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744" r:id="rId2"/>
  </p:sldMasterIdLst>
  <p:notesMasterIdLst>
    <p:notesMasterId r:id="rId44"/>
  </p:notesMasterIdLst>
  <p:sldIdLst>
    <p:sldId id="294" r:id="rId3"/>
    <p:sldId id="295" r:id="rId4"/>
    <p:sldId id="309" r:id="rId5"/>
    <p:sldId id="325" r:id="rId6"/>
    <p:sldId id="298" r:id="rId7"/>
    <p:sldId id="323" r:id="rId8"/>
    <p:sldId id="332" r:id="rId9"/>
    <p:sldId id="333" r:id="rId10"/>
    <p:sldId id="318" r:id="rId11"/>
    <p:sldId id="319" r:id="rId12"/>
    <p:sldId id="331" r:id="rId13"/>
    <p:sldId id="324" r:id="rId14"/>
    <p:sldId id="299" r:id="rId15"/>
    <p:sldId id="287" r:id="rId16"/>
    <p:sldId id="300" r:id="rId17"/>
    <p:sldId id="288" r:id="rId18"/>
    <p:sldId id="326" r:id="rId19"/>
    <p:sldId id="313" r:id="rId20"/>
    <p:sldId id="314" r:id="rId21"/>
    <p:sldId id="289" r:id="rId22"/>
    <p:sldId id="315" r:id="rId23"/>
    <p:sldId id="327" r:id="rId24"/>
    <p:sldId id="334" r:id="rId25"/>
    <p:sldId id="291" r:id="rId26"/>
    <p:sldId id="328" r:id="rId27"/>
    <p:sldId id="292" r:id="rId28"/>
    <p:sldId id="329" r:id="rId29"/>
    <p:sldId id="293" r:id="rId30"/>
    <p:sldId id="316" r:id="rId31"/>
    <p:sldId id="335" r:id="rId32"/>
    <p:sldId id="317" r:id="rId33"/>
    <p:sldId id="336" r:id="rId34"/>
    <p:sldId id="341" r:id="rId35"/>
    <p:sldId id="343" r:id="rId36"/>
    <p:sldId id="349" r:id="rId37"/>
    <p:sldId id="351" r:id="rId38"/>
    <p:sldId id="344" r:id="rId39"/>
    <p:sldId id="346" r:id="rId40"/>
    <p:sldId id="347" r:id="rId41"/>
    <p:sldId id="348" r:id="rId42"/>
    <p:sldId id="352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002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77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4" Type="http://schemas.openxmlformats.org/officeDocument/2006/relationships/image" Target="../media/image2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1C0816-AE9A-437B-9A1B-22F5C2F3114F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EED3BC-D565-4637-8829-DF9302627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0411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7D26A-551B-427D-91D0-D722AF445504}" type="datetime1">
              <a:rPr lang="en-US" smtClean="0"/>
              <a:pPr/>
              <a:t>11/8/2012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22923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539CC-AEDE-44B5-86F1-B2EB0DB0DF18}" type="datetime1">
              <a:rPr lang="en-US" smtClean="0"/>
              <a:pPr/>
              <a:t>11/8/2012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8493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3B8B4-78B8-4BA5-AB61-00BB6F9AAF4B}" type="datetime1">
              <a:rPr lang="en-US" smtClean="0"/>
              <a:pPr/>
              <a:t>11/8/2012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30643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348DE-A82E-4294-AFC6-370F6D66F479}" type="datetime1">
              <a:rPr lang="en-US" smtClean="0"/>
              <a:pPr/>
              <a:t>11/8/2012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33562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C04CD-2A4E-4AEA-94CF-06E94F978180}" type="datetime1">
              <a:rPr lang="en-US" smtClean="0"/>
              <a:pPr/>
              <a:t>11/8/2012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73325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255E5-6E43-46EC-AD9D-5AF5A6981E73}" type="datetime1">
              <a:rPr lang="en-US" smtClean="0"/>
              <a:pPr/>
              <a:t>11/8/2012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71718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858E0-6C7D-413F-9A8B-01952765E705}" type="datetime1">
              <a:rPr lang="en-US" smtClean="0"/>
              <a:pPr/>
              <a:t>11/8/2012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9466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26056-6747-424E-B972-110EE2E2AC98}" type="datetime1">
              <a:rPr lang="en-US" smtClean="0"/>
              <a:pPr/>
              <a:t>11/8/2012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89578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9EF3F-1D74-45DF-B244-A98E3A98C90A}" type="datetime1">
              <a:rPr lang="en-US" smtClean="0"/>
              <a:pPr/>
              <a:t>11/8/2012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9010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62BE0-EDC4-484D-9D78-53815FD8B464}" type="datetime1">
              <a:rPr lang="en-US" smtClean="0"/>
              <a:pPr/>
              <a:t>11/8/2012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75212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B2C5B-9BF9-4C8D-BE2E-94BD11A6CBE0}" type="datetime1">
              <a:rPr lang="en-US" smtClean="0"/>
              <a:pPr/>
              <a:t>11/8/2012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255899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77991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83BB5-97CC-41FA-97A6-85175ABECA2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11/8/2012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795EE-0860-4666-8A12-C19504EFD9A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074893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57200" y="1143000"/>
            <a:ext cx="82296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7"/>
          <p:cNvSpPr txBox="1">
            <a:spLocks noChangeArrowheads="1"/>
          </p:cNvSpPr>
          <p:nvPr userDrawn="1"/>
        </p:nvSpPr>
        <p:spPr bwMode="auto">
          <a:xfrm>
            <a:off x="381000" y="6400800"/>
            <a:ext cx="13287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prstClr val="black"/>
                </a:solidFill>
                <a:latin typeface="Calibri" pitchFamily="34" charset="0"/>
              </a:rPr>
              <a:t>EE105 Fall 2007</a:t>
            </a:r>
          </a:p>
        </p:txBody>
      </p:sp>
      <p:sp>
        <p:nvSpPr>
          <p:cNvPr id="6" name="TextBox 8"/>
          <p:cNvSpPr txBox="1">
            <a:spLocks noChangeArrowheads="1"/>
          </p:cNvSpPr>
          <p:nvPr userDrawn="1"/>
        </p:nvSpPr>
        <p:spPr bwMode="auto">
          <a:xfrm>
            <a:off x="3886200" y="6400800"/>
            <a:ext cx="16398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prstClr val="black"/>
                </a:solidFill>
                <a:latin typeface="Calibri" pitchFamily="34" charset="0"/>
              </a:rPr>
              <a:t>Lecture 13, Slide </a:t>
            </a:r>
            <a:fld id="{4066D8A5-91C2-476E-9754-3FF77334EEBD}" type="slidenum">
              <a:rPr lang="en-US" sz="1400" smtClean="0">
                <a:solidFill>
                  <a:prstClr val="black"/>
                </a:solidFill>
                <a:latin typeface="Calibri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400" smtClean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7" name="TextBox 9"/>
          <p:cNvSpPr txBox="1">
            <a:spLocks noChangeArrowheads="1"/>
          </p:cNvSpPr>
          <p:nvPr userDrawn="1"/>
        </p:nvSpPr>
        <p:spPr bwMode="auto">
          <a:xfrm>
            <a:off x="7010400" y="6400800"/>
            <a:ext cx="17351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smtClean="0">
                <a:solidFill>
                  <a:prstClr val="black"/>
                </a:solidFill>
                <a:latin typeface="Calibri" pitchFamily="34" charset="0"/>
              </a:rPr>
              <a:t>Prof. Liu, UC Berkeley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4888478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534AF2-8D80-4F87-9CDB-1E537C833B9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11/8/2012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148C1-D7C1-4B69-8BFB-67F20E7F7B9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658796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E0723-5298-4489-B5BC-81A8E914DD4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11/8/2012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DF663-17D5-45F1-94DF-74E86822916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99075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9CA0B-8F6E-4EA5-948A-6BA64633195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11/8/2012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5B946-CFD6-4CE0-B950-FA04ED6D997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358447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6BD5F-1BDC-45B8-8322-ECAE77C8895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11/8/2012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094028-79E8-4081-A7CA-A02BA56A045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499545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CEAC41-F0A1-4668-BF24-475ED35CD3E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11/8/2012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2AA3F-6A74-47EC-B930-5A4CFDA0C63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796406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5EAAB-2A24-45D2-BFA7-1C99C9564AE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11/8/2012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91DA8-134F-494C-9515-297BA7F1453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073010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C874C8-8903-45EC-9453-8D5C2B179B3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11/8/2012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DB53B-699F-4299-9693-61380C8DD00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80693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D0971-980E-4059-950A-6D9B2365111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11/8/2012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3A4F5-85BE-4194-B500-5A7E9278D40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332607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9998D0-59DE-40A4-A76D-E90C20AE158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11/8/2012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DCD33-ABC9-443B-B6CB-759B4FA3F1E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231433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848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4800600"/>
            <a:ext cx="3810000" cy="152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4800600"/>
            <a:ext cx="3810000" cy="152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685800" y="6400800"/>
            <a:ext cx="4800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400800"/>
            <a:ext cx="19050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56D55D-EC4E-4681-BD16-EC1C2615625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91670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848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4800600"/>
            <a:ext cx="3810000" cy="152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4800600"/>
            <a:ext cx="3810000" cy="68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5638800"/>
            <a:ext cx="3810000" cy="68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685800" y="6400800"/>
            <a:ext cx="4800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553200" y="6400800"/>
            <a:ext cx="19050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0C33F3-9A4F-4115-8D06-65031D53DB9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988164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69507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74A49-B43F-41E0-A86B-4B3D784BB281}" type="datetime1">
              <a:rPr lang="en-US" smtClean="0"/>
              <a:pPr/>
              <a:t>11/8/2012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26797-8AFE-49CF-A66F-653507BCD5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90323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84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823D2DE-D5EE-4176-BA17-C494666E053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11/8/2012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0FFAD24-84DF-47E9-A2D4-E1607E9B5C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61587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85" r:id="rId14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9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4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5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20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29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45.png"/><Relationship Id="rId4" Type="http://schemas.openxmlformats.org/officeDocument/2006/relationships/oleObject" Target="../embeddings/oleObject31.bin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4114800"/>
            <a:ext cx="6553200" cy="1524000"/>
          </a:xfrm>
        </p:spPr>
        <p:txBody>
          <a:bodyPr rtlCol="0">
            <a:normAutofit fontScale="92500" lnSpcReduction="1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Dr. Nasim Zafar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Electronics 1 - EEE 231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Fall Semester – 2012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42" name="Title 1"/>
          <p:cNvSpPr>
            <a:spLocks noGrp="1"/>
          </p:cNvSpPr>
          <p:nvPr>
            <p:ph type="title" idx="4294967295"/>
          </p:nvPr>
        </p:nvSpPr>
        <p:spPr>
          <a:xfrm>
            <a:off x="0" y="2133600"/>
            <a:ext cx="9144000" cy="1524000"/>
          </a:xfrm>
        </p:spPr>
        <p:txBody>
          <a:bodyPr/>
          <a:lstStyle/>
          <a:p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COMSATS Institute of Information Technology</a:t>
            </a:r>
            <a:br>
              <a:rPr lang="en-US" sz="2400" b="1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Virtual campus</a:t>
            </a:r>
            <a:br>
              <a:rPr lang="en-US" sz="2400" b="1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smtClean="0">
                <a:latin typeface="Times New Roman" pitchFamily="18" charset="0"/>
                <a:cs typeface="Times New Roman" pitchFamily="18" charset="0"/>
              </a:rPr>
              <a:t>Islamabad</a:t>
            </a:r>
          </a:p>
        </p:txBody>
      </p:sp>
      <p:pic>
        <p:nvPicPr>
          <p:cNvPr id="1638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3800" y="6096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01212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marL="342900" indent="-342900">
              <a:spcBef>
                <a:spcPts val="0"/>
              </a:spcBef>
              <a:defRPr/>
            </a:pPr>
            <a:r>
              <a:rPr lang="en-US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The </a:t>
            </a:r>
            <a:r>
              <a:rPr lang="en-US" sz="31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BJT Internal Capacitance and</a:t>
            </a:r>
            <a:br>
              <a:rPr lang="en-US" sz="31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1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High Frequency Model</a:t>
            </a:r>
            <a:br>
              <a:rPr lang="en-US" sz="31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endParaRPr lang="en-US" sz="31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 rtlCol="0">
                <a:normAutofit fontScale="25000" lnSpcReduction="20000"/>
              </a:bodyPr>
              <a:lstStyle/>
              <a:p>
                <a:pPr algn="ctr" fontAlgn="auto">
                  <a:spcAft>
                    <a:spcPts val="0"/>
                  </a:spcAft>
                  <a:buFont typeface="Arial" pitchFamily="34" charset="0"/>
                  <a:buNone/>
                  <a:defRPr/>
                </a:pPr>
                <a:r>
                  <a:rPr lang="en-US" sz="11200" b="1" dirty="0" smtClean="0">
                    <a:latin typeface="Times New Roman" pitchFamily="18" charset="0"/>
                    <a:cs typeface="Times New Roman" pitchFamily="18" charset="0"/>
                  </a:rPr>
                  <a:t>Lecture No. 26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sz="112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Contents:	</a:t>
                </a:r>
              </a:p>
              <a:p>
                <a:pPr>
                  <a:lnSpc>
                    <a:spcPct val="170000"/>
                  </a:lnSpc>
                  <a:buClr>
                    <a:srgbClr val="FF0000"/>
                  </a:buClr>
                  <a:buFont typeface="Wingdings" pitchFamily="2" charset="2"/>
                  <a:buChar char="Ø"/>
                </a:pPr>
                <a:r>
                  <a:rPr lang="en-US" sz="9600" dirty="0" smtClean="0">
                    <a:latin typeface="Times New Roman" pitchFamily="18" charset="0"/>
                    <a:cs typeface="Times New Roman" pitchFamily="18" charset="0"/>
                  </a:rPr>
                  <a:t>Introduction</a:t>
                </a:r>
              </a:p>
              <a:p>
                <a:pPr>
                  <a:lnSpc>
                    <a:spcPct val="170000"/>
                  </a:lnSpc>
                  <a:buClr>
                    <a:srgbClr val="FF0000"/>
                  </a:buClr>
                  <a:buFont typeface="Wingdings" pitchFamily="2" charset="2"/>
                  <a:buChar char="Ø"/>
                </a:pPr>
                <a:r>
                  <a:rPr lang="en-US" sz="9600" dirty="0" smtClean="0">
                    <a:latin typeface="Times New Roman" pitchFamily="18" charset="0"/>
                    <a:ea typeface="+mj-ea"/>
                    <a:cs typeface="Times New Roman" pitchFamily="18" charset="0"/>
                  </a:rPr>
                  <a:t>The </a:t>
                </a:r>
                <a:r>
                  <a:rPr lang="en-US" sz="9600" dirty="0">
                    <a:latin typeface="Times New Roman" pitchFamily="18" charset="0"/>
                    <a:ea typeface="+mj-ea"/>
                    <a:cs typeface="Times New Roman" pitchFamily="18" charset="0"/>
                  </a:rPr>
                  <a:t>BJT Internal </a:t>
                </a:r>
                <a:r>
                  <a:rPr lang="en-US" sz="9600" dirty="0" smtClean="0">
                    <a:latin typeface="Times New Roman" pitchFamily="18" charset="0"/>
                    <a:ea typeface="+mj-ea"/>
                    <a:cs typeface="Times New Roman" pitchFamily="18" charset="0"/>
                  </a:rPr>
                  <a:t>Capacitances</a:t>
                </a:r>
              </a:p>
              <a:p>
                <a:pPr>
                  <a:lnSpc>
                    <a:spcPct val="170000"/>
                  </a:lnSpc>
                  <a:buClr>
                    <a:srgbClr val="FF0000"/>
                  </a:buClr>
                  <a:buFont typeface="Wingdings" pitchFamily="2" charset="2"/>
                  <a:buChar char="Ø"/>
                </a:pPr>
                <a:r>
                  <a:rPr lang="en-US" sz="9600" dirty="0" smtClean="0">
                    <a:latin typeface="Times New Roman" pitchFamily="18" charset="0"/>
                    <a:cs typeface="Times New Roman" pitchFamily="18" charset="0"/>
                  </a:rPr>
                  <a:t>High-Frequency </a:t>
                </a:r>
                <a:r>
                  <a:rPr lang="en-US" sz="9600" dirty="0">
                    <a:latin typeface="Times New Roman" pitchFamily="18" charset="0"/>
                    <a:cs typeface="Times New Roman" pitchFamily="18" charset="0"/>
                  </a:rPr>
                  <a:t>BJT </a:t>
                </a:r>
                <a:r>
                  <a:rPr lang="en-US" sz="9600" dirty="0" smtClean="0">
                    <a:latin typeface="Times New Roman" pitchFamily="18" charset="0"/>
                    <a:cs typeface="Times New Roman" pitchFamily="18" charset="0"/>
                  </a:rPr>
                  <a:t>Model</a:t>
                </a:r>
              </a:p>
              <a:p>
                <a:pPr>
                  <a:lnSpc>
                    <a:spcPct val="170000"/>
                  </a:lnSpc>
                  <a:buClr>
                    <a:srgbClr val="FF0000"/>
                  </a:buClr>
                  <a:buFont typeface="Wingdings" pitchFamily="2" charset="2"/>
                  <a:buChar char="Ø"/>
                </a:pPr>
                <a:r>
                  <a:rPr lang="en-US" sz="96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The High-Frequency Hybrid-</a:t>
                </a:r>
                <a14:m>
                  <m:oMath xmlns:m="http://schemas.openxmlformats.org/officeDocument/2006/math">
                    <m:r>
                      <a:rPr lang="el-GR" sz="9600" b="0" i="1">
                        <a:solidFill>
                          <a:schemeClr val="tx1"/>
                        </a:solidFill>
                        <a:latin typeface="Cambria Math"/>
                        <a:cs typeface="Times New Roman" pitchFamily="18" charset="0"/>
                      </a:rPr>
                      <m:t>𝜋</m:t>
                    </m:r>
                  </m:oMath>
                </a14:m>
                <a:r>
                  <a:rPr lang="en-US" sz="96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sz="9600" dirty="0" smtClean="0">
                    <a:latin typeface="Times New Roman" pitchFamily="18" charset="0"/>
                    <a:cs typeface="Times New Roman" pitchFamily="18" charset="0"/>
                  </a:rPr>
                  <a:t>Model </a:t>
                </a:r>
              </a:p>
              <a:p>
                <a:pPr>
                  <a:lnSpc>
                    <a:spcPct val="170000"/>
                  </a:lnSpc>
                  <a:buClr>
                    <a:srgbClr val="FF0000"/>
                  </a:buClr>
                  <a:buFont typeface="Wingdings" pitchFamily="2" charset="2"/>
                  <a:buChar char="Ø"/>
                </a:pPr>
                <a:r>
                  <a:rPr lang="en-US" sz="9600" dirty="0" smtClean="0">
                    <a:latin typeface="Times New Roman" pitchFamily="18" charset="0"/>
                    <a:cs typeface="Times New Roman" pitchFamily="18" charset="0"/>
                  </a:rPr>
                  <a:t>Frequency </a:t>
                </a:r>
                <a:r>
                  <a:rPr lang="en-US" sz="9600" dirty="0">
                    <a:latin typeface="Times New Roman" pitchFamily="18" charset="0"/>
                    <a:cs typeface="Times New Roman" pitchFamily="18" charset="0"/>
                  </a:rPr>
                  <a:t>Response of the CE Amplifier</a:t>
                </a:r>
                <a:endParaRPr lang="en-US" sz="9600" baseline="-250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lnSpc>
                    <a:spcPct val="170000"/>
                  </a:lnSpc>
                  <a:buClr>
                    <a:srgbClr val="FF0000"/>
                  </a:buClr>
                  <a:buFont typeface="Wingdings" pitchFamily="2" charset="2"/>
                  <a:buChar char="Ø"/>
                </a:pPr>
                <a:endParaRPr lang="en-US" sz="51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fontAlgn="auto">
                  <a:lnSpc>
                    <a:spcPct val="220000"/>
                  </a:lnSpc>
                  <a:spcAft>
                    <a:spcPts val="0"/>
                  </a:spcAft>
                  <a:buClr>
                    <a:srgbClr val="FF0000"/>
                  </a:buClr>
                  <a:buFont typeface="Arial" pitchFamily="34" charset="0"/>
                  <a:buNone/>
                  <a:defRPr/>
                </a:pPr>
                <a:endParaRPr lang="en-US" sz="51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lnSpc>
                    <a:spcPct val="170000"/>
                  </a:lnSpc>
                  <a:buFont typeface="Wingdings" pitchFamily="2" charset="2"/>
                  <a:buChar char="Ø"/>
                  <a:defRPr/>
                </a:pPr>
                <a:endParaRPr lang="en-US" sz="9600" i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fontAlgn="auto">
                  <a:lnSpc>
                    <a:spcPct val="150000"/>
                  </a:lnSpc>
                  <a:spcAft>
                    <a:spcPts val="0"/>
                  </a:spcAft>
                  <a:buFont typeface="Arial" pitchFamily="34" charset="0"/>
                  <a:buNone/>
                  <a:defRPr/>
                </a:pPr>
                <a:r>
                  <a:rPr lang="en-US" sz="9600" dirty="0" smtClean="0">
                    <a:latin typeface="Times New Roman" pitchFamily="18" charset="0"/>
                    <a:cs typeface="Times New Roman" pitchFamily="18" charset="0"/>
                  </a:rPr>
                  <a:t> </a:t>
                </a:r>
              </a:p>
              <a:p>
                <a:pPr fontAlgn="auto">
                  <a:lnSpc>
                    <a:spcPct val="150000"/>
                  </a:lnSpc>
                  <a:spcAft>
                    <a:spcPts val="0"/>
                  </a:spcAft>
                  <a:buFont typeface="Arial" pitchFamily="34" charset="0"/>
                  <a:buChar char="•"/>
                  <a:defRPr/>
                </a:pPr>
                <a:endParaRPr lang="en-US" sz="96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59" t="-3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FCFE5F-50CA-461C-AFE0-089A0FBAAEA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097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Lecture No. </a:t>
            </a:r>
            <a:r>
              <a:rPr lang="en-US" sz="2800" b="1" dirty="0" smtClean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26</a:t>
            </a:r>
            <a: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2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altLang="zh-TW" sz="2800" b="1" dirty="0" smtClean="0">
                <a:latin typeface="Times New Roman" pitchFamily="18" charset="0"/>
                <a:cs typeface="Times New Roman" pitchFamily="18" charset="0"/>
              </a:rPr>
              <a:t>Reference: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ctr">
              <a:buSzPct val="124000"/>
              <a:buNone/>
              <a:defRPr/>
            </a:pPr>
            <a:r>
              <a:rPr lang="en-US" altLang="zh-TW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BJT Internal Capacitance and</a:t>
            </a:r>
          </a:p>
          <a:p>
            <a:pPr marL="457200" indent="-457200" algn="ctr">
              <a:buSzPct val="124000"/>
              <a:buNone/>
              <a:defRPr/>
            </a:pPr>
            <a:r>
              <a:rPr lang="en-US" altLang="zh-TW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High-Frequency Model</a:t>
            </a:r>
            <a:endParaRPr lang="en-US" altLang="zh-TW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ctr">
              <a:buSzPct val="124000"/>
              <a:buNone/>
              <a:defRPr/>
            </a:pPr>
            <a:endParaRPr lang="en-US" altLang="zh-TW" sz="28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ctr">
              <a:buSzPct val="124000"/>
              <a:buNone/>
              <a:defRPr/>
            </a:pPr>
            <a:r>
              <a:rPr lang="en-US" altLang="zh-TW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Chapter-5.8</a:t>
            </a:r>
          </a:p>
          <a:p>
            <a:pPr marL="457200" lvl="0" indent="-457200" algn="ctr">
              <a:buSzPct val="124000"/>
              <a:buNone/>
              <a:defRPr/>
            </a:pPr>
            <a:r>
              <a:rPr lang="en-US" altLang="zh-TW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Microelectronic Circuits</a:t>
            </a:r>
          </a:p>
          <a:p>
            <a:pPr marL="457200" lvl="0" indent="-457200" algn="ctr">
              <a:buNone/>
              <a:defRPr/>
            </a:pPr>
            <a:r>
              <a:rPr lang="en-US" altLang="zh-TW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altLang="zh-TW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Adel S. </a:t>
            </a:r>
            <a:r>
              <a:rPr lang="en-US" altLang="zh-TW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Sedra</a:t>
            </a:r>
            <a:r>
              <a:rPr lang="en-US" altLang="zh-TW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and Kenneth C. Smith.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8709-E537-4D94-AA85-22F0E0E3C65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3654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BJT Internal Capacitances</a:t>
            </a:r>
            <a:endParaRPr lang="en-US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20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So far, we have assumed transistor action to be instantaneous.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The models we have developed, do not include any elements  like </a:t>
            </a:r>
            <a:r>
              <a:rPr lang="en-US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capacitors or inductors,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that would cause time or </a:t>
            </a:r>
            <a:r>
              <a:rPr lang="en-US" sz="26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frequency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dependence.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848600" cy="4525963"/>
          </a:xfrm>
        </p:spPr>
        <p:txBody>
          <a:bodyPr/>
          <a:lstStyle/>
          <a:p>
            <a:pPr lvl="0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Actual transistors, however, exhibit </a:t>
            </a:r>
            <a:r>
              <a:rPr lang="en-US" sz="2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charge storage </a:t>
            </a:r>
            <a:r>
              <a:rPr lang="en-US" sz="2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phenomena that limit the </a:t>
            </a:r>
            <a:r>
              <a:rPr lang="en-US" sz="2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speed</a:t>
            </a:r>
            <a:r>
              <a:rPr lang="en-US" sz="2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frequency</a:t>
            </a:r>
            <a:r>
              <a:rPr lang="en-US" sz="2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of their operation. </a:t>
            </a:r>
          </a:p>
          <a:p>
            <a:pPr lvl="0">
              <a:buClr>
                <a:srgbClr val="FF0000"/>
              </a:buClr>
              <a:buFont typeface="Wingdings" pitchFamily="2" charset="2"/>
              <a:buChar char="Ø"/>
            </a:pPr>
            <a:endParaRPr lang="en-US" sz="26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this lecture, we study the charge-storage effects that take place in the </a:t>
            </a:r>
            <a:r>
              <a:rPr lang="en-US" sz="2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BJT</a:t>
            </a:r>
          </a:p>
          <a:p>
            <a:pPr lvl="0">
              <a:buClr>
                <a:srgbClr val="FF0000"/>
              </a:buClr>
              <a:buFont typeface="Wingdings" pitchFamily="2" charset="2"/>
              <a:buChar char="Ø"/>
            </a:pPr>
            <a:endParaRPr lang="en-US" sz="26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take them into account by adding capacitances to </a:t>
            </a:r>
            <a:r>
              <a:rPr lang="en-US" sz="2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hybrid-π model.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2200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0" y="1204913"/>
            <a:ext cx="7024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</a:rPr>
              <a:t>	We now again, define some quantities:</a:t>
            </a:r>
          </a:p>
        </p:txBody>
      </p:sp>
      <p:graphicFrame>
        <p:nvGraphicFramePr>
          <p:cNvPr id="10249" name="Object 13"/>
          <p:cNvGraphicFramePr>
            <a:graphicFrameLocks noChangeAspect="1"/>
          </p:cNvGraphicFramePr>
          <p:nvPr/>
        </p:nvGraphicFramePr>
        <p:xfrm>
          <a:off x="1143000" y="2057400"/>
          <a:ext cx="2925763" cy="1169987"/>
        </p:xfrm>
        <a:graphic>
          <a:graphicData uri="http://schemas.openxmlformats.org/presentationml/2006/ole">
            <p:oleObj spid="_x0000_s200856" name="Equation" r:id="rId3" imgW="1079032" imgH="431613" progId="">
              <p:embed/>
            </p:oleObj>
          </a:graphicData>
        </a:graphic>
      </p:graphicFrame>
      <p:graphicFrame>
        <p:nvGraphicFramePr>
          <p:cNvPr id="10247" name="Object 16"/>
          <p:cNvGraphicFramePr>
            <a:graphicFrameLocks noChangeAspect="1"/>
          </p:cNvGraphicFramePr>
          <p:nvPr/>
        </p:nvGraphicFramePr>
        <p:xfrm>
          <a:off x="1143000" y="3886200"/>
          <a:ext cx="3463925" cy="1371600"/>
        </p:xfrm>
        <a:graphic>
          <a:graphicData uri="http://schemas.openxmlformats.org/presentationml/2006/ole">
            <p:oleObj spid="_x0000_s200857" name="Equation" r:id="rId4" imgW="1282700" imgH="508000" progId="">
              <p:embed/>
            </p:oleObj>
          </a:graphicData>
        </a:graphic>
      </p:graphicFrame>
      <p:sp>
        <p:nvSpPr>
          <p:cNvPr id="381971" name="Text Box 19"/>
          <p:cNvSpPr txBox="1">
            <a:spLocks noChangeArrowheads="1"/>
          </p:cNvSpPr>
          <p:nvPr/>
        </p:nvSpPr>
        <p:spPr bwMode="auto">
          <a:xfrm>
            <a:off x="838200" y="381000"/>
            <a:ext cx="810577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BJT: Small Signal Model</a:t>
            </a:r>
          </a:p>
        </p:txBody>
      </p:sp>
      <p:graphicFrame>
        <p:nvGraphicFramePr>
          <p:cNvPr id="184325" name="Object 5"/>
          <p:cNvGraphicFramePr>
            <a:graphicFrameLocks noGrp="1" noChangeAspect="1"/>
          </p:cNvGraphicFramePr>
          <p:nvPr/>
        </p:nvGraphicFramePr>
        <p:xfrm>
          <a:off x="4724400" y="4038600"/>
          <a:ext cx="1879600" cy="1155700"/>
        </p:xfrm>
        <a:graphic>
          <a:graphicData uri="http://schemas.openxmlformats.org/presentationml/2006/ole">
            <p:oleObj spid="_x0000_s200858" name="Equation" r:id="rId5" imgW="698197" imgH="431613" progId="">
              <p:embed/>
            </p:oleObj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DDF663-17D5-45F1-94DF-74E8682291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2409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4011" name="Object 11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563688" y="1127125"/>
          <a:ext cx="1398587" cy="1160463"/>
        </p:xfrm>
        <a:graphic>
          <a:graphicData uri="http://schemas.openxmlformats.org/presentationml/2006/ole">
            <p:oleObj spid="_x0000_s201830" name="Equation" r:id="rId3" imgW="520474" imgH="431613" progId="">
              <p:embed/>
            </p:oleObj>
          </a:graphicData>
        </a:graphic>
      </p:graphicFrame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-146050" y="2571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</a:endParaRP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0" y="1292225"/>
            <a:ext cx="325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685800" y="1524000"/>
            <a:ext cx="534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</a:rPr>
              <a:t>So</a:t>
            </a:r>
          </a:p>
        </p:txBody>
      </p:sp>
      <p:sp>
        <p:nvSpPr>
          <p:cNvPr id="384010" name="Text Box 10"/>
          <p:cNvSpPr txBox="1">
            <a:spLocks noChangeArrowheads="1"/>
          </p:cNvSpPr>
          <p:nvPr/>
        </p:nvSpPr>
        <p:spPr bwMode="auto">
          <a:xfrm>
            <a:off x="0" y="2844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</a:rPr>
              <a:t>	The output resistance is:</a:t>
            </a:r>
          </a:p>
        </p:txBody>
      </p:sp>
      <p:graphicFrame>
        <p:nvGraphicFramePr>
          <p:cNvPr id="12299" name="Object 18"/>
          <p:cNvGraphicFramePr>
            <a:graphicFrameLocks noChangeAspect="1"/>
          </p:cNvGraphicFramePr>
          <p:nvPr/>
        </p:nvGraphicFramePr>
        <p:xfrm>
          <a:off x="1371600" y="3505200"/>
          <a:ext cx="3254375" cy="1370013"/>
        </p:xfrm>
        <a:graphic>
          <a:graphicData uri="http://schemas.openxmlformats.org/presentationml/2006/ole">
            <p:oleObj spid="_x0000_s201831" name="Equation" r:id="rId4" imgW="1206500" imgH="508000" progId="">
              <p:embed/>
            </p:oleObj>
          </a:graphicData>
        </a:graphic>
      </p:graphicFrame>
      <p:sp>
        <p:nvSpPr>
          <p:cNvPr id="384022" name="Text Box 22"/>
          <p:cNvSpPr txBox="1">
            <a:spLocks noChangeArrowheads="1"/>
          </p:cNvSpPr>
          <p:nvPr/>
        </p:nvSpPr>
        <p:spPr bwMode="auto">
          <a:xfrm>
            <a:off x="1038225" y="457200"/>
            <a:ext cx="810577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BJT: Small Signal Model</a:t>
            </a:r>
          </a:p>
        </p:txBody>
      </p:sp>
    </p:spTree>
    <p:extLst>
      <p:ext uri="{BB962C8B-B14F-4D97-AF65-F5344CB8AC3E}">
        <p14:creationId xmlns="" xmlns:p14="http://schemas.microsoft.com/office/powerpoint/2010/main" val="208135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40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High-Frequency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BJT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Model</a:t>
            </a:r>
          </a:p>
        </p:txBody>
      </p:sp>
      <p:pic>
        <p:nvPicPr>
          <p:cNvPr id="1935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0200"/>
            <a:ext cx="78486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894412094"/>
              </p:ext>
            </p:extLst>
          </p:nvPr>
        </p:nvGraphicFramePr>
        <p:xfrm>
          <a:off x="3352800" y="4572000"/>
          <a:ext cx="2089726" cy="654050"/>
        </p:xfrm>
        <a:graphic>
          <a:graphicData uri="http://schemas.openxmlformats.org/presentationml/2006/ole">
            <p:oleObj spid="_x0000_s193631" name="Equation" r:id="rId4" imgW="850531" imgH="241195" progId="Equation.3">
              <p:embed/>
            </p:oleObj>
          </a:graphicData>
        </a:graphic>
      </p:graphicFrame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8218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High-Frequency BJT Model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830762"/>
          </a:xfrm>
        </p:spPr>
        <p:txBody>
          <a:bodyPr/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BJT inherently has junction capacitances which affect its performance at high frequencies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aseline="-25000" dirty="0" err="1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represents the base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charge.</a:t>
            </a:r>
          </a:p>
          <a:p>
            <a:pPr lvl="1">
              <a:spcBef>
                <a:spcPts val="400"/>
              </a:spcBef>
              <a:buFont typeface="Arial" charset="0"/>
              <a:buNone/>
            </a:pPr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spcBef>
                <a:spcPts val="400"/>
              </a:spcBef>
              <a:buFont typeface="Arial" charset="0"/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Collector Junction: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depletion capacitance, </a:t>
            </a: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l-GR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>
              <a:spcBef>
                <a:spcPts val="400"/>
              </a:spcBef>
              <a:buFont typeface="Arial" charset="0"/>
              <a:buNone/>
            </a:pPr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spcBef>
                <a:spcPts val="400"/>
              </a:spcBef>
              <a:buFont typeface="Arial" charset="0"/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Emitter Junction</a:t>
            </a:r>
            <a:r>
              <a:rPr lang="en-US" b="1" dirty="0" smtClean="0">
                <a:solidFill>
                  <a:srgbClr val="FF0000"/>
                </a:solidFill>
              </a:rPr>
              <a:t>: </a:t>
            </a:r>
            <a:r>
              <a:rPr lang="en-US" dirty="0" smtClean="0"/>
              <a:t>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depletion capacitance, </a:t>
            </a:r>
            <a:r>
              <a:rPr lang="en-US" sz="2400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="1" baseline="-250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je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and also 			   diffusion capacitance,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="1" baseline="-25000" dirty="0" err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.</a:t>
            </a:r>
          </a:p>
        </p:txBody>
      </p:sp>
      <p:graphicFrame>
        <p:nvGraphicFramePr>
          <p:cNvPr id="1638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144528093"/>
              </p:ext>
            </p:extLst>
          </p:nvPr>
        </p:nvGraphicFramePr>
        <p:xfrm>
          <a:off x="2971800" y="4724400"/>
          <a:ext cx="2729053" cy="854149"/>
        </p:xfrm>
        <a:graphic>
          <a:graphicData uri="http://schemas.openxmlformats.org/presentationml/2006/ole">
            <p:oleObj spid="_x0000_s194651" name="Equation" r:id="rId3" imgW="850531" imgH="241195" progId="Equation.3">
              <p:embed/>
            </p:oleObj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6183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868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BJT High-Frequency BJT Model </a:t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(cont’d)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229600" cy="4830763"/>
          </a:xfrm>
        </p:spPr>
        <p:txBody>
          <a:bodyPr>
            <a:normAutofit/>
          </a:bodyPr>
          <a:lstStyle/>
          <a:p>
            <a:pPr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an integrated circuit, the BJTs are fabricated in the surface region of a Si wafer substrate; another junction exists between the collector and substrate, resulting in substrate junction capacitance,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CS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pSp>
        <p:nvGrpSpPr>
          <p:cNvPr id="17412" name="Group 4"/>
          <p:cNvGrpSpPr>
            <a:grpSpLocks/>
          </p:cNvGrpSpPr>
          <p:nvPr/>
        </p:nvGrpSpPr>
        <p:grpSpPr bwMode="auto">
          <a:xfrm>
            <a:off x="464127" y="3403869"/>
            <a:ext cx="8153400" cy="2293937"/>
            <a:chOff x="96" y="859"/>
            <a:chExt cx="5640" cy="1445"/>
          </a:xfrm>
        </p:grpSpPr>
        <p:pic>
          <p:nvPicPr>
            <p:cNvPr id="17415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859"/>
              <a:ext cx="2688" cy="1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6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0" y="912"/>
              <a:ext cx="2976" cy="1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413" name="TextBox 6"/>
          <p:cNvSpPr txBox="1">
            <a:spLocks noChangeArrowheads="1"/>
          </p:cNvSpPr>
          <p:nvPr/>
        </p:nvSpPr>
        <p:spPr bwMode="auto">
          <a:xfrm>
            <a:off x="1166813" y="3015734"/>
            <a:ext cx="20165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BJT Cross-Section</a:t>
            </a:r>
          </a:p>
        </p:txBody>
      </p:sp>
      <p:sp>
        <p:nvSpPr>
          <p:cNvPr id="17414" name="TextBox 7"/>
          <p:cNvSpPr txBox="1">
            <a:spLocks noChangeArrowheads="1"/>
          </p:cNvSpPr>
          <p:nvPr/>
        </p:nvSpPr>
        <p:spPr bwMode="auto">
          <a:xfrm>
            <a:off x="5042127" y="3015734"/>
            <a:ext cx="26042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BJT Small-Signal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odel</a:t>
            </a:r>
          </a:p>
        </p:txBody>
      </p:sp>
    </p:spTree>
    <p:extLst>
      <p:ext uri="{BB962C8B-B14F-4D97-AF65-F5344CB8AC3E}">
        <p14:creationId xmlns="" xmlns:p14="http://schemas.microsoft.com/office/powerpoint/2010/main" val="328578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PN Junction Capacitance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following expressions apply for a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PN junction diode:</a:t>
            </a:r>
            <a:endParaRPr lang="en-US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3298" name="Object 2"/>
          <p:cNvGraphicFramePr>
            <a:graphicFrameLocks noChangeAspect="1"/>
          </p:cNvGraphicFramePr>
          <p:nvPr/>
        </p:nvGraphicFramePr>
        <p:xfrm>
          <a:off x="838200" y="2362200"/>
          <a:ext cx="7467600" cy="1314390"/>
        </p:xfrm>
        <a:graphic>
          <a:graphicData uri="http://schemas.openxmlformats.org/presentationml/2006/ole">
            <p:oleObj spid="_x0000_s198810" name="Equation" r:id="rId3" imgW="3009900" imgH="533400" progId="">
              <p:embed/>
            </p:oleObj>
          </a:graphicData>
        </a:graphic>
      </p:graphicFrame>
      <p:graphicFrame>
        <p:nvGraphicFramePr>
          <p:cNvPr id="183299" name="Object 3"/>
          <p:cNvGraphicFramePr>
            <a:graphicFrameLocks noChangeAspect="1"/>
          </p:cNvGraphicFramePr>
          <p:nvPr/>
        </p:nvGraphicFramePr>
        <p:xfrm>
          <a:off x="914400" y="4026422"/>
          <a:ext cx="5257800" cy="1104378"/>
        </p:xfrm>
        <a:graphic>
          <a:graphicData uri="http://schemas.openxmlformats.org/presentationml/2006/ole">
            <p:oleObj spid="_x0000_s198811" name="Equation" r:id="rId4" imgW="2057400" imgH="431800" progId="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1066800" y="5562600"/>
            <a:ext cx="48435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How do we apply this  to BJTs?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82447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Base-Charging or Diffusion Capacitance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200" b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</a:t>
            </a:r>
            <a:endParaRPr lang="en-US" sz="3200" baseline="-2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When the transistor is operating in the active or saturation mode, minority-carrier charge,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, is stored in the base region. 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We can express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terms of the collector current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i="1" baseline="-25000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as</a:t>
            </a:r>
            <a:r>
              <a:rPr lang="en-US" sz="2400" dirty="0" smtClean="0"/>
              <a:t> 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4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92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7920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4600" y="3733800"/>
            <a:ext cx="2857500" cy="9144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1E25AA2-D94B-4469-9812-51AC453F24E7}" type="slidenum">
              <a:rPr lang="en-US" smtClean="0"/>
              <a:pPr eaLnBrk="1" hangingPunct="1"/>
              <a:t>14</a:t>
            </a:fld>
            <a:endParaRPr lang="en-US" smtClean="0"/>
          </a:p>
        </p:txBody>
      </p:sp>
      <p:sp>
        <p:nvSpPr>
          <p:cNvPr id="8704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924800" cy="10668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Base-Charging or Diffusion Capacitance</a:t>
            </a:r>
          </a:p>
        </p:txBody>
      </p:sp>
      <p:sp>
        <p:nvSpPr>
          <p:cNvPr id="8704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772400" cy="4724400"/>
          </a:xfrm>
          <a:noFill/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Diffusion capacitance almost entirely exists in the forward-biased </a:t>
            </a:r>
            <a:r>
              <a:rPr lang="en-US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junction.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For small signals we can define the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small-signal diffusion capacitance </a:t>
            </a:r>
            <a:r>
              <a:rPr lang="en-US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Cde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 eaLnBrk="1" hangingPunct="1"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Expression of the small-signal diffusion capacitance</a:t>
            </a:r>
          </a:p>
          <a:p>
            <a:pPr marL="609600" indent="-609600" eaLnBrk="1" hangingPunct="1"/>
            <a:endParaRPr lang="en-US" dirty="0" smtClean="0"/>
          </a:p>
          <a:p>
            <a:pPr marL="609600" indent="-609600" eaLnBrk="1" hangingPunct="1"/>
            <a:endParaRPr lang="en-US" dirty="0" smtClean="0"/>
          </a:p>
        </p:txBody>
      </p:sp>
      <p:graphicFrame>
        <p:nvGraphicFramePr>
          <p:cNvPr id="87047" name="Object 5"/>
          <p:cNvGraphicFramePr>
            <a:graphicFrameLocks noChangeAspect="1"/>
          </p:cNvGraphicFramePr>
          <p:nvPr/>
        </p:nvGraphicFramePr>
        <p:xfrm>
          <a:off x="2971800" y="5029200"/>
          <a:ext cx="2756647" cy="976313"/>
        </p:xfrm>
        <a:graphic>
          <a:graphicData uri="http://schemas.openxmlformats.org/presentationml/2006/ole">
            <p:oleObj spid="_x0000_s22675" name="Equation" r:id="rId3" imgW="1218671" imgH="431613" progId="Equation.3">
              <p:embed/>
            </p:oleObj>
          </a:graphicData>
        </a:graphic>
      </p:graphicFrame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71800" y="3505200"/>
            <a:ext cx="3248025" cy="981075"/>
          </a:xfrm>
          <a:prstGeom prst="rect">
            <a:avLst/>
          </a:prstGeom>
          <a:noFill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766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Junction Capacitances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The Base-Emitter Junction Capacitance C</a:t>
            </a:r>
            <a:r>
              <a:rPr lang="en-US" altLang="zh-CN" sz="2400" b="1" baseline="-25000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JE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base-emitter junction or depletion layer capacitance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je</a:t>
            </a:r>
            <a:r>
              <a:rPr lang="en-US" sz="24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can be expressed as: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12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357426022"/>
              </p:ext>
            </p:extLst>
          </p:nvPr>
        </p:nvGraphicFramePr>
        <p:xfrm>
          <a:off x="2514600" y="2743200"/>
          <a:ext cx="3352800" cy="1181100"/>
        </p:xfrm>
        <a:graphic>
          <a:graphicData uri="http://schemas.openxmlformats.org/presentationml/2006/ole">
            <p:oleObj spid="_x0000_s181394" name="Equation" r:id="rId3" imgW="1498600" imgH="647700" progId="Equation.3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>
          <a:xfrm>
            <a:off x="533400" y="4191000"/>
            <a:ext cx="8153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where </a:t>
            </a:r>
            <a:r>
              <a:rPr lang="en-US" sz="2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i="1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je</a:t>
            </a:r>
            <a:r>
              <a:rPr lang="en-US" sz="2400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is the value of </a:t>
            </a:r>
            <a:r>
              <a:rPr lang="en-US" sz="2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i="1" baseline="-25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je</a:t>
            </a:r>
            <a:r>
              <a:rPr lang="en-US" sz="2400" i="1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at zero voltage, </a:t>
            </a:r>
            <a:r>
              <a:rPr lang="en-US" sz="2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400" i="1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is the EBJ built-in voltage (typically, 0.9 V), and </a:t>
            </a:r>
            <a:r>
              <a:rPr lang="en-US" sz="2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is the grading coefficient of the EBJ junction (typically, 0.5).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604B67E-59A8-4820-B371-05356ACD931B}" type="slidenum">
              <a:rPr lang="en-US" smtClean="0"/>
              <a:pPr eaLnBrk="1" hangingPunct="1"/>
              <a:t>16</a:t>
            </a:fld>
            <a:endParaRPr lang="en-US" smtClean="0"/>
          </a:p>
        </p:txBody>
      </p:sp>
      <p:sp>
        <p:nvSpPr>
          <p:cNvPr id="88068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228600"/>
            <a:ext cx="6743700" cy="10668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Junction Capacitances</a:t>
            </a:r>
            <a:endParaRPr lang="en-US" sz="2800" b="1" dirty="0" smtClean="0">
              <a:solidFill>
                <a:srgbClr val="FF0000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8807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7772400" cy="4114800"/>
          </a:xfrm>
          <a:noFill/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The Collector-Base junction Capacitance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Cμ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active-mode operation, the CBJ is reverse biased, and its junction or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depletion capacitance,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usually denoted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Cμ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can be found from</a:t>
            </a:r>
          </a:p>
          <a:p>
            <a:pPr marL="609600" indent="-609600" eaLnBrk="1" hangingPunct="1">
              <a:spcBef>
                <a:spcPct val="50000"/>
              </a:spcBef>
              <a:buNone/>
            </a:pPr>
            <a:endParaRPr lang="en-US" altLang="zh-CN" dirty="0" smtClean="0">
              <a:ea typeface="宋体" pitchFamily="2" charset="-122"/>
            </a:endParaRPr>
          </a:p>
          <a:p>
            <a:pPr marL="609600" indent="-609600" eaLnBrk="1" hangingPunct="1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endParaRPr lang="en-US" altLang="zh-CN" sz="2800" dirty="0" smtClean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609600" indent="-609600" eaLnBrk="1" hangingPunct="1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endParaRPr lang="en-US" altLang="zh-CN" sz="2800" dirty="0" smtClean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graphicFrame>
        <p:nvGraphicFramePr>
          <p:cNvPr id="8807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080435109"/>
              </p:ext>
            </p:extLst>
          </p:nvPr>
        </p:nvGraphicFramePr>
        <p:xfrm>
          <a:off x="2971800" y="2971800"/>
          <a:ext cx="2902179" cy="1524000"/>
        </p:xfrm>
        <a:graphic>
          <a:graphicData uri="http://schemas.openxmlformats.org/presentationml/2006/ole">
            <p:oleObj spid="_x0000_s23700" name="Equation" r:id="rId3" imgW="1016000" imgH="647700" progId="Equation.3">
              <p:embed/>
            </p:oleObj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96735" y="4724400"/>
            <a:ext cx="8153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where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μ0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is the value of </a:t>
            </a: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aseline="-25000" dirty="0" err="1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at zero voltage,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400" i="1" baseline="-250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is the CBJ built-in voltage (typically, 0.75 V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), and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m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is its grading coefficient (typically, 0.2–0.5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592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-146050" y="2571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</a:endParaRPr>
          </a:p>
        </p:txBody>
      </p:sp>
      <p:sp>
        <p:nvSpPr>
          <p:cNvPr id="385032" name="Text Box 8"/>
          <p:cNvSpPr txBox="1">
            <a:spLocks noChangeArrowheads="1"/>
          </p:cNvSpPr>
          <p:nvPr/>
        </p:nvSpPr>
        <p:spPr bwMode="auto">
          <a:xfrm>
            <a:off x="1828800" y="3886200"/>
            <a:ext cx="623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</a:rPr>
              <a:t>and</a:t>
            </a:r>
          </a:p>
        </p:txBody>
      </p:sp>
      <p:graphicFrame>
        <p:nvGraphicFramePr>
          <p:cNvPr id="13322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064315186"/>
              </p:ext>
            </p:extLst>
          </p:nvPr>
        </p:nvGraphicFramePr>
        <p:xfrm>
          <a:off x="3200400" y="3359150"/>
          <a:ext cx="1709738" cy="649288"/>
        </p:xfrm>
        <a:graphic>
          <a:graphicData uri="http://schemas.openxmlformats.org/presentationml/2006/ole">
            <p:oleObj spid="_x0000_s199819" name="Equation" r:id="rId3" imgW="634725" imgH="241195" progId="">
              <p:embed/>
            </p:oleObj>
          </a:graphicData>
        </a:graphic>
      </p:graphicFrame>
      <p:sp>
        <p:nvSpPr>
          <p:cNvPr id="11" name="Rectangle 10"/>
          <p:cNvSpPr/>
          <p:nvPr/>
        </p:nvSpPr>
        <p:spPr>
          <a:xfrm>
            <a:off x="1143000" y="685800"/>
            <a:ext cx="6477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Junction Capacitances</a:t>
            </a:r>
            <a:endParaRPr lang="en-US" sz="28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85800" y="1750367"/>
            <a:ext cx="7315200" cy="11924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50000"/>
              </a:lnSpc>
              <a:spcBef>
                <a:spcPts val="400"/>
              </a:spcBef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Collector Junction: 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depletion capacitance, </a:t>
            </a:r>
            <a:r>
              <a:rPr lang="en-US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l-GR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marL="800100" lvl="1" indent="-342900">
              <a:lnSpc>
                <a:spcPct val="150000"/>
              </a:lnSpc>
              <a:spcBef>
                <a:spcPts val="400"/>
              </a:spcBef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Emitter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Junction</a:t>
            </a:r>
            <a:r>
              <a:rPr lang="en-US" sz="2400" b="1" dirty="0">
                <a:solidFill>
                  <a:srgbClr val="FF0000"/>
                </a:solidFill>
              </a:rPr>
              <a:t>: 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depletion capacitance,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l-GR" sz="3600" b="1" i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π</a:t>
            </a:r>
            <a:endParaRPr lang="en-US" sz="3600" b="1" i="1" baseline="-25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392706566"/>
              </p:ext>
            </p:extLst>
          </p:nvPr>
        </p:nvGraphicFramePr>
        <p:xfrm>
          <a:off x="2819400" y="4495800"/>
          <a:ext cx="2728913" cy="854075"/>
        </p:xfrm>
        <a:graphic>
          <a:graphicData uri="http://schemas.openxmlformats.org/presentationml/2006/ole">
            <p:oleObj spid="_x0000_s199820" name="Equation" r:id="rId4" imgW="850531" imgH="241195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63725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50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438400"/>
                <a:ext cx="8229600" cy="1143000"/>
              </a:xfrm>
            </p:spPr>
            <p:txBody>
              <a:bodyPr>
                <a:normAutofit/>
              </a:bodyPr>
              <a:lstStyle/>
              <a:p>
                <a:r>
                  <a:rPr lang="en-US" sz="32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The High-Frequency Hybrid-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b="1" i="1" smtClean="0">
                        <a:solidFill>
                          <a:srgbClr val="0000FF"/>
                        </a:solidFill>
                        <a:latin typeface="Cambria Math"/>
                        <a:cs typeface="Times New Roman" pitchFamily="18" charset="0"/>
                      </a:rPr>
                      <m:t>π</m:t>
                    </m:r>
                  </m:oMath>
                </a14:m>
                <a:r>
                  <a:rPr lang="en-US" sz="3200" b="1" dirty="0" smtClean="0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 Model</a:t>
                </a:r>
                <a:endParaRPr lang="en-US" sz="3200" b="1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438400"/>
                <a:ext cx="8229600" cy="1143000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8545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8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The High-Frequency Hybrid-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800" b="1" i="1">
                        <a:solidFill>
                          <a:srgbClr val="FF0000"/>
                        </a:solidFill>
                        <a:latin typeface="Cambria Math"/>
                        <a:cs typeface="Times New Roman" pitchFamily="18" charset="0"/>
                      </a:rPr>
                      <m:t>π</m:t>
                    </m:r>
                  </m:oMath>
                </a14:m>
                <a:r>
                  <a:rPr lang="en-US" sz="28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Model</a:t>
                </a:r>
                <a:endParaRPr 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hybrid-π model of the BJT, including capacitive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effects, is shown in Slide 20. 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Specifically, there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are two capacitances: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emitter–base capacitance 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π = </a:t>
            </a:r>
            <a:r>
              <a:rPr lang="en-US" sz="2400" b="1" i="1" dirty="0" err="1" smtClean="0">
                <a:latin typeface="Times New Roman" pitchFamily="18" charset="0"/>
                <a:cs typeface="Times New Roman" pitchFamily="18" charset="0"/>
              </a:rPr>
              <a:t>Cb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Cje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collector–base capacitance </a:t>
            </a:r>
            <a:r>
              <a:rPr lang="en-US" sz="2400" b="1" i="1" dirty="0" err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Typically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π is in the range of a few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picofarads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to a few tens of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picofarads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is in the range of a fraction of a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picofarad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to a few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picofarads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087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2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304800"/>
            <a:ext cx="6743700" cy="10668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The High-Frequency Hybrid-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  <a:sym typeface="Symbol" pitchFamily="18" charset="2"/>
              </a:rPr>
              <a:t> Model</a:t>
            </a:r>
            <a:endParaRPr lang="en-US" sz="2800" b="1" dirty="0" smtClean="0">
              <a:solidFill>
                <a:srgbClr val="FF0000"/>
              </a:solidFill>
              <a:latin typeface="Times New Roman" pitchFamily="18" charset="0"/>
              <a:ea typeface="宋体" pitchFamily="2" charset="-122"/>
              <a:cs typeface="Times New Roman" pitchFamily="18" charset="0"/>
              <a:sym typeface="Symbol" pitchFamily="18" charset="2"/>
            </a:endParaRPr>
          </a:p>
        </p:txBody>
      </p:sp>
      <p:pic>
        <p:nvPicPr>
          <p:cNvPr id="89094" name="Picture 4" descr="c:\ch05_conv\sedr42021_056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828800"/>
            <a:ext cx="6197600" cy="224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9095" name="Object 6"/>
          <p:cNvGraphicFramePr>
            <a:graphicFrameLocks noChangeAspect="1"/>
          </p:cNvGraphicFramePr>
          <p:nvPr/>
        </p:nvGraphicFramePr>
        <p:xfrm>
          <a:off x="5321300" y="4445000"/>
          <a:ext cx="1600200" cy="427038"/>
        </p:xfrm>
        <a:graphic>
          <a:graphicData uri="http://schemas.openxmlformats.org/presentationml/2006/ole">
            <p:oleObj spid="_x0000_s24723" name="Equation" r:id="rId4" imgW="901309" imgH="241195" progId="Equation.3">
              <p:embed/>
            </p:oleObj>
          </a:graphicData>
        </a:graphic>
      </p:graphicFrame>
      <p:sp>
        <p:nvSpPr>
          <p:cNvPr id="89096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762000" y="4419600"/>
            <a:ext cx="7772400" cy="1447800"/>
          </a:xfrm>
          <a:noFill/>
        </p:spPr>
        <p:txBody>
          <a:bodyPr/>
          <a:lstStyle/>
          <a:p>
            <a:pPr eaLnBrk="1" hangingPunct="1">
              <a:buFont typeface="Wingdings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Two capacitances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i="1" baseline="-25000" dirty="0" smtClean="0"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i="1" baseline="-25000" dirty="0" err="1" smtClean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where                                              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One resistance </a:t>
            </a:r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i="1" baseline="-250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Accurate value is obtained form high frequency measurement.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2259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The Cutoff and 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Unity-Gain Frequency: </a:t>
            </a:r>
            <a:r>
              <a:rPr lang="en-US" altLang="zh-CN" sz="2800" b="1" dirty="0" err="1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f</a:t>
            </a:r>
            <a:r>
              <a:rPr lang="en-US" altLang="zh-CN" sz="2800" b="1" baseline="-25000" dirty="0" err="1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</a:t>
            </a:r>
            <a:endParaRPr lang="en-US" sz="2800" baseline="-25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cut-off” frequency,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baseline="-25000" dirty="0" err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is a measure of the intrinsic speed of a transistor, and is defined as the frequency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when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common-emitter current </a:t>
            </a:r>
            <a:r>
              <a:rPr lang="en-US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gain falls to 1.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Sometime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this is referred to as the </a:t>
            </a:r>
            <a:r>
              <a:rPr lang="en-US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transition frequency,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-US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unity-current-gain frequency. </a:t>
            </a:r>
            <a:endParaRPr lang="en-US" sz="2400" b="1" i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None/>
              <a:defRPr/>
            </a:pPr>
            <a:endParaRPr lang="en-US" sz="2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 the most important parameter for a MODERN BJT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2400" b="1" i="1" baseline="-25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en-US" sz="2400" b="1" dirty="0">
              <a:solidFill>
                <a:srgbClr val="33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8517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The Cutoff 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Frequency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 lnSpcReduction="10000"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transistor data sheets do not usually specify the value of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π.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Rather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the behavior of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US" sz="24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hfe</a:t>
            </a:r>
            <a:r>
              <a:rPr lang="en-US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versus frequency is normally given. 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order to determine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π and 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we shall derive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 expression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4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hfe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the CE short-circuit current gain, as a function of frequency in terms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the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hybrid-π components. 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this purpose consider the circuit shown in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slide24,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which the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collector is shorted to the emitter.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097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Transit Frequency, </a:t>
            </a:r>
            <a:r>
              <a:rPr lang="en-US" sz="2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endParaRPr lang="en-US" sz="2800" b="1" baseline="-25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229600" cy="4830763"/>
          </a:xfrm>
        </p:spPr>
        <p:txBody>
          <a:bodyPr/>
          <a:lstStyle/>
          <a:p>
            <a:pPr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Conceptual Set-up to measure </a:t>
            </a:r>
            <a:r>
              <a:rPr lang="en-US" sz="2400" b="1" i="1" dirty="0" err="1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="1" i="1" baseline="-250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endParaRPr lang="en-US" sz="2800" b="1" i="1" baseline="-250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46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344872053"/>
              </p:ext>
            </p:extLst>
          </p:nvPr>
        </p:nvGraphicFramePr>
        <p:xfrm>
          <a:off x="5486400" y="4365625"/>
          <a:ext cx="1774825" cy="1193800"/>
        </p:xfrm>
        <a:graphic>
          <a:graphicData uri="http://schemas.openxmlformats.org/presentationml/2006/ole">
            <p:oleObj spid="_x0000_s202950" name="Equation" r:id="rId3" imgW="672808" imgH="431613" progId="Equation.3">
              <p:embed/>
            </p:oleObj>
          </a:graphicData>
        </a:graphic>
      </p:graphicFrame>
      <p:pic>
        <p:nvPicPr>
          <p:cNvPr id="1946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895600"/>
            <a:ext cx="4324350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946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872936512"/>
              </p:ext>
            </p:extLst>
          </p:nvPr>
        </p:nvGraphicFramePr>
        <p:xfrm>
          <a:off x="1295400" y="2895600"/>
          <a:ext cx="992188" cy="803275"/>
        </p:xfrm>
        <a:graphic>
          <a:graphicData uri="http://schemas.openxmlformats.org/presentationml/2006/ole">
            <p:oleObj spid="_x0000_s202951" name="Equation" r:id="rId5" imgW="558558" imgH="431613" progId="Equation.3">
              <p:embed/>
            </p:oleObj>
          </a:graphicData>
        </a:graphic>
      </p:graphicFrame>
      <p:graphicFrame>
        <p:nvGraphicFramePr>
          <p:cNvPr id="1946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627739373"/>
              </p:ext>
            </p:extLst>
          </p:nvPr>
        </p:nvGraphicFramePr>
        <p:xfrm>
          <a:off x="3124200" y="2286000"/>
          <a:ext cx="1262063" cy="425450"/>
        </p:xfrm>
        <a:graphic>
          <a:graphicData uri="http://schemas.openxmlformats.org/presentationml/2006/ole">
            <p:oleObj spid="_x0000_s202952" name="Equation" r:id="rId6" imgW="711200" imgH="228600" progId="Equation.3">
              <p:embed/>
            </p:oleObj>
          </a:graphicData>
        </a:graphic>
      </p:graphicFrame>
      <p:graphicFrame>
        <p:nvGraphicFramePr>
          <p:cNvPr id="1946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034587197"/>
              </p:ext>
            </p:extLst>
          </p:nvPr>
        </p:nvGraphicFramePr>
        <p:xfrm>
          <a:off x="5181600" y="2362200"/>
          <a:ext cx="3606800" cy="1795463"/>
        </p:xfrm>
        <a:graphic>
          <a:graphicData uri="http://schemas.openxmlformats.org/presentationml/2006/ole">
            <p:oleObj spid="_x0000_s202953" name="Equation" r:id="rId7" imgW="2032000" imgH="96520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11704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Rectangle 2"/>
          <p:cNvSpPr>
            <a:spLocks noGrp="1" noChangeArrowheads="1"/>
          </p:cNvSpPr>
          <p:nvPr>
            <p:ph type="title"/>
          </p:nvPr>
        </p:nvSpPr>
        <p:spPr>
          <a:xfrm>
            <a:off x="1285875" y="304800"/>
            <a:ext cx="6743700" cy="10668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The Cutoff and Unity-Gain Frequency</a:t>
            </a:r>
            <a:endParaRPr lang="en-US" sz="2800" b="1" dirty="0" smtClean="0">
              <a:solidFill>
                <a:srgbClr val="FF0000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pic>
        <p:nvPicPr>
          <p:cNvPr id="90118" name="Picture 4" descr="c:\ch05_conv\sedr42021_056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00200"/>
            <a:ext cx="702945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0119" name="Object 6"/>
          <p:cNvGraphicFramePr>
            <a:graphicFrameLocks noChangeAspect="1"/>
          </p:cNvGraphicFramePr>
          <p:nvPr/>
        </p:nvGraphicFramePr>
        <p:xfrm>
          <a:off x="6362700" y="4356100"/>
          <a:ext cx="1295400" cy="685800"/>
        </p:xfrm>
        <a:graphic>
          <a:graphicData uri="http://schemas.openxmlformats.org/presentationml/2006/ole">
            <p:oleObj spid="_x0000_s26811" name="Equation" r:id="rId4" imgW="977900" imgH="508000" progId="Equation.3">
              <p:embed/>
            </p:oleObj>
          </a:graphicData>
        </a:graphic>
      </p:graphicFrame>
      <p:sp>
        <p:nvSpPr>
          <p:cNvPr id="90120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90600" y="4419600"/>
            <a:ext cx="7772400" cy="1447800"/>
          </a:xfrm>
          <a:noFill/>
        </p:spPr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Circuit for deriving an expression for   </a:t>
            </a:r>
            <a:r>
              <a:rPr lang="en-US" altLang="en-US" sz="2400" b="1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According to the definition, output port is short circuit.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4275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The Cutoff Frequency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 node equation at C provides the short-circuit collector current </a:t>
            </a:r>
            <a:r>
              <a:rPr lang="en-US" sz="2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baseline="-25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i="1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i="1" dirty="0">
                <a:latin typeface="Times-Italic"/>
              </a:rPr>
              <a:t> </a:t>
            </a:r>
            <a:endParaRPr lang="en-US" sz="2400" i="1" dirty="0" smtClean="0">
              <a:latin typeface="Times-Italic"/>
            </a:endParaRPr>
          </a:p>
          <a:p>
            <a:pPr lvl="0">
              <a:buClr>
                <a:srgbClr val="FF0000"/>
              </a:buClr>
              <a:buFont typeface="Wingdings" pitchFamily="2" charset="2"/>
              <a:buChar char="Ø"/>
            </a:pPr>
            <a:endParaRPr lang="en-US" sz="2400" i="1" dirty="0">
              <a:latin typeface="Times-Italic"/>
            </a:endParaRPr>
          </a:p>
          <a:p>
            <a:pPr marL="0" lvl="0" indent="0">
              <a:buClr>
                <a:srgbClr val="FF0000"/>
              </a:buClr>
              <a:buNone/>
            </a:pP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Ic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= (</a:t>
            </a: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gm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800" i="1" dirty="0" err="1">
                <a:latin typeface="Times New Roman" pitchFamily="18" charset="0"/>
                <a:cs typeface="Times New Roman" pitchFamily="18" charset="0"/>
              </a:rPr>
              <a:t>sC</a:t>
            </a:r>
            <a:r>
              <a:rPr lang="el-GR" sz="2800" dirty="0">
                <a:latin typeface="Times New Roman" pitchFamily="18" charset="0"/>
                <a:cs typeface="Times New Roman" pitchFamily="18" charset="0"/>
              </a:rPr>
              <a:t>μ )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l-GR" sz="2800" dirty="0">
                <a:latin typeface="Times New Roman" pitchFamily="18" charset="0"/>
                <a:cs typeface="Times New Roman" pitchFamily="18" charset="0"/>
              </a:rPr>
              <a:t>π</a:t>
            </a:r>
            <a:endParaRPr lang="en-US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9659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277100" cy="10668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The Cutoff and Unity-Gain Frequency</a:t>
            </a:r>
            <a:b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</a:br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(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cont’d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)</a:t>
            </a:r>
            <a:endParaRPr lang="en-US" sz="2800" b="1" dirty="0" smtClean="0">
              <a:solidFill>
                <a:srgbClr val="FF0000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9114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772400" cy="4114800"/>
          </a:xfrm>
          <a:noFill/>
        </p:spPr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Expression of the short-circuit current transfer function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Characteristic is similar to the one of first-order low-pass filter</a:t>
            </a:r>
          </a:p>
        </p:txBody>
      </p:sp>
      <p:graphicFrame>
        <p:nvGraphicFramePr>
          <p:cNvPr id="9114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669975322"/>
              </p:ext>
            </p:extLst>
          </p:nvPr>
        </p:nvGraphicFramePr>
        <p:xfrm>
          <a:off x="2286000" y="2590800"/>
          <a:ext cx="3825875" cy="914400"/>
        </p:xfrm>
        <a:graphic>
          <a:graphicData uri="http://schemas.openxmlformats.org/presentationml/2006/ole">
            <p:oleObj spid="_x0000_s27836" name="Equation" r:id="rId3" imgW="1536033" imgH="444307" progId="Equation.3">
              <p:embed/>
            </p:oleObj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3046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The Cutoff and Unity-Gain Frequency 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/>
            </a:r>
            <a:b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</a:br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(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cont’d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Slide 28 shows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 Bode plot for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800" baseline="-25000" dirty="0" err="1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 . 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800" baseline="-25000" dirty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–6-dB/octave slope it follows that 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frequency at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which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baseline="-25000" dirty="0" err="1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drops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to unity, which is called the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unity-gain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bandwidth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is given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by: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marL="0" indent="0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                           </a:t>
            </a:r>
            <a:r>
              <a:rPr lang="el-GR" b="1" dirty="0" smtClean="0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b="1" i="1" baseline="-250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l-GR" b="1" dirty="0">
                <a:latin typeface="Times New Roman" pitchFamily="18" charset="0"/>
                <a:cs typeface="Times New Roman" pitchFamily="18" charset="0"/>
              </a:rPr>
              <a:t>β </a:t>
            </a:r>
            <a:r>
              <a:rPr lang="el-GR" b="1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l-GR" b="1" dirty="0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l-GR" b="1" baseline="-25000" dirty="0">
                <a:latin typeface="Times New Roman" pitchFamily="18" charset="0"/>
                <a:cs typeface="Times New Roman" pitchFamily="18" charset="0"/>
              </a:rPr>
              <a:t>β</a:t>
            </a:r>
            <a:endParaRPr lang="en-US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5191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304800"/>
            <a:ext cx="6743700" cy="10668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The Cutoff and Unity-Gain Frequency (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cont’d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)</a:t>
            </a:r>
            <a:endParaRPr lang="en-US" sz="2800" b="1" dirty="0" smtClean="0">
              <a:solidFill>
                <a:srgbClr val="FF0000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pic>
        <p:nvPicPr>
          <p:cNvPr id="92166" name="Picture 4" descr="c:\ch05_conv\sedr42021_056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28800"/>
            <a:ext cx="4572000" cy="331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216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983571979"/>
              </p:ext>
            </p:extLst>
          </p:nvPr>
        </p:nvGraphicFramePr>
        <p:xfrm>
          <a:off x="4876800" y="2362200"/>
          <a:ext cx="2362200" cy="939800"/>
        </p:xfrm>
        <a:graphic>
          <a:graphicData uri="http://schemas.openxmlformats.org/presentationml/2006/ole">
            <p:oleObj spid="_x0000_s29007" name="Equation" r:id="rId4" imgW="1117115" imgH="444307" progId="Equation.3">
              <p:embed/>
            </p:oleObj>
          </a:graphicData>
        </a:graphic>
      </p:graphicFrame>
      <p:graphicFrame>
        <p:nvGraphicFramePr>
          <p:cNvPr id="9216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467880174"/>
              </p:ext>
            </p:extLst>
          </p:nvPr>
        </p:nvGraphicFramePr>
        <p:xfrm>
          <a:off x="4800600" y="3484562"/>
          <a:ext cx="3048000" cy="996950"/>
        </p:xfrm>
        <a:graphic>
          <a:graphicData uri="http://schemas.openxmlformats.org/presentationml/2006/ole">
            <p:oleObj spid="_x0000_s29008" name="Equation" r:id="rId5" imgW="1358310" imgH="444307" progId="Equation.3">
              <p:embed/>
            </p:oleObj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7483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The Cutoff and Unity-Gain Frequency </a:t>
            </a:r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/>
            </a:r>
            <a:b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</a:br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(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cont’d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)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Grp="1" noChangeAspect="1"/>
          </p:cNvGraphicFramePr>
          <p:nvPr>
            <p:extLst>
              <p:ext uri="{D42A27DB-BD31-4B8C-83A1-F6EECF244321}">
                <p14:modId xmlns="" xmlns:p14="http://schemas.microsoft.com/office/powerpoint/2010/main" val="2258657695"/>
              </p:ext>
            </p:extLst>
          </p:nvPr>
        </p:nvGraphicFramePr>
        <p:xfrm>
          <a:off x="1295400" y="1600200"/>
          <a:ext cx="3217862" cy="1198563"/>
        </p:xfrm>
        <a:graphic>
          <a:graphicData uri="http://schemas.openxmlformats.org/presentationml/2006/ole">
            <p:oleObj spid="_x0000_s190762" name="Equation" r:id="rId3" imgW="1193800" imgH="444500" progId="">
              <p:embed/>
            </p:oleObj>
          </a:graphicData>
        </a:graphic>
      </p:graphicFrame>
      <p:graphicFrame>
        <p:nvGraphicFramePr>
          <p:cNvPr id="8" name="Content Placeholder 7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776709066"/>
              </p:ext>
            </p:extLst>
          </p:nvPr>
        </p:nvGraphicFramePr>
        <p:xfrm>
          <a:off x="990600" y="3124199"/>
          <a:ext cx="2867706" cy="1115219"/>
        </p:xfrm>
        <a:graphic>
          <a:graphicData uri="http://schemas.openxmlformats.org/presentationml/2006/ole">
            <p:oleObj spid="_x0000_s190763" name="Equation" r:id="rId4" imgW="1143000" imgH="444500" progId="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078471976"/>
              </p:ext>
            </p:extLst>
          </p:nvPr>
        </p:nvGraphicFramePr>
        <p:xfrm>
          <a:off x="914400" y="4648200"/>
          <a:ext cx="5027612" cy="1169987"/>
        </p:xfrm>
        <a:graphic>
          <a:graphicData uri="http://schemas.openxmlformats.org/presentationml/2006/ole">
            <p:oleObj spid="_x0000_s190764" name="Equation" r:id="rId5" imgW="1854200" imgH="431800" progId="">
              <p:embed/>
            </p:oleObj>
          </a:graphicData>
        </a:graphic>
      </p:graphicFrame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43781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The Cutoff and Unity-Gain Frequency </a:t>
            </a:r>
            <a:b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</a:b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(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cont’d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Typically, </a:t>
            </a:r>
            <a:r>
              <a:rPr lang="en-US" sz="2800" b="1" i="1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="1" i="1" baseline="-25000" dirty="0" err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is in the range of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Clr>
                <a:srgbClr val="0000FF"/>
              </a:buClr>
              <a:buFont typeface="Wingdings" pitchFamily="2" charset="2"/>
              <a:buChar char="v"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100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MHz to tens of GHz.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8112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/>
                <a:ea typeface="+mn-ea"/>
                <a:cs typeface="+mn-cs"/>
              </a:rPr>
              <a:t>Maximum Oscillation Frequency </a:t>
            </a:r>
            <a:r>
              <a:rPr lang="en-US" sz="2800" b="1" dirty="0">
                <a:solidFill>
                  <a:srgbClr val="FF0000"/>
                </a:solidFill>
                <a:latin typeface="Times New Roman"/>
                <a:ea typeface="+mn-ea"/>
                <a:cs typeface="+mn-cs"/>
              </a:rPr>
              <a:t>(</a:t>
            </a:r>
            <a:r>
              <a:rPr lang="en-US" sz="2800" b="1" dirty="0" err="1">
                <a:solidFill>
                  <a:srgbClr val="FF0000"/>
                </a:solidFill>
                <a:latin typeface="Times New Roman"/>
                <a:ea typeface="+mn-ea"/>
                <a:cs typeface="+mn-cs"/>
              </a:rPr>
              <a:t>f</a:t>
            </a:r>
            <a:r>
              <a:rPr lang="en-US" sz="2800" b="1" baseline="-25000" dirty="0" err="1">
                <a:solidFill>
                  <a:srgbClr val="FF0000"/>
                </a:solidFill>
                <a:latin typeface="Times New Roman"/>
                <a:ea typeface="+mn-ea"/>
                <a:cs typeface="+mn-cs"/>
              </a:rPr>
              <a:t>max</a:t>
            </a:r>
            <a:r>
              <a:rPr lang="en-US" sz="2800" b="1" dirty="0">
                <a:solidFill>
                  <a:srgbClr val="FF0000"/>
                </a:solidFill>
                <a:latin typeface="Times New Roman"/>
                <a:ea typeface="+mn-ea"/>
                <a:cs typeface="+mn-cs"/>
              </a:rPr>
              <a:t>).</a:t>
            </a:r>
            <a:br>
              <a:rPr lang="en-US" sz="2800" b="1" dirty="0">
                <a:solidFill>
                  <a:srgbClr val="FF0000"/>
                </a:solidFill>
                <a:latin typeface="Times New Roman"/>
                <a:ea typeface="+mn-ea"/>
                <a:cs typeface="+mn-cs"/>
              </a:rPr>
            </a:b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rgbClr val="000000"/>
                </a:solidFill>
                <a:latin typeface="Times New Roman"/>
              </a:rPr>
              <a:t>One final important figure of merit is the </a:t>
            </a:r>
            <a:r>
              <a:rPr lang="en-US" sz="2400" b="1" dirty="0">
                <a:solidFill>
                  <a:srgbClr val="3333CC"/>
                </a:solidFill>
                <a:latin typeface="Times New Roman"/>
              </a:rPr>
              <a:t>MAXIMUM OSCILLATION FREQUENCY (</a:t>
            </a:r>
            <a:r>
              <a:rPr lang="en-US" sz="2400" b="1" dirty="0" err="1">
                <a:solidFill>
                  <a:srgbClr val="3333CC"/>
                </a:solidFill>
                <a:latin typeface="Times New Roman"/>
              </a:rPr>
              <a:t>f</a:t>
            </a:r>
            <a:r>
              <a:rPr lang="en-US" sz="2400" b="1" baseline="-25000" dirty="0" err="1">
                <a:solidFill>
                  <a:srgbClr val="3333CC"/>
                </a:solidFill>
                <a:latin typeface="Times New Roman"/>
              </a:rPr>
              <a:t>max</a:t>
            </a:r>
            <a:r>
              <a:rPr lang="en-US" sz="2400" b="1" dirty="0" smtClean="0">
                <a:solidFill>
                  <a:srgbClr val="3333CC"/>
                </a:solidFill>
                <a:latin typeface="Times New Roman"/>
              </a:rPr>
              <a:t>)</a:t>
            </a:r>
            <a:r>
              <a:rPr lang="en-US" sz="2400" dirty="0" smtClean="0">
                <a:solidFill>
                  <a:srgbClr val="000000"/>
                </a:solidFill>
                <a:latin typeface="Times New Roman"/>
              </a:rPr>
              <a:t>.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endParaRPr lang="en-US" sz="24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Frequency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at which unilateral power gain becomes 1.</a:t>
            </a:r>
          </a:p>
          <a:p>
            <a:pPr marL="0" lvl="0" indent="0" fontAlgn="base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None/>
              <a:defRPr/>
            </a:pPr>
            <a:endParaRPr lang="en-US" sz="2400" dirty="0">
              <a:solidFill>
                <a:srgbClr val="000000"/>
              </a:solidFill>
              <a:latin typeface="Times New Roman"/>
            </a:endParaRP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200446290"/>
              </p:ext>
            </p:extLst>
          </p:nvPr>
        </p:nvGraphicFramePr>
        <p:xfrm>
          <a:off x="2362200" y="3429000"/>
          <a:ext cx="3705225" cy="1577975"/>
        </p:xfrm>
        <a:graphic>
          <a:graphicData uri="http://schemas.openxmlformats.org/presentationml/2006/ole">
            <p:oleObj spid="_x0000_s191585" name="Equation" r:id="rId3" imgW="1371600" imgH="584200" progId="">
              <p:embed/>
            </p:oleObj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3412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Frequency Response of the CE Amplifier</a:t>
            </a:r>
            <a:endParaRPr lang="en-US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1482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High Frequency “Roll-Off” in </a:t>
            </a:r>
            <a:r>
              <a:rPr lang="en-US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Typically, an amplifier is designed to work over a limited range of frequencies.</a:t>
            </a:r>
          </a:p>
          <a:p>
            <a:pPr lvl="1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At “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high frequencies”,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gain of an amplifier decreases.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124200"/>
            <a:ext cx="48768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98477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Frequency Response of a CE Amplifier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76800"/>
          </a:xfrm>
        </p:spPr>
        <p:txBody>
          <a:bodyPr>
            <a:normAutofit/>
          </a:bodyPr>
          <a:lstStyle/>
          <a:p>
            <a:pPr eaLnBrk="0" fontAlgn="base" hangingPunct="0">
              <a:lnSpc>
                <a:spcPct val="120000"/>
              </a:lnSpc>
              <a:spcAft>
                <a:spcPct val="0"/>
              </a:spcAft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voltage gain of an amplifier is typically flat over the mid-frequency range, but drops drastically for low or high frequencies.  A typical frequency response is shown below.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34</a:t>
            </a:fld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321923567"/>
              </p:ext>
            </p:extLst>
          </p:nvPr>
        </p:nvGraphicFramePr>
        <p:xfrm>
          <a:off x="2286000" y="3048000"/>
          <a:ext cx="4343400" cy="2971800"/>
        </p:xfrm>
        <a:graphic>
          <a:graphicData uri="http://schemas.openxmlformats.org/presentationml/2006/ole">
            <p:oleObj spid="_x0000_s207913" name="Microsoft Draw Drawing" r:id="rId3" imgW="5362920" imgH="3111480" progId="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280676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Frequency Response of a CE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Amplifier</a:t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Roll-Off due to </a:t>
            </a:r>
            <a:r>
              <a:rPr lang="en-US" sz="28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b="1" baseline="-25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 </a:t>
            </a:r>
            <a:endParaRPr lang="en-US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High Frequency Band: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capacitive load (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 causes the gain to decrease at high frequencies.</a:t>
            </a:r>
          </a:p>
          <a:p>
            <a:pPr lvl="1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impedance of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decreases at high frequencies, so that it shunts some of the output current to ground.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235" y="3352800"/>
            <a:ext cx="3584196" cy="271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916040096"/>
              </p:ext>
            </p:extLst>
          </p:nvPr>
        </p:nvGraphicFramePr>
        <p:xfrm>
          <a:off x="4953000" y="3810000"/>
          <a:ext cx="3371850" cy="1143000"/>
        </p:xfrm>
        <a:graphic>
          <a:graphicData uri="http://schemas.openxmlformats.org/presentationml/2006/ole">
            <p:oleObj spid="_x0000_s208909" name="Equation" r:id="rId4" imgW="1422400" imgH="48260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00826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86800" cy="1143000"/>
          </a:xfrm>
        </p:spPr>
        <p:txBody>
          <a:bodyPr/>
          <a:lstStyle/>
          <a:p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Frequency Response of a CE Amplifier</a:t>
            </a:r>
            <a:b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(contd.)</a:t>
            </a:r>
            <a:endParaRPr lang="en-US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89038"/>
            <a:ext cx="8763000" cy="4830762"/>
          </a:xfrm>
        </p:spPr>
        <p:txBody>
          <a:bodyPr/>
          <a:lstStyle/>
          <a:p>
            <a:pPr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Low Frequency Band: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At low frequencies, the capacitor is effectively an open circuit, and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vs.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is flat.  At high frequencies, the impedance of the capacitor decreases and hence the gain decreases.  The “breakpoint” frequency is 1/(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graphicFrame>
        <p:nvGraphicFramePr>
          <p:cNvPr id="11268" name="Object 2"/>
          <p:cNvGraphicFramePr>
            <a:graphicFrameLocks noChangeAspect="1"/>
          </p:cNvGraphicFramePr>
          <p:nvPr/>
        </p:nvGraphicFramePr>
        <p:xfrm>
          <a:off x="4495800" y="3270250"/>
          <a:ext cx="1828800" cy="317500"/>
        </p:xfrm>
        <a:graphic>
          <a:graphicData uri="http://schemas.openxmlformats.org/presentationml/2006/ole">
            <p:oleObj spid="_x0000_s209938" name="Equation" r:id="rId3" imgW="152268" imgH="317225" progId="Equation.3">
              <p:embed/>
            </p:oleObj>
          </a:graphicData>
        </a:graphic>
      </p:graphicFrame>
      <p:graphicFrame>
        <p:nvGraphicFramePr>
          <p:cNvPr id="11269" name="Object 3"/>
          <p:cNvGraphicFramePr>
            <a:graphicFrameLocks noChangeAspect="1"/>
          </p:cNvGraphicFramePr>
          <p:nvPr/>
        </p:nvGraphicFramePr>
        <p:xfrm>
          <a:off x="5867400" y="3876675"/>
          <a:ext cx="2978150" cy="1152525"/>
        </p:xfrm>
        <a:graphic>
          <a:graphicData uri="http://schemas.openxmlformats.org/presentationml/2006/ole">
            <p:oleObj spid="_x0000_s209939" name="Equation" r:id="rId4" imgW="1219200" imgH="469900" progId="Equation.3">
              <p:embed/>
            </p:oleObj>
          </a:graphicData>
        </a:graphic>
      </p:graphicFrame>
      <p:pic>
        <p:nvPicPr>
          <p:cNvPr id="1127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171825"/>
            <a:ext cx="4629150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900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0808A73-9A46-4B08-A3C0-90DEA634D5A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37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9637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304800"/>
            <a:ext cx="6743700" cy="10668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The Common-Emitter Amplifier</a:t>
            </a:r>
            <a:endParaRPr lang="en-US" sz="2800" b="1" dirty="0" smtClean="0">
              <a:solidFill>
                <a:srgbClr val="FF0000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pic>
        <p:nvPicPr>
          <p:cNvPr id="69638" name="Picture 5" descr="c:\ch05_conv\sedr42021_0561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333898"/>
            <a:ext cx="6172200" cy="4752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3499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Frequency </a:t>
            </a:r>
            <a:r>
              <a:rPr lang="en-US" sz="3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Response of a CE </a:t>
            </a: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Amplifier</a:t>
            </a:r>
            <a:b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100" dirty="0">
              <a:solidFill>
                <a:srgbClr val="0000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6" name="Picture 10" descr="f_1104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19200"/>
            <a:ext cx="6788944" cy="45259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81341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Frequency Response of a CE Amplifier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lnSpc>
                <a:spcPct val="95000"/>
              </a:lnSpc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v"/>
            </a:pPr>
            <a:endParaRPr lang="en-US" sz="2400" b="1" i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lnSpc>
                <a:spcPct val="95000"/>
              </a:lnSpc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Low frequency Band:</a:t>
            </a:r>
          </a:p>
          <a:p>
            <a:pPr lvl="0" eaLnBrk="0" fontAlgn="base" hangingPunct="0">
              <a:lnSpc>
                <a:spcPct val="95000"/>
              </a:lnSpc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Common-Emitter 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BJT: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gain falls off due to the effects of capacitors C</a:t>
            </a:r>
            <a:r>
              <a:rPr lang="en-US" sz="24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C1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C</a:t>
            </a:r>
            <a:r>
              <a:rPr lang="en-US" sz="24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C2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and C</a:t>
            </a:r>
            <a:r>
              <a:rPr lang="en-US" sz="24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E. </a:t>
            </a:r>
          </a:p>
          <a:p>
            <a:pPr lvl="0" eaLnBrk="0" fontAlgn="base" hangingPunct="0">
              <a:lnSpc>
                <a:spcPct val="95000"/>
              </a:lnSpc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endParaRPr lang="en-US" sz="2400" b="1" i="1" baseline="-25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lnSpc>
                <a:spcPct val="95000"/>
              </a:lnSpc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v"/>
            </a:pPr>
            <a:endParaRPr lang="en-US" sz="2400" b="1" i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lnSpc>
                <a:spcPct val="95000"/>
              </a:lnSpc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High-frequency Band: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eaLnBrk="0" fontAlgn="base" hangingPunct="0">
              <a:lnSpc>
                <a:spcPct val="95000"/>
              </a:lnSpc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due to device capacitances C</a:t>
            </a:r>
            <a:r>
              <a:rPr lang="el-GR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and C</a:t>
            </a:r>
            <a:r>
              <a:rPr lang="el-GR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n-US" sz="2400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(combined to form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aseline="-25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total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lvl="0" eaLnBrk="0" fontAlgn="base" hangingPunct="0">
              <a:lnSpc>
                <a:spcPct val="95000"/>
              </a:lnSpc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endParaRPr lang="en-US" sz="2400" baseline="-25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Clr>
                <a:srgbClr val="FF0000"/>
              </a:buClr>
              <a:buNone/>
            </a:pPr>
            <a:endParaRPr lang="en-US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1852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Frequency Response of a CE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Amplifier</a:t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0" fontAlgn="base" hangingPunct="0">
              <a:lnSpc>
                <a:spcPct val="95000"/>
              </a:lnSpc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lnSpc>
                <a:spcPct val="95000"/>
              </a:lnSpc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Each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capacitor forms a break point (simple pole or zero) with a break frequency of the form f=1/(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l-GR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en-US" sz="2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baseline="-25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Eq</a:t>
            </a:r>
            <a:r>
              <a:rPr lang="en-US" sz="24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), where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baseline="-25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Eq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is the resistance seen by the capacitor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lnSpc>
                <a:spcPct val="95000"/>
              </a:lnSpc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lnSpc>
                <a:spcPct val="95000"/>
              </a:lnSpc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usually yields the highest low-frequency break which establishes </a:t>
            </a:r>
            <a:r>
              <a:rPr lang="en-US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baseline="-250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Low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eaLnBrk="0" fontAlgn="base" hangingPunct="0">
              <a:lnSpc>
                <a:spcPct val="95000"/>
              </a:lnSpc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4639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Amplifier Figure of Merit (FOM)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gain-bandwidth product is commonly used to benchmark amplifiers.  </a:t>
            </a:r>
          </a:p>
          <a:p>
            <a:pPr lvl="1">
              <a:spcBef>
                <a:spcPct val="0"/>
              </a:spcBef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We wish to maximize both the gain and the bandwidth.</a:t>
            </a:r>
          </a:p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Power consumption is also an important attribute.</a:t>
            </a:r>
          </a:p>
          <a:p>
            <a:pPr lvl="1">
              <a:spcBef>
                <a:spcPct val="0"/>
              </a:spcBef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We wish to minimize the power consumption.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26797-8AFE-49CF-A66F-653507BCD5F0}" type="slidenum">
              <a:rPr lang="en-US" smtClean="0"/>
              <a:pPr/>
              <a:t>41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248527180"/>
              </p:ext>
            </p:extLst>
          </p:nvPr>
        </p:nvGraphicFramePr>
        <p:xfrm>
          <a:off x="1981200" y="3657600"/>
          <a:ext cx="4233440" cy="1981200"/>
        </p:xfrm>
        <a:graphic>
          <a:graphicData uri="http://schemas.openxmlformats.org/presentationml/2006/ole">
            <p:oleObj spid="_x0000_s211972" name="Equation" r:id="rId3" imgW="2438400" imgH="1143000" progId="Equation.3">
              <p:embed/>
            </p:oleObj>
          </a:graphicData>
        </a:graphic>
      </p:graphicFrame>
      <p:sp>
        <p:nvSpPr>
          <p:cNvPr id="7" name="TextBox 10"/>
          <p:cNvSpPr txBox="1">
            <a:spLocks noChangeArrowheads="1"/>
          </p:cNvSpPr>
          <p:nvPr/>
        </p:nvSpPr>
        <p:spPr bwMode="auto">
          <a:xfrm>
            <a:off x="914400" y="5724495"/>
            <a:ext cx="72895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Operation at low </a:t>
            </a:r>
            <a:r>
              <a:rPr lang="en-US" sz="20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low </a:t>
            </a:r>
            <a:r>
              <a:rPr lang="en-US" sz="20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b="1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CC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and with small </a:t>
            </a:r>
            <a:r>
              <a:rPr lang="en-US" sz="20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b="1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superior FOM</a:t>
            </a:r>
          </a:p>
        </p:txBody>
      </p:sp>
    </p:spTree>
    <p:extLst>
      <p:ext uri="{BB962C8B-B14F-4D97-AF65-F5344CB8AC3E}">
        <p14:creationId xmlns="" xmlns:p14="http://schemas.microsoft.com/office/powerpoint/2010/main" val="77446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671</TotalTime>
  <Words>1357</Words>
  <Application>Microsoft Office PowerPoint</Application>
  <PresentationFormat>On-screen Show (4:3)</PresentationFormat>
  <Paragraphs>231</Paragraphs>
  <Slides>41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Office Theme</vt:lpstr>
      <vt:lpstr>1_Office Theme</vt:lpstr>
      <vt:lpstr>Equation</vt:lpstr>
      <vt:lpstr>Microsoft Draw Drawing</vt:lpstr>
      <vt:lpstr>COMSATS Institute of Information Technology Virtual campus Islamabad</vt:lpstr>
      <vt:lpstr> The BJT Internal Capacitance and High Frequency Model </vt:lpstr>
      <vt:lpstr>Lecture No. 26 Reference:</vt:lpstr>
      <vt:lpstr>The BJT Internal Capacitances</vt:lpstr>
      <vt:lpstr>Introduction</vt:lpstr>
      <vt:lpstr>Introduction</vt:lpstr>
      <vt:lpstr>Slide 7</vt:lpstr>
      <vt:lpstr>Slide 8</vt:lpstr>
      <vt:lpstr>High-Frequency BJT Model</vt:lpstr>
      <vt:lpstr>High-Frequency BJT Model</vt:lpstr>
      <vt:lpstr>BJT High-Frequency BJT Model  (cont’d)</vt:lpstr>
      <vt:lpstr>The PN Junction Capacitance</vt:lpstr>
      <vt:lpstr>The Base-Charging or Diffusion Capacitance Cde</vt:lpstr>
      <vt:lpstr>The Base-Charging or Diffusion Capacitance</vt:lpstr>
      <vt:lpstr>Junction Capacitances</vt:lpstr>
      <vt:lpstr>Junction Capacitances</vt:lpstr>
      <vt:lpstr>Slide 17</vt:lpstr>
      <vt:lpstr> </vt:lpstr>
      <vt:lpstr> </vt:lpstr>
      <vt:lpstr>The High-Frequency Hybrid- Model</vt:lpstr>
      <vt:lpstr>The Cutoff and Unity-Gain Frequency: fT</vt:lpstr>
      <vt:lpstr>The Cutoff Frequency</vt:lpstr>
      <vt:lpstr>Transit Frequency, fT</vt:lpstr>
      <vt:lpstr>The Cutoff and Unity-Gain Frequency</vt:lpstr>
      <vt:lpstr>The Cutoff Frequency</vt:lpstr>
      <vt:lpstr>The Cutoff and Unity-Gain Frequency (cont’d)</vt:lpstr>
      <vt:lpstr>The Cutoff and Unity-Gain Frequency  (cont’d)</vt:lpstr>
      <vt:lpstr>The Cutoff and Unity-Gain Frequency (cont’d)</vt:lpstr>
      <vt:lpstr>The Cutoff and Unity-Gain Frequency  (cont’d)</vt:lpstr>
      <vt:lpstr>The Cutoff and Unity-Gain Frequency  (cont’d)</vt:lpstr>
      <vt:lpstr>Maximum Oscillation Frequency (fmax). </vt:lpstr>
      <vt:lpstr>Frequency Response of the CE Amplifier</vt:lpstr>
      <vt:lpstr>High Frequency “Roll-Off” in Av </vt:lpstr>
      <vt:lpstr>Frequency Response of a CE Amplifier</vt:lpstr>
      <vt:lpstr>Frequency Response of a CE Amplifier Av Roll-Off due to CL </vt:lpstr>
      <vt:lpstr>Frequency Response of a CE Amplifier  (contd.)</vt:lpstr>
      <vt:lpstr>The Common-Emitter Amplifier</vt:lpstr>
      <vt:lpstr> Frequency Response of a CE Amplifier </vt:lpstr>
      <vt:lpstr>Frequency Response of a CE Amplifier</vt:lpstr>
      <vt:lpstr>Frequency Response of a CE Amplifier  (contd.)</vt:lpstr>
      <vt:lpstr>Amplifier Figure of Merit (FOM)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EEE231-Frequency Response of CE Amplifier.</dc:title>
  <dc:creator>Dr. Nasim Zafar</dc:creator>
  <cp:lastModifiedBy>NTS</cp:lastModifiedBy>
  <cp:revision>219</cp:revision>
  <dcterms:created xsi:type="dcterms:W3CDTF">2012-10-19T09:27:47Z</dcterms:created>
  <dcterms:modified xsi:type="dcterms:W3CDTF">2012-11-08T05:35:24Z</dcterms:modified>
</cp:coreProperties>
</file>