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5"/>
  </p:notesMasterIdLst>
  <p:sldIdLst>
    <p:sldId id="294" r:id="rId2"/>
    <p:sldId id="295" r:id="rId3"/>
    <p:sldId id="309" r:id="rId4"/>
    <p:sldId id="340" r:id="rId5"/>
    <p:sldId id="345" r:id="rId6"/>
    <p:sldId id="344" r:id="rId7"/>
    <p:sldId id="346" r:id="rId8"/>
    <p:sldId id="320" r:id="rId9"/>
    <p:sldId id="353" r:id="rId10"/>
    <p:sldId id="347" r:id="rId11"/>
    <p:sldId id="312" r:id="rId12"/>
    <p:sldId id="313" r:id="rId13"/>
    <p:sldId id="314" r:id="rId14"/>
    <p:sldId id="315" r:id="rId15"/>
    <p:sldId id="316" r:id="rId16"/>
    <p:sldId id="317" r:id="rId17"/>
    <p:sldId id="319" r:id="rId18"/>
    <p:sldId id="350" r:id="rId19"/>
    <p:sldId id="348" r:id="rId20"/>
    <p:sldId id="349" r:id="rId21"/>
    <p:sldId id="321" r:id="rId22"/>
    <p:sldId id="322" r:id="rId23"/>
    <p:sldId id="351" r:id="rId24"/>
    <p:sldId id="323" r:id="rId25"/>
    <p:sldId id="324" r:id="rId26"/>
    <p:sldId id="325" r:id="rId27"/>
    <p:sldId id="326" r:id="rId28"/>
    <p:sldId id="327" r:id="rId29"/>
    <p:sldId id="328" r:id="rId30"/>
    <p:sldId id="329" r:id="rId31"/>
    <p:sldId id="330" r:id="rId32"/>
    <p:sldId id="331" r:id="rId33"/>
    <p:sldId id="332" r:id="rId34"/>
    <p:sldId id="333" r:id="rId35"/>
    <p:sldId id="334" r:id="rId36"/>
    <p:sldId id="335" r:id="rId37"/>
    <p:sldId id="336" r:id="rId38"/>
    <p:sldId id="337" r:id="rId39"/>
    <p:sldId id="338" r:id="rId40"/>
    <p:sldId id="339" r:id="rId41"/>
    <p:sldId id="352" r:id="rId42"/>
    <p:sldId id="342" r:id="rId43"/>
    <p:sldId id="343" r:id="rId4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0000FF"/>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0" d="100"/>
          <a:sy n="70" d="100"/>
        </p:scale>
        <p:origin x="-691" y="77"/>
      </p:cViewPr>
      <p:guideLst>
        <p:guide orient="horz" pos="2160"/>
        <p:guide pos="2880"/>
      </p:guideLst>
    </p:cSldViewPr>
  </p:slideViewPr>
  <p:notesTextViewPr>
    <p:cViewPr>
      <p:scale>
        <a:sx n="1" d="1"/>
        <a:sy n="1" d="1"/>
      </p:scale>
      <p:origin x="0" y="0"/>
    </p:cViewPr>
  </p:notesTextViewPr>
  <p:sorterViewPr>
    <p:cViewPr>
      <p:scale>
        <a:sx n="66" d="100"/>
        <a:sy n="66" d="100"/>
      </p:scale>
      <p:origin x="0" y="177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5.wmf"/><Relationship Id="rId1" Type="http://schemas.openxmlformats.org/officeDocument/2006/relationships/image" Target="../media/image4.wmf"/><Relationship Id="rId4" Type="http://schemas.openxmlformats.org/officeDocument/2006/relationships/image" Target="../media/image7.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image" Target="../media/image9.wmf"/><Relationship Id="rId1" Type="http://schemas.openxmlformats.org/officeDocument/2006/relationships/image" Target="../media/image8.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2.wmf"/><Relationship Id="rId1" Type="http://schemas.openxmlformats.org/officeDocument/2006/relationships/image" Target="../media/image11.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14.wmf"/><Relationship Id="rId1" Type="http://schemas.openxmlformats.org/officeDocument/2006/relationships/image" Target="../media/image13.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image" Target="../media/image21.wmf"/><Relationship Id="rId1" Type="http://schemas.openxmlformats.org/officeDocument/2006/relationships/image" Target="../media/image20.wmf"/><Relationship Id="rId6" Type="http://schemas.openxmlformats.org/officeDocument/2006/relationships/image" Target="../media/image25.wmf"/><Relationship Id="rId5" Type="http://schemas.openxmlformats.org/officeDocument/2006/relationships/image" Target="../media/image24.wmf"/><Relationship Id="rId4" Type="http://schemas.openxmlformats.org/officeDocument/2006/relationships/image" Target="../media/image23.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30.wmf"/><Relationship Id="rId2" Type="http://schemas.openxmlformats.org/officeDocument/2006/relationships/image" Target="../media/image29.wmf"/><Relationship Id="rId1" Type="http://schemas.openxmlformats.org/officeDocument/2006/relationships/image" Target="../media/image28.wmf"/><Relationship Id="rId5" Type="http://schemas.openxmlformats.org/officeDocument/2006/relationships/image" Target="../media/image32.wmf"/><Relationship Id="rId4" Type="http://schemas.openxmlformats.org/officeDocument/2006/relationships/image" Target="../media/image31.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37.wmf"/><Relationship Id="rId2" Type="http://schemas.openxmlformats.org/officeDocument/2006/relationships/image" Target="../media/image36.wmf"/><Relationship Id="rId1" Type="http://schemas.openxmlformats.org/officeDocument/2006/relationships/image" Target="../media/image35.wmf"/><Relationship Id="rId5" Type="http://schemas.openxmlformats.org/officeDocument/2006/relationships/image" Target="../media/image39.wmf"/><Relationship Id="rId4" Type="http://schemas.openxmlformats.org/officeDocument/2006/relationships/image" Target="../media/image38.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44.wmf"/><Relationship Id="rId2" Type="http://schemas.openxmlformats.org/officeDocument/2006/relationships/image" Target="../media/image43.wmf"/><Relationship Id="rId1" Type="http://schemas.openxmlformats.org/officeDocument/2006/relationships/image" Target="../media/image42.wmf"/><Relationship Id="rId5" Type="http://schemas.openxmlformats.org/officeDocument/2006/relationships/image" Target="../media/image46.wmf"/><Relationship Id="rId4" Type="http://schemas.openxmlformats.org/officeDocument/2006/relationships/image" Target="../media/image45.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52.wmf"/><Relationship Id="rId2" Type="http://schemas.openxmlformats.org/officeDocument/2006/relationships/image" Target="../media/image51.wmf"/><Relationship Id="rId1" Type="http://schemas.openxmlformats.org/officeDocument/2006/relationships/image" Target="../media/image50.wmf"/><Relationship Id="rId5" Type="http://schemas.openxmlformats.org/officeDocument/2006/relationships/image" Target="../media/image54.wmf"/><Relationship Id="rId4" Type="http://schemas.openxmlformats.org/officeDocument/2006/relationships/image" Target="../media/image5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1AB17E0-3BB2-4377-BBB9-60F6DF828853}" type="datetimeFigureOut">
              <a:rPr lang="en-US" smtClean="0"/>
              <a:pPr/>
              <a:t>11/7/2012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F2E8FBE-A6E3-482C-B194-7709474F6A5C}" type="slidenum">
              <a:rPr lang="en-US" smtClean="0"/>
              <a:pPr/>
              <a:t>‹#›</a:t>
            </a:fld>
            <a:endParaRPr lang="en-US"/>
          </a:p>
        </p:txBody>
      </p:sp>
    </p:spTree>
    <p:extLst>
      <p:ext uri="{BB962C8B-B14F-4D97-AF65-F5344CB8AC3E}">
        <p14:creationId xmlns="" xmlns:p14="http://schemas.microsoft.com/office/powerpoint/2010/main" val="13141962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FBEB5C6-0335-4245-AD33-DAD73F339CEC}" type="datetime1">
              <a:rPr lang="en-US" smtClean="0"/>
              <a:pPr/>
              <a:t>11/7/2012</a:t>
            </a:fld>
            <a:endParaRPr lang="en-US"/>
          </a:p>
        </p:txBody>
      </p:sp>
      <p:sp>
        <p:nvSpPr>
          <p:cNvPr id="5" name="Footer Placeholder 4"/>
          <p:cNvSpPr>
            <a:spLocks noGrp="1"/>
          </p:cNvSpPr>
          <p:nvPr>
            <p:ph type="ftr" sz="quarter" idx="11"/>
          </p:nvPr>
        </p:nvSpPr>
        <p:spPr/>
        <p:txBody>
          <a:bodyPr/>
          <a:lstStyle/>
          <a:p>
            <a:r>
              <a:rPr lang="en-US" smtClean="0"/>
              <a:t>Nasim Zafar</a:t>
            </a:r>
            <a:endParaRPr lang="en-US"/>
          </a:p>
        </p:txBody>
      </p:sp>
      <p:sp>
        <p:nvSpPr>
          <p:cNvPr id="6" name="Slide Number Placeholder 5"/>
          <p:cNvSpPr>
            <a:spLocks noGrp="1"/>
          </p:cNvSpPr>
          <p:nvPr>
            <p:ph type="sldNum" sz="quarter" idx="12"/>
          </p:nvPr>
        </p:nvSpPr>
        <p:spPr/>
        <p:txBody>
          <a:bodyPr/>
          <a:lstStyle/>
          <a:p>
            <a:fld id="{BC626797-8AFE-49CF-A66F-653507BCD5F0}" type="slidenum">
              <a:rPr lang="en-US" smtClean="0"/>
              <a:pPr/>
              <a:t>‹#›</a:t>
            </a:fld>
            <a:endParaRPr lang="en-US"/>
          </a:p>
        </p:txBody>
      </p:sp>
    </p:spTree>
    <p:extLst>
      <p:ext uri="{BB962C8B-B14F-4D97-AF65-F5344CB8AC3E}">
        <p14:creationId xmlns="" xmlns:p14="http://schemas.microsoft.com/office/powerpoint/2010/main" val="26229239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B272B7E-0DE3-42DF-B551-C44F7B57EEAB}" type="datetime1">
              <a:rPr lang="en-US" smtClean="0"/>
              <a:pPr/>
              <a:t>11/7/2012</a:t>
            </a:fld>
            <a:endParaRPr lang="en-US"/>
          </a:p>
        </p:txBody>
      </p:sp>
      <p:sp>
        <p:nvSpPr>
          <p:cNvPr id="5" name="Footer Placeholder 4"/>
          <p:cNvSpPr>
            <a:spLocks noGrp="1"/>
          </p:cNvSpPr>
          <p:nvPr>
            <p:ph type="ftr" sz="quarter" idx="11"/>
          </p:nvPr>
        </p:nvSpPr>
        <p:spPr/>
        <p:txBody>
          <a:bodyPr/>
          <a:lstStyle/>
          <a:p>
            <a:r>
              <a:rPr lang="en-US" smtClean="0"/>
              <a:t>Nasim Zafar</a:t>
            </a:r>
            <a:endParaRPr lang="en-US"/>
          </a:p>
        </p:txBody>
      </p:sp>
      <p:sp>
        <p:nvSpPr>
          <p:cNvPr id="6" name="Slide Number Placeholder 5"/>
          <p:cNvSpPr>
            <a:spLocks noGrp="1"/>
          </p:cNvSpPr>
          <p:nvPr>
            <p:ph type="sldNum" sz="quarter" idx="12"/>
          </p:nvPr>
        </p:nvSpPr>
        <p:spPr/>
        <p:txBody>
          <a:bodyPr/>
          <a:lstStyle/>
          <a:p>
            <a:fld id="{BC626797-8AFE-49CF-A66F-653507BCD5F0}" type="slidenum">
              <a:rPr lang="en-US" smtClean="0"/>
              <a:pPr/>
              <a:t>‹#›</a:t>
            </a:fld>
            <a:endParaRPr lang="en-US"/>
          </a:p>
        </p:txBody>
      </p:sp>
    </p:spTree>
    <p:extLst>
      <p:ext uri="{BB962C8B-B14F-4D97-AF65-F5344CB8AC3E}">
        <p14:creationId xmlns="" xmlns:p14="http://schemas.microsoft.com/office/powerpoint/2010/main" val="584935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DD1F4B8-41A8-4287-98B9-DFCAEAD1578D}" type="datetime1">
              <a:rPr lang="en-US" smtClean="0"/>
              <a:pPr/>
              <a:t>11/7/2012</a:t>
            </a:fld>
            <a:endParaRPr lang="en-US"/>
          </a:p>
        </p:txBody>
      </p:sp>
      <p:sp>
        <p:nvSpPr>
          <p:cNvPr id="5" name="Footer Placeholder 4"/>
          <p:cNvSpPr>
            <a:spLocks noGrp="1"/>
          </p:cNvSpPr>
          <p:nvPr>
            <p:ph type="ftr" sz="quarter" idx="11"/>
          </p:nvPr>
        </p:nvSpPr>
        <p:spPr/>
        <p:txBody>
          <a:bodyPr/>
          <a:lstStyle/>
          <a:p>
            <a:r>
              <a:rPr lang="en-US" smtClean="0"/>
              <a:t>Nasim Zafar</a:t>
            </a:r>
            <a:endParaRPr lang="en-US"/>
          </a:p>
        </p:txBody>
      </p:sp>
      <p:sp>
        <p:nvSpPr>
          <p:cNvPr id="6" name="Slide Number Placeholder 5"/>
          <p:cNvSpPr>
            <a:spLocks noGrp="1"/>
          </p:cNvSpPr>
          <p:nvPr>
            <p:ph type="sldNum" sz="quarter" idx="12"/>
          </p:nvPr>
        </p:nvSpPr>
        <p:spPr/>
        <p:txBody>
          <a:bodyPr/>
          <a:lstStyle/>
          <a:p>
            <a:fld id="{BC626797-8AFE-49CF-A66F-653507BCD5F0}" type="slidenum">
              <a:rPr lang="en-US" smtClean="0"/>
              <a:pPr/>
              <a:t>‹#›</a:t>
            </a:fld>
            <a:endParaRPr lang="en-US"/>
          </a:p>
        </p:txBody>
      </p:sp>
    </p:spTree>
    <p:extLst>
      <p:ext uri="{BB962C8B-B14F-4D97-AF65-F5344CB8AC3E}">
        <p14:creationId xmlns="" xmlns:p14="http://schemas.microsoft.com/office/powerpoint/2010/main" val="23306432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EB1475E-3FFA-4D53-BC87-AA27BCB69DC6}" type="datetime1">
              <a:rPr lang="en-US" smtClean="0"/>
              <a:pPr/>
              <a:t>11/7/2012</a:t>
            </a:fld>
            <a:endParaRPr lang="en-US"/>
          </a:p>
        </p:txBody>
      </p:sp>
      <p:sp>
        <p:nvSpPr>
          <p:cNvPr id="6" name="Footer Placeholder 5"/>
          <p:cNvSpPr>
            <a:spLocks noGrp="1"/>
          </p:cNvSpPr>
          <p:nvPr>
            <p:ph type="ftr" sz="quarter" idx="11"/>
          </p:nvPr>
        </p:nvSpPr>
        <p:spPr/>
        <p:txBody>
          <a:bodyPr/>
          <a:lstStyle/>
          <a:p>
            <a:r>
              <a:rPr lang="en-US" smtClean="0"/>
              <a:t>Nasim Zafar</a:t>
            </a:r>
            <a:endParaRPr lang="en-US"/>
          </a:p>
        </p:txBody>
      </p:sp>
      <p:sp>
        <p:nvSpPr>
          <p:cNvPr id="7" name="Slide Number Placeholder 6"/>
          <p:cNvSpPr>
            <a:spLocks noGrp="1"/>
          </p:cNvSpPr>
          <p:nvPr>
            <p:ph type="sldNum" sz="quarter" idx="12"/>
          </p:nvPr>
        </p:nvSpPr>
        <p:spPr/>
        <p:txBody>
          <a:bodyPr/>
          <a:lstStyle/>
          <a:p>
            <a:fld id="{BC626797-8AFE-49CF-A66F-653507BCD5F0}" type="slidenum">
              <a:rPr lang="en-US" smtClean="0"/>
              <a:pPr/>
              <a:t>‹#›</a:t>
            </a:fld>
            <a:endParaRPr lang="en-US"/>
          </a:p>
        </p:txBody>
      </p:sp>
    </p:spTree>
    <p:extLst>
      <p:ext uri="{BB962C8B-B14F-4D97-AF65-F5344CB8AC3E}">
        <p14:creationId xmlns="" xmlns:p14="http://schemas.microsoft.com/office/powerpoint/2010/main" val="15335625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220D941-F39E-47B9-8AB9-04B362F33E12}" type="datetime1">
              <a:rPr lang="en-US" smtClean="0"/>
              <a:pPr/>
              <a:t>11/7/2012</a:t>
            </a:fld>
            <a:endParaRPr lang="en-US"/>
          </a:p>
        </p:txBody>
      </p:sp>
      <p:sp>
        <p:nvSpPr>
          <p:cNvPr id="8" name="Footer Placeholder 7"/>
          <p:cNvSpPr>
            <a:spLocks noGrp="1"/>
          </p:cNvSpPr>
          <p:nvPr>
            <p:ph type="ftr" sz="quarter" idx="11"/>
          </p:nvPr>
        </p:nvSpPr>
        <p:spPr/>
        <p:txBody>
          <a:bodyPr/>
          <a:lstStyle/>
          <a:p>
            <a:r>
              <a:rPr lang="en-US" smtClean="0"/>
              <a:t>Nasim Zafar</a:t>
            </a:r>
            <a:endParaRPr lang="en-US"/>
          </a:p>
        </p:txBody>
      </p:sp>
      <p:sp>
        <p:nvSpPr>
          <p:cNvPr id="9" name="Slide Number Placeholder 8"/>
          <p:cNvSpPr>
            <a:spLocks noGrp="1"/>
          </p:cNvSpPr>
          <p:nvPr>
            <p:ph type="sldNum" sz="quarter" idx="12"/>
          </p:nvPr>
        </p:nvSpPr>
        <p:spPr/>
        <p:txBody>
          <a:bodyPr/>
          <a:lstStyle/>
          <a:p>
            <a:fld id="{BC626797-8AFE-49CF-A66F-653507BCD5F0}" type="slidenum">
              <a:rPr lang="en-US" smtClean="0"/>
              <a:pPr/>
              <a:t>‹#›</a:t>
            </a:fld>
            <a:endParaRPr lang="en-US"/>
          </a:p>
        </p:txBody>
      </p:sp>
    </p:spTree>
    <p:extLst>
      <p:ext uri="{BB962C8B-B14F-4D97-AF65-F5344CB8AC3E}">
        <p14:creationId xmlns="" xmlns:p14="http://schemas.microsoft.com/office/powerpoint/2010/main" val="29733255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9354837-993A-4AF0-9F3F-5A10B67C6441}" type="datetime1">
              <a:rPr lang="en-US" smtClean="0"/>
              <a:pPr/>
              <a:t>11/7/2012</a:t>
            </a:fld>
            <a:endParaRPr lang="en-US"/>
          </a:p>
        </p:txBody>
      </p:sp>
      <p:sp>
        <p:nvSpPr>
          <p:cNvPr id="4" name="Footer Placeholder 3"/>
          <p:cNvSpPr>
            <a:spLocks noGrp="1"/>
          </p:cNvSpPr>
          <p:nvPr>
            <p:ph type="ftr" sz="quarter" idx="11"/>
          </p:nvPr>
        </p:nvSpPr>
        <p:spPr/>
        <p:txBody>
          <a:bodyPr/>
          <a:lstStyle/>
          <a:p>
            <a:r>
              <a:rPr lang="en-US" smtClean="0"/>
              <a:t>Nasim Zafar</a:t>
            </a:r>
            <a:endParaRPr lang="en-US"/>
          </a:p>
        </p:txBody>
      </p:sp>
      <p:sp>
        <p:nvSpPr>
          <p:cNvPr id="5" name="Slide Number Placeholder 4"/>
          <p:cNvSpPr>
            <a:spLocks noGrp="1"/>
          </p:cNvSpPr>
          <p:nvPr>
            <p:ph type="sldNum" sz="quarter" idx="12"/>
          </p:nvPr>
        </p:nvSpPr>
        <p:spPr/>
        <p:txBody>
          <a:bodyPr/>
          <a:lstStyle/>
          <a:p>
            <a:fld id="{BC626797-8AFE-49CF-A66F-653507BCD5F0}" type="slidenum">
              <a:rPr lang="en-US" smtClean="0"/>
              <a:pPr/>
              <a:t>‹#›</a:t>
            </a:fld>
            <a:endParaRPr lang="en-US"/>
          </a:p>
        </p:txBody>
      </p:sp>
    </p:spTree>
    <p:extLst>
      <p:ext uri="{BB962C8B-B14F-4D97-AF65-F5344CB8AC3E}">
        <p14:creationId xmlns="" xmlns:p14="http://schemas.microsoft.com/office/powerpoint/2010/main" val="26717186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72C705-0551-42BF-8459-42379BCC9BC1}" type="datetime1">
              <a:rPr lang="en-US" smtClean="0"/>
              <a:pPr/>
              <a:t>11/7/2012</a:t>
            </a:fld>
            <a:endParaRPr lang="en-US"/>
          </a:p>
        </p:txBody>
      </p:sp>
      <p:sp>
        <p:nvSpPr>
          <p:cNvPr id="3" name="Footer Placeholder 2"/>
          <p:cNvSpPr>
            <a:spLocks noGrp="1"/>
          </p:cNvSpPr>
          <p:nvPr>
            <p:ph type="ftr" sz="quarter" idx="11"/>
          </p:nvPr>
        </p:nvSpPr>
        <p:spPr/>
        <p:txBody>
          <a:bodyPr/>
          <a:lstStyle/>
          <a:p>
            <a:r>
              <a:rPr lang="en-US" smtClean="0"/>
              <a:t>Nasim Zafar</a:t>
            </a:r>
            <a:endParaRPr lang="en-US"/>
          </a:p>
        </p:txBody>
      </p:sp>
      <p:sp>
        <p:nvSpPr>
          <p:cNvPr id="4" name="Slide Number Placeholder 3"/>
          <p:cNvSpPr>
            <a:spLocks noGrp="1"/>
          </p:cNvSpPr>
          <p:nvPr>
            <p:ph type="sldNum" sz="quarter" idx="12"/>
          </p:nvPr>
        </p:nvSpPr>
        <p:spPr/>
        <p:txBody>
          <a:bodyPr/>
          <a:lstStyle/>
          <a:p>
            <a:fld id="{BC626797-8AFE-49CF-A66F-653507BCD5F0}" type="slidenum">
              <a:rPr lang="en-US" smtClean="0"/>
              <a:pPr/>
              <a:t>‹#›</a:t>
            </a:fld>
            <a:endParaRPr lang="en-US"/>
          </a:p>
        </p:txBody>
      </p:sp>
    </p:spTree>
    <p:extLst>
      <p:ext uri="{BB962C8B-B14F-4D97-AF65-F5344CB8AC3E}">
        <p14:creationId xmlns="" xmlns:p14="http://schemas.microsoft.com/office/powerpoint/2010/main" val="594669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DA7D9C-E55E-436B-BA3D-06CF282A5A6B}" type="datetime1">
              <a:rPr lang="en-US" smtClean="0"/>
              <a:pPr/>
              <a:t>11/7/2012</a:t>
            </a:fld>
            <a:endParaRPr lang="en-US"/>
          </a:p>
        </p:txBody>
      </p:sp>
      <p:sp>
        <p:nvSpPr>
          <p:cNvPr id="6" name="Footer Placeholder 5"/>
          <p:cNvSpPr>
            <a:spLocks noGrp="1"/>
          </p:cNvSpPr>
          <p:nvPr>
            <p:ph type="ftr" sz="quarter" idx="11"/>
          </p:nvPr>
        </p:nvSpPr>
        <p:spPr/>
        <p:txBody>
          <a:bodyPr/>
          <a:lstStyle/>
          <a:p>
            <a:r>
              <a:rPr lang="en-US" smtClean="0"/>
              <a:t>Nasim Zafar</a:t>
            </a:r>
            <a:endParaRPr lang="en-US"/>
          </a:p>
        </p:txBody>
      </p:sp>
      <p:sp>
        <p:nvSpPr>
          <p:cNvPr id="7" name="Slide Number Placeholder 6"/>
          <p:cNvSpPr>
            <a:spLocks noGrp="1"/>
          </p:cNvSpPr>
          <p:nvPr>
            <p:ph type="sldNum" sz="quarter" idx="12"/>
          </p:nvPr>
        </p:nvSpPr>
        <p:spPr/>
        <p:txBody>
          <a:bodyPr/>
          <a:lstStyle/>
          <a:p>
            <a:fld id="{BC626797-8AFE-49CF-A66F-653507BCD5F0}" type="slidenum">
              <a:rPr lang="en-US" smtClean="0"/>
              <a:pPr/>
              <a:t>‹#›</a:t>
            </a:fld>
            <a:endParaRPr lang="en-US"/>
          </a:p>
        </p:txBody>
      </p:sp>
    </p:spTree>
    <p:extLst>
      <p:ext uri="{BB962C8B-B14F-4D97-AF65-F5344CB8AC3E}">
        <p14:creationId xmlns="" xmlns:p14="http://schemas.microsoft.com/office/powerpoint/2010/main" val="25895781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59C541F-176B-4D9A-B04E-4E3233E870C7}" type="datetime1">
              <a:rPr lang="en-US" smtClean="0"/>
              <a:pPr/>
              <a:t>11/7/2012</a:t>
            </a:fld>
            <a:endParaRPr lang="en-US"/>
          </a:p>
        </p:txBody>
      </p:sp>
      <p:sp>
        <p:nvSpPr>
          <p:cNvPr id="6" name="Footer Placeholder 5"/>
          <p:cNvSpPr>
            <a:spLocks noGrp="1"/>
          </p:cNvSpPr>
          <p:nvPr>
            <p:ph type="ftr" sz="quarter" idx="11"/>
          </p:nvPr>
        </p:nvSpPr>
        <p:spPr/>
        <p:txBody>
          <a:bodyPr/>
          <a:lstStyle/>
          <a:p>
            <a:r>
              <a:rPr lang="en-US" smtClean="0"/>
              <a:t>Nasim Zafar</a:t>
            </a:r>
            <a:endParaRPr lang="en-US"/>
          </a:p>
        </p:txBody>
      </p:sp>
      <p:sp>
        <p:nvSpPr>
          <p:cNvPr id="7" name="Slide Number Placeholder 6"/>
          <p:cNvSpPr>
            <a:spLocks noGrp="1"/>
          </p:cNvSpPr>
          <p:nvPr>
            <p:ph type="sldNum" sz="quarter" idx="12"/>
          </p:nvPr>
        </p:nvSpPr>
        <p:spPr/>
        <p:txBody>
          <a:bodyPr/>
          <a:lstStyle/>
          <a:p>
            <a:fld id="{BC626797-8AFE-49CF-A66F-653507BCD5F0}" type="slidenum">
              <a:rPr lang="en-US" smtClean="0"/>
              <a:pPr/>
              <a:t>‹#›</a:t>
            </a:fld>
            <a:endParaRPr lang="en-US"/>
          </a:p>
        </p:txBody>
      </p:sp>
    </p:spTree>
    <p:extLst>
      <p:ext uri="{BB962C8B-B14F-4D97-AF65-F5344CB8AC3E}">
        <p14:creationId xmlns="" xmlns:p14="http://schemas.microsoft.com/office/powerpoint/2010/main" val="1490107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D4648CF-2266-4CFB-A0CD-D544E6110341}" type="datetime1">
              <a:rPr lang="en-US" smtClean="0"/>
              <a:pPr/>
              <a:t>11/7/2012</a:t>
            </a:fld>
            <a:endParaRPr lang="en-US"/>
          </a:p>
        </p:txBody>
      </p:sp>
      <p:sp>
        <p:nvSpPr>
          <p:cNvPr id="5" name="Footer Placeholder 4"/>
          <p:cNvSpPr>
            <a:spLocks noGrp="1"/>
          </p:cNvSpPr>
          <p:nvPr>
            <p:ph type="ftr" sz="quarter" idx="11"/>
          </p:nvPr>
        </p:nvSpPr>
        <p:spPr/>
        <p:txBody>
          <a:bodyPr/>
          <a:lstStyle/>
          <a:p>
            <a:r>
              <a:rPr lang="en-US" smtClean="0"/>
              <a:t>Nasim Zafar</a:t>
            </a:r>
            <a:endParaRPr lang="en-US"/>
          </a:p>
        </p:txBody>
      </p:sp>
      <p:sp>
        <p:nvSpPr>
          <p:cNvPr id="6" name="Slide Number Placeholder 5"/>
          <p:cNvSpPr>
            <a:spLocks noGrp="1"/>
          </p:cNvSpPr>
          <p:nvPr>
            <p:ph type="sldNum" sz="quarter" idx="12"/>
          </p:nvPr>
        </p:nvSpPr>
        <p:spPr/>
        <p:txBody>
          <a:bodyPr/>
          <a:lstStyle/>
          <a:p>
            <a:fld id="{BC626797-8AFE-49CF-A66F-653507BCD5F0}" type="slidenum">
              <a:rPr lang="en-US" smtClean="0"/>
              <a:pPr/>
              <a:t>‹#›</a:t>
            </a:fld>
            <a:endParaRPr lang="en-US"/>
          </a:p>
        </p:txBody>
      </p:sp>
    </p:spTree>
    <p:extLst>
      <p:ext uri="{BB962C8B-B14F-4D97-AF65-F5344CB8AC3E}">
        <p14:creationId xmlns="" xmlns:p14="http://schemas.microsoft.com/office/powerpoint/2010/main" val="17752120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D0F5094-DA94-4127-A93C-D1B8D23410B4}" type="datetime1">
              <a:rPr lang="en-US" smtClean="0"/>
              <a:pPr/>
              <a:t>11/7/2012</a:t>
            </a:fld>
            <a:endParaRPr lang="en-US"/>
          </a:p>
        </p:txBody>
      </p:sp>
      <p:sp>
        <p:nvSpPr>
          <p:cNvPr id="5" name="Footer Placeholder 4"/>
          <p:cNvSpPr>
            <a:spLocks noGrp="1"/>
          </p:cNvSpPr>
          <p:nvPr>
            <p:ph type="ftr" sz="quarter" idx="11"/>
          </p:nvPr>
        </p:nvSpPr>
        <p:spPr/>
        <p:txBody>
          <a:bodyPr/>
          <a:lstStyle/>
          <a:p>
            <a:r>
              <a:rPr lang="en-US" smtClean="0"/>
              <a:t>Nasim Zafar</a:t>
            </a:r>
            <a:endParaRPr lang="en-US"/>
          </a:p>
        </p:txBody>
      </p:sp>
      <p:sp>
        <p:nvSpPr>
          <p:cNvPr id="6" name="Slide Number Placeholder 5"/>
          <p:cNvSpPr>
            <a:spLocks noGrp="1"/>
          </p:cNvSpPr>
          <p:nvPr>
            <p:ph type="sldNum" sz="quarter" idx="12"/>
          </p:nvPr>
        </p:nvSpPr>
        <p:spPr/>
        <p:txBody>
          <a:bodyPr/>
          <a:lstStyle/>
          <a:p>
            <a:fld id="{BC626797-8AFE-49CF-A66F-653507BCD5F0}" type="slidenum">
              <a:rPr lang="en-US" smtClean="0"/>
              <a:pPr/>
              <a:t>‹#›</a:t>
            </a:fld>
            <a:endParaRPr lang="en-US"/>
          </a:p>
        </p:txBody>
      </p:sp>
    </p:spTree>
    <p:extLst>
      <p:ext uri="{BB962C8B-B14F-4D97-AF65-F5344CB8AC3E}">
        <p14:creationId xmlns="" xmlns:p14="http://schemas.microsoft.com/office/powerpoint/2010/main" val="20255899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 xmlns:p14="http://schemas.microsoft.com/office/powerpoint/2010/main" val="33779913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7AA72B-D27C-4FE4-8F24-37CF88D6BC9D}" type="datetime1">
              <a:rPr lang="en-US" smtClean="0"/>
              <a:pPr/>
              <a:t>11/7/2012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Nasim Zafar</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626797-8AFE-49CF-A66F-653507BCD5F0}" type="slidenum">
              <a:rPr lang="en-US" smtClean="0"/>
              <a:pPr/>
              <a:t>‹#›</a:t>
            </a:fld>
            <a:endParaRPr lang="en-US"/>
          </a:p>
        </p:txBody>
      </p:sp>
    </p:spTree>
    <p:extLst>
      <p:ext uri="{BB962C8B-B14F-4D97-AF65-F5344CB8AC3E}">
        <p14:creationId xmlns="" xmlns:p14="http://schemas.microsoft.com/office/powerpoint/2010/main" val="4903232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784" r:id="rId12"/>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4.bin"/><Relationship Id="rId5" Type="http://schemas.openxmlformats.org/officeDocument/2006/relationships/oleObject" Target="../embeddings/oleObject3.bin"/><Relationship Id="rId4" Type="http://schemas.openxmlformats.org/officeDocument/2006/relationships/oleObject" Target="../embeddings/oleObject2.bin"/></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oleObject" Target="../embeddings/oleObject7.bin"/><Relationship Id="rId4" Type="http://schemas.openxmlformats.org/officeDocument/2006/relationships/oleObject" Target="../embeddings/oleObject6.bin"/></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oleObject" Target="../embeddings/oleObject9.bin"/></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oleObject" Target="../embeddings/oleObject11.bin"/><Relationship Id="rId5" Type="http://schemas.openxmlformats.org/officeDocument/2006/relationships/oleObject" Target="../embeddings/oleObject10.bin"/><Relationship Id="rId4" Type="http://schemas.openxmlformats.org/officeDocument/2006/relationships/image" Target="../media/image16.jpeg"/></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7.xml.rels><?xml version="1.0" encoding="UTF-8" standalone="yes"?>
<Relationships xmlns="http://schemas.openxmlformats.org/package/2006/relationships"><Relationship Id="rId8" Type="http://schemas.openxmlformats.org/officeDocument/2006/relationships/oleObject" Target="../embeddings/oleObject17.bin"/><Relationship Id="rId3" Type="http://schemas.openxmlformats.org/officeDocument/2006/relationships/oleObject" Target="../embeddings/oleObject12.bin"/><Relationship Id="rId7" Type="http://schemas.openxmlformats.org/officeDocument/2006/relationships/oleObject" Target="../embeddings/oleObject16.bin"/><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oleObject" Target="../embeddings/oleObject15.bin"/><Relationship Id="rId5" Type="http://schemas.openxmlformats.org/officeDocument/2006/relationships/oleObject" Target="../embeddings/oleObject14.bin"/><Relationship Id="rId4" Type="http://schemas.openxmlformats.org/officeDocument/2006/relationships/oleObject" Target="../embeddings/oleObject13.bin"/></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18.bin"/><Relationship Id="rId7" Type="http://schemas.openxmlformats.org/officeDocument/2006/relationships/oleObject" Target="../embeddings/oleObject22.bin"/><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oleObject" Target="../embeddings/oleObject21.bin"/><Relationship Id="rId5" Type="http://schemas.openxmlformats.org/officeDocument/2006/relationships/oleObject" Target="../embeddings/oleObject20.bin"/><Relationship Id="rId4" Type="http://schemas.openxmlformats.org/officeDocument/2006/relationships/oleObject" Target="../embeddings/oleObject19.bin"/></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23.bin"/><Relationship Id="rId7" Type="http://schemas.openxmlformats.org/officeDocument/2006/relationships/oleObject" Target="../embeddings/oleObject27.bin"/><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oleObject" Target="../embeddings/oleObject26.bin"/><Relationship Id="rId5" Type="http://schemas.openxmlformats.org/officeDocument/2006/relationships/oleObject" Target="../embeddings/oleObject25.bin"/><Relationship Id="rId4" Type="http://schemas.openxmlformats.org/officeDocument/2006/relationships/oleObject" Target="../embeddings/oleObject24.bin"/></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28.bin"/><Relationship Id="rId7" Type="http://schemas.openxmlformats.org/officeDocument/2006/relationships/oleObject" Target="../embeddings/oleObject32.bin"/><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oleObject" Target="../embeddings/oleObject31.bin"/><Relationship Id="rId5" Type="http://schemas.openxmlformats.org/officeDocument/2006/relationships/oleObject" Target="../embeddings/oleObject30.bin"/><Relationship Id="rId4" Type="http://schemas.openxmlformats.org/officeDocument/2006/relationships/oleObject" Target="../embeddings/oleObject29.bin"/></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oleObject" Target="../embeddings/oleObject33.bin"/><Relationship Id="rId7" Type="http://schemas.openxmlformats.org/officeDocument/2006/relationships/oleObject" Target="../embeddings/oleObject37.bin"/><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oleObject" Target="../embeddings/oleObject36.bin"/><Relationship Id="rId5" Type="http://schemas.openxmlformats.org/officeDocument/2006/relationships/oleObject" Target="../embeddings/oleObject35.bin"/><Relationship Id="rId4" Type="http://schemas.openxmlformats.org/officeDocument/2006/relationships/oleObject" Target="../embeddings/oleObject34.bin"/></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55.emf"/><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56.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95400" y="4114800"/>
            <a:ext cx="6553200" cy="1524000"/>
          </a:xfrm>
        </p:spPr>
        <p:txBody>
          <a:bodyPr rtlCol="0">
            <a:normAutofit fontScale="92500" lnSpcReduction="10000"/>
          </a:bodyPr>
          <a:lstStyle/>
          <a:p>
            <a:pPr marL="0" indent="0" fontAlgn="auto">
              <a:spcAft>
                <a:spcPts val="0"/>
              </a:spcAft>
              <a:buFont typeface="Arial" pitchFamily="34" charset="0"/>
              <a:buNone/>
              <a:defRPr/>
            </a:pPr>
            <a:endParaRPr lang="en-US" sz="2000" dirty="0" smtClean="0">
              <a:latin typeface="Times New Roman" pitchFamily="18" charset="0"/>
              <a:cs typeface="Times New Roman" pitchFamily="18" charset="0"/>
            </a:endParaRPr>
          </a:p>
          <a:p>
            <a:pPr algn="ctr" fontAlgn="auto">
              <a:spcAft>
                <a:spcPts val="0"/>
              </a:spcAft>
              <a:buFont typeface="Arial" pitchFamily="34" charset="0"/>
              <a:buNone/>
              <a:defRPr/>
            </a:pPr>
            <a:r>
              <a:rPr lang="en-US" sz="2400" b="1" dirty="0" smtClean="0">
                <a:latin typeface="Times New Roman" pitchFamily="18" charset="0"/>
                <a:cs typeface="Times New Roman" pitchFamily="18" charset="0"/>
              </a:rPr>
              <a:t>Dr. Nasim Zafar</a:t>
            </a:r>
          </a:p>
          <a:p>
            <a:pPr algn="ctr" fontAlgn="auto">
              <a:spcAft>
                <a:spcPts val="0"/>
              </a:spcAft>
              <a:buFont typeface="Arial" pitchFamily="34" charset="0"/>
              <a:buNone/>
              <a:defRPr/>
            </a:pPr>
            <a:r>
              <a:rPr lang="en-US" sz="2400" b="1" dirty="0" smtClean="0">
                <a:latin typeface="Times New Roman" pitchFamily="18" charset="0"/>
                <a:cs typeface="Times New Roman" pitchFamily="18" charset="0"/>
              </a:rPr>
              <a:t>Electronics 1 - EEE 231</a:t>
            </a:r>
          </a:p>
          <a:p>
            <a:pPr algn="ctr" fontAlgn="auto">
              <a:spcAft>
                <a:spcPts val="0"/>
              </a:spcAft>
              <a:buFont typeface="Arial" pitchFamily="34" charset="0"/>
              <a:buNone/>
              <a:defRPr/>
            </a:pPr>
            <a:r>
              <a:rPr lang="en-US" sz="2400" b="1" dirty="0" smtClean="0">
                <a:latin typeface="Times New Roman" pitchFamily="18" charset="0"/>
                <a:cs typeface="Times New Roman" pitchFamily="18" charset="0"/>
              </a:rPr>
              <a:t> Fall Semester – 2012</a:t>
            </a:r>
            <a:endParaRPr lang="en-US" sz="2400" dirty="0">
              <a:latin typeface="Times New Roman" pitchFamily="18" charset="0"/>
              <a:cs typeface="Times New Roman" pitchFamily="18" charset="0"/>
            </a:endParaRPr>
          </a:p>
        </p:txBody>
      </p:sp>
      <p:sp>
        <p:nvSpPr>
          <p:cNvPr id="163842" name="Title 1"/>
          <p:cNvSpPr>
            <a:spLocks noGrp="1"/>
          </p:cNvSpPr>
          <p:nvPr>
            <p:ph type="title" idx="4294967295"/>
          </p:nvPr>
        </p:nvSpPr>
        <p:spPr>
          <a:xfrm>
            <a:off x="0" y="2133600"/>
            <a:ext cx="9144000" cy="1524000"/>
          </a:xfrm>
        </p:spPr>
        <p:txBody>
          <a:bodyPr/>
          <a:lstStyle/>
          <a:p>
            <a:r>
              <a:rPr lang="en-US" sz="2400" b="1" smtClean="0">
                <a:latin typeface="Times New Roman" pitchFamily="18" charset="0"/>
                <a:cs typeface="Times New Roman" pitchFamily="18" charset="0"/>
              </a:rPr>
              <a:t>COMSATS Institute of Information Technology</a:t>
            </a:r>
            <a:br>
              <a:rPr lang="en-US" sz="2400" b="1" smtClean="0">
                <a:latin typeface="Times New Roman" pitchFamily="18" charset="0"/>
                <a:cs typeface="Times New Roman" pitchFamily="18" charset="0"/>
              </a:rPr>
            </a:br>
            <a:r>
              <a:rPr lang="en-US" sz="2400" b="1" smtClean="0">
                <a:latin typeface="Times New Roman" pitchFamily="18" charset="0"/>
                <a:cs typeface="Times New Roman" pitchFamily="18" charset="0"/>
              </a:rPr>
              <a:t>Virtual campus</a:t>
            </a:r>
            <a:br>
              <a:rPr lang="en-US" sz="2400" b="1" smtClean="0">
                <a:latin typeface="Times New Roman" pitchFamily="18" charset="0"/>
                <a:cs typeface="Times New Roman" pitchFamily="18" charset="0"/>
              </a:rPr>
            </a:br>
            <a:r>
              <a:rPr lang="en-US" sz="2400" b="1" smtClean="0">
                <a:latin typeface="Times New Roman" pitchFamily="18" charset="0"/>
                <a:cs typeface="Times New Roman" pitchFamily="18" charset="0"/>
              </a:rPr>
              <a:t>Islamabad</a:t>
            </a:r>
          </a:p>
        </p:txBody>
      </p:sp>
      <p:pic>
        <p:nvPicPr>
          <p:cNvPr id="163843" name="Picture 3"/>
          <p:cNvPicPr>
            <a:picLocks noChangeAspect="1" noChangeArrowheads="1"/>
          </p:cNvPicPr>
          <p:nvPr/>
        </p:nvPicPr>
        <p:blipFill>
          <a:blip r:embed="rId2" cstate="print"/>
          <a:srcRect/>
          <a:stretch>
            <a:fillRect/>
          </a:stretch>
        </p:blipFill>
        <p:spPr bwMode="auto">
          <a:xfrm>
            <a:off x="3733800" y="609600"/>
            <a:ext cx="1371600" cy="1295400"/>
          </a:xfrm>
          <a:prstGeom prst="rect">
            <a:avLst/>
          </a:prstGeom>
          <a:noFill/>
          <a:ln w="9525">
            <a:noFill/>
            <a:miter lim="800000"/>
            <a:headEnd/>
            <a:tailEnd/>
          </a:ln>
        </p:spPr>
      </p:pic>
    </p:spTree>
    <p:extLst>
      <p:ext uri="{BB962C8B-B14F-4D97-AF65-F5344CB8AC3E}">
        <p14:creationId xmlns="" xmlns:p14="http://schemas.microsoft.com/office/powerpoint/2010/main" val="301212997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marL="342900" indent="-342900">
              <a:spcBef>
                <a:spcPts val="0"/>
              </a:spcBef>
              <a:defRPr/>
            </a:pPr>
            <a:r>
              <a:rPr lang="en-US" sz="2800" b="1" dirty="0">
                <a:solidFill>
                  <a:srgbClr val="FF0000"/>
                </a:solidFill>
                <a:latin typeface="Times New Roman"/>
                <a:ea typeface="Times New Roman"/>
                <a:cs typeface="Times New Roman"/>
              </a:rPr>
              <a:t/>
            </a:r>
            <a:br>
              <a:rPr lang="en-US" sz="2800" b="1" dirty="0">
                <a:solidFill>
                  <a:srgbClr val="FF0000"/>
                </a:solidFill>
                <a:latin typeface="Times New Roman"/>
                <a:ea typeface="Times New Roman"/>
                <a:cs typeface="Times New Roman"/>
              </a:rPr>
            </a:br>
            <a:r>
              <a:rPr lang="en-US" altLang="zh-CN" sz="3200" dirty="0" smtClean="0">
                <a:ea typeface="宋体" pitchFamily="2" charset="-122"/>
              </a:rPr>
              <a:t> </a:t>
            </a:r>
            <a:r>
              <a:rPr lang="en-US" altLang="zh-CN" sz="3100" b="1" dirty="0" smtClean="0">
                <a:solidFill>
                  <a:srgbClr val="FF0000"/>
                </a:solidFill>
                <a:latin typeface="Times New Roman" pitchFamily="18" charset="0"/>
                <a:ea typeface="宋体" pitchFamily="2" charset="-122"/>
                <a:cs typeface="Times New Roman" pitchFamily="18" charset="0"/>
              </a:rPr>
              <a:t>Basic </a:t>
            </a:r>
            <a:r>
              <a:rPr lang="en-US" sz="3100" b="1" dirty="0" smtClean="0">
                <a:solidFill>
                  <a:srgbClr val="FF0000"/>
                </a:solidFill>
                <a:latin typeface="Times New Roman"/>
                <a:ea typeface="Times New Roman"/>
                <a:cs typeface="Times New Roman"/>
              </a:rPr>
              <a:t>Single-Stage BJT Amplifiers</a:t>
            </a:r>
            <a:br>
              <a:rPr lang="en-US" sz="3100" b="1" dirty="0" smtClean="0">
                <a:solidFill>
                  <a:srgbClr val="FF0000"/>
                </a:solidFill>
                <a:latin typeface="Times New Roman"/>
                <a:ea typeface="Times New Roman"/>
                <a:cs typeface="Times New Roman"/>
              </a:rPr>
            </a:br>
            <a:endParaRPr lang="en-US" sz="3100" dirty="0">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Content Placeholder 2"/>
          <p:cNvSpPr>
            <a:spLocks noGrp="1"/>
          </p:cNvSpPr>
          <p:nvPr>
            <p:ph idx="1"/>
          </p:nvPr>
        </p:nvSpPr>
        <p:spPr/>
        <p:txBody>
          <a:bodyPr rtlCol="0">
            <a:normAutofit fontScale="25000" lnSpcReduction="20000"/>
          </a:bodyPr>
          <a:lstStyle/>
          <a:p>
            <a:pPr algn="ctr" fontAlgn="auto">
              <a:spcAft>
                <a:spcPts val="0"/>
              </a:spcAft>
              <a:buFont typeface="Arial" pitchFamily="34" charset="0"/>
              <a:buNone/>
              <a:defRPr/>
            </a:pPr>
            <a:r>
              <a:rPr lang="en-US" sz="11200" b="1" dirty="0" smtClean="0">
                <a:latin typeface="Times New Roman" pitchFamily="18" charset="0"/>
                <a:cs typeface="Times New Roman" pitchFamily="18" charset="0"/>
              </a:rPr>
              <a:t>Lecture No. 25</a:t>
            </a:r>
          </a:p>
          <a:p>
            <a:pPr>
              <a:buFont typeface="Wingdings" pitchFamily="2" charset="2"/>
              <a:buChar char="Ø"/>
            </a:pPr>
            <a:r>
              <a:rPr lang="en-US" sz="9600" b="1" dirty="0" smtClean="0">
                <a:solidFill>
                  <a:srgbClr val="FF0000"/>
                </a:solidFill>
                <a:latin typeface="Times New Roman" pitchFamily="18" charset="0"/>
                <a:cs typeface="Times New Roman" pitchFamily="18" charset="0"/>
              </a:rPr>
              <a:t>Contents:	</a:t>
            </a:r>
          </a:p>
          <a:p>
            <a:pPr>
              <a:lnSpc>
                <a:spcPct val="120000"/>
              </a:lnSpc>
              <a:buClr>
                <a:srgbClr val="FF0000"/>
              </a:buClr>
              <a:buFont typeface="Wingdings" pitchFamily="2" charset="2"/>
              <a:buChar char="Ø"/>
            </a:pPr>
            <a:r>
              <a:rPr lang="en-US" sz="9600" dirty="0" smtClean="0">
                <a:latin typeface="Times New Roman" pitchFamily="18" charset="0"/>
                <a:cs typeface="Times New Roman" pitchFamily="18" charset="0"/>
              </a:rPr>
              <a:t>Characteristic Parameters</a:t>
            </a:r>
          </a:p>
          <a:p>
            <a:pPr>
              <a:lnSpc>
                <a:spcPct val="120000"/>
              </a:lnSpc>
              <a:buClr>
                <a:srgbClr val="FF0000"/>
              </a:buClr>
              <a:buFont typeface="Wingdings" pitchFamily="2" charset="2"/>
              <a:buChar char="Ø"/>
            </a:pPr>
            <a:r>
              <a:rPr lang="en-US" sz="9600" dirty="0" smtClean="0">
                <a:latin typeface="Times New Roman" pitchFamily="18" charset="0"/>
                <a:cs typeface="Times New Roman" pitchFamily="18" charset="0"/>
              </a:rPr>
              <a:t>The Basic </a:t>
            </a:r>
            <a:r>
              <a:rPr lang="en-US" sz="9600" dirty="0">
                <a:latin typeface="Times New Roman" pitchFamily="18" charset="0"/>
                <a:cs typeface="Times New Roman" pitchFamily="18" charset="0"/>
              </a:rPr>
              <a:t>S</a:t>
            </a:r>
            <a:r>
              <a:rPr lang="en-US" sz="9600" dirty="0" smtClean="0">
                <a:latin typeface="Times New Roman" pitchFamily="18" charset="0"/>
                <a:cs typeface="Times New Roman" pitchFamily="18" charset="0"/>
              </a:rPr>
              <a:t>tructure</a:t>
            </a:r>
          </a:p>
          <a:p>
            <a:pPr>
              <a:lnSpc>
                <a:spcPct val="120000"/>
              </a:lnSpc>
              <a:buClr>
                <a:srgbClr val="FF0000"/>
              </a:buClr>
              <a:buFont typeface="Wingdings" pitchFamily="2" charset="2"/>
              <a:buChar char="Ø"/>
            </a:pPr>
            <a:r>
              <a:rPr lang="en-US" sz="9600" dirty="0" smtClean="0">
                <a:latin typeface="Times New Roman" pitchFamily="18" charset="0"/>
                <a:cs typeface="Times New Roman" pitchFamily="18" charset="0"/>
              </a:rPr>
              <a:t>Configurations</a:t>
            </a:r>
          </a:p>
          <a:p>
            <a:pPr lvl="1">
              <a:lnSpc>
                <a:spcPct val="120000"/>
              </a:lnSpc>
              <a:buClr>
                <a:srgbClr val="0000FF"/>
              </a:buClr>
              <a:buFont typeface="Wingdings" pitchFamily="2" charset="2"/>
              <a:buChar char="v"/>
            </a:pPr>
            <a:r>
              <a:rPr lang="en-US" sz="9600" dirty="0" smtClean="0">
                <a:latin typeface="Times New Roman" pitchFamily="18" charset="0"/>
                <a:cs typeface="Times New Roman" pitchFamily="18" charset="0"/>
              </a:rPr>
              <a:t>Common-Emitter Amplifier</a:t>
            </a:r>
          </a:p>
          <a:p>
            <a:pPr lvl="2">
              <a:lnSpc>
                <a:spcPct val="120000"/>
              </a:lnSpc>
              <a:buClr>
                <a:srgbClr val="FF3300"/>
              </a:buClr>
              <a:buFont typeface="Wingdings" pitchFamily="2" charset="2"/>
              <a:buChar char="§"/>
            </a:pPr>
            <a:r>
              <a:rPr lang="en-US" sz="9600" dirty="0" smtClean="0">
                <a:latin typeface="Times New Roman" pitchFamily="18" charset="0"/>
                <a:cs typeface="Times New Roman" pitchFamily="18" charset="0"/>
              </a:rPr>
              <a:t>Emitter directly connects to ground</a:t>
            </a:r>
          </a:p>
          <a:p>
            <a:pPr lvl="2">
              <a:lnSpc>
                <a:spcPct val="120000"/>
              </a:lnSpc>
              <a:buClr>
                <a:srgbClr val="FF3300"/>
              </a:buClr>
              <a:buFont typeface="Wingdings" pitchFamily="2" charset="2"/>
              <a:buChar char="§"/>
            </a:pPr>
            <a:r>
              <a:rPr lang="en-US" sz="9600" dirty="0" smtClean="0">
                <a:latin typeface="Times New Roman" pitchFamily="18" charset="0"/>
                <a:cs typeface="Times New Roman" pitchFamily="18" charset="0"/>
              </a:rPr>
              <a:t>Emitter connects to ground by resistor </a:t>
            </a:r>
            <a:r>
              <a:rPr lang="en-US" sz="9600" i="1" dirty="0" smtClean="0">
                <a:latin typeface="Times New Roman" pitchFamily="18" charset="0"/>
                <a:cs typeface="Times New Roman" pitchFamily="18" charset="0"/>
              </a:rPr>
              <a:t>R</a:t>
            </a:r>
            <a:r>
              <a:rPr lang="en-US" sz="9600" i="1" baseline="-25000" dirty="0" smtClean="0">
                <a:latin typeface="Times New Roman" pitchFamily="18" charset="0"/>
                <a:cs typeface="Times New Roman" pitchFamily="18" charset="0"/>
              </a:rPr>
              <a:t>E</a:t>
            </a:r>
            <a:endParaRPr lang="en-US" sz="9600" i="1" dirty="0" smtClean="0">
              <a:latin typeface="Times New Roman" pitchFamily="18" charset="0"/>
              <a:cs typeface="Times New Roman" pitchFamily="18" charset="0"/>
            </a:endParaRPr>
          </a:p>
          <a:p>
            <a:pPr lvl="1">
              <a:lnSpc>
                <a:spcPct val="120000"/>
              </a:lnSpc>
              <a:buClr>
                <a:srgbClr val="0000FF"/>
              </a:buClr>
              <a:buFont typeface="Wingdings" pitchFamily="2" charset="2"/>
              <a:buChar char="v"/>
            </a:pPr>
            <a:r>
              <a:rPr lang="en-US" sz="9600" dirty="0" smtClean="0">
                <a:latin typeface="Times New Roman" pitchFamily="18" charset="0"/>
                <a:cs typeface="Times New Roman" pitchFamily="18" charset="0"/>
              </a:rPr>
              <a:t>Common-Base </a:t>
            </a:r>
            <a:r>
              <a:rPr lang="en-US" sz="9600" dirty="0">
                <a:latin typeface="Times New Roman" pitchFamily="18" charset="0"/>
                <a:cs typeface="Times New Roman" pitchFamily="18" charset="0"/>
              </a:rPr>
              <a:t>A</a:t>
            </a:r>
            <a:r>
              <a:rPr lang="en-US" sz="9600" dirty="0" smtClean="0">
                <a:latin typeface="Times New Roman" pitchFamily="18" charset="0"/>
                <a:cs typeface="Times New Roman" pitchFamily="18" charset="0"/>
              </a:rPr>
              <a:t>mplifier</a:t>
            </a:r>
          </a:p>
          <a:p>
            <a:pPr lvl="1">
              <a:lnSpc>
                <a:spcPct val="120000"/>
              </a:lnSpc>
              <a:buClr>
                <a:srgbClr val="0000FF"/>
              </a:buClr>
              <a:buFont typeface="Wingdings" pitchFamily="2" charset="2"/>
              <a:buChar char="v"/>
            </a:pPr>
            <a:r>
              <a:rPr lang="en-US" sz="9600" dirty="0" smtClean="0">
                <a:latin typeface="Times New Roman" pitchFamily="18" charset="0"/>
                <a:cs typeface="Times New Roman" pitchFamily="18" charset="0"/>
              </a:rPr>
              <a:t>Common-Collector </a:t>
            </a:r>
            <a:r>
              <a:rPr lang="en-US" sz="9600" dirty="0">
                <a:latin typeface="Times New Roman" pitchFamily="18" charset="0"/>
                <a:cs typeface="Times New Roman" pitchFamily="18" charset="0"/>
              </a:rPr>
              <a:t>A</a:t>
            </a:r>
            <a:r>
              <a:rPr lang="en-US" sz="9600" dirty="0" smtClean="0">
                <a:latin typeface="Times New Roman" pitchFamily="18" charset="0"/>
                <a:cs typeface="Times New Roman" pitchFamily="18" charset="0"/>
              </a:rPr>
              <a:t>mplifier(emitter follower)</a:t>
            </a:r>
            <a:endParaRPr lang="en-US" sz="9600" baseline="-25000" dirty="0" smtClean="0">
              <a:latin typeface="Times New Roman" pitchFamily="18" charset="0"/>
              <a:cs typeface="Times New Roman" pitchFamily="18" charset="0"/>
            </a:endParaRPr>
          </a:p>
          <a:p>
            <a:pPr>
              <a:lnSpc>
                <a:spcPct val="120000"/>
              </a:lnSpc>
              <a:buClr>
                <a:srgbClr val="FF0000"/>
              </a:buClr>
              <a:buFont typeface="Wingdings" pitchFamily="2" charset="2"/>
              <a:buChar char="Ø"/>
            </a:pPr>
            <a:endParaRPr lang="en-US" sz="5100" b="1" dirty="0" smtClean="0">
              <a:solidFill>
                <a:srgbClr val="FF0000"/>
              </a:solidFill>
              <a:latin typeface="Times New Roman" pitchFamily="18" charset="0"/>
              <a:cs typeface="Times New Roman" pitchFamily="18" charset="0"/>
            </a:endParaRPr>
          </a:p>
          <a:p>
            <a:pPr fontAlgn="auto">
              <a:lnSpc>
                <a:spcPct val="220000"/>
              </a:lnSpc>
              <a:spcAft>
                <a:spcPts val="0"/>
              </a:spcAft>
              <a:buClr>
                <a:srgbClr val="FF0000"/>
              </a:buClr>
              <a:buFont typeface="Arial" pitchFamily="34" charset="0"/>
              <a:buNone/>
              <a:defRPr/>
            </a:pPr>
            <a:endParaRPr lang="en-US" sz="5100" b="1" dirty="0" smtClean="0">
              <a:solidFill>
                <a:srgbClr val="FF0000"/>
              </a:solidFill>
              <a:latin typeface="Times New Roman" pitchFamily="18" charset="0"/>
              <a:cs typeface="Times New Roman" pitchFamily="18" charset="0"/>
            </a:endParaRPr>
          </a:p>
          <a:p>
            <a:pPr>
              <a:lnSpc>
                <a:spcPct val="170000"/>
              </a:lnSpc>
              <a:buFont typeface="Wingdings" pitchFamily="2" charset="2"/>
              <a:buChar char="Ø"/>
              <a:defRPr/>
            </a:pPr>
            <a:endParaRPr lang="en-US" sz="9600" i="1" dirty="0" smtClean="0">
              <a:latin typeface="Times New Roman" pitchFamily="18" charset="0"/>
              <a:cs typeface="Times New Roman" pitchFamily="18" charset="0"/>
            </a:endParaRPr>
          </a:p>
          <a:p>
            <a:pPr fontAlgn="auto">
              <a:lnSpc>
                <a:spcPct val="150000"/>
              </a:lnSpc>
              <a:spcAft>
                <a:spcPts val="0"/>
              </a:spcAft>
              <a:buFont typeface="Arial" pitchFamily="34" charset="0"/>
              <a:buNone/>
              <a:defRPr/>
            </a:pPr>
            <a:r>
              <a:rPr lang="en-US" sz="9600" dirty="0" smtClean="0">
                <a:latin typeface="Times New Roman" pitchFamily="18" charset="0"/>
                <a:cs typeface="Times New Roman" pitchFamily="18" charset="0"/>
              </a:rPr>
              <a:t> </a:t>
            </a:r>
          </a:p>
          <a:p>
            <a:pPr fontAlgn="auto">
              <a:lnSpc>
                <a:spcPct val="150000"/>
              </a:lnSpc>
              <a:spcAft>
                <a:spcPts val="0"/>
              </a:spcAft>
              <a:buFont typeface="Arial" pitchFamily="34" charset="0"/>
              <a:buChar char="•"/>
              <a:defRPr/>
            </a:pPr>
            <a:endParaRPr lang="en-US" sz="9600" dirty="0">
              <a:latin typeface="Times New Roman" pitchFamily="18" charset="0"/>
              <a:cs typeface="Times New Roman" pitchFamily="18" charset="0"/>
            </a:endParaRPr>
          </a:p>
        </p:txBody>
      </p:sp>
      <p:sp>
        <p:nvSpPr>
          <p:cNvPr id="8" name="Slide Number Placeholder 7"/>
          <p:cNvSpPr>
            <a:spLocks noGrp="1"/>
          </p:cNvSpPr>
          <p:nvPr>
            <p:ph type="sldNum" sz="quarter" idx="12"/>
          </p:nvPr>
        </p:nvSpPr>
        <p:spPr/>
        <p:txBody>
          <a:bodyPr/>
          <a:lstStyle/>
          <a:p>
            <a:fld id="{BC626797-8AFE-49CF-A66F-653507BCD5F0}" type="slidenum">
              <a:rPr lang="en-US" smtClean="0"/>
              <a:pPr/>
              <a:t>2</a:t>
            </a:fld>
            <a:endParaRPr lang="en-US"/>
          </a:p>
        </p:txBody>
      </p:sp>
      <p:sp>
        <p:nvSpPr>
          <p:cNvPr id="9" name="Footer Placeholder 8"/>
          <p:cNvSpPr>
            <a:spLocks noGrp="1"/>
          </p:cNvSpPr>
          <p:nvPr>
            <p:ph type="ftr" sz="quarter" idx="11"/>
          </p:nvPr>
        </p:nvSpPr>
        <p:spPr/>
        <p:txBody>
          <a:bodyPr/>
          <a:lstStyle/>
          <a:p>
            <a:r>
              <a:rPr lang="en-US" smtClean="0"/>
              <a:t>Nasim Zafar</a:t>
            </a:r>
            <a:endParaRPr lang="en-US"/>
          </a:p>
        </p:txBody>
      </p:sp>
    </p:spTree>
    <p:extLst>
      <p:ext uri="{BB962C8B-B14F-4D97-AF65-F5344CB8AC3E}">
        <p14:creationId xmlns="" xmlns:p14="http://schemas.microsoft.com/office/powerpoint/2010/main" val="156097862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342900" lvl="0" indent="-342900">
              <a:spcBef>
                <a:spcPct val="20000"/>
              </a:spcBef>
              <a:defRPr/>
            </a:pPr>
            <a:r>
              <a:rPr lang="en-US" sz="2800" b="1" dirty="0">
                <a:solidFill>
                  <a:prstClr val="black"/>
                </a:solidFill>
                <a:latin typeface="Times New Roman" pitchFamily="18" charset="0"/>
                <a:ea typeface="+mn-ea"/>
                <a:cs typeface="Times New Roman" pitchFamily="18" charset="0"/>
              </a:rPr>
              <a:t>Lecture No. </a:t>
            </a:r>
            <a:r>
              <a:rPr lang="en-US" sz="2800" b="1" dirty="0" smtClean="0">
                <a:solidFill>
                  <a:prstClr val="black"/>
                </a:solidFill>
                <a:latin typeface="Times New Roman" pitchFamily="18" charset="0"/>
                <a:ea typeface="+mn-ea"/>
                <a:cs typeface="Times New Roman" pitchFamily="18" charset="0"/>
              </a:rPr>
              <a:t>25</a:t>
            </a:r>
            <a:r>
              <a:rPr lang="en-US" sz="2800" b="1" dirty="0">
                <a:solidFill>
                  <a:prstClr val="black"/>
                </a:solidFill>
                <a:latin typeface="Times New Roman" pitchFamily="18" charset="0"/>
                <a:ea typeface="+mn-ea"/>
                <a:cs typeface="Times New Roman" pitchFamily="18" charset="0"/>
              </a:rPr>
              <a:t/>
            </a:r>
            <a:br>
              <a:rPr lang="en-US" sz="2800" b="1" dirty="0">
                <a:solidFill>
                  <a:prstClr val="black"/>
                </a:solidFill>
                <a:latin typeface="Times New Roman" pitchFamily="18" charset="0"/>
                <a:ea typeface="+mn-ea"/>
                <a:cs typeface="Times New Roman" pitchFamily="18" charset="0"/>
              </a:rPr>
            </a:br>
            <a:r>
              <a:rPr lang="en-US" altLang="zh-TW" sz="2800" b="1" dirty="0" smtClean="0">
                <a:latin typeface="Times New Roman" pitchFamily="18" charset="0"/>
                <a:cs typeface="Times New Roman" pitchFamily="18" charset="0"/>
              </a:rPr>
              <a:t>Reference:</a:t>
            </a:r>
            <a:endParaRPr lang="en-US" dirty="0"/>
          </a:p>
        </p:txBody>
      </p:sp>
      <p:sp>
        <p:nvSpPr>
          <p:cNvPr id="3" name="Content Placeholder 2"/>
          <p:cNvSpPr>
            <a:spLocks noGrp="1"/>
          </p:cNvSpPr>
          <p:nvPr>
            <p:ph idx="1"/>
          </p:nvPr>
        </p:nvSpPr>
        <p:spPr/>
        <p:txBody>
          <a:bodyPr/>
          <a:lstStyle/>
          <a:p>
            <a:pPr marL="457200" lvl="0" indent="-457200" algn="ctr">
              <a:buSzPct val="124000"/>
              <a:buNone/>
              <a:defRPr/>
            </a:pPr>
            <a:r>
              <a:rPr lang="en-US" altLang="zh-CN" sz="2800" b="1" dirty="0" smtClean="0">
                <a:solidFill>
                  <a:srgbClr val="0000FF"/>
                </a:solidFill>
                <a:latin typeface="Times New Roman" pitchFamily="18" charset="0"/>
                <a:ea typeface="宋体" pitchFamily="2" charset="-122"/>
                <a:cs typeface="Times New Roman" pitchFamily="18" charset="0"/>
              </a:rPr>
              <a:t>Single-Stage BJT Amplifier</a:t>
            </a:r>
            <a:endParaRPr lang="en-US" altLang="zh-TW" sz="2800" b="1" dirty="0" smtClean="0">
              <a:solidFill>
                <a:srgbClr val="0000FF"/>
              </a:solidFill>
              <a:latin typeface="Times New Roman" pitchFamily="18" charset="0"/>
              <a:cs typeface="Times New Roman" pitchFamily="18" charset="0"/>
            </a:endParaRPr>
          </a:p>
          <a:p>
            <a:pPr marL="457200" indent="-457200" algn="ctr">
              <a:buSzPct val="124000"/>
              <a:buNone/>
              <a:defRPr/>
            </a:pPr>
            <a:r>
              <a:rPr lang="en-US" altLang="zh-TW" sz="2800" b="1" dirty="0" smtClean="0">
                <a:solidFill>
                  <a:srgbClr val="0000FF"/>
                </a:solidFill>
                <a:latin typeface="Times New Roman" pitchFamily="18" charset="0"/>
                <a:cs typeface="Times New Roman" pitchFamily="18" charset="0"/>
              </a:rPr>
              <a:t>Chapter-5.7</a:t>
            </a:r>
          </a:p>
          <a:p>
            <a:pPr marL="457200" lvl="0" indent="-457200" algn="ctr">
              <a:buSzPct val="124000"/>
              <a:buNone/>
              <a:defRPr/>
            </a:pPr>
            <a:r>
              <a:rPr lang="en-US" altLang="zh-TW" sz="2800" b="1" i="1" dirty="0" smtClean="0">
                <a:solidFill>
                  <a:srgbClr val="0000FF"/>
                </a:solidFill>
                <a:latin typeface="Times New Roman" pitchFamily="18" charset="0"/>
                <a:cs typeface="Times New Roman" pitchFamily="18" charset="0"/>
              </a:rPr>
              <a:t>Microelectronic Circuits</a:t>
            </a:r>
          </a:p>
          <a:p>
            <a:pPr marL="457200" lvl="0" indent="-457200" algn="ctr">
              <a:buNone/>
              <a:defRPr/>
            </a:pPr>
            <a:r>
              <a:rPr lang="en-US" altLang="zh-TW" sz="2800" dirty="0" smtClean="0">
                <a:solidFill>
                  <a:srgbClr val="0000FF"/>
                </a:solidFill>
                <a:latin typeface="Times New Roman" pitchFamily="18" charset="0"/>
                <a:cs typeface="Times New Roman" pitchFamily="18" charset="0"/>
              </a:rPr>
              <a:t>        </a:t>
            </a:r>
            <a:r>
              <a:rPr lang="en-US" altLang="zh-TW" sz="2800" dirty="0">
                <a:solidFill>
                  <a:srgbClr val="0000FF"/>
                </a:solidFill>
                <a:latin typeface="Times New Roman" pitchFamily="18" charset="0"/>
                <a:cs typeface="Times New Roman" pitchFamily="18" charset="0"/>
              </a:rPr>
              <a:t>Adel S. </a:t>
            </a:r>
            <a:r>
              <a:rPr lang="en-US" altLang="zh-TW" sz="2800" dirty="0" err="1">
                <a:solidFill>
                  <a:srgbClr val="0000FF"/>
                </a:solidFill>
                <a:latin typeface="Times New Roman" pitchFamily="18" charset="0"/>
                <a:cs typeface="Times New Roman" pitchFamily="18" charset="0"/>
              </a:rPr>
              <a:t>Sedra</a:t>
            </a:r>
            <a:r>
              <a:rPr lang="en-US" altLang="zh-TW" sz="2800" dirty="0">
                <a:solidFill>
                  <a:srgbClr val="0000FF"/>
                </a:solidFill>
                <a:latin typeface="Times New Roman" pitchFamily="18" charset="0"/>
                <a:cs typeface="Times New Roman" pitchFamily="18" charset="0"/>
              </a:rPr>
              <a:t> and Kenneth C. Smith. </a:t>
            </a:r>
          </a:p>
        </p:txBody>
      </p:sp>
      <p:sp>
        <p:nvSpPr>
          <p:cNvPr id="6" name="Slide Number Placeholder 5"/>
          <p:cNvSpPr>
            <a:spLocks noGrp="1"/>
          </p:cNvSpPr>
          <p:nvPr>
            <p:ph type="sldNum" sz="quarter" idx="12"/>
          </p:nvPr>
        </p:nvSpPr>
        <p:spPr/>
        <p:txBody>
          <a:bodyPr/>
          <a:lstStyle/>
          <a:p>
            <a:fld id="{BC626797-8AFE-49CF-A66F-653507BCD5F0}" type="slidenum">
              <a:rPr lang="en-US" smtClean="0"/>
              <a:pPr/>
              <a:t>3</a:t>
            </a:fld>
            <a:endParaRPr lang="en-US"/>
          </a:p>
        </p:txBody>
      </p:sp>
      <p:sp>
        <p:nvSpPr>
          <p:cNvPr id="7" name="Footer Placeholder 6"/>
          <p:cNvSpPr>
            <a:spLocks noGrp="1"/>
          </p:cNvSpPr>
          <p:nvPr>
            <p:ph type="ftr" sz="quarter" idx="11"/>
          </p:nvPr>
        </p:nvSpPr>
        <p:spPr/>
        <p:txBody>
          <a:bodyPr/>
          <a:lstStyle/>
          <a:p>
            <a:r>
              <a:rPr lang="en-US" smtClean="0"/>
              <a:t>Nasim Zafar</a:t>
            </a:r>
            <a:endParaRPr lang="en-US"/>
          </a:p>
        </p:txBody>
      </p:sp>
    </p:spTree>
    <p:extLst>
      <p:ext uri="{BB962C8B-B14F-4D97-AF65-F5344CB8AC3E}">
        <p14:creationId xmlns="" xmlns:p14="http://schemas.microsoft.com/office/powerpoint/2010/main" val="343654921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solidFill>
                  <a:srgbClr val="FF0000"/>
                </a:solidFill>
                <a:latin typeface="Times New Roman" pitchFamily="18" charset="0"/>
                <a:cs typeface="Times New Roman" pitchFamily="18" charset="0"/>
              </a:rPr>
              <a:t>Introduction</a:t>
            </a:r>
            <a:endParaRPr lang="en-US" sz="2800"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lnSpcReduction="10000"/>
          </a:bodyPr>
          <a:lstStyle/>
          <a:p>
            <a:pPr>
              <a:buClr>
                <a:srgbClr val="FF0000"/>
              </a:buClr>
              <a:buFont typeface="Wingdings" pitchFamily="2" charset="2"/>
              <a:buChar char="Ø"/>
            </a:pPr>
            <a:r>
              <a:rPr lang="en-US" sz="2400" dirty="0" smtClean="0">
                <a:latin typeface="Times New Roman" pitchFamily="18" charset="0"/>
                <a:cs typeface="Times New Roman" pitchFamily="18" charset="0"/>
              </a:rPr>
              <a:t>The </a:t>
            </a:r>
            <a:r>
              <a:rPr lang="en-US" sz="2400" dirty="0">
                <a:latin typeface="Times New Roman" pitchFamily="18" charset="0"/>
                <a:cs typeface="Times New Roman" pitchFamily="18" charset="0"/>
              </a:rPr>
              <a:t>large-signal operation of </a:t>
            </a:r>
            <a:r>
              <a:rPr lang="en-US" sz="2400" dirty="0" smtClean="0">
                <a:latin typeface="Times New Roman" pitchFamily="18" charset="0"/>
                <a:cs typeface="Times New Roman" pitchFamily="18" charset="0"/>
              </a:rPr>
              <a:t> the BJT amplifier, </a:t>
            </a:r>
            <a:r>
              <a:rPr lang="en-US" sz="2400" b="1" dirty="0" smtClean="0">
                <a:solidFill>
                  <a:srgbClr val="FF0000"/>
                </a:solidFill>
                <a:latin typeface="Times New Roman" pitchFamily="18" charset="0"/>
                <a:cs typeface="Times New Roman" pitchFamily="18" charset="0"/>
              </a:rPr>
              <a:t> </a:t>
            </a:r>
            <a:r>
              <a:rPr lang="en-US" sz="2400" dirty="0" smtClean="0">
                <a:latin typeface="Times New Roman" pitchFamily="18" charset="0"/>
                <a:cs typeface="Times New Roman" pitchFamily="18" charset="0"/>
              </a:rPr>
              <a:t>discussed in lecture 20 (Section 5.3), identifies the </a:t>
            </a:r>
            <a:r>
              <a:rPr lang="en-US" sz="2400" dirty="0">
                <a:latin typeface="Times New Roman" pitchFamily="18" charset="0"/>
                <a:cs typeface="Times New Roman" pitchFamily="18" charset="0"/>
              </a:rPr>
              <a:t>region over which a properly biased transistor can be operated as a linear amplifier </a:t>
            </a:r>
            <a:r>
              <a:rPr lang="en-US" sz="2400" dirty="0" smtClean="0">
                <a:latin typeface="Times New Roman" pitchFamily="18" charset="0"/>
                <a:cs typeface="Times New Roman" pitchFamily="18" charset="0"/>
              </a:rPr>
              <a:t>for small signals.</a:t>
            </a:r>
          </a:p>
          <a:p>
            <a:pPr>
              <a:buClr>
                <a:srgbClr val="FF0000"/>
              </a:buClr>
              <a:buNone/>
            </a:pPr>
            <a:endParaRPr lang="en-US" sz="2400" dirty="0" smtClean="0">
              <a:latin typeface="Times New Roman" pitchFamily="18" charset="0"/>
              <a:cs typeface="Times New Roman" pitchFamily="18" charset="0"/>
            </a:endParaRPr>
          </a:p>
          <a:p>
            <a:pPr>
              <a:buClr>
                <a:srgbClr val="FF0000"/>
              </a:buClr>
              <a:buFont typeface="Wingdings" pitchFamily="2" charset="2"/>
              <a:buChar char="Ø"/>
            </a:pPr>
            <a:r>
              <a:rPr lang="en-US" sz="2400" dirty="0" smtClean="0">
                <a:latin typeface="Times New Roman" pitchFamily="18" charset="0"/>
                <a:cs typeface="Times New Roman" pitchFamily="18" charset="0"/>
              </a:rPr>
              <a:t>Methods </a:t>
            </a:r>
            <a:r>
              <a:rPr lang="en-US" sz="2400" dirty="0">
                <a:latin typeface="Times New Roman" pitchFamily="18" charset="0"/>
                <a:cs typeface="Times New Roman" pitchFamily="18" charset="0"/>
              </a:rPr>
              <a:t>for </a:t>
            </a:r>
            <a:r>
              <a:rPr lang="en-US" sz="2400" dirty="0" smtClean="0">
                <a:latin typeface="Times New Roman" pitchFamily="18" charset="0"/>
                <a:cs typeface="Times New Roman" pitchFamily="18" charset="0"/>
              </a:rPr>
              <a:t>dc biasing </a:t>
            </a:r>
            <a:r>
              <a:rPr lang="en-US" sz="2400" dirty="0">
                <a:latin typeface="Times New Roman" pitchFamily="18" charset="0"/>
                <a:cs typeface="Times New Roman" pitchFamily="18" charset="0"/>
              </a:rPr>
              <a:t>the BJT were studied </a:t>
            </a:r>
            <a:r>
              <a:rPr lang="en-US" sz="2400" dirty="0" smtClean="0">
                <a:latin typeface="Times New Roman" pitchFamily="18" charset="0"/>
                <a:cs typeface="Times New Roman" pitchFamily="18" charset="0"/>
              </a:rPr>
              <a:t>in lecture 22 (Section 5.5), </a:t>
            </a:r>
            <a:r>
              <a:rPr lang="en-US" sz="2400" dirty="0">
                <a:latin typeface="Times New Roman" pitchFamily="18" charset="0"/>
                <a:cs typeface="Times New Roman" pitchFamily="18" charset="0"/>
              </a:rPr>
              <a:t>and a </a:t>
            </a:r>
            <a:r>
              <a:rPr lang="en-US" sz="2400" dirty="0" smtClean="0">
                <a:latin typeface="Times New Roman" pitchFamily="18" charset="0"/>
                <a:cs typeface="Times New Roman" pitchFamily="18" charset="0"/>
              </a:rPr>
              <a:t>detailed study </a:t>
            </a:r>
            <a:r>
              <a:rPr lang="en-US" sz="2400" dirty="0">
                <a:latin typeface="Times New Roman" pitchFamily="18" charset="0"/>
                <a:cs typeface="Times New Roman" pitchFamily="18" charset="0"/>
              </a:rPr>
              <a:t>of the small-signal amplifier operation was </a:t>
            </a:r>
            <a:r>
              <a:rPr lang="en-US" sz="2400" dirty="0" smtClean="0">
                <a:latin typeface="Times New Roman" pitchFamily="18" charset="0"/>
                <a:cs typeface="Times New Roman" pitchFamily="18" charset="0"/>
              </a:rPr>
              <a:t>also presented (Section 5.6). </a:t>
            </a:r>
            <a:endParaRPr lang="en-US" sz="2400" dirty="0">
              <a:latin typeface="Times New Roman" pitchFamily="18" charset="0"/>
              <a:cs typeface="Times New Roman" pitchFamily="18" charset="0"/>
            </a:endParaRPr>
          </a:p>
          <a:p>
            <a:pPr>
              <a:buClr>
                <a:srgbClr val="FF0000"/>
              </a:buClr>
              <a:buFont typeface="Wingdings" pitchFamily="2" charset="2"/>
              <a:buChar char="Ø"/>
            </a:pPr>
            <a:endParaRPr lang="en-US" sz="2400" dirty="0" smtClean="0">
              <a:latin typeface="Times New Roman" pitchFamily="18" charset="0"/>
              <a:cs typeface="Times New Roman" pitchFamily="18" charset="0"/>
            </a:endParaRPr>
          </a:p>
          <a:p>
            <a:pPr>
              <a:buClr>
                <a:srgbClr val="FF0000"/>
              </a:buClr>
              <a:buFont typeface="Wingdings" pitchFamily="2" charset="2"/>
              <a:buChar char="Ø"/>
            </a:pPr>
            <a:r>
              <a:rPr lang="en-US" sz="2400" dirty="0" smtClean="0">
                <a:latin typeface="Times New Roman" pitchFamily="18" charset="0"/>
                <a:cs typeface="Times New Roman" pitchFamily="18" charset="0"/>
              </a:rPr>
              <a:t>We </a:t>
            </a:r>
            <a:r>
              <a:rPr lang="en-US" sz="2400" dirty="0">
                <a:latin typeface="Times New Roman" pitchFamily="18" charset="0"/>
                <a:cs typeface="Times New Roman" pitchFamily="18" charset="0"/>
              </a:rPr>
              <a:t>are </a:t>
            </a:r>
            <a:r>
              <a:rPr lang="en-US" sz="2400" dirty="0" smtClean="0">
                <a:latin typeface="Times New Roman" pitchFamily="18" charset="0"/>
                <a:cs typeface="Times New Roman" pitchFamily="18" charset="0"/>
              </a:rPr>
              <a:t>now ready </a:t>
            </a:r>
            <a:r>
              <a:rPr lang="en-US" sz="2400" dirty="0">
                <a:latin typeface="Times New Roman" pitchFamily="18" charset="0"/>
                <a:cs typeface="Times New Roman" pitchFamily="18" charset="0"/>
              </a:rPr>
              <a:t>to consider practical transistor amplifiers, and we will do so in this </a:t>
            </a:r>
            <a:r>
              <a:rPr lang="en-US" sz="2400" dirty="0" smtClean="0">
                <a:latin typeface="Times New Roman" pitchFamily="18" charset="0"/>
                <a:cs typeface="Times New Roman" pitchFamily="18" charset="0"/>
              </a:rPr>
              <a:t>lecture </a:t>
            </a:r>
            <a:r>
              <a:rPr lang="en-US" sz="2400" dirty="0">
                <a:latin typeface="Times New Roman" pitchFamily="18" charset="0"/>
                <a:cs typeface="Times New Roman" pitchFamily="18" charset="0"/>
              </a:rPr>
              <a:t>for </a:t>
            </a:r>
            <a:r>
              <a:rPr lang="en-US" sz="2400" dirty="0" smtClean="0">
                <a:latin typeface="Times New Roman" pitchFamily="18" charset="0"/>
                <a:cs typeface="Times New Roman" pitchFamily="18" charset="0"/>
              </a:rPr>
              <a:t>circuits suitable </a:t>
            </a:r>
            <a:r>
              <a:rPr lang="en-US" sz="2400" dirty="0">
                <a:latin typeface="Times New Roman" pitchFamily="18" charset="0"/>
                <a:cs typeface="Times New Roman" pitchFamily="18" charset="0"/>
              </a:rPr>
              <a:t>for discrete-circuit fabrication. </a:t>
            </a:r>
            <a:endParaRPr lang="en-US" sz="2400" dirty="0" smtClean="0">
              <a:latin typeface="Times New Roman" pitchFamily="18" charset="0"/>
              <a:cs typeface="Times New Roman" pitchFamily="18" charset="0"/>
            </a:endParaRPr>
          </a:p>
        </p:txBody>
      </p:sp>
      <p:sp>
        <p:nvSpPr>
          <p:cNvPr id="6" name="Slide Number Placeholder 5"/>
          <p:cNvSpPr>
            <a:spLocks noGrp="1"/>
          </p:cNvSpPr>
          <p:nvPr>
            <p:ph type="sldNum" sz="quarter" idx="12"/>
          </p:nvPr>
        </p:nvSpPr>
        <p:spPr/>
        <p:txBody>
          <a:bodyPr/>
          <a:lstStyle/>
          <a:p>
            <a:fld id="{BC626797-8AFE-49CF-A66F-653507BCD5F0}" type="slidenum">
              <a:rPr lang="en-US" smtClean="0"/>
              <a:pPr/>
              <a:t>4</a:t>
            </a:fld>
            <a:endParaRPr lang="en-US"/>
          </a:p>
        </p:txBody>
      </p:sp>
      <p:sp>
        <p:nvSpPr>
          <p:cNvPr id="7" name="Footer Placeholder 6"/>
          <p:cNvSpPr>
            <a:spLocks noGrp="1"/>
          </p:cNvSpPr>
          <p:nvPr>
            <p:ph type="ftr" sz="quarter" idx="11"/>
          </p:nvPr>
        </p:nvSpPr>
        <p:spPr/>
        <p:txBody>
          <a:bodyPr/>
          <a:lstStyle/>
          <a:p>
            <a:r>
              <a:rPr lang="en-US" smtClean="0"/>
              <a:t>Nasim Zafar</a:t>
            </a:r>
            <a:endParaRPr lang="en-US"/>
          </a:p>
        </p:txBody>
      </p:sp>
    </p:spTree>
    <p:extLst>
      <p:ext uri="{BB962C8B-B14F-4D97-AF65-F5344CB8AC3E}">
        <p14:creationId xmlns="" xmlns:p14="http://schemas.microsoft.com/office/powerpoint/2010/main" val="378987112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solidFill>
                  <a:srgbClr val="FF0000"/>
                </a:solidFill>
                <a:latin typeface="Times New Roman" pitchFamily="18" charset="0"/>
                <a:cs typeface="Times New Roman" pitchFamily="18" charset="0"/>
              </a:rPr>
              <a:t>Introduction (contd.)</a:t>
            </a:r>
            <a:endParaRPr lang="en-US" sz="2800" dirty="0"/>
          </a:p>
        </p:txBody>
      </p:sp>
      <p:sp>
        <p:nvSpPr>
          <p:cNvPr id="3" name="Content Placeholder 2"/>
          <p:cNvSpPr>
            <a:spLocks noGrp="1"/>
          </p:cNvSpPr>
          <p:nvPr>
            <p:ph idx="1"/>
          </p:nvPr>
        </p:nvSpPr>
        <p:spPr/>
        <p:txBody>
          <a:bodyPr>
            <a:normAutofit/>
          </a:bodyPr>
          <a:lstStyle/>
          <a:p>
            <a:pPr>
              <a:lnSpc>
                <a:spcPct val="150000"/>
              </a:lnSpc>
              <a:buClr>
                <a:srgbClr val="FF0000"/>
              </a:buClr>
              <a:buFont typeface="Wingdings" pitchFamily="2" charset="2"/>
              <a:buChar char="Ø"/>
            </a:pPr>
            <a:r>
              <a:rPr lang="en-US" sz="2400" dirty="0">
                <a:latin typeface="Times New Roman" pitchFamily="18" charset="0"/>
                <a:cs typeface="Times New Roman" pitchFamily="18" charset="0"/>
              </a:rPr>
              <a:t>There are basically three configurations for implementing single-stage BJT </a:t>
            </a:r>
            <a:r>
              <a:rPr lang="en-US" sz="2400" dirty="0" smtClean="0">
                <a:latin typeface="Times New Roman" pitchFamily="18" charset="0"/>
                <a:cs typeface="Times New Roman" pitchFamily="18" charset="0"/>
              </a:rPr>
              <a:t>amplifiers:</a:t>
            </a:r>
          </a:p>
          <a:p>
            <a:pPr lvl="1">
              <a:lnSpc>
                <a:spcPct val="150000"/>
              </a:lnSpc>
              <a:buClr>
                <a:srgbClr val="FF0000"/>
              </a:buClr>
              <a:buFont typeface="Wingdings" pitchFamily="2" charset="2"/>
              <a:buChar char="v"/>
            </a:pPr>
            <a:r>
              <a:rPr lang="en-US" sz="2000" b="1" dirty="0">
                <a:solidFill>
                  <a:srgbClr val="0000FF"/>
                </a:solidFill>
                <a:latin typeface="Times New Roman" pitchFamily="18" charset="0"/>
                <a:cs typeface="Times New Roman" pitchFamily="18" charset="0"/>
              </a:rPr>
              <a:t>T</a:t>
            </a:r>
            <a:r>
              <a:rPr lang="en-US" sz="2000" b="1" dirty="0" smtClean="0">
                <a:solidFill>
                  <a:srgbClr val="0000FF"/>
                </a:solidFill>
                <a:latin typeface="Times New Roman" pitchFamily="18" charset="0"/>
                <a:cs typeface="Times New Roman" pitchFamily="18" charset="0"/>
              </a:rPr>
              <a:t>he common-emitter</a:t>
            </a:r>
          </a:p>
          <a:p>
            <a:pPr lvl="1">
              <a:lnSpc>
                <a:spcPct val="150000"/>
              </a:lnSpc>
              <a:buClr>
                <a:srgbClr val="FF0000"/>
              </a:buClr>
              <a:buFont typeface="Wingdings" pitchFamily="2" charset="2"/>
              <a:buChar char="v"/>
            </a:pPr>
            <a:r>
              <a:rPr lang="en-US" sz="2000" b="1" dirty="0">
                <a:solidFill>
                  <a:srgbClr val="0000FF"/>
                </a:solidFill>
                <a:latin typeface="Times New Roman" pitchFamily="18" charset="0"/>
                <a:cs typeface="Times New Roman" pitchFamily="18" charset="0"/>
              </a:rPr>
              <a:t>T</a:t>
            </a:r>
            <a:r>
              <a:rPr lang="en-US" sz="2000" b="1" dirty="0" smtClean="0">
                <a:solidFill>
                  <a:srgbClr val="0000FF"/>
                </a:solidFill>
                <a:latin typeface="Times New Roman" pitchFamily="18" charset="0"/>
                <a:cs typeface="Times New Roman" pitchFamily="18" charset="0"/>
              </a:rPr>
              <a:t>he common-base and </a:t>
            </a:r>
          </a:p>
          <a:p>
            <a:pPr lvl="1">
              <a:lnSpc>
                <a:spcPct val="150000"/>
              </a:lnSpc>
              <a:buClr>
                <a:srgbClr val="FF0000"/>
              </a:buClr>
              <a:buFont typeface="Wingdings" pitchFamily="2" charset="2"/>
              <a:buChar char="v"/>
            </a:pPr>
            <a:r>
              <a:rPr lang="en-US" sz="2000" b="1" dirty="0">
                <a:solidFill>
                  <a:srgbClr val="0000FF"/>
                </a:solidFill>
                <a:latin typeface="Times New Roman" pitchFamily="18" charset="0"/>
                <a:cs typeface="Times New Roman" pitchFamily="18" charset="0"/>
              </a:rPr>
              <a:t>T</a:t>
            </a:r>
            <a:r>
              <a:rPr lang="en-US" sz="2000" b="1" dirty="0" smtClean="0">
                <a:solidFill>
                  <a:srgbClr val="0000FF"/>
                </a:solidFill>
                <a:latin typeface="Times New Roman" pitchFamily="18" charset="0"/>
                <a:cs typeface="Times New Roman" pitchFamily="18" charset="0"/>
              </a:rPr>
              <a:t>he </a:t>
            </a:r>
            <a:r>
              <a:rPr lang="en-US" sz="2000" b="1" dirty="0">
                <a:solidFill>
                  <a:srgbClr val="0000FF"/>
                </a:solidFill>
                <a:latin typeface="Times New Roman" pitchFamily="18" charset="0"/>
                <a:cs typeface="Times New Roman" pitchFamily="18" charset="0"/>
              </a:rPr>
              <a:t>common-collector </a:t>
            </a:r>
            <a:r>
              <a:rPr lang="en-US" sz="2000" b="1" dirty="0" smtClean="0">
                <a:solidFill>
                  <a:srgbClr val="0000FF"/>
                </a:solidFill>
                <a:latin typeface="Times New Roman" pitchFamily="18" charset="0"/>
                <a:cs typeface="Times New Roman" pitchFamily="18" charset="0"/>
              </a:rPr>
              <a:t>configurations</a:t>
            </a:r>
          </a:p>
          <a:p>
            <a:pPr>
              <a:lnSpc>
                <a:spcPct val="150000"/>
              </a:lnSpc>
              <a:buClr>
                <a:srgbClr val="FF0000"/>
              </a:buClr>
              <a:buFont typeface="Wingdings" pitchFamily="2" charset="2"/>
              <a:buChar char="Ø"/>
            </a:pPr>
            <a:r>
              <a:rPr lang="en-US" sz="2400" dirty="0" smtClean="0">
                <a:latin typeface="Times New Roman" pitchFamily="18" charset="0"/>
                <a:cs typeface="Times New Roman" pitchFamily="18" charset="0"/>
              </a:rPr>
              <a:t>All three will be discussed in this lecture, using the same basic structure, with the same biasing arrangements.</a:t>
            </a:r>
            <a:endParaRPr lang="en-US" sz="2400" dirty="0">
              <a:latin typeface="Times New Roman" pitchFamily="18" charset="0"/>
              <a:cs typeface="Times New Roman" pitchFamily="18" charset="0"/>
            </a:endParaRPr>
          </a:p>
        </p:txBody>
      </p:sp>
      <p:sp>
        <p:nvSpPr>
          <p:cNvPr id="6" name="Slide Number Placeholder 5"/>
          <p:cNvSpPr>
            <a:spLocks noGrp="1"/>
          </p:cNvSpPr>
          <p:nvPr>
            <p:ph type="sldNum" sz="quarter" idx="12"/>
          </p:nvPr>
        </p:nvSpPr>
        <p:spPr/>
        <p:txBody>
          <a:bodyPr/>
          <a:lstStyle/>
          <a:p>
            <a:fld id="{BC626797-8AFE-49CF-A66F-653507BCD5F0}" type="slidenum">
              <a:rPr lang="en-US" smtClean="0"/>
              <a:pPr/>
              <a:t>5</a:t>
            </a:fld>
            <a:endParaRPr lang="en-US"/>
          </a:p>
        </p:txBody>
      </p:sp>
      <p:sp>
        <p:nvSpPr>
          <p:cNvPr id="7" name="Footer Placeholder 6"/>
          <p:cNvSpPr>
            <a:spLocks noGrp="1"/>
          </p:cNvSpPr>
          <p:nvPr>
            <p:ph type="ftr" sz="quarter" idx="11"/>
          </p:nvPr>
        </p:nvSpPr>
        <p:spPr/>
        <p:txBody>
          <a:bodyPr/>
          <a:lstStyle/>
          <a:p>
            <a:r>
              <a:rPr lang="en-US" smtClean="0"/>
              <a:t>Nasim Zafar</a:t>
            </a:r>
            <a:endParaRPr lang="en-US"/>
          </a:p>
        </p:txBody>
      </p:sp>
    </p:spTree>
    <p:extLst>
      <p:ext uri="{BB962C8B-B14F-4D97-AF65-F5344CB8AC3E}">
        <p14:creationId xmlns="" xmlns:p14="http://schemas.microsoft.com/office/powerpoint/2010/main" val="231054561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solidFill>
                  <a:srgbClr val="FF0000"/>
                </a:solidFill>
                <a:latin typeface="Times New Roman" pitchFamily="18" charset="0"/>
                <a:cs typeface="Times New Roman" pitchFamily="18" charset="0"/>
              </a:rPr>
              <a:t>Introduction (contd.)</a:t>
            </a:r>
            <a:endParaRPr lang="en-US" sz="2800" dirty="0"/>
          </a:p>
        </p:txBody>
      </p:sp>
      <p:sp>
        <p:nvSpPr>
          <p:cNvPr id="3" name="Content Placeholder 2"/>
          <p:cNvSpPr>
            <a:spLocks noGrp="1"/>
          </p:cNvSpPr>
          <p:nvPr>
            <p:ph idx="1"/>
          </p:nvPr>
        </p:nvSpPr>
        <p:spPr/>
        <p:txBody>
          <a:bodyPr>
            <a:noAutofit/>
          </a:bodyPr>
          <a:lstStyle/>
          <a:p>
            <a:pPr>
              <a:buClr>
                <a:srgbClr val="FF0000"/>
              </a:buClr>
              <a:buFont typeface="Wingdings" pitchFamily="2" charset="2"/>
              <a:buChar char="Ø"/>
            </a:pPr>
            <a:r>
              <a:rPr lang="en-US" sz="2400" dirty="0" smtClean="0">
                <a:latin typeface="Times New Roman" pitchFamily="18" charset="0"/>
                <a:cs typeface="Times New Roman" pitchFamily="18" charset="0"/>
              </a:rPr>
              <a:t>The </a:t>
            </a:r>
            <a:r>
              <a:rPr lang="en-US" sz="2400" dirty="0">
                <a:latin typeface="Times New Roman" pitchFamily="18" charset="0"/>
                <a:cs typeface="Times New Roman" pitchFamily="18" charset="0"/>
              </a:rPr>
              <a:t>basic circuit that we shall </a:t>
            </a:r>
            <a:r>
              <a:rPr lang="en-US" sz="2400" dirty="0" smtClean="0">
                <a:latin typeface="Times New Roman" pitchFamily="18" charset="0"/>
                <a:cs typeface="Times New Roman" pitchFamily="18" charset="0"/>
              </a:rPr>
              <a:t>use, </a:t>
            </a:r>
            <a:r>
              <a:rPr lang="en-US" sz="2400" dirty="0">
                <a:latin typeface="Times New Roman" pitchFamily="18" charset="0"/>
                <a:cs typeface="Times New Roman" pitchFamily="18" charset="0"/>
              </a:rPr>
              <a:t>to implement the various </a:t>
            </a:r>
            <a:r>
              <a:rPr lang="en-US" sz="2400" dirty="0" smtClean="0">
                <a:latin typeface="Times New Roman" pitchFamily="18" charset="0"/>
                <a:cs typeface="Times New Roman" pitchFamily="18" charset="0"/>
              </a:rPr>
              <a:t>configurations of </a:t>
            </a:r>
            <a:r>
              <a:rPr lang="en-US" sz="2400" dirty="0">
                <a:latin typeface="Times New Roman" pitchFamily="18" charset="0"/>
                <a:cs typeface="Times New Roman" pitchFamily="18" charset="0"/>
              </a:rPr>
              <a:t>BJT </a:t>
            </a:r>
            <a:r>
              <a:rPr lang="en-US" sz="2400" dirty="0" smtClean="0">
                <a:latin typeface="Times New Roman" pitchFamily="18" charset="0"/>
                <a:cs typeface="Times New Roman" pitchFamily="18" charset="0"/>
              </a:rPr>
              <a:t>amplifiers, is shown in slide 8, Ref. </a:t>
            </a:r>
            <a:r>
              <a:rPr lang="en-US" sz="2400" dirty="0" err="1" smtClean="0">
                <a:latin typeface="Times New Roman" pitchFamily="18" charset="0"/>
                <a:cs typeface="Times New Roman" pitchFamily="18" charset="0"/>
              </a:rPr>
              <a:t>Sedra</a:t>
            </a:r>
            <a:r>
              <a:rPr lang="en-US" sz="2400" dirty="0" smtClean="0">
                <a:latin typeface="Times New Roman" pitchFamily="18" charset="0"/>
                <a:cs typeface="Times New Roman" pitchFamily="18" charset="0"/>
              </a:rPr>
              <a:t>-Smith (Figure 5.59). </a:t>
            </a:r>
          </a:p>
          <a:p>
            <a:pPr>
              <a:buClr>
                <a:srgbClr val="FF0000"/>
              </a:buClr>
              <a:buFont typeface="Wingdings" pitchFamily="2" charset="2"/>
              <a:buChar char="Ø"/>
            </a:pPr>
            <a:endParaRPr lang="en-US" sz="2400" dirty="0" smtClean="0">
              <a:latin typeface="Times New Roman" pitchFamily="18" charset="0"/>
              <a:cs typeface="Times New Roman" pitchFamily="18" charset="0"/>
            </a:endParaRPr>
          </a:p>
          <a:p>
            <a:pPr>
              <a:buClr>
                <a:srgbClr val="FF0000"/>
              </a:buClr>
              <a:buFont typeface="Wingdings" pitchFamily="2" charset="2"/>
              <a:buChar char="Ø"/>
            </a:pPr>
            <a:r>
              <a:rPr lang="en-US" sz="2400" dirty="0" smtClean="0">
                <a:latin typeface="Times New Roman" pitchFamily="18" charset="0"/>
                <a:cs typeface="Times New Roman" pitchFamily="18" charset="0"/>
              </a:rPr>
              <a:t>Among </a:t>
            </a:r>
            <a:r>
              <a:rPr lang="en-US" sz="2400" dirty="0">
                <a:latin typeface="Times New Roman" pitchFamily="18" charset="0"/>
                <a:cs typeface="Times New Roman" pitchFamily="18" charset="0"/>
              </a:rPr>
              <a:t>the various biasing schemes possible for discrete </a:t>
            </a:r>
            <a:r>
              <a:rPr lang="en-US" sz="2400" dirty="0" smtClean="0">
                <a:latin typeface="Times New Roman" pitchFamily="18" charset="0"/>
                <a:cs typeface="Times New Roman" pitchFamily="18" charset="0"/>
              </a:rPr>
              <a:t>BJT amplifiers, we </a:t>
            </a:r>
            <a:r>
              <a:rPr lang="en-US" sz="2400" dirty="0">
                <a:latin typeface="Times New Roman" pitchFamily="18" charset="0"/>
                <a:cs typeface="Times New Roman" pitchFamily="18" charset="0"/>
              </a:rPr>
              <a:t>have </a:t>
            </a:r>
            <a:r>
              <a:rPr lang="en-US" sz="2400" dirty="0" smtClean="0">
                <a:latin typeface="Times New Roman" pitchFamily="18" charset="0"/>
                <a:cs typeface="Times New Roman" pitchFamily="18" charset="0"/>
              </a:rPr>
              <a:t>selected </a:t>
            </a:r>
            <a:r>
              <a:rPr lang="en-US" sz="2400" dirty="0">
                <a:latin typeface="Times New Roman" pitchFamily="18" charset="0"/>
                <a:cs typeface="Times New Roman" pitchFamily="18" charset="0"/>
              </a:rPr>
              <a:t>for simplicity and effectiveness, the one </a:t>
            </a:r>
            <a:r>
              <a:rPr lang="en-US" sz="2400" dirty="0" smtClean="0">
                <a:latin typeface="Times New Roman" pitchFamily="18" charset="0"/>
                <a:cs typeface="Times New Roman" pitchFamily="18" charset="0"/>
              </a:rPr>
              <a:t>employing </a:t>
            </a:r>
            <a:r>
              <a:rPr lang="en-US" sz="2400" b="1" i="1" dirty="0" smtClean="0">
                <a:solidFill>
                  <a:srgbClr val="0000FF"/>
                </a:solidFill>
                <a:latin typeface="Times New Roman" pitchFamily="18" charset="0"/>
                <a:cs typeface="Times New Roman" pitchFamily="18" charset="0"/>
              </a:rPr>
              <a:t>constant-current biasing</a:t>
            </a:r>
            <a:r>
              <a:rPr lang="en-US" sz="2400" dirty="0">
                <a:latin typeface="Times New Roman" pitchFamily="18" charset="0"/>
                <a:cs typeface="Times New Roman" pitchFamily="18" charset="0"/>
              </a:rPr>
              <a:t> (Section 5.5</a:t>
            </a:r>
            <a:r>
              <a:rPr lang="en-US" sz="2400" dirty="0" smtClean="0">
                <a:latin typeface="Times New Roman" pitchFamily="18" charset="0"/>
                <a:cs typeface="Times New Roman" pitchFamily="18" charset="0"/>
              </a:rPr>
              <a:t>)</a:t>
            </a:r>
            <a:r>
              <a:rPr lang="en-US" sz="2400" b="1" i="1" dirty="0" smtClean="0">
                <a:solidFill>
                  <a:srgbClr val="0000FF"/>
                </a:solidFill>
                <a:latin typeface="Times New Roman" pitchFamily="18" charset="0"/>
                <a:cs typeface="Times New Roman" pitchFamily="18" charset="0"/>
              </a:rPr>
              <a:t>.</a:t>
            </a:r>
          </a:p>
          <a:p>
            <a:pPr>
              <a:buClr>
                <a:srgbClr val="FF0000"/>
              </a:buClr>
              <a:buFont typeface="Wingdings" pitchFamily="2" charset="2"/>
              <a:buChar char="Ø"/>
            </a:pPr>
            <a:endParaRPr lang="en-US" sz="2400" dirty="0" smtClean="0">
              <a:latin typeface="Times New Roman" pitchFamily="18" charset="0"/>
              <a:cs typeface="Times New Roman" pitchFamily="18" charset="0"/>
            </a:endParaRPr>
          </a:p>
          <a:p>
            <a:pPr>
              <a:buClr>
                <a:srgbClr val="FF0000"/>
              </a:buClr>
              <a:buFont typeface="Wingdings" pitchFamily="2" charset="2"/>
              <a:buChar char="Ø"/>
            </a:pPr>
            <a:r>
              <a:rPr lang="en-US" sz="2400" dirty="0" smtClean="0">
                <a:latin typeface="Times New Roman" pitchFamily="18" charset="0"/>
                <a:cs typeface="Times New Roman" pitchFamily="18" charset="0"/>
              </a:rPr>
              <a:t>Slide 8 </a:t>
            </a:r>
            <a:r>
              <a:rPr lang="en-US" sz="2400" dirty="0">
                <a:latin typeface="Times New Roman" pitchFamily="18" charset="0"/>
                <a:cs typeface="Times New Roman" pitchFamily="18" charset="0"/>
              </a:rPr>
              <a:t>indicates the dc currents in all branches and the </a:t>
            </a:r>
            <a:r>
              <a:rPr lang="en-US" sz="2400" dirty="0" smtClean="0">
                <a:latin typeface="Times New Roman" pitchFamily="18" charset="0"/>
                <a:cs typeface="Times New Roman" pitchFamily="18" charset="0"/>
              </a:rPr>
              <a:t>dc voltages </a:t>
            </a:r>
            <a:r>
              <a:rPr lang="en-US" sz="2400" dirty="0">
                <a:latin typeface="Times New Roman" pitchFamily="18" charset="0"/>
                <a:cs typeface="Times New Roman" pitchFamily="18" charset="0"/>
              </a:rPr>
              <a:t>at all nodes. </a:t>
            </a:r>
          </a:p>
        </p:txBody>
      </p:sp>
      <p:sp>
        <p:nvSpPr>
          <p:cNvPr id="6" name="Slide Number Placeholder 5"/>
          <p:cNvSpPr>
            <a:spLocks noGrp="1"/>
          </p:cNvSpPr>
          <p:nvPr>
            <p:ph type="sldNum" sz="quarter" idx="12"/>
          </p:nvPr>
        </p:nvSpPr>
        <p:spPr/>
        <p:txBody>
          <a:bodyPr/>
          <a:lstStyle/>
          <a:p>
            <a:fld id="{BC626797-8AFE-49CF-A66F-653507BCD5F0}" type="slidenum">
              <a:rPr lang="en-US" smtClean="0"/>
              <a:pPr/>
              <a:t>6</a:t>
            </a:fld>
            <a:endParaRPr lang="en-US"/>
          </a:p>
        </p:txBody>
      </p:sp>
      <p:sp>
        <p:nvSpPr>
          <p:cNvPr id="7" name="Footer Placeholder 6"/>
          <p:cNvSpPr>
            <a:spLocks noGrp="1"/>
          </p:cNvSpPr>
          <p:nvPr>
            <p:ph type="ftr" sz="quarter" idx="11"/>
          </p:nvPr>
        </p:nvSpPr>
        <p:spPr/>
        <p:txBody>
          <a:bodyPr/>
          <a:lstStyle/>
          <a:p>
            <a:r>
              <a:rPr lang="en-US" smtClean="0"/>
              <a:t>Nasim Zafar</a:t>
            </a:r>
            <a:endParaRPr lang="en-US"/>
          </a:p>
        </p:txBody>
      </p:sp>
    </p:spTree>
    <p:extLst>
      <p:ext uri="{BB962C8B-B14F-4D97-AF65-F5344CB8AC3E}">
        <p14:creationId xmlns="" xmlns:p14="http://schemas.microsoft.com/office/powerpoint/2010/main" val="87429462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b="1" dirty="0" smtClean="0">
                <a:solidFill>
                  <a:srgbClr val="FF0000"/>
                </a:solidFill>
                <a:latin typeface="Times New Roman" pitchFamily="18" charset="0"/>
                <a:cs typeface="Times New Roman" pitchFamily="18" charset="0"/>
              </a:rPr>
              <a:t>Introduction (contd.)</a:t>
            </a:r>
            <a:endParaRPr lang="en-US" dirty="0"/>
          </a:p>
        </p:txBody>
      </p:sp>
      <p:sp>
        <p:nvSpPr>
          <p:cNvPr id="3" name="Content Placeholder 2"/>
          <p:cNvSpPr>
            <a:spLocks noGrp="1"/>
          </p:cNvSpPr>
          <p:nvPr>
            <p:ph idx="1"/>
          </p:nvPr>
        </p:nvSpPr>
        <p:spPr/>
        <p:txBody>
          <a:bodyPr>
            <a:normAutofit/>
          </a:bodyPr>
          <a:lstStyle/>
          <a:p>
            <a:pPr>
              <a:buClr>
                <a:srgbClr val="FF0000"/>
              </a:buClr>
              <a:buFont typeface="Wingdings" pitchFamily="2" charset="2"/>
              <a:buChar char="Ø"/>
            </a:pPr>
            <a:r>
              <a:rPr lang="en-US" sz="2400" dirty="0">
                <a:latin typeface="Times New Roman" pitchFamily="18" charset="0"/>
                <a:cs typeface="Times New Roman" pitchFamily="18" charset="0"/>
              </a:rPr>
              <a:t>We </a:t>
            </a:r>
            <a:r>
              <a:rPr lang="en-US" sz="2400" dirty="0" smtClean="0">
                <a:latin typeface="Times New Roman" pitchFamily="18" charset="0"/>
                <a:cs typeface="Times New Roman" pitchFamily="18" charset="0"/>
              </a:rPr>
              <a:t>would </a:t>
            </a:r>
            <a:r>
              <a:rPr lang="en-US" sz="2400" dirty="0">
                <a:latin typeface="Times New Roman" pitchFamily="18" charset="0"/>
                <a:cs typeface="Times New Roman" pitchFamily="18" charset="0"/>
              </a:rPr>
              <a:t>want to select a large value for </a:t>
            </a:r>
            <a:r>
              <a:rPr lang="en-US" sz="2400" i="1" dirty="0">
                <a:latin typeface="Times New Roman" pitchFamily="18" charset="0"/>
                <a:cs typeface="Times New Roman" pitchFamily="18" charset="0"/>
              </a:rPr>
              <a:t>R</a:t>
            </a:r>
            <a:r>
              <a:rPr lang="en-US" sz="2800" i="1" baseline="-25000" dirty="0">
                <a:latin typeface="Times New Roman" pitchFamily="18" charset="0"/>
                <a:cs typeface="Times New Roman" pitchFamily="18" charset="0"/>
              </a:rPr>
              <a:t>B</a:t>
            </a:r>
            <a:r>
              <a:rPr lang="en-US" sz="2400" i="1" dirty="0">
                <a:latin typeface="Times New Roman" pitchFamily="18" charset="0"/>
                <a:cs typeface="Times New Roman" pitchFamily="18" charset="0"/>
              </a:rPr>
              <a:t> </a:t>
            </a:r>
            <a:r>
              <a:rPr lang="en-US" sz="2400" dirty="0">
                <a:latin typeface="Times New Roman" pitchFamily="18" charset="0"/>
                <a:cs typeface="Times New Roman" pitchFamily="18" charset="0"/>
              </a:rPr>
              <a:t>in order to keep the input resistance at the base </a:t>
            </a:r>
            <a:r>
              <a:rPr lang="en-US" sz="2400" dirty="0" smtClean="0">
                <a:latin typeface="Times New Roman" pitchFamily="18" charset="0"/>
                <a:cs typeface="Times New Roman" pitchFamily="18" charset="0"/>
              </a:rPr>
              <a:t>large (slide 8). </a:t>
            </a:r>
            <a:endParaRPr lang="en-US" sz="2400" dirty="0">
              <a:latin typeface="Times New Roman" pitchFamily="18" charset="0"/>
              <a:cs typeface="Times New Roman" pitchFamily="18" charset="0"/>
            </a:endParaRPr>
          </a:p>
          <a:p>
            <a:pPr>
              <a:buClr>
                <a:srgbClr val="FF0000"/>
              </a:buClr>
              <a:buFont typeface="Wingdings" pitchFamily="2" charset="2"/>
              <a:buChar char="Ø"/>
            </a:pPr>
            <a:endParaRPr lang="en-US" sz="2400" dirty="0" smtClean="0">
              <a:latin typeface="Times New Roman" pitchFamily="18" charset="0"/>
              <a:cs typeface="Times New Roman" pitchFamily="18" charset="0"/>
            </a:endParaRPr>
          </a:p>
          <a:p>
            <a:pPr>
              <a:buClr>
                <a:srgbClr val="FF0000"/>
              </a:buClr>
              <a:buFont typeface="Wingdings" pitchFamily="2" charset="2"/>
              <a:buChar char="Ø"/>
            </a:pPr>
            <a:r>
              <a:rPr lang="en-US" sz="2400" dirty="0" smtClean="0">
                <a:latin typeface="Times New Roman" pitchFamily="18" charset="0"/>
                <a:cs typeface="Times New Roman" pitchFamily="18" charset="0"/>
              </a:rPr>
              <a:t>However</a:t>
            </a:r>
            <a:r>
              <a:rPr lang="en-US" sz="2400" dirty="0">
                <a:latin typeface="Times New Roman" pitchFamily="18" charset="0"/>
                <a:cs typeface="Times New Roman" pitchFamily="18" charset="0"/>
              </a:rPr>
              <a:t>, we also want to limit the dc voltage drop across </a:t>
            </a:r>
            <a:r>
              <a:rPr lang="en-US" sz="2400" i="1" dirty="0">
                <a:latin typeface="Times New Roman" pitchFamily="18" charset="0"/>
                <a:cs typeface="Times New Roman" pitchFamily="18" charset="0"/>
              </a:rPr>
              <a:t>R</a:t>
            </a:r>
            <a:r>
              <a:rPr lang="en-US" sz="2800" i="1" baseline="-25000" dirty="0">
                <a:latin typeface="Times New Roman" pitchFamily="18" charset="0"/>
                <a:cs typeface="Times New Roman" pitchFamily="18" charset="0"/>
              </a:rPr>
              <a:t>B </a:t>
            </a:r>
            <a:r>
              <a:rPr lang="en-US" sz="2400" dirty="0">
                <a:latin typeface="Times New Roman" pitchFamily="18" charset="0"/>
                <a:cs typeface="Times New Roman" pitchFamily="18" charset="0"/>
              </a:rPr>
              <a:t>and </a:t>
            </a:r>
            <a:r>
              <a:rPr lang="en-US" sz="2400" dirty="0" smtClean="0">
                <a:latin typeface="Times New Roman" pitchFamily="18" charset="0"/>
                <a:cs typeface="Times New Roman" pitchFamily="18" charset="0"/>
              </a:rPr>
              <a:t>the </a:t>
            </a:r>
            <a:r>
              <a:rPr lang="en-US" sz="2400" dirty="0">
                <a:latin typeface="Times New Roman" pitchFamily="18" charset="0"/>
                <a:cs typeface="Times New Roman" pitchFamily="18" charset="0"/>
              </a:rPr>
              <a:t>variability of this dc </a:t>
            </a:r>
            <a:r>
              <a:rPr lang="en-US" sz="2400" dirty="0" smtClean="0">
                <a:latin typeface="Times New Roman" pitchFamily="18" charset="0"/>
                <a:cs typeface="Times New Roman" pitchFamily="18" charset="0"/>
              </a:rPr>
              <a:t>voltage, resulting from </a:t>
            </a:r>
            <a:r>
              <a:rPr lang="en-US" sz="2400" dirty="0">
                <a:latin typeface="Times New Roman" pitchFamily="18" charset="0"/>
                <a:cs typeface="Times New Roman" pitchFamily="18" charset="0"/>
              </a:rPr>
              <a:t>the variation in β </a:t>
            </a:r>
            <a:r>
              <a:rPr lang="en-US" sz="2400" dirty="0" smtClean="0">
                <a:latin typeface="Times New Roman" pitchFamily="18" charset="0"/>
                <a:cs typeface="Times New Roman" pitchFamily="18" charset="0"/>
              </a:rPr>
              <a:t>values.</a:t>
            </a:r>
          </a:p>
          <a:p>
            <a:pPr>
              <a:buClr>
                <a:srgbClr val="FF0000"/>
              </a:buClr>
              <a:buFont typeface="Wingdings" pitchFamily="2" charset="2"/>
              <a:buChar char="Ø"/>
            </a:pPr>
            <a:endParaRPr lang="en-US" sz="2400" dirty="0" smtClean="0">
              <a:latin typeface="Times New Roman" pitchFamily="18" charset="0"/>
              <a:cs typeface="Times New Roman" pitchFamily="18" charset="0"/>
            </a:endParaRPr>
          </a:p>
          <a:p>
            <a:pPr>
              <a:buClr>
                <a:srgbClr val="FF0000"/>
              </a:buClr>
              <a:buFont typeface="Wingdings" pitchFamily="2" charset="2"/>
              <a:buChar char="Ø"/>
            </a:pPr>
            <a:r>
              <a:rPr lang="en-US" sz="2400" dirty="0" smtClean="0">
                <a:latin typeface="Times New Roman" pitchFamily="18" charset="0"/>
                <a:cs typeface="Times New Roman" pitchFamily="18" charset="0"/>
              </a:rPr>
              <a:t>The dc voltage </a:t>
            </a:r>
            <a:r>
              <a:rPr lang="en-US" sz="2400" i="1" dirty="0" smtClean="0">
                <a:latin typeface="Times New Roman" pitchFamily="18" charset="0"/>
                <a:cs typeface="Times New Roman" pitchFamily="18" charset="0"/>
              </a:rPr>
              <a:t>V</a:t>
            </a:r>
            <a:r>
              <a:rPr lang="en-US" sz="2800" i="1" baseline="-25000" dirty="0" smtClean="0">
                <a:latin typeface="Times New Roman" pitchFamily="18" charset="0"/>
                <a:cs typeface="Times New Roman" pitchFamily="18" charset="0"/>
              </a:rPr>
              <a:t>B</a:t>
            </a:r>
            <a:r>
              <a:rPr lang="en-US" sz="2400" i="1"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determines the allowable signal swing at the collector.</a:t>
            </a:r>
            <a:endParaRPr lang="en-US" sz="2400" dirty="0">
              <a:latin typeface="Times New Roman" pitchFamily="18" charset="0"/>
              <a:cs typeface="Times New Roman" pitchFamily="18" charset="0"/>
            </a:endParaRPr>
          </a:p>
        </p:txBody>
      </p:sp>
      <p:sp>
        <p:nvSpPr>
          <p:cNvPr id="6" name="Slide Number Placeholder 5"/>
          <p:cNvSpPr>
            <a:spLocks noGrp="1"/>
          </p:cNvSpPr>
          <p:nvPr>
            <p:ph type="sldNum" sz="quarter" idx="12"/>
          </p:nvPr>
        </p:nvSpPr>
        <p:spPr/>
        <p:txBody>
          <a:bodyPr/>
          <a:lstStyle/>
          <a:p>
            <a:fld id="{BC626797-8AFE-49CF-A66F-653507BCD5F0}" type="slidenum">
              <a:rPr lang="en-US" smtClean="0"/>
              <a:pPr/>
              <a:t>7</a:t>
            </a:fld>
            <a:endParaRPr lang="en-US"/>
          </a:p>
        </p:txBody>
      </p:sp>
      <p:sp>
        <p:nvSpPr>
          <p:cNvPr id="7" name="Footer Placeholder 6"/>
          <p:cNvSpPr>
            <a:spLocks noGrp="1"/>
          </p:cNvSpPr>
          <p:nvPr>
            <p:ph type="ftr" sz="quarter" idx="11"/>
          </p:nvPr>
        </p:nvSpPr>
        <p:spPr/>
        <p:txBody>
          <a:bodyPr/>
          <a:lstStyle/>
          <a:p>
            <a:r>
              <a:rPr lang="en-US" smtClean="0"/>
              <a:t>Nasim Zafar</a:t>
            </a:r>
            <a:endParaRPr lang="en-US"/>
          </a:p>
        </p:txBody>
      </p:sp>
    </p:spTree>
    <p:extLst>
      <p:ext uri="{BB962C8B-B14F-4D97-AF65-F5344CB8AC3E}">
        <p14:creationId xmlns="" xmlns:p14="http://schemas.microsoft.com/office/powerpoint/2010/main" val="317082010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7" name="Rectangle 2"/>
          <p:cNvSpPr>
            <a:spLocks noGrp="1" noChangeArrowheads="1"/>
          </p:cNvSpPr>
          <p:nvPr>
            <p:ph type="title"/>
          </p:nvPr>
        </p:nvSpPr>
        <p:spPr>
          <a:xfrm>
            <a:off x="1219200" y="381000"/>
            <a:ext cx="6743700" cy="1066800"/>
          </a:xfrm>
          <a:solidFill>
            <a:schemeClr val="bg1"/>
          </a:solidFill>
        </p:spPr>
        <p:txBody>
          <a:bodyPr>
            <a:normAutofit/>
          </a:bodyPr>
          <a:lstStyle/>
          <a:p>
            <a:pPr eaLnBrk="1" hangingPunct="1"/>
            <a:r>
              <a:rPr lang="en-US" sz="2800" b="1" dirty="0" smtClean="0">
                <a:solidFill>
                  <a:srgbClr val="FF0000"/>
                </a:solidFill>
                <a:latin typeface="Times New Roman" pitchFamily="18" charset="0"/>
                <a:cs typeface="Times New Roman" pitchFamily="18" charset="0"/>
              </a:rPr>
              <a:t>The Basic Structure</a:t>
            </a:r>
          </a:p>
        </p:txBody>
      </p:sp>
      <p:pic>
        <p:nvPicPr>
          <p:cNvPr id="64518" name="Picture 4" descr="c:\ch05_conv\sedr42021_0559.jpg"/>
          <p:cNvPicPr>
            <a:picLocks noChangeAspect="1" noChangeArrowheads="1"/>
          </p:cNvPicPr>
          <p:nvPr/>
        </p:nvPicPr>
        <p:blipFill>
          <a:blip r:embed="rId2" cstate="print"/>
          <a:srcRect/>
          <a:stretch>
            <a:fillRect/>
          </a:stretch>
        </p:blipFill>
        <p:spPr bwMode="auto">
          <a:xfrm>
            <a:off x="2057400" y="1447800"/>
            <a:ext cx="4687888" cy="3848100"/>
          </a:xfrm>
          <a:prstGeom prst="rect">
            <a:avLst/>
          </a:prstGeom>
          <a:noFill/>
          <a:ln w="9525">
            <a:noFill/>
            <a:miter lim="800000"/>
            <a:headEnd/>
            <a:tailEnd/>
          </a:ln>
        </p:spPr>
      </p:pic>
      <p:sp>
        <p:nvSpPr>
          <p:cNvPr id="64519" name="Text Box 5"/>
          <p:cNvSpPr txBox="1">
            <a:spLocks noChangeArrowheads="1"/>
          </p:cNvSpPr>
          <p:nvPr/>
        </p:nvSpPr>
        <p:spPr bwMode="auto">
          <a:xfrm>
            <a:off x="1295400" y="5486400"/>
            <a:ext cx="6781800" cy="707886"/>
          </a:xfrm>
          <a:prstGeom prst="rect">
            <a:avLst/>
          </a:prstGeom>
          <a:noFill/>
          <a:ln w="9525">
            <a:noFill/>
            <a:miter lim="800000"/>
            <a:headEnd/>
            <a:tailEnd/>
          </a:ln>
        </p:spPr>
        <p:txBody>
          <a:bodyPr wrap="square">
            <a:spAutoFit/>
          </a:bodyPr>
          <a:lstStyle/>
          <a:p>
            <a:pPr algn="ctr" eaLnBrk="0" hangingPunct="0">
              <a:spcBef>
                <a:spcPct val="50000"/>
              </a:spcBef>
            </a:pPr>
            <a:r>
              <a:rPr lang="en-US" altLang="en-US" sz="2000" b="1" dirty="0">
                <a:latin typeface="Times New Roman" pitchFamily="18" charset="0"/>
                <a:cs typeface="Times New Roman" pitchFamily="18" charset="0"/>
              </a:rPr>
              <a:t>Basic structure of the circuit used to realize single-stage, discrete-circuit BJT amplifier configurations.</a:t>
            </a:r>
          </a:p>
        </p:txBody>
      </p:sp>
      <p:sp>
        <p:nvSpPr>
          <p:cNvPr id="7" name="Slide Number Placeholder 6"/>
          <p:cNvSpPr>
            <a:spLocks noGrp="1"/>
          </p:cNvSpPr>
          <p:nvPr>
            <p:ph type="sldNum" sz="quarter" idx="12"/>
          </p:nvPr>
        </p:nvSpPr>
        <p:spPr/>
        <p:txBody>
          <a:bodyPr/>
          <a:lstStyle/>
          <a:p>
            <a:fld id="{BC626797-8AFE-49CF-A66F-653507BCD5F0}" type="slidenum">
              <a:rPr lang="en-US" smtClean="0"/>
              <a:pPr/>
              <a:t>8</a:t>
            </a:fld>
            <a:endParaRPr lang="en-US"/>
          </a:p>
        </p:txBody>
      </p:sp>
      <p:sp>
        <p:nvSpPr>
          <p:cNvPr id="8" name="Footer Placeholder 7"/>
          <p:cNvSpPr>
            <a:spLocks noGrp="1"/>
          </p:cNvSpPr>
          <p:nvPr>
            <p:ph type="ftr" sz="quarter" idx="11"/>
          </p:nvPr>
        </p:nvSpPr>
        <p:spPr/>
        <p:txBody>
          <a:bodyPr/>
          <a:lstStyle/>
          <a:p>
            <a:r>
              <a:rPr lang="en-US" smtClean="0"/>
              <a:t>Nasim Zafar</a:t>
            </a:r>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b="1" dirty="0" smtClean="0">
                <a:solidFill>
                  <a:srgbClr val="FF0000"/>
                </a:solidFill>
                <a:latin typeface="Times New Roman" pitchFamily="18" charset="0"/>
                <a:cs typeface="Times New Roman" pitchFamily="18" charset="0"/>
              </a:rPr>
              <a:t>Characterizing BJT Amplifiers</a:t>
            </a:r>
            <a:endParaRPr lang="en-US" dirty="0"/>
          </a:p>
        </p:txBody>
      </p:sp>
      <p:sp>
        <p:nvSpPr>
          <p:cNvPr id="3" name="Content Placeholder 2"/>
          <p:cNvSpPr>
            <a:spLocks noGrp="1"/>
          </p:cNvSpPr>
          <p:nvPr>
            <p:ph idx="1"/>
          </p:nvPr>
        </p:nvSpPr>
        <p:spPr>
          <a:xfrm>
            <a:off x="457200" y="1447800"/>
            <a:ext cx="8229600" cy="4678363"/>
          </a:xfrm>
        </p:spPr>
        <p:txBody>
          <a:bodyPr>
            <a:normAutofit lnSpcReduction="10000"/>
          </a:bodyPr>
          <a:lstStyle/>
          <a:p>
            <a:pPr>
              <a:buClr>
                <a:srgbClr val="0000FF"/>
              </a:buClr>
              <a:buFont typeface="Wingdings" pitchFamily="2" charset="2"/>
              <a:buChar char="Ø"/>
            </a:pPr>
            <a:r>
              <a:rPr lang="en-US" sz="2400" dirty="0" smtClean="0">
                <a:latin typeface="Times New Roman" pitchFamily="18" charset="0"/>
                <a:cs typeface="Times New Roman" pitchFamily="18" charset="0"/>
              </a:rPr>
              <a:t>To study the BJT amplifier circuits, it is important to know how to </a:t>
            </a:r>
            <a:r>
              <a:rPr lang="en-US" sz="2400" b="1" i="1" dirty="0" smtClean="0">
                <a:solidFill>
                  <a:srgbClr val="0000FF"/>
                </a:solidFill>
                <a:latin typeface="Times New Roman" pitchFamily="18" charset="0"/>
                <a:cs typeface="Times New Roman" pitchFamily="18" charset="0"/>
              </a:rPr>
              <a:t>characterize the performance of amplifiers </a:t>
            </a:r>
            <a:r>
              <a:rPr lang="en-US" sz="2400" dirty="0" smtClean="0">
                <a:latin typeface="Times New Roman" pitchFamily="18" charset="0"/>
                <a:cs typeface="Times New Roman" pitchFamily="18" charset="0"/>
              </a:rPr>
              <a:t>as circuit building blocks. </a:t>
            </a:r>
          </a:p>
          <a:p>
            <a:pPr>
              <a:buClr>
                <a:srgbClr val="0000FF"/>
              </a:buClr>
              <a:buFont typeface="Wingdings" pitchFamily="2" charset="2"/>
              <a:buChar char="Ø"/>
            </a:pPr>
            <a:endParaRPr lang="en-US" sz="2400" dirty="0" smtClean="0">
              <a:latin typeface="Times New Roman" pitchFamily="18" charset="0"/>
              <a:cs typeface="Times New Roman" pitchFamily="18" charset="0"/>
            </a:endParaRPr>
          </a:p>
          <a:p>
            <a:pPr>
              <a:buClr>
                <a:srgbClr val="0000FF"/>
              </a:buClr>
              <a:buFont typeface="Wingdings" pitchFamily="2" charset="2"/>
              <a:buChar char="Ø"/>
            </a:pPr>
            <a:r>
              <a:rPr lang="en-US" sz="2400" dirty="0" smtClean="0">
                <a:latin typeface="Times New Roman" pitchFamily="18" charset="0"/>
                <a:cs typeface="Times New Roman" pitchFamily="18" charset="0"/>
              </a:rPr>
              <a:t>During the introduction to this subject, the initial material was limited to </a:t>
            </a:r>
            <a:r>
              <a:rPr lang="en-US" sz="2400" b="1" i="1" dirty="0" smtClean="0">
                <a:solidFill>
                  <a:srgbClr val="0000FF"/>
                </a:solidFill>
                <a:latin typeface="Times New Roman" pitchFamily="18" charset="0"/>
                <a:cs typeface="Times New Roman" pitchFamily="18" charset="0"/>
              </a:rPr>
              <a:t>unilateral amplifiers. </a:t>
            </a:r>
          </a:p>
          <a:p>
            <a:pPr>
              <a:buClr>
                <a:srgbClr val="0000FF"/>
              </a:buClr>
              <a:buFont typeface="Wingdings" pitchFamily="2" charset="2"/>
              <a:buChar char="Ø"/>
            </a:pPr>
            <a:endParaRPr lang="en-US" sz="2400" dirty="0" smtClean="0">
              <a:latin typeface="Times New Roman" pitchFamily="18" charset="0"/>
              <a:cs typeface="Times New Roman" pitchFamily="18" charset="0"/>
            </a:endParaRPr>
          </a:p>
          <a:p>
            <a:pPr>
              <a:buClr>
                <a:srgbClr val="0000FF"/>
              </a:buClr>
              <a:buFont typeface="Wingdings" pitchFamily="2" charset="2"/>
              <a:buChar char="Ø"/>
            </a:pPr>
            <a:r>
              <a:rPr lang="en-US" sz="2400" dirty="0" smtClean="0">
                <a:latin typeface="Times New Roman" pitchFamily="18" charset="0"/>
                <a:cs typeface="Times New Roman" pitchFamily="18" charset="0"/>
              </a:rPr>
              <a:t>A number of the amplifier circuits however, are not unilateral; that is, they have internal feedback that may cause their input resistance to depend on the load resistance. Similarly, internal feedback may cause the output resistance to depend on the value of the resistance of the signal source feeding the amplifier.</a:t>
            </a:r>
          </a:p>
          <a:p>
            <a:endParaRPr lang="en-US" sz="2400" dirty="0">
              <a:latin typeface="Times New Roman" pitchFamily="18" charset="0"/>
              <a:cs typeface="Times New Roman" pitchFamily="18" charset="0"/>
            </a:endParaRPr>
          </a:p>
        </p:txBody>
      </p:sp>
      <p:sp>
        <p:nvSpPr>
          <p:cNvPr id="4" name="Footer Placeholder 3"/>
          <p:cNvSpPr>
            <a:spLocks noGrp="1"/>
          </p:cNvSpPr>
          <p:nvPr>
            <p:ph type="ftr" sz="quarter" idx="11"/>
          </p:nvPr>
        </p:nvSpPr>
        <p:spPr/>
        <p:txBody>
          <a:bodyPr/>
          <a:lstStyle/>
          <a:p>
            <a:r>
              <a:rPr lang="en-US" smtClean="0"/>
              <a:t>Nasim Zafar</a:t>
            </a:r>
            <a:endParaRPr lang="en-US"/>
          </a:p>
        </p:txBody>
      </p:sp>
      <p:sp>
        <p:nvSpPr>
          <p:cNvPr id="5" name="Slide Number Placeholder 4"/>
          <p:cNvSpPr>
            <a:spLocks noGrp="1"/>
          </p:cNvSpPr>
          <p:nvPr>
            <p:ph type="sldNum" sz="quarter" idx="12"/>
          </p:nvPr>
        </p:nvSpPr>
        <p:spPr/>
        <p:txBody>
          <a:bodyPr/>
          <a:lstStyle/>
          <a:p>
            <a:fld id="{BC626797-8AFE-49CF-A66F-653507BCD5F0}"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solidFill>
                  <a:srgbClr val="FF0000"/>
                </a:solidFill>
                <a:latin typeface="Times New Roman" pitchFamily="18" charset="0"/>
                <a:cs typeface="Times New Roman" pitchFamily="18" charset="0"/>
              </a:rPr>
              <a:t>Characterizing BJT Amplifiers</a:t>
            </a:r>
            <a:endParaRPr lang="en-US" sz="2800"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685800" y="1600200"/>
            <a:ext cx="7543800" cy="4525963"/>
          </a:xfrm>
        </p:spPr>
        <p:txBody>
          <a:bodyPr>
            <a:normAutofit/>
          </a:bodyPr>
          <a:lstStyle/>
          <a:p>
            <a:pPr>
              <a:buClr>
                <a:srgbClr val="FF0000"/>
              </a:buClr>
              <a:buFont typeface="Wingdings" pitchFamily="2" charset="2"/>
              <a:buChar char="Ø"/>
            </a:pPr>
            <a:endParaRPr lang="en-US" sz="2400" b="1" dirty="0" smtClean="0">
              <a:latin typeface="Times New Roman" pitchFamily="18" charset="0"/>
              <a:cs typeface="Times New Roman" pitchFamily="18" charset="0"/>
            </a:endParaRPr>
          </a:p>
          <a:p>
            <a:pPr>
              <a:buClr>
                <a:srgbClr val="FF0000"/>
              </a:buClr>
              <a:buFont typeface="Wingdings" pitchFamily="2" charset="2"/>
              <a:buChar char="Ø"/>
            </a:pPr>
            <a:endParaRPr lang="en-US" sz="2400" b="1" dirty="0">
              <a:latin typeface="Times New Roman" pitchFamily="18" charset="0"/>
              <a:cs typeface="Times New Roman" pitchFamily="18" charset="0"/>
            </a:endParaRPr>
          </a:p>
          <a:p>
            <a:pPr>
              <a:lnSpc>
                <a:spcPct val="150000"/>
              </a:lnSpc>
              <a:buClr>
                <a:srgbClr val="FF0000"/>
              </a:buClr>
              <a:buFont typeface="Wingdings" pitchFamily="2" charset="2"/>
              <a:buChar char="v"/>
            </a:pPr>
            <a:r>
              <a:rPr lang="en-US" sz="2400" dirty="0" smtClean="0">
                <a:latin typeface="Times New Roman" pitchFamily="18" charset="0"/>
                <a:cs typeface="Times New Roman" pitchFamily="18" charset="0"/>
              </a:rPr>
              <a:t>For</a:t>
            </a:r>
            <a:r>
              <a:rPr lang="en-US" sz="2400" b="1" dirty="0" smtClean="0">
                <a:latin typeface="Times New Roman" pitchFamily="18" charset="0"/>
                <a:cs typeface="Times New Roman" pitchFamily="18" charset="0"/>
              </a:rPr>
              <a:t> </a:t>
            </a:r>
            <a:r>
              <a:rPr lang="en-US" sz="2400" b="1" i="1" dirty="0" err="1" smtClean="0">
                <a:solidFill>
                  <a:srgbClr val="0000FF"/>
                </a:solidFill>
                <a:latin typeface="Times New Roman" pitchFamily="18" charset="0"/>
                <a:cs typeface="Times New Roman" pitchFamily="18" charset="0"/>
              </a:rPr>
              <a:t>nonunilateral</a:t>
            </a:r>
            <a:r>
              <a:rPr lang="en-US" sz="2400" b="1" i="1" dirty="0" smtClean="0">
                <a:solidFill>
                  <a:srgbClr val="0000FF"/>
                </a:solidFill>
                <a:latin typeface="Times New Roman" pitchFamily="18" charset="0"/>
                <a:cs typeface="Times New Roman" pitchFamily="18" charset="0"/>
              </a:rPr>
              <a:t> </a:t>
            </a:r>
            <a:r>
              <a:rPr lang="en-US" sz="2400" b="1" i="1" dirty="0">
                <a:solidFill>
                  <a:srgbClr val="0000FF"/>
                </a:solidFill>
                <a:latin typeface="Times New Roman" pitchFamily="18" charset="0"/>
                <a:cs typeface="Times New Roman" pitchFamily="18" charset="0"/>
              </a:rPr>
              <a:t>amplifiers, </a:t>
            </a:r>
            <a:r>
              <a:rPr lang="en-US" sz="2400" dirty="0">
                <a:latin typeface="Times New Roman" pitchFamily="18" charset="0"/>
                <a:cs typeface="Times New Roman" pitchFamily="18" charset="0"/>
              </a:rPr>
              <a:t>we present </a:t>
            </a:r>
            <a:r>
              <a:rPr lang="en-US" sz="2400" dirty="0" smtClean="0">
                <a:latin typeface="Times New Roman" pitchFamily="18" charset="0"/>
                <a:cs typeface="Times New Roman" pitchFamily="18" charset="0"/>
              </a:rPr>
              <a:t>here a </a:t>
            </a:r>
            <a:r>
              <a:rPr lang="en-US" sz="2400" dirty="0">
                <a:latin typeface="Times New Roman" pitchFamily="18" charset="0"/>
                <a:cs typeface="Times New Roman" pitchFamily="18" charset="0"/>
              </a:rPr>
              <a:t>general set </a:t>
            </a:r>
            <a:r>
              <a:rPr lang="en-US" sz="2400" dirty="0" smtClean="0">
                <a:latin typeface="Times New Roman" pitchFamily="18" charset="0"/>
                <a:cs typeface="Times New Roman" pitchFamily="18" charset="0"/>
              </a:rPr>
              <a:t>of parameters </a:t>
            </a:r>
            <a:r>
              <a:rPr lang="en-US" sz="2400" dirty="0">
                <a:latin typeface="Times New Roman" pitchFamily="18" charset="0"/>
                <a:cs typeface="Times New Roman" pitchFamily="18" charset="0"/>
              </a:rPr>
              <a:t>and equivalent circuits that we will employ in </a:t>
            </a:r>
            <a:r>
              <a:rPr lang="en-US" sz="2400" dirty="0" smtClean="0">
                <a:latin typeface="Times New Roman" pitchFamily="18" charset="0"/>
                <a:cs typeface="Times New Roman" pitchFamily="18" charset="0"/>
              </a:rPr>
              <a:t> characterizing </a:t>
            </a:r>
            <a:r>
              <a:rPr lang="en-US" sz="2400" dirty="0">
                <a:latin typeface="Times New Roman" pitchFamily="18" charset="0"/>
                <a:cs typeface="Times New Roman" pitchFamily="18" charset="0"/>
              </a:rPr>
              <a:t>and </a:t>
            </a:r>
            <a:r>
              <a:rPr lang="en-US" sz="2400" dirty="0" smtClean="0">
                <a:latin typeface="Times New Roman" pitchFamily="18" charset="0"/>
                <a:cs typeface="Times New Roman" pitchFamily="18" charset="0"/>
              </a:rPr>
              <a:t>comparing transistor </a:t>
            </a:r>
            <a:r>
              <a:rPr lang="en-US" sz="2400" dirty="0">
                <a:latin typeface="Times New Roman" pitchFamily="18" charset="0"/>
                <a:cs typeface="Times New Roman" pitchFamily="18" charset="0"/>
              </a:rPr>
              <a:t>amplifiers. </a:t>
            </a:r>
          </a:p>
        </p:txBody>
      </p:sp>
      <p:sp>
        <p:nvSpPr>
          <p:cNvPr id="6" name="Slide Number Placeholder 5"/>
          <p:cNvSpPr>
            <a:spLocks noGrp="1"/>
          </p:cNvSpPr>
          <p:nvPr>
            <p:ph type="sldNum" sz="quarter" idx="12"/>
          </p:nvPr>
        </p:nvSpPr>
        <p:spPr/>
        <p:txBody>
          <a:bodyPr/>
          <a:lstStyle/>
          <a:p>
            <a:fld id="{BC626797-8AFE-49CF-A66F-653507BCD5F0}" type="slidenum">
              <a:rPr lang="en-US" smtClean="0"/>
              <a:pPr/>
              <a:t>10</a:t>
            </a:fld>
            <a:endParaRPr lang="en-US"/>
          </a:p>
        </p:txBody>
      </p:sp>
      <p:sp>
        <p:nvSpPr>
          <p:cNvPr id="7" name="Footer Placeholder 6"/>
          <p:cNvSpPr>
            <a:spLocks noGrp="1"/>
          </p:cNvSpPr>
          <p:nvPr>
            <p:ph type="ftr" sz="quarter" idx="11"/>
          </p:nvPr>
        </p:nvSpPr>
        <p:spPr/>
        <p:txBody>
          <a:bodyPr/>
          <a:lstStyle/>
          <a:p>
            <a:r>
              <a:rPr lang="en-US" smtClean="0"/>
              <a:t>Nasim Zafar</a:t>
            </a:r>
            <a:endParaRPr lang="en-US"/>
          </a:p>
        </p:txBody>
      </p:sp>
    </p:spTree>
    <p:extLst>
      <p:ext uri="{BB962C8B-B14F-4D97-AF65-F5344CB8AC3E}">
        <p14:creationId xmlns="" xmlns:p14="http://schemas.microsoft.com/office/powerpoint/2010/main" val="206363038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9" name="Rectangle 2"/>
          <p:cNvSpPr>
            <a:spLocks noGrp="1" noChangeArrowheads="1"/>
          </p:cNvSpPr>
          <p:nvPr>
            <p:ph type="title"/>
          </p:nvPr>
        </p:nvSpPr>
        <p:spPr>
          <a:xfrm>
            <a:off x="1219200" y="304800"/>
            <a:ext cx="6743700" cy="1066800"/>
          </a:xfrm>
          <a:solidFill>
            <a:schemeClr val="bg1"/>
          </a:solidFill>
        </p:spPr>
        <p:txBody>
          <a:bodyPr>
            <a:normAutofit/>
          </a:bodyPr>
          <a:lstStyle/>
          <a:p>
            <a:pPr algn="l" eaLnBrk="1" hangingPunct="1"/>
            <a:r>
              <a:rPr lang="en-US" sz="2800" b="1" dirty="0" smtClean="0">
                <a:solidFill>
                  <a:srgbClr val="FF0000"/>
                </a:solidFill>
                <a:latin typeface="Times New Roman" pitchFamily="18" charset="0"/>
                <a:cs typeface="Times New Roman" pitchFamily="18" charset="0"/>
              </a:rPr>
              <a:t>Characteristic Parameters of Amplifier</a:t>
            </a:r>
          </a:p>
        </p:txBody>
      </p:sp>
      <p:pic>
        <p:nvPicPr>
          <p:cNvPr id="57350" name="Picture 4" descr="c:\ch05_conv\sedr42021_tb0505a.jpg"/>
          <p:cNvPicPr>
            <a:picLocks noGrp="1" noChangeAspect="1" noChangeArrowheads="1"/>
          </p:cNvPicPr>
          <p:nvPr>
            <p:ph type="body" idx="1"/>
          </p:nvPr>
        </p:nvPicPr>
        <p:blipFill>
          <a:blip r:embed="rId2" cstate="print"/>
          <a:srcRect/>
          <a:stretch>
            <a:fillRect/>
          </a:stretch>
        </p:blipFill>
        <p:spPr>
          <a:xfrm>
            <a:off x="1371600" y="1905000"/>
            <a:ext cx="5867400" cy="2155825"/>
          </a:xfrm>
          <a:noFill/>
        </p:spPr>
      </p:pic>
      <p:sp>
        <p:nvSpPr>
          <p:cNvPr id="57351" name="Text Box 5"/>
          <p:cNvSpPr txBox="1">
            <a:spLocks noChangeArrowheads="1"/>
          </p:cNvSpPr>
          <p:nvPr/>
        </p:nvSpPr>
        <p:spPr bwMode="auto">
          <a:xfrm>
            <a:off x="1600200" y="4724400"/>
            <a:ext cx="6019800" cy="1631216"/>
          </a:xfrm>
          <a:prstGeom prst="rect">
            <a:avLst/>
          </a:prstGeom>
          <a:noFill/>
          <a:ln w="9525">
            <a:noFill/>
            <a:miter lim="800000"/>
            <a:headEnd/>
            <a:tailEnd/>
          </a:ln>
        </p:spPr>
        <p:txBody>
          <a:bodyPr wrap="square">
            <a:spAutoFit/>
          </a:bodyPr>
          <a:lstStyle/>
          <a:p>
            <a:pPr>
              <a:spcBef>
                <a:spcPct val="50000"/>
              </a:spcBef>
              <a:buFont typeface="Wingdings" pitchFamily="2" charset="2"/>
              <a:buChar char="Ø"/>
            </a:pPr>
            <a:r>
              <a:rPr lang="en-US" sz="2000" b="1" dirty="0">
                <a:latin typeface="Times New Roman" pitchFamily="18" charset="0"/>
                <a:cs typeface="Times New Roman" pitchFamily="18" charset="0"/>
              </a:rPr>
              <a:t>This is the two-port network of </a:t>
            </a:r>
            <a:r>
              <a:rPr lang="en-US" sz="2000" b="1" dirty="0" smtClean="0">
                <a:latin typeface="Times New Roman" pitchFamily="18" charset="0"/>
                <a:cs typeface="Times New Roman" pitchFamily="18" charset="0"/>
              </a:rPr>
              <a:t>amplifier.</a:t>
            </a:r>
          </a:p>
          <a:p>
            <a:pPr>
              <a:spcBef>
                <a:spcPct val="50000"/>
              </a:spcBef>
              <a:buFont typeface="Wingdings" pitchFamily="2" charset="2"/>
              <a:buChar char="Ø"/>
            </a:pPr>
            <a:r>
              <a:rPr lang="en-US" sz="2000" b="1" dirty="0" smtClean="0">
                <a:latin typeface="Times New Roman" pitchFamily="18" charset="0"/>
                <a:cs typeface="Times New Roman" pitchFamily="18" charset="0"/>
              </a:rPr>
              <a:t>open-circuit voltage signal source </a:t>
            </a:r>
            <a:r>
              <a:rPr lang="en-US" sz="2000" b="1" i="1" dirty="0" err="1" smtClean="0">
                <a:latin typeface="Times New Roman" pitchFamily="18" charset="0"/>
                <a:cs typeface="Times New Roman" pitchFamily="18" charset="0"/>
              </a:rPr>
              <a:t>v</a:t>
            </a:r>
            <a:r>
              <a:rPr lang="en-US" sz="2400" b="1" i="1" baseline="-25000" dirty="0" err="1" smtClean="0">
                <a:latin typeface="Times New Roman" pitchFamily="18" charset="0"/>
                <a:cs typeface="Times New Roman" pitchFamily="18" charset="0"/>
              </a:rPr>
              <a:t>sig</a:t>
            </a:r>
            <a:r>
              <a:rPr lang="en-US" sz="2000" b="1" i="1" dirty="0" smtClean="0">
                <a:latin typeface="Times New Roman" pitchFamily="18" charset="0"/>
                <a:cs typeface="Times New Roman" pitchFamily="18" charset="0"/>
              </a:rPr>
              <a:t> </a:t>
            </a:r>
            <a:r>
              <a:rPr lang="en-US" sz="2000" b="1" dirty="0" smtClean="0">
                <a:latin typeface="Times New Roman" pitchFamily="18" charset="0"/>
                <a:cs typeface="Times New Roman" pitchFamily="18" charset="0"/>
              </a:rPr>
              <a:t>and an   internal resistance</a:t>
            </a:r>
            <a:r>
              <a:rPr lang="en-US" sz="2000" b="1" i="1" dirty="0" smtClean="0">
                <a:latin typeface="Times New Roman" pitchFamily="18" charset="0"/>
                <a:cs typeface="Times New Roman" pitchFamily="18" charset="0"/>
              </a:rPr>
              <a:t> </a:t>
            </a:r>
            <a:r>
              <a:rPr lang="en-US" sz="2000" b="1" i="1" dirty="0" err="1" smtClean="0">
                <a:latin typeface="Times New Roman" pitchFamily="18" charset="0"/>
                <a:cs typeface="Times New Roman" pitchFamily="18" charset="0"/>
              </a:rPr>
              <a:t>R</a:t>
            </a:r>
            <a:r>
              <a:rPr lang="en-US" sz="2400" b="1" i="1" baseline="-25000" dirty="0" err="1" smtClean="0">
                <a:latin typeface="Times New Roman" pitchFamily="18" charset="0"/>
                <a:cs typeface="Times New Roman" pitchFamily="18" charset="0"/>
              </a:rPr>
              <a:t>sig</a:t>
            </a:r>
            <a:r>
              <a:rPr lang="en-US" sz="2400" b="1" i="1" baseline="-25000" dirty="0" smtClean="0">
                <a:latin typeface="Times New Roman" pitchFamily="18" charset="0"/>
                <a:cs typeface="Times New Roman" pitchFamily="18" charset="0"/>
              </a:rPr>
              <a:t>.</a:t>
            </a:r>
          </a:p>
          <a:p>
            <a:pPr>
              <a:spcBef>
                <a:spcPct val="50000"/>
              </a:spcBef>
              <a:buFont typeface="Wingdings" pitchFamily="2" charset="2"/>
              <a:buChar char="Ø"/>
            </a:pPr>
            <a:r>
              <a:rPr lang="en-US" sz="2000" b="1" dirty="0" smtClean="0">
                <a:latin typeface="Times New Roman" pitchFamily="18" charset="0"/>
                <a:cs typeface="Times New Roman" pitchFamily="18" charset="0"/>
              </a:rPr>
              <a:t>Output </a:t>
            </a:r>
            <a:r>
              <a:rPr lang="en-US" sz="2000" b="1" dirty="0">
                <a:latin typeface="Times New Roman" pitchFamily="18" charset="0"/>
                <a:cs typeface="Times New Roman" pitchFamily="18" charset="0"/>
              </a:rPr>
              <a:t>signal is obtained from the load resistor.</a:t>
            </a:r>
          </a:p>
        </p:txBody>
      </p:sp>
      <p:sp>
        <p:nvSpPr>
          <p:cNvPr id="7" name="Slide Number Placeholder 6"/>
          <p:cNvSpPr>
            <a:spLocks noGrp="1"/>
          </p:cNvSpPr>
          <p:nvPr>
            <p:ph type="sldNum" sz="quarter" idx="12"/>
          </p:nvPr>
        </p:nvSpPr>
        <p:spPr/>
        <p:txBody>
          <a:bodyPr/>
          <a:lstStyle/>
          <a:p>
            <a:fld id="{BC626797-8AFE-49CF-A66F-653507BCD5F0}" type="slidenum">
              <a:rPr lang="en-US" smtClean="0"/>
              <a:pPr/>
              <a:t>11</a:t>
            </a:fld>
            <a:endParaRPr lang="en-US"/>
          </a:p>
        </p:txBody>
      </p:sp>
      <p:sp>
        <p:nvSpPr>
          <p:cNvPr id="8" name="Footer Placeholder 7"/>
          <p:cNvSpPr>
            <a:spLocks noGrp="1"/>
          </p:cNvSpPr>
          <p:nvPr>
            <p:ph type="ftr" sz="quarter" idx="11"/>
          </p:nvPr>
        </p:nvSpPr>
        <p:spPr/>
        <p:txBody>
          <a:bodyPr/>
          <a:lstStyle/>
          <a:p>
            <a:r>
              <a:rPr lang="en-US" smtClean="0"/>
              <a:t>Nasim Zafar</a:t>
            </a:r>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7" name="Rectangle 2"/>
          <p:cNvSpPr>
            <a:spLocks noGrp="1" noChangeArrowheads="1"/>
          </p:cNvSpPr>
          <p:nvPr>
            <p:ph type="title"/>
          </p:nvPr>
        </p:nvSpPr>
        <p:spPr>
          <a:xfrm>
            <a:off x="1066800" y="304800"/>
            <a:ext cx="6743700" cy="1066800"/>
          </a:xfrm>
          <a:solidFill>
            <a:schemeClr val="bg1"/>
          </a:solidFill>
        </p:spPr>
        <p:txBody>
          <a:bodyPr>
            <a:normAutofit/>
          </a:bodyPr>
          <a:lstStyle/>
          <a:p>
            <a:pPr eaLnBrk="1" hangingPunct="1"/>
            <a:r>
              <a:rPr lang="en-US" sz="2800" b="1" dirty="0" smtClean="0">
                <a:solidFill>
                  <a:srgbClr val="FF0000"/>
                </a:solidFill>
                <a:latin typeface="Times New Roman" pitchFamily="18" charset="0"/>
                <a:cs typeface="Times New Roman" pitchFamily="18" charset="0"/>
              </a:rPr>
              <a:t>Definitions</a:t>
            </a:r>
          </a:p>
        </p:txBody>
      </p:sp>
      <p:sp>
        <p:nvSpPr>
          <p:cNvPr id="58378" name="Rectangle 4"/>
          <p:cNvSpPr>
            <a:spLocks noGrp="1" noChangeArrowheads="1"/>
          </p:cNvSpPr>
          <p:nvPr>
            <p:ph type="body" idx="1"/>
          </p:nvPr>
        </p:nvSpPr>
        <p:spPr>
          <a:xfrm>
            <a:off x="762000" y="1447800"/>
            <a:ext cx="7772400" cy="4572000"/>
          </a:xfrm>
          <a:noFill/>
        </p:spPr>
        <p:txBody>
          <a:bodyPr>
            <a:normAutofit lnSpcReduction="10000"/>
          </a:bodyPr>
          <a:lstStyle/>
          <a:p>
            <a:pPr eaLnBrk="1" hangingPunct="1">
              <a:buClr>
                <a:srgbClr val="FF0000"/>
              </a:buClr>
              <a:buFont typeface="Wingdings" pitchFamily="2" charset="2"/>
              <a:buChar char="Ø"/>
            </a:pPr>
            <a:r>
              <a:rPr lang="en-US" sz="2400" dirty="0" smtClean="0">
                <a:latin typeface="Times New Roman" pitchFamily="18" charset="0"/>
                <a:cs typeface="Times New Roman" pitchFamily="18" charset="0"/>
              </a:rPr>
              <a:t>Input Resistance with no Load:</a:t>
            </a:r>
          </a:p>
          <a:p>
            <a:pPr eaLnBrk="1" hangingPunct="1"/>
            <a:endParaRPr lang="en-US" sz="2400" dirty="0" smtClean="0">
              <a:latin typeface="Times New Roman" pitchFamily="18" charset="0"/>
              <a:cs typeface="Times New Roman" pitchFamily="18" charset="0"/>
            </a:endParaRPr>
          </a:p>
          <a:p>
            <a:pPr eaLnBrk="1" hangingPunct="1"/>
            <a:endParaRPr lang="en-US" sz="2400" dirty="0" smtClean="0">
              <a:latin typeface="Times New Roman" pitchFamily="18" charset="0"/>
              <a:cs typeface="Times New Roman" pitchFamily="18" charset="0"/>
            </a:endParaRPr>
          </a:p>
          <a:p>
            <a:pPr eaLnBrk="1" hangingPunct="1">
              <a:buClr>
                <a:srgbClr val="FF0000"/>
              </a:buClr>
              <a:buFont typeface="Wingdings" pitchFamily="2" charset="2"/>
              <a:buChar char="Ø"/>
            </a:pPr>
            <a:r>
              <a:rPr lang="en-US" sz="2400" dirty="0" smtClean="0">
                <a:latin typeface="Times New Roman" pitchFamily="18" charset="0"/>
                <a:cs typeface="Times New Roman" pitchFamily="18" charset="0"/>
              </a:rPr>
              <a:t>Input Resistance:</a:t>
            </a:r>
          </a:p>
          <a:p>
            <a:pPr marL="0" indent="0" eaLnBrk="1" hangingPunct="1">
              <a:buNone/>
            </a:pPr>
            <a:endParaRPr lang="en-US" sz="2400" dirty="0" smtClean="0">
              <a:latin typeface="Times New Roman" pitchFamily="18" charset="0"/>
              <a:cs typeface="Times New Roman" pitchFamily="18" charset="0"/>
            </a:endParaRPr>
          </a:p>
          <a:p>
            <a:pPr eaLnBrk="1" hangingPunct="1"/>
            <a:endParaRPr lang="en-US" sz="2400" dirty="0" smtClean="0">
              <a:latin typeface="Times New Roman" pitchFamily="18" charset="0"/>
              <a:cs typeface="Times New Roman" pitchFamily="18" charset="0"/>
            </a:endParaRPr>
          </a:p>
          <a:p>
            <a:pPr eaLnBrk="1" hangingPunct="1">
              <a:buClr>
                <a:srgbClr val="FF0000"/>
              </a:buClr>
              <a:buFont typeface="Wingdings" pitchFamily="2" charset="2"/>
              <a:buChar char="Ø"/>
            </a:pPr>
            <a:r>
              <a:rPr lang="en-US" sz="2400" dirty="0" smtClean="0">
                <a:latin typeface="Times New Roman" pitchFamily="18" charset="0"/>
                <a:cs typeface="Times New Roman" pitchFamily="18" charset="0"/>
              </a:rPr>
              <a:t>Open-Circuit </a:t>
            </a:r>
            <a:r>
              <a:rPr lang="en-US" sz="2400" dirty="0">
                <a:latin typeface="Times New Roman" pitchFamily="18" charset="0"/>
                <a:cs typeface="Times New Roman" pitchFamily="18" charset="0"/>
              </a:rPr>
              <a:t>V</a:t>
            </a:r>
            <a:r>
              <a:rPr lang="en-US" sz="2400" dirty="0" smtClean="0">
                <a:latin typeface="Times New Roman" pitchFamily="18" charset="0"/>
                <a:cs typeface="Times New Roman" pitchFamily="18" charset="0"/>
              </a:rPr>
              <a:t>oltage Gain:</a:t>
            </a:r>
          </a:p>
          <a:p>
            <a:pPr eaLnBrk="1" hangingPunct="1"/>
            <a:endParaRPr lang="en-US" sz="2400" dirty="0" smtClean="0">
              <a:latin typeface="Times New Roman" pitchFamily="18" charset="0"/>
              <a:cs typeface="Times New Roman" pitchFamily="18" charset="0"/>
            </a:endParaRPr>
          </a:p>
          <a:p>
            <a:pPr eaLnBrk="1" hangingPunct="1"/>
            <a:endParaRPr lang="en-US" sz="2400" dirty="0" smtClean="0">
              <a:latin typeface="Times New Roman" pitchFamily="18" charset="0"/>
              <a:cs typeface="Times New Roman" pitchFamily="18" charset="0"/>
            </a:endParaRPr>
          </a:p>
          <a:p>
            <a:pPr eaLnBrk="1" hangingPunct="1">
              <a:buClr>
                <a:srgbClr val="FF0000"/>
              </a:buClr>
              <a:buFont typeface="Wingdings" pitchFamily="2" charset="2"/>
              <a:buChar char="Ø"/>
            </a:pPr>
            <a:endParaRPr lang="en-US" sz="2400" dirty="0" smtClean="0">
              <a:latin typeface="Times New Roman" pitchFamily="18" charset="0"/>
              <a:cs typeface="Times New Roman" pitchFamily="18" charset="0"/>
            </a:endParaRPr>
          </a:p>
          <a:p>
            <a:pPr eaLnBrk="1" hangingPunct="1">
              <a:buClr>
                <a:srgbClr val="FF0000"/>
              </a:buClr>
              <a:buFont typeface="Wingdings" pitchFamily="2" charset="2"/>
              <a:buChar char="Ø"/>
            </a:pPr>
            <a:r>
              <a:rPr lang="en-US" sz="2400" dirty="0" smtClean="0">
                <a:latin typeface="Times New Roman" pitchFamily="18" charset="0"/>
                <a:cs typeface="Times New Roman" pitchFamily="18" charset="0"/>
              </a:rPr>
              <a:t>Voltage Gain:</a:t>
            </a:r>
          </a:p>
        </p:txBody>
      </p:sp>
      <p:graphicFrame>
        <p:nvGraphicFramePr>
          <p:cNvPr id="58371" name="Object 5"/>
          <p:cNvGraphicFramePr>
            <a:graphicFrameLocks noChangeAspect="1"/>
          </p:cNvGraphicFramePr>
          <p:nvPr/>
        </p:nvGraphicFramePr>
        <p:xfrm>
          <a:off x="2057400" y="1828800"/>
          <a:ext cx="2209800" cy="992188"/>
        </p:xfrm>
        <a:graphic>
          <a:graphicData uri="http://schemas.openxmlformats.org/presentationml/2006/ole">
            <p:oleObj spid="_x0000_s256262" name="Equation" r:id="rId3" imgW="723586" imgH="507780" progId="Equation.3">
              <p:embed/>
            </p:oleObj>
          </a:graphicData>
        </a:graphic>
      </p:graphicFrame>
      <p:graphicFrame>
        <p:nvGraphicFramePr>
          <p:cNvPr id="58372" name="Object 6"/>
          <p:cNvGraphicFramePr>
            <a:graphicFrameLocks noChangeAspect="1"/>
          </p:cNvGraphicFramePr>
          <p:nvPr/>
        </p:nvGraphicFramePr>
        <p:xfrm>
          <a:off x="2133600" y="3124200"/>
          <a:ext cx="1730375" cy="909638"/>
        </p:xfrm>
        <a:graphic>
          <a:graphicData uri="http://schemas.openxmlformats.org/presentationml/2006/ole">
            <p:oleObj spid="_x0000_s256263" name="Equation" r:id="rId4" imgW="508000" imgH="431800" progId="Equation.3">
              <p:embed/>
            </p:oleObj>
          </a:graphicData>
        </a:graphic>
      </p:graphicFrame>
      <p:graphicFrame>
        <p:nvGraphicFramePr>
          <p:cNvPr id="58373" name="Object 7"/>
          <p:cNvGraphicFramePr>
            <a:graphicFrameLocks noChangeAspect="1"/>
          </p:cNvGraphicFramePr>
          <p:nvPr/>
        </p:nvGraphicFramePr>
        <p:xfrm>
          <a:off x="2209800" y="4419600"/>
          <a:ext cx="1981200" cy="968375"/>
        </p:xfrm>
        <a:graphic>
          <a:graphicData uri="http://schemas.openxmlformats.org/presentationml/2006/ole">
            <p:oleObj spid="_x0000_s256264" name="Equation" r:id="rId5" imgW="800100" imgH="508000" progId="Equation.3">
              <p:embed/>
            </p:oleObj>
          </a:graphicData>
        </a:graphic>
      </p:graphicFrame>
      <p:graphicFrame>
        <p:nvGraphicFramePr>
          <p:cNvPr id="58374" name="Object 8"/>
          <p:cNvGraphicFramePr>
            <a:graphicFrameLocks noChangeAspect="1"/>
          </p:cNvGraphicFramePr>
          <p:nvPr/>
        </p:nvGraphicFramePr>
        <p:xfrm>
          <a:off x="2895600" y="5410200"/>
          <a:ext cx="1295400" cy="796925"/>
        </p:xfrm>
        <a:graphic>
          <a:graphicData uri="http://schemas.openxmlformats.org/presentationml/2006/ole">
            <p:oleObj spid="_x0000_s256265" name="Equation" r:id="rId6" imgW="508000" imgH="431800" progId="Equation.3">
              <p:embed/>
            </p:oleObj>
          </a:graphicData>
        </a:graphic>
      </p:graphicFrame>
      <p:sp>
        <p:nvSpPr>
          <p:cNvPr id="10" name="Slide Number Placeholder 9"/>
          <p:cNvSpPr>
            <a:spLocks noGrp="1"/>
          </p:cNvSpPr>
          <p:nvPr>
            <p:ph type="sldNum" sz="quarter" idx="12"/>
          </p:nvPr>
        </p:nvSpPr>
        <p:spPr/>
        <p:txBody>
          <a:bodyPr/>
          <a:lstStyle/>
          <a:p>
            <a:fld id="{BC626797-8AFE-49CF-A66F-653507BCD5F0}" type="slidenum">
              <a:rPr lang="en-US" smtClean="0"/>
              <a:pPr/>
              <a:t>12</a:t>
            </a:fld>
            <a:endParaRPr lang="en-US"/>
          </a:p>
        </p:txBody>
      </p:sp>
      <p:sp>
        <p:nvSpPr>
          <p:cNvPr id="11" name="Footer Placeholder 10"/>
          <p:cNvSpPr>
            <a:spLocks noGrp="1"/>
          </p:cNvSpPr>
          <p:nvPr>
            <p:ph type="ftr" sz="quarter" idx="11"/>
          </p:nvPr>
        </p:nvSpPr>
        <p:spPr/>
        <p:txBody>
          <a:bodyPr/>
          <a:lstStyle/>
          <a:p>
            <a:r>
              <a:rPr lang="en-US" smtClean="0"/>
              <a:t>Nasim Zafar</a:t>
            </a:r>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400" name="Rectangle 2"/>
          <p:cNvSpPr>
            <a:spLocks noGrp="1" noChangeArrowheads="1"/>
          </p:cNvSpPr>
          <p:nvPr>
            <p:ph type="title"/>
          </p:nvPr>
        </p:nvSpPr>
        <p:spPr>
          <a:xfrm>
            <a:off x="1219200" y="304800"/>
            <a:ext cx="6743700" cy="1066800"/>
          </a:xfrm>
          <a:solidFill>
            <a:schemeClr val="bg1"/>
          </a:solidFill>
        </p:spPr>
        <p:txBody>
          <a:bodyPr>
            <a:normAutofit/>
          </a:bodyPr>
          <a:lstStyle/>
          <a:p>
            <a:pPr eaLnBrk="1" hangingPunct="1"/>
            <a:r>
              <a:rPr lang="en-US" sz="2800" b="1" dirty="0" smtClean="0">
                <a:solidFill>
                  <a:srgbClr val="FF0000"/>
                </a:solidFill>
                <a:latin typeface="Times New Roman" pitchFamily="18" charset="0"/>
                <a:cs typeface="Times New Roman" pitchFamily="18" charset="0"/>
              </a:rPr>
              <a:t>Definitions(cont’d)</a:t>
            </a:r>
          </a:p>
        </p:txBody>
      </p:sp>
      <p:sp>
        <p:nvSpPr>
          <p:cNvPr id="59401" name="Rectangle 4"/>
          <p:cNvSpPr>
            <a:spLocks noGrp="1" noChangeArrowheads="1"/>
          </p:cNvSpPr>
          <p:nvPr>
            <p:ph type="body" idx="1"/>
          </p:nvPr>
        </p:nvSpPr>
        <p:spPr>
          <a:xfrm>
            <a:off x="762000" y="1600200"/>
            <a:ext cx="7772400" cy="4114800"/>
          </a:xfrm>
          <a:noFill/>
        </p:spPr>
        <p:txBody>
          <a:bodyPr/>
          <a:lstStyle/>
          <a:p>
            <a:pPr eaLnBrk="1" hangingPunct="1">
              <a:buClr>
                <a:srgbClr val="FF0000"/>
              </a:buClr>
              <a:buFont typeface="Wingdings" pitchFamily="2" charset="2"/>
              <a:buChar char="Ø"/>
            </a:pPr>
            <a:r>
              <a:rPr lang="en-US" sz="2400" dirty="0" smtClean="0">
                <a:latin typeface="Times New Roman" pitchFamily="18" charset="0"/>
                <a:cs typeface="Times New Roman" pitchFamily="18" charset="0"/>
              </a:rPr>
              <a:t>Short-Circuit </a:t>
            </a:r>
            <a:r>
              <a:rPr lang="en-US" sz="2400" dirty="0">
                <a:latin typeface="Times New Roman" pitchFamily="18" charset="0"/>
                <a:cs typeface="Times New Roman" pitchFamily="18" charset="0"/>
              </a:rPr>
              <a:t>C</a:t>
            </a:r>
            <a:r>
              <a:rPr lang="en-US" sz="2400" dirty="0" smtClean="0">
                <a:latin typeface="Times New Roman" pitchFamily="18" charset="0"/>
                <a:cs typeface="Times New Roman" pitchFamily="18" charset="0"/>
              </a:rPr>
              <a:t>urrent Gain:</a:t>
            </a:r>
          </a:p>
          <a:p>
            <a:pPr eaLnBrk="1" hangingPunct="1"/>
            <a:endParaRPr lang="en-US" sz="2400" dirty="0" smtClean="0">
              <a:latin typeface="Times New Roman" pitchFamily="18" charset="0"/>
              <a:cs typeface="Times New Roman" pitchFamily="18" charset="0"/>
            </a:endParaRPr>
          </a:p>
          <a:p>
            <a:pPr eaLnBrk="1" hangingPunct="1"/>
            <a:endParaRPr lang="en-US" sz="2400" dirty="0" smtClean="0">
              <a:latin typeface="Times New Roman" pitchFamily="18" charset="0"/>
              <a:cs typeface="Times New Roman" pitchFamily="18" charset="0"/>
            </a:endParaRPr>
          </a:p>
          <a:p>
            <a:pPr eaLnBrk="1" hangingPunct="1">
              <a:buClr>
                <a:srgbClr val="FF0000"/>
              </a:buClr>
              <a:buFont typeface="Wingdings" pitchFamily="2" charset="2"/>
              <a:buChar char="Ø"/>
            </a:pPr>
            <a:r>
              <a:rPr lang="en-US" sz="2400" dirty="0" smtClean="0">
                <a:latin typeface="Times New Roman" pitchFamily="18" charset="0"/>
                <a:cs typeface="Times New Roman" pitchFamily="18" charset="0"/>
              </a:rPr>
              <a:t>Current Gain:</a:t>
            </a:r>
          </a:p>
          <a:p>
            <a:pPr eaLnBrk="1" hangingPunct="1"/>
            <a:endParaRPr lang="en-US" sz="2400" dirty="0" smtClean="0">
              <a:latin typeface="Times New Roman" pitchFamily="18" charset="0"/>
              <a:cs typeface="Times New Roman" pitchFamily="18" charset="0"/>
            </a:endParaRPr>
          </a:p>
          <a:p>
            <a:pPr eaLnBrk="1" hangingPunct="1"/>
            <a:endParaRPr lang="en-US" sz="2400" dirty="0" smtClean="0">
              <a:latin typeface="Times New Roman" pitchFamily="18" charset="0"/>
              <a:cs typeface="Times New Roman" pitchFamily="18" charset="0"/>
            </a:endParaRPr>
          </a:p>
          <a:p>
            <a:pPr eaLnBrk="1" hangingPunct="1">
              <a:buClr>
                <a:srgbClr val="FF0000"/>
              </a:buClr>
              <a:buFont typeface="Wingdings" pitchFamily="2" charset="2"/>
              <a:buChar char="Ø"/>
            </a:pPr>
            <a:r>
              <a:rPr lang="en-US" sz="2400" dirty="0" smtClean="0">
                <a:latin typeface="Times New Roman" pitchFamily="18" charset="0"/>
                <a:cs typeface="Times New Roman" pitchFamily="18" charset="0"/>
              </a:rPr>
              <a:t>Short-Circuit </a:t>
            </a:r>
            <a:r>
              <a:rPr lang="en-US" sz="2400" dirty="0" err="1" smtClean="0">
                <a:latin typeface="Times New Roman" pitchFamily="18" charset="0"/>
                <a:cs typeface="Times New Roman" pitchFamily="18" charset="0"/>
              </a:rPr>
              <a:t>Transconductance</a:t>
            </a:r>
            <a:r>
              <a:rPr lang="en-US" sz="2400" dirty="0" smtClean="0">
                <a:latin typeface="Times New Roman" pitchFamily="18" charset="0"/>
                <a:cs typeface="Times New Roman" pitchFamily="18" charset="0"/>
              </a:rPr>
              <a:t>:</a:t>
            </a:r>
          </a:p>
        </p:txBody>
      </p:sp>
      <p:graphicFrame>
        <p:nvGraphicFramePr>
          <p:cNvPr id="59395" name="Object 5"/>
          <p:cNvGraphicFramePr>
            <a:graphicFrameLocks noChangeAspect="1"/>
          </p:cNvGraphicFramePr>
          <p:nvPr/>
        </p:nvGraphicFramePr>
        <p:xfrm>
          <a:off x="2438400" y="2057400"/>
          <a:ext cx="1905000" cy="955675"/>
        </p:xfrm>
        <a:graphic>
          <a:graphicData uri="http://schemas.openxmlformats.org/presentationml/2006/ole">
            <p:oleObj spid="_x0000_s257223" name="Equation" r:id="rId3" imgW="736600" imgH="508000" progId="Equation.3">
              <p:embed/>
            </p:oleObj>
          </a:graphicData>
        </a:graphic>
      </p:graphicFrame>
      <p:graphicFrame>
        <p:nvGraphicFramePr>
          <p:cNvPr id="59396" name="Object 6"/>
          <p:cNvGraphicFramePr>
            <a:graphicFrameLocks noChangeAspect="1"/>
          </p:cNvGraphicFramePr>
          <p:nvPr/>
        </p:nvGraphicFramePr>
        <p:xfrm>
          <a:off x="2590800" y="3352800"/>
          <a:ext cx="1219200" cy="792163"/>
        </p:xfrm>
        <a:graphic>
          <a:graphicData uri="http://schemas.openxmlformats.org/presentationml/2006/ole">
            <p:oleObj spid="_x0000_s257224" name="Equation" r:id="rId4" imgW="457200" imgH="431800" progId="Equation.3">
              <p:embed/>
            </p:oleObj>
          </a:graphicData>
        </a:graphic>
      </p:graphicFrame>
      <p:graphicFrame>
        <p:nvGraphicFramePr>
          <p:cNvPr id="59397" name="Object 7"/>
          <p:cNvGraphicFramePr>
            <a:graphicFrameLocks noChangeAspect="1"/>
          </p:cNvGraphicFramePr>
          <p:nvPr/>
        </p:nvGraphicFramePr>
        <p:xfrm>
          <a:off x="2667000" y="4724400"/>
          <a:ext cx="1676400" cy="941388"/>
        </p:xfrm>
        <a:graphic>
          <a:graphicData uri="http://schemas.openxmlformats.org/presentationml/2006/ole">
            <p:oleObj spid="_x0000_s257225" name="Equation" r:id="rId5" imgW="761669" imgH="507780" progId="Equation.3">
              <p:embed/>
            </p:oleObj>
          </a:graphicData>
        </a:graphic>
      </p:graphicFrame>
      <p:sp>
        <p:nvSpPr>
          <p:cNvPr id="9" name="Slide Number Placeholder 8"/>
          <p:cNvSpPr>
            <a:spLocks noGrp="1"/>
          </p:cNvSpPr>
          <p:nvPr>
            <p:ph type="sldNum" sz="quarter" idx="12"/>
          </p:nvPr>
        </p:nvSpPr>
        <p:spPr/>
        <p:txBody>
          <a:bodyPr/>
          <a:lstStyle/>
          <a:p>
            <a:fld id="{BC626797-8AFE-49CF-A66F-653507BCD5F0}" type="slidenum">
              <a:rPr lang="en-US" smtClean="0"/>
              <a:pPr/>
              <a:t>13</a:t>
            </a:fld>
            <a:endParaRPr lang="en-US"/>
          </a:p>
        </p:txBody>
      </p:sp>
      <p:sp>
        <p:nvSpPr>
          <p:cNvPr id="10" name="Footer Placeholder 9"/>
          <p:cNvSpPr>
            <a:spLocks noGrp="1"/>
          </p:cNvSpPr>
          <p:nvPr>
            <p:ph type="ftr" sz="quarter" idx="11"/>
          </p:nvPr>
        </p:nvSpPr>
        <p:spPr/>
        <p:txBody>
          <a:bodyPr/>
          <a:lstStyle/>
          <a:p>
            <a:r>
              <a:rPr lang="en-US" smtClean="0"/>
              <a:t>Nasim Zafar</a:t>
            </a:r>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23" name="Rectangle 2"/>
          <p:cNvSpPr>
            <a:spLocks noGrp="1" noChangeArrowheads="1"/>
          </p:cNvSpPr>
          <p:nvPr>
            <p:ph type="title"/>
          </p:nvPr>
        </p:nvSpPr>
        <p:spPr>
          <a:xfrm>
            <a:off x="1219200" y="304800"/>
            <a:ext cx="6743700" cy="1066800"/>
          </a:xfrm>
          <a:solidFill>
            <a:schemeClr val="bg1"/>
          </a:solidFill>
        </p:spPr>
        <p:txBody>
          <a:bodyPr>
            <a:normAutofit/>
          </a:bodyPr>
          <a:lstStyle/>
          <a:p>
            <a:pPr eaLnBrk="1" hangingPunct="1"/>
            <a:r>
              <a:rPr lang="en-US" sz="2800" b="1" dirty="0" smtClean="0">
                <a:solidFill>
                  <a:srgbClr val="FF0000"/>
                </a:solidFill>
                <a:latin typeface="Times New Roman" pitchFamily="18" charset="0"/>
                <a:cs typeface="Times New Roman" pitchFamily="18" charset="0"/>
              </a:rPr>
              <a:t>Definitions(cont’d)</a:t>
            </a:r>
          </a:p>
        </p:txBody>
      </p:sp>
      <p:sp>
        <p:nvSpPr>
          <p:cNvPr id="60424" name="Rectangle 4"/>
          <p:cNvSpPr>
            <a:spLocks noGrp="1" noChangeArrowheads="1"/>
          </p:cNvSpPr>
          <p:nvPr>
            <p:ph type="body" idx="1"/>
          </p:nvPr>
        </p:nvSpPr>
        <p:spPr>
          <a:xfrm>
            <a:off x="609600" y="1676400"/>
            <a:ext cx="7772400" cy="4114800"/>
          </a:xfrm>
          <a:noFill/>
        </p:spPr>
        <p:txBody>
          <a:bodyPr>
            <a:normAutofit/>
          </a:bodyPr>
          <a:lstStyle/>
          <a:p>
            <a:pPr eaLnBrk="1" hangingPunct="1">
              <a:buClr>
                <a:srgbClr val="FF0000"/>
              </a:buClr>
              <a:buFont typeface="Wingdings" pitchFamily="2" charset="2"/>
              <a:buChar char="Ø"/>
            </a:pPr>
            <a:r>
              <a:rPr lang="en-US" sz="2400" dirty="0" smtClean="0">
                <a:latin typeface="Times New Roman" pitchFamily="18" charset="0"/>
                <a:cs typeface="Times New Roman" pitchFamily="18" charset="0"/>
              </a:rPr>
              <a:t>Open-Circuit overall Voltage Gain:</a:t>
            </a:r>
          </a:p>
          <a:p>
            <a:pPr eaLnBrk="1" hangingPunct="1"/>
            <a:endParaRPr lang="en-US" sz="2400" dirty="0" smtClean="0">
              <a:latin typeface="Times New Roman" pitchFamily="18" charset="0"/>
              <a:cs typeface="Times New Roman" pitchFamily="18" charset="0"/>
            </a:endParaRPr>
          </a:p>
          <a:p>
            <a:pPr eaLnBrk="1" hangingPunct="1">
              <a:buClr>
                <a:srgbClr val="FF0000"/>
              </a:buClr>
              <a:buFont typeface="Wingdings" pitchFamily="2" charset="2"/>
              <a:buChar char="Ø"/>
            </a:pPr>
            <a:endParaRPr lang="en-US" sz="2400" dirty="0" smtClean="0">
              <a:latin typeface="Times New Roman" pitchFamily="18" charset="0"/>
              <a:cs typeface="Times New Roman" pitchFamily="18" charset="0"/>
            </a:endParaRPr>
          </a:p>
          <a:p>
            <a:pPr eaLnBrk="1" hangingPunct="1">
              <a:buClr>
                <a:srgbClr val="FF0000"/>
              </a:buClr>
              <a:buFont typeface="Wingdings" pitchFamily="2" charset="2"/>
              <a:buChar char="Ø"/>
            </a:pPr>
            <a:endParaRPr lang="en-US" sz="2400" dirty="0" smtClean="0">
              <a:latin typeface="Times New Roman" pitchFamily="18" charset="0"/>
              <a:cs typeface="Times New Roman" pitchFamily="18" charset="0"/>
            </a:endParaRPr>
          </a:p>
          <a:p>
            <a:pPr eaLnBrk="1" hangingPunct="1">
              <a:buClr>
                <a:srgbClr val="FF0000"/>
              </a:buClr>
              <a:buFont typeface="Wingdings" pitchFamily="2" charset="2"/>
              <a:buChar char="Ø"/>
            </a:pPr>
            <a:r>
              <a:rPr lang="en-US" sz="2400" dirty="0" smtClean="0">
                <a:latin typeface="Times New Roman" pitchFamily="18" charset="0"/>
                <a:cs typeface="Times New Roman" pitchFamily="18" charset="0"/>
              </a:rPr>
              <a:t>Overall Voltage Gain:</a:t>
            </a:r>
          </a:p>
        </p:txBody>
      </p:sp>
      <p:graphicFrame>
        <p:nvGraphicFramePr>
          <p:cNvPr id="60419" name="Object 5"/>
          <p:cNvGraphicFramePr>
            <a:graphicFrameLocks noChangeAspect="1"/>
          </p:cNvGraphicFramePr>
          <p:nvPr>
            <p:extLst>
              <p:ext uri="{D42A27DB-BD31-4B8C-83A1-F6EECF244321}">
                <p14:modId xmlns="" xmlns:p14="http://schemas.microsoft.com/office/powerpoint/2010/main" val="2476478672"/>
              </p:ext>
            </p:extLst>
          </p:nvPr>
        </p:nvGraphicFramePr>
        <p:xfrm>
          <a:off x="2438400" y="2057400"/>
          <a:ext cx="1905000" cy="1171575"/>
        </p:xfrm>
        <a:graphic>
          <a:graphicData uri="http://schemas.openxmlformats.org/presentationml/2006/ole">
            <p:oleObj spid="_x0000_s258185" name="Equation" r:id="rId3" imgW="888614" imgH="545863" progId="Equation.3">
              <p:embed/>
            </p:oleObj>
          </a:graphicData>
        </a:graphic>
      </p:graphicFrame>
      <p:graphicFrame>
        <p:nvGraphicFramePr>
          <p:cNvPr id="60420" name="Object 6"/>
          <p:cNvGraphicFramePr>
            <a:graphicFrameLocks noChangeAspect="1"/>
          </p:cNvGraphicFramePr>
          <p:nvPr>
            <p:extLst>
              <p:ext uri="{D42A27DB-BD31-4B8C-83A1-F6EECF244321}">
                <p14:modId xmlns="" xmlns:p14="http://schemas.microsoft.com/office/powerpoint/2010/main" val="2019737981"/>
              </p:ext>
            </p:extLst>
          </p:nvPr>
        </p:nvGraphicFramePr>
        <p:xfrm>
          <a:off x="2514600" y="4191000"/>
          <a:ext cx="1520825" cy="1016000"/>
        </p:xfrm>
        <a:graphic>
          <a:graphicData uri="http://schemas.openxmlformats.org/presentationml/2006/ole">
            <p:oleObj spid="_x0000_s258186" name="Equation" r:id="rId4" imgW="583947" imgH="444307" progId="Equation.3">
              <p:embed/>
            </p:oleObj>
          </a:graphicData>
        </a:graphic>
      </p:graphicFrame>
      <p:sp>
        <p:nvSpPr>
          <p:cNvPr id="8" name="Slide Number Placeholder 7"/>
          <p:cNvSpPr>
            <a:spLocks noGrp="1"/>
          </p:cNvSpPr>
          <p:nvPr>
            <p:ph type="sldNum" sz="quarter" idx="12"/>
          </p:nvPr>
        </p:nvSpPr>
        <p:spPr/>
        <p:txBody>
          <a:bodyPr/>
          <a:lstStyle/>
          <a:p>
            <a:fld id="{BC626797-8AFE-49CF-A66F-653507BCD5F0}" type="slidenum">
              <a:rPr lang="en-US" smtClean="0"/>
              <a:pPr/>
              <a:t>14</a:t>
            </a:fld>
            <a:endParaRPr lang="en-US"/>
          </a:p>
        </p:txBody>
      </p:sp>
      <p:sp>
        <p:nvSpPr>
          <p:cNvPr id="9" name="Footer Placeholder 8"/>
          <p:cNvSpPr>
            <a:spLocks noGrp="1"/>
          </p:cNvSpPr>
          <p:nvPr>
            <p:ph type="ftr" sz="quarter" idx="11"/>
          </p:nvPr>
        </p:nvSpPr>
        <p:spPr/>
        <p:txBody>
          <a:bodyPr/>
          <a:lstStyle/>
          <a:p>
            <a:r>
              <a:rPr lang="en-US" smtClean="0"/>
              <a:t>Nasim Zafar</a:t>
            </a:r>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7" name="Rectangle 2"/>
          <p:cNvSpPr>
            <a:spLocks noGrp="1" noChangeArrowheads="1"/>
          </p:cNvSpPr>
          <p:nvPr>
            <p:ph type="title"/>
          </p:nvPr>
        </p:nvSpPr>
        <p:spPr>
          <a:xfrm>
            <a:off x="1219200" y="304800"/>
            <a:ext cx="6743700" cy="1066800"/>
          </a:xfrm>
          <a:solidFill>
            <a:schemeClr val="bg1"/>
          </a:solidFill>
        </p:spPr>
        <p:txBody>
          <a:bodyPr>
            <a:normAutofit/>
          </a:bodyPr>
          <a:lstStyle/>
          <a:p>
            <a:pPr eaLnBrk="1" hangingPunct="1"/>
            <a:r>
              <a:rPr lang="en-US" sz="2800" b="1" dirty="0" smtClean="0">
                <a:solidFill>
                  <a:srgbClr val="FF0000"/>
                </a:solidFill>
                <a:latin typeface="Times New Roman" pitchFamily="18" charset="0"/>
                <a:cs typeface="Times New Roman" pitchFamily="18" charset="0"/>
              </a:rPr>
              <a:t>Definitions(cont’d)</a:t>
            </a:r>
          </a:p>
        </p:txBody>
      </p:sp>
      <p:pic>
        <p:nvPicPr>
          <p:cNvPr id="61448" name="Picture 4" descr="c:\ch05_conv\sedr42021_tb0505b.jpg"/>
          <p:cNvPicPr>
            <a:picLocks noChangeAspect="1" noChangeArrowheads="1"/>
          </p:cNvPicPr>
          <p:nvPr/>
        </p:nvPicPr>
        <p:blipFill>
          <a:blip r:embed="rId3" cstate="print"/>
          <a:srcRect/>
          <a:stretch>
            <a:fillRect/>
          </a:stretch>
        </p:blipFill>
        <p:spPr bwMode="auto">
          <a:xfrm>
            <a:off x="838200" y="1676400"/>
            <a:ext cx="3505200" cy="1917700"/>
          </a:xfrm>
          <a:prstGeom prst="rect">
            <a:avLst/>
          </a:prstGeom>
          <a:noFill/>
          <a:ln w="9525">
            <a:noFill/>
            <a:miter lim="800000"/>
            <a:headEnd/>
            <a:tailEnd/>
          </a:ln>
        </p:spPr>
      </p:pic>
      <p:pic>
        <p:nvPicPr>
          <p:cNvPr id="61449" name="Picture 5" descr="c:\ch05_conv\sedr42021_tb0505c.jpg"/>
          <p:cNvPicPr>
            <a:picLocks noChangeAspect="1" noChangeArrowheads="1"/>
          </p:cNvPicPr>
          <p:nvPr/>
        </p:nvPicPr>
        <p:blipFill>
          <a:blip r:embed="rId4" cstate="print"/>
          <a:srcRect/>
          <a:stretch>
            <a:fillRect/>
          </a:stretch>
        </p:blipFill>
        <p:spPr bwMode="auto">
          <a:xfrm>
            <a:off x="4724400" y="1676400"/>
            <a:ext cx="3581400" cy="1914525"/>
          </a:xfrm>
          <a:prstGeom prst="rect">
            <a:avLst/>
          </a:prstGeom>
          <a:noFill/>
          <a:ln w="9525">
            <a:noFill/>
            <a:miter lim="800000"/>
            <a:headEnd/>
            <a:tailEnd/>
          </a:ln>
        </p:spPr>
      </p:pic>
      <p:sp>
        <p:nvSpPr>
          <p:cNvPr id="61450" name="Text Box 6"/>
          <p:cNvSpPr txBox="1">
            <a:spLocks noChangeArrowheads="1"/>
          </p:cNvSpPr>
          <p:nvPr/>
        </p:nvSpPr>
        <p:spPr bwMode="auto">
          <a:xfrm>
            <a:off x="762000" y="3962400"/>
            <a:ext cx="4038600" cy="1604963"/>
          </a:xfrm>
          <a:prstGeom prst="rect">
            <a:avLst/>
          </a:prstGeom>
          <a:noFill/>
          <a:ln w="9525">
            <a:noFill/>
            <a:miter lim="800000"/>
            <a:headEnd/>
            <a:tailEnd/>
          </a:ln>
        </p:spPr>
        <p:txBody>
          <a:bodyPr>
            <a:spAutoFit/>
          </a:bodyPr>
          <a:lstStyle/>
          <a:p>
            <a:pPr>
              <a:spcBef>
                <a:spcPct val="50000"/>
              </a:spcBef>
            </a:pPr>
            <a:r>
              <a:rPr lang="en-US" b="1" dirty="0">
                <a:latin typeface="Times New Roman" pitchFamily="18" charset="0"/>
                <a:cs typeface="Times New Roman" pitchFamily="18" charset="0"/>
              </a:rPr>
              <a:t>Output resistance of amplifier proper</a:t>
            </a:r>
          </a:p>
          <a:p>
            <a:pPr>
              <a:spcBef>
                <a:spcPct val="50000"/>
              </a:spcBef>
            </a:pPr>
            <a:endParaRPr lang="en-US" dirty="0"/>
          </a:p>
          <a:p>
            <a:pPr>
              <a:spcBef>
                <a:spcPct val="50000"/>
              </a:spcBef>
            </a:pPr>
            <a:endParaRPr lang="en-US" dirty="0"/>
          </a:p>
          <a:p>
            <a:pPr>
              <a:spcBef>
                <a:spcPct val="50000"/>
              </a:spcBef>
            </a:pPr>
            <a:endParaRPr lang="en-US" dirty="0"/>
          </a:p>
        </p:txBody>
      </p:sp>
      <p:graphicFrame>
        <p:nvGraphicFramePr>
          <p:cNvPr id="61443" name="Object 7"/>
          <p:cNvGraphicFramePr>
            <a:graphicFrameLocks noChangeAspect="1"/>
          </p:cNvGraphicFramePr>
          <p:nvPr/>
        </p:nvGraphicFramePr>
        <p:xfrm>
          <a:off x="1600200" y="4343400"/>
          <a:ext cx="1828800" cy="1304925"/>
        </p:xfrm>
        <a:graphic>
          <a:graphicData uri="http://schemas.openxmlformats.org/presentationml/2006/ole">
            <p:oleObj spid="_x0000_s259228" name="Equation" r:id="rId5" imgW="711200" imgH="508000" progId="Equation.3">
              <p:embed/>
            </p:oleObj>
          </a:graphicData>
        </a:graphic>
      </p:graphicFrame>
      <p:sp>
        <p:nvSpPr>
          <p:cNvPr id="61451" name="Text Box 8"/>
          <p:cNvSpPr txBox="1">
            <a:spLocks noChangeArrowheads="1"/>
          </p:cNvSpPr>
          <p:nvPr/>
        </p:nvSpPr>
        <p:spPr bwMode="auto">
          <a:xfrm>
            <a:off x="5334000" y="3962400"/>
            <a:ext cx="3048000" cy="2017713"/>
          </a:xfrm>
          <a:prstGeom prst="rect">
            <a:avLst/>
          </a:prstGeom>
          <a:noFill/>
          <a:ln w="9525">
            <a:noFill/>
            <a:miter lim="800000"/>
            <a:headEnd/>
            <a:tailEnd/>
          </a:ln>
        </p:spPr>
        <p:txBody>
          <a:bodyPr>
            <a:spAutoFit/>
          </a:bodyPr>
          <a:lstStyle/>
          <a:p>
            <a:pPr>
              <a:spcBef>
                <a:spcPct val="50000"/>
              </a:spcBef>
            </a:pPr>
            <a:r>
              <a:rPr lang="en-US" b="1" dirty="0">
                <a:latin typeface="Times New Roman" pitchFamily="18" charset="0"/>
                <a:cs typeface="Times New Roman" pitchFamily="18" charset="0"/>
              </a:rPr>
              <a:t>Output resistance</a:t>
            </a:r>
          </a:p>
          <a:p>
            <a:pPr>
              <a:spcBef>
                <a:spcPct val="50000"/>
              </a:spcBef>
            </a:pPr>
            <a:endParaRPr lang="en-US" dirty="0"/>
          </a:p>
          <a:p>
            <a:pPr>
              <a:spcBef>
                <a:spcPct val="50000"/>
              </a:spcBef>
            </a:pPr>
            <a:endParaRPr lang="en-US" dirty="0"/>
          </a:p>
          <a:p>
            <a:pPr>
              <a:spcBef>
                <a:spcPct val="50000"/>
              </a:spcBef>
            </a:pPr>
            <a:endParaRPr lang="en-US" dirty="0"/>
          </a:p>
          <a:p>
            <a:pPr>
              <a:spcBef>
                <a:spcPct val="50000"/>
              </a:spcBef>
            </a:pPr>
            <a:endParaRPr lang="en-US" dirty="0"/>
          </a:p>
        </p:txBody>
      </p:sp>
      <p:graphicFrame>
        <p:nvGraphicFramePr>
          <p:cNvPr id="61444" name="Object 9"/>
          <p:cNvGraphicFramePr>
            <a:graphicFrameLocks noChangeAspect="1"/>
          </p:cNvGraphicFramePr>
          <p:nvPr/>
        </p:nvGraphicFramePr>
        <p:xfrm>
          <a:off x="5562600" y="4267200"/>
          <a:ext cx="2246313" cy="1376363"/>
        </p:xfrm>
        <a:graphic>
          <a:graphicData uri="http://schemas.openxmlformats.org/presentationml/2006/ole">
            <p:oleObj spid="_x0000_s259229" name="Equation" r:id="rId6" imgW="850531" imgH="520474" progId="Equation.3">
              <p:embed/>
            </p:oleObj>
          </a:graphicData>
        </a:graphic>
      </p:graphicFrame>
      <p:sp>
        <p:nvSpPr>
          <p:cNvPr id="11" name="Slide Number Placeholder 10"/>
          <p:cNvSpPr>
            <a:spLocks noGrp="1"/>
          </p:cNvSpPr>
          <p:nvPr>
            <p:ph type="sldNum" sz="quarter" idx="12"/>
          </p:nvPr>
        </p:nvSpPr>
        <p:spPr/>
        <p:txBody>
          <a:bodyPr/>
          <a:lstStyle/>
          <a:p>
            <a:fld id="{BC626797-8AFE-49CF-A66F-653507BCD5F0}" type="slidenum">
              <a:rPr lang="en-US" smtClean="0"/>
              <a:pPr/>
              <a:t>15</a:t>
            </a:fld>
            <a:endParaRPr lang="en-US"/>
          </a:p>
        </p:txBody>
      </p:sp>
      <p:sp>
        <p:nvSpPr>
          <p:cNvPr id="12" name="Footer Placeholder 11"/>
          <p:cNvSpPr>
            <a:spLocks noGrp="1"/>
          </p:cNvSpPr>
          <p:nvPr>
            <p:ph type="ftr" sz="quarter" idx="11"/>
          </p:nvPr>
        </p:nvSpPr>
        <p:spPr/>
        <p:txBody>
          <a:bodyPr/>
          <a:lstStyle/>
          <a:p>
            <a:r>
              <a:rPr lang="en-US" smtClean="0"/>
              <a:t>Nasim Zafar</a:t>
            </a:r>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9" name="Rectangle 2"/>
          <p:cNvSpPr>
            <a:spLocks noGrp="1" noChangeArrowheads="1"/>
          </p:cNvSpPr>
          <p:nvPr>
            <p:ph type="title"/>
          </p:nvPr>
        </p:nvSpPr>
        <p:spPr>
          <a:xfrm>
            <a:off x="1200150" y="304800"/>
            <a:ext cx="6743700" cy="1066800"/>
          </a:xfrm>
          <a:solidFill>
            <a:schemeClr val="bg1"/>
          </a:solidFill>
        </p:spPr>
        <p:txBody>
          <a:bodyPr>
            <a:normAutofit/>
          </a:bodyPr>
          <a:lstStyle/>
          <a:p>
            <a:pPr eaLnBrk="1" hangingPunct="1"/>
            <a:r>
              <a:rPr lang="en-US" sz="2800" b="1" dirty="0" smtClean="0">
                <a:solidFill>
                  <a:srgbClr val="FF0000"/>
                </a:solidFill>
                <a:latin typeface="Times New Roman" pitchFamily="18" charset="0"/>
                <a:cs typeface="Times New Roman" pitchFamily="18" charset="0"/>
              </a:rPr>
              <a:t>Equivalent Circuits</a:t>
            </a:r>
          </a:p>
        </p:txBody>
      </p:sp>
      <p:pic>
        <p:nvPicPr>
          <p:cNvPr id="62470" name="Picture 4" descr="c:\ch05_conv\sedr42021_tb0505d.jpg"/>
          <p:cNvPicPr>
            <a:picLocks noChangeAspect="1" noChangeArrowheads="1"/>
          </p:cNvPicPr>
          <p:nvPr/>
        </p:nvPicPr>
        <p:blipFill>
          <a:blip r:embed="rId2" cstate="print"/>
          <a:srcRect/>
          <a:stretch>
            <a:fillRect/>
          </a:stretch>
        </p:blipFill>
        <p:spPr bwMode="auto">
          <a:xfrm>
            <a:off x="762000" y="1752600"/>
            <a:ext cx="3740150" cy="1139825"/>
          </a:xfrm>
          <a:prstGeom prst="rect">
            <a:avLst/>
          </a:prstGeom>
          <a:noFill/>
          <a:ln w="9525">
            <a:noFill/>
            <a:miter lim="800000"/>
            <a:headEnd/>
            <a:tailEnd/>
          </a:ln>
        </p:spPr>
      </p:pic>
      <p:pic>
        <p:nvPicPr>
          <p:cNvPr id="62471" name="Picture 5" descr="c:\ch05_conv\sedr42021_tb0505e.jpg"/>
          <p:cNvPicPr>
            <a:picLocks noChangeAspect="1" noChangeArrowheads="1"/>
          </p:cNvPicPr>
          <p:nvPr/>
        </p:nvPicPr>
        <p:blipFill>
          <a:blip r:embed="rId3" cstate="print"/>
          <a:srcRect/>
          <a:stretch>
            <a:fillRect/>
          </a:stretch>
        </p:blipFill>
        <p:spPr bwMode="auto">
          <a:xfrm>
            <a:off x="762000" y="4876800"/>
            <a:ext cx="3733800" cy="1133475"/>
          </a:xfrm>
          <a:prstGeom prst="rect">
            <a:avLst/>
          </a:prstGeom>
          <a:noFill/>
          <a:ln w="9525">
            <a:noFill/>
            <a:miter lim="800000"/>
            <a:headEnd/>
            <a:tailEnd/>
          </a:ln>
        </p:spPr>
      </p:pic>
      <p:pic>
        <p:nvPicPr>
          <p:cNvPr id="62472" name="Picture 6" descr="c:\ch05_conv\sedr42021_tb0505f.jpg"/>
          <p:cNvPicPr>
            <a:picLocks noChangeAspect="1" noChangeArrowheads="1"/>
          </p:cNvPicPr>
          <p:nvPr/>
        </p:nvPicPr>
        <p:blipFill>
          <a:blip r:embed="rId4" cstate="print"/>
          <a:srcRect/>
          <a:stretch>
            <a:fillRect/>
          </a:stretch>
        </p:blipFill>
        <p:spPr bwMode="auto">
          <a:xfrm>
            <a:off x="762000" y="3352800"/>
            <a:ext cx="3810000" cy="1219200"/>
          </a:xfrm>
          <a:prstGeom prst="rect">
            <a:avLst/>
          </a:prstGeom>
          <a:noFill/>
          <a:ln w="9525">
            <a:noFill/>
            <a:miter lim="800000"/>
            <a:headEnd/>
            <a:tailEnd/>
          </a:ln>
        </p:spPr>
      </p:pic>
      <p:sp>
        <p:nvSpPr>
          <p:cNvPr id="62473" name="Text Box 7"/>
          <p:cNvSpPr txBox="1">
            <a:spLocks noChangeArrowheads="1"/>
          </p:cNvSpPr>
          <p:nvPr/>
        </p:nvSpPr>
        <p:spPr bwMode="auto">
          <a:xfrm>
            <a:off x="5334000" y="2133600"/>
            <a:ext cx="2209800" cy="366713"/>
          </a:xfrm>
          <a:prstGeom prst="rect">
            <a:avLst/>
          </a:prstGeom>
          <a:noFill/>
          <a:ln w="9525">
            <a:noFill/>
            <a:miter lim="800000"/>
            <a:headEnd/>
            <a:tailEnd/>
          </a:ln>
        </p:spPr>
        <p:txBody>
          <a:bodyPr>
            <a:spAutoFit/>
          </a:bodyPr>
          <a:lstStyle/>
          <a:p>
            <a:pPr>
              <a:spcBef>
                <a:spcPct val="50000"/>
              </a:spcBef>
            </a:pPr>
            <a:r>
              <a:rPr lang="en-US" b="1" dirty="0">
                <a:latin typeface="Times New Roman" pitchFamily="18" charset="0"/>
                <a:cs typeface="Times New Roman" pitchFamily="18" charset="0"/>
              </a:rPr>
              <a:t>Voltage </a:t>
            </a:r>
            <a:r>
              <a:rPr lang="en-US" b="1" dirty="0" smtClean="0">
                <a:latin typeface="Times New Roman" pitchFamily="18" charset="0"/>
                <a:cs typeface="Times New Roman" pitchFamily="18" charset="0"/>
              </a:rPr>
              <a:t>Amplifier</a:t>
            </a:r>
            <a:endParaRPr lang="en-US" b="1" dirty="0">
              <a:latin typeface="Times New Roman" pitchFamily="18" charset="0"/>
              <a:cs typeface="Times New Roman" pitchFamily="18" charset="0"/>
            </a:endParaRPr>
          </a:p>
        </p:txBody>
      </p:sp>
      <p:sp>
        <p:nvSpPr>
          <p:cNvPr id="62474" name="Text Box 8"/>
          <p:cNvSpPr txBox="1">
            <a:spLocks noChangeArrowheads="1"/>
          </p:cNvSpPr>
          <p:nvPr/>
        </p:nvSpPr>
        <p:spPr bwMode="auto">
          <a:xfrm>
            <a:off x="5334000" y="5257800"/>
            <a:ext cx="3200400" cy="369332"/>
          </a:xfrm>
          <a:prstGeom prst="rect">
            <a:avLst/>
          </a:prstGeom>
          <a:noFill/>
          <a:ln w="9525">
            <a:noFill/>
            <a:miter lim="800000"/>
            <a:headEnd/>
            <a:tailEnd/>
          </a:ln>
        </p:spPr>
        <p:txBody>
          <a:bodyPr wrap="square">
            <a:spAutoFit/>
          </a:bodyPr>
          <a:lstStyle/>
          <a:p>
            <a:pPr>
              <a:spcBef>
                <a:spcPct val="50000"/>
              </a:spcBef>
            </a:pPr>
            <a:r>
              <a:rPr lang="en-US" b="1" dirty="0" err="1">
                <a:latin typeface="Times New Roman" pitchFamily="18" charset="0"/>
                <a:cs typeface="Times New Roman" pitchFamily="18" charset="0"/>
              </a:rPr>
              <a:t>Transconductance</a:t>
            </a:r>
            <a:r>
              <a:rPr lang="en-US" b="1" dirty="0">
                <a:latin typeface="Times New Roman" pitchFamily="18" charset="0"/>
                <a:cs typeface="Times New Roman" pitchFamily="18" charset="0"/>
              </a:rPr>
              <a:t> </a:t>
            </a:r>
            <a:r>
              <a:rPr lang="en-US" b="1" dirty="0" smtClean="0">
                <a:latin typeface="Times New Roman" pitchFamily="18" charset="0"/>
                <a:cs typeface="Times New Roman" pitchFamily="18" charset="0"/>
              </a:rPr>
              <a:t>Amplifier</a:t>
            </a:r>
            <a:endParaRPr lang="en-US" b="1" dirty="0">
              <a:latin typeface="Times New Roman" pitchFamily="18" charset="0"/>
              <a:cs typeface="Times New Roman" pitchFamily="18" charset="0"/>
            </a:endParaRPr>
          </a:p>
        </p:txBody>
      </p:sp>
      <p:sp>
        <p:nvSpPr>
          <p:cNvPr id="62475" name="Text Box 9"/>
          <p:cNvSpPr txBox="1">
            <a:spLocks noChangeArrowheads="1"/>
          </p:cNvSpPr>
          <p:nvPr/>
        </p:nvSpPr>
        <p:spPr bwMode="auto">
          <a:xfrm>
            <a:off x="5334000" y="3810000"/>
            <a:ext cx="2286000" cy="366713"/>
          </a:xfrm>
          <a:prstGeom prst="rect">
            <a:avLst/>
          </a:prstGeom>
          <a:noFill/>
          <a:ln w="9525">
            <a:noFill/>
            <a:miter lim="800000"/>
            <a:headEnd/>
            <a:tailEnd/>
          </a:ln>
        </p:spPr>
        <p:txBody>
          <a:bodyPr>
            <a:spAutoFit/>
          </a:bodyPr>
          <a:lstStyle/>
          <a:p>
            <a:pPr>
              <a:spcBef>
                <a:spcPct val="50000"/>
              </a:spcBef>
            </a:pPr>
            <a:r>
              <a:rPr lang="en-US" b="1" dirty="0">
                <a:latin typeface="Times New Roman" pitchFamily="18" charset="0"/>
                <a:cs typeface="Times New Roman" pitchFamily="18" charset="0"/>
              </a:rPr>
              <a:t>Voltage </a:t>
            </a:r>
            <a:r>
              <a:rPr lang="en-US" b="1" dirty="0" smtClean="0">
                <a:latin typeface="Times New Roman" pitchFamily="18" charset="0"/>
                <a:cs typeface="Times New Roman" pitchFamily="18" charset="0"/>
              </a:rPr>
              <a:t>Amplifier</a:t>
            </a:r>
            <a:endParaRPr lang="en-US" b="1" dirty="0">
              <a:latin typeface="Times New Roman" pitchFamily="18" charset="0"/>
              <a:cs typeface="Times New Roman" pitchFamily="18" charset="0"/>
            </a:endParaRPr>
          </a:p>
        </p:txBody>
      </p:sp>
      <p:sp>
        <p:nvSpPr>
          <p:cNvPr id="11" name="Slide Number Placeholder 10"/>
          <p:cNvSpPr>
            <a:spLocks noGrp="1"/>
          </p:cNvSpPr>
          <p:nvPr>
            <p:ph type="sldNum" sz="quarter" idx="12"/>
          </p:nvPr>
        </p:nvSpPr>
        <p:spPr/>
        <p:txBody>
          <a:bodyPr/>
          <a:lstStyle/>
          <a:p>
            <a:fld id="{BC626797-8AFE-49CF-A66F-653507BCD5F0}" type="slidenum">
              <a:rPr lang="en-US" smtClean="0"/>
              <a:pPr/>
              <a:t>16</a:t>
            </a:fld>
            <a:endParaRPr lang="en-US"/>
          </a:p>
        </p:txBody>
      </p:sp>
      <p:sp>
        <p:nvSpPr>
          <p:cNvPr id="12" name="Footer Placeholder 11"/>
          <p:cNvSpPr>
            <a:spLocks noGrp="1"/>
          </p:cNvSpPr>
          <p:nvPr>
            <p:ph type="ftr" sz="quarter" idx="11"/>
          </p:nvPr>
        </p:nvSpPr>
        <p:spPr/>
        <p:txBody>
          <a:bodyPr/>
          <a:lstStyle/>
          <a:p>
            <a:r>
              <a:rPr lang="en-US" smtClean="0"/>
              <a:t>Nasim Zafar</a:t>
            </a:r>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9" name="Rectangle 2"/>
          <p:cNvSpPr>
            <a:spLocks noGrp="1" noChangeArrowheads="1"/>
          </p:cNvSpPr>
          <p:nvPr>
            <p:ph type="title"/>
          </p:nvPr>
        </p:nvSpPr>
        <p:spPr>
          <a:xfrm>
            <a:off x="1219200" y="304800"/>
            <a:ext cx="6743700" cy="1066800"/>
          </a:xfrm>
          <a:solidFill>
            <a:schemeClr val="bg1"/>
          </a:solidFill>
        </p:spPr>
        <p:txBody>
          <a:bodyPr>
            <a:normAutofit/>
          </a:bodyPr>
          <a:lstStyle/>
          <a:p>
            <a:pPr eaLnBrk="1" hangingPunct="1"/>
            <a:r>
              <a:rPr lang="en-US" sz="2800" b="1" dirty="0" smtClean="0">
                <a:solidFill>
                  <a:srgbClr val="FF0000"/>
                </a:solidFill>
                <a:latin typeface="Times New Roman" pitchFamily="18" charset="0"/>
                <a:cs typeface="Times New Roman" pitchFamily="18" charset="0"/>
              </a:rPr>
              <a:t>Relationships</a:t>
            </a:r>
          </a:p>
        </p:txBody>
      </p:sp>
      <p:sp>
        <p:nvSpPr>
          <p:cNvPr id="63500" name="Rectangle 4"/>
          <p:cNvSpPr>
            <a:spLocks noGrp="1" noChangeArrowheads="1"/>
          </p:cNvSpPr>
          <p:nvPr>
            <p:ph type="body" idx="1"/>
          </p:nvPr>
        </p:nvSpPr>
        <p:spPr>
          <a:xfrm>
            <a:off x="685800" y="1600200"/>
            <a:ext cx="7772400" cy="4114800"/>
          </a:xfrm>
          <a:noFill/>
        </p:spPr>
        <p:txBody>
          <a:bodyPr/>
          <a:lstStyle/>
          <a:p>
            <a:pPr eaLnBrk="1" hangingPunct="1">
              <a:buClr>
                <a:srgbClr val="FF0000"/>
              </a:buClr>
              <a:buFont typeface="Wingdings" pitchFamily="2" charset="2"/>
              <a:buChar char="Ø"/>
            </a:pPr>
            <a:r>
              <a:rPr lang="en-US" sz="2400" dirty="0" smtClean="0">
                <a:latin typeface="Times New Roman" pitchFamily="18" charset="0"/>
                <a:cs typeface="Times New Roman" pitchFamily="18" charset="0"/>
              </a:rPr>
              <a:t>Voltage </a:t>
            </a:r>
            <a:r>
              <a:rPr lang="en-US" sz="2400" dirty="0">
                <a:latin typeface="Times New Roman" pitchFamily="18" charset="0"/>
                <a:cs typeface="Times New Roman" pitchFamily="18" charset="0"/>
              </a:rPr>
              <a:t>D</a:t>
            </a:r>
            <a:r>
              <a:rPr lang="en-US" sz="2400" dirty="0" smtClean="0">
                <a:latin typeface="Times New Roman" pitchFamily="18" charset="0"/>
                <a:cs typeface="Times New Roman" pitchFamily="18" charset="0"/>
              </a:rPr>
              <a:t>ivided </a:t>
            </a:r>
            <a:r>
              <a:rPr lang="en-US" sz="2400" dirty="0">
                <a:latin typeface="Times New Roman" pitchFamily="18" charset="0"/>
                <a:cs typeface="Times New Roman" pitchFamily="18" charset="0"/>
              </a:rPr>
              <a:t>C</a:t>
            </a:r>
            <a:r>
              <a:rPr lang="en-US" sz="2400" dirty="0" smtClean="0">
                <a:latin typeface="Times New Roman" pitchFamily="18" charset="0"/>
                <a:cs typeface="Times New Roman" pitchFamily="18" charset="0"/>
              </a:rPr>
              <a:t>oefficient:</a:t>
            </a:r>
          </a:p>
          <a:p>
            <a:pPr eaLnBrk="1" hangingPunct="1">
              <a:buFontTx/>
              <a:buNone/>
            </a:pPr>
            <a:endParaRPr lang="en-US" dirty="0" smtClean="0"/>
          </a:p>
        </p:txBody>
      </p:sp>
      <p:graphicFrame>
        <p:nvGraphicFramePr>
          <p:cNvPr id="63491" name="Object 5"/>
          <p:cNvGraphicFramePr>
            <a:graphicFrameLocks noChangeAspect="1"/>
          </p:cNvGraphicFramePr>
          <p:nvPr/>
        </p:nvGraphicFramePr>
        <p:xfrm>
          <a:off x="1752600" y="2286000"/>
          <a:ext cx="2133600" cy="957263"/>
        </p:xfrm>
        <a:graphic>
          <a:graphicData uri="http://schemas.openxmlformats.org/presentationml/2006/ole">
            <p:oleObj spid="_x0000_s261534" name="Equation" r:id="rId3" imgW="990170" imgH="444307" progId="Equation.3">
              <p:embed/>
            </p:oleObj>
          </a:graphicData>
        </a:graphic>
      </p:graphicFrame>
      <p:graphicFrame>
        <p:nvGraphicFramePr>
          <p:cNvPr id="63492" name="Object 6"/>
          <p:cNvGraphicFramePr>
            <a:graphicFrameLocks noChangeAspect="1"/>
          </p:cNvGraphicFramePr>
          <p:nvPr/>
        </p:nvGraphicFramePr>
        <p:xfrm>
          <a:off x="1943100" y="3429000"/>
          <a:ext cx="1905000" cy="781050"/>
        </p:xfrm>
        <a:graphic>
          <a:graphicData uri="http://schemas.openxmlformats.org/presentationml/2006/ole">
            <p:oleObj spid="_x0000_s261535" name="Equation" r:id="rId4" imgW="1054100" imgH="431800" progId="Equation.3">
              <p:embed/>
            </p:oleObj>
          </a:graphicData>
        </a:graphic>
      </p:graphicFrame>
      <p:graphicFrame>
        <p:nvGraphicFramePr>
          <p:cNvPr id="63493" name="Object 7"/>
          <p:cNvGraphicFramePr>
            <a:graphicFrameLocks noChangeAspect="1"/>
          </p:cNvGraphicFramePr>
          <p:nvPr/>
        </p:nvGraphicFramePr>
        <p:xfrm>
          <a:off x="1803400" y="4559300"/>
          <a:ext cx="1600200" cy="514350"/>
        </p:xfrm>
        <a:graphic>
          <a:graphicData uri="http://schemas.openxmlformats.org/presentationml/2006/ole">
            <p:oleObj spid="_x0000_s261536" name="Equation" r:id="rId5" imgW="711200" imgH="228600" progId="Equation.3">
              <p:embed/>
            </p:oleObj>
          </a:graphicData>
        </a:graphic>
      </p:graphicFrame>
      <p:graphicFrame>
        <p:nvGraphicFramePr>
          <p:cNvPr id="63494" name="Object 8"/>
          <p:cNvGraphicFramePr>
            <a:graphicFrameLocks noChangeAspect="1"/>
          </p:cNvGraphicFramePr>
          <p:nvPr/>
        </p:nvGraphicFramePr>
        <p:xfrm>
          <a:off x="4648200" y="2362200"/>
          <a:ext cx="2895600" cy="779463"/>
        </p:xfrm>
        <a:graphic>
          <a:graphicData uri="http://schemas.openxmlformats.org/presentationml/2006/ole">
            <p:oleObj spid="_x0000_s261537" name="Equation" r:id="rId6" imgW="1651000" imgH="444500" progId="Equation.3">
              <p:embed/>
            </p:oleObj>
          </a:graphicData>
        </a:graphic>
      </p:graphicFrame>
      <p:graphicFrame>
        <p:nvGraphicFramePr>
          <p:cNvPr id="63495" name="Object 9"/>
          <p:cNvGraphicFramePr>
            <a:graphicFrameLocks noChangeAspect="1"/>
          </p:cNvGraphicFramePr>
          <p:nvPr/>
        </p:nvGraphicFramePr>
        <p:xfrm>
          <a:off x="4584700" y="3352800"/>
          <a:ext cx="2362200" cy="928688"/>
        </p:xfrm>
        <a:graphic>
          <a:graphicData uri="http://schemas.openxmlformats.org/presentationml/2006/ole">
            <p:oleObj spid="_x0000_s261538" name="Equation" r:id="rId7" imgW="1129810" imgH="444307" progId="Equation.3">
              <p:embed/>
            </p:oleObj>
          </a:graphicData>
        </a:graphic>
      </p:graphicFrame>
      <p:graphicFrame>
        <p:nvGraphicFramePr>
          <p:cNvPr id="63496" name="Object 10"/>
          <p:cNvGraphicFramePr>
            <a:graphicFrameLocks noChangeAspect="1"/>
          </p:cNvGraphicFramePr>
          <p:nvPr/>
        </p:nvGraphicFramePr>
        <p:xfrm>
          <a:off x="4625975" y="4419600"/>
          <a:ext cx="2205038" cy="833438"/>
        </p:xfrm>
        <a:graphic>
          <a:graphicData uri="http://schemas.openxmlformats.org/presentationml/2006/ole">
            <p:oleObj spid="_x0000_s261539" name="Equation" r:id="rId8" imgW="1143000" imgH="431800" progId="Equation.3">
              <p:embed/>
            </p:oleObj>
          </a:graphicData>
        </a:graphic>
      </p:graphicFrame>
      <p:sp>
        <p:nvSpPr>
          <p:cNvPr id="12" name="Slide Number Placeholder 11"/>
          <p:cNvSpPr>
            <a:spLocks noGrp="1"/>
          </p:cNvSpPr>
          <p:nvPr>
            <p:ph type="sldNum" sz="quarter" idx="12"/>
          </p:nvPr>
        </p:nvSpPr>
        <p:spPr/>
        <p:txBody>
          <a:bodyPr/>
          <a:lstStyle/>
          <a:p>
            <a:fld id="{BC626797-8AFE-49CF-A66F-653507BCD5F0}" type="slidenum">
              <a:rPr lang="en-US" smtClean="0"/>
              <a:pPr/>
              <a:t>17</a:t>
            </a:fld>
            <a:endParaRPr lang="en-US"/>
          </a:p>
        </p:txBody>
      </p:sp>
      <p:sp>
        <p:nvSpPr>
          <p:cNvPr id="13" name="Footer Placeholder 12"/>
          <p:cNvSpPr>
            <a:spLocks noGrp="1"/>
          </p:cNvSpPr>
          <p:nvPr>
            <p:ph type="ftr" sz="quarter" idx="11"/>
          </p:nvPr>
        </p:nvSpPr>
        <p:spPr/>
        <p:txBody>
          <a:bodyPr/>
          <a:lstStyle/>
          <a:p>
            <a:r>
              <a:rPr lang="en-US" smtClean="0"/>
              <a:t>Nasim Zafar</a:t>
            </a:r>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438400"/>
            <a:ext cx="8229600" cy="1143000"/>
          </a:xfrm>
        </p:spPr>
        <p:txBody>
          <a:bodyPr>
            <a:normAutofit/>
          </a:bodyPr>
          <a:lstStyle/>
          <a:p>
            <a:r>
              <a:rPr lang="en-US" sz="3200" b="1" dirty="0" smtClean="0">
                <a:solidFill>
                  <a:srgbClr val="0000FF"/>
                </a:solidFill>
                <a:latin typeface="Times New Roman" pitchFamily="18" charset="0"/>
                <a:cs typeface="Times New Roman" pitchFamily="18" charset="0"/>
              </a:rPr>
              <a:t>The BJT Amplifier Configurations</a:t>
            </a:r>
            <a:endParaRPr lang="en-US" sz="3200" b="1" dirty="0">
              <a:solidFill>
                <a:srgbClr val="0000FF"/>
              </a:solidFill>
              <a:latin typeface="Times New Roman" pitchFamily="18" charset="0"/>
              <a:cs typeface="Times New Roman" pitchFamily="18" charset="0"/>
            </a:endParaRPr>
          </a:p>
        </p:txBody>
      </p:sp>
      <p:sp>
        <p:nvSpPr>
          <p:cNvPr id="5" name="Slide Number Placeholder 4"/>
          <p:cNvSpPr>
            <a:spLocks noGrp="1"/>
          </p:cNvSpPr>
          <p:nvPr>
            <p:ph type="sldNum" sz="quarter" idx="12"/>
          </p:nvPr>
        </p:nvSpPr>
        <p:spPr/>
        <p:txBody>
          <a:bodyPr/>
          <a:lstStyle/>
          <a:p>
            <a:fld id="{BC626797-8AFE-49CF-A66F-653507BCD5F0}" type="slidenum">
              <a:rPr lang="en-US" smtClean="0"/>
              <a:pPr/>
              <a:t>18</a:t>
            </a:fld>
            <a:endParaRPr lang="en-US"/>
          </a:p>
        </p:txBody>
      </p:sp>
      <p:sp>
        <p:nvSpPr>
          <p:cNvPr id="6" name="Footer Placeholder 5"/>
          <p:cNvSpPr>
            <a:spLocks noGrp="1"/>
          </p:cNvSpPr>
          <p:nvPr>
            <p:ph type="ftr" sz="quarter" idx="11"/>
          </p:nvPr>
        </p:nvSpPr>
        <p:spPr/>
        <p:txBody>
          <a:bodyPr/>
          <a:lstStyle/>
          <a:p>
            <a:r>
              <a:rPr lang="en-US" smtClean="0"/>
              <a:t>Nasim Zafar</a:t>
            </a:r>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zh-CN" sz="2800" b="1" dirty="0" smtClean="0">
                <a:solidFill>
                  <a:srgbClr val="FF0000"/>
                </a:solidFill>
                <a:latin typeface="Times New Roman" pitchFamily="18" charset="0"/>
                <a:ea typeface="宋体" pitchFamily="2" charset="-122"/>
                <a:cs typeface="Times New Roman" pitchFamily="18" charset="0"/>
              </a:rPr>
              <a:t>The Common-Emitter (CE) Amplifier</a:t>
            </a:r>
            <a:endParaRPr lang="en-US" dirty="0"/>
          </a:p>
        </p:txBody>
      </p:sp>
      <p:sp>
        <p:nvSpPr>
          <p:cNvPr id="3" name="Content Placeholder 2"/>
          <p:cNvSpPr>
            <a:spLocks noGrp="1"/>
          </p:cNvSpPr>
          <p:nvPr>
            <p:ph idx="1"/>
          </p:nvPr>
        </p:nvSpPr>
        <p:spPr/>
        <p:txBody>
          <a:bodyPr>
            <a:normAutofit/>
          </a:bodyPr>
          <a:lstStyle/>
          <a:p>
            <a:pPr>
              <a:buClr>
                <a:srgbClr val="FF0000"/>
              </a:buClr>
              <a:buFont typeface="Wingdings" pitchFamily="2" charset="2"/>
              <a:buChar char="Ø"/>
            </a:pPr>
            <a:r>
              <a:rPr lang="en-US" sz="2400" dirty="0">
                <a:latin typeface="Times New Roman" pitchFamily="18" charset="0"/>
                <a:cs typeface="Times New Roman" pitchFamily="18" charset="0"/>
              </a:rPr>
              <a:t>The CE configuration is the most widely used of all BJT amplifier circuits. </a:t>
            </a:r>
            <a:endParaRPr lang="en-US" sz="2400" dirty="0" smtClean="0">
              <a:latin typeface="Times New Roman" pitchFamily="18" charset="0"/>
              <a:cs typeface="Times New Roman" pitchFamily="18" charset="0"/>
            </a:endParaRPr>
          </a:p>
          <a:p>
            <a:pPr>
              <a:buClr>
                <a:srgbClr val="FF0000"/>
              </a:buClr>
              <a:buFont typeface="Wingdings" pitchFamily="2" charset="2"/>
              <a:buChar char="Ø"/>
            </a:pPr>
            <a:endParaRPr lang="en-US" sz="2400" dirty="0" smtClean="0">
              <a:latin typeface="Times New Roman" pitchFamily="18" charset="0"/>
              <a:cs typeface="Times New Roman" pitchFamily="18" charset="0"/>
            </a:endParaRPr>
          </a:p>
          <a:p>
            <a:pPr>
              <a:buClr>
                <a:srgbClr val="FF0000"/>
              </a:buClr>
              <a:buFont typeface="Wingdings" pitchFamily="2" charset="2"/>
              <a:buChar char="Ø"/>
            </a:pPr>
            <a:r>
              <a:rPr lang="en-US" sz="2400" dirty="0" smtClean="0">
                <a:latin typeface="Times New Roman" pitchFamily="18" charset="0"/>
                <a:cs typeface="Times New Roman" pitchFamily="18" charset="0"/>
              </a:rPr>
              <a:t>Slide 21 (Figure 5.60) shows </a:t>
            </a:r>
            <a:r>
              <a:rPr lang="en-US" sz="2400" dirty="0">
                <a:latin typeface="Times New Roman" pitchFamily="18" charset="0"/>
                <a:cs typeface="Times New Roman" pitchFamily="18" charset="0"/>
              </a:rPr>
              <a:t>a CE amplifier implemented using the circuit of </a:t>
            </a:r>
            <a:r>
              <a:rPr lang="en-US" sz="2400" dirty="0" smtClean="0">
                <a:latin typeface="Times New Roman" pitchFamily="18" charset="0"/>
                <a:cs typeface="Times New Roman" pitchFamily="18" charset="0"/>
              </a:rPr>
              <a:t>slide 8 (Fig</a:t>
            </a: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5.59). </a:t>
            </a:r>
          </a:p>
          <a:p>
            <a:pPr>
              <a:buClr>
                <a:srgbClr val="FF0000"/>
              </a:buClr>
              <a:buFont typeface="Wingdings" pitchFamily="2" charset="2"/>
              <a:buChar char="Ø"/>
            </a:pPr>
            <a:endParaRPr lang="en-US" sz="2400" dirty="0" smtClean="0">
              <a:latin typeface="Times New Roman" pitchFamily="18" charset="0"/>
              <a:cs typeface="Times New Roman" pitchFamily="18" charset="0"/>
            </a:endParaRPr>
          </a:p>
          <a:p>
            <a:pPr>
              <a:buClr>
                <a:srgbClr val="FF0000"/>
              </a:buClr>
              <a:buFont typeface="Wingdings" pitchFamily="2" charset="2"/>
              <a:buChar char="Ø"/>
            </a:pPr>
            <a:r>
              <a:rPr lang="en-US" sz="2400" dirty="0" smtClean="0">
                <a:latin typeface="Times New Roman" pitchFamily="18" charset="0"/>
                <a:cs typeface="Times New Roman" pitchFamily="18" charset="0"/>
              </a:rPr>
              <a:t>To </a:t>
            </a:r>
            <a:r>
              <a:rPr lang="en-US" sz="2400" dirty="0">
                <a:latin typeface="Times New Roman" pitchFamily="18" charset="0"/>
                <a:cs typeface="Times New Roman" pitchFamily="18" charset="0"/>
              </a:rPr>
              <a:t>establish a </a:t>
            </a:r>
            <a:r>
              <a:rPr lang="en-US" sz="2400" b="1" dirty="0" smtClean="0">
                <a:latin typeface="Times New Roman" pitchFamily="18" charset="0"/>
                <a:cs typeface="Times New Roman" pitchFamily="18" charset="0"/>
              </a:rPr>
              <a:t>signal ground </a:t>
            </a:r>
            <a:r>
              <a:rPr lang="en-US" sz="2400" dirty="0">
                <a:latin typeface="Times New Roman" pitchFamily="18" charset="0"/>
                <a:cs typeface="Times New Roman" pitchFamily="18" charset="0"/>
              </a:rPr>
              <a:t>(or an </a:t>
            </a:r>
            <a:r>
              <a:rPr lang="en-US" sz="2400" b="1" dirty="0">
                <a:latin typeface="Times New Roman" pitchFamily="18" charset="0"/>
                <a:cs typeface="Times New Roman" pitchFamily="18" charset="0"/>
              </a:rPr>
              <a:t>ac ground, </a:t>
            </a:r>
            <a:r>
              <a:rPr lang="en-US" sz="2400" dirty="0">
                <a:latin typeface="Times New Roman" pitchFamily="18" charset="0"/>
                <a:cs typeface="Times New Roman" pitchFamily="18" charset="0"/>
              </a:rPr>
              <a:t>as it is sometimes called) at the emitter, a large capacitor </a:t>
            </a:r>
            <a:r>
              <a:rPr lang="en-US" sz="2400" i="1" dirty="0">
                <a:latin typeface="Times New Roman" pitchFamily="18" charset="0"/>
                <a:cs typeface="Times New Roman" pitchFamily="18" charset="0"/>
              </a:rPr>
              <a:t>CE</a:t>
            </a: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usually in </a:t>
            </a:r>
            <a:r>
              <a:rPr lang="en-US" sz="2400" dirty="0">
                <a:latin typeface="Times New Roman" pitchFamily="18" charset="0"/>
                <a:cs typeface="Times New Roman" pitchFamily="18" charset="0"/>
              </a:rPr>
              <a:t>the </a:t>
            </a:r>
            <a:r>
              <a:rPr lang="en-US" sz="2400" dirty="0" err="1">
                <a:latin typeface="Times New Roman" pitchFamily="18" charset="0"/>
                <a:cs typeface="Times New Roman" pitchFamily="18" charset="0"/>
              </a:rPr>
              <a:t>μF</a:t>
            </a:r>
            <a:r>
              <a:rPr lang="en-US" sz="2400" dirty="0">
                <a:latin typeface="Times New Roman" pitchFamily="18" charset="0"/>
                <a:cs typeface="Times New Roman" pitchFamily="18" charset="0"/>
              </a:rPr>
              <a:t> or tens of </a:t>
            </a:r>
            <a:r>
              <a:rPr lang="en-US" sz="2400" dirty="0" err="1">
                <a:latin typeface="Times New Roman" pitchFamily="18" charset="0"/>
                <a:cs typeface="Times New Roman" pitchFamily="18" charset="0"/>
              </a:rPr>
              <a:t>μF</a:t>
            </a:r>
            <a:r>
              <a:rPr lang="en-US" sz="2400" dirty="0">
                <a:latin typeface="Times New Roman" pitchFamily="18" charset="0"/>
                <a:cs typeface="Times New Roman" pitchFamily="18" charset="0"/>
              </a:rPr>
              <a:t> range, is connected between emitter and ground. </a:t>
            </a:r>
          </a:p>
        </p:txBody>
      </p:sp>
      <p:sp>
        <p:nvSpPr>
          <p:cNvPr id="6" name="Slide Number Placeholder 5"/>
          <p:cNvSpPr>
            <a:spLocks noGrp="1"/>
          </p:cNvSpPr>
          <p:nvPr>
            <p:ph type="sldNum" sz="quarter" idx="12"/>
          </p:nvPr>
        </p:nvSpPr>
        <p:spPr/>
        <p:txBody>
          <a:bodyPr/>
          <a:lstStyle/>
          <a:p>
            <a:fld id="{BC626797-8AFE-49CF-A66F-653507BCD5F0}" type="slidenum">
              <a:rPr lang="en-US" smtClean="0"/>
              <a:pPr/>
              <a:t>19</a:t>
            </a:fld>
            <a:endParaRPr lang="en-US"/>
          </a:p>
        </p:txBody>
      </p:sp>
      <p:sp>
        <p:nvSpPr>
          <p:cNvPr id="7" name="Footer Placeholder 6"/>
          <p:cNvSpPr>
            <a:spLocks noGrp="1"/>
          </p:cNvSpPr>
          <p:nvPr>
            <p:ph type="ftr" sz="quarter" idx="11"/>
          </p:nvPr>
        </p:nvSpPr>
        <p:spPr/>
        <p:txBody>
          <a:bodyPr/>
          <a:lstStyle/>
          <a:p>
            <a:r>
              <a:rPr lang="en-US" smtClean="0"/>
              <a:t>Nasim Zafar</a:t>
            </a:r>
            <a:endParaRPr lang="en-US"/>
          </a:p>
        </p:txBody>
      </p:sp>
    </p:spTree>
    <p:extLst>
      <p:ext uri="{BB962C8B-B14F-4D97-AF65-F5344CB8AC3E}">
        <p14:creationId xmlns="" xmlns:p14="http://schemas.microsoft.com/office/powerpoint/2010/main" val="418458533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zh-CN" sz="2800" b="1" dirty="0" smtClean="0">
                <a:solidFill>
                  <a:srgbClr val="FF0000"/>
                </a:solidFill>
                <a:latin typeface="Times New Roman" pitchFamily="18" charset="0"/>
                <a:ea typeface="宋体" pitchFamily="2" charset="-122"/>
                <a:cs typeface="Times New Roman" pitchFamily="18" charset="0"/>
              </a:rPr>
              <a:t>The Common-Emitter (CE) Amplifier</a:t>
            </a:r>
            <a:endParaRPr lang="en-US" dirty="0"/>
          </a:p>
        </p:txBody>
      </p:sp>
      <p:sp>
        <p:nvSpPr>
          <p:cNvPr id="3" name="Content Placeholder 2"/>
          <p:cNvSpPr>
            <a:spLocks noGrp="1"/>
          </p:cNvSpPr>
          <p:nvPr>
            <p:ph idx="1"/>
          </p:nvPr>
        </p:nvSpPr>
        <p:spPr/>
        <p:txBody>
          <a:bodyPr>
            <a:normAutofit/>
          </a:bodyPr>
          <a:lstStyle/>
          <a:p>
            <a:pPr>
              <a:buClr>
                <a:srgbClr val="FF0000"/>
              </a:buClr>
              <a:buFont typeface="Wingdings" pitchFamily="2" charset="2"/>
              <a:buChar char="Ø"/>
            </a:pPr>
            <a:r>
              <a:rPr lang="en-US" sz="2400" dirty="0" smtClean="0">
                <a:latin typeface="Times New Roman" pitchFamily="18" charset="0"/>
                <a:cs typeface="Times New Roman" pitchFamily="18" charset="0"/>
              </a:rPr>
              <a:t>This capacitor is </a:t>
            </a:r>
            <a:r>
              <a:rPr lang="en-US" sz="2400" dirty="0">
                <a:latin typeface="Times New Roman" pitchFamily="18" charset="0"/>
                <a:cs typeface="Times New Roman" pitchFamily="18" charset="0"/>
              </a:rPr>
              <a:t>required to provide a very low impedance to ground (ideally, zero impedance; i.e., </a:t>
            </a:r>
            <a:r>
              <a:rPr lang="en-US" sz="2400" dirty="0" smtClean="0">
                <a:latin typeface="Times New Roman" pitchFamily="18" charset="0"/>
                <a:cs typeface="Times New Roman" pitchFamily="18" charset="0"/>
              </a:rPr>
              <a:t>in effect</a:t>
            </a:r>
            <a:r>
              <a:rPr lang="en-US" sz="2400" dirty="0">
                <a:latin typeface="Times New Roman" pitchFamily="18" charset="0"/>
                <a:cs typeface="Times New Roman" pitchFamily="18" charset="0"/>
              </a:rPr>
              <a:t>, a short circuit) at all signal frequencies of interest. In this way, the emitter signal </a:t>
            </a:r>
            <a:r>
              <a:rPr lang="en-US" sz="2400" dirty="0" smtClean="0">
                <a:latin typeface="Times New Roman" pitchFamily="18" charset="0"/>
                <a:cs typeface="Times New Roman" pitchFamily="18" charset="0"/>
              </a:rPr>
              <a:t>current passes </a:t>
            </a:r>
            <a:r>
              <a:rPr lang="en-US" sz="2400" dirty="0">
                <a:latin typeface="Times New Roman" pitchFamily="18" charset="0"/>
                <a:cs typeface="Times New Roman" pitchFamily="18" charset="0"/>
              </a:rPr>
              <a:t>through </a:t>
            </a:r>
            <a:r>
              <a:rPr lang="en-US" sz="2400" i="1" dirty="0">
                <a:latin typeface="Times New Roman" pitchFamily="18" charset="0"/>
                <a:cs typeface="Times New Roman" pitchFamily="18" charset="0"/>
              </a:rPr>
              <a:t>C</a:t>
            </a:r>
            <a:r>
              <a:rPr lang="en-US" sz="2400" i="1" baseline="-25000" dirty="0">
                <a:latin typeface="Times New Roman" pitchFamily="18" charset="0"/>
                <a:cs typeface="Times New Roman" pitchFamily="18" charset="0"/>
              </a:rPr>
              <a:t>E</a:t>
            </a:r>
            <a:r>
              <a:rPr lang="en-US" sz="2400" i="1" dirty="0">
                <a:latin typeface="Times New Roman" pitchFamily="18" charset="0"/>
                <a:cs typeface="Times New Roman" pitchFamily="18" charset="0"/>
              </a:rPr>
              <a:t> </a:t>
            </a:r>
            <a:r>
              <a:rPr lang="en-US" sz="2400" dirty="0">
                <a:latin typeface="Times New Roman" pitchFamily="18" charset="0"/>
                <a:cs typeface="Times New Roman" pitchFamily="18" charset="0"/>
              </a:rPr>
              <a:t>to ground and thus </a:t>
            </a:r>
            <a:r>
              <a:rPr lang="en-US" sz="2400" b="1" i="1" dirty="0">
                <a:solidFill>
                  <a:srgbClr val="0000FF"/>
                </a:solidFill>
                <a:latin typeface="Times New Roman" pitchFamily="18" charset="0"/>
                <a:cs typeface="Times New Roman" pitchFamily="18" charset="0"/>
              </a:rPr>
              <a:t>bypasses </a:t>
            </a:r>
            <a:r>
              <a:rPr lang="en-US" sz="2400" dirty="0">
                <a:latin typeface="Times New Roman" pitchFamily="18" charset="0"/>
                <a:cs typeface="Times New Roman" pitchFamily="18" charset="0"/>
              </a:rPr>
              <a:t>the output resistance of the </a:t>
            </a:r>
            <a:r>
              <a:rPr lang="en-US" sz="2400" dirty="0" smtClean="0">
                <a:latin typeface="Times New Roman" pitchFamily="18" charset="0"/>
                <a:cs typeface="Times New Roman" pitchFamily="18" charset="0"/>
              </a:rPr>
              <a:t>current source </a:t>
            </a:r>
            <a:r>
              <a:rPr lang="en-US" sz="2400" i="1" dirty="0">
                <a:latin typeface="Times New Roman" pitchFamily="18" charset="0"/>
                <a:cs typeface="Times New Roman" pitchFamily="18" charset="0"/>
              </a:rPr>
              <a:t>I </a:t>
            </a:r>
            <a:r>
              <a:rPr lang="en-US" sz="2400" dirty="0">
                <a:latin typeface="Times New Roman" pitchFamily="18" charset="0"/>
                <a:cs typeface="Times New Roman" pitchFamily="18" charset="0"/>
              </a:rPr>
              <a:t>(and any other circuit component that might be connected to the emitter</a:t>
            </a:r>
            <a:r>
              <a:rPr lang="en-US" sz="2400" dirty="0" smtClean="0">
                <a:latin typeface="Times New Roman" pitchFamily="18" charset="0"/>
                <a:cs typeface="Times New Roman" pitchFamily="18" charset="0"/>
              </a:rPr>
              <a:t>);</a:t>
            </a:r>
          </a:p>
          <a:p>
            <a:pPr>
              <a:buClr>
                <a:srgbClr val="FF0000"/>
              </a:buClr>
              <a:buFont typeface="Wingdings" pitchFamily="2" charset="2"/>
              <a:buChar char="Ø"/>
            </a:pPr>
            <a:r>
              <a:rPr lang="en-US" sz="2400" dirty="0" smtClean="0">
                <a:latin typeface="Times New Roman" pitchFamily="18" charset="0"/>
                <a:cs typeface="Times New Roman" pitchFamily="18" charset="0"/>
              </a:rPr>
              <a:t>Hence </a:t>
            </a:r>
            <a:r>
              <a:rPr lang="en-US" sz="2400" i="1" dirty="0" smtClean="0">
                <a:latin typeface="Times New Roman" pitchFamily="18" charset="0"/>
                <a:cs typeface="Times New Roman" pitchFamily="18" charset="0"/>
              </a:rPr>
              <a:t>C</a:t>
            </a:r>
            <a:r>
              <a:rPr lang="en-US" sz="2400" i="1" baseline="-25000" dirty="0" smtClean="0">
                <a:latin typeface="Times New Roman" pitchFamily="18" charset="0"/>
                <a:cs typeface="Times New Roman" pitchFamily="18" charset="0"/>
              </a:rPr>
              <a:t>E</a:t>
            </a:r>
            <a:r>
              <a:rPr lang="en-US" sz="2400" i="1"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is called a </a:t>
            </a:r>
            <a:r>
              <a:rPr lang="en-US" sz="2400" b="1" i="1" dirty="0">
                <a:solidFill>
                  <a:srgbClr val="0000FF"/>
                </a:solidFill>
                <a:latin typeface="Times New Roman" pitchFamily="18" charset="0"/>
                <a:cs typeface="Times New Roman" pitchFamily="18" charset="0"/>
              </a:rPr>
              <a:t>bypass capacitor. </a:t>
            </a:r>
            <a:r>
              <a:rPr lang="en-US" sz="2400" dirty="0">
                <a:latin typeface="Times New Roman" pitchFamily="18" charset="0"/>
                <a:cs typeface="Times New Roman" pitchFamily="18" charset="0"/>
              </a:rPr>
              <a:t>Obviously, the lower the signal frequency, the less </a:t>
            </a:r>
            <a:r>
              <a:rPr lang="en-US" sz="2400" dirty="0" smtClean="0">
                <a:latin typeface="Times New Roman" pitchFamily="18" charset="0"/>
                <a:cs typeface="Times New Roman" pitchFamily="18" charset="0"/>
              </a:rPr>
              <a:t>effective the </a:t>
            </a:r>
            <a:r>
              <a:rPr lang="en-US" sz="2400" dirty="0">
                <a:latin typeface="Times New Roman" pitchFamily="18" charset="0"/>
                <a:cs typeface="Times New Roman" pitchFamily="18" charset="0"/>
              </a:rPr>
              <a:t>bypass capacitor becomes. </a:t>
            </a:r>
            <a:r>
              <a:rPr lang="en-US" sz="2400" dirty="0" smtClean="0">
                <a:latin typeface="Times New Roman" pitchFamily="18" charset="0"/>
                <a:cs typeface="Times New Roman" pitchFamily="18" charset="0"/>
              </a:rPr>
              <a:t>We </a:t>
            </a:r>
            <a:r>
              <a:rPr lang="en-US" sz="2400" dirty="0">
                <a:latin typeface="Times New Roman" pitchFamily="18" charset="0"/>
                <a:cs typeface="Times New Roman" pitchFamily="18" charset="0"/>
              </a:rPr>
              <a:t>shall assume that </a:t>
            </a:r>
            <a:r>
              <a:rPr lang="en-US" sz="2400" i="1" dirty="0" smtClean="0">
                <a:latin typeface="Times New Roman" pitchFamily="18" charset="0"/>
                <a:cs typeface="Times New Roman" pitchFamily="18" charset="0"/>
              </a:rPr>
              <a:t>C</a:t>
            </a:r>
            <a:r>
              <a:rPr lang="en-US" sz="2400" i="1" baseline="-25000" dirty="0" smtClean="0">
                <a:latin typeface="Times New Roman" pitchFamily="18" charset="0"/>
                <a:cs typeface="Times New Roman" pitchFamily="18" charset="0"/>
              </a:rPr>
              <a:t>E</a:t>
            </a:r>
            <a:r>
              <a:rPr lang="en-US" sz="2400" i="1"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is acting as a perfect short circuit and thus is establishing </a:t>
            </a:r>
            <a:r>
              <a:rPr lang="en-US" sz="2400" b="1" i="1" dirty="0">
                <a:solidFill>
                  <a:srgbClr val="0000FF"/>
                </a:solidFill>
                <a:latin typeface="Times New Roman" pitchFamily="18" charset="0"/>
                <a:cs typeface="Times New Roman" pitchFamily="18" charset="0"/>
              </a:rPr>
              <a:t>a </a:t>
            </a:r>
            <a:r>
              <a:rPr lang="en-US" sz="2400" b="1" i="1" dirty="0" smtClean="0">
                <a:solidFill>
                  <a:srgbClr val="0000FF"/>
                </a:solidFill>
                <a:latin typeface="Times New Roman" pitchFamily="18" charset="0"/>
                <a:cs typeface="Times New Roman" pitchFamily="18" charset="0"/>
              </a:rPr>
              <a:t>zero signal </a:t>
            </a:r>
            <a:r>
              <a:rPr lang="en-US" sz="2400" b="1" i="1" dirty="0">
                <a:solidFill>
                  <a:srgbClr val="0000FF"/>
                </a:solidFill>
                <a:latin typeface="Times New Roman" pitchFamily="18" charset="0"/>
                <a:cs typeface="Times New Roman" pitchFamily="18" charset="0"/>
              </a:rPr>
              <a:t>voltage at the emitter.</a:t>
            </a:r>
          </a:p>
          <a:p>
            <a:endParaRPr lang="en-US" sz="2400" dirty="0">
              <a:latin typeface="Times New Roman" pitchFamily="18" charset="0"/>
              <a:cs typeface="Times New Roman" pitchFamily="18" charset="0"/>
            </a:endParaRPr>
          </a:p>
        </p:txBody>
      </p:sp>
      <p:sp>
        <p:nvSpPr>
          <p:cNvPr id="6" name="Slide Number Placeholder 5"/>
          <p:cNvSpPr>
            <a:spLocks noGrp="1"/>
          </p:cNvSpPr>
          <p:nvPr>
            <p:ph type="sldNum" sz="quarter" idx="12"/>
          </p:nvPr>
        </p:nvSpPr>
        <p:spPr/>
        <p:txBody>
          <a:bodyPr/>
          <a:lstStyle/>
          <a:p>
            <a:fld id="{BC626797-8AFE-49CF-A66F-653507BCD5F0}" type="slidenum">
              <a:rPr lang="en-US" smtClean="0"/>
              <a:pPr/>
              <a:t>20</a:t>
            </a:fld>
            <a:endParaRPr lang="en-US"/>
          </a:p>
        </p:txBody>
      </p:sp>
      <p:sp>
        <p:nvSpPr>
          <p:cNvPr id="7" name="Footer Placeholder 6"/>
          <p:cNvSpPr>
            <a:spLocks noGrp="1"/>
          </p:cNvSpPr>
          <p:nvPr>
            <p:ph type="ftr" sz="quarter" idx="11"/>
          </p:nvPr>
        </p:nvSpPr>
        <p:spPr/>
        <p:txBody>
          <a:bodyPr/>
          <a:lstStyle/>
          <a:p>
            <a:r>
              <a:rPr lang="en-US" smtClean="0"/>
              <a:t>Nasim Zafar</a:t>
            </a:r>
            <a:endParaRPr lang="en-US"/>
          </a:p>
        </p:txBody>
      </p:sp>
    </p:spTree>
    <p:extLst>
      <p:ext uri="{BB962C8B-B14F-4D97-AF65-F5344CB8AC3E}">
        <p14:creationId xmlns="" xmlns:p14="http://schemas.microsoft.com/office/powerpoint/2010/main" val="7394908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1" name="Rectangle 2"/>
          <p:cNvSpPr>
            <a:spLocks noGrp="1" noChangeArrowheads="1"/>
          </p:cNvSpPr>
          <p:nvPr>
            <p:ph type="title"/>
          </p:nvPr>
        </p:nvSpPr>
        <p:spPr>
          <a:xfrm>
            <a:off x="1219200" y="304800"/>
            <a:ext cx="6743700" cy="1066800"/>
          </a:xfrm>
          <a:solidFill>
            <a:schemeClr val="bg1"/>
          </a:solidFill>
        </p:spPr>
        <p:txBody>
          <a:bodyPr>
            <a:normAutofit/>
          </a:bodyPr>
          <a:lstStyle/>
          <a:p>
            <a:pPr eaLnBrk="1" hangingPunct="1"/>
            <a:r>
              <a:rPr lang="en-US" altLang="zh-CN" sz="2800" b="1" dirty="0" smtClean="0">
                <a:solidFill>
                  <a:srgbClr val="FF0000"/>
                </a:solidFill>
                <a:latin typeface="Times New Roman" pitchFamily="18" charset="0"/>
                <a:ea typeface="宋体" pitchFamily="2" charset="-122"/>
                <a:cs typeface="Times New Roman" pitchFamily="18" charset="0"/>
              </a:rPr>
              <a:t>The Common-Emitter (CE) Amplifier</a:t>
            </a:r>
            <a:endParaRPr lang="en-US" sz="2800" b="1" dirty="0" smtClean="0">
              <a:solidFill>
                <a:srgbClr val="FF0000"/>
              </a:solidFill>
              <a:latin typeface="Times New Roman" pitchFamily="18" charset="0"/>
              <a:ea typeface="宋体" pitchFamily="2" charset="-122"/>
              <a:cs typeface="Times New Roman" pitchFamily="18" charset="0"/>
            </a:endParaRPr>
          </a:p>
        </p:txBody>
      </p:sp>
      <p:pic>
        <p:nvPicPr>
          <p:cNvPr id="65542" name="Picture 4" descr="c:\ch05_conv\sedr42021_0560a.jpg"/>
          <p:cNvPicPr>
            <a:picLocks noChangeAspect="1" noChangeArrowheads="1"/>
          </p:cNvPicPr>
          <p:nvPr/>
        </p:nvPicPr>
        <p:blipFill>
          <a:blip r:embed="rId2" cstate="print"/>
          <a:srcRect/>
          <a:stretch>
            <a:fillRect/>
          </a:stretch>
        </p:blipFill>
        <p:spPr bwMode="auto">
          <a:xfrm>
            <a:off x="1295400" y="1524000"/>
            <a:ext cx="6553200" cy="4495800"/>
          </a:xfrm>
          <a:prstGeom prst="rect">
            <a:avLst/>
          </a:prstGeom>
          <a:noFill/>
          <a:ln w="9525">
            <a:noFill/>
            <a:miter lim="800000"/>
            <a:headEnd/>
            <a:tailEnd/>
          </a:ln>
        </p:spPr>
      </p:pic>
      <p:sp>
        <p:nvSpPr>
          <p:cNvPr id="6" name="Slide Number Placeholder 5"/>
          <p:cNvSpPr>
            <a:spLocks noGrp="1"/>
          </p:cNvSpPr>
          <p:nvPr>
            <p:ph type="sldNum" sz="quarter" idx="12"/>
          </p:nvPr>
        </p:nvSpPr>
        <p:spPr/>
        <p:txBody>
          <a:bodyPr/>
          <a:lstStyle/>
          <a:p>
            <a:fld id="{BC626797-8AFE-49CF-A66F-653507BCD5F0}" type="slidenum">
              <a:rPr lang="en-US" smtClean="0"/>
              <a:pPr/>
              <a:t>21</a:t>
            </a:fld>
            <a:endParaRPr lang="en-US"/>
          </a:p>
        </p:txBody>
      </p:sp>
      <p:sp>
        <p:nvSpPr>
          <p:cNvPr id="7" name="Footer Placeholder 6"/>
          <p:cNvSpPr>
            <a:spLocks noGrp="1"/>
          </p:cNvSpPr>
          <p:nvPr>
            <p:ph type="ftr" sz="quarter" idx="11"/>
          </p:nvPr>
        </p:nvSpPr>
        <p:spPr/>
        <p:txBody>
          <a:bodyPr/>
          <a:lstStyle/>
          <a:p>
            <a:r>
              <a:rPr lang="en-US" smtClean="0"/>
              <a:t>Nasim Zafar</a:t>
            </a:r>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5" name="Rectangle 2"/>
          <p:cNvSpPr>
            <a:spLocks noGrp="1" noChangeArrowheads="1"/>
          </p:cNvSpPr>
          <p:nvPr>
            <p:ph type="title"/>
          </p:nvPr>
        </p:nvSpPr>
        <p:spPr>
          <a:xfrm>
            <a:off x="1200150" y="304800"/>
            <a:ext cx="6743700" cy="1066800"/>
          </a:xfrm>
          <a:solidFill>
            <a:schemeClr val="bg1"/>
          </a:solidFill>
        </p:spPr>
        <p:txBody>
          <a:bodyPr>
            <a:normAutofit/>
          </a:bodyPr>
          <a:lstStyle/>
          <a:p>
            <a:pPr eaLnBrk="1" hangingPunct="1"/>
            <a:r>
              <a:rPr lang="en-US" altLang="zh-CN" sz="2800" b="1" dirty="0" smtClean="0">
                <a:solidFill>
                  <a:srgbClr val="FF0000"/>
                </a:solidFill>
                <a:latin typeface="Times New Roman" pitchFamily="18" charset="0"/>
                <a:ea typeface="宋体" pitchFamily="2" charset="-122"/>
                <a:cs typeface="Times New Roman" pitchFamily="18" charset="0"/>
              </a:rPr>
              <a:t>Common-Emitter Amplifier</a:t>
            </a:r>
            <a:endParaRPr lang="en-US" sz="2800" b="1" dirty="0" smtClean="0">
              <a:solidFill>
                <a:srgbClr val="FF0000"/>
              </a:solidFill>
              <a:latin typeface="Times New Roman" pitchFamily="18" charset="0"/>
              <a:ea typeface="宋体" pitchFamily="2" charset="-122"/>
              <a:cs typeface="Times New Roman" pitchFamily="18" charset="0"/>
            </a:endParaRPr>
          </a:p>
        </p:txBody>
      </p:sp>
      <p:pic>
        <p:nvPicPr>
          <p:cNvPr id="66566" name="Picture 5" descr="c:\ch05_conv\sedr42021_0560b.jpg"/>
          <p:cNvPicPr>
            <a:picLocks noChangeAspect="1" noChangeArrowheads="1"/>
          </p:cNvPicPr>
          <p:nvPr/>
        </p:nvPicPr>
        <p:blipFill>
          <a:blip r:embed="rId2" cstate="print"/>
          <a:srcRect/>
          <a:stretch>
            <a:fillRect/>
          </a:stretch>
        </p:blipFill>
        <p:spPr bwMode="auto">
          <a:xfrm>
            <a:off x="685800" y="1828800"/>
            <a:ext cx="7772400" cy="2895600"/>
          </a:xfrm>
          <a:prstGeom prst="rect">
            <a:avLst/>
          </a:prstGeom>
          <a:noFill/>
          <a:ln w="9525">
            <a:noFill/>
            <a:miter lim="800000"/>
            <a:headEnd/>
            <a:tailEnd/>
          </a:ln>
        </p:spPr>
      </p:pic>
      <p:sp>
        <p:nvSpPr>
          <p:cNvPr id="66567" name="Text Box 6"/>
          <p:cNvSpPr txBox="1">
            <a:spLocks noChangeArrowheads="1"/>
          </p:cNvSpPr>
          <p:nvPr/>
        </p:nvSpPr>
        <p:spPr bwMode="auto">
          <a:xfrm>
            <a:off x="1371600" y="5181600"/>
            <a:ext cx="6477000" cy="707886"/>
          </a:xfrm>
          <a:prstGeom prst="rect">
            <a:avLst/>
          </a:prstGeom>
          <a:noFill/>
          <a:ln w="9525">
            <a:noFill/>
            <a:miter lim="800000"/>
            <a:headEnd/>
            <a:tailEnd/>
          </a:ln>
        </p:spPr>
        <p:txBody>
          <a:bodyPr wrap="square">
            <a:spAutoFit/>
          </a:bodyPr>
          <a:lstStyle/>
          <a:p>
            <a:pPr marL="457200" indent="-457200" algn="ctr" eaLnBrk="0" hangingPunct="0">
              <a:spcBef>
                <a:spcPct val="50000"/>
              </a:spcBef>
            </a:pPr>
            <a:r>
              <a:rPr lang="en-US" altLang="en-US" sz="2000" b="1" dirty="0">
                <a:solidFill>
                  <a:srgbClr val="0000FF"/>
                </a:solidFill>
                <a:latin typeface="Times New Roman" pitchFamily="18" charset="0"/>
                <a:cs typeface="Times New Roman" pitchFamily="18" charset="0"/>
              </a:rPr>
              <a:t>Equivalent circuit obtained by replacing the transistor with its </a:t>
            </a:r>
            <a:r>
              <a:rPr lang="en-US" altLang="en-US" sz="2000" b="1" dirty="0" smtClean="0">
                <a:solidFill>
                  <a:srgbClr val="0000FF"/>
                </a:solidFill>
                <a:latin typeface="Times New Roman" pitchFamily="18" charset="0"/>
                <a:cs typeface="Times New Roman" pitchFamily="18" charset="0"/>
              </a:rPr>
              <a:t>hybrid-</a:t>
            </a:r>
            <a:r>
              <a:rPr lang="en-US" altLang="en-US" sz="2000" b="1" i="1" dirty="0" smtClean="0">
                <a:solidFill>
                  <a:srgbClr val="0000FF"/>
                </a:solidFill>
                <a:latin typeface="Times New Roman" pitchFamily="18" charset="0"/>
                <a:cs typeface="Times New Roman" pitchFamily="18" charset="0"/>
              </a:rPr>
              <a:t>pi</a:t>
            </a:r>
            <a:r>
              <a:rPr lang="en-US" altLang="en-US" sz="2000" b="1" dirty="0" smtClean="0">
                <a:solidFill>
                  <a:srgbClr val="0000FF"/>
                </a:solidFill>
                <a:latin typeface="Times New Roman" pitchFamily="18" charset="0"/>
                <a:cs typeface="Times New Roman" pitchFamily="18" charset="0"/>
              </a:rPr>
              <a:t> </a:t>
            </a:r>
            <a:r>
              <a:rPr lang="en-US" altLang="en-US" sz="2000" b="1" dirty="0">
                <a:solidFill>
                  <a:srgbClr val="0000FF"/>
                </a:solidFill>
                <a:latin typeface="Times New Roman" pitchFamily="18" charset="0"/>
                <a:cs typeface="Times New Roman" pitchFamily="18" charset="0"/>
              </a:rPr>
              <a:t>model.</a:t>
            </a:r>
          </a:p>
        </p:txBody>
      </p:sp>
      <p:sp>
        <p:nvSpPr>
          <p:cNvPr id="7" name="Slide Number Placeholder 6"/>
          <p:cNvSpPr>
            <a:spLocks noGrp="1"/>
          </p:cNvSpPr>
          <p:nvPr>
            <p:ph type="sldNum" sz="quarter" idx="12"/>
          </p:nvPr>
        </p:nvSpPr>
        <p:spPr/>
        <p:txBody>
          <a:bodyPr/>
          <a:lstStyle/>
          <a:p>
            <a:fld id="{BC626797-8AFE-49CF-A66F-653507BCD5F0}" type="slidenum">
              <a:rPr lang="en-US" smtClean="0"/>
              <a:pPr/>
              <a:t>22</a:t>
            </a:fld>
            <a:endParaRPr lang="en-US"/>
          </a:p>
        </p:txBody>
      </p:sp>
      <p:sp>
        <p:nvSpPr>
          <p:cNvPr id="8" name="Footer Placeholder 7"/>
          <p:cNvSpPr>
            <a:spLocks noGrp="1"/>
          </p:cNvSpPr>
          <p:nvPr>
            <p:ph type="ftr" sz="quarter" idx="11"/>
          </p:nvPr>
        </p:nvSpPr>
        <p:spPr/>
        <p:txBody>
          <a:bodyPr/>
          <a:lstStyle/>
          <a:p>
            <a:r>
              <a:rPr lang="en-US" smtClean="0"/>
              <a:t>Nasim Zafar</a:t>
            </a:r>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z="2800" b="1" dirty="0" smtClean="0">
                <a:solidFill>
                  <a:srgbClr val="FF0000"/>
                </a:solidFill>
                <a:latin typeface="Times New Roman" pitchFamily="18" charset="0"/>
                <a:ea typeface="宋体" pitchFamily="2" charset="-122"/>
                <a:cs typeface="Times New Roman" pitchFamily="18" charset="0"/>
              </a:rPr>
              <a:t>Common-Emitter Amplifier</a:t>
            </a:r>
            <a:endParaRPr lang="en-US" dirty="0"/>
          </a:p>
        </p:txBody>
      </p:sp>
      <p:sp>
        <p:nvSpPr>
          <p:cNvPr id="3" name="Text Placeholder 2"/>
          <p:cNvSpPr>
            <a:spLocks noGrp="1"/>
          </p:cNvSpPr>
          <p:nvPr>
            <p:ph type="body" idx="1"/>
          </p:nvPr>
        </p:nvSpPr>
        <p:spPr>
          <a:xfrm>
            <a:off x="457200" y="1447800"/>
            <a:ext cx="4040188" cy="639762"/>
          </a:xfrm>
        </p:spPr>
        <p:txBody>
          <a:bodyPr>
            <a:noAutofit/>
          </a:bodyPr>
          <a:lstStyle/>
          <a:p>
            <a:pPr algn="ctr"/>
            <a:r>
              <a:rPr lang="en-US" altLang="zh-CN" sz="2000" dirty="0" smtClean="0">
                <a:solidFill>
                  <a:srgbClr val="0000FF"/>
                </a:solidFill>
                <a:latin typeface="Times New Roman" pitchFamily="18" charset="0"/>
                <a:ea typeface="宋体" pitchFamily="2" charset="-122"/>
                <a:cs typeface="Times New Roman" pitchFamily="18" charset="0"/>
              </a:rPr>
              <a:t>The Common-Emitter Amplifier</a:t>
            </a:r>
            <a:endParaRPr lang="en-US" sz="2000" dirty="0">
              <a:solidFill>
                <a:srgbClr val="0000FF"/>
              </a:solidFill>
            </a:endParaRPr>
          </a:p>
        </p:txBody>
      </p:sp>
      <p:sp>
        <p:nvSpPr>
          <p:cNvPr id="5" name="Text Placeholder 4"/>
          <p:cNvSpPr>
            <a:spLocks noGrp="1"/>
          </p:cNvSpPr>
          <p:nvPr>
            <p:ph type="body" sz="quarter" idx="3"/>
          </p:nvPr>
        </p:nvSpPr>
        <p:spPr>
          <a:xfrm>
            <a:off x="4648200" y="1371600"/>
            <a:ext cx="4041775" cy="639762"/>
          </a:xfrm>
        </p:spPr>
        <p:txBody>
          <a:bodyPr>
            <a:normAutofit/>
          </a:bodyPr>
          <a:lstStyle/>
          <a:p>
            <a:pPr algn="ctr"/>
            <a:r>
              <a:rPr lang="en-US" altLang="en-US" sz="2000" dirty="0" smtClean="0">
                <a:solidFill>
                  <a:srgbClr val="0000FF"/>
                </a:solidFill>
                <a:latin typeface="Times New Roman" pitchFamily="18" charset="0"/>
                <a:cs typeface="Times New Roman" pitchFamily="18" charset="0"/>
              </a:rPr>
              <a:t>Equivalent circuit</a:t>
            </a:r>
            <a:endParaRPr lang="en-US" sz="2000" dirty="0"/>
          </a:p>
        </p:txBody>
      </p:sp>
      <p:sp>
        <p:nvSpPr>
          <p:cNvPr id="7" name="Footer Placeholder 6"/>
          <p:cNvSpPr>
            <a:spLocks noGrp="1"/>
          </p:cNvSpPr>
          <p:nvPr>
            <p:ph type="ftr" sz="quarter" idx="11"/>
          </p:nvPr>
        </p:nvSpPr>
        <p:spPr/>
        <p:txBody>
          <a:bodyPr/>
          <a:lstStyle/>
          <a:p>
            <a:r>
              <a:rPr lang="en-US" smtClean="0"/>
              <a:t>Nasim Zafar</a:t>
            </a:r>
            <a:endParaRPr lang="en-US"/>
          </a:p>
        </p:txBody>
      </p:sp>
      <p:sp>
        <p:nvSpPr>
          <p:cNvPr id="8" name="Slide Number Placeholder 7"/>
          <p:cNvSpPr>
            <a:spLocks noGrp="1"/>
          </p:cNvSpPr>
          <p:nvPr>
            <p:ph type="sldNum" sz="quarter" idx="12"/>
          </p:nvPr>
        </p:nvSpPr>
        <p:spPr/>
        <p:txBody>
          <a:bodyPr/>
          <a:lstStyle/>
          <a:p>
            <a:fld id="{BC626797-8AFE-49CF-A66F-653507BCD5F0}" type="slidenum">
              <a:rPr lang="en-US" smtClean="0"/>
              <a:pPr/>
              <a:t>23</a:t>
            </a:fld>
            <a:endParaRPr lang="en-US"/>
          </a:p>
        </p:txBody>
      </p:sp>
      <p:pic>
        <p:nvPicPr>
          <p:cNvPr id="10" name="Picture 4" descr="c:\ch05_conv\sedr42021_0560a.jpg"/>
          <p:cNvPicPr>
            <a:picLocks noGrp="1" noChangeAspect="1" noChangeArrowheads="1"/>
          </p:cNvPicPr>
          <p:nvPr>
            <p:ph sz="half" idx="2"/>
          </p:nvPr>
        </p:nvPicPr>
        <p:blipFill>
          <a:blip r:embed="rId2" cstate="print"/>
          <a:srcRect/>
          <a:stretch>
            <a:fillRect/>
          </a:stretch>
        </p:blipFill>
        <p:spPr bwMode="auto">
          <a:xfrm>
            <a:off x="457200" y="2286000"/>
            <a:ext cx="4040188" cy="3200400"/>
          </a:xfrm>
          <a:prstGeom prst="rect">
            <a:avLst/>
          </a:prstGeom>
          <a:solidFill>
            <a:schemeClr val="accent6">
              <a:lumMod val="40000"/>
              <a:lumOff val="60000"/>
            </a:schemeClr>
          </a:solidFill>
          <a:ln w="9525">
            <a:solidFill>
              <a:schemeClr val="tx1"/>
            </a:solidFill>
            <a:miter lim="800000"/>
            <a:headEnd/>
            <a:tailEnd/>
          </a:ln>
        </p:spPr>
      </p:pic>
      <p:pic>
        <p:nvPicPr>
          <p:cNvPr id="11" name="Picture 5" descr="c:\ch05_conv\sedr42021_0560b.jpg"/>
          <p:cNvPicPr>
            <a:picLocks noGrp="1" noChangeAspect="1" noChangeArrowheads="1"/>
          </p:cNvPicPr>
          <p:nvPr>
            <p:ph sz="quarter" idx="4"/>
          </p:nvPr>
        </p:nvPicPr>
        <p:blipFill>
          <a:blip r:embed="rId3" cstate="print"/>
          <a:srcRect/>
          <a:stretch>
            <a:fillRect/>
          </a:stretch>
        </p:blipFill>
        <p:spPr bwMode="auto">
          <a:xfrm>
            <a:off x="4876800" y="2743200"/>
            <a:ext cx="3810000" cy="2362200"/>
          </a:xfrm>
          <a:prstGeom prst="rect">
            <a:avLst/>
          </a:prstGeom>
          <a:noFill/>
          <a:ln w="9525">
            <a:solidFill>
              <a:schemeClr val="tx1"/>
            </a:solid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94" name="Rectangle 2"/>
          <p:cNvSpPr>
            <a:spLocks noGrp="1" noChangeArrowheads="1"/>
          </p:cNvSpPr>
          <p:nvPr>
            <p:ph type="title"/>
          </p:nvPr>
        </p:nvSpPr>
        <p:spPr>
          <a:xfrm>
            <a:off x="1219200" y="304800"/>
            <a:ext cx="6743700" cy="1066800"/>
          </a:xfrm>
          <a:solidFill>
            <a:schemeClr val="bg1"/>
          </a:solidFill>
        </p:spPr>
        <p:txBody>
          <a:bodyPr>
            <a:normAutofit/>
          </a:bodyPr>
          <a:lstStyle/>
          <a:p>
            <a:pPr eaLnBrk="1" hangingPunct="1"/>
            <a:r>
              <a:rPr lang="en-US" sz="2800" b="1" dirty="0" smtClean="0">
                <a:solidFill>
                  <a:srgbClr val="FF0000"/>
                </a:solidFill>
                <a:latin typeface="Times New Roman" pitchFamily="18" charset="0"/>
                <a:cs typeface="Times New Roman" pitchFamily="18" charset="0"/>
              </a:rPr>
              <a:t>Characteristics of CE Amplifier</a:t>
            </a:r>
          </a:p>
        </p:txBody>
      </p:sp>
      <p:sp>
        <p:nvSpPr>
          <p:cNvPr id="67595" name="Rectangle 4"/>
          <p:cNvSpPr>
            <a:spLocks noGrp="1" noChangeArrowheads="1"/>
          </p:cNvSpPr>
          <p:nvPr>
            <p:ph type="body" idx="1"/>
          </p:nvPr>
        </p:nvSpPr>
        <p:spPr>
          <a:xfrm>
            <a:off x="685800" y="1600200"/>
            <a:ext cx="7772400" cy="4114800"/>
          </a:xfrm>
          <a:noFill/>
        </p:spPr>
        <p:txBody>
          <a:bodyPr>
            <a:normAutofit/>
          </a:bodyPr>
          <a:lstStyle/>
          <a:p>
            <a:pPr eaLnBrk="1" hangingPunct="1">
              <a:buClr>
                <a:srgbClr val="FF0000"/>
              </a:buClr>
              <a:buFont typeface="Wingdings" pitchFamily="2" charset="2"/>
              <a:buChar char="Ø"/>
            </a:pPr>
            <a:r>
              <a:rPr lang="en-US" sz="2400" dirty="0" smtClean="0">
                <a:latin typeface="Times New Roman" pitchFamily="18" charset="0"/>
                <a:cs typeface="Times New Roman" pitchFamily="18" charset="0"/>
              </a:rPr>
              <a:t>Input resistance</a:t>
            </a:r>
          </a:p>
          <a:p>
            <a:pPr marL="0" indent="0" eaLnBrk="1" hangingPunct="1">
              <a:buNone/>
            </a:pPr>
            <a:endParaRPr lang="en-US" sz="2400" dirty="0" smtClean="0">
              <a:latin typeface="Times New Roman" pitchFamily="18" charset="0"/>
              <a:cs typeface="Times New Roman" pitchFamily="18" charset="0"/>
            </a:endParaRPr>
          </a:p>
          <a:p>
            <a:pPr eaLnBrk="1" hangingPunct="1">
              <a:buClr>
                <a:srgbClr val="FF0000"/>
              </a:buClr>
              <a:buFont typeface="Wingdings" pitchFamily="2" charset="2"/>
              <a:buChar char="Ø"/>
            </a:pPr>
            <a:r>
              <a:rPr lang="en-US" sz="2400" dirty="0" smtClean="0">
                <a:latin typeface="Times New Roman" pitchFamily="18" charset="0"/>
                <a:cs typeface="Times New Roman" pitchFamily="18" charset="0"/>
              </a:rPr>
              <a:t>Overall voltage gain</a:t>
            </a:r>
          </a:p>
          <a:p>
            <a:pPr eaLnBrk="1" hangingPunct="1"/>
            <a:endParaRPr lang="en-US" sz="2400" dirty="0" smtClean="0">
              <a:latin typeface="Times New Roman" pitchFamily="18" charset="0"/>
              <a:cs typeface="Times New Roman" pitchFamily="18" charset="0"/>
            </a:endParaRPr>
          </a:p>
          <a:p>
            <a:pPr eaLnBrk="1" hangingPunct="1">
              <a:buClr>
                <a:srgbClr val="FF0000"/>
              </a:buClr>
              <a:buFont typeface="Wingdings" pitchFamily="2" charset="2"/>
              <a:buChar char="Ø"/>
            </a:pPr>
            <a:r>
              <a:rPr lang="en-US" sz="2400" dirty="0" smtClean="0">
                <a:latin typeface="Times New Roman" pitchFamily="18" charset="0"/>
                <a:cs typeface="Times New Roman" pitchFamily="18" charset="0"/>
              </a:rPr>
              <a:t>Output resistance</a:t>
            </a:r>
          </a:p>
          <a:p>
            <a:pPr eaLnBrk="1" hangingPunct="1"/>
            <a:endParaRPr lang="en-US" sz="2400" dirty="0" smtClean="0">
              <a:latin typeface="Times New Roman" pitchFamily="18" charset="0"/>
              <a:cs typeface="Times New Roman" pitchFamily="18" charset="0"/>
            </a:endParaRPr>
          </a:p>
          <a:p>
            <a:pPr eaLnBrk="1" hangingPunct="1">
              <a:buClr>
                <a:srgbClr val="FF0000"/>
              </a:buClr>
              <a:buFont typeface="Wingdings" pitchFamily="2" charset="2"/>
              <a:buChar char="Ø"/>
            </a:pPr>
            <a:r>
              <a:rPr lang="en-US" sz="2400" dirty="0" smtClean="0">
                <a:latin typeface="Times New Roman" pitchFamily="18" charset="0"/>
                <a:cs typeface="Times New Roman" pitchFamily="18" charset="0"/>
              </a:rPr>
              <a:t>Short-circuit current gain</a:t>
            </a:r>
          </a:p>
        </p:txBody>
      </p:sp>
      <p:graphicFrame>
        <p:nvGraphicFramePr>
          <p:cNvPr id="67587" name="Object 5"/>
          <p:cNvGraphicFramePr>
            <a:graphicFrameLocks noChangeAspect="1"/>
          </p:cNvGraphicFramePr>
          <p:nvPr>
            <p:extLst>
              <p:ext uri="{D42A27DB-BD31-4B8C-83A1-F6EECF244321}">
                <p14:modId xmlns="" xmlns:p14="http://schemas.microsoft.com/office/powerpoint/2010/main" val="2192601978"/>
              </p:ext>
            </p:extLst>
          </p:nvPr>
        </p:nvGraphicFramePr>
        <p:xfrm>
          <a:off x="3429000" y="1524000"/>
          <a:ext cx="1143000" cy="541338"/>
        </p:xfrm>
        <a:graphic>
          <a:graphicData uri="http://schemas.openxmlformats.org/presentationml/2006/ole">
            <p:oleObj spid="_x0000_s265549" name="Equation" r:id="rId3" imgW="482391" imgH="228501" progId="Equation.3">
              <p:embed/>
            </p:oleObj>
          </a:graphicData>
        </a:graphic>
      </p:graphicFrame>
      <p:graphicFrame>
        <p:nvGraphicFramePr>
          <p:cNvPr id="67588" name="Object 6"/>
          <p:cNvGraphicFramePr>
            <a:graphicFrameLocks noChangeAspect="1"/>
          </p:cNvGraphicFramePr>
          <p:nvPr>
            <p:extLst>
              <p:ext uri="{D42A27DB-BD31-4B8C-83A1-F6EECF244321}">
                <p14:modId xmlns="" xmlns:p14="http://schemas.microsoft.com/office/powerpoint/2010/main" val="1059652556"/>
              </p:ext>
            </p:extLst>
          </p:nvPr>
        </p:nvGraphicFramePr>
        <p:xfrm>
          <a:off x="3733800" y="2438400"/>
          <a:ext cx="3124200" cy="568325"/>
        </p:xfrm>
        <a:graphic>
          <a:graphicData uri="http://schemas.openxmlformats.org/presentationml/2006/ole">
            <p:oleObj spid="_x0000_s265550" name="Equation" r:id="rId4" imgW="1435100" imgH="228600" progId="Equation.3">
              <p:embed/>
            </p:oleObj>
          </a:graphicData>
        </a:graphic>
      </p:graphicFrame>
      <p:graphicFrame>
        <p:nvGraphicFramePr>
          <p:cNvPr id="67589" name="Object 7"/>
          <p:cNvGraphicFramePr>
            <a:graphicFrameLocks noChangeAspect="1"/>
          </p:cNvGraphicFramePr>
          <p:nvPr>
            <p:extLst>
              <p:ext uri="{D42A27DB-BD31-4B8C-83A1-F6EECF244321}">
                <p14:modId xmlns="" xmlns:p14="http://schemas.microsoft.com/office/powerpoint/2010/main" val="975820000"/>
              </p:ext>
            </p:extLst>
          </p:nvPr>
        </p:nvGraphicFramePr>
        <p:xfrm>
          <a:off x="3657600" y="3276600"/>
          <a:ext cx="3124200" cy="819150"/>
        </p:xfrm>
        <a:graphic>
          <a:graphicData uri="http://schemas.openxmlformats.org/presentationml/2006/ole">
            <p:oleObj spid="_x0000_s265551" name="Equation" r:id="rId5" imgW="1422400" imgH="444500" progId="Equation.3">
              <p:embed/>
            </p:oleObj>
          </a:graphicData>
        </a:graphic>
      </p:graphicFrame>
      <p:graphicFrame>
        <p:nvGraphicFramePr>
          <p:cNvPr id="67590" name="Object 8"/>
          <p:cNvGraphicFramePr>
            <a:graphicFrameLocks noChangeAspect="1"/>
          </p:cNvGraphicFramePr>
          <p:nvPr>
            <p:extLst>
              <p:ext uri="{D42A27DB-BD31-4B8C-83A1-F6EECF244321}">
                <p14:modId xmlns="" xmlns:p14="http://schemas.microsoft.com/office/powerpoint/2010/main" val="4247645811"/>
              </p:ext>
            </p:extLst>
          </p:nvPr>
        </p:nvGraphicFramePr>
        <p:xfrm>
          <a:off x="4419600" y="4267200"/>
          <a:ext cx="1371600" cy="525463"/>
        </p:xfrm>
        <a:graphic>
          <a:graphicData uri="http://schemas.openxmlformats.org/presentationml/2006/ole">
            <p:oleObj spid="_x0000_s265552" name="Equation" r:id="rId6" imgW="596900" imgH="228600" progId="Equation.3">
              <p:embed/>
            </p:oleObj>
          </a:graphicData>
        </a:graphic>
      </p:graphicFrame>
      <p:graphicFrame>
        <p:nvGraphicFramePr>
          <p:cNvPr id="67591" name="Object 9"/>
          <p:cNvGraphicFramePr>
            <a:graphicFrameLocks noChangeAspect="1"/>
          </p:cNvGraphicFramePr>
          <p:nvPr>
            <p:extLst>
              <p:ext uri="{D42A27DB-BD31-4B8C-83A1-F6EECF244321}">
                <p14:modId xmlns="" xmlns:p14="http://schemas.microsoft.com/office/powerpoint/2010/main" val="2932853867"/>
              </p:ext>
            </p:extLst>
          </p:nvPr>
        </p:nvGraphicFramePr>
        <p:xfrm>
          <a:off x="4495800" y="4876800"/>
          <a:ext cx="1295400" cy="519113"/>
        </p:xfrm>
        <a:graphic>
          <a:graphicData uri="http://schemas.openxmlformats.org/presentationml/2006/ole">
            <p:oleObj spid="_x0000_s265553" name="Equation" r:id="rId7" imgW="571252" imgH="228501" progId="Equation.3">
              <p:embed/>
            </p:oleObj>
          </a:graphicData>
        </a:graphic>
      </p:graphicFrame>
      <p:sp>
        <p:nvSpPr>
          <p:cNvPr id="11" name="Slide Number Placeholder 10"/>
          <p:cNvSpPr>
            <a:spLocks noGrp="1"/>
          </p:cNvSpPr>
          <p:nvPr>
            <p:ph type="sldNum" sz="quarter" idx="12"/>
          </p:nvPr>
        </p:nvSpPr>
        <p:spPr/>
        <p:txBody>
          <a:bodyPr/>
          <a:lstStyle/>
          <a:p>
            <a:fld id="{BC626797-8AFE-49CF-A66F-653507BCD5F0}" type="slidenum">
              <a:rPr lang="en-US" smtClean="0"/>
              <a:pPr/>
              <a:t>24</a:t>
            </a:fld>
            <a:endParaRPr lang="en-US"/>
          </a:p>
        </p:txBody>
      </p:sp>
      <p:sp>
        <p:nvSpPr>
          <p:cNvPr id="12" name="Footer Placeholder 11"/>
          <p:cNvSpPr>
            <a:spLocks noGrp="1"/>
          </p:cNvSpPr>
          <p:nvPr>
            <p:ph type="ftr" sz="quarter" idx="11"/>
          </p:nvPr>
        </p:nvSpPr>
        <p:spPr/>
        <p:txBody>
          <a:bodyPr/>
          <a:lstStyle/>
          <a:p>
            <a:r>
              <a:rPr lang="en-US" smtClean="0"/>
              <a:t>Nasim Zafar</a:t>
            </a:r>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3" name="Rectangle 2"/>
          <p:cNvSpPr>
            <a:spLocks noGrp="1" noChangeArrowheads="1"/>
          </p:cNvSpPr>
          <p:nvPr>
            <p:ph type="title"/>
          </p:nvPr>
        </p:nvSpPr>
        <p:spPr>
          <a:xfrm>
            <a:off x="1219200" y="228600"/>
            <a:ext cx="6743700" cy="1066800"/>
          </a:xfrm>
          <a:solidFill>
            <a:schemeClr val="bg1"/>
          </a:solidFill>
        </p:spPr>
        <p:txBody>
          <a:bodyPr>
            <a:normAutofit/>
          </a:bodyPr>
          <a:lstStyle/>
          <a:p>
            <a:pPr eaLnBrk="1" hangingPunct="1"/>
            <a:r>
              <a:rPr lang="en-US" sz="2800" b="1" dirty="0" smtClean="0">
                <a:solidFill>
                  <a:srgbClr val="FF0000"/>
                </a:solidFill>
                <a:latin typeface="Times New Roman" pitchFamily="18" charset="0"/>
                <a:cs typeface="Times New Roman" pitchFamily="18" charset="0"/>
              </a:rPr>
              <a:t>Summary of C-E amplifier</a:t>
            </a:r>
          </a:p>
        </p:txBody>
      </p:sp>
      <p:sp>
        <p:nvSpPr>
          <p:cNvPr id="68614" name="Rectangle 4"/>
          <p:cNvSpPr>
            <a:spLocks noGrp="1" noChangeArrowheads="1"/>
          </p:cNvSpPr>
          <p:nvPr>
            <p:ph type="body" idx="1"/>
          </p:nvPr>
        </p:nvSpPr>
        <p:spPr>
          <a:xfrm>
            <a:off x="685800" y="1676400"/>
            <a:ext cx="7772400" cy="4114800"/>
          </a:xfrm>
          <a:noFill/>
        </p:spPr>
        <p:txBody>
          <a:bodyPr>
            <a:normAutofit/>
          </a:bodyPr>
          <a:lstStyle/>
          <a:p>
            <a:pPr eaLnBrk="1" hangingPunct="1">
              <a:lnSpc>
                <a:spcPct val="150000"/>
              </a:lnSpc>
              <a:buClr>
                <a:srgbClr val="FF0000"/>
              </a:buClr>
              <a:buFont typeface="Wingdings" pitchFamily="2" charset="2"/>
              <a:buChar char="Ø"/>
            </a:pPr>
            <a:r>
              <a:rPr lang="en-US" sz="2400" dirty="0" smtClean="0">
                <a:latin typeface="Times New Roman" pitchFamily="18" charset="0"/>
                <a:cs typeface="Times New Roman" pitchFamily="18" charset="0"/>
              </a:rPr>
              <a:t>Large voltage gain</a:t>
            </a:r>
          </a:p>
          <a:p>
            <a:pPr eaLnBrk="1" hangingPunct="1">
              <a:lnSpc>
                <a:spcPct val="150000"/>
              </a:lnSpc>
              <a:buClr>
                <a:srgbClr val="FF0000"/>
              </a:buClr>
              <a:buFont typeface="Wingdings" pitchFamily="2" charset="2"/>
              <a:buChar char="Ø"/>
            </a:pPr>
            <a:r>
              <a:rPr lang="en-US" sz="2400" dirty="0" smtClean="0">
                <a:solidFill>
                  <a:srgbClr val="0000FF"/>
                </a:solidFill>
                <a:latin typeface="Times New Roman" pitchFamily="18" charset="0"/>
                <a:cs typeface="Times New Roman" pitchFamily="18" charset="0"/>
              </a:rPr>
              <a:t>Inverting amplifier</a:t>
            </a:r>
          </a:p>
          <a:p>
            <a:pPr eaLnBrk="1" hangingPunct="1">
              <a:lnSpc>
                <a:spcPct val="150000"/>
              </a:lnSpc>
              <a:buClr>
                <a:srgbClr val="FF0000"/>
              </a:buClr>
              <a:buFont typeface="Wingdings" pitchFamily="2" charset="2"/>
              <a:buChar char="Ø"/>
            </a:pPr>
            <a:r>
              <a:rPr lang="en-US" sz="2400" dirty="0" smtClean="0">
                <a:latin typeface="Times New Roman" pitchFamily="18" charset="0"/>
                <a:cs typeface="Times New Roman" pitchFamily="18" charset="0"/>
              </a:rPr>
              <a:t>Large current gain</a:t>
            </a:r>
          </a:p>
          <a:p>
            <a:pPr eaLnBrk="1" hangingPunct="1">
              <a:lnSpc>
                <a:spcPct val="150000"/>
              </a:lnSpc>
              <a:buClr>
                <a:srgbClr val="FF0000"/>
              </a:buClr>
              <a:buFont typeface="Wingdings" pitchFamily="2" charset="2"/>
              <a:buChar char="Ø"/>
            </a:pPr>
            <a:r>
              <a:rPr lang="en-US" sz="2400" dirty="0" smtClean="0">
                <a:latin typeface="Times New Roman" pitchFamily="18" charset="0"/>
                <a:cs typeface="Times New Roman" pitchFamily="18" charset="0"/>
              </a:rPr>
              <a:t>Input resistance is relatively low</a:t>
            </a:r>
          </a:p>
          <a:p>
            <a:pPr eaLnBrk="1" hangingPunct="1">
              <a:lnSpc>
                <a:spcPct val="150000"/>
              </a:lnSpc>
              <a:buClr>
                <a:srgbClr val="FF0000"/>
              </a:buClr>
              <a:buFont typeface="Wingdings" pitchFamily="2" charset="2"/>
              <a:buChar char="Ø"/>
            </a:pPr>
            <a:r>
              <a:rPr lang="en-US" sz="2400" dirty="0" smtClean="0">
                <a:latin typeface="Times New Roman" pitchFamily="18" charset="0"/>
                <a:cs typeface="Times New Roman" pitchFamily="18" charset="0"/>
              </a:rPr>
              <a:t>Output resistance is relatively high</a:t>
            </a:r>
          </a:p>
          <a:p>
            <a:pPr eaLnBrk="1" hangingPunct="1">
              <a:lnSpc>
                <a:spcPct val="150000"/>
              </a:lnSpc>
              <a:buClr>
                <a:srgbClr val="FF0000"/>
              </a:buClr>
              <a:buFont typeface="Wingdings" pitchFamily="2" charset="2"/>
              <a:buChar char="Ø"/>
            </a:pPr>
            <a:r>
              <a:rPr lang="en-US" sz="2400" dirty="0" smtClean="0">
                <a:latin typeface="Times New Roman" pitchFamily="18" charset="0"/>
                <a:cs typeface="Times New Roman" pitchFamily="18" charset="0"/>
              </a:rPr>
              <a:t>Frequency response is rather poor</a:t>
            </a:r>
          </a:p>
        </p:txBody>
      </p:sp>
      <p:sp>
        <p:nvSpPr>
          <p:cNvPr id="6" name="Slide Number Placeholder 5"/>
          <p:cNvSpPr>
            <a:spLocks noGrp="1"/>
          </p:cNvSpPr>
          <p:nvPr>
            <p:ph type="sldNum" sz="quarter" idx="12"/>
          </p:nvPr>
        </p:nvSpPr>
        <p:spPr/>
        <p:txBody>
          <a:bodyPr/>
          <a:lstStyle/>
          <a:p>
            <a:fld id="{BC626797-8AFE-49CF-A66F-653507BCD5F0}" type="slidenum">
              <a:rPr lang="en-US" smtClean="0"/>
              <a:pPr/>
              <a:t>25</a:t>
            </a:fld>
            <a:endParaRPr lang="en-US"/>
          </a:p>
        </p:txBody>
      </p:sp>
      <p:sp>
        <p:nvSpPr>
          <p:cNvPr id="7" name="Footer Placeholder 6"/>
          <p:cNvSpPr>
            <a:spLocks noGrp="1"/>
          </p:cNvSpPr>
          <p:nvPr>
            <p:ph type="ftr" sz="quarter" idx="11"/>
          </p:nvPr>
        </p:nvSpPr>
        <p:spPr/>
        <p:txBody>
          <a:bodyPr/>
          <a:lstStyle/>
          <a:p>
            <a:r>
              <a:rPr lang="en-US" smtClean="0"/>
              <a:t>Nasim Zafar</a:t>
            </a:r>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7" name="Rectangle 2"/>
          <p:cNvSpPr>
            <a:spLocks noGrp="1" noChangeArrowheads="1"/>
          </p:cNvSpPr>
          <p:nvPr>
            <p:ph type="title"/>
          </p:nvPr>
        </p:nvSpPr>
        <p:spPr>
          <a:xfrm>
            <a:off x="1219200" y="304800"/>
            <a:ext cx="6743700" cy="1066800"/>
          </a:xfrm>
          <a:solidFill>
            <a:schemeClr val="bg1"/>
          </a:solidFill>
        </p:spPr>
        <p:txBody>
          <a:bodyPr>
            <a:normAutofit/>
          </a:bodyPr>
          <a:lstStyle/>
          <a:p>
            <a:pPr eaLnBrk="1" hangingPunct="1"/>
            <a:r>
              <a:rPr lang="en-US" altLang="zh-CN" sz="2800" b="1" dirty="0" smtClean="0">
                <a:solidFill>
                  <a:srgbClr val="FF0000"/>
                </a:solidFill>
                <a:latin typeface="Times New Roman" pitchFamily="18" charset="0"/>
                <a:ea typeface="宋体" pitchFamily="2" charset="-122"/>
                <a:cs typeface="Times New Roman" pitchFamily="18" charset="0"/>
              </a:rPr>
              <a:t>The Common-Emitter Amplifier </a:t>
            </a:r>
            <a:br>
              <a:rPr lang="en-US" altLang="zh-CN" sz="2800" b="1" dirty="0" smtClean="0">
                <a:solidFill>
                  <a:srgbClr val="FF0000"/>
                </a:solidFill>
                <a:latin typeface="Times New Roman" pitchFamily="18" charset="0"/>
                <a:ea typeface="宋体" pitchFamily="2" charset="-122"/>
                <a:cs typeface="Times New Roman" pitchFamily="18" charset="0"/>
              </a:rPr>
            </a:br>
            <a:r>
              <a:rPr lang="en-US" altLang="zh-CN" sz="2800" b="1" dirty="0" smtClean="0">
                <a:solidFill>
                  <a:srgbClr val="0000FF"/>
                </a:solidFill>
                <a:latin typeface="Times New Roman" pitchFamily="18" charset="0"/>
                <a:ea typeface="宋体" pitchFamily="2" charset="-122"/>
                <a:cs typeface="Times New Roman" pitchFamily="18" charset="0"/>
              </a:rPr>
              <a:t>with a</a:t>
            </a:r>
            <a:r>
              <a:rPr lang="en-US" altLang="zh-CN" sz="2800" b="1" dirty="0" smtClean="0">
                <a:solidFill>
                  <a:srgbClr val="FF0000"/>
                </a:solidFill>
                <a:latin typeface="Times New Roman" pitchFamily="18" charset="0"/>
                <a:ea typeface="宋体" pitchFamily="2" charset="-122"/>
                <a:cs typeface="Times New Roman" pitchFamily="18" charset="0"/>
              </a:rPr>
              <a:t> </a:t>
            </a:r>
            <a:r>
              <a:rPr lang="en-US" altLang="zh-CN" sz="2800" b="1" dirty="0" smtClean="0">
                <a:solidFill>
                  <a:srgbClr val="0000FF"/>
                </a:solidFill>
                <a:latin typeface="Times New Roman" pitchFamily="18" charset="0"/>
                <a:ea typeface="宋体" pitchFamily="2" charset="-122"/>
                <a:cs typeface="Times New Roman" pitchFamily="18" charset="0"/>
              </a:rPr>
              <a:t>Resistance in the Emitter</a:t>
            </a:r>
            <a:endParaRPr lang="en-US" sz="2800" b="1" dirty="0" smtClean="0">
              <a:solidFill>
                <a:srgbClr val="0000FF"/>
              </a:solidFill>
              <a:latin typeface="Times New Roman" pitchFamily="18" charset="0"/>
              <a:ea typeface="宋体" pitchFamily="2" charset="-122"/>
              <a:cs typeface="Times New Roman" pitchFamily="18" charset="0"/>
            </a:endParaRPr>
          </a:p>
        </p:txBody>
      </p:sp>
      <p:pic>
        <p:nvPicPr>
          <p:cNvPr id="69638" name="Picture 5" descr="c:\ch05_conv\sedr42021_0561a.jpg"/>
          <p:cNvPicPr>
            <a:picLocks noChangeAspect="1" noChangeArrowheads="1"/>
          </p:cNvPicPr>
          <p:nvPr/>
        </p:nvPicPr>
        <p:blipFill>
          <a:blip r:embed="rId2" cstate="print"/>
          <a:srcRect/>
          <a:stretch>
            <a:fillRect/>
          </a:stretch>
        </p:blipFill>
        <p:spPr bwMode="auto">
          <a:xfrm>
            <a:off x="1676400" y="1524000"/>
            <a:ext cx="5486400" cy="4562475"/>
          </a:xfrm>
          <a:prstGeom prst="rect">
            <a:avLst/>
          </a:prstGeom>
          <a:noFill/>
          <a:ln w="9525">
            <a:noFill/>
            <a:miter lim="800000"/>
            <a:headEnd/>
            <a:tailEnd/>
          </a:ln>
        </p:spPr>
      </p:pic>
      <p:sp>
        <p:nvSpPr>
          <p:cNvPr id="6" name="Slide Number Placeholder 5"/>
          <p:cNvSpPr>
            <a:spLocks noGrp="1"/>
          </p:cNvSpPr>
          <p:nvPr>
            <p:ph type="sldNum" sz="quarter" idx="12"/>
          </p:nvPr>
        </p:nvSpPr>
        <p:spPr/>
        <p:txBody>
          <a:bodyPr/>
          <a:lstStyle/>
          <a:p>
            <a:fld id="{BC626797-8AFE-49CF-A66F-653507BCD5F0}" type="slidenum">
              <a:rPr lang="en-US" smtClean="0"/>
              <a:pPr/>
              <a:t>26</a:t>
            </a:fld>
            <a:endParaRPr lang="en-US"/>
          </a:p>
        </p:txBody>
      </p:sp>
      <p:sp>
        <p:nvSpPr>
          <p:cNvPr id="7" name="Footer Placeholder 6"/>
          <p:cNvSpPr>
            <a:spLocks noGrp="1"/>
          </p:cNvSpPr>
          <p:nvPr>
            <p:ph type="ftr" sz="quarter" idx="11"/>
          </p:nvPr>
        </p:nvSpPr>
        <p:spPr/>
        <p:txBody>
          <a:bodyPr/>
          <a:lstStyle/>
          <a:p>
            <a:r>
              <a:rPr lang="en-US" smtClean="0"/>
              <a:t>Nasim Zafar</a:t>
            </a:r>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61" name="Rectangle 2"/>
          <p:cNvSpPr>
            <a:spLocks noGrp="1" noChangeArrowheads="1"/>
          </p:cNvSpPr>
          <p:nvPr>
            <p:ph type="title"/>
          </p:nvPr>
        </p:nvSpPr>
        <p:spPr>
          <a:xfrm>
            <a:off x="1238003" y="304800"/>
            <a:ext cx="6743700" cy="1066800"/>
          </a:xfrm>
          <a:solidFill>
            <a:schemeClr val="bg1"/>
          </a:solidFill>
        </p:spPr>
        <p:txBody>
          <a:bodyPr>
            <a:normAutofit/>
          </a:bodyPr>
          <a:lstStyle/>
          <a:p>
            <a:pPr eaLnBrk="1" hangingPunct="1"/>
            <a:r>
              <a:rPr lang="en-US" altLang="zh-CN" sz="2800" b="1" dirty="0" smtClean="0">
                <a:solidFill>
                  <a:srgbClr val="FF0000"/>
                </a:solidFill>
                <a:latin typeface="Times New Roman" pitchFamily="18" charset="0"/>
                <a:ea typeface="宋体" pitchFamily="2" charset="-122"/>
                <a:cs typeface="Times New Roman" pitchFamily="18" charset="0"/>
              </a:rPr>
              <a:t>The Common-Emitter Amplifier </a:t>
            </a:r>
            <a:br>
              <a:rPr lang="en-US" altLang="zh-CN" sz="2800" b="1" dirty="0" smtClean="0">
                <a:solidFill>
                  <a:srgbClr val="FF0000"/>
                </a:solidFill>
                <a:latin typeface="Times New Roman" pitchFamily="18" charset="0"/>
                <a:ea typeface="宋体" pitchFamily="2" charset="-122"/>
                <a:cs typeface="Times New Roman" pitchFamily="18" charset="0"/>
              </a:rPr>
            </a:br>
            <a:r>
              <a:rPr lang="en-US" altLang="zh-CN" sz="2800" b="1" dirty="0" smtClean="0">
                <a:solidFill>
                  <a:srgbClr val="0000FF"/>
                </a:solidFill>
                <a:latin typeface="Times New Roman" pitchFamily="18" charset="0"/>
                <a:ea typeface="宋体" pitchFamily="2" charset="-122"/>
                <a:cs typeface="Times New Roman" pitchFamily="18" charset="0"/>
              </a:rPr>
              <a:t>with a</a:t>
            </a:r>
            <a:r>
              <a:rPr lang="en-US" altLang="zh-CN" sz="2800" b="1" dirty="0" smtClean="0">
                <a:solidFill>
                  <a:srgbClr val="FF0000"/>
                </a:solidFill>
                <a:latin typeface="Times New Roman" pitchFamily="18" charset="0"/>
                <a:ea typeface="宋体" pitchFamily="2" charset="-122"/>
                <a:cs typeface="Times New Roman" pitchFamily="18" charset="0"/>
              </a:rPr>
              <a:t> </a:t>
            </a:r>
            <a:r>
              <a:rPr lang="en-US" altLang="zh-CN" sz="2800" b="1" dirty="0" smtClean="0">
                <a:solidFill>
                  <a:srgbClr val="0000FF"/>
                </a:solidFill>
                <a:latin typeface="Times New Roman" pitchFamily="18" charset="0"/>
                <a:ea typeface="宋体" pitchFamily="2" charset="-122"/>
                <a:cs typeface="Times New Roman" pitchFamily="18" charset="0"/>
              </a:rPr>
              <a:t>Resistance in the Emitter</a:t>
            </a:r>
            <a:endParaRPr lang="en-US" sz="2800" b="1" dirty="0" smtClean="0">
              <a:solidFill>
                <a:srgbClr val="0000FF"/>
              </a:solidFill>
              <a:latin typeface="Times New Roman" pitchFamily="18" charset="0"/>
              <a:ea typeface="宋体" pitchFamily="2" charset="-122"/>
              <a:cs typeface="Times New Roman" pitchFamily="18" charset="0"/>
            </a:endParaRPr>
          </a:p>
        </p:txBody>
      </p:sp>
      <p:pic>
        <p:nvPicPr>
          <p:cNvPr id="70662" name="Picture 6" descr="c:\ch05_conv\sedr42021_0561b.jpg"/>
          <p:cNvPicPr>
            <a:picLocks noChangeAspect="1" noChangeArrowheads="1"/>
          </p:cNvPicPr>
          <p:nvPr/>
        </p:nvPicPr>
        <p:blipFill>
          <a:blip r:embed="rId2" cstate="print"/>
          <a:srcRect/>
          <a:stretch>
            <a:fillRect/>
          </a:stretch>
        </p:blipFill>
        <p:spPr bwMode="auto">
          <a:xfrm>
            <a:off x="1143000" y="1600200"/>
            <a:ext cx="6934200" cy="4432300"/>
          </a:xfrm>
          <a:prstGeom prst="rect">
            <a:avLst/>
          </a:prstGeom>
          <a:noFill/>
          <a:ln w="9525">
            <a:noFill/>
            <a:miter lim="800000"/>
            <a:headEnd/>
            <a:tailEnd/>
          </a:ln>
        </p:spPr>
      </p:pic>
      <p:sp>
        <p:nvSpPr>
          <p:cNvPr id="6" name="Slide Number Placeholder 5"/>
          <p:cNvSpPr>
            <a:spLocks noGrp="1"/>
          </p:cNvSpPr>
          <p:nvPr>
            <p:ph type="sldNum" sz="quarter" idx="12"/>
          </p:nvPr>
        </p:nvSpPr>
        <p:spPr/>
        <p:txBody>
          <a:bodyPr/>
          <a:lstStyle/>
          <a:p>
            <a:fld id="{BC626797-8AFE-49CF-A66F-653507BCD5F0}" type="slidenum">
              <a:rPr lang="en-US" smtClean="0"/>
              <a:pPr/>
              <a:t>27</a:t>
            </a:fld>
            <a:endParaRPr lang="en-US"/>
          </a:p>
        </p:txBody>
      </p:sp>
      <p:sp>
        <p:nvSpPr>
          <p:cNvPr id="7" name="Footer Placeholder 6"/>
          <p:cNvSpPr>
            <a:spLocks noGrp="1"/>
          </p:cNvSpPr>
          <p:nvPr>
            <p:ph type="ftr" sz="quarter" idx="11"/>
          </p:nvPr>
        </p:nvSpPr>
        <p:spPr/>
        <p:txBody>
          <a:bodyPr/>
          <a:lstStyle/>
          <a:p>
            <a:r>
              <a:rPr lang="en-US" smtClean="0"/>
              <a:t>Nasim Zafar</a:t>
            </a:r>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0" name="Rectangle 2"/>
          <p:cNvSpPr>
            <a:spLocks noGrp="1" noChangeArrowheads="1"/>
          </p:cNvSpPr>
          <p:nvPr>
            <p:ph type="title"/>
          </p:nvPr>
        </p:nvSpPr>
        <p:spPr>
          <a:xfrm>
            <a:off x="1219200" y="304800"/>
            <a:ext cx="6743700" cy="1066800"/>
          </a:xfrm>
          <a:solidFill>
            <a:schemeClr val="bg1"/>
          </a:solidFill>
        </p:spPr>
        <p:txBody>
          <a:bodyPr>
            <a:normAutofit/>
          </a:bodyPr>
          <a:lstStyle/>
          <a:p>
            <a:pPr eaLnBrk="1" hangingPunct="1"/>
            <a:r>
              <a:rPr lang="en-US" altLang="zh-CN" sz="2800" b="1" dirty="0" smtClean="0">
                <a:solidFill>
                  <a:srgbClr val="FF0000"/>
                </a:solidFill>
                <a:latin typeface="Times New Roman" pitchFamily="18" charset="0"/>
                <a:ea typeface="宋体" pitchFamily="2" charset="-122"/>
                <a:cs typeface="Times New Roman" pitchFamily="18" charset="0"/>
              </a:rPr>
              <a:t>Characteristics of the CE Amplifier with a </a:t>
            </a:r>
            <a:r>
              <a:rPr lang="en-US" altLang="zh-CN" sz="2800" b="1" dirty="0" smtClean="0">
                <a:solidFill>
                  <a:srgbClr val="0000FF"/>
                </a:solidFill>
                <a:latin typeface="Times New Roman" pitchFamily="18" charset="0"/>
                <a:ea typeface="宋体" pitchFamily="2" charset="-122"/>
                <a:cs typeface="Times New Roman" pitchFamily="18" charset="0"/>
              </a:rPr>
              <a:t>Resistance in the Emitter</a:t>
            </a:r>
            <a:endParaRPr lang="en-US" sz="2800" b="1" dirty="0" smtClean="0">
              <a:solidFill>
                <a:srgbClr val="0000FF"/>
              </a:solidFill>
              <a:latin typeface="Times New Roman" pitchFamily="18" charset="0"/>
              <a:ea typeface="宋体" pitchFamily="2" charset="-122"/>
              <a:cs typeface="Times New Roman" pitchFamily="18" charset="0"/>
            </a:endParaRPr>
          </a:p>
        </p:txBody>
      </p:sp>
      <p:sp>
        <p:nvSpPr>
          <p:cNvPr id="71691" name="Rectangle 4"/>
          <p:cNvSpPr>
            <a:spLocks noGrp="1" noChangeArrowheads="1"/>
          </p:cNvSpPr>
          <p:nvPr>
            <p:ph type="body" idx="1"/>
          </p:nvPr>
        </p:nvSpPr>
        <p:spPr>
          <a:xfrm>
            <a:off x="685800" y="1676400"/>
            <a:ext cx="7772400" cy="4114800"/>
          </a:xfrm>
          <a:noFill/>
        </p:spPr>
        <p:txBody>
          <a:bodyPr>
            <a:normAutofit fontScale="92500" lnSpcReduction="10000"/>
          </a:bodyPr>
          <a:lstStyle/>
          <a:p>
            <a:pPr eaLnBrk="1" hangingPunct="1">
              <a:buClr>
                <a:srgbClr val="FF0000"/>
              </a:buClr>
              <a:buFont typeface="Wingdings" pitchFamily="2" charset="2"/>
              <a:buChar char="Ø"/>
            </a:pPr>
            <a:r>
              <a:rPr lang="en-US" sz="2800" dirty="0" smtClean="0">
                <a:latin typeface="Times New Roman" pitchFamily="18" charset="0"/>
                <a:cs typeface="Times New Roman" pitchFamily="18" charset="0"/>
              </a:rPr>
              <a:t>Input resistance</a:t>
            </a:r>
          </a:p>
          <a:p>
            <a:pPr marL="0" indent="0" eaLnBrk="1" hangingPunct="1">
              <a:buNone/>
            </a:pPr>
            <a:endParaRPr lang="en-US" sz="2800" dirty="0" smtClean="0">
              <a:latin typeface="Times New Roman" pitchFamily="18" charset="0"/>
              <a:cs typeface="Times New Roman" pitchFamily="18" charset="0"/>
            </a:endParaRPr>
          </a:p>
          <a:p>
            <a:pPr eaLnBrk="1" hangingPunct="1">
              <a:buClr>
                <a:srgbClr val="FF0000"/>
              </a:buClr>
              <a:buFont typeface="Wingdings" pitchFamily="2" charset="2"/>
              <a:buChar char="Ø"/>
            </a:pPr>
            <a:r>
              <a:rPr lang="en-US" sz="2800" dirty="0" smtClean="0">
                <a:latin typeface="Times New Roman" pitchFamily="18" charset="0"/>
                <a:cs typeface="Times New Roman" pitchFamily="18" charset="0"/>
              </a:rPr>
              <a:t>Voltage gain</a:t>
            </a:r>
          </a:p>
          <a:p>
            <a:pPr eaLnBrk="1" hangingPunct="1"/>
            <a:endParaRPr lang="en-US" sz="2800" dirty="0" smtClean="0">
              <a:latin typeface="Times New Roman" pitchFamily="18" charset="0"/>
              <a:cs typeface="Times New Roman" pitchFamily="18" charset="0"/>
            </a:endParaRPr>
          </a:p>
          <a:p>
            <a:pPr eaLnBrk="1" hangingPunct="1">
              <a:buClr>
                <a:srgbClr val="FF0000"/>
              </a:buClr>
              <a:buFont typeface="Wingdings" pitchFamily="2" charset="2"/>
              <a:buChar char="Ø"/>
            </a:pPr>
            <a:r>
              <a:rPr lang="en-US" sz="2800" dirty="0" smtClean="0">
                <a:latin typeface="Times New Roman" pitchFamily="18" charset="0"/>
                <a:cs typeface="Times New Roman" pitchFamily="18" charset="0"/>
              </a:rPr>
              <a:t>Overall voltage gain</a:t>
            </a:r>
          </a:p>
          <a:p>
            <a:pPr eaLnBrk="1" hangingPunct="1"/>
            <a:endParaRPr lang="en-US" sz="2800" dirty="0" smtClean="0">
              <a:latin typeface="Times New Roman" pitchFamily="18" charset="0"/>
              <a:cs typeface="Times New Roman" pitchFamily="18" charset="0"/>
            </a:endParaRPr>
          </a:p>
          <a:p>
            <a:pPr eaLnBrk="1" hangingPunct="1">
              <a:buClr>
                <a:srgbClr val="FF0000"/>
              </a:buClr>
              <a:buFont typeface="Wingdings" pitchFamily="2" charset="2"/>
              <a:buChar char="Ø"/>
            </a:pPr>
            <a:r>
              <a:rPr lang="en-US" sz="2800" dirty="0" smtClean="0">
                <a:latin typeface="Times New Roman" pitchFamily="18" charset="0"/>
                <a:cs typeface="Times New Roman" pitchFamily="18" charset="0"/>
              </a:rPr>
              <a:t>Output resistance</a:t>
            </a:r>
          </a:p>
          <a:p>
            <a:pPr eaLnBrk="1" hangingPunct="1"/>
            <a:endParaRPr lang="en-US" sz="2800" dirty="0" smtClean="0">
              <a:latin typeface="Times New Roman" pitchFamily="18" charset="0"/>
              <a:cs typeface="Times New Roman" pitchFamily="18" charset="0"/>
            </a:endParaRPr>
          </a:p>
          <a:p>
            <a:pPr eaLnBrk="1" hangingPunct="1">
              <a:buClr>
                <a:srgbClr val="FF0000"/>
              </a:buClr>
              <a:buFont typeface="Wingdings" pitchFamily="2" charset="2"/>
              <a:buChar char="Ø"/>
            </a:pPr>
            <a:r>
              <a:rPr lang="en-US" sz="2800" dirty="0" smtClean="0">
                <a:latin typeface="Times New Roman" pitchFamily="18" charset="0"/>
                <a:cs typeface="Times New Roman" pitchFamily="18" charset="0"/>
              </a:rPr>
              <a:t>Short-circuit current gain</a:t>
            </a:r>
          </a:p>
          <a:p>
            <a:pPr eaLnBrk="1" hangingPunct="1">
              <a:buFontTx/>
              <a:buNone/>
            </a:pPr>
            <a:endParaRPr lang="en-US" sz="2800" dirty="0" smtClean="0"/>
          </a:p>
        </p:txBody>
      </p:sp>
      <p:graphicFrame>
        <p:nvGraphicFramePr>
          <p:cNvPr id="71683" name="Object 5"/>
          <p:cNvGraphicFramePr>
            <a:graphicFrameLocks noChangeAspect="1"/>
          </p:cNvGraphicFramePr>
          <p:nvPr>
            <p:extLst>
              <p:ext uri="{D42A27DB-BD31-4B8C-83A1-F6EECF244321}">
                <p14:modId xmlns="" xmlns:p14="http://schemas.microsoft.com/office/powerpoint/2010/main" val="3460593492"/>
              </p:ext>
            </p:extLst>
          </p:nvPr>
        </p:nvGraphicFramePr>
        <p:xfrm>
          <a:off x="3352800" y="1676400"/>
          <a:ext cx="3276600" cy="484188"/>
        </p:xfrm>
        <a:graphic>
          <a:graphicData uri="http://schemas.openxmlformats.org/presentationml/2006/ole">
            <p:oleObj spid="_x0000_s269663" name="Equation" r:id="rId3" imgW="1549400" imgH="228600" progId="Equation.3">
              <p:embed/>
            </p:oleObj>
          </a:graphicData>
        </a:graphic>
      </p:graphicFrame>
      <p:graphicFrame>
        <p:nvGraphicFramePr>
          <p:cNvPr id="71684" name="Object 6"/>
          <p:cNvGraphicFramePr>
            <a:graphicFrameLocks noChangeAspect="1"/>
          </p:cNvGraphicFramePr>
          <p:nvPr>
            <p:extLst>
              <p:ext uri="{D42A27DB-BD31-4B8C-83A1-F6EECF244321}">
                <p14:modId xmlns="" xmlns:p14="http://schemas.microsoft.com/office/powerpoint/2010/main" val="159680362"/>
              </p:ext>
            </p:extLst>
          </p:nvPr>
        </p:nvGraphicFramePr>
        <p:xfrm>
          <a:off x="3276600" y="2438400"/>
          <a:ext cx="2046288" cy="808038"/>
        </p:xfrm>
        <a:graphic>
          <a:graphicData uri="http://schemas.openxmlformats.org/presentationml/2006/ole">
            <p:oleObj spid="_x0000_s269664" name="Equation" r:id="rId4" imgW="952087" imgH="431613" progId="Equation.3">
              <p:embed/>
            </p:oleObj>
          </a:graphicData>
        </a:graphic>
      </p:graphicFrame>
      <p:graphicFrame>
        <p:nvGraphicFramePr>
          <p:cNvPr id="71685" name="Object 7"/>
          <p:cNvGraphicFramePr>
            <a:graphicFrameLocks noChangeAspect="1"/>
          </p:cNvGraphicFramePr>
          <p:nvPr>
            <p:extLst>
              <p:ext uri="{D42A27DB-BD31-4B8C-83A1-F6EECF244321}">
                <p14:modId xmlns="" xmlns:p14="http://schemas.microsoft.com/office/powerpoint/2010/main" val="2767857225"/>
              </p:ext>
            </p:extLst>
          </p:nvPr>
        </p:nvGraphicFramePr>
        <p:xfrm>
          <a:off x="4038600" y="3276600"/>
          <a:ext cx="3429000" cy="817563"/>
        </p:xfrm>
        <a:graphic>
          <a:graphicData uri="http://schemas.openxmlformats.org/presentationml/2006/ole">
            <p:oleObj spid="_x0000_s269665" name="Equation" r:id="rId5" imgW="1739900" imgH="444500" progId="Equation.3">
              <p:embed/>
            </p:oleObj>
          </a:graphicData>
        </a:graphic>
      </p:graphicFrame>
      <p:graphicFrame>
        <p:nvGraphicFramePr>
          <p:cNvPr id="71686" name="Object 8"/>
          <p:cNvGraphicFramePr>
            <a:graphicFrameLocks noChangeAspect="1"/>
          </p:cNvGraphicFramePr>
          <p:nvPr>
            <p:extLst>
              <p:ext uri="{D42A27DB-BD31-4B8C-83A1-F6EECF244321}">
                <p14:modId xmlns="" xmlns:p14="http://schemas.microsoft.com/office/powerpoint/2010/main" val="2377235797"/>
              </p:ext>
            </p:extLst>
          </p:nvPr>
        </p:nvGraphicFramePr>
        <p:xfrm>
          <a:off x="3733800" y="4343400"/>
          <a:ext cx="1212850" cy="465138"/>
        </p:xfrm>
        <a:graphic>
          <a:graphicData uri="http://schemas.openxmlformats.org/presentationml/2006/ole">
            <p:oleObj spid="_x0000_s269666" name="Equation" r:id="rId6" imgW="596900" imgH="228600" progId="Equation.3">
              <p:embed/>
            </p:oleObj>
          </a:graphicData>
        </a:graphic>
      </p:graphicFrame>
      <p:graphicFrame>
        <p:nvGraphicFramePr>
          <p:cNvPr id="71687" name="Object 9"/>
          <p:cNvGraphicFramePr>
            <a:graphicFrameLocks noChangeAspect="1"/>
          </p:cNvGraphicFramePr>
          <p:nvPr>
            <p:extLst>
              <p:ext uri="{D42A27DB-BD31-4B8C-83A1-F6EECF244321}">
                <p14:modId xmlns="" xmlns:p14="http://schemas.microsoft.com/office/powerpoint/2010/main" val="1235808316"/>
              </p:ext>
            </p:extLst>
          </p:nvPr>
        </p:nvGraphicFramePr>
        <p:xfrm>
          <a:off x="4572000" y="5181600"/>
          <a:ext cx="1143000" cy="457200"/>
        </p:xfrm>
        <a:graphic>
          <a:graphicData uri="http://schemas.openxmlformats.org/presentationml/2006/ole">
            <p:oleObj spid="_x0000_s269667" name="Equation" r:id="rId7" imgW="571252" imgH="228501" progId="Equation.3">
              <p:embed/>
            </p:oleObj>
          </a:graphicData>
        </a:graphic>
      </p:graphicFrame>
      <p:sp>
        <p:nvSpPr>
          <p:cNvPr id="11" name="Slide Number Placeholder 10"/>
          <p:cNvSpPr>
            <a:spLocks noGrp="1"/>
          </p:cNvSpPr>
          <p:nvPr>
            <p:ph type="sldNum" sz="quarter" idx="12"/>
          </p:nvPr>
        </p:nvSpPr>
        <p:spPr/>
        <p:txBody>
          <a:bodyPr/>
          <a:lstStyle/>
          <a:p>
            <a:fld id="{BC626797-8AFE-49CF-A66F-653507BCD5F0}" type="slidenum">
              <a:rPr lang="en-US" smtClean="0"/>
              <a:pPr/>
              <a:t>28</a:t>
            </a:fld>
            <a:endParaRPr lang="en-US"/>
          </a:p>
        </p:txBody>
      </p:sp>
      <p:sp>
        <p:nvSpPr>
          <p:cNvPr id="12" name="Footer Placeholder 11"/>
          <p:cNvSpPr>
            <a:spLocks noGrp="1"/>
          </p:cNvSpPr>
          <p:nvPr>
            <p:ph type="ftr" sz="quarter" idx="11"/>
          </p:nvPr>
        </p:nvSpPr>
        <p:spPr/>
        <p:txBody>
          <a:bodyPr/>
          <a:lstStyle/>
          <a:p>
            <a:r>
              <a:rPr lang="en-US" smtClean="0"/>
              <a:t>Nasim Zafar</a:t>
            </a:r>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9" name="Rectangle 2"/>
          <p:cNvSpPr>
            <a:spLocks noGrp="1" noChangeArrowheads="1"/>
          </p:cNvSpPr>
          <p:nvPr>
            <p:ph type="title"/>
          </p:nvPr>
        </p:nvSpPr>
        <p:spPr>
          <a:xfrm>
            <a:off x="1219200" y="304800"/>
            <a:ext cx="6743700" cy="1066800"/>
          </a:xfrm>
          <a:solidFill>
            <a:schemeClr val="bg1"/>
          </a:solidFill>
        </p:spPr>
        <p:txBody>
          <a:bodyPr>
            <a:normAutofit/>
          </a:bodyPr>
          <a:lstStyle/>
          <a:p>
            <a:pPr eaLnBrk="1" hangingPunct="1"/>
            <a:r>
              <a:rPr lang="en-US" sz="2800" b="1" dirty="0" smtClean="0">
                <a:solidFill>
                  <a:srgbClr val="FF0000"/>
                </a:solidFill>
                <a:latin typeface="Times New Roman" pitchFamily="18" charset="0"/>
                <a:cs typeface="Times New Roman" pitchFamily="18" charset="0"/>
              </a:rPr>
              <a:t>Summary of CE Amplifier with </a:t>
            </a:r>
            <a:r>
              <a:rPr lang="en-US" sz="2800" b="1" i="1" dirty="0" smtClean="0">
                <a:solidFill>
                  <a:srgbClr val="FF0000"/>
                </a:solidFill>
                <a:latin typeface="Times New Roman" pitchFamily="18" charset="0"/>
                <a:cs typeface="Times New Roman" pitchFamily="18" charset="0"/>
              </a:rPr>
              <a:t>R</a:t>
            </a:r>
            <a:r>
              <a:rPr lang="en-US" sz="2800" b="1" i="1" baseline="-25000" dirty="0" smtClean="0">
                <a:solidFill>
                  <a:srgbClr val="FF0000"/>
                </a:solidFill>
                <a:latin typeface="Times New Roman" pitchFamily="18" charset="0"/>
                <a:cs typeface="Times New Roman" pitchFamily="18" charset="0"/>
              </a:rPr>
              <a:t>E</a:t>
            </a:r>
          </a:p>
        </p:txBody>
      </p:sp>
      <p:sp>
        <p:nvSpPr>
          <p:cNvPr id="72710" name="Rectangle 4"/>
          <p:cNvSpPr>
            <a:spLocks noGrp="1" noChangeArrowheads="1"/>
          </p:cNvSpPr>
          <p:nvPr>
            <p:ph type="body" idx="1"/>
          </p:nvPr>
        </p:nvSpPr>
        <p:spPr>
          <a:xfrm>
            <a:off x="609600" y="1676400"/>
            <a:ext cx="7924800" cy="4038600"/>
          </a:xfrm>
          <a:noFill/>
        </p:spPr>
        <p:txBody>
          <a:bodyPr>
            <a:normAutofit/>
          </a:bodyPr>
          <a:lstStyle/>
          <a:p>
            <a:pPr eaLnBrk="1" hangingPunct="1">
              <a:buClr>
                <a:srgbClr val="FF0000"/>
              </a:buClr>
              <a:buFont typeface="Wingdings" pitchFamily="2" charset="2"/>
              <a:buChar char="Ø"/>
            </a:pPr>
            <a:r>
              <a:rPr lang="en-US" sz="2400" dirty="0" smtClean="0">
                <a:latin typeface="Times New Roman" pitchFamily="18" charset="0"/>
                <a:cs typeface="Times New Roman" pitchFamily="18" charset="0"/>
              </a:rPr>
              <a:t>The input resistance </a:t>
            </a:r>
            <a:r>
              <a:rPr lang="en-US" sz="2400" i="1" dirty="0" err="1" smtClean="0">
                <a:latin typeface="Times New Roman" pitchFamily="18" charset="0"/>
                <a:cs typeface="Times New Roman" pitchFamily="18" charset="0"/>
              </a:rPr>
              <a:t>R</a:t>
            </a:r>
            <a:r>
              <a:rPr lang="en-US" sz="2400" i="1" baseline="-25000" dirty="0" err="1" smtClean="0">
                <a:latin typeface="Times New Roman" pitchFamily="18" charset="0"/>
                <a:cs typeface="Times New Roman" pitchFamily="18" charset="0"/>
              </a:rPr>
              <a:t>in</a:t>
            </a:r>
            <a:r>
              <a:rPr lang="en-US" sz="2400" dirty="0" smtClean="0">
                <a:latin typeface="Times New Roman" pitchFamily="18" charset="0"/>
                <a:cs typeface="Times New Roman" pitchFamily="18" charset="0"/>
              </a:rPr>
              <a:t> is increased by the factor </a:t>
            </a:r>
            <a:r>
              <a:rPr lang="en-US" sz="2400" i="1" dirty="0" smtClean="0">
                <a:latin typeface="Times New Roman" pitchFamily="18" charset="0"/>
                <a:cs typeface="Times New Roman" pitchFamily="18" charset="0"/>
              </a:rPr>
              <a:t>(1+g</a:t>
            </a:r>
            <a:r>
              <a:rPr lang="en-US" sz="2400" i="1" baseline="-25000" dirty="0" smtClean="0">
                <a:latin typeface="Times New Roman" pitchFamily="18" charset="0"/>
                <a:cs typeface="Times New Roman" pitchFamily="18" charset="0"/>
              </a:rPr>
              <a:t>m</a:t>
            </a:r>
            <a:r>
              <a:rPr lang="en-US" sz="2400" i="1" dirty="0" smtClean="0">
                <a:latin typeface="Times New Roman" pitchFamily="18" charset="0"/>
                <a:cs typeface="Times New Roman" pitchFamily="18" charset="0"/>
              </a:rPr>
              <a:t>R</a:t>
            </a:r>
            <a:r>
              <a:rPr lang="en-US" sz="2400" i="1" baseline="-25000" dirty="0" smtClean="0">
                <a:latin typeface="Times New Roman" pitchFamily="18" charset="0"/>
                <a:cs typeface="Times New Roman" pitchFamily="18" charset="0"/>
              </a:rPr>
              <a:t>e</a:t>
            </a:r>
            <a:r>
              <a:rPr lang="en-US" sz="2400" i="1" dirty="0" smtClean="0">
                <a:latin typeface="Times New Roman" pitchFamily="18" charset="0"/>
                <a:cs typeface="Times New Roman" pitchFamily="18" charset="0"/>
              </a:rPr>
              <a:t>).</a:t>
            </a:r>
          </a:p>
          <a:p>
            <a:pPr eaLnBrk="1" hangingPunct="1">
              <a:buClr>
                <a:srgbClr val="FF0000"/>
              </a:buClr>
              <a:buFont typeface="Wingdings" pitchFamily="2" charset="2"/>
              <a:buChar char="Ø"/>
            </a:pPr>
            <a:endParaRPr lang="en-US" sz="2400" dirty="0" smtClean="0">
              <a:latin typeface="Times New Roman" pitchFamily="18" charset="0"/>
              <a:cs typeface="Times New Roman" pitchFamily="18" charset="0"/>
            </a:endParaRPr>
          </a:p>
          <a:p>
            <a:pPr eaLnBrk="1" hangingPunct="1">
              <a:buClr>
                <a:srgbClr val="FF0000"/>
              </a:buClr>
              <a:buFont typeface="Wingdings" pitchFamily="2" charset="2"/>
              <a:buChar char="Ø"/>
            </a:pPr>
            <a:r>
              <a:rPr lang="en-US" sz="2400" dirty="0" smtClean="0">
                <a:solidFill>
                  <a:srgbClr val="0000FF"/>
                </a:solidFill>
                <a:latin typeface="Times New Roman" pitchFamily="18" charset="0"/>
                <a:cs typeface="Times New Roman" pitchFamily="18" charset="0"/>
              </a:rPr>
              <a:t>The voltage gain from base to collector is reduced by the factor </a:t>
            </a:r>
            <a:r>
              <a:rPr lang="en-US" sz="2400" i="1" dirty="0" smtClean="0">
                <a:solidFill>
                  <a:srgbClr val="0000FF"/>
                </a:solidFill>
                <a:latin typeface="Times New Roman" pitchFamily="18" charset="0"/>
                <a:cs typeface="Times New Roman" pitchFamily="18" charset="0"/>
              </a:rPr>
              <a:t>(1+g</a:t>
            </a:r>
            <a:r>
              <a:rPr lang="en-US" sz="2400" i="1" baseline="-25000" dirty="0" smtClean="0">
                <a:solidFill>
                  <a:srgbClr val="0000FF"/>
                </a:solidFill>
                <a:latin typeface="Times New Roman" pitchFamily="18" charset="0"/>
                <a:cs typeface="Times New Roman" pitchFamily="18" charset="0"/>
              </a:rPr>
              <a:t>m</a:t>
            </a:r>
            <a:r>
              <a:rPr lang="en-US" sz="2400" i="1" dirty="0" smtClean="0">
                <a:solidFill>
                  <a:srgbClr val="0000FF"/>
                </a:solidFill>
                <a:latin typeface="Times New Roman" pitchFamily="18" charset="0"/>
                <a:cs typeface="Times New Roman" pitchFamily="18" charset="0"/>
              </a:rPr>
              <a:t>R</a:t>
            </a:r>
            <a:r>
              <a:rPr lang="en-US" sz="2400" i="1" baseline="-25000" dirty="0" smtClean="0">
                <a:solidFill>
                  <a:srgbClr val="0000FF"/>
                </a:solidFill>
                <a:latin typeface="Times New Roman" pitchFamily="18" charset="0"/>
                <a:cs typeface="Times New Roman" pitchFamily="18" charset="0"/>
              </a:rPr>
              <a:t>e</a:t>
            </a:r>
            <a:r>
              <a:rPr lang="en-US" sz="2400" i="1" dirty="0" smtClean="0">
                <a:solidFill>
                  <a:srgbClr val="0000FF"/>
                </a:solidFill>
                <a:latin typeface="Times New Roman" pitchFamily="18" charset="0"/>
                <a:cs typeface="Times New Roman" pitchFamily="18" charset="0"/>
              </a:rPr>
              <a:t>)</a:t>
            </a:r>
            <a:r>
              <a:rPr lang="en-US" sz="2400" dirty="0" smtClean="0">
                <a:solidFill>
                  <a:srgbClr val="0000FF"/>
                </a:solidFill>
                <a:latin typeface="Times New Roman" pitchFamily="18" charset="0"/>
                <a:cs typeface="Times New Roman" pitchFamily="18" charset="0"/>
              </a:rPr>
              <a:t>.</a:t>
            </a:r>
          </a:p>
          <a:p>
            <a:pPr eaLnBrk="1" hangingPunct="1">
              <a:buClr>
                <a:srgbClr val="FF0000"/>
              </a:buClr>
              <a:buFont typeface="Wingdings" pitchFamily="2" charset="2"/>
              <a:buChar char="Ø"/>
            </a:pPr>
            <a:endParaRPr lang="en-US" sz="2400" dirty="0" smtClean="0">
              <a:latin typeface="Times New Roman" pitchFamily="18" charset="0"/>
              <a:cs typeface="Times New Roman" pitchFamily="18" charset="0"/>
            </a:endParaRPr>
          </a:p>
          <a:p>
            <a:pPr eaLnBrk="1" hangingPunct="1">
              <a:buClr>
                <a:srgbClr val="FF0000"/>
              </a:buClr>
              <a:buFont typeface="Wingdings" pitchFamily="2" charset="2"/>
              <a:buChar char="Ø"/>
            </a:pPr>
            <a:r>
              <a:rPr lang="en-US" sz="2400" dirty="0" smtClean="0">
                <a:latin typeface="Times New Roman" pitchFamily="18" charset="0"/>
                <a:cs typeface="Times New Roman" pitchFamily="18" charset="0"/>
              </a:rPr>
              <a:t>For the same nonlinear distortion, the input signal </a:t>
            </a:r>
            <a:r>
              <a:rPr lang="en-US" sz="2400" i="1" dirty="0" smtClean="0">
                <a:latin typeface="Times New Roman" pitchFamily="18" charset="0"/>
                <a:cs typeface="Times New Roman" pitchFamily="18" charset="0"/>
              </a:rPr>
              <a:t>v</a:t>
            </a:r>
            <a:r>
              <a:rPr lang="en-US" sz="2400" i="1" baseline="-25000" dirty="0" smtClean="0">
                <a:latin typeface="Times New Roman" pitchFamily="18" charset="0"/>
                <a:cs typeface="Times New Roman" pitchFamily="18" charset="0"/>
              </a:rPr>
              <a:t>i</a:t>
            </a:r>
            <a:r>
              <a:rPr lang="en-US" sz="2400" i="1"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can be increased by the factor </a:t>
            </a:r>
            <a:r>
              <a:rPr lang="en-US" sz="2400" i="1" dirty="0" smtClean="0">
                <a:latin typeface="Times New Roman" pitchFamily="18" charset="0"/>
                <a:cs typeface="Times New Roman" pitchFamily="18" charset="0"/>
              </a:rPr>
              <a:t>(1+g</a:t>
            </a:r>
            <a:r>
              <a:rPr lang="en-US" sz="2400" i="1" baseline="-25000" dirty="0" smtClean="0">
                <a:latin typeface="Times New Roman" pitchFamily="18" charset="0"/>
                <a:cs typeface="Times New Roman" pitchFamily="18" charset="0"/>
              </a:rPr>
              <a:t>m</a:t>
            </a:r>
            <a:r>
              <a:rPr lang="en-US" sz="2400" i="1" dirty="0" smtClean="0">
                <a:latin typeface="Times New Roman" pitchFamily="18" charset="0"/>
                <a:cs typeface="Times New Roman" pitchFamily="18" charset="0"/>
              </a:rPr>
              <a:t>R</a:t>
            </a:r>
            <a:r>
              <a:rPr lang="en-US" sz="2400" i="1" baseline="-25000" dirty="0" smtClean="0">
                <a:latin typeface="Times New Roman" pitchFamily="18" charset="0"/>
                <a:cs typeface="Times New Roman" pitchFamily="18" charset="0"/>
              </a:rPr>
              <a:t>e</a:t>
            </a:r>
            <a:r>
              <a:rPr lang="en-US" sz="2400" i="1" dirty="0" smtClean="0">
                <a:latin typeface="Times New Roman" pitchFamily="18" charset="0"/>
                <a:cs typeface="Times New Roman" pitchFamily="18" charset="0"/>
              </a:rPr>
              <a:t>)</a:t>
            </a:r>
            <a:r>
              <a:rPr lang="en-US" sz="2400" dirty="0" smtClean="0">
                <a:latin typeface="Times New Roman" pitchFamily="18" charset="0"/>
                <a:cs typeface="Times New Roman" pitchFamily="18" charset="0"/>
              </a:rPr>
              <a:t>.</a:t>
            </a:r>
          </a:p>
          <a:p>
            <a:pPr eaLnBrk="1" hangingPunct="1">
              <a:buClr>
                <a:srgbClr val="FF0000"/>
              </a:buClr>
              <a:buFont typeface="Wingdings" pitchFamily="2" charset="2"/>
              <a:buChar char="Ø"/>
            </a:pPr>
            <a:endParaRPr lang="en-US" sz="2400" dirty="0" smtClean="0">
              <a:latin typeface="Times New Roman" pitchFamily="18" charset="0"/>
              <a:cs typeface="Times New Roman" pitchFamily="18" charset="0"/>
            </a:endParaRPr>
          </a:p>
          <a:p>
            <a:pPr eaLnBrk="1" hangingPunct="1">
              <a:buClr>
                <a:srgbClr val="FF0000"/>
              </a:buClr>
              <a:buFont typeface="Wingdings" pitchFamily="2" charset="2"/>
              <a:buChar char="Ø"/>
            </a:pPr>
            <a:r>
              <a:rPr lang="en-US" sz="2400" dirty="0" smtClean="0">
                <a:latin typeface="Times New Roman" pitchFamily="18" charset="0"/>
                <a:cs typeface="Times New Roman" pitchFamily="18" charset="0"/>
              </a:rPr>
              <a:t>The overall voltage gain is less dependent on the value of </a:t>
            </a:r>
            <a:r>
              <a:rPr lang="en-US" sz="2400" i="1" dirty="0" smtClean="0">
                <a:latin typeface="Times New Roman" pitchFamily="18" charset="0"/>
                <a:cs typeface="Times New Roman" pitchFamily="18" charset="0"/>
              </a:rPr>
              <a:t>β</a:t>
            </a:r>
            <a:r>
              <a:rPr lang="en-US" sz="2400" dirty="0" smtClean="0">
                <a:latin typeface="Times New Roman" pitchFamily="18" charset="0"/>
                <a:cs typeface="Times New Roman" pitchFamily="18" charset="0"/>
              </a:rPr>
              <a:t>.</a:t>
            </a:r>
          </a:p>
        </p:txBody>
      </p:sp>
      <p:sp>
        <p:nvSpPr>
          <p:cNvPr id="6" name="Slide Number Placeholder 5"/>
          <p:cNvSpPr>
            <a:spLocks noGrp="1"/>
          </p:cNvSpPr>
          <p:nvPr>
            <p:ph type="sldNum" sz="quarter" idx="12"/>
          </p:nvPr>
        </p:nvSpPr>
        <p:spPr/>
        <p:txBody>
          <a:bodyPr/>
          <a:lstStyle/>
          <a:p>
            <a:fld id="{BC626797-8AFE-49CF-A66F-653507BCD5F0}" type="slidenum">
              <a:rPr lang="en-US" smtClean="0"/>
              <a:pPr/>
              <a:t>29</a:t>
            </a:fld>
            <a:endParaRPr lang="en-US"/>
          </a:p>
        </p:txBody>
      </p:sp>
      <p:sp>
        <p:nvSpPr>
          <p:cNvPr id="7" name="Footer Placeholder 6"/>
          <p:cNvSpPr>
            <a:spLocks noGrp="1"/>
          </p:cNvSpPr>
          <p:nvPr>
            <p:ph type="ftr" sz="quarter" idx="11"/>
          </p:nvPr>
        </p:nvSpPr>
        <p:spPr/>
        <p:txBody>
          <a:bodyPr/>
          <a:lstStyle/>
          <a:p>
            <a:r>
              <a:rPr lang="en-US" smtClean="0"/>
              <a:t>Nasim Zafar</a:t>
            </a:r>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3" name="Rectangle 2"/>
          <p:cNvSpPr>
            <a:spLocks noGrp="1" noChangeArrowheads="1"/>
          </p:cNvSpPr>
          <p:nvPr>
            <p:ph type="title"/>
          </p:nvPr>
        </p:nvSpPr>
        <p:spPr>
          <a:xfrm>
            <a:off x="1219200" y="457200"/>
            <a:ext cx="6743700" cy="1066800"/>
          </a:xfrm>
          <a:solidFill>
            <a:schemeClr val="bg1"/>
          </a:solidFill>
        </p:spPr>
        <p:txBody>
          <a:bodyPr>
            <a:normAutofit/>
          </a:bodyPr>
          <a:lstStyle/>
          <a:p>
            <a:pPr eaLnBrk="1" hangingPunct="1"/>
            <a:r>
              <a:rPr lang="en-US" sz="2800" b="1" dirty="0" smtClean="0">
                <a:solidFill>
                  <a:srgbClr val="FF0000"/>
                </a:solidFill>
                <a:latin typeface="Times New Roman" pitchFamily="18" charset="0"/>
                <a:cs typeface="Times New Roman" pitchFamily="18" charset="0"/>
              </a:rPr>
              <a:t>Summary of CE Amplifier with </a:t>
            </a:r>
            <a:r>
              <a:rPr lang="en-US" sz="2800" b="1" i="1" dirty="0" smtClean="0">
                <a:solidFill>
                  <a:srgbClr val="FF0000"/>
                </a:solidFill>
                <a:latin typeface="Times New Roman" pitchFamily="18" charset="0"/>
                <a:cs typeface="Times New Roman" pitchFamily="18" charset="0"/>
              </a:rPr>
              <a:t>R</a:t>
            </a:r>
            <a:r>
              <a:rPr lang="en-US" sz="2800" b="1" i="1" baseline="-25000" dirty="0" smtClean="0">
                <a:solidFill>
                  <a:srgbClr val="FF0000"/>
                </a:solidFill>
                <a:latin typeface="Times New Roman" pitchFamily="18" charset="0"/>
                <a:cs typeface="Times New Roman" pitchFamily="18" charset="0"/>
              </a:rPr>
              <a:t>E</a:t>
            </a:r>
          </a:p>
        </p:txBody>
      </p:sp>
      <p:sp>
        <p:nvSpPr>
          <p:cNvPr id="73734" name="Rectangle 4"/>
          <p:cNvSpPr>
            <a:spLocks noGrp="1" noChangeArrowheads="1"/>
          </p:cNvSpPr>
          <p:nvPr>
            <p:ph type="body" idx="1"/>
          </p:nvPr>
        </p:nvSpPr>
        <p:spPr>
          <a:xfrm>
            <a:off x="533400" y="1828800"/>
            <a:ext cx="7772400" cy="3733800"/>
          </a:xfrm>
          <a:noFill/>
        </p:spPr>
        <p:txBody>
          <a:bodyPr>
            <a:normAutofit/>
          </a:bodyPr>
          <a:lstStyle/>
          <a:p>
            <a:pPr eaLnBrk="1" hangingPunct="1">
              <a:buClr>
                <a:srgbClr val="FF0000"/>
              </a:buClr>
              <a:buFont typeface="Wingdings" pitchFamily="2" charset="2"/>
              <a:buChar char="Ø"/>
            </a:pPr>
            <a:r>
              <a:rPr lang="en-US" sz="2400" dirty="0" smtClean="0">
                <a:solidFill>
                  <a:srgbClr val="0000FF"/>
                </a:solidFill>
                <a:latin typeface="Times New Roman" pitchFamily="18" charset="0"/>
                <a:cs typeface="Times New Roman" pitchFamily="18" charset="0"/>
              </a:rPr>
              <a:t>The reduction in gain is the price for obtaining the other performance improvements.</a:t>
            </a:r>
          </a:p>
          <a:p>
            <a:pPr eaLnBrk="1" hangingPunct="1">
              <a:buClr>
                <a:srgbClr val="FF0000"/>
              </a:buClr>
              <a:buFont typeface="Wingdings" pitchFamily="2" charset="2"/>
              <a:buChar char="Ø"/>
            </a:pPr>
            <a:endParaRPr lang="en-US" sz="2400" dirty="0">
              <a:latin typeface="Times New Roman" pitchFamily="18" charset="0"/>
              <a:cs typeface="Times New Roman" pitchFamily="18" charset="0"/>
            </a:endParaRPr>
          </a:p>
          <a:p>
            <a:pPr eaLnBrk="1" hangingPunct="1">
              <a:buClr>
                <a:srgbClr val="FF0000"/>
              </a:buClr>
              <a:buFont typeface="Wingdings" pitchFamily="2" charset="2"/>
              <a:buChar char="Ø"/>
            </a:pPr>
            <a:r>
              <a:rPr lang="en-US" sz="2400" dirty="0" smtClean="0">
                <a:latin typeface="Times New Roman" pitchFamily="18" charset="0"/>
                <a:cs typeface="Times New Roman" pitchFamily="18" charset="0"/>
              </a:rPr>
              <a:t>Resistor </a:t>
            </a:r>
            <a:r>
              <a:rPr lang="en-US" sz="2400" i="1" dirty="0" smtClean="0">
                <a:latin typeface="Times New Roman" pitchFamily="18" charset="0"/>
                <a:cs typeface="Times New Roman" pitchFamily="18" charset="0"/>
              </a:rPr>
              <a:t>R</a:t>
            </a:r>
            <a:r>
              <a:rPr lang="en-US" sz="2400" i="1" baseline="-25000" dirty="0" smtClean="0">
                <a:latin typeface="Times New Roman" pitchFamily="18" charset="0"/>
                <a:cs typeface="Times New Roman" pitchFamily="18" charset="0"/>
              </a:rPr>
              <a:t>E</a:t>
            </a:r>
            <a:r>
              <a:rPr lang="en-US" sz="2400" dirty="0" smtClean="0">
                <a:latin typeface="Times New Roman" pitchFamily="18" charset="0"/>
                <a:cs typeface="Times New Roman" pitchFamily="18" charset="0"/>
              </a:rPr>
              <a:t> introduces the negative feedback into the amplifier.</a:t>
            </a:r>
          </a:p>
          <a:p>
            <a:pPr eaLnBrk="1" hangingPunct="1">
              <a:buClr>
                <a:srgbClr val="FF0000"/>
              </a:buClr>
              <a:buFont typeface="Wingdings" pitchFamily="2" charset="2"/>
              <a:buChar char="Ø"/>
            </a:pPr>
            <a:endParaRPr lang="en-US" sz="2400" dirty="0">
              <a:latin typeface="Times New Roman" pitchFamily="18" charset="0"/>
              <a:cs typeface="Times New Roman" pitchFamily="18" charset="0"/>
            </a:endParaRPr>
          </a:p>
          <a:p>
            <a:pPr eaLnBrk="1" hangingPunct="1">
              <a:buClr>
                <a:srgbClr val="FF0000"/>
              </a:buClr>
              <a:buFont typeface="Wingdings" pitchFamily="2" charset="2"/>
              <a:buChar char="Ø"/>
            </a:pPr>
            <a:r>
              <a:rPr lang="en-US" sz="2400" dirty="0" smtClean="0">
                <a:latin typeface="Times New Roman" pitchFamily="18" charset="0"/>
                <a:cs typeface="Times New Roman" pitchFamily="18" charset="0"/>
              </a:rPr>
              <a:t>The high frequency response is significantly improved.</a:t>
            </a:r>
          </a:p>
        </p:txBody>
      </p:sp>
      <p:sp>
        <p:nvSpPr>
          <p:cNvPr id="6" name="Slide Number Placeholder 5"/>
          <p:cNvSpPr>
            <a:spLocks noGrp="1"/>
          </p:cNvSpPr>
          <p:nvPr>
            <p:ph type="sldNum" sz="quarter" idx="12"/>
          </p:nvPr>
        </p:nvSpPr>
        <p:spPr/>
        <p:txBody>
          <a:bodyPr/>
          <a:lstStyle/>
          <a:p>
            <a:fld id="{BC626797-8AFE-49CF-A66F-653507BCD5F0}" type="slidenum">
              <a:rPr lang="en-US" smtClean="0"/>
              <a:pPr/>
              <a:t>30</a:t>
            </a:fld>
            <a:endParaRPr lang="en-US"/>
          </a:p>
        </p:txBody>
      </p:sp>
      <p:sp>
        <p:nvSpPr>
          <p:cNvPr id="7" name="Footer Placeholder 6"/>
          <p:cNvSpPr>
            <a:spLocks noGrp="1"/>
          </p:cNvSpPr>
          <p:nvPr>
            <p:ph type="ftr" sz="quarter" idx="11"/>
          </p:nvPr>
        </p:nvSpPr>
        <p:spPr/>
        <p:txBody>
          <a:bodyPr/>
          <a:lstStyle/>
          <a:p>
            <a:r>
              <a:rPr lang="en-US" smtClean="0"/>
              <a:t>Nasim Zafar</a:t>
            </a:r>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7" name="Rectangle 2"/>
          <p:cNvSpPr>
            <a:spLocks noGrp="1" noChangeArrowheads="1"/>
          </p:cNvSpPr>
          <p:nvPr>
            <p:ph type="title"/>
          </p:nvPr>
        </p:nvSpPr>
        <p:spPr>
          <a:xfrm>
            <a:off x="1085850" y="304800"/>
            <a:ext cx="6743700" cy="1066800"/>
          </a:xfrm>
          <a:solidFill>
            <a:schemeClr val="bg1"/>
          </a:solidFill>
        </p:spPr>
        <p:txBody>
          <a:bodyPr>
            <a:normAutofit/>
          </a:bodyPr>
          <a:lstStyle/>
          <a:p>
            <a:pPr eaLnBrk="1" hangingPunct="1"/>
            <a:r>
              <a:rPr lang="en-US" altLang="zh-CN" sz="2800" b="1" dirty="0" smtClean="0">
                <a:solidFill>
                  <a:srgbClr val="FF0000"/>
                </a:solidFill>
                <a:latin typeface="Times New Roman" pitchFamily="18" charset="0"/>
                <a:ea typeface="宋体" pitchFamily="2" charset="-122"/>
                <a:cs typeface="Times New Roman" pitchFamily="18" charset="0"/>
              </a:rPr>
              <a:t>The Common-Base (CB) Amplifier</a:t>
            </a:r>
            <a:endParaRPr lang="en-US" sz="2800" b="1" dirty="0" smtClean="0">
              <a:solidFill>
                <a:srgbClr val="FF0000"/>
              </a:solidFill>
              <a:latin typeface="Times New Roman" pitchFamily="18" charset="0"/>
              <a:ea typeface="宋体" pitchFamily="2" charset="-122"/>
              <a:cs typeface="Times New Roman" pitchFamily="18" charset="0"/>
            </a:endParaRPr>
          </a:p>
        </p:txBody>
      </p:sp>
      <p:pic>
        <p:nvPicPr>
          <p:cNvPr id="74758" name="Picture 5" descr="c:\ch05_conv\sedr42021_0562a.jpg"/>
          <p:cNvPicPr>
            <a:picLocks noChangeAspect="1" noChangeArrowheads="1"/>
          </p:cNvPicPr>
          <p:nvPr/>
        </p:nvPicPr>
        <p:blipFill>
          <a:blip r:embed="rId2" cstate="print"/>
          <a:srcRect/>
          <a:stretch>
            <a:fillRect/>
          </a:stretch>
        </p:blipFill>
        <p:spPr bwMode="auto">
          <a:xfrm>
            <a:off x="2286000" y="1524000"/>
            <a:ext cx="4343400" cy="4600575"/>
          </a:xfrm>
          <a:prstGeom prst="rect">
            <a:avLst/>
          </a:prstGeom>
          <a:noFill/>
          <a:ln w="9525">
            <a:noFill/>
            <a:miter lim="800000"/>
            <a:headEnd/>
            <a:tailEnd/>
          </a:ln>
        </p:spPr>
      </p:pic>
      <p:sp>
        <p:nvSpPr>
          <p:cNvPr id="6" name="Slide Number Placeholder 5"/>
          <p:cNvSpPr>
            <a:spLocks noGrp="1"/>
          </p:cNvSpPr>
          <p:nvPr>
            <p:ph type="sldNum" sz="quarter" idx="12"/>
          </p:nvPr>
        </p:nvSpPr>
        <p:spPr/>
        <p:txBody>
          <a:bodyPr/>
          <a:lstStyle/>
          <a:p>
            <a:fld id="{BC626797-8AFE-49CF-A66F-653507BCD5F0}" type="slidenum">
              <a:rPr lang="en-US" smtClean="0"/>
              <a:pPr/>
              <a:t>31</a:t>
            </a:fld>
            <a:endParaRPr lang="en-US"/>
          </a:p>
        </p:txBody>
      </p:sp>
      <p:sp>
        <p:nvSpPr>
          <p:cNvPr id="7" name="Footer Placeholder 6"/>
          <p:cNvSpPr>
            <a:spLocks noGrp="1"/>
          </p:cNvSpPr>
          <p:nvPr>
            <p:ph type="ftr" sz="quarter" idx="11"/>
          </p:nvPr>
        </p:nvSpPr>
        <p:spPr/>
        <p:txBody>
          <a:bodyPr/>
          <a:lstStyle/>
          <a:p>
            <a:r>
              <a:rPr lang="en-US" smtClean="0"/>
              <a:t>Nasim Zafar</a:t>
            </a:r>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81" name="Rectangle 1026"/>
          <p:cNvSpPr>
            <a:spLocks noGrp="1" noChangeArrowheads="1"/>
          </p:cNvSpPr>
          <p:nvPr>
            <p:ph type="title"/>
          </p:nvPr>
        </p:nvSpPr>
        <p:spPr>
          <a:xfrm>
            <a:off x="1238250" y="304800"/>
            <a:ext cx="6743700" cy="1066800"/>
          </a:xfrm>
          <a:solidFill>
            <a:schemeClr val="bg1"/>
          </a:solidFill>
        </p:spPr>
        <p:txBody>
          <a:bodyPr>
            <a:normAutofit/>
          </a:bodyPr>
          <a:lstStyle/>
          <a:p>
            <a:pPr eaLnBrk="1" hangingPunct="1"/>
            <a:r>
              <a:rPr lang="en-US" altLang="zh-CN" sz="2800" b="1" dirty="0" smtClean="0">
                <a:solidFill>
                  <a:srgbClr val="FF0000"/>
                </a:solidFill>
                <a:latin typeface="Times New Roman" pitchFamily="18" charset="0"/>
                <a:ea typeface="宋体" pitchFamily="2" charset="-122"/>
                <a:cs typeface="Times New Roman" pitchFamily="18" charset="0"/>
              </a:rPr>
              <a:t>The Common-Base Amplifier</a:t>
            </a:r>
            <a:endParaRPr lang="en-US" sz="2800" b="1" dirty="0" smtClean="0">
              <a:solidFill>
                <a:srgbClr val="FF0000"/>
              </a:solidFill>
              <a:latin typeface="Times New Roman" pitchFamily="18" charset="0"/>
              <a:ea typeface="宋体" pitchFamily="2" charset="-122"/>
              <a:cs typeface="Times New Roman" pitchFamily="18" charset="0"/>
            </a:endParaRPr>
          </a:p>
        </p:txBody>
      </p:sp>
      <p:pic>
        <p:nvPicPr>
          <p:cNvPr id="75782" name="Picture 1030" descr="c:\ch05_conv\sedr42021_0562b.jpg"/>
          <p:cNvPicPr>
            <a:picLocks noChangeAspect="1" noChangeArrowheads="1"/>
          </p:cNvPicPr>
          <p:nvPr/>
        </p:nvPicPr>
        <p:blipFill>
          <a:blip r:embed="rId2" cstate="print"/>
          <a:srcRect/>
          <a:stretch>
            <a:fillRect/>
          </a:stretch>
        </p:blipFill>
        <p:spPr bwMode="auto">
          <a:xfrm>
            <a:off x="1905000" y="1447800"/>
            <a:ext cx="5410200" cy="4495800"/>
          </a:xfrm>
          <a:prstGeom prst="rect">
            <a:avLst/>
          </a:prstGeom>
          <a:noFill/>
          <a:ln w="9525">
            <a:noFill/>
            <a:miter lim="800000"/>
            <a:headEnd/>
            <a:tailEnd/>
          </a:ln>
        </p:spPr>
      </p:pic>
      <p:sp>
        <p:nvSpPr>
          <p:cNvPr id="6" name="Slide Number Placeholder 5"/>
          <p:cNvSpPr>
            <a:spLocks noGrp="1"/>
          </p:cNvSpPr>
          <p:nvPr>
            <p:ph type="sldNum" sz="quarter" idx="12"/>
          </p:nvPr>
        </p:nvSpPr>
        <p:spPr/>
        <p:txBody>
          <a:bodyPr/>
          <a:lstStyle/>
          <a:p>
            <a:fld id="{BC626797-8AFE-49CF-A66F-653507BCD5F0}" type="slidenum">
              <a:rPr lang="en-US" smtClean="0"/>
              <a:pPr/>
              <a:t>32</a:t>
            </a:fld>
            <a:endParaRPr lang="en-US"/>
          </a:p>
        </p:txBody>
      </p:sp>
      <p:sp>
        <p:nvSpPr>
          <p:cNvPr id="7" name="Footer Placeholder 6"/>
          <p:cNvSpPr>
            <a:spLocks noGrp="1"/>
          </p:cNvSpPr>
          <p:nvPr>
            <p:ph type="ftr" sz="quarter" idx="11"/>
          </p:nvPr>
        </p:nvSpPr>
        <p:spPr/>
        <p:txBody>
          <a:bodyPr/>
          <a:lstStyle/>
          <a:p>
            <a:r>
              <a:rPr lang="en-US" smtClean="0"/>
              <a:t>Nasim Zafar</a:t>
            </a:r>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10" name="Rectangle 2"/>
          <p:cNvSpPr>
            <a:spLocks noGrp="1" noChangeArrowheads="1"/>
          </p:cNvSpPr>
          <p:nvPr>
            <p:ph type="title"/>
          </p:nvPr>
        </p:nvSpPr>
        <p:spPr>
          <a:xfrm>
            <a:off x="1143000" y="381000"/>
            <a:ext cx="6743700" cy="1066800"/>
          </a:xfrm>
          <a:solidFill>
            <a:schemeClr val="bg1"/>
          </a:solidFill>
        </p:spPr>
        <p:txBody>
          <a:bodyPr>
            <a:normAutofit/>
          </a:bodyPr>
          <a:lstStyle/>
          <a:p>
            <a:pPr eaLnBrk="1" hangingPunct="1"/>
            <a:r>
              <a:rPr lang="en-US" sz="2800" b="1" dirty="0" smtClean="0">
                <a:solidFill>
                  <a:srgbClr val="FF0000"/>
                </a:solidFill>
                <a:latin typeface="Times New Roman" pitchFamily="18" charset="0"/>
                <a:cs typeface="Times New Roman" pitchFamily="18" charset="0"/>
              </a:rPr>
              <a:t>Characteristics of CB Amplifier</a:t>
            </a:r>
          </a:p>
        </p:txBody>
      </p:sp>
      <p:sp>
        <p:nvSpPr>
          <p:cNvPr id="76811" name="Rectangle 4"/>
          <p:cNvSpPr>
            <a:spLocks noGrp="1" noChangeArrowheads="1"/>
          </p:cNvSpPr>
          <p:nvPr>
            <p:ph type="body" idx="1"/>
          </p:nvPr>
        </p:nvSpPr>
        <p:spPr>
          <a:xfrm>
            <a:off x="533400" y="1524000"/>
            <a:ext cx="7772400" cy="4114800"/>
          </a:xfrm>
          <a:noFill/>
        </p:spPr>
        <p:txBody>
          <a:bodyPr>
            <a:normAutofit/>
          </a:bodyPr>
          <a:lstStyle/>
          <a:p>
            <a:pPr eaLnBrk="1" hangingPunct="1"/>
            <a:r>
              <a:rPr lang="en-US" sz="2400" dirty="0" smtClean="0">
                <a:latin typeface="Times New Roman" pitchFamily="18" charset="0"/>
                <a:cs typeface="Times New Roman" pitchFamily="18" charset="0"/>
              </a:rPr>
              <a:t>Input resistance</a:t>
            </a:r>
          </a:p>
          <a:p>
            <a:pPr eaLnBrk="1" hangingPunct="1"/>
            <a:endParaRPr lang="en-US" sz="2400" dirty="0" smtClean="0">
              <a:latin typeface="Times New Roman" pitchFamily="18" charset="0"/>
              <a:cs typeface="Times New Roman" pitchFamily="18" charset="0"/>
            </a:endParaRPr>
          </a:p>
          <a:p>
            <a:pPr eaLnBrk="1" hangingPunct="1"/>
            <a:r>
              <a:rPr lang="en-US" sz="2400" dirty="0" smtClean="0">
                <a:latin typeface="Times New Roman" pitchFamily="18" charset="0"/>
                <a:cs typeface="Times New Roman" pitchFamily="18" charset="0"/>
              </a:rPr>
              <a:t>Voltage gain</a:t>
            </a:r>
          </a:p>
          <a:p>
            <a:pPr eaLnBrk="1" hangingPunct="1"/>
            <a:endParaRPr lang="en-US" sz="2400" dirty="0" smtClean="0">
              <a:latin typeface="Times New Roman" pitchFamily="18" charset="0"/>
              <a:cs typeface="Times New Roman" pitchFamily="18" charset="0"/>
            </a:endParaRPr>
          </a:p>
          <a:p>
            <a:pPr eaLnBrk="1" hangingPunct="1"/>
            <a:r>
              <a:rPr lang="en-US" sz="2400" dirty="0" smtClean="0">
                <a:latin typeface="Times New Roman" pitchFamily="18" charset="0"/>
                <a:cs typeface="Times New Roman" pitchFamily="18" charset="0"/>
              </a:rPr>
              <a:t>Overall voltage gain</a:t>
            </a:r>
          </a:p>
          <a:p>
            <a:pPr eaLnBrk="1" hangingPunct="1"/>
            <a:endParaRPr lang="en-US" sz="2400" dirty="0" smtClean="0">
              <a:latin typeface="Times New Roman" pitchFamily="18" charset="0"/>
              <a:cs typeface="Times New Roman" pitchFamily="18" charset="0"/>
            </a:endParaRPr>
          </a:p>
          <a:p>
            <a:pPr eaLnBrk="1" hangingPunct="1"/>
            <a:r>
              <a:rPr lang="en-US" sz="2400" dirty="0" smtClean="0">
                <a:latin typeface="Times New Roman" pitchFamily="18" charset="0"/>
                <a:cs typeface="Times New Roman" pitchFamily="18" charset="0"/>
              </a:rPr>
              <a:t>Output resistance</a:t>
            </a:r>
          </a:p>
          <a:p>
            <a:pPr eaLnBrk="1" hangingPunct="1"/>
            <a:endParaRPr lang="en-US" sz="2400" dirty="0" smtClean="0">
              <a:latin typeface="Times New Roman" pitchFamily="18" charset="0"/>
              <a:cs typeface="Times New Roman" pitchFamily="18" charset="0"/>
            </a:endParaRPr>
          </a:p>
          <a:p>
            <a:pPr eaLnBrk="1" hangingPunct="1"/>
            <a:r>
              <a:rPr lang="en-US" sz="2400" dirty="0" smtClean="0">
                <a:latin typeface="Times New Roman" pitchFamily="18" charset="0"/>
                <a:cs typeface="Times New Roman" pitchFamily="18" charset="0"/>
              </a:rPr>
              <a:t>Short-circuit current gain</a:t>
            </a:r>
          </a:p>
        </p:txBody>
      </p:sp>
      <p:graphicFrame>
        <p:nvGraphicFramePr>
          <p:cNvPr id="76803" name="Object 5"/>
          <p:cNvGraphicFramePr>
            <a:graphicFrameLocks noChangeAspect="1"/>
          </p:cNvGraphicFramePr>
          <p:nvPr>
            <p:extLst>
              <p:ext uri="{D42A27DB-BD31-4B8C-83A1-F6EECF244321}">
                <p14:modId xmlns="" xmlns:p14="http://schemas.microsoft.com/office/powerpoint/2010/main" val="599828474"/>
              </p:ext>
            </p:extLst>
          </p:nvPr>
        </p:nvGraphicFramePr>
        <p:xfrm>
          <a:off x="3200400" y="1524000"/>
          <a:ext cx="1524000" cy="538163"/>
        </p:xfrm>
        <a:graphic>
          <a:graphicData uri="http://schemas.openxmlformats.org/presentationml/2006/ole">
            <p:oleObj spid="_x0000_s274787" name="Equation" r:id="rId3" imgW="469900" imgH="228600" progId="Equation.3">
              <p:embed/>
            </p:oleObj>
          </a:graphicData>
        </a:graphic>
      </p:graphicFrame>
      <p:graphicFrame>
        <p:nvGraphicFramePr>
          <p:cNvPr id="76804" name="Object 6"/>
          <p:cNvGraphicFramePr>
            <a:graphicFrameLocks noChangeAspect="1"/>
          </p:cNvGraphicFramePr>
          <p:nvPr>
            <p:extLst>
              <p:ext uri="{D42A27DB-BD31-4B8C-83A1-F6EECF244321}">
                <p14:modId xmlns="" xmlns:p14="http://schemas.microsoft.com/office/powerpoint/2010/main" val="4130625676"/>
              </p:ext>
            </p:extLst>
          </p:nvPr>
        </p:nvGraphicFramePr>
        <p:xfrm>
          <a:off x="3048000" y="2362200"/>
          <a:ext cx="2667000" cy="552450"/>
        </p:xfrm>
        <a:graphic>
          <a:graphicData uri="http://schemas.openxmlformats.org/presentationml/2006/ole">
            <p:oleObj spid="_x0000_s274788" name="Equation" r:id="rId4" imgW="1104900" imgH="228600" progId="Equation.3">
              <p:embed/>
            </p:oleObj>
          </a:graphicData>
        </a:graphic>
      </p:graphicFrame>
      <p:graphicFrame>
        <p:nvGraphicFramePr>
          <p:cNvPr id="76805" name="Object 7"/>
          <p:cNvGraphicFramePr>
            <a:graphicFrameLocks noChangeAspect="1"/>
          </p:cNvGraphicFramePr>
          <p:nvPr>
            <p:extLst>
              <p:ext uri="{D42A27DB-BD31-4B8C-83A1-F6EECF244321}">
                <p14:modId xmlns="" xmlns:p14="http://schemas.microsoft.com/office/powerpoint/2010/main" val="3639210284"/>
              </p:ext>
            </p:extLst>
          </p:nvPr>
        </p:nvGraphicFramePr>
        <p:xfrm>
          <a:off x="3581400" y="3200400"/>
          <a:ext cx="2438400" cy="825500"/>
        </p:xfrm>
        <a:graphic>
          <a:graphicData uri="http://schemas.openxmlformats.org/presentationml/2006/ole">
            <p:oleObj spid="_x0000_s274789" name="Equation" r:id="rId5" imgW="1066337" imgH="444307" progId="Equation.3">
              <p:embed/>
            </p:oleObj>
          </a:graphicData>
        </a:graphic>
      </p:graphicFrame>
      <p:graphicFrame>
        <p:nvGraphicFramePr>
          <p:cNvPr id="76806" name="Object 8"/>
          <p:cNvGraphicFramePr>
            <a:graphicFrameLocks noChangeAspect="1"/>
          </p:cNvGraphicFramePr>
          <p:nvPr>
            <p:extLst>
              <p:ext uri="{D42A27DB-BD31-4B8C-83A1-F6EECF244321}">
                <p14:modId xmlns="" xmlns:p14="http://schemas.microsoft.com/office/powerpoint/2010/main" val="534076418"/>
              </p:ext>
            </p:extLst>
          </p:nvPr>
        </p:nvGraphicFramePr>
        <p:xfrm flipV="1">
          <a:off x="3505200" y="4114800"/>
          <a:ext cx="1219200" cy="522288"/>
        </p:xfrm>
        <a:graphic>
          <a:graphicData uri="http://schemas.openxmlformats.org/presentationml/2006/ole">
            <p:oleObj spid="_x0000_s274790" name="Equation" r:id="rId6" imgW="596900" imgH="228600" progId="Equation.3">
              <p:embed/>
            </p:oleObj>
          </a:graphicData>
        </a:graphic>
      </p:graphicFrame>
      <p:graphicFrame>
        <p:nvGraphicFramePr>
          <p:cNvPr id="76807" name="Object 9"/>
          <p:cNvGraphicFramePr>
            <a:graphicFrameLocks noChangeAspect="1"/>
          </p:cNvGraphicFramePr>
          <p:nvPr>
            <p:extLst>
              <p:ext uri="{D42A27DB-BD31-4B8C-83A1-F6EECF244321}">
                <p14:modId xmlns="" xmlns:p14="http://schemas.microsoft.com/office/powerpoint/2010/main" val="3328273310"/>
              </p:ext>
            </p:extLst>
          </p:nvPr>
        </p:nvGraphicFramePr>
        <p:xfrm>
          <a:off x="4191000" y="5029200"/>
          <a:ext cx="1143000" cy="555625"/>
        </p:xfrm>
        <a:graphic>
          <a:graphicData uri="http://schemas.openxmlformats.org/presentationml/2006/ole">
            <p:oleObj spid="_x0000_s274791" name="Equation" r:id="rId7" imgW="469900" imgH="228600" progId="Equation.3">
              <p:embed/>
            </p:oleObj>
          </a:graphicData>
        </a:graphic>
      </p:graphicFrame>
      <p:sp>
        <p:nvSpPr>
          <p:cNvPr id="11" name="Slide Number Placeholder 10"/>
          <p:cNvSpPr>
            <a:spLocks noGrp="1"/>
          </p:cNvSpPr>
          <p:nvPr>
            <p:ph type="sldNum" sz="quarter" idx="12"/>
          </p:nvPr>
        </p:nvSpPr>
        <p:spPr/>
        <p:txBody>
          <a:bodyPr/>
          <a:lstStyle/>
          <a:p>
            <a:fld id="{BC626797-8AFE-49CF-A66F-653507BCD5F0}" type="slidenum">
              <a:rPr lang="en-US" smtClean="0"/>
              <a:pPr/>
              <a:t>33</a:t>
            </a:fld>
            <a:endParaRPr lang="en-US"/>
          </a:p>
        </p:txBody>
      </p:sp>
      <p:sp>
        <p:nvSpPr>
          <p:cNvPr id="12" name="Footer Placeholder 11"/>
          <p:cNvSpPr>
            <a:spLocks noGrp="1"/>
          </p:cNvSpPr>
          <p:nvPr>
            <p:ph type="ftr" sz="quarter" idx="11"/>
          </p:nvPr>
        </p:nvSpPr>
        <p:spPr/>
        <p:txBody>
          <a:bodyPr/>
          <a:lstStyle/>
          <a:p>
            <a:r>
              <a:rPr lang="en-US" smtClean="0"/>
              <a:t>Nasim Zafar</a:t>
            </a:r>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9" name="Rectangle 2"/>
          <p:cNvSpPr>
            <a:spLocks noGrp="1" noChangeArrowheads="1"/>
          </p:cNvSpPr>
          <p:nvPr>
            <p:ph type="title"/>
          </p:nvPr>
        </p:nvSpPr>
        <p:spPr>
          <a:xfrm>
            <a:off x="1219200" y="304800"/>
            <a:ext cx="6743700" cy="1066800"/>
          </a:xfrm>
          <a:solidFill>
            <a:schemeClr val="bg1"/>
          </a:solidFill>
        </p:spPr>
        <p:txBody>
          <a:bodyPr>
            <a:normAutofit/>
          </a:bodyPr>
          <a:lstStyle/>
          <a:p>
            <a:pPr eaLnBrk="1" hangingPunct="1"/>
            <a:r>
              <a:rPr lang="en-US" sz="2800" b="1" dirty="0" smtClean="0">
                <a:solidFill>
                  <a:srgbClr val="FF0000"/>
                </a:solidFill>
                <a:latin typeface="Times New Roman" pitchFamily="18" charset="0"/>
                <a:cs typeface="Times New Roman" pitchFamily="18" charset="0"/>
              </a:rPr>
              <a:t>Summary of the CB Amplifier</a:t>
            </a:r>
          </a:p>
        </p:txBody>
      </p:sp>
      <p:sp>
        <p:nvSpPr>
          <p:cNvPr id="77830" name="Rectangle 4"/>
          <p:cNvSpPr>
            <a:spLocks noGrp="1" noChangeArrowheads="1"/>
          </p:cNvSpPr>
          <p:nvPr>
            <p:ph type="body" idx="1"/>
          </p:nvPr>
        </p:nvSpPr>
        <p:spPr>
          <a:xfrm>
            <a:off x="762000" y="1752600"/>
            <a:ext cx="7772400" cy="4114800"/>
          </a:xfrm>
          <a:noFill/>
        </p:spPr>
        <p:txBody>
          <a:bodyPr>
            <a:noAutofit/>
          </a:bodyPr>
          <a:lstStyle/>
          <a:p>
            <a:pPr eaLnBrk="1" hangingPunct="1">
              <a:lnSpc>
                <a:spcPct val="150000"/>
              </a:lnSpc>
              <a:buClr>
                <a:srgbClr val="FF0000"/>
              </a:buClr>
              <a:buFont typeface="Wingdings" pitchFamily="2" charset="2"/>
              <a:buChar char="Ø"/>
            </a:pPr>
            <a:r>
              <a:rPr lang="en-US" sz="2400" dirty="0" smtClean="0">
                <a:latin typeface="Times New Roman" pitchFamily="18" charset="0"/>
                <a:cs typeface="Times New Roman" pitchFamily="18" charset="0"/>
              </a:rPr>
              <a:t>Very low input resistance</a:t>
            </a:r>
          </a:p>
          <a:p>
            <a:pPr eaLnBrk="1" hangingPunct="1">
              <a:lnSpc>
                <a:spcPct val="150000"/>
              </a:lnSpc>
              <a:buClr>
                <a:srgbClr val="FF0000"/>
              </a:buClr>
              <a:buFont typeface="Wingdings" pitchFamily="2" charset="2"/>
              <a:buChar char="Ø"/>
            </a:pPr>
            <a:r>
              <a:rPr lang="en-US" sz="2400" dirty="0" smtClean="0">
                <a:latin typeface="Times New Roman" pitchFamily="18" charset="0"/>
                <a:cs typeface="Times New Roman" pitchFamily="18" charset="0"/>
              </a:rPr>
              <a:t>High output resistance</a:t>
            </a:r>
          </a:p>
          <a:p>
            <a:pPr eaLnBrk="1" hangingPunct="1">
              <a:lnSpc>
                <a:spcPct val="150000"/>
              </a:lnSpc>
              <a:buClr>
                <a:srgbClr val="FF0000"/>
              </a:buClr>
              <a:buFont typeface="Wingdings" pitchFamily="2" charset="2"/>
              <a:buChar char="Ø"/>
            </a:pPr>
            <a:r>
              <a:rPr lang="en-US" sz="2400" dirty="0" smtClean="0">
                <a:latin typeface="Times New Roman" pitchFamily="18" charset="0"/>
                <a:cs typeface="Times New Roman" pitchFamily="18" charset="0"/>
              </a:rPr>
              <a:t>Short-circuit current gain is nearly unity</a:t>
            </a:r>
          </a:p>
          <a:p>
            <a:pPr eaLnBrk="1" hangingPunct="1">
              <a:lnSpc>
                <a:spcPct val="150000"/>
              </a:lnSpc>
              <a:buClr>
                <a:srgbClr val="FF0000"/>
              </a:buClr>
              <a:buFont typeface="Wingdings" pitchFamily="2" charset="2"/>
              <a:buChar char="Ø"/>
            </a:pPr>
            <a:r>
              <a:rPr lang="en-US" sz="2400" dirty="0" smtClean="0">
                <a:latin typeface="Times New Roman" pitchFamily="18" charset="0"/>
                <a:cs typeface="Times New Roman" pitchFamily="18" charset="0"/>
              </a:rPr>
              <a:t>High voltage gain</a:t>
            </a:r>
          </a:p>
          <a:p>
            <a:pPr eaLnBrk="1" hangingPunct="1">
              <a:lnSpc>
                <a:spcPct val="150000"/>
              </a:lnSpc>
              <a:buClr>
                <a:srgbClr val="FF0000"/>
              </a:buClr>
              <a:buFont typeface="Wingdings" pitchFamily="2" charset="2"/>
              <a:buChar char="Ø"/>
            </a:pPr>
            <a:r>
              <a:rPr lang="en-US" sz="2400" dirty="0" smtClean="0">
                <a:latin typeface="Times New Roman" pitchFamily="18" charset="0"/>
                <a:cs typeface="Times New Roman" pitchFamily="18" charset="0"/>
              </a:rPr>
              <a:t>Non-inverting amplifier</a:t>
            </a:r>
          </a:p>
          <a:p>
            <a:pPr eaLnBrk="1" hangingPunct="1">
              <a:lnSpc>
                <a:spcPct val="150000"/>
              </a:lnSpc>
              <a:buClr>
                <a:srgbClr val="FF0000"/>
              </a:buClr>
              <a:buFont typeface="Wingdings" pitchFamily="2" charset="2"/>
              <a:buChar char="Ø"/>
            </a:pPr>
            <a:r>
              <a:rPr lang="en-US" sz="2400" dirty="0" smtClean="0">
                <a:latin typeface="Times New Roman" pitchFamily="18" charset="0"/>
                <a:cs typeface="Times New Roman" pitchFamily="18" charset="0"/>
              </a:rPr>
              <a:t>Excellent high-frequency performance</a:t>
            </a:r>
          </a:p>
        </p:txBody>
      </p:sp>
      <p:sp>
        <p:nvSpPr>
          <p:cNvPr id="7" name="Slide Number Placeholder 6"/>
          <p:cNvSpPr>
            <a:spLocks noGrp="1"/>
          </p:cNvSpPr>
          <p:nvPr>
            <p:ph type="sldNum" sz="quarter" idx="12"/>
          </p:nvPr>
        </p:nvSpPr>
        <p:spPr/>
        <p:txBody>
          <a:bodyPr/>
          <a:lstStyle/>
          <a:p>
            <a:fld id="{BC626797-8AFE-49CF-A66F-653507BCD5F0}" type="slidenum">
              <a:rPr lang="en-US" smtClean="0"/>
              <a:pPr/>
              <a:t>34</a:t>
            </a:fld>
            <a:endParaRPr lang="en-US"/>
          </a:p>
        </p:txBody>
      </p:sp>
      <p:sp>
        <p:nvSpPr>
          <p:cNvPr id="8" name="Footer Placeholder 7"/>
          <p:cNvSpPr>
            <a:spLocks noGrp="1"/>
          </p:cNvSpPr>
          <p:nvPr>
            <p:ph type="ftr" sz="quarter" idx="11"/>
          </p:nvPr>
        </p:nvSpPr>
        <p:spPr/>
        <p:txBody>
          <a:bodyPr/>
          <a:lstStyle/>
          <a:p>
            <a:r>
              <a:rPr lang="en-US" smtClean="0"/>
              <a:t>Nasim Zafar</a:t>
            </a:r>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3" name="Rectangle 2"/>
          <p:cNvSpPr>
            <a:spLocks noGrp="1" noChangeArrowheads="1"/>
          </p:cNvSpPr>
          <p:nvPr>
            <p:ph type="title"/>
          </p:nvPr>
        </p:nvSpPr>
        <p:spPr>
          <a:xfrm>
            <a:off x="1383970" y="304800"/>
            <a:ext cx="6743700" cy="1066800"/>
          </a:xfrm>
          <a:solidFill>
            <a:schemeClr val="bg1"/>
          </a:solidFill>
        </p:spPr>
        <p:txBody>
          <a:bodyPr>
            <a:normAutofit/>
          </a:bodyPr>
          <a:lstStyle/>
          <a:p>
            <a:pPr eaLnBrk="1" hangingPunct="1"/>
            <a:r>
              <a:rPr lang="en-US" altLang="zh-CN" sz="2800" b="1" dirty="0" smtClean="0">
                <a:solidFill>
                  <a:srgbClr val="FF0000"/>
                </a:solidFill>
                <a:latin typeface="Times New Roman" pitchFamily="18" charset="0"/>
                <a:ea typeface="宋体" pitchFamily="2" charset="-122"/>
                <a:cs typeface="Times New Roman" pitchFamily="18" charset="0"/>
              </a:rPr>
              <a:t>The Common-Collector (CC) Amplifier 	 or Emitter-Follower</a:t>
            </a:r>
            <a:endParaRPr lang="en-US" sz="2800" b="1" dirty="0" smtClean="0">
              <a:solidFill>
                <a:srgbClr val="FF0000"/>
              </a:solidFill>
              <a:latin typeface="Times New Roman" pitchFamily="18" charset="0"/>
              <a:ea typeface="宋体" pitchFamily="2" charset="-122"/>
              <a:cs typeface="Times New Roman" pitchFamily="18" charset="0"/>
            </a:endParaRPr>
          </a:p>
        </p:txBody>
      </p:sp>
      <p:pic>
        <p:nvPicPr>
          <p:cNvPr id="78854" name="Picture 4" descr="c:\ch05_conv\sedr42021_0563a.jpg"/>
          <p:cNvPicPr>
            <a:picLocks noChangeAspect="1" noChangeArrowheads="1"/>
          </p:cNvPicPr>
          <p:nvPr/>
        </p:nvPicPr>
        <p:blipFill>
          <a:blip r:embed="rId2" cstate="print"/>
          <a:srcRect/>
          <a:stretch>
            <a:fillRect/>
          </a:stretch>
        </p:blipFill>
        <p:spPr bwMode="auto">
          <a:xfrm>
            <a:off x="1143000" y="1676400"/>
            <a:ext cx="7010400" cy="4224338"/>
          </a:xfrm>
          <a:prstGeom prst="rect">
            <a:avLst/>
          </a:prstGeom>
          <a:noFill/>
          <a:ln w="9525">
            <a:noFill/>
            <a:miter lim="800000"/>
            <a:headEnd/>
            <a:tailEnd/>
          </a:ln>
        </p:spPr>
      </p:pic>
      <p:sp>
        <p:nvSpPr>
          <p:cNvPr id="6" name="Slide Number Placeholder 5"/>
          <p:cNvSpPr>
            <a:spLocks noGrp="1"/>
          </p:cNvSpPr>
          <p:nvPr>
            <p:ph type="sldNum" sz="quarter" idx="12"/>
          </p:nvPr>
        </p:nvSpPr>
        <p:spPr/>
        <p:txBody>
          <a:bodyPr/>
          <a:lstStyle/>
          <a:p>
            <a:fld id="{BC626797-8AFE-49CF-A66F-653507BCD5F0}" type="slidenum">
              <a:rPr lang="en-US" smtClean="0"/>
              <a:pPr/>
              <a:t>35</a:t>
            </a:fld>
            <a:endParaRPr lang="en-US"/>
          </a:p>
        </p:txBody>
      </p:sp>
      <p:sp>
        <p:nvSpPr>
          <p:cNvPr id="7" name="Footer Placeholder 6"/>
          <p:cNvSpPr>
            <a:spLocks noGrp="1"/>
          </p:cNvSpPr>
          <p:nvPr>
            <p:ph type="ftr" sz="quarter" idx="11"/>
          </p:nvPr>
        </p:nvSpPr>
        <p:spPr/>
        <p:txBody>
          <a:bodyPr/>
          <a:lstStyle/>
          <a:p>
            <a:r>
              <a:rPr lang="en-US" smtClean="0"/>
              <a:t>Nasim Zafar</a:t>
            </a:r>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7" name="Rectangle 2"/>
          <p:cNvSpPr>
            <a:spLocks noGrp="1" noChangeArrowheads="1"/>
          </p:cNvSpPr>
          <p:nvPr>
            <p:ph type="title"/>
          </p:nvPr>
        </p:nvSpPr>
        <p:spPr>
          <a:xfrm>
            <a:off x="1219200" y="228600"/>
            <a:ext cx="6743700" cy="1143000"/>
          </a:xfrm>
          <a:solidFill>
            <a:schemeClr val="bg1"/>
          </a:solidFill>
        </p:spPr>
        <p:txBody>
          <a:bodyPr>
            <a:normAutofit/>
          </a:bodyPr>
          <a:lstStyle/>
          <a:p>
            <a:pPr eaLnBrk="1" hangingPunct="1"/>
            <a:r>
              <a:rPr lang="en-US" altLang="zh-CN" sz="2800" b="1" dirty="0" smtClean="0">
                <a:solidFill>
                  <a:srgbClr val="FF0000"/>
                </a:solidFill>
                <a:latin typeface="Times New Roman" pitchFamily="18" charset="0"/>
                <a:ea typeface="宋体" pitchFamily="2" charset="-122"/>
                <a:cs typeface="Times New Roman" pitchFamily="18" charset="0"/>
              </a:rPr>
              <a:t>      The Common-Collector Amplifier 	 or Emitter-Follower</a:t>
            </a:r>
            <a:endParaRPr lang="en-US" sz="2800" b="1" dirty="0" smtClean="0">
              <a:solidFill>
                <a:srgbClr val="FF0000"/>
              </a:solidFill>
              <a:latin typeface="Times New Roman" pitchFamily="18" charset="0"/>
              <a:ea typeface="宋体" pitchFamily="2" charset="-122"/>
              <a:cs typeface="Times New Roman" pitchFamily="18" charset="0"/>
            </a:endParaRPr>
          </a:p>
        </p:txBody>
      </p:sp>
      <p:pic>
        <p:nvPicPr>
          <p:cNvPr id="79878" name="Picture 4" descr="c:\ch05_conv\sedr42021_0563b.jpg"/>
          <p:cNvPicPr>
            <a:picLocks noChangeAspect="1" noChangeArrowheads="1"/>
          </p:cNvPicPr>
          <p:nvPr/>
        </p:nvPicPr>
        <p:blipFill>
          <a:blip r:embed="rId2" cstate="print"/>
          <a:srcRect/>
          <a:stretch>
            <a:fillRect/>
          </a:stretch>
        </p:blipFill>
        <p:spPr bwMode="auto">
          <a:xfrm>
            <a:off x="1524000" y="1524000"/>
            <a:ext cx="5715000" cy="4486275"/>
          </a:xfrm>
          <a:prstGeom prst="rect">
            <a:avLst/>
          </a:prstGeom>
          <a:noFill/>
          <a:ln w="9525">
            <a:noFill/>
            <a:miter lim="800000"/>
            <a:headEnd/>
            <a:tailEnd/>
          </a:ln>
        </p:spPr>
      </p:pic>
      <p:sp>
        <p:nvSpPr>
          <p:cNvPr id="6" name="Slide Number Placeholder 5"/>
          <p:cNvSpPr>
            <a:spLocks noGrp="1"/>
          </p:cNvSpPr>
          <p:nvPr>
            <p:ph type="sldNum" sz="quarter" idx="12"/>
          </p:nvPr>
        </p:nvSpPr>
        <p:spPr/>
        <p:txBody>
          <a:bodyPr/>
          <a:lstStyle/>
          <a:p>
            <a:fld id="{BC626797-8AFE-49CF-A66F-653507BCD5F0}" type="slidenum">
              <a:rPr lang="en-US" smtClean="0"/>
              <a:pPr/>
              <a:t>36</a:t>
            </a:fld>
            <a:endParaRPr lang="en-US"/>
          </a:p>
        </p:txBody>
      </p:sp>
      <p:sp>
        <p:nvSpPr>
          <p:cNvPr id="7" name="Footer Placeholder 6"/>
          <p:cNvSpPr>
            <a:spLocks noGrp="1"/>
          </p:cNvSpPr>
          <p:nvPr>
            <p:ph type="ftr" sz="quarter" idx="11"/>
          </p:nvPr>
        </p:nvSpPr>
        <p:spPr/>
        <p:txBody>
          <a:bodyPr/>
          <a:lstStyle/>
          <a:p>
            <a:r>
              <a:rPr lang="en-US" smtClean="0"/>
              <a:t>Nasim Zafar</a:t>
            </a:r>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901" name="Rectangle 2"/>
          <p:cNvSpPr>
            <a:spLocks noGrp="1" noChangeArrowheads="1"/>
          </p:cNvSpPr>
          <p:nvPr>
            <p:ph type="title"/>
          </p:nvPr>
        </p:nvSpPr>
        <p:spPr>
          <a:xfrm>
            <a:off x="1219200" y="304800"/>
            <a:ext cx="6743700" cy="1066800"/>
          </a:xfrm>
          <a:solidFill>
            <a:schemeClr val="bg1"/>
          </a:solidFill>
        </p:spPr>
        <p:txBody>
          <a:bodyPr>
            <a:normAutofit/>
          </a:bodyPr>
          <a:lstStyle/>
          <a:p>
            <a:pPr eaLnBrk="1" hangingPunct="1"/>
            <a:r>
              <a:rPr lang="en-US" altLang="zh-CN" sz="2800" b="1" dirty="0" smtClean="0">
                <a:solidFill>
                  <a:srgbClr val="FF0000"/>
                </a:solidFill>
                <a:latin typeface="Times New Roman" pitchFamily="18" charset="0"/>
                <a:ea typeface="宋体" pitchFamily="2" charset="-122"/>
                <a:cs typeface="Times New Roman" pitchFamily="18" charset="0"/>
              </a:rPr>
              <a:t>      The Common-Collector Amplifier 	 or Emitter-Follower</a:t>
            </a:r>
            <a:endParaRPr lang="en-US" sz="2800" b="1" dirty="0" smtClean="0">
              <a:solidFill>
                <a:srgbClr val="FF0000"/>
              </a:solidFill>
              <a:latin typeface="Times New Roman" pitchFamily="18" charset="0"/>
              <a:ea typeface="宋体" pitchFamily="2" charset="-122"/>
              <a:cs typeface="Times New Roman" pitchFamily="18" charset="0"/>
            </a:endParaRPr>
          </a:p>
        </p:txBody>
      </p:sp>
      <p:pic>
        <p:nvPicPr>
          <p:cNvPr id="80902" name="Picture 5" descr="c:\ch05_conv\sedr42021_0563c.jpg"/>
          <p:cNvPicPr>
            <a:picLocks noChangeAspect="1" noChangeArrowheads="1"/>
          </p:cNvPicPr>
          <p:nvPr/>
        </p:nvPicPr>
        <p:blipFill>
          <a:blip r:embed="rId2" cstate="print"/>
          <a:srcRect/>
          <a:stretch>
            <a:fillRect/>
          </a:stretch>
        </p:blipFill>
        <p:spPr bwMode="auto">
          <a:xfrm>
            <a:off x="1981200" y="1676400"/>
            <a:ext cx="5345113" cy="4319588"/>
          </a:xfrm>
          <a:prstGeom prst="rect">
            <a:avLst/>
          </a:prstGeom>
          <a:noFill/>
          <a:ln w="9525">
            <a:noFill/>
            <a:miter lim="800000"/>
            <a:headEnd/>
            <a:tailEnd/>
          </a:ln>
        </p:spPr>
      </p:pic>
      <p:sp>
        <p:nvSpPr>
          <p:cNvPr id="6" name="Slide Number Placeholder 5"/>
          <p:cNvSpPr>
            <a:spLocks noGrp="1"/>
          </p:cNvSpPr>
          <p:nvPr>
            <p:ph type="sldNum" sz="quarter" idx="12"/>
          </p:nvPr>
        </p:nvSpPr>
        <p:spPr/>
        <p:txBody>
          <a:bodyPr/>
          <a:lstStyle/>
          <a:p>
            <a:fld id="{BC626797-8AFE-49CF-A66F-653507BCD5F0}" type="slidenum">
              <a:rPr lang="en-US" smtClean="0"/>
              <a:pPr/>
              <a:t>37</a:t>
            </a:fld>
            <a:endParaRPr lang="en-US"/>
          </a:p>
        </p:txBody>
      </p:sp>
      <p:sp>
        <p:nvSpPr>
          <p:cNvPr id="7" name="Footer Placeholder 6"/>
          <p:cNvSpPr>
            <a:spLocks noGrp="1"/>
          </p:cNvSpPr>
          <p:nvPr>
            <p:ph type="ftr" sz="quarter" idx="11"/>
          </p:nvPr>
        </p:nvSpPr>
        <p:spPr/>
        <p:txBody>
          <a:bodyPr/>
          <a:lstStyle/>
          <a:p>
            <a:r>
              <a:rPr lang="en-US" smtClean="0"/>
              <a:t>Nasim Zafar</a:t>
            </a:r>
            <a:endParaRPr 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0" name="Rectangle 1026"/>
          <p:cNvSpPr>
            <a:spLocks noGrp="1" noChangeArrowheads="1"/>
          </p:cNvSpPr>
          <p:nvPr>
            <p:ph type="title"/>
          </p:nvPr>
        </p:nvSpPr>
        <p:spPr>
          <a:xfrm>
            <a:off x="1295400" y="304800"/>
            <a:ext cx="6743700" cy="1066800"/>
          </a:xfrm>
          <a:solidFill>
            <a:schemeClr val="bg1"/>
          </a:solidFill>
        </p:spPr>
        <p:txBody>
          <a:bodyPr>
            <a:normAutofit/>
          </a:bodyPr>
          <a:lstStyle/>
          <a:p>
            <a:pPr eaLnBrk="1" hangingPunct="1"/>
            <a:r>
              <a:rPr lang="en-US" sz="2800" b="1" dirty="0" smtClean="0">
                <a:solidFill>
                  <a:srgbClr val="FF0000"/>
                </a:solidFill>
                <a:latin typeface="Times New Roman" pitchFamily="18" charset="0"/>
                <a:cs typeface="Times New Roman" pitchFamily="18" charset="0"/>
              </a:rPr>
              <a:t>Characteristics of CC Amplifier</a:t>
            </a:r>
          </a:p>
        </p:txBody>
      </p:sp>
      <p:sp>
        <p:nvSpPr>
          <p:cNvPr id="81931" name="Rectangle 1028"/>
          <p:cNvSpPr>
            <a:spLocks noGrp="1" noChangeArrowheads="1"/>
          </p:cNvSpPr>
          <p:nvPr>
            <p:ph type="body" idx="1"/>
          </p:nvPr>
        </p:nvSpPr>
        <p:spPr>
          <a:xfrm>
            <a:off x="533400" y="1524000"/>
            <a:ext cx="7772400" cy="4114800"/>
          </a:xfrm>
          <a:noFill/>
        </p:spPr>
        <p:txBody>
          <a:bodyPr>
            <a:normAutofit/>
          </a:bodyPr>
          <a:lstStyle/>
          <a:p>
            <a:pPr eaLnBrk="1" hangingPunct="1">
              <a:buClr>
                <a:srgbClr val="FF0000"/>
              </a:buClr>
              <a:buFont typeface="Wingdings" pitchFamily="2" charset="2"/>
              <a:buChar char="Ø"/>
            </a:pPr>
            <a:r>
              <a:rPr lang="en-US" sz="2400" dirty="0" smtClean="0">
                <a:latin typeface="Times New Roman" pitchFamily="18" charset="0"/>
                <a:cs typeface="Times New Roman" pitchFamily="18" charset="0"/>
              </a:rPr>
              <a:t>Input resistance</a:t>
            </a:r>
          </a:p>
          <a:p>
            <a:pPr eaLnBrk="1" hangingPunct="1">
              <a:buClr>
                <a:srgbClr val="FF0000"/>
              </a:buClr>
              <a:buFont typeface="Wingdings" pitchFamily="2" charset="2"/>
              <a:buChar char="Ø"/>
            </a:pPr>
            <a:endParaRPr lang="en-US" sz="2400" dirty="0" smtClean="0">
              <a:latin typeface="Times New Roman" pitchFamily="18" charset="0"/>
              <a:cs typeface="Times New Roman" pitchFamily="18" charset="0"/>
            </a:endParaRPr>
          </a:p>
          <a:p>
            <a:pPr eaLnBrk="1" hangingPunct="1">
              <a:buClr>
                <a:srgbClr val="FF0000"/>
              </a:buClr>
              <a:buFont typeface="Wingdings" pitchFamily="2" charset="2"/>
              <a:buChar char="Ø"/>
            </a:pPr>
            <a:r>
              <a:rPr lang="en-US" sz="2400" dirty="0" smtClean="0">
                <a:latin typeface="Times New Roman" pitchFamily="18" charset="0"/>
                <a:cs typeface="Times New Roman" pitchFamily="18" charset="0"/>
              </a:rPr>
              <a:t>Voltage gain</a:t>
            </a:r>
          </a:p>
          <a:p>
            <a:pPr eaLnBrk="1" hangingPunct="1">
              <a:buClr>
                <a:srgbClr val="FF0000"/>
              </a:buClr>
              <a:buFont typeface="Wingdings" pitchFamily="2" charset="2"/>
              <a:buChar char="Ø"/>
            </a:pPr>
            <a:endParaRPr lang="en-US" sz="2400" dirty="0">
              <a:latin typeface="Times New Roman" pitchFamily="18" charset="0"/>
              <a:cs typeface="Times New Roman" pitchFamily="18" charset="0"/>
            </a:endParaRPr>
          </a:p>
          <a:p>
            <a:pPr eaLnBrk="1" hangingPunct="1">
              <a:buClr>
                <a:srgbClr val="FF0000"/>
              </a:buClr>
              <a:buFont typeface="Wingdings" pitchFamily="2" charset="2"/>
              <a:buChar char="Ø"/>
            </a:pPr>
            <a:r>
              <a:rPr lang="en-US" sz="2400" dirty="0" smtClean="0">
                <a:latin typeface="Times New Roman" pitchFamily="18" charset="0"/>
                <a:cs typeface="Times New Roman" pitchFamily="18" charset="0"/>
              </a:rPr>
              <a:t>Overall voltage gain</a:t>
            </a:r>
          </a:p>
          <a:p>
            <a:pPr eaLnBrk="1" hangingPunct="1">
              <a:buClr>
                <a:srgbClr val="FF0000"/>
              </a:buClr>
              <a:buFont typeface="Wingdings" pitchFamily="2" charset="2"/>
              <a:buChar char="Ø"/>
            </a:pPr>
            <a:endParaRPr lang="en-US" sz="2400" dirty="0">
              <a:latin typeface="Times New Roman" pitchFamily="18" charset="0"/>
              <a:cs typeface="Times New Roman" pitchFamily="18" charset="0"/>
            </a:endParaRPr>
          </a:p>
          <a:p>
            <a:pPr eaLnBrk="1" hangingPunct="1">
              <a:buClr>
                <a:srgbClr val="FF0000"/>
              </a:buClr>
              <a:buFont typeface="Wingdings" pitchFamily="2" charset="2"/>
              <a:buChar char="Ø"/>
            </a:pPr>
            <a:r>
              <a:rPr lang="en-US" sz="2400" dirty="0" smtClean="0">
                <a:latin typeface="Times New Roman" pitchFamily="18" charset="0"/>
                <a:cs typeface="Times New Roman" pitchFamily="18" charset="0"/>
              </a:rPr>
              <a:t>Output resistance</a:t>
            </a:r>
          </a:p>
          <a:p>
            <a:pPr eaLnBrk="1" hangingPunct="1"/>
            <a:endParaRPr lang="en-US" sz="2400" dirty="0" smtClean="0">
              <a:latin typeface="Times New Roman" pitchFamily="18" charset="0"/>
              <a:cs typeface="Times New Roman" pitchFamily="18" charset="0"/>
            </a:endParaRPr>
          </a:p>
          <a:p>
            <a:pPr eaLnBrk="1" hangingPunct="1"/>
            <a:r>
              <a:rPr lang="en-US" sz="2400" dirty="0" smtClean="0">
                <a:latin typeface="Times New Roman" pitchFamily="18" charset="0"/>
                <a:cs typeface="Times New Roman" pitchFamily="18" charset="0"/>
              </a:rPr>
              <a:t>Short-circuit current gain</a:t>
            </a:r>
          </a:p>
        </p:txBody>
      </p:sp>
      <p:graphicFrame>
        <p:nvGraphicFramePr>
          <p:cNvPr id="81923" name="Object 1029"/>
          <p:cNvGraphicFramePr>
            <a:graphicFrameLocks noChangeAspect="1"/>
          </p:cNvGraphicFramePr>
          <p:nvPr>
            <p:extLst>
              <p:ext uri="{D42A27DB-BD31-4B8C-83A1-F6EECF244321}">
                <p14:modId xmlns="" xmlns:p14="http://schemas.microsoft.com/office/powerpoint/2010/main" val="30344521"/>
              </p:ext>
            </p:extLst>
          </p:nvPr>
        </p:nvGraphicFramePr>
        <p:xfrm>
          <a:off x="3048000" y="1524000"/>
          <a:ext cx="3200400" cy="481013"/>
        </p:xfrm>
        <a:graphic>
          <a:graphicData uri="http://schemas.openxmlformats.org/presentationml/2006/ole">
            <p:oleObj spid="_x0000_s279901" name="Equation" r:id="rId3" imgW="1524000" imgH="228600" progId="Equation.3">
              <p:embed/>
            </p:oleObj>
          </a:graphicData>
        </a:graphic>
      </p:graphicFrame>
      <p:graphicFrame>
        <p:nvGraphicFramePr>
          <p:cNvPr id="81924" name="Object 1030"/>
          <p:cNvGraphicFramePr>
            <a:graphicFrameLocks noChangeAspect="1"/>
          </p:cNvGraphicFramePr>
          <p:nvPr>
            <p:extLst>
              <p:ext uri="{D42A27DB-BD31-4B8C-83A1-F6EECF244321}">
                <p14:modId xmlns="" xmlns:p14="http://schemas.microsoft.com/office/powerpoint/2010/main" val="3140785362"/>
              </p:ext>
            </p:extLst>
          </p:nvPr>
        </p:nvGraphicFramePr>
        <p:xfrm>
          <a:off x="3048000" y="2209800"/>
          <a:ext cx="2895600" cy="752475"/>
        </p:xfrm>
        <a:graphic>
          <a:graphicData uri="http://schemas.openxmlformats.org/presentationml/2006/ole">
            <p:oleObj spid="_x0000_s279902" name="Equation" r:id="rId4" imgW="1524000" imgH="431800" progId="Equation.3">
              <p:embed/>
            </p:oleObj>
          </a:graphicData>
        </a:graphic>
      </p:graphicFrame>
      <p:graphicFrame>
        <p:nvGraphicFramePr>
          <p:cNvPr id="81925" name="Object 1031"/>
          <p:cNvGraphicFramePr>
            <a:graphicFrameLocks noChangeAspect="1"/>
          </p:cNvGraphicFramePr>
          <p:nvPr>
            <p:extLst>
              <p:ext uri="{D42A27DB-BD31-4B8C-83A1-F6EECF244321}">
                <p14:modId xmlns="" xmlns:p14="http://schemas.microsoft.com/office/powerpoint/2010/main" val="3094296317"/>
              </p:ext>
            </p:extLst>
          </p:nvPr>
        </p:nvGraphicFramePr>
        <p:xfrm>
          <a:off x="3505200" y="3124200"/>
          <a:ext cx="4495800" cy="823913"/>
        </p:xfrm>
        <a:graphic>
          <a:graphicData uri="http://schemas.openxmlformats.org/presentationml/2006/ole">
            <p:oleObj spid="_x0000_s279903" name="Equation" r:id="rId5" imgW="2425700" imgH="444500" progId="Equation.3">
              <p:embed/>
            </p:oleObj>
          </a:graphicData>
        </a:graphic>
      </p:graphicFrame>
      <p:graphicFrame>
        <p:nvGraphicFramePr>
          <p:cNvPr id="81926" name="Object 1032"/>
          <p:cNvGraphicFramePr>
            <a:graphicFrameLocks noChangeAspect="1"/>
          </p:cNvGraphicFramePr>
          <p:nvPr>
            <p:extLst>
              <p:ext uri="{D42A27DB-BD31-4B8C-83A1-F6EECF244321}">
                <p14:modId xmlns="" xmlns:p14="http://schemas.microsoft.com/office/powerpoint/2010/main" val="2962711465"/>
              </p:ext>
            </p:extLst>
          </p:nvPr>
        </p:nvGraphicFramePr>
        <p:xfrm>
          <a:off x="3505200" y="3962400"/>
          <a:ext cx="2286000" cy="833438"/>
        </p:xfrm>
        <a:graphic>
          <a:graphicData uri="http://schemas.openxmlformats.org/presentationml/2006/ole">
            <p:oleObj spid="_x0000_s279904" name="Equation" r:id="rId6" imgW="1218671" imgH="444307" progId="Equation.3">
              <p:embed/>
            </p:oleObj>
          </a:graphicData>
        </a:graphic>
      </p:graphicFrame>
      <p:graphicFrame>
        <p:nvGraphicFramePr>
          <p:cNvPr id="81927" name="Object 1033"/>
          <p:cNvGraphicFramePr>
            <a:graphicFrameLocks noChangeAspect="1"/>
          </p:cNvGraphicFramePr>
          <p:nvPr>
            <p:extLst>
              <p:ext uri="{D42A27DB-BD31-4B8C-83A1-F6EECF244321}">
                <p14:modId xmlns="" xmlns:p14="http://schemas.microsoft.com/office/powerpoint/2010/main" val="4233652246"/>
              </p:ext>
            </p:extLst>
          </p:nvPr>
        </p:nvGraphicFramePr>
        <p:xfrm>
          <a:off x="4267200" y="5029200"/>
          <a:ext cx="1676400" cy="501650"/>
        </p:xfrm>
        <a:graphic>
          <a:graphicData uri="http://schemas.openxmlformats.org/presentationml/2006/ole">
            <p:oleObj spid="_x0000_s279905" name="Equation" r:id="rId7" imgW="761669" imgH="228501" progId="Equation.3">
              <p:embed/>
            </p:oleObj>
          </a:graphicData>
        </a:graphic>
      </p:graphicFrame>
      <p:sp>
        <p:nvSpPr>
          <p:cNvPr id="11" name="Slide Number Placeholder 10"/>
          <p:cNvSpPr>
            <a:spLocks noGrp="1"/>
          </p:cNvSpPr>
          <p:nvPr>
            <p:ph type="sldNum" sz="quarter" idx="12"/>
          </p:nvPr>
        </p:nvSpPr>
        <p:spPr/>
        <p:txBody>
          <a:bodyPr/>
          <a:lstStyle/>
          <a:p>
            <a:fld id="{BC626797-8AFE-49CF-A66F-653507BCD5F0}" type="slidenum">
              <a:rPr lang="en-US" smtClean="0"/>
              <a:pPr/>
              <a:t>38</a:t>
            </a:fld>
            <a:endParaRPr lang="en-US"/>
          </a:p>
        </p:txBody>
      </p:sp>
      <p:sp>
        <p:nvSpPr>
          <p:cNvPr id="12" name="Footer Placeholder 11"/>
          <p:cNvSpPr>
            <a:spLocks noGrp="1"/>
          </p:cNvSpPr>
          <p:nvPr>
            <p:ph type="ftr" sz="quarter" idx="11"/>
          </p:nvPr>
        </p:nvSpPr>
        <p:spPr/>
        <p:txBody>
          <a:bodyPr/>
          <a:lstStyle/>
          <a:p>
            <a:r>
              <a:rPr lang="en-US" smtClean="0"/>
              <a:t>Nasim Zafar</a:t>
            </a:r>
            <a:endParaRPr 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9" name="Rectangle 2"/>
          <p:cNvSpPr>
            <a:spLocks noGrp="1" noChangeArrowheads="1"/>
          </p:cNvSpPr>
          <p:nvPr>
            <p:ph type="title"/>
          </p:nvPr>
        </p:nvSpPr>
        <p:spPr>
          <a:xfrm>
            <a:off x="1219200" y="228600"/>
            <a:ext cx="6743700" cy="1066800"/>
          </a:xfrm>
          <a:solidFill>
            <a:schemeClr val="bg1"/>
          </a:solidFill>
        </p:spPr>
        <p:txBody>
          <a:bodyPr>
            <a:normAutofit/>
          </a:bodyPr>
          <a:lstStyle/>
          <a:p>
            <a:pPr eaLnBrk="1" hangingPunct="1"/>
            <a:r>
              <a:rPr lang="en-US" altLang="zh-CN" sz="2800" b="1" dirty="0" smtClean="0">
                <a:solidFill>
                  <a:srgbClr val="FF0000"/>
                </a:solidFill>
                <a:latin typeface="Times New Roman" pitchFamily="18" charset="0"/>
                <a:ea typeface="宋体" pitchFamily="2" charset="-122"/>
                <a:cs typeface="Times New Roman" pitchFamily="18" charset="0"/>
              </a:rPr>
              <a:t>Summary for CC Amplifier or </a:t>
            </a:r>
            <a:br>
              <a:rPr lang="en-US" altLang="zh-CN" sz="2800" b="1" dirty="0" smtClean="0">
                <a:solidFill>
                  <a:srgbClr val="FF0000"/>
                </a:solidFill>
                <a:latin typeface="Times New Roman" pitchFamily="18" charset="0"/>
                <a:ea typeface="宋体" pitchFamily="2" charset="-122"/>
                <a:cs typeface="Times New Roman" pitchFamily="18" charset="0"/>
              </a:rPr>
            </a:br>
            <a:r>
              <a:rPr lang="en-US" altLang="zh-CN" sz="2800" b="1" dirty="0" smtClean="0">
                <a:solidFill>
                  <a:srgbClr val="FF0000"/>
                </a:solidFill>
                <a:latin typeface="Times New Roman" pitchFamily="18" charset="0"/>
                <a:ea typeface="宋体" pitchFamily="2" charset="-122"/>
                <a:cs typeface="Times New Roman" pitchFamily="18" charset="0"/>
              </a:rPr>
              <a:t>Emitter-Follower</a:t>
            </a:r>
            <a:endParaRPr lang="en-US" sz="2800" b="1" dirty="0" smtClean="0">
              <a:solidFill>
                <a:srgbClr val="FF0000"/>
              </a:solidFill>
              <a:latin typeface="Times New Roman" pitchFamily="18" charset="0"/>
              <a:ea typeface="宋体" pitchFamily="2" charset="-122"/>
              <a:cs typeface="Times New Roman" pitchFamily="18" charset="0"/>
            </a:endParaRPr>
          </a:p>
        </p:txBody>
      </p:sp>
      <p:sp>
        <p:nvSpPr>
          <p:cNvPr id="82950" name="Rectangle 4"/>
          <p:cNvSpPr>
            <a:spLocks noGrp="1" noChangeArrowheads="1"/>
          </p:cNvSpPr>
          <p:nvPr>
            <p:ph type="body" idx="1"/>
          </p:nvPr>
        </p:nvSpPr>
        <p:spPr>
          <a:xfrm>
            <a:off x="762000" y="1752600"/>
            <a:ext cx="7772400" cy="4114800"/>
          </a:xfrm>
          <a:noFill/>
        </p:spPr>
        <p:txBody>
          <a:bodyPr>
            <a:normAutofit/>
          </a:bodyPr>
          <a:lstStyle/>
          <a:p>
            <a:pPr eaLnBrk="1" hangingPunct="1">
              <a:lnSpc>
                <a:spcPct val="90000"/>
              </a:lnSpc>
              <a:spcBef>
                <a:spcPct val="50000"/>
              </a:spcBef>
              <a:buClr>
                <a:srgbClr val="FF0000"/>
              </a:buClr>
              <a:buFont typeface="Wingdings" pitchFamily="2" charset="2"/>
              <a:buChar char="Ø"/>
            </a:pPr>
            <a:endParaRPr lang="en-US" altLang="zh-CN" sz="2400" dirty="0" smtClean="0">
              <a:latin typeface="Times New Roman" pitchFamily="18" charset="0"/>
              <a:ea typeface="宋体" pitchFamily="2" charset="-122"/>
              <a:cs typeface="Times New Roman" pitchFamily="18" charset="0"/>
              <a:sym typeface="Symbol" pitchFamily="18" charset="2"/>
            </a:endParaRPr>
          </a:p>
          <a:p>
            <a:pPr eaLnBrk="1" hangingPunct="1">
              <a:lnSpc>
                <a:spcPct val="90000"/>
              </a:lnSpc>
              <a:spcBef>
                <a:spcPct val="50000"/>
              </a:spcBef>
              <a:buClr>
                <a:srgbClr val="FF0000"/>
              </a:buClr>
              <a:buFont typeface="Wingdings" pitchFamily="2" charset="2"/>
              <a:buChar char="Ø"/>
            </a:pPr>
            <a:r>
              <a:rPr lang="en-US" altLang="zh-CN" sz="2400" dirty="0" smtClean="0">
                <a:latin typeface="Times New Roman" pitchFamily="18" charset="0"/>
                <a:ea typeface="宋体" pitchFamily="2" charset="-122"/>
                <a:cs typeface="Times New Roman" pitchFamily="18" charset="0"/>
                <a:sym typeface="Symbol" pitchFamily="18" charset="2"/>
              </a:rPr>
              <a:t>High input resistance</a:t>
            </a:r>
          </a:p>
          <a:p>
            <a:pPr eaLnBrk="1" hangingPunct="1">
              <a:lnSpc>
                <a:spcPct val="90000"/>
              </a:lnSpc>
              <a:spcBef>
                <a:spcPct val="50000"/>
              </a:spcBef>
              <a:buClr>
                <a:srgbClr val="FF0000"/>
              </a:buClr>
              <a:buFont typeface="Wingdings" pitchFamily="2" charset="2"/>
              <a:buChar char="Ø"/>
            </a:pPr>
            <a:r>
              <a:rPr lang="en-US" altLang="zh-CN" sz="2400" dirty="0" smtClean="0">
                <a:latin typeface="Times New Roman" pitchFamily="18" charset="0"/>
                <a:ea typeface="宋体" pitchFamily="2" charset="-122"/>
                <a:cs typeface="Times New Roman" pitchFamily="18" charset="0"/>
                <a:sym typeface="Symbol" pitchFamily="18" charset="2"/>
              </a:rPr>
              <a:t>Low output resistance</a:t>
            </a:r>
          </a:p>
          <a:p>
            <a:pPr eaLnBrk="1" hangingPunct="1">
              <a:lnSpc>
                <a:spcPct val="90000"/>
              </a:lnSpc>
              <a:spcBef>
                <a:spcPct val="50000"/>
              </a:spcBef>
              <a:buClr>
                <a:srgbClr val="FF0000"/>
              </a:buClr>
              <a:buFont typeface="Wingdings" pitchFamily="2" charset="2"/>
              <a:buChar char="Ø"/>
            </a:pPr>
            <a:r>
              <a:rPr lang="en-US" altLang="zh-CN" sz="2400" dirty="0" smtClean="0">
                <a:latin typeface="Times New Roman" pitchFamily="18" charset="0"/>
                <a:ea typeface="宋体" pitchFamily="2" charset="-122"/>
                <a:cs typeface="Times New Roman" pitchFamily="18" charset="0"/>
                <a:sym typeface="Symbol" pitchFamily="18" charset="2"/>
              </a:rPr>
              <a:t>Voltage gain is smaller than but very close to unity</a:t>
            </a:r>
          </a:p>
          <a:p>
            <a:pPr eaLnBrk="1" hangingPunct="1">
              <a:lnSpc>
                <a:spcPct val="90000"/>
              </a:lnSpc>
              <a:spcBef>
                <a:spcPct val="50000"/>
              </a:spcBef>
              <a:buClr>
                <a:srgbClr val="FF0000"/>
              </a:buClr>
              <a:buFont typeface="Wingdings" pitchFamily="2" charset="2"/>
              <a:buChar char="Ø"/>
            </a:pPr>
            <a:r>
              <a:rPr lang="en-US" altLang="zh-CN" sz="2400" dirty="0" smtClean="0">
                <a:latin typeface="Times New Roman" pitchFamily="18" charset="0"/>
                <a:ea typeface="宋体" pitchFamily="2" charset="-122"/>
                <a:cs typeface="Times New Roman" pitchFamily="18" charset="0"/>
                <a:sym typeface="Symbol" pitchFamily="18" charset="2"/>
              </a:rPr>
              <a:t>Large current gain</a:t>
            </a:r>
          </a:p>
          <a:p>
            <a:pPr eaLnBrk="1" hangingPunct="1">
              <a:lnSpc>
                <a:spcPct val="90000"/>
              </a:lnSpc>
              <a:spcBef>
                <a:spcPct val="50000"/>
              </a:spcBef>
              <a:buClr>
                <a:srgbClr val="FF0000"/>
              </a:buClr>
              <a:buFont typeface="Wingdings" pitchFamily="2" charset="2"/>
              <a:buChar char="Ø"/>
            </a:pPr>
            <a:r>
              <a:rPr lang="en-US" altLang="zh-CN" sz="2400" dirty="0" smtClean="0">
                <a:latin typeface="Times New Roman" pitchFamily="18" charset="0"/>
                <a:ea typeface="宋体" pitchFamily="2" charset="-122"/>
                <a:cs typeface="Times New Roman" pitchFamily="18" charset="0"/>
                <a:sym typeface="Symbol" pitchFamily="18" charset="2"/>
              </a:rPr>
              <a:t>The last or output stage of cascade amplifier</a:t>
            </a:r>
          </a:p>
          <a:p>
            <a:pPr eaLnBrk="1" hangingPunct="1">
              <a:lnSpc>
                <a:spcPct val="90000"/>
              </a:lnSpc>
              <a:spcBef>
                <a:spcPct val="50000"/>
              </a:spcBef>
              <a:buClr>
                <a:srgbClr val="FF0000"/>
              </a:buClr>
              <a:buFont typeface="Wingdings" pitchFamily="2" charset="2"/>
              <a:buChar char="Ø"/>
            </a:pPr>
            <a:r>
              <a:rPr lang="en-US" altLang="zh-CN" sz="2400" dirty="0" smtClean="0">
                <a:latin typeface="Times New Roman" pitchFamily="18" charset="0"/>
                <a:ea typeface="宋体" pitchFamily="2" charset="-122"/>
                <a:cs typeface="Times New Roman" pitchFamily="18" charset="0"/>
                <a:sym typeface="Symbol" pitchFamily="18" charset="2"/>
              </a:rPr>
              <a:t>Frequency response is excellent well</a:t>
            </a:r>
            <a:endParaRPr lang="en-US" sz="2400" dirty="0" smtClean="0">
              <a:latin typeface="Times New Roman" pitchFamily="18" charset="0"/>
              <a:cs typeface="Times New Roman" pitchFamily="18" charset="0"/>
            </a:endParaRPr>
          </a:p>
        </p:txBody>
      </p:sp>
      <p:sp>
        <p:nvSpPr>
          <p:cNvPr id="6" name="Slide Number Placeholder 5"/>
          <p:cNvSpPr>
            <a:spLocks noGrp="1"/>
          </p:cNvSpPr>
          <p:nvPr>
            <p:ph type="sldNum" sz="quarter" idx="12"/>
          </p:nvPr>
        </p:nvSpPr>
        <p:spPr/>
        <p:txBody>
          <a:bodyPr/>
          <a:lstStyle/>
          <a:p>
            <a:fld id="{BC626797-8AFE-49CF-A66F-653507BCD5F0}" type="slidenum">
              <a:rPr lang="en-US" smtClean="0"/>
              <a:pPr/>
              <a:t>39</a:t>
            </a:fld>
            <a:endParaRPr lang="en-US"/>
          </a:p>
        </p:txBody>
      </p:sp>
      <p:sp>
        <p:nvSpPr>
          <p:cNvPr id="7" name="Footer Placeholder 6"/>
          <p:cNvSpPr>
            <a:spLocks noGrp="1"/>
          </p:cNvSpPr>
          <p:nvPr>
            <p:ph type="ftr" sz="quarter" idx="11"/>
          </p:nvPr>
        </p:nvSpPr>
        <p:spPr/>
        <p:txBody>
          <a:bodyPr/>
          <a:lstStyle/>
          <a:p>
            <a:r>
              <a:rPr lang="en-US" smtClean="0"/>
              <a:t>Nasim Zafar</a:t>
            </a:r>
            <a:endParaRPr lang="en-US"/>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3" name="Rectangle 2"/>
          <p:cNvSpPr>
            <a:spLocks noGrp="1" noChangeArrowheads="1"/>
          </p:cNvSpPr>
          <p:nvPr>
            <p:ph type="title"/>
          </p:nvPr>
        </p:nvSpPr>
        <p:spPr>
          <a:xfrm>
            <a:off x="1219200" y="304800"/>
            <a:ext cx="6743700" cy="1066800"/>
          </a:xfrm>
          <a:solidFill>
            <a:schemeClr val="bg1"/>
          </a:solidFill>
        </p:spPr>
        <p:txBody>
          <a:bodyPr>
            <a:normAutofit/>
          </a:bodyPr>
          <a:lstStyle/>
          <a:p>
            <a:pPr eaLnBrk="1" hangingPunct="1"/>
            <a:r>
              <a:rPr lang="en-US" sz="2800" b="1" dirty="0" smtClean="0">
                <a:solidFill>
                  <a:srgbClr val="FF0000"/>
                </a:solidFill>
                <a:latin typeface="Times New Roman" pitchFamily="18" charset="0"/>
                <a:cs typeface="Times New Roman" pitchFamily="18" charset="0"/>
              </a:rPr>
              <a:t>Summary and Comparisons</a:t>
            </a:r>
          </a:p>
        </p:txBody>
      </p:sp>
      <p:sp>
        <p:nvSpPr>
          <p:cNvPr id="83974" name="Rectangle 4"/>
          <p:cNvSpPr>
            <a:spLocks noGrp="1" noChangeArrowheads="1"/>
          </p:cNvSpPr>
          <p:nvPr>
            <p:ph type="body" idx="1"/>
          </p:nvPr>
        </p:nvSpPr>
        <p:spPr>
          <a:xfrm>
            <a:off x="685800" y="1524000"/>
            <a:ext cx="7772400" cy="4648200"/>
          </a:xfrm>
          <a:noFill/>
        </p:spPr>
        <p:txBody>
          <a:bodyPr/>
          <a:lstStyle/>
          <a:p>
            <a:pPr eaLnBrk="1" hangingPunct="1">
              <a:buClr>
                <a:srgbClr val="FF0000"/>
              </a:buClr>
              <a:buFont typeface="Wingdings" pitchFamily="2" charset="2"/>
              <a:buChar char="Ø"/>
            </a:pPr>
            <a:r>
              <a:rPr lang="en-US" sz="2400" dirty="0" smtClean="0">
                <a:latin typeface="Times New Roman" pitchFamily="18" charset="0"/>
                <a:cs typeface="Times New Roman" pitchFamily="18" charset="0"/>
              </a:rPr>
              <a:t>The CE configuration is the best suited for realizing the amplifier gain. </a:t>
            </a:r>
          </a:p>
          <a:p>
            <a:pPr eaLnBrk="1" hangingPunct="1">
              <a:buClr>
                <a:srgbClr val="FF0000"/>
              </a:buClr>
              <a:buFont typeface="Wingdings" pitchFamily="2" charset="2"/>
              <a:buChar char="Ø"/>
            </a:pPr>
            <a:endParaRPr lang="en-US" sz="2400" dirty="0" smtClean="0">
              <a:latin typeface="Times New Roman" pitchFamily="18" charset="0"/>
              <a:cs typeface="Times New Roman" pitchFamily="18" charset="0"/>
            </a:endParaRPr>
          </a:p>
          <a:p>
            <a:pPr eaLnBrk="1" hangingPunct="1">
              <a:buClr>
                <a:srgbClr val="FF0000"/>
              </a:buClr>
              <a:buFont typeface="Wingdings" pitchFamily="2" charset="2"/>
              <a:buChar char="Ø"/>
            </a:pPr>
            <a:r>
              <a:rPr lang="en-US" sz="2400" dirty="0" smtClean="0">
                <a:latin typeface="Times New Roman" pitchFamily="18" charset="0"/>
                <a:cs typeface="Times New Roman" pitchFamily="18" charset="0"/>
              </a:rPr>
              <a:t>Including </a:t>
            </a:r>
            <a:r>
              <a:rPr lang="en-US" sz="2400" i="1" dirty="0" smtClean="0">
                <a:latin typeface="Times New Roman" pitchFamily="18" charset="0"/>
                <a:cs typeface="Times New Roman" pitchFamily="18" charset="0"/>
              </a:rPr>
              <a:t>R</a:t>
            </a:r>
            <a:r>
              <a:rPr lang="en-US" sz="2400" i="1" baseline="-25000" dirty="0" smtClean="0">
                <a:latin typeface="Times New Roman" pitchFamily="18" charset="0"/>
                <a:cs typeface="Times New Roman" pitchFamily="18" charset="0"/>
              </a:rPr>
              <a:t>E</a:t>
            </a:r>
            <a:r>
              <a:rPr lang="en-US" sz="2400" dirty="0" smtClean="0">
                <a:latin typeface="Times New Roman" pitchFamily="18" charset="0"/>
                <a:cs typeface="Times New Roman" pitchFamily="18" charset="0"/>
              </a:rPr>
              <a:t> provides performance improvements at the expense of gain reduction.</a:t>
            </a:r>
          </a:p>
          <a:p>
            <a:pPr eaLnBrk="1" hangingPunct="1">
              <a:buClr>
                <a:srgbClr val="FF0000"/>
              </a:buClr>
              <a:buFont typeface="Wingdings" pitchFamily="2" charset="2"/>
              <a:buChar char="Ø"/>
            </a:pPr>
            <a:endParaRPr lang="en-US" sz="2400" dirty="0" smtClean="0">
              <a:latin typeface="Times New Roman" pitchFamily="18" charset="0"/>
              <a:cs typeface="Times New Roman" pitchFamily="18" charset="0"/>
            </a:endParaRPr>
          </a:p>
          <a:p>
            <a:pPr eaLnBrk="1" hangingPunct="1">
              <a:buClr>
                <a:srgbClr val="FF0000"/>
              </a:buClr>
              <a:buFont typeface="Wingdings" pitchFamily="2" charset="2"/>
              <a:buChar char="Ø"/>
            </a:pPr>
            <a:r>
              <a:rPr lang="en-US" sz="2400" dirty="0" smtClean="0">
                <a:latin typeface="Times New Roman" pitchFamily="18" charset="0"/>
                <a:cs typeface="Times New Roman" pitchFamily="18" charset="0"/>
              </a:rPr>
              <a:t>The CB configuration only has the typical application in amplifier. Much superior high-frequency response.</a:t>
            </a:r>
          </a:p>
          <a:p>
            <a:pPr eaLnBrk="1" hangingPunct="1">
              <a:buClr>
                <a:srgbClr val="FF0000"/>
              </a:buClr>
              <a:buFont typeface="Wingdings" pitchFamily="2" charset="2"/>
              <a:buChar char="Ø"/>
            </a:pPr>
            <a:endParaRPr lang="en-US" sz="2400" dirty="0" smtClean="0">
              <a:latin typeface="Times New Roman" pitchFamily="18" charset="0"/>
              <a:cs typeface="Times New Roman" pitchFamily="18" charset="0"/>
            </a:endParaRPr>
          </a:p>
          <a:p>
            <a:pPr eaLnBrk="1" hangingPunct="1">
              <a:buClr>
                <a:srgbClr val="FF0000"/>
              </a:buClr>
              <a:buFont typeface="Wingdings" pitchFamily="2" charset="2"/>
              <a:buChar char="Ø"/>
            </a:pPr>
            <a:r>
              <a:rPr lang="en-US" sz="2400" dirty="0" smtClean="0">
                <a:latin typeface="Times New Roman" pitchFamily="18" charset="0"/>
                <a:cs typeface="Times New Roman" pitchFamily="18" charset="0"/>
              </a:rPr>
              <a:t>The emitter follower can be used as a voltage buffer and exists in output stage of a multistage amplifier. </a:t>
            </a:r>
          </a:p>
        </p:txBody>
      </p:sp>
      <p:sp>
        <p:nvSpPr>
          <p:cNvPr id="6" name="Slide Number Placeholder 5"/>
          <p:cNvSpPr>
            <a:spLocks noGrp="1"/>
          </p:cNvSpPr>
          <p:nvPr>
            <p:ph type="sldNum" sz="quarter" idx="12"/>
          </p:nvPr>
        </p:nvSpPr>
        <p:spPr/>
        <p:txBody>
          <a:bodyPr/>
          <a:lstStyle/>
          <a:p>
            <a:fld id="{BC626797-8AFE-49CF-A66F-653507BCD5F0}" type="slidenum">
              <a:rPr lang="en-US" smtClean="0"/>
              <a:pPr/>
              <a:t>40</a:t>
            </a:fld>
            <a:endParaRPr lang="en-US"/>
          </a:p>
        </p:txBody>
      </p:sp>
      <p:sp>
        <p:nvSpPr>
          <p:cNvPr id="7" name="Footer Placeholder 6"/>
          <p:cNvSpPr>
            <a:spLocks noGrp="1"/>
          </p:cNvSpPr>
          <p:nvPr>
            <p:ph type="ftr" sz="quarter" idx="11"/>
          </p:nvPr>
        </p:nvSpPr>
        <p:spPr/>
        <p:txBody>
          <a:bodyPr/>
          <a:lstStyle/>
          <a:p>
            <a:r>
              <a:rPr lang="en-US" smtClean="0"/>
              <a:t>Nasim Zafar</a:t>
            </a:r>
            <a:endParaRPr lang="en-US"/>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solidFill>
                  <a:srgbClr val="FF0000"/>
                </a:solidFill>
                <a:latin typeface="Times New Roman" pitchFamily="18" charset="0"/>
                <a:cs typeface="Times New Roman" pitchFamily="18" charset="0"/>
              </a:rPr>
              <a:t>Example: 5.41</a:t>
            </a:r>
            <a:endParaRPr lang="en-US" sz="2800"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buClr>
                <a:srgbClr val="FF0000"/>
              </a:buClr>
              <a:buFont typeface="Wingdings" pitchFamily="2" charset="2"/>
              <a:buChar char="Ø"/>
            </a:pPr>
            <a:r>
              <a:rPr lang="en-US" sz="2400" dirty="0" smtClean="0">
                <a:latin typeface="Times New Roman" pitchFamily="18" charset="0"/>
                <a:cs typeface="Times New Roman" pitchFamily="18" charset="0"/>
              </a:rPr>
              <a:t>Consider the circuit of Fig. 5.59 for the case </a:t>
            </a:r>
            <a:r>
              <a:rPr lang="en-US" sz="2400" i="1" dirty="0" smtClean="0">
                <a:latin typeface="Times New Roman" pitchFamily="18" charset="0"/>
                <a:cs typeface="Times New Roman" pitchFamily="18" charset="0"/>
              </a:rPr>
              <a:t>V</a:t>
            </a:r>
            <a:r>
              <a:rPr lang="en-US" sz="2400" i="1" baseline="-25000" dirty="0" smtClean="0">
                <a:latin typeface="Times New Roman" pitchFamily="18" charset="0"/>
                <a:cs typeface="Times New Roman" pitchFamily="18" charset="0"/>
              </a:rPr>
              <a:t>CC</a:t>
            </a:r>
            <a:r>
              <a:rPr lang="en-US" sz="2400" i="1" dirty="0" smtClean="0">
                <a:latin typeface="Times New Roman" pitchFamily="18" charset="0"/>
                <a:cs typeface="Times New Roman" pitchFamily="18" charset="0"/>
              </a:rPr>
              <a:t> = V</a:t>
            </a:r>
            <a:r>
              <a:rPr lang="en-US" sz="2400" i="1" baseline="-25000" dirty="0" smtClean="0">
                <a:latin typeface="Times New Roman" pitchFamily="18" charset="0"/>
                <a:cs typeface="Times New Roman" pitchFamily="18" charset="0"/>
              </a:rPr>
              <a:t>EE </a:t>
            </a:r>
            <a:r>
              <a:rPr lang="en-US" sz="2400" i="1" dirty="0" smtClean="0">
                <a:latin typeface="Times New Roman" pitchFamily="18" charset="0"/>
                <a:cs typeface="Times New Roman" pitchFamily="18" charset="0"/>
              </a:rPr>
              <a:t>=10 V, I = 1 </a:t>
            </a:r>
            <a:r>
              <a:rPr lang="en-US" sz="2400" i="1" dirty="0" err="1" smtClean="0">
                <a:latin typeface="Times New Roman" pitchFamily="18" charset="0"/>
                <a:cs typeface="Times New Roman" pitchFamily="18" charset="0"/>
              </a:rPr>
              <a:t>mA</a:t>
            </a:r>
            <a:r>
              <a:rPr lang="en-US" sz="2400" i="1" dirty="0" smtClean="0">
                <a:latin typeface="Times New Roman" pitchFamily="18" charset="0"/>
                <a:cs typeface="Times New Roman" pitchFamily="18" charset="0"/>
              </a:rPr>
              <a:t>, R</a:t>
            </a:r>
            <a:r>
              <a:rPr lang="en-US" sz="2400" i="1" baseline="-25000" dirty="0" smtClean="0">
                <a:latin typeface="Times New Roman" pitchFamily="18" charset="0"/>
                <a:cs typeface="Times New Roman" pitchFamily="18" charset="0"/>
              </a:rPr>
              <a:t>B</a:t>
            </a:r>
            <a:r>
              <a:rPr lang="en-US" sz="2400" i="1" dirty="0" smtClean="0">
                <a:latin typeface="Times New Roman" pitchFamily="18" charset="0"/>
                <a:cs typeface="Times New Roman" pitchFamily="18" charset="0"/>
              </a:rPr>
              <a:t>=100 </a:t>
            </a:r>
            <a:r>
              <a:rPr lang="en-US" sz="2400" i="1" dirty="0" err="1" smtClean="0">
                <a:latin typeface="Times New Roman" pitchFamily="18" charset="0"/>
                <a:cs typeface="Times New Roman" pitchFamily="18" charset="0"/>
              </a:rPr>
              <a:t>kΩ</a:t>
            </a:r>
            <a:r>
              <a:rPr lang="en-US" sz="2400" i="1" dirty="0" smtClean="0">
                <a:latin typeface="Times New Roman" pitchFamily="18" charset="0"/>
                <a:cs typeface="Times New Roman" pitchFamily="18" charset="0"/>
              </a:rPr>
              <a:t>, R</a:t>
            </a:r>
            <a:r>
              <a:rPr lang="en-US" sz="2400" i="1" baseline="-25000" dirty="0" smtClean="0">
                <a:latin typeface="Times New Roman" pitchFamily="18" charset="0"/>
                <a:cs typeface="Times New Roman" pitchFamily="18" charset="0"/>
              </a:rPr>
              <a:t>C</a:t>
            </a:r>
            <a:r>
              <a:rPr lang="en-US" sz="2400" i="1" dirty="0" smtClean="0">
                <a:latin typeface="Times New Roman" pitchFamily="18" charset="0"/>
                <a:cs typeface="Times New Roman" pitchFamily="18" charset="0"/>
              </a:rPr>
              <a:t>=8 </a:t>
            </a:r>
            <a:r>
              <a:rPr lang="en-US" sz="2400" i="1" dirty="0" err="1" smtClean="0">
                <a:latin typeface="Times New Roman" pitchFamily="18" charset="0"/>
                <a:cs typeface="Times New Roman" pitchFamily="18" charset="0"/>
              </a:rPr>
              <a:t>kΩ</a:t>
            </a:r>
            <a:r>
              <a:rPr lang="en-US" sz="2400" i="1"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and β =100.</a:t>
            </a:r>
          </a:p>
          <a:p>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Find all dc currents and voltages. What are the allowable signal swings at the collector in both directions? How do these values change as β is changed to 50? To 200? </a:t>
            </a:r>
          </a:p>
          <a:p>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Evaluate the values of the BJT small-signal parameters at the bias point (with β = 100). The Early voltage </a:t>
            </a:r>
            <a:r>
              <a:rPr lang="en-US" sz="2400" i="1" dirty="0" smtClean="0">
                <a:latin typeface="Times New Roman" pitchFamily="18" charset="0"/>
                <a:cs typeface="Times New Roman" pitchFamily="18" charset="0"/>
              </a:rPr>
              <a:t>VA = 100 V.</a:t>
            </a:r>
          </a:p>
        </p:txBody>
      </p:sp>
      <p:sp>
        <p:nvSpPr>
          <p:cNvPr id="4" name="Footer Placeholder 3"/>
          <p:cNvSpPr>
            <a:spLocks noGrp="1"/>
          </p:cNvSpPr>
          <p:nvPr>
            <p:ph type="ftr" sz="quarter" idx="11"/>
          </p:nvPr>
        </p:nvSpPr>
        <p:spPr/>
        <p:txBody>
          <a:bodyPr/>
          <a:lstStyle/>
          <a:p>
            <a:r>
              <a:rPr lang="en-US" smtClean="0"/>
              <a:t>Nasim Zafar</a:t>
            </a:r>
            <a:endParaRPr lang="en-US"/>
          </a:p>
        </p:txBody>
      </p:sp>
      <p:sp>
        <p:nvSpPr>
          <p:cNvPr id="5" name="Slide Number Placeholder 4"/>
          <p:cNvSpPr>
            <a:spLocks noGrp="1"/>
          </p:cNvSpPr>
          <p:nvPr>
            <p:ph type="sldNum" sz="quarter" idx="12"/>
          </p:nvPr>
        </p:nvSpPr>
        <p:spPr/>
        <p:txBody>
          <a:bodyPr/>
          <a:lstStyle/>
          <a:p>
            <a:fld id="{BC626797-8AFE-49CF-A66F-653507BCD5F0}" type="slidenum">
              <a:rPr lang="en-US" smtClean="0"/>
              <a:pPr/>
              <a:t>41</a:t>
            </a:fld>
            <a:endParaRPr lang="en-US"/>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b="1" dirty="0" smtClean="0">
                <a:solidFill>
                  <a:srgbClr val="FF0000"/>
                </a:solidFill>
                <a:latin typeface="Times New Roman" pitchFamily="18" charset="0"/>
                <a:cs typeface="Times New Roman" pitchFamily="18" charset="0"/>
              </a:rPr>
              <a:t>Example: 5.41</a:t>
            </a:r>
            <a:endParaRPr lang="en-US" dirty="0"/>
          </a:p>
        </p:txBody>
      </p:sp>
      <p:pic>
        <p:nvPicPr>
          <p:cNvPr id="2050" name="Picture 2"/>
          <p:cNvPicPr>
            <a:picLocks noGrp="1" noChangeAspect="1" noChangeArrowheads="1"/>
          </p:cNvPicPr>
          <p:nvPr>
            <p:ph idx="1"/>
          </p:nvPr>
        </p:nvPicPr>
        <p:blipFill>
          <a:blip r:embed="rId2" cstate="print">
            <a:extLst>
              <a:ext uri="{28A0092B-C50C-407E-A947-70E740481C1C}">
                <a14:useLocalDpi xmlns="" xmlns:a14="http://schemas.microsoft.com/office/drawing/2010/main" val="0"/>
              </a:ext>
            </a:extLst>
          </a:blip>
          <a:srcRect/>
          <a:stretch>
            <a:fillRect/>
          </a:stretch>
        </p:blipFill>
        <p:spPr bwMode="auto">
          <a:xfrm>
            <a:off x="838200" y="1752600"/>
            <a:ext cx="7443000" cy="3886200"/>
          </a:xfrm>
          <a:prstGeom prst="rect">
            <a:avLst/>
          </a:prstGeom>
          <a:solidFill>
            <a:schemeClr val="bg1"/>
          </a:solid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6" name="Slide Number Placeholder 5"/>
          <p:cNvSpPr>
            <a:spLocks noGrp="1"/>
          </p:cNvSpPr>
          <p:nvPr>
            <p:ph type="sldNum" sz="quarter" idx="12"/>
          </p:nvPr>
        </p:nvSpPr>
        <p:spPr/>
        <p:txBody>
          <a:bodyPr/>
          <a:lstStyle/>
          <a:p>
            <a:fld id="{BC626797-8AFE-49CF-A66F-653507BCD5F0}" type="slidenum">
              <a:rPr lang="en-US" smtClean="0"/>
              <a:pPr/>
              <a:t>42</a:t>
            </a:fld>
            <a:endParaRPr lang="en-US"/>
          </a:p>
        </p:txBody>
      </p:sp>
      <p:sp>
        <p:nvSpPr>
          <p:cNvPr id="7" name="Footer Placeholder 6"/>
          <p:cNvSpPr>
            <a:spLocks noGrp="1"/>
          </p:cNvSpPr>
          <p:nvPr>
            <p:ph type="ftr" sz="quarter" idx="11"/>
          </p:nvPr>
        </p:nvSpPr>
        <p:spPr/>
        <p:txBody>
          <a:bodyPr/>
          <a:lstStyle/>
          <a:p>
            <a:r>
              <a:rPr lang="en-US" smtClean="0"/>
              <a:t>Nasim Zafar</a:t>
            </a:r>
            <a:endParaRPr lang="en-US"/>
          </a:p>
        </p:txBody>
      </p:sp>
    </p:spTree>
    <p:extLst>
      <p:ext uri="{BB962C8B-B14F-4D97-AF65-F5344CB8AC3E}">
        <p14:creationId xmlns="" xmlns:p14="http://schemas.microsoft.com/office/powerpoint/2010/main" val="144535126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b="1" dirty="0" smtClean="0">
                <a:solidFill>
                  <a:srgbClr val="FF0000"/>
                </a:solidFill>
                <a:latin typeface="Times New Roman" pitchFamily="18" charset="0"/>
                <a:cs typeface="Times New Roman" pitchFamily="18" charset="0"/>
              </a:rPr>
              <a:t>Example: 5.41</a:t>
            </a:r>
            <a:endParaRPr lang="en-US" dirty="0"/>
          </a:p>
        </p:txBody>
      </p:sp>
      <p:pic>
        <p:nvPicPr>
          <p:cNvPr id="3074" name="Picture 2"/>
          <p:cNvPicPr>
            <a:picLocks noGrp="1" noChangeAspect="1" noChangeArrowheads="1"/>
          </p:cNvPicPr>
          <p:nvPr>
            <p:ph idx="1"/>
          </p:nvPr>
        </p:nvPicPr>
        <p:blipFill>
          <a:blip r:embed="rId2" cstate="print">
            <a:extLst>
              <a:ext uri="{28A0092B-C50C-407E-A947-70E740481C1C}">
                <a14:useLocalDpi xmlns="" xmlns:a14="http://schemas.microsoft.com/office/drawing/2010/main" val="0"/>
              </a:ext>
            </a:extLst>
          </a:blip>
          <a:srcRect/>
          <a:stretch>
            <a:fillRect/>
          </a:stretch>
        </p:blipFill>
        <p:spPr bwMode="auto">
          <a:xfrm>
            <a:off x="765000" y="1447800"/>
            <a:ext cx="7614000" cy="43434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6" name="Slide Number Placeholder 5"/>
          <p:cNvSpPr>
            <a:spLocks noGrp="1"/>
          </p:cNvSpPr>
          <p:nvPr>
            <p:ph type="sldNum" sz="quarter" idx="12"/>
          </p:nvPr>
        </p:nvSpPr>
        <p:spPr/>
        <p:txBody>
          <a:bodyPr/>
          <a:lstStyle/>
          <a:p>
            <a:fld id="{BC626797-8AFE-49CF-A66F-653507BCD5F0}" type="slidenum">
              <a:rPr lang="en-US" smtClean="0"/>
              <a:pPr/>
              <a:t>43</a:t>
            </a:fld>
            <a:endParaRPr lang="en-US"/>
          </a:p>
        </p:txBody>
      </p:sp>
      <p:sp>
        <p:nvSpPr>
          <p:cNvPr id="7" name="Footer Placeholder 6"/>
          <p:cNvSpPr>
            <a:spLocks noGrp="1"/>
          </p:cNvSpPr>
          <p:nvPr>
            <p:ph type="ftr" sz="quarter" idx="11"/>
          </p:nvPr>
        </p:nvSpPr>
        <p:spPr/>
        <p:txBody>
          <a:bodyPr/>
          <a:lstStyle/>
          <a:p>
            <a:r>
              <a:rPr lang="en-US" smtClean="0"/>
              <a:t>Nasim Zafar</a:t>
            </a:r>
            <a:endParaRPr lang="en-US"/>
          </a:p>
        </p:txBody>
      </p:sp>
    </p:spTree>
    <p:extLst>
      <p:ext uri="{BB962C8B-B14F-4D97-AF65-F5344CB8AC3E}">
        <p14:creationId xmlns="" xmlns:p14="http://schemas.microsoft.com/office/powerpoint/2010/main" val="73365153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676</TotalTime>
  <Words>1400</Words>
  <Application>Microsoft Office PowerPoint</Application>
  <PresentationFormat>On-screen Show (4:3)</PresentationFormat>
  <Paragraphs>300</Paragraphs>
  <Slides>43</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43</vt:i4>
      </vt:variant>
    </vt:vector>
  </HeadingPairs>
  <TitlesOfParts>
    <vt:vector size="45" baseType="lpstr">
      <vt:lpstr>Office Theme</vt:lpstr>
      <vt:lpstr>Equation</vt:lpstr>
      <vt:lpstr>COMSATS Institute of Information Technology Virtual campus Islamabad</vt:lpstr>
      <vt:lpstr>  Basic Single-Stage BJT Amplifiers </vt:lpstr>
      <vt:lpstr>Lecture No. 25 Reference:</vt:lpstr>
      <vt:lpstr>Introduction</vt:lpstr>
      <vt:lpstr>Introduction (contd.)</vt:lpstr>
      <vt:lpstr>Introduction (contd.)</vt:lpstr>
      <vt:lpstr>Introduction (contd.)</vt:lpstr>
      <vt:lpstr>The Basic Structure</vt:lpstr>
      <vt:lpstr>Characterizing BJT Amplifiers</vt:lpstr>
      <vt:lpstr>Characterizing BJT Amplifiers</vt:lpstr>
      <vt:lpstr>Characteristic Parameters of Amplifier</vt:lpstr>
      <vt:lpstr>Definitions</vt:lpstr>
      <vt:lpstr>Definitions(cont’d)</vt:lpstr>
      <vt:lpstr>Definitions(cont’d)</vt:lpstr>
      <vt:lpstr>Definitions(cont’d)</vt:lpstr>
      <vt:lpstr>Equivalent Circuits</vt:lpstr>
      <vt:lpstr>Relationships</vt:lpstr>
      <vt:lpstr>The BJT Amplifier Configurations</vt:lpstr>
      <vt:lpstr>The Common-Emitter (CE) Amplifier</vt:lpstr>
      <vt:lpstr>The Common-Emitter (CE) Amplifier</vt:lpstr>
      <vt:lpstr>The Common-Emitter (CE) Amplifier</vt:lpstr>
      <vt:lpstr>Common-Emitter Amplifier</vt:lpstr>
      <vt:lpstr>Common-Emitter Amplifier</vt:lpstr>
      <vt:lpstr>Characteristics of CE Amplifier</vt:lpstr>
      <vt:lpstr>Summary of C-E amplifier</vt:lpstr>
      <vt:lpstr>The Common-Emitter Amplifier  with a Resistance in the Emitter</vt:lpstr>
      <vt:lpstr>The Common-Emitter Amplifier  with a Resistance in the Emitter</vt:lpstr>
      <vt:lpstr>Characteristics of the CE Amplifier with a Resistance in the Emitter</vt:lpstr>
      <vt:lpstr>Summary of CE Amplifier with RE</vt:lpstr>
      <vt:lpstr>Summary of CE Amplifier with RE</vt:lpstr>
      <vt:lpstr>The Common-Base (CB) Amplifier</vt:lpstr>
      <vt:lpstr>The Common-Base Amplifier</vt:lpstr>
      <vt:lpstr>Characteristics of CB Amplifier</vt:lpstr>
      <vt:lpstr>Summary of the CB Amplifier</vt:lpstr>
      <vt:lpstr>The Common-Collector (CC) Amplifier   or Emitter-Follower</vt:lpstr>
      <vt:lpstr>      The Common-Collector Amplifier   or Emitter-Follower</vt:lpstr>
      <vt:lpstr>      The Common-Collector Amplifier   or Emitter-Follower</vt:lpstr>
      <vt:lpstr>Characteristics of CC Amplifier</vt:lpstr>
      <vt:lpstr>Summary for CC Amplifier or  Emitter-Follower</vt:lpstr>
      <vt:lpstr>Summary and Comparisons</vt:lpstr>
      <vt:lpstr>Example: 5.41</vt:lpstr>
      <vt:lpstr>Example: 5.41</vt:lpstr>
      <vt:lpstr>Example: 5.41</vt:lpstr>
    </vt:vector>
  </TitlesOfParts>
  <Company>CIIT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25-Single Stage BJT Amplifiers.</dc:title>
  <dc:subject>Electronics 1</dc:subject>
  <dc:creator>Dr. Nasim Zafar</dc:creator>
  <cp:lastModifiedBy>NTS</cp:lastModifiedBy>
  <cp:revision>188</cp:revision>
  <dcterms:created xsi:type="dcterms:W3CDTF">2012-10-19T09:27:47Z</dcterms:created>
  <dcterms:modified xsi:type="dcterms:W3CDTF">2012-11-07T05:27:47Z</dcterms:modified>
</cp:coreProperties>
</file>