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9"/>
  </p:notesMasterIdLst>
  <p:sldIdLst>
    <p:sldId id="259" r:id="rId2"/>
    <p:sldId id="260" r:id="rId3"/>
    <p:sldId id="276" r:id="rId4"/>
    <p:sldId id="300" r:id="rId5"/>
    <p:sldId id="306" r:id="rId6"/>
    <p:sldId id="304" r:id="rId7"/>
    <p:sldId id="319" r:id="rId8"/>
    <p:sldId id="317" r:id="rId9"/>
    <p:sldId id="318" r:id="rId10"/>
    <p:sldId id="330" r:id="rId11"/>
    <p:sldId id="258" r:id="rId12"/>
    <p:sldId id="262" r:id="rId13"/>
    <p:sldId id="263" r:id="rId14"/>
    <p:sldId id="264" r:id="rId15"/>
    <p:sldId id="265" r:id="rId16"/>
    <p:sldId id="266" r:id="rId17"/>
    <p:sldId id="267" r:id="rId18"/>
    <p:sldId id="278" r:id="rId19"/>
    <p:sldId id="307" r:id="rId20"/>
    <p:sldId id="281" r:id="rId21"/>
    <p:sldId id="282" r:id="rId22"/>
    <p:sldId id="308" r:id="rId23"/>
    <p:sldId id="283" r:id="rId24"/>
    <p:sldId id="311" r:id="rId25"/>
    <p:sldId id="285" r:id="rId26"/>
    <p:sldId id="286" r:id="rId27"/>
    <p:sldId id="287" r:id="rId28"/>
    <p:sldId id="288" r:id="rId29"/>
    <p:sldId id="290" r:id="rId30"/>
    <p:sldId id="312" r:id="rId31"/>
    <p:sldId id="289" r:id="rId32"/>
    <p:sldId id="320" r:id="rId33"/>
    <p:sldId id="321" r:id="rId34"/>
    <p:sldId id="322" r:id="rId35"/>
    <p:sldId id="323" r:id="rId36"/>
    <p:sldId id="324" r:id="rId37"/>
    <p:sldId id="325" r:id="rId38"/>
    <p:sldId id="326" r:id="rId39"/>
    <p:sldId id="327" r:id="rId40"/>
    <p:sldId id="328" r:id="rId41"/>
    <p:sldId id="329" r:id="rId42"/>
    <p:sldId id="313" r:id="rId43"/>
    <p:sldId id="293" r:id="rId44"/>
    <p:sldId id="294" r:id="rId45"/>
    <p:sldId id="295" r:id="rId46"/>
    <p:sldId id="296" r:id="rId47"/>
    <p:sldId id="315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35" autoAdjust="0"/>
    <p:restoredTop sz="94660"/>
  </p:normalViewPr>
  <p:slideViewPr>
    <p:cSldViewPr>
      <p:cViewPr>
        <p:scale>
          <a:sx n="70" d="100"/>
          <a:sy n="70" d="100"/>
        </p:scale>
        <p:origin x="-355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5353AF-1E18-4E9F-A932-1E9F5EEFB95C}" type="datetimeFigureOut">
              <a:rPr lang="en-US" smtClean="0"/>
              <a:pPr/>
              <a:t>10/31/2012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80B1FB-5962-4452-99D8-B538880C00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7315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80B1FB-5962-4452-99D8-B538880C00E1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80B1FB-5962-4452-99D8-B538880C00E1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D67606-4BCD-4894-A5C1-8CB623DD7BF3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427B06-2E2B-4C56-ACC4-4F23DD205BDF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B8181F-4228-4592-8ECF-B9B538C073FA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2D520-DFF7-457F-B3FE-2E8523489098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268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26DE9-8206-415C-920B-868785C09ACA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7887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48BB6-438A-43A0-979E-5F898DDAA5E2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6995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CF971-A20B-4611-B9EF-B27FF4FA9D79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123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EC15B-A420-4C32-8E7B-D8E7881CAE3C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6644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50062-82C4-4015-B6F6-E3BC4E68138D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3251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1135C-BC7E-4B76-AC52-721BBC7FC105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6095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9DA5D-1921-41B9-B747-6480C3F0B062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3343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D2727-B03E-45A1-AD51-A3B80E0DA6FC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5399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546CF-AF72-4671-8444-FE29575C7529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8137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141A-9C01-43F8-9F4A-66481F37A808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3727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7991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CA9EB-B746-4501-8918-2B21C263DCA1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3672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2.jpeg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2.jpeg"/><Relationship Id="rId4" Type="http://schemas.openxmlformats.org/officeDocument/2006/relationships/oleObject" Target="../embeddings/oleObject7.bin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4114800"/>
            <a:ext cx="6553200" cy="1524000"/>
          </a:xfrm>
        </p:spPr>
        <p:txBody>
          <a:bodyPr rtlCol="0"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Dr. Nasim Zafar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Electronics 1 - EEE 231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4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/>
          <a:lstStyle/>
          <a:p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Islamabad</a:t>
            </a:r>
          </a:p>
        </p:txBody>
      </p:sp>
      <p:pic>
        <p:nvPicPr>
          <p:cNvPr id="1638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609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1212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marL="342900" indent="-342900">
              <a:spcBef>
                <a:spcPts val="0"/>
              </a:spcBef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7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Application of the  </a:t>
            </a:r>
            <a:r>
              <a:rPr lang="en-US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Small-Signal Equivalent Circuits: 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Examples</a:t>
            </a:r>
            <a: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endParaRPr lang="en-US" sz="31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250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Lecture No. 24</a:t>
            </a:r>
          </a:p>
          <a:p>
            <a:pPr fontAlgn="auto">
              <a:lnSpc>
                <a:spcPct val="2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1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Contents: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  <a:defRPr/>
            </a:pPr>
            <a:r>
              <a:rPr lang="en-US" sz="9600" b="1" dirty="0" smtClean="0">
                <a:latin typeface="Times New Roman"/>
                <a:ea typeface="Times New Roman"/>
                <a:cs typeface="Times New Roman"/>
              </a:rPr>
              <a:t>Examples: BJT as an Amplifier.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  <a:defRPr/>
            </a:pPr>
            <a:r>
              <a:rPr lang="en-US" sz="9600" b="1" dirty="0" smtClean="0">
                <a:latin typeface="Times New Roman"/>
                <a:ea typeface="Times New Roman"/>
                <a:cs typeface="Times New Roman"/>
              </a:rPr>
              <a:t>Examples: 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Small-Signal Equivalent Circuit Models</a:t>
            </a:r>
            <a:r>
              <a:rPr lang="en-US" sz="96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9600" b="1" i="1" dirty="0" smtClean="0">
                <a:latin typeface="Times New Roman"/>
                <a:ea typeface="Times New Roman"/>
                <a:cs typeface="Times New Roman"/>
              </a:rPr>
              <a:t> 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en-US" sz="9600" i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9600" i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9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FCFE5F-50CA-461C-AFE0-089A0FBAAEA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097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Lecture No.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24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altLang="zh-TW" sz="2800" b="1" dirty="0" smtClean="0">
                <a:latin typeface="Times New Roman" pitchFamily="18" charset="0"/>
                <a:cs typeface="Times New Roman" pitchFamily="18" charset="0"/>
              </a:rPr>
              <a:t>Reference: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ctr">
              <a:buSzPct val="124000"/>
              <a:buFont typeface="Wingdings" pitchFamily="2" charset="2"/>
              <a:buChar char="Ø"/>
              <a:defRPr/>
            </a:pPr>
            <a:endParaRPr lang="en-US" altLang="zh-TW" sz="20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ctr">
              <a:buSzPct val="124000"/>
              <a:buNone/>
              <a:defRPr/>
            </a:pPr>
            <a:r>
              <a:rPr lang="en-US" altLang="zh-TW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Application of the Small-Signal Equivalent Circuits</a:t>
            </a:r>
            <a:endParaRPr lang="en-US" altLang="zh-TW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SzPct val="124000"/>
              <a:buNone/>
              <a:defRPr/>
            </a:pPr>
            <a:endParaRPr lang="en-US" altLang="zh-TW" sz="2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SzPct val="124000"/>
              <a:buNone/>
              <a:defRPr/>
            </a:pPr>
            <a:r>
              <a:rPr lang="en-US" altLang="zh-TW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Chapter-5.6.8</a:t>
            </a:r>
          </a:p>
          <a:p>
            <a:pPr marL="457200" lvl="0" indent="-457200" algn="ctr">
              <a:buSzPct val="124000"/>
              <a:buNone/>
              <a:defRPr/>
            </a:pPr>
            <a:r>
              <a:rPr lang="en-US" altLang="zh-TW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Microelectronic Circuits</a:t>
            </a:r>
          </a:p>
          <a:p>
            <a:pPr marL="457200" lvl="0" indent="-457200" algn="ctr">
              <a:buNone/>
              <a:defRPr/>
            </a:pPr>
            <a:r>
              <a:rPr lang="en-US" altLang="zh-TW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altLang="zh-TW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Adel S. </a:t>
            </a:r>
            <a:r>
              <a:rPr lang="en-US" altLang="zh-TW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Sedra</a:t>
            </a:r>
            <a:r>
              <a:rPr lang="en-US" altLang="zh-TW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and Kenneth C. Smith.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8709-E537-4D94-AA85-22F0E0E3C65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654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availability of the small-signal BJT circuit models makes the analysis of transistor amplifier circuits a systematic process.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process consists of the following steps:</a:t>
            </a:r>
          </a:p>
          <a:p>
            <a:pPr marL="914400" lvl="1" indent="-450850"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Determine the dc operating point of the BJT and in   particular the dc collector current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Calculate the values of the small-signal model parameters: </a:t>
            </a:r>
          </a:p>
          <a:p>
            <a:pPr marL="914400" lvl="1" indent="-457200">
              <a:buNone/>
            </a:pP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g</a:t>
            </a:r>
            <a:r>
              <a:rPr lang="en-US" sz="24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I</a:t>
            </a:r>
            <a:r>
              <a:rPr lang="en-US" sz="24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⁄ V</a:t>
            </a:r>
            <a:r>
              <a:rPr lang="en-US" sz="24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,</a:t>
            </a:r>
          </a:p>
          <a:p>
            <a:pPr marL="914400" lvl="1" indent="-457200">
              <a:buNone/>
            </a:pP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r</a:t>
            </a:r>
            <a:r>
              <a:rPr lang="el-GR" sz="2400" b="1" i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l-GR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= β ⁄ 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400" b="1" i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pPr lvl="1">
              <a:buNone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en-US" sz="24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/I</a:t>
            </a:r>
            <a:r>
              <a:rPr lang="en-US" sz="24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≅ 1 ⁄ gm.</a:t>
            </a: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1" indent="-45720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3.   </a:t>
            </a:r>
            <a:r>
              <a:rPr lang="en-US" altLang="zh-CN" sz="2400" b="1" i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Draw ac circuit path.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Eliminate the dc sources by replacing each dc voltage source with a short circuit and each dc current source with an open circuit.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</a:p>
          <a:p>
            <a:pPr marL="914400" lvl="1" indent="-457200">
              <a:buAutoNum type="arabicPeriod" startAt="4"/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lvl="1" indent="-457200">
              <a:buAutoNum type="arabicPeriod" startAt="4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Replace the BJT with one of its small-signal equivalent    circuit models. </a:t>
            </a:r>
          </a:p>
          <a:p>
            <a:pPr marL="914400" lvl="1" indent="-457200">
              <a:buAutoNum type="arabicPeriod" startAt="4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lvl="1" indent="-457200">
              <a:buAutoNum type="arabicPeriod" startAt="4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Analyze the resulting circuit to determine the required quantities e.g., voltage gain, input resistance. </a:t>
            </a:r>
          </a:p>
          <a:p>
            <a:pPr marL="914400" lvl="1" indent="-457200">
              <a:buClr>
                <a:srgbClr val="FF0000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mtClean="0"/>
              <a:t>Nasim Zafar</a:t>
            </a:r>
          </a:p>
        </p:txBody>
      </p:sp>
      <p:sp>
        <p:nvSpPr>
          <p:cNvPr id="296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E587F5B-1ED5-4DB5-91F1-D308C496D186}" type="slidenum">
              <a:rPr lang="en-US" smtClean="0"/>
              <a:pPr eaLnBrk="1" hangingPunct="1"/>
              <a:t>6</a:t>
            </a:fld>
            <a:endParaRPr lang="en-US" smtClean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04800"/>
            <a:ext cx="67437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DC Analysis of BJT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2970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696200" cy="4267200"/>
          </a:xfrm>
          <a:noFill/>
        </p:spPr>
        <p:txBody>
          <a:bodyPr>
            <a:normAutofit/>
          </a:bodyPr>
          <a:lstStyle/>
          <a:p>
            <a:pPr marL="609600" indent="-609600"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endParaRPr lang="en-US" altLang="zh-CN" sz="2400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609600" indent="-609600"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Using simple constant-voltage drop model, assuming                      , irrespective of the exact value of currents.</a:t>
            </a:r>
          </a:p>
          <a:p>
            <a:pPr marL="609600" indent="-609600"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Assuming the device operates at the active region, we can apply the relationship between </a:t>
            </a:r>
            <a:r>
              <a:rPr lang="en-US" altLang="zh-CN" sz="2400" i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</a:t>
            </a:r>
            <a:r>
              <a:rPr lang="en-US" altLang="zh-CN" sz="2400" i="1" baseline="-25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B</a:t>
            </a:r>
            <a:r>
              <a:rPr lang="en-US" altLang="zh-CN" sz="2400" i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, I</a:t>
            </a:r>
            <a:r>
              <a:rPr lang="en-US" altLang="zh-CN" sz="2400" i="1" baseline="-25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</a:t>
            </a:r>
            <a:r>
              <a:rPr lang="en-US" altLang="zh-CN" sz="2400" i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, </a:t>
            </a: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and</a:t>
            </a:r>
            <a:r>
              <a:rPr lang="en-US" altLang="zh-CN" sz="2400" i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I</a:t>
            </a:r>
            <a:r>
              <a:rPr lang="en-US" altLang="zh-CN" sz="2400" i="1" baseline="-25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E</a:t>
            </a:r>
            <a:r>
              <a:rPr lang="en-US" altLang="zh-CN" sz="2400" i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,</a:t>
            </a: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to determine the voltage </a:t>
            </a:r>
            <a:r>
              <a:rPr lang="en-US" altLang="zh-CN" sz="2400" i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V</a:t>
            </a:r>
            <a:r>
              <a:rPr lang="en-US" altLang="zh-CN" sz="2400" i="1" baseline="-25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CE</a:t>
            </a: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or </a:t>
            </a:r>
            <a:r>
              <a:rPr lang="en-US" altLang="zh-CN" sz="2400" i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V</a:t>
            </a:r>
            <a:r>
              <a:rPr lang="en-US" altLang="zh-CN" sz="2400" i="1" baseline="-25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CB.</a:t>
            </a:r>
          </a:p>
        </p:txBody>
      </p:sp>
      <p:graphicFrame>
        <p:nvGraphicFramePr>
          <p:cNvPr id="29703" name="Object 5"/>
          <p:cNvGraphicFramePr>
            <a:graphicFrameLocks noChangeAspect="1"/>
          </p:cNvGraphicFramePr>
          <p:nvPr/>
        </p:nvGraphicFramePr>
        <p:xfrm>
          <a:off x="2667000" y="2514600"/>
          <a:ext cx="1484242" cy="457200"/>
        </p:xfrm>
        <a:graphic>
          <a:graphicData uri="http://schemas.openxmlformats.org/presentationml/2006/ole">
            <p:oleObj spid="_x0000_s87062" name="Equation" r:id="rId3" imgW="698197" imgH="215806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8748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DC Analysis of BJT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The AC signal, </a:t>
            </a:r>
            <a:r>
              <a:rPr lang="en-US" sz="27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lang="en-US" sz="2700" b="1" i="1" baseline="-25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</a:t>
            </a:r>
            <a:r>
              <a:rPr lang="en-US" sz="27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2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is removed for dc bias analysis</a:t>
            </a:r>
            <a:br>
              <a:rPr lang="en-US" sz="2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2200" b="1" dirty="0" smtClean="0">
                <a:solidFill>
                  <a:srgbClr val="FF0000"/>
                </a:solidFill>
                <a:latin typeface="Arial" pitchFamily="34" charset="0"/>
              </a:rPr>
              <a:t/>
            </a:r>
            <a:br>
              <a:rPr lang="en-US" sz="2200" b="1" dirty="0" smtClean="0">
                <a:solidFill>
                  <a:srgbClr val="FF0000"/>
                </a:solidFill>
                <a:latin typeface="Arial" pitchFamily="34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8709-E537-4D94-AA85-22F0E0E3C656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7" descr="se06F3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9848"/>
          <a:stretch>
            <a:fillRect/>
          </a:stretch>
        </p:blipFill>
        <p:spPr bwMode="auto">
          <a:xfrm>
            <a:off x="1371600" y="2057400"/>
            <a:ext cx="6400801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0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30433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5334000"/>
            <a:ext cx="2667000" cy="407911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066800" y="4953000"/>
            <a:ext cx="3286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(a) Transistor Amplifier Circuit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05400" y="4953000"/>
            <a:ext cx="2950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(b) Circuit for DC Analysis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3810000" y="5867400"/>
            <a:ext cx="16764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Figure 5.48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Hybrid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b="1" dirty="0" smtClean="0">
                <a:solidFill>
                  <a:srgbClr val="FF0000"/>
                </a:solidFill>
                <a:latin typeface="Symbol" pitchFamily="18" charset="2"/>
              </a:rPr>
              <a:t>p</a:t>
            </a:r>
            <a:r>
              <a:rPr lang="en-US" sz="2800" b="1" dirty="0" smtClean="0">
                <a:solidFill>
                  <a:srgbClr val="FF0000"/>
                </a:solidFill>
                <a:latin typeface="Symbol" pitchFamily="18" charset="2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Model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5105400"/>
            <a:ext cx="7620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 transistor hybrid-</a:t>
            </a:r>
            <a:r>
              <a:rPr lang="en-US" sz="2400" b="1" dirty="0" smtClean="0">
                <a:latin typeface="Symbol" pitchFamily="18" charset="2"/>
              </a:rPr>
              <a:t>p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model: - a voltage controlled current source.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pic>
        <p:nvPicPr>
          <p:cNvPr id="174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7490" y="1905000"/>
            <a:ext cx="478811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Hybrid-Pi Model for the BJT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3962400"/>
            <a:ext cx="4724400" cy="2133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small-signal parameters are controlled by the Q-point and are independent of the geometry of the BJT.</a:t>
            </a:r>
          </a:p>
        </p:txBody>
      </p:sp>
      <p:pic>
        <p:nvPicPr>
          <p:cNvPr id="102404" name="Picture 4" descr="jae20990_1318"/>
          <p:cNvPicPr>
            <a:picLocks noChangeAspect="1" noChangeArrowheads="1"/>
          </p:cNvPicPr>
          <p:nvPr/>
        </p:nvPicPr>
        <p:blipFill>
          <a:blip r:embed="rId3" cstate="print"/>
          <a:srcRect t="3987"/>
          <a:stretch>
            <a:fillRect/>
          </a:stretch>
        </p:blipFill>
        <p:spPr bwMode="auto">
          <a:xfrm>
            <a:off x="762000" y="1752600"/>
            <a:ext cx="3810000" cy="1719263"/>
          </a:xfrm>
          <a:prstGeom prst="rect">
            <a:avLst/>
          </a:prstGeom>
          <a:noFill/>
        </p:spPr>
      </p:pic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5257800" y="1828800"/>
            <a:ext cx="3505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/>
            <a:r>
              <a:rPr lang="en-US" sz="2000" b="1" dirty="0" err="1">
                <a:solidFill>
                  <a:srgbClr val="FF0000"/>
                </a:solidFill>
                <a:effectLst/>
                <a:latin typeface="Times New Roman" pitchFamily="18" charset="0"/>
              </a:rPr>
              <a:t>Transconductance</a:t>
            </a:r>
            <a:r>
              <a:rPr lang="en-US" sz="2000" b="1" dirty="0">
                <a:solidFill>
                  <a:srgbClr val="FF0000"/>
                </a:solidFill>
                <a:effectLst/>
                <a:latin typeface="Times New Roman" pitchFamily="18" charset="0"/>
              </a:rPr>
              <a:t>:</a:t>
            </a:r>
            <a:endParaRPr lang="en-US" b="1" dirty="0"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graphicFrame>
        <p:nvGraphicFramePr>
          <p:cNvPr id="102406" name="Object 6"/>
          <p:cNvGraphicFramePr>
            <a:graphicFrameLocks noChangeAspect="1"/>
          </p:cNvGraphicFramePr>
          <p:nvPr/>
        </p:nvGraphicFramePr>
        <p:xfrm>
          <a:off x="5810250" y="2203450"/>
          <a:ext cx="1828800" cy="863600"/>
        </p:xfrm>
        <a:graphic>
          <a:graphicData uri="http://schemas.openxmlformats.org/presentationml/2006/ole">
            <p:oleObj spid="_x0000_s173115" name="Equation" r:id="rId4" imgW="1828800" imgH="863600" progId="Equation.3">
              <p:embed/>
            </p:oleObj>
          </a:graphicData>
        </a:graphic>
      </p:graphicFrame>
      <p:sp>
        <p:nvSpPr>
          <p:cNvPr id="102407" name="Text Box 7"/>
          <p:cNvSpPr txBox="1">
            <a:spLocks noChangeArrowheads="1"/>
          </p:cNvSpPr>
          <p:nvPr/>
        </p:nvSpPr>
        <p:spPr bwMode="auto">
          <a:xfrm>
            <a:off x="5257800" y="3048000"/>
            <a:ext cx="3505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/>
            <a:r>
              <a:rPr lang="en-US" sz="2000" b="1" dirty="0">
                <a:solidFill>
                  <a:srgbClr val="FF0000"/>
                </a:solidFill>
                <a:effectLst/>
                <a:latin typeface="Times New Roman" pitchFamily="18" charset="0"/>
              </a:rPr>
              <a:t>Input resistance: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Times New Roman" pitchFamily="18" charset="0"/>
              </a:rPr>
              <a:t>R</a:t>
            </a:r>
            <a:r>
              <a:rPr lang="en-US" sz="2800" b="1" baseline="-25000" dirty="0" err="1">
                <a:solidFill>
                  <a:srgbClr val="FF0000"/>
                </a:solidFill>
                <a:effectLst/>
                <a:latin typeface="Times New Roman" pitchFamily="18" charset="0"/>
              </a:rPr>
              <a:t>in</a:t>
            </a:r>
            <a:endParaRPr lang="en-US" sz="2800" b="1" baseline="-25000" dirty="0"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graphicFrame>
        <p:nvGraphicFramePr>
          <p:cNvPr id="102408" name="Object 8"/>
          <p:cNvGraphicFramePr>
            <a:graphicFrameLocks noChangeAspect="1"/>
          </p:cNvGraphicFramePr>
          <p:nvPr/>
        </p:nvGraphicFramePr>
        <p:xfrm>
          <a:off x="5943600" y="3581400"/>
          <a:ext cx="1765300" cy="876300"/>
        </p:xfrm>
        <a:graphic>
          <a:graphicData uri="http://schemas.openxmlformats.org/presentationml/2006/ole">
            <p:oleObj spid="_x0000_s173116" name="Equation" r:id="rId5" imgW="1765300" imgH="876300" progId="Equation.3">
              <p:embed/>
            </p:oleObj>
          </a:graphicData>
        </a:graphic>
      </p:graphicFrame>
      <p:sp>
        <p:nvSpPr>
          <p:cNvPr id="102409" name="Text Box 9"/>
          <p:cNvSpPr txBox="1">
            <a:spLocks noChangeArrowheads="1"/>
          </p:cNvSpPr>
          <p:nvPr/>
        </p:nvSpPr>
        <p:spPr bwMode="auto">
          <a:xfrm>
            <a:off x="5257800" y="4419600"/>
            <a:ext cx="274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/>
            <a:r>
              <a:rPr lang="en-US" sz="2000" b="1" dirty="0">
                <a:solidFill>
                  <a:srgbClr val="FF0000"/>
                </a:solidFill>
                <a:effectLst/>
                <a:latin typeface="Times New Roman" pitchFamily="18" charset="0"/>
              </a:rPr>
              <a:t>Output resistance:</a:t>
            </a:r>
            <a:endParaRPr lang="en-US" b="1" dirty="0"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graphicFrame>
        <p:nvGraphicFramePr>
          <p:cNvPr id="102410" name="Object 10"/>
          <p:cNvGraphicFramePr>
            <a:graphicFrameLocks noChangeAspect="1"/>
          </p:cNvGraphicFramePr>
          <p:nvPr/>
        </p:nvGraphicFramePr>
        <p:xfrm>
          <a:off x="5994400" y="4851400"/>
          <a:ext cx="1511300" cy="876300"/>
        </p:xfrm>
        <a:graphic>
          <a:graphicData uri="http://schemas.openxmlformats.org/presentationml/2006/ole">
            <p:oleObj spid="_x0000_s173117" name="Equation" r:id="rId6" imgW="1511300" imgH="876300" progId="Equation.3">
              <p:embed/>
            </p:oleObj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2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2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Application of the Small Signal Operation</a:t>
            </a:r>
            <a:b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Example 5.14</a:t>
            </a:r>
            <a:endParaRPr lang="en-US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Application of the Small Signal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Operation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Example 5.14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4525963"/>
          </a:xfrm>
        </p:spPr>
        <p:txBody>
          <a:bodyPr/>
          <a:lstStyle/>
          <a:p>
            <a:pPr marL="0" lvl="0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We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wish to analyze the transistor amplifier shown in Fig. 5.53(a) </a:t>
            </a:r>
          </a:p>
          <a:p>
            <a:pPr marL="0" lvl="0" indent="0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to determine its voltage gain. Assume β=100</a:t>
            </a:r>
          </a:p>
          <a:p>
            <a:pPr marL="0" lvl="0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Font typeface="Wingdings" pitchFamily="2" charset="2"/>
              <a:buChar char="Ø"/>
            </a:pPr>
            <a:endParaRPr lang="en-US" sz="20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lvl="0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Font typeface="Wingdings" pitchFamily="2" charset="2"/>
              <a:buChar char="Ø"/>
            </a:pPr>
            <a:endParaRPr lang="en-US" sz="2000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lvl="0" indent="0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None/>
            </a:pPr>
            <a:endParaRPr lang="en-US" sz="20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4" name="Picture 3" descr="C:\Users\Everybody\Desktop\Drawing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2209800"/>
            <a:ext cx="2514600" cy="3505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503581" y="5867400"/>
            <a:ext cx="1451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000"/>
              </a:spcAft>
              <a:buClr>
                <a:srgbClr val="FF0000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Fig. 5.53(a) </a:t>
            </a:r>
          </a:p>
        </p:txBody>
      </p:sp>
    </p:spTree>
    <p:extLst>
      <p:ext uri="{BB962C8B-B14F-4D97-AF65-F5344CB8AC3E}">
        <p14:creationId xmlns:p14="http://schemas.microsoft.com/office/powerpoint/2010/main" xmlns="" val="48843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807" y="37531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Example 5.14</a:t>
            </a:r>
            <a:r>
              <a:rPr lang="en-US" sz="2800" b="1" dirty="0" smtClean="0"/>
              <a:t> </a:t>
            </a:r>
            <a:br>
              <a:rPr lang="en-US" sz="2800" b="1" dirty="0" smtClean="0"/>
            </a:br>
            <a:r>
              <a:rPr lang="en-US" sz="2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Example 5.14: (a) circuit; (b) dc analysis; 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5334000"/>
            <a:ext cx="4040188" cy="304800"/>
          </a:xfrm>
        </p:spPr>
        <p:txBody>
          <a:bodyPr>
            <a:noAutofit/>
          </a:bodyPr>
          <a:lstStyle/>
          <a:p>
            <a:pPr algn="ctr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(a) an Amplifier Circuit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5800" y="5257800"/>
            <a:ext cx="4041775" cy="422275"/>
          </a:xfrm>
        </p:spPr>
        <p:txBody>
          <a:bodyPr>
            <a:normAutofit/>
          </a:bodyPr>
          <a:lstStyle/>
          <a:p>
            <a:pPr algn="ctr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(b) DC Analysis of Amplifier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Content Placeholder 6" descr="C:\Users\Everybody\Desktop\Drawing1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447800"/>
            <a:ext cx="2819400" cy="3733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Content Placeholder 7" descr="C:\Users\Everybody\Desktop\Drawing2.jpg"/>
          <p:cNvPicPr>
            <a:picLocks noGrp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447800"/>
            <a:ext cx="2895600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3657600" y="5715000"/>
            <a:ext cx="17420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Figure 5.53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Solution: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Example 5.14 (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Step 1)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Step-1 Determination of the Q-Point: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Input Loop: 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, V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BE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The first step in the dc analysis consists of determining the quiescent operating point. For this purpose we assume that </a:t>
            </a:r>
            <a:r>
              <a:rPr lang="en-US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i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=0.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dc base current will be given by: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5000" y="4191000"/>
            <a:ext cx="1752600" cy="717439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123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9800" y="5257800"/>
            <a:ext cx="2652932" cy="695325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Example 5.14 (Step 1)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4" name="Content Placeholder 7" descr="C:\Users\Everybody\Desktop\Drawing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676400"/>
            <a:ext cx="2819400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2743200"/>
            <a:ext cx="1938746" cy="793639"/>
          </a:xfrm>
          <a:prstGeom prst="rect">
            <a:avLst/>
          </a:prstGeom>
          <a:noFill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4038600"/>
            <a:ext cx="2652932" cy="695325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57200" y="1447800"/>
            <a:ext cx="45063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Step-1 Determination of the Q-Point: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Input Loop: 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, V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BE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Placeholder 4"/>
          <p:cNvSpPr txBox="1">
            <a:spLocks/>
          </p:cNvSpPr>
          <p:nvPr/>
        </p:nvSpPr>
        <p:spPr>
          <a:xfrm>
            <a:off x="4572000" y="5562600"/>
            <a:ext cx="4041775" cy="4222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(b) DC Analysis of Amplifier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Step-2 Determination of the Q-Point:</a:t>
            </a:r>
          </a:p>
          <a:p>
            <a:pPr>
              <a:buClr>
                <a:srgbClr val="FF0000"/>
              </a:buClr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Output Loop: 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, V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CE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dc collector current I</a:t>
            </a:r>
            <a:r>
              <a:rPr lang="en-US" sz="20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will be: </a:t>
            </a:r>
          </a:p>
          <a:p>
            <a:pPr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dc voltage V</a:t>
            </a:r>
            <a:r>
              <a:rPr lang="en-US" sz="20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 the collector will be: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Since  at + 0.7V is less than V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it follows that in the quiescent condition, the transistor will be operating in the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active mode.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dc analysis is illustrated  by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Fig. 5.53(b) in slide 14.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64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9200" y="2895600"/>
            <a:ext cx="4133850" cy="381000"/>
          </a:xfrm>
          <a:prstGeom prst="rect">
            <a:avLst/>
          </a:prstGeom>
          <a:noFill/>
        </p:spPr>
      </p:pic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0" y="64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0" y="64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95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20494" name="Picture 1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3962400"/>
            <a:ext cx="2190750" cy="381000"/>
          </a:xfrm>
          <a:prstGeom prst="rect">
            <a:avLst/>
          </a:prstGeom>
          <a:noFill/>
        </p:spPr>
      </p:pic>
      <p:sp>
        <p:nvSpPr>
          <p:cNvPr id="20496" name="Rectangle 16"/>
          <p:cNvSpPr>
            <a:spLocks noChangeArrowheads="1"/>
          </p:cNvSpPr>
          <p:nvPr/>
        </p:nvSpPr>
        <p:spPr bwMode="auto">
          <a:xfrm>
            <a:off x="0" y="64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15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Example 5.14 (Step 2)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Example 5.14 (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Step-3)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4525963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Step-3 Determination of the Small Signal Model Parameters: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Having determined the operating point, we may now proceed to determine the small-signal model parameters:</a:t>
            </a:r>
          </a:p>
          <a:p>
            <a:endParaRPr lang="en-US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0600" y="2590800"/>
            <a:ext cx="3124200" cy="784897"/>
          </a:xfrm>
          <a:prstGeom prst="rect">
            <a:avLst/>
          </a:prstGeom>
          <a:noFill/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3886200"/>
            <a:ext cx="3157415" cy="609600"/>
          </a:xfrm>
          <a:prstGeom prst="rect">
            <a:avLst/>
          </a:prstGeom>
          <a:noFill/>
        </p:spPr>
      </p:pic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828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4800600"/>
            <a:ext cx="2233246" cy="675168"/>
          </a:xfrm>
          <a:prstGeom prst="rect">
            <a:avLst/>
          </a:prstGeom>
          <a:noFill/>
        </p:spPr>
      </p:pic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0" y="828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4343400" y="2667000"/>
            <a:ext cx="4114800" cy="2362200"/>
            <a:chOff x="3202" y="5595"/>
            <a:chExt cx="5837" cy="2765"/>
          </a:xfrm>
        </p:grpSpPr>
        <p:pic>
          <p:nvPicPr>
            <p:cNvPr id="11" name="Picture 1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202" y="5595"/>
              <a:ext cx="5837" cy="2765"/>
            </a:xfrm>
            <a:prstGeom prst="rect">
              <a:avLst/>
            </a:prstGeom>
            <a:noFill/>
          </p:spPr>
        </p:pic>
        <p:pic>
          <p:nvPicPr>
            <p:cNvPr id="12" name="Picture 1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547" y="6268"/>
              <a:ext cx="613" cy="670"/>
            </a:xfrm>
            <a:prstGeom prst="rect">
              <a:avLst/>
            </a:prstGeom>
            <a:noFill/>
          </p:spPr>
        </p:pic>
      </p:grpSp>
      <p:sp>
        <p:nvSpPr>
          <p:cNvPr id="16" name="Rectangle 15"/>
          <p:cNvSpPr/>
          <p:nvPr/>
        </p:nvSpPr>
        <p:spPr>
          <a:xfrm>
            <a:off x="4791224" y="5181600"/>
            <a:ext cx="32191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5.53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(c) Small-Signal Model. 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Example 5.14: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Small-Signal Model (cont.) 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carry out the small-signal analysis it is equally convenient to employ either of the two hybrid-π equivalent circuit models of 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Fig. 5.51.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Using the first results in the amplifier equivalent circuit given in Fig. 5.53(c). Note that no dc quantities are included in this equivalent circuit.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It is most important to note that the dc supply voltage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CC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has been replaced by a short circuit in the small signal equivalent circuit because the circuit terminal connected to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will always have a constant voltage; that is, the signal voltage at his terminal will be zero. In other words,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circuit terminal connected to a constant dc source can always be considered as a signal ground.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Example 5.14: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Small-Signal Model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Analysis of the equivalent circuit in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Fig. 5.53(c)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proceeds as follows:</a:t>
            </a:r>
          </a:p>
        </p:txBody>
      </p:sp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939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2209800"/>
            <a:ext cx="1981200" cy="654341"/>
          </a:xfrm>
          <a:prstGeom prst="rect">
            <a:avLst/>
          </a:prstGeom>
          <a:noFill/>
        </p:spPr>
      </p:pic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2971800"/>
            <a:ext cx="2686050" cy="685800"/>
          </a:xfrm>
          <a:prstGeom prst="rect">
            <a:avLst/>
          </a:prstGeom>
          <a:noFill/>
        </p:spPr>
      </p:pic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914400" y="3810000"/>
            <a:ext cx="64656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output voltage </a:t>
            </a:r>
            <a:r>
              <a:rPr kumimoji="0" lang="en-US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en-US" sz="2400" b="1" i="1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kumimoji="0" lang="en-US" sz="2400" b="1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and the voltage gain  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en-US" sz="2800" b="1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are given by: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401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9400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4419600"/>
            <a:ext cx="1981200" cy="392317"/>
          </a:xfrm>
          <a:prstGeom prst="rect">
            <a:avLst/>
          </a:prstGeom>
          <a:noFill/>
        </p:spPr>
      </p:pic>
      <p:sp>
        <p:nvSpPr>
          <p:cNvPr id="5940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9402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62400" y="4419600"/>
            <a:ext cx="3505200" cy="381000"/>
          </a:xfrm>
          <a:prstGeom prst="rect">
            <a:avLst/>
          </a:prstGeom>
          <a:noFill/>
        </p:spPr>
      </p:pic>
      <p:sp>
        <p:nvSpPr>
          <p:cNvPr id="59405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9404" name="Picture 1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28800" y="5029200"/>
            <a:ext cx="2319867" cy="60960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4191000" y="502920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the minus sign indicates a phase reversal.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Application of the Small Signal Operation</a:t>
            </a:r>
            <a:b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Example 5.16</a:t>
            </a:r>
            <a:endParaRPr lang="en-US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 5.16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924800" cy="4525963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Consider the circuit of Fig. 5.55(a) to determine the voltage gain and the signal wave forms at various points.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Users\Everybody\Desktop\Drawing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2209800"/>
            <a:ext cx="2667000" cy="3733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066800" y="3886200"/>
            <a:ext cx="15440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Fig. 5.55 (a) </a:t>
            </a:r>
            <a:endParaRPr lang="en-US" sz="20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Fig. 5.55 : Example 5.16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Let us analyze the circuit of Fig. 5.55(a) to determine the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voltage gain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the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signal wave forms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at various points.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capacitor C is a coupling capacitor whose purpose is to couple the signal 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the emitter while blocking dc. In this way the dc bias established by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+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en-US" i="1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together with R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R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will not be disturbed when the signal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is connected.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0" y="190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Fig. 5.55 : Example 5.16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this example, C will be assumed to be very large and ideally infinite – that is, acting as a perfect short circuit at signal frequencies of interest.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Similarly, another very large capacitor is used to couple the output signal  to other parts of the system.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Fig. 5.55 : Example 5.16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(a) Circuit</a:t>
            </a:r>
            <a:r>
              <a:rPr lang="en-US" sz="2000" dirty="0" smtClean="0"/>
              <a:t>	</a:t>
            </a: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(b) dc Analysis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9" name="Content Placeholder 8" descr="C:\Users\Everybody\Desktop\Drawing5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2209800"/>
            <a:ext cx="3581400" cy="388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9" descr="C:\Users\Everybody\Desktop\Drawing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209800"/>
            <a:ext cx="3048000" cy="396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Fig. 5.55 : Example 5.16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4040188" cy="639762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(c)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Small-Signal Model.</a:t>
            </a: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d) Small-Signal analysis performed directly on the circuit.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9" name="Content Placeholder 8" descr="C:\Users\Everybody\Desktop\Drawing7.jpg"/>
          <p:cNvPicPr>
            <a:picLocks noGrp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209800"/>
            <a:ext cx="3352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294" y="2287518"/>
            <a:ext cx="3870000" cy="3960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Fig. 5.55 : Example 5.16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Solution</a:t>
            </a:r>
            <a:endParaRPr lang="en-US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dc Operating Point: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8200" y="3048000"/>
            <a:ext cx="35766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Assuming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β =100,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then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α=0.99,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6561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2362200"/>
            <a:ext cx="3323493" cy="533400"/>
          </a:xfrm>
          <a:prstGeom prst="rect">
            <a:avLst/>
          </a:prstGeom>
          <a:noFill/>
        </p:spPr>
      </p:pic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3886200"/>
            <a:ext cx="2179320" cy="304800"/>
          </a:xfrm>
          <a:prstGeom prst="rect">
            <a:avLst/>
          </a:prstGeom>
          <a:noFill/>
        </p:spPr>
      </p:pic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4343400"/>
            <a:ext cx="1630680" cy="304800"/>
          </a:xfrm>
          <a:prstGeom prst="rect">
            <a:avLst/>
          </a:prstGeom>
          <a:noFill/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0200" y="4800600"/>
            <a:ext cx="2526029" cy="311856"/>
          </a:xfrm>
          <a:prstGeom prst="rect">
            <a:avLst/>
          </a:prstGeom>
          <a:noFill/>
        </p:spPr>
      </p:pic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6567" name="Rectangle 7"/>
          <p:cNvSpPr>
            <a:spLocks noChangeArrowheads="1"/>
          </p:cNvSpPr>
          <p:nvPr/>
        </p:nvSpPr>
        <p:spPr bwMode="auto">
          <a:xfrm>
            <a:off x="0" y="647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9600" y="5410200"/>
            <a:ext cx="46828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Thus the transistor is in the active mode. </a:t>
            </a:r>
            <a:endParaRPr lang="en-US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Content Placeholder 8" descr="C:\Users\Everybody\Desktop\Drawing5.jpg"/>
          <p:cNvPicPr>
            <a:picLocks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57800" y="1676400"/>
            <a:ext cx="2971800" cy="3581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Fig. 5.55 : Example 5.16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transistor is in the active mode.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Furthermore, the collector signal can swing from -5.4 V to +0.4 V (which is 0.4 v above the base voltage) without the transistor going into saturation.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However, a negative 5.8-V swing in the collector voltage will (theoretically) cause the minimum collector voltage to be -11.2 V, </a:t>
            </a:r>
          </a:p>
          <a:p>
            <a:pPr>
              <a:buClr>
                <a:srgbClr val="FF0000"/>
              </a:buCl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which is more negative than the power supply voltage.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It follows that if we attempt to apply an input that results in such an output signal, the transistor will cut off and the negative peaks of the output signal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will be clipped off.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Fig. 5.55 : Example 5.16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Let us now proceed to determine the </a:t>
            </a:r>
            <a:r>
              <a:rPr lang="en-US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small signal voltage gain.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To do that, we eliminate the dc sources and replace the BJP with its T - equivalent circuit of  Fig. 55.2(b). Note that because the base is grounded, the T model is somewhat more convenient than the hybrid-π model. Nevertheless, identical results can be obtained using the latter.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Figure 5.55(c) shows the resulting small-signal equivalent circuit of the amplifier. The model parameters are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963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99" y="4572000"/>
            <a:ext cx="1066801" cy="381000"/>
          </a:xfrm>
          <a:prstGeom prst="rect">
            <a:avLst/>
          </a:prstGeom>
          <a:noFill/>
        </p:spPr>
      </p:pic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5181600"/>
            <a:ext cx="2670909" cy="6275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Fig. 5.55 : Example 5.16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Analysis of the circuit in Fig. 5.55(c) to determine </a:t>
            </a:r>
            <a:r>
              <a:rPr lang="en-US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output voltage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hence the voltage gain  is straightforward and is given in the figure. The result is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68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3048000"/>
            <a:ext cx="2552700" cy="6858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457200" y="3581400"/>
            <a:ext cx="8229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US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voltage gain is positive, indicating that the output is in phase with the input signal.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This property is due to the fact that the input signal is applied to the emitter rather than to the base.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Fig. 5.55 : Example 5.16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Returning to the question of allowable signal magnitude, we observe from Fig. 5.55(c) that </a:t>
            </a:r>
            <a:r>
              <a:rPr lang="en-US" sz="28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="1" i="1" baseline="-25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eb</a:t>
            </a:r>
            <a:r>
              <a:rPr lang="en-US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=v</a:t>
            </a:r>
            <a:r>
              <a:rPr lang="en-US" sz="2800" b="1" i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Thus, if small-signal operation is desired (for linearity), then the peak of  should be limited to approximately 10 mV. With 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="1" i="1" baseline="-250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set to this value, as shown for a sine-wave input in Fig. 5.57, the peak amplitude at the collector, , will be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270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4572000"/>
            <a:ext cx="3679372" cy="457200"/>
          </a:xfrm>
          <a:prstGeom prst="rect">
            <a:avLst/>
          </a:prstGeom>
          <a:noFill/>
        </p:spPr>
      </p:pic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381000" y="5257800"/>
            <a:ext cx="838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Ø"/>
              <a:tabLst/>
            </a:pP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And the total instantaneous collector voltage will be shown in    Fig. 5.57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Fig. 5.57 : Example 5.16</a:t>
            </a:r>
            <a:endParaRPr lang="en-US" sz="2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2500" y="1721180"/>
            <a:ext cx="7299000" cy="452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831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Exercise 5.39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Exercise 5.39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To increase the voltage gain of the amplifier analyzed in Example 5.16, the collector resistance  is increased to 7.5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kΩ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Find the new values of , , and the peak amplitude of the output sine wave corresponding to an input sine wave  of 10 mV peak.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Ans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-3.1 V;  275 V/V;  2.75 V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Lecture No.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24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altLang="zh-TW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Reference: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ctr">
              <a:buSzPct val="124000"/>
              <a:buFont typeface="Wingdings" pitchFamily="2" charset="2"/>
              <a:buChar char="Ø"/>
              <a:defRPr/>
            </a:pPr>
            <a:endParaRPr lang="en-US" altLang="zh-TW" sz="20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ctr">
              <a:buSzPct val="124000"/>
              <a:buNone/>
              <a:defRPr/>
            </a:pPr>
            <a:r>
              <a:rPr lang="en-US" altLang="zh-TW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Chapter-5.3.2</a:t>
            </a:r>
          </a:p>
          <a:p>
            <a:pPr marL="457200" lvl="0" indent="-457200" algn="ctr">
              <a:buSzPct val="124000"/>
              <a:buNone/>
              <a:defRPr/>
            </a:pPr>
            <a:r>
              <a:rPr lang="en-US" altLang="zh-TW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Amplifier Gain</a:t>
            </a:r>
            <a:endParaRPr lang="en-US" altLang="zh-TW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buSzPct val="124000"/>
              <a:buNone/>
              <a:defRPr/>
            </a:pPr>
            <a:r>
              <a:rPr lang="en-US" altLang="zh-TW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Microelectronic Circuits</a:t>
            </a:r>
          </a:p>
          <a:p>
            <a:pPr marL="0" lvl="0" indent="0" algn="ctr">
              <a:buSzPct val="124000"/>
              <a:buNone/>
              <a:defRPr/>
            </a:pPr>
            <a:endParaRPr lang="en-US" altLang="zh-TW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ctr">
              <a:buNone/>
              <a:defRPr/>
            </a:pPr>
            <a:r>
              <a:rPr lang="en-US" altLang="zh-TW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Adel S. </a:t>
            </a:r>
            <a:r>
              <a:rPr lang="en-US" altLang="zh-TW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Sedra</a:t>
            </a:r>
            <a:r>
              <a:rPr lang="en-US" altLang="zh-TW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and Kenneth C. Smith.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8709-E537-4D94-AA85-22F0E0E3C65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654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Example 5.2</a:t>
            </a:r>
            <a:endParaRPr lang="en-US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 5.2 (Ref.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Sedra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-Smith)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Consider a common-emitter circuit with a BJT having </a:t>
            </a:r>
          </a:p>
          <a:p>
            <a:pPr>
              <a:buClr>
                <a:srgbClr val="FF0000"/>
              </a:buClr>
              <a:buNone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   I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−15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A, a collector resistance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6.8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kΩ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and a power supply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 V.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(a)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Determine the value of the bias voltage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required to operate the transistor at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3.2 V. What is the corresponding value of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(b) Find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voltage gain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at this bias point.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If an input sine-wave signal of 5-mV peak amplitude is superimposed on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find the amplitude of the output sine-wave signal (assume linear operation).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 5.2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(c) Find the positive increment in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(above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that drives the transistor to the edge of saturation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0.3 V.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(d) Find the negative increment in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i="1" baseline="-25000" dirty="0" err="1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8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that drives the transistor to within 1% of cutoff (i.e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 0.99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Solution-Example5.2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(a)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Determine the bias voltage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420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2209800"/>
            <a:ext cx="2354283" cy="990600"/>
          </a:xfrm>
          <a:prstGeom prst="rect">
            <a:avLst/>
          </a:prstGeom>
          <a:noFill/>
        </p:spPr>
      </p:pic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4213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3429000"/>
            <a:ext cx="3657600" cy="954741"/>
          </a:xfrm>
          <a:prstGeom prst="rect">
            <a:avLst/>
          </a:prstGeom>
          <a:noFill/>
        </p:spPr>
      </p:pic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609600" y="4495800"/>
            <a:ext cx="33105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Using the relation for </a:t>
            </a:r>
            <a:r>
              <a:rPr kumimoji="0" lang="en-US" sz="2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en-US" sz="24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en-US" sz="2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en-US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21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4216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9200" y="5105400"/>
            <a:ext cx="2081934" cy="842992"/>
          </a:xfrm>
          <a:prstGeom prst="rect">
            <a:avLst/>
          </a:prstGeom>
          <a:noFill/>
        </p:spPr>
      </p:pic>
      <p:sp>
        <p:nvSpPr>
          <p:cNvPr id="9421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Solution-Example5.2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6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1676400"/>
            <a:ext cx="1928763" cy="780971"/>
          </a:xfrm>
          <a:prstGeom prst="rect">
            <a:avLst/>
          </a:prstGeom>
          <a:noFill/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2667000"/>
            <a:ext cx="3107748" cy="704850"/>
          </a:xfrm>
          <a:prstGeom prst="rect">
            <a:avLst/>
          </a:prstGeom>
          <a:noFill/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38200" y="3733800"/>
            <a:ext cx="22854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Which gives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V</a:t>
            </a:r>
            <a:r>
              <a:rPr kumimoji="0" lang="en-US" sz="24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</a:t>
            </a:r>
            <a:endParaRPr kumimoji="0" lang="en-US" sz="2400" b="0" i="0" u="none" strike="noStrike" cap="none" normalizeH="0" baseline="-2500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8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825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4591263"/>
            <a:ext cx="2133600" cy="437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Solution-Example 5.2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(b)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Find the voltage gain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at this bias point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533400" y="3352800"/>
            <a:ext cx="56437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Where V</a:t>
            </a:r>
            <a:r>
              <a:rPr kumimoji="0" lang="en-US" sz="24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is the dc voltage drop across R</a:t>
            </a:r>
            <a:r>
              <a:rPr kumimoji="0" lang="en-US" sz="24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en-US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21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421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68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684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1752600"/>
            <a:ext cx="1428750" cy="816429"/>
          </a:xfrm>
          <a:prstGeom prst="rect">
            <a:avLst/>
          </a:prstGeom>
          <a:noFill/>
        </p:spPr>
      </p:pic>
      <p:sp>
        <p:nvSpPr>
          <p:cNvPr id="2068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68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6853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2590800"/>
            <a:ext cx="2958193" cy="843633"/>
          </a:xfrm>
          <a:prstGeom prst="rect">
            <a:avLst/>
          </a:prstGeom>
          <a:noFill/>
        </p:spPr>
      </p:pic>
      <p:sp>
        <p:nvSpPr>
          <p:cNvPr id="2068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6857" name="Rectangle 9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85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6858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3886200"/>
            <a:ext cx="2057400" cy="437198"/>
          </a:xfrm>
          <a:prstGeom prst="rect">
            <a:avLst/>
          </a:prstGeom>
          <a:noFill/>
        </p:spPr>
      </p:pic>
      <p:sp>
        <p:nvSpPr>
          <p:cNvPr id="206860" name="Rectangle 12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86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6861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4648200"/>
            <a:ext cx="1695450" cy="733425"/>
          </a:xfrm>
          <a:prstGeom prst="rect">
            <a:avLst/>
          </a:prstGeom>
          <a:noFill/>
        </p:spPr>
      </p:pic>
      <p:sp>
        <p:nvSpPr>
          <p:cNvPr id="20686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6863" name="Picture 1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38600" y="4495800"/>
            <a:ext cx="2934773" cy="713592"/>
          </a:xfrm>
          <a:prstGeom prst="rect">
            <a:avLst/>
          </a:prstGeom>
          <a:noFill/>
        </p:spPr>
      </p:pic>
      <p:pic>
        <p:nvPicPr>
          <p:cNvPr id="29" name="Picture 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9200" y="5562600"/>
            <a:ext cx="3438525" cy="409575"/>
          </a:xfrm>
          <a:prstGeom prst="rect">
            <a:avLst/>
          </a:prstGeom>
          <a:noFill/>
        </p:spPr>
      </p:pic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Solution-Example 5.2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525963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(c)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Find the positive increment in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(above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that drives the transistor to the edge of saturation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0.3 V.</a:t>
            </a:r>
          </a:p>
          <a:p>
            <a:pPr>
              <a:buClr>
                <a:srgbClr val="FF0000"/>
              </a:buClr>
              <a:buNone/>
            </a:pP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2078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 l="20313" t="17708" r="28906" b="52083"/>
          <a:stretch>
            <a:fillRect/>
          </a:stretch>
        </p:blipFill>
        <p:spPr bwMode="auto">
          <a:xfrm>
            <a:off x="685800" y="2362200"/>
            <a:ext cx="6172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Solution-Example 5.2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(d)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Find the negative increment in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that drives the transistor to within 1% of cutoff (i.e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 0.99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 l="20312" t="48958" r="27344" b="16667"/>
          <a:stretch>
            <a:fillRect/>
          </a:stretch>
        </p:blipFill>
        <p:spPr bwMode="auto">
          <a:xfrm>
            <a:off x="838200" y="2590800"/>
            <a:ext cx="6029036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Exercise:5.19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the circuit of 5.2, While keeping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unchanged at 1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find the value of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that will result in a voltage gain of</a:t>
            </a:r>
            <a:r>
              <a:rPr lang="en-US" sz="2400" dirty="0" smtClean="0"/>
              <a:t> –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320 V/V.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is the largest negative signal swing allowed at the output (assume that 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i="1" baseline="-25000" dirty="0" err="1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is not 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decrease below 0.3 V)? What approximately is the corresponding input signal amplitude? (Assume linear operation).</a:t>
            </a:r>
          </a:p>
          <a:p>
            <a:pPr>
              <a:buFont typeface="Wingdings" pitchFamily="2" charset="2"/>
              <a:buChar char="Ø"/>
            </a:pPr>
            <a:endParaRPr lang="fr-FR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2600" b="1" dirty="0" smtClean="0">
                <a:latin typeface="Times New Roman" pitchFamily="18" charset="0"/>
                <a:cs typeface="Times New Roman" pitchFamily="18" charset="0"/>
              </a:rPr>
              <a:t>Ans. 8 </a:t>
            </a:r>
            <a:r>
              <a:rPr lang="fr-FR" sz="2600" b="1" dirty="0" err="1" smtClean="0">
                <a:latin typeface="Times New Roman" pitchFamily="18" charset="0"/>
                <a:cs typeface="Times New Roman" pitchFamily="18" charset="0"/>
              </a:rPr>
              <a:t>kΩ</a:t>
            </a:r>
            <a:r>
              <a:rPr lang="fr-FR" sz="2600" b="1" dirty="0" smtClean="0">
                <a:latin typeface="Times New Roman" pitchFamily="18" charset="0"/>
                <a:cs typeface="Times New Roman" pitchFamily="18" charset="0"/>
              </a:rPr>
              <a:t>; 1.7 V; 5.3 mV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098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More Examples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Amplifiers-Example24.1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BJT amplifier is to be operated with :</a:t>
            </a:r>
          </a:p>
          <a:p>
            <a:pPr marL="0" lvl="0" indent="0">
              <a:spcBef>
                <a:spcPts val="0"/>
              </a:spcBef>
              <a:buClr>
                <a:srgbClr val="FF0000"/>
              </a:buClr>
              <a:buNone/>
              <a:defRPr/>
            </a:pP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+5 V and biased  at V</a:t>
            </a:r>
            <a:r>
              <a:rPr lang="en-US" sz="20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+1 V. </a:t>
            </a:r>
          </a:p>
          <a:p>
            <a:pPr marL="0" lvl="0" indent="0">
              <a:spcBef>
                <a:spcPts val="0"/>
              </a:spcBef>
              <a:buNone/>
              <a:defRPr/>
            </a:pPr>
            <a:endParaRPr lang="en-US" sz="20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0"/>
              </a:spcBef>
              <a:buNone/>
              <a:defRPr/>
            </a:pP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Find the voltage gain, A</a:t>
            </a:r>
            <a:r>
              <a:rPr lang="en-US" sz="2400" b="1" i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BD8709-E537-4D94-AA85-22F0E0E3C656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6" name="Picture 7" descr="se06F33"/>
          <p:cNvPicPr>
            <a:picLocks noChangeAspect="1" noChangeArrowheads="1"/>
          </p:cNvPicPr>
          <p:nvPr/>
        </p:nvPicPr>
        <p:blipFill>
          <a:blip r:embed="rId2" cstate="print"/>
          <a:srcRect t="37433" r="66356" b="4443"/>
          <a:stretch>
            <a:fillRect/>
          </a:stretch>
        </p:blipFill>
        <p:spPr bwMode="auto">
          <a:xfrm>
            <a:off x="5181600" y="1524000"/>
            <a:ext cx="3467258" cy="406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81000" y="3505200"/>
            <a:ext cx="457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Given:</a:t>
            </a:r>
          </a:p>
          <a:p>
            <a:pPr>
              <a:defRPr/>
            </a:pP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A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DV</a:t>
            </a:r>
            <a:r>
              <a:rPr lang="en-US" sz="2400" b="1" baseline="-25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DV</a:t>
            </a:r>
            <a:r>
              <a:rPr lang="en-US" sz="2400" b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sz="2400" b="1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400" b="1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marL="461963" indent="-350838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where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err="1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and  v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err="1" smtClean="0">
                <a:latin typeface="Times New Roman" pitchFamily="18" charset="0"/>
                <a:cs typeface="Times New Roman" pitchFamily="18" charset="0"/>
              </a:rPr>
              <a:t>BE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8382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Example 24.1(cont.)</a:t>
            </a:r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382000" cy="1901825"/>
          </a:xfrm>
        </p:spPr>
        <p:txBody>
          <a:bodyPr>
            <a:noAutofit/>
          </a:bodyPr>
          <a:lstStyle/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Principle of BJT operation is that a change in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produces a change in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By keeping D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small, 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i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is approximately linearly-related to D</a:t>
            </a:r>
            <a:r>
              <a:rPr lang="en-US" sz="2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i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BE 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such that D</a:t>
            </a:r>
            <a:r>
              <a:rPr lang="en-US" sz="2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i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000" i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 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i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By passing D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C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through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an output voltage signal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is obtained.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Use the expression for the small-signal voltage gain to derive an expression for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What is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if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= 1 mA?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endParaRPr lang="en-US" sz="2900" i="1" baseline="-25000" dirty="0" smtClean="0"/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sz="2900" dirty="0" smtClean="0"/>
              <a:t> 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endParaRPr lang="en-US" sz="1900" dirty="0" smtClean="0"/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endParaRPr lang="en-US" sz="1900" dirty="0" smtClean="0"/>
          </a:p>
        </p:txBody>
      </p:sp>
      <p:pic>
        <p:nvPicPr>
          <p:cNvPr id="11269" name="Picture 7" descr="se06F33"/>
          <p:cNvPicPr>
            <a:picLocks noChangeAspect="1" noChangeArrowheads="1"/>
          </p:cNvPicPr>
          <p:nvPr/>
        </p:nvPicPr>
        <p:blipFill>
          <a:blip r:embed="rId3" cstate="print"/>
          <a:srcRect t="38769" r="70205" b="4443"/>
          <a:stretch>
            <a:fillRect/>
          </a:stretch>
        </p:blipFill>
        <p:spPr bwMode="auto">
          <a:xfrm>
            <a:off x="3200400" y="3048000"/>
            <a:ext cx="2438400" cy="3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8382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Example 24.1 (Solution):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228600" y="1219200"/>
          <a:ext cx="3598862" cy="1762125"/>
        </p:xfrm>
        <a:graphic>
          <a:graphicData uri="http://schemas.openxmlformats.org/presentationml/2006/ole">
            <p:oleObj spid="_x0000_s54312" name="Equation" r:id="rId4" imgW="1816100" imgH="889000" progId="Equation.3">
              <p:embed/>
            </p:oleObj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304800" y="3352800"/>
          <a:ext cx="4419600" cy="3043238"/>
        </p:xfrm>
        <a:graphic>
          <a:graphicData uri="http://schemas.openxmlformats.org/presentationml/2006/ole">
            <p:oleObj spid="_x0000_s54313" name="Equation" r:id="rId5" imgW="2362200" imgH="1625600" progId="Equation.3">
              <p:embed/>
            </p:oleObj>
          </a:graphicData>
        </a:graphic>
      </p:graphicFrame>
      <p:pic>
        <p:nvPicPr>
          <p:cNvPr id="8" name="Picture 7" descr="se06F33"/>
          <p:cNvPicPr>
            <a:picLocks noChangeAspect="1" noChangeArrowheads="1"/>
          </p:cNvPicPr>
          <p:nvPr/>
        </p:nvPicPr>
        <p:blipFill>
          <a:blip r:embed="rId6" cstate="print"/>
          <a:srcRect t="38769" r="70205" b="4443"/>
          <a:stretch>
            <a:fillRect/>
          </a:stretch>
        </p:blipFill>
        <p:spPr bwMode="auto">
          <a:xfrm>
            <a:off x="5410200" y="1447800"/>
            <a:ext cx="2716306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8382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Solution (Cont’d):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328613" y="1905000"/>
          <a:ext cx="4695825" cy="1612900"/>
        </p:xfrm>
        <a:graphic>
          <a:graphicData uri="http://schemas.openxmlformats.org/presentationml/2006/ole">
            <p:oleObj spid="_x0000_s55317" name="Equation" r:id="rId4" imgW="2438400" imgH="838200" progId="Equation.3">
              <p:embed/>
            </p:oleObj>
          </a:graphicData>
        </a:graphic>
      </p:graphicFrame>
      <p:pic>
        <p:nvPicPr>
          <p:cNvPr id="6" name="Picture 5" descr="se06F33"/>
          <p:cNvPicPr>
            <a:picLocks noChangeAspect="1" noChangeArrowheads="1"/>
          </p:cNvPicPr>
          <p:nvPr/>
        </p:nvPicPr>
        <p:blipFill>
          <a:blip r:embed="rId5" cstate="print"/>
          <a:srcRect t="37433" r="66356" b="4443"/>
          <a:stretch>
            <a:fillRect/>
          </a:stretch>
        </p:blipFill>
        <p:spPr bwMode="auto">
          <a:xfrm>
            <a:off x="5486400" y="1676400"/>
            <a:ext cx="3162458" cy="406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1880</Words>
  <Application>Microsoft Office PowerPoint</Application>
  <PresentationFormat>On-screen Show (4:3)</PresentationFormat>
  <Paragraphs>299</Paragraphs>
  <Slides>47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Office Theme</vt:lpstr>
      <vt:lpstr>Equation</vt:lpstr>
      <vt:lpstr>COMSATS Institute of Information Technology Virtual campus Islamabad</vt:lpstr>
      <vt:lpstr> Application of the  Small-Signal Equivalent Circuits: Examples </vt:lpstr>
      <vt:lpstr>Lecture No. 24 Reference:</vt:lpstr>
      <vt:lpstr>Introduction</vt:lpstr>
      <vt:lpstr>Introduction</vt:lpstr>
      <vt:lpstr>DC Analysis of BJT</vt:lpstr>
      <vt:lpstr>      DC Analysis of BJT  The AC signal, vbe , is removed for dc bias analysis   </vt:lpstr>
      <vt:lpstr>The Hybrid-p Model</vt:lpstr>
      <vt:lpstr>Hybrid-Pi Model for the BJT</vt:lpstr>
      <vt:lpstr>         Application of the Small Signal Operation Example 5.14</vt:lpstr>
      <vt:lpstr>Application of the Small Signal Operation Example 5.14</vt:lpstr>
      <vt:lpstr>Example 5.14  Example 5.14: (a) circuit; (b) dc analysis; </vt:lpstr>
      <vt:lpstr>Solution:  Example 5.14 (Step 1)</vt:lpstr>
      <vt:lpstr>Example 5.14 (Step 1)</vt:lpstr>
      <vt:lpstr>Example 5.14 (Step 2)</vt:lpstr>
      <vt:lpstr>Example 5.14 (Step-3)</vt:lpstr>
      <vt:lpstr>Example 5.14:Small-Signal Model (cont.) </vt:lpstr>
      <vt:lpstr>Example 5.14:Small-Signal Model (cont.)</vt:lpstr>
      <vt:lpstr>         Application of the Small Signal Operation Example 5.16</vt:lpstr>
      <vt:lpstr>Example 5.16</vt:lpstr>
      <vt:lpstr>Fig. 5.55 : Example 5.16</vt:lpstr>
      <vt:lpstr>Fig. 5.55 : Example 5.16</vt:lpstr>
      <vt:lpstr>Fig. 5.55 : Example 5.16</vt:lpstr>
      <vt:lpstr>Fig. 5.55 : Example 5.16</vt:lpstr>
      <vt:lpstr>Fig. 5.55 : Example 5.16</vt:lpstr>
      <vt:lpstr>Fig. 5.55 : Example 5.16</vt:lpstr>
      <vt:lpstr>Fig. 5.55 : Example 5.16</vt:lpstr>
      <vt:lpstr>Fig. 5.55 : Example 5.16</vt:lpstr>
      <vt:lpstr>Fig. 5.55 : Example 5.16</vt:lpstr>
      <vt:lpstr>Fig. 5.57 : Example 5.16</vt:lpstr>
      <vt:lpstr>Exercise 5.39</vt:lpstr>
      <vt:lpstr>Lecture No. 24 Reference:</vt:lpstr>
      <vt:lpstr>         Example 5.2</vt:lpstr>
      <vt:lpstr>Example 5.2 (Ref. Sedra-Smith)</vt:lpstr>
      <vt:lpstr>Example 5.2</vt:lpstr>
      <vt:lpstr>Solution-Example5.2</vt:lpstr>
      <vt:lpstr>Solution-Example5.2</vt:lpstr>
      <vt:lpstr>Solution-Example 5.2</vt:lpstr>
      <vt:lpstr>Solution-Example 5.2</vt:lpstr>
      <vt:lpstr>Solution-Example 5.2</vt:lpstr>
      <vt:lpstr>Exercise:5.19</vt:lpstr>
      <vt:lpstr>More Examples</vt:lpstr>
      <vt:lpstr>Amplifiers-Example24.1</vt:lpstr>
      <vt:lpstr>Example 24.1(cont.)</vt:lpstr>
      <vt:lpstr>Example 24.1 (Solution):</vt:lpstr>
      <vt:lpstr>Solution (Cont’d):</vt:lpstr>
      <vt:lpstr>Slide 47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 of the Small Signal Equivalent Circuits-Examples.</dc:title>
  <dc:subject>Electronics-1</dc:subject>
  <dc:creator>Dr. Nasim Zafar</dc:creator>
  <cp:lastModifiedBy>NTS</cp:lastModifiedBy>
  <cp:revision>231</cp:revision>
  <dcterms:created xsi:type="dcterms:W3CDTF">2012-10-17T09:18:53Z</dcterms:created>
  <dcterms:modified xsi:type="dcterms:W3CDTF">2012-10-31T11:18:23Z</dcterms:modified>
</cp:coreProperties>
</file>