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8"/>
  </p:notesMasterIdLst>
  <p:sldIdLst>
    <p:sldId id="310" r:id="rId3"/>
    <p:sldId id="311" r:id="rId4"/>
    <p:sldId id="329" r:id="rId5"/>
    <p:sldId id="389" r:id="rId6"/>
    <p:sldId id="390" r:id="rId7"/>
    <p:sldId id="383" r:id="rId8"/>
    <p:sldId id="382" r:id="rId9"/>
    <p:sldId id="385" r:id="rId10"/>
    <p:sldId id="351" r:id="rId11"/>
    <p:sldId id="374" r:id="rId12"/>
    <p:sldId id="330" r:id="rId13"/>
    <p:sldId id="375" r:id="rId14"/>
    <p:sldId id="331" r:id="rId15"/>
    <p:sldId id="376" r:id="rId16"/>
    <p:sldId id="388" r:id="rId17"/>
    <p:sldId id="334" r:id="rId18"/>
    <p:sldId id="333" r:id="rId19"/>
    <p:sldId id="336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22" r:id="rId29"/>
    <p:sldId id="267" r:id="rId30"/>
    <p:sldId id="319" r:id="rId31"/>
    <p:sldId id="324" r:id="rId32"/>
    <p:sldId id="377" r:id="rId33"/>
    <p:sldId id="323" r:id="rId34"/>
    <p:sldId id="271" r:id="rId35"/>
    <p:sldId id="378" r:id="rId36"/>
    <p:sldId id="379" r:id="rId37"/>
    <p:sldId id="380" r:id="rId38"/>
    <p:sldId id="381" r:id="rId39"/>
    <p:sldId id="272" r:id="rId40"/>
    <p:sldId id="353" r:id="rId41"/>
    <p:sldId id="355" r:id="rId42"/>
    <p:sldId id="356" r:id="rId43"/>
    <p:sldId id="357" r:id="rId44"/>
    <p:sldId id="368" r:id="rId45"/>
    <p:sldId id="359" r:id="rId46"/>
    <p:sldId id="27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0000FF"/>
    <a:srgbClr val="99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69" autoAdjust="0"/>
    <p:restoredTop sz="94660"/>
  </p:normalViewPr>
  <p:slideViewPr>
    <p:cSldViewPr>
      <p:cViewPr>
        <p:scale>
          <a:sx n="40" d="100"/>
          <a:sy n="40" d="100"/>
        </p:scale>
        <p:origin x="-128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CD3AF-D890-4BE6-9BD1-7F64F7E28CB8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EA85C-1827-4F32-A019-6F62CCD5A8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7038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EA85C-1827-4F32-A019-6F62CCD5A8CE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7A183287-E136-430F-B13C-29AA32CD178B}" type="slidenum">
              <a:rPr lang="en-US" altLang="en-US" sz="1200">
                <a:solidFill>
                  <a:prstClr val="black"/>
                </a:solidFill>
              </a:rPr>
              <a:pPr/>
              <a:t>8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256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EA85C-1827-4F32-A019-6F62CCD5A8C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54398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79868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356153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29409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884777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79867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825688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835620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91551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73493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999412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799134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D0410-AFC0-47E6-A40B-AD84C6AD2C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334489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2CE6-5AF0-47FC-953D-00D0A4FBCC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786375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97A91-63F4-41FE-B189-F148104BB3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445305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FCE47-FDEC-44FF-9164-E7D6164B9D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30014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64519-0D8F-4CB6-81E9-C20903E741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67253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6D1D-5514-46BF-B0CE-DB7BF28F63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799455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B012B-EC3B-4AEC-90BF-F819A87729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263970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80D7-809A-4398-8A90-9705F65E48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936660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3D5F5-3009-47EB-9895-4B30D8BEB7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517539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F1A2D-04C2-4FD1-B787-557E5F8E9E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836798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C9AF0-74E4-41E8-8915-39991A91F5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751649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0C1C0-54E5-40E0-B98F-4FCF6BE72AF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10/23/2012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Nasim Zafar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9C18D-4933-442A-95A4-E8D2205E23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929912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66176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F4C43-865C-4DFD-AC80-50A2E30C7AF5}" type="datetimeFigureOut">
              <a:rPr lang="en-US" smtClean="0"/>
              <a:pPr/>
              <a:t>10/23/2012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5EC24-6D46-4984-88F8-2FD02F95EF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846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02642-BEF9-4F2B-9405-9D143237EC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D8709-E537-4D94-AA85-22F0E0E3C6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174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8.bin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12129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kumimoji="1" lang="en-US" altLang="zh-CN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in BJT Amplifier Circuits</a:t>
            </a:r>
            <a:r>
              <a:rPr kumimoji="1" lang="en-US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kumimoji="1" lang="en-US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kumimoji="1" lang="en-US" sz="31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and </a:t>
            </a:r>
            <a:r>
              <a:rPr lang="en-US" sz="27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Small-Signal Operation and Models </a:t>
            </a:r>
            <a:r>
              <a:rPr lang="en-US" sz="27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7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endParaRPr lang="en-US" sz="27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No. 22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>
              <a:lnSpc>
                <a:spcPct val="17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9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 of the BJT Amplifier Circuits.</a:t>
            </a:r>
          </a:p>
          <a:p>
            <a:pPr>
              <a:lnSpc>
                <a:spcPct val="17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9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the BJT for Discrete-Circuit Design.</a:t>
            </a:r>
          </a:p>
          <a:p>
            <a:pPr>
              <a:lnSpc>
                <a:spcPct val="17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96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Small-Signal Operation and Models.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978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Graphical Analysis of the BJT Amplifier Circuits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7600" y="2743200"/>
            <a:ext cx="1596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057400" y="3276600"/>
            <a:ext cx="48768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endParaRPr lang="en-US" altLang="zh-TW" sz="24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r>
              <a:rPr lang="en-US" altLang="zh-TW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Chapter-5.3.3</a:t>
            </a:r>
          </a:p>
          <a:p>
            <a:pPr lvl="0" algn="ctr">
              <a:buSzPct val="124000"/>
              <a:defRPr/>
            </a:pPr>
            <a:r>
              <a:rPr lang="en-US" altLang="zh-TW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lvl="0" algn="ctr">
              <a:buSzPct val="124000"/>
              <a:defRPr/>
            </a:pPr>
            <a:r>
              <a:rPr lang="en-US" altLang="zh-TW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457200" lvl="0" indent="-457200" algn="ctr">
              <a:buNone/>
              <a:defRPr/>
            </a:pPr>
            <a:r>
              <a:rPr lang="en-US" altLang="zh-TW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  <a:endParaRPr lang="en-US" altLang="zh-TW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BJT Circuits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Biased BJT Circuit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BJT Amplifier Circuit</a:t>
            </a: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3230586" cy="354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5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362200"/>
            <a:ext cx="3200399" cy="348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31668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 Transistor Amplifier Circuit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4"/>
          <p:cNvGrpSpPr>
            <a:grpSpLocks noGrp="1"/>
          </p:cNvGrpSpPr>
          <p:nvPr/>
        </p:nvGrpSpPr>
        <p:grpSpPr bwMode="auto">
          <a:xfrm>
            <a:off x="1828800" y="1447801"/>
            <a:ext cx="5943600" cy="3200399"/>
            <a:chOff x="1248" y="1584"/>
            <a:chExt cx="3552" cy="1906"/>
          </a:xfrm>
        </p:grpSpPr>
        <p:pic>
          <p:nvPicPr>
            <p:cNvPr id="5" name="Picture 5" descr="c:\ch05_conv\sedr42021_0548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584"/>
              <a:ext cx="1612" cy="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6" descr="c:\ch05_conv\sedr42021_0548b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2" y="1589"/>
              <a:ext cx="1618" cy="1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609600" y="47244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Conceptual circuit to illustrate the operation of the transistor as an amplifier. 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circuit of (a) with the signal source </a:t>
            </a:r>
            <a:r>
              <a:rPr lang="en-US" altLang="en-US" sz="24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i="1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eliminated for dc (bias) analysis.</a:t>
            </a:r>
            <a:endParaRPr lang="en-US" alt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0359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Biasing as an Amplifier Circuit: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1600200"/>
            <a:ext cx="78486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purpose of dc biasing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 to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establish the </a:t>
            </a:r>
            <a:r>
              <a:rPr lang="en-US" alt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Q-point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operation.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collector curves and load lines help us to relate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Q-point and its proximity to cutoff and saturation. </a:t>
            </a:r>
            <a:endParaRPr lang="en-US" alt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Q-point is best established where the signal variations do not cause the transistor to go into saturation or cutoff. </a:t>
            </a:r>
            <a:endParaRPr lang="en-US" alt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 are most interested in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is, 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ac signal itself. 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Since the dc part of the overall signal is filtered out in most cases, we can view a transistor circuit in terms of just its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 component</a:t>
            </a:r>
            <a:r>
              <a:rPr lang="en-US" alt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85418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Review: Sinusoidal Analysis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1816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Any voltage or current in a linear circuit with a sinusoidal source is a sinusoid of the same frequency </a:t>
            </a:r>
            <a:r>
              <a:rPr lang="en-US" sz="3000" dirty="0" smtClean="0"/>
              <a:t>(</a:t>
            </a:r>
            <a:r>
              <a:rPr lang="en-US" sz="3000" dirty="0" smtClean="0">
                <a:latin typeface="Symbol" pitchFamily="18" charset="2"/>
              </a:rPr>
              <a:t>w</a:t>
            </a:r>
            <a:r>
              <a:rPr lang="en-US" sz="3000" dirty="0" smtClean="0"/>
              <a:t>).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 only need to keep track of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amplitude and phase,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determining the response of a linear circuit to a sinusoidal source.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Any time-varying signal can be expressed as a sum of sinusoids of various frequencies (and phases).</a:t>
            </a:r>
          </a:p>
          <a:p>
            <a:pPr>
              <a:buFont typeface="Arial" charset="0"/>
              <a:buNone/>
            </a:pPr>
            <a:r>
              <a:rPr lang="en-US" dirty="0" smtClean="0"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Applying the principle of superposition: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current or voltage response in a linear circuit due to a time-varying input signal can be calculated as the sum of the sinusoidal responses for each sinusoidal component of the input signal.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 of the BJT Amplifier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Let us consider the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graphical analysis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the operation the BJT</a:t>
            </a:r>
          </a:p>
          <a:p>
            <a:pPr marL="0" indent="0">
              <a:buClr>
                <a:srgbClr val="FF0000"/>
              </a:buCl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amplifier circuit: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361210"/>
            <a:ext cx="3682426" cy="32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93410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 of the BJT Amplifier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44038" name="Picture 4" descr="c:\ch05_conv\sedr42021_05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281363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9" name="Text Box 5"/>
          <p:cNvSpPr txBox="1">
            <a:spLocks noChangeArrowheads="1"/>
          </p:cNvSpPr>
          <p:nvPr/>
        </p:nvSpPr>
        <p:spPr bwMode="auto">
          <a:xfrm>
            <a:off x="914400" y="4953000"/>
            <a:ext cx="72390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 smtClean="0"/>
              <a:t>(a)   </a:t>
            </a:r>
            <a:r>
              <a:rPr lang="en-US" altLang="en-US" sz="2000" dirty="0" smtClean="0"/>
              <a:t>Graphical </a:t>
            </a:r>
            <a:r>
              <a:rPr lang="en-US" altLang="en-US" sz="2000" dirty="0"/>
              <a:t>construction for the determination of the dc base </a:t>
            </a:r>
            <a:r>
              <a:rPr lang="en-US" altLang="en-US" sz="2000" dirty="0" smtClean="0"/>
              <a:t>  current </a:t>
            </a:r>
            <a:r>
              <a:rPr lang="en-US" altLang="en-US" sz="2000" dirty="0"/>
              <a:t>in the circuit.</a:t>
            </a:r>
          </a:p>
          <a:p>
            <a:pPr>
              <a:spcBef>
                <a:spcPct val="50000"/>
              </a:spcBef>
            </a:pPr>
            <a:r>
              <a:rPr lang="en-US" altLang="zh-CN" sz="2000" b="1" dirty="0" smtClean="0">
                <a:ea typeface="宋体" pitchFamily="2" charset="-122"/>
              </a:rPr>
              <a:t>(b)</a:t>
            </a:r>
            <a:r>
              <a:rPr lang="en-US" altLang="zh-CN" sz="2000" dirty="0" smtClean="0">
                <a:ea typeface="宋体" pitchFamily="2" charset="-122"/>
              </a:rPr>
              <a:t>   Load </a:t>
            </a:r>
            <a:r>
              <a:rPr lang="en-US" altLang="zh-CN" sz="2000" dirty="0">
                <a:ea typeface="宋体" pitchFamily="2" charset="-122"/>
              </a:rPr>
              <a:t>line intersects with the input characteristic curve.</a:t>
            </a:r>
            <a:endParaRPr lang="en-US" altLang="en-US" sz="2000" dirty="0">
              <a:ea typeface="宋体" pitchFamily="2" charset="-122"/>
            </a:endParaRPr>
          </a:p>
        </p:txBody>
      </p:sp>
      <p:pic>
        <p:nvPicPr>
          <p:cNvPr id="44040" name="Picture 6" descr="c:\ch05_conv\sedr42021_05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76400"/>
            <a:ext cx="4267200" cy="288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21955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Analysis of the BJT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Amplifier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he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dc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Bias Point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br>
              <a:rPr lang="en-US" sz="24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For the 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graphical analysis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the operation the BJT amplifier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circuit; determine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bias point.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this:</a:t>
            </a:r>
          </a:p>
          <a:p>
            <a:pPr lvl="0">
              <a:buClr>
                <a:srgbClr val="FF0000"/>
              </a:buClr>
              <a:buFont typeface="Times New Roman" pitchFamily="18" charset="0"/>
              <a:buChar char="—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Set ac signal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 =0 </a:t>
            </a:r>
          </a:p>
          <a:p>
            <a:pPr lvl="0">
              <a:buClr>
                <a:srgbClr val="FF0000"/>
              </a:buClr>
              <a:buFont typeface="Times New Roman" pitchFamily="18" charset="0"/>
              <a:buChar char="—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Determine the dc Bias Point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 I</a:t>
            </a:r>
            <a:r>
              <a:rPr lang="en-US" sz="24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   </a:t>
            </a:r>
          </a:p>
          <a:p>
            <a:pPr marL="0" indent="0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38400"/>
            <a:ext cx="3657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9958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contd.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45062" name="Picture 4" descr="c:\ch05_conv\sedr42021_05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448300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066800" y="5334000"/>
            <a:ext cx="7467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Graphical construction for determining the dc collector current </a:t>
            </a:r>
            <a:r>
              <a:rPr lang="en-US" altLang="en-US" sz="2000" i="1" dirty="0"/>
              <a:t>I</a:t>
            </a:r>
            <a:r>
              <a:rPr lang="en-US" altLang="en-US" sz="2000" i="1" baseline="-25000" dirty="0"/>
              <a:t>C</a:t>
            </a:r>
            <a:r>
              <a:rPr lang="en-US" altLang="en-US" sz="2000" dirty="0"/>
              <a:t> and the collector-to-emitter voltage 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CE</a:t>
            </a:r>
            <a:r>
              <a:rPr lang="en-US" altLang="en-US" sz="2000" dirty="0"/>
              <a:t> in the circuit.</a:t>
            </a:r>
          </a:p>
        </p:txBody>
      </p:sp>
    </p:spTree>
    <p:extLst>
      <p:ext uri="{BB962C8B-B14F-4D97-AF65-F5344CB8AC3E}">
        <p14:creationId xmlns="" xmlns:p14="http://schemas.microsoft.com/office/powerpoint/2010/main" val="1319147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 of the BJT Amplifier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collector current is given by:</a:t>
            </a:r>
          </a:p>
          <a:p>
            <a:pPr marL="457200" lvl="1" indent="0"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457200" lvl="1" indent="0">
              <a:buClr>
                <a:srgbClr val="FF0000"/>
              </a:buClr>
              <a:buNone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4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i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represents a linear relationship between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229096" y="4267200"/>
                <a:ext cx="3038104" cy="658001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𝐶𝐶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𝐶𝐸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096" y="4267200"/>
                <a:ext cx="3038104" cy="65800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350997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Amplifier Basics: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1371600" y="1828800"/>
            <a:ext cx="5943600" cy="712788"/>
            <a:chOff x="864" y="1392"/>
            <a:chExt cx="3744" cy="617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864" y="1392"/>
              <a:ext cx="3312" cy="528"/>
              <a:chOff x="864" y="1392"/>
              <a:chExt cx="3312" cy="528"/>
            </a:xfrm>
          </p:grpSpPr>
          <p:sp>
            <p:nvSpPr>
              <p:cNvPr id="5149" name="Freeform 9"/>
              <p:cNvSpPr>
                <a:spLocks/>
              </p:cNvSpPr>
              <p:nvPr/>
            </p:nvSpPr>
            <p:spPr bwMode="auto">
              <a:xfrm>
                <a:off x="1392" y="1392"/>
                <a:ext cx="2448" cy="528"/>
              </a:xfrm>
              <a:custGeom>
                <a:avLst/>
                <a:gdLst>
                  <a:gd name="T0" fmla="*/ 0 w 3456"/>
                  <a:gd name="T1" fmla="*/ 275 h 920"/>
                  <a:gd name="T2" fmla="*/ 238 w 3456"/>
                  <a:gd name="T3" fmla="*/ 83 h 920"/>
                  <a:gd name="T4" fmla="*/ 748 w 3456"/>
                  <a:gd name="T5" fmla="*/ 523 h 920"/>
                  <a:gd name="T6" fmla="*/ 1258 w 3456"/>
                  <a:gd name="T7" fmla="*/ 55 h 920"/>
                  <a:gd name="T8" fmla="*/ 1802 w 3456"/>
                  <a:gd name="T9" fmla="*/ 523 h 920"/>
                  <a:gd name="T10" fmla="*/ 2244 w 3456"/>
                  <a:gd name="T11" fmla="*/ 55 h 920"/>
                  <a:gd name="T12" fmla="*/ 2448 w 3456"/>
                  <a:gd name="T13" fmla="*/ 193 h 9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56" h="920">
                    <a:moveTo>
                      <a:pt x="0" y="480"/>
                    </a:moveTo>
                    <a:cubicBezTo>
                      <a:pt x="80" y="276"/>
                      <a:pt x="160" y="72"/>
                      <a:pt x="336" y="144"/>
                    </a:cubicBezTo>
                    <a:cubicBezTo>
                      <a:pt x="512" y="216"/>
                      <a:pt x="816" y="920"/>
                      <a:pt x="1056" y="912"/>
                    </a:cubicBezTo>
                    <a:cubicBezTo>
                      <a:pt x="1296" y="904"/>
                      <a:pt x="1528" y="96"/>
                      <a:pt x="1776" y="96"/>
                    </a:cubicBezTo>
                    <a:cubicBezTo>
                      <a:pt x="2024" y="96"/>
                      <a:pt x="2312" y="912"/>
                      <a:pt x="2544" y="912"/>
                    </a:cubicBezTo>
                    <a:cubicBezTo>
                      <a:pt x="2776" y="912"/>
                      <a:pt x="3016" y="192"/>
                      <a:pt x="3168" y="96"/>
                    </a:cubicBezTo>
                    <a:cubicBezTo>
                      <a:pt x="3320" y="0"/>
                      <a:pt x="3388" y="168"/>
                      <a:pt x="3456" y="33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50" name="Line 10"/>
              <p:cNvSpPr>
                <a:spLocks noChangeShapeType="1"/>
              </p:cNvSpPr>
              <p:nvPr/>
            </p:nvSpPr>
            <p:spPr bwMode="auto">
              <a:xfrm flipH="1">
                <a:off x="864" y="1680"/>
                <a:ext cx="331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48" name="Text Box 15"/>
            <p:cNvSpPr txBox="1">
              <a:spLocks noChangeArrowheads="1"/>
            </p:cNvSpPr>
            <p:nvPr/>
          </p:nvSpPr>
          <p:spPr bwMode="auto">
            <a:xfrm>
              <a:off x="4224" y="1508"/>
              <a:ext cx="384" cy="5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GB">
                  <a:solidFill>
                    <a:srgbClr val="000000"/>
                  </a:solidFill>
                </a:rPr>
                <a:t>0</a:t>
              </a:r>
            </a:p>
          </p:txBody>
        </p:sp>
      </p:grpSp>
      <p:sp>
        <p:nvSpPr>
          <p:cNvPr id="5124" name="Text Box 17"/>
          <p:cNvSpPr txBox="1">
            <a:spLocks noChangeArrowheads="1"/>
          </p:cNvSpPr>
          <p:nvPr/>
        </p:nvSpPr>
        <p:spPr bwMode="auto">
          <a:xfrm>
            <a:off x="685800" y="1752600"/>
            <a:ext cx="83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dirty="0" err="1">
                <a:solidFill>
                  <a:srgbClr val="000000"/>
                </a:solidFill>
              </a:rPr>
              <a:t>i</a:t>
            </a:r>
            <a:r>
              <a:rPr lang="en-GB" baseline="-25000" dirty="0" err="1">
                <a:solidFill>
                  <a:srgbClr val="000000"/>
                </a:solidFill>
              </a:rPr>
              <a:t>b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125" name="Text Box 18"/>
          <p:cNvSpPr txBox="1">
            <a:spLocks noChangeArrowheads="1"/>
          </p:cNvSpPr>
          <p:nvPr/>
        </p:nvSpPr>
        <p:spPr bwMode="auto">
          <a:xfrm>
            <a:off x="533400" y="2667000"/>
            <a:ext cx="83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+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1676400" y="2667000"/>
            <a:ext cx="4800600" cy="1371600"/>
            <a:chOff x="1056" y="1776"/>
            <a:chExt cx="3024" cy="864"/>
          </a:xfrm>
        </p:grpSpPr>
        <p:sp>
          <p:nvSpPr>
            <p:cNvPr id="5143" name="Line 19"/>
            <p:cNvSpPr>
              <a:spLocks noChangeShapeType="1"/>
            </p:cNvSpPr>
            <p:nvPr/>
          </p:nvSpPr>
          <p:spPr bwMode="auto">
            <a:xfrm>
              <a:off x="1056" y="1776"/>
              <a:ext cx="0" cy="8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1056" y="2064"/>
              <a:ext cx="3024" cy="576"/>
              <a:chOff x="1056" y="2064"/>
              <a:chExt cx="3024" cy="576"/>
            </a:xfrm>
          </p:grpSpPr>
          <p:sp>
            <p:nvSpPr>
              <p:cNvPr id="5145" name="Line 20"/>
              <p:cNvSpPr>
                <a:spLocks noChangeShapeType="1"/>
              </p:cNvSpPr>
              <p:nvPr/>
            </p:nvSpPr>
            <p:spPr bwMode="auto">
              <a:xfrm>
                <a:off x="1056" y="2640"/>
                <a:ext cx="302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46" name="Line 21"/>
              <p:cNvSpPr>
                <a:spLocks noChangeShapeType="1"/>
              </p:cNvSpPr>
              <p:nvPr/>
            </p:nvSpPr>
            <p:spPr bwMode="auto">
              <a:xfrm flipH="1" flipV="1">
                <a:off x="1056" y="2064"/>
                <a:ext cx="302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5127" name="Text Box 22"/>
          <p:cNvSpPr txBox="1">
            <a:spLocks noChangeArrowheads="1"/>
          </p:cNvSpPr>
          <p:nvPr/>
        </p:nvSpPr>
        <p:spPr bwMode="auto">
          <a:xfrm>
            <a:off x="533400" y="3276600"/>
            <a:ext cx="76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</a:t>
            </a:r>
            <a:r>
              <a:rPr lang="en-GB" baseline="-20000">
                <a:solidFill>
                  <a:srgbClr val="000000"/>
                </a:solidFill>
              </a:rPr>
              <a:t>B</a:t>
            </a:r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8" name="Group 33"/>
          <p:cNvGrpSpPr>
            <a:grpSpLocks/>
          </p:cNvGrpSpPr>
          <p:nvPr/>
        </p:nvGrpSpPr>
        <p:grpSpPr bwMode="auto">
          <a:xfrm>
            <a:off x="1752600" y="4876800"/>
            <a:ext cx="5257800" cy="1371600"/>
            <a:chOff x="960" y="3072"/>
            <a:chExt cx="3312" cy="864"/>
          </a:xfrm>
        </p:grpSpPr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960" y="3072"/>
              <a:ext cx="3312" cy="528"/>
              <a:chOff x="864" y="1392"/>
              <a:chExt cx="3312" cy="528"/>
            </a:xfrm>
          </p:grpSpPr>
          <p:sp>
            <p:nvSpPr>
              <p:cNvPr id="5141" name="Freeform 13"/>
              <p:cNvSpPr>
                <a:spLocks/>
              </p:cNvSpPr>
              <p:nvPr/>
            </p:nvSpPr>
            <p:spPr bwMode="auto">
              <a:xfrm>
                <a:off x="1392" y="1392"/>
                <a:ext cx="2448" cy="528"/>
              </a:xfrm>
              <a:custGeom>
                <a:avLst/>
                <a:gdLst>
                  <a:gd name="T0" fmla="*/ 0 w 3456"/>
                  <a:gd name="T1" fmla="*/ 275 h 920"/>
                  <a:gd name="T2" fmla="*/ 238 w 3456"/>
                  <a:gd name="T3" fmla="*/ 83 h 920"/>
                  <a:gd name="T4" fmla="*/ 748 w 3456"/>
                  <a:gd name="T5" fmla="*/ 523 h 920"/>
                  <a:gd name="T6" fmla="*/ 1258 w 3456"/>
                  <a:gd name="T7" fmla="*/ 55 h 920"/>
                  <a:gd name="T8" fmla="*/ 1802 w 3456"/>
                  <a:gd name="T9" fmla="*/ 523 h 920"/>
                  <a:gd name="T10" fmla="*/ 2244 w 3456"/>
                  <a:gd name="T11" fmla="*/ 55 h 920"/>
                  <a:gd name="T12" fmla="*/ 2448 w 3456"/>
                  <a:gd name="T13" fmla="*/ 193 h 9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456" h="920">
                    <a:moveTo>
                      <a:pt x="0" y="480"/>
                    </a:moveTo>
                    <a:cubicBezTo>
                      <a:pt x="80" y="276"/>
                      <a:pt x="160" y="72"/>
                      <a:pt x="336" y="144"/>
                    </a:cubicBezTo>
                    <a:cubicBezTo>
                      <a:pt x="512" y="216"/>
                      <a:pt x="816" y="920"/>
                      <a:pt x="1056" y="912"/>
                    </a:cubicBezTo>
                    <a:cubicBezTo>
                      <a:pt x="1296" y="904"/>
                      <a:pt x="1528" y="96"/>
                      <a:pt x="1776" y="96"/>
                    </a:cubicBezTo>
                    <a:cubicBezTo>
                      <a:pt x="2024" y="96"/>
                      <a:pt x="2312" y="912"/>
                      <a:pt x="2544" y="912"/>
                    </a:cubicBezTo>
                    <a:cubicBezTo>
                      <a:pt x="2776" y="912"/>
                      <a:pt x="3016" y="192"/>
                      <a:pt x="3168" y="96"/>
                    </a:cubicBezTo>
                    <a:cubicBezTo>
                      <a:pt x="3320" y="0"/>
                      <a:pt x="3388" y="168"/>
                      <a:pt x="3456" y="336"/>
                    </a:cubicBezTo>
                  </a:path>
                </a:pathLst>
              </a:custGeom>
              <a:noFill/>
              <a:ln w="38100" cap="flat" cmpd="sng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42" name="Line 14"/>
              <p:cNvSpPr>
                <a:spLocks noChangeShapeType="1"/>
              </p:cNvSpPr>
              <p:nvPr/>
            </p:nvSpPr>
            <p:spPr bwMode="auto">
              <a:xfrm flipH="1">
                <a:off x="864" y="1680"/>
                <a:ext cx="331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960" y="3072"/>
              <a:ext cx="3024" cy="864"/>
              <a:chOff x="1056" y="1776"/>
              <a:chExt cx="3024" cy="864"/>
            </a:xfrm>
          </p:grpSpPr>
          <p:sp>
            <p:nvSpPr>
              <p:cNvPr id="5137" name="Line 29"/>
              <p:cNvSpPr>
                <a:spLocks noChangeShapeType="1"/>
              </p:cNvSpPr>
              <p:nvPr/>
            </p:nvSpPr>
            <p:spPr bwMode="auto">
              <a:xfrm>
                <a:off x="1056" y="1776"/>
                <a:ext cx="0" cy="8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32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1" name="Group 30"/>
              <p:cNvGrpSpPr>
                <a:grpSpLocks/>
              </p:cNvGrpSpPr>
              <p:nvPr/>
            </p:nvGrpSpPr>
            <p:grpSpPr bwMode="auto">
              <a:xfrm>
                <a:off x="1056" y="2064"/>
                <a:ext cx="3024" cy="576"/>
                <a:chOff x="1056" y="2064"/>
                <a:chExt cx="3024" cy="576"/>
              </a:xfrm>
            </p:grpSpPr>
            <p:sp>
              <p:nvSpPr>
                <p:cNvPr id="5139" name="Line 31"/>
                <p:cNvSpPr>
                  <a:spLocks noChangeShapeType="1"/>
                </p:cNvSpPr>
                <p:nvPr/>
              </p:nvSpPr>
              <p:spPr bwMode="auto">
                <a:xfrm>
                  <a:off x="1056" y="2640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40" name="Line 32"/>
                <p:cNvSpPr>
                  <a:spLocks noChangeShapeType="1"/>
                </p:cNvSpPr>
                <p:nvPr/>
              </p:nvSpPr>
              <p:spPr bwMode="auto">
                <a:xfrm flipH="1" flipV="1">
                  <a:off x="1056" y="2064"/>
                  <a:ext cx="3024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320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sp>
        <p:nvSpPr>
          <p:cNvPr id="5129" name="Text Box 34"/>
          <p:cNvSpPr txBox="1">
            <a:spLocks noChangeArrowheads="1"/>
          </p:cNvSpPr>
          <p:nvPr/>
        </p:nvSpPr>
        <p:spPr bwMode="auto">
          <a:xfrm>
            <a:off x="533400" y="4267200"/>
            <a:ext cx="990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=</a:t>
            </a:r>
          </a:p>
        </p:txBody>
      </p:sp>
      <p:sp>
        <p:nvSpPr>
          <p:cNvPr id="5130" name="Text Box 35"/>
          <p:cNvSpPr txBox="1">
            <a:spLocks noChangeArrowheads="1"/>
          </p:cNvSpPr>
          <p:nvPr/>
        </p:nvSpPr>
        <p:spPr bwMode="auto">
          <a:xfrm>
            <a:off x="533400" y="5181600"/>
            <a:ext cx="914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</a:t>
            </a:r>
            <a:r>
              <a:rPr lang="en-GB" baseline="-20000">
                <a:solidFill>
                  <a:srgbClr val="000000"/>
                </a:solidFill>
              </a:rPr>
              <a:t>B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5131" name="Line 36"/>
          <p:cNvSpPr>
            <a:spLocks noChangeShapeType="1"/>
          </p:cNvSpPr>
          <p:nvPr/>
        </p:nvSpPr>
        <p:spPr bwMode="auto">
          <a:xfrm flipV="1">
            <a:off x="990600" y="5105400"/>
            <a:ext cx="1752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5132" name="Line 37"/>
          <p:cNvSpPr>
            <a:spLocks noChangeShapeType="1"/>
          </p:cNvSpPr>
          <p:nvPr/>
        </p:nvSpPr>
        <p:spPr bwMode="auto">
          <a:xfrm flipV="1">
            <a:off x="4572000" y="5029200"/>
            <a:ext cx="0" cy="121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5133" name="Line 38"/>
          <p:cNvSpPr>
            <a:spLocks noChangeShapeType="1"/>
          </p:cNvSpPr>
          <p:nvPr/>
        </p:nvSpPr>
        <p:spPr bwMode="auto">
          <a:xfrm flipV="1">
            <a:off x="4191000" y="22860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5134" name="Rectangle 39"/>
          <p:cNvSpPr>
            <a:spLocks noChangeArrowheads="1"/>
          </p:cNvSpPr>
          <p:nvPr/>
        </p:nvSpPr>
        <p:spPr bwMode="auto">
          <a:xfrm>
            <a:off x="228600" y="1295400"/>
            <a:ext cx="12192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00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srgbClr val="000000"/>
                </a:solidFill>
              </a:rPr>
              <a:t>Nasim Zafar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CDEC1F-2CE4-47C7-81A8-338D6B998427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677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Graphical Analysis(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contd.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46086" name="Text Box 4"/>
          <p:cNvSpPr txBox="1">
            <a:spLocks noChangeArrowheads="1"/>
          </p:cNvSpPr>
          <p:nvPr/>
        </p:nvSpPr>
        <p:spPr bwMode="auto">
          <a:xfrm>
            <a:off x="609600" y="5181600"/>
            <a:ext cx="8077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Graphical determination of the signal components </a:t>
            </a:r>
            <a:r>
              <a:rPr lang="en-US" altLang="en-US" sz="2000" b="1" i="1" dirty="0" err="1">
                <a:latin typeface="New Baskerville" pitchFamily="18" charset="0"/>
              </a:rPr>
              <a:t>v</a:t>
            </a:r>
            <a:r>
              <a:rPr lang="en-US" altLang="en-US" sz="2000" b="1" i="1" baseline="-25000" dirty="0" err="1"/>
              <a:t>be</a:t>
            </a:r>
            <a:r>
              <a:rPr lang="en-US" altLang="en-US" sz="2000" b="1" dirty="0"/>
              <a:t>, </a:t>
            </a:r>
            <a:r>
              <a:rPr lang="en-US" altLang="en-US" sz="2000" b="1" i="1" dirty="0" err="1"/>
              <a:t>i</a:t>
            </a:r>
            <a:r>
              <a:rPr lang="en-US" altLang="en-US" sz="2000" b="1" i="1" baseline="-25000" dirty="0" err="1"/>
              <a:t>b</a:t>
            </a:r>
            <a:r>
              <a:rPr lang="en-US" altLang="en-US" sz="2000" b="1" dirty="0"/>
              <a:t>, </a:t>
            </a:r>
            <a:r>
              <a:rPr lang="en-US" altLang="en-US" sz="2000" b="1" i="1" dirty="0" err="1"/>
              <a:t>i</a:t>
            </a:r>
            <a:r>
              <a:rPr lang="en-US" altLang="en-US" sz="2000" b="1" i="1" baseline="-25000" dirty="0" err="1"/>
              <a:t>c</a:t>
            </a:r>
            <a:r>
              <a:rPr lang="en-US" altLang="en-US" sz="2000" b="1" dirty="0"/>
              <a:t>, </a:t>
            </a:r>
            <a:r>
              <a:rPr lang="en-US" altLang="en-US" sz="2000" dirty="0"/>
              <a:t>and </a:t>
            </a:r>
            <a:r>
              <a:rPr lang="en-US" altLang="en-US" sz="2000" b="1" i="1" dirty="0" err="1">
                <a:latin typeface="New Baskerville" pitchFamily="18" charset="0"/>
              </a:rPr>
              <a:t>v</a:t>
            </a:r>
            <a:r>
              <a:rPr lang="en-US" altLang="en-US" sz="2000" b="1" i="1" baseline="-25000" dirty="0" err="1"/>
              <a:t>ce</a:t>
            </a:r>
            <a:r>
              <a:rPr lang="en-US" altLang="en-US" sz="2000" b="1" dirty="0"/>
              <a:t> </a:t>
            </a:r>
            <a:r>
              <a:rPr lang="en-US" altLang="en-US" sz="2000" dirty="0"/>
              <a:t>when a signal component </a:t>
            </a:r>
            <a:r>
              <a:rPr lang="en-US" altLang="en-US" sz="2000" b="1" i="1" dirty="0">
                <a:latin typeface="New Baskerville" pitchFamily="18" charset="0"/>
              </a:rPr>
              <a:t>v</a:t>
            </a:r>
            <a:r>
              <a:rPr lang="en-US" altLang="en-US" sz="2000" b="1" i="1" baseline="-25000" dirty="0"/>
              <a:t>i</a:t>
            </a:r>
            <a:r>
              <a:rPr lang="en-US" altLang="en-US" sz="2000" b="1" dirty="0"/>
              <a:t> </a:t>
            </a:r>
            <a:r>
              <a:rPr lang="en-US" altLang="en-US" sz="2000" dirty="0"/>
              <a:t>is superimposed on the dc voltage 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BB</a:t>
            </a:r>
            <a:endParaRPr lang="en-US" altLang="en-US" sz="2000" dirty="0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09600" y="1447800"/>
            <a:ext cx="7924800" cy="3581400"/>
            <a:chOff x="192" y="991"/>
            <a:chExt cx="5472" cy="2805"/>
          </a:xfrm>
        </p:grpSpPr>
        <p:pic>
          <p:nvPicPr>
            <p:cNvPr id="46088" name="Picture 6" descr="c:\ch05_conv\sedr42021_0530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991"/>
              <a:ext cx="2294" cy="2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6089" name="Picture 7" descr="c:\ch05_conv\sedr42021_0530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0" y="995"/>
              <a:ext cx="2824" cy="28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945610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 of  Bias-Point Location on Allowable </a:t>
            </a:r>
            <a:b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Signal Swing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10" name="Picture 4" descr="c:\ch05_conv\sedr42021_05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4343400" cy="399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1" name="Text Box 5"/>
          <p:cNvSpPr txBox="1">
            <a:spLocks noChangeArrowheads="1"/>
          </p:cNvSpPr>
          <p:nvPr/>
        </p:nvSpPr>
        <p:spPr bwMode="auto">
          <a:xfrm>
            <a:off x="5105400" y="1905000"/>
            <a:ext cx="3581400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/>
              <a:t>Load-line A results in bias point </a:t>
            </a:r>
            <a:r>
              <a:rPr lang="en-US" altLang="en-US" sz="2000" i="1" dirty="0"/>
              <a:t>Q</a:t>
            </a:r>
            <a:r>
              <a:rPr lang="en-US" altLang="en-US" sz="2000" i="1" baseline="-25000" dirty="0"/>
              <a:t>A</a:t>
            </a:r>
            <a:r>
              <a:rPr lang="en-US" altLang="en-US" sz="2000" dirty="0"/>
              <a:t> with a corresponding 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CE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which is too close to </a:t>
            </a:r>
            <a:r>
              <a:rPr lang="en-US" altLang="en-US" sz="2000" i="1" dirty="0"/>
              <a:t>V</a:t>
            </a:r>
            <a:r>
              <a:rPr lang="en-US" altLang="en-US" sz="2000" i="1" baseline="-25000" dirty="0"/>
              <a:t>CC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and thus limits the positive swing of </a:t>
            </a:r>
            <a:r>
              <a:rPr lang="en-US" altLang="en-US" sz="2000" i="1" dirty="0" err="1">
                <a:latin typeface="New Baskerville" pitchFamily="18" charset="0"/>
              </a:rPr>
              <a:t>v</a:t>
            </a:r>
            <a:r>
              <a:rPr lang="en-US" altLang="en-US" sz="2000" i="1" baseline="-25000" dirty="0" err="1"/>
              <a:t>CE</a:t>
            </a:r>
            <a:r>
              <a:rPr lang="en-US" altLang="en-US" sz="2000" dirty="0"/>
              <a:t>. </a:t>
            </a:r>
            <a:endParaRPr lang="en-US" altLang="en-US" sz="2000" dirty="0" smtClean="0"/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/>
              <a:t>At </a:t>
            </a:r>
            <a:r>
              <a:rPr lang="en-US" altLang="en-US" sz="2000" dirty="0"/>
              <a:t>the other extreme, load-line </a:t>
            </a:r>
            <a:r>
              <a:rPr lang="en-US" altLang="en-US" sz="2000" dirty="0" smtClean="0"/>
              <a:t>Q</a:t>
            </a:r>
            <a:r>
              <a:rPr lang="en-US" altLang="en-US" sz="2400" baseline="-25000" dirty="0" smtClean="0"/>
              <a:t>B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results in an operating point too close to the saturation region, thus limiting the negative swing of </a:t>
            </a:r>
            <a:r>
              <a:rPr lang="en-US" altLang="en-US" sz="2000" i="1" dirty="0" err="1">
                <a:latin typeface="New Baskerville" pitchFamily="18" charset="0"/>
              </a:rPr>
              <a:t>v</a:t>
            </a:r>
            <a:r>
              <a:rPr lang="en-US" altLang="en-US" sz="2000" i="1" baseline="-25000" dirty="0" err="1"/>
              <a:t>CE</a:t>
            </a:r>
            <a:r>
              <a:rPr lang="en-US" altLang="en-US" sz="2000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3411194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in BJT Amplifier Circuit</a:t>
            </a:r>
            <a:b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Section 5.5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in BJT Amplifier Circuit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4813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  <a:noFill/>
        </p:spPr>
        <p:txBody>
          <a:bodyPr/>
          <a:lstStyle/>
          <a:p>
            <a:pPr eaLnBrk="1" hangingPunct="1">
              <a:buClr>
                <a:srgbClr val="0000FF"/>
              </a:buClr>
              <a:buNone/>
            </a:pP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q"/>
            </a:pP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Biasing with voltage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Classical discrete circuit bias arrangement</a:t>
            </a:r>
          </a:p>
          <a:p>
            <a:pPr lvl="2" eaLnBrk="1" hangingPunct="1">
              <a:buClr>
                <a:srgbClr val="FF3300"/>
              </a:buClr>
              <a:buFont typeface="Wingdings" pitchFamily="2" charset="2"/>
              <a:buChar char="§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Single power supply</a:t>
            </a:r>
          </a:p>
          <a:p>
            <a:pPr lvl="2" eaLnBrk="1" hangingPunct="1">
              <a:buClr>
                <a:srgbClr val="FF3300"/>
              </a:buClr>
              <a:buFont typeface="Wingdings" pitchFamily="2" charset="2"/>
              <a:buChar char="§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Two-power-supply</a:t>
            </a:r>
          </a:p>
          <a:p>
            <a:pPr lvl="1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With feedback resistor</a:t>
            </a: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q"/>
            </a:pPr>
            <a:r>
              <a:rPr lang="en-US" altLang="zh-CN" sz="2800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with current source</a:t>
            </a:r>
          </a:p>
          <a:p>
            <a:pPr eaLnBrk="1" hangingPunct="1">
              <a:buFontTx/>
              <a:buNone/>
            </a:pPr>
            <a:endParaRPr lang="en-US" altLang="zh-CN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4761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mtClean="0"/>
              <a:t>SJTU     Zhou Lingling</a:t>
            </a:r>
          </a:p>
        </p:txBody>
      </p:sp>
      <p:sp>
        <p:nvSpPr>
          <p:cNvPr id="4915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CC1046A-B6E8-4B53-AF76-DF02CF37A369}" type="slidenum">
              <a:rPr lang="en-US" smtClean="0"/>
              <a:pPr eaLnBrk="1" hangingPunct="1"/>
              <a:t>20</a:t>
            </a:fld>
            <a:endParaRPr lang="en-US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Classical Discrete-Circuit Bias Arrangement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49158" name="Picture 5" descr="c:\ch05_conv\sedr42021_0543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27654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6" descr="c:\ch05_conv\sedr42021_0543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52600"/>
            <a:ext cx="263207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60" name="Text Box 7"/>
          <p:cNvSpPr txBox="1">
            <a:spLocks noChangeArrowheads="1"/>
          </p:cNvSpPr>
          <p:nvPr/>
        </p:nvSpPr>
        <p:spPr bwMode="auto">
          <a:xfrm>
            <a:off x="1219200" y="5638800"/>
            <a:ext cx="693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spcBef>
                <a:spcPct val="50000"/>
              </a:spcBef>
              <a:buClr>
                <a:schemeClr val="tx1"/>
              </a:buClr>
            </a:pPr>
            <a:r>
              <a:rPr lang="en-US" altLang="en-US" sz="2400" dirty="0"/>
              <a:t>by fixing </a:t>
            </a:r>
            <a:r>
              <a:rPr lang="en-US" altLang="en-US" sz="2400" i="1" dirty="0"/>
              <a:t>V</a:t>
            </a:r>
            <a:r>
              <a:rPr lang="en-US" altLang="en-US" sz="2400" i="1" baseline="-25000" dirty="0"/>
              <a:t>BE			</a:t>
            </a:r>
            <a:r>
              <a:rPr lang="en-US" altLang="en-US" sz="2400" dirty="0"/>
              <a:t>by fixing </a:t>
            </a:r>
            <a:r>
              <a:rPr lang="en-US" altLang="en-US" sz="2400" i="1" dirty="0"/>
              <a:t>I</a:t>
            </a:r>
            <a:r>
              <a:rPr lang="en-US" altLang="en-US" sz="2400" i="1" baseline="-25000" dirty="0"/>
              <a:t>B</a:t>
            </a:r>
            <a:r>
              <a:rPr lang="en-US" altLang="en-US" sz="2400" dirty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23679543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2286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Classical Discrete Circuit Bias Arrangement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1752600"/>
            <a:ext cx="5715000" cy="2819400"/>
            <a:chOff x="1104" y="1200"/>
            <a:chExt cx="3085" cy="2050"/>
          </a:xfrm>
        </p:grpSpPr>
        <p:pic>
          <p:nvPicPr>
            <p:cNvPr id="50184" name="Picture 5" descr="c:\ch05_conv\sedr42021_0543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1200"/>
              <a:ext cx="1296" cy="2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0185" name="Picture 6" descr="c:\ch05_conv\sedr42021_0543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200"/>
              <a:ext cx="1261" cy="2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914400" y="4724400"/>
            <a:ext cx="70866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/>
              <a:t>Both result in wide variations in </a:t>
            </a:r>
            <a:r>
              <a:rPr lang="en-US" altLang="en-US" sz="2400" i="1" dirty="0"/>
              <a:t>I</a:t>
            </a:r>
            <a:r>
              <a:rPr lang="en-US" altLang="en-US" sz="2400" i="1" baseline="-25000" dirty="0"/>
              <a:t>C</a:t>
            </a:r>
            <a:r>
              <a:rPr lang="en-US" altLang="en-US" sz="2400" dirty="0"/>
              <a:t> and hence in </a:t>
            </a:r>
            <a:r>
              <a:rPr lang="en-US" altLang="en-US" sz="2400" i="1" dirty="0"/>
              <a:t>V</a:t>
            </a:r>
            <a:r>
              <a:rPr lang="en-US" altLang="en-US" sz="2400" i="1" baseline="-25000" dirty="0"/>
              <a:t>CE</a:t>
            </a:r>
            <a:r>
              <a:rPr lang="en-US" altLang="en-US" sz="2400" dirty="0"/>
              <a:t> and therefore are considered to be “bad.” </a:t>
            </a:r>
            <a:endParaRPr lang="en-US" altLang="en-US" sz="2400" dirty="0" smtClean="0"/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/>
              <a:t>Neither </a:t>
            </a:r>
            <a:r>
              <a:rPr lang="en-US" altLang="en-US" sz="2400" dirty="0"/>
              <a:t>scheme is recommended.</a:t>
            </a:r>
          </a:p>
        </p:txBody>
      </p:sp>
    </p:spTree>
    <p:extLst>
      <p:ext uri="{BB962C8B-B14F-4D97-AF65-F5344CB8AC3E}">
        <p14:creationId xmlns="" xmlns:p14="http://schemas.microsoft.com/office/powerpoint/2010/main" val="1881630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Classical Biasing for BJTs Using a Single Power Supply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57400" y="1600200"/>
            <a:ext cx="5029200" cy="3048000"/>
            <a:chOff x="1440" y="1392"/>
            <a:chExt cx="2931" cy="1830"/>
          </a:xfrm>
        </p:grpSpPr>
        <p:pic>
          <p:nvPicPr>
            <p:cNvPr id="51208" name="Picture 5" descr="c:\ch05_conv\sedr42021_0544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1392"/>
              <a:ext cx="881" cy="1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09" name="Picture 6" descr="c:\ch05_conv\sedr42021_0544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6" y="1392"/>
              <a:ext cx="1635" cy="1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990600" y="4876800"/>
            <a:ext cx="7696200" cy="14773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/>
              <a:t> Circuit </a:t>
            </a:r>
            <a:r>
              <a:rPr lang="en-US" altLang="en-US" sz="2000" dirty="0"/>
              <a:t>with the voltage divider supplying the base replaced with its </a:t>
            </a:r>
            <a:r>
              <a:rPr lang="en-US" altLang="en-US" sz="2000" b="1" i="1" dirty="0" err="1">
                <a:solidFill>
                  <a:srgbClr val="FF0000"/>
                </a:solidFill>
              </a:rPr>
              <a:t>Thévenin</a:t>
            </a:r>
            <a:r>
              <a:rPr lang="en-US" altLang="en-US" sz="2000" b="1" i="1" dirty="0">
                <a:solidFill>
                  <a:srgbClr val="FF0000"/>
                </a:solidFill>
              </a:rPr>
              <a:t> equivalent.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/>
              <a:t>Stabilizing the DC emitter current is obtained by considering the negative feedback action provided by </a:t>
            </a:r>
            <a:r>
              <a:rPr lang="en-US" altLang="en-US" sz="2000" i="1" dirty="0"/>
              <a:t>R</a:t>
            </a:r>
            <a:r>
              <a:rPr lang="en-US" altLang="en-US" sz="2000" i="1" baseline="-25000" dirty="0"/>
              <a:t>E</a:t>
            </a:r>
            <a:endParaRPr lang="en-US" altLang="en-US" sz="2000" i="1" dirty="0"/>
          </a:p>
        </p:txBody>
      </p:sp>
    </p:spTree>
    <p:extLst>
      <p:ext uri="{BB962C8B-B14F-4D97-AF65-F5344CB8AC3E}">
        <p14:creationId xmlns="" xmlns:p14="http://schemas.microsoft.com/office/powerpoint/2010/main" val="3369101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Classical Biasing for BJTs Using a Single Power Supply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3434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 constraints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Rules of thumb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graphicFrame>
        <p:nvGraphicFramePr>
          <p:cNvPr id="52231" name="Object 5"/>
          <p:cNvGraphicFramePr>
            <a:graphicFrameLocks noChangeAspect="1"/>
          </p:cNvGraphicFramePr>
          <p:nvPr/>
        </p:nvGraphicFramePr>
        <p:xfrm>
          <a:off x="3429000" y="2362200"/>
          <a:ext cx="1676400" cy="1165225"/>
        </p:xfrm>
        <a:graphic>
          <a:graphicData uri="http://schemas.openxmlformats.org/presentationml/2006/ole">
            <p:oleObj spid="_x0000_s88228" name="Equation" r:id="rId3" imgW="774364" imgH="660113" progId="Equation.3">
              <p:embed/>
            </p:oleObj>
          </a:graphicData>
        </a:graphic>
      </p:graphicFrame>
      <p:graphicFrame>
        <p:nvGraphicFramePr>
          <p:cNvPr id="52232" name="Object 6"/>
          <p:cNvGraphicFramePr>
            <a:graphicFrameLocks noChangeAspect="1"/>
          </p:cNvGraphicFramePr>
          <p:nvPr/>
        </p:nvGraphicFramePr>
        <p:xfrm>
          <a:off x="3352800" y="4191000"/>
          <a:ext cx="2895600" cy="2057400"/>
        </p:xfrm>
        <a:graphic>
          <a:graphicData uri="http://schemas.openxmlformats.org/presentationml/2006/ole">
            <p:oleObj spid="_x0000_s88229" name="Equation" r:id="rId4" imgW="1447800" imgH="965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69172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 Two-Power-Supply Version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53254" name="Picture 4" descr="c:\ch05_conv\sedr42021_05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8800"/>
            <a:ext cx="2438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657600" y="1447800"/>
            <a:ext cx="4495800" cy="37338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Resistor </a:t>
            </a: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i="1" baseline="-25000" dirty="0" smtClean="0">
                <a:latin typeface="Times New Roman" pitchFamily="18" charset="0"/>
                <a:cs typeface="Times New Roman" pitchFamily="18" charset="0"/>
              </a:rPr>
              <a:t>B 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can be eliminated in common base configuration.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Resistor </a:t>
            </a: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i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is needed only if the signal is to be 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capacitively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coupled to the base.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Two constraints should apply.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2400" i="1" baseline="-25000" dirty="0" smtClean="0"/>
          </a:p>
          <a:p>
            <a:pPr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543087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with Feedback Resistor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1600200"/>
            <a:ext cx="6019800" cy="3200400"/>
            <a:chOff x="1200" y="1536"/>
            <a:chExt cx="3450" cy="1844"/>
          </a:xfrm>
        </p:grpSpPr>
        <p:pic>
          <p:nvPicPr>
            <p:cNvPr id="54281" name="Picture 5" descr="c:\ch05_conv\sedr42021_0546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1536"/>
              <a:ext cx="962" cy="1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4282" name="Picture 6" descr="c:\ch05_conv\sedr42021_0546b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549"/>
              <a:ext cx="2010" cy="1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838200" y="4876800"/>
            <a:ext cx="76962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/>
              <a:t> Resistor </a:t>
            </a:r>
            <a:r>
              <a:rPr lang="en-US" altLang="en-US" sz="2000" i="1" dirty="0"/>
              <a:t>R</a:t>
            </a:r>
            <a:r>
              <a:rPr lang="en-US" altLang="en-US" sz="2000" i="1" baseline="-25000" dirty="0"/>
              <a:t>B</a:t>
            </a:r>
            <a:r>
              <a:rPr lang="en-US" altLang="en-US" sz="2000" dirty="0"/>
              <a:t> provides negative </a:t>
            </a:r>
            <a:r>
              <a:rPr lang="en-US" altLang="en-US" sz="2000" dirty="0" smtClean="0"/>
              <a:t>feedback.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i="1" dirty="0" smtClean="0"/>
              <a:t>I</a:t>
            </a:r>
            <a:r>
              <a:rPr lang="en-US" altLang="en-US" sz="2000" i="1" baseline="-25000" dirty="0" smtClean="0"/>
              <a:t>E</a:t>
            </a:r>
            <a:r>
              <a:rPr lang="en-US" altLang="en-US" sz="2000" i="1" dirty="0" smtClean="0"/>
              <a:t> </a:t>
            </a:r>
            <a:r>
              <a:rPr lang="en-US" altLang="en-US" sz="2000" dirty="0"/>
              <a:t>is insensitive to </a:t>
            </a:r>
            <a:r>
              <a:rPr lang="en-US" altLang="en-US" sz="2000" dirty="0">
                <a:cs typeface="Times New Roman" pitchFamily="18" charset="0"/>
              </a:rPr>
              <a:t>β provided that </a:t>
            </a:r>
            <a:endParaRPr lang="en-US" altLang="en-US" sz="2000" dirty="0" smtClean="0"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cs typeface="Times New Roman" pitchFamily="18" charset="0"/>
              </a:rPr>
              <a:t>The value of </a:t>
            </a:r>
            <a:r>
              <a:rPr lang="en-US" altLang="en-US" sz="2000" i="1" dirty="0" smtClean="0"/>
              <a:t>R</a:t>
            </a:r>
            <a:r>
              <a:rPr lang="en-US" altLang="en-US" sz="2000" i="1" baseline="-25000" dirty="0" smtClean="0"/>
              <a:t>B  </a:t>
            </a:r>
            <a:r>
              <a:rPr lang="en-US" altLang="en-US" sz="2000" dirty="0" smtClean="0"/>
              <a:t>determines the allowable signal swing at the collector.</a:t>
            </a:r>
            <a:endParaRPr lang="en-US" altLang="en-US" sz="2000" baseline="-25000" dirty="0"/>
          </a:p>
        </p:txBody>
      </p:sp>
      <p:graphicFrame>
        <p:nvGraphicFramePr>
          <p:cNvPr id="54280" name="Object 8"/>
          <p:cNvGraphicFramePr>
            <a:graphicFrameLocks noChangeAspect="1"/>
          </p:cNvGraphicFramePr>
          <p:nvPr/>
        </p:nvGraphicFramePr>
        <p:xfrm>
          <a:off x="4614863" y="5397500"/>
          <a:ext cx="1328737" cy="363538"/>
        </p:xfrm>
        <a:graphic>
          <a:graphicData uri="http://schemas.openxmlformats.org/presentationml/2006/ole">
            <p:oleObj spid="_x0000_s89171" name="Equation" r:id="rId5" imgW="1104900" imgH="2286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14846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Biasing Using Current Source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28800" y="1447800"/>
            <a:ext cx="5029200" cy="3429000"/>
            <a:chOff x="1872" y="960"/>
            <a:chExt cx="2885" cy="2009"/>
          </a:xfrm>
        </p:grpSpPr>
        <p:pic>
          <p:nvPicPr>
            <p:cNvPr id="55304" name="Picture 5" descr="c:\ch05_conv\sedr42021_0547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1165"/>
              <a:ext cx="933" cy="18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5305" name="Picture 6" descr="c:\ch05_conv\sedr42021_0547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960"/>
              <a:ext cx="1589" cy="20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1371600" y="5029200"/>
            <a:ext cx="70866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lphaLcParenBoth"/>
            </a:pPr>
            <a:r>
              <a:rPr lang="en-US" altLang="en-US" sz="2000" i="1" dirty="0"/>
              <a:t>Q</a:t>
            </a:r>
            <a:r>
              <a:rPr lang="en-US" altLang="en-US" sz="2000" i="1" baseline="-25000" dirty="0"/>
              <a:t>1</a:t>
            </a:r>
            <a:r>
              <a:rPr lang="en-US" altLang="en-US" sz="2000" i="1" dirty="0"/>
              <a:t> </a:t>
            </a:r>
            <a:r>
              <a:rPr lang="en-US" altLang="en-US" sz="2000" dirty="0"/>
              <a:t>and </a:t>
            </a:r>
            <a:r>
              <a:rPr lang="en-US" altLang="en-US" sz="2000" i="1" dirty="0"/>
              <a:t>Q</a:t>
            </a:r>
            <a:r>
              <a:rPr lang="en-US" altLang="en-US" sz="2000" i="1" baseline="-25000" dirty="0"/>
              <a:t>2</a:t>
            </a:r>
            <a:r>
              <a:rPr lang="en-US" altLang="en-US" sz="2000" i="1" dirty="0"/>
              <a:t> </a:t>
            </a:r>
            <a:r>
              <a:rPr lang="en-US" altLang="en-US" sz="2000" dirty="0"/>
              <a:t>are required to be identical and have high </a:t>
            </a:r>
            <a:r>
              <a:rPr lang="en-US" altLang="en-US" sz="2000" dirty="0">
                <a:cs typeface="Times New Roman" pitchFamily="18" charset="0"/>
              </a:rPr>
              <a:t>β.</a:t>
            </a:r>
          </a:p>
          <a:p>
            <a:pPr>
              <a:spcBef>
                <a:spcPct val="50000"/>
              </a:spcBef>
              <a:buFontTx/>
              <a:buAutoNum type="alphaLcParenBoth"/>
            </a:pPr>
            <a:r>
              <a:rPr lang="en-US" altLang="en-US" sz="2000" dirty="0">
                <a:cs typeface="Times New Roman" pitchFamily="18" charset="0"/>
              </a:rPr>
              <a:t>Short circuit between </a:t>
            </a:r>
            <a:r>
              <a:rPr lang="en-US" altLang="en-US" sz="2000" i="1" dirty="0"/>
              <a:t>Q</a:t>
            </a:r>
            <a:r>
              <a:rPr lang="en-US" altLang="en-US" sz="2000" i="1" baseline="-25000" dirty="0"/>
              <a:t>1</a:t>
            </a:r>
            <a:r>
              <a:rPr lang="en-US" altLang="en-US" sz="2000" dirty="0">
                <a:cs typeface="Times New Roman" pitchFamily="18" charset="0"/>
              </a:rPr>
              <a:t>’s base and collector terminals.</a:t>
            </a:r>
            <a:endParaRPr lang="en-US" altLang="en-US" sz="2000" dirty="0"/>
          </a:p>
          <a:p>
            <a:pPr>
              <a:spcBef>
                <a:spcPct val="50000"/>
              </a:spcBef>
              <a:buFontTx/>
              <a:buAutoNum type="alphaLcParenBoth"/>
            </a:pPr>
            <a:r>
              <a:rPr lang="en-US" altLang="en-US" sz="2000" dirty="0"/>
              <a:t>Current source isn’t ideal due to finite output resistor of </a:t>
            </a:r>
            <a:r>
              <a:rPr lang="en-US" altLang="en-US" sz="2000" i="1" dirty="0"/>
              <a:t>Q</a:t>
            </a:r>
            <a:r>
              <a:rPr lang="en-US" altLang="en-US" sz="2000" i="1" baseline="-25000" dirty="0"/>
              <a:t>2</a:t>
            </a:r>
          </a:p>
        </p:txBody>
      </p:sp>
    </p:spTree>
    <p:extLst>
      <p:ext uri="{BB962C8B-B14F-4D97-AF65-F5344CB8AC3E}">
        <p14:creationId xmlns="" xmlns:p14="http://schemas.microsoft.com/office/powerpoint/2010/main" val="3723452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Small Signal Operation and Models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2971800"/>
            <a:ext cx="48768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endParaRPr lang="en-US" altLang="zh-TW" sz="24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SzPct val="124000"/>
              <a:buFont typeface="Wingdings" pitchFamily="2" charset="2"/>
              <a:buChar char="Ø"/>
              <a:defRPr/>
            </a:pPr>
            <a:r>
              <a:rPr lang="en-US" altLang="zh-TW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Chapter-5.6</a:t>
            </a:r>
          </a:p>
          <a:p>
            <a:pPr lvl="0" algn="ctr">
              <a:buSzPct val="124000"/>
              <a:defRPr/>
            </a:pPr>
            <a:r>
              <a:rPr lang="en-US" altLang="zh-TW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lvl="0" algn="ctr">
              <a:buSzPct val="124000"/>
              <a:defRPr/>
            </a:pPr>
            <a:r>
              <a:rPr lang="en-US" altLang="zh-TW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457200" lvl="0" indent="-457200" algn="ctr">
              <a:buNone/>
              <a:defRPr/>
            </a:pPr>
            <a:r>
              <a:rPr lang="en-US" altLang="zh-TW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  <a:endParaRPr lang="en-US" altLang="zh-TW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33800" y="2362200"/>
            <a:ext cx="1830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6743700" cy="10668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altLang="zh-CN" sz="31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en-US" altLang="zh-CN" sz="31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Small-Signal operation and  Models</a:t>
            </a:r>
            <a:br>
              <a:rPr lang="en-US" altLang="zh-CN" sz="31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en-US" sz="3100" dirty="0" smtClean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3379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114800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Conceptual Amplifier Circuit.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Small-Signal Equivalent Circuits.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Application of the Small-Signal Equivalent Circuits.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Augmenting the hybrid π model.</a:t>
            </a:r>
            <a:endParaRPr lang="en-US" sz="2400" b="1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1820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 Conceptual Amplifier Circuit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4"/>
          <p:cNvGrpSpPr>
            <a:grpSpLocks noGrp="1"/>
          </p:cNvGrpSpPr>
          <p:nvPr/>
        </p:nvGrpSpPr>
        <p:grpSpPr bwMode="auto">
          <a:xfrm>
            <a:off x="1828800" y="1447801"/>
            <a:ext cx="5943600" cy="3200399"/>
            <a:chOff x="1248" y="1584"/>
            <a:chExt cx="3552" cy="1906"/>
          </a:xfrm>
        </p:grpSpPr>
        <p:pic>
          <p:nvPicPr>
            <p:cNvPr id="5" name="Picture 5" descr="c:\ch05_conv\sedr42021_0548a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584"/>
              <a:ext cx="1612" cy="1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6" descr="c:\ch05_conv\sedr42021_0548b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2" y="1589"/>
              <a:ext cx="1618" cy="1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Rectangle 7"/>
          <p:cNvSpPr/>
          <p:nvPr/>
        </p:nvSpPr>
        <p:spPr>
          <a:xfrm>
            <a:off x="609600" y="472440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Conceptual circuit to illustrate the operation of the transistor as an amplifier. 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(b)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The circuit of (a) with the signal source </a:t>
            </a:r>
            <a:r>
              <a:rPr lang="en-US" altLang="en-US" sz="2400" b="1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eliminated for dc (bias) analysis.</a:t>
            </a:r>
            <a:endParaRPr lang="en-US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Conceptual Amplifier Circuit (contd.)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DC Bias Conditions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DC Bias Conditions by Setting</a:t>
            </a:r>
            <a:r>
              <a:rPr lang="en-US" alt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the AC Signal Source </a:t>
            </a:r>
            <a:r>
              <a:rPr lang="en-US" alt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=0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6" descr="c:\ch05_conv\sedr42021_0548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362200"/>
            <a:ext cx="3065281" cy="361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Small Signal Operation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DC Bias Conditions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8796"/>
            <a:ext cx="8534400" cy="4525963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DC Bias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Conditions: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by Setting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the Signal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Source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800" b="1" i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dc currents and voltages are given by:</a:t>
            </a:r>
            <a:endParaRPr lang="en-US" sz="24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143792" y="2971800"/>
                <a:ext cx="1538626" cy="5840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𝑪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𝑺</m:t>
                          </m:r>
                        </m:sub>
                      </m:sSub>
                      <m:sSup>
                        <m:sSup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sz="20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𝑩𝑬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latin typeface="Cambria Math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792" y="2971800"/>
                <a:ext cx="1538626" cy="58400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143792" y="3555806"/>
                <a:ext cx="1063368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𝑬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𝑪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>
                              <a:latin typeface="Cambria Math"/>
                              <a:ea typeface="Cambria Math"/>
                            </a:rPr>
                            <m:t>𝜶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792" y="3555806"/>
                <a:ext cx="1063368" cy="66851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2143792" y="4224322"/>
                <a:ext cx="1074589" cy="7206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𝑩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/>
                                </a:rPr>
                                <m:t>𝑪</m:t>
                              </m:r>
                            </m:sub>
                          </m:sSub>
                        </m:num>
                        <m:den>
                          <m:r>
                            <a:rPr lang="en-US" sz="2000" b="1" i="1" smtClean="0">
                              <a:latin typeface="Cambria Math"/>
                              <a:ea typeface="Cambria Math"/>
                            </a:rPr>
                            <m:t>𝜷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792" y="4224322"/>
                <a:ext cx="1074589" cy="72064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600200" y="4994450"/>
                <a:ext cx="3810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/>
                            </a:rPr>
                            <m:t>𝑪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𝑪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𝑬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𝑪</m:t>
                          </m:r>
                          <m:r>
                            <a:rPr lang="en-US" sz="2000" b="1" i="1" smtClean="0">
                              <a:latin typeface="Cambria Math"/>
                            </a:rPr>
                            <m:t>𝑪</m:t>
                          </m:r>
                        </m:sub>
                      </m:sSub>
                      <m:r>
                        <a:rPr lang="en-US" sz="2000" b="1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𝑪</m:t>
                          </m:r>
                        </m:sub>
                      </m:sSub>
                      <m:sSub>
                        <m:sSubPr>
                          <m:ctrlPr>
                            <a:rPr lang="en-US" sz="20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en-US" sz="2000" b="1" i="1">
                              <a:latin typeface="Cambria Math"/>
                            </a:rPr>
                            <m:t>𝑪</m:t>
                          </m:r>
                        </m:sub>
                      </m:sSub>
                    </m:oMath>
                  </m:oMathPara>
                </a14:m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4994450"/>
                <a:ext cx="3810000" cy="40011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37799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Conceptual Amplifier Circuit (contd.)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Current Equations:</a:t>
            </a: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Collector current </a:t>
            </a: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Base current</a:t>
            </a: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Emitter current</a:t>
            </a: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3200400" y="1981200"/>
          <a:ext cx="2773680" cy="770467"/>
        </p:xfrm>
        <a:graphic>
          <a:graphicData uri="http://schemas.openxmlformats.org/presentationml/2006/ole">
            <p:oleObj spid="_x0000_s70904" name="Equation" r:id="rId3" imgW="1028700" imgH="330200" progId="Equation.3">
              <p:embed/>
            </p:oleObj>
          </a:graphicData>
        </a:graphic>
      </p:graphicFrame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3124200" y="3200400"/>
          <a:ext cx="3276600" cy="1079500"/>
        </p:xfrm>
        <a:graphic>
          <a:graphicData uri="http://schemas.openxmlformats.org/presentationml/2006/ole">
            <p:oleObj spid="_x0000_s70905" name="Equation" r:id="rId4" imgW="1219200" imgH="457200" progId="Equation.3">
              <p:embed/>
            </p:oleObj>
          </a:graphicData>
        </a:graphic>
      </p:graphicFrame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3200400" y="4648200"/>
          <a:ext cx="3328595" cy="1003300"/>
        </p:xfrm>
        <a:graphic>
          <a:graphicData uri="http://schemas.openxmlformats.org/presentationml/2006/ole">
            <p:oleObj spid="_x0000_s70906" name="Equation" r:id="rId5" imgW="1218671" imgH="431613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Small-Signal Operation and Models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8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Collector current and the </a:t>
            </a:r>
            <a:r>
              <a:rPr lang="en-US" altLang="zh-CN" sz="28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Transconductance</a:t>
            </a: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The Base Current and the Input Resistance at the      Base.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8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Emitter Current and the Input Resistance at the Emitter.</a:t>
            </a:r>
          </a:p>
        </p:txBody>
      </p:sp>
    </p:spTree>
    <p:extLst>
      <p:ext uri="{BB962C8B-B14F-4D97-AF65-F5344CB8AC3E}">
        <p14:creationId xmlns="" xmlns:p14="http://schemas.microsoft.com/office/powerpoint/2010/main" val="1770755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Collector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Current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and the 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Transconductance</a:t>
            </a:r>
            <a:endParaRPr lang="en-US" altLang="zh-CN" sz="28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If an ac signal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𝒃𝒆</m:t>
                        </m:r>
                      </m:sub>
                    </m:sSub>
                    <m:r>
                      <a:rPr lang="en-US" sz="2400" b="1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is applied, the total base-emitter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𝑩𝑬</m:t>
                        </m:r>
                      </m:sub>
                    </m:sSub>
                  </m:oMath>
                </a14:m>
                <a:r>
                  <a:rPr lang="en-US" sz="2800" b="1" i="1" baseline="-25000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is given by the sum of ac signal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𝒃𝒆</m:t>
                        </m:r>
                      </m:sub>
                    </m:sSub>
                    <m:r>
                      <a:rPr lang="en-US" sz="2400" b="1" i="0" smtClean="0">
                        <a:solidFill>
                          <a:prstClr val="black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 dc bias V</a:t>
                </a:r>
                <a:r>
                  <a:rPr lang="en-US" sz="2400" b="1" baseline="-25000" dirty="0" smtClean="0">
                    <a:latin typeface="Times New Roman" pitchFamily="18" charset="0"/>
                    <a:cs typeface="Times New Roman" pitchFamily="18" charset="0"/>
                  </a:rPr>
                  <a:t>BE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: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111" t="-1078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524000" y="2660072"/>
                <a:ext cx="25056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𝑩𝑬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𝑩𝑬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𝒃𝒆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660072"/>
                <a:ext cx="2505622" cy="46166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491343" y="3276600"/>
                <a:ext cx="4098751" cy="17277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𝒊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𝑪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𝑺</m:t>
                          </m:r>
                        </m:sub>
                      </m:sSub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sz="24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𝑩𝑬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sz="2400" b="1" i="1" smtClean="0">
                          <a:latin typeface="Cambria Math"/>
                        </a:rPr>
                        <m:t>  =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  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</a:rPr>
                            <m:t>𝑺</m:t>
                          </m:r>
                        </m:sub>
                      </m:sSub>
                      <m:sSup>
                        <m:sSup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>
                              <a:latin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latin typeface="Cambria Math"/>
                                        </a:rPr>
                                        <m:t>𝑽</m:t>
                                      </m:r>
                                    </m:e>
                                    <m:sub>
                                      <m:r>
                                        <a:rPr lang="en-US" sz="2400" b="1" i="1">
                                          <a:latin typeface="Cambria Math"/>
                                        </a:rPr>
                                        <m:t>𝑩𝑬</m:t>
                                      </m:r>
                                      <m:r>
                                        <a:rPr lang="en-US" sz="2400" b="1" i="1" smtClean="0">
                                          <a:latin typeface="Cambria Math"/>
                                        </a:rPr>
                                        <m:t>+</m:t>
                                      </m:r>
                                    </m:sub>
                                  </m:s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𝒃𝒆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1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𝑺</m:t>
                        </m:r>
                      </m:sub>
                    </m:sSub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𝑩𝑬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𝑻</m:t>
                                </m:r>
                              </m:sub>
                            </m:sSub>
                          </m:den>
                        </m:f>
                      </m:sup>
                    </m:sSup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  .   </m:t>
                        </m:r>
                        <m:r>
                          <a:rPr lang="en-US" sz="2400" b="1" i="1"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latin typeface="Cambria Math"/>
                                  </a:rPr>
                                  <m:t>𝒃𝒆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latin typeface="Cambria Math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sz="2400" b="1" i="1">
                                    <a:latin typeface="Cambria Math"/>
                                  </a:rPr>
                                  <m:t>𝑻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1343" y="3276600"/>
                <a:ext cx="4098751" cy="172778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634987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Collector Current and the 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Transconductance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</p:spPr>
            <p:txBody>
              <a:bodyPr>
                <a:normAutofit/>
              </a:bodyPr>
              <a:lstStyle/>
              <a:p>
                <a:pPr marL="0" indent="0">
                  <a:buClr>
                    <a:srgbClr val="FF0000"/>
                  </a:buClr>
                  <a:buNone/>
                </a:pP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0"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Since:</a:t>
                </a:r>
                <a:endParaRPr lang="en-US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and: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𝒊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𝑪</m:t>
                            </m:r>
                          </m:sub>
                        </m:s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𝑺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𝑩𝑬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𝑻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sSup>
                          <m:sSup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 .   </m:t>
                            </m:r>
                            <m: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𝒆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𝒃𝒆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</a:rPr>
                                      <m:t>𝑻</m:t>
                                    </m:r>
                                  </m:sub>
                                </m:sSub>
                              </m:den>
                            </m:f>
                          </m:sup>
                        </m:sSup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prstClr val="black"/>
                            </a:solidFill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</m:e>
                      <m:sub/>
                    </m:sSub>
                  </m:oMath>
                </a14:m>
                <a:endParaRPr lang="en-US" sz="2400" b="1" dirty="0" smtClean="0">
                  <a:solidFill>
                    <a:prstClr val="black"/>
                  </a:solidFill>
                </a:endParaRPr>
              </a:p>
              <a:p>
                <a:pPr marL="0" indent="0">
                  <a:buClr>
                    <a:srgbClr val="FF0000"/>
                  </a:buClr>
                  <a:buNone/>
                </a:pPr>
                <a:r>
                  <a:rPr lang="en-US" sz="2400" b="1" dirty="0" smtClean="0">
                    <a:solidFill>
                      <a:prstClr val="black"/>
                    </a:solidFill>
                  </a:rPr>
                  <a:t>                     </a:t>
                </a: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Hence:</a:t>
                </a:r>
                <a:r>
                  <a:rPr lang="en-US" sz="24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 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sSup>
                      <m:sSup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.   </m:t>
                        </m:r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𝒃𝒆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𝑻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90600"/>
                <a:ext cx="8229600" cy="5135563"/>
              </a:xfrm>
              <a:blipFill rotWithShape="1">
                <a:blip r:embed="rId2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781297" y="1620982"/>
                <a:ext cx="1809021" cy="6817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𝑪</m:t>
                          </m:r>
                        </m:sub>
                      </m:sSub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/>
                            </a:rPr>
                            <m:t>𝑺</m:t>
                          </m:r>
                        </m:sub>
                      </m:sSub>
                      <m:sSup>
                        <m:sSup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latin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sz="2400" b="1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𝑩𝑬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297" y="1620982"/>
                <a:ext cx="1809021" cy="681725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29040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Small Signal Approximation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Under the small signal approximation, the </a:t>
                </a:r>
                <a:r>
                  <a:rPr lang="en-US" sz="2000" b="1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Total Collector Current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is given by:</a:t>
                </a:r>
              </a:p>
              <a:p>
                <a:pPr lvl="0"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b="1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       </m:t>
                        </m:r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sSup>
                      <m:sSup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.   </m:t>
                        </m:r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𝒃𝒆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𝑽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𝑻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prstClr val="black"/>
                    </a:solidFill>
                  </a:rPr>
                  <a:t>     </a:t>
                </a:r>
                <a:r>
                  <a:rPr lang="en-US" sz="20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by simplifying: 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prstClr val="black"/>
                    </a:solidFill>
                  </a:rPr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r>
                      <a:rPr lang="en-US" sz="24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</m:sub>
                    </m:sSub>
                    <m:sSup>
                      <m:sSup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</m:t>
                        </m:r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𝟏</m:t>
                        </m:r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+ </m:t>
                        </m:r>
                        <m:f>
                          <m:fPr>
                            <m:ctrlPr>
                              <a:rPr lang="en-US" sz="2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𝒗𝒃𝒆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𝑽𝑻</m:t>
                            </m:r>
                          </m:den>
                        </m:f>
                        <m:r>
                          <a:rPr lang="en-US" sz="24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 )</m:t>
                        </m:r>
                      </m:e>
                      <m:sup/>
                    </m:sSup>
                  </m:oMath>
                </a14:m>
                <a:endParaRPr lang="en-US" sz="2400" b="1" dirty="0" smtClean="0">
                  <a:solidFill>
                    <a:prstClr val="black"/>
                  </a:solidFill>
                </a:endParaRP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smtClean="0">
                    <a:latin typeface="Times New Roman" pitchFamily="18" charset="0"/>
                    <a:cs typeface="Times New Roman" pitchFamily="18" charset="0"/>
                  </a:rPr>
                  <a:t>The total collector 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current is composed of the dc bias value </a:t>
                </a: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000" b="1" baseline="-25000" dirty="0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and an ac signal component </a:t>
                </a:r>
                <a:r>
                  <a:rPr lang="en-US" sz="2400" b="1" i="1" dirty="0" err="1" smtClean="0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sz="2800" b="1" i="1" baseline="-25000" dirty="0" err="1" smtClean="0">
                    <a:latin typeface="Times New Roman" pitchFamily="18" charset="0"/>
                    <a:cs typeface="Times New Roman" pitchFamily="18" charset="0"/>
                  </a:rPr>
                  <a:t>c</a:t>
                </a:r>
                <a:r>
                  <a:rPr lang="en-US" sz="2800" b="1" i="1" baseline="-25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endParaRPr lang="en-US" sz="2400" b="1" dirty="0" smtClean="0">
                  <a:solidFill>
                    <a:prstClr val="black"/>
                  </a:solidFill>
                </a:endParaRPr>
              </a:p>
              <a:p>
                <a:pPr lvl="0"/>
                <a:r>
                  <a:rPr lang="en-US" sz="24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𝒄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</m:oMath>
                </a14:m>
                <a:r>
                  <a:rPr lang="en-US" sz="2800" b="1" i="1" baseline="-25000" dirty="0" smtClean="0">
                    <a:latin typeface="Times New Roman" pitchFamily="18" charset="0"/>
                    <a:cs typeface="Times New Roman" pitchFamily="18" charset="0"/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𝐼</m:t>
                        </m:r>
                        <m:r>
                          <a:rPr lang="en-US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𝐶</m:t>
                        </m:r>
                      </m:num>
                      <m:den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𝑉</m:t>
                        </m:r>
                        <m:r>
                          <a:rPr lang="en-US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:r>
                  <a:rPr lang="en-US" b="1" i="1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b="1" i="1" baseline="-25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be</a:t>
                </a: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endParaRPr lang="en-US" sz="2800" b="1" i="1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7534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Transconductance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This relation relates the signal current in the collector to the corresponding base-emitter signal voltage. It can be rewritten as:</a:t>
                </a: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b="1" dirty="0" smtClean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𝒊</m:t>
                        </m:r>
                      </m:e>
                      <m:sub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𝒄</m:t>
                        </m:r>
                      </m:sub>
                    </m:sSub>
                    <m:r>
                      <a:rPr lang="en-US" sz="2800" b="1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𝑰</m:t>
                        </m:r>
                        <m:r>
                          <a:rPr lang="en-US" sz="2800" b="1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𝑪</m:t>
                        </m:r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  </m:t>
                        </m:r>
                      </m:num>
                      <m:den>
                        <m:r>
                          <a:rPr lang="en-US" sz="28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𝑽</m:t>
                        </m:r>
                        <m:r>
                          <a:rPr lang="en-US" sz="2800" b="1" i="1" baseline="-25000">
                            <a:solidFill>
                              <a:prstClr val="black"/>
                            </a:solidFill>
                            <a:latin typeface="Cambria Math"/>
                          </a:rPr>
                          <m:t>𝑻</m:t>
                        </m:r>
                      </m:den>
                    </m:f>
                  </m:oMath>
                </a14:m>
                <a:r>
                  <a:rPr lang="en-US" sz="2800" b="1" i="1" baseline="-25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en-US" sz="2800" b="1" i="1" baseline="-25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>
                  <a:buClr>
                    <a:srgbClr val="FF0000"/>
                  </a:buClr>
                  <a:buNone/>
                </a:pPr>
                <a:r>
                  <a:rPr lang="en-US" sz="2800" b="1" i="1" baseline="-25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</a:t>
                </a:r>
                <a:endParaRPr lang="en-US" sz="2800" b="1" i="1" baseline="-25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2800" b="1" i="1" baseline="-25000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ic</a:t>
                </a:r>
                <a:r>
                  <a:rPr lang="en-US" sz="28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 = </a:t>
                </a:r>
                <a:r>
                  <a:rPr lang="en-US" sz="28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g</a:t>
                </a:r>
                <a:r>
                  <a:rPr lang="en-US" sz="2800" b="1" i="1" baseline="-25000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en-US" sz="2800" b="1" i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 . </a:t>
                </a:r>
                <a:r>
                  <a:rPr lang="en-US" sz="2800" b="1" i="1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v</a:t>
                </a:r>
                <a:r>
                  <a:rPr lang="en-US" sz="2800" b="1" i="1" baseline="-25000" dirty="0" err="1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be</a:t>
                </a:r>
                <a:endParaRPr lang="en-US" sz="2400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259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22098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2927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Transconductance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848600" cy="49530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Expression</a:t>
            </a: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Physical meaning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    g</a:t>
            </a:r>
            <a:r>
              <a:rPr lang="en-US" alt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is the slope of the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400" dirty="0" err="1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en-US" sz="24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curve at the bias point </a:t>
            </a:r>
            <a:r>
              <a:rPr lang="en-US" altLang="en-US" sz="2400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room temperature,</a:t>
            </a:r>
          </a:p>
        </p:txBody>
      </p:sp>
      <p:graphicFrame>
        <p:nvGraphicFramePr>
          <p:cNvPr id="37895" name="Object 5"/>
          <p:cNvGraphicFramePr>
            <a:graphicFrameLocks noChangeAspect="1"/>
          </p:cNvGraphicFramePr>
          <p:nvPr/>
        </p:nvGraphicFramePr>
        <p:xfrm>
          <a:off x="1143000" y="1981200"/>
          <a:ext cx="2209800" cy="736600"/>
        </p:xfrm>
        <a:graphic>
          <a:graphicData uri="http://schemas.openxmlformats.org/presentationml/2006/ole">
            <p:oleObj spid="_x0000_s15538" name="Equation" r:id="rId3" imgW="748975" imgH="393529" progId="Equation.3">
              <p:embed/>
            </p:oleObj>
          </a:graphicData>
        </a:graphic>
      </p:graphicFrame>
      <p:pic>
        <p:nvPicPr>
          <p:cNvPr id="37896" name="Picture 6" descr="c:\ch05_conv\sedr42021_05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447800"/>
            <a:ext cx="344805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7897" name="Object 7"/>
          <p:cNvGraphicFramePr>
            <a:graphicFrameLocks noChangeAspect="1"/>
          </p:cNvGraphicFramePr>
          <p:nvPr/>
        </p:nvGraphicFramePr>
        <p:xfrm>
          <a:off x="1371600" y="5334000"/>
          <a:ext cx="1371600" cy="449263"/>
        </p:xfrm>
        <a:graphic>
          <a:graphicData uri="http://schemas.openxmlformats.org/presentationml/2006/ole">
            <p:oleObj spid="_x0000_s15539" name="Equation" r:id="rId5" imgW="698500" imgH="2286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72544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 Current and Input Resistance at the Base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determine the resistance seen by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first evaluate the total base current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Eq. (5.84), as follows:</a:t>
            </a:r>
          </a:p>
          <a:p>
            <a:pPr>
              <a:buNone/>
            </a:pPr>
            <a:endParaRPr lang="en-US" dirty="0" smtClean="0"/>
          </a:p>
          <a:p>
            <a:pPr marL="0" indent="0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equal to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l-GR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the signal component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given by: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2" cstate="print"/>
          <a:srcRect l="35156" t="62500" r="46094" b="30278"/>
          <a:stretch>
            <a:fillRect/>
          </a:stretch>
        </p:blipFill>
        <p:spPr bwMode="auto">
          <a:xfrm>
            <a:off x="1752601" y="2438400"/>
            <a:ext cx="3395132" cy="954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3" cstate="print"/>
          <a:srcRect l="38281" t="72065" r="49219" b="23958"/>
          <a:stretch>
            <a:fillRect/>
          </a:stretch>
        </p:blipFill>
        <p:spPr bwMode="auto">
          <a:xfrm>
            <a:off x="1730830" y="3352800"/>
            <a:ext cx="2253341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6433" name="Picture 1"/>
          <p:cNvPicPr>
            <a:picLocks noChangeAspect="1" noChangeArrowheads="1"/>
          </p:cNvPicPr>
          <p:nvPr/>
        </p:nvPicPr>
        <p:blipFill>
          <a:blip r:embed="rId4" cstate="print"/>
          <a:srcRect l="38125" t="66000" r="47500" b="26000"/>
          <a:stretch>
            <a:fillRect/>
          </a:stretch>
        </p:blipFill>
        <p:spPr bwMode="auto">
          <a:xfrm>
            <a:off x="1524000" y="4876800"/>
            <a:ext cx="286173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Base Current and Input Resistance at the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Substituting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/V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by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gives</a:t>
            </a: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small-signal input resistance between base and emitter,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looking into the base,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denoted by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is defined as</a:t>
            </a:r>
          </a:p>
          <a:p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Using Eq. (5.91) gives:</a:t>
            </a:r>
          </a:p>
          <a:p>
            <a:pPr>
              <a:buNone/>
            </a:pPr>
            <a:endParaRPr lang="en-US" i="1" dirty="0" smtClean="0"/>
          </a:p>
          <a:p>
            <a:endParaRPr lang="en-US" dirty="0"/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 l="51875" t="43000" r="38750" b="49000"/>
          <a:stretch>
            <a:fillRect/>
          </a:stretch>
        </p:blipFill>
        <p:spPr bwMode="auto">
          <a:xfrm>
            <a:off x="2057400" y="2089484"/>
            <a:ext cx="1828800" cy="96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3" cstate="print"/>
          <a:srcRect l="52500" t="57000" r="38125" b="35000"/>
          <a:stretch>
            <a:fillRect/>
          </a:stretch>
        </p:blipFill>
        <p:spPr bwMode="auto">
          <a:xfrm>
            <a:off x="1905000" y="3733799"/>
            <a:ext cx="2133600" cy="102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4" cstate="print"/>
          <a:srcRect l="51875" t="69000" r="37500" b="24000"/>
          <a:stretch>
            <a:fillRect/>
          </a:stretch>
        </p:blipFill>
        <p:spPr bwMode="auto">
          <a:xfrm>
            <a:off x="1905000" y="5181600"/>
            <a:ext cx="2074333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Base Current and Input Resistance at the 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Thus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600" baseline="-25000" dirty="0" err="1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is directly dependent on 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ß</a:t>
            </a:r>
            <a:r>
              <a:rPr lang="en-US" i="1" dirty="0" smtClean="0"/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is inversely proportional to the bias current </a:t>
            </a:r>
            <a:r>
              <a:rPr lang="en-US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 Substituting for </a:t>
            </a:r>
            <a:r>
              <a:rPr lang="en-US" sz="2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in Eq. (5.93) from Eq. (5.87) and replacing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600" b="1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 /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 by I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gives an alternative expression for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l-GR" sz="2600" i="1" baseline="-250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l-GR" sz="2600" i="1" dirty="0" smtClean="0">
                <a:latin typeface="Times New Roman" pitchFamily="18" charset="0"/>
                <a:cs typeface="Times New Roman" pitchFamily="18" charset="0"/>
              </a:rPr>
              <a:t> ,</a:t>
            </a:r>
            <a:endParaRPr lang="en-US" sz="2600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2" cstate="print"/>
          <a:srcRect l="53125" t="60000" r="39375" b="32000"/>
          <a:stretch>
            <a:fillRect/>
          </a:stretch>
        </p:blipFill>
        <p:spPr bwMode="auto">
          <a:xfrm>
            <a:off x="2987040" y="3733800"/>
            <a:ext cx="231648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The Emitter Current and the Input Resistance at the Emitter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where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is equal to I</a:t>
            </a:r>
            <a:r>
              <a:rPr lang="en-US" sz="24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⁄ </a:t>
            </a:r>
            <a:r>
              <a:rPr lang="el-GR" sz="2400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and the signal current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is given by</a:t>
            </a:r>
          </a:p>
          <a:p>
            <a:pPr>
              <a:buNone/>
            </a:pPr>
            <a:endParaRPr lang="en-US" i="1" dirty="0" smtClean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 cstate="print"/>
          <a:srcRect l="26875" t="55000" r="35625" b="30000"/>
          <a:stretch>
            <a:fillRect/>
          </a:stretch>
        </p:blipFill>
        <p:spPr bwMode="auto">
          <a:xfrm>
            <a:off x="228600" y="2057400"/>
            <a:ext cx="58674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09600" y="9906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total emitter current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 determined from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46875" t="76000" r="33125" b="15000"/>
          <a:stretch>
            <a:fillRect/>
          </a:stretch>
        </p:blipFill>
        <p:spPr bwMode="auto">
          <a:xfrm>
            <a:off x="1600200" y="4114800"/>
            <a:ext cx="3484418" cy="103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Emitter Current and the Input Resistance at the Emitter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we denote the small-signal resistance between base and emitter,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looking into the emitter,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can be defined as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53125" t="73000" r="39375" b="20000"/>
          <a:stretch>
            <a:fillRect/>
          </a:stretch>
        </p:blipFill>
        <p:spPr bwMode="auto">
          <a:xfrm>
            <a:off x="1905000" y="2209800"/>
            <a:ext cx="1534886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85800" y="3105835"/>
            <a:ext cx="7848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 we find that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called 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emitter resistance,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given by: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53125" t="71000" r="38750" b="20000"/>
          <a:stretch>
            <a:fillRect/>
          </a:stretch>
        </p:blipFill>
        <p:spPr bwMode="auto">
          <a:xfrm>
            <a:off x="1905000" y="3733800"/>
            <a:ext cx="1574798" cy="109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 l="51875" t="75000" r="38125" b="17000"/>
          <a:stretch>
            <a:fillRect/>
          </a:stretch>
        </p:blipFill>
        <p:spPr bwMode="auto">
          <a:xfrm>
            <a:off x="1981200" y="4953000"/>
            <a:ext cx="1752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Emitter Current and the Input Resistance at the Emitter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Thus,</a:t>
            </a:r>
          </a:p>
          <a:p>
            <a:endParaRPr lang="en-US" dirty="0" smtClean="0"/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yields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2" cstate="print"/>
          <a:srcRect l="50625" t="57000" r="36875" b="38000"/>
          <a:stretch>
            <a:fillRect/>
          </a:stretch>
        </p:blipFill>
        <p:spPr bwMode="auto">
          <a:xfrm>
            <a:off x="1523999" y="1524000"/>
            <a:ext cx="28941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699" name="Picture 3"/>
          <p:cNvPicPr>
            <a:picLocks noChangeAspect="1" noChangeArrowheads="1"/>
          </p:cNvPicPr>
          <p:nvPr/>
        </p:nvPicPr>
        <p:blipFill>
          <a:blip r:embed="rId3" cstate="print"/>
          <a:srcRect l="39375" t="51000" r="48750" b="43000"/>
          <a:stretch>
            <a:fillRect/>
          </a:stretch>
        </p:blipFill>
        <p:spPr bwMode="auto">
          <a:xfrm>
            <a:off x="1524000" y="2667000"/>
            <a:ext cx="287382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700" name="Picture 4"/>
          <p:cNvPicPr>
            <a:picLocks noChangeAspect="1" noChangeArrowheads="1"/>
          </p:cNvPicPr>
          <p:nvPr/>
        </p:nvPicPr>
        <p:blipFill>
          <a:blip r:embed="rId3" cstate="print"/>
          <a:srcRect l="38750" t="57000" r="49375" b="36000"/>
          <a:stretch>
            <a:fillRect/>
          </a:stretch>
        </p:blipFill>
        <p:spPr bwMode="auto">
          <a:xfrm>
            <a:off x="1244600" y="4267200"/>
            <a:ext cx="213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0010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Summary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Input Resistance at Base and Emitter</a:t>
            </a:r>
            <a:endParaRPr lang="en-US" sz="2400" b="1" dirty="0" smtClean="0">
              <a:solidFill>
                <a:srgbClr val="0000FF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891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543800" cy="37338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resistance at base</a:t>
            </a: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resistance at emitter</a:t>
            </a: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Relationship between these two resistances</a:t>
            </a: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8919" name="Object 8"/>
          <p:cNvGraphicFramePr>
            <a:graphicFrameLocks noChangeAspect="1"/>
          </p:cNvGraphicFramePr>
          <p:nvPr/>
        </p:nvGraphicFramePr>
        <p:xfrm>
          <a:off x="1752600" y="2362200"/>
          <a:ext cx="2971800" cy="803189"/>
        </p:xfrm>
        <a:graphic>
          <a:graphicData uri="http://schemas.openxmlformats.org/presentationml/2006/ole">
            <p:oleObj spid="_x0000_s16646" name="Equation" r:id="rId3" imgW="1244600" imgH="444500" progId="Equation.3">
              <p:embed/>
            </p:oleObj>
          </a:graphicData>
        </a:graphic>
      </p:graphicFrame>
      <p:graphicFrame>
        <p:nvGraphicFramePr>
          <p:cNvPr id="38920" name="Object 9"/>
          <p:cNvGraphicFramePr>
            <a:graphicFrameLocks noChangeAspect="1"/>
          </p:cNvGraphicFramePr>
          <p:nvPr/>
        </p:nvGraphicFramePr>
        <p:xfrm>
          <a:off x="1905000" y="3657599"/>
          <a:ext cx="2743200" cy="783771"/>
        </p:xfrm>
        <a:graphic>
          <a:graphicData uri="http://schemas.openxmlformats.org/presentationml/2006/ole">
            <p:oleObj spid="_x0000_s16647" name="Equation" r:id="rId4" imgW="1231366" imgH="444307" progId="Equation.3">
              <p:embed/>
            </p:oleObj>
          </a:graphicData>
        </a:graphic>
      </p:graphicFrame>
      <p:graphicFrame>
        <p:nvGraphicFramePr>
          <p:cNvPr id="38921" name="Object 10"/>
          <p:cNvGraphicFramePr>
            <a:graphicFrameLocks noChangeAspect="1"/>
          </p:cNvGraphicFramePr>
          <p:nvPr/>
        </p:nvGraphicFramePr>
        <p:xfrm>
          <a:off x="1905000" y="5105400"/>
          <a:ext cx="2057400" cy="457200"/>
        </p:xfrm>
        <a:graphic>
          <a:graphicData uri="http://schemas.openxmlformats.org/presentationml/2006/ole">
            <p:oleObj spid="_x0000_s16648" name="Equation" r:id="rId5" imgW="812447" imgH="228501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16789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1273</Words>
  <Application>Microsoft Office PowerPoint</Application>
  <PresentationFormat>On-screen Show (4:3)</PresentationFormat>
  <Paragraphs>225</Paragraphs>
  <Slides>45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Office Theme</vt:lpstr>
      <vt:lpstr>1_Office Theme</vt:lpstr>
      <vt:lpstr>Equation</vt:lpstr>
      <vt:lpstr>COMSATS Institute of Information Technology Virtual campus Islamabad</vt:lpstr>
      <vt:lpstr>  Biasing in BJT Amplifier Circuits  and Small-Signal Operation and Models  </vt:lpstr>
      <vt:lpstr>Graphical Analysis of the BJT Amplifier Circuits</vt:lpstr>
      <vt:lpstr>Slide 4</vt:lpstr>
      <vt:lpstr>Slide 5</vt:lpstr>
      <vt:lpstr>The BJT Circuits</vt:lpstr>
      <vt:lpstr> The Transistor Amplifier Circuit </vt:lpstr>
      <vt:lpstr>Transistor Biasing as an Amplifier Circuit: </vt:lpstr>
      <vt:lpstr>Review: Sinusoidal Analysis</vt:lpstr>
      <vt:lpstr>Graphical Analysis of the BJT Amplifier</vt:lpstr>
      <vt:lpstr>Graphical Analysis of the BJT Amplifier</vt:lpstr>
      <vt:lpstr> Graphical Analysis of the BJT Amplifier The dc Bias Point.  </vt:lpstr>
      <vt:lpstr>Graphical Analysis(contd.)</vt:lpstr>
      <vt:lpstr>Graphical Analysis of the BJT Amplifier</vt:lpstr>
      <vt:lpstr>Transistor Amplifier Basics:</vt:lpstr>
      <vt:lpstr>Graphical Analysis(contd.)</vt:lpstr>
      <vt:lpstr>Effect of  Bias-Point Location on Allowable  Signal Swing</vt:lpstr>
      <vt:lpstr>Biasing in BJT Amplifier Circuit Section 5.5</vt:lpstr>
      <vt:lpstr>Biasing in BJT Amplifier Circuit</vt:lpstr>
      <vt:lpstr>The Classical Discrete-Circuit Bias Arrangement</vt:lpstr>
      <vt:lpstr>The Classical Discrete Circuit Bias Arrangement</vt:lpstr>
      <vt:lpstr>Classical Biasing for BJTs Using a Single Power Supply</vt:lpstr>
      <vt:lpstr>Classical Biasing for BJTs Using a Single Power Supply</vt:lpstr>
      <vt:lpstr>A Two-Power-Supply Version</vt:lpstr>
      <vt:lpstr>Biasing with Feedback Resistor</vt:lpstr>
      <vt:lpstr>Biasing Using Current Source</vt:lpstr>
      <vt:lpstr>Small Signal Operation and Models</vt:lpstr>
      <vt:lpstr> Small-Signal operation and  Models </vt:lpstr>
      <vt:lpstr> The Conceptual Amplifier Circuit </vt:lpstr>
      <vt:lpstr>Conceptual Amplifier Circuit (contd.)  The DC Bias Conditions</vt:lpstr>
      <vt:lpstr> Small Signal Operation The DC Bias Conditions</vt:lpstr>
      <vt:lpstr>Conceptual Amplifier Circuit (contd.) </vt:lpstr>
      <vt:lpstr> Small-Signal Operation and Models </vt:lpstr>
      <vt:lpstr>The Collector Current and the Transconductance</vt:lpstr>
      <vt:lpstr>The Collector Current and the Transconductance</vt:lpstr>
      <vt:lpstr>The Small Signal Approximation</vt:lpstr>
      <vt:lpstr>Transconductance</vt:lpstr>
      <vt:lpstr>Transconductance</vt:lpstr>
      <vt:lpstr>Base Current and Input Resistance at the Base</vt:lpstr>
      <vt:lpstr>Base Current and Input Resistance at the Base</vt:lpstr>
      <vt:lpstr>Base Current and Input Resistance at the Base</vt:lpstr>
      <vt:lpstr>The Emitter Current and the Input Resistance at the Emitter</vt:lpstr>
      <vt:lpstr>The Emitter Current and the Input Resistance at the Emitter</vt:lpstr>
      <vt:lpstr>The Emitter Current and the Input Resistance at the Emitter</vt:lpstr>
      <vt:lpstr>Summary Input Resistance at Base and Emitter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Nasim Zafar</dc:creator>
  <cp:lastModifiedBy>NTS</cp:lastModifiedBy>
  <cp:revision>248</cp:revision>
  <dcterms:created xsi:type="dcterms:W3CDTF">2012-10-19T11:13:25Z</dcterms:created>
  <dcterms:modified xsi:type="dcterms:W3CDTF">2012-10-23T11:54:39Z</dcterms:modified>
</cp:coreProperties>
</file>