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ink/ink2.xml" ContentType="application/inkml+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Default Extension="png" ContentType="image/png"/>
  <Override PartName="/ppt/notesSlides/notesSlide1.xml" ContentType="application/vnd.openxmlformats-officedocument.presentationml.notesSlide+xml"/>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826" r:id="rId2"/>
    <p:sldMasterId id="2147483838" r:id="rId3"/>
  </p:sldMasterIdLst>
  <p:notesMasterIdLst>
    <p:notesMasterId r:id="rId45"/>
  </p:notesMasterIdLst>
  <p:sldIdLst>
    <p:sldId id="434" r:id="rId4"/>
    <p:sldId id="435" r:id="rId5"/>
    <p:sldId id="436" r:id="rId6"/>
    <p:sldId id="595" r:id="rId7"/>
    <p:sldId id="573" r:id="rId8"/>
    <p:sldId id="460" r:id="rId9"/>
    <p:sldId id="581" r:id="rId10"/>
    <p:sldId id="509" r:id="rId11"/>
    <p:sldId id="578" r:id="rId12"/>
    <p:sldId id="580" r:id="rId13"/>
    <p:sldId id="585" r:id="rId14"/>
    <p:sldId id="583" r:id="rId15"/>
    <p:sldId id="586" r:id="rId16"/>
    <p:sldId id="587" r:id="rId17"/>
    <p:sldId id="588" r:id="rId18"/>
    <p:sldId id="545" r:id="rId19"/>
    <p:sldId id="577" r:id="rId20"/>
    <p:sldId id="575" r:id="rId21"/>
    <p:sldId id="562" r:id="rId22"/>
    <p:sldId id="564" r:id="rId23"/>
    <p:sldId id="589" r:id="rId24"/>
    <p:sldId id="591" r:id="rId25"/>
    <p:sldId id="593" r:id="rId26"/>
    <p:sldId id="594" r:id="rId27"/>
    <p:sldId id="592" r:id="rId28"/>
    <p:sldId id="547" r:id="rId29"/>
    <p:sldId id="550" r:id="rId30"/>
    <p:sldId id="570" r:id="rId31"/>
    <p:sldId id="569" r:id="rId32"/>
    <p:sldId id="548" r:id="rId33"/>
    <p:sldId id="549" r:id="rId34"/>
    <p:sldId id="553" r:id="rId35"/>
    <p:sldId id="554" r:id="rId36"/>
    <p:sldId id="572" r:id="rId37"/>
    <p:sldId id="552" r:id="rId38"/>
    <p:sldId id="555" r:id="rId39"/>
    <p:sldId id="556" r:id="rId40"/>
    <p:sldId id="557" r:id="rId41"/>
    <p:sldId id="527" r:id="rId42"/>
    <p:sldId id="528" r:id="rId43"/>
    <p:sldId id="529"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FF"/>
    <a:srgbClr val="000066"/>
    <a:srgbClr val="FF99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0958" autoAdjust="0"/>
    <p:restoredTop sz="94660"/>
  </p:normalViewPr>
  <p:slideViewPr>
    <p:cSldViewPr>
      <p:cViewPr>
        <p:scale>
          <a:sx n="70" d="100"/>
          <a:sy n="70" d="100"/>
        </p:scale>
        <p:origin x="-1080" y="-180"/>
      </p:cViewPr>
      <p:guideLst>
        <p:guide orient="horz" pos="2160"/>
        <p:guide pos="2880"/>
      </p:guideLst>
    </p:cSldViewPr>
  </p:slideViewPr>
  <p:notesTextViewPr>
    <p:cViewPr>
      <p:scale>
        <a:sx n="1" d="1"/>
        <a:sy n="1" d="1"/>
      </p:scale>
      <p:origin x="0" y="0"/>
    </p:cViewPr>
  </p:notesTextViewPr>
  <p:sorterViewPr>
    <p:cViewPr>
      <p:scale>
        <a:sx n="100" d="100"/>
        <a:sy n="100" d="100"/>
      </p:scale>
      <p:origin x="0" y="17046"/>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theme" Target="theme/theme1.xml"/><Relationship Id="rId8"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2.wmf"/><Relationship Id="rId1" Type="http://schemas.openxmlformats.org/officeDocument/2006/relationships/image" Target="../media/image21.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2.wmf"/></Relationships>
</file>

<file path=ppt/ink/ink2.xml><?xml version="1.0" encoding="utf-8"?>
<inkml:ink xmlns:inkml="http://www.w3.org/2003/InkML">
  <inkml:definitions>
    <inkml:context xml:id="ctx0">
      <inkml:inkSource xml:id="inkSrc0">
        <inkml:traceFormat>
          <inkml:channel name="X" type="integer" max="26112" units="in"/>
          <inkml:channel name="Y" type="integer" max="16320" units="in"/>
          <inkml:channel name="F" type="integer" max="255" units="dev"/>
        </inkml:traceFormat>
        <inkml:channelProperties>
          <inkml:channelProperty channel="X" name="resolution" value="2540.07764" units="1/in"/>
          <inkml:channelProperty channel="Y" name="resolution" value="2540.07764" units="1/in"/>
          <inkml:channelProperty channel="F" name="resolution" value="0" units="1/dev"/>
        </inkml:channelProperties>
      </inkml:inkSource>
      <inkml:timestamp xml:id="ts0" timeString="2007-09-11T23:03:41.529"/>
    </inkml:context>
    <inkml:brush xml:id="br0">
      <inkml:brushProperty name="width" value="0.05292" units="cm"/>
      <inkml:brushProperty name="height" value="0.05292" units="cm"/>
      <inkml:brushProperty name="color" value="#FF0000"/>
      <inkml:brushProperty name="fitToCurve" value="1"/>
      <inkml:brushProperty name="ignorePressure" value="1"/>
    </inkml:brush>
  </inkml:definitions>
  <inkml:trace contextRef="#ctx0" brushRef="#br0">15 535 66,'-5'-16'29,"-2"4"-1,7 12 0,4 27-7,2 10-16,8 19-3,5 17-2,2 13-1,3 10 1,1 4 2,1 0-1,-2-8 0,-2-11 0,-1-16 0,-4-17 1,-1-18 1,-3-23 1,2-21 0,-1-29 0,2-22 1,2-28 0,6-14 0,3-18-1,4-6-1,0 4-1,1 12-1,-2 21-4,-3 19-5,-3 29-18,-8 28-9,-7 21 1,-4 24 0,-6 15-2</inkml:trace>
  <inkml:trace contextRef="#ctx0" brushRef="#br0" timeOffset="390">727 1225 68,'3'17'30,"-2"19"1,-4 11 0,-4 9-14,2 8-6,-2 0-5,0 0-2,1-5-13,1-8-21,-3-22 0,3-12-1,5-17-2</inkml:trace>
  <inkml:trace contextRef="#ctx0" brushRef="#br0" timeOffset="577">544 1222 97,'0'0'35,"0"0"-1,0 0 1,6-12-20,8 16-8,5-3-5,6-2-4,12 0-10,7-6-21,9-12-2,10-3 0,5-11 0</inkml:trace>
  <inkml:trace contextRef="#ctx0" brushRef="#br0" timeOffset="826">1392 640 122,'-10'-7'35,"10"7"1,-12-4-6,12 4-24,9 1-6,8 3-7,3-4-12,6 3-17,4-1 1,3-4 1,2 1-2</inkml:trace>
  <inkml:trace contextRef="#ctx0" brushRef="#br0" timeOffset="1029">1342 890 77,'-6'14'33,"6"-14"-3,13 4 2,6-10-13,6-3-15,5-4-9,2-3-23,2 5-2,-5-6-1,3 6 0</inkml:trace>
  <inkml:trace contextRef="#ctx0" brushRef="#br0" timeOffset="1216">1450 1031 70,'0'0'30,"0"13"-1,0-13 0,0 0-15,17 2-6,-6-8-3,8-5-12,3-5-21,11 1-1,3-10 0,9 2-1</inkml:trace>
  <inkml:trace contextRef="#ctx0" brushRef="#br0" timeOffset="1606">2168 0 91,'-11'-3'30,"7"17"0,-2 9 1,4 18-19,0 17-7,-1 14-5,0 6-1,0 8-7,-1-3-19,-2-14-2,6-13-2,-1-25 0</inkml:trace>
  <inkml:trace contextRef="#ctx0" brushRef="#br0" timeOffset="1809">2374 163 60,'-10'12'27,"1"8"-1,-11-4 0,0 0-12,-3 3-6,-2-3-5,0 0 0,1-3-2,3-2 2,5-4-2,4-3 0,12-4-1,-9 11 1,9-11 0,8 18 1,2-1 1,2 3-1,4 4 0,3 4 1,4 1-2,1-2-9,2-7-21,6-1 0,-1-18-1,4-6-1</inkml:trace>
  <inkml:trace contextRef="#ctx0" brushRef="#br0" timeOffset="2106">2700 52 85,'2'17'30,"3"15"2,-4 4 0,-2 7-19,3 9-6,-3-1-2,0 0-5,0 0-13,1-9-18,-5-17 0,5-8-1,0-17-1</inkml:trace>
  <inkml:trace contextRef="#ctx0" brushRef="#br0" timeOffset="2293">2580 43 97,'0'0'32,"0"0"2,19 5 0,3-1-19,4-3-10,9 0-3,7 1-5,7-5-12,6-3-18,5 1-1,2-2 1,3 3-1</inkml:trace>
  <inkml:trace contextRef="#ctx0" brushRef="#br0" timeOffset="2574">2078 897 123,'0'0'36,"4"14"1,12-10-1,9 0-31,11 0-2,14-1-2,13 2-7,7-6-14,13-5-15,7-2-2,5-8 1,1-5-1</inkml:trace>
  <inkml:trace contextRef="#ctx0" brushRef="#br0" timeOffset="2839">2712 1354 105,'0'0'33,"-11"-1"1,4-10 1,-1-5-23,5-1-7,-3-1-2,1-3-3,-1 0-2,-3-1 0,-1 2-1,-4 3 0,-2 8 0,-5 5 1,-3 11-1,-5 9 1,-1 7 1,1 9 0,2 4 0,4 0-1,8-2 1,8-7-2,12-11 2,10-12-1,15-13 2,7-9-2,8-6 1,1-1 1,-3 1 1,-5 8 0,-8 9 2,-7 19 1,-14 11-1,-10 19 2,-10 12 0,-6 12-1,-5 8-1,0 6 0,-4 1-1,6-3-2,4-6 0,3-9 0,5-12-1,7-10 0,2-13 2,3-9-1,6-12 0,-10-7 0,13-19 1,-9-9-1,1-8 1,0-9 0,3-7-2,1-6 2,-1 2-1,3 4 1,-2 11-2,2 9 1,2 10 1,0 9-2,-1 11 1,4 3 0,4 0-1,3-5-22,9-9-10,9-7-2,4-16 1,10-12-1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D331ECC-9CFE-4D76-AD47-E7FB689ED2B7}" type="datetimeFigureOut">
              <a:rPr lang="en-US" smtClean="0"/>
              <a:pPr/>
              <a:t>10/16/2012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B70880-530A-4C4D-8C43-27D833B07205}" type="slidenum">
              <a:rPr lang="en-US" smtClean="0"/>
              <a:pPr/>
              <a:t>‹#›</a:t>
            </a:fld>
            <a:endParaRPr lang="en-US"/>
          </a:p>
        </p:txBody>
      </p:sp>
    </p:spTree>
    <p:extLst>
      <p:ext uri="{BB962C8B-B14F-4D97-AF65-F5344CB8AC3E}">
        <p14:creationId xmlns:p14="http://schemas.microsoft.com/office/powerpoint/2010/main" xmlns="" val="794956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lvl1pPr>
              <a:defRPr sz="2200">
                <a:solidFill>
                  <a:schemeClr val="tx1"/>
                </a:solidFill>
                <a:latin typeface="Tahoma" pitchFamily="34" charset="0"/>
              </a:defRPr>
            </a:lvl1pPr>
            <a:lvl2pPr marL="742950" indent="-285750">
              <a:defRPr sz="2200">
                <a:solidFill>
                  <a:schemeClr val="tx1"/>
                </a:solidFill>
                <a:latin typeface="Tahoma" pitchFamily="34" charset="0"/>
              </a:defRPr>
            </a:lvl2pPr>
            <a:lvl3pPr marL="1143000" indent="-228600">
              <a:defRPr sz="2200">
                <a:solidFill>
                  <a:schemeClr val="tx1"/>
                </a:solidFill>
                <a:latin typeface="Tahoma" pitchFamily="34" charset="0"/>
              </a:defRPr>
            </a:lvl3pPr>
            <a:lvl4pPr marL="1600200" indent="-228600">
              <a:defRPr sz="2200">
                <a:solidFill>
                  <a:schemeClr val="tx1"/>
                </a:solidFill>
                <a:latin typeface="Tahoma" pitchFamily="34" charset="0"/>
              </a:defRPr>
            </a:lvl4pPr>
            <a:lvl5pPr marL="2057400" indent="-228600">
              <a:defRPr sz="2200">
                <a:solidFill>
                  <a:schemeClr val="tx1"/>
                </a:solidFill>
                <a:latin typeface="Tahoma" pitchFamily="34" charset="0"/>
              </a:defRPr>
            </a:lvl5pPr>
            <a:lvl6pPr marL="2514600" indent="-228600" eaLnBrk="0" fontAlgn="base" hangingPunct="0">
              <a:spcBef>
                <a:spcPct val="0"/>
              </a:spcBef>
              <a:spcAft>
                <a:spcPct val="0"/>
              </a:spcAft>
              <a:defRPr sz="2200">
                <a:solidFill>
                  <a:schemeClr val="tx1"/>
                </a:solidFill>
                <a:latin typeface="Tahoma" pitchFamily="34" charset="0"/>
              </a:defRPr>
            </a:lvl6pPr>
            <a:lvl7pPr marL="2971800" indent="-228600" eaLnBrk="0" fontAlgn="base" hangingPunct="0">
              <a:spcBef>
                <a:spcPct val="0"/>
              </a:spcBef>
              <a:spcAft>
                <a:spcPct val="0"/>
              </a:spcAft>
              <a:defRPr sz="2200">
                <a:solidFill>
                  <a:schemeClr val="tx1"/>
                </a:solidFill>
                <a:latin typeface="Tahoma" pitchFamily="34" charset="0"/>
              </a:defRPr>
            </a:lvl7pPr>
            <a:lvl8pPr marL="3429000" indent="-228600" eaLnBrk="0" fontAlgn="base" hangingPunct="0">
              <a:spcBef>
                <a:spcPct val="0"/>
              </a:spcBef>
              <a:spcAft>
                <a:spcPct val="0"/>
              </a:spcAft>
              <a:defRPr sz="2200">
                <a:solidFill>
                  <a:schemeClr val="tx1"/>
                </a:solidFill>
                <a:latin typeface="Tahoma" pitchFamily="34" charset="0"/>
              </a:defRPr>
            </a:lvl8pPr>
            <a:lvl9pPr marL="3886200" indent="-228600" eaLnBrk="0" fontAlgn="base" hangingPunct="0">
              <a:spcBef>
                <a:spcPct val="0"/>
              </a:spcBef>
              <a:spcAft>
                <a:spcPct val="0"/>
              </a:spcAft>
              <a:defRPr sz="2200">
                <a:solidFill>
                  <a:schemeClr val="tx1"/>
                </a:solidFill>
                <a:latin typeface="Tahoma" pitchFamily="34" charset="0"/>
              </a:defRPr>
            </a:lvl9pPr>
          </a:lstStyle>
          <a:p>
            <a:fld id="{24599E86-5205-4FA2-9DEF-6A3CCF1BB3CE}" type="slidenum">
              <a:rPr lang="en-US" altLang="en-US" sz="1200">
                <a:solidFill>
                  <a:prstClr val="black"/>
                </a:solidFill>
              </a:rPr>
              <a:pPr/>
              <a:t>8</a:t>
            </a:fld>
            <a:endParaRPr lang="en-US" altLang="en-US" sz="1200" dirty="0">
              <a:solidFill>
                <a:prstClr val="black"/>
              </a:solidFill>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p:spPr>
        <p:txBody>
          <a:bodyPr/>
          <a:lstStyle/>
          <a:p>
            <a:r>
              <a:rPr lang="en-US" altLang="en-US" dirty="0" smtClean="0"/>
              <a:t>Fig. 6-8 ce amp</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8441AB75-CE03-4761-A57B-A8328717515D}" type="slidenum">
              <a:rPr lang="en-US" smtClean="0"/>
              <a:pPr/>
              <a:t>15</a:t>
            </a:fld>
            <a:endParaRPr lang="en-US" smtClean="0"/>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8441AB75-CE03-4761-A57B-A8328717515D}" type="slidenum">
              <a:rPr lang="en-US" smtClean="0">
                <a:solidFill>
                  <a:prstClr val="black"/>
                </a:solidFill>
              </a:rPr>
              <a:pPr/>
              <a:t>24</a:t>
            </a:fld>
            <a:endParaRPr lang="en-US" smtClean="0">
              <a:solidFill>
                <a:prstClr val="black"/>
              </a:solidFill>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0CEF6FAB-B169-4389-AA45-D17B49E10AD5}" type="slidenum">
              <a:rPr lang="en-US" altLang="en-US"/>
              <a:pPr/>
              <a:t>28</a:t>
            </a:fld>
            <a:endParaRPr lang="en-US" altLang="en-US"/>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r>
              <a:rPr lang="en-US" altLang="en-US" smtClean="0"/>
              <a:t>Fig 6-2 amplifier circuit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5B9E36B0-1D3B-4410-A89E-C782D30EDA77}" type="slidenum">
              <a:rPr lang="en-US" altLang="en-US"/>
              <a:pPr/>
              <a:t>34</a:t>
            </a:fld>
            <a:endParaRPr lang="en-US" alt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r>
              <a:rPr lang="en-US" altLang="en-US" dirty="0" smtClean="0"/>
              <a:t>Fig. 6-8 ce amp</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6ECDF4B-9447-464C-ACEE-27D5FC318E25}" type="datetime1">
              <a:rPr lang="en-US" smtClean="0"/>
              <a:pPr/>
              <a:t>10/16/2012</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
        <p:nvSpPr>
          <p:cNvPr id="6" name="Slide Number Placeholder 5"/>
          <p:cNvSpPr>
            <a:spLocks noGrp="1"/>
          </p:cNvSpPr>
          <p:nvPr>
            <p:ph type="sldNum" sz="quarter" idx="12"/>
          </p:nvPr>
        </p:nvSpPr>
        <p:spPr/>
        <p:txBody>
          <a:bodyPr/>
          <a:lstStyle/>
          <a:p>
            <a:fld id="{42BD8709-E537-4D94-AA85-22F0E0E3C656}" type="slidenum">
              <a:rPr lang="en-US" smtClean="0"/>
              <a:pPr/>
              <a:t>‹#›</a:t>
            </a:fld>
            <a:endParaRPr lang="en-US"/>
          </a:p>
        </p:txBody>
      </p:sp>
    </p:spTree>
    <p:extLst>
      <p:ext uri="{BB962C8B-B14F-4D97-AF65-F5344CB8AC3E}">
        <p14:creationId xmlns:p14="http://schemas.microsoft.com/office/powerpoint/2010/main" xmlns="" val="981169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AF849B-56A4-4A80-92E3-419BFCE418EB}" type="datetime1">
              <a:rPr lang="en-US" smtClean="0"/>
              <a:pPr/>
              <a:t>10/16/2012</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
        <p:nvSpPr>
          <p:cNvPr id="6" name="Slide Number Placeholder 5"/>
          <p:cNvSpPr>
            <a:spLocks noGrp="1"/>
          </p:cNvSpPr>
          <p:nvPr>
            <p:ph type="sldNum" sz="quarter" idx="12"/>
          </p:nvPr>
        </p:nvSpPr>
        <p:spPr/>
        <p:txBody>
          <a:bodyPr/>
          <a:lstStyle/>
          <a:p>
            <a:fld id="{42BD8709-E537-4D94-AA85-22F0E0E3C656}" type="slidenum">
              <a:rPr lang="en-US" smtClean="0"/>
              <a:pPr/>
              <a:t>‹#›</a:t>
            </a:fld>
            <a:endParaRPr lang="en-US"/>
          </a:p>
        </p:txBody>
      </p:sp>
    </p:spTree>
    <p:extLst>
      <p:ext uri="{BB962C8B-B14F-4D97-AF65-F5344CB8AC3E}">
        <p14:creationId xmlns:p14="http://schemas.microsoft.com/office/powerpoint/2010/main" xmlns="" val="31073658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F935FD0-AEE1-4C0D-927A-91BAAD1A9121}" type="datetime1">
              <a:rPr lang="en-US" smtClean="0"/>
              <a:pPr/>
              <a:t>10/16/2012</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
        <p:nvSpPr>
          <p:cNvPr id="6" name="Slide Number Placeholder 5"/>
          <p:cNvSpPr>
            <a:spLocks noGrp="1"/>
          </p:cNvSpPr>
          <p:nvPr>
            <p:ph type="sldNum" sz="quarter" idx="12"/>
          </p:nvPr>
        </p:nvSpPr>
        <p:spPr/>
        <p:txBody>
          <a:bodyPr/>
          <a:lstStyle/>
          <a:p>
            <a:fld id="{42BD8709-E537-4D94-AA85-22F0E0E3C656}" type="slidenum">
              <a:rPr lang="en-US" smtClean="0"/>
              <a:pPr/>
              <a:t>‹#›</a:t>
            </a:fld>
            <a:endParaRPr lang="en-US"/>
          </a:p>
        </p:txBody>
      </p:sp>
    </p:spTree>
    <p:extLst>
      <p:ext uri="{BB962C8B-B14F-4D97-AF65-F5344CB8AC3E}">
        <p14:creationId xmlns:p14="http://schemas.microsoft.com/office/powerpoint/2010/main" xmlns="" val="17288125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148ABF6-3DFA-4854-B8F3-ACE2C01FBCD0}" type="datetime1">
              <a:rPr lang="en-US" smtClean="0"/>
              <a:pPr/>
              <a:t>10/16/2012</a:t>
            </a:fld>
            <a:endParaRPr lang="en-US"/>
          </a:p>
        </p:txBody>
      </p:sp>
      <p:sp>
        <p:nvSpPr>
          <p:cNvPr id="6" name="Footer Placeholder 5"/>
          <p:cNvSpPr>
            <a:spLocks noGrp="1"/>
          </p:cNvSpPr>
          <p:nvPr>
            <p:ph type="ftr" sz="quarter" idx="11"/>
          </p:nvPr>
        </p:nvSpPr>
        <p:spPr/>
        <p:txBody>
          <a:bodyPr/>
          <a:lstStyle/>
          <a:p>
            <a:r>
              <a:rPr lang="en-US" smtClean="0"/>
              <a:t>Nasim Zafar</a:t>
            </a:r>
            <a:endParaRPr lang="en-US"/>
          </a:p>
        </p:txBody>
      </p:sp>
      <p:sp>
        <p:nvSpPr>
          <p:cNvPr id="7" name="Slide Number Placeholder 6"/>
          <p:cNvSpPr>
            <a:spLocks noGrp="1"/>
          </p:cNvSpPr>
          <p:nvPr>
            <p:ph type="sldNum" sz="quarter" idx="12"/>
          </p:nvPr>
        </p:nvSpPr>
        <p:spPr/>
        <p:txBody>
          <a:bodyPr/>
          <a:lstStyle/>
          <a:p>
            <a:fld id="{42BD8709-E537-4D94-AA85-22F0E0E3C656}" type="slidenum">
              <a:rPr lang="en-US" smtClean="0"/>
              <a:pPr/>
              <a:t>‹#›</a:t>
            </a:fld>
            <a:endParaRPr lang="en-US"/>
          </a:p>
        </p:txBody>
      </p:sp>
    </p:spTree>
    <p:extLst>
      <p:ext uri="{BB962C8B-B14F-4D97-AF65-F5344CB8AC3E}">
        <p14:creationId xmlns:p14="http://schemas.microsoft.com/office/powerpoint/2010/main" xmlns="" val="3367121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A88AF6C-012D-4BBA-8D7A-3997D28F8FB4}" type="datetime1">
              <a:rPr lang="en-US" smtClean="0"/>
              <a:pPr/>
              <a:t>10/16/2012</a:t>
            </a:fld>
            <a:endParaRPr lang="en-US"/>
          </a:p>
        </p:txBody>
      </p:sp>
      <p:sp>
        <p:nvSpPr>
          <p:cNvPr id="8" name="Footer Placeholder 7"/>
          <p:cNvSpPr>
            <a:spLocks noGrp="1"/>
          </p:cNvSpPr>
          <p:nvPr>
            <p:ph type="ftr" sz="quarter" idx="11"/>
          </p:nvPr>
        </p:nvSpPr>
        <p:spPr/>
        <p:txBody>
          <a:bodyPr/>
          <a:lstStyle/>
          <a:p>
            <a:r>
              <a:rPr lang="en-US" smtClean="0"/>
              <a:t>Nasim Zafar</a:t>
            </a:r>
            <a:endParaRPr lang="en-US"/>
          </a:p>
        </p:txBody>
      </p:sp>
      <p:sp>
        <p:nvSpPr>
          <p:cNvPr id="9" name="Slide Number Placeholder 8"/>
          <p:cNvSpPr>
            <a:spLocks noGrp="1"/>
          </p:cNvSpPr>
          <p:nvPr>
            <p:ph type="sldNum" sz="quarter" idx="12"/>
          </p:nvPr>
        </p:nvSpPr>
        <p:spPr/>
        <p:txBody>
          <a:bodyPr/>
          <a:lstStyle/>
          <a:p>
            <a:fld id="{42BD8709-E537-4D94-AA85-22F0E0E3C656}" type="slidenum">
              <a:rPr lang="en-US" smtClean="0"/>
              <a:pPr/>
              <a:t>‹#›</a:t>
            </a:fld>
            <a:endParaRPr lang="en-US"/>
          </a:p>
        </p:txBody>
      </p:sp>
    </p:spTree>
    <p:extLst>
      <p:ext uri="{BB962C8B-B14F-4D97-AF65-F5344CB8AC3E}">
        <p14:creationId xmlns:p14="http://schemas.microsoft.com/office/powerpoint/2010/main" xmlns="" val="20120443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1E4747B-40B6-48EF-B9F3-CC93915E6428}" type="datetime1">
              <a:rPr lang="en-US" smtClean="0"/>
              <a:pPr/>
              <a:t>10/16/2012</a:t>
            </a:fld>
            <a:endParaRPr lang="en-US"/>
          </a:p>
        </p:txBody>
      </p:sp>
      <p:sp>
        <p:nvSpPr>
          <p:cNvPr id="4" name="Footer Placeholder 3"/>
          <p:cNvSpPr>
            <a:spLocks noGrp="1"/>
          </p:cNvSpPr>
          <p:nvPr>
            <p:ph type="ftr" sz="quarter" idx="11"/>
          </p:nvPr>
        </p:nvSpPr>
        <p:spPr/>
        <p:txBody>
          <a:bodyPr/>
          <a:lstStyle/>
          <a:p>
            <a:r>
              <a:rPr lang="en-US" smtClean="0"/>
              <a:t>Nasim Zafar</a:t>
            </a:r>
            <a:endParaRPr lang="en-US"/>
          </a:p>
        </p:txBody>
      </p:sp>
      <p:sp>
        <p:nvSpPr>
          <p:cNvPr id="5" name="Slide Number Placeholder 4"/>
          <p:cNvSpPr>
            <a:spLocks noGrp="1"/>
          </p:cNvSpPr>
          <p:nvPr>
            <p:ph type="sldNum" sz="quarter" idx="12"/>
          </p:nvPr>
        </p:nvSpPr>
        <p:spPr/>
        <p:txBody>
          <a:bodyPr/>
          <a:lstStyle/>
          <a:p>
            <a:fld id="{42BD8709-E537-4D94-AA85-22F0E0E3C656}" type="slidenum">
              <a:rPr lang="en-US" smtClean="0"/>
              <a:pPr/>
              <a:t>‹#›</a:t>
            </a:fld>
            <a:endParaRPr lang="en-US"/>
          </a:p>
        </p:txBody>
      </p:sp>
    </p:spTree>
    <p:extLst>
      <p:ext uri="{BB962C8B-B14F-4D97-AF65-F5344CB8AC3E}">
        <p14:creationId xmlns:p14="http://schemas.microsoft.com/office/powerpoint/2010/main" xmlns="" val="23166085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D6BD10-5B3F-456B-9F3E-5C803CD192BD}" type="datetime1">
              <a:rPr lang="en-US" smtClean="0"/>
              <a:pPr/>
              <a:t>10/16/2012</a:t>
            </a:fld>
            <a:endParaRPr lang="en-US"/>
          </a:p>
        </p:txBody>
      </p:sp>
      <p:sp>
        <p:nvSpPr>
          <p:cNvPr id="3" name="Footer Placeholder 2"/>
          <p:cNvSpPr>
            <a:spLocks noGrp="1"/>
          </p:cNvSpPr>
          <p:nvPr>
            <p:ph type="ftr" sz="quarter" idx="11"/>
          </p:nvPr>
        </p:nvSpPr>
        <p:spPr/>
        <p:txBody>
          <a:bodyPr/>
          <a:lstStyle/>
          <a:p>
            <a:r>
              <a:rPr lang="en-US" smtClean="0"/>
              <a:t>Nasim Zafar</a:t>
            </a:r>
            <a:endParaRPr lang="en-US"/>
          </a:p>
        </p:txBody>
      </p:sp>
      <p:sp>
        <p:nvSpPr>
          <p:cNvPr id="4" name="Slide Number Placeholder 3"/>
          <p:cNvSpPr>
            <a:spLocks noGrp="1"/>
          </p:cNvSpPr>
          <p:nvPr>
            <p:ph type="sldNum" sz="quarter" idx="12"/>
          </p:nvPr>
        </p:nvSpPr>
        <p:spPr/>
        <p:txBody>
          <a:bodyPr/>
          <a:lstStyle/>
          <a:p>
            <a:fld id="{42BD8709-E537-4D94-AA85-22F0E0E3C656}" type="slidenum">
              <a:rPr lang="en-US" smtClean="0"/>
              <a:pPr/>
              <a:t>‹#›</a:t>
            </a:fld>
            <a:endParaRPr lang="en-US"/>
          </a:p>
        </p:txBody>
      </p:sp>
    </p:spTree>
    <p:extLst>
      <p:ext uri="{BB962C8B-B14F-4D97-AF65-F5344CB8AC3E}">
        <p14:creationId xmlns:p14="http://schemas.microsoft.com/office/powerpoint/2010/main" xmlns="" val="9887854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0DEA62-9A64-42E7-9EB8-AE55D7EDFBCF}" type="datetime1">
              <a:rPr lang="en-US" smtClean="0"/>
              <a:pPr/>
              <a:t>10/16/2012</a:t>
            </a:fld>
            <a:endParaRPr lang="en-US"/>
          </a:p>
        </p:txBody>
      </p:sp>
      <p:sp>
        <p:nvSpPr>
          <p:cNvPr id="6" name="Footer Placeholder 5"/>
          <p:cNvSpPr>
            <a:spLocks noGrp="1"/>
          </p:cNvSpPr>
          <p:nvPr>
            <p:ph type="ftr" sz="quarter" idx="11"/>
          </p:nvPr>
        </p:nvSpPr>
        <p:spPr/>
        <p:txBody>
          <a:bodyPr/>
          <a:lstStyle/>
          <a:p>
            <a:r>
              <a:rPr lang="en-US" smtClean="0"/>
              <a:t>Nasim Zafar</a:t>
            </a:r>
            <a:endParaRPr lang="en-US"/>
          </a:p>
        </p:txBody>
      </p:sp>
      <p:sp>
        <p:nvSpPr>
          <p:cNvPr id="7" name="Slide Number Placeholder 6"/>
          <p:cNvSpPr>
            <a:spLocks noGrp="1"/>
          </p:cNvSpPr>
          <p:nvPr>
            <p:ph type="sldNum" sz="quarter" idx="12"/>
          </p:nvPr>
        </p:nvSpPr>
        <p:spPr/>
        <p:txBody>
          <a:bodyPr/>
          <a:lstStyle/>
          <a:p>
            <a:fld id="{42BD8709-E537-4D94-AA85-22F0E0E3C656}" type="slidenum">
              <a:rPr lang="en-US" smtClean="0"/>
              <a:pPr/>
              <a:t>‹#›</a:t>
            </a:fld>
            <a:endParaRPr lang="en-US"/>
          </a:p>
        </p:txBody>
      </p:sp>
    </p:spTree>
    <p:extLst>
      <p:ext uri="{BB962C8B-B14F-4D97-AF65-F5344CB8AC3E}">
        <p14:creationId xmlns:p14="http://schemas.microsoft.com/office/powerpoint/2010/main" xmlns="" val="34550999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588C76-157C-4583-B08A-6177417F7F64}" type="datetime1">
              <a:rPr lang="en-US" smtClean="0"/>
              <a:pPr/>
              <a:t>10/16/2012</a:t>
            </a:fld>
            <a:endParaRPr lang="en-US"/>
          </a:p>
        </p:txBody>
      </p:sp>
      <p:sp>
        <p:nvSpPr>
          <p:cNvPr id="6" name="Footer Placeholder 5"/>
          <p:cNvSpPr>
            <a:spLocks noGrp="1"/>
          </p:cNvSpPr>
          <p:nvPr>
            <p:ph type="ftr" sz="quarter" idx="11"/>
          </p:nvPr>
        </p:nvSpPr>
        <p:spPr/>
        <p:txBody>
          <a:bodyPr/>
          <a:lstStyle/>
          <a:p>
            <a:r>
              <a:rPr lang="en-US" smtClean="0"/>
              <a:t>Nasim Zafar</a:t>
            </a:r>
            <a:endParaRPr lang="en-US"/>
          </a:p>
        </p:txBody>
      </p:sp>
      <p:sp>
        <p:nvSpPr>
          <p:cNvPr id="7" name="Slide Number Placeholder 6"/>
          <p:cNvSpPr>
            <a:spLocks noGrp="1"/>
          </p:cNvSpPr>
          <p:nvPr>
            <p:ph type="sldNum" sz="quarter" idx="12"/>
          </p:nvPr>
        </p:nvSpPr>
        <p:spPr/>
        <p:txBody>
          <a:bodyPr/>
          <a:lstStyle/>
          <a:p>
            <a:fld id="{42BD8709-E537-4D94-AA85-22F0E0E3C656}" type="slidenum">
              <a:rPr lang="en-US" smtClean="0"/>
              <a:pPr/>
              <a:t>‹#›</a:t>
            </a:fld>
            <a:endParaRPr lang="en-US"/>
          </a:p>
        </p:txBody>
      </p:sp>
    </p:spTree>
    <p:extLst>
      <p:ext uri="{BB962C8B-B14F-4D97-AF65-F5344CB8AC3E}">
        <p14:creationId xmlns:p14="http://schemas.microsoft.com/office/powerpoint/2010/main" xmlns="" val="29334455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78E94C-820B-407E-852E-517D9F8C06B4}" type="datetime1">
              <a:rPr lang="en-US" smtClean="0"/>
              <a:pPr/>
              <a:t>10/16/2012</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
        <p:nvSpPr>
          <p:cNvPr id="6" name="Slide Number Placeholder 5"/>
          <p:cNvSpPr>
            <a:spLocks noGrp="1"/>
          </p:cNvSpPr>
          <p:nvPr>
            <p:ph type="sldNum" sz="quarter" idx="12"/>
          </p:nvPr>
        </p:nvSpPr>
        <p:spPr/>
        <p:txBody>
          <a:bodyPr/>
          <a:lstStyle/>
          <a:p>
            <a:fld id="{42BD8709-E537-4D94-AA85-22F0E0E3C656}" type="slidenum">
              <a:rPr lang="en-US" smtClean="0"/>
              <a:pPr/>
              <a:t>‹#›</a:t>
            </a:fld>
            <a:endParaRPr lang="en-US"/>
          </a:p>
        </p:txBody>
      </p:sp>
    </p:spTree>
    <p:extLst>
      <p:ext uri="{BB962C8B-B14F-4D97-AF65-F5344CB8AC3E}">
        <p14:creationId xmlns:p14="http://schemas.microsoft.com/office/powerpoint/2010/main" xmlns="" val="3759412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27E1D8-126F-453A-AEB3-4A7D44B227B1}" type="datetime1">
              <a:rPr lang="en-US" smtClean="0"/>
              <a:pPr/>
              <a:t>10/16/2012</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
        <p:nvSpPr>
          <p:cNvPr id="6" name="Slide Number Placeholder 5"/>
          <p:cNvSpPr>
            <a:spLocks noGrp="1"/>
          </p:cNvSpPr>
          <p:nvPr>
            <p:ph type="sldNum" sz="quarter" idx="12"/>
          </p:nvPr>
        </p:nvSpPr>
        <p:spPr/>
        <p:txBody>
          <a:bodyPr/>
          <a:lstStyle/>
          <a:p>
            <a:fld id="{42BD8709-E537-4D94-AA85-22F0E0E3C656}" type="slidenum">
              <a:rPr lang="en-US" smtClean="0"/>
              <a:pPr/>
              <a:t>‹#›</a:t>
            </a:fld>
            <a:endParaRPr lang="en-US"/>
          </a:p>
        </p:txBody>
      </p:sp>
    </p:spTree>
    <p:extLst>
      <p:ext uri="{BB962C8B-B14F-4D97-AF65-F5344CB8AC3E}">
        <p14:creationId xmlns:p14="http://schemas.microsoft.com/office/powerpoint/2010/main" xmlns="" val="37412977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xmlns="" val="33779913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fld id="{71C0BAD4-2D32-47BD-8119-D93D202A5E94}" type="datetime1">
              <a:rPr lang="en-US" smtClean="0"/>
              <a:pPr>
                <a:defRPr/>
              </a:pPr>
              <a:t>10/16/2012</a:t>
            </a:fld>
            <a:endParaRPr lang="en-US"/>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t>Nasim Zafar</a:t>
            </a: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30D8489-1A39-4392-86B8-ED041858A638}"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135A199-927E-48D5-AC65-E55DF35A4632}" type="datetimeFigureOut">
              <a:rPr lang="en-US" smtClean="0">
                <a:solidFill>
                  <a:prstClr val="black">
                    <a:tint val="75000"/>
                  </a:prstClr>
                </a:solidFill>
              </a:rPr>
              <a:pPr/>
              <a:t>10/16/2012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6C947EF-322E-4E02-8CD1-6773C843B19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4042105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35A199-927E-48D5-AC65-E55DF35A4632}" type="datetimeFigureOut">
              <a:rPr lang="en-US" smtClean="0">
                <a:solidFill>
                  <a:prstClr val="black">
                    <a:tint val="75000"/>
                  </a:prstClr>
                </a:solidFill>
              </a:rPr>
              <a:pPr/>
              <a:t>10/16/2012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6C947EF-322E-4E02-8CD1-6773C843B19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0786820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135A199-927E-48D5-AC65-E55DF35A4632}" type="datetimeFigureOut">
              <a:rPr lang="en-US" smtClean="0">
                <a:solidFill>
                  <a:prstClr val="black">
                    <a:tint val="75000"/>
                  </a:prstClr>
                </a:solidFill>
              </a:rPr>
              <a:pPr/>
              <a:t>10/16/2012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6C947EF-322E-4E02-8CD1-6773C843B19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3565972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135A199-927E-48D5-AC65-E55DF35A4632}" type="datetimeFigureOut">
              <a:rPr lang="en-US" smtClean="0">
                <a:solidFill>
                  <a:prstClr val="black">
                    <a:tint val="75000"/>
                  </a:prstClr>
                </a:solidFill>
              </a:rPr>
              <a:pPr/>
              <a:t>10/16/2012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6C947EF-322E-4E02-8CD1-6773C843B19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5703507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135A199-927E-48D5-AC65-E55DF35A4632}" type="datetimeFigureOut">
              <a:rPr lang="en-US" smtClean="0">
                <a:solidFill>
                  <a:prstClr val="black">
                    <a:tint val="75000"/>
                  </a:prstClr>
                </a:solidFill>
              </a:rPr>
              <a:pPr/>
              <a:t>10/16/2012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36C947EF-322E-4E02-8CD1-6773C843B19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317122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135A199-927E-48D5-AC65-E55DF35A4632}" type="datetimeFigureOut">
              <a:rPr lang="en-US" smtClean="0">
                <a:solidFill>
                  <a:prstClr val="black">
                    <a:tint val="75000"/>
                  </a:prstClr>
                </a:solidFill>
              </a:rPr>
              <a:pPr/>
              <a:t>10/16/2012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36C947EF-322E-4E02-8CD1-6773C843B19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0853898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35A199-927E-48D5-AC65-E55DF35A4632}" type="datetimeFigureOut">
              <a:rPr lang="en-US" smtClean="0">
                <a:solidFill>
                  <a:prstClr val="black">
                    <a:tint val="75000"/>
                  </a:prstClr>
                </a:solidFill>
              </a:rPr>
              <a:pPr/>
              <a:t>10/16/2012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36C947EF-322E-4E02-8CD1-6773C843B19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0704516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35A199-927E-48D5-AC65-E55DF35A4632}" type="datetimeFigureOut">
              <a:rPr lang="en-US" smtClean="0">
                <a:solidFill>
                  <a:prstClr val="black">
                    <a:tint val="75000"/>
                  </a:prstClr>
                </a:solidFill>
              </a:rPr>
              <a:pPr/>
              <a:t>10/16/2012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6C947EF-322E-4E02-8CD1-6773C843B19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0931548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135A199-927E-48D5-AC65-E55DF35A4632}" type="datetimeFigureOut">
              <a:rPr lang="en-US" smtClean="0">
                <a:solidFill>
                  <a:prstClr val="black">
                    <a:tint val="75000"/>
                  </a:prstClr>
                </a:solidFill>
              </a:rPr>
              <a:pPr/>
              <a:t>10/16/2012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36C947EF-322E-4E02-8CD1-6773C843B19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5727326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35A199-927E-48D5-AC65-E55DF35A4632}" type="datetimeFigureOut">
              <a:rPr lang="en-US" smtClean="0">
                <a:solidFill>
                  <a:prstClr val="black">
                    <a:tint val="75000"/>
                  </a:prstClr>
                </a:solidFill>
              </a:rPr>
              <a:pPr/>
              <a:t>10/16/2012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6C947EF-322E-4E02-8CD1-6773C843B19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5001670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35A199-927E-48D5-AC65-E55DF35A4632}" type="datetimeFigureOut">
              <a:rPr lang="en-US" smtClean="0">
                <a:solidFill>
                  <a:prstClr val="black">
                    <a:tint val="75000"/>
                  </a:prstClr>
                </a:solidFill>
              </a:rPr>
              <a:pPr/>
              <a:t>10/16/2012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6C947EF-322E-4E02-8CD1-6773C843B19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7783741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6ECDF4B-9447-464C-ACEE-27D5FC318E25}" type="datetime1">
              <a:rPr lang="en-US" smtClean="0">
                <a:solidFill>
                  <a:prstClr val="black">
                    <a:tint val="75000"/>
                  </a:prstClr>
                </a:solidFill>
              </a:rPr>
              <a:pPr/>
              <a:t>10/16/2012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Nasim Zafar</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2BD8709-E537-4D94-AA85-22F0E0E3C6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41365718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AF849B-56A4-4A80-92E3-419BFCE418EB}" type="datetime1">
              <a:rPr lang="en-US" smtClean="0">
                <a:solidFill>
                  <a:prstClr val="black">
                    <a:tint val="75000"/>
                  </a:prstClr>
                </a:solidFill>
              </a:rPr>
              <a:pPr/>
              <a:t>10/16/2012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Nasim Zafar</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2BD8709-E537-4D94-AA85-22F0E0E3C6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0801196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F935FD0-AEE1-4C0D-927A-91BAAD1A9121}" type="datetime1">
              <a:rPr lang="en-US" smtClean="0">
                <a:solidFill>
                  <a:prstClr val="black">
                    <a:tint val="75000"/>
                  </a:prstClr>
                </a:solidFill>
              </a:rPr>
              <a:pPr/>
              <a:t>10/16/2012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Nasim Zafar</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2BD8709-E537-4D94-AA85-22F0E0E3C6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71679861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148ABF6-3DFA-4854-B8F3-ACE2C01FBCD0}" type="datetime1">
              <a:rPr lang="en-US" smtClean="0">
                <a:solidFill>
                  <a:prstClr val="black">
                    <a:tint val="75000"/>
                  </a:prstClr>
                </a:solidFill>
              </a:rPr>
              <a:pPr/>
              <a:t>10/16/2012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Nasim Zafar</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2BD8709-E537-4D94-AA85-22F0E0E3C6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2390092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A88AF6C-012D-4BBA-8D7A-3997D28F8FB4}" type="datetime1">
              <a:rPr lang="en-US" smtClean="0">
                <a:solidFill>
                  <a:prstClr val="black">
                    <a:tint val="75000"/>
                  </a:prstClr>
                </a:solidFill>
              </a:rPr>
              <a:pPr/>
              <a:t>10/16/2012</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smtClean="0">
                <a:solidFill>
                  <a:prstClr val="black">
                    <a:tint val="75000"/>
                  </a:prstClr>
                </a:solidFill>
              </a:rPr>
              <a:t>Nasim Zafar</a:t>
            </a: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2BD8709-E537-4D94-AA85-22F0E0E3C6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5168256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1E4747B-40B6-48EF-B9F3-CC93915E6428}" type="datetime1">
              <a:rPr lang="en-US" smtClean="0">
                <a:solidFill>
                  <a:prstClr val="black">
                    <a:tint val="75000"/>
                  </a:prstClr>
                </a:solidFill>
              </a:rPr>
              <a:pPr/>
              <a:t>10/16/2012</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Nasim Zafar</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2BD8709-E537-4D94-AA85-22F0E0E3C6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56449897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D6BD10-5B3F-456B-9F3E-5C803CD192BD}" type="datetime1">
              <a:rPr lang="en-US" smtClean="0">
                <a:solidFill>
                  <a:prstClr val="black">
                    <a:tint val="75000"/>
                  </a:prstClr>
                </a:solidFill>
              </a:rPr>
              <a:pPr/>
              <a:t>10/16/2012</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smtClean="0">
                <a:solidFill>
                  <a:prstClr val="black">
                    <a:tint val="75000"/>
                  </a:prstClr>
                </a:solidFill>
              </a:rPr>
              <a:t>Nasim Zafar</a:t>
            </a: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2BD8709-E537-4D94-AA85-22F0E0E3C6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6828791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A0DEA62-9A64-42E7-9EB8-AE55D7EDFBCF}" type="datetime1">
              <a:rPr lang="en-US" smtClean="0">
                <a:solidFill>
                  <a:prstClr val="black">
                    <a:tint val="75000"/>
                  </a:prstClr>
                </a:solidFill>
              </a:rPr>
              <a:pPr/>
              <a:t>10/16/2012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Nasim Zafar</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2BD8709-E537-4D94-AA85-22F0E0E3C6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4371302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588C76-157C-4583-B08A-6177417F7F64}" type="datetime1">
              <a:rPr lang="en-US" smtClean="0">
                <a:solidFill>
                  <a:prstClr val="black">
                    <a:tint val="75000"/>
                  </a:prstClr>
                </a:solidFill>
              </a:rPr>
              <a:pPr/>
              <a:t>10/16/2012</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Nasim Zafar</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2BD8709-E537-4D94-AA85-22F0E0E3C6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1089193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78E94C-820B-407E-852E-517D9F8C06B4}" type="datetime1">
              <a:rPr lang="en-US" smtClean="0">
                <a:solidFill>
                  <a:prstClr val="black">
                    <a:tint val="75000"/>
                  </a:prstClr>
                </a:solidFill>
              </a:rPr>
              <a:pPr/>
              <a:t>10/16/2012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Nasim Zafar</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2BD8709-E537-4D94-AA85-22F0E0E3C6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7427047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27E1D8-126F-453A-AEB3-4A7D44B227B1}" type="datetime1">
              <a:rPr lang="en-US" smtClean="0">
                <a:solidFill>
                  <a:prstClr val="black">
                    <a:tint val="75000"/>
                  </a:prstClr>
                </a:solidFill>
              </a:rPr>
              <a:pPr/>
              <a:t>10/16/2012</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Nasim Zafar</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2BD8709-E537-4D94-AA85-22F0E0E3C6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32805243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xmlns="" val="188503718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fld id="{71C0BAD4-2D32-47BD-8119-D93D202A5E94}" type="datetime1">
              <a:rPr lang="en-US" smtClean="0">
                <a:solidFill>
                  <a:prstClr val="black">
                    <a:tint val="75000"/>
                  </a:prstClr>
                </a:solidFill>
              </a:rPr>
              <a:pPr>
                <a:defRPr/>
              </a:pPr>
              <a:t>10/16/2012</a:t>
            </a:fld>
            <a:endParaRPr lang="en-US">
              <a:solidFill>
                <a:prstClr val="black">
                  <a:tint val="75000"/>
                </a:prstClr>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n-US" smtClean="0">
                <a:solidFill>
                  <a:prstClr val="black">
                    <a:tint val="75000"/>
                  </a:prstClr>
                </a:solidFill>
              </a:rPr>
              <a:t>Nasim Zafar</a:t>
            </a:r>
            <a:endParaRPr lang="en-US">
              <a:solidFill>
                <a:prstClr val="black">
                  <a:tint val="75000"/>
                </a:prstClr>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30D8489-1A39-4392-86B8-ED041858A63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xmlns="" val="1098014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826706-6810-4E1A-9E73-B44559EE3464}" type="datetime1">
              <a:rPr lang="en-US" smtClean="0"/>
              <a:pPr/>
              <a:t>10/16/2012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Nasim Zafar</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BD8709-E537-4D94-AA85-22F0E0E3C656}" type="slidenum">
              <a:rPr lang="en-US" smtClean="0"/>
              <a:pPr/>
              <a:t>‹#›</a:t>
            </a:fld>
            <a:endParaRPr lang="en-US"/>
          </a:p>
        </p:txBody>
      </p:sp>
    </p:spTree>
    <p:extLst>
      <p:ext uri="{BB962C8B-B14F-4D97-AF65-F5344CB8AC3E}">
        <p14:creationId xmlns:p14="http://schemas.microsoft.com/office/powerpoint/2010/main" xmlns="" val="39583346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80" r:id="rId12"/>
    <p:sldLayoutId id="2147483825" r:id="rId13"/>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35A199-927E-48D5-AC65-E55DF35A4632}" type="datetimeFigureOut">
              <a:rPr lang="en-US" smtClean="0">
                <a:solidFill>
                  <a:prstClr val="black">
                    <a:tint val="75000"/>
                  </a:prstClr>
                </a:solidFill>
              </a:rPr>
              <a:pPr/>
              <a:t>10/16/2012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C947EF-322E-4E02-8CD1-6773C843B19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2378883650"/>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826706-6810-4E1A-9E73-B44559EE3464}" type="datetime1">
              <a:rPr lang="en-US" smtClean="0">
                <a:solidFill>
                  <a:prstClr val="black">
                    <a:tint val="75000"/>
                  </a:prstClr>
                </a:solidFill>
              </a:rPr>
              <a:pPr/>
              <a:t>10/16/2012</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solidFill>
                  <a:prstClr val="black">
                    <a:tint val="75000"/>
                  </a:prstClr>
                </a:solidFill>
              </a:rPr>
              <a:t>Nasim Zafar</a:t>
            </a: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BD8709-E537-4D94-AA85-22F0E0E3C6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xmlns="" val="1814851930"/>
      </p:ext>
    </p:extLst>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 id="2147483850" r:id="rId12"/>
    <p:sldLayoutId id="2147483851" r:id="rId13"/>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oleObject1.bin"/><Relationship Id="rId4" Type="http://schemas.openxmlformats.org/officeDocument/2006/relationships/image" Target="../media/image8.jpeg"/></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4.xml"/><Relationship Id="rId1" Type="http://schemas.openxmlformats.org/officeDocument/2006/relationships/vmlDrawing" Target="../drawings/vmlDrawing3.vml"/><Relationship Id="rId5" Type="http://schemas.openxmlformats.org/officeDocument/2006/relationships/oleObject" Target="../embeddings/oleObject4.bin"/><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6.xml"/><Relationship Id="rId1" Type="http://schemas.openxmlformats.org/officeDocument/2006/relationships/vmlDrawing" Target="../drawings/vmlDrawing4.vml"/><Relationship Id="rId6" Type="http://schemas.openxmlformats.org/officeDocument/2006/relationships/oleObject" Target="../embeddings/oleObject6.bin"/><Relationship Id="rId5" Type="http://schemas.openxmlformats.org/officeDocument/2006/relationships/image" Target="../media/image8.jpeg"/><Relationship Id="rId4" Type="http://schemas.openxmlformats.org/officeDocument/2006/relationships/oleObject" Target="../embeddings/oleObject5.bin"/></Relationships>
</file>

<file path=ppt/slides/_rels/slide25.xml.rels><?xml version="1.0" encoding="UTF-8" standalone="yes"?>
<Relationships xmlns="http://schemas.openxmlformats.org/package/2006/relationships"><Relationship Id="rId8" Type="http://schemas.openxmlformats.org/officeDocument/2006/relationships/customXml" Target="../ink/ink2.xml"/><Relationship Id="rId3" Type="http://schemas.openxmlformats.org/officeDocument/2006/relationships/oleObject" Target="../embeddings/oleObject7.bin"/><Relationship Id="rId2" Type="http://schemas.openxmlformats.org/officeDocument/2006/relationships/slideLayout" Target="../slideLayouts/slideLayout15.xml"/><Relationship Id="rId1" Type="http://schemas.openxmlformats.org/officeDocument/2006/relationships/vmlDrawing" Target="../drawings/vmlDrawing5.vml"/><Relationship Id="rId10" Type="http://schemas.openxmlformats.org/officeDocument/2006/relationships/image" Target="../media/image8.jpeg"/><Relationship Id="rId4" Type="http://schemas.openxmlformats.org/officeDocument/2006/relationships/image" Target="../media/image24.emf"/><Relationship Id="rId9" Type="http://schemas.openxmlformats.org/officeDocument/2006/relationships/image" Target="../media/image25.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oleObject" Target="../embeddings/oleObject8.bin"/></Relationships>
</file>

<file path=ppt/slides/_rels/slide38.xml.rels><?xml version="1.0" encoding="UTF-8" standalone="yes"?>
<Relationships xmlns="http://schemas.openxmlformats.org/package/2006/relationships"><Relationship Id="rId2" Type="http://schemas.openxmlformats.org/officeDocument/2006/relationships/image" Target="../media/image34.w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95400" y="4114800"/>
            <a:ext cx="6553200" cy="1524000"/>
          </a:xfrm>
        </p:spPr>
        <p:txBody>
          <a:bodyPr rtlCol="0">
            <a:normAutofit fontScale="92500" lnSpcReduction="10000"/>
          </a:bodyPr>
          <a:lstStyle/>
          <a:p>
            <a:pPr marL="0" indent="0" fontAlgn="auto">
              <a:spcAft>
                <a:spcPts val="0"/>
              </a:spcAft>
              <a:buFont typeface="Arial" pitchFamily="34" charset="0"/>
              <a:buNone/>
              <a:defRPr/>
            </a:pPr>
            <a:endParaRPr lang="en-US" sz="2000" dirty="0" smtClean="0">
              <a:latin typeface="Times New Roman" pitchFamily="18" charset="0"/>
              <a:cs typeface="Times New Roman" pitchFamily="18" charset="0"/>
            </a:endParaRPr>
          </a:p>
          <a:p>
            <a:pPr algn="ctr" fontAlgn="auto">
              <a:spcAft>
                <a:spcPts val="0"/>
              </a:spcAft>
              <a:buFont typeface="Arial" pitchFamily="34" charset="0"/>
              <a:buNone/>
              <a:defRPr/>
            </a:pPr>
            <a:r>
              <a:rPr lang="en-US" sz="2400" b="1" dirty="0" smtClean="0">
                <a:latin typeface="Times New Roman" pitchFamily="18" charset="0"/>
                <a:cs typeface="Times New Roman" pitchFamily="18" charset="0"/>
              </a:rPr>
              <a:t>Dr. Nasim Zafar</a:t>
            </a:r>
          </a:p>
          <a:p>
            <a:pPr algn="ctr" fontAlgn="auto">
              <a:spcAft>
                <a:spcPts val="0"/>
              </a:spcAft>
              <a:buFont typeface="Arial" pitchFamily="34" charset="0"/>
              <a:buNone/>
              <a:defRPr/>
            </a:pPr>
            <a:r>
              <a:rPr lang="en-US" sz="2400" b="1" dirty="0" smtClean="0">
                <a:latin typeface="Times New Roman" pitchFamily="18" charset="0"/>
                <a:cs typeface="Times New Roman" pitchFamily="18" charset="0"/>
              </a:rPr>
              <a:t>Electronics 1 - EEE 231</a:t>
            </a:r>
          </a:p>
          <a:p>
            <a:pPr algn="ctr" fontAlgn="auto">
              <a:spcAft>
                <a:spcPts val="0"/>
              </a:spcAft>
              <a:buFont typeface="Arial" pitchFamily="34" charset="0"/>
              <a:buNone/>
              <a:defRPr/>
            </a:pPr>
            <a:r>
              <a:rPr lang="en-US" sz="2400" b="1" dirty="0" smtClean="0">
                <a:latin typeface="Times New Roman" pitchFamily="18" charset="0"/>
                <a:cs typeface="Times New Roman" pitchFamily="18" charset="0"/>
              </a:rPr>
              <a:t> Fall Semester – 2012</a:t>
            </a:r>
            <a:endParaRPr lang="en-US" sz="2400" dirty="0">
              <a:latin typeface="Times New Roman" pitchFamily="18" charset="0"/>
              <a:cs typeface="Times New Roman" pitchFamily="18" charset="0"/>
            </a:endParaRPr>
          </a:p>
        </p:txBody>
      </p:sp>
      <p:sp>
        <p:nvSpPr>
          <p:cNvPr id="163842" name="Title 1"/>
          <p:cNvSpPr>
            <a:spLocks noGrp="1"/>
          </p:cNvSpPr>
          <p:nvPr>
            <p:ph type="title" idx="4294967295"/>
          </p:nvPr>
        </p:nvSpPr>
        <p:spPr>
          <a:xfrm>
            <a:off x="0" y="2133600"/>
            <a:ext cx="9144000" cy="1524000"/>
          </a:xfrm>
        </p:spPr>
        <p:txBody>
          <a:bodyPr/>
          <a:lstStyle/>
          <a:p>
            <a:r>
              <a:rPr lang="en-US" sz="2400" b="1" dirty="0" smtClean="0">
                <a:latin typeface="Times New Roman" pitchFamily="18" charset="0"/>
                <a:cs typeface="Times New Roman" pitchFamily="18" charset="0"/>
              </a:rPr>
              <a:t>COMSATS Institute of Information Technology</a:t>
            </a:r>
            <a:br>
              <a:rPr lang="en-US" sz="2400" b="1" dirty="0" smtClean="0">
                <a:latin typeface="Times New Roman" pitchFamily="18" charset="0"/>
                <a:cs typeface="Times New Roman" pitchFamily="18" charset="0"/>
              </a:rPr>
            </a:br>
            <a:r>
              <a:rPr lang="en-US" sz="2400" b="1" dirty="0" smtClean="0">
                <a:latin typeface="Times New Roman" pitchFamily="18" charset="0"/>
                <a:cs typeface="Times New Roman" pitchFamily="18" charset="0"/>
              </a:rPr>
              <a:t>Virtual campus</a:t>
            </a:r>
            <a:br>
              <a:rPr lang="en-US" sz="2400" b="1" dirty="0" smtClean="0">
                <a:latin typeface="Times New Roman" pitchFamily="18" charset="0"/>
                <a:cs typeface="Times New Roman" pitchFamily="18" charset="0"/>
              </a:rPr>
            </a:br>
            <a:r>
              <a:rPr lang="en-US" sz="2400" b="1" dirty="0" smtClean="0">
                <a:latin typeface="Times New Roman" pitchFamily="18" charset="0"/>
                <a:cs typeface="Times New Roman" pitchFamily="18" charset="0"/>
              </a:rPr>
              <a:t>Islamabad</a:t>
            </a:r>
          </a:p>
        </p:txBody>
      </p:sp>
      <p:pic>
        <p:nvPicPr>
          <p:cNvPr id="163843" name="Picture 3"/>
          <p:cNvPicPr>
            <a:picLocks noChangeAspect="1" noChangeArrowheads="1"/>
          </p:cNvPicPr>
          <p:nvPr/>
        </p:nvPicPr>
        <p:blipFill>
          <a:blip r:embed="rId2"/>
          <a:srcRect/>
          <a:stretch>
            <a:fillRect/>
          </a:stretch>
        </p:blipFill>
        <p:spPr bwMode="auto">
          <a:xfrm>
            <a:off x="3733800" y="609600"/>
            <a:ext cx="1371600" cy="1295400"/>
          </a:xfrm>
          <a:prstGeom prst="rect">
            <a:avLst/>
          </a:prstGeom>
          <a:noFill/>
          <a:ln w="9525">
            <a:noFill/>
            <a:miter lim="800000"/>
            <a:headEnd/>
            <a:tailEnd/>
          </a:ln>
        </p:spPr>
      </p:pic>
    </p:spTree>
    <p:extLst>
      <p:ext uri="{BB962C8B-B14F-4D97-AF65-F5344CB8AC3E}">
        <p14:creationId xmlns:p14="http://schemas.microsoft.com/office/powerpoint/2010/main" xmlns="" val="30121299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marL="342900" indent="-342900">
              <a:spcBef>
                <a:spcPts val="0"/>
              </a:spcBef>
              <a:defRPr/>
            </a:pPr>
            <a:r>
              <a:rPr lang="en-US" sz="2800" b="1" dirty="0">
                <a:solidFill>
                  <a:srgbClr val="FF0000"/>
                </a:solidFill>
                <a:latin typeface="Times New Roman"/>
                <a:ea typeface="Times New Roman"/>
                <a:cs typeface="Times New Roman"/>
              </a:rPr>
              <a:t/>
            </a:r>
            <a:br>
              <a:rPr lang="en-US" sz="2800" b="1" dirty="0">
                <a:solidFill>
                  <a:srgbClr val="FF0000"/>
                </a:solidFill>
                <a:latin typeface="Times New Roman"/>
                <a:ea typeface="Times New Roman"/>
                <a:cs typeface="Times New Roman"/>
              </a:rPr>
            </a:br>
            <a:r>
              <a:rPr lang="en-US" sz="3100" b="1" dirty="0" smtClean="0">
                <a:solidFill>
                  <a:srgbClr val="FF0000"/>
                </a:solidFill>
                <a:latin typeface="Times New Roman" pitchFamily="18" charset="0"/>
                <a:cs typeface="Times New Roman" pitchFamily="18" charset="0"/>
              </a:rPr>
              <a:t>BJT as an Amplifier.</a:t>
            </a:r>
            <a:br>
              <a:rPr lang="en-US" sz="3100" b="1" dirty="0" smtClean="0">
                <a:solidFill>
                  <a:srgbClr val="FF0000"/>
                </a:solidFill>
                <a:latin typeface="Times New Roman" pitchFamily="18" charset="0"/>
                <a:cs typeface="Times New Roman" pitchFamily="18" charset="0"/>
              </a:rPr>
            </a:br>
            <a:r>
              <a:rPr lang="en-US" sz="2700" b="1" dirty="0" smtClean="0">
                <a:solidFill>
                  <a:srgbClr val="0000FF"/>
                </a:solidFill>
                <a:latin typeface="Times New Roman" pitchFamily="18" charset="0"/>
                <a:cs typeface="Times New Roman" pitchFamily="18" charset="0"/>
              </a:rPr>
              <a:t>Small-Signal Operation and Equivalent Circuits:</a:t>
            </a:r>
            <a:r>
              <a:rPr lang="en-US" sz="2700" b="1" dirty="0" smtClean="0">
                <a:solidFill>
                  <a:srgbClr val="0000FF"/>
                </a:solidFill>
                <a:latin typeface="Times New Roman"/>
                <a:ea typeface="Times New Roman"/>
                <a:cs typeface="Times New Roman"/>
              </a:rPr>
              <a:t> </a:t>
            </a:r>
            <a:br>
              <a:rPr lang="en-US" sz="2700" b="1" dirty="0" smtClean="0">
                <a:solidFill>
                  <a:srgbClr val="0000FF"/>
                </a:solidFill>
                <a:latin typeface="Times New Roman"/>
                <a:ea typeface="Times New Roman"/>
                <a:cs typeface="Times New Roman"/>
              </a:rPr>
            </a:br>
            <a:endParaRPr lang="en-US" sz="2700"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Content Placeholder 2"/>
          <p:cNvSpPr>
            <a:spLocks noGrp="1"/>
          </p:cNvSpPr>
          <p:nvPr>
            <p:ph idx="1"/>
          </p:nvPr>
        </p:nvSpPr>
        <p:spPr/>
        <p:txBody>
          <a:bodyPr rtlCol="0">
            <a:normAutofit fontScale="25000" lnSpcReduction="20000"/>
          </a:bodyPr>
          <a:lstStyle/>
          <a:p>
            <a:pPr algn="ctr" fontAlgn="auto">
              <a:spcAft>
                <a:spcPts val="0"/>
              </a:spcAft>
              <a:buFont typeface="Arial" pitchFamily="34" charset="0"/>
              <a:buNone/>
              <a:defRPr/>
            </a:pPr>
            <a:r>
              <a:rPr lang="en-US" sz="11200" b="1" dirty="0" smtClean="0">
                <a:latin typeface="Times New Roman" pitchFamily="18" charset="0"/>
                <a:cs typeface="Times New Roman" pitchFamily="18" charset="0"/>
              </a:rPr>
              <a:t>Lecture No. 21</a:t>
            </a:r>
          </a:p>
          <a:p>
            <a:pPr fontAlgn="auto">
              <a:lnSpc>
                <a:spcPct val="220000"/>
              </a:lnSpc>
              <a:spcAft>
                <a:spcPts val="0"/>
              </a:spcAft>
              <a:buClr>
                <a:srgbClr val="FF0000"/>
              </a:buClr>
              <a:buFont typeface="Arial" pitchFamily="34" charset="0"/>
              <a:buNone/>
              <a:defRPr/>
            </a:pPr>
            <a:r>
              <a:rPr lang="en-US" sz="11200" b="1" dirty="0" smtClean="0">
                <a:solidFill>
                  <a:srgbClr val="FF0000"/>
                </a:solidFill>
                <a:latin typeface="Times New Roman" pitchFamily="18" charset="0"/>
                <a:cs typeface="Times New Roman" pitchFamily="18" charset="0"/>
              </a:rPr>
              <a:t>	Contents:</a:t>
            </a:r>
          </a:p>
          <a:p>
            <a:pPr fontAlgn="auto">
              <a:lnSpc>
                <a:spcPct val="170000"/>
              </a:lnSpc>
              <a:spcAft>
                <a:spcPts val="0"/>
              </a:spcAft>
              <a:buFont typeface="Wingdings" pitchFamily="2" charset="2"/>
              <a:buChar char="Ø"/>
              <a:defRPr/>
            </a:pPr>
            <a:r>
              <a:rPr lang="en-GB" sz="8000" b="1" dirty="0" smtClean="0">
                <a:latin typeface="Times New Roman" pitchFamily="18" charset="0"/>
                <a:cs typeface="Times New Roman" pitchFamily="18" charset="0"/>
              </a:rPr>
              <a:t>Common-Emitter Characteristics.</a:t>
            </a:r>
          </a:p>
          <a:p>
            <a:pPr fontAlgn="auto">
              <a:lnSpc>
                <a:spcPct val="170000"/>
              </a:lnSpc>
              <a:spcAft>
                <a:spcPts val="0"/>
              </a:spcAft>
              <a:buFont typeface="Wingdings" pitchFamily="2" charset="2"/>
              <a:buChar char="Ø"/>
              <a:defRPr/>
            </a:pPr>
            <a:r>
              <a:rPr lang="en-US" altLang="en-US" sz="8000" b="1" dirty="0" smtClean="0">
                <a:latin typeface="Times New Roman" pitchFamily="18" charset="0"/>
                <a:cs typeface="Times New Roman" pitchFamily="18" charset="0"/>
              </a:rPr>
              <a:t>BJT as an Amplifier.</a:t>
            </a:r>
            <a:r>
              <a:rPr lang="en-US" sz="8000" b="1" dirty="0" smtClean="0">
                <a:latin typeface="Times New Roman"/>
                <a:ea typeface="Times New Roman"/>
                <a:cs typeface="Times New Roman"/>
              </a:rPr>
              <a:t> </a:t>
            </a:r>
          </a:p>
          <a:p>
            <a:pPr fontAlgn="auto">
              <a:lnSpc>
                <a:spcPct val="170000"/>
              </a:lnSpc>
              <a:spcAft>
                <a:spcPts val="0"/>
              </a:spcAft>
              <a:buFont typeface="Wingdings" pitchFamily="2" charset="2"/>
              <a:buChar char="Ø"/>
              <a:defRPr/>
            </a:pPr>
            <a:r>
              <a:rPr lang="en-US" sz="8000" b="1" dirty="0" smtClean="0">
                <a:latin typeface="Times New Roman" pitchFamily="18" charset="0"/>
                <a:cs typeface="Times New Roman" pitchFamily="18" charset="0"/>
              </a:rPr>
              <a:t>Small </a:t>
            </a:r>
            <a:r>
              <a:rPr lang="en-US" sz="8000" b="1" smtClean="0">
                <a:latin typeface="Times New Roman" pitchFamily="18" charset="0"/>
                <a:cs typeface="Times New Roman" pitchFamily="18" charset="0"/>
              </a:rPr>
              <a:t>Signal Operation.</a:t>
            </a:r>
            <a:endParaRPr lang="en-US" sz="8000" b="1" dirty="0" smtClean="0">
              <a:solidFill>
                <a:srgbClr val="FF0000"/>
              </a:solidFill>
              <a:latin typeface="Times New Roman" pitchFamily="18" charset="0"/>
              <a:cs typeface="Times New Roman" pitchFamily="18" charset="0"/>
            </a:endParaRPr>
          </a:p>
          <a:p>
            <a:pPr fontAlgn="auto">
              <a:lnSpc>
                <a:spcPct val="170000"/>
              </a:lnSpc>
              <a:spcAft>
                <a:spcPts val="0"/>
              </a:spcAft>
              <a:buFont typeface="Wingdings" pitchFamily="2" charset="2"/>
              <a:buChar char="Ø"/>
              <a:defRPr/>
            </a:pPr>
            <a:r>
              <a:rPr lang="en-US" sz="8000" b="1" kern="0" dirty="0" smtClean="0">
                <a:latin typeface="Times New Roman"/>
                <a:cs typeface="Times New Roman"/>
              </a:rPr>
              <a:t>BJT Amplifiers using Coupling and Bypass Capacitors.</a:t>
            </a:r>
          </a:p>
          <a:p>
            <a:pPr fontAlgn="auto">
              <a:lnSpc>
                <a:spcPct val="170000"/>
              </a:lnSpc>
              <a:spcAft>
                <a:spcPts val="0"/>
              </a:spcAft>
              <a:buFont typeface="Wingdings" pitchFamily="2" charset="2"/>
              <a:buChar char="Ø"/>
              <a:defRPr/>
            </a:pPr>
            <a:r>
              <a:rPr lang="en-US" sz="8000" b="1" kern="0" dirty="0" smtClean="0">
                <a:latin typeface="Times New Roman"/>
                <a:cs typeface="Times New Roman"/>
              </a:rPr>
              <a:t>BJT Amplifiers-</a:t>
            </a:r>
            <a:r>
              <a:rPr lang="en-US" sz="8000" b="1" dirty="0" smtClean="0">
                <a:latin typeface="Times New Roman" pitchFamily="18" charset="0"/>
                <a:cs typeface="Times New Roman" pitchFamily="18" charset="0"/>
              </a:rPr>
              <a:t>DC Equivalent Circuits</a:t>
            </a:r>
            <a:r>
              <a:rPr lang="en-US" sz="8000" b="1" kern="0" dirty="0" smtClean="0">
                <a:latin typeface="Times New Roman"/>
                <a:cs typeface="Times New Roman"/>
              </a:rPr>
              <a:t>.</a:t>
            </a:r>
            <a:endParaRPr lang="en-US" sz="8000" b="1" dirty="0" smtClean="0">
              <a:latin typeface="Times New Roman" pitchFamily="18" charset="0"/>
              <a:ea typeface="Times New Roman"/>
              <a:cs typeface="Times New Roman" pitchFamily="18" charset="0"/>
            </a:endParaRPr>
          </a:p>
          <a:p>
            <a:pPr fontAlgn="auto">
              <a:lnSpc>
                <a:spcPct val="150000"/>
              </a:lnSpc>
              <a:spcAft>
                <a:spcPts val="0"/>
              </a:spcAft>
              <a:buClr>
                <a:srgbClr val="FF0000"/>
              </a:buClr>
              <a:buFont typeface="Arial" pitchFamily="34" charset="0"/>
              <a:buNone/>
              <a:defRPr/>
            </a:pPr>
            <a:endParaRPr lang="en-US" sz="9600" dirty="0" smtClean="0">
              <a:latin typeface="Times New Roman" pitchFamily="18" charset="0"/>
              <a:cs typeface="Times New Roman" pitchFamily="18" charset="0"/>
            </a:endParaRPr>
          </a:p>
          <a:p>
            <a:pPr fontAlgn="auto">
              <a:lnSpc>
                <a:spcPct val="150000"/>
              </a:lnSpc>
              <a:spcAft>
                <a:spcPts val="0"/>
              </a:spcAft>
              <a:buFont typeface="Arial" pitchFamily="34" charset="0"/>
              <a:buNone/>
              <a:defRPr/>
            </a:pPr>
            <a:r>
              <a:rPr lang="en-US" sz="9600" dirty="0" smtClean="0">
                <a:latin typeface="Times New Roman" pitchFamily="18" charset="0"/>
                <a:cs typeface="Times New Roman" pitchFamily="18" charset="0"/>
              </a:rPr>
              <a:t> </a:t>
            </a:r>
          </a:p>
          <a:p>
            <a:pPr fontAlgn="auto">
              <a:lnSpc>
                <a:spcPct val="150000"/>
              </a:lnSpc>
              <a:spcAft>
                <a:spcPts val="0"/>
              </a:spcAft>
              <a:buFont typeface="Arial" pitchFamily="34" charset="0"/>
              <a:buNone/>
              <a:defRPr/>
            </a:pPr>
            <a:r>
              <a:rPr lang="en-US" sz="9600" dirty="0" smtClean="0">
                <a:latin typeface="Times New Roman" pitchFamily="18" charset="0"/>
                <a:cs typeface="Times New Roman" pitchFamily="18" charset="0"/>
              </a:rPr>
              <a:t> </a:t>
            </a:r>
          </a:p>
          <a:p>
            <a:pPr fontAlgn="auto">
              <a:lnSpc>
                <a:spcPct val="150000"/>
              </a:lnSpc>
              <a:spcAft>
                <a:spcPts val="0"/>
              </a:spcAft>
              <a:buFont typeface="Arial" pitchFamily="34" charset="0"/>
              <a:buChar char="•"/>
              <a:defRPr/>
            </a:pPr>
            <a:endParaRPr lang="en-US" sz="9600" dirty="0">
              <a:latin typeface="Times New Roman" pitchFamily="18" charset="0"/>
              <a:cs typeface="Times New Roman" pitchFamily="18" charset="0"/>
            </a:endParaRPr>
          </a:p>
        </p:txBody>
      </p:sp>
      <p:sp>
        <p:nvSpPr>
          <p:cNvPr id="6" name="Footer Placeholder 5"/>
          <p:cNvSpPr>
            <a:spLocks noGrp="1"/>
          </p:cNvSpPr>
          <p:nvPr>
            <p:ph type="ftr" sz="quarter" idx="11"/>
          </p:nvPr>
        </p:nvSpPr>
        <p:spPr/>
        <p:txBody>
          <a:bodyPr/>
          <a:lstStyle/>
          <a:p>
            <a:pPr>
              <a:defRPr/>
            </a:pPr>
            <a:r>
              <a:rPr lang="en-US" dirty="0" smtClean="0">
                <a:solidFill>
                  <a:prstClr val="black">
                    <a:tint val="75000"/>
                  </a:prstClr>
                </a:solidFill>
              </a:rPr>
              <a:t>Nasim Zafar</a:t>
            </a: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54FCFE5F-50CA-461C-AFE0-089A0FBAAEA5}" type="slidenum">
              <a:rPr lang="en-US">
                <a:solidFill>
                  <a:prstClr val="black">
                    <a:tint val="75000"/>
                  </a:prstClr>
                </a:solidFill>
              </a:rPr>
              <a:pPr>
                <a:defRPr/>
              </a:pPr>
              <a:t>2</a:t>
            </a:fld>
            <a:endParaRPr lang="en-US" dirty="0">
              <a:solidFill>
                <a:prstClr val="black">
                  <a:tint val="75000"/>
                </a:prstClr>
              </a:solidFill>
            </a:endParaRPr>
          </a:p>
        </p:txBody>
      </p:sp>
    </p:spTree>
    <p:extLst>
      <p:ext uri="{BB962C8B-B14F-4D97-AF65-F5344CB8AC3E}">
        <p14:creationId xmlns:p14="http://schemas.microsoft.com/office/powerpoint/2010/main" xmlns="" val="156097862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89" name="Rectangle 2"/>
          <p:cNvSpPr>
            <a:spLocks noGrp="1" noChangeArrowheads="1"/>
          </p:cNvSpPr>
          <p:nvPr>
            <p:ph type="title"/>
          </p:nvPr>
        </p:nvSpPr>
        <p:spPr/>
        <p:txBody>
          <a:bodyPr/>
          <a:lstStyle/>
          <a:p>
            <a:r>
              <a:rPr lang="en-US" altLang="zh-TW" sz="2800" b="1" dirty="0" smtClean="0">
                <a:solidFill>
                  <a:srgbClr val="FF0000"/>
                </a:solidFill>
                <a:latin typeface="Times New Roman" pitchFamily="18" charset="0"/>
                <a:cs typeface="Times New Roman" pitchFamily="18" charset="0"/>
              </a:rPr>
              <a:t>References:</a:t>
            </a:r>
          </a:p>
        </p:txBody>
      </p:sp>
      <p:sp>
        <p:nvSpPr>
          <p:cNvPr id="11270" name="Rectangle 3"/>
          <p:cNvSpPr>
            <a:spLocks noGrp="1" noChangeArrowheads="1"/>
          </p:cNvSpPr>
          <p:nvPr>
            <p:ph type="body" idx="1"/>
          </p:nvPr>
        </p:nvSpPr>
        <p:spPr>
          <a:xfrm>
            <a:off x="1066800" y="1828800"/>
            <a:ext cx="6934200" cy="4724400"/>
          </a:xfrm>
        </p:spPr>
        <p:txBody>
          <a:bodyPr rtlCol="0">
            <a:noAutofit/>
          </a:bodyPr>
          <a:lstStyle/>
          <a:p>
            <a:pPr marL="457200" indent="-457200" fontAlgn="auto">
              <a:spcAft>
                <a:spcPts val="0"/>
              </a:spcAft>
              <a:buSzPct val="124000"/>
              <a:buFont typeface="Wingdings" pitchFamily="2" charset="2"/>
              <a:buChar char="Ø"/>
              <a:defRPr/>
            </a:pPr>
            <a:r>
              <a:rPr lang="en-US" altLang="zh-TW" sz="2000" b="1" i="1" dirty="0" smtClean="0">
                <a:latin typeface="Times New Roman" pitchFamily="18" charset="0"/>
                <a:cs typeface="Times New Roman" pitchFamily="18" charset="0"/>
              </a:rPr>
              <a:t>Microelectronic Circuits:  </a:t>
            </a:r>
          </a:p>
          <a:p>
            <a:pPr marL="457200" indent="-457200" fontAlgn="auto">
              <a:spcAft>
                <a:spcPts val="0"/>
              </a:spcAft>
              <a:buFont typeface="Arial" pitchFamily="34" charset="0"/>
              <a:buNone/>
              <a:defRPr/>
            </a:pPr>
            <a:r>
              <a:rPr lang="en-US" altLang="zh-TW" sz="2000" dirty="0" smtClean="0">
                <a:latin typeface="Times New Roman" pitchFamily="18" charset="0"/>
                <a:cs typeface="Times New Roman" pitchFamily="18" charset="0"/>
              </a:rPr>
              <a:t>        Adel S. </a:t>
            </a:r>
            <a:r>
              <a:rPr lang="en-US" altLang="zh-TW" sz="2000" dirty="0" err="1" smtClean="0">
                <a:latin typeface="Times New Roman" pitchFamily="18" charset="0"/>
                <a:cs typeface="Times New Roman" pitchFamily="18" charset="0"/>
              </a:rPr>
              <a:t>Sedra</a:t>
            </a:r>
            <a:r>
              <a:rPr lang="en-US" altLang="zh-TW" sz="2000" dirty="0" smtClean="0">
                <a:latin typeface="Times New Roman" pitchFamily="18" charset="0"/>
                <a:cs typeface="Times New Roman" pitchFamily="18" charset="0"/>
              </a:rPr>
              <a:t> and Kenneth C. Smith. </a:t>
            </a:r>
          </a:p>
          <a:p>
            <a:pPr marL="457200" lvl="0" indent="-457200" fontAlgn="auto">
              <a:lnSpc>
                <a:spcPct val="150000"/>
              </a:lnSpc>
              <a:spcAft>
                <a:spcPts val="0"/>
              </a:spcAft>
              <a:buSzPct val="125000"/>
              <a:buFont typeface="Wingdings" pitchFamily="2" charset="2"/>
              <a:buChar char="Ø"/>
              <a:defRPr/>
            </a:pPr>
            <a:endParaRPr lang="en-US" altLang="zh-TW" sz="2000" b="1" i="1" dirty="0" smtClean="0">
              <a:solidFill>
                <a:prstClr val="black"/>
              </a:solidFill>
              <a:latin typeface="Times New Roman" pitchFamily="18" charset="0"/>
              <a:cs typeface="Times New Roman" pitchFamily="18" charset="0"/>
            </a:endParaRPr>
          </a:p>
          <a:p>
            <a:pPr marL="457200" lvl="0" indent="-457200" fontAlgn="auto">
              <a:spcAft>
                <a:spcPts val="0"/>
              </a:spcAft>
              <a:buSzPct val="125000"/>
              <a:buFont typeface="Wingdings" pitchFamily="2" charset="2"/>
              <a:buChar char="Ø"/>
              <a:defRPr/>
            </a:pPr>
            <a:r>
              <a:rPr lang="en-US" altLang="zh-TW" sz="2000" b="1" i="1" dirty="0" smtClean="0">
                <a:solidFill>
                  <a:prstClr val="black"/>
                </a:solidFill>
                <a:latin typeface="Times New Roman" pitchFamily="18" charset="0"/>
                <a:cs typeface="Times New Roman" pitchFamily="18" charset="0"/>
              </a:rPr>
              <a:t>Integrated </a:t>
            </a:r>
            <a:r>
              <a:rPr lang="en-US" altLang="zh-TW" sz="2000" b="1" i="1" dirty="0">
                <a:solidFill>
                  <a:prstClr val="black"/>
                </a:solidFill>
                <a:latin typeface="Times New Roman" pitchFamily="18" charset="0"/>
                <a:cs typeface="Times New Roman" pitchFamily="18" charset="0"/>
              </a:rPr>
              <a:t>Electronics :</a:t>
            </a:r>
          </a:p>
          <a:p>
            <a:pPr lvl="0">
              <a:buSzPct val="126000"/>
              <a:buNone/>
            </a:pPr>
            <a:r>
              <a:rPr lang="en-US" altLang="zh-TW" sz="2000" dirty="0">
                <a:solidFill>
                  <a:prstClr val="black"/>
                </a:solidFill>
                <a:latin typeface="Times New Roman" pitchFamily="18" charset="0"/>
                <a:cs typeface="Times New Roman" pitchFamily="18" charset="0"/>
              </a:rPr>
              <a:t>	  Jacob </a:t>
            </a:r>
            <a:r>
              <a:rPr lang="en-US" altLang="zh-TW" sz="2000" dirty="0" err="1">
                <a:solidFill>
                  <a:prstClr val="black"/>
                </a:solidFill>
                <a:latin typeface="Times New Roman" pitchFamily="18" charset="0"/>
                <a:cs typeface="Times New Roman" pitchFamily="18" charset="0"/>
              </a:rPr>
              <a:t>Millman</a:t>
            </a:r>
            <a:r>
              <a:rPr lang="en-US" altLang="zh-TW" sz="2000" dirty="0">
                <a:solidFill>
                  <a:prstClr val="black"/>
                </a:solidFill>
                <a:latin typeface="Times New Roman" pitchFamily="18" charset="0"/>
                <a:cs typeface="Times New Roman" pitchFamily="18" charset="0"/>
              </a:rPr>
              <a:t> and Christos </a:t>
            </a:r>
            <a:r>
              <a:rPr lang="en-US" altLang="zh-TW" sz="2000" dirty="0" err="1">
                <a:solidFill>
                  <a:prstClr val="black"/>
                </a:solidFill>
                <a:latin typeface="Times New Roman" pitchFamily="18" charset="0"/>
                <a:cs typeface="Times New Roman" pitchFamily="18" charset="0"/>
              </a:rPr>
              <a:t>Halkias</a:t>
            </a:r>
            <a:r>
              <a:rPr lang="en-US" altLang="zh-TW" sz="2000" dirty="0">
                <a:solidFill>
                  <a:prstClr val="black"/>
                </a:solidFill>
                <a:latin typeface="Times New Roman" pitchFamily="18" charset="0"/>
                <a:cs typeface="Times New Roman" pitchFamily="18" charset="0"/>
              </a:rPr>
              <a:t> (McGraw-Hill</a:t>
            </a:r>
            <a:r>
              <a:rPr lang="en-US" altLang="zh-TW" sz="2000" dirty="0" smtClean="0">
                <a:solidFill>
                  <a:prstClr val="black"/>
                </a:solidFill>
                <a:latin typeface="Times New Roman" pitchFamily="18" charset="0"/>
                <a:cs typeface="Times New Roman" pitchFamily="18" charset="0"/>
              </a:rPr>
              <a:t>).</a:t>
            </a:r>
          </a:p>
          <a:p>
            <a:pPr lvl="0">
              <a:buSzPct val="126000"/>
              <a:buNone/>
            </a:pPr>
            <a:endParaRPr lang="en-US" sz="2000" b="1" i="1" dirty="0">
              <a:solidFill>
                <a:prstClr val="black"/>
              </a:solidFill>
              <a:latin typeface="Times New Roman" pitchFamily="18" charset="0"/>
              <a:cs typeface="Times New Roman" pitchFamily="18" charset="0"/>
            </a:endParaRPr>
          </a:p>
          <a:p>
            <a:pPr lvl="0">
              <a:buSzPct val="126000"/>
              <a:buFont typeface="Wingdings" pitchFamily="2" charset="2"/>
              <a:buChar char="Ø"/>
            </a:pPr>
            <a:r>
              <a:rPr lang="en-US" sz="2000" b="1" i="1" dirty="0" smtClean="0">
                <a:solidFill>
                  <a:prstClr val="black"/>
                </a:solidFill>
                <a:latin typeface="Times New Roman" pitchFamily="18" charset="0"/>
                <a:cs typeface="Times New Roman" pitchFamily="18" charset="0"/>
              </a:rPr>
              <a:t> </a:t>
            </a:r>
            <a:r>
              <a:rPr lang="en-US" sz="2000" b="1" i="1" dirty="0" smtClean="0">
                <a:latin typeface="Times New Roman" pitchFamily="18" charset="0"/>
                <a:cs typeface="Times New Roman" pitchFamily="18" charset="0"/>
              </a:rPr>
              <a:t>Introductory </a:t>
            </a:r>
            <a:r>
              <a:rPr lang="en-US" sz="2000" b="1" i="1" dirty="0">
                <a:latin typeface="Times New Roman" pitchFamily="18" charset="0"/>
                <a:cs typeface="Times New Roman" pitchFamily="18" charset="0"/>
              </a:rPr>
              <a:t>Electronic Devices and Circuits</a:t>
            </a:r>
          </a:p>
          <a:p>
            <a:pPr marL="0" indent="0" eaLnBrk="1" hangingPunct="1">
              <a:buNone/>
            </a:pP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     Robert </a:t>
            </a:r>
            <a:r>
              <a:rPr lang="en-US" sz="2000" dirty="0">
                <a:latin typeface="Times New Roman" pitchFamily="18" charset="0"/>
                <a:cs typeface="Times New Roman" pitchFamily="18" charset="0"/>
              </a:rPr>
              <a:t>T. </a:t>
            </a:r>
            <a:r>
              <a:rPr lang="en-US" sz="2000" dirty="0" err="1">
                <a:latin typeface="Times New Roman" pitchFamily="18" charset="0"/>
                <a:cs typeface="Times New Roman" pitchFamily="18" charset="0"/>
              </a:rPr>
              <a:t>Paynter</a:t>
            </a:r>
            <a:endParaRPr lang="th-TH" sz="2000" dirty="0">
              <a:latin typeface="Times New Roman" pitchFamily="18" charset="0"/>
            </a:endParaRPr>
          </a:p>
          <a:p>
            <a:pPr marL="457200" indent="-457200" fontAlgn="auto">
              <a:lnSpc>
                <a:spcPct val="150000"/>
              </a:lnSpc>
              <a:spcAft>
                <a:spcPts val="0"/>
              </a:spcAft>
              <a:buSzPct val="125000"/>
              <a:buFont typeface="Wingdings" pitchFamily="2" charset="2"/>
              <a:buChar char="Ø"/>
              <a:defRPr/>
            </a:pPr>
            <a:endParaRPr lang="en-US" altLang="zh-TW" sz="2000" b="1" i="1" dirty="0" smtClean="0">
              <a:latin typeface="Times New Roman" pitchFamily="18" charset="0"/>
              <a:cs typeface="Times New Roman" pitchFamily="18" charset="0"/>
            </a:endParaRPr>
          </a:p>
          <a:p>
            <a:pPr marL="457200" indent="-457200" fontAlgn="auto">
              <a:spcAft>
                <a:spcPts val="0"/>
              </a:spcAft>
              <a:buSzPct val="125000"/>
              <a:buFont typeface="Wingdings" pitchFamily="2" charset="2"/>
              <a:buChar char="Ø"/>
              <a:defRPr/>
            </a:pPr>
            <a:r>
              <a:rPr lang="en-US" altLang="zh-TW" sz="2000" b="1" i="1" dirty="0" smtClean="0">
                <a:latin typeface="Times New Roman" pitchFamily="18" charset="0"/>
                <a:cs typeface="Times New Roman" pitchFamily="18" charset="0"/>
              </a:rPr>
              <a:t>Electronic Devices :</a:t>
            </a:r>
          </a:p>
          <a:p>
            <a:pPr fontAlgn="auto">
              <a:spcAft>
                <a:spcPts val="0"/>
              </a:spcAft>
              <a:buFont typeface="Arial" pitchFamily="34" charset="0"/>
              <a:buNone/>
              <a:defRPr/>
            </a:pPr>
            <a:r>
              <a:rPr lang="en-US" altLang="zh-TW" sz="2000" dirty="0" smtClean="0">
                <a:latin typeface="Times New Roman" pitchFamily="18" charset="0"/>
                <a:cs typeface="Times New Roman" pitchFamily="18" charset="0"/>
              </a:rPr>
              <a:t>	  Thomas L. Floyd ( Prentice Hall ). </a:t>
            </a:r>
          </a:p>
          <a:p>
            <a:pPr marL="0" indent="0" fontAlgn="auto">
              <a:lnSpc>
                <a:spcPct val="150000"/>
              </a:lnSpc>
              <a:spcAft>
                <a:spcPts val="0"/>
              </a:spcAft>
              <a:buFont typeface="Arial" pitchFamily="34" charset="0"/>
              <a:buNone/>
              <a:defRPr/>
            </a:pPr>
            <a:endParaRPr lang="en-US" altLang="zh-TW" sz="2000" dirty="0" smtClean="0">
              <a:latin typeface="Times New Roman" pitchFamily="18" charset="0"/>
              <a:cs typeface="Times New Roman" pitchFamily="18" charset="0"/>
            </a:endParaRPr>
          </a:p>
        </p:txBody>
      </p:sp>
      <p:sp>
        <p:nvSpPr>
          <p:cNvPr id="2" name="Footer Placeholder 1"/>
          <p:cNvSpPr>
            <a:spLocks noGrp="1"/>
          </p:cNvSpPr>
          <p:nvPr>
            <p:ph type="ftr" sz="quarter" idx="11"/>
          </p:nvPr>
        </p:nvSpPr>
        <p:spPr/>
        <p:txBody>
          <a:bodyPr/>
          <a:lstStyle/>
          <a:p>
            <a:pPr>
              <a:defRPr/>
            </a:pPr>
            <a:r>
              <a:rPr lang="en-US" smtClean="0">
                <a:solidFill>
                  <a:prstClr val="black">
                    <a:tint val="75000"/>
                  </a:prstClr>
                </a:solidFill>
              </a:rPr>
              <a:t>Nasim Zafar</a:t>
            </a:r>
            <a:endParaRPr lang="en-US">
              <a:solidFill>
                <a:prstClr val="black">
                  <a:tint val="75000"/>
                </a:prstClr>
              </a:solidFill>
            </a:endParaRPr>
          </a:p>
        </p:txBody>
      </p:sp>
      <p:sp>
        <p:nvSpPr>
          <p:cNvPr id="3" name="Slide Number Placeholder 2"/>
          <p:cNvSpPr>
            <a:spLocks noGrp="1"/>
          </p:cNvSpPr>
          <p:nvPr>
            <p:ph type="sldNum" sz="quarter" idx="12"/>
          </p:nvPr>
        </p:nvSpPr>
        <p:spPr/>
        <p:txBody>
          <a:bodyPr/>
          <a:lstStyle/>
          <a:p>
            <a:pPr>
              <a:defRPr/>
            </a:pPr>
            <a:fld id="{73DD0248-B346-404D-8C11-93BF74C467DB}" type="slidenum">
              <a:rPr lang="en-US">
                <a:solidFill>
                  <a:prstClr val="black">
                    <a:tint val="75000"/>
                  </a:prstClr>
                </a:solidFill>
              </a:rPr>
              <a:pPr>
                <a:defRPr/>
              </a:pPr>
              <a:t>3</a:t>
            </a:fld>
            <a:endParaRPr lang="en-US">
              <a:solidFill>
                <a:prstClr val="black">
                  <a:tint val="75000"/>
                </a:prstClr>
              </a:solidFill>
            </a:endParaRPr>
          </a:p>
        </p:txBody>
      </p:sp>
    </p:spTree>
    <p:extLst>
      <p:ext uri="{BB962C8B-B14F-4D97-AF65-F5344CB8AC3E}">
        <p14:creationId xmlns:p14="http://schemas.microsoft.com/office/powerpoint/2010/main" xmlns="" val="32657124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342900" lvl="0" indent="-342900">
              <a:spcBef>
                <a:spcPct val="20000"/>
              </a:spcBef>
              <a:defRPr/>
            </a:pPr>
            <a:r>
              <a:rPr lang="en-US" sz="2800" b="1" dirty="0">
                <a:solidFill>
                  <a:prstClr val="black"/>
                </a:solidFill>
                <a:latin typeface="Times New Roman" pitchFamily="18" charset="0"/>
                <a:ea typeface="+mn-ea"/>
                <a:cs typeface="Times New Roman" pitchFamily="18" charset="0"/>
              </a:rPr>
              <a:t>Lecture No. 21</a:t>
            </a:r>
            <a:br>
              <a:rPr lang="en-US" sz="2800" b="1" dirty="0">
                <a:solidFill>
                  <a:prstClr val="black"/>
                </a:solidFill>
                <a:latin typeface="Times New Roman" pitchFamily="18" charset="0"/>
                <a:ea typeface="+mn-ea"/>
                <a:cs typeface="Times New Roman" pitchFamily="18" charset="0"/>
              </a:rPr>
            </a:br>
            <a:r>
              <a:rPr lang="en-US" altLang="zh-TW" sz="2800" b="1" dirty="0" smtClean="0">
                <a:solidFill>
                  <a:srgbClr val="FF0000"/>
                </a:solidFill>
                <a:latin typeface="Times New Roman" pitchFamily="18" charset="0"/>
                <a:cs typeface="Times New Roman" pitchFamily="18" charset="0"/>
              </a:rPr>
              <a:t>Reference:</a:t>
            </a:r>
            <a:endParaRPr lang="en-US" dirty="0"/>
          </a:p>
        </p:txBody>
      </p:sp>
      <p:sp>
        <p:nvSpPr>
          <p:cNvPr id="3" name="Content Placeholder 2"/>
          <p:cNvSpPr>
            <a:spLocks noGrp="1"/>
          </p:cNvSpPr>
          <p:nvPr>
            <p:ph idx="1"/>
          </p:nvPr>
        </p:nvSpPr>
        <p:spPr/>
        <p:txBody>
          <a:bodyPr/>
          <a:lstStyle/>
          <a:p>
            <a:pPr marL="457200" lvl="0" indent="-457200" algn="ctr">
              <a:buSzPct val="124000"/>
              <a:buFont typeface="Wingdings" pitchFamily="2" charset="2"/>
              <a:buChar char="Ø"/>
              <a:defRPr/>
            </a:pPr>
            <a:endParaRPr lang="en-US" altLang="zh-TW" sz="2000" b="1" i="1" dirty="0" smtClean="0">
              <a:solidFill>
                <a:prstClr val="black"/>
              </a:solidFill>
              <a:latin typeface="Times New Roman" pitchFamily="18" charset="0"/>
              <a:cs typeface="Times New Roman" pitchFamily="18" charset="0"/>
            </a:endParaRPr>
          </a:p>
          <a:p>
            <a:pPr marL="457200" lvl="0" indent="-457200" algn="ctr">
              <a:buSzPct val="124000"/>
              <a:buFont typeface="Wingdings" pitchFamily="2" charset="2"/>
              <a:buChar char="Ø"/>
              <a:defRPr/>
            </a:pPr>
            <a:endParaRPr lang="en-US" altLang="zh-TW" sz="2000" b="1" i="1" dirty="0">
              <a:solidFill>
                <a:prstClr val="black"/>
              </a:solidFill>
              <a:latin typeface="Times New Roman" pitchFamily="18" charset="0"/>
              <a:cs typeface="Times New Roman" pitchFamily="18" charset="0"/>
            </a:endParaRPr>
          </a:p>
          <a:p>
            <a:pPr marL="0" lvl="0" indent="0" algn="ctr">
              <a:buSzPct val="124000"/>
              <a:buNone/>
              <a:defRPr/>
            </a:pPr>
            <a:r>
              <a:rPr lang="en-US" altLang="zh-TW" sz="2800" b="1" i="1" dirty="0" smtClean="0">
                <a:solidFill>
                  <a:srgbClr val="0000FF"/>
                </a:solidFill>
                <a:latin typeface="Times New Roman" pitchFamily="18" charset="0"/>
                <a:cs typeface="Times New Roman" pitchFamily="18" charset="0"/>
              </a:rPr>
              <a:t>Microelectronic </a:t>
            </a:r>
            <a:r>
              <a:rPr lang="en-US" altLang="zh-TW" sz="2800" b="1" i="1" dirty="0">
                <a:solidFill>
                  <a:srgbClr val="0000FF"/>
                </a:solidFill>
                <a:latin typeface="Times New Roman" pitchFamily="18" charset="0"/>
                <a:cs typeface="Times New Roman" pitchFamily="18" charset="0"/>
              </a:rPr>
              <a:t>Circuits:  </a:t>
            </a:r>
          </a:p>
          <a:p>
            <a:pPr marL="457200" lvl="0" indent="-457200" algn="ctr">
              <a:buNone/>
              <a:defRPr/>
            </a:pPr>
            <a:r>
              <a:rPr lang="en-US" altLang="zh-TW" sz="2800" dirty="0">
                <a:solidFill>
                  <a:srgbClr val="0000FF"/>
                </a:solidFill>
                <a:latin typeface="Times New Roman" pitchFamily="18" charset="0"/>
                <a:cs typeface="Times New Roman" pitchFamily="18" charset="0"/>
              </a:rPr>
              <a:t>        Adel S. </a:t>
            </a:r>
            <a:r>
              <a:rPr lang="en-US" altLang="zh-TW" sz="2800" dirty="0" err="1">
                <a:solidFill>
                  <a:srgbClr val="0000FF"/>
                </a:solidFill>
                <a:latin typeface="Times New Roman" pitchFamily="18" charset="0"/>
                <a:cs typeface="Times New Roman" pitchFamily="18" charset="0"/>
              </a:rPr>
              <a:t>Sedra</a:t>
            </a:r>
            <a:r>
              <a:rPr lang="en-US" altLang="zh-TW" sz="2800" dirty="0">
                <a:solidFill>
                  <a:srgbClr val="0000FF"/>
                </a:solidFill>
                <a:latin typeface="Times New Roman" pitchFamily="18" charset="0"/>
                <a:cs typeface="Times New Roman" pitchFamily="18" charset="0"/>
              </a:rPr>
              <a:t> and Kenneth C. Smith. </a:t>
            </a:r>
          </a:p>
        </p:txBody>
      </p:sp>
      <p:sp>
        <p:nvSpPr>
          <p:cNvPr id="4" name="Footer Placeholder 3"/>
          <p:cNvSpPr>
            <a:spLocks noGrp="1"/>
          </p:cNvSpPr>
          <p:nvPr>
            <p:ph type="ftr" sz="quarter" idx="11"/>
          </p:nvPr>
        </p:nvSpPr>
        <p:spPr/>
        <p:txBody>
          <a:bodyPr/>
          <a:lstStyle/>
          <a:p>
            <a:r>
              <a:rPr lang="en-US" smtClean="0"/>
              <a:t>Nasim Zafar</a:t>
            </a:r>
            <a:endParaRPr lang="en-US"/>
          </a:p>
        </p:txBody>
      </p:sp>
      <p:sp>
        <p:nvSpPr>
          <p:cNvPr id="5" name="Slide Number Placeholder 4"/>
          <p:cNvSpPr>
            <a:spLocks noGrp="1"/>
          </p:cNvSpPr>
          <p:nvPr>
            <p:ph type="sldNum" sz="quarter" idx="12"/>
          </p:nvPr>
        </p:nvSpPr>
        <p:spPr/>
        <p:txBody>
          <a:bodyPr/>
          <a:lstStyle/>
          <a:p>
            <a:fld id="{42BD8709-E537-4D94-AA85-22F0E0E3C656}" type="slidenum">
              <a:rPr lang="en-US" smtClean="0"/>
              <a:pPr/>
              <a:t>4</a:t>
            </a:fld>
            <a:endParaRPr lang="en-US"/>
          </a:p>
        </p:txBody>
      </p:sp>
    </p:spTree>
    <p:extLst>
      <p:ext uri="{BB962C8B-B14F-4D97-AF65-F5344CB8AC3E}">
        <p14:creationId xmlns:p14="http://schemas.microsoft.com/office/powerpoint/2010/main" xmlns="" val="34365492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solidFill>
                  <a:srgbClr val="FF0000"/>
                </a:solidFill>
                <a:latin typeface="Times New Roman" pitchFamily="18" charset="0"/>
                <a:cs typeface="Times New Roman" pitchFamily="18" charset="0"/>
              </a:rPr>
              <a:t>Introduction</a:t>
            </a:r>
            <a:br>
              <a:rPr lang="en-GB" sz="2800" b="1" dirty="0" smtClean="0">
                <a:solidFill>
                  <a:srgbClr val="FF0000"/>
                </a:solidFill>
                <a:latin typeface="Times New Roman" pitchFamily="18" charset="0"/>
                <a:cs typeface="Times New Roman" pitchFamily="18" charset="0"/>
              </a:rPr>
            </a:br>
            <a:r>
              <a:rPr lang="en-GB" sz="2400" b="1" dirty="0" smtClean="0">
                <a:solidFill>
                  <a:srgbClr val="0000FF"/>
                </a:solidFill>
                <a:latin typeface="Times New Roman" pitchFamily="18" charset="0"/>
                <a:cs typeface="Times New Roman" pitchFamily="18" charset="0"/>
              </a:rPr>
              <a:t>Common-Emitter Characteristics-I:</a:t>
            </a:r>
            <a:endParaRPr lang="en-US" sz="2400" b="1" dirty="0">
              <a:solidFill>
                <a:srgbClr val="0000FF"/>
              </a:solidFill>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pPr>
              <a:buClr>
                <a:srgbClr val="FF0000"/>
              </a:buClr>
              <a:buFont typeface="Wingdings" pitchFamily="2" charset="2"/>
              <a:buChar char="Ø"/>
            </a:pPr>
            <a:r>
              <a:rPr lang="en-US" sz="2600" dirty="0" smtClean="0">
                <a:latin typeface="Times New Roman" pitchFamily="18" charset="0"/>
                <a:cs typeface="Times New Roman" pitchFamily="18" charset="0"/>
              </a:rPr>
              <a:t>We had discussed Common Emitter Current-Voltage characteristic curves extensively to understand:</a:t>
            </a:r>
          </a:p>
          <a:p>
            <a:pPr>
              <a:buClr>
                <a:srgbClr val="FF0000"/>
              </a:buClr>
              <a:buFont typeface="Wingdings" pitchFamily="2" charset="2"/>
              <a:buChar char="Ø"/>
            </a:pPr>
            <a:endParaRPr lang="en-US" sz="2600" dirty="0" smtClean="0">
              <a:latin typeface="Times New Roman" pitchFamily="18" charset="0"/>
              <a:cs typeface="Times New Roman" pitchFamily="18" charset="0"/>
            </a:endParaRPr>
          </a:p>
          <a:p>
            <a:pPr>
              <a:buClr>
                <a:srgbClr val="FF0000"/>
              </a:buClr>
              <a:buFont typeface="Wingdings" pitchFamily="2" charset="2"/>
              <a:buChar char="Ø"/>
            </a:pPr>
            <a:r>
              <a:rPr lang="en-US" sz="2600" dirty="0" smtClean="0">
                <a:latin typeface="Times New Roman" pitchFamily="18" charset="0"/>
                <a:cs typeface="Times New Roman" pitchFamily="18" charset="0"/>
              </a:rPr>
              <a:t>How the transistor operates as </a:t>
            </a:r>
            <a:r>
              <a:rPr lang="en-US" sz="2600" b="1" i="1" dirty="0" smtClean="0">
                <a:solidFill>
                  <a:srgbClr val="0000FF"/>
                </a:solidFill>
                <a:latin typeface="Times New Roman" pitchFamily="18" charset="0"/>
                <a:cs typeface="Times New Roman" pitchFamily="18" charset="0"/>
              </a:rPr>
              <a:t>a linear signal amplifier</a:t>
            </a:r>
          </a:p>
          <a:p>
            <a:pPr>
              <a:buClr>
                <a:srgbClr val="FF0000"/>
              </a:buClr>
              <a:buNone/>
            </a:pPr>
            <a:r>
              <a:rPr lang="en-US" sz="2600" b="1" i="1" dirty="0" smtClean="0">
                <a:solidFill>
                  <a:srgbClr val="0000FF"/>
                </a:solidFill>
                <a:latin typeface="Times New Roman" pitchFamily="18" charset="0"/>
                <a:cs typeface="Times New Roman" pitchFamily="18" charset="0"/>
              </a:rPr>
              <a:t>    </a:t>
            </a:r>
            <a:r>
              <a:rPr lang="en-US" sz="2600" dirty="0" smtClean="0">
                <a:latin typeface="Times New Roman" pitchFamily="18" charset="0"/>
                <a:cs typeface="Times New Roman" pitchFamily="18" charset="0"/>
              </a:rPr>
              <a:t>for the </a:t>
            </a:r>
            <a:r>
              <a:rPr lang="en-US" sz="2600" b="1" i="1" dirty="0" smtClean="0">
                <a:solidFill>
                  <a:srgbClr val="0000FF"/>
                </a:solidFill>
                <a:latin typeface="Times New Roman" pitchFamily="18" charset="0"/>
                <a:cs typeface="Times New Roman" pitchFamily="18" charset="0"/>
              </a:rPr>
              <a:t>ac signals.</a:t>
            </a:r>
          </a:p>
          <a:p>
            <a:pPr>
              <a:buClr>
                <a:srgbClr val="FF0000"/>
              </a:buClr>
              <a:buNone/>
            </a:pPr>
            <a:endParaRPr lang="en-US" sz="2600" dirty="0" smtClean="0">
              <a:latin typeface="Times New Roman" pitchFamily="18" charset="0"/>
              <a:cs typeface="Times New Roman" pitchFamily="18" charset="0"/>
            </a:endParaRPr>
          </a:p>
          <a:p>
            <a:pPr>
              <a:buClr>
                <a:srgbClr val="FF0000"/>
              </a:buClr>
              <a:buFont typeface="Wingdings" pitchFamily="2" charset="2"/>
              <a:buChar char="Ø"/>
            </a:pPr>
            <a:r>
              <a:rPr lang="en-US" sz="2600" dirty="0" smtClean="0">
                <a:latin typeface="Times New Roman" pitchFamily="18" charset="0"/>
                <a:cs typeface="Times New Roman" pitchFamily="18" charset="0"/>
              </a:rPr>
              <a:t>The basis for the amplifier application is the fact that when</a:t>
            </a:r>
          </a:p>
          <a:p>
            <a:pPr>
              <a:buClr>
                <a:srgbClr val="FF0000"/>
              </a:buClr>
              <a:buNone/>
            </a:pPr>
            <a:r>
              <a:rPr lang="en-US" sz="2600" dirty="0" smtClean="0">
                <a:latin typeface="Times New Roman" pitchFamily="18" charset="0"/>
                <a:cs typeface="Times New Roman" pitchFamily="18" charset="0"/>
              </a:rPr>
              <a:t>     the BJT is operated in the active-mode, it acts as the voltage-controlled-current source: Changes in the base-emitter voltage </a:t>
            </a:r>
            <a:r>
              <a:rPr lang="en-US" sz="2600" b="1" i="1" dirty="0" smtClean="0">
                <a:solidFill>
                  <a:srgbClr val="0000FF"/>
                </a:solidFill>
                <a:latin typeface="Times New Roman" pitchFamily="18" charset="0"/>
                <a:cs typeface="Times New Roman" pitchFamily="18" charset="0"/>
              </a:rPr>
              <a:t>VBE</a:t>
            </a:r>
            <a:r>
              <a:rPr lang="en-US" sz="2600" i="1" dirty="0" smtClean="0">
                <a:latin typeface="Times New Roman" pitchFamily="18" charset="0"/>
                <a:cs typeface="Times New Roman" pitchFamily="18" charset="0"/>
              </a:rPr>
              <a:t> </a:t>
            </a:r>
            <a:r>
              <a:rPr lang="en-US" sz="2600" dirty="0" smtClean="0">
                <a:latin typeface="Times New Roman" pitchFamily="18" charset="0"/>
                <a:cs typeface="Times New Roman" pitchFamily="18" charset="0"/>
              </a:rPr>
              <a:t>give rise to changes in the collector current </a:t>
            </a:r>
            <a:r>
              <a:rPr lang="en-US" sz="2600" b="1" i="1" dirty="0" err="1" smtClean="0">
                <a:solidFill>
                  <a:srgbClr val="0000FF"/>
                </a:solidFill>
                <a:latin typeface="Times New Roman" pitchFamily="18" charset="0"/>
                <a:cs typeface="Times New Roman" pitchFamily="18" charset="0"/>
              </a:rPr>
              <a:t>Ic</a:t>
            </a:r>
            <a:r>
              <a:rPr lang="en-US" sz="2600" b="1" i="1" dirty="0" smtClean="0">
                <a:solidFill>
                  <a:srgbClr val="0000FF"/>
                </a:solidFill>
                <a:latin typeface="Times New Roman" pitchFamily="18" charset="0"/>
                <a:cs typeface="Times New Roman" pitchFamily="18" charset="0"/>
              </a:rPr>
              <a:t>. </a:t>
            </a:r>
          </a:p>
          <a:p>
            <a:pPr>
              <a:buClr>
                <a:srgbClr val="FF0000"/>
              </a:buClr>
              <a:buFont typeface="Wingdings" pitchFamily="2" charset="2"/>
              <a:buChar char="Ø"/>
            </a:pPr>
            <a:endParaRPr lang="en-US" sz="2600" dirty="0" smtClean="0">
              <a:latin typeface="Times New Roman" pitchFamily="18" charset="0"/>
              <a:cs typeface="Times New Roman" pitchFamily="18" charset="0"/>
            </a:endParaRPr>
          </a:p>
          <a:p>
            <a:pPr>
              <a:buClr>
                <a:srgbClr val="FF0000"/>
              </a:buClr>
              <a:buFont typeface="Wingdings" pitchFamily="2" charset="2"/>
              <a:buChar char="Ø"/>
            </a:pPr>
            <a:r>
              <a:rPr lang="en-US" sz="2600" dirty="0" smtClean="0">
                <a:latin typeface="Times New Roman" pitchFamily="18" charset="0"/>
                <a:cs typeface="Times New Roman" pitchFamily="18" charset="0"/>
              </a:rPr>
              <a:t>Thus, in the active-mode, the BJT can be used to implement a </a:t>
            </a:r>
            <a:r>
              <a:rPr lang="en-US" sz="2600" b="1" i="1" dirty="0" err="1" smtClean="0">
                <a:solidFill>
                  <a:srgbClr val="0000FF"/>
                </a:solidFill>
                <a:latin typeface="Times New Roman" pitchFamily="18" charset="0"/>
                <a:cs typeface="Times New Roman" pitchFamily="18" charset="0"/>
              </a:rPr>
              <a:t>transconductance</a:t>
            </a:r>
            <a:r>
              <a:rPr lang="en-US" sz="2600" b="1" i="1" dirty="0" smtClean="0">
                <a:solidFill>
                  <a:srgbClr val="0000FF"/>
                </a:solidFill>
                <a:latin typeface="Times New Roman" pitchFamily="18" charset="0"/>
                <a:cs typeface="Times New Roman" pitchFamily="18" charset="0"/>
              </a:rPr>
              <a:t> amplifier.</a:t>
            </a:r>
          </a:p>
          <a:p>
            <a:pPr>
              <a:buNone/>
            </a:pPr>
            <a:endParaRPr lang="en-US" dirty="0"/>
          </a:p>
        </p:txBody>
      </p:sp>
      <p:sp>
        <p:nvSpPr>
          <p:cNvPr id="4" name="Footer Placeholder 3"/>
          <p:cNvSpPr>
            <a:spLocks noGrp="1"/>
          </p:cNvSpPr>
          <p:nvPr>
            <p:ph type="ftr" sz="quarter" idx="11"/>
          </p:nvPr>
        </p:nvSpPr>
        <p:spPr/>
        <p:txBody>
          <a:bodyPr/>
          <a:lstStyle/>
          <a:p>
            <a:r>
              <a:rPr lang="en-US" dirty="0" smtClean="0"/>
              <a:t>Nasim Zafar</a:t>
            </a:r>
            <a:endParaRPr lang="en-US" dirty="0"/>
          </a:p>
        </p:txBody>
      </p:sp>
      <p:sp>
        <p:nvSpPr>
          <p:cNvPr id="5" name="Slide Number Placeholder 4"/>
          <p:cNvSpPr>
            <a:spLocks noGrp="1"/>
          </p:cNvSpPr>
          <p:nvPr>
            <p:ph type="sldNum" sz="quarter" idx="12"/>
          </p:nvPr>
        </p:nvSpPr>
        <p:spPr/>
        <p:txBody>
          <a:bodyPr/>
          <a:lstStyle/>
          <a:p>
            <a:fld id="{42BD8709-E537-4D94-AA85-22F0E0E3C656}" type="slidenum">
              <a:rPr lang="en-US" smtClean="0"/>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a:bodyPr>
          <a:lstStyle/>
          <a:p>
            <a:r>
              <a:rPr lang="en-GB" sz="2800" b="1" dirty="0" smtClean="0">
                <a:solidFill>
                  <a:srgbClr val="FF0000"/>
                </a:solidFill>
                <a:latin typeface="Times New Roman" pitchFamily="18" charset="0"/>
                <a:cs typeface="Times New Roman" pitchFamily="18" charset="0"/>
              </a:rPr>
              <a:t>Introduction</a:t>
            </a:r>
            <a:r>
              <a:rPr lang="en-GB" sz="3200" b="1" dirty="0" smtClean="0">
                <a:solidFill>
                  <a:srgbClr val="FF0000"/>
                </a:solidFill>
                <a:latin typeface="Times New Roman" pitchFamily="18" charset="0"/>
                <a:cs typeface="Times New Roman" pitchFamily="18" charset="0"/>
              </a:rPr>
              <a:t/>
            </a:r>
            <a:br>
              <a:rPr lang="en-GB" sz="3200" b="1" dirty="0" smtClean="0">
                <a:solidFill>
                  <a:srgbClr val="FF0000"/>
                </a:solidFill>
                <a:latin typeface="Times New Roman" pitchFamily="18" charset="0"/>
                <a:cs typeface="Times New Roman" pitchFamily="18" charset="0"/>
              </a:rPr>
            </a:br>
            <a:r>
              <a:rPr lang="en-GB" sz="2400" b="1" dirty="0" smtClean="0">
                <a:solidFill>
                  <a:srgbClr val="0000FF"/>
                </a:solidFill>
                <a:latin typeface="Times New Roman" pitchFamily="18" charset="0"/>
                <a:cs typeface="Times New Roman" pitchFamily="18" charset="0"/>
              </a:rPr>
              <a:t>Common-Emitter Characteristics-II:</a:t>
            </a:r>
            <a:endParaRPr lang="en-GB" sz="2400" b="1" dirty="0" smtClean="0">
              <a:solidFill>
                <a:srgbClr val="FF0000"/>
              </a:solidFill>
              <a:latin typeface="Times New Roman" pitchFamily="18" charset="0"/>
              <a:cs typeface="Times New Roman" pitchFamily="18" charset="0"/>
            </a:endParaRPr>
          </a:p>
        </p:txBody>
      </p:sp>
      <p:sp>
        <p:nvSpPr>
          <p:cNvPr id="19459" name="Rectangle 3"/>
          <p:cNvSpPr>
            <a:spLocks noGrp="1" noChangeArrowheads="1"/>
          </p:cNvSpPr>
          <p:nvPr>
            <p:ph type="body" idx="1"/>
          </p:nvPr>
        </p:nvSpPr>
        <p:spPr>
          <a:xfrm>
            <a:off x="685800" y="1828800"/>
            <a:ext cx="7772400" cy="4114800"/>
          </a:xfrm>
        </p:spPr>
        <p:txBody>
          <a:bodyPr/>
          <a:lstStyle/>
          <a:p>
            <a:pPr eaLnBrk="1" hangingPunct="1">
              <a:lnSpc>
                <a:spcPct val="90000"/>
              </a:lnSpc>
              <a:buClr>
                <a:srgbClr val="FF0000"/>
              </a:buClr>
              <a:buFont typeface="Wingdings" pitchFamily="2" charset="2"/>
              <a:buChar char="Ø"/>
            </a:pPr>
            <a:r>
              <a:rPr lang="en-US" sz="2400" dirty="0" smtClean="0">
                <a:latin typeface="Times New Roman" pitchFamily="18" charset="0"/>
                <a:cs typeface="Times New Roman" pitchFamily="18" charset="0"/>
              </a:rPr>
              <a:t>Once these basics are understood we will understand:</a:t>
            </a:r>
          </a:p>
          <a:p>
            <a:pPr eaLnBrk="1" hangingPunct="1">
              <a:lnSpc>
                <a:spcPct val="90000"/>
              </a:lnSpc>
              <a:buClr>
                <a:srgbClr val="FF0000"/>
              </a:buClr>
              <a:buFont typeface="Wingdings" pitchFamily="2" charset="2"/>
              <a:buChar char="Ø"/>
            </a:pPr>
            <a:endParaRPr lang="en-US" sz="2400" dirty="0" smtClean="0">
              <a:latin typeface="Times New Roman" pitchFamily="18" charset="0"/>
              <a:cs typeface="Times New Roman" pitchFamily="18" charset="0"/>
            </a:endParaRPr>
          </a:p>
          <a:p>
            <a:pPr eaLnBrk="1" hangingPunct="1">
              <a:lnSpc>
                <a:spcPct val="90000"/>
              </a:lnSpc>
              <a:buClr>
                <a:srgbClr val="FF0000"/>
              </a:buClr>
              <a:buFont typeface="Wingdings" pitchFamily="2" charset="2"/>
              <a:buChar char="Ø"/>
            </a:pPr>
            <a:r>
              <a:rPr lang="en-US" sz="2400" dirty="0" smtClean="0">
                <a:latin typeface="Times New Roman" pitchFamily="18" charset="0"/>
                <a:cs typeface="Times New Roman" pitchFamily="18" charset="0"/>
              </a:rPr>
              <a:t>How we can replace the transistor by </a:t>
            </a:r>
            <a:r>
              <a:rPr lang="en-US" sz="2400" b="1" i="1" dirty="0" smtClean="0">
                <a:solidFill>
                  <a:srgbClr val="0000FF"/>
                </a:solidFill>
                <a:latin typeface="Times New Roman" pitchFamily="18" charset="0"/>
                <a:cs typeface="Times New Roman" pitchFamily="18" charset="0"/>
              </a:rPr>
              <a:t>a small ac-signal equivalent circuit.</a:t>
            </a:r>
          </a:p>
          <a:p>
            <a:pPr eaLnBrk="1" hangingPunct="1">
              <a:lnSpc>
                <a:spcPct val="90000"/>
              </a:lnSpc>
              <a:buClr>
                <a:srgbClr val="FF0000"/>
              </a:buClr>
              <a:buNone/>
            </a:pPr>
            <a:endParaRPr lang="en-US" sz="2400" dirty="0" smtClean="0">
              <a:latin typeface="Times New Roman" pitchFamily="18" charset="0"/>
              <a:cs typeface="Times New Roman" pitchFamily="18" charset="0"/>
            </a:endParaRPr>
          </a:p>
          <a:p>
            <a:pPr eaLnBrk="1" hangingPunct="1">
              <a:lnSpc>
                <a:spcPct val="90000"/>
              </a:lnSpc>
              <a:buClr>
                <a:srgbClr val="FF0000"/>
              </a:buClr>
              <a:buFont typeface="Wingdings" pitchFamily="2" charset="2"/>
              <a:buChar char="Ø"/>
            </a:pPr>
            <a:r>
              <a:rPr lang="en-US" sz="2400" dirty="0" smtClean="0">
                <a:latin typeface="Times New Roman" pitchFamily="18" charset="0"/>
                <a:cs typeface="Times New Roman" pitchFamily="18" charset="0"/>
              </a:rPr>
              <a:t>How to derive a simple </a:t>
            </a:r>
            <a:r>
              <a:rPr lang="en-US" sz="2400" b="1" i="1" dirty="0" smtClean="0">
                <a:solidFill>
                  <a:srgbClr val="0000FF"/>
                </a:solidFill>
                <a:latin typeface="Times New Roman" pitchFamily="18" charset="0"/>
                <a:cs typeface="Times New Roman" pitchFamily="18" charset="0"/>
              </a:rPr>
              <a:t>ac equivalent circuit </a:t>
            </a:r>
            <a:r>
              <a:rPr lang="en-US" sz="2400" dirty="0" smtClean="0">
                <a:latin typeface="Times New Roman" pitchFamily="18" charset="0"/>
                <a:cs typeface="Times New Roman" pitchFamily="18" charset="0"/>
              </a:rPr>
              <a:t>from the characteristic curves.</a:t>
            </a:r>
          </a:p>
          <a:p>
            <a:pPr eaLnBrk="1" hangingPunct="1">
              <a:lnSpc>
                <a:spcPct val="90000"/>
              </a:lnSpc>
              <a:buClr>
                <a:srgbClr val="FF0000"/>
              </a:buClr>
              <a:buFont typeface="Wingdings" pitchFamily="2" charset="2"/>
              <a:buChar char="Ø"/>
            </a:pPr>
            <a:endParaRPr lang="en-US" sz="2400" dirty="0" smtClean="0">
              <a:latin typeface="Times New Roman" pitchFamily="18" charset="0"/>
              <a:cs typeface="Times New Roman" pitchFamily="18" charset="0"/>
            </a:endParaRPr>
          </a:p>
          <a:p>
            <a:pPr eaLnBrk="1" hangingPunct="1">
              <a:lnSpc>
                <a:spcPct val="90000"/>
              </a:lnSpc>
              <a:buClr>
                <a:srgbClr val="FF0000"/>
              </a:buClr>
              <a:buFont typeface="Wingdings" pitchFamily="2" charset="2"/>
              <a:buChar char="Ø"/>
            </a:pPr>
            <a:r>
              <a:rPr lang="en-US" sz="2400" dirty="0" smtClean="0">
                <a:latin typeface="Times New Roman" pitchFamily="18" charset="0"/>
                <a:cs typeface="Times New Roman" pitchFamily="18" charset="0"/>
              </a:rPr>
              <a:t>Some of the limitations of our simple equivalent circuit.</a:t>
            </a:r>
          </a:p>
          <a:p>
            <a:pPr eaLnBrk="1" hangingPunct="1">
              <a:lnSpc>
                <a:spcPct val="90000"/>
              </a:lnSpc>
            </a:pPr>
            <a:endParaRPr lang="en-US" dirty="0" smtClean="0">
              <a:cs typeface="Times New Roman" pitchFamily="18" charset="0"/>
            </a:endParaRPr>
          </a:p>
        </p:txBody>
      </p:sp>
      <p:sp>
        <p:nvSpPr>
          <p:cNvPr id="4" name="Slide Number Placeholder 3"/>
          <p:cNvSpPr>
            <a:spLocks noGrp="1"/>
          </p:cNvSpPr>
          <p:nvPr>
            <p:ph type="sldNum" sz="quarter" idx="12"/>
          </p:nvPr>
        </p:nvSpPr>
        <p:spPr/>
        <p:txBody>
          <a:bodyPr/>
          <a:lstStyle/>
          <a:p>
            <a:fld id="{42BD8709-E537-4D94-AA85-22F0E0E3C656}" type="slidenum">
              <a:rPr lang="en-US" smtClean="0"/>
              <a:pPr/>
              <a:t>6</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buNone/>
            </a:pPr>
            <a:endParaRPr lang="en-US" b="1" dirty="0" smtClean="0">
              <a:solidFill>
                <a:srgbClr val="0000FF"/>
              </a:solidFill>
              <a:latin typeface="Times New Roman" pitchFamily="18" charset="0"/>
              <a:cs typeface="Times New Roman" pitchFamily="18" charset="0"/>
            </a:endParaRPr>
          </a:p>
          <a:p>
            <a:pPr algn="ctr">
              <a:buNone/>
            </a:pPr>
            <a:endParaRPr lang="en-US" b="1" dirty="0" smtClean="0">
              <a:solidFill>
                <a:srgbClr val="0000FF"/>
              </a:solidFill>
              <a:latin typeface="Times New Roman" pitchFamily="18" charset="0"/>
              <a:cs typeface="Times New Roman" pitchFamily="18" charset="0"/>
            </a:endParaRPr>
          </a:p>
          <a:p>
            <a:pPr algn="ctr">
              <a:buNone/>
            </a:pPr>
            <a:r>
              <a:rPr lang="en-US" b="1" dirty="0" smtClean="0">
                <a:solidFill>
                  <a:srgbClr val="0000FF"/>
                </a:solidFill>
                <a:latin typeface="Times New Roman" pitchFamily="18" charset="0"/>
                <a:cs typeface="Times New Roman" pitchFamily="18" charset="0"/>
              </a:rPr>
              <a:t>The </a:t>
            </a:r>
            <a:r>
              <a:rPr lang="en-US" altLang="en-US" b="1" dirty="0" smtClean="0">
                <a:solidFill>
                  <a:srgbClr val="0000FF"/>
                </a:solidFill>
                <a:latin typeface="Times New Roman" pitchFamily="18" charset="0"/>
                <a:cs typeface="Times New Roman" pitchFamily="18" charset="0"/>
              </a:rPr>
              <a:t>Common-Emitter Amplifier Circuit:</a:t>
            </a:r>
            <a:r>
              <a:rPr lang="en-US" b="1" dirty="0" smtClean="0">
                <a:solidFill>
                  <a:srgbClr val="0000FF"/>
                </a:solidFill>
                <a:latin typeface="Times New Roman" pitchFamily="18" charset="0"/>
                <a:cs typeface="Times New Roman" pitchFamily="18" charset="0"/>
              </a:rPr>
              <a:t> </a:t>
            </a:r>
            <a:endParaRPr lang="en-US" dirty="0"/>
          </a:p>
        </p:txBody>
      </p:sp>
      <p:sp>
        <p:nvSpPr>
          <p:cNvPr id="4" name="Footer Placeholder 3"/>
          <p:cNvSpPr>
            <a:spLocks noGrp="1"/>
          </p:cNvSpPr>
          <p:nvPr>
            <p:ph type="ftr" sz="quarter" idx="11"/>
          </p:nvPr>
        </p:nvSpPr>
        <p:spPr/>
        <p:txBody>
          <a:bodyPr/>
          <a:lstStyle/>
          <a:p>
            <a:r>
              <a:rPr lang="en-US" smtClean="0"/>
              <a:t>Nasim Zafar</a:t>
            </a:r>
            <a:endParaRPr lang="en-US"/>
          </a:p>
        </p:txBody>
      </p:sp>
      <p:sp>
        <p:nvSpPr>
          <p:cNvPr id="5" name="Slide Number Placeholder 4"/>
          <p:cNvSpPr>
            <a:spLocks noGrp="1"/>
          </p:cNvSpPr>
          <p:nvPr>
            <p:ph type="sldNum" sz="quarter" idx="12"/>
          </p:nvPr>
        </p:nvSpPr>
        <p:spPr/>
        <p:txBody>
          <a:bodyPr/>
          <a:lstStyle/>
          <a:p>
            <a:fld id="{42BD8709-E537-4D94-AA85-22F0E0E3C656}"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a:xfrm>
            <a:off x="609600" y="0"/>
            <a:ext cx="7772400" cy="990600"/>
          </a:xfrm>
        </p:spPr>
        <p:txBody>
          <a:bodyPr>
            <a:normAutofit/>
          </a:bodyPr>
          <a:lstStyle/>
          <a:p>
            <a:pPr>
              <a:defRPr/>
            </a:pPr>
            <a:r>
              <a:rPr lang="en-US" altLang="en-US" sz="2800" b="1" dirty="0" smtClean="0">
                <a:solidFill>
                  <a:srgbClr val="FF0000"/>
                </a:solidFill>
                <a:latin typeface="Times New Roman" pitchFamily="18" charset="0"/>
                <a:cs typeface="Times New Roman" pitchFamily="18" charset="0"/>
              </a:rPr>
              <a:t>Common-Emitter Amplifier Circuit:</a:t>
            </a:r>
          </a:p>
        </p:txBody>
      </p:sp>
      <p:sp>
        <p:nvSpPr>
          <p:cNvPr id="12291" name="Text Box 3"/>
          <p:cNvSpPr txBox="1">
            <a:spLocks noChangeArrowheads="1"/>
          </p:cNvSpPr>
          <p:nvPr/>
        </p:nvSpPr>
        <p:spPr bwMode="auto">
          <a:xfrm>
            <a:off x="1371600" y="1447800"/>
            <a:ext cx="5715000" cy="4270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200">
                <a:solidFill>
                  <a:schemeClr val="tx1"/>
                </a:solidFill>
                <a:latin typeface="Tahoma" pitchFamily="34" charset="0"/>
              </a:defRPr>
            </a:lvl1pPr>
            <a:lvl2pPr marL="742950" indent="-285750">
              <a:defRPr sz="2200">
                <a:solidFill>
                  <a:schemeClr val="tx1"/>
                </a:solidFill>
                <a:latin typeface="Tahoma" pitchFamily="34" charset="0"/>
              </a:defRPr>
            </a:lvl2pPr>
            <a:lvl3pPr marL="1143000" indent="-228600">
              <a:defRPr sz="2200">
                <a:solidFill>
                  <a:schemeClr val="tx1"/>
                </a:solidFill>
                <a:latin typeface="Tahoma" pitchFamily="34" charset="0"/>
              </a:defRPr>
            </a:lvl3pPr>
            <a:lvl4pPr marL="1600200" indent="-228600">
              <a:defRPr sz="2200">
                <a:solidFill>
                  <a:schemeClr val="tx1"/>
                </a:solidFill>
                <a:latin typeface="Tahoma" pitchFamily="34" charset="0"/>
              </a:defRPr>
            </a:lvl4pPr>
            <a:lvl5pPr marL="2057400" indent="-228600">
              <a:defRPr sz="2200">
                <a:solidFill>
                  <a:schemeClr val="tx1"/>
                </a:solidFill>
                <a:latin typeface="Tahoma" pitchFamily="34" charset="0"/>
              </a:defRPr>
            </a:lvl5pPr>
            <a:lvl6pPr marL="2514600" indent="-228600" eaLnBrk="0" fontAlgn="base" hangingPunct="0">
              <a:spcBef>
                <a:spcPct val="0"/>
              </a:spcBef>
              <a:spcAft>
                <a:spcPct val="0"/>
              </a:spcAft>
              <a:defRPr sz="2200">
                <a:solidFill>
                  <a:schemeClr val="tx1"/>
                </a:solidFill>
                <a:latin typeface="Tahoma" pitchFamily="34" charset="0"/>
              </a:defRPr>
            </a:lvl6pPr>
            <a:lvl7pPr marL="2971800" indent="-228600" eaLnBrk="0" fontAlgn="base" hangingPunct="0">
              <a:spcBef>
                <a:spcPct val="0"/>
              </a:spcBef>
              <a:spcAft>
                <a:spcPct val="0"/>
              </a:spcAft>
              <a:defRPr sz="2200">
                <a:solidFill>
                  <a:schemeClr val="tx1"/>
                </a:solidFill>
                <a:latin typeface="Tahoma" pitchFamily="34" charset="0"/>
              </a:defRPr>
            </a:lvl7pPr>
            <a:lvl8pPr marL="3429000" indent="-228600" eaLnBrk="0" fontAlgn="base" hangingPunct="0">
              <a:spcBef>
                <a:spcPct val="0"/>
              </a:spcBef>
              <a:spcAft>
                <a:spcPct val="0"/>
              </a:spcAft>
              <a:defRPr sz="2200">
                <a:solidFill>
                  <a:schemeClr val="tx1"/>
                </a:solidFill>
                <a:latin typeface="Tahoma" pitchFamily="34" charset="0"/>
              </a:defRPr>
            </a:lvl8pPr>
            <a:lvl9pPr marL="3886200" indent="-228600" eaLnBrk="0" fontAlgn="base" hangingPunct="0">
              <a:spcBef>
                <a:spcPct val="0"/>
              </a:spcBef>
              <a:spcAft>
                <a:spcPct val="0"/>
              </a:spcAft>
              <a:defRPr sz="2200">
                <a:solidFill>
                  <a:schemeClr val="tx1"/>
                </a:solidFill>
                <a:latin typeface="Tahoma" pitchFamily="34" charset="0"/>
              </a:defRPr>
            </a:lvl9pPr>
          </a:lstStyle>
          <a:p>
            <a:pPr eaLnBrk="0" fontAlgn="base" hangingPunct="0">
              <a:spcBef>
                <a:spcPct val="50000"/>
              </a:spcBef>
              <a:spcAft>
                <a:spcPct val="0"/>
              </a:spcAft>
            </a:pPr>
            <a:endParaRPr lang="en-US" altLang="en-US" i="1" dirty="0">
              <a:solidFill>
                <a:srgbClr val="000000"/>
              </a:solidFill>
            </a:endParaRPr>
          </a:p>
        </p:txBody>
      </p:sp>
      <p:sp>
        <p:nvSpPr>
          <p:cNvPr id="12292" name="Text Box 4"/>
          <p:cNvSpPr txBox="1">
            <a:spLocks noChangeArrowheads="1"/>
          </p:cNvSpPr>
          <p:nvPr/>
        </p:nvSpPr>
        <p:spPr bwMode="auto">
          <a:xfrm>
            <a:off x="685800" y="990600"/>
            <a:ext cx="8001000" cy="13849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defRPr sz="2200">
                <a:solidFill>
                  <a:schemeClr val="tx1"/>
                </a:solidFill>
                <a:latin typeface="Tahoma" pitchFamily="34" charset="0"/>
              </a:defRPr>
            </a:lvl1pPr>
            <a:lvl2pPr marL="742950" indent="-285750">
              <a:defRPr sz="2200">
                <a:solidFill>
                  <a:schemeClr val="tx1"/>
                </a:solidFill>
                <a:latin typeface="Tahoma" pitchFamily="34" charset="0"/>
              </a:defRPr>
            </a:lvl2pPr>
            <a:lvl3pPr marL="1143000" indent="-228600">
              <a:defRPr sz="2200">
                <a:solidFill>
                  <a:schemeClr val="tx1"/>
                </a:solidFill>
                <a:latin typeface="Tahoma" pitchFamily="34" charset="0"/>
              </a:defRPr>
            </a:lvl3pPr>
            <a:lvl4pPr marL="1600200" indent="-228600">
              <a:defRPr sz="2200">
                <a:solidFill>
                  <a:schemeClr val="tx1"/>
                </a:solidFill>
                <a:latin typeface="Tahoma" pitchFamily="34" charset="0"/>
              </a:defRPr>
            </a:lvl4pPr>
            <a:lvl5pPr marL="2057400" indent="-228600">
              <a:defRPr sz="2200">
                <a:solidFill>
                  <a:schemeClr val="tx1"/>
                </a:solidFill>
                <a:latin typeface="Tahoma" pitchFamily="34" charset="0"/>
              </a:defRPr>
            </a:lvl5pPr>
            <a:lvl6pPr marL="2514600" indent="-228600" eaLnBrk="0" fontAlgn="base" hangingPunct="0">
              <a:spcBef>
                <a:spcPct val="0"/>
              </a:spcBef>
              <a:spcAft>
                <a:spcPct val="0"/>
              </a:spcAft>
              <a:defRPr sz="2200">
                <a:solidFill>
                  <a:schemeClr val="tx1"/>
                </a:solidFill>
                <a:latin typeface="Tahoma" pitchFamily="34" charset="0"/>
              </a:defRPr>
            </a:lvl6pPr>
            <a:lvl7pPr marL="2971800" indent="-228600" eaLnBrk="0" fontAlgn="base" hangingPunct="0">
              <a:spcBef>
                <a:spcPct val="0"/>
              </a:spcBef>
              <a:spcAft>
                <a:spcPct val="0"/>
              </a:spcAft>
              <a:defRPr sz="2200">
                <a:solidFill>
                  <a:schemeClr val="tx1"/>
                </a:solidFill>
                <a:latin typeface="Tahoma" pitchFamily="34" charset="0"/>
              </a:defRPr>
            </a:lvl7pPr>
            <a:lvl8pPr marL="3429000" indent="-228600" eaLnBrk="0" fontAlgn="base" hangingPunct="0">
              <a:spcBef>
                <a:spcPct val="0"/>
              </a:spcBef>
              <a:spcAft>
                <a:spcPct val="0"/>
              </a:spcAft>
              <a:defRPr sz="2200">
                <a:solidFill>
                  <a:schemeClr val="tx1"/>
                </a:solidFill>
                <a:latin typeface="Tahoma" pitchFamily="34" charset="0"/>
              </a:defRPr>
            </a:lvl8pPr>
            <a:lvl9pPr marL="3886200" indent="-228600" eaLnBrk="0" fontAlgn="base" hangingPunct="0">
              <a:spcBef>
                <a:spcPct val="0"/>
              </a:spcBef>
              <a:spcAft>
                <a:spcPct val="0"/>
              </a:spcAft>
              <a:defRPr sz="2200">
                <a:solidFill>
                  <a:schemeClr val="tx1"/>
                </a:solidFill>
                <a:latin typeface="Tahoma" pitchFamily="34" charset="0"/>
              </a:defRPr>
            </a:lvl9pPr>
          </a:lstStyle>
          <a:p>
            <a:pPr eaLnBrk="0" fontAlgn="base" hangingPunct="0">
              <a:spcBef>
                <a:spcPct val="50000"/>
              </a:spcBef>
              <a:spcAft>
                <a:spcPct val="0"/>
              </a:spcAft>
              <a:buClr>
                <a:srgbClr val="FF0000"/>
              </a:buClr>
              <a:buFont typeface="Wingdings" pitchFamily="2" charset="2"/>
              <a:buChar char="Ø"/>
            </a:pPr>
            <a:r>
              <a:rPr lang="en-US" altLang="en-US" sz="2400" dirty="0" smtClean="0">
                <a:solidFill>
                  <a:srgbClr val="000000"/>
                </a:solidFill>
                <a:latin typeface="Times New Roman" pitchFamily="18" charset="0"/>
                <a:cs typeface="Times New Roman" pitchFamily="18" charset="0"/>
              </a:rPr>
              <a:t> The </a:t>
            </a:r>
            <a:r>
              <a:rPr lang="en-US" altLang="en-US" sz="2400" dirty="0">
                <a:solidFill>
                  <a:srgbClr val="000000"/>
                </a:solidFill>
                <a:latin typeface="Times New Roman" pitchFamily="18" charset="0"/>
                <a:cs typeface="Times New Roman" pitchFamily="18" charset="0"/>
              </a:rPr>
              <a:t>common-emitter amplifier exhibits </a:t>
            </a:r>
            <a:r>
              <a:rPr lang="en-US" altLang="en-US" sz="2400" b="1" i="1" dirty="0">
                <a:solidFill>
                  <a:srgbClr val="0000FF"/>
                </a:solidFill>
                <a:latin typeface="Times New Roman" pitchFamily="18" charset="0"/>
                <a:cs typeface="Times New Roman" pitchFamily="18" charset="0"/>
              </a:rPr>
              <a:t>high </a:t>
            </a:r>
            <a:r>
              <a:rPr lang="en-US" altLang="en-US" sz="2400" b="1" i="1" dirty="0" smtClean="0">
                <a:solidFill>
                  <a:srgbClr val="0000FF"/>
                </a:solidFill>
                <a:latin typeface="Times New Roman" pitchFamily="18" charset="0"/>
                <a:cs typeface="Times New Roman" pitchFamily="18" charset="0"/>
              </a:rPr>
              <a:t>voltage and   current </a:t>
            </a:r>
            <a:r>
              <a:rPr lang="en-US" altLang="en-US" sz="2400" b="1" i="1" dirty="0">
                <a:solidFill>
                  <a:srgbClr val="0000FF"/>
                </a:solidFill>
                <a:latin typeface="Times New Roman" pitchFamily="18" charset="0"/>
                <a:cs typeface="Times New Roman" pitchFamily="18" charset="0"/>
              </a:rPr>
              <a:t>gain. </a:t>
            </a:r>
            <a:endParaRPr lang="en-US" altLang="en-US" sz="2400" b="1" i="1" dirty="0" smtClean="0">
              <a:solidFill>
                <a:srgbClr val="0000FF"/>
              </a:solidFill>
              <a:latin typeface="Times New Roman" pitchFamily="18" charset="0"/>
              <a:cs typeface="Times New Roman" pitchFamily="18" charset="0"/>
            </a:endParaRPr>
          </a:p>
          <a:p>
            <a:pPr eaLnBrk="0" fontAlgn="base" hangingPunct="0">
              <a:spcBef>
                <a:spcPct val="50000"/>
              </a:spcBef>
              <a:spcAft>
                <a:spcPct val="0"/>
              </a:spcAft>
              <a:buClr>
                <a:srgbClr val="FF0000"/>
              </a:buClr>
              <a:buFont typeface="Wingdings" pitchFamily="2" charset="2"/>
              <a:buChar char="Ø"/>
            </a:pPr>
            <a:r>
              <a:rPr lang="en-US" altLang="en-US" sz="2400" dirty="0" smtClean="0">
                <a:solidFill>
                  <a:srgbClr val="000000"/>
                </a:solidFill>
                <a:latin typeface="Times New Roman" pitchFamily="18" charset="0"/>
                <a:cs typeface="Times New Roman" pitchFamily="18" charset="0"/>
              </a:rPr>
              <a:t>The </a:t>
            </a:r>
            <a:r>
              <a:rPr lang="en-US" altLang="en-US" sz="2400" dirty="0">
                <a:solidFill>
                  <a:srgbClr val="000000"/>
                </a:solidFill>
                <a:latin typeface="Times New Roman" pitchFamily="18" charset="0"/>
                <a:cs typeface="Times New Roman" pitchFamily="18" charset="0"/>
              </a:rPr>
              <a:t>output signal is </a:t>
            </a:r>
            <a:r>
              <a:rPr lang="en-US" altLang="en-US" sz="2400" b="1" i="1" dirty="0">
                <a:solidFill>
                  <a:srgbClr val="0000FF"/>
                </a:solidFill>
                <a:latin typeface="Times New Roman" pitchFamily="18" charset="0"/>
                <a:cs typeface="Times New Roman" pitchFamily="18" charset="0"/>
              </a:rPr>
              <a:t>180º out of phase </a:t>
            </a:r>
            <a:r>
              <a:rPr lang="en-US" altLang="en-US" sz="2400" dirty="0">
                <a:solidFill>
                  <a:srgbClr val="000000"/>
                </a:solidFill>
                <a:latin typeface="Times New Roman" pitchFamily="18" charset="0"/>
                <a:cs typeface="Times New Roman" pitchFamily="18" charset="0"/>
              </a:rPr>
              <a:t>with the </a:t>
            </a:r>
            <a:r>
              <a:rPr lang="en-US" altLang="en-US" sz="2400" dirty="0" smtClean="0">
                <a:solidFill>
                  <a:srgbClr val="000000"/>
                </a:solidFill>
                <a:latin typeface="Times New Roman" pitchFamily="18" charset="0"/>
                <a:cs typeface="Times New Roman" pitchFamily="18" charset="0"/>
              </a:rPr>
              <a:t>input.</a:t>
            </a:r>
          </a:p>
        </p:txBody>
      </p:sp>
      <p:pic>
        <p:nvPicPr>
          <p:cNvPr id="6"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362200" y="2514600"/>
            <a:ext cx="3733800" cy="33947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5"/>
          <p:cNvPicPr>
            <a:picLocks noChangeAspect="1" noChangeArrowheads="1"/>
          </p:cNvPicPr>
          <p:nvPr/>
        </p:nvPicPr>
        <p:blipFill>
          <a:blip r:embed="rId4">
            <a:extLst>
              <a:ext uri="{28A0092B-C50C-407E-A947-70E740481C1C}">
                <a14:useLocalDpi xmlns:a14="http://schemas.microsoft.com/office/drawing/2010/main" xmlns="" val="0"/>
              </a:ext>
            </a:extLst>
          </a:blip>
          <a:srcRect b="60001"/>
          <a:stretch>
            <a:fillRect/>
          </a:stretch>
        </p:blipFill>
        <p:spPr bwMode="auto">
          <a:xfrm>
            <a:off x="486843" y="3276600"/>
            <a:ext cx="2140113" cy="177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6"/>
          <p:cNvPicPr>
            <a:picLocks noChangeAspect="1" noChangeArrowheads="1"/>
          </p:cNvPicPr>
          <p:nvPr/>
        </p:nvPicPr>
        <p:blipFill>
          <a:blip r:embed="rId5" cstate="print">
            <a:extLst>
              <a:ext uri="{28A0092B-C50C-407E-A947-70E740481C1C}">
                <a14:useLocalDpi xmlns:a14="http://schemas.microsoft.com/office/drawing/2010/main" xmlns="" val="0"/>
              </a:ext>
            </a:extLst>
          </a:blip>
          <a:srcRect t="40407"/>
          <a:stretch>
            <a:fillRect/>
          </a:stretch>
        </p:blipFill>
        <p:spPr bwMode="auto">
          <a:xfrm>
            <a:off x="6324599" y="3276600"/>
            <a:ext cx="1997149" cy="1866900"/>
          </a:xfrm>
          <a:prstGeom prst="rect">
            <a:avLst/>
          </a:prstGeom>
          <a:noFill/>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 name="Slide Number Placeholder 8"/>
          <p:cNvSpPr>
            <a:spLocks noGrp="1"/>
          </p:cNvSpPr>
          <p:nvPr>
            <p:ph type="sldNum" sz="quarter" idx="12"/>
          </p:nvPr>
        </p:nvSpPr>
        <p:spPr/>
        <p:txBody>
          <a:bodyPr/>
          <a:lstStyle/>
          <a:p>
            <a:fld id="{42BD8709-E537-4D94-AA85-22F0E0E3C656}" type="slidenum">
              <a:rPr lang="en-US" smtClean="0"/>
              <a:pPr/>
              <a:t>8</a:t>
            </a:fld>
            <a:endParaRPr lang="en-US"/>
          </a:p>
        </p:txBody>
      </p:sp>
      <p:sp>
        <p:nvSpPr>
          <p:cNvPr id="10" name="Footer Placeholder 9"/>
          <p:cNvSpPr>
            <a:spLocks noGrp="1"/>
          </p:cNvSpPr>
          <p:nvPr>
            <p:ph type="ftr" sz="quarter" idx="11"/>
          </p:nvPr>
        </p:nvSpPr>
        <p:spPr/>
        <p:txBody>
          <a:bodyPr/>
          <a:lstStyle/>
          <a:p>
            <a:r>
              <a:rPr lang="en-US" smtClean="0"/>
              <a:t>Nasim Zafar</a:t>
            </a:r>
            <a:endParaRPr lang="en-US"/>
          </a:p>
        </p:txBody>
      </p:sp>
    </p:spTree>
    <p:extLst>
      <p:ext uri="{BB962C8B-B14F-4D97-AF65-F5344CB8AC3E}">
        <p14:creationId xmlns:p14="http://schemas.microsoft.com/office/powerpoint/2010/main" xmlns="" val="3454106546"/>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4" name="Picture 6"/>
          <p:cNvPicPr>
            <a:picLocks noChangeAspect="1" noChangeArrowheads="1"/>
          </p:cNvPicPr>
          <p:nvPr/>
        </p:nvPicPr>
        <p:blipFill>
          <a:blip r:embed="rId2"/>
          <a:srcRect/>
          <a:stretch>
            <a:fillRect/>
          </a:stretch>
        </p:blipFill>
        <p:spPr bwMode="auto">
          <a:xfrm>
            <a:off x="7315200" y="1371600"/>
            <a:ext cx="1000125" cy="873125"/>
          </a:xfrm>
          <a:prstGeom prst="rect">
            <a:avLst/>
          </a:prstGeom>
          <a:noFill/>
          <a:ln w="9525">
            <a:noFill/>
            <a:miter lim="800000"/>
            <a:headEnd/>
            <a:tailEnd/>
          </a:ln>
        </p:spPr>
      </p:pic>
      <p:pic>
        <p:nvPicPr>
          <p:cNvPr id="181255" name="Picture 7"/>
          <p:cNvPicPr>
            <a:picLocks noChangeAspect="1" noChangeArrowheads="1"/>
          </p:cNvPicPr>
          <p:nvPr/>
        </p:nvPicPr>
        <p:blipFill>
          <a:blip r:embed="rId2"/>
          <a:srcRect/>
          <a:stretch>
            <a:fillRect/>
          </a:stretch>
        </p:blipFill>
        <p:spPr bwMode="auto">
          <a:xfrm>
            <a:off x="304800" y="1371600"/>
            <a:ext cx="1000125" cy="873125"/>
          </a:xfrm>
          <a:prstGeom prst="rect">
            <a:avLst/>
          </a:prstGeom>
          <a:noFill/>
          <a:ln w="9525">
            <a:noFill/>
            <a:miter lim="800000"/>
            <a:headEnd/>
            <a:tailEnd/>
          </a:ln>
        </p:spPr>
      </p:pic>
      <p:pic>
        <p:nvPicPr>
          <p:cNvPr id="181256" name="Picture 8"/>
          <p:cNvPicPr>
            <a:picLocks noChangeAspect="1" noChangeArrowheads="1"/>
          </p:cNvPicPr>
          <p:nvPr/>
        </p:nvPicPr>
        <p:blipFill>
          <a:blip r:embed="rId3"/>
          <a:srcRect/>
          <a:stretch>
            <a:fillRect/>
          </a:stretch>
        </p:blipFill>
        <p:spPr bwMode="auto">
          <a:xfrm>
            <a:off x="3429000" y="3962400"/>
            <a:ext cx="1752600" cy="1143000"/>
          </a:xfrm>
          <a:prstGeom prst="rect">
            <a:avLst/>
          </a:prstGeom>
          <a:noFill/>
          <a:ln w="9525">
            <a:noFill/>
            <a:miter lim="800000"/>
            <a:headEnd/>
            <a:tailEnd/>
          </a:ln>
        </p:spPr>
      </p:pic>
      <p:sp>
        <p:nvSpPr>
          <p:cNvPr id="181259" name="Text Box 11"/>
          <p:cNvSpPr txBox="1">
            <a:spLocks noChangeArrowheads="1"/>
          </p:cNvSpPr>
          <p:nvPr/>
        </p:nvSpPr>
        <p:spPr bwMode="auto">
          <a:xfrm>
            <a:off x="1676400" y="5257800"/>
            <a:ext cx="7162800" cy="861774"/>
          </a:xfrm>
          <a:prstGeom prst="rect">
            <a:avLst/>
          </a:prstGeom>
          <a:noFill/>
          <a:ln w="9525">
            <a:noFill/>
            <a:miter lim="800000"/>
            <a:headEnd/>
            <a:tailEnd/>
          </a:ln>
          <a:effectLst/>
        </p:spPr>
        <p:txBody>
          <a:bodyPr>
            <a:spAutoFit/>
          </a:bodyPr>
          <a:lstStyle/>
          <a:p>
            <a:pPr>
              <a:spcBef>
                <a:spcPct val="50000"/>
              </a:spcBef>
              <a:buFont typeface="Wingdings" pitchFamily="2" charset="2"/>
              <a:buChar char="Ø"/>
            </a:pPr>
            <a:r>
              <a:rPr lang="en-US" sz="2000" b="1" dirty="0" smtClean="0">
                <a:solidFill>
                  <a:srgbClr val="FF0000"/>
                </a:solidFill>
                <a:latin typeface="Times New Roman" pitchFamily="18" charset="0"/>
              </a:rPr>
              <a:t>Point A</a:t>
            </a:r>
            <a:r>
              <a:rPr lang="en-US" sz="2000" dirty="0" smtClean="0">
                <a:solidFill>
                  <a:srgbClr val="FF0000"/>
                </a:solidFill>
                <a:latin typeface="Times New Roman" pitchFamily="18" charset="0"/>
              </a:rPr>
              <a:t> </a:t>
            </a:r>
            <a:r>
              <a:rPr lang="en-US" sz="2000" dirty="0">
                <a:latin typeface="Times New Roman" pitchFamily="18" charset="0"/>
              </a:rPr>
              <a:t>corresponds to the positive peak. </a:t>
            </a:r>
            <a:endParaRPr lang="en-US" sz="2000" dirty="0" smtClean="0">
              <a:latin typeface="Times New Roman" pitchFamily="18" charset="0"/>
            </a:endParaRPr>
          </a:p>
          <a:p>
            <a:pPr>
              <a:spcBef>
                <a:spcPct val="50000"/>
              </a:spcBef>
              <a:buFont typeface="Wingdings" pitchFamily="2" charset="2"/>
              <a:buChar char="Ø"/>
            </a:pPr>
            <a:r>
              <a:rPr lang="en-US" sz="2000" b="1" dirty="0" smtClean="0">
                <a:solidFill>
                  <a:srgbClr val="0000FF"/>
                </a:solidFill>
                <a:latin typeface="Times New Roman" pitchFamily="18" charset="0"/>
              </a:rPr>
              <a:t>Point B </a:t>
            </a:r>
            <a:r>
              <a:rPr lang="en-US" sz="2000" dirty="0">
                <a:latin typeface="Times New Roman" pitchFamily="18" charset="0"/>
              </a:rPr>
              <a:t>corresponds to the negative peak.  </a:t>
            </a:r>
          </a:p>
        </p:txBody>
      </p:sp>
      <p:pic>
        <p:nvPicPr>
          <p:cNvPr id="181260" name="Picture 12"/>
          <p:cNvPicPr>
            <a:picLocks noChangeAspect="1" noChangeArrowheads="1"/>
          </p:cNvPicPr>
          <p:nvPr/>
        </p:nvPicPr>
        <p:blipFill>
          <a:blip r:embed="rId4"/>
          <a:srcRect/>
          <a:stretch>
            <a:fillRect/>
          </a:stretch>
        </p:blipFill>
        <p:spPr bwMode="auto">
          <a:xfrm>
            <a:off x="1371600" y="685800"/>
            <a:ext cx="5943600" cy="3341687"/>
          </a:xfrm>
          <a:prstGeom prst="rect">
            <a:avLst/>
          </a:prstGeom>
          <a:noFill/>
          <a:ln w="9525">
            <a:noFill/>
            <a:miter lim="800000"/>
            <a:headEnd/>
            <a:tailEnd/>
          </a:ln>
        </p:spPr>
      </p:pic>
      <p:sp>
        <p:nvSpPr>
          <p:cNvPr id="7" name="Rectangle 6"/>
          <p:cNvSpPr/>
          <p:nvPr/>
        </p:nvSpPr>
        <p:spPr>
          <a:xfrm>
            <a:off x="152400" y="3505200"/>
            <a:ext cx="3657600" cy="769441"/>
          </a:xfrm>
          <a:prstGeom prst="rect">
            <a:avLst/>
          </a:prstGeom>
        </p:spPr>
        <p:txBody>
          <a:bodyPr wrap="square">
            <a:spAutoFit/>
          </a:bodyPr>
          <a:lstStyle/>
          <a:p>
            <a:pPr>
              <a:buFont typeface="Wingdings" pitchFamily="2" charset="2"/>
              <a:buChar char="Ø"/>
            </a:pPr>
            <a:r>
              <a:rPr lang="en-US" sz="2000" b="1" dirty="0" smtClean="0">
                <a:solidFill>
                  <a:srgbClr val="FF0000"/>
                </a:solidFill>
                <a:latin typeface="Times New Roman" pitchFamily="18" charset="0"/>
                <a:cs typeface="Times New Roman" pitchFamily="18" charset="0"/>
              </a:rPr>
              <a:t>Active Region:</a:t>
            </a:r>
          </a:p>
          <a:p>
            <a:pPr>
              <a:buClr>
                <a:srgbClr val="FF0000"/>
              </a:buClr>
              <a:buFont typeface="Wingdings" pitchFamily="2" charset="2"/>
              <a:buChar char="Ø"/>
            </a:pPr>
            <a:r>
              <a:rPr lang="en-US" b="1" dirty="0" smtClean="0">
                <a:solidFill>
                  <a:srgbClr val="0000FF"/>
                </a:solidFill>
                <a:latin typeface="Times New Roman" pitchFamily="18" charset="0"/>
                <a:cs typeface="Times New Roman" pitchFamily="18" charset="0"/>
              </a:rPr>
              <a:t>Q-point,</a:t>
            </a:r>
            <a:r>
              <a:rPr lang="en-US" dirty="0" smtClean="0">
                <a:solidFill>
                  <a:srgbClr val="0000FF"/>
                </a:solidFill>
                <a:latin typeface="Times New Roman" pitchFamily="18" charset="0"/>
                <a:cs typeface="Times New Roman" pitchFamily="18" charset="0"/>
              </a:rPr>
              <a:t> </a:t>
            </a:r>
            <a:r>
              <a:rPr lang="en-US" dirty="0" smtClean="0">
                <a:latin typeface="Times New Roman" pitchFamily="18" charset="0"/>
                <a:cs typeface="Times New Roman" pitchFamily="18" charset="0"/>
              </a:rPr>
              <a:t>and current </a:t>
            </a:r>
            <a:r>
              <a:rPr lang="en-US" sz="2400" b="1" dirty="0" smtClean="0">
                <a:solidFill>
                  <a:srgbClr val="0000FF"/>
                </a:solidFill>
                <a:latin typeface="Times New Roman" pitchFamily="18" charset="0"/>
                <a:cs typeface="Times New Roman" pitchFamily="18" charset="0"/>
              </a:rPr>
              <a:t>gain.</a:t>
            </a:r>
            <a:endParaRPr lang="en-US" sz="2400" b="1" dirty="0">
              <a:solidFill>
                <a:srgbClr val="0000FF"/>
              </a:solidFill>
              <a:latin typeface="Times New Roman" pitchFamily="18" charset="0"/>
              <a:cs typeface="Times New Roman" pitchFamily="18" charset="0"/>
            </a:endParaRPr>
          </a:p>
        </p:txBody>
      </p:sp>
      <p:sp>
        <p:nvSpPr>
          <p:cNvPr id="8" name="Rectangle 7"/>
          <p:cNvSpPr/>
          <p:nvPr/>
        </p:nvSpPr>
        <p:spPr>
          <a:xfrm>
            <a:off x="1600200" y="228600"/>
            <a:ext cx="5801588" cy="461665"/>
          </a:xfrm>
          <a:prstGeom prst="rect">
            <a:avLst/>
          </a:prstGeom>
        </p:spPr>
        <p:txBody>
          <a:bodyPr wrap="none">
            <a:spAutoFit/>
          </a:bodyPr>
          <a:lstStyle/>
          <a:p>
            <a:r>
              <a:rPr lang="en-US" sz="2400" b="1" dirty="0" smtClean="0">
                <a:solidFill>
                  <a:srgbClr val="FF0000"/>
                </a:solidFill>
                <a:latin typeface="Times New Roman" pitchFamily="18" charset="0"/>
                <a:cs typeface="Times New Roman" pitchFamily="18" charset="0"/>
              </a:rPr>
              <a:t>Characteristic Curves with</a:t>
            </a:r>
            <a:r>
              <a:rPr lang="en-US" sz="2400" dirty="0" smtClean="0">
                <a:latin typeface="Times New Roman" pitchFamily="18" charset="0"/>
                <a:cs typeface="Times New Roman" pitchFamily="18" charset="0"/>
              </a:rPr>
              <a:t> </a:t>
            </a:r>
            <a:r>
              <a:rPr lang="en-US" sz="2400" b="1" dirty="0" smtClean="0">
                <a:solidFill>
                  <a:srgbClr val="FF0000"/>
                </a:solidFill>
                <a:latin typeface="Times New Roman" pitchFamily="18" charset="0"/>
                <a:cs typeface="Times New Roman" pitchFamily="18" charset="0"/>
              </a:rPr>
              <a:t>DC Load Line:</a:t>
            </a:r>
            <a:endParaRPr lang="en-US" sz="2400" dirty="0"/>
          </a:p>
        </p:txBody>
      </p:sp>
      <p:sp>
        <p:nvSpPr>
          <p:cNvPr id="9" name="Slide Number Placeholder 8"/>
          <p:cNvSpPr>
            <a:spLocks noGrp="1"/>
          </p:cNvSpPr>
          <p:nvPr>
            <p:ph type="sldNum" sz="quarter" idx="12"/>
          </p:nvPr>
        </p:nvSpPr>
        <p:spPr/>
        <p:txBody>
          <a:bodyPr/>
          <a:lstStyle/>
          <a:p>
            <a:fld id="{42BD8709-E537-4D94-AA85-22F0E0E3C656}" type="slidenum">
              <a:rPr lang="en-US" smtClean="0"/>
              <a:pPr/>
              <a:t>9</a:t>
            </a:fld>
            <a:endParaRPr lang="en-US"/>
          </a:p>
        </p:txBody>
      </p:sp>
      <p:sp>
        <p:nvSpPr>
          <p:cNvPr id="10" name="Footer Placeholder 9"/>
          <p:cNvSpPr>
            <a:spLocks noGrp="1"/>
          </p:cNvSpPr>
          <p:nvPr>
            <p:ph type="ftr" sz="quarter" idx="11"/>
          </p:nvPr>
        </p:nvSpPr>
        <p:spPr/>
        <p:txBody>
          <a:bodyPr/>
          <a:lstStyle/>
          <a:p>
            <a:r>
              <a:rPr lang="en-US" smtClean="0"/>
              <a:t>Nasim Zafar</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nodeType="clickEffect">
                                  <p:stCondLst>
                                    <p:cond delay="0"/>
                                  </p:stCondLst>
                                  <p:childTnLst>
                                    <p:set>
                                      <p:cBhvr>
                                        <p:cTn id="6" dur="1" fill="hold">
                                          <p:stCondLst>
                                            <p:cond delay="0"/>
                                          </p:stCondLst>
                                        </p:cTn>
                                        <p:tgtEl>
                                          <p:spTgt spid="181260"/>
                                        </p:tgtEl>
                                        <p:attrNameLst>
                                          <p:attrName>style.visibility</p:attrName>
                                        </p:attrNameLst>
                                      </p:cBhvr>
                                      <p:to>
                                        <p:strVal val="visible"/>
                                      </p:to>
                                    </p:set>
                                    <p:anim calcmode="lin" valueType="num">
                                      <p:cBhvr>
                                        <p:cTn id="7" dur="500" fill="hold"/>
                                        <p:tgtEl>
                                          <p:spTgt spid="181260"/>
                                        </p:tgtEl>
                                        <p:attrNameLst>
                                          <p:attrName>ppt_w</p:attrName>
                                        </p:attrNameLst>
                                      </p:cBhvr>
                                      <p:tavLst>
                                        <p:tav tm="0">
                                          <p:val>
                                            <p:fltVal val="0"/>
                                          </p:val>
                                        </p:tav>
                                        <p:tav tm="100000">
                                          <p:val>
                                            <p:strVal val="#ppt_w"/>
                                          </p:val>
                                        </p:tav>
                                      </p:tavLst>
                                    </p:anim>
                                    <p:anim calcmode="lin" valueType="num">
                                      <p:cBhvr>
                                        <p:cTn id="8" dur="500" fill="hold"/>
                                        <p:tgtEl>
                                          <p:spTgt spid="181260"/>
                                        </p:tgtEl>
                                        <p:attrNameLst>
                                          <p:attrName>ppt_h</p:attrName>
                                        </p:attrNameLst>
                                      </p:cBhvr>
                                      <p:tavLst>
                                        <p:tav tm="0">
                                          <p:val>
                                            <p:fltVal val="0"/>
                                          </p:val>
                                        </p:tav>
                                        <p:tav tm="100000">
                                          <p:val>
                                            <p:strVal val="#ppt_h"/>
                                          </p:val>
                                        </p:tav>
                                      </p:tavLst>
                                    </p:anim>
                                    <p:animEffect transition="in" filter="fade">
                                      <p:cBhvr>
                                        <p:cTn id="9" dur="500"/>
                                        <p:tgtEl>
                                          <p:spTgt spid="181260"/>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nodeType="clickEffect">
                                  <p:stCondLst>
                                    <p:cond delay="0"/>
                                  </p:stCondLst>
                                  <p:childTnLst>
                                    <p:set>
                                      <p:cBhvr>
                                        <p:cTn id="13" dur="1" fill="hold">
                                          <p:stCondLst>
                                            <p:cond delay="0"/>
                                          </p:stCondLst>
                                        </p:cTn>
                                        <p:tgtEl>
                                          <p:spTgt spid="181254"/>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1" presetClass="entr" presetSubtype="0" fill="hold" nodeType="clickEffect">
                                  <p:stCondLst>
                                    <p:cond delay="0"/>
                                  </p:stCondLst>
                                  <p:childTnLst>
                                    <p:set>
                                      <p:cBhvr>
                                        <p:cTn id="17" dur="1" fill="hold">
                                          <p:stCondLst>
                                            <p:cond delay="0"/>
                                          </p:stCondLst>
                                        </p:cTn>
                                        <p:tgtEl>
                                          <p:spTgt spid="181255"/>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nodeType="clickEffect">
                                  <p:stCondLst>
                                    <p:cond delay="0"/>
                                  </p:stCondLst>
                                  <p:childTnLst>
                                    <p:set>
                                      <p:cBhvr>
                                        <p:cTn id="21" dur="1" fill="hold">
                                          <p:stCondLst>
                                            <p:cond delay="0"/>
                                          </p:stCondLst>
                                        </p:cTn>
                                        <p:tgtEl>
                                          <p:spTgt spid="181256"/>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81259"/>
                                        </p:tgtEl>
                                        <p:attrNameLst>
                                          <p:attrName>style.visibility</p:attrName>
                                        </p:attrNameLst>
                                      </p:cBhvr>
                                      <p:to>
                                        <p:strVal val="visible"/>
                                      </p:to>
                                    </p:set>
                                    <p:anim calcmode="lin" valueType="num">
                                      <p:cBhvr additive="base">
                                        <p:cTn id="26" dur="500" fill="hold"/>
                                        <p:tgtEl>
                                          <p:spTgt spid="181259"/>
                                        </p:tgtEl>
                                        <p:attrNameLst>
                                          <p:attrName>ppt_x</p:attrName>
                                        </p:attrNameLst>
                                      </p:cBhvr>
                                      <p:tavLst>
                                        <p:tav tm="0">
                                          <p:val>
                                            <p:strVal val="#ppt_x"/>
                                          </p:val>
                                        </p:tav>
                                        <p:tav tm="100000">
                                          <p:val>
                                            <p:strVal val="#ppt_x"/>
                                          </p:val>
                                        </p:tav>
                                      </p:tavLst>
                                    </p:anim>
                                    <p:anim calcmode="lin" valueType="num">
                                      <p:cBhvr additive="base">
                                        <p:cTn id="27" dur="500" fill="hold"/>
                                        <p:tgtEl>
                                          <p:spTgt spid="1812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25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sz="2800" b="1" dirty="0" smtClean="0">
                <a:solidFill>
                  <a:srgbClr val="0000FF"/>
                </a:solidFill>
                <a:latin typeface="Times New Roman" pitchFamily="18" charset="0"/>
                <a:cs typeface="Times New Roman" pitchFamily="18" charset="0"/>
              </a:rPr>
              <a:t>Summary</a:t>
            </a:r>
            <a:br>
              <a:rPr lang="en-US" sz="2800" b="1" dirty="0" smtClean="0">
                <a:solidFill>
                  <a:srgbClr val="0000FF"/>
                </a:solidFill>
                <a:latin typeface="Times New Roman" pitchFamily="18" charset="0"/>
                <a:cs typeface="Times New Roman" pitchFamily="18" charset="0"/>
              </a:rPr>
            </a:br>
            <a:r>
              <a:rPr lang="en-US" altLang="en-US" sz="2400" b="1" dirty="0" smtClean="0">
                <a:solidFill>
                  <a:srgbClr val="FF0000"/>
                </a:solidFill>
                <a:latin typeface="Times New Roman" pitchFamily="18" charset="0"/>
                <a:cs typeface="Times New Roman" pitchFamily="18" charset="0"/>
              </a:rPr>
              <a:t>Common Emitter Amplifiers:</a:t>
            </a:r>
            <a:endParaRPr lang="en-US" sz="2400" b="1" dirty="0" smtClean="0">
              <a:solidFill>
                <a:srgbClr val="FF0000"/>
              </a:solidFill>
              <a:latin typeface="Times New Roman" pitchFamily="18" charset="0"/>
              <a:cs typeface="Times New Roman" pitchFamily="18" charset="0"/>
            </a:endParaRPr>
          </a:p>
        </p:txBody>
      </p:sp>
      <p:sp>
        <p:nvSpPr>
          <p:cNvPr id="174083" name="Rectangle 3"/>
          <p:cNvSpPr>
            <a:spLocks noGrp="1" noChangeArrowheads="1"/>
          </p:cNvSpPr>
          <p:nvPr>
            <p:ph type="body" idx="1"/>
          </p:nvPr>
        </p:nvSpPr>
        <p:spPr/>
        <p:txBody>
          <a:bodyPr/>
          <a:lstStyle/>
          <a:p>
            <a:pPr eaLnBrk="1" hangingPunct="1">
              <a:lnSpc>
                <a:spcPct val="90000"/>
              </a:lnSpc>
              <a:buFont typeface="Wingdings" pitchFamily="2" charset="2"/>
              <a:buChar char="q"/>
            </a:pPr>
            <a:r>
              <a:rPr lang="en-US" sz="2800" dirty="0" smtClean="0">
                <a:solidFill>
                  <a:srgbClr val="0000FF"/>
                </a:solidFill>
                <a:latin typeface="Times New Roman" pitchFamily="18" charset="0"/>
              </a:rPr>
              <a:t> In Cut-off:</a:t>
            </a:r>
          </a:p>
          <a:p>
            <a:pPr lvl="1" eaLnBrk="1" hangingPunct="1">
              <a:lnSpc>
                <a:spcPct val="90000"/>
              </a:lnSpc>
            </a:pPr>
            <a:r>
              <a:rPr lang="en-US" dirty="0" smtClean="0">
                <a:latin typeface="Times New Roman" pitchFamily="18" charset="0"/>
              </a:rPr>
              <a:t>All currents are zero and V</a:t>
            </a:r>
            <a:r>
              <a:rPr lang="en-US" baseline="-25000" dirty="0" smtClean="0">
                <a:latin typeface="Times New Roman" pitchFamily="18" charset="0"/>
              </a:rPr>
              <a:t>CE</a:t>
            </a:r>
            <a:r>
              <a:rPr lang="en-US" dirty="0" smtClean="0">
                <a:latin typeface="Times New Roman" pitchFamily="18" charset="0"/>
              </a:rPr>
              <a:t> = V</a:t>
            </a:r>
            <a:r>
              <a:rPr lang="en-US" baseline="-25000" dirty="0" smtClean="0">
                <a:latin typeface="Times New Roman" pitchFamily="18" charset="0"/>
              </a:rPr>
              <a:t>CC</a:t>
            </a:r>
          </a:p>
          <a:p>
            <a:pPr eaLnBrk="1" hangingPunct="1">
              <a:lnSpc>
                <a:spcPct val="90000"/>
              </a:lnSpc>
              <a:buClr>
                <a:srgbClr val="0000FF"/>
              </a:buClr>
              <a:buFont typeface="Wingdings" pitchFamily="2" charset="2"/>
              <a:buChar char="q"/>
            </a:pPr>
            <a:r>
              <a:rPr lang="en-US" sz="2800" dirty="0" smtClean="0">
                <a:solidFill>
                  <a:schemeClr val="tx1"/>
                </a:solidFill>
                <a:latin typeface="Times New Roman" pitchFamily="18" charset="0"/>
              </a:rPr>
              <a:t> </a:t>
            </a:r>
            <a:r>
              <a:rPr lang="en-US" sz="2800" dirty="0" smtClean="0">
                <a:solidFill>
                  <a:srgbClr val="0000FF"/>
                </a:solidFill>
                <a:latin typeface="Times New Roman" pitchFamily="18" charset="0"/>
              </a:rPr>
              <a:t>In Saturation:</a:t>
            </a:r>
          </a:p>
          <a:p>
            <a:pPr lvl="1" eaLnBrk="1" hangingPunct="1">
              <a:lnSpc>
                <a:spcPct val="90000"/>
              </a:lnSpc>
            </a:pPr>
            <a:r>
              <a:rPr lang="en-US" dirty="0" smtClean="0">
                <a:latin typeface="Times New Roman" pitchFamily="18" charset="0"/>
              </a:rPr>
              <a:t>I</a:t>
            </a:r>
            <a:r>
              <a:rPr lang="en-US" baseline="-25000" dirty="0" smtClean="0">
                <a:latin typeface="Times New Roman" pitchFamily="18" charset="0"/>
              </a:rPr>
              <a:t>B</a:t>
            </a:r>
            <a:r>
              <a:rPr lang="en-US" dirty="0" smtClean="0">
                <a:latin typeface="Times New Roman" pitchFamily="18" charset="0"/>
              </a:rPr>
              <a:t> big enough to produce I</a:t>
            </a:r>
            <a:r>
              <a:rPr lang="en-US" baseline="-25000" dirty="0" smtClean="0">
                <a:latin typeface="Times New Roman" pitchFamily="18" charset="0"/>
              </a:rPr>
              <a:t>C(sat)</a:t>
            </a:r>
            <a:r>
              <a:rPr lang="en-US" dirty="0" smtClean="0">
                <a:latin typeface="Times New Roman" pitchFamily="18" charset="0"/>
              </a:rPr>
              <a:t> </a:t>
            </a:r>
            <a:r>
              <a:rPr lang="en-US" dirty="0" smtClean="0">
                <a:latin typeface="Times New Roman" pitchFamily="18" charset="0"/>
                <a:sym typeface="SymbolPS" pitchFamily="18" charset="2"/>
              </a:rPr>
              <a:t></a:t>
            </a:r>
            <a:r>
              <a:rPr lang="en-US" dirty="0" smtClean="0">
                <a:latin typeface="Times New Roman" pitchFamily="18" charset="0"/>
              </a:rPr>
              <a:t> </a:t>
            </a:r>
            <a:r>
              <a:rPr lang="en-US" dirty="0" err="1" smtClean="0">
                <a:latin typeface="Symbol" pitchFamily="18" charset="2"/>
              </a:rPr>
              <a:t>b</a:t>
            </a:r>
            <a:r>
              <a:rPr lang="en-US" dirty="0" err="1" smtClean="0">
                <a:latin typeface="Times New Roman" pitchFamily="18" charset="0"/>
              </a:rPr>
              <a:t>I</a:t>
            </a:r>
            <a:r>
              <a:rPr lang="en-US" baseline="-25000" dirty="0" err="1" smtClean="0">
                <a:latin typeface="Times New Roman" pitchFamily="18" charset="0"/>
              </a:rPr>
              <a:t>B</a:t>
            </a:r>
            <a:endParaRPr lang="en-US" dirty="0" smtClean="0">
              <a:latin typeface="Times New Roman" pitchFamily="18" charset="0"/>
            </a:endParaRPr>
          </a:p>
          <a:p>
            <a:pPr eaLnBrk="1" hangingPunct="1">
              <a:lnSpc>
                <a:spcPct val="90000"/>
              </a:lnSpc>
              <a:buClr>
                <a:srgbClr val="FF0000"/>
              </a:buClr>
              <a:buFont typeface="Wingdings" pitchFamily="2" charset="2"/>
              <a:buChar char="q"/>
            </a:pPr>
            <a:r>
              <a:rPr lang="en-US" sz="2800" dirty="0" smtClean="0">
                <a:solidFill>
                  <a:srgbClr val="0000FF"/>
                </a:solidFill>
                <a:latin typeface="Times New Roman" pitchFamily="18" charset="0"/>
              </a:rPr>
              <a:t>Using Kirchhoff’s Voltage Law through the ground loop:</a:t>
            </a:r>
          </a:p>
          <a:p>
            <a:pPr lvl="1" eaLnBrk="1" hangingPunct="1">
              <a:lnSpc>
                <a:spcPct val="90000"/>
              </a:lnSpc>
            </a:pPr>
            <a:r>
              <a:rPr lang="en-US" dirty="0" smtClean="0">
                <a:latin typeface="Times New Roman" pitchFamily="18" charset="0"/>
              </a:rPr>
              <a:t>V</a:t>
            </a:r>
            <a:r>
              <a:rPr lang="en-US" baseline="-25000" dirty="0" smtClean="0">
                <a:latin typeface="Times New Roman" pitchFamily="18" charset="0"/>
              </a:rPr>
              <a:t>CC</a:t>
            </a:r>
            <a:r>
              <a:rPr lang="en-US" dirty="0" smtClean="0">
                <a:latin typeface="Times New Roman" pitchFamily="18" charset="0"/>
              </a:rPr>
              <a:t> = V</a:t>
            </a:r>
            <a:r>
              <a:rPr lang="en-US" baseline="-25000" dirty="0" smtClean="0">
                <a:latin typeface="Times New Roman" pitchFamily="18" charset="0"/>
              </a:rPr>
              <a:t>CE(sat)</a:t>
            </a:r>
            <a:r>
              <a:rPr lang="en-US" dirty="0" smtClean="0">
                <a:latin typeface="Times New Roman" pitchFamily="18" charset="0"/>
              </a:rPr>
              <a:t> + I</a:t>
            </a:r>
            <a:r>
              <a:rPr lang="en-US" baseline="-25000" dirty="0" smtClean="0">
                <a:latin typeface="Times New Roman" pitchFamily="18" charset="0"/>
              </a:rPr>
              <a:t>C(sat)</a:t>
            </a:r>
            <a:r>
              <a:rPr lang="en-US" dirty="0" smtClean="0">
                <a:latin typeface="Times New Roman" pitchFamily="18" charset="0"/>
              </a:rPr>
              <a:t>R</a:t>
            </a:r>
            <a:r>
              <a:rPr lang="en-US" baseline="-25000" dirty="0" smtClean="0">
                <a:latin typeface="Times New Roman" pitchFamily="18" charset="0"/>
              </a:rPr>
              <a:t>C</a:t>
            </a:r>
          </a:p>
          <a:p>
            <a:pPr lvl="1" eaLnBrk="1" hangingPunct="1">
              <a:lnSpc>
                <a:spcPct val="90000"/>
              </a:lnSpc>
            </a:pPr>
            <a:r>
              <a:rPr lang="en-US" dirty="0" smtClean="0">
                <a:latin typeface="Times New Roman" pitchFamily="18" charset="0"/>
              </a:rPr>
              <a:t>but V</a:t>
            </a:r>
            <a:r>
              <a:rPr lang="en-US" baseline="-25000" dirty="0" smtClean="0">
                <a:latin typeface="Times New Roman" pitchFamily="18" charset="0"/>
              </a:rPr>
              <a:t>CE(sat)</a:t>
            </a:r>
            <a:r>
              <a:rPr lang="en-US" dirty="0" smtClean="0">
                <a:latin typeface="Times New Roman" pitchFamily="18" charset="0"/>
              </a:rPr>
              <a:t> is very small (few tenths), so</a:t>
            </a:r>
          </a:p>
          <a:p>
            <a:pPr lvl="1" eaLnBrk="1" hangingPunct="1">
              <a:lnSpc>
                <a:spcPct val="90000"/>
              </a:lnSpc>
            </a:pPr>
            <a:r>
              <a:rPr lang="en-US" dirty="0" smtClean="0">
                <a:latin typeface="Times New Roman" pitchFamily="18" charset="0"/>
              </a:rPr>
              <a:t>I</a:t>
            </a:r>
            <a:r>
              <a:rPr lang="en-US" baseline="-25000" dirty="0" smtClean="0">
                <a:latin typeface="Times New Roman" pitchFamily="18" charset="0"/>
              </a:rPr>
              <a:t>C(sat)</a:t>
            </a:r>
            <a:r>
              <a:rPr lang="en-US" dirty="0" smtClean="0">
                <a:latin typeface="Times New Roman" pitchFamily="18" charset="0"/>
              </a:rPr>
              <a:t> </a:t>
            </a:r>
            <a:r>
              <a:rPr lang="en-US" dirty="0" smtClean="0">
                <a:latin typeface="Times New Roman" pitchFamily="18" charset="0"/>
                <a:sym typeface="SymbolPS" pitchFamily="18" charset="2"/>
              </a:rPr>
              <a:t>V</a:t>
            </a:r>
            <a:r>
              <a:rPr lang="en-US" baseline="-25000" dirty="0" smtClean="0">
                <a:latin typeface="Times New Roman" pitchFamily="18" charset="0"/>
                <a:sym typeface="SymbolPS" pitchFamily="18" charset="2"/>
              </a:rPr>
              <a:t>CC</a:t>
            </a:r>
            <a:r>
              <a:rPr lang="en-US" dirty="0" smtClean="0">
                <a:latin typeface="Times New Roman" pitchFamily="18" charset="0"/>
                <a:sym typeface="SymbolPS" pitchFamily="18" charset="2"/>
              </a:rPr>
              <a:t>/R</a:t>
            </a:r>
            <a:r>
              <a:rPr lang="en-US" baseline="-25000" dirty="0" smtClean="0">
                <a:latin typeface="Times New Roman" pitchFamily="18" charset="0"/>
                <a:sym typeface="SymbolPS" pitchFamily="18" charset="2"/>
              </a:rPr>
              <a:t>C</a:t>
            </a:r>
          </a:p>
        </p:txBody>
      </p:sp>
      <p:sp>
        <p:nvSpPr>
          <p:cNvPr id="4" name="Slide Number Placeholder 3"/>
          <p:cNvSpPr>
            <a:spLocks noGrp="1"/>
          </p:cNvSpPr>
          <p:nvPr>
            <p:ph type="sldNum" sz="quarter" idx="12"/>
          </p:nvPr>
        </p:nvSpPr>
        <p:spPr/>
        <p:txBody>
          <a:bodyPr/>
          <a:lstStyle/>
          <a:p>
            <a:fld id="{42BD8709-E537-4D94-AA85-22F0E0E3C656}" type="slidenum">
              <a:rPr lang="en-US" smtClean="0"/>
              <a:pPr/>
              <a:t>10</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74083">
                                            <p:txEl>
                                              <p:pRg st="0" end="0"/>
                                            </p:txEl>
                                          </p:spTgt>
                                        </p:tgtEl>
                                        <p:attrNameLst>
                                          <p:attrName>style.visibility</p:attrName>
                                        </p:attrNameLst>
                                      </p:cBhvr>
                                      <p:to>
                                        <p:strVal val="visible"/>
                                      </p:to>
                                    </p:set>
                                    <p:anim calcmode="lin" valueType="num">
                                      <p:cBhvr additive="base">
                                        <p:cTn id="7" dur="500" fill="hold"/>
                                        <p:tgtEl>
                                          <p:spTgt spid="17408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408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4083">
                                            <p:txEl>
                                              <p:pRg st="1" end="1"/>
                                            </p:txEl>
                                          </p:spTgt>
                                        </p:tgtEl>
                                        <p:attrNameLst>
                                          <p:attrName>style.visibility</p:attrName>
                                        </p:attrNameLst>
                                      </p:cBhvr>
                                      <p:to>
                                        <p:strVal val="visible"/>
                                      </p:to>
                                    </p:set>
                                    <p:anim calcmode="lin" valueType="num">
                                      <p:cBhvr additive="base">
                                        <p:cTn id="13" dur="500" fill="hold"/>
                                        <p:tgtEl>
                                          <p:spTgt spid="17408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7408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74083">
                                            <p:txEl>
                                              <p:pRg st="2" end="2"/>
                                            </p:txEl>
                                          </p:spTgt>
                                        </p:tgtEl>
                                        <p:attrNameLst>
                                          <p:attrName>style.visibility</p:attrName>
                                        </p:attrNameLst>
                                      </p:cBhvr>
                                      <p:to>
                                        <p:strVal val="visible"/>
                                      </p:to>
                                    </p:set>
                                    <p:anim calcmode="lin" valueType="num">
                                      <p:cBhvr additive="base">
                                        <p:cTn id="19" dur="500" fill="hold"/>
                                        <p:tgtEl>
                                          <p:spTgt spid="17408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7408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74083">
                                            <p:txEl>
                                              <p:pRg st="3" end="3"/>
                                            </p:txEl>
                                          </p:spTgt>
                                        </p:tgtEl>
                                        <p:attrNameLst>
                                          <p:attrName>style.visibility</p:attrName>
                                        </p:attrNameLst>
                                      </p:cBhvr>
                                      <p:to>
                                        <p:strVal val="visible"/>
                                      </p:to>
                                    </p:set>
                                    <p:anim calcmode="lin" valueType="num">
                                      <p:cBhvr additive="base">
                                        <p:cTn id="25" dur="500" fill="hold"/>
                                        <p:tgtEl>
                                          <p:spTgt spid="17408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7408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74083">
                                            <p:txEl>
                                              <p:pRg st="4" end="4"/>
                                            </p:txEl>
                                          </p:spTgt>
                                        </p:tgtEl>
                                        <p:attrNameLst>
                                          <p:attrName>style.visibility</p:attrName>
                                        </p:attrNameLst>
                                      </p:cBhvr>
                                      <p:to>
                                        <p:strVal val="visible"/>
                                      </p:to>
                                    </p:set>
                                    <p:anim calcmode="lin" valueType="num">
                                      <p:cBhvr additive="base">
                                        <p:cTn id="31" dur="500" fill="hold"/>
                                        <p:tgtEl>
                                          <p:spTgt spid="17408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7408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74083">
                                            <p:txEl>
                                              <p:pRg st="5" end="5"/>
                                            </p:txEl>
                                          </p:spTgt>
                                        </p:tgtEl>
                                        <p:attrNameLst>
                                          <p:attrName>style.visibility</p:attrName>
                                        </p:attrNameLst>
                                      </p:cBhvr>
                                      <p:to>
                                        <p:strVal val="visible"/>
                                      </p:to>
                                    </p:set>
                                    <p:anim calcmode="lin" valueType="num">
                                      <p:cBhvr additive="base">
                                        <p:cTn id="37" dur="500" fill="hold"/>
                                        <p:tgtEl>
                                          <p:spTgt spid="17408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7408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74083">
                                            <p:txEl>
                                              <p:pRg st="6" end="6"/>
                                            </p:txEl>
                                          </p:spTgt>
                                        </p:tgtEl>
                                        <p:attrNameLst>
                                          <p:attrName>style.visibility</p:attrName>
                                        </p:attrNameLst>
                                      </p:cBhvr>
                                      <p:to>
                                        <p:strVal val="visible"/>
                                      </p:to>
                                    </p:set>
                                    <p:anim calcmode="lin" valueType="num">
                                      <p:cBhvr additive="base">
                                        <p:cTn id="43" dur="500" fill="hold"/>
                                        <p:tgtEl>
                                          <p:spTgt spid="17408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7408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74083">
                                            <p:txEl>
                                              <p:pRg st="7" end="7"/>
                                            </p:txEl>
                                          </p:spTgt>
                                        </p:tgtEl>
                                        <p:attrNameLst>
                                          <p:attrName>style.visibility</p:attrName>
                                        </p:attrNameLst>
                                      </p:cBhvr>
                                      <p:to>
                                        <p:strVal val="visible"/>
                                      </p:to>
                                    </p:set>
                                    <p:anim calcmode="lin" valueType="num">
                                      <p:cBhvr additive="base">
                                        <p:cTn id="49" dur="500" fill="hold"/>
                                        <p:tgtEl>
                                          <p:spTgt spid="17408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7408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83" grpId="0" build="p" bldLvl="2"/>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Small Signal Operation:</a:t>
            </a:r>
            <a:br>
              <a:rPr lang="en-US" sz="2800" b="1" dirty="0" smtClean="0">
                <a:solidFill>
                  <a:srgbClr val="FF0000"/>
                </a:solidFill>
                <a:latin typeface="Times New Roman" pitchFamily="18" charset="0"/>
                <a:cs typeface="Times New Roman" pitchFamily="18" charset="0"/>
              </a:rPr>
            </a:br>
            <a:endParaRPr lang="en-US" sz="2800" dirty="0"/>
          </a:p>
        </p:txBody>
      </p:sp>
      <p:sp>
        <p:nvSpPr>
          <p:cNvPr id="3" name="Content Placeholder 2"/>
          <p:cNvSpPr>
            <a:spLocks noGrp="1"/>
          </p:cNvSpPr>
          <p:nvPr>
            <p:ph idx="1"/>
          </p:nvPr>
        </p:nvSpPr>
        <p:spPr/>
        <p:txBody>
          <a:bodyPr>
            <a:normAutofit fontScale="92500" lnSpcReduction="20000"/>
          </a:bodyPr>
          <a:lstStyle/>
          <a:p>
            <a:pPr lvl="0">
              <a:buFont typeface="Wingdings" pitchFamily="2" charset="2"/>
              <a:buChar char="q"/>
            </a:pPr>
            <a:r>
              <a:rPr lang="en-US" sz="2600" b="1" dirty="0" smtClean="0">
                <a:solidFill>
                  <a:srgbClr val="0000FF"/>
                </a:solidFill>
                <a:latin typeface="Times New Roman" pitchFamily="18" charset="0"/>
                <a:cs typeface="Times New Roman" pitchFamily="18" charset="0"/>
              </a:rPr>
              <a:t>The Amplifier Circuits are Biased Such That:</a:t>
            </a:r>
          </a:p>
          <a:p>
            <a:pPr lvl="0">
              <a:buClr>
                <a:srgbClr val="FF0000"/>
              </a:buClr>
              <a:buNone/>
            </a:pPr>
            <a:r>
              <a:rPr lang="en-US" sz="2600" dirty="0" smtClean="0">
                <a:solidFill>
                  <a:prstClr val="black"/>
                </a:solidFill>
                <a:latin typeface="Times New Roman" pitchFamily="18" charset="0"/>
                <a:cs typeface="Times New Roman" pitchFamily="18" charset="0"/>
              </a:rPr>
              <a:t> </a:t>
            </a:r>
          </a:p>
          <a:p>
            <a:pPr lvl="0">
              <a:buClr>
                <a:srgbClr val="FF0000"/>
              </a:buClr>
              <a:buFont typeface="Wingdings" pitchFamily="2" charset="2"/>
              <a:buChar char="Ø"/>
            </a:pPr>
            <a:r>
              <a:rPr lang="en-US" sz="2600" dirty="0" smtClean="0">
                <a:solidFill>
                  <a:prstClr val="black"/>
                </a:solidFill>
                <a:latin typeface="Times New Roman" pitchFamily="18" charset="0"/>
                <a:cs typeface="Times New Roman" pitchFamily="18" charset="0"/>
              </a:rPr>
              <a:t>Transistor amplifier is biased at its Q-Point.</a:t>
            </a:r>
          </a:p>
          <a:p>
            <a:pPr lvl="0">
              <a:buClr>
                <a:srgbClr val="FF0000"/>
              </a:buClr>
              <a:buNone/>
            </a:pPr>
            <a:endParaRPr lang="en-US" sz="2600" dirty="0" smtClean="0">
              <a:solidFill>
                <a:prstClr val="black"/>
              </a:solidFill>
              <a:latin typeface="Times New Roman" pitchFamily="18" charset="0"/>
              <a:cs typeface="Times New Roman" pitchFamily="18" charset="0"/>
            </a:endParaRPr>
          </a:p>
          <a:p>
            <a:pPr lvl="0">
              <a:buClr>
                <a:srgbClr val="FF0000"/>
              </a:buClr>
              <a:buFont typeface="Wingdings" pitchFamily="2" charset="2"/>
              <a:buChar char="Ø"/>
            </a:pPr>
            <a:r>
              <a:rPr lang="en-US" sz="2600" dirty="0" smtClean="0">
                <a:solidFill>
                  <a:prstClr val="black"/>
                </a:solidFill>
                <a:latin typeface="Times New Roman" pitchFamily="18" charset="0"/>
                <a:cs typeface="Times New Roman" pitchFamily="18" charset="0"/>
              </a:rPr>
              <a:t>and a small voltage signal </a:t>
            </a:r>
            <a:r>
              <a:rPr lang="en-US" sz="2600" b="1" i="1" dirty="0" smtClean="0">
                <a:solidFill>
                  <a:srgbClr val="0000FF"/>
                </a:solidFill>
                <a:latin typeface="Times New Roman" pitchFamily="18" charset="0"/>
                <a:cs typeface="Times New Roman" pitchFamily="18" charset="0"/>
              </a:rPr>
              <a:t>vi </a:t>
            </a:r>
            <a:r>
              <a:rPr lang="en-US" sz="2600" dirty="0" smtClean="0">
                <a:latin typeface="Times New Roman" pitchFamily="18" charset="0"/>
                <a:cs typeface="Times New Roman" pitchFamily="18" charset="0"/>
              </a:rPr>
              <a:t>is superimposed on the dc bias voltage </a:t>
            </a:r>
            <a:r>
              <a:rPr lang="en-US" sz="2600" dirty="0" smtClean="0">
                <a:solidFill>
                  <a:srgbClr val="0000FF"/>
                </a:solidFill>
                <a:latin typeface="Times New Roman" pitchFamily="18" charset="0"/>
                <a:cs typeface="Times New Roman" pitchFamily="18" charset="0"/>
              </a:rPr>
              <a:t>VBE.</a:t>
            </a:r>
          </a:p>
          <a:p>
            <a:pPr lvl="0">
              <a:buClr>
                <a:srgbClr val="FF0000"/>
              </a:buClr>
              <a:buNone/>
            </a:pPr>
            <a:endParaRPr lang="en-US" sz="2600" dirty="0" smtClean="0">
              <a:solidFill>
                <a:srgbClr val="0000FF"/>
              </a:solidFill>
              <a:latin typeface="Times New Roman" pitchFamily="18" charset="0"/>
              <a:cs typeface="Times New Roman" pitchFamily="18" charset="0"/>
            </a:endParaRPr>
          </a:p>
          <a:p>
            <a:pPr lvl="0">
              <a:buClr>
                <a:srgbClr val="FF0000"/>
              </a:buClr>
              <a:buFont typeface="Wingdings" pitchFamily="2" charset="2"/>
              <a:buChar char="Ø"/>
            </a:pPr>
            <a:r>
              <a:rPr lang="en-US" sz="2600" dirty="0" smtClean="0">
                <a:latin typeface="Times New Roman" pitchFamily="18" charset="0"/>
                <a:cs typeface="Times New Roman" pitchFamily="18" charset="0"/>
              </a:rPr>
              <a:t>The resulting output signal </a:t>
            </a:r>
            <a:r>
              <a:rPr lang="en-US" sz="2600" b="1" i="1" dirty="0" err="1" smtClean="0">
                <a:solidFill>
                  <a:srgbClr val="0000FF"/>
                </a:solidFill>
                <a:latin typeface="Times New Roman" pitchFamily="18" charset="0"/>
                <a:cs typeface="Times New Roman" pitchFamily="18" charset="0"/>
              </a:rPr>
              <a:t>vo</a:t>
            </a:r>
            <a:r>
              <a:rPr lang="en-US" sz="2600" b="1" i="1" dirty="0" smtClean="0">
                <a:solidFill>
                  <a:srgbClr val="0000FF"/>
                </a:solidFill>
                <a:latin typeface="Times New Roman" pitchFamily="18" charset="0"/>
                <a:cs typeface="Times New Roman" pitchFamily="18" charset="0"/>
              </a:rPr>
              <a:t> </a:t>
            </a:r>
            <a:r>
              <a:rPr lang="en-US" sz="2600" dirty="0" smtClean="0">
                <a:latin typeface="Times New Roman" pitchFamily="18" charset="0"/>
                <a:cs typeface="Times New Roman" pitchFamily="18" charset="0"/>
              </a:rPr>
              <a:t>appears superimposed on the dc collector voltage </a:t>
            </a:r>
            <a:r>
              <a:rPr lang="en-US" sz="2600" dirty="0" smtClean="0">
                <a:solidFill>
                  <a:srgbClr val="0000FF"/>
                </a:solidFill>
                <a:latin typeface="Times New Roman" pitchFamily="18" charset="0"/>
                <a:cs typeface="Times New Roman" pitchFamily="18" charset="0"/>
              </a:rPr>
              <a:t>VCE  .</a:t>
            </a:r>
          </a:p>
          <a:p>
            <a:pPr lvl="0">
              <a:buClr>
                <a:srgbClr val="FF0000"/>
              </a:buClr>
              <a:buNone/>
            </a:pPr>
            <a:endParaRPr lang="en-US" sz="2600" dirty="0" smtClean="0">
              <a:solidFill>
                <a:srgbClr val="0000FF"/>
              </a:solidFill>
              <a:latin typeface="Times New Roman" pitchFamily="18" charset="0"/>
              <a:cs typeface="Times New Roman" pitchFamily="18" charset="0"/>
            </a:endParaRPr>
          </a:p>
          <a:p>
            <a:pPr lvl="0">
              <a:buClr>
                <a:srgbClr val="FF0000"/>
              </a:buClr>
              <a:buFont typeface="Wingdings" pitchFamily="2" charset="2"/>
              <a:buChar char="Ø"/>
            </a:pPr>
            <a:r>
              <a:rPr lang="en-US" sz="2600" dirty="0" smtClean="0">
                <a:solidFill>
                  <a:srgbClr val="0000FF"/>
                </a:solidFill>
                <a:latin typeface="Times New Roman" pitchFamily="18" charset="0"/>
                <a:cs typeface="Times New Roman" pitchFamily="18" charset="0"/>
              </a:rPr>
              <a:t> </a:t>
            </a:r>
            <a:r>
              <a:rPr lang="en-US" sz="2600" dirty="0" smtClean="0">
                <a:latin typeface="Times New Roman" pitchFamily="18" charset="0"/>
                <a:cs typeface="Times New Roman" pitchFamily="18" charset="0"/>
              </a:rPr>
              <a:t>The amplitude of  the output signal </a:t>
            </a:r>
            <a:r>
              <a:rPr lang="en-US" sz="2600" b="1" i="1" dirty="0" err="1" smtClean="0">
                <a:solidFill>
                  <a:srgbClr val="0000FF"/>
                </a:solidFill>
                <a:latin typeface="Times New Roman" pitchFamily="18" charset="0"/>
                <a:cs typeface="Times New Roman" pitchFamily="18" charset="0"/>
              </a:rPr>
              <a:t>vo</a:t>
            </a:r>
            <a:r>
              <a:rPr lang="en-US" sz="2600" dirty="0" smtClean="0">
                <a:latin typeface="Times New Roman" pitchFamily="18" charset="0"/>
                <a:cs typeface="Times New Roman" pitchFamily="18" charset="0"/>
              </a:rPr>
              <a:t> is larger than that of  the input </a:t>
            </a:r>
            <a:r>
              <a:rPr lang="en-US" sz="2600" dirty="0" smtClean="0">
                <a:solidFill>
                  <a:prstClr val="black"/>
                </a:solidFill>
                <a:latin typeface="Times New Roman" pitchFamily="18" charset="0"/>
                <a:cs typeface="Times New Roman" pitchFamily="18" charset="0"/>
              </a:rPr>
              <a:t>signal </a:t>
            </a:r>
            <a:r>
              <a:rPr lang="en-US" sz="2600" b="1" i="1" dirty="0" smtClean="0">
                <a:solidFill>
                  <a:srgbClr val="0000FF"/>
                </a:solidFill>
                <a:latin typeface="Times New Roman" pitchFamily="18" charset="0"/>
                <a:cs typeface="Times New Roman" pitchFamily="18" charset="0"/>
              </a:rPr>
              <a:t>vi</a:t>
            </a:r>
            <a:r>
              <a:rPr lang="en-US" sz="2600" dirty="0" smtClean="0">
                <a:latin typeface="Times New Roman" pitchFamily="18" charset="0"/>
                <a:cs typeface="Times New Roman" pitchFamily="18" charset="0"/>
              </a:rPr>
              <a:t>  by the voltage gain </a:t>
            </a:r>
            <a:r>
              <a:rPr lang="en-US" sz="2600" b="1" dirty="0" smtClean="0">
                <a:solidFill>
                  <a:srgbClr val="0000FF"/>
                </a:solidFill>
                <a:latin typeface="Times New Roman" pitchFamily="18" charset="0"/>
                <a:cs typeface="Times New Roman" pitchFamily="18" charset="0"/>
              </a:rPr>
              <a:t>A</a:t>
            </a:r>
            <a:r>
              <a:rPr lang="en-US" sz="2600" b="1" i="1" dirty="0" smtClean="0">
                <a:solidFill>
                  <a:srgbClr val="0000FF"/>
                </a:solidFill>
                <a:latin typeface="Times New Roman" pitchFamily="18" charset="0"/>
                <a:cs typeface="Times New Roman" pitchFamily="18" charset="0"/>
              </a:rPr>
              <a:t>v .</a:t>
            </a:r>
          </a:p>
          <a:p>
            <a:pPr>
              <a:buNone/>
            </a:pPr>
            <a:endParaRPr lang="en-US" sz="2000" dirty="0"/>
          </a:p>
        </p:txBody>
      </p:sp>
      <p:sp>
        <p:nvSpPr>
          <p:cNvPr id="4" name="Footer Placeholder 3"/>
          <p:cNvSpPr>
            <a:spLocks noGrp="1"/>
          </p:cNvSpPr>
          <p:nvPr>
            <p:ph type="ftr" sz="quarter" idx="11"/>
          </p:nvPr>
        </p:nvSpPr>
        <p:spPr/>
        <p:txBody>
          <a:bodyPr/>
          <a:lstStyle/>
          <a:p>
            <a:r>
              <a:rPr lang="en-US" smtClean="0"/>
              <a:t>Nasim Zafar</a:t>
            </a:r>
            <a:endParaRPr lang="en-US"/>
          </a:p>
        </p:txBody>
      </p:sp>
      <p:sp>
        <p:nvSpPr>
          <p:cNvPr id="5" name="Slide Number Placeholder 4"/>
          <p:cNvSpPr>
            <a:spLocks noGrp="1"/>
          </p:cNvSpPr>
          <p:nvPr>
            <p:ph type="sldNum" sz="quarter" idx="12"/>
          </p:nvPr>
        </p:nvSpPr>
        <p:spPr/>
        <p:txBody>
          <a:bodyPr/>
          <a:lstStyle/>
          <a:p>
            <a:fld id="{42BD8709-E537-4D94-AA85-22F0E0E3C656}"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2800" b="1" dirty="0" smtClean="0">
                <a:solidFill>
                  <a:srgbClr val="FF0000"/>
                </a:solidFill>
                <a:latin typeface="Times New Roman" pitchFamily="18" charset="0"/>
                <a:cs typeface="Times New Roman" pitchFamily="18" charset="0"/>
              </a:rPr>
              <a:t>Small Signal Operation:</a:t>
            </a:r>
            <a:br>
              <a:rPr lang="en-US" sz="2800" b="1" dirty="0" smtClean="0">
                <a:solidFill>
                  <a:srgbClr val="FF0000"/>
                </a:solidFill>
                <a:latin typeface="Times New Roman" pitchFamily="18" charset="0"/>
                <a:cs typeface="Times New Roman" pitchFamily="18" charset="0"/>
              </a:rPr>
            </a:br>
            <a:endParaRPr lang="en-US" sz="2400" b="1" dirty="0">
              <a:solidFill>
                <a:srgbClr val="0000FF"/>
              </a:solidFill>
              <a:latin typeface="Times New Roman" pitchFamily="18" charset="0"/>
              <a:cs typeface="Times New Roman" pitchFamily="18" charset="0"/>
            </a:endParaRPr>
          </a:p>
        </p:txBody>
      </p:sp>
      <p:sp>
        <p:nvSpPr>
          <p:cNvPr id="4" name="Footer Placeholder 3"/>
          <p:cNvSpPr>
            <a:spLocks noGrp="1"/>
          </p:cNvSpPr>
          <p:nvPr>
            <p:ph type="ftr" sz="quarter" idx="11"/>
          </p:nvPr>
        </p:nvSpPr>
        <p:spPr/>
        <p:txBody>
          <a:bodyPr/>
          <a:lstStyle/>
          <a:p>
            <a:r>
              <a:rPr lang="en-US" smtClean="0"/>
              <a:t>Nasim Zafar</a:t>
            </a:r>
            <a:endParaRPr lang="en-US"/>
          </a:p>
        </p:txBody>
      </p:sp>
      <p:sp>
        <p:nvSpPr>
          <p:cNvPr id="5" name="Slide Number Placeholder 4"/>
          <p:cNvSpPr>
            <a:spLocks noGrp="1"/>
          </p:cNvSpPr>
          <p:nvPr>
            <p:ph type="sldNum" sz="quarter" idx="12"/>
          </p:nvPr>
        </p:nvSpPr>
        <p:spPr/>
        <p:txBody>
          <a:bodyPr/>
          <a:lstStyle/>
          <a:p>
            <a:fld id="{42BD8709-E537-4D94-AA85-22F0E0E3C656}" type="slidenum">
              <a:rPr lang="en-US" smtClean="0"/>
              <a:pPr/>
              <a:t>12</a:t>
            </a:fld>
            <a:endParaRPr lang="en-US"/>
          </a:p>
        </p:txBody>
      </p:sp>
      <p:pic>
        <p:nvPicPr>
          <p:cNvPr id="6" name="Picture 7" descr="se06F36"/>
          <p:cNvPicPr>
            <a:picLocks noGrp="1" noChangeAspect="1" noChangeArrowheads="1"/>
          </p:cNvPicPr>
          <p:nvPr>
            <p:ph idx="1"/>
          </p:nvPr>
        </p:nvPicPr>
        <p:blipFill>
          <a:blip r:embed="rId2" cstate="print"/>
          <a:srcRect b="9848"/>
          <a:stretch>
            <a:fillRect/>
          </a:stretch>
        </p:blipFill>
        <p:spPr bwMode="auto">
          <a:xfrm>
            <a:off x="990600" y="1447800"/>
            <a:ext cx="6894917" cy="3363962"/>
          </a:xfrm>
          <a:prstGeom prst="rect">
            <a:avLst/>
          </a:prstGeom>
          <a:noFill/>
          <a:ln w="9525">
            <a:noFill/>
            <a:miter lim="800000"/>
            <a:headEnd/>
            <a:tailEnd/>
          </a:ln>
        </p:spPr>
      </p:pic>
      <p:sp>
        <p:nvSpPr>
          <p:cNvPr id="53043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530433" name="Picture 1"/>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990600" y="5029200"/>
            <a:ext cx="2895600" cy="457200"/>
          </a:xfrm>
          <a:prstGeom prst="rect">
            <a:avLst/>
          </a:prstGeom>
          <a:noFill/>
        </p:spPr>
      </p:pic>
      <p:sp>
        <p:nvSpPr>
          <p:cNvPr id="609281" name="Rectangle 1"/>
          <p:cNvSpPr>
            <a:spLocks noChangeArrowheads="1"/>
          </p:cNvSpPr>
          <p:nvPr/>
        </p:nvSpPr>
        <p:spPr bwMode="auto">
          <a:xfrm>
            <a:off x="4953000" y="4953000"/>
            <a:ext cx="3591432" cy="76944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2000" b="1" dirty="0" smtClean="0">
                <a:solidFill>
                  <a:srgbClr val="FF0000"/>
                </a:solidFill>
                <a:latin typeface="Times New Roman" pitchFamily="18" charset="0"/>
                <a:ea typeface="Times New Roman" pitchFamily="18" charset="0"/>
                <a:cs typeface="Times New Roman" pitchFamily="18" charset="0"/>
              </a:rPr>
              <a:t>T</a:t>
            </a:r>
            <a:r>
              <a:rPr kumimoji="0" lang="en-US" sz="20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he signal source </a:t>
            </a:r>
            <a:r>
              <a:rPr kumimoji="0" lang="en-US" sz="2400" b="1" i="1" u="none" strike="noStrike" cap="none" normalizeH="0" baseline="0" dirty="0" err="1" smtClean="0">
                <a:ln>
                  <a:noFill/>
                </a:ln>
                <a:solidFill>
                  <a:srgbClr val="0000FF"/>
                </a:solidFill>
                <a:effectLst/>
                <a:latin typeface="Times New Roman" pitchFamily="18" charset="0"/>
                <a:ea typeface="Times New Roman" pitchFamily="18" charset="0"/>
                <a:cs typeface="Times New Roman" pitchFamily="18" charset="0"/>
              </a:rPr>
              <a:t>vbe</a:t>
            </a:r>
            <a:r>
              <a:rPr kumimoji="0" lang="en-US" sz="2000" b="1" i="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 </a:t>
            </a:r>
            <a:r>
              <a:rPr kumimoji="0" lang="en-US" sz="2000" b="1"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removed</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smtClean="0">
                <a:ln>
                  <a:noFill/>
                </a:ln>
                <a:solidFill>
                  <a:srgbClr val="FF0000"/>
                </a:solidFill>
                <a:effectLst/>
                <a:latin typeface="Times New Roman" pitchFamily="18" charset="0"/>
                <a:ea typeface="Times New Roman" pitchFamily="18" charset="0"/>
                <a:cs typeface="Times New Roman" pitchFamily="18" charset="0"/>
              </a:rPr>
              <a:t>for dc-bias-analysis.</a:t>
            </a:r>
            <a:endParaRPr kumimoji="0" lang="en-US" sz="1800" b="1" i="0" u="none" strike="noStrike" cap="none" normalizeH="0" baseline="0" dirty="0" smtClean="0">
              <a:ln>
                <a:noFill/>
              </a:ln>
              <a:solidFill>
                <a:srgbClr val="FF0000"/>
              </a:solidFill>
              <a:effectLst/>
              <a:latin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r>
              <a:rPr lang="en-US" sz="2800" b="1" dirty="0" smtClean="0">
                <a:solidFill>
                  <a:srgbClr val="FF0000"/>
                </a:solidFill>
                <a:latin typeface="Times New Roman" pitchFamily="18" charset="0"/>
                <a:cs typeface="Times New Roman" pitchFamily="18" charset="0"/>
              </a:rPr>
              <a:t/>
            </a:r>
            <a:br>
              <a:rPr lang="en-US" sz="2800" b="1" dirty="0" smtClean="0">
                <a:solidFill>
                  <a:srgbClr val="FF0000"/>
                </a:solidFill>
                <a:latin typeface="Times New Roman" pitchFamily="18" charset="0"/>
                <a:cs typeface="Times New Roman" pitchFamily="18" charset="0"/>
              </a:rPr>
            </a:br>
            <a:r>
              <a:rPr lang="en-US" sz="3100" b="1" dirty="0" smtClean="0">
                <a:solidFill>
                  <a:srgbClr val="FF0000"/>
                </a:solidFill>
                <a:latin typeface="Times New Roman" pitchFamily="18" charset="0"/>
                <a:cs typeface="Times New Roman" pitchFamily="18" charset="0"/>
              </a:rPr>
              <a:t>Small Signal Operation:</a:t>
            </a:r>
            <a:br>
              <a:rPr lang="en-US" sz="3100" b="1" dirty="0" smtClean="0">
                <a:solidFill>
                  <a:srgbClr val="FF0000"/>
                </a:solidFill>
                <a:latin typeface="Times New Roman" pitchFamily="18" charset="0"/>
                <a:cs typeface="Times New Roman" pitchFamily="18" charset="0"/>
              </a:rPr>
            </a:br>
            <a:endParaRPr lang="en-US" sz="3100" dirty="0"/>
          </a:p>
        </p:txBody>
      </p:sp>
      <p:sp>
        <p:nvSpPr>
          <p:cNvPr id="3" name="Content Placeholder 2"/>
          <p:cNvSpPr>
            <a:spLocks noGrp="1"/>
          </p:cNvSpPr>
          <p:nvPr>
            <p:ph idx="1"/>
          </p:nvPr>
        </p:nvSpPr>
        <p:spPr>
          <a:xfrm>
            <a:off x="304800" y="1295400"/>
            <a:ext cx="8229600" cy="4525963"/>
          </a:xfrm>
        </p:spPr>
        <p:txBody>
          <a:bodyPr/>
          <a:lstStyle/>
          <a:p>
            <a:pPr>
              <a:buClr>
                <a:srgbClr val="FF0000"/>
              </a:buClr>
              <a:buFont typeface="Wingdings" pitchFamily="2" charset="2"/>
              <a:buChar char="Ø"/>
            </a:pPr>
            <a:r>
              <a:rPr lang="en-US" sz="2400" dirty="0" smtClean="0">
                <a:latin typeface="Times New Roman" pitchFamily="18" charset="0"/>
                <a:cs typeface="Times New Roman" pitchFamily="18" charset="0"/>
              </a:rPr>
              <a:t>The amplifier output voltage </a:t>
            </a:r>
            <a:r>
              <a:rPr lang="en-US" sz="2800" b="1" i="1" dirty="0" err="1" smtClean="0">
                <a:solidFill>
                  <a:srgbClr val="0000FF"/>
                </a:solidFill>
                <a:latin typeface="Times New Roman" pitchFamily="18" charset="0"/>
                <a:cs typeface="Times New Roman" pitchFamily="18" charset="0"/>
              </a:rPr>
              <a:t>v</a:t>
            </a:r>
            <a:r>
              <a:rPr lang="en-US" sz="1800" b="1" i="1" dirty="0" err="1" smtClean="0">
                <a:solidFill>
                  <a:srgbClr val="0000FF"/>
                </a:solidFill>
                <a:latin typeface="Times New Roman" pitchFamily="18" charset="0"/>
                <a:cs typeface="Times New Roman" pitchFamily="18" charset="0"/>
              </a:rPr>
              <a:t>o</a:t>
            </a:r>
            <a:r>
              <a:rPr lang="en-US" b="1" i="1" dirty="0" smtClean="0">
                <a:solidFill>
                  <a:srgbClr val="0000FF"/>
                </a:solidFill>
                <a:latin typeface="Times New Roman" pitchFamily="18" charset="0"/>
                <a:cs typeface="Times New Roman" pitchFamily="18" charset="0"/>
              </a:rPr>
              <a:t> </a:t>
            </a:r>
            <a:r>
              <a:rPr lang="en-US" sz="2000" dirty="0" smtClean="0">
                <a:solidFill>
                  <a:srgbClr val="0000FF"/>
                </a:solidFill>
                <a:latin typeface="Times New Roman" pitchFamily="18" charset="0"/>
                <a:cs typeface="Times New Roman" pitchFamily="18" charset="0"/>
              </a:rPr>
              <a:t>(bias + signal) </a:t>
            </a:r>
            <a:r>
              <a:rPr lang="en-US" sz="2400" dirty="0" smtClean="0">
                <a:latin typeface="Times New Roman" pitchFamily="18" charset="0"/>
                <a:cs typeface="Times New Roman" pitchFamily="18" charset="0"/>
              </a:rPr>
              <a:t>and  output current </a:t>
            </a:r>
            <a:r>
              <a:rPr lang="en-US" sz="2800" b="1" i="1" dirty="0" err="1" smtClean="0">
                <a:solidFill>
                  <a:srgbClr val="0000FF"/>
                </a:solidFill>
                <a:latin typeface="Times New Roman" pitchFamily="18" charset="0"/>
                <a:cs typeface="Times New Roman" pitchFamily="18" charset="0"/>
              </a:rPr>
              <a:t>i</a:t>
            </a:r>
            <a:r>
              <a:rPr lang="en-US" sz="1800" b="1" dirty="0" err="1" smtClean="0">
                <a:solidFill>
                  <a:srgbClr val="0000FF"/>
                </a:solidFill>
                <a:latin typeface="Times New Roman" pitchFamily="18" charset="0"/>
                <a:cs typeface="Times New Roman" pitchFamily="18" charset="0"/>
              </a:rPr>
              <a:t>C</a:t>
            </a:r>
            <a:r>
              <a:rPr lang="en-US" sz="2400" dirty="0" smtClean="0">
                <a:solidFill>
                  <a:srgbClr val="0000FF"/>
                </a:solidFill>
                <a:latin typeface="Times New Roman" pitchFamily="18" charset="0"/>
                <a:cs typeface="Times New Roman" pitchFamily="18" charset="0"/>
              </a:rPr>
              <a:t> </a:t>
            </a:r>
            <a:r>
              <a:rPr lang="en-US" sz="2400" dirty="0" smtClean="0">
                <a:latin typeface="Times New Roman" pitchFamily="18" charset="0"/>
                <a:cs typeface="Times New Roman" pitchFamily="18" charset="0"/>
              </a:rPr>
              <a:t>is given by:</a:t>
            </a:r>
            <a:endParaRPr lang="en-US" sz="2400" dirty="0"/>
          </a:p>
        </p:txBody>
      </p:sp>
      <p:sp>
        <p:nvSpPr>
          <p:cNvPr id="4" name="Footer Placeholder 3"/>
          <p:cNvSpPr>
            <a:spLocks noGrp="1"/>
          </p:cNvSpPr>
          <p:nvPr>
            <p:ph type="ftr" sz="quarter" idx="11"/>
          </p:nvPr>
        </p:nvSpPr>
        <p:spPr/>
        <p:txBody>
          <a:bodyPr/>
          <a:lstStyle/>
          <a:p>
            <a:r>
              <a:rPr lang="en-US" smtClean="0"/>
              <a:t>Nasim Zafar</a:t>
            </a:r>
            <a:endParaRPr lang="en-US"/>
          </a:p>
        </p:txBody>
      </p:sp>
      <p:sp>
        <p:nvSpPr>
          <p:cNvPr id="5" name="Slide Number Placeholder 4"/>
          <p:cNvSpPr>
            <a:spLocks noGrp="1"/>
          </p:cNvSpPr>
          <p:nvPr>
            <p:ph type="sldNum" sz="quarter" idx="12"/>
          </p:nvPr>
        </p:nvSpPr>
        <p:spPr/>
        <p:txBody>
          <a:bodyPr/>
          <a:lstStyle/>
          <a:p>
            <a:fld id="{42BD8709-E537-4D94-AA85-22F0E0E3C656}" type="slidenum">
              <a:rPr lang="en-US" smtClean="0"/>
              <a:pPr/>
              <a:t>13</a:t>
            </a:fld>
            <a:endParaRPr lang="en-US"/>
          </a:p>
        </p:txBody>
      </p:sp>
      <p:sp>
        <p:nvSpPr>
          <p:cNvPr id="52736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527364"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527363" name="Picture 3"/>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990601" y="3630387"/>
            <a:ext cx="1752600" cy="726076"/>
          </a:xfrm>
          <a:prstGeom prst="rect">
            <a:avLst/>
          </a:prstGeom>
          <a:noFill/>
        </p:spPr>
      </p:pic>
      <p:sp>
        <p:nvSpPr>
          <p:cNvPr id="527366" name="Rectangle 6"/>
          <p:cNvSpPr>
            <a:spLocks noChangeArrowheads="1"/>
          </p:cNvSpPr>
          <p:nvPr/>
        </p:nvSpPr>
        <p:spPr bwMode="auto">
          <a:xfrm>
            <a:off x="0" y="0"/>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endParaRPr>
          </a:p>
        </p:txBody>
      </p:sp>
      <p:sp>
        <p:nvSpPr>
          <p:cNvPr id="527367" name="Rectangle 7"/>
          <p:cNvSpPr>
            <a:spLocks noChangeArrowheads="1"/>
          </p:cNvSpPr>
          <p:nvPr/>
        </p:nvSpPr>
        <p:spPr bwMode="auto">
          <a:xfrm>
            <a:off x="0" y="5429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Arial" pitchFamily="34" charset="0"/>
              </a:rPr>
              <a:t> </a:t>
            </a:r>
            <a:endParaRPr kumimoji="0" lang="en-US" sz="1800" b="0" i="0" u="none" strike="noStrike" cap="none" normalizeH="0" baseline="0" smtClean="0">
              <a:ln>
                <a:noFill/>
              </a:ln>
              <a:solidFill>
                <a:schemeClr val="tx1"/>
              </a:solidFill>
              <a:effectLst/>
              <a:latin typeface="Arial" pitchFamily="34" charset="0"/>
            </a:endParaRPr>
          </a:p>
        </p:txBody>
      </p:sp>
      <p:pic>
        <p:nvPicPr>
          <p:cNvPr id="527368" name="Picture 8"/>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1752600" y="4876800"/>
            <a:ext cx="779378" cy="694133"/>
          </a:xfrm>
          <a:prstGeom prst="rect">
            <a:avLst/>
          </a:prstGeom>
          <a:noFill/>
        </p:spPr>
      </p:pic>
      <p:sp>
        <p:nvSpPr>
          <p:cNvPr id="527370" name="Rectangle 10"/>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527372" name="Rectangle 12"/>
          <p:cNvSpPr>
            <a:spLocks noChangeArrowheads="1"/>
          </p:cNvSpPr>
          <p:nvPr/>
        </p:nvSpPr>
        <p:spPr bwMode="auto">
          <a:xfrm>
            <a:off x="0" y="15430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
        <p:nvSpPr>
          <p:cNvPr id="18" name="Rectangle 17"/>
          <p:cNvSpPr/>
          <p:nvPr/>
        </p:nvSpPr>
        <p:spPr>
          <a:xfrm>
            <a:off x="1143000" y="5029200"/>
            <a:ext cx="762000" cy="584775"/>
          </a:xfrm>
          <a:prstGeom prst="rect">
            <a:avLst/>
          </a:prstGeom>
        </p:spPr>
        <p:txBody>
          <a:bodyPr wrap="square">
            <a:spAutoFit/>
          </a:bodyPr>
          <a:lstStyle/>
          <a:p>
            <a:r>
              <a:rPr lang="en-US" sz="3200" b="1" dirty="0" smtClean="0">
                <a:latin typeface="Times New Roman" pitchFamily="18" charset="0"/>
                <a:cs typeface="Times New Roman" pitchFamily="18" charset="0"/>
              </a:rPr>
              <a:t>  =</a:t>
            </a:r>
            <a:endParaRPr lang="en-US" sz="3200" b="1" dirty="0">
              <a:latin typeface="Times New Roman" pitchFamily="18" charset="0"/>
              <a:cs typeface="Times New Roman" pitchFamily="18" charset="0"/>
            </a:endParaRPr>
          </a:p>
        </p:txBody>
      </p:sp>
      <p:sp>
        <p:nvSpPr>
          <p:cNvPr id="527374" name="Rectangle 1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527373" name="Picture 13"/>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838200" y="2743200"/>
            <a:ext cx="3289301" cy="4572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100" b="1" dirty="0" smtClean="0">
                <a:solidFill>
                  <a:srgbClr val="FF0000"/>
                </a:solidFill>
                <a:latin typeface="Times New Roman" pitchFamily="18" charset="0"/>
                <a:cs typeface="Times New Roman" pitchFamily="18" charset="0"/>
              </a:rPr>
              <a:t/>
            </a:r>
            <a:br>
              <a:rPr lang="en-US" sz="3100" b="1" dirty="0" smtClean="0">
                <a:solidFill>
                  <a:srgbClr val="FF0000"/>
                </a:solidFill>
                <a:latin typeface="Times New Roman" pitchFamily="18" charset="0"/>
                <a:cs typeface="Times New Roman" pitchFamily="18" charset="0"/>
              </a:rPr>
            </a:br>
            <a:r>
              <a:rPr lang="en-US" sz="3100" b="1" dirty="0" smtClean="0">
                <a:solidFill>
                  <a:srgbClr val="FF0000"/>
                </a:solidFill>
                <a:latin typeface="Times New Roman" pitchFamily="18" charset="0"/>
                <a:cs typeface="Times New Roman" pitchFamily="18" charset="0"/>
              </a:rPr>
              <a:t>Small Signal Operation:</a:t>
            </a:r>
            <a:br>
              <a:rPr lang="en-US" sz="3100" b="1" dirty="0" smtClean="0">
                <a:solidFill>
                  <a:srgbClr val="FF0000"/>
                </a:solidFill>
                <a:latin typeface="Times New Roman" pitchFamily="18" charset="0"/>
                <a:cs typeface="Times New Roman" pitchFamily="18" charset="0"/>
              </a:rPr>
            </a:br>
            <a:endParaRPr lang="en-US" dirty="0"/>
          </a:p>
        </p:txBody>
      </p:sp>
      <p:sp>
        <p:nvSpPr>
          <p:cNvPr id="3" name="Content Placeholder 2"/>
          <p:cNvSpPr>
            <a:spLocks noGrp="1"/>
          </p:cNvSpPr>
          <p:nvPr>
            <p:ph idx="1"/>
          </p:nvPr>
        </p:nvSpPr>
        <p:spPr>
          <a:xfrm>
            <a:off x="457200" y="1905000"/>
            <a:ext cx="8229600" cy="4525963"/>
          </a:xfrm>
        </p:spPr>
        <p:txBody>
          <a:bodyPr>
            <a:normAutofit/>
          </a:bodyPr>
          <a:lstStyle/>
          <a:p>
            <a:pPr>
              <a:buClr>
                <a:srgbClr val="FF0000"/>
              </a:buClr>
              <a:buFont typeface="Wingdings" pitchFamily="2" charset="2"/>
              <a:buChar char="Ø"/>
            </a:pPr>
            <a:r>
              <a:rPr lang="en-US" sz="2400" dirty="0" smtClean="0">
                <a:latin typeface="Times New Roman" pitchFamily="18" charset="0"/>
                <a:cs typeface="Times New Roman" pitchFamily="18" charset="0"/>
              </a:rPr>
              <a:t>Thus the total output voltage</a:t>
            </a:r>
            <a:r>
              <a:rPr lang="en-US" sz="2400" b="1" i="1" dirty="0" smtClean="0">
                <a:solidFill>
                  <a:srgbClr val="0000FF"/>
                </a:solidFill>
                <a:latin typeface="Times New Roman" pitchFamily="18" charset="0"/>
                <a:cs typeface="Times New Roman" pitchFamily="18" charset="0"/>
              </a:rPr>
              <a:t> </a:t>
            </a:r>
            <a:r>
              <a:rPr lang="en-US" sz="2400" b="1" i="1" dirty="0" err="1" smtClean="0">
                <a:solidFill>
                  <a:srgbClr val="0000FF"/>
                </a:solidFill>
                <a:latin typeface="Times New Roman" pitchFamily="18" charset="0"/>
                <a:cs typeface="Times New Roman" pitchFamily="18" charset="0"/>
              </a:rPr>
              <a:t>v</a:t>
            </a:r>
            <a:r>
              <a:rPr lang="en-US" sz="1600" b="1" i="1" dirty="0" err="1" smtClean="0">
                <a:solidFill>
                  <a:srgbClr val="0000FF"/>
                </a:solidFill>
                <a:latin typeface="Times New Roman" pitchFamily="18" charset="0"/>
                <a:cs typeface="Times New Roman" pitchFamily="18" charset="0"/>
              </a:rPr>
              <a:t>o</a:t>
            </a:r>
            <a:r>
              <a:rPr lang="en-US" sz="2400" dirty="0" smtClean="0">
                <a:latin typeface="Times New Roman" pitchFamily="18" charset="0"/>
                <a:cs typeface="Times New Roman" pitchFamily="18" charset="0"/>
              </a:rPr>
              <a:t> is given by:</a:t>
            </a:r>
            <a:endParaRPr lang="en-US" sz="2400" dirty="0">
              <a:latin typeface="Times New Roman" pitchFamily="18" charset="0"/>
              <a:cs typeface="Times New Roman" pitchFamily="18" charset="0"/>
            </a:endParaRPr>
          </a:p>
        </p:txBody>
      </p:sp>
      <p:sp>
        <p:nvSpPr>
          <p:cNvPr id="4" name="Footer Placeholder 3"/>
          <p:cNvSpPr>
            <a:spLocks noGrp="1"/>
          </p:cNvSpPr>
          <p:nvPr>
            <p:ph type="ftr" sz="quarter" idx="11"/>
          </p:nvPr>
        </p:nvSpPr>
        <p:spPr/>
        <p:txBody>
          <a:bodyPr/>
          <a:lstStyle/>
          <a:p>
            <a:r>
              <a:rPr lang="en-US" smtClean="0"/>
              <a:t>Nasim Zafar</a:t>
            </a:r>
            <a:endParaRPr lang="en-US"/>
          </a:p>
        </p:txBody>
      </p:sp>
      <p:sp>
        <p:nvSpPr>
          <p:cNvPr id="5" name="Slide Number Placeholder 4"/>
          <p:cNvSpPr>
            <a:spLocks noGrp="1"/>
          </p:cNvSpPr>
          <p:nvPr>
            <p:ph type="sldNum" sz="quarter" idx="12"/>
          </p:nvPr>
        </p:nvSpPr>
        <p:spPr/>
        <p:txBody>
          <a:bodyPr/>
          <a:lstStyle/>
          <a:p>
            <a:fld id="{42BD8709-E537-4D94-AA85-22F0E0E3C656}" type="slidenum">
              <a:rPr lang="en-US" smtClean="0"/>
              <a:pPr/>
              <a:t>14</a:t>
            </a:fld>
            <a:endParaRPr lang="en-US"/>
          </a:p>
        </p:txBody>
      </p:sp>
      <p:sp>
        <p:nvSpPr>
          <p:cNvPr id="542722"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542721" name="Picture 1"/>
          <p:cNvPicPr>
            <a:picLocks noChangeAspect="1" noChangeArrowheads="1"/>
          </p:cNvPicPr>
          <p:nvPr/>
        </p:nvPicPr>
        <p:blipFill>
          <a:blip r:embed="rId2">
            <a:clrChange>
              <a:clrFrom>
                <a:srgbClr val="FFFFFF"/>
              </a:clrFrom>
              <a:clrTo>
                <a:srgbClr val="FFFFFF">
                  <a:alpha val="0"/>
                </a:srgbClr>
              </a:clrTo>
            </a:clrChange>
          </a:blip>
          <a:srcRect/>
          <a:stretch>
            <a:fillRect/>
          </a:stretch>
        </p:blipFill>
        <p:spPr bwMode="auto">
          <a:xfrm>
            <a:off x="1219200" y="2514600"/>
            <a:ext cx="2390775" cy="552450"/>
          </a:xfrm>
          <a:prstGeom prst="rect">
            <a:avLst/>
          </a:prstGeom>
          <a:noFill/>
        </p:spPr>
      </p:pic>
      <p:sp>
        <p:nvSpPr>
          <p:cNvPr id="542723" name="Rectangle 3"/>
          <p:cNvSpPr>
            <a:spLocks noChangeArrowheads="1"/>
          </p:cNvSpPr>
          <p:nvPr/>
        </p:nvSpPr>
        <p:spPr bwMode="auto">
          <a:xfrm>
            <a:off x="0" y="10096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
        <p:nvSpPr>
          <p:cNvPr id="542725"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542724" name="Picture 4"/>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1295400" y="3657600"/>
            <a:ext cx="2371725" cy="733425"/>
          </a:xfrm>
          <a:prstGeom prst="rect">
            <a:avLst/>
          </a:prstGeom>
          <a:noFill/>
        </p:spPr>
      </p:pic>
      <p:sp>
        <p:nvSpPr>
          <p:cNvPr id="542726" name="Rectangle 6"/>
          <p:cNvSpPr>
            <a:spLocks noChangeArrowheads="1"/>
          </p:cNvSpPr>
          <p:nvPr/>
        </p:nvSpPr>
        <p:spPr bwMode="auto">
          <a:xfrm>
            <a:off x="0" y="11906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228600" y="304800"/>
            <a:ext cx="8686800" cy="838200"/>
          </a:xfrm>
        </p:spPr>
        <p:txBody>
          <a:bodyPr>
            <a:normAutofit fontScale="90000"/>
          </a:bodyPr>
          <a:lstStyle/>
          <a:p>
            <a:r>
              <a:rPr lang="en-US" sz="3100" b="1" dirty="0" smtClean="0">
                <a:solidFill>
                  <a:srgbClr val="FF0000"/>
                </a:solidFill>
                <a:latin typeface="Times New Roman" pitchFamily="18" charset="0"/>
                <a:cs typeface="Times New Roman" pitchFamily="18" charset="0"/>
              </a:rPr>
              <a:t>Small Signal Operation:</a:t>
            </a:r>
            <a:br>
              <a:rPr lang="en-US" sz="3100" b="1" dirty="0" smtClean="0">
                <a:solidFill>
                  <a:srgbClr val="FF0000"/>
                </a:solidFill>
                <a:latin typeface="Times New Roman" pitchFamily="18" charset="0"/>
                <a:cs typeface="Times New Roman" pitchFamily="18" charset="0"/>
              </a:rPr>
            </a:br>
            <a:r>
              <a:rPr lang="en-US" sz="2200" b="1" dirty="0" smtClean="0">
                <a:solidFill>
                  <a:srgbClr val="0000FF"/>
                </a:solidFill>
                <a:latin typeface="Times New Roman" pitchFamily="18" charset="0"/>
                <a:cs typeface="Times New Roman" pitchFamily="18" charset="0"/>
              </a:rPr>
              <a:t>The Signal Source, </a:t>
            </a:r>
            <a:r>
              <a:rPr lang="en-US" sz="2200" b="1" i="1" dirty="0" err="1" smtClean="0">
                <a:solidFill>
                  <a:srgbClr val="0000FF"/>
                </a:solidFill>
                <a:latin typeface="Times New Roman" pitchFamily="18" charset="0"/>
                <a:ea typeface="Times New Roman" pitchFamily="18" charset="0"/>
                <a:cs typeface="Times New Roman" pitchFamily="18" charset="0"/>
              </a:rPr>
              <a:t>vbe</a:t>
            </a:r>
            <a:r>
              <a:rPr lang="en-US" sz="2200" b="1" i="1" dirty="0" smtClean="0">
                <a:solidFill>
                  <a:srgbClr val="0000FF"/>
                </a:solidFill>
                <a:latin typeface="Times New Roman" pitchFamily="18" charset="0"/>
                <a:ea typeface="Times New Roman" pitchFamily="18" charset="0"/>
                <a:cs typeface="Times New Roman" pitchFamily="18" charset="0"/>
              </a:rPr>
              <a:t>,</a:t>
            </a:r>
            <a:r>
              <a:rPr lang="en-US" sz="2200" b="1" i="1" dirty="0" smtClean="0">
                <a:solidFill>
                  <a:srgbClr val="FF0000"/>
                </a:solidFill>
                <a:latin typeface="Times New Roman" pitchFamily="18" charset="0"/>
                <a:ea typeface="Times New Roman" pitchFamily="18" charset="0"/>
                <a:cs typeface="Times New Roman" pitchFamily="18" charset="0"/>
              </a:rPr>
              <a:t> </a:t>
            </a:r>
            <a:r>
              <a:rPr lang="en-US" sz="2200" b="1" dirty="0" smtClean="0">
                <a:solidFill>
                  <a:srgbClr val="0000FF"/>
                </a:solidFill>
                <a:latin typeface="Times New Roman" pitchFamily="18" charset="0"/>
                <a:cs typeface="Times New Roman" pitchFamily="18" charset="0"/>
              </a:rPr>
              <a:t>removed for DC Bias Conditions</a:t>
            </a:r>
          </a:p>
        </p:txBody>
      </p:sp>
      <p:pic>
        <p:nvPicPr>
          <p:cNvPr id="6" name="Picture 7" descr="se06F36"/>
          <p:cNvPicPr>
            <a:picLocks noChangeAspect="1" noChangeArrowheads="1"/>
          </p:cNvPicPr>
          <p:nvPr/>
        </p:nvPicPr>
        <p:blipFill>
          <a:blip r:embed="rId4" cstate="print"/>
          <a:srcRect b="9848"/>
          <a:stretch>
            <a:fillRect/>
          </a:stretch>
        </p:blipFill>
        <p:spPr bwMode="auto">
          <a:xfrm>
            <a:off x="1447800" y="1524000"/>
            <a:ext cx="5715001" cy="2789053"/>
          </a:xfrm>
          <a:prstGeom prst="rect">
            <a:avLst/>
          </a:prstGeom>
          <a:noFill/>
          <a:ln w="9525">
            <a:noFill/>
            <a:miter lim="800000"/>
            <a:headEnd/>
            <a:tailEnd/>
          </a:ln>
        </p:spPr>
      </p:pic>
      <p:graphicFrame>
        <p:nvGraphicFramePr>
          <p:cNvPr id="9" name="Object 8"/>
          <p:cNvGraphicFramePr>
            <a:graphicFrameLocks noChangeAspect="1"/>
          </p:cNvGraphicFramePr>
          <p:nvPr/>
        </p:nvGraphicFramePr>
        <p:xfrm>
          <a:off x="3200400" y="4038600"/>
          <a:ext cx="2189066" cy="1951697"/>
        </p:xfrm>
        <a:graphic>
          <a:graphicData uri="http://schemas.openxmlformats.org/presentationml/2006/ole">
            <p:oleObj spid="_x0000_s543753" name="Equation" r:id="rId5" imgW="1054100" imgH="939800" progId="Equation.3">
              <p:embed/>
            </p:oleObj>
          </a:graphicData>
        </a:graphic>
      </p:graphicFrame>
      <p:sp>
        <p:nvSpPr>
          <p:cNvPr id="5" name="Slide Number Placeholder 4"/>
          <p:cNvSpPr>
            <a:spLocks noGrp="1"/>
          </p:cNvSpPr>
          <p:nvPr>
            <p:ph type="sldNum" sz="quarter" idx="12"/>
          </p:nvPr>
        </p:nvSpPr>
        <p:spPr/>
        <p:txBody>
          <a:bodyPr/>
          <a:lstStyle/>
          <a:p>
            <a:fld id="{42BD8709-E537-4D94-AA85-22F0E0E3C656}" type="slidenum">
              <a:rPr lang="en-US" smtClean="0"/>
              <a:pPr/>
              <a:t>15</a:t>
            </a:fld>
            <a:endParaRPr lang="en-US"/>
          </a:p>
        </p:txBody>
      </p:sp>
      <p:sp>
        <p:nvSpPr>
          <p:cNvPr id="7" name="Footer Placeholder 6"/>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altLang="en-US" sz="2800" b="1" dirty="0" smtClean="0">
                <a:solidFill>
                  <a:srgbClr val="FF0000"/>
                </a:solidFill>
                <a:latin typeface="Times New Roman" pitchFamily="18" charset="0"/>
                <a:cs typeface="Times New Roman" pitchFamily="18" charset="0"/>
              </a:rPr>
              <a:t>Amplifier Gain:</a:t>
            </a:r>
            <a:endParaRPr lang="en-US" dirty="0"/>
          </a:p>
        </p:txBody>
      </p:sp>
      <p:sp>
        <p:nvSpPr>
          <p:cNvPr id="3" name="Content Placeholder 2"/>
          <p:cNvSpPr>
            <a:spLocks noGrp="1"/>
          </p:cNvSpPr>
          <p:nvPr>
            <p:ph idx="1"/>
          </p:nvPr>
        </p:nvSpPr>
        <p:spPr>
          <a:xfrm>
            <a:off x="685800" y="1219200"/>
            <a:ext cx="7696200" cy="4525963"/>
          </a:xfrm>
        </p:spPr>
        <p:txBody>
          <a:bodyPr/>
          <a:lstStyle/>
          <a:p>
            <a:pPr marL="0" lvl="0" indent="0" eaLnBrk="0" hangingPunct="0">
              <a:spcBef>
                <a:spcPts val="0"/>
              </a:spcBef>
              <a:buClr>
                <a:srgbClr val="FF0000"/>
              </a:buClr>
              <a:buNone/>
            </a:pPr>
            <a:r>
              <a:rPr lang="en-US" sz="2400" dirty="0" smtClean="0">
                <a:solidFill>
                  <a:srgbClr val="000000"/>
                </a:solidFill>
                <a:latin typeface="Times New Roman" pitchFamily="18" charset="0"/>
                <a:cs typeface="Times New Roman"/>
              </a:rPr>
              <a:t> </a:t>
            </a:r>
          </a:p>
          <a:p>
            <a:pPr marL="0" lvl="0" indent="0" eaLnBrk="0" hangingPunct="0">
              <a:spcBef>
                <a:spcPts val="0"/>
              </a:spcBef>
              <a:buClr>
                <a:srgbClr val="FF0000"/>
              </a:buClr>
              <a:buFont typeface="Wingdings" pitchFamily="2" charset="2"/>
              <a:buChar char="Ø"/>
            </a:pPr>
            <a:r>
              <a:rPr lang="en-US" sz="2400" dirty="0" smtClean="0">
                <a:solidFill>
                  <a:srgbClr val="000000"/>
                </a:solidFill>
                <a:latin typeface="Times New Roman" pitchFamily="18" charset="0"/>
                <a:cs typeface="Times New Roman"/>
              </a:rPr>
              <a:t>If changes in the operating currents and voltages are small, </a:t>
            </a:r>
          </a:p>
          <a:p>
            <a:pPr marL="0" lvl="0" indent="0" eaLnBrk="0" hangingPunct="0">
              <a:spcBef>
                <a:spcPts val="0"/>
              </a:spcBef>
              <a:buClr>
                <a:srgbClr val="FF0000"/>
              </a:buClr>
              <a:buNone/>
            </a:pPr>
            <a:r>
              <a:rPr lang="en-US" sz="2400" dirty="0" smtClean="0">
                <a:solidFill>
                  <a:srgbClr val="000000"/>
                </a:solidFill>
                <a:latin typeface="Times New Roman" pitchFamily="18" charset="0"/>
                <a:cs typeface="Times New Roman"/>
              </a:rPr>
              <a:t>then </a:t>
            </a:r>
            <a:r>
              <a:rPr lang="en-US" sz="2400" b="1" i="1" dirty="0" smtClean="0">
                <a:solidFill>
                  <a:srgbClr val="0000FF"/>
                </a:solidFill>
                <a:latin typeface="Times New Roman" pitchFamily="18" charset="0"/>
                <a:cs typeface="Times New Roman"/>
              </a:rPr>
              <a:t>I</a:t>
            </a:r>
            <a:r>
              <a:rPr lang="en-US" sz="2400" b="1" i="1" baseline="-25000" dirty="0" smtClean="0">
                <a:solidFill>
                  <a:srgbClr val="0000FF"/>
                </a:solidFill>
                <a:latin typeface="Times New Roman" pitchFamily="18" charset="0"/>
                <a:cs typeface="Times New Roman"/>
              </a:rPr>
              <a:t>C</a:t>
            </a:r>
            <a:r>
              <a:rPr lang="en-US" sz="2400" b="1" dirty="0" smtClean="0">
                <a:solidFill>
                  <a:srgbClr val="0000FF"/>
                </a:solidFill>
                <a:latin typeface="Times New Roman" pitchFamily="18" charset="0"/>
                <a:cs typeface="Times New Roman"/>
              </a:rPr>
              <a:t> </a:t>
            </a:r>
            <a:r>
              <a:rPr lang="en-US" sz="2400" dirty="0" smtClean="0">
                <a:solidFill>
                  <a:srgbClr val="000000"/>
                </a:solidFill>
                <a:latin typeface="Times New Roman" pitchFamily="18" charset="0"/>
                <a:cs typeface="Times New Roman"/>
              </a:rPr>
              <a:t>and </a:t>
            </a:r>
            <a:r>
              <a:rPr lang="en-US" sz="2400" b="1" i="1" dirty="0" smtClean="0">
                <a:solidFill>
                  <a:srgbClr val="0000FF"/>
                </a:solidFill>
                <a:latin typeface="Times New Roman" pitchFamily="18" charset="0"/>
                <a:cs typeface="Times New Roman"/>
              </a:rPr>
              <a:t>V</a:t>
            </a:r>
            <a:r>
              <a:rPr lang="en-US" sz="2400" b="1" i="1" baseline="-25000" dirty="0" smtClean="0">
                <a:solidFill>
                  <a:srgbClr val="0000FF"/>
                </a:solidFill>
                <a:latin typeface="Times New Roman" pitchFamily="18" charset="0"/>
                <a:cs typeface="Times New Roman"/>
              </a:rPr>
              <a:t>CE</a:t>
            </a:r>
            <a:r>
              <a:rPr lang="en-US" sz="2400" dirty="0" smtClean="0">
                <a:solidFill>
                  <a:srgbClr val="000000"/>
                </a:solidFill>
                <a:latin typeface="Times New Roman" pitchFamily="18" charset="0"/>
                <a:cs typeface="Times New Roman"/>
              </a:rPr>
              <a:t> waveforms are </a:t>
            </a:r>
            <a:r>
              <a:rPr lang="en-US" sz="2400" b="1" i="1" dirty="0" smtClean="0">
                <a:solidFill>
                  <a:srgbClr val="0000FF"/>
                </a:solidFill>
                <a:latin typeface="Times New Roman" pitchFamily="18" charset="0"/>
                <a:cs typeface="Times New Roman"/>
              </a:rPr>
              <a:t>undistorted replicas </a:t>
            </a:r>
            <a:r>
              <a:rPr lang="en-US" sz="2400" dirty="0" smtClean="0">
                <a:solidFill>
                  <a:srgbClr val="000000"/>
                </a:solidFill>
                <a:latin typeface="Times New Roman" pitchFamily="18" charset="0"/>
                <a:cs typeface="Times New Roman"/>
              </a:rPr>
              <a:t>of the input signal.</a:t>
            </a:r>
          </a:p>
          <a:p>
            <a:pPr marL="0" lvl="0" indent="0" eaLnBrk="0" hangingPunct="0">
              <a:spcBef>
                <a:spcPts val="0"/>
              </a:spcBef>
              <a:buClr>
                <a:srgbClr val="FF0000"/>
              </a:buClr>
              <a:buFont typeface="Wingdings" pitchFamily="2" charset="2"/>
              <a:buChar char="Ø"/>
            </a:pPr>
            <a:endParaRPr lang="en-US" sz="2400" dirty="0" smtClean="0">
              <a:solidFill>
                <a:srgbClr val="000000"/>
              </a:solidFill>
              <a:latin typeface="Times New Roman" pitchFamily="18" charset="0"/>
              <a:cs typeface="Times New Roman"/>
            </a:endParaRPr>
          </a:p>
          <a:p>
            <a:pPr marL="0" lvl="0" indent="0" eaLnBrk="0" hangingPunct="0">
              <a:spcBef>
                <a:spcPts val="0"/>
              </a:spcBef>
              <a:buClr>
                <a:srgbClr val="FF0000"/>
              </a:buClr>
              <a:buFont typeface="Wingdings" pitchFamily="2" charset="2"/>
              <a:buChar char="Ø"/>
            </a:pPr>
            <a:r>
              <a:rPr lang="en-US" sz="2400" dirty="0" smtClean="0">
                <a:solidFill>
                  <a:srgbClr val="000000"/>
                </a:solidFill>
                <a:latin typeface="Times New Roman" pitchFamily="18" charset="0"/>
                <a:cs typeface="Times New Roman"/>
              </a:rPr>
              <a:t>A small voltage change at the base causes a large voltage change at the collector. The voltage gain is given by:</a:t>
            </a:r>
          </a:p>
          <a:p>
            <a:pPr>
              <a:buNone/>
            </a:pPr>
            <a:endParaRPr lang="en-US" dirty="0"/>
          </a:p>
        </p:txBody>
      </p:sp>
      <p:sp>
        <p:nvSpPr>
          <p:cNvPr id="4" name="Footer Placeholder 3"/>
          <p:cNvSpPr>
            <a:spLocks noGrp="1"/>
          </p:cNvSpPr>
          <p:nvPr>
            <p:ph type="ftr" sz="quarter" idx="11"/>
          </p:nvPr>
        </p:nvSpPr>
        <p:spPr/>
        <p:txBody>
          <a:bodyPr/>
          <a:lstStyle/>
          <a:p>
            <a:r>
              <a:rPr lang="en-US" dirty="0" smtClean="0"/>
              <a:t>Nasim Zafar</a:t>
            </a:r>
            <a:endParaRPr lang="en-US" dirty="0"/>
          </a:p>
        </p:txBody>
      </p:sp>
      <p:sp>
        <p:nvSpPr>
          <p:cNvPr id="5" name="Slide Number Placeholder 4"/>
          <p:cNvSpPr>
            <a:spLocks noGrp="1"/>
          </p:cNvSpPr>
          <p:nvPr>
            <p:ph type="sldNum" sz="quarter" idx="12"/>
          </p:nvPr>
        </p:nvSpPr>
        <p:spPr/>
        <p:txBody>
          <a:bodyPr/>
          <a:lstStyle/>
          <a:p>
            <a:fld id="{42BD8709-E537-4D94-AA85-22F0E0E3C656}" type="slidenum">
              <a:rPr lang="en-US" smtClean="0"/>
              <a:pPr/>
              <a:t>16</a:t>
            </a:fld>
            <a:endParaRPr lang="en-US" dirty="0"/>
          </a:p>
        </p:txBody>
      </p:sp>
      <p:graphicFrame>
        <p:nvGraphicFramePr>
          <p:cNvPr id="377857" name="Object 1"/>
          <p:cNvGraphicFramePr>
            <a:graphicFrameLocks noChangeAspect="1"/>
          </p:cNvGraphicFramePr>
          <p:nvPr/>
        </p:nvGraphicFramePr>
        <p:xfrm>
          <a:off x="2743200" y="4114800"/>
          <a:ext cx="2844800" cy="762000"/>
        </p:xfrm>
        <a:graphic>
          <a:graphicData uri="http://schemas.openxmlformats.org/presentationml/2006/ole">
            <p:oleObj spid="_x0000_s377864" name="Equation" r:id="rId3" imgW="850900" imgH="228600" progId="Equation.3">
              <p:embed/>
            </p:oleObj>
          </a:graphicData>
        </a:graphic>
      </p:graphicFrame>
      <p:sp>
        <p:nvSpPr>
          <p:cNvPr id="7" name="Rectangle 6"/>
          <p:cNvSpPr/>
          <p:nvPr/>
        </p:nvSpPr>
        <p:spPr>
          <a:xfrm>
            <a:off x="2590800" y="4876800"/>
            <a:ext cx="3276600" cy="400110"/>
          </a:xfrm>
          <a:prstGeom prst="rect">
            <a:avLst/>
          </a:prstGeom>
        </p:spPr>
        <p:txBody>
          <a:bodyPr wrap="square">
            <a:spAutoFit/>
          </a:bodyPr>
          <a:lstStyle/>
          <a:p>
            <a:pPr>
              <a:buFont typeface="Wingdings" pitchFamily="2" charset="2"/>
              <a:buChar char="Ø"/>
              <a:defRPr/>
            </a:pPr>
            <a:r>
              <a:rPr lang="en-US" sz="2000" b="1" i="1" dirty="0" smtClean="0">
                <a:solidFill>
                  <a:srgbClr val="0000FF"/>
                </a:solidFill>
                <a:latin typeface="Times New Roman" pitchFamily="18" charset="0"/>
                <a:cs typeface="Times New Roman" pitchFamily="18" charset="0"/>
              </a:rPr>
              <a:t>“A”</a:t>
            </a:r>
            <a:r>
              <a:rPr lang="en-US" sz="2000" dirty="0" smtClean="0">
                <a:solidFill>
                  <a:srgbClr val="0000FF"/>
                </a:solidFill>
                <a:latin typeface="Times New Roman" pitchFamily="18" charset="0"/>
                <a:cs typeface="Times New Roman" pitchFamily="18" charset="0"/>
              </a:rPr>
              <a:t> </a:t>
            </a:r>
            <a:r>
              <a:rPr lang="en-US" sz="2000" b="1" dirty="0" smtClean="0">
                <a:solidFill>
                  <a:srgbClr val="0000FF"/>
                </a:solidFill>
                <a:latin typeface="Times New Roman" pitchFamily="18" charset="0"/>
                <a:cs typeface="Times New Roman" pitchFamily="18" charset="0"/>
              </a:rPr>
              <a:t>is the amplifier </a:t>
            </a:r>
            <a:r>
              <a:rPr lang="en-US" sz="2000" b="1" i="1" dirty="0" smtClean="0">
                <a:solidFill>
                  <a:srgbClr val="0000FF"/>
                </a:solidFill>
                <a:latin typeface="Times New Roman" pitchFamily="18" charset="0"/>
                <a:cs typeface="Times New Roman" pitchFamily="18" charset="0"/>
              </a:rPr>
              <a:t>gain</a:t>
            </a:r>
            <a:r>
              <a:rPr lang="en-US" sz="2000" i="1" dirty="0" smtClean="0">
                <a:solidFill>
                  <a:srgbClr val="0000FF"/>
                </a:solidFill>
                <a:latin typeface="Times New Roman" pitchFamily="18" charset="0"/>
                <a:cs typeface="Times New Roman" pitchFamily="18" charset="0"/>
              </a:rPr>
              <a:t>.</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2800" b="1" dirty="0" smtClean="0">
                <a:solidFill>
                  <a:srgbClr val="FF0000"/>
                </a:solidFill>
                <a:latin typeface="Times New Roman" pitchFamily="18" charset="0"/>
              </a:rPr>
              <a:t>Voltage Amplifiers</a:t>
            </a:r>
            <a:r>
              <a:rPr lang="en-US" sz="2800" b="1" dirty="0" smtClean="0">
                <a:solidFill>
                  <a:srgbClr val="FF0000"/>
                </a:solidFill>
                <a:latin typeface="Times New Roman" pitchFamily="18" charset="0"/>
                <a:cs typeface="Times New Roman" pitchFamily="18" charset="0"/>
              </a:rPr>
              <a:t>:</a:t>
            </a:r>
            <a:endParaRPr lang="en-US" dirty="0"/>
          </a:p>
        </p:txBody>
      </p:sp>
      <p:sp>
        <p:nvSpPr>
          <p:cNvPr id="3" name="Content Placeholder 2"/>
          <p:cNvSpPr>
            <a:spLocks noGrp="1"/>
          </p:cNvSpPr>
          <p:nvPr>
            <p:ph idx="1"/>
          </p:nvPr>
        </p:nvSpPr>
        <p:spPr>
          <a:xfrm>
            <a:off x="457200" y="1371600"/>
            <a:ext cx="8229600" cy="4525963"/>
          </a:xfrm>
        </p:spPr>
        <p:txBody>
          <a:bodyPr>
            <a:normAutofit/>
          </a:bodyPr>
          <a:lstStyle/>
          <a:p>
            <a:pPr>
              <a:buClr>
                <a:srgbClr val="FF0000"/>
              </a:buClr>
              <a:buFont typeface="Wingdings" pitchFamily="2" charset="2"/>
              <a:buChar char="Ø"/>
            </a:pPr>
            <a:r>
              <a:rPr lang="en-US" sz="2000" dirty="0" smtClean="0">
                <a:latin typeface="Times New Roman" pitchFamily="18" charset="0"/>
                <a:cs typeface="Times New Roman" pitchFamily="18" charset="0"/>
              </a:rPr>
              <a:t>Voltage amplification can be obtained simply by passing the collector current </a:t>
            </a:r>
            <a:r>
              <a:rPr lang="en-US" sz="2000" b="1" i="1" dirty="0" smtClean="0">
                <a:solidFill>
                  <a:srgbClr val="0000FF"/>
                </a:solidFill>
                <a:latin typeface="Times New Roman" pitchFamily="18" charset="0"/>
                <a:cs typeface="Times New Roman"/>
              </a:rPr>
              <a:t>I</a:t>
            </a:r>
            <a:r>
              <a:rPr lang="en-US" sz="2000" b="1" i="1" baseline="-25000" dirty="0" smtClean="0">
                <a:solidFill>
                  <a:srgbClr val="0000FF"/>
                </a:solidFill>
                <a:latin typeface="Times New Roman" pitchFamily="18" charset="0"/>
                <a:cs typeface="Times New Roman"/>
              </a:rPr>
              <a:t>C  </a:t>
            </a:r>
            <a:r>
              <a:rPr lang="en-US" sz="2000" dirty="0" smtClean="0">
                <a:latin typeface="Times New Roman" pitchFamily="18" charset="0"/>
                <a:cs typeface="Times New Roman" pitchFamily="18" charset="0"/>
              </a:rPr>
              <a:t>through a resistance </a:t>
            </a:r>
            <a:r>
              <a:rPr lang="en-US" sz="2000" b="1" i="1" dirty="0" smtClean="0">
                <a:solidFill>
                  <a:srgbClr val="0000FF"/>
                </a:solidFill>
                <a:latin typeface="Times New Roman" pitchFamily="18" charset="0"/>
                <a:cs typeface="Times New Roman" pitchFamily="18" charset="0"/>
              </a:rPr>
              <a:t>R</a:t>
            </a:r>
            <a:r>
              <a:rPr lang="en-US" sz="1600" b="1" i="1" dirty="0" smtClean="0">
                <a:solidFill>
                  <a:srgbClr val="0000FF"/>
                </a:solidFill>
                <a:latin typeface="Times New Roman" pitchFamily="18" charset="0"/>
                <a:cs typeface="Times New Roman" pitchFamily="18" charset="0"/>
              </a:rPr>
              <a:t>C</a:t>
            </a:r>
            <a:r>
              <a:rPr lang="en-US" sz="2000" b="1" i="1" dirty="0" smtClean="0">
                <a:solidFill>
                  <a:srgbClr val="0000FF"/>
                </a:solidFill>
                <a:latin typeface="Times New Roman" pitchFamily="18" charset="0"/>
                <a:cs typeface="Times New Roman" pitchFamily="18" charset="0"/>
              </a:rPr>
              <a:t>.</a:t>
            </a:r>
            <a:r>
              <a:rPr lang="en-US" sz="2000" dirty="0" smtClean="0">
                <a:latin typeface="Times New Roman" pitchFamily="18" charset="0"/>
                <a:cs typeface="Times New Roman" pitchFamily="18" charset="0"/>
              </a:rPr>
              <a:t> </a:t>
            </a:r>
            <a:endParaRPr lang="en-US" sz="2000" dirty="0">
              <a:latin typeface="Times New Roman" pitchFamily="18" charset="0"/>
              <a:cs typeface="Times New Roman" pitchFamily="18" charset="0"/>
            </a:endParaRPr>
          </a:p>
        </p:txBody>
      </p:sp>
      <p:sp>
        <p:nvSpPr>
          <p:cNvPr id="4" name="Footer Placeholder 3"/>
          <p:cNvSpPr>
            <a:spLocks noGrp="1"/>
          </p:cNvSpPr>
          <p:nvPr>
            <p:ph type="ftr" sz="quarter" idx="11"/>
          </p:nvPr>
        </p:nvSpPr>
        <p:spPr/>
        <p:txBody>
          <a:bodyPr/>
          <a:lstStyle/>
          <a:p>
            <a:r>
              <a:rPr lang="en-US" smtClean="0"/>
              <a:t>Nasim Zafar</a:t>
            </a:r>
            <a:endParaRPr lang="en-US"/>
          </a:p>
        </p:txBody>
      </p:sp>
      <p:sp>
        <p:nvSpPr>
          <p:cNvPr id="5" name="Slide Number Placeholder 4"/>
          <p:cNvSpPr>
            <a:spLocks noGrp="1"/>
          </p:cNvSpPr>
          <p:nvPr>
            <p:ph type="sldNum" sz="quarter" idx="12"/>
          </p:nvPr>
        </p:nvSpPr>
        <p:spPr/>
        <p:txBody>
          <a:bodyPr/>
          <a:lstStyle/>
          <a:p>
            <a:fld id="{42BD8709-E537-4D94-AA85-22F0E0E3C656}" type="slidenum">
              <a:rPr lang="en-US" smtClean="0"/>
              <a:pPr/>
              <a:t>17</a:t>
            </a:fld>
            <a:endParaRPr lang="en-US"/>
          </a:p>
        </p:txBody>
      </p:sp>
      <p:pic>
        <p:nvPicPr>
          <p:cNvPr id="6" name="Picture 4"/>
          <p:cNvPicPr>
            <a:picLocks noChangeAspect="1" noChangeArrowheads="1"/>
          </p:cNvPicPr>
          <p:nvPr/>
        </p:nvPicPr>
        <p:blipFill>
          <a:blip r:embed="rId2"/>
          <a:srcRect/>
          <a:stretch>
            <a:fillRect/>
          </a:stretch>
        </p:blipFill>
        <p:spPr bwMode="auto">
          <a:xfrm>
            <a:off x="1905000" y="2438400"/>
            <a:ext cx="5257800" cy="2209800"/>
          </a:xfrm>
          <a:prstGeom prst="rect">
            <a:avLst/>
          </a:prstGeom>
          <a:noFill/>
          <a:ln w="9525">
            <a:noFill/>
            <a:miter lim="800000"/>
            <a:headEnd/>
            <a:tailEnd/>
          </a:ln>
        </p:spPr>
      </p:pic>
      <p:sp>
        <p:nvSpPr>
          <p:cNvPr id="7" name="Text Box 5"/>
          <p:cNvSpPr txBox="1">
            <a:spLocks noChangeArrowheads="1"/>
          </p:cNvSpPr>
          <p:nvPr/>
        </p:nvSpPr>
        <p:spPr bwMode="auto">
          <a:xfrm>
            <a:off x="1219200" y="838200"/>
            <a:ext cx="6400800" cy="400110"/>
          </a:xfrm>
          <a:prstGeom prst="rect">
            <a:avLst/>
          </a:prstGeom>
          <a:noFill/>
          <a:ln w="9525">
            <a:noFill/>
            <a:miter lim="800000"/>
            <a:headEnd/>
            <a:tailEnd/>
          </a:ln>
          <a:effectLst/>
        </p:spPr>
        <p:txBody>
          <a:bodyPr wrap="square">
            <a:spAutoFit/>
          </a:bodyPr>
          <a:lstStyle/>
          <a:p>
            <a:pPr algn="ctr">
              <a:spcBef>
                <a:spcPct val="50000"/>
              </a:spcBef>
            </a:pPr>
            <a:r>
              <a:rPr lang="en-US" sz="2000" b="1" dirty="0">
                <a:solidFill>
                  <a:srgbClr val="0000FF"/>
                </a:solidFill>
                <a:latin typeface="Times New Roman" pitchFamily="18" charset="0"/>
              </a:rPr>
              <a:t>Common Base </a:t>
            </a:r>
            <a:r>
              <a:rPr lang="en-US" sz="2000" b="1" dirty="0" smtClean="0">
                <a:solidFill>
                  <a:srgbClr val="0000FF"/>
                </a:solidFill>
                <a:latin typeface="Times New Roman" pitchFamily="18" charset="0"/>
              </a:rPr>
              <a:t>PNP - with an ac Signal</a:t>
            </a:r>
            <a:endParaRPr lang="en-US" sz="2000" b="1" dirty="0">
              <a:solidFill>
                <a:srgbClr val="0000FF"/>
              </a:solidFill>
              <a:latin typeface="Times New Roman" pitchFamily="18" charset="0"/>
            </a:endParaRPr>
          </a:p>
        </p:txBody>
      </p:sp>
      <p:sp>
        <p:nvSpPr>
          <p:cNvPr id="10" name="Text Box 6"/>
          <p:cNvSpPr txBox="1">
            <a:spLocks noChangeArrowheads="1"/>
          </p:cNvSpPr>
          <p:nvPr/>
        </p:nvSpPr>
        <p:spPr bwMode="auto">
          <a:xfrm>
            <a:off x="609600" y="4495800"/>
            <a:ext cx="8229600" cy="1384995"/>
          </a:xfrm>
          <a:prstGeom prst="rect">
            <a:avLst/>
          </a:prstGeom>
          <a:noFill/>
          <a:ln w="9525">
            <a:noFill/>
            <a:miter lim="800000"/>
            <a:headEnd/>
            <a:tailEnd/>
          </a:ln>
          <a:effectLst/>
        </p:spPr>
        <p:txBody>
          <a:bodyPr>
            <a:spAutoFit/>
          </a:bodyPr>
          <a:lstStyle/>
          <a:p>
            <a:pPr>
              <a:spcBef>
                <a:spcPct val="50000"/>
              </a:spcBef>
            </a:pPr>
            <a:r>
              <a:rPr lang="en-US" sz="2000" dirty="0" smtClean="0">
                <a:latin typeface="Times New Roman" pitchFamily="18" charset="0"/>
              </a:rPr>
              <a:t>The </a:t>
            </a:r>
            <a:r>
              <a:rPr lang="en-US" sz="2000" dirty="0">
                <a:latin typeface="Times New Roman" pitchFamily="18" charset="0"/>
              </a:rPr>
              <a:t>biasing of the junctions are:</a:t>
            </a:r>
          </a:p>
          <a:p>
            <a:r>
              <a:rPr lang="en-US" sz="2400" dirty="0">
                <a:latin typeface="Times New Roman" pitchFamily="18" charset="0"/>
              </a:rPr>
              <a:t>              </a:t>
            </a:r>
            <a:r>
              <a:rPr lang="en-US" sz="2000" dirty="0">
                <a:latin typeface="Times New Roman" pitchFamily="18" charset="0"/>
              </a:rPr>
              <a:t>BE is forward biased by V</a:t>
            </a:r>
            <a:r>
              <a:rPr lang="en-US" sz="2000" baseline="-25000" dirty="0">
                <a:latin typeface="Times New Roman" pitchFamily="18" charset="0"/>
              </a:rPr>
              <a:t>BB</a:t>
            </a:r>
            <a:r>
              <a:rPr lang="en-US" sz="2000" dirty="0">
                <a:latin typeface="Times New Roman" pitchFamily="18" charset="0"/>
              </a:rPr>
              <a:t> - thus a small resistance</a:t>
            </a:r>
            <a:endParaRPr lang="en-US" sz="2000" baseline="-25000" dirty="0">
              <a:latin typeface="Times New Roman" pitchFamily="18" charset="0"/>
            </a:endParaRPr>
          </a:p>
          <a:p>
            <a:r>
              <a:rPr lang="en-US" sz="2000" baseline="-25000" dirty="0">
                <a:latin typeface="Times New Roman" pitchFamily="18" charset="0"/>
              </a:rPr>
              <a:t>                          </a:t>
            </a:r>
            <a:r>
              <a:rPr lang="en-US" sz="2000" dirty="0">
                <a:latin typeface="Times New Roman" pitchFamily="18" charset="0"/>
              </a:rPr>
              <a:t>BC is reverse biased by V</a:t>
            </a:r>
            <a:r>
              <a:rPr lang="en-US" sz="2000" baseline="-25000" dirty="0">
                <a:latin typeface="Times New Roman" pitchFamily="18" charset="0"/>
              </a:rPr>
              <a:t>CC</a:t>
            </a:r>
            <a:r>
              <a:rPr lang="en-US" sz="2000" dirty="0">
                <a:latin typeface="Times New Roman" pitchFamily="18" charset="0"/>
              </a:rPr>
              <a:t> – and a large resistance</a:t>
            </a:r>
          </a:p>
          <a:p>
            <a:r>
              <a:rPr lang="en-US" sz="2000" b="1" dirty="0" smtClean="0">
                <a:latin typeface="Times New Roman" pitchFamily="18" charset="0"/>
              </a:rPr>
              <a:t>Since </a:t>
            </a:r>
            <a:r>
              <a:rPr lang="en-US" sz="2000" b="1" dirty="0">
                <a:latin typeface="Times New Roman" pitchFamily="18" charset="0"/>
              </a:rPr>
              <a:t>I</a:t>
            </a:r>
            <a:r>
              <a:rPr lang="en-US" sz="2000" b="1" baseline="-25000" dirty="0">
                <a:latin typeface="Times New Roman" pitchFamily="18" charset="0"/>
              </a:rPr>
              <a:t>B</a:t>
            </a:r>
            <a:r>
              <a:rPr lang="en-US" sz="2000" b="1" dirty="0">
                <a:latin typeface="Times New Roman" pitchFamily="18" charset="0"/>
              </a:rPr>
              <a:t> is small, </a:t>
            </a:r>
            <a:r>
              <a:rPr lang="en-US" sz="2000" b="1" dirty="0" smtClean="0">
                <a:latin typeface="Times New Roman" pitchFamily="18" charset="0"/>
              </a:rPr>
              <a:t> I</a:t>
            </a:r>
            <a:r>
              <a:rPr lang="en-US" sz="2000" b="1" baseline="-25000" dirty="0" smtClean="0">
                <a:latin typeface="Times New Roman" pitchFamily="18" charset="0"/>
              </a:rPr>
              <a:t>C</a:t>
            </a:r>
            <a:r>
              <a:rPr lang="en-US" sz="2000" b="1" dirty="0" smtClean="0">
                <a:latin typeface="Times New Roman" pitchFamily="18" charset="0"/>
              </a:rPr>
              <a:t> </a:t>
            </a:r>
            <a:r>
              <a:rPr lang="en-US" sz="2000" b="1" dirty="0">
                <a:latin typeface="Times New Roman" pitchFamily="18" charset="0"/>
                <a:sym typeface="SymbolPS" pitchFamily="18" charset="2"/>
              </a:rPr>
              <a:t> I</a:t>
            </a:r>
            <a:r>
              <a:rPr lang="en-US" sz="2000" b="1" baseline="-25000" dirty="0">
                <a:latin typeface="Times New Roman" pitchFamily="18" charset="0"/>
                <a:sym typeface="SymbolPS" pitchFamily="18" charset="2"/>
              </a:rPr>
              <a:t>E</a:t>
            </a:r>
            <a:endParaRPr lang="en-US" sz="2000" b="1" dirty="0">
              <a:latin typeface="Times New Roman" pitchFamily="18" charset="0"/>
              <a:sym typeface="SymbolPS" pitchFamily="18" charset="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1+#ppt_w/2"/>
                                          </p:val>
                                        </p:tav>
                                        <p:tav tm="100000">
                                          <p:val>
                                            <p:strVal val="#ppt_x"/>
                                          </p:val>
                                        </p:tav>
                                      </p:tavLst>
                                    </p:anim>
                                    <p:anim calcmode="lin" valueType="num">
                                      <p:cBhvr additive="base">
                                        <p:cTn id="15"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10">
                                            <p:txEl>
                                              <p:pRg st="0" end="0"/>
                                            </p:txEl>
                                          </p:spTgt>
                                        </p:tgtEl>
                                        <p:attrNameLst>
                                          <p:attrName>style.visibility</p:attrName>
                                        </p:attrNameLst>
                                      </p:cBhvr>
                                      <p:to>
                                        <p:strVal val="visible"/>
                                      </p:to>
                                    </p:set>
                                    <p:anim calcmode="lin" valueType="num">
                                      <p:cBhvr additive="base">
                                        <p:cTn id="20"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0">
                                            <p:txEl>
                                              <p:pRg st="1" end="1"/>
                                            </p:txEl>
                                          </p:spTgt>
                                        </p:tgtEl>
                                        <p:attrNameLst>
                                          <p:attrName>style.visibility</p:attrName>
                                        </p:attrNameLst>
                                      </p:cBhvr>
                                      <p:to>
                                        <p:strVal val="visible"/>
                                      </p:to>
                                    </p:set>
                                    <p:anim calcmode="lin" valueType="num">
                                      <p:cBhvr additive="base">
                                        <p:cTn id="26"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1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10">
                                            <p:txEl>
                                              <p:pRg st="2" end="2"/>
                                            </p:txEl>
                                          </p:spTgt>
                                        </p:tgtEl>
                                        <p:attrNameLst>
                                          <p:attrName>style.visibility</p:attrName>
                                        </p:attrNameLst>
                                      </p:cBhvr>
                                      <p:to>
                                        <p:strVal val="visible"/>
                                      </p:to>
                                    </p:set>
                                    <p:anim calcmode="lin" valueType="num">
                                      <p:cBhvr additive="base">
                                        <p:cTn id="32" dur="500" fill="hold"/>
                                        <p:tgtEl>
                                          <p:spTgt spid="10">
                                            <p:txEl>
                                              <p:pRg st="2" end="2"/>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1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10">
                                            <p:txEl>
                                              <p:pRg st="3" end="3"/>
                                            </p:txEl>
                                          </p:spTgt>
                                        </p:tgtEl>
                                        <p:attrNameLst>
                                          <p:attrName>style.visibility</p:attrName>
                                        </p:attrNameLst>
                                      </p:cBhvr>
                                      <p:to>
                                        <p:strVal val="visible"/>
                                      </p:to>
                                    </p:set>
                                    <p:anim calcmode="lin" valueType="num">
                                      <p:cBhvr additive="base">
                                        <p:cTn id="38" dur="500" fill="hold"/>
                                        <p:tgtEl>
                                          <p:spTgt spid="10">
                                            <p:txEl>
                                              <p:pRg st="3" end="3"/>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10">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fontScale="90000"/>
          </a:bodyPr>
          <a:lstStyle/>
          <a:p>
            <a:r>
              <a:rPr lang="en-US" sz="3100" b="1" dirty="0" smtClean="0">
                <a:solidFill>
                  <a:srgbClr val="FF0000"/>
                </a:solidFill>
                <a:latin typeface="Times New Roman" pitchFamily="18" charset="0"/>
              </a:rPr>
              <a:t>Voltage Amplifiers</a:t>
            </a:r>
            <a:r>
              <a:rPr lang="en-US" sz="3100" b="1" dirty="0" smtClean="0">
                <a:solidFill>
                  <a:srgbClr val="FF0000"/>
                </a:solidFill>
                <a:latin typeface="Times New Roman" pitchFamily="18" charset="0"/>
                <a:cs typeface="Times New Roman" pitchFamily="18" charset="0"/>
              </a:rPr>
              <a:t>:</a:t>
            </a:r>
            <a:br>
              <a:rPr lang="en-US" sz="3100" b="1" dirty="0" smtClean="0">
                <a:solidFill>
                  <a:srgbClr val="FF0000"/>
                </a:solidFill>
                <a:latin typeface="Times New Roman" pitchFamily="18" charset="0"/>
                <a:cs typeface="Times New Roman" pitchFamily="18" charset="0"/>
              </a:rPr>
            </a:br>
            <a:r>
              <a:rPr lang="en-US" sz="2200" b="1" dirty="0" smtClean="0">
                <a:solidFill>
                  <a:srgbClr val="0000FF"/>
                </a:solidFill>
                <a:latin typeface="Times New Roman" pitchFamily="18" charset="0"/>
              </a:rPr>
              <a:t>Common Base PNP - with an ac Signal</a:t>
            </a:r>
            <a:br>
              <a:rPr lang="en-US" sz="2200" b="1" dirty="0" smtClean="0">
                <a:solidFill>
                  <a:srgbClr val="0000FF"/>
                </a:solidFill>
                <a:latin typeface="Times New Roman" pitchFamily="18" charset="0"/>
              </a:rPr>
            </a:br>
            <a:endParaRPr lang="en-US" sz="2200" b="1" dirty="0" smtClean="0">
              <a:solidFill>
                <a:srgbClr val="0000FF"/>
              </a:solidFill>
              <a:latin typeface="Times New Roman" pitchFamily="18" charset="0"/>
              <a:cs typeface="Times New Roman" pitchFamily="18" charset="0"/>
            </a:endParaRPr>
          </a:p>
        </p:txBody>
      </p:sp>
      <p:graphicFrame>
        <p:nvGraphicFramePr>
          <p:cNvPr id="161799" name="Object 7"/>
          <p:cNvGraphicFramePr>
            <a:graphicFrameLocks noGrp="1" noChangeAspect="1"/>
          </p:cNvGraphicFramePr>
          <p:nvPr>
            <p:ph sz="half" idx="1"/>
          </p:nvPr>
        </p:nvGraphicFramePr>
        <p:xfrm>
          <a:off x="1143000" y="4267200"/>
          <a:ext cx="2971800" cy="855663"/>
        </p:xfrm>
        <a:graphic>
          <a:graphicData uri="http://schemas.openxmlformats.org/presentationml/2006/ole">
            <p:oleObj spid="_x0000_s524304" name="Equation" r:id="rId3" imgW="1497950" imgH="431613" progId="Equation.3">
              <p:embed/>
            </p:oleObj>
          </a:graphicData>
        </a:graphic>
      </p:graphicFrame>
      <p:pic>
        <p:nvPicPr>
          <p:cNvPr id="161796" name="Picture 4"/>
          <p:cNvPicPr>
            <a:picLocks noChangeAspect="1" noChangeArrowheads="1"/>
          </p:cNvPicPr>
          <p:nvPr/>
        </p:nvPicPr>
        <p:blipFill>
          <a:blip r:embed="rId4"/>
          <a:srcRect/>
          <a:stretch>
            <a:fillRect/>
          </a:stretch>
        </p:blipFill>
        <p:spPr bwMode="auto">
          <a:xfrm>
            <a:off x="685800" y="1447800"/>
            <a:ext cx="4191000" cy="1925638"/>
          </a:xfrm>
          <a:prstGeom prst="rect">
            <a:avLst/>
          </a:prstGeom>
          <a:noFill/>
          <a:ln w="9525">
            <a:noFill/>
            <a:miter lim="800000"/>
            <a:headEnd/>
            <a:tailEnd/>
          </a:ln>
        </p:spPr>
      </p:pic>
      <p:sp>
        <p:nvSpPr>
          <p:cNvPr id="161797" name="Text Box 5"/>
          <p:cNvSpPr txBox="1">
            <a:spLocks noChangeArrowheads="1"/>
          </p:cNvSpPr>
          <p:nvPr/>
        </p:nvSpPr>
        <p:spPr bwMode="auto">
          <a:xfrm>
            <a:off x="5181600" y="1752600"/>
            <a:ext cx="3429000" cy="1187450"/>
          </a:xfrm>
          <a:prstGeom prst="rect">
            <a:avLst/>
          </a:prstGeom>
          <a:noFill/>
          <a:ln w="9525">
            <a:noFill/>
            <a:miter lim="800000"/>
            <a:headEnd/>
            <a:tailEnd/>
          </a:ln>
          <a:effectLst/>
        </p:spPr>
        <p:txBody>
          <a:bodyPr>
            <a:spAutoFit/>
          </a:bodyPr>
          <a:lstStyle/>
          <a:p>
            <a:r>
              <a:rPr lang="en-US" sz="2400">
                <a:latin typeface="Times New Roman" pitchFamily="18" charset="0"/>
              </a:rPr>
              <a:t>r</a:t>
            </a:r>
            <a:r>
              <a:rPr lang="en-US" sz="2400" baseline="-25000">
                <a:latin typeface="Times New Roman" pitchFamily="18" charset="0"/>
              </a:rPr>
              <a:t>E</a:t>
            </a:r>
            <a:r>
              <a:rPr lang="en-US" sz="2400">
                <a:latin typeface="Times New Roman" pitchFamily="18" charset="0"/>
              </a:rPr>
              <a:t> = internal ac emitter</a:t>
            </a:r>
          </a:p>
          <a:p>
            <a:r>
              <a:rPr lang="en-US" sz="2400">
                <a:latin typeface="Times New Roman" pitchFamily="18" charset="0"/>
              </a:rPr>
              <a:t>        resistance</a:t>
            </a:r>
          </a:p>
          <a:p>
            <a:r>
              <a:rPr lang="en-US" sz="2400">
                <a:latin typeface="Times New Roman" pitchFamily="18" charset="0"/>
              </a:rPr>
              <a:t>I</a:t>
            </a:r>
            <a:r>
              <a:rPr lang="en-US" sz="2400" baseline="-25000">
                <a:latin typeface="Times New Roman" pitchFamily="18" charset="0"/>
              </a:rPr>
              <a:t>E</a:t>
            </a:r>
            <a:r>
              <a:rPr lang="en-US" sz="2400">
                <a:latin typeface="Times New Roman" pitchFamily="18" charset="0"/>
              </a:rPr>
              <a:t> = V</a:t>
            </a:r>
            <a:r>
              <a:rPr lang="en-US" sz="2400" baseline="-25000">
                <a:latin typeface="Times New Roman" pitchFamily="18" charset="0"/>
              </a:rPr>
              <a:t>in</a:t>
            </a:r>
            <a:r>
              <a:rPr lang="en-US" sz="2400">
                <a:latin typeface="Times New Roman" pitchFamily="18" charset="0"/>
              </a:rPr>
              <a:t>/r</a:t>
            </a:r>
            <a:r>
              <a:rPr lang="en-US" sz="2400" baseline="-25000">
                <a:latin typeface="Times New Roman" pitchFamily="18" charset="0"/>
              </a:rPr>
              <a:t>E</a:t>
            </a:r>
            <a:r>
              <a:rPr lang="en-US" sz="2400">
                <a:latin typeface="Times New Roman" pitchFamily="18" charset="0"/>
              </a:rPr>
              <a:t>  (Ohm’s Law)</a:t>
            </a:r>
          </a:p>
        </p:txBody>
      </p:sp>
      <p:sp>
        <p:nvSpPr>
          <p:cNvPr id="161798" name="Text Box 6"/>
          <p:cNvSpPr txBox="1">
            <a:spLocks noChangeArrowheads="1"/>
          </p:cNvSpPr>
          <p:nvPr/>
        </p:nvSpPr>
        <p:spPr bwMode="auto">
          <a:xfrm>
            <a:off x="1219200" y="3352800"/>
            <a:ext cx="2819400" cy="523220"/>
          </a:xfrm>
          <a:prstGeom prst="rect">
            <a:avLst/>
          </a:prstGeom>
          <a:noFill/>
          <a:ln w="9525">
            <a:noFill/>
            <a:miter lim="800000"/>
            <a:headEnd/>
            <a:tailEnd/>
          </a:ln>
          <a:effectLst/>
        </p:spPr>
        <p:txBody>
          <a:bodyPr wrap="square">
            <a:spAutoFit/>
          </a:bodyPr>
          <a:lstStyle/>
          <a:p>
            <a:pPr>
              <a:spcBef>
                <a:spcPct val="50000"/>
              </a:spcBef>
            </a:pPr>
            <a:r>
              <a:rPr lang="en-US" sz="2400" b="1" dirty="0" err="1" smtClean="0">
                <a:solidFill>
                  <a:srgbClr val="FF0000"/>
                </a:solidFill>
                <a:latin typeface="Times New Roman" pitchFamily="18" charset="0"/>
              </a:rPr>
              <a:t>V</a:t>
            </a:r>
            <a:r>
              <a:rPr lang="en-US" sz="2800" b="1" baseline="-25000" dirty="0" err="1">
                <a:solidFill>
                  <a:srgbClr val="FF0000"/>
                </a:solidFill>
                <a:latin typeface="Times New Roman" pitchFamily="18" charset="0"/>
              </a:rPr>
              <a:t>O</a:t>
            </a:r>
            <a:r>
              <a:rPr lang="en-US" sz="2800" b="1" baseline="-25000" dirty="0" err="1" smtClean="0">
                <a:solidFill>
                  <a:srgbClr val="FF0000"/>
                </a:solidFill>
                <a:latin typeface="Times New Roman" pitchFamily="18" charset="0"/>
              </a:rPr>
              <a:t>ut</a:t>
            </a:r>
            <a:r>
              <a:rPr lang="en-US" sz="2800" b="1" dirty="0" smtClean="0">
                <a:solidFill>
                  <a:srgbClr val="FF0000"/>
                </a:solidFill>
                <a:latin typeface="Times New Roman" pitchFamily="18" charset="0"/>
              </a:rPr>
              <a:t> </a:t>
            </a:r>
            <a:r>
              <a:rPr lang="en-US" sz="2400" b="1" dirty="0">
                <a:solidFill>
                  <a:srgbClr val="FF0000"/>
                </a:solidFill>
                <a:latin typeface="Times New Roman" pitchFamily="18" charset="0"/>
              </a:rPr>
              <a:t>= I</a:t>
            </a:r>
            <a:r>
              <a:rPr lang="en-US" sz="2400" b="1" baseline="-25000" dirty="0">
                <a:solidFill>
                  <a:srgbClr val="FF0000"/>
                </a:solidFill>
                <a:latin typeface="Times New Roman" pitchFamily="18" charset="0"/>
              </a:rPr>
              <a:t>C</a:t>
            </a:r>
            <a:r>
              <a:rPr lang="en-US" sz="2400" b="1" dirty="0">
                <a:solidFill>
                  <a:srgbClr val="FF0000"/>
                </a:solidFill>
                <a:latin typeface="Times New Roman" pitchFamily="18" charset="0"/>
              </a:rPr>
              <a:t>R</a:t>
            </a:r>
            <a:r>
              <a:rPr lang="en-US" sz="2400" b="1" baseline="-25000" dirty="0">
                <a:solidFill>
                  <a:srgbClr val="FF0000"/>
                </a:solidFill>
                <a:latin typeface="Times New Roman" pitchFamily="18" charset="0"/>
              </a:rPr>
              <a:t>C</a:t>
            </a:r>
            <a:r>
              <a:rPr lang="en-US" sz="2400" b="1" dirty="0">
                <a:solidFill>
                  <a:srgbClr val="FF0000"/>
                </a:solidFill>
                <a:latin typeface="Times New Roman" pitchFamily="18" charset="0"/>
              </a:rPr>
              <a:t> </a:t>
            </a:r>
            <a:r>
              <a:rPr lang="en-US" sz="2400" b="1" dirty="0">
                <a:solidFill>
                  <a:srgbClr val="FF0000"/>
                </a:solidFill>
                <a:latin typeface="Times New Roman" pitchFamily="18" charset="0"/>
                <a:sym typeface="SymbolPS" pitchFamily="18" charset="2"/>
              </a:rPr>
              <a:t> I</a:t>
            </a:r>
            <a:r>
              <a:rPr lang="en-US" sz="2400" b="1" baseline="-25000" dirty="0">
                <a:solidFill>
                  <a:srgbClr val="FF0000"/>
                </a:solidFill>
                <a:latin typeface="Times New Roman" pitchFamily="18" charset="0"/>
                <a:sym typeface="SymbolPS" pitchFamily="18" charset="2"/>
              </a:rPr>
              <a:t>E</a:t>
            </a:r>
            <a:r>
              <a:rPr lang="en-US" sz="2400" b="1" dirty="0">
                <a:solidFill>
                  <a:srgbClr val="FF0000"/>
                </a:solidFill>
                <a:latin typeface="Times New Roman" pitchFamily="18" charset="0"/>
                <a:sym typeface="SymbolPS" pitchFamily="18" charset="2"/>
              </a:rPr>
              <a:t>R</a:t>
            </a:r>
            <a:r>
              <a:rPr lang="en-US" sz="2400" b="1" baseline="-25000" dirty="0">
                <a:solidFill>
                  <a:srgbClr val="FF0000"/>
                </a:solidFill>
                <a:latin typeface="Times New Roman" pitchFamily="18" charset="0"/>
                <a:sym typeface="SymbolPS" pitchFamily="18" charset="2"/>
              </a:rPr>
              <a:t>C</a:t>
            </a:r>
            <a:endParaRPr lang="en-US" sz="2400" b="1" dirty="0">
              <a:solidFill>
                <a:srgbClr val="FF0000"/>
              </a:solidFill>
              <a:latin typeface="Times New Roman" pitchFamily="18" charset="0"/>
              <a:sym typeface="SymbolPS" pitchFamily="18" charset="2"/>
            </a:endParaRPr>
          </a:p>
        </p:txBody>
      </p:sp>
      <p:graphicFrame>
        <p:nvGraphicFramePr>
          <p:cNvPr id="161801" name="Object 9"/>
          <p:cNvGraphicFramePr>
            <a:graphicFrameLocks noGrp="1" noChangeAspect="1"/>
          </p:cNvGraphicFramePr>
          <p:nvPr>
            <p:ph sz="half" idx="2"/>
          </p:nvPr>
        </p:nvGraphicFramePr>
        <p:xfrm>
          <a:off x="914400" y="5257800"/>
          <a:ext cx="2357438" cy="954088"/>
        </p:xfrm>
        <a:graphic>
          <a:graphicData uri="http://schemas.openxmlformats.org/presentationml/2006/ole">
            <p:oleObj spid="_x0000_s524305" name="Equation" r:id="rId5" imgW="1066800" imgH="431800" progId="Equation.3">
              <p:embed/>
            </p:oleObj>
          </a:graphicData>
        </a:graphic>
      </p:graphicFrame>
      <p:sp>
        <p:nvSpPr>
          <p:cNvPr id="161803" name="Text Box 11"/>
          <p:cNvSpPr txBox="1">
            <a:spLocks noChangeArrowheads="1"/>
          </p:cNvSpPr>
          <p:nvPr/>
        </p:nvSpPr>
        <p:spPr bwMode="auto">
          <a:xfrm>
            <a:off x="3581400" y="5410200"/>
            <a:ext cx="4800600" cy="400110"/>
          </a:xfrm>
          <a:prstGeom prst="rect">
            <a:avLst/>
          </a:prstGeom>
          <a:noFill/>
          <a:ln w="9525">
            <a:noFill/>
            <a:miter lim="800000"/>
            <a:headEnd/>
            <a:tailEnd/>
          </a:ln>
          <a:effectLst/>
        </p:spPr>
        <p:txBody>
          <a:bodyPr>
            <a:spAutoFit/>
          </a:bodyPr>
          <a:lstStyle/>
          <a:p>
            <a:pPr>
              <a:spcBef>
                <a:spcPct val="50000"/>
              </a:spcBef>
            </a:pPr>
            <a:r>
              <a:rPr lang="en-US" sz="2000" b="1" i="1" dirty="0">
                <a:solidFill>
                  <a:srgbClr val="0000FF"/>
                </a:solidFill>
                <a:latin typeface="Times New Roman" pitchFamily="18" charset="0"/>
              </a:rPr>
              <a:t>Recall the name – transfer </a:t>
            </a:r>
            <a:r>
              <a:rPr lang="en-US" sz="2000" b="1" i="1" dirty="0" smtClean="0">
                <a:solidFill>
                  <a:srgbClr val="0000FF"/>
                </a:solidFill>
                <a:latin typeface="Times New Roman" pitchFamily="18" charset="0"/>
              </a:rPr>
              <a:t>resistor.</a:t>
            </a:r>
            <a:endParaRPr lang="en-US" sz="2000" b="1" i="1" dirty="0">
              <a:solidFill>
                <a:srgbClr val="0000FF"/>
              </a:solidFill>
              <a:latin typeface="Times New Roman" pitchFamily="18" charset="0"/>
            </a:endParaRPr>
          </a:p>
        </p:txBody>
      </p:sp>
      <p:sp>
        <p:nvSpPr>
          <p:cNvPr id="9" name="Rectangle 8"/>
          <p:cNvSpPr/>
          <p:nvPr/>
        </p:nvSpPr>
        <p:spPr>
          <a:xfrm>
            <a:off x="4114800" y="3429000"/>
            <a:ext cx="3047629" cy="400110"/>
          </a:xfrm>
          <a:prstGeom prst="rect">
            <a:avLst/>
          </a:prstGeom>
        </p:spPr>
        <p:txBody>
          <a:bodyPr wrap="none">
            <a:spAutoFit/>
          </a:bodyPr>
          <a:lstStyle/>
          <a:p>
            <a:r>
              <a:rPr lang="en-US" b="1" dirty="0" smtClean="0">
                <a:latin typeface="Times New Roman" pitchFamily="18" charset="0"/>
              </a:rPr>
              <a:t>,    </a:t>
            </a:r>
            <a:r>
              <a:rPr lang="en-US" sz="2000" b="1" i="1" dirty="0" smtClean="0">
                <a:solidFill>
                  <a:srgbClr val="0000FF"/>
                </a:solidFill>
                <a:latin typeface="Times New Roman" pitchFamily="18" charset="0"/>
              </a:rPr>
              <a:t>Since I</a:t>
            </a:r>
            <a:r>
              <a:rPr lang="en-US" sz="2000" b="1" i="1" baseline="-25000" dirty="0" smtClean="0">
                <a:solidFill>
                  <a:srgbClr val="0000FF"/>
                </a:solidFill>
                <a:latin typeface="Times New Roman" pitchFamily="18" charset="0"/>
              </a:rPr>
              <a:t>B</a:t>
            </a:r>
            <a:r>
              <a:rPr lang="en-US" sz="2000" b="1" i="1" dirty="0" smtClean="0">
                <a:solidFill>
                  <a:srgbClr val="0000FF"/>
                </a:solidFill>
                <a:latin typeface="Times New Roman" pitchFamily="18" charset="0"/>
              </a:rPr>
              <a:t> is small, I</a:t>
            </a:r>
            <a:r>
              <a:rPr lang="en-US" sz="2000" b="1" i="1" baseline="-25000" dirty="0" smtClean="0">
                <a:solidFill>
                  <a:srgbClr val="0000FF"/>
                </a:solidFill>
                <a:latin typeface="Times New Roman" pitchFamily="18" charset="0"/>
              </a:rPr>
              <a:t>C</a:t>
            </a:r>
            <a:r>
              <a:rPr lang="en-US" sz="2000" b="1" i="1" dirty="0" smtClean="0">
                <a:solidFill>
                  <a:srgbClr val="0000FF"/>
                </a:solidFill>
                <a:latin typeface="Times New Roman" pitchFamily="18" charset="0"/>
              </a:rPr>
              <a:t> </a:t>
            </a:r>
            <a:r>
              <a:rPr lang="en-US" sz="2000" b="1" i="1" dirty="0" smtClean="0">
                <a:solidFill>
                  <a:srgbClr val="0000FF"/>
                </a:solidFill>
                <a:latin typeface="Times New Roman" pitchFamily="18" charset="0"/>
                <a:sym typeface="SymbolPS" pitchFamily="18" charset="2"/>
              </a:rPr>
              <a:t> I</a:t>
            </a:r>
            <a:r>
              <a:rPr lang="en-US" sz="2000" b="1" i="1" baseline="-25000" dirty="0" smtClean="0">
                <a:solidFill>
                  <a:srgbClr val="0000FF"/>
                </a:solidFill>
                <a:latin typeface="Times New Roman" pitchFamily="18" charset="0"/>
                <a:sym typeface="SymbolPS" pitchFamily="18" charset="2"/>
              </a:rPr>
              <a:t>E</a:t>
            </a:r>
            <a:endParaRPr lang="en-US" sz="2000" b="1" i="1" dirty="0">
              <a:solidFill>
                <a:srgbClr val="0000FF"/>
              </a:solidFill>
              <a:latin typeface="Times New Roman" pitchFamily="18" charset="0"/>
              <a:sym typeface="SymbolPS" pitchFamily="18" charset="2"/>
            </a:endParaRPr>
          </a:p>
        </p:txBody>
      </p:sp>
      <p:sp>
        <p:nvSpPr>
          <p:cNvPr id="10" name="Slide Number Placeholder 9"/>
          <p:cNvSpPr>
            <a:spLocks noGrp="1"/>
          </p:cNvSpPr>
          <p:nvPr>
            <p:ph type="sldNum" sz="quarter" idx="12"/>
          </p:nvPr>
        </p:nvSpPr>
        <p:spPr/>
        <p:txBody>
          <a:bodyPr/>
          <a:lstStyle/>
          <a:p>
            <a:fld id="{42BD8709-E537-4D94-AA85-22F0E0E3C656}" type="slidenum">
              <a:rPr lang="en-US" smtClean="0"/>
              <a:pPr/>
              <a:t>18</a:t>
            </a:fld>
            <a:endParaRPr lang="en-US"/>
          </a:p>
        </p:txBody>
      </p:sp>
      <p:sp>
        <p:nvSpPr>
          <p:cNvPr id="11" name="Footer Placeholder 10"/>
          <p:cNvSpPr>
            <a:spLocks noGrp="1"/>
          </p:cNvSpPr>
          <p:nvPr>
            <p:ph type="ftr" sz="quarter" idx="11"/>
          </p:nvPr>
        </p:nvSpPr>
        <p:spPr/>
        <p:txBody>
          <a:bodyPr/>
          <a:lstStyle/>
          <a:p>
            <a:r>
              <a:rPr lang="en-US" smtClean="0"/>
              <a:t>Nasim Zafar</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nodeType="clickEffect">
                                  <p:stCondLst>
                                    <p:cond delay="0"/>
                                  </p:stCondLst>
                                  <p:childTnLst>
                                    <p:set>
                                      <p:cBhvr>
                                        <p:cTn id="6" dur="1" fill="hold">
                                          <p:stCondLst>
                                            <p:cond delay="0"/>
                                          </p:stCondLst>
                                        </p:cTn>
                                        <p:tgtEl>
                                          <p:spTgt spid="161796"/>
                                        </p:tgtEl>
                                        <p:attrNameLst>
                                          <p:attrName>style.visibility</p:attrName>
                                        </p:attrNameLst>
                                      </p:cBhvr>
                                      <p:to>
                                        <p:strVal val="visible"/>
                                      </p:to>
                                    </p:set>
                                    <p:animEffect transition="in" filter="diamond(in)">
                                      <p:cBhvr>
                                        <p:cTn id="7" dur="2000"/>
                                        <p:tgtEl>
                                          <p:spTgt spid="16179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161797">
                                            <p:txEl>
                                              <p:pRg st="0" end="0"/>
                                            </p:txEl>
                                          </p:spTgt>
                                        </p:tgtEl>
                                        <p:attrNameLst>
                                          <p:attrName>style.visibility</p:attrName>
                                        </p:attrNameLst>
                                      </p:cBhvr>
                                      <p:to>
                                        <p:strVal val="visible"/>
                                      </p:to>
                                    </p:set>
                                    <p:anim calcmode="lin" valueType="num">
                                      <p:cBhvr additive="base">
                                        <p:cTn id="12" dur="500" fill="hold"/>
                                        <p:tgtEl>
                                          <p:spTgt spid="161797">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161797">
                                            <p:txEl>
                                              <p:pRg st="0" end="0"/>
                                            </p:txEl>
                                          </p:spTgt>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161797">
                                            <p:txEl>
                                              <p:pRg st="1" end="1"/>
                                            </p:txEl>
                                          </p:spTgt>
                                        </p:tgtEl>
                                        <p:attrNameLst>
                                          <p:attrName>style.visibility</p:attrName>
                                        </p:attrNameLst>
                                      </p:cBhvr>
                                      <p:to>
                                        <p:strVal val="visible"/>
                                      </p:to>
                                    </p:set>
                                    <p:anim calcmode="lin" valueType="num">
                                      <p:cBhvr additive="base">
                                        <p:cTn id="16" dur="500" fill="hold"/>
                                        <p:tgtEl>
                                          <p:spTgt spid="161797">
                                            <p:txEl>
                                              <p:pRg st="1" end="1"/>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16179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2" fill="hold" grpId="0" nodeType="clickEffect">
                                  <p:stCondLst>
                                    <p:cond delay="0"/>
                                  </p:stCondLst>
                                  <p:childTnLst>
                                    <p:set>
                                      <p:cBhvr>
                                        <p:cTn id="21" dur="1" fill="hold">
                                          <p:stCondLst>
                                            <p:cond delay="0"/>
                                          </p:stCondLst>
                                        </p:cTn>
                                        <p:tgtEl>
                                          <p:spTgt spid="161797">
                                            <p:txEl>
                                              <p:pRg st="2" end="2"/>
                                            </p:txEl>
                                          </p:spTgt>
                                        </p:tgtEl>
                                        <p:attrNameLst>
                                          <p:attrName>style.visibility</p:attrName>
                                        </p:attrNameLst>
                                      </p:cBhvr>
                                      <p:to>
                                        <p:strVal val="visible"/>
                                      </p:to>
                                    </p:set>
                                    <p:anim calcmode="lin" valueType="num">
                                      <p:cBhvr additive="base">
                                        <p:cTn id="22" dur="500" fill="hold"/>
                                        <p:tgtEl>
                                          <p:spTgt spid="161797">
                                            <p:txEl>
                                              <p:pRg st="2" end="2"/>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16179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61798"/>
                                        </p:tgtEl>
                                        <p:attrNameLst>
                                          <p:attrName>style.visibility</p:attrName>
                                        </p:attrNameLst>
                                      </p:cBhvr>
                                      <p:to>
                                        <p:strVal val="visible"/>
                                      </p:to>
                                    </p:set>
                                    <p:anim calcmode="lin" valueType="num">
                                      <p:cBhvr additive="base">
                                        <p:cTn id="28" dur="500" fill="hold"/>
                                        <p:tgtEl>
                                          <p:spTgt spid="161798"/>
                                        </p:tgtEl>
                                        <p:attrNameLst>
                                          <p:attrName>ppt_x</p:attrName>
                                        </p:attrNameLst>
                                      </p:cBhvr>
                                      <p:tavLst>
                                        <p:tav tm="0">
                                          <p:val>
                                            <p:strVal val="#ppt_x"/>
                                          </p:val>
                                        </p:tav>
                                        <p:tav tm="100000">
                                          <p:val>
                                            <p:strVal val="#ppt_x"/>
                                          </p:val>
                                        </p:tav>
                                      </p:tavLst>
                                    </p:anim>
                                    <p:anim calcmode="lin" valueType="num">
                                      <p:cBhvr additive="base">
                                        <p:cTn id="29" dur="500" fill="hold"/>
                                        <p:tgtEl>
                                          <p:spTgt spid="161798"/>
                                        </p:tgtEl>
                                        <p:attrNameLst>
                                          <p:attrName>ppt_y</p:attrName>
                                        </p:attrNameLst>
                                      </p:cBhvr>
                                      <p:tavLst>
                                        <p:tav tm="0">
                                          <p:val>
                                            <p:strVal val="1+#ppt_h/2"/>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2" presetClass="entr" presetSubtype="4" fill="hold" nodeType="clickEffect">
                                  <p:stCondLst>
                                    <p:cond delay="0"/>
                                  </p:stCondLst>
                                  <p:childTnLst>
                                    <p:set>
                                      <p:cBhvr>
                                        <p:cTn id="33" dur="1" fill="hold">
                                          <p:stCondLst>
                                            <p:cond delay="0"/>
                                          </p:stCondLst>
                                        </p:cTn>
                                        <p:tgtEl>
                                          <p:spTgt spid="161799"/>
                                        </p:tgtEl>
                                        <p:attrNameLst>
                                          <p:attrName>style.visibility</p:attrName>
                                        </p:attrNameLst>
                                      </p:cBhvr>
                                      <p:to>
                                        <p:strVal val="visible"/>
                                      </p:to>
                                    </p:set>
                                    <p:anim calcmode="lin" valueType="num">
                                      <p:cBhvr additive="base">
                                        <p:cTn id="34" dur="500" fill="hold"/>
                                        <p:tgtEl>
                                          <p:spTgt spid="161799"/>
                                        </p:tgtEl>
                                        <p:attrNameLst>
                                          <p:attrName>ppt_x</p:attrName>
                                        </p:attrNameLst>
                                      </p:cBhvr>
                                      <p:tavLst>
                                        <p:tav tm="0">
                                          <p:val>
                                            <p:strVal val="#ppt_x"/>
                                          </p:val>
                                        </p:tav>
                                        <p:tav tm="100000">
                                          <p:val>
                                            <p:strVal val="#ppt_x"/>
                                          </p:val>
                                        </p:tav>
                                      </p:tavLst>
                                    </p:anim>
                                    <p:anim calcmode="lin" valueType="num">
                                      <p:cBhvr additive="base">
                                        <p:cTn id="35" dur="500" fill="hold"/>
                                        <p:tgtEl>
                                          <p:spTgt spid="161799"/>
                                        </p:tgtEl>
                                        <p:attrNameLst>
                                          <p:attrName>ppt_y</p:attrName>
                                        </p:attrNameLst>
                                      </p:cBhvr>
                                      <p:tavLst>
                                        <p:tav tm="0">
                                          <p:val>
                                            <p:strVal val="1+#ppt_h/2"/>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2" presetClass="entr" presetSubtype="4" fill="hold" nodeType="clickEffect">
                                  <p:stCondLst>
                                    <p:cond delay="0"/>
                                  </p:stCondLst>
                                  <p:childTnLst>
                                    <p:set>
                                      <p:cBhvr>
                                        <p:cTn id="39" dur="1" fill="hold">
                                          <p:stCondLst>
                                            <p:cond delay="0"/>
                                          </p:stCondLst>
                                        </p:cTn>
                                        <p:tgtEl>
                                          <p:spTgt spid="161801"/>
                                        </p:tgtEl>
                                        <p:attrNameLst>
                                          <p:attrName>style.visibility</p:attrName>
                                        </p:attrNameLst>
                                      </p:cBhvr>
                                      <p:to>
                                        <p:strVal val="visible"/>
                                      </p:to>
                                    </p:set>
                                    <p:anim calcmode="lin" valueType="num">
                                      <p:cBhvr additive="base">
                                        <p:cTn id="40" dur="500" fill="hold"/>
                                        <p:tgtEl>
                                          <p:spTgt spid="161801"/>
                                        </p:tgtEl>
                                        <p:attrNameLst>
                                          <p:attrName>ppt_x</p:attrName>
                                        </p:attrNameLst>
                                      </p:cBhvr>
                                      <p:tavLst>
                                        <p:tav tm="0">
                                          <p:val>
                                            <p:strVal val="#ppt_x"/>
                                          </p:val>
                                        </p:tav>
                                        <p:tav tm="100000">
                                          <p:val>
                                            <p:strVal val="#ppt_x"/>
                                          </p:val>
                                        </p:tav>
                                      </p:tavLst>
                                    </p:anim>
                                    <p:anim calcmode="lin" valueType="num">
                                      <p:cBhvr additive="base">
                                        <p:cTn id="41" dur="500" fill="hold"/>
                                        <p:tgtEl>
                                          <p:spTgt spid="161801"/>
                                        </p:tgtEl>
                                        <p:attrNameLst>
                                          <p:attrName>ppt_y</p:attrName>
                                        </p:attrNameLst>
                                      </p:cBhvr>
                                      <p:tavLst>
                                        <p:tav tm="0">
                                          <p:val>
                                            <p:strVal val="1+#ppt_h/2"/>
                                          </p:val>
                                        </p:tav>
                                        <p:tav tm="100000">
                                          <p:val>
                                            <p:strVal val="#ppt_y"/>
                                          </p:val>
                                        </p:tav>
                                      </p:tavLst>
                                    </p:anim>
                                  </p:childTnLst>
                                </p:cTn>
                              </p:par>
                            </p:childTnLst>
                          </p:cTn>
                        </p:par>
                      </p:childTnLst>
                    </p:cTn>
                  </p:par>
                  <p:par>
                    <p:cTn id="42" fill="hold" nodeType="clickPar">
                      <p:stCondLst>
                        <p:cond delay="indefinite"/>
                      </p:stCondLst>
                      <p:childTnLst>
                        <p:par>
                          <p:cTn id="43" fill="hold" nodeType="withGroup">
                            <p:stCondLst>
                              <p:cond delay="0"/>
                            </p:stCondLst>
                            <p:childTnLst>
                              <p:par>
                                <p:cTn id="44" presetID="2" presetClass="entr" presetSubtype="2" fill="hold" grpId="0" nodeType="clickEffect">
                                  <p:stCondLst>
                                    <p:cond delay="0"/>
                                  </p:stCondLst>
                                  <p:childTnLst>
                                    <p:set>
                                      <p:cBhvr>
                                        <p:cTn id="45" dur="1" fill="hold">
                                          <p:stCondLst>
                                            <p:cond delay="0"/>
                                          </p:stCondLst>
                                        </p:cTn>
                                        <p:tgtEl>
                                          <p:spTgt spid="161803"/>
                                        </p:tgtEl>
                                        <p:attrNameLst>
                                          <p:attrName>style.visibility</p:attrName>
                                        </p:attrNameLst>
                                      </p:cBhvr>
                                      <p:to>
                                        <p:strVal val="visible"/>
                                      </p:to>
                                    </p:set>
                                    <p:anim calcmode="lin" valueType="num">
                                      <p:cBhvr additive="base">
                                        <p:cTn id="46" dur="500" fill="hold"/>
                                        <p:tgtEl>
                                          <p:spTgt spid="161803"/>
                                        </p:tgtEl>
                                        <p:attrNameLst>
                                          <p:attrName>ppt_x</p:attrName>
                                        </p:attrNameLst>
                                      </p:cBhvr>
                                      <p:tavLst>
                                        <p:tav tm="0">
                                          <p:val>
                                            <p:strVal val="1+#ppt_w/2"/>
                                          </p:val>
                                        </p:tav>
                                        <p:tav tm="100000">
                                          <p:val>
                                            <p:strVal val="#ppt_x"/>
                                          </p:val>
                                        </p:tav>
                                      </p:tavLst>
                                    </p:anim>
                                    <p:anim calcmode="lin" valueType="num">
                                      <p:cBhvr additive="base">
                                        <p:cTn id="47" dur="500" fill="hold"/>
                                        <p:tgtEl>
                                          <p:spTgt spid="1618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797" grpId="0" build="p"/>
      <p:bldP spid="161798" grpId="0"/>
      <p:bldP spid="16180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eaLnBrk="1" hangingPunct="1"/>
            <a:r>
              <a:rPr lang="en-US" sz="2800" b="1" dirty="0" smtClean="0">
                <a:solidFill>
                  <a:srgbClr val="FF0000"/>
                </a:solidFill>
                <a:latin typeface="Times New Roman" pitchFamily="18" charset="0"/>
              </a:rPr>
              <a:t/>
            </a:r>
            <a:br>
              <a:rPr lang="en-US" sz="2800" b="1" dirty="0" smtClean="0">
                <a:solidFill>
                  <a:srgbClr val="FF0000"/>
                </a:solidFill>
                <a:latin typeface="Times New Roman" pitchFamily="18" charset="0"/>
              </a:rPr>
            </a:br>
            <a:r>
              <a:rPr lang="en-US" sz="2800" b="1" dirty="0" smtClean="0">
                <a:solidFill>
                  <a:srgbClr val="FF0000"/>
                </a:solidFill>
                <a:latin typeface="Times New Roman" pitchFamily="18" charset="0"/>
              </a:rPr>
              <a:t>Operating Limits:</a:t>
            </a:r>
          </a:p>
        </p:txBody>
      </p:sp>
      <p:sp>
        <p:nvSpPr>
          <p:cNvPr id="154627" name="Rectangle 3"/>
          <p:cNvSpPr>
            <a:spLocks noGrp="1" noChangeArrowheads="1"/>
          </p:cNvSpPr>
          <p:nvPr>
            <p:ph type="body" idx="1"/>
          </p:nvPr>
        </p:nvSpPr>
        <p:spPr/>
        <p:txBody>
          <a:bodyPr/>
          <a:lstStyle/>
          <a:p>
            <a:pPr eaLnBrk="1" hangingPunct="1">
              <a:buClr>
                <a:srgbClr val="FF0000"/>
              </a:buClr>
              <a:buFont typeface="Wingdings" pitchFamily="2" charset="2"/>
              <a:buChar char="q"/>
            </a:pPr>
            <a:r>
              <a:rPr lang="en-US" sz="2800" dirty="0" smtClean="0">
                <a:latin typeface="Times New Roman" pitchFamily="18" charset="0"/>
              </a:rPr>
              <a:t>There will be a limit on the dissipated power:</a:t>
            </a:r>
          </a:p>
          <a:p>
            <a:pPr lvl="1" eaLnBrk="1" hangingPunct="1">
              <a:buClr>
                <a:srgbClr val="0000FF"/>
              </a:buClr>
              <a:buFont typeface="Wingdings" pitchFamily="2" charset="2"/>
              <a:buChar char="Ø"/>
            </a:pPr>
            <a:r>
              <a:rPr lang="en-US" dirty="0" smtClean="0">
                <a:latin typeface="Times New Roman" pitchFamily="18" charset="0"/>
              </a:rPr>
              <a:t> </a:t>
            </a:r>
            <a:r>
              <a:rPr lang="en-US" dirty="0" smtClean="0">
                <a:solidFill>
                  <a:srgbClr val="0000FF"/>
                </a:solidFill>
                <a:latin typeface="Times New Roman" pitchFamily="18" charset="0"/>
              </a:rPr>
              <a:t>P</a:t>
            </a:r>
            <a:r>
              <a:rPr lang="en-US" baseline="-25000" dirty="0" smtClean="0">
                <a:solidFill>
                  <a:srgbClr val="0000FF"/>
                </a:solidFill>
                <a:latin typeface="Times New Roman" pitchFamily="18" charset="0"/>
              </a:rPr>
              <a:t>D(max)</a:t>
            </a:r>
            <a:r>
              <a:rPr lang="en-US" dirty="0" smtClean="0">
                <a:solidFill>
                  <a:srgbClr val="0000FF"/>
                </a:solidFill>
                <a:latin typeface="Times New Roman" pitchFamily="18" charset="0"/>
              </a:rPr>
              <a:t> = V</a:t>
            </a:r>
            <a:r>
              <a:rPr lang="en-US" baseline="-25000" dirty="0" smtClean="0">
                <a:solidFill>
                  <a:srgbClr val="0000FF"/>
                </a:solidFill>
                <a:latin typeface="Times New Roman" pitchFamily="18" charset="0"/>
              </a:rPr>
              <a:t>CE</a:t>
            </a:r>
            <a:r>
              <a:rPr lang="en-US" dirty="0" smtClean="0">
                <a:solidFill>
                  <a:srgbClr val="0000FF"/>
                </a:solidFill>
                <a:latin typeface="Times New Roman" pitchFamily="18" charset="0"/>
              </a:rPr>
              <a:t>I</a:t>
            </a:r>
            <a:r>
              <a:rPr lang="en-US" baseline="-25000" dirty="0" smtClean="0">
                <a:solidFill>
                  <a:srgbClr val="0000FF"/>
                </a:solidFill>
                <a:latin typeface="Times New Roman" pitchFamily="18" charset="0"/>
              </a:rPr>
              <a:t>C</a:t>
            </a:r>
          </a:p>
          <a:p>
            <a:pPr lvl="1" eaLnBrk="1" hangingPunct="1">
              <a:buClr>
                <a:srgbClr val="0000FF"/>
              </a:buClr>
              <a:buFont typeface="Wingdings" pitchFamily="2" charset="2"/>
              <a:buChar char="Ø"/>
            </a:pPr>
            <a:r>
              <a:rPr lang="en-US" dirty="0" smtClean="0">
                <a:solidFill>
                  <a:srgbClr val="0000FF"/>
                </a:solidFill>
                <a:latin typeface="Times New Roman" pitchFamily="18" charset="0"/>
              </a:rPr>
              <a:t>V</a:t>
            </a:r>
            <a:r>
              <a:rPr lang="en-US" baseline="-25000" dirty="0" smtClean="0">
                <a:solidFill>
                  <a:srgbClr val="0000FF"/>
                </a:solidFill>
                <a:latin typeface="Times New Roman" pitchFamily="18" charset="0"/>
              </a:rPr>
              <a:t>CE</a:t>
            </a:r>
            <a:r>
              <a:rPr lang="en-US" dirty="0" smtClean="0">
                <a:solidFill>
                  <a:srgbClr val="0000FF"/>
                </a:solidFill>
                <a:latin typeface="Times New Roman" pitchFamily="18" charset="0"/>
              </a:rPr>
              <a:t> and I</a:t>
            </a:r>
            <a:r>
              <a:rPr lang="en-US" baseline="-25000" dirty="0" smtClean="0">
                <a:solidFill>
                  <a:srgbClr val="0000FF"/>
                </a:solidFill>
                <a:latin typeface="Times New Roman" pitchFamily="18" charset="0"/>
              </a:rPr>
              <a:t>C</a:t>
            </a:r>
            <a:r>
              <a:rPr lang="en-US" dirty="0" smtClean="0">
                <a:solidFill>
                  <a:srgbClr val="0000FF"/>
                </a:solidFill>
                <a:latin typeface="Times New Roman" pitchFamily="18" charset="0"/>
              </a:rPr>
              <a:t> were the parameters plotted on the characteristic curve.</a:t>
            </a:r>
          </a:p>
          <a:p>
            <a:pPr lvl="2" eaLnBrk="1" hangingPunct="1"/>
            <a:r>
              <a:rPr lang="en-US" dirty="0" smtClean="0">
                <a:latin typeface="Times New Roman" pitchFamily="18" charset="0"/>
              </a:rPr>
              <a:t>If there is a voltage limit (V</a:t>
            </a:r>
            <a:r>
              <a:rPr lang="en-US" baseline="-25000" dirty="0" smtClean="0">
                <a:latin typeface="Times New Roman" pitchFamily="18" charset="0"/>
              </a:rPr>
              <a:t>CE(max)</a:t>
            </a:r>
            <a:r>
              <a:rPr lang="en-US" dirty="0" smtClean="0">
                <a:latin typeface="Times New Roman" pitchFamily="18" charset="0"/>
              </a:rPr>
              <a:t>), then we can compute the I</a:t>
            </a:r>
            <a:r>
              <a:rPr lang="en-US" baseline="-25000" dirty="0" smtClean="0">
                <a:latin typeface="Times New Roman" pitchFamily="18" charset="0"/>
              </a:rPr>
              <a:t>C </a:t>
            </a:r>
            <a:r>
              <a:rPr lang="en-US" dirty="0" smtClean="0">
                <a:latin typeface="Times New Roman" pitchFamily="18" charset="0"/>
              </a:rPr>
              <a:t>that results</a:t>
            </a:r>
          </a:p>
          <a:p>
            <a:pPr lvl="2" eaLnBrk="1" hangingPunct="1"/>
            <a:r>
              <a:rPr lang="en-US" dirty="0" smtClean="0">
                <a:latin typeface="Times New Roman" pitchFamily="18" charset="0"/>
              </a:rPr>
              <a:t>If there is a current limit (I</a:t>
            </a:r>
            <a:r>
              <a:rPr lang="en-US" baseline="-25000" dirty="0" smtClean="0">
                <a:latin typeface="Times New Roman" pitchFamily="18" charset="0"/>
              </a:rPr>
              <a:t>C(max)</a:t>
            </a:r>
            <a:r>
              <a:rPr lang="en-US" dirty="0" smtClean="0">
                <a:latin typeface="Times New Roman" pitchFamily="18" charset="0"/>
              </a:rPr>
              <a:t>), then we can compute the V</a:t>
            </a:r>
            <a:r>
              <a:rPr lang="en-US" baseline="-25000" dirty="0" smtClean="0">
                <a:latin typeface="Times New Roman" pitchFamily="18" charset="0"/>
              </a:rPr>
              <a:t>CE </a:t>
            </a:r>
            <a:r>
              <a:rPr lang="en-US" dirty="0" smtClean="0">
                <a:latin typeface="Times New Roman" pitchFamily="18" charset="0"/>
              </a:rPr>
              <a:t>that results</a:t>
            </a:r>
          </a:p>
        </p:txBody>
      </p:sp>
      <p:sp>
        <p:nvSpPr>
          <p:cNvPr id="4" name="Slide Number Placeholder 3"/>
          <p:cNvSpPr>
            <a:spLocks noGrp="1"/>
          </p:cNvSpPr>
          <p:nvPr>
            <p:ph type="sldNum" sz="quarter" idx="12"/>
          </p:nvPr>
        </p:nvSpPr>
        <p:spPr/>
        <p:txBody>
          <a:bodyPr/>
          <a:lstStyle/>
          <a:p>
            <a:fld id="{42BD8709-E537-4D94-AA85-22F0E0E3C656}" type="slidenum">
              <a:rPr lang="en-US" smtClean="0"/>
              <a:pPr/>
              <a:t>19</a:t>
            </a:fld>
            <a:endParaRPr lang="en-US"/>
          </a:p>
        </p:txBody>
      </p:sp>
      <p:sp>
        <p:nvSpPr>
          <p:cNvPr id="5" name="Footer Placeholder 4"/>
          <p:cNvSpPr>
            <a:spLocks noGrp="1"/>
          </p:cNvSpPr>
          <p:nvPr>
            <p:ph type="ftr" sz="quarter" idx="11"/>
          </p:nvPr>
        </p:nvSpPr>
        <p:spPr/>
        <p:txBody>
          <a:bodyPr/>
          <a:lstStyle/>
          <a:p>
            <a:r>
              <a:rPr lang="en-US" smtClean="0"/>
              <a:t>Nasim Zafar</a:t>
            </a:r>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4627">
                                            <p:txEl>
                                              <p:pRg st="0" end="0"/>
                                            </p:txEl>
                                          </p:spTgt>
                                        </p:tgtEl>
                                        <p:attrNameLst>
                                          <p:attrName>style.visibility</p:attrName>
                                        </p:attrNameLst>
                                      </p:cBhvr>
                                      <p:to>
                                        <p:strVal val="visible"/>
                                      </p:to>
                                    </p:set>
                                    <p:animEffect transition="in" filter="wipe(left)">
                                      <p:cBhvr>
                                        <p:cTn id="7" dur="500"/>
                                        <p:tgtEl>
                                          <p:spTgt spid="15462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54627">
                                            <p:txEl>
                                              <p:pRg st="1" end="1"/>
                                            </p:txEl>
                                          </p:spTgt>
                                        </p:tgtEl>
                                        <p:attrNameLst>
                                          <p:attrName>style.visibility</p:attrName>
                                        </p:attrNameLst>
                                      </p:cBhvr>
                                      <p:to>
                                        <p:strVal val="visible"/>
                                      </p:to>
                                    </p:set>
                                    <p:animEffect transition="in" filter="wipe(left)">
                                      <p:cBhvr>
                                        <p:cTn id="12" dur="500"/>
                                        <p:tgtEl>
                                          <p:spTgt spid="15462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54627">
                                            <p:txEl>
                                              <p:pRg st="2" end="2"/>
                                            </p:txEl>
                                          </p:spTgt>
                                        </p:tgtEl>
                                        <p:attrNameLst>
                                          <p:attrName>style.visibility</p:attrName>
                                        </p:attrNameLst>
                                      </p:cBhvr>
                                      <p:to>
                                        <p:strVal val="visible"/>
                                      </p:to>
                                    </p:set>
                                    <p:animEffect transition="in" filter="wipe(left)">
                                      <p:cBhvr>
                                        <p:cTn id="17" dur="500"/>
                                        <p:tgtEl>
                                          <p:spTgt spid="15462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54627">
                                            <p:txEl>
                                              <p:pRg st="3" end="3"/>
                                            </p:txEl>
                                          </p:spTgt>
                                        </p:tgtEl>
                                        <p:attrNameLst>
                                          <p:attrName>style.visibility</p:attrName>
                                        </p:attrNameLst>
                                      </p:cBhvr>
                                      <p:to>
                                        <p:strVal val="visible"/>
                                      </p:to>
                                    </p:set>
                                    <p:animEffect transition="in" filter="wipe(left)">
                                      <p:cBhvr>
                                        <p:cTn id="22" dur="500"/>
                                        <p:tgtEl>
                                          <p:spTgt spid="15462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54627">
                                            <p:txEl>
                                              <p:pRg st="4" end="4"/>
                                            </p:txEl>
                                          </p:spTgt>
                                        </p:tgtEl>
                                        <p:attrNameLst>
                                          <p:attrName>style.visibility</p:attrName>
                                        </p:attrNameLst>
                                      </p:cBhvr>
                                      <p:to>
                                        <p:strVal val="visible"/>
                                      </p:to>
                                    </p:set>
                                    <p:animEffect transition="in" filter="wipe(left)">
                                      <p:cBhvr>
                                        <p:cTn id="27" dur="500"/>
                                        <p:tgtEl>
                                          <p:spTgt spid="1546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27" grpId="0" build="p" bldLvl="3"/>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sz="2800" b="1" dirty="0" smtClean="0">
                <a:solidFill>
                  <a:srgbClr val="FF0000"/>
                </a:solidFill>
                <a:latin typeface="Times New Roman" pitchFamily="18" charset="0"/>
              </a:rPr>
              <a:t/>
            </a:r>
            <a:br>
              <a:rPr lang="en-US" sz="2800" b="1" dirty="0" smtClean="0">
                <a:solidFill>
                  <a:srgbClr val="FF0000"/>
                </a:solidFill>
                <a:latin typeface="Times New Roman" pitchFamily="18" charset="0"/>
              </a:rPr>
            </a:br>
            <a:r>
              <a:rPr lang="en-US" sz="2800" b="1" dirty="0" smtClean="0">
                <a:solidFill>
                  <a:srgbClr val="FF0000"/>
                </a:solidFill>
                <a:latin typeface="Times New Roman" pitchFamily="18" charset="0"/>
              </a:rPr>
              <a:t>Operating Limits-Example:</a:t>
            </a:r>
          </a:p>
        </p:txBody>
      </p:sp>
      <p:sp>
        <p:nvSpPr>
          <p:cNvPr id="155651" name="Rectangle 3"/>
          <p:cNvSpPr>
            <a:spLocks noGrp="1" noChangeArrowheads="1"/>
          </p:cNvSpPr>
          <p:nvPr>
            <p:ph type="body" sz="half" idx="1"/>
          </p:nvPr>
        </p:nvSpPr>
        <p:spPr>
          <a:xfrm>
            <a:off x="0" y="1828800"/>
            <a:ext cx="4572000" cy="1676400"/>
          </a:xfrm>
        </p:spPr>
        <p:txBody>
          <a:bodyPr/>
          <a:lstStyle/>
          <a:p>
            <a:pPr eaLnBrk="1" hangingPunct="1">
              <a:buNone/>
            </a:pPr>
            <a:r>
              <a:rPr lang="en-US" sz="2800" dirty="0" smtClean="0">
                <a:latin typeface="Times New Roman" pitchFamily="18" charset="0"/>
              </a:rPr>
              <a:t>	Assume  P</a:t>
            </a:r>
            <a:r>
              <a:rPr lang="en-US" sz="2800" baseline="-25000" dirty="0" smtClean="0">
                <a:latin typeface="Times New Roman" pitchFamily="18" charset="0"/>
              </a:rPr>
              <a:t>D(max)</a:t>
            </a:r>
            <a:r>
              <a:rPr lang="en-US" sz="2800" dirty="0" smtClean="0">
                <a:latin typeface="Times New Roman" pitchFamily="18" charset="0"/>
              </a:rPr>
              <a:t> = 0.5 W</a:t>
            </a:r>
          </a:p>
          <a:p>
            <a:pPr eaLnBrk="1" hangingPunct="1">
              <a:buFont typeface="Wingdings" pitchFamily="2" charset="2"/>
              <a:buNone/>
            </a:pPr>
            <a:r>
              <a:rPr lang="en-US" sz="2800" dirty="0" smtClean="0">
                <a:latin typeface="Times New Roman" pitchFamily="18" charset="0"/>
              </a:rPr>
              <a:t>                  V</a:t>
            </a:r>
            <a:r>
              <a:rPr lang="en-US" sz="2800" baseline="-25000" dirty="0" smtClean="0">
                <a:latin typeface="Times New Roman" pitchFamily="18" charset="0"/>
              </a:rPr>
              <a:t>CE(max)</a:t>
            </a:r>
            <a:r>
              <a:rPr lang="en-US" sz="2800" dirty="0" smtClean="0">
                <a:latin typeface="Times New Roman" pitchFamily="18" charset="0"/>
              </a:rPr>
              <a:t> = 20 V</a:t>
            </a:r>
          </a:p>
          <a:p>
            <a:pPr eaLnBrk="1" hangingPunct="1">
              <a:buFont typeface="Wingdings" pitchFamily="2" charset="2"/>
              <a:buNone/>
            </a:pPr>
            <a:r>
              <a:rPr lang="en-US" sz="2800" dirty="0" smtClean="0">
                <a:latin typeface="Times New Roman" pitchFamily="18" charset="0"/>
              </a:rPr>
              <a:t>                  I</a:t>
            </a:r>
            <a:r>
              <a:rPr lang="en-US" sz="2800" baseline="-25000" dirty="0" smtClean="0">
                <a:latin typeface="Times New Roman" pitchFamily="18" charset="0"/>
              </a:rPr>
              <a:t>C(max)</a:t>
            </a:r>
            <a:r>
              <a:rPr lang="en-US" sz="2800" dirty="0" smtClean="0">
                <a:latin typeface="Times New Roman" pitchFamily="18" charset="0"/>
              </a:rPr>
              <a:t> = 50 </a:t>
            </a:r>
            <a:r>
              <a:rPr lang="en-US" sz="2800" dirty="0" err="1" smtClean="0">
                <a:latin typeface="Times New Roman" pitchFamily="18" charset="0"/>
              </a:rPr>
              <a:t>mA</a:t>
            </a:r>
            <a:endParaRPr lang="en-US" sz="2800" dirty="0" smtClean="0">
              <a:latin typeface="Times New Roman" pitchFamily="18" charset="0"/>
            </a:endParaRPr>
          </a:p>
        </p:txBody>
      </p:sp>
      <p:graphicFrame>
        <p:nvGraphicFramePr>
          <p:cNvPr id="155685" name="Group 37"/>
          <p:cNvGraphicFramePr>
            <a:graphicFrameLocks noGrp="1"/>
          </p:cNvGraphicFramePr>
          <p:nvPr>
            <p:ph sz="half" idx="2"/>
          </p:nvPr>
        </p:nvGraphicFramePr>
        <p:xfrm>
          <a:off x="4800600" y="1828800"/>
          <a:ext cx="3810000" cy="3660776"/>
        </p:xfrm>
        <a:graphic>
          <a:graphicData uri="http://schemas.openxmlformats.org/drawingml/2006/table">
            <a:tbl>
              <a:tblPr/>
              <a:tblGrid>
                <a:gridCol w="1270000"/>
                <a:gridCol w="863600"/>
                <a:gridCol w="1676400"/>
              </a:tblGrid>
              <a:tr h="736600">
                <a:tc>
                  <a:txBody>
                    <a:bodyPr/>
                    <a:lstStyle/>
                    <a:p>
                      <a:pPr marL="0" marR="0" lvl="0" indent="0" algn="l" defTabSz="914400" rtl="0" eaLnBrk="1" fontAlgn="base" latinLnBrk="0" hangingPunct="1">
                        <a:lnSpc>
                          <a:spcPct val="100000"/>
                        </a:lnSpc>
                        <a:spcBef>
                          <a:spcPct val="20000"/>
                        </a:spcBef>
                        <a:spcAft>
                          <a:spcPct val="0"/>
                        </a:spcAft>
                        <a:buClrTx/>
                        <a:buSzPct val="85000"/>
                        <a:buFont typeface="Wingdings" pitchFamily="2" charset="2"/>
                        <a:buNone/>
                        <a:tabLst/>
                      </a:pPr>
                      <a:r>
                        <a:rPr kumimoji="0" lang="en-US" sz="2800" b="0" i="0" u="none" strike="noStrike" cap="none" normalizeH="0" baseline="0" dirty="0" smtClean="0">
                          <a:ln>
                            <a:noFill/>
                          </a:ln>
                          <a:solidFill>
                            <a:srgbClr val="0000FF"/>
                          </a:solidFill>
                          <a:effectLst/>
                          <a:latin typeface="Times New Roman" pitchFamily="18" charset="0"/>
                        </a:rPr>
                        <a:t>P</a:t>
                      </a:r>
                      <a:r>
                        <a:rPr kumimoji="0" lang="en-US" sz="2800" b="0" i="0" u="none" strike="noStrike" cap="none" normalizeH="0" baseline="-25000" dirty="0" smtClean="0">
                          <a:ln>
                            <a:noFill/>
                          </a:ln>
                          <a:solidFill>
                            <a:srgbClr val="0000FF"/>
                          </a:solidFill>
                          <a:effectLst/>
                          <a:latin typeface="Times New Roman" pitchFamily="18" charset="0"/>
                        </a:rPr>
                        <a:t>D(max)</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85000"/>
                        <a:buFont typeface="Wingdings" pitchFamily="2" charset="2"/>
                        <a:buNone/>
                        <a:tabLst/>
                      </a:pPr>
                      <a:r>
                        <a:rPr kumimoji="0" lang="en-US" sz="2800" b="0" i="0" u="none" strike="noStrike" cap="none" normalizeH="0" baseline="0" smtClean="0">
                          <a:ln>
                            <a:noFill/>
                          </a:ln>
                          <a:solidFill>
                            <a:srgbClr val="0000FF"/>
                          </a:solidFill>
                          <a:effectLst/>
                          <a:latin typeface="Times New Roman" pitchFamily="18" charset="0"/>
                        </a:rPr>
                        <a:t>V</a:t>
                      </a:r>
                      <a:r>
                        <a:rPr kumimoji="0" lang="en-US" sz="2800" b="0" i="0" u="none" strike="noStrike" cap="none" normalizeH="0" baseline="-25000" smtClean="0">
                          <a:ln>
                            <a:noFill/>
                          </a:ln>
                          <a:solidFill>
                            <a:srgbClr val="0000FF"/>
                          </a:solidFill>
                          <a:effectLst/>
                          <a:latin typeface="Times New Roman" pitchFamily="18" charset="0"/>
                        </a:rPr>
                        <a:t>CE</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85000"/>
                        <a:buFont typeface="Wingdings" pitchFamily="2" charset="2"/>
                        <a:buNone/>
                        <a:tabLst/>
                      </a:pPr>
                      <a:r>
                        <a:rPr kumimoji="0" lang="en-US" sz="2800" b="0" i="0" u="none" strike="noStrike" cap="none" normalizeH="0" baseline="0" smtClean="0">
                          <a:ln>
                            <a:noFill/>
                          </a:ln>
                          <a:solidFill>
                            <a:srgbClr val="0000FF"/>
                          </a:solidFill>
                          <a:effectLst/>
                          <a:latin typeface="Times New Roman" pitchFamily="18" charset="0"/>
                        </a:rPr>
                        <a:t> I</a:t>
                      </a:r>
                      <a:r>
                        <a:rPr kumimoji="0" lang="en-US" sz="2800" b="0" i="0" u="none" strike="noStrike" cap="none" normalizeH="0" baseline="-25000" smtClean="0">
                          <a:ln>
                            <a:noFill/>
                          </a:ln>
                          <a:solidFill>
                            <a:srgbClr val="0000FF"/>
                          </a:solidFill>
                          <a:effectLst/>
                          <a:latin typeface="Times New Roman" pitchFamily="18" charset="0"/>
                        </a:rPr>
                        <a:t>C</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1200">
                <a:tc>
                  <a:txBody>
                    <a:bodyPr/>
                    <a:lstStyle/>
                    <a:p>
                      <a:pPr marL="0" marR="0" lvl="0" indent="0" algn="l" defTabSz="914400" rtl="0" eaLnBrk="1" fontAlgn="base" latinLnBrk="0" hangingPunct="1">
                        <a:lnSpc>
                          <a:spcPct val="100000"/>
                        </a:lnSpc>
                        <a:spcBef>
                          <a:spcPct val="20000"/>
                        </a:spcBef>
                        <a:spcAft>
                          <a:spcPct val="0"/>
                        </a:spcAft>
                        <a:buClrTx/>
                        <a:buSzPct val="85000"/>
                        <a:buFont typeface="Wingdings" pitchFamily="2" charset="2"/>
                        <a:buNone/>
                        <a:tabLst/>
                      </a:pPr>
                      <a:r>
                        <a:rPr kumimoji="0" lang="en-US" sz="2800" b="0" i="0" u="none" strike="noStrike" cap="none" normalizeH="0" baseline="0" dirty="0" smtClean="0">
                          <a:ln>
                            <a:noFill/>
                          </a:ln>
                          <a:solidFill>
                            <a:srgbClr val="0000FF"/>
                          </a:solidFill>
                          <a:effectLst/>
                          <a:latin typeface="Times New Roman" pitchFamily="18" charset="0"/>
                        </a:rPr>
                        <a:t>0.5 W</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85000"/>
                        <a:buFont typeface="Wingdings" pitchFamily="2" charset="2"/>
                        <a:buNone/>
                        <a:tabLst/>
                      </a:pPr>
                      <a:r>
                        <a:rPr kumimoji="0" lang="en-US" sz="2800" b="0" i="0" u="none" strike="noStrike" cap="none" normalizeH="0" baseline="0" smtClean="0">
                          <a:ln>
                            <a:noFill/>
                          </a:ln>
                          <a:solidFill>
                            <a:srgbClr val="0000FF"/>
                          </a:solidFill>
                          <a:effectLst/>
                          <a:latin typeface="Times New Roman" pitchFamily="18" charset="0"/>
                        </a:rPr>
                        <a:t>5 V</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85000"/>
                        <a:buFont typeface="Wingdings" pitchFamily="2" charset="2"/>
                        <a:buNone/>
                        <a:tabLst/>
                      </a:pPr>
                      <a:r>
                        <a:rPr kumimoji="0" lang="en-US" sz="2800" b="0" i="0" u="none" strike="noStrike" cap="none" normalizeH="0" baseline="0" smtClean="0">
                          <a:ln>
                            <a:noFill/>
                          </a:ln>
                          <a:solidFill>
                            <a:srgbClr val="0000FF"/>
                          </a:solidFill>
                          <a:effectLst/>
                          <a:latin typeface="Times New Roman" pitchFamily="18" charset="0"/>
                        </a:rPr>
                        <a:t>100 mA</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8188">
                <a:tc>
                  <a:txBody>
                    <a:bodyPr/>
                    <a:lstStyle/>
                    <a:p>
                      <a:pPr marL="0" marR="0" lvl="0" indent="0" algn="l" defTabSz="914400" rtl="0" eaLnBrk="1" fontAlgn="base" latinLnBrk="0" hangingPunct="1">
                        <a:lnSpc>
                          <a:spcPct val="100000"/>
                        </a:lnSpc>
                        <a:spcBef>
                          <a:spcPct val="20000"/>
                        </a:spcBef>
                        <a:spcAft>
                          <a:spcPct val="0"/>
                        </a:spcAft>
                        <a:buClrTx/>
                        <a:buSzPct val="85000"/>
                        <a:buFont typeface="Wingdings" pitchFamily="2" charset="2"/>
                        <a:buNone/>
                        <a:tabLst/>
                      </a:pPr>
                      <a:endParaRPr kumimoji="0" lang="en-US" sz="2800" b="0" i="0" u="none" strike="noStrike" cap="none" normalizeH="0" baseline="0" dirty="0" smtClean="0">
                        <a:ln>
                          <a:noFill/>
                        </a:ln>
                        <a:solidFill>
                          <a:srgbClr val="0000FF"/>
                        </a:solidFill>
                        <a:effectLst/>
                        <a:latin typeface="Times New Roman" pitchFamily="18" charset="0"/>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85000"/>
                        <a:buFont typeface="Wingdings" pitchFamily="2" charset="2"/>
                        <a:buNone/>
                        <a:tabLst/>
                      </a:pPr>
                      <a:r>
                        <a:rPr kumimoji="0" lang="en-US" sz="2800" b="0" i="0" u="none" strike="noStrike" cap="none" normalizeH="0" baseline="0" smtClean="0">
                          <a:ln>
                            <a:noFill/>
                          </a:ln>
                          <a:solidFill>
                            <a:srgbClr val="0000FF"/>
                          </a:solidFill>
                          <a:effectLst/>
                          <a:latin typeface="Times New Roman" pitchFamily="18" charset="0"/>
                        </a:rPr>
                        <a:t>10</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85000"/>
                        <a:buFont typeface="Wingdings" pitchFamily="2" charset="2"/>
                        <a:buNone/>
                        <a:tabLst/>
                      </a:pPr>
                      <a:r>
                        <a:rPr kumimoji="0" lang="en-US" sz="2800" b="0" i="0" u="none" strike="noStrike" cap="none" normalizeH="0" baseline="0" smtClean="0">
                          <a:ln>
                            <a:noFill/>
                          </a:ln>
                          <a:solidFill>
                            <a:srgbClr val="0000FF"/>
                          </a:solidFill>
                          <a:effectLst/>
                          <a:latin typeface="Times New Roman" pitchFamily="18" charset="0"/>
                        </a:rPr>
                        <a:t>50</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8188">
                <a:tc>
                  <a:txBody>
                    <a:bodyPr/>
                    <a:lstStyle/>
                    <a:p>
                      <a:pPr marL="0" marR="0" lvl="0" indent="0" algn="l" defTabSz="914400" rtl="0" eaLnBrk="1" fontAlgn="base" latinLnBrk="0" hangingPunct="1">
                        <a:lnSpc>
                          <a:spcPct val="100000"/>
                        </a:lnSpc>
                        <a:spcBef>
                          <a:spcPct val="20000"/>
                        </a:spcBef>
                        <a:spcAft>
                          <a:spcPct val="0"/>
                        </a:spcAft>
                        <a:buClrTx/>
                        <a:buSzPct val="85000"/>
                        <a:buFont typeface="Wingdings" pitchFamily="2" charset="2"/>
                        <a:buNone/>
                        <a:tabLst/>
                      </a:pPr>
                      <a:endParaRPr kumimoji="0" lang="en-US" sz="2800" b="0" i="0" u="none" strike="noStrike" cap="none" normalizeH="0" baseline="0" dirty="0" smtClean="0">
                        <a:ln>
                          <a:noFill/>
                        </a:ln>
                        <a:solidFill>
                          <a:srgbClr val="0000FF"/>
                        </a:solidFill>
                        <a:effectLst/>
                        <a:latin typeface="Times New Roman" pitchFamily="18" charset="0"/>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85000"/>
                        <a:buFont typeface="Wingdings" pitchFamily="2" charset="2"/>
                        <a:buNone/>
                        <a:tabLst/>
                      </a:pPr>
                      <a:r>
                        <a:rPr kumimoji="0" lang="en-US" sz="2800" b="0" i="0" u="none" strike="noStrike" cap="none" normalizeH="0" baseline="0" dirty="0" smtClean="0">
                          <a:ln>
                            <a:noFill/>
                          </a:ln>
                          <a:solidFill>
                            <a:srgbClr val="0000FF"/>
                          </a:solidFill>
                          <a:effectLst/>
                          <a:latin typeface="Times New Roman" pitchFamily="18" charset="0"/>
                        </a:rPr>
                        <a:t>15</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85000"/>
                        <a:buFont typeface="Wingdings" pitchFamily="2" charset="2"/>
                        <a:buNone/>
                        <a:tabLst/>
                      </a:pPr>
                      <a:r>
                        <a:rPr kumimoji="0" lang="en-US" sz="2800" b="0" i="0" u="none" strike="noStrike" cap="none" normalizeH="0" baseline="0" smtClean="0">
                          <a:ln>
                            <a:noFill/>
                          </a:ln>
                          <a:solidFill>
                            <a:srgbClr val="0000FF"/>
                          </a:solidFill>
                          <a:effectLst/>
                          <a:latin typeface="Times New Roman" pitchFamily="18" charset="0"/>
                        </a:rPr>
                        <a:t>33</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6600">
                <a:tc>
                  <a:txBody>
                    <a:bodyPr/>
                    <a:lstStyle/>
                    <a:p>
                      <a:pPr marL="0" marR="0" lvl="0" indent="0" algn="l" defTabSz="914400" rtl="0" eaLnBrk="1" fontAlgn="base" latinLnBrk="0" hangingPunct="1">
                        <a:lnSpc>
                          <a:spcPct val="100000"/>
                        </a:lnSpc>
                        <a:spcBef>
                          <a:spcPct val="20000"/>
                        </a:spcBef>
                        <a:spcAft>
                          <a:spcPct val="0"/>
                        </a:spcAft>
                        <a:buClrTx/>
                        <a:buSzPct val="85000"/>
                        <a:buFont typeface="Wingdings" pitchFamily="2" charset="2"/>
                        <a:buNone/>
                        <a:tabLst/>
                      </a:pPr>
                      <a:endParaRPr kumimoji="0" lang="en-US" sz="2800" b="0" i="0" u="none" strike="noStrike" cap="none" normalizeH="0" baseline="0" dirty="0" smtClean="0">
                        <a:ln>
                          <a:noFill/>
                        </a:ln>
                        <a:solidFill>
                          <a:srgbClr val="0000FF"/>
                        </a:solidFill>
                        <a:effectLst/>
                        <a:latin typeface="Times New Roman" pitchFamily="18" charset="0"/>
                      </a:endParaRP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85000"/>
                        <a:buFont typeface="Wingdings" pitchFamily="2" charset="2"/>
                        <a:buNone/>
                        <a:tabLst/>
                      </a:pPr>
                      <a:r>
                        <a:rPr kumimoji="0" lang="en-US" sz="2800" b="0" i="0" u="none" strike="noStrike" cap="none" normalizeH="0" baseline="0" dirty="0" smtClean="0">
                          <a:ln>
                            <a:noFill/>
                          </a:ln>
                          <a:solidFill>
                            <a:srgbClr val="0000FF"/>
                          </a:solidFill>
                          <a:effectLst/>
                          <a:latin typeface="Times New Roman" pitchFamily="18" charset="0"/>
                        </a:rPr>
                        <a:t>20</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85000"/>
                        <a:buFont typeface="Wingdings" pitchFamily="2" charset="2"/>
                        <a:buNone/>
                        <a:tabLst/>
                      </a:pPr>
                      <a:r>
                        <a:rPr kumimoji="0" lang="en-US" sz="2800" b="0" i="0" u="none" strike="noStrike" cap="none" normalizeH="0" baseline="0" dirty="0" smtClean="0">
                          <a:ln>
                            <a:noFill/>
                          </a:ln>
                          <a:solidFill>
                            <a:srgbClr val="0000FF"/>
                          </a:solidFill>
                          <a:effectLst/>
                          <a:latin typeface="Times New Roman" pitchFamily="18" charset="0"/>
                        </a:rPr>
                        <a:t>25</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 name="Slide Number Placeholder 4"/>
          <p:cNvSpPr>
            <a:spLocks noGrp="1"/>
          </p:cNvSpPr>
          <p:nvPr>
            <p:ph type="sldNum" sz="quarter" idx="12"/>
          </p:nvPr>
        </p:nvSpPr>
        <p:spPr/>
        <p:txBody>
          <a:bodyPr/>
          <a:lstStyle/>
          <a:p>
            <a:pPr>
              <a:defRPr/>
            </a:pPr>
            <a:fld id="{830D8489-1A39-4392-86B8-ED041858A638}" type="slidenum">
              <a:rPr lang="en-US" smtClean="0"/>
              <a:pPr>
                <a:defRPr/>
              </a:pPr>
              <a:t>20</a:t>
            </a:fld>
            <a:endParaRPr lang="en-US"/>
          </a:p>
        </p:txBody>
      </p:sp>
      <p:sp>
        <p:nvSpPr>
          <p:cNvPr id="6" name="Footer Placeholder 5"/>
          <p:cNvSpPr>
            <a:spLocks noGrp="1"/>
          </p:cNvSpPr>
          <p:nvPr>
            <p:ph type="ftr" sz="quarter" idx="11"/>
          </p:nvPr>
        </p:nvSpPr>
        <p:spPr/>
        <p:txBody>
          <a:bodyPr/>
          <a:lstStyle/>
          <a:p>
            <a:pPr>
              <a:defRPr/>
            </a:pPr>
            <a:r>
              <a:rPr lang="en-US" smtClean="0"/>
              <a:t>Nasim Zafar</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55651">
                                            <p:txEl>
                                              <p:pRg st="0" end="0"/>
                                            </p:txEl>
                                          </p:spTgt>
                                        </p:tgtEl>
                                        <p:attrNameLst>
                                          <p:attrName>style.visibility</p:attrName>
                                        </p:attrNameLst>
                                      </p:cBhvr>
                                      <p:to>
                                        <p:strVal val="visible"/>
                                      </p:to>
                                    </p:set>
                                    <p:anim calcmode="lin" valueType="num">
                                      <p:cBhvr>
                                        <p:cTn id="7" dur="500" fill="hold"/>
                                        <p:tgtEl>
                                          <p:spTgt spid="155651">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55651">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55651">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55651">
                                            <p:txEl>
                                              <p:pRg st="1" end="1"/>
                                            </p:txEl>
                                          </p:spTgt>
                                        </p:tgtEl>
                                        <p:attrNameLst>
                                          <p:attrName>style.visibility</p:attrName>
                                        </p:attrNameLst>
                                      </p:cBhvr>
                                      <p:to>
                                        <p:strVal val="visible"/>
                                      </p:to>
                                    </p:set>
                                    <p:anim calcmode="lin" valueType="num">
                                      <p:cBhvr>
                                        <p:cTn id="14" dur="500" fill="hold"/>
                                        <p:tgtEl>
                                          <p:spTgt spid="155651">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155651">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155651">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155651">
                                            <p:txEl>
                                              <p:pRg st="2" end="2"/>
                                            </p:txEl>
                                          </p:spTgt>
                                        </p:tgtEl>
                                        <p:attrNameLst>
                                          <p:attrName>style.visibility</p:attrName>
                                        </p:attrNameLst>
                                      </p:cBhvr>
                                      <p:to>
                                        <p:strVal val="visible"/>
                                      </p:to>
                                    </p:set>
                                    <p:anim calcmode="lin" valueType="num">
                                      <p:cBhvr>
                                        <p:cTn id="21" dur="500" fill="hold"/>
                                        <p:tgtEl>
                                          <p:spTgt spid="155651">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155651">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155651">
                                            <p:txEl>
                                              <p:pRg st="2" end="2"/>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4" fill="hold" nodeType="clickEffect">
                                  <p:stCondLst>
                                    <p:cond delay="0"/>
                                  </p:stCondLst>
                                  <p:childTnLst>
                                    <p:set>
                                      <p:cBhvr>
                                        <p:cTn id="27" dur="1" fill="hold">
                                          <p:stCondLst>
                                            <p:cond delay="0"/>
                                          </p:stCondLst>
                                        </p:cTn>
                                        <p:tgtEl>
                                          <p:spTgt spid="155685"/>
                                        </p:tgtEl>
                                        <p:attrNameLst>
                                          <p:attrName>style.visibility</p:attrName>
                                        </p:attrNameLst>
                                      </p:cBhvr>
                                      <p:to>
                                        <p:strVal val="visible"/>
                                      </p:to>
                                    </p:set>
                                    <p:animEffect transition="in" filter="wipe(down)">
                                      <p:cBhvr>
                                        <p:cTn id="28" dur="500"/>
                                        <p:tgtEl>
                                          <p:spTgt spid="1556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651"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spcBef>
                <a:spcPts val="0"/>
              </a:spcBef>
            </a:pPr>
            <a:r>
              <a:rPr lang="en-US" sz="2800" b="1" dirty="0" smtClean="0">
                <a:solidFill>
                  <a:srgbClr val="FF0000"/>
                </a:solidFill>
                <a:latin typeface="Times New Roman" pitchFamily="18" charset="0"/>
                <a:ea typeface="+mn-ea"/>
                <a:cs typeface="Times New Roman" pitchFamily="18" charset="0"/>
              </a:rPr>
              <a:t>The Collector Current and </a:t>
            </a:r>
            <a:r>
              <a:rPr lang="en-US" sz="2800" b="1" dirty="0" err="1" smtClean="0">
                <a:solidFill>
                  <a:srgbClr val="FF0000"/>
                </a:solidFill>
                <a:latin typeface="Times New Roman" pitchFamily="18" charset="0"/>
                <a:ea typeface="+mn-ea"/>
                <a:cs typeface="Times New Roman" pitchFamily="18" charset="0"/>
              </a:rPr>
              <a:t>Transconductance</a:t>
            </a:r>
            <a:r>
              <a:rPr lang="en-US" sz="2800" b="1" dirty="0" smtClean="0">
                <a:solidFill>
                  <a:srgbClr val="FF0000"/>
                </a:solidFill>
                <a:latin typeface="Times New Roman" pitchFamily="18" charset="0"/>
                <a:ea typeface="+mn-ea"/>
                <a:cs typeface="Times New Roman" pitchFamily="18" charset="0"/>
              </a:rPr>
              <a:t>: </a:t>
            </a:r>
            <a:r>
              <a:rPr lang="en-US" sz="2800" b="1" dirty="0">
                <a:solidFill>
                  <a:srgbClr val="FF0000"/>
                </a:solidFill>
                <a:latin typeface="Times New Roman" pitchFamily="18" charset="0"/>
                <a:ea typeface="+mn-ea"/>
                <a:cs typeface="Times New Roman" pitchFamily="18" charset="0"/>
              </a:rPr>
              <a:t/>
            </a:r>
            <a:br>
              <a:rPr lang="en-US" sz="2800" b="1" dirty="0">
                <a:solidFill>
                  <a:srgbClr val="FF0000"/>
                </a:solidFill>
                <a:latin typeface="Times New Roman" pitchFamily="18" charset="0"/>
                <a:ea typeface="+mn-ea"/>
                <a:cs typeface="Times New Roman" pitchFamily="18" charset="0"/>
              </a:rPr>
            </a:br>
            <a:endParaRPr lang="en-US" sz="2800" dirty="0"/>
          </a:p>
        </p:txBody>
      </p:sp>
      <p:sp>
        <p:nvSpPr>
          <p:cNvPr id="3" name="Content Placeholder 2"/>
          <p:cNvSpPr>
            <a:spLocks noGrp="1"/>
          </p:cNvSpPr>
          <p:nvPr>
            <p:ph idx="1"/>
          </p:nvPr>
        </p:nvSpPr>
        <p:spPr>
          <a:xfrm>
            <a:off x="457200" y="1295400"/>
            <a:ext cx="8229600" cy="4525963"/>
          </a:xfrm>
        </p:spPr>
        <p:txBody>
          <a:bodyPr>
            <a:noAutofit/>
          </a:bodyPr>
          <a:lstStyle/>
          <a:p>
            <a:pPr>
              <a:buClr>
                <a:srgbClr val="FF0000"/>
              </a:buClr>
              <a:buFont typeface="Wingdings" pitchFamily="2" charset="2"/>
              <a:buChar char="Ø"/>
            </a:pPr>
            <a:r>
              <a:rPr lang="en-US" sz="2400" dirty="0" err="1" smtClean="0">
                <a:solidFill>
                  <a:prstClr val="black"/>
                </a:solidFill>
                <a:latin typeface="Times New Roman" pitchFamily="18" charset="0"/>
                <a:cs typeface="Times New Roman" pitchFamily="18" charset="0"/>
              </a:rPr>
              <a:t>Transconductance</a:t>
            </a:r>
            <a:r>
              <a:rPr lang="en-US" sz="2400" dirty="0" smtClean="0">
                <a:solidFill>
                  <a:prstClr val="black"/>
                </a:solidFill>
                <a:latin typeface="Times New Roman" pitchFamily="18" charset="0"/>
                <a:cs typeface="Times New Roman" pitchFamily="18" charset="0"/>
              </a:rPr>
              <a:t>, </a:t>
            </a:r>
            <a:r>
              <a:rPr lang="en-US" sz="2400" dirty="0" smtClean="0">
                <a:latin typeface="Times New Roman" pitchFamily="18" charset="0"/>
                <a:cs typeface="Times New Roman" pitchFamily="18" charset="0"/>
              </a:rPr>
              <a:t>for a bipolar device, is defined as the ratio of the </a:t>
            </a:r>
            <a:r>
              <a:rPr lang="en-US" sz="2400" b="1" dirty="0" smtClean="0">
                <a:solidFill>
                  <a:srgbClr val="0000FF"/>
                </a:solidFill>
                <a:latin typeface="Times New Roman" pitchFamily="18" charset="0"/>
                <a:cs typeface="Times New Roman" pitchFamily="18" charset="0"/>
              </a:rPr>
              <a:t>change</a:t>
            </a:r>
            <a:r>
              <a:rPr lang="en-US" sz="2400" dirty="0" smtClean="0">
                <a:latin typeface="Times New Roman" pitchFamily="18" charset="0"/>
                <a:cs typeface="Times New Roman" pitchFamily="18" charset="0"/>
              </a:rPr>
              <a:t> </a:t>
            </a:r>
            <a:r>
              <a:rPr lang="en-US" sz="2400" b="1" dirty="0" smtClean="0">
                <a:solidFill>
                  <a:srgbClr val="0000FF"/>
                </a:solidFill>
                <a:latin typeface="Times New Roman" pitchFamily="18" charset="0"/>
                <a:cs typeface="Times New Roman" pitchFamily="18" charset="0"/>
              </a:rPr>
              <a:t>in collector current </a:t>
            </a:r>
            <a:r>
              <a:rPr lang="en-US" sz="2400" dirty="0" smtClean="0">
                <a:latin typeface="Times New Roman" pitchFamily="18" charset="0"/>
                <a:cs typeface="Times New Roman" pitchFamily="18" charset="0"/>
              </a:rPr>
              <a:t>to the </a:t>
            </a:r>
            <a:r>
              <a:rPr lang="en-US" sz="2400" b="1" dirty="0" smtClean="0">
                <a:solidFill>
                  <a:srgbClr val="0000FF"/>
                </a:solidFill>
                <a:latin typeface="Times New Roman" pitchFamily="18" charset="0"/>
                <a:cs typeface="Times New Roman" pitchFamily="18" charset="0"/>
              </a:rPr>
              <a:t>change in base voltage </a:t>
            </a:r>
            <a:r>
              <a:rPr lang="en-US" sz="2400" dirty="0" smtClean="0">
                <a:latin typeface="Times New Roman" pitchFamily="18" charset="0"/>
                <a:cs typeface="Times New Roman" pitchFamily="18" charset="0"/>
              </a:rPr>
              <a:t>over a defined, arbitrarily small interval, on the collector current-versus-base voltage curve. </a:t>
            </a:r>
            <a:endParaRPr lang="en-US" sz="2400" dirty="0">
              <a:latin typeface="Times New Roman" pitchFamily="18" charset="0"/>
              <a:cs typeface="Times New Roman" pitchFamily="18" charset="0"/>
            </a:endParaRPr>
          </a:p>
          <a:p>
            <a:pPr lvl="0">
              <a:lnSpc>
                <a:spcPct val="90000"/>
              </a:lnSpc>
              <a:buClr>
                <a:srgbClr val="FF0000"/>
              </a:buClr>
              <a:buFont typeface="Wingdings" pitchFamily="2" charset="2"/>
              <a:buChar char="Ø"/>
            </a:pPr>
            <a:endParaRPr lang="en-US" sz="2400" dirty="0" smtClean="0">
              <a:latin typeface="Times New Roman" pitchFamily="18" charset="0"/>
              <a:cs typeface="Times New Roman" pitchFamily="18" charset="0"/>
            </a:endParaRPr>
          </a:p>
          <a:p>
            <a:pPr lvl="0">
              <a:lnSpc>
                <a:spcPct val="90000"/>
              </a:lnSpc>
              <a:buClr>
                <a:srgbClr val="FF0000"/>
              </a:buClr>
              <a:buFont typeface="Wingdings" pitchFamily="2" charset="2"/>
              <a:buChar char="Ø"/>
            </a:pPr>
            <a:r>
              <a:rPr lang="en-US" sz="2400" dirty="0" smtClean="0">
                <a:latin typeface="Times New Roman" pitchFamily="18" charset="0"/>
                <a:cs typeface="Times New Roman" pitchFamily="18" charset="0"/>
              </a:rPr>
              <a:t>The symbol for </a:t>
            </a:r>
            <a:r>
              <a:rPr lang="en-US" sz="2400" dirty="0" err="1" smtClean="0">
                <a:latin typeface="Times New Roman" pitchFamily="18" charset="0"/>
                <a:cs typeface="Times New Roman" pitchFamily="18" charset="0"/>
              </a:rPr>
              <a:t>transconductance</a:t>
            </a:r>
            <a:r>
              <a:rPr lang="en-US" sz="2400" dirty="0" smtClean="0">
                <a:latin typeface="Times New Roman" pitchFamily="18" charset="0"/>
                <a:cs typeface="Times New Roman" pitchFamily="18" charset="0"/>
              </a:rPr>
              <a:t> is </a:t>
            </a:r>
            <a:r>
              <a:rPr lang="en-US" sz="2400" i="1" dirty="0" smtClean="0">
                <a:latin typeface="Times New Roman" pitchFamily="18" charset="0"/>
                <a:cs typeface="Times New Roman" pitchFamily="18" charset="0"/>
              </a:rPr>
              <a:t>g</a:t>
            </a:r>
            <a:r>
              <a:rPr lang="en-US" sz="2400" baseline="-25000" dirty="0" smtClean="0">
                <a:latin typeface="Times New Roman" pitchFamily="18" charset="0"/>
                <a:cs typeface="Times New Roman" pitchFamily="18" charset="0"/>
              </a:rPr>
              <a:t>m</a:t>
            </a:r>
            <a:r>
              <a:rPr lang="en-US" sz="2400" dirty="0" smtClean="0">
                <a:latin typeface="Times New Roman" pitchFamily="18" charset="0"/>
                <a:cs typeface="Times New Roman" pitchFamily="18" charset="0"/>
              </a:rPr>
              <a:t>. The unit is </a:t>
            </a:r>
            <a:r>
              <a:rPr lang="en-US" sz="2400" dirty="0" err="1" smtClean="0">
                <a:latin typeface="Times New Roman" pitchFamily="18" charset="0"/>
                <a:cs typeface="Times New Roman" pitchFamily="18" charset="0"/>
              </a:rPr>
              <a:t>thesiemens</a:t>
            </a:r>
            <a:r>
              <a:rPr lang="en-US" sz="2400" dirty="0" smtClean="0">
                <a:latin typeface="Times New Roman" pitchFamily="18" charset="0"/>
                <a:cs typeface="Times New Roman" pitchFamily="18" charset="0"/>
              </a:rPr>
              <a:t>, the same unit that is used for direct-current (DC) conductance</a:t>
            </a:r>
            <a:r>
              <a:rPr lang="en-US" sz="2400" b="1" dirty="0" smtClean="0">
                <a:latin typeface="Times New Roman" pitchFamily="18" charset="0"/>
                <a:cs typeface="Times New Roman" pitchFamily="18" charset="0"/>
              </a:rPr>
              <a:t>.</a:t>
            </a:r>
            <a:r>
              <a:rPr lang="en-US" sz="2400" dirty="0">
                <a:solidFill>
                  <a:prstClr val="black"/>
                </a:solidFill>
                <a:latin typeface="Times New Roman" pitchFamily="18" charset="0"/>
                <a:cs typeface="Times New Roman" pitchFamily="18" charset="0"/>
              </a:rPr>
              <a:t> </a:t>
            </a:r>
            <a:endParaRPr lang="en-US" sz="2400" dirty="0" smtClean="0">
              <a:solidFill>
                <a:prstClr val="black"/>
              </a:solidFill>
              <a:latin typeface="Times New Roman" pitchFamily="18" charset="0"/>
              <a:cs typeface="Times New Roman" pitchFamily="18" charset="0"/>
            </a:endParaRPr>
          </a:p>
          <a:p>
            <a:pPr lvl="0">
              <a:lnSpc>
                <a:spcPct val="90000"/>
              </a:lnSpc>
              <a:buClr>
                <a:srgbClr val="FF0000"/>
              </a:buClr>
              <a:buFont typeface="Wingdings" pitchFamily="2" charset="2"/>
              <a:buChar char="Ø"/>
            </a:pPr>
            <a:endParaRPr lang="en-US" sz="2400" dirty="0">
              <a:solidFill>
                <a:prstClr val="black"/>
              </a:solidFill>
              <a:latin typeface="Times New Roman" pitchFamily="18" charset="0"/>
              <a:cs typeface="Times New Roman" pitchFamily="18" charset="0"/>
            </a:endParaRPr>
          </a:p>
          <a:p>
            <a:pPr lvl="0">
              <a:lnSpc>
                <a:spcPct val="90000"/>
              </a:lnSpc>
              <a:buClr>
                <a:srgbClr val="FF0000"/>
              </a:buClr>
              <a:buFont typeface="Wingdings" pitchFamily="2" charset="2"/>
              <a:buChar char="Ø"/>
            </a:pPr>
            <a:r>
              <a:rPr lang="en-US" sz="2400" dirty="0" smtClean="0">
                <a:solidFill>
                  <a:prstClr val="black"/>
                </a:solidFill>
                <a:latin typeface="Times New Roman" pitchFamily="18" charset="0"/>
                <a:cs typeface="Times New Roman" pitchFamily="18" charset="0"/>
              </a:rPr>
              <a:t>The </a:t>
            </a:r>
            <a:r>
              <a:rPr lang="en-US" sz="2400" b="1" i="1" dirty="0" err="1">
                <a:solidFill>
                  <a:prstClr val="black"/>
                </a:solidFill>
                <a:latin typeface="Times New Roman" pitchFamily="18" charset="0"/>
                <a:cs typeface="Times New Roman" pitchFamily="18" charset="0"/>
              </a:rPr>
              <a:t>transconductance</a:t>
            </a:r>
            <a:r>
              <a:rPr lang="en-US" sz="2400" dirty="0">
                <a:solidFill>
                  <a:prstClr val="black"/>
                </a:solidFill>
                <a:latin typeface="Times New Roman" pitchFamily="18" charset="0"/>
                <a:cs typeface="Times New Roman" pitchFamily="18" charset="0"/>
              </a:rPr>
              <a:t> (</a:t>
            </a:r>
            <a:r>
              <a:rPr lang="en-US" sz="2400" i="1" dirty="0" err="1">
                <a:solidFill>
                  <a:prstClr val="black"/>
                </a:solidFill>
                <a:latin typeface="Times New Roman" pitchFamily="18" charset="0"/>
                <a:cs typeface="Times New Roman" pitchFamily="18" charset="0"/>
              </a:rPr>
              <a:t>g</a:t>
            </a:r>
            <a:r>
              <a:rPr lang="en-US" sz="2400" baseline="-25000" dirty="0" err="1">
                <a:solidFill>
                  <a:prstClr val="black"/>
                </a:solidFill>
                <a:latin typeface="Times New Roman" pitchFamily="18" charset="0"/>
                <a:cs typeface="Times New Roman" pitchFamily="18" charset="0"/>
              </a:rPr>
              <a:t>m</a:t>
            </a:r>
            <a:r>
              <a:rPr lang="en-US" sz="2400" dirty="0">
                <a:solidFill>
                  <a:prstClr val="black"/>
                </a:solidFill>
                <a:latin typeface="Times New Roman" pitchFamily="18" charset="0"/>
                <a:cs typeface="Times New Roman" pitchFamily="18" charset="0"/>
              </a:rPr>
              <a:t>) of a transistor is a measure of how well it converts a voltage signal into a current signal.</a:t>
            </a:r>
          </a:p>
          <a:p>
            <a:pPr lvl="0">
              <a:lnSpc>
                <a:spcPct val="90000"/>
              </a:lnSpc>
              <a:buClr>
                <a:srgbClr val="FF0000"/>
              </a:buClr>
              <a:buFont typeface="Wingdings" pitchFamily="2" charset="2"/>
              <a:buChar char="Ø"/>
            </a:pPr>
            <a:endParaRPr lang="en-US" sz="2400" dirty="0">
              <a:solidFill>
                <a:prstClr val="black"/>
              </a:solidFill>
              <a:latin typeface="Times New Roman" pitchFamily="18" charset="0"/>
              <a:cs typeface="Times New Roman" pitchFamily="18" charset="0"/>
            </a:endParaRPr>
          </a:p>
          <a:p>
            <a:pPr>
              <a:buClr>
                <a:srgbClr val="FF0000"/>
              </a:buClr>
              <a:buFont typeface="Wingdings" pitchFamily="2" charset="2"/>
              <a:buChar char="Ø"/>
            </a:pPr>
            <a:endParaRPr lang="en-US" sz="2400" b="1" dirty="0">
              <a:latin typeface="Times New Roman" pitchFamily="18" charset="0"/>
              <a:cs typeface="Times New Roman" pitchFamily="18" charset="0"/>
            </a:endParaRPr>
          </a:p>
          <a:p>
            <a:pPr>
              <a:buClr>
                <a:srgbClr val="FF0000"/>
              </a:buClr>
              <a:buFont typeface="Wingdings" pitchFamily="2" charset="2"/>
              <a:buChar char="Ø"/>
            </a:pPr>
            <a:endParaRPr lang="en-US" sz="2400" b="1" dirty="0" smtClean="0">
              <a:latin typeface="Times New Roman" pitchFamily="18" charset="0"/>
              <a:cs typeface="Times New Roman" pitchFamily="18" charset="0"/>
            </a:endParaRPr>
          </a:p>
          <a:p>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14683268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normAutofit/>
          </a:bodyPr>
          <a:lstStyle/>
          <a:p>
            <a:r>
              <a:rPr lang="en-US" sz="2800" b="1" dirty="0" err="1" smtClean="0">
                <a:solidFill>
                  <a:srgbClr val="FF0000"/>
                </a:solidFill>
                <a:latin typeface="Times New Roman" pitchFamily="18" charset="0"/>
                <a:cs typeface="Times New Roman" pitchFamily="18" charset="0"/>
              </a:rPr>
              <a:t>Transconductance</a:t>
            </a:r>
            <a:r>
              <a:rPr lang="en-US" sz="2800" b="1" dirty="0" smtClean="0">
                <a:solidFill>
                  <a:srgbClr val="FF0000"/>
                </a:solidFill>
                <a:latin typeface="Times New Roman" pitchFamily="18" charset="0"/>
                <a:cs typeface="Times New Roman" pitchFamily="18" charset="0"/>
              </a:rPr>
              <a:t>, </a:t>
            </a:r>
            <a:r>
              <a:rPr lang="en-US" sz="2800" b="1" i="1" dirty="0" err="1" smtClean="0">
                <a:solidFill>
                  <a:srgbClr val="FF0000"/>
                </a:solidFill>
                <a:latin typeface="Times New Roman" pitchFamily="18" charset="0"/>
                <a:cs typeface="Times New Roman" pitchFamily="18" charset="0"/>
              </a:rPr>
              <a:t>g</a:t>
            </a:r>
            <a:r>
              <a:rPr lang="en-US" sz="2800" b="1" baseline="-25000" dirty="0" err="1" smtClean="0">
                <a:solidFill>
                  <a:srgbClr val="FF0000"/>
                </a:solidFill>
                <a:latin typeface="Times New Roman" pitchFamily="18" charset="0"/>
                <a:cs typeface="Times New Roman" pitchFamily="18" charset="0"/>
              </a:rPr>
              <a:t>m</a:t>
            </a:r>
            <a:endParaRPr lang="en-US" sz="2800" b="1" baseline="-25000" dirty="0" smtClean="0">
              <a:solidFill>
                <a:srgbClr val="FF0000"/>
              </a:solidFill>
              <a:latin typeface="Times New Roman" pitchFamily="18" charset="0"/>
              <a:cs typeface="Times New Roman" pitchFamily="18" charset="0"/>
            </a:endParaRPr>
          </a:p>
        </p:txBody>
      </p:sp>
      <p:sp>
        <p:nvSpPr>
          <p:cNvPr id="1028" name="Rectangle 3"/>
          <p:cNvSpPr>
            <a:spLocks noGrp="1" noChangeArrowheads="1"/>
          </p:cNvSpPr>
          <p:nvPr>
            <p:ph idx="1"/>
          </p:nvPr>
        </p:nvSpPr>
        <p:spPr>
          <a:xfrm>
            <a:off x="533400" y="1447800"/>
            <a:ext cx="8001000" cy="4830763"/>
          </a:xfrm>
        </p:spPr>
        <p:txBody>
          <a:bodyPr/>
          <a:lstStyle/>
          <a:p>
            <a:pPr marL="0" indent="0">
              <a:lnSpc>
                <a:spcPct val="90000"/>
              </a:lnSpc>
              <a:buClr>
                <a:srgbClr val="FF0000"/>
              </a:buClr>
              <a:buNone/>
            </a:pPr>
            <a:endParaRPr lang="en-US" sz="2400" dirty="0">
              <a:latin typeface="Times New Roman" pitchFamily="18" charset="0"/>
              <a:cs typeface="Times New Roman" pitchFamily="18" charset="0"/>
            </a:endParaRPr>
          </a:p>
          <a:p>
            <a:pPr lvl="0">
              <a:buClr>
                <a:srgbClr val="FF0000"/>
              </a:buClr>
              <a:buFont typeface="Wingdings" pitchFamily="2" charset="2"/>
              <a:buChar char="Ø"/>
            </a:pPr>
            <a:r>
              <a:rPr lang="en-US" sz="2400" dirty="0" smtClean="0">
                <a:latin typeface="Times New Roman" pitchFamily="18" charset="0"/>
                <a:cs typeface="Times New Roman" pitchFamily="18" charset="0"/>
              </a:rPr>
              <a:t>It will be shown later that </a:t>
            </a:r>
            <a:r>
              <a:rPr lang="en-US" sz="2400" i="1" dirty="0" err="1" smtClean="0">
                <a:latin typeface="Times New Roman" pitchFamily="18" charset="0"/>
                <a:cs typeface="Times New Roman" pitchFamily="18" charset="0"/>
              </a:rPr>
              <a:t>g</a:t>
            </a:r>
            <a:r>
              <a:rPr lang="en-US" sz="2400" baseline="-25000" dirty="0" err="1" smtClean="0">
                <a:latin typeface="Times New Roman" pitchFamily="18" charset="0"/>
                <a:cs typeface="Times New Roman" pitchFamily="18" charset="0"/>
              </a:rPr>
              <a:t>m</a:t>
            </a:r>
            <a:r>
              <a:rPr lang="en-US" sz="2400" baseline="-250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is one of the most important parameters in integrated circuit design.</a:t>
            </a:r>
            <a:r>
              <a:rPr lang="en-US" sz="2400" dirty="0">
                <a:solidFill>
                  <a:prstClr val="black"/>
                </a:solidFill>
                <a:latin typeface="Times New Roman" pitchFamily="18" charset="0"/>
                <a:cs typeface="Times New Roman" pitchFamily="18" charset="0"/>
              </a:rPr>
              <a:t> </a:t>
            </a:r>
            <a:endParaRPr lang="en-US" sz="2400" dirty="0" smtClean="0">
              <a:solidFill>
                <a:prstClr val="black"/>
              </a:solidFill>
              <a:latin typeface="Times New Roman" pitchFamily="18" charset="0"/>
              <a:cs typeface="Times New Roman" pitchFamily="18" charset="0"/>
            </a:endParaRPr>
          </a:p>
          <a:p>
            <a:pPr lvl="0">
              <a:buClr>
                <a:srgbClr val="FF0000"/>
              </a:buClr>
              <a:buFont typeface="Wingdings" pitchFamily="2" charset="2"/>
              <a:buChar char="Ø"/>
            </a:pPr>
            <a:endParaRPr lang="en-US" sz="2400" dirty="0" smtClean="0">
              <a:solidFill>
                <a:prstClr val="black"/>
              </a:solidFill>
              <a:latin typeface="Times New Roman" pitchFamily="18" charset="0"/>
              <a:cs typeface="Times New Roman" pitchFamily="18" charset="0"/>
            </a:endParaRPr>
          </a:p>
          <a:p>
            <a:pPr lvl="0">
              <a:buClr>
                <a:srgbClr val="FF0000"/>
              </a:buClr>
              <a:buFont typeface="Wingdings" pitchFamily="2" charset="2"/>
              <a:buChar char="Ø"/>
            </a:pPr>
            <a:r>
              <a:rPr lang="en-US" sz="2400" dirty="0" smtClean="0">
                <a:solidFill>
                  <a:prstClr val="black"/>
                </a:solidFill>
                <a:latin typeface="Times New Roman" pitchFamily="18" charset="0"/>
                <a:cs typeface="Times New Roman" pitchFamily="18" charset="0"/>
              </a:rPr>
              <a:t>If </a:t>
            </a:r>
            <a:r>
              <a:rPr lang="en-US" sz="2400" b="1" i="1" dirty="0" err="1">
                <a:solidFill>
                  <a:srgbClr val="0000FF"/>
                </a:solidFill>
                <a:latin typeface="Times New Roman" pitchFamily="18" charset="0"/>
                <a:cs typeface="Times New Roman" pitchFamily="18" charset="0"/>
              </a:rPr>
              <a:t>dI</a:t>
            </a:r>
            <a:r>
              <a:rPr lang="en-US" sz="2400" b="1" i="1" dirty="0">
                <a:solidFill>
                  <a:srgbClr val="0000FF"/>
                </a:solidFill>
                <a:latin typeface="Times New Roman" pitchFamily="18" charset="0"/>
                <a:cs typeface="Times New Roman" pitchFamily="18" charset="0"/>
              </a:rPr>
              <a:t> </a:t>
            </a:r>
            <a:r>
              <a:rPr lang="en-US" sz="2400" dirty="0">
                <a:solidFill>
                  <a:prstClr val="black"/>
                </a:solidFill>
                <a:latin typeface="Times New Roman" pitchFamily="18" charset="0"/>
                <a:cs typeface="Times New Roman" pitchFamily="18" charset="0"/>
              </a:rPr>
              <a:t>represents a change in collector current caused by a small change in base voltage </a:t>
            </a:r>
            <a:r>
              <a:rPr lang="en-US" sz="2400" b="1" i="1" dirty="0" err="1">
                <a:solidFill>
                  <a:srgbClr val="0000FF"/>
                </a:solidFill>
                <a:latin typeface="Times New Roman" pitchFamily="18" charset="0"/>
                <a:cs typeface="Times New Roman" pitchFamily="18" charset="0"/>
              </a:rPr>
              <a:t>dE</a:t>
            </a:r>
            <a:r>
              <a:rPr lang="en-US" sz="2400" dirty="0">
                <a:solidFill>
                  <a:prstClr val="black"/>
                </a:solidFill>
                <a:latin typeface="Times New Roman" pitchFamily="18" charset="0"/>
                <a:cs typeface="Times New Roman" pitchFamily="18" charset="0"/>
              </a:rPr>
              <a:t>, then the </a:t>
            </a:r>
            <a:r>
              <a:rPr lang="en-US" sz="2400" dirty="0" err="1">
                <a:solidFill>
                  <a:prstClr val="black"/>
                </a:solidFill>
                <a:latin typeface="Times New Roman" pitchFamily="18" charset="0"/>
                <a:cs typeface="Times New Roman" pitchFamily="18" charset="0"/>
              </a:rPr>
              <a:t>transconductance</a:t>
            </a:r>
            <a:r>
              <a:rPr lang="en-US" sz="2400" dirty="0">
                <a:solidFill>
                  <a:prstClr val="black"/>
                </a:solidFill>
                <a:latin typeface="Times New Roman" pitchFamily="18" charset="0"/>
                <a:cs typeface="Times New Roman" pitchFamily="18" charset="0"/>
              </a:rPr>
              <a:t> is approximately:</a:t>
            </a:r>
          </a:p>
          <a:p>
            <a:pPr marL="0" indent="0">
              <a:lnSpc>
                <a:spcPct val="90000"/>
              </a:lnSpc>
              <a:buClr>
                <a:srgbClr val="FF0000"/>
              </a:buClr>
              <a:buNone/>
            </a:pPr>
            <a:r>
              <a:rPr lang="en-US" sz="2400" dirty="0" smtClean="0">
                <a:latin typeface="Times New Roman" pitchFamily="18" charset="0"/>
                <a:cs typeface="Times New Roman" pitchFamily="18" charset="0"/>
              </a:rPr>
              <a:t> </a:t>
            </a:r>
          </a:p>
        </p:txBody>
      </p:sp>
      <p:sp>
        <p:nvSpPr>
          <p:cNvPr id="2" name="Rectangle 1"/>
          <p:cNvSpPr/>
          <p:nvPr/>
        </p:nvSpPr>
        <p:spPr>
          <a:xfrm>
            <a:off x="228600" y="4572000"/>
            <a:ext cx="8153400" cy="584775"/>
          </a:xfrm>
          <a:prstGeom prst="rect">
            <a:avLst/>
          </a:prstGeom>
        </p:spPr>
        <p:txBody>
          <a:bodyPr wrap="square">
            <a:spAutoFit/>
          </a:bodyPr>
          <a:lstStyle/>
          <a:p>
            <a:pPr lvl="0" algn="ctr">
              <a:spcBef>
                <a:spcPct val="20000"/>
              </a:spcBef>
            </a:pPr>
            <a:r>
              <a:rPr lang="en-US" sz="3200" b="1" i="1" dirty="0" err="1" smtClean="0">
                <a:solidFill>
                  <a:srgbClr val="0000FF"/>
                </a:solidFill>
                <a:latin typeface="Times New Roman" pitchFamily="18" charset="0"/>
                <a:cs typeface="Times New Roman" pitchFamily="18" charset="0"/>
              </a:rPr>
              <a:t>g</a:t>
            </a:r>
            <a:r>
              <a:rPr lang="en-US" sz="3200" b="1" baseline="-25000" dirty="0" err="1" smtClean="0">
                <a:solidFill>
                  <a:srgbClr val="0000FF"/>
                </a:solidFill>
                <a:latin typeface="Times New Roman" pitchFamily="18" charset="0"/>
                <a:cs typeface="Times New Roman" pitchFamily="18" charset="0"/>
              </a:rPr>
              <a:t>m</a:t>
            </a:r>
            <a:r>
              <a:rPr lang="en-US" sz="3200" b="1" dirty="0" smtClean="0">
                <a:solidFill>
                  <a:srgbClr val="0000FF"/>
                </a:solidFill>
                <a:latin typeface="Times New Roman" pitchFamily="18" charset="0"/>
                <a:cs typeface="Times New Roman" pitchFamily="18" charset="0"/>
              </a:rPr>
              <a:t> </a:t>
            </a:r>
            <a:r>
              <a:rPr lang="en-US" sz="3200" b="1" dirty="0">
                <a:solidFill>
                  <a:srgbClr val="0000FF"/>
                </a:solidFill>
                <a:latin typeface="Times New Roman" pitchFamily="18" charset="0"/>
                <a:cs typeface="Times New Roman" pitchFamily="18" charset="0"/>
              </a:rPr>
              <a:t>= </a:t>
            </a:r>
            <a:r>
              <a:rPr lang="en-US" sz="3200" b="1" i="1" dirty="0" err="1">
                <a:solidFill>
                  <a:srgbClr val="0000FF"/>
                </a:solidFill>
                <a:latin typeface="Times New Roman" pitchFamily="18" charset="0"/>
                <a:cs typeface="Times New Roman" pitchFamily="18" charset="0"/>
              </a:rPr>
              <a:t>dI</a:t>
            </a:r>
            <a:r>
              <a:rPr lang="en-US" sz="3200" b="1" dirty="0">
                <a:solidFill>
                  <a:srgbClr val="0000FF"/>
                </a:solidFill>
                <a:latin typeface="Times New Roman" pitchFamily="18" charset="0"/>
                <a:cs typeface="Times New Roman" pitchFamily="18" charset="0"/>
              </a:rPr>
              <a:t> /</a:t>
            </a:r>
            <a:r>
              <a:rPr lang="en-US" sz="3200" b="1" i="1" dirty="0">
                <a:solidFill>
                  <a:srgbClr val="0000FF"/>
                </a:solidFill>
                <a:latin typeface="Times New Roman" pitchFamily="18" charset="0"/>
                <a:cs typeface="Times New Roman" pitchFamily="18" charset="0"/>
              </a:rPr>
              <a:t> </a:t>
            </a:r>
            <a:r>
              <a:rPr lang="en-US" sz="3200" b="1" i="1" dirty="0" err="1">
                <a:solidFill>
                  <a:srgbClr val="0000FF"/>
                </a:solidFill>
                <a:latin typeface="Times New Roman" pitchFamily="18" charset="0"/>
                <a:cs typeface="Times New Roman" pitchFamily="18" charset="0"/>
              </a:rPr>
              <a:t>dE</a:t>
            </a:r>
            <a:endParaRPr lang="en-US" sz="3200" b="1" dirty="0">
              <a:solidFill>
                <a:srgbClr val="0000FF"/>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5311266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68" name="Text Box 60"/>
          <p:cNvSpPr txBox="1">
            <a:spLocks noChangeArrowheads="1"/>
          </p:cNvSpPr>
          <p:nvPr/>
        </p:nvSpPr>
        <p:spPr bwMode="auto">
          <a:xfrm>
            <a:off x="914400" y="0"/>
            <a:ext cx="7315200" cy="523220"/>
          </a:xfrm>
          <a:prstGeom prst="rect">
            <a:avLst/>
          </a:prstGeom>
          <a:noFill/>
          <a:ln w="25400">
            <a:noFill/>
            <a:miter lim="800000"/>
            <a:headEnd/>
            <a:tailEnd/>
          </a:ln>
          <a:effectLst/>
        </p:spPr>
        <p:txBody>
          <a:bodyPr>
            <a:spAutoFit/>
          </a:bodyPr>
          <a:lstStyle/>
          <a:p>
            <a:pPr algn="ctr"/>
            <a:r>
              <a:rPr lang="en-US" sz="2800" b="1" dirty="0">
                <a:solidFill>
                  <a:srgbClr val="FF0000"/>
                </a:solidFill>
                <a:latin typeface="Times New Roman" pitchFamily="18" charset="0"/>
                <a:cs typeface="Times New Roman" pitchFamily="18" charset="0"/>
              </a:rPr>
              <a:t>BJT </a:t>
            </a:r>
            <a:r>
              <a:rPr lang="en-US" sz="2800" b="1" dirty="0" err="1" smtClean="0">
                <a:solidFill>
                  <a:srgbClr val="FF0000"/>
                </a:solidFill>
                <a:latin typeface="Times New Roman" pitchFamily="18" charset="0"/>
                <a:cs typeface="Times New Roman" pitchFamily="18" charset="0"/>
              </a:rPr>
              <a:t>Transconductance</a:t>
            </a:r>
            <a:r>
              <a:rPr lang="en-US" sz="2800" b="1" dirty="0" smtClean="0">
                <a:solidFill>
                  <a:srgbClr val="FF0000"/>
                </a:solidFill>
                <a:latin typeface="Times New Roman" pitchFamily="18" charset="0"/>
                <a:cs typeface="Times New Roman" pitchFamily="18" charset="0"/>
              </a:rPr>
              <a:t> Curve:</a:t>
            </a:r>
            <a:endParaRPr lang="en-US" sz="2800" b="1" dirty="0">
              <a:solidFill>
                <a:srgbClr val="FF0000"/>
              </a:solidFill>
              <a:latin typeface="Times New Roman" pitchFamily="18" charset="0"/>
              <a:cs typeface="Times New Roman" pitchFamily="18" charset="0"/>
            </a:endParaRPr>
          </a:p>
        </p:txBody>
      </p:sp>
      <p:sp>
        <p:nvSpPr>
          <p:cNvPr id="17478" name="Text Box 70"/>
          <p:cNvSpPr txBox="1">
            <a:spLocks noChangeArrowheads="1"/>
          </p:cNvSpPr>
          <p:nvPr/>
        </p:nvSpPr>
        <p:spPr bwMode="auto">
          <a:xfrm>
            <a:off x="2819400" y="533400"/>
            <a:ext cx="3657600" cy="400110"/>
          </a:xfrm>
          <a:prstGeom prst="rect">
            <a:avLst/>
          </a:prstGeom>
          <a:noFill/>
          <a:ln w="25400">
            <a:noFill/>
            <a:miter lim="800000"/>
            <a:headEnd/>
            <a:tailEnd/>
          </a:ln>
          <a:effectLst/>
        </p:spPr>
        <p:txBody>
          <a:bodyPr wrap="square">
            <a:spAutoFit/>
          </a:bodyPr>
          <a:lstStyle/>
          <a:p>
            <a:pPr algn="ctr"/>
            <a:r>
              <a:rPr lang="en-US" sz="2000" b="1" dirty="0" smtClean="0">
                <a:solidFill>
                  <a:srgbClr val="0000FF"/>
                </a:solidFill>
                <a:latin typeface="Times New Roman" pitchFamily="18" charset="0"/>
                <a:cs typeface="Times New Roman" pitchFamily="18" charset="0"/>
              </a:rPr>
              <a:t>NPN </a:t>
            </a:r>
            <a:r>
              <a:rPr lang="en-US" sz="2000" b="1" dirty="0">
                <a:solidFill>
                  <a:srgbClr val="0000FF"/>
                </a:solidFill>
                <a:latin typeface="Times New Roman" pitchFamily="18" charset="0"/>
                <a:cs typeface="Times New Roman" pitchFamily="18" charset="0"/>
              </a:rPr>
              <a:t>Transistor </a:t>
            </a:r>
          </a:p>
        </p:txBody>
      </p:sp>
      <p:sp>
        <p:nvSpPr>
          <p:cNvPr id="17479" name="Line 71"/>
          <p:cNvSpPr>
            <a:spLocks noChangeShapeType="1"/>
          </p:cNvSpPr>
          <p:nvPr/>
        </p:nvSpPr>
        <p:spPr bwMode="auto">
          <a:xfrm flipV="1">
            <a:off x="1066800" y="1371600"/>
            <a:ext cx="0" cy="4495800"/>
          </a:xfrm>
          <a:prstGeom prst="line">
            <a:avLst/>
          </a:prstGeom>
          <a:noFill/>
          <a:ln w="28575">
            <a:solidFill>
              <a:schemeClr val="tx1"/>
            </a:solidFill>
            <a:round/>
            <a:headEnd/>
            <a:tailEnd type="triangle" w="lg" len="lg"/>
          </a:ln>
          <a:effectLst/>
        </p:spPr>
        <p:txBody>
          <a:bodyPr wrap="none" anchor="ctr"/>
          <a:lstStyle/>
          <a:p>
            <a:endParaRPr lang="en-US">
              <a:solidFill>
                <a:prstClr val="black"/>
              </a:solidFill>
            </a:endParaRPr>
          </a:p>
        </p:txBody>
      </p:sp>
      <p:sp>
        <p:nvSpPr>
          <p:cNvPr id="17480" name="Line 72"/>
          <p:cNvSpPr>
            <a:spLocks noChangeShapeType="1"/>
          </p:cNvSpPr>
          <p:nvPr/>
        </p:nvSpPr>
        <p:spPr bwMode="auto">
          <a:xfrm>
            <a:off x="609600" y="5867400"/>
            <a:ext cx="4343400" cy="0"/>
          </a:xfrm>
          <a:prstGeom prst="line">
            <a:avLst/>
          </a:prstGeom>
          <a:noFill/>
          <a:ln w="31750">
            <a:solidFill>
              <a:schemeClr val="tx1"/>
            </a:solidFill>
            <a:round/>
            <a:headEnd/>
            <a:tailEnd type="triangle" w="lg" len="lg"/>
          </a:ln>
          <a:effectLst/>
        </p:spPr>
        <p:txBody>
          <a:bodyPr wrap="none" anchor="ctr"/>
          <a:lstStyle/>
          <a:p>
            <a:endParaRPr lang="en-US">
              <a:solidFill>
                <a:prstClr val="black"/>
              </a:solidFill>
            </a:endParaRPr>
          </a:p>
        </p:txBody>
      </p:sp>
      <p:sp>
        <p:nvSpPr>
          <p:cNvPr id="17481" name="Text Box 73"/>
          <p:cNvSpPr txBox="1">
            <a:spLocks noChangeArrowheads="1"/>
          </p:cNvSpPr>
          <p:nvPr/>
        </p:nvSpPr>
        <p:spPr bwMode="auto">
          <a:xfrm>
            <a:off x="4495800" y="5867400"/>
            <a:ext cx="685800" cy="396875"/>
          </a:xfrm>
          <a:prstGeom prst="rect">
            <a:avLst/>
          </a:prstGeom>
          <a:noFill/>
          <a:ln w="25400">
            <a:noFill/>
            <a:miter lim="800000"/>
            <a:headEnd/>
            <a:tailEnd/>
          </a:ln>
          <a:effectLst/>
        </p:spPr>
        <p:txBody>
          <a:bodyPr>
            <a:spAutoFit/>
          </a:bodyPr>
          <a:lstStyle/>
          <a:p>
            <a:r>
              <a:rPr lang="en-US" sz="2000" dirty="0">
                <a:solidFill>
                  <a:prstClr val="black"/>
                </a:solidFill>
                <a:latin typeface="Times New Roman" pitchFamily="18" charset="0"/>
                <a:cs typeface="Times New Roman" pitchFamily="18" charset="0"/>
              </a:rPr>
              <a:t>V</a:t>
            </a:r>
            <a:r>
              <a:rPr lang="en-US" sz="2000" baseline="-25000" dirty="0">
                <a:solidFill>
                  <a:prstClr val="black"/>
                </a:solidFill>
                <a:latin typeface="Times New Roman" pitchFamily="18" charset="0"/>
                <a:cs typeface="Times New Roman" pitchFamily="18" charset="0"/>
              </a:rPr>
              <a:t>BE</a:t>
            </a:r>
          </a:p>
        </p:txBody>
      </p:sp>
      <p:sp>
        <p:nvSpPr>
          <p:cNvPr id="17482" name="Text Box 74"/>
          <p:cNvSpPr txBox="1">
            <a:spLocks noChangeArrowheads="1"/>
          </p:cNvSpPr>
          <p:nvPr/>
        </p:nvSpPr>
        <p:spPr bwMode="auto">
          <a:xfrm>
            <a:off x="228600" y="1676400"/>
            <a:ext cx="685800" cy="396875"/>
          </a:xfrm>
          <a:prstGeom prst="rect">
            <a:avLst/>
          </a:prstGeom>
          <a:noFill/>
          <a:ln w="25400">
            <a:noFill/>
            <a:miter lim="800000"/>
            <a:headEnd/>
            <a:tailEnd/>
          </a:ln>
          <a:effectLst/>
        </p:spPr>
        <p:txBody>
          <a:bodyPr>
            <a:spAutoFit/>
          </a:bodyPr>
          <a:lstStyle/>
          <a:p>
            <a:r>
              <a:rPr lang="en-US" sz="2000" dirty="0">
                <a:solidFill>
                  <a:prstClr val="black"/>
                </a:solidFill>
                <a:latin typeface="Times New Roman" pitchFamily="18" charset="0"/>
                <a:cs typeface="Times New Roman" pitchFamily="18" charset="0"/>
              </a:rPr>
              <a:t>I</a:t>
            </a:r>
            <a:r>
              <a:rPr lang="en-US" sz="2000" baseline="-25000" dirty="0">
                <a:solidFill>
                  <a:prstClr val="black"/>
                </a:solidFill>
                <a:latin typeface="Times New Roman" pitchFamily="18" charset="0"/>
                <a:cs typeface="Times New Roman" pitchFamily="18" charset="0"/>
              </a:rPr>
              <a:t>C</a:t>
            </a:r>
          </a:p>
        </p:txBody>
      </p:sp>
      <p:sp>
        <p:nvSpPr>
          <p:cNvPr id="17483" name="Text Box 75"/>
          <p:cNvSpPr txBox="1">
            <a:spLocks noChangeArrowheads="1"/>
          </p:cNvSpPr>
          <p:nvPr/>
        </p:nvSpPr>
        <p:spPr bwMode="auto">
          <a:xfrm>
            <a:off x="228600" y="5029200"/>
            <a:ext cx="762000" cy="400110"/>
          </a:xfrm>
          <a:prstGeom prst="rect">
            <a:avLst/>
          </a:prstGeom>
          <a:noFill/>
          <a:ln w="25400">
            <a:noFill/>
            <a:miter lim="800000"/>
            <a:headEnd/>
            <a:tailEnd/>
          </a:ln>
          <a:effectLst/>
        </p:spPr>
        <p:txBody>
          <a:bodyPr>
            <a:spAutoFit/>
          </a:bodyPr>
          <a:lstStyle/>
          <a:p>
            <a:r>
              <a:rPr lang="en-US" sz="2000" dirty="0">
                <a:solidFill>
                  <a:prstClr val="black"/>
                </a:solidFill>
                <a:latin typeface="Times New Roman" pitchFamily="18" charset="0"/>
                <a:cs typeface="Times New Roman" pitchFamily="18" charset="0"/>
              </a:rPr>
              <a:t>2 </a:t>
            </a:r>
            <a:r>
              <a:rPr lang="en-US" sz="2000" dirty="0" err="1">
                <a:solidFill>
                  <a:prstClr val="black"/>
                </a:solidFill>
                <a:latin typeface="Times New Roman" pitchFamily="18" charset="0"/>
                <a:cs typeface="Times New Roman" pitchFamily="18" charset="0"/>
              </a:rPr>
              <a:t>mA</a:t>
            </a:r>
            <a:endParaRPr lang="en-US" sz="2000" dirty="0">
              <a:solidFill>
                <a:prstClr val="black"/>
              </a:solidFill>
              <a:latin typeface="Times New Roman" pitchFamily="18" charset="0"/>
              <a:cs typeface="Times New Roman" pitchFamily="18" charset="0"/>
            </a:endParaRPr>
          </a:p>
        </p:txBody>
      </p:sp>
      <p:sp>
        <p:nvSpPr>
          <p:cNvPr id="17484" name="Text Box 76"/>
          <p:cNvSpPr txBox="1">
            <a:spLocks noChangeArrowheads="1"/>
          </p:cNvSpPr>
          <p:nvPr/>
        </p:nvSpPr>
        <p:spPr bwMode="auto">
          <a:xfrm>
            <a:off x="228600" y="4114800"/>
            <a:ext cx="762000" cy="400110"/>
          </a:xfrm>
          <a:prstGeom prst="rect">
            <a:avLst/>
          </a:prstGeom>
          <a:noFill/>
          <a:ln w="25400">
            <a:noFill/>
            <a:miter lim="800000"/>
            <a:headEnd/>
            <a:tailEnd/>
          </a:ln>
          <a:effectLst/>
        </p:spPr>
        <p:txBody>
          <a:bodyPr>
            <a:spAutoFit/>
          </a:bodyPr>
          <a:lstStyle/>
          <a:p>
            <a:r>
              <a:rPr lang="en-US" sz="2000" dirty="0">
                <a:solidFill>
                  <a:prstClr val="black"/>
                </a:solidFill>
                <a:latin typeface="Times New Roman" pitchFamily="18" charset="0"/>
                <a:cs typeface="Times New Roman" pitchFamily="18" charset="0"/>
              </a:rPr>
              <a:t>4 </a:t>
            </a:r>
            <a:r>
              <a:rPr lang="en-US" sz="2000" dirty="0" err="1">
                <a:solidFill>
                  <a:prstClr val="black"/>
                </a:solidFill>
                <a:latin typeface="Times New Roman" pitchFamily="18" charset="0"/>
                <a:cs typeface="Times New Roman" pitchFamily="18" charset="0"/>
              </a:rPr>
              <a:t>mA</a:t>
            </a:r>
            <a:endParaRPr lang="en-US" sz="2000" dirty="0">
              <a:solidFill>
                <a:prstClr val="black"/>
              </a:solidFill>
              <a:latin typeface="Times New Roman" pitchFamily="18" charset="0"/>
              <a:cs typeface="Times New Roman" pitchFamily="18" charset="0"/>
            </a:endParaRPr>
          </a:p>
        </p:txBody>
      </p:sp>
      <p:sp>
        <p:nvSpPr>
          <p:cNvPr id="17485" name="Text Box 77"/>
          <p:cNvSpPr txBox="1">
            <a:spLocks noChangeArrowheads="1"/>
          </p:cNvSpPr>
          <p:nvPr/>
        </p:nvSpPr>
        <p:spPr bwMode="auto">
          <a:xfrm>
            <a:off x="228600" y="3276600"/>
            <a:ext cx="762000" cy="400110"/>
          </a:xfrm>
          <a:prstGeom prst="rect">
            <a:avLst/>
          </a:prstGeom>
          <a:noFill/>
          <a:ln w="25400">
            <a:noFill/>
            <a:miter lim="800000"/>
            <a:headEnd/>
            <a:tailEnd/>
          </a:ln>
          <a:effectLst/>
        </p:spPr>
        <p:txBody>
          <a:bodyPr>
            <a:spAutoFit/>
          </a:bodyPr>
          <a:lstStyle/>
          <a:p>
            <a:r>
              <a:rPr lang="en-US" sz="2000" dirty="0">
                <a:solidFill>
                  <a:prstClr val="black"/>
                </a:solidFill>
                <a:latin typeface="Times New Roman" pitchFamily="18" charset="0"/>
                <a:cs typeface="Times New Roman" pitchFamily="18" charset="0"/>
              </a:rPr>
              <a:t>6 </a:t>
            </a:r>
            <a:r>
              <a:rPr lang="en-US" sz="2000" dirty="0" err="1">
                <a:solidFill>
                  <a:prstClr val="black"/>
                </a:solidFill>
                <a:latin typeface="Times New Roman" pitchFamily="18" charset="0"/>
                <a:cs typeface="Times New Roman" pitchFamily="18" charset="0"/>
              </a:rPr>
              <a:t>mA</a:t>
            </a:r>
            <a:endParaRPr lang="en-US" sz="2000" dirty="0">
              <a:solidFill>
                <a:prstClr val="black"/>
              </a:solidFill>
              <a:latin typeface="Times New Roman" pitchFamily="18" charset="0"/>
              <a:cs typeface="Times New Roman" pitchFamily="18" charset="0"/>
            </a:endParaRPr>
          </a:p>
        </p:txBody>
      </p:sp>
      <p:sp>
        <p:nvSpPr>
          <p:cNvPr id="17486" name="Text Box 78"/>
          <p:cNvSpPr txBox="1">
            <a:spLocks noChangeArrowheads="1"/>
          </p:cNvSpPr>
          <p:nvPr/>
        </p:nvSpPr>
        <p:spPr bwMode="auto">
          <a:xfrm>
            <a:off x="228600" y="2362200"/>
            <a:ext cx="762000" cy="400110"/>
          </a:xfrm>
          <a:prstGeom prst="rect">
            <a:avLst/>
          </a:prstGeom>
          <a:noFill/>
          <a:ln w="25400">
            <a:noFill/>
            <a:miter lim="800000"/>
            <a:headEnd/>
            <a:tailEnd/>
          </a:ln>
          <a:effectLst/>
        </p:spPr>
        <p:txBody>
          <a:bodyPr>
            <a:spAutoFit/>
          </a:bodyPr>
          <a:lstStyle/>
          <a:p>
            <a:r>
              <a:rPr lang="en-US" sz="2000" dirty="0">
                <a:solidFill>
                  <a:prstClr val="black"/>
                </a:solidFill>
                <a:latin typeface="Times New Roman" pitchFamily="18" charset="0"/>
                <a:cs typeface="Times New Roman" pitchFamily="18" charset="0"/>
              </a:rPr>
              <a:t>8 </a:t>
            </a:r>
            <a:r>
              <a:rPr lang="en-US" sz="2000" dirty="0" err="1">
                <a:solidFill>
                  <a:prstClr val="black"/>
                </a:solidFill>
                <a:latin typeface="Times New Roman" pitchFamily="18" charset="0"/>
                <a:cs typeface="Times New Roman" pitchFamily="18" charset="0"/>
              </a:rPr>
              <a:t>mA</a:t>
            </a:r>
            <a:endParaRPr lang="en-US" sz="2000" dirty="0">
              <a:solidFill>
                <a:prstClr val="black"/>
              </a:solidFill>
              <a:latin typeface="Times New Roman" pitchFamily="18" charset="0"/>
              <a:cs typeface="Times New Roman" pitchFamily="18" charset="0"/>
            </a:endParaRPr>
          </a:p>
        </p:txBody>
      </p:sp>
      <p:sp>
        <p:nvSpPr>
          <p:cNvPr id="17487" name="Line 79"/>
          <p:cNvSpPr>
            <a:spLocks noChangeShapeType="1"/>
          </p:cNvSpPr>
          <p:nvPr/>
        </p:nvSpPr>
        <p:spPr bwMode="auto">
          <a:xfrm flipV="1">
            <a:off x="914400" y="5181600"/>
            <a:ext cx="152400" cy="0"/>
          </a:xfrm>
          <a:prstGeom prst="line">
            <a:avLst/>
          </a:prstGeom>
          <a:noFill/>
          <a:ln w="25400">
            <a:solidFill>
              <a:schemeClr val="tx1"/>
            </a:solidFill>
            <a:round/>
            <a:headEnd/>
            <a:tailEnd/>
          </a:ln>
          <a:effectLst/>
        </p:spPr>
        <p:txBody>
          <a:bodyPr wrap="none" anchor="ctr"/>
          <a:lstStyle/>
          <a:p>
            <a:endParaRPr lang="en-US">
              <a:solidFill>
                <a:prstClr val="black"/>
              </a:solidFill>
            </a:endParaRPr>
          </a:p>
        </p:txBody>
      </p:sp>
      <p:sp>
        <p:nvSpPr>
          <p:cNvPr id="17488" name="Line 80"/>
          <p:cNvSpPr>
            <a:spLocks noChangeShapeType="1"/>
          </p:cNvSpPr>
          <p:nvPr/>
        </p:nvSpPr>
        <p:spPr bwMode="auto">
          <a:xfrm flipV="1">
            <a:off x="914400" y="4267200"/>
            <a:ext cx="152400" cy="0"/>
          </a:xfrm>
          <a:prstGeom prst="line">
            <a:avLst/>
          </a:prstGeom>
          <a:noFill/>
          <a:ln w="25400">
            <a:solidFill>
              <a:schemeClr val="tx1"/>
            </a:solidFill>
            <a:round/>
            <a:headEnd/>
            <a:tailEnd/>
          </a:ln>
          <a:effectLst/>
        </p:spPr>
        <p:txBody>
          <a:bodyPr wrap="none" anchor="ctr"/>
          <a:lstStyle/>
          <a:p>
            <a:endParaRPr lang="en-US">
              <a:solidFill>
                <a:prstClr val="black"/>
              </a:solidFill>
            </a:endParaRPr>
          </a:p>
        </p:txBody>
      </p:sp>
      <p:sp>
        <p:nvSpPr>
          <p:cNvPr id="17489" name="Line 81"/>
          <p:cNvSpPr>
            <a:spLocks noChangeShapeType="1"/>
          </p:cNvSpPr>
          <p:nvPr/>
        </p:nvSpPr>
        <p:spPr bwMode="auto">
          <a:xfrm flipV="1">
            <a:off x="914400" y="3429000"/>
            <a:ext cx="152400" cy="0"/>
          </a:xfrm>
          <a:prstGeom prst="line">
            <a:avLst/>
          </a:prstGeom>
          <a:noFill/>
          <a:ln w="25400">
            <a:solidFill>
              <a:schemeClr val="tx1"/>
            </a:solidFill>
            <a:round/>
            <a:headEnd/>
            <a:tailEnd/>
          </a:ln>
          <a:effectLst/>
        </p:spPr>
        <p:txBody>
          <a:bodyPr wrap="none" anchor="ctr"/>
          <a:lstStyle/>
          <a:p>
            <a:endParaRPr lang="en-US">
              <a:solidFill>
                <a:prstClr val="black"/>
              </a:solidFill>
            </a:endParaRPr>
          </a:p>
        </p:txBody>
      </p:sp>
      <p:sp>
        <p:nvSpPr>
          <p:cNvPr id="17490" name="Line 82"/>
          <p:cNvSpPr>
            <a:spLocks noChangeShapeType="1"/>
          </p:cNvSpPr>
          <p:nvPr/>
        </p:nvSpPr>
        <p:spPr bwMode="auto">
          <a:xfrm flipV="1">
            <a:off x="914400" y="2514600"/>
            <a:ext cx="152400" cy="0"/>
          </a:xfrm>
          <a:prstGeom prst="line">
            <a:avLst/>
          </a:prstGeom>
          <a:noFill/>
          <a:ln w="25400">
            <a:solidFill>
              <a:schemeClr val="tx1"/>
            </a:solidFill>
            <a:round/>
            <a:headEnd/>
            <a:tailEnd/>
          </a:ln>
          <a:effectLst/>
        </p:spPr>
        <p:txBody>
          <a:bodyPr wrap="none" anchor="ctr"/>
          <a:lstStyle/>
          <a:p>
            <a:endParaRPr lang="en-US">
              <a:solidFill>
                <a:prstClr val="black"/>
              </a:solidFill>
            </a:endParaRPr>
          </a:p>
        </p:txBody>
      </p:sp>
      <p:sp>
        <p:nvSpPr>
          <p:cNvPr id="17491" name="Text Box 83"/>
          <p:cNvSpPr txBox="1">
            <a:spLocks noChangeArrowheads="1"/>
          </p:cNvSpPr>
          <p:nvPr/>
        </p:nvSpPr>
        <p:spPr bwMode="auto">
          <a:xfrm>
            <a:off x="3048000" y="6019800"/>
            <a:ext cx="762000" cy="400110"/>
          </a:xfrm>
          <a:prstGeom prst="rect">
            <a:avLst/>
          </a:prstGeom>
          <a:noFill/>
          <a:ln w="25400">
            <a:noFill/>
            <a:miter lim="800000"/>
            <a:headEnd/>
            <a:tailEnd/>
          </a:ln>
          <a:effectLst/>
        </p:spPr>
        <p:txBody>
          <a:bodyPr>
            <a:spAutoFit/>
          </a:bodyPr>
          <a:lstStyle/>
          <a:p>
            <a:r>
              <a:rPr lang="en-US" sz="2000" dirty="0">
                <a:solidFill>
                  <a:prstClr val="black"/>
                </a:solidFill>
                <a:latin typeface="Times New Roman" pitchFamily="18" charset="0"/>
                <a:cs typeface="Times New Roman" pitchFamily="18" charset="0"/>
              </a:rPr>
              <a:t>0.7 V</a:t>
            </a:r>
          </a:p>
        </p:txBody>
      </p:sp>
      <p:sp>
        <p:nvSpPr>
          <p:cNvPr id="17492" name="Line 84"/>
          <p:cNvSpPr>
            <a:spLocks noChangeShapeType="1"/>
          </p:cNvSpPr>
          <p:nvPr/>
        </p:nvSpPr>
        <p:spPr bwMode="auto">
          <a:xfrm flipH="1" flipV="1">
            <a:off x="3429000" y="5867400"/>
            <a:ext cx="0" cy="152400"/>
          </a:xfrm>
          <a:prstGeom prst="line">
            <a:avLst/>
          </a:prstGeom>
          <a:noFill/>
          <a:ln w="25400">
            <a:solidFill>
              <a:schemeClr val="tx1"/>
            </a:solidFill>
            <a:round/>
            <a:headEnd/>
            <a:tailEnd/>
          </a:ln>
          <a:effectLst/>
        </p:spPr>
        <p:txBody>
          <a:bodyPr wrap="none" anchor="ctr"/>
          <a:lstStyle/>
          <a:p>
            <a:endParaRPr lang="en-US">
              <a:solidFill>
                <a:prstClr val="black"/>
              </a:solidFill>
            </a:endParaRPr>
          </a:p>
        </p:txBody>
      </p:sp>
      <p:sp>
        <p:nvSpPr>
          <p:cNvPr id="17495" name="Freeform 87"/>
          <p:cNvSpPr>
            <a:spLocks/>
          </p:cNvSpPr>
          <p:nvPr/>
        </p:nvSpPr>
        <p:spPr bwMode="auto">
          <a:xfrm>
            <a:off x="1066800" y="1663700"/>
            <a:ext cx="2819400" cy="4279900"/>
          </a:xfrm>
          <a:custGeom>
            <a:avLst/>
            <a:gdLst/>
            <a:ahLst/>
            <a:cxnLst>
              <a:cxn ang="0">
                <a:pos x="0" y="2552"/>
              </a:cxn>
              <a:cxn ang="0">
                <a:pos x="1232" y="2360"/>
              </a:cxn>
              <a:cxn ang="0">
                <a:pos x="1528" y="0"/>
              </a:cxn>
            </a:cxnLst>
            <a:rect l="0" t="0" r="r" b="b"/>
            <a:pathLst>
              <a:path w="1528" h="2608">
                <a:moveTo>
                  <a:pt x="0" y="2552"/>
                </a:moveTo>
                <a:cubicBezTo>
                  <a:pt x="205" y="2520"/>
                  <a:pt x="984" y="2608"/>
                  <a:pt x="1232" y="2360"/>
                </a:cubicBezTo>
                <a:cubicBezTo>
                  <a:pt x="1480" y="2112"/>
                  <a:pt x="1466" y="492"/>
                  <a:pt x="1528" y="0"/>
                </a:cubicBezTo>
              </a:path>
            </a:pathLst>
          </a:custGeom>
          <a:noFill/>
          <a:ln w="25400" cap="flat" cmpd="sng">
            <a:solidFill>
              <a:schemeClr val="tx1"/>
            </a:solidFill>
            <a:prstDash val="solid"/>
            <a:round/>
            <a:headEnd type="none" w="med" len="med"/>
            <a:tailEnd type="none" w="med" len="med"/>
          </a:ln>
          <a:effectLst/>
        </p:spPr>
        <p:txBody>
          <a:bodyPr wrap="none" anchor="ctr"/>
          <a:lstStyle/>
          <a:p>
            <a:endParaRPr lang="en-US">
              <a:solidFill>
                <a:prstClr val="black"/>
              </a:solidFill>
            </a:endParaRPr>
          </a:p>
        </p:txBody>
      </p:sp>
      <p:sp>
        <p:nvSpPr>
          <p:cNvPr id="17496" name="Text Box 88"/>
          <p:cNvSpPr txBox="1">
            <a:spLocks noChangeArrowheads="1"/>
          </p:cNvSpPr>
          <p:nvPr/>
        </p:nvSpPr>
        <p:spPr bwMode="auto">
          <a:xfrm>
            <a:off x="4495800" y="1219200"/>
            <a:ext cx="4648200" cy="4667945"/>
          </a:xfrm>
          <a:prstGeom prst="rect">
            <a:avLst/>
          </a:prstGeom>
          <a:noFill/>
          <a:ln w="25400">
            <a:noFill/>
            <a:miter lim="800000"/>
            <a:headEnd/>
            <a:tailEnd/>
          </a:ln>
          <a:effectLst/>
        </p:spPr>
        <p:txBody>
          <a:bodyPr>
            <a:spAutoFit/>
          </a:bodyPr>
          <a:lstStyle/>
          <a:p>
            <a:r>
              <a:rPr lang="en-US" sz="2000" b="1" dirty="0">
                <a:solidFill>
                  <a:srgbClr val="FF0000"/>
                </a:solidFill>
                <a:latin typeface="Times New Roman" pitchFamily="18" charset="0"/>
                <a:cs typeface="Times New Roman" pitchFamily="18" charset="0"/>
              </a:rPr>
              <a:t>Collector Current:</a:t>
            </a:r>
          </a:p>
          <a:p>
            <a:pPr>
              <a:buFont typeface="Wingdings" pitchFamily="2" charset="2"/>
              <a:buChar char="v"/>
            </a:pPr>
            <a:r>
              <a:rPr lang="en-US" sz="2000" dirty="0" smtClean="0">
                <a:solidFill>
                  <a:prstClr val="black"/>
                </a:solidFill>
                <a:latin typeface="Times New Roman" pitchFamily="18" charset="0"/>
                <a:cs typeface="Times New Roman" pitchFamily="18" charset="0"/>
              </a:rPr>
              <a:t> I</a:t>
            </a:r>
            <a:r>
              <a:rPr lang="en-US" sz="2000" baseline="-25000" dirty="0" smtClean="0">
                <a:solidFill>
                  <a:prstClr val="black"/>
                </a:solidFill>
                <a:latin typeface="Times New Roman" pitchFamily="18" charset="0"/>
                <a:cs typeface="Times New Roman" pitchFamily="18" charset="0"/>
              </a:rPr>
              <a:t>C</a:t>
            </a:r>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sym typeface="Symbol" pitchFamily="18" charset="2"/>
              </a:rPr>
              <a:t></a:t>
            </a:r>
            <a:r>
              <a:rPr lang="en-US" sz="2000" dirty="0">
                <a:solidFill>
                  <a:prstClr val="black"/>
                </a:solidFill>
                <a:latin typeface="Times New Roman" pitchFamily="18" charset="0"/>
                <a:cs typeface="Times New Roman" pitchFamily="18" charset="0"/>
              </a:rPr>
              <a:t> I</a:t>
            </a:r>
            <a:r>
              <a:rPr lang="en-US" sz="2000" baseline="-25000" dirty="0">
                <a:solidFill>
                  <a:prstClr val="black"/>
                </a:solidFill>
                <a:latin typeface="Times New Roman" pitchFamily="18" charset="0"/>
                <a:cs typeface="Times New Roman" pitchFamily="18" charset="0"/>
              </a:rPr>
              <a:t>ES</a:t>
            </a:r>
            <a:r>
              <a:rPr lang="en-US" sz="2000" dirty="0">
                <a:solidFill>
                  <a:prstClr val="black"/>
                </a:solidFill>
                <a:latin typeface="Times New Roman" pitchFamily="18" charset="0"/>
                <a:cs typeface="Times New Roman" pitchFamily="18" charset="0"/>
              </a:rPr>
              <a:t> </a:t>
            </a:r>
            <a:r>
              <a:rPr lang="en-US" sz="2000" dirty="0" err="1">
                <a:solidFill>
                  <a:prstClr val="black"/>
                </a:solidFill>
                <a:latin typeface="Times New Roman" pitchFamily="18" charset="0"/>
                <a:cs typeface="Times New Roman" pitchFamily="18" charset="0"/>
              </a:rPr>
              <a:t>e</a:t>
            </a:r>
            <a:r>
              <a:rPr lang="en-US" sz="2000" baseline="30000" dirty="0" err="1">
                <a:solidFill>
                  <a:prstClr val="black"/>
                </a:solidFill>
                <a:latin typeface="Times New Roman" pitchFamily="18" charset="0"/>
                <a:cs typeface="Times New Roman" pitchFamily="18" charset="0"/>
              </a:rPr>
              <a:t>V</a:t>
            </a:r>
            <a:r>
              <a:rPr lang="en-US" sz="2000" baseline="12000" dirty="0" err="1">
                <a:solidFill>
                  <a:prstClr val="black"/>
                </a:solidFill>
                <a:latin typeface="Times New Roman" pitchFamily="18" charset="0"/>
                <a:cs typeface="Times New Roman" pitchFamily="18" charset="0"/>
              </a:rPr>
              <a:t>BE</a:t>
            </a:r>
            <a:r>
              <a:rPr lang="en-US" sz="2000" baseline="30000" dirty="0">
                <a:solidFill>
                  <a:prstClr val="black"/>
                </a:solidFill>
                <a:latin typeface="Times New Roman" pitchFamily="18" charset="0"/>
                <a:cs typeface="Times New Roman" pitchFamily="18" charset="0"/>
              </a:rPr>
              <a:t>/</a:t>
            </a:r>
            <a:r>
              <a:rPr lang="en-US" sz="2000" baseline="30000" dirty="0">
                <a:solidFill>
                  <a:prstClr val="black"/>
                </a:solidFill>
                <a:latin typeface="Times New Roman" pitchFamily="18" charset="0"/>
                <a:cs typeface="Times New Roman" pitchFamily="18" charset="0"/>
                <a:sym typeface="Symbol" pitchFamily="18" charset="2"/>
              </a:rPr>
              <a:t></a:t>
            </a:r>
            <a:r>
              <a:rPr lang="en-US" sz="2000" baseline="30000" dirty="0">
                <a:solidFill>
                  <a:prstClr val="black"/>
                </a:solidFill>
                <a:latin typeface="Times New Roman" pitchFamily="18" charset="0"/>
                <a:cs typeface="Times New Roman" pitchFamily="18" charset="0"/>
              </a:rPr>
              <a:t>V</a:t>
            </a:r>
            <a:r>
              <a:rPr lang="en-US" sz="2000" baseline="12000" dirty="0">
                <a:solidFill>
                  <a:prstClr val="black"/>
                </a:solidFill>
                <a:latin typeface="Times New Roman" pitchFamily="18" charset="0"/>
                <a:cs typeface="Times New Roman" pitchFamily="18" charset="0"/>
              </a:rPr>
              <a:t>T</a:t>
            </a:r>
            <a:r>
              <a:rPr lang="en-US" sz="2000" dirty="0">
                <a:solidFill>
                  <a:prstClr val="black"/>
                </a:solidFill>
                <a:latin typeface="Times New Roman" pitchFamily="18" charset="0"/>
                <a:cs typeface="Times New Roman" pitchFamily="18" charset="0"/>
              </a:rPr>
              <a:t>     </a:t>
            </a:r>
          </a:p>
          <a:p>
            <a:endParaRPr lang="en-US" sz="2000" dirty="0" smtClean="0">
              <a:solidFill>
                <a:prstClr val="black"/>
              </a:solidFill>
              <a:latin typeface="Times New Roman" pitchFamily="18" charset="0"/>
              <a:cs typeface="Times New Roman" pitchFamily="18" charset="0"/>
            </a:endParaRPr>
          </a:p>
          <a:p>
            <a:r>
              <a:rPr lang="en-US" sz="2000" b="1" dirty="0" err="1" smtClean="0">
                <a:solidFill>
                  <a:srgbClr val="FF0000"/>
                </a:solidFill>
                <a:latin typeface="Times New Roman" pitchFamily="18" charset="0"/>
                <a:cs typeface="Times New Roman" pitchFamily="18" charset="0"/>
              </a:rPr>
              <a:t>Transconductance</a:t>
            </a:r>
            <a:r>
              <a:rPr lang="en-US" sz="2000" b="1" dirty="0">
                <a:solidFill>
                  <a:srgbClr val="FF0000"/>
                </a:solidFill>
                <a:latin typeface="Times New Roman" pitchFamily="18" charset="0"/>
                <a:cs typeface="Times New Roman" pitchFamily="18" charset="0"/>
              </a:rPr>
              <a:t>: </a:t>
            </a:r>
          </a:p>
          <a:p>
            <a:pPr>
              <a:spcBef>
                <a:spcPct val="0"/>
              </a:spcBef>
            </a:pPr>
            <a:r>
              <a:rPr lang="en-US" sz="2000" dirty="0">
                <a:solidFill>
                  <a:prstClr val="black"/>
                </a:solidFill>
                <a:latin typeface="Times New Roman" pitchFamily="18" charset="0"/>
                <a:cs typeface="Times New Roman" pitchFamily="18" charset="0"/>
              </a:rPr>
              <a:t>(slope of </a:t>
            </a:r>
            <a:r>
              <a:rPr lang="en-US" sz="2000" dirty="0" smtClean="0">
                <a:solidFill>
                  <a:prstClr val="black"/>
                </a:solidFill>
                <a:latin typeface="Times New Roman" pitchFamily="18" charset="0"/>
                <a:cs typeface="Times New Roman" pitchFamily="18" charset="0"/>
              </a:rPr>
              <a:t> the </a:t>
            </a:r>
            <a:r>
              <a:rPr lang="en-US" sz="2000" dirty="0">
                <a:solidFill>
                  <a:prstClr val="black"/>
                </a:solidFill>
                <a:latin typeface="Times New Roman" pitchFamily="18" charset="0"/>
                <a:cs typeface="Times New Roman" pitchFamily="18" charset="0"/>
              </a:rPr>
              <a:t>curve)</a:t>
            </a:r>
          </a:p>
          <a:p>
            <a:pPr>
              <a:buFont typeface="Wingdings" pitchFamily="2" charset="2"/>
              <a:buChar char="v"/>
            </a:pPr>
            <a:r>
              <a:rPr lang="en-US" sz="2000" dirty="0" smtClean="0">
                <a:solidFill>
                  <a:prstClr val="black"/>
                </a:solidFill>
                <a:latin typeface="Times New Roman" pitchFamily="18" charset="0"/>
                <a:cs typeface="Times New Roman" pitchFamily="18" charset="0"/>
              </a:rPr>
              <a:t> </a:t>
            </a:r>
            <a:r>
              <a:rPr lang="en-US" sz="2400" b="1" dirty="0" smtClean="0">
                <a:solidFill>
                  <a:srgbClr val="0000FF"/>
                </a:solidFill>
                <a:latin typeface="Times New Roman" pitchFamily="18" charset="0"/>
                <a:cs typeface="Times New Roman" pitchFamily="18" charset="0"/>
              </a:rPr>
              <a:t>g</a:t>
            </a:r>
            <a:r>
              <a:rPr lang="en-US" sz="2400" b="1" baseline="-25000" dirty="0" smtClean="0">
                <a:solidFill>
                  <a:srgbClr val="0000FF"/>
                </a:solidFill>
                <a:latin typeface="Times New Roman" pitchFamily="18" charset="0"/>
                <a:cs typeface="Times New Roman" pitchFamily="18" charset="0"/>
              </a:rPr>
              <a:t>m</a:t>
            </a:r>
            <a:r>
              <a:rPr lang="en-US" sz="2400" b="1" dirty="0" smtClean="0">
                <a:solidFill>
                  <a:srgbClr val="0000FF"/>
                </a:solidFill>
                <a:latin typeface="Times New Roman" pitchFamily="18" charset="0"/>
                <a:cs typeface="Times New Roman" pitchFamily="18" charset="0"/>
              </a:rPr>
              <a:t> </a:t>
            </a:r>
            <a:r>
              <a:rPr lang="en-US" sz="2400" b="1" dirty="0">
                <a:solidFill>
                  <a:srgbClr val="0000FF"/>
                </a:solidFill>
                <a:latin typeface="Times New Roman" pitchFamily="18" charset="0"/>
                <a:cs typeface="Times New Roman" pitchFamily="18" charset="0"/>
              </a:rPr>
              <a:t>=    I</a:t>
            </a:r>
            <a:r>
              <a:rPr lang="en-US" sz="2400" b="1" baseline="-25000" dirty="0">
                <a:solidFill>
                  <a:srgbClr val="0000FF"/>
                </a:solidFill>
                <a:latin typeface="Times New Roman" pitchFamily="18" charset="0"/>
                <a:cs typeface="Times New Roman" pitchFamily="18" charset="0"/>
              </a:rPr>
              <a:t>C</a:t>
            </a:r>
            <a:r>
              <a:rPr lang="en-US" sz="2400" b="1" dirty="0">
                <a:solidFill>
                  <a:srgbClr val="0000FF"/>
                </a:solidFill>
                <a:latin typeface="Times New Roman" pitchFamily="18" charset="0"/>
                <a:cs typeface="Times New Roman" pitchFamily="18" charset="0"/>
              </a:rPr>
              <a:t> / </a:t>
            </a:r>
            <a:r>
              <a:rPr lang="en-US" sz="2400" b="1" dirty="0" smtClean="0">
                <a:solidFill>
                  <a:srgbClr val="0000FF"/>
                </a:solidFill>
                <a:latin typeface="Times New Roman" pitchFamily="18" charset="0"/>
                <a:cs typeface="Times New Roman" pitchFamily="18" charset="0"/>
              </a:rPr>
              <a:t>V</a:t>
            </a:r>
            <a:r>
              <a:rPr lang="en-US" sz="2400" b="1" baseline="-25000" dirty="0" smtClean="0">
                <a:solidFill>
                  <a:srgbClr val="0000FF"/>
                </a:solidFill>
                <a:latin typeface="Times New Roman" pitchFamily="18" charset="0"/>
                <a:cs typeface="Times New Roman" pitchFamily="18" charset="0"/>
              </a:rPr>
              <a:t>BE</a:t>
            </a:r>
            <a:endParaRPr lang="en-US" sz="2400" b="1" baseline="-25000" dirty="0">
              <a:solidFill>
                <a:srgbClr val="0000FF"/>
              </a:solidFill>
              <a:latin typeface="Times New Roman" pitchFamily="18" charset="0"/>
              <a:cs typeface="Times New Roman" pitchFamily="18" charset="0"/>
            </a:endParaRPr>
          </a:p>
          <a:p>
            <a:r>
              <a:rPr lang="en-US" sz="2000" dirty="0" smtClean="0">
                <a:solidFill>
                  <a:prstClr val="black"/>
                </a:solidFill>
                <a:latin typeface="Times New Roman" pitchFamily="18" charset="0"/>
                <a:cs typeface="Times New Roman" pitchFamily="18" charset="0"/>
              </a:rPr>
              <a:t> </a:t>
            </a:r>
          </a:p>
          <a:p>
            <a:r>
              <a:rPr lang="en-US" sz="2000" dirty="0" smtClean="0">
                <a:solidFill>
                  <a:prstClr val="black"/>
                </a:solidFill>
                <a:latin typeface="Times New Roman" pitchFamily="18" charset="0"/>
                <a:cs typeface="Times New Roman" pitchFamily="18" charset="0"/>
              </a:rPr>
              <a:t>I</a:t>
            </a:r>
            <a:r>
              <a:rPr lang="en-US" sz="2000" baseline="-25000" dirty="0" smtClean="0">
                <a:solidFill>
                  <a:prstClr val="black"/>
                </a:solidFill>
                <a:latin typeface="Times New Roman" pitchFamily="18" charset="0"/>
                <a:cs typeface="Times New Roman" pitchFamily="18" charset="0"/>
              </a:rPr>
              <a:t>ES</a:t>
            </a:r>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 The reverse saturation current   </a:t>
            </a:r>
          </a:p>
          <a:p>
            <a:pPr>
              <a:spcBef>
                <a:spcPct val="0"/>
              </a:spcBef>
            </a:pPr>
            <a:r>
              <a:rPr lang="en-US" sz="2000" dirty="0">
                <a:solidFill>
                  <a:prstClr val="black"/>
                </a:solidFill>
                <a:latin typeface="Times New Roman" pitchFamily="18" charset="0"/>
                <a:cs typeface="Times New Roman" pitchFamily="18" charset="0"/>
              </a:rPr>
              <a:t>         of the B-E Junction.</a:t>
            </a:r>
          </a:p>
          <a:p>
            <a:endParaRPr lang="en-US" sz="2000" dirty="0" smtClean="0">
              <a:solidFill>
                <a:prstClr val="black"/>
              </a:solidFill>
              <a:latin typeface="Times New Roman" pitchFamily="18" charset="0"/>
              <a:cs typeface="Times New Roman" pitchFamily="18" charset="0"/>
            </a:endParaRPr>
          </a:p>
          <a:p>
            <a:r>
              <a:rPr lang="en-US" sz="2000" b="1" dirty="0" smtClean="0">
                <a:solidFill>
                  <a:srgbClr val="FF0000"/>
                </a:solidFill>
                <a:latin typeface="Times New Roman" pitchFamily="18" charset="0"/>
                <a:cs typeface="Times New Roman" pitchFamily="18" charset="0"/>
              </a:rPr>
              <a:t>V</a:t>
            </a:r>
            <a:r>
              <a:rPr lang="en-US" sz="2000" b="1" baseline="-25000" dirty="0" smtClean="0">
                <a:solidFill>
                  <a:srgbClr val="FF0000"/>
                </a:solidFill>
                <a:latin typeface="Times New Roman" pitchFamily="18" charset="0"/>
                <a:cs typeface="Times New Roman" pitchFamily="18" charset="0"/>
              </a:rPr>
              <a:t>T</a:t>
            </a:r>
            <a:r>
              <a:rPr lang="en-US" sz="2000" b="1" dirty="0" smtClean="0">
                <a:solidFill>
                  <a:srgbClr val="FF0000"/>
                </a:solidFill>
                <a:latin typeface="Times New Roman" pitchFamily="18" charset="0"/>
                <a:cs typeface="Times New Roman" pitchFamily="18" charset="0"/>
              </a:rPr>
              <a:t> </a:t>
            </a:r>
            <a:r>
              <a:rPr lang="en-US" sz="2000" b="1" dirty="0">
                <a:solidFill>
                  <a:srgbClr val="FF0000"/>
                </a:solidFill>
                <a:latin typeface="Times New Roman" pitchFamily="18" charset="0"/>
                <a:cs typeface="Times New Roman" pitchFamily="18" charset="0"/>
              </a:rPr>
              <a:t>= </a:t>
            </a:r>
            <a:r>
              <a:rPr lang="en-US" sz="2000" b="1" dirty="0" err="1">
                <a:solidFill>
                  <a:srgbClr val="FF0000"/>
                </a:solidFill>
                <a:latin typeface="Times New Roman" pitchFamily="18" charset="0"/>
                <a:cs typeface="Times New Roman" pitchFamily="18" charset="0"/>
              </a:rPr>
              <a:t>kT</a:t>
            </a:r>
            <a:r>
              <a:rPr lang="en-US" sz="2000" b="1" dirty="0">
                <a:solidFill>
                  <a:srgbClr val="FF0000"/>
                </a:solidFill>
                <a:latin typeface="Times New Roman" pitchFamily="18" charset="0"/>
                <a:cs typeface="Times New Roman" pitchFamily="18" charset="0"/>
              </a:rPr>
              <a:t>/q = 26 mV (@ T=300</a:t>
            </a:r>
            <a:r>
              <a:rPr lang="en-US" sz="2000" b="1" baseline="40000" dirty="0">
                <a:solidFill>
                  <a:srgbClr val="FF0000"/>
                </a:solidFill>
                <a:latin typeface="Times New Roman" pitchFamily="18" charset="0"/>
                <a:cs typeface="Times New Roman" pitchFamily="18" charset="0"/>
              </a:rPr>
              <a:t>o</a:t>
            </a:r>
            <a:r>
              <a:rPr lang="en-US" sz="2000" b="1" dirty="0">
                <a:solidFill>
                  <a:srgbClr val="FF0000"/>
                </a:solidFill>
                <a:latin typeface="Times New Roman" pitchFamily="18" charset="0"/>
                <a:cs typeface="Times New Roman" pitchFamily="18" charset="0"/>
              </a:rPr>
              <a:t>K)</a:t>
            </a:r>
          </a:p>
          <a:p>
            <a:endParaRPr lang="en-US" sz="2000" dirty="0" smtClean="0">
              <a:solidFill>
                <a:prstClr val="black"/>
              </a:solidFill>
              <a:latin typeface="Times New Roman" pitchFamily="18" charset="0"/>
              <a:cs typeface="Times New Roman" pitchFamily="18" charset="0"/>
              <a:sym typeface="Symbol" pitchFamily="18" charset="2"/>
            </a:endParaRPr>
          </a:p>
          <a:p>
            <a:r>
              <a:rPr lang="en-US" sz="2000" dirty="0" smtClean="0">
                <a:solidFill>
                  <a:prstClr val="black"/>
                </a:solidFill>
                <a:latin typeface="Times New Roman" pitchFamily="18" charset="0"/>
                <a:cs typeface="Times New Roman" pitchFamily="18" charset="0"/>
                <a:sym typeface="Symbol" pitchFamily="18" charset="2"/>
              </a:rPr>
              <a:t></a:t>
            </a:r>
            <a:r>
              <a:rPr lang="en-US" sz="2000" dirty="0" smtClean="0">
                <a:solidFill>
                  <a:prstClr val="black"/>
                </a:solidFill>
                <a:latin typeface="Times New Roman" pitchFamily="18" charset="0"/>
                <a:cs typeface="Times New Roman" pitchFamily="18" charset="0"/>
              </a:rPr>
              <a:t>  </a:t>
            </a:r>
            <a:r>
              <a:rPr lang="en-US" sz="2000" dirty="0">
                <a:solidFill>
                  <a:prstClr val="black"/>
                </a:solidFill>
                <a:latin typeface="Times New Roman" pitchFamily="18" charset="0"/>
                <a:cs typeface="Times New Roman" pitchFamily="18" charset="0"/>
              </a:rPr>
              <a:t>= the emission coefficient and is         </a:t>
            </a:r>
          </a:p>
          <a:p>
            <a:pPr>
              <a:spcBef>
                <a:spcPct val="0"/>
              </a:spcBef>
            </a:pPr>
            <a:r>
              <a:rPr lang="en-US" sz="2000" dirty="0">
                <a:solidFill>
                  <a:prstClr val="black"/>
                </a:solidFill>
                <a:latin typeface="Times New Roman" pitchFamily="18" charset="0"/>
                <a:cs typeface="Times New Roman" pitchFamily="18" charset="0"/>
              </a:rPr>
              <a:t>       usually ~1</a:t>
            </a:r>
          </a:p>
          <a:p>
            <a:endParaRPr lang="en-US" sz="2000" baseline="12000" dirty="0">
              <a:solidFill>
                <a:prstClr val="black"/>
              </a:solidFill>
              <a:latin typeface="Times New Roman" pitchFamily="18" charset="0"/>
              <a:cs typeface="Times New Roman" pitchFamily="18" charset="0"/>
            </a:endParaRPr>
          </a:p>
        </p:txBody>
      </p:sp>
      <p:sp>
        <p:nvSpPr>
          <p:cNvPr id="20" name="Slide Number Placeholder 19"/>
          <p:cNvSpPr>
            <a:spLocks noGrp="1"/>
          </p:cNvSpPr>
          <p:nvPr>
            <p:ph type="sldNum" sz="quarter" idx="12"/>
          </p:nvPr>
        </p:nvSpPr>
        <p:spPr/>
        <p:txBody>
          <a:bodyPr/>
          <a:lstStyle/>
          <a:p>
            <a:fld id="{42BD8709-E537-4D94-AA85-22F0E0E3C656}" type="slidenum">
              <a:rPr lang="en-US" smtClean="0">
                <a:solidFill>
                  <a:prstClr val="black">
                    <a:tint val="75000"/>
                  </a:prstClr>
                </a:solidFill>
              </a:rPr>
              <a:pPr/>
              <a:t>23</a:t>
            </a:fld>
            <a:endParaRPr lang="en-US">
              <a:solidFill>
                <a:prstClr val="black">
                  <a:tint val="75000"/>
                </a:prstClr>
              </a:solidFill>
            </a:endParaRPr>
          </a:p>
        </p:txBody>
      </p:sp>
      <p:sp>
        <p:nvSpPr>
          <p:cNvPr id="21" name="Footer Placeholder 20"/>
          <p:cNvSpPr>
            <a:spLocks noGrp="1"/>
          </p:cNvSpPr>
          <p:nvPr>
            <p:ph type="ftr" sz="quarter" idx="11"/>
          </p:nvPr>
        </p:nvSpPr>
        <p:spPr/>
        <p:txBody>
          <a:bodyPr/>
          <a:lstStyle/>
          <a:p>
            <a:r>
              <a:rPr lang="en-US" smtClean="0">
                <a:solidFill>
                  <a:prstClr val="black">
                    <a:tint val="75000"/>
                  </a:prstClr>
                </a:solidFill>
              </a:rPr>
              <a:t>Nasim Zafar</a:t>
            </a:r>
            <a:endParaRPr lang="en-US">
              <a:solidFill>
                <a:prstClr val="black">
                  <a:tint val="75000"/>
                </a:prstClr>
              </a:solidFill>
            </a:endParaRPr>
          </a:p>
        </p:txBody>
      </p:sp>
    </p:spTree>
    <p:extLst>
      <p:ext uri="{BB962C8B-B14F-4D97-AF65-F5344CB8AC3E}">
        <p14:creationId xmlns:p14="http://schemas.microsoft.com/office/powerpoint/2010/main" xmlns="" val="37482196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a:xfrm>
            <a:off x="457200" y="0"/>
            <a:ext cx="8229600" cy="1143000"/>
          </a:xfrm>
        </p:spPr>
        <p:txBody>
          <a:bodyPr>
            <a:normAutofit/>
          </a:bodyPr>
          <a:lstStyle/>
          <a:p>
            <a:pPr eaLnBrk="1" hangingPunct="1"/>
            <a:r>
              <a:rPr lang="en-US" sz="3200" b="1" i="1" dirty="0" smtClean="0">
                <a:solidFill>
                  <a:srgbClr val="FF0000"/>
                </a:solidFill>
                <a:latin typeface="Times New Roman" pitchFamily="18" charset="0"/>
                <a:cs typeface="Times New Roman" pitchFamily="18" charset="0"/>
              </a:rPr>
              <a:t>I</a:t>
            </a:r>
            <a:r>
              <a:rPr lang="en-US" sz="3200" b="1" i="1" baseline="-25000" dirty="0" smtClean="0">
                <a:solidFill>
                  <a:srgbClr val="FF0000"/>
                </a:solidFill>
                <a:latin typeface="Times New Roman" pitchFamily="18" charset="0"/>
                <a:cs typeface="Times New Roman" pitchFamily="18" charset="0"/>
              </a:rPr>
              <a:t>C</a:t>
            </a:r>
            <a:r>
              <a:rPr lang="en-US" sz="3200" b="1" dirty="0" smtClean="0">
                <a:solidFill>
                  <a:srgbClr val="FF0000"/>
                </a:solidFill>
                <a:latin typeface="Times New Roman" pitchFamily="18" charset="0"/>
                <a:cs typeface="Times New Roman" pitchFamily="18" charset="0"/>
              </a:rPr>
              <a:t> and </a:t>
            </a:r>
            <a:r>
              <a:rPr lang="en-US" sz="3200" b="1" i="1" dirty="0" smtClean="0">
                <a:solidFill>
                  <a:srgbClr val="FF0000"/>
                </a:solidFill>
                <a:latin typeface="Times New Roman" pitchFamily="18" charset="0"/>
                <a:cs typeface="Times New Roman" pitchFamily="18" charset="0"/>
              </a:rPr>
              <a:t>g</a:t>
            </a:r>
            <a:r>
              <a:rPr lang="en-US" sz="3200" b="1" i="1" baseline="-25000" dirty="0" smtClean="0">
                <a:solidFill>
                  <a:srgbClr val="FF0000"/>
                </a:solidFill>
                <a:latin typeface="Times New Roman" pitchFamily="18" charset="0"/>
                <a:cs typeface="Times New Roman" pitchFamily="18" charset="0"/>
              </a:rPr>
              <a:t>m</a:t>
            </a:r>
          </a:p>
        </p:txBody>
      </p:sp>
      <p:graphicFrame>
        <p:nvGraphicFramePr>
          <p:cNvPr id="9" name="Object 8"/>
          <p:cNvGraphicFramePr>
            <a:graphicFrameLocks noChangeAspect="1"/>
          </p:cNvGraphicFramePr>
          <p:nvPr/>
        </p:nvGraphicFramePr>
        <p:xfrm>
          <a:off x="228600" y="4343400"/>
          <a:ext cx="4221163" cy="1476375"/>
        </p:xfrm>
        <a:graphic>
          <a:graphicData uri="http://schemas.openxmlformats.org/presentationml/2006/ole">
            <p:oleObj spid="_x0000_s547846" name="Equation" r:id="rId4" imgW="2032000" imgH="711200" progId="Equation.3">
              <p:embed/>
            </p:oleObj>
          </a:graphicData>
        </a:graphic>
      </p:graphicFrame>
      <p:pic>
        <p:nvPicPr>
          <p:cNvPr id="11" name="Picture 7" descr="se06F36"/>
          <p:cNvPicPr>
            <a:picLocks noChangeAspect="1" noChangeArrowheads="1"/>
          </p:cNvPicPr>
          <p:nvPr/>
        </p:nvPicPr>
        <p:blipFill>
          <a:blip r:embed="rId5" cstate="print"/>
          <a:srcRect r="53209" b="9848"/>
          <a:stretch>
            <a:fillRect/>
          </a:stretch>
        </p:blipFill>
        <p:spPr bwMode="auto">
          <a:xfrm>
            <a:off x="4495800" y="1143000"/>
            <a:ext cx="3225992" cy="3364682"/>
          </a:xfrm>
          <a:prstGeom prst="rect">
            <a:avLst/>
          </a:prstGeom>
          <a:noFill/>
          <a:ln w="9525">
            <a:noFill/>
            <a:miter lim="800000"/>
            <a:headEnd/>
            <a:tailEnd/>
          </a:ln>
        </p:spPr>
      </p:pic>
      <p:graphicFrame>
        <p:nvGraphicFramePr>
          <p:cNvPr id="33795" name="Object 3"/>
          <p:cNvGraphicFramePr>
            <a:graphicFrameLocks noChangeAspect="1"/>
          </p:cNvGraphicFramePr>
          <p:nvPr/>
        </p:nvGraphicFramePr>
        <p:xfrm>
          <a:off x="838200" y="1524000"/>
          <a:ext cx="2717800" cy="2584450"/>
        </p:xfrm>
        <a:graphic>
          <a:graphicData uri="http://schemas.openxmlformats.org/presentationml/2006/ole">
            <p:oleObj spid="_x0000_s547847" name="Equation" r:id="rId6" imgW="1308100" imgH="1244600" progId="Equation.3">
              <p:embed/>
            </p:oleObj>
          </a:graphicData>
        </a:graphic>
      </p:graphicFrame>
      <p:sp>
        <p:nvSpPr>
          <p:cNvPr id="12" name="Left Arrow Callout 11"/>
          <p:cNvSpPr/>
          <p:nvPr/>
        </p:nvSpPr>
        <p:spPr bwMode="auto">
          <a:xfrm>
            <a:off x="3352800" y="4724400"/>
            <a:ext cx="4419600" cy="1209747"/>
          </a:xfrm>
          <a:prstGeom prst="leftArrowCallout">
            <a:avLst/>
          </a:prstGeom>
          <a:solidFill>
            <a:schemeClr val="accent6">
              <a:lumMod val="60000"/>
              <a:lumOff val="4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r>
              <a:rPr lang="en-US" b="1" dirty="0" smtClean="0">
                <a:solidFill>
                  <a:srgbClr val="C00000"/>
                </a:solidFill>
                <a:latin typeface="Times New Roman" pitchFamily="18" charset="0"/>
                <a:cs typeface="Times New Roman" pitchFamily="18" charset="0"/>
              </a:rPr>
              <a:t>Observe:</a:t>
            </a:r>
            <a:r>
              <a:rPr lang="en-US" dirty="0" smtClean="0">
                <a:solidFill>
                  <a:prstClr val="black"/>
                </a:solidFill>
                <a:latin typeface="Times New Roman" pitchFamily="18" charset="0"/>
                <a:cs typeface="Times New Roman" pitchFamily="18" charset="0"/>
              </a:rPr>
              <a:t> We arrive at this by expressing </a:t>
            </a:r>
            <a:r>
              <a:rPr lang="en-US" i="1" dirty="0" smtClean="0">
                <a:solidFill>
                  <a:prstClr val="black"/>
                </a:solidFill>
                <a:latin typeface="Times New Roman" pitchFamily="18" charset="0"/>
                <a:cs typeface="Times New Roman" pitchFamily="18" charset="0"/>
              </a:rPr>
              <a:t>e</a:t>
            </a:r>
            <a:r>
              <a:rPr lang="en-US" i="1" baseline="30000" dirty="0" smtClean="0">
                <a:solidFill>
                  <a:prstClr val="black"/>
                </a:solidFill>
                <a:latin typeface="Times New Roman" pitchFamily="18" charset="0"/>
                <a:cs typeface="Times New Roman" pitchFamily="18" charset="0"/>
              </a:rPr>
              <a:t>x</a:t>
            </a:r>
            <a:r>
              <a:rPr lang="en-US" dirty="0" smtClean="0">
                <a:solidFill>
                  <a:prstClr val="black"/>
                </a:solidFill>
                <a:latin typeface="Times New Roman" pitchFamily="18" charset="0"/>
                <a:cs typeface="Times New Roman" pitchFamily="18" charset="0"/>
              </a:rPr>
              <a:t> as a Taylor Series and truncating it after the 2</a:t>
            </a:r>
            <a:r>
              <a:rPr lang="en-US" baseline="30000" dirty="0" smtClean="0">
                <a:solidFill>
                  <a:prstClr val="black"/>
                </a:solidFill>
                <a:latin typeface="Times New Roman" pitchFamily="18" charset="0"/>
                <a:cs typeface="Times New Roman" pitchFamily="18" charset="0"/>
              </a:rPr>
              <a:t>nd</a:t>
            </a:r>
            <a:r>
              <a:rPr lang="en-US" dirty="0" smtClean="0">
                <a:solidFill>
                  <a:prstClr val="black"/>
                </a:solidFill>
                <a:latin typeface="Times New Roman" pitchFamily="18" charset="0"/>
                <a:cs typeface="Times New Roman" pitchFamily="18" charset="0"/>
              </a:rPr>
              <a:t> term.</a:t>
            </a:r>
          </a:p>
        </p:txBody>
      </p:sp>
      <p:sp>
        <p:nvSpPr>
          <p:cNvPr id="7" name="Slide Number Placeholder 6"/>
          <p:cNvSpPr>
            <a:spLocks noGrp="1"/>
          </p:cNvSpPr>
          <p:nvPr>
            <p:ph type="sldNum" sz="quarter" idx="12"/>
          </p:nvPr>
        </p:nvSpPr>
        <p:spPr/>
        <p:txBody>
          <a:bodyPr/>
          <a:lstStyle/>
          <a:p>
            <a:fld id="{42BD8709-E537-4D94-AA85-22F0E0E3C656}" type="slidenum">
              <a:rPr lang="en-US" smtClean="0">
                <a:solidFill>
                  <a:prstClr val="black">
                    <a:tint val="75000"/>
                  </a:prstClr>
                </a:solidFill>
              </a:rPr>
              <a:pPr/>
              <a:t>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smtClean="0">
                <a:solidFill>
                  <a:prstClr val="black">
                    <a:tint val="75000"/>
                  </a:prstClr>
                </a:solidFill>
              </a:rPr>
              <a:t>Nasim Zafar</a:t>
            </a:r>
            <a:endParaRPr lang="en-US">
              <a:solidFill>
                <a:prstClr val="black">
                  <a:tint val="75000"/>
                </a:prstClr>
              </a:solidFill>
            </a:endParaRPr>
          </a:p>
        </p:txBody>
      </p:sp>
    </p:spTree>
    <p:extLst>
      <p:ext uri="{BB962C8B-B14F-4D97-AF65-F5344CB8AC3E}">
        <p14:creationId xmlns:p14="http://schemas.microsoft.com/office/powerpoint/2010/main" xmlns="" val="187768277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457200" y="139995"/>
            <a:ext cx="8229600" cy="1143000"/>
          </a:xfrm>
        </p:spPr>
        <p:txBody>
          <a:bodyPr>
            <a:normAutofit/>
          </a:bodyPr>
          <a:lstStyle/>
          <a:p>
            <a:r>
              <a:rPr lang="en-US" sz="2800" b="1" dirty="0" err="1" smtClean="0">
                <a:solidFill>
                  <a:srgbClr val="FF0000"/>
                </a:solidFill>
                <a:latin typeface="Times New Roman" pitchFamily="18" charset="0"/>
                <a:cs typeface="Times New Roman" pitchFamily="18" charset="0"/>
              </a:rPr>
              <a:t>Transconductance</a:t>
            </a:r>
            <a:r>
              <a:rPr lang="en-US" sz="2800" b="1" dirty="0" smtClean="0">
                <a:solidFill>
                  <a:srgbClr val="FF0000"/>
                </a:solidFill>
                <a:latin typeface="Times New Roman" pitchFamily="18" charset="0"/>
                <a:cs typeface="Times New Roman" pitchFamily="18" charset="0"/>
              </a:rPr>
              <a:t>, </a:t>
            </a:r>
            <a:r>
              <a:rPr lang="en-US" sz="2800" b="1" i="1" dirty="0" err="1" smtClean="0">
                <a:solidFill>
                  <a:srgbClr val="FF0000"/>
                </a:solidFill>
                <a:latin typeface="Times New Roman" pitchFamily="18" charset="0"/>
                <a:cs typeface="Times New Roman" pitchFamily="18" charset="0"/>
              </a:rPr>
              <a:t>g</a:t>
            </a:r>
            <a:r>
              <a:rPr lang="en-US" sz="2800" b="1" baseline="-25000" dirty="0" err="1" smtClean="0">
                <a:solidFill>
                  <a:srgbClr val="FF0000"/>
                </a:solidFill>
                <a:latin typeface="Times New Roman" pitchFamily="18" charset="0"/>
                <a:cs typeface="Times New Roman" pitchFamily="18" charset="0"/>
              </a:rPr>
              <a:t>m</a:t>
            </a:r>
            <a:endParaRPr lang="en-US" sz="2800" b="1" baseline="-25000" dirty="0" smtClean="0">
              <a:solidFill>
                <a:srgbClr val="FF0000"/>
              </a:solidFill>
              <a:latin typeface="Times New Roman" pitchFamily="18" charset="0"/>
              <a:cs typeface="Times New Roman" pitchFamily="18" charset="0"/>
            </a:endParaRPr>
          </a:p>
        </p:txBody>
      </p:sp>
      <p:graphicFrame>
        <p:nvGraphicFramePr>
          <p:cNvPr id="1026" name="Object 2"/>
          <p:cNvGraphicFramePr>
            <a:graphicFrameLocks noChangeAspect="1"/>
          </p:cNvGraphicFramePr>
          <p:nvPr>
            <p:extLst>
              <p:ext uri="{D42A27DB-BD31-4B8C-83A1-F6EECF244321}">
                <p14:modId xmlns:p14="http://schemas.microsoft.com/office/powerpoint/2010/main" xmlns="" val="11936663"/>
              </p:ext>
            </p:extLst>
          </p:nvPr>
        </p:nvGraphicFramePr>
        <p:xfrm>
          <a:off x="685800" y="2057400"/>
          <a:ext cx="3581400" cy="2971800"/>
        </p:xfrm>
        <a:graphic>
          <a:graphicData uri="http://schemas.openxmlformats.org/presentationml/2006/ole">
            <p:oleObj spid="_x0000_s545799" name="Equation" r:id="rId3" imgW="1968500" imgH="1371600" progId="Equation.3">
              <p:embed/>
            </p:oleObj>
          </a:graphicData>
        </a:graphic>
      </p:graphicFrame>
      <p:pic>
        <p:nvPicPr>
          <p:cNvPr id="1031" name="Ink 7"/>
          <p:cNvPicPr>
            <a:picLocks noRot="1" noChangeAspect="1" noEditPoints="1" noChangeArrowheads="1" noChangeShapeType="1"/>
          </p:cNvPicPr>
          <p:nvPr/>
        </p:nvPicPr>
        <p:blipFill>
          <a:blip r:embed="rId4"/>
          <a:stretch>
            <a:fillRect/>
          </a:stretch>
        </p:blipFill>
        <p:spPr>
          <a:xfrm>
            <a:off x="609600" y="4038600"/>
            <a:ext cx="1291893" cy="1161720"/>
          </a:xfrm>
          <a:prstGeom prst="rect">
            <a:avLst/>
          </a:prstGeom>
        </p:spPr>
      </p:pic>
      <mc:AlternateContent xmlns:mc="http://schemas.openxmlformats.org/markup-compatibility/2006">
        <mc:Choice xmlns:p14="http://schemas.microsoft.com/office/powerpoint/2010/main" xmlns="" Requires="p14">
          <p:contentPart p14:bwMode="auto" r:id="rId8">
            <p14:nvContentPartPr>
              <p14:cNvPr id="1032" name="Ink 8"/>
              <p14:cNvContentPartPr>
                <a14:cpLocks xmlns:a14="http://schemas.microsoft.com/office/drawing/2010/main" noRot="1" noChangeAspect="1" noEditPoints="1" noChangeArrowheads="1" noChangeShapeType="1"/>
              </p14:cNvContentPartPr>
              <p14:nvPr/>
            </p14:nvContentPartPr>
            <p14:xfrm>
              <a:off x="5029200" y="5181600"/>
              <a:ext cx="1085850" cy="747713"/>
            </p14:xfrm>
          </p:contentPart>
        </mc:Choice>
        <mc:Fallback>
          <p:pic>
            <p:nvPicPr>
              <p:cNvPr id="1032" name="Ink 8"/>
              <p:cNvPicPr>
                <a:picLocks noRot="1" noChangeAspect="1" noEditPoints="1" noChangeArrowheads="1" noChangeShapeType="1"/>
              </p:cNvPicPr>
              <p:nvPr/>
            </p:nvPicPr>
            <p:blipFill>
              <a:blip r:embed="rId9"/>
              <a:stretch>
                <a:fillRect/>
              </a:stretch>
            </p:blipFill>
            <p:spPr>
              <a:xfrm>
                <a:off x="5019839" y="5172240"/>
                <a:ext cx="1104572" cy="766433"/>
              </a:xfrm>
              <a:prstGeom prst="rect">
                <a:avLst/>
              </a:prstGeom>
            </p:spPr>
          </p:pic>
        </mc:Fallback>
      </mc:AlternateContent>
      <p:pic>
        <p:nvPicPr>
          <p:cNvPr id="8" name="Picture 7" descr="se06F36"/>
          <p:cNvPicPr>
            <a:picLocks noChangeAspect="1" noChangeArrowheads="1"/>
          </p:cNvPicPr>
          <p:nvPr/>
        </p:nvPicPr>
        <p:blipFill>
          <a:blip r:embed="rId10" cstate="print"/>
          <a:srcRect r="53209" b="9848"/>
          <a:stretch>
            <a:fillRect/>
          </a:stretch>
        </p:blipFill>
        <p:spPr bwMode="auto">
          <a:xfrm>
            <a:off x="4648200" y="1828800"/>
            <a:ext cx="3225992" cy="3364682"/>
          </a:xfrm>
          <a:prstGeom prst="rect">
            <a:avLst/>
          </a:prstGeom>
          <a:noFill/>
          <a:ln w="9525">
            <a:noFill/>
            <a:miter lim="800000"/>
            <a:headEnd/>
            <a:tailEnd/>
          </a:ln>
        </p:spPr>
      </p:pic>
      <p:sp>
        <p:nvSpPr>
          <p:cNvPr id="10" name="Content Placeholder 9"/>
          <p:cNvSpPr>
            <a:spLocks noGrp="1"/>
          </p:cNvSpPr>
          <p:nvPr>
            <p:ph idx="1"/>
          </p:nvPr>
        </p:nvSpPr>
        <p:spPr>
          <a:xfrm>
            <a:off x="457200" y="1371600"/>
            <a:ext cx="8229600" cy="4754563"/>
          </a:xfrm>
        </p:spPr>
        <p:txBody>
          <a:bodyPr/>
          <a:lstStyle/>
          <a:p>
            <a:pPr>
              <a:buNone/>
            </a:pPr>
            <a:endParaRPr lang="en-US" dirty="0"/>
          </a:p>
        </p:txBody>
      </p:sp>
    </p:spTree>
    <p:extLst>
      <p:ext uri="{BB962C8B-B14F-4D97-AF65-F5344CB8AC3E}">
        <p14:creationId xmlns:p14="http://schemas.microsoft.com/office/powerpoint/2010/main" xmlns="" val="94818499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b="1" kern="0" dirty="0" smtClean="0">
                <a:solidFill>
                  <a:srgbClr val="0000FF"/>
                </a:solidFill>
                <a:latin typeface="Times New Roman"/>
                <a:cs typeface="Times New Roman"/>
              </a:rPr>
              <a:t/>
            </a:r>
            <a:br>
              <a:rPr lang="en-US" sz="3200" b="1" kern="0" dirty="0" smtClean="0">
                <a:solidFill>
                  <a:srgbClr val="0000FF"/>
                </a:solidFill>
                <a:latin typeface="Times New Roman"/>
                <a:cs typeface="Times New Roman"/>
              </a:rPr>
            </a:br>
            <a:r>
              <a:rPr lang="en-US" sz="3200" b="1" kern="0" dirty="0" smtClean="0">
                <a:solidFill>
                  <a:srgbClr val="0000FF"/>
                </a:solidFill>
                <a:latin typeface="Times New Roman"/>
                <a:cs typeface="Times New Roman"/>
              </a:rPr>
              <a:t/>
            </a:r>
            <a:br>
              <a:rPr lang="en-US" sz="3200" b="1" kern="0" dirty="0" smtClean="0">
                <a:solidFill>
                  <a:srgbClr val="0000FF"/>
                </a:solidFill>
                <a:latin typeface="Times New Roman"/>
                <a:cs typeface="Times New Roman"/>
              </a:rPr>
            </a:br>
            <a:r>
              <a:rPr lang="en-US" sz="3200" b="1" kern="0" dirty="0" smtClean="0">
                <a:solidFill>
                  <a:srgbClr val="0000FF"/>
                </a:solidFill>
                <a:latin typeface="Times New Roman"/>
                <a:cs typeface="Times New Roman"/>
              </a:rPr>
              <a:t/>
            </a:r>
            <a:br>
              <a:rPr lang="en-US" sz="3200" b="1" kern="0" dirty="0" smtClean="0">
                <a:solidFill>
                  <a:srgbClr val="0000FF"/>
                </a:solidFill>
                <a:latin typeface="Times New Roman"/>
                <a:cs typeface="Times New Roman"/>
              </a:rPr>
            </a:br>
            <a:r>
              <a:rPr lang="en-US" sz="3200" b="1" kern="0" dirty="0" smtClean="0">
                <a:solidFill>
                  <a:srgbClr val="0000FF"/>
                </a:solidFill>
                <a:latin typeface="Times New Roman"/>
                <a:cs typeface="Times New Roman"/>
              </a:rPr>
              <a:t/>
            </a:r>
            <a:br>
              <a:rPr lang="en-US" sz="3200" b="1" kern="0" dirty="0" smtClean="0">
                <a:solidFill>
                  <a:srgbClr val="0000FF"/>
                </a:solidFill>
                <a:latin typeface="Times New Roman"/>
                <a:cs typeface="Times New Roman"/>
              </a:rPr>
            </a:br>
            <a:r>
              <a:rPr lang="en-US" sz="3200" b="1" kern="0" dirty="0" smtClean="0">
                <a:solidFill>
                  <a:srgbClr val="0000FF"/>
                </a:solidFill>
                <a:latin typeface="Times New Roman"/>
                <a:cs typeface="Times New Roman"/>
              </a:rPr>
              <a:t/>
            </a:r>
            <a:br>
              <a:rPr lang="en-US" sz="3200" b="1" kern="0" dirty="0" smtClean="0">
                <a:solidFill>
                  <a:srgbClr val="0000FF"/>
                </a:solidFill>
                <a:latin typeface="Times New Roman"/>
                <a:cs typeface="Times New Roman"/>
              </a:rPr>
            </a:br>
            <a:r>
              <a:rPr lang="en-US" sz="3200" b="1" kern="0" dirty="0" smtClean="0">
                <a:solidFill>
                  <a:srgbClr val="0000FF"/>
                </a:solidFill>
                <a:latin typeface="Times New Roman"/>
                <a:cs typeface="Times New Roman"/>
              </a:rPr>
              <a:t/>
            </a:r>
            <a:br>
              <a:rPr lang="en-US" sz="3200" b="1" kern="0" dirty="0" smtClean="0">
                <a:solidFill>
                  <a:srgbClr val="0000FF"/>
                </a:solidFill>
                <a:latin typeface="Times New Roman"/>
                <a:cs typeface="Times New Roman"/>
              </a:rPr>
            </a:br>
            <a:r>
              <a:rPr lang="en-US" sz="3200" b="1" kern="0" dirty="0" smtClean="0">
                <a:solidFill>
                  <a:srgbClr val="0000FF"/>
                </a:solidFill>
                <a:latin typeface="Times New Roman"/>
                <a:cs typeface="Times New Roman"/>
              </a:rPr>
              <a:t/>
            </a:r>
            <a:br>
              <a:rPr lang="en-US" sz="3200" b="1" kern="0" dirty="0" smtClean="0">
                <a:solidFill>
                  <a:srgbClr val="0000FF"/>
                </a:solidFill>
                <a:latin typeface="Times New Roman"/>
                <a:cs typeface="Times New Roman"/>
              </a:rPr>
            </a:br>
            <a:r>
              <a:rPr lang="en-US" sz="3200" b="1" kern="0" dirty="0" smtClean="0">
                <a:solidFill>
                  <a:srgbClr val="0000FF"/>
                </a:solidFill>
                <a:latin typeface="Times New Roman"/>
                <a:cs typeface="Times New Roman"/>
              </a:rPr>
              <a:t/>
            </a:r>
            <a:br>
              <a:rPr lang="en-US" sz="3200" b="1" kern="0" dirty="0" smtClean="0">
                <a:solidFill>
                  <a:srgbClr val="0000FF"/>
                </a:solidFill>
                <a:latin typeface="Times New Roman"/>
                <a:cs typeface="Times New Roman"/>
              </a:rPr>
            </a:br>
            <a:r>
              <a:rPr lang="en-US" sz="3200" b="1" kern="0" dirty="0" smtClean="0">
                <a:solidFill>
                  <a:srgbClr val="0000FF"/>
                </a:solidFill>
                <a:latin typeface="Times New Roman"/>
                <a:cs typeface="Times New Roman"/>
              </a:rPr>
              <a:t/>
            </a:r>
            <a:br>
              <a:rPr lang="en-US" sz="3200" b="1" kern="0" dirty="0" smtClean="0">
                <a:solidFill>
                  <a:srgbClr val="0000FF"/>
                </a:solidFill>
                <a:latin typeface="Times New Roman"/>
                <a:cs typeface="Times New Roman"/>
              </a:rPr>
            </a:br>
            <a:r>
              <a:rPr lang="en-US" sz="3600" b="1" kern="0" dirty="0" smtClean="0">
                <a:solidFill>
                  <a:srgbClr val="0000FF"/>
                </a:solidFill>
                <a:latin typeface="Times New Roman"/>
                <a:cs typeface="Times New Roman"/>
              </a:rPr>
              <a:t>BJT Amplifiers using Coupling and Bypass Capacitors</a:t>
            </a:r>
            <a:endParaRPr lang="en-US" sz="3600" b="1" dirty="0">
              <a:solidFill>
                <a:srgbClr val="0000FF"/>
              </a:solidFill>
            </a:endParaRPr>
          </a:p>
        </p:txBody>
      </p:sp>
      <p:sp>
        <p:nvSpPr>
          <p:cNvPr id="3" name="Footer Placeholder 2"/>
          <p:cNvSpPr>
            <a:spLocks noGrp="1"/>
          </p:cNvSpPr>
          <p:nvPr>
            <p:ph type="ftr" sz="quarter" idx="11"/>
          </p:nvPr>
        </p:nvSpPr>
        <p:spPr/>
        <p:txBody>
          <a:bodyPr/>
          <a:lstStyle/>
          <a:p>
            <a:r>
              <a:rPr lang="en-US" smtClean="0"/>
              <a:t>Nasim Zafar</a:t>
            </a:r>
            <a:endParaRPr lang="en-US"/>
          </a:p>
        </p:txBody>
      </p:sp>
      <p:sp>
        <p:nvSpPr>
          <p:cNvPr id="4" name="Slide Number Placeholder 3"/>
          <p:cNvSpPr>
            <a:spLocks noGrp="1"/>
          </p:cNvSpPr>
          <p:nvPr>
            <p:ph type="sldNum" sz="quarter" idx="12"/>
          </p:nvPr>
        </p:nvSpPr>
        <p:spPr/>
        <p:txBody>
          <a:bodyPr/>
          <a:lstStyle/>
          <a:p>
            <a:fld id="{42BD8709-E537-4D94-AA85-22F0E0E3C656}"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kern="0" dirty="0" smtClean="0">
                <a:solidFill>
                  <a:srgbClr val="FF0000"/>
                </a:solidFill>
                <a:latin typeface="Times New Roman"/>
                <a:cs typeface="Times New Roman"/>
              </a:rPr>
              <a:t>BJT Amplifiers using Coupling and Bypass Capacitors:</a:t>
            </a:r>
            <a:endParaRPr lang="en-US" sz="2800" dirty="0">
              <a:solidFill>
                <a:srgbClr val="FF0000"/>
              </a:solidFill>
            </a:endParaRPr>
          </a:p>
        </p:txBody>
      </p:sp>
      <p:sp>
        <p:nvSpPr>
          <p:cNvPr id="4" name="Footer Placeholder 3"/>
          <p:cNvSpPr>
            <a:spLocks noGrp="1"/>
          </p:cNvSpPr>
          <p:nvPr>
            <p:ph type="ftr" sz="quarter" idx="11"/>
          </p:nvPr>
        </p:nvSpPr>
        <p:spPr/>
        <p:txBody>
          <a:bodyPr/>
          <a:lstStyle/>
          <a:p>
            <a:r>
              <a:rPr lang="en-US" smtClean="0"/>
              <a:t>Nasim Zafar</a:t>
            </a:r>
            <a:endParaRPr lang="en-US"/>
          </a:p>
        </p:txBody>
      </p:sp>
      <p:sp>
        <p:nvSpPr>
          <p:cNvPr id="5" name="Slide Number Placeholder 4"/>
          <p:cNvSpPr>
            <a:spLocks noGrp="1"/>
          </p:cNvSpPr>
          <p:nvPr>
            <p:ph type="sldNum" sz="quarter" idx="12"/>
          </p:nvPr>
        </p:nvSpPr>
        <p:spPr/>
        <p:txBody>
          <a:bodyPr/>
          <a:lstStyle/>
          <a:p>
            <a:fld id="{42BD8709-E537-4D94-AA85-22F0E0E3C656}" type="slidenum">
              <a:rPr lang="en-US" smtClean="0"/>
              <a:pPr/>
              <a:t>27</a:t>
            </a:fld>
            <a:endParaRPr lang="en-US"/>
          </a:p>
        </p:txBody>
      </p:sp>
      <p:sp>
        <p:nvSpPr>
          <p:cNvPr id="7" name="Rectangle 3"/>
          <p:cNvSpPr>
            <a:spLocks noGrp="1" noChangeArrowheads="1"/>
          </p:cNvSpPr>
          <p:nvPr>
            <p:ph idx="1"/>
          </p:nvPr>
        </p:nvSpPr>
        <p:spPr>
          <a:xfrm>
            <a:off x="457200" y="1600200"/>
            <a:ext cx="8229600" cy="4525963"/>
          </a:xfrm>
          <a:prstGeom prst="rect">
            <a:avLst/>
          </a:prstGeom>
        </p:spPr>
        <p:txBody>
          <a:bodyPr>
            <a:normAutofit/>
          </a:bodyPr>
          <a:lstStyle/>
          <a:p>
            <a:pPr marL="0" marR="0" lvl="0" indent="0" defTabSz="914400" eaLnBrk="1" fontAlgn="auto" latinLnBrk="0" hangingPunct="1">
              <a:lnSpc>
                <a:spcPct val="100000"/>
              </a:lnSpc>
              <a:spcBef>
                <a:spcPts val="0"/>
              </a:spcBef>
              <a:spcAft>
                <a:spcPts val="0"/>
              </a:spcAft>
              <a:buClrTx/>
              <a:buSzTx/>
              <a:buFont typeface="Wingdings" pitchFamily="2" charset="2"/>
              <a:buChar char="Ø"/>
              <a:tabLst/>
              <a:defRPr/>
            </a:pPr>
            <a:endParaRPr kumimoji="0" lang="en-US" sz="2400" b="0" i="0" u="none" strike="noStrike" kern="0" cap="none" spc="0" normalizeH="0" baseline="0" noProof="0" dirty="0" smtClean="0">
              <a:ln>
                <a:noFill/>
              </a:ln>
              <a:effectLst/>
              <a:uLnTx/>
              <a:uFillTx/>
              <a:latin typeface="Times New Roman" pitchFamily="18" charset="0"/>
              <a:cs typeface="Times New Roman" pitchFamily="18" charset="0"/>
            </a:endParaRPr>
          </a:p>
          <a:p>
            <a:pPr marL="0" marR="0" lvl="0" indent="0" defTabSz="914400" eaLnBrk="1" fontAlgn="auto" latinLnBrk="0" hangingPunct="1">
              <a:lnSpc>
                <a:spcPct val="100000"/>
              </a:lnSpc>
              <a:spcBef>
                <a:spcPts val="0"/>
              </a:spcBef>
              <a:spcAft>
                <a:spcPts val="0"/>
              </a:spcAft>
              <a:buClrTx/>
              <a:buSzTx/>
              <a:buFont typeface="Wingdings" pitchFamily="2" charset="2"/>
              <a:buChar char="Ø"/>
              <a:tabLst/>
              <a:defRPr/>
            </a:pPr>
            <a:r>
              <a:rPr kumimoji="0" lang="en-US" sz="2400" b="0" i="0" u="none" strike="noStrike" kern="0" cap="none" spc="0" normalizeH="0" baseline="0" noProof="0" dirty="0" smtClean="0">
                <a:ln>
                  <a:noFill/>
                </a:ln>
                <a:effectLst/>
                <a:uLnTx/>
                <a:uFillTx/>
                <a:latin typeface="Times New Roman" pitchFamily="18" charset="0"/>
                <a:cs typeface="Times New Roman" pitchFamily="18" charset="0"/>
              </a:rPr>
              <a:t>AC coupling through capacitors is used to </a:t>
            </a:r>
            <a:r>
              <a:rPr kumimoji="0" lang="en-US" sz="2400" b="1" i="1" u="none" strike="noStrike" kern="0" cap="none" spc="0" normalizeH="0" baseline="0" noProof="0" dirty="0" smtClean="0">
                <a:ln>
                  <a:noFill/>
                </a:ln>
                <a:solidFill>
                  <a:srgbClr val="0000FF"/>
                </a:solidFill>
                <a:effectLst/>
                <a:uLnTx/>
                <a:uFillTx/>
                <a:latin typeface="Times New Roman" pitchFamily="18" charset="0"/>
                <a:cs typeface="Times New Roman" pitchFamily="18" charset="0"/>
              </a:rPr>
              <a:t>inject an ac input </a:t>
            </a:r>
            <a:r>
              <a:rPr kumimoji="0" lang="en-US" sz="2400" b="0" i="0" u="none" strike="noStrike" kern="0" cap="none" spc="0" normalizeH="0" baseline="0" noProof="0" dirty="0" smtClean="0">
                <a:ln>
                  <a:noFill/>
                </a:ln>
                <a:effectLst/>
                <a:uLnTx/>
                <a:uFillTx/>
                <a:latin typeface="Times New Roman" pitchFamily="18" charset="0"/>
                <a:cs typeface="Times New Roman" pitchFamily="18" charset="0"/>
              </a:rPr>
              <a:t>signal and </a:t>
            </a:r>
            <a:r>
              <a:rPr kumimoji="0" lang="en-US" sz="2400" b="1" i="1" u="none" strike="noStrike" kern="0" cap="none" spc="0" normalizeH="0" baseline="0" noProof="0" dirty="0" smtClean="0">
                <a:ln>
                  <a:noFill/>
                </a:ln>
                <a:solidFill>
                  <a:srgbClr val="0000FF"/>
                </a:solidFill>
                <a:effectLst/>
                <a:uLnTx/>
                <a:uFillTx/>
                <a:latin typeface="Times New Roman" pitchFamily="18" charset="0"/>
                <a:cs typeface="Times New Roman" pitchFamily="18" charset="0"/>
              </a:rPr>
              <a:t>extract the ac output signal </a:t>
            </a:r>
            <a:r>
              <a:rPr kumimoji="0" lang="en-US" sz="2400" b="0" i="0" u="none" strike="noStrike" kern="0" cap="none" spc="0" normalizeH="0" baseline="0" noProof="0" dirty="0" smtClean="0">
                <a:ln>
                  <a:noFill/>
                </a:ln>
                <a:effectLst/>
                <a:uLnTx/>
                <a:uFillTx/>
                <a:latin typeface="Times New Roman" pitchFamily="18" charset="0"/>
                <a:cs typeface="Times New Roman" pitchFamily="18" charset="0"/>
              </a:rPr>
              <a:t>without disturbing the DC Q-point</a:t>
            </a:r>
          </a:p>
          <a:p>
            <a:pPr marL="0" marR="0" lvl="0" indent="0" defTabSz="914400" eaLnBrk="1" fontAlgn="auto" latinLnBrk="0" hangingPunct="1">
              <a:lnSpc>
                <a:spcPct val="100000"/>
              </a:lnSpc>
              <a:spcBef>
                <a:spcPts val="0"/>
              </a:spcBef>
              <a:spcAft>
                <a:spcPts val="0"/>
              </a:spcAft>
              <a:buClrTx/>
              <a:buSzTx/>
              <a:buFont typeface="Wingdings" pitchFamily="2" charset="2"/>
              <a:buChar char="Ø"/>
              <a:tabLst/>
              <a:defRPr/>
            </a:pPr>
            <a:endParaRPr lang="en-US" sz="2400" kern="0" dirty="0" smtClean="0">
              <a:latin typeface="Times New Roman" pitchFamily="18" charset="0"/>
              <a:cs typeface="Times New Roman" pitchFamily="18" charset="0"/>
            </a:endParaRPr>
          </a:p>
          <a:p>
            <a:pPr marL="0" marR="0" lvl="0" indent="0" defTabSz="914400" eaLnBrk="1" fontAlgn="auto" latinLnBrk="0" hangingPunct="1">
              <a:lnSpc>
                <a:spcPct val="100000"/>
              </a:lnSpc>
              <a:spcBef>
                <a:spcPts val="0"/>
              </a:spcBef>
              <a:spcAft>
                <a:spcPts val="0"/>
              </a:spcAft>
              <a:buClrTx/>
              <a:buSzTx/>
              <a:buFont typeface="Wingdings" pitchFamily="2" charset="2"/>
              <a:buChar char="Ø"/>
              <a:tabLst/>
              <a:defRPr/>
            </a:pPr>
            <a:r>
              <a:rPr kumimoji="0" lang="en-US" sz="2400" b="0" i="0" u="none" strike="noStrike" kern="0" cap="none" spc="0" normalizeH="0" baseline="0" noProof="0" dirty="0" smtClean="0">
                <a:ln>
                  <a:noFill/>
                </a:ln>
                <a:effectLst/>
                <a:uLnTx/>
                <a:uFillTx/>
                <a:latin typeface="Times New Roman" pitchFamily="18" charset="0"/>
                <a:cs typeface="Times New Roman" pitchFamily="18" charset="0"/>
              </a:rPr>
              <a:t>Capacitors provide negligible impedance at frequencies of interest and provide open circuits at dc.</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a:xfrm>
            <a:off x="685800" y="152400"/>
            <a:ext cx="7772400" cy="654050"/>
          </a:xfrm>
        </p:spPr>
        <p:txBody>
          <a:bodyPr>
            <a:normAutofit/>
          </a:bodyPr>
          <a:lstStyle/>
          <a:p>
            <a:pPr>
              <a:defRPr/>
            </a:pPr>
            <a:r>
              <a:rPr lang="en-US" sz="2800" b="1" kern="0" dirty="0" smtClean="0">
                <a:solidFill>
                  <a:srgbClr val="FF0000"/>
                </a:solidFill>
                <a:latin typeface="Times New Roman"/>
                <a:cs typeface="Times New Roman"/>
              </a:rPr>
              <a:t>BJT Amplifiers using Coupling Capacitors:</a:t>
            </a:r>
            <a:endParaRPr lang="en-US" altLang="en-US" dirty="0" smtClean="0"/>
          </a:p>
        </p:txBody>
      </p:sp>
      <p:sp>
        <p:nvSpPr>
          <p:cNvPr id="12291" name="Text Box 3"/>
          <p:cNvSpPr txBox="1">
            <a:spLocks noChangeArrowheads="1"/>
          </p:cNvSpPr>
          <p:nvPr/>
        </p:nvSpPr>
        <p:spPr bwMode="auto">
          <a:xfrm>
            <a:off x="762000" y="838200"/>
            <a:ext cx="7620000" cy="1169551"/>
          </a:xfrm>
          <a:prstGeom prst="rect">
            <a:avLst/>
          </a:prstGeom>
          <a:noFill/>
          <a:ln w="9525">
            <a:noFill/>
            <a:miter lim="800000"/>
            <a:headEnd/>
            <a:tailEnd/>
          </a:ln>
        </p:spPr>
        <p:txBody>
          <a:bodyPr>
            <a:spAutoFit/>
          </a:bodyPr>
          <a:lstStyle/>
          <a:p>
            <a:pPr>
              <a:spcBef>
                <a:spcPct val="50000"/>
              </a:spcBef>
              <a:buClr>
                <a:srgbClr val="FF0000"/>
              </a:buClr>
              <a:buFont typeface="Wingdings" pitchFamily="2" charset="2"/>
              <a:buChar char="Ø"/>
            </a:pPr>
            <a:r>
              <a:rPr lang="en-US" altLang="en-US" sz="2000" dirty="0" smtClean="0">
                <a:latin typeface="Times New Roman" pitchFamily="18" charset="0"/>
                <a:cs typeface="Times New Roman" pitchFamily="18" charset="0"/>
              </a:rPr>
              <a:t>  In this type of Circuit, only </a:t>
            </a:r>
            <a:r>
              <a:rPr lang="en-US" altLang="en-US" sz="2000" dirty="0">
                <a:latin typeface="Times New Roman" pitchFamily="18" charset="0"/>
                <a:cs typeface="Times New Roman" pitchFamily="18" charset="0"/>
              </a:rPr>
              <a:t>the ac component reaches the load </a:t>
            </a:r>
            <a:r>
              <a:rPr lang="en-US" altLang="en-US" sz="2000" dirty="0" smtClean="0">
                <a:latin typeface="Times New Roman" pitchFamily="18" charset="0"/>
                <a:cs typeface="Times New Roman" pitchFamily="18" charset="0"/>
              </a:rPr>
              <a:t>   because </a:t>
            </a:r>
            <a:r>
              <a:rPr lang="en-US" altLang="en-US" sz="2000" dirty="0">
                <a:latin typeface="Times New Roman" pitchFamily="18" charset="0"/>
                <a:cs typeface="Times New Roman" pitchFamily="18" charset="0"/>
              </a:rPr>
              <a:t>of the capacitive </a:t>
            </a:r>
            <a:r>
              <a:rPr lang="en-US" altLang="en-US" sz="2000" dirty="0" smtClean="0">
                <a:latin typeface="Times New Roman" pitchFamily="18" charset="0"/>
                <a:cs typeface="Times New Roman" pitchFamily="18" charset="0"/>
              </a:rPr>
              <a:t>coupling.</a:t>
            </a:r>
          </a:p>
          <a:p>
            <a:pPr>
              <a:spcBef>
                <a:spcPct val="50000"/>
              </a:spcBef>
              <a:buClr>
                <a:srgbClr val="FF0000"/>
              </a:buClr>
              <a:buFont typeface="Wingdings" pitchFamily="2" charset="2"/>
              <a:buChar char="Ø"/>
            </a:pPr>
            <a:r>
              <a:rPr lang="en-US" altLang="en-US" sz="2000" dirty="0" smtClean="0">
                <a:latin typeface="Times New Roman" pitchFamily="18" charset="0"/>
                <a:cs typeface="Times New Roman" pitchFamily="18" charset="0"/>
              </a:rPr>
              <a:t>  and </a:t>
            </a:r>
            <a:r>
              <a:rPr lang="en-US" altLang="en-US" sz="2000" dirty="0">
                <a:latin typeface="Times New Roman" pitchFamily="18" charset="0"/>
                <a:cs typeface="Times New Roman" pitchFamily="18" charset="0"/>
              </a:rPr>
              <a:t>that the output is 180º out of phase with input.</a:t>
            </a:r>
            <a:endParaRPr lang="en-US" altLang="en-US" sz="2000" b="1" dirty="0">
              <a:latin typeface="Times New Roman" pitchFamily="18" charset="0"/>
              <a:cs typeface="Times New Roman" pitchFamily="18" charset="0"/>
            </a:endParaRPr>
          </a:p>
        </p:txBody>
      </p:sp>
      <p:pic>
        <p:nvPicPr>
          <p:cNvPr id="12292" name="Picture 4"/>
          <p:cNvPicPr>
            <a:picLocks noChangeAspect="1" noChangeArrowheads="1"/>
          </p:cNvPicPr>
          <p:nvPr/>
        </p:nvPicPr>
        <p:blipFill>
          <a:blip r:embed="rId3"/>
          <a:srcRect t="17894" b="12769"/>
          <a:stretch>
            <a:fillRect/>
          </a:stretch>
        </p:blipFill>
        <p:spPr bwMode="auto">
          <a:xfrm>
            <a:off x="762000" y="2133600"/>
            <a:ext cx="7696200" cy="3962400"/>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lstStyle/>
          <a:p>
            <a:fld id="{42BD8709-E537-4D94-AA85-22F0E0E3C656}" type="slidenum">
              <a:rPr lang="en-US" smtClean="0"/>
              <a:pPr/>
              <a:t>28</a:t>
            </a:fld>
            <a:endParaRPr lang="en-US"/>
          </a:p>
        </p:txBody>
      </p:sp>
      <p:sp>
        <p:nvSpPr>
          <p:cNvPr id="6" name="Footer Placeholder 5"/>
          <p:cNvSpPr>
            <a:spLocks noGrp="1"/>
          </p:cNvSpPr>
          <p:nvPr>
            <p:ph type="ftr" sz="quarter" idx="11"/>
          </p:nvPr>
        </p:nvSpPr>
        <p:spPr/>
        <p:txBody>
          <a:bodyPr/>
          <a:lstStyle/>
          <a:p>
            <a:r>
              <a:rPr lang="en-US" smtClean="0"/>
              <a:t>Nasim Zafar</a:t>
            </a:r>
            <a:endParaRPr lang="en-US"/>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normAutofit/>
          </a:bodyPr>
          <a:lstStyle/>
          <a:p>
            <a:r>
              <a:rPr lang="en-US" sz="2800" b="1" kern="0" dirty="0" smtClean="0">
                <a:solidFill>
                  <a:srgbClr val="FF0000"/>
                </a:solidFill>
                <a:latin typeface="Times New Roman"/>
                <a:cs typeface="Times New Roman"/>
              </a:rPr>
              <a:t>BJT Amplifiers using Coupling Capacitors:</a:t>
            </a:r>
            <a:endParaRPr lang="en-US" dirty="0"/>
          </a:p>
        </p:txBody>
      </p:sp>
      <p:sp>
        <p:nvSpPr>
          <p:cNvPr id="4" name="Footer Placeholder 3"/>
          <p:cNvSpPr>
            <a:spLocks noGrp="1"/>
          </p:cNvSpPr>
          <p:nvPr>
            <p:ph type="ftr" sz="quarter" idx="11"/>
          </p:nvPr>
        </p:nvSpPr>
        <p:spPr/>
        <p:txBody>
          <a:bodyPr/>
          <a:lstStyle/>
          <a:p>
            <a:r>
              <a:rPr lang="en-US" smtClean="0"/>
              <a:t>Nasim Zafar</a:t>
            </a:r>
            <a:endParaRPr lang="en-US"/>
          </a:p>
        </p:txBody>
      </p:sp>
      <p:sp>
        <p:nvSpPr>
          <p:cNvPr id="5" name="Slide Number Placeholder 4"/>
          <p:cNvSpPr>
            <a:spLocks noGrp="1"/>
          </p:cNvSpPr>
          <p:nvPr>
            <p:ph type="sldNum" sz="quarter" idx="12"/>
          </p:nvPr>
        </p:nvSpPr>
        <p:spPr/>
        <p:txBody>
          <a:bodyPr/>
          <a:lstStyle/>
          <a:p>
            <a:fld id="{42BD8709-E537-4D94-AA85-22F0E0E3C656}" type="slidenum">
              <a:rPr lang="en-US" smtClean="0"/>
              <a:pPr/>
              <a:t>29</a:t>
            </a:fld>
            <a:endParaRPr lang="en-US"/>
          </a:p>
        </p:txBody>
      </p:sp>
      <p:pic>
        <p:nvPicPr>
          <p:cNvPr id="6" name="Picture 3" descr="C:\Documents and Settings\spencer\My Documents\Book - powerpoint\ch08\FG08_026.tif"/>
          <p:cNvPicPr>
            <a:picLocks noGrp="1" noChangeAspect="1" noChangeArrowheads="1"/>
          </p:cNvPicPr>
          <p:nvPr>
            <p:ph idx="1"/>
          </p:nvPr>
        </p:nvPicPr>
        <p:blipFill>
          <a:blip r:embed="rId2"/>
          <a:srcRect/>
          <a:stretch>
            <a:fillRect/>
          </a:stretch>
        </p:blipFill>
        <p:spPr bwMode="auto">
          <a:xfrm>
            <a:off x="1295400" y="1143000"/>
            <a:ext cx="6095497" cy="4504572"/>
          </a:xfrm>
          <a:prstGeom prst="rect">
            <a:avLst/>
          </a:prstGeom>
          <a:solidFill>
            <a:schemeClr val="accent6">
              <a:lumMod val="60000"/>
              <a:lumOff val="40000"/>
            </a:schemeClr>
          </a:solidFill>
          <a:ln w="9525">
            <a:solidFill>
              <a:schemeClr val="tx1"/>
            </a:solidFill>
            <a:miter lim="800000"/>
            <a:headEnd/>
            <a:tailEnd/>
          </a:ln>
        </p:spPr>
      </p:pic>
      <p:sp>
        <p:nvSpPr>
          <p:cNvPr id="7" name="Rectangle 6"/>
          <p:cNvSpPr/>
          <p:nvPr/>
        </p:nvSpPr>
        <p:spPr>
          <a:xfrm>
            <a:off x="1371600" y="5867400"/>
            <a:ext cx="6096000" cy="369332"/>
          </a:xfrm>
          <a:prstGeom prst="rect">
            <a:avLst/>
          </a:prstGeom>
        </p:spPr>
        <p:txBody>
          <a:bodyPr wrap="square">
            <a:spAutoFit/>
          </a:bodyPr>
          <a:lstStyle/>
          <a:p>
            <a:pPr>
              <a:spcBef>
                <a:spcPct val="50000"/>
              </a:spcBef>
            </a:pPr>
            <a:r>
              <a:rPr lang="en-US" b="1" dirty="0" smtClean="0">
                <a:solidFill>
                  <a:srgbClr val="0000FF"/>
                </a:solidFill>
                <a:latin typeface="Times New Roman" pitchFamily="18" charset="0"/>
                <a:cs typeface="Times New Roman" pitchFamily="18" charset="0"/>
              </a:rPr>
              <a:t>A complete Amplifier Circuit using the Generic Transistor. </a:t>
            </a:r>
            <a:endParaRPr lang="en-US" b="1" dirty="0">
              <a:solidFill>
                <a:srgbClr val="0000FF"/>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normAutofit/>
          </a:bodyPr>
          <a:lstStyle/>
          <a:p>
            <a:r>
              <a:rPr lang="en-US" sz="2400" b="1" kern="0" dirty="0" smtClean="0">
                <a:solidFill>
                  <a:srgbClr val="FF0000"/>
                </a:solidFill>
                <a:latin typeface="Times New Roman"/>
                <a:cs typeface="Times New Roman"/>
              </a:rPr>
              <a:t>A BJT Amplifier using Coupling and Bypass Capacitors:</a:t>
            </a:r>
            <a:endParaRPr lang="en-US" sz="2400" b="1" dirty="0">
              <a:solidFill>
                <a:srgbClr val="FF0000"/>
              </a:solidFill>
            </a:endParaRPr>
          </a:p>
        </p:txBody>
      </p:sp>
      <p:sp>
        <p:nvSpPr>
          <p:cNvPr id="4" name="Footer Placeholder 3"/>
          <p:cNvSpPr>
            <a:spLocks noGrp="1"/>
          </p:cNvSpPr>
          <p:nvPr>
            <p:ph type="ftr" sz="quarter" idx="11"/>
          </p:nvPr>
        </p:nvSpPr>
        <p:spPr/>
        <p:txBody>
          <a:bodyPr/>
          <a:lstStyle/>
          <a:p>
            <a:r>
              <a:rPr lang="en-US" smtClean="0"/>
              <a:t>Nasim Zafar</a:t>
            </a:r>
            <a:endParaRPr lang="en-US"/>
          </a:p>
        </p:txBody>
      </p:sp>
      <p:sp>
        <p:nvSpPr>
          <p:cNvPr id="5" name="Slide Number Placeholder 4"/>
          <p:cNvSpPr>
            <a:spLocks noGrp="1"/>
          </p:cNvSpPr>
          <p:nvPr>
            <p:ph type="sldNum" sz="quarter" idx="12"/>
          </p:nvPr>
        </p:nvSpPr>
        <p:spPr/>
        <p:txBody>
          <a:bodyPr/>
          <a:lstStyle/>
          <a:p>
            <a:fld id="{42BD8709-E537-4D94-AA85-22F0E0E3C656}" type="slidenum">
              <a:rPr lang="en-US" smtClean="0"/>
              <a:pPr/>
              <a:t>30</a:t>
            </a:fld>
            <a:endParaRPr lang="en-US"/>
          </a:p>
        </p:txBody>
      </p:sp>
      <p:pic>
        <p:nvPicPr>
          <p:cNvPr id="6" name="Picture 4" descr="jae20990_1306"/>
          <p:cNvPicPr>
            <a:picLocks noGrp="1" noChangeAspect="1" noChangeArrowheads="1"/>
          </p:cNvPicPr>
          <p:nvPr>
            <p:ph idx="1"/>
          </p:nvPr>
        </p:nvPicPr>
        <p:blipFill>
          <a:blip r:embed="rId2"/>
          <a:srcRect t="2571"/>
          <a:stretch>
            <a:fillRect/>
          </a:stretch>
        </p:blipFill>
        <p:spPr bwMode="auto">
          <a:xfrm>
            <a:off x="1905000" y="2743200"/>
            <a:ext cx="5105400" cy="3784151"/>
          </a:xfrm>
          <a:prstGeom prst="rect">
            <a:avLst/>
          </a:prstGeom>
          <a:solidFill>
            <a:schemeClr val="accent6">
              <a:lumMod val="40000"/>
              <a:lumOff val="60000"/>
            </a:schemeClr>
          </a:solidFill>
          <a:ln>
            <a:solidFill>
              <a:schemeClr val="tx1"/>
            </a:solidFill>
          </a:ln>
        </p:spPr>
      </p:pic>
      <p:sp>
        <p:nvSpPr>
          <p:cNvPr id="7" name="Rectangle 6"/>
          <p:cNvSpPr/>
          <p:nvPr/>
        </p:nvSpPr>
        <p:spPr>
          <a:xfrm>
            <a:off x="381000" y="990600"/>
            <a:ext cx="8382000" cy="1631216"/>
          </a:xfrm>
          <a:prstGeom prst="rect">
            <a:avLst/>
          </a:prstGeom>
        </p:spPr>
        <p:txBody>
          <a:bodyPr wrap="square">
            <a:spAutoFit/>
          </a:bodyPr>
          <a:lstStyle/>
          <a:p>
            <a:pPr eaLnBrk="0" hangingPunct="0">
              <a:buClr>
                <a:srgbClr val="FF0000"/>
              </a:buClr>
              <a:buFont typeface="Wingdings" pitchFamily="2" charset="2"/>
              <a:buChar char="Ø"/>
            </a:pPr>
            <a:r>
              <a:rPr lang="en-US" sz="2000" dirty="0" smtClean="0">
                <a:latin typeface="Times New Roman" pitchFamily="18" charset="0"/>
                <a:cs typeface="Times New Roman" pitchFamily="18" charset="0"/>
              </a:rPr>
              <a:t> In a practical amplifier design, </a:t>
            </a:r>
            <a:r>
              <a:rPr lang="en-US" sz="2000" i="1" dirty="0" smtClean="0">
                <a:latin typeface="Times New Roman" pitchFamily="18" charset="0"/>
                <a:cs typeface="Times New Roman" pitchFamily="18" charset="0"/>
              </a:rPr>
              <a:t>C</a:t>
            </a:r>
            <a:r>
              <a:rPr lang="en-US" sz="2000" baseline="-25000" dirty="0" smtClean="0">
                <a:latin typeface="Times New Roman" pitchFamily="18" charset="0"/>
                <a:cs typeface="Times New Roman" pitchFamily="18" charset="0"/>
              </a:rPr>
              <a:t>1</a:t>
            </a:r>
            <a:r>
              <a:rPr lang="en-US" sz="2000" dirty="0" smtClean="0">
                <a:latin typeface="Times New Roman" pitchFamily="18" charset="0"/>
                <a:cs typeface="Times New Roman" pitchFamily="18" charset="0"/>
              </a:rPr>
              <a:t> and </a:t>
            </a:r>
            <a:r>
              <a:rPr lang="en-US" sz="2000" i="1" dirty="0" smtClean="0">
                <a:latin typeface="Times New Roman" pitchFamily="18" charset="0"/>
                <a:cs typeface="Times New Roman" pitchFamily="18" charset="0"/>
              </a:rPr>
              <a:t>C</a:t>
            </a:r>
            <a:r>
              <a:rPr lang="en-US" sz="2000" baseline="-25000" dirty="0" smtClean="0">
                <a:latin typeface="Times New Roman" pitchFamily="18" charset="0"/>
                <a:cs typeface="Times New Roman" pitchFamily="18" charset="0"/>
              </a:rPr>
              <a:t>3</a:t>
            </a:r>
            <a:r>
              <a:rPr lang="en-US" sz="2000" dirty="0" smtClean="0">
                <a:latin typeface="Times New Roman" pitchFamily="18" charset="0"/>
                <a:cs typeface="Times New Roman" pitchFamily="18" charset="0"/>
              </a:rPr>
              <a:t> are  large coupling capacitors or </a:t>
            </a:r>
          </a:p>
          <a:p>
            <a:pPr eaLnBrk="0" hangingPunct="0">
              <a:buClr>
                <a:srgbClr val="FF0000"/>
              </a:buClr>
            </a:pPr>
            <a:r>
              <a:rPr lang="en-US" sz="2000" b="1" i="1" dirty="0" smtClean="0">
                <a:solidFill>
                  <a:srgbClr val="0000FF"/>
                </a:solidFill>
                <a:latin typeface="Times New Roman" pitchFamily="18" charset="0"/>
                <a:cs typeface="Times New Roman" pitchFamily="18" charset="0"/>
              </a:rPr>
              <a:t>    dc blocking capacitors.</a:t>
            </a:r>
          </a:p>
          <a:p>
            <a:pPr eaLnBrk="0" hangingPunct="0">
              <a:lnSpc>
                <a:spcPct val="150000"/>
              </a:lnSpc>
              <a:buClr>
                <a:srgbClr val="FF0000"/>
              </a:buClr>
              <a:buFont typeface="Wingdings" pitchFamily="2" charset="2"/>
              <a:buChar char="Ø"/>
            </a:pPr>
            <a:r>
              <a:rPr lang="en-US" sz="2000" dirty="0" smtClean="0">
                <a:latin typeface="Times New Roman" pitchFamily="18" charset="0"/>
                <a:cs typeface="Times New Roman" pitchFamily="18" charset="0"/>
              </a:rPr>
              <a:t>Their </a:t>
            </a:r>
            <a:r>
              <a:rPr lang="en-US" sz="2000" b="1" i="1" dirty="0" smtClean="0">
                <a:solidFill>
                  <a:srgbClr val="0000FF"/>
                </a:solidFill>
                <a:latin typeface="Times New Roman" pitchFamily="18" charset="0"/>
                <a:cs typeface="Times New Roman" pitchFamily="18" charset="0"/>
              </a:rPr>
              <a:t>reactance (X</a:t>
            </a:r>
            <a:r>
              <a:rPr lang="en-US" sz="2000" b="1" i="1" baseline="-25000" dirty="0" smtClean="0">
                <a:solidFill>
                  <a:srgbClr val="0000FF"/>
                </a:solidFill>
                <a:latin typeface="Times New Roman" pitchFamily="18" charset="0"/>
                <a:cs typeface="Times New Roman" pitchFamily="18" charset="0"/>
              </a:rPr>
              <a:t>C </a:t>
            </a:r>
            <a:r>
              <a:rPr lang="en-US" sz="2000" b="1" i="1" dirty="0" smtClean="0">
                <a:solidFill>
                  <a:srgbClr val="0000FF"/>
                </a:solidFill>
                <a:latin typeface="Times New Roman" pitchFamily="18" charset="0"/>
                <a:cs typeface="Times New Roman" pitchFamily="18" charset="0"/>
              </a:rPr>
              <a:t>= |Z</a:t>
            </a:r>
            <a:r>
              <a:rPr lang="en-US" sz="2000" b="1" i="1" baseline="-25000" dirty="0" smtClean="0">
                <a:solidFill>
                  <a:srgbClr val="0000FF"/>
                </a:solidFill>
                <a:latin typeface="Times New Roman" pitchFamily="18" charset="0"/>
                <a:cs typeface="Times New Roman" pitchFamily="18" charset="0"/>
              </a:rPr>
              <a:t>C</a:t>
            </a:r>
            <a:r>
              <a:rPr lang="en-US" sz="2000" b="1" i="1" dirty="0" smtClean="0">
                <a:solidFill>
                  <a:srgbClr val="0000FF"/>
                </a:solidFill>
                <a:latin typeface="Times New Roman" pitchFamily="18" charset="0"/>
                <a:cs typeface="Times New Roman" pitchFamily="18" charset="0"/>
              </a:rPr>
              <a:t>| = 1/</a:t>
            </a:r>
            <a:r>
              <a:rPr lang="en-US" sz="2000" b="1" i="1" dirty="0" err="1" smtClean="0">
                <a:solidFill>
                  <a:srgbClr val="0000FF"/>
                </a:solidFill>
                <a:latin typeface="Times New Roman" pitchFamily="18" charset="0"/>
                <a:cs typeface="Times New Roman" pitchFamily="18" charset="0"/>
              </a:rPr>
              <a:t>wC</a:t>
            </a:r>
            <a:r>
              <a:rPr lang="en-US" sz="2000" b="1" i="1" dirty="0" smtClean="0">
                <a:solidFill>
                  <a:srgbClr val="0000FF"/>
                </a:solidFill>
                <a:latin typeface="Times New Roman" pitchFamily="18" charset="0"/>
                <a:cs typeface="Times New Roman" pitchFamily="18" charset="0"/>
              </a:rPr>
              <a:t>),  </a:t>
            </a:r>
            <a:r>
              <a:rPr lang="en-US" sz="2000" dirty="0" smtClean="0">
                <a:latin typeface="Times New Roman" pitchFamily="18" charset="0"/>
                <a:cs typeface="Times New Roman" pitchFamily="18" charset="0"/>
              </a:rPr>
              <a:t>at signal frequency is negligible.  </a:t>
            </a:r>
          </a:p>
          <a:p>
            <a:pPr eaLnBrk="0" hangingPunct="0">
              <a:lnSpc>
                <a:spcPct val="150000"/>
              </a:lnSpc>
              <a:buClr>
                <a:srgbClr val="FF0000"/>
              </a:buClr>
              <a:buFont typeface="Wingdings" pitchFamily="2" charset="2"/>
              <a:buChar char="Ø"/>
            </a:pPr>
            <a:r>
              <a:rPr lang="en-US" sz="2000" dirty="0" smtClean="0">
                <a:latin typeface="Times New Roman" pitchFamily="18" charset="0"/>
                <a:cs typeface="Times New Roman" pitchFamily="18" charset="0"/>
              </a:rPr>
              <a:t>They are effective open circuits for the circuit when DC bias is considered.</a:t>
            </a:r>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normAutofit/>
          </a:bodyPr>
          <a:lstStyle/>
          <a:p>
            <a:r>
              <a:rPr lang="en-US" sz="2400" b="1" kern="0" dirty="0" smtClean="0">
                <a:solidFill>
                  <a:srgbClr val="FF0000"/>
                </a:solidFill>
                <a:latin typeface="Times New Roman"/>
                <a:cs typeface="Times New Roman"/>
              </a:rPr>
              <a:t>A Practical BJT Amplifier using Coupling and Bypass Capacitors (cont):</a:t>
            </a:r>
            <a:endParaRPr lang="en-US" sz="2400" b="1" dirty="0">
              <a:solidFill>
                <a:srgbClr val="FF0000"/>
              </a:solidFill>
            </a:endParaRPr>
          </a:p>
        </p:txBody>
      </p:sp>
      <p:sp>
        <p:nvSpPr>
          <p:cNvPr id="4" name="Footer Placeholder 3"/>
          <p:cNvSpPr>
            <a:spLocks noGrp="1"/>
          </p:cNvSpPr>
          <p:nvPr>
            <p:ph type="ftr" sz="quarter" idx="11"/>
          </p:nvPr>
        </p:nvSpPr>
        <p:spPr/>
        <p:txBody>
          <a:bodyPr/>
          <a:lstStyle/>
          <a:p>
            <a:r>
              <a:rPr lang="en-US" smtClean="0"/>
              <a:t>Nasim Zafar</a:t>
            </a:r>
            <a:endParaRPr lang="en-US"/>
          </a:p>
        </p:txBody>
      </p:sp>
      <p:sp>
        <p:nvSpPr>
          <p:cNvPr id="5" name="Slide Number Placeholder 4"/>
          <p:cNvSpPr>
            <a:spLocks noGrp="1"/>
          </p:cNvSpPr>
          <p:nvPr>
            <p:ph type="sldNum" sz="quarter" idx="12"/>
          </p:nvPr>
        </p:nvSpPr>
        <p:spPr/>
        <p:txBody>
          <a:bodyPr/>
          <a:lstStyle/>
          <a:p>
            <a:fld id="{42BD8709-E537-4D94-AA85-22F0E0E3C656}" type="slidenum">
              <a:rPr lang="en-US" smtClean="0"/>
              <a:pPr/>
              <a:t>31</a:t>
            </a:fld>
            <a:endParaRPr lang="en-US"/>
          </a:p>
        </p:txBody>
      </p:sp>
      <p:pic>
        <p:nvPicPr>
          <p:cNvPr id="6" name="Picture 4" descr="jae20990_1306"/>
          <p:cNvPicPr>
            <a:picLocks noGrp="1" noChangeAspect="1" noChangeArrowheads="1"/>
          </p:cNvPicPr>
          <p:nvPr>
            <p:ph idx="1"/>
          </p:nvPr>
        </p:nvPicPr>
        <p:blipFill>
          <a:blip r:embed="rId2"/>
          <a:srcRect t="2571"/>
          <a:stretch>
            <a:fillRect/>
          </a:stretch>
        </p:blipFill>
        <p:spPr bwMode="auto">
          <a:xfrm>
            <a:off x="1905000" y="2743200"/>
            <a:ext cx="5105400" cy="3784151"/>
          </a:xfrm>
          <a:prstGeom prst="rect">
            <a:avLst/>
          </a:prstGeom>
          <a:solidFill>
            <a:schemeClr val="accent6">
              <a:lumMod val="40000"/>
              <a:lumOff val="60000"/>
            </a:schemeClr>
          </a:solidFill>
          <a:ln>
            <a:solidFill>
              <a:schemeClr val="tx1"/>
            </a:solidFill>
          </a:ln>
        </p:spPr>
      </p:pic>
      <p:sp>
        <p:nvSpPr>
          <p:cNvPr id="7" name="Rectangle 6"/>
          <p:cNvSpPr/>
          <p:nvPr/>
        </p:nvSpPr>
        <p:spPr>
          <a:xfrm>
            <a:off x="381000" y="990600"/>
            <a:ext cx="8382000" cy="1015663"/>
          </a:xfrm>
          <a:prstGeom prst="rect">
            <a:avLst/>
          </a:prstGeom>
        </p:spPr>
        <p:txBody>
          <a:bodyPr wrap="square">
            <a:spAutoFit/>
          </a:bodyPr>
          <a:lstStyle/>
          <a:p>
            <a:pPr eaLnBrk="0" hangingPunct="0">
              <a:buClr>
                <a:srgbClr val="FF0000"/>
              </a:buClr>
              <a:buFont typeface="Wingdings" pitchFamily="2" charset="2"/>
              <a:buChar char="Ø"/>
            </a:pPr>
            <a:r>
              <a:rPr lang="en-US" sz="2000" i="1" dirty="0" smtClean="0">
                <a:solidFill>
                  <a:srgbClr val="000000"/>
                </a:solidFill>
                <a:latin typeface="Times New Roman" pitchFamily="18" charset="0"/>
                <a:cs typeface="Times New Roman"/>
              </a:rPr>
              <a:t> C</a:t>
            </a:r>
            <a:r>
              <a:rPr lang="en-US" sz="2000" baseline="-25000" dirty="0" smtClean="0">
                <a:solidFill>
                  <a:srgbClr val="000000"/>
                </a:solidFill>
                <a:latin typeface="Times New Roman" pitchFamily="18" charset="0"/>
                <a:cs typeface="Times New Roman"/>
              </a:rPr>
              <a:t>2</a:t>
            </a:r>
            <a:r>
              <a:rPr lang="en-US" sz="2000" dirty="0" smtClean="0">
                <a:solidFill>
                  <a:srgbClr val="000000"/>
                </a:solidFill>
                <a:latin typeface="Times New Roman" pitchFamily="18" charset="0"/>
                <a:cs typeface="Times New Roman"/>
              </a:rPr>
              <a:t> is a bypass capacitor.  It provides a low impedance path for ac current from emitter to ground.  It effectively removes </a:t>
            </a:r>
            <a:r>
              <a:rPr lang="en-US" sz="2000" i="1" dirty="0" smtClean="0">
                <a:solidFill>
                  <a:srgbClr val="000000"/>
                </a:solidFill>
                <a:latin typeface="Times New Roman" pitchFamily="18" charset="0"/>
                <a:cs typeface="Times New Roman"/>
              </a:rPr>
              <a:t>R</a:t>
            </a:r>
            <a:r>
              <a:rPr lang="en-US" sz="2000" baseline="-25000" dirty="0" smtClean="0">
                <a:solidFill>
                  <a:srgbClr val="000000"/>
                </a:solidFill>
                <a:latin typeface="Times New Roman" pitchFamily="18" charset="0"/>
                <a:cs typeface="Times New Roman"/>
              </a:rPr>
              <a:t>E</a:t>
            </a:r>
            <a:r>
              <a:rPr lang="en-US" sz="2000" dirty="0" smtClean="0">
                <a:solidFill>
                  <a:srgbClr val="000000"/>
                </a:solidFill>
                <a:latin typeface="Times New Roman" pitchFamily="18" charset="0"/>
                <a:cs typeface="Times New Roman"/>
              </a:rPr>
              <a:t>  (required for good Q-point stability) from the circuit when ac signals are considered.</a:t>
            </a:r>
            <a:r>
              <a:rPr lang="en-US" sz="2000" dirty="0" smtClean="0">
                <a:latin typeface="Times New Roman" pitchFamily="18" charset="0"/>
                <a:cs typeface="Times New Roman" pitchFamily="18" charset="0"/>
              </a:rPr>
              <a:t> </a:t>
            </a:r>
            <a:endParaRPr lang="en-US"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b="1" kern="0" dirty="0" smtClean="0">
                <a:solidFill>
                  <a:srgbClr val="0000FF"/>
                </a:solidFill>
                <a:latin typeface="Times New Roman"/>
                <a:cs typeface="Times New Roman"/>
              </a:rPr>
              <a:t/>
            </a:r>
            <a:br>
              <a:rPr lang="en-US" sz="3200" b="1" kern="0" dirty="0" smtClean="0">
                <a:solidFill>
                  <a:srgbClr val="0000FF"/>
                </a:solidFill>
                <a:latin typeface="Times New Roman"/>
                <a:cs typeface="Times New Roman"/>
              </a:rPr>
            </a:br>
            <a:r>
              <a:rPr lang="en-US" sz="3200" b="1" kern="0" dirty="0" smtClean="0">
                <a:solidFill>
                  <a:srgbClr val="0000FF"/>
                </a:solidFill>
                <a:latin typeface="Times New Roman"/>
                <a:cs typeface="Times New Roman"/>
              </a:rPr>
              <a:t/>
            </a:r>
            <a:br>
              <a:rPr lang="en-US" sz="3200" b="1" kern="0" dirty="0" smtClean="0">
                <a:solidFill>
                  <a:srgbClr val="0000FF"/>
                </a:solidFill>
                <a:latin typeface="Times New Roman"/>
                <a:cs typeface="Times New Roman"/>
              </a:rPr>
            </a:br>
            <a:r>
              <a:rPr lang="en-US" sz="3200" b="1" kern="0" dirty="0" smtClean="0">
                <a:solidFill>
                  <a:srgbClr val="0000FF"/>
                </a:solidFill>
                <a:latin typeface="Times New Roman"/>
                <a:cs typeface="Times New Roman"/>
              </a:rPr>
              <a:t/>
            </a:r>
            <a:br>
              <a:rPr lang="en-US" sz="3200" b="1" kern="0" dirty="0" smtClean="0">
                <a:solidFill>
                  <a:srgbClr val="0000FF"/>
                </a:solidFill>
                <a:latin typeface="Times New Roman"/>
                <a:cs typeface="Times New Roman"/>
              </a:rPr>
            </a:br>
            <a:r>
              <a:rPr lang="en-US" sz="3200" b="1" kern="0" dirty="0" smtClean="0">
                <a:solidFill>
                  <a:srgbClr val="0000FF"/>
                </a:solidFill>
                <a:latin typeface="Times New Roman"/>
                <a:cs typeface="Times New Roman"/>
              </a:rPr>
              <a:t/>
            </a:r>
            <a:br>
              <a:rPr lang="en-US" sz="3200" b="1" kern="0" dirty="0" smtClean="0">
                <a:solidFill>
                  <a:srgbClr val="0000FF"/>
                </a:solidFill>
                <a:latin typeface="Times New Roman"/>
                <a:cs typeface="Times New Roman"/>
              </a:rPr>
            </a:br>
            <a:r>
              <a:rPr lang="en-US" sz="3200" b="1" kern="0" dirty="0" smtClean="0">
                <a:solidFill>
                  <a:srgbClr val="0000FF"/>
                </a:solidFill>
                <a:latin typeface="Times New Roman"/>
                <a:cs typeface="Times New Roman"/>
              </a:rPr>
              <a:t/>
            </a:r>
            <a:br>
              <a:rPr lang="en-US" sz="3200" b="1" kern="0" dirty="0" smtClean="0">
                <a:solidFill>
                  <a:srgbClr val="0000FF"/>
                </a:solidFill>
                <a:latin typeface="Times New Roman"/>
                <a:cs typeface="Times New Roman"/>
              </a:rPr>
            </a:br>
            <a:r>
              <a:rPr lang="en-US" sz="3200" b="1" kern="0" dirty="0" smtClean="0">
                <a:solidFill>
                  <a:srgbClr val="0000FF"/>
                </a:solidFill>
                <a:latin typeface="Times New Roman"/>
                <a:cs typeface="Times New Roman"/>
              </a:rPr>
              <a:t/>
            </a:r>
            <a:br>
              <a:rPr lang="en-US" sz="3200" b="1" kern="0" dirty="0" smtClean="0">
                <a:solidFill>
                  <a:srgbClr val="0000FF"/>
                </a:solidFill>
                <a:latin typeface="Times New Roman"/>
                <a:cs typeface="Times New Roman"/>
              </a:rPr>
            </a:br>
            <a:r>
              <a:rPr lang="en-US" sz="3200" b="1" kern="0" dirty="0" smtClean="0">
                <a:solidFill>
                  <a:srgbClr val="0000FF"/>
                </a:solidFill>
                <a:latin typeface="Times New Roman"/>
                <a:cs typeface="Times New Roman"/>
              </a:rPr>
              <a:t/>
            </a:r>
            <a:br>
              <a:rPr lang="en-US" sz="3200" b="1" kern="0" dirty="0" smtClean="0">
                <a:solidFill>
                  <a:srgbClr val="0000FF"/>
                </a:solidFill>
                <a:latin typeface="Times New Roman"/>
                <a:cs typeface="Times New Roman"/>
              </a:rPr>
            </a:br>
            <a:r>
              <a:rPr lang="en-US" sz="3200" b="1" kern="0" dirty="0" smtClean="0">
                <a:solidFill>
                  <a:srgbClr val="0000FF"/>
                </a:solidFill>
                <a:latin typeface="Times New Roman"/>
                <a:cs typeface="Times New Roman"/>
              </a:rPr>
              <a:t/>
            </a:r>
            <a:br>
              <a:rPr lang="en-US" sz="3200" b="1" kern="0" dirty="0" smtClean="0">
                <a:solidFill>
                  <a:srgbClr val="0000FF"/>
                </a:solidFill>
                <a:latin typeface="Times New Roman"/>
                <a:cs typeface="Times New Roman"/>
              </a:rPr>
            </a:br>
            <a:r>
              <a:rPr lang="en-US" sz="3200" b="1" kern="0" dirty="0" smtClean="0">
                <a:solidFill>
                  <a:srgbClr val="0000FF"/>
                </a:solidFill>
                <a:latin typeface="Times New Roman"/>
                <a:cs typeface="Times New Roman"/>
              </a:rPr>
              <a:t/>
            </a:r>
            <a:br>
              <a:rPr lang="en-US" sz="3200" b="1" kern="0" dirty="0" smtClean="0">
                <a:solidFill>
                  <a:srgbClr val="0000FF"/>
                </a:solidFill>
                <a:latin typeface="Times New Roman"/>
                <a:cs typeface="Times New Roman"/>
              </a:rPr>
            </a:br>
            <a:r>
              <a:rPr lang="en-US" sz="3600" b="1" kern="0" dirty="0" smtClean="0">
                <a:solidFill>
                  <a:srgbClr val="0000FF"/>
                </a:solidFill>
                <a:latin typeface="Times New Roman"/>
                <a:cs typeface="Times New Roman"/>
              </a:rPr>
              <a:t>BJT Amplifiers-</a:t>
            </a:r>
            <a:r>
              <a:rPr lang="en-US" sz="3600" b="1" dirty="0" smtClean="0">
                <a:solidFill>
                  <a:srgbClr val="0000FF"/>
                </a:solidFill>
                <a:latin typeface="Times New Roman" pitchFamily="18" charset="0"/>
                <a:cs typeface="Times New Roman" pitchFamily="18" charset="0"/>
              </a:rPr>
              <a:t>DC Equivalent Circuits:</a:t>
            </a:r>
            <a:endParaRPr lang="en-US" sz="3600" b="1" dirty="0">
              <a:solidFill>
                <a:srgbClr val="0000FF"/>
              </a:solidFill>
            </a:endParaRPr>
          </a:p>
        </p:txBody>
      </p:sp>
      <p:sp>
        <p:nvSpPr>
          <p:cNvPr id="3" name="Footer Placeholder 2"/>
          <p:cNvSpPr>
            <a:spLocks noGrp="1"/>
          </p:cNvSpPr>
          <p:nvPr>
            <p:ph type="ftr" sz="quarter" idx="11"/>
          </p:nvPr>
        </p:nvSpPr>
        <p:spPr/>
        <p:txBody>
          <a:bodyPr/>
          <a:lstStyle/>
          <a:p>
            <a:r>
              <a:rPr lang="en-US" smtClean="0"/>
              <a:t>Nasim Zafar</a:t>
            </a:r>
            <a:endParaRPr lang="en-US"/>
          </a:p>
        </p:txBody>
      </p:sp>
      <p:sp>
        <p:nvSpPr>
          <p:cNvPr id="4" name="Slide Number Placeholder 3"/>
          <p:cNvSpPr>
            <a:spLocks noGrp="1"/>
          </p:cNvSpPr>
          <p:nvPr>
            <p:ph type="sldNum" sz="quarter" idx="12"/>
          </p:nvPr>
        </p:nvSpPr>
        <p:spPr/>
        <p:txBody>
          <a:bodyPr/>
          <a:lstStyle/>
          <a:p>
            <a:fld id="{42BD8709-E537-4D94-AA85-22F0E0E3C656}"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D C Equivalent for the BJT Amplifier (Step1)</a:t>
            </a:r>
            <a:endParaRPr lang="en-US" dirty="0"/>
          </a:p>
        </p:txBody>
      </p:sp>
      <p:sp>
        <p:nvSpPr>
          <p:cNvPr id="3" name="Content Placeholder 2"/>
          <p:cNvSpPr>
            <a:spLocks noGrp="1"/>
          </p:cNvSpPr>
          <p:nvPr>
            <p:ph idx="1"/>
          </p:nvPr>
        </p:nvSpPr>
        <p:spPr/>
        <p:txBody>
          <a:bodyPr/>
          <a:lstStyle/>
          <a:p>
            <a:pPr lvl="0">
              <a:buClr>
                <a:srgbClr val="FF0000"/>
              </a:buClr>
              <a:buFont typeface="Wingdings" pitchFamily="2" charset="2"/>
              <a:buChar char="Ø"/>
            </a:pPr>
            <a:endParaRPr lang="en-US" sz="2400" dirty="0" smtClean="0">
              <a:latin typeface="Times New Roman" pitchFamily="18" charset="0"/>
              <a:cs typeface="Times New Roman" pitchFamily="18" charset="0"/>
            </a:endParaRPr>
          </a:p>
          <a:p>
            <a:pPr lvl="0">
              <a:buClr>
                <a:srgbClr val="FF0000"/>
              </a:buClr>
              <a:buFont typeface="Wingdings" pitchFamily="2" charset="2"/>
              <a:buChar char="Ø"/>
            </a:pPr>
            <a:r>
              <a:rPr lang="en-US" sz="2400" dirty="0" smtClean="0">
                <a:latin typeface="Times New Roman" pitchFamily="18" charset="0"/>
                <a:cs typeface="Times New Roman" pitchFamily="18" charset="0"/>
              </a:rPr>
              <a:t>All capacitors in the original amplifier circuit are </a:t>
            </a:r>
            <a:r>
              <a:rPr lang="en-US" sz="2400" b="1" i="1" dirty="0" smtClean="0">
                <a:solidFill>
                  <a:srgbClr val="0000FF"/>
                </a:solidFill>
                <a:latin typeface="Times New Roman" pitchFamily="18" charset="0"/>
                <a:cs typeface="Times New Roman" pitchFamily="18" charset="0"/>
              </a:rPr>
              <a:t>replaced by open circuits,</a:t>
            </a:r>
            <a:r>
              <a:rPr lang="en-US" sz="2400" dirty="0" smtClean="0">
                <a:latin typeface="Times New Roman" pitchFamily="18" charset="0"/>
                <a:cs typeface="Times New Roman" pitchFamily="18" charset="0"/>
              </a:rPr>
              <a:t> disconnecting </a:t>
            </a:r>
            <a:r>
              <a:rPr lang="en-US" sz="2400" dirty="0" err="1" smtClean="0">
                <a:latin typeface="Times New Roman" pitchFamily="18" charset="0"/>
                <a:cs typeface="Times New Roman" pitchFamily="18" charset="0"/>
              </a:rPr>
              <a:t>v</a:t>
            </a:r>
            <a:r>
              <a:rPr lang="en-US" sz="2400" baseline="-25000" dirty="0" err="1" smtClean="0">
                <a:latin typeface="Times New Roman" pitchFamily="18" charset="0"/>
                <a:cs typeface="Times New Roman" pitchFamily="18" charset="0"/>
              </a:rPr>
              <a:t>I</a:t>
            </a:r>
            <a:r>
              <a:rPr lang="en-US" sz="2400" dirty="0" smtClean="0">
                <a:latin typeface="Times New Roman" pitchFamily="18" charset="0"/>
                <a:cs typeface="Times New Roman" pitchFamily="18" charset="0"/>
              </a:rPr>
              <a:t>, R</a:t>
            </a:r>
            <a:r>
              <a:rPr lang="en-US" sz="2400" baseline="-25000" dirty="0" smtClean="0">
                <a:latin typeface="Times New Roman" pitchFamily="18" charset="0"/>
                <a:cs typeface="Times New Roman" pitchFamily="18" charset="0"/>
              </a:rPr>
              <a:t>I</a:t>
            </a:r>
            <a:r>
              <a:rPr lang="en-US" sz="2400" dirty="0" smtClean="0">
                <a:latin typeface="Times New Roman" pitchFamily="18" charset="0"/>
                <a:cs typeface="Times New Roman" pitchFamily="18" charset="0"/>
              </a:rPr>
              <a:t>, and R</a:t>
            </a:r>
            <a:r>
              <a:rPr lang="en-US" sz="2400" baseline="-25000" dirty="0" smtClean="0">
                <a:latin typeface="Times New Roman" pitchFamily="18" charset="0"/>
                <a:cs typeface="Times New Roman" pitchFamily="18" charset="0"/>
              </a:rPr>
              <a:t>3</a:t>
            </a:r>
            <a:r>
              <a:rPr lang="en-US" sz="2400" dirty="0" smtClean="0">
                <a:latin typeface="Times New Roman" pitchFamily="18" charset="0"/>
                <a:cs typeface="Times New Roman" pitchFamily="18" charset="0"/>
              </a:rPr>
              <a:t> from the circuit.</a:t>
            </a:r>
          </a:p>
          <a:p>
            <a:pPr lvl="0">
              <a:buClr>
                <a:srgbClr val="FF0000"/>
              </a:buClr>
              <a:buFont typeface="Wingdings" pitchFamily="2" charset="2"/>
              <a:buChar char="Ø"/>
            </a:pPr>
            <a:endParaRPr lang="en-US" sz="2400" dirty="0" smtClean="0">
              <a:latin typeface="Times New Roman" pitchFamily="18" charset="0"/>
              <a:cs typeface="Times New Roman" pitchFamily="18" charset="0"/>
            </a:endParaRPr>
          </a:p>
          <a:p>
            <a:pPr lvl="0">
              <a:buClr>
                <a:srgbClr val="FF0000"/>
              </a:buClr>
              <a:buFont typeface="Wingdings" pitchFamily="2" charset="2"/>
              <a:buChar char="Ø"/>
            </a:pPr>
            <a:r>
              <a:rPr lang="en-US" sz="2400" dirty="0" smtClean="0">
                <a:latin typeface="Times New Roman" pitchFamily="18" charset="0"/>
                <a:cs typeface="Times New Roman" pitchFamily="18" charset="0"/>
              </a:rPr>
              <a:t> </a:t>
            </a:r>
            <a:r>
              <a:rPr lang="en-US" sz="2400" dirty="0" smtClean="0">
                <a:solidFill>
                  <a:prstClr val="black"/>
                </a:solidFill>
                <a:latin typeface="Times New Roman" pitchFamily="18" charset="0"/>
                <a:cs typeface="Times New Roman" pitchFamily="18" charset="0"/>
              </a:rPr>
              <a:t>and leaving </a:t>
            </a:r>
            <a:r>
              <a:rPr lang="en-US" sz="2400" i="1" dirty="0" smtClean="0">
                <a:solidFill>
                  <a:prstClr val="black"/>
                </a:solidFill>
                <a:latin typeface="Times New Roman" pitchFamily="18" charset="0"/>
                <a:cs typeface="Times New Roman" pitchFamily="18" charset="0"/>
              </a:rPr>
              <a:t>R</a:t>
            </a:r>
            <a:r>
              <a:rPr lang="en-US" sz="2400" i="1" baseline="-25000" dirty="0" smtClean="0">
                <a:solidFill>
                  <a:prstClr val="black"/>
                </a:solidFill>
                <a:latin typeface="Times New Roman" pitchFamily="18" charset="0"/>
                <a:cs typeface="Times New Roman" pitchFamily="18" charset="0"/>
              </a:rPr>
              <a:t>E</a:t>
            </a:r>
            <a:r>
              <a:rPr lang="en-US" sz="2400" dirty="0" smtClean="0">
                <a:solidFill>
                  <a:prstClr val="black"/>
                </a:solidFill>
                <a:latin typeface="Times New Roman" pitchFamily="18" charset="0"/>
                <a:cs typeface="Times New Roman" pitchFamily="18" charset="0"/>
              </a:rPr>
              <a:t> intact.  </a:t>
            </a:r>
          </a:p>
          <a:p>
            <a:pPr lvl="0">
              <a:buClr>
                <a:srgbClr val="FF0000"/>
              </a:buClr>
              <a:buFont typeface="Wingdings" pitchFamily="2" charset="2"/>
              <a:buChar char="Ø"/>
            </a:pPr>
            <a:endParaRPr lang="en-US" sz="2400" dirty="0" smtClean="0">
              <a:solidFill>
                <a:prstClr val="black"/>
              </a:solidFill>
              <a:latin typeface="Times New Roman" pitchFamily="18" charset="0"/>
              <a:cs typeface="Times New Roman" pitchFamily="18" charset="0"/>
            </a:endParaRPr>
          </a:p>
          <a:p>
            <a:pPr lvl="0">
              <a:buClr>
                <a:srgbClr val="FF0000"/>
              </a:buClr>
              <a:buFont typeface="Wingdings" pitchFamily="2" charset="2"/>
              <a:buChar char="Ø"/>
            </a:pPr>
            <a:r>
              <a:rPr lang="en-US" sz="2400" dirty="0" smtClean="0">
                <a:solidFill>
                  <a:prstClr val="black"/>
                </a:solidFill>
                <a:latin typeface="Times New Roman" pitchFamily="18" charset="0"/>
                <a:cs typeface="Times New Roman" pitchFamily="18" charset="0"/>
              </a:rPr>
              <a:t>The transistor </a:t>
            </a:r>
            <a:r>
              <a:rPr lang="en-US" sz="2400" i="1" dirty="0" smtClean="0">
                <a:solidFill>
                  <a:prstClr val="black"/>
                </a:solidFill>
                <a:latin typeface="Times New Roman" pitchFamily="18" charset="0"/>
                <a:cs typeface="Times New Roman" pitchFamily="18" charset="0"/>
              </a:rPr>
              <a:t>Q</a:t>
            </a:r>
            <a:r>
              <a:rPr lang="en-US" sz="2400" dirty="0" smtClean="0">
                <a:solidFill>
                  <a:prstClr val="black"/>
                </a:solidFill>
                <a:latin typeface="Times New Roman" pitchFamily="18" charset="0"/>
                <a:cs typeface="Times New Roman" pitchFamily="18" charset="0"/>
              </a:rPr>
              <a:t> will be replaced by its DC model.</a:t>
            </a:r>
          </a:p>
          <a:p>
            <a:endParaRPr lang="en-US" dirty="0"/>
          </a:p>
        </p:txBody>
      </p:sp>
      <p:sp>
        <p:nvSpPr>
          <p:cNvPr id="4" name="Footer Placeholder 3"/>
          <p:cNvSpPr>
            <a:spLocks noGrp="1"/>
          </p:cNvSpPr>
          <p:nvPr>
            <p:ph type="ftr" sz="quarter" idx="11"/>
          </p:nvPr>
        </p:nvSpPr>
        <p:spPr/>
        <p:txBody>
          <a:bodyPr/>
          <a:lstStyle/>
          <a:p>
            <a:r>
              <a:rPr lang="en-US" smtClean="0"/>
              <a:t>Nasim Zafar</a:t>
            </a:r>
            <a:endParaRPr lang="en-US"/>
          </a:p>
        </p:txBody>
      </p:sp>
      <p:sp>
        <p:nvSpPr>
          <p:cNvPr id="5" name="Slide Number Placeholder 4"/>
          <p:cNvSpPr>
            <a:spLocks noGrp="1"/>
          </p:cNvSpPr>
          <p:nvPr>
            <p:ph type="sldNum" sz="quarter" idx="12"/>
          </p:nvPr>
        </p:nvSpPr>
        <p:spPr/>
        <p:txBody>
          <a:bodyPr/>
          <a:lstStyle/>
          <a:p>
            <a:fld id="{42BD8709-E537-4D94-AA85-22F0E0E3C656}"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a:xfrm>
            <a:off x="685800" y="152400"/>
            <a:ext cx="7772400" cy="685800"/>
          </a:xfrm>
        </p:spPr>
        <p:txBody>
          <a:bodyPr>
            <a:normAutofit/>
          </a:bodyPr>
          <a:lstStyle/>
          <a:p>
            <a:pPr>
              <a:defRPr/>
            </a:pPr>
            <a:r>
              <a:rPr lang="en-US" sz="2800" b="1" kern="0" dirty="0" smtClean="0">
                <a:solidFill>
                  <a:srgbClr val="FF0000"/>
                </a:solidFill>
                <a:latin typeface="Times New Roman"/>
                <a:cs typeface="Times New Roman"/>
              </a:rPr>
              <a:t>BJT Amplifiers using Coupling Capacitors:</a:t>
            </a:r>
            <a:endParaRPr lang="en-US" altLang="en-US" dirty="0" smtClean="0"/>
          </a:p>
        </p:txBody>
      </p:sp>
      <p:sp>
        <p:nvSpPr>
          <p:cNvPr id="16388" name="Text Box 4"/>
          <p:cNvSpPr txBox="1">
            <a:spLocks noChangeArrowheads="1"/>
          </p:cNvSpPr>
          <p:nvPr/>
        </p:nvSpPr>
        <p:spPr bwMode="auto">
          <a:xfrm>
            <a:off x="609600" y="914400"/>
            <a:ext cx="8001000" cy="707886"/>
          </a:xfrm>
          <a:prstGeom prst="rect">
            <a:avLst/>
          </a:prstGeom>
          <a:noFill/>
          <a:ln w="9525">
            <a:noFill/>
            <a:miter lim="800000"/>
            <a:headEnd/>
            <a:tailEnd/>
          </a:ln>
        </p:spPr>
        <p:txBody>
          <a:bodyPr>
            <a:spAutoFit/>
          </a:bodyPr>
          <a:lstStyle/>
          <a:p>
            <a:pPr>
              <a:spcBef>
                <a:spcPct val="50000"/>
              </a:spcBef>
            </a:pPr>
            <a:r>
              <a:rPr lang="en-US" altLang="en-US" sz="2000" b="1" dirty="0" smtClean="0">
                <a:latin typeface="Times New Roman" pitchFamily="18" charset="0"/>
                <a:cs typeface="Times New Roman" pitchFamily="18" charset="0"/>
              </a:rPr>
              <a:t>Now let us </a:t>
            </a:r>
            <a:r>
              <a:rPr lang="en-US" altLang="en-US" sz="2000" b="1" dirty="0">
                <a:latin typeface="Times New Roman" pitchFamily="18" charset="0"/>
                <a:cs typeface="Times New Roman" pitchFamily="18" charset="0"/>
              </a:rPr>
              <a:t>use our dc and ac analysis methods to view this type of transistor </a:t>
            </a:r>
            <a:r>
              <a:rPr lang="en-US" altLang="en-US" sz="2000" b="1" dirty="0" smtClean="0">
                <a:latin typeface="Times New Roman" pitchFamily="18" charset="0"/>
                <a:cs typeface="Times New Roman" pitchFamily="18" charset="0"/>
              </a:rPr>
              <a:t>circuit:</a:t>
            </a:r>
            <a:endParaRPr lang="en-US" altLang="en-US" sz="2000" b="1" dirty="0">
              <a:latin typeface="Times New Roman" pitchFamily="18" charset="0"/>
              <a:cs typeface="Times New Roman" pitchFamily="18" charset="0"/>
            </a:endParaRPr>
          </a:p>
        </p:txBody>
      </p:sp>
      <p:pic>
        <p:nvPicPr>
          <p:cNvPr id="16389" name="Picture 5"/>
          <p:cNvPicPr>
            <a:picLocks noChangeAspect="1" noChangeArrowheads="1"/>
          </p:cNvPicPr>
          <p:nvPr/>
        </p:nvPicPr>
        <p:blipFill>
          <a:blip r:embed="rId3"/>
          <a:srcRect t="15903" b="13676"/>
          <a:stretch>
            <a:fillRect/>
          </a:stretch>
        </p:blipFill>
        <p:spPr bwMode="auto">
          <a:xfrm>
            <a:off x="457200" y="1828800"/>
            <a:ext cx="7848600" cy="3810000"/>
          </a:xfrm>
          <a:prstGeom prst="rect">
            <a:avLst/>
          </a:prstGeom>
          <a:noFill/>
          <a:ln w="9525">
            <a:noFill/>
            <a:miter lim="800000"/>
            <a:headEnd/>
            <a:tailEnd/>
          </a:ln>
        </p:spPr>
      </p:pic>
      <p:sp>
        <p:nvSpPr>
          <p:cNvPr id="16390" name="Line 2"/>
          <p:cNvSpPr>
            <a:spLocks noChangeShapeType="1"/>
          </p:cNvSpPr>
          <p:nvPr/>
        </p:nvSpPr>
        <p:spPr bwMode="auto">
          <a:xfrm>
            <a:off x="2819400" y="3048000"/>
            <a:ext cx="304800" cy="533400"/>
          </a:xfrm>
          <a:prstGeom prst="line">
            <a:avLst/>
          </a:prstGeom>
          <a:noFill/>
          <a:ln w="9525">
            <a:solidFill>
              <a:srgbClr val="FF0000"/>
            </a:solidFill>
            <a:round/>
            <a:headEnd/>
            <a:tailEnd type="triangle" w="med" len="med"/>
          </a:ln>
        </p:spPr>
        <p:txBody>
          <a:bodyPr/>
          <a:lstStyle/>
          <a:p>
            <a:endParaRPr lang="en-US"/>
          </a:p>
        </p:txBody>
      </p:sp>
      <p:sp>
        <p:nvSpPr>
          <p:cNvPr id="16391" name="Text Box 3"/>
          <p:cNvSpPr txBox="1">
            <a:spLocks noChangeArrowheads="1"/>
          </p:cNvSpPr>
          <p:nvPr/>
        </p:nvSpPr>
        <p:spPr bwMode="auto">
          <a:xfrm>
            <a:off x="838200" y="2590800"/>
            <a:ext cx="2362200" cy="369332"/>
          </a:xfrm>
          <a:prstGeom prst="rect">
            <a:avLst/>
          </a:prstGeom>
          <a:noFill/>
          <a:ln w="9525">
            <a:noFill/>
            <a:miter lim="800000"/>
            <a:headEnd/>
            <a:tailEnd/>
          </a:ln>
        </p:spPr>
        <p:txBody>
          <a:bodyPr wrap="square">
            <a:spAutoFit/>
          </a:bodyPr>
          <a:lstStyle/>
          <a:p>
            <a:pPr>
              <a:spcBef>
                <a:spcPct val="50000"/>
              </a:spcBef>
            </a:pPr>
            <a:r>
              <a:rPr lang="en-CA" b="1" dirty="0">
                <a:solidFill>
                  <a:srgbClr val="FF0000"/>
                </a:solidFill>
                <a:latin typeface="Times New Roman" pitchFamily="18" charset="0"/>
                <a:cs typeface="Times New Roman" pitchFamily="18" charset="0"/>
              </a:rPr>
              <a:t>Voltage-Divider </a:t>
            </a:r>
            <a:r>
              <a:rPr lang="en-CA" b="1" dirty="0" smtClean="0">
                <a:solidFill>
                  <a:srgbClr val="FF0000"/>
                </a:solidFill>
                <a:latin typeface="Times New Roman" pitchFamily="18" charset="0"/>
                <a:cs typeface="Times New Roman" pitchFamily="18" charset="0"/>
              </a:rPr>
              <a:t>Bias</a:t>
            </a:r>
            <a:endParaRPr lang="en-CA" b="1" dirty="0">
              <a:solidFill>
                <a:srgbClr val="FF0000"/>
              </a:solidFill>
              <a:latin typeface="Times New Roman" pitchFamily="18" charset="0"/>
              <a:cs typeface="Times New Roman" pitchFamily="18" charset="0"/>
            </a:endParaRPr>
          </a:p>
        </p:txBody>
      </p:sp>
      <p:sp>
        <p:nvSpPr>
          <p:cNvPr id="16392" name="Text Box 4"/>
          <p:cNvSpPr txBox="1">
            <a:spLocks noChangeArrowheads="1"/>
          </p:cNvSpPr>
          <p:nvPr/>
        </p:nvSpPr>
        <p:spPr bwMode="auto">
          <a:xfrm>
            <a:off x="4038600" y="6400800"/>
            <a:ext cx="2286000" cy="336550"/>
          </a:xfrm>
          <a:prstGeom prst="rect">
            <a:avLst/>
          </a:prstGeom>
          <a:noFill/>
          <a:ln w="9525">
            <a:noFill/>
            <a:miter lim="800000"/>
            <a:headEnd/>
            <a:tailEnd/>
          </a:ln>
        </p:spPr>
        <p:txBody>
          <a:bodyPr>
            <a:spAutoFit/>
          </a:bodyPr>
          <a:lstStyle/>
          <a:p>
            <a:pPr>
              <a:spcBef>
                <a:spcPct val="50000"/>
              </a:spcBef>
            </a:pPr>
            <a:endParaRPr lang="en-CA" sz="1600"/>
          </a:p>
        </p:txBody>
      </p:sp>
      <p:sp>
        <p:nvSpPr>
          <p:cNvPr id="16393" name="Text Box 5"/>
          <p:cNvSpPr txBox="1">
            <a:spLocks noChangeArrowheads="1"/>
          </p:cNvSpPr>
          <p:nvPr/>
        </p:nvSpPr>
        <p:spPr bwMode="auto">
          <a:xfrm>
            <a:off x="2209800" y="5715000"/>
            <a:ext cx="3581400" cy="646331"/>
          </a:xfrm>
          <a:prstGeom prst="rect">
            <a:avLst/>
          </a:prstGeom>
          <a:noFill/>
          <a:ln w="9525">
            <a:noFill/>
            <a:miter lim="800000"/>
            <a:headEnd/>
            <a:tailEnd/>
          </a:ln>
        </p:spPr>
        <p:txBody>
          <a:bodyPr>
            <a:spAutoFit/>
          </a:bodyPr>
          <a:lstStyle/>
          <a:p>
            <a:pPr>
              <a:spcBef>
                <a:spcPct val="50000"/>
              </a:spcBef>
            </a:pPr>
            <a:r>
              <a:rPr lang="en-CA" b="1" dirty="0">
                <a:solidFill>
                  <a:srgbClr val="FF0000"/>
                </a:solidFill>
                <a:latin typeface="Times New Roman" pitchFamily="18" charset="0"/>
                <a:cs typeface="Times New Roman" pitchFamily="18" charset="0"/>
              </a:rPr>
              <a:t>Capacitive coupling: </a:t>
            </a:r>
            <a:r>
              <a:rPr lang="en-CA" b="1" i="1" dirty="0" err="1">
                <a:solidFill>
                  <a:srgbClr val="FF0000"/>
                </a:solidFill>
                <a:latin typeface="Times New Roman" pitchFamily="18" charset="0"/>
                <a:cs typeface="Times New Roman" pitchFamily="18" charset="0"/>
              </a:rPr>
              <a:t>i</a:t>
            </a:r>
            <a:r>
              <a:rPr lang="en-CA" b="1" i="1" dirty="0">
                <a:solidFill>
                  <a:srgbClr val="FF0000"/>
                </a:solidFill>
                <a:latin typeface="Times New Roman" pitchFamily="18" charset="0"/>
                <a:cs typeface="Times New Roman" pitchFamily="18" charset="0"/>
              </a:rPr>
              <a:t>/p</a:t>
            </a:r>
            <a:r>
              <a:rPr lang="en-CA" b="1" dirty="0">
                <a:solidFill>
                  <a:srgbClr val="FF0000"/>
                </a:solidFill>
                <a:latin typeface="Times New Roman" pitchFamily="18" charset="0"/>
                <a:cs typeface="Times New Roman" pitchFamily="18" charset="0"/>
              </a:rPr>
              <a:t>, </a:t>
            </a:r>
            <a:r>
              <a:rPr lang="en-CA" b="1" i="1" dirty="0">
                <a:solidFill>
                  <a:srgbClr val="FF0000"/>
                </a:solidFill>
                <a:latin typeface="Times New Roman" pitchFamily="18" charset="0"/>
                <a:cs typeface="Times New Roman" pitchFamily="18" charset="0"/>
              </a:rPr>
              <a:t>o/p</a:t>
            </a:r>
            <a:r>
              <a:rPr lang="en-CA" b="1" dirty="0">
                <a:solidFill>
                  <a:srgbClr val="FF0000"/>
                </a:solidFill>
                <a:latin typeface="Times New Roman" pitchFamily="18" charset="0"/>
                <a:cs typeface="Times New Roman" pitchFamily="18" charset="0"/>
              </a:rPr>
              <a:t> &amp; bypass</a:t>
            </a:r>
          </a:p>
        </p:txBody>
      </p:sp>
      <p:sp>
        <p:nvSpPr>
          <p:cNvPr id="16394" name="Line 6"/>
          <p:cNvSpPr>
            <a:spLocks noChangeShapeType="1"/>
          </p:cNvSpPr>
          <p:nvPr/>
        </p:nvSpPr>
        <p:spPr bwMode="auto">
          <a:xfrm flipH="1" flipV="1">
            <a:off x="2667000" y="4343400"/>
            <a:ext cx="838200" cy="1295400"/>
          </a:xfrm>
          <a:prstGeom prst="line">
            <a:avLst/>
          </a:prstGeom>
          <a:noFill/>
          <a:ln w="9525">
            <a:solidFill>
              <a:srgbClr val="FF0000"/>
            </a:solidFill>
            <a:round/>
            <a:headEnd/>
            <a:tailEnd type="triangle" w="med" len="med"/>
          </a:ln>
        </p:spPr>
        <p:txBody>
          <a:bodyPr/>
          <a:lstStyle/>
          <a:p>
            <a:endParaRPr lang="en-US"/>
          </a:p>
        </p:txBody>
      </p:sp>
      <p:sp>
        <p:nvSpPr>
          <p:cNvPr id="16395" name="Line 7"/>
          <p:cNvSpPr>
            <a:spLocks noChangeShapeType="1"/>
          </p:cNvSpPr>
          <p:nvPr/>
        </p:nvSpPr>
        <p:spPr bwMode="auto">
          <a:xfrm flipV="1">
            <a:off x="4953000" y="5029200"/>
            <a:ext cx="381000" cy="914400"/>
          </a:xfrm>
          <a:prstGeom prst="line">
            <a:avLst/>
          </a:prstGeom>
          <a:noFill/>
          <a:ln w="9525">
            <a:solidFill>
              <a:srgbClr val="FF0000"/>
            </a:solidFill>
            <a:round/>
            <a:headEnd/>
            <a:tailEnd type="triangle" w="med" len="med"/>
          </a:ln>
        </p:spPr>
        <p:txBody>
          <a:bodyPr/>
          <a:lstStyle/>
          <a:p>
            <a:endParaRPr lang="en-US"/>
          </a:p>
        </p:txBody>
      </p:sp>
      <p:sp>
        <p:nvSpPr>
          <p:cNvPr id="16396" name="Line 8"/>
          <p:cNvSpPr>
            <a:spLocks noChangeShapeType="1"/>
          </p:cNvSpPr>
          <p:nvPr/>
        </p:nvSpPr>
        <p:spPr bwMode="auto">
          <a:xfrm flipV="1">
            <a:off x="5257800" y="5181600"/>
            <a:ext cx="304800" cy="685800"/>
          </a:xfrm>
          <a:prstGeom prst="line">
            <a:avLst/>
          </a:prstGeom>
          <a:noFill/>
          <a:ln w="9525">
            <a:solidFill>
              <a:srgbClr val="FF0000"/>
            </a:solidFill>
            <a:round/>
            <a:headEnd/>
            <a:tailEnd type="triangle" w="med" len="med"/>
          </a:ln>
        </p:spPr>
        <p:txBody>
          <a:bodyPr/>
          <a:lstStyle/>
          <a:p>
            <a:endParaRPr lang="en-US"/>
          </a:p>
        </p:txBody>
      </p:sp>
      <p:sp>
        <p:nvSpPr>
          <p:cNvPr id="16397" name="Text Box 9"/>
          <p:cNvSpPr txBox="1">
            <a:spLocks noChangeArrowheads="1"/>
          </p:cNvSpPr>
          <p:nvPr/>
        </p:nvSpPr>
        <p:spPr bwMode="auto">
          <a:xfrm>
            <a:off x="6705600" y="4572000"/>
            <a:ext cx="2133600" cy="369332"/>
          </a:xfrm>
          <a:prstGeom prst="rect">
            <a:avLst/>
          </a:prstGeom>
          <a:noFill/>
          <a:ln w="9525">
            <a:noFill/>
            <a:miter lim="800000"/>
            <a:headEnd/>
            <a:tailEnd/>
          </a:ln>
        </p:spPr>
        <p:txBody>
          <a:bodyPr wrap="square">
            <a:spAutoFit/>
          </a:bodyPr>
          <a:lstStyle/>
          <a:p>
            <a:pPr>
              <a:spcBef>
                <a:spcPct val="50000"/>
              </a:spcBef>
            </a:pPr>
            <a:r>
              <a:rPr lang="en-CA" b="1" dirty="0">
                <a:solidFill>
                  <a:srgbClr val="FF0000"/>
                </a:solidFill>
                <a:latin typeface="Times New Roman" pitchFamily="18" charset="0"/>
                <a:cs typeface="Times New Roman" pitchFamily="18" charset="0"/>
              </a:rPr>
              <a:t>180</a:t>
            </a:r>
            <a:r>
              <a:rPr lang="en-CA" b="1" baseline="30000" dirty="0">
                <a:solidFill>
                  <a:srgbClr val="FF0000"/>
                </a:solidFill>
                <a:latin typeface="Times New Roman" pitchFamily="18" charset="0"/>
                <a:cs typeface="Times New Roman" pitchFamily="18" charset="0"/>
              </a:rPr>
              <a:t>0</a:t>
            </a:r>
            <a:r>
              <a:rPr lang="en-CA" b="1" dirty="0">
                <a:solidFill>
                  <a:srgbClr val="FF0000"/>
                </a:solidFill>
                <a:latin typeface="Times New Roman" pitchFamily="18" charset="0"/>
                <a:cs typeface="Times New Roman" pitchFamily="18" charset="0"/>
              </a:rPr>
              <a:t> </a:t>
            </a:r>
            <a:r>
              <a:rPr lang="en-CA" b="1" dirty="0" smtClean="0">
                <a:solidFill>
                  <a:srgbClr val="FF0000"/>
                </a:solidFill>
                <a:latin typeface="Times New Roman" pitchFamily="18" charset="0"/>
                <a:cs typeface="Times New Roman" pitchFamily="18" charset="0"/>
              </a:rPr>
              <a:t>phase-Shift</a:t>
            </a:r>
            <a:endParaRPr lang="en-CA" b="1" dirty="0">
              <a:solidFill>
                <a:srgbClr val="FF0000"/>
              </a:solidFill>
              <a:latin typeface="Times New Roman" pitchFamily="18" charset="0"/>
              <a:cs typeface="Times New Roman" pitchFamily="18" charset="0"/>
            </a:endParaRPr>
          </a:p>
        </p:txBody>
      </p:sp>
      <p:sp>
        <p:nvSpPr>
          <p:cNvPr id="13" name="Slide Number Placeholder 12"/>
          <p:cNvSpPr>
            <a:spLocks noGrp="1"/>
          </p:cNvSpPr>
          <p:nvPr>
            <p:ph type="sldNum" sz="quarter" idx="12"/>
          </p:nvPr>
        </p:nvSpPr>
        <p:spPr/>
        <p:txBody>
          <a:bodyPr/>
          <a:lstStyle/>
          <a:p>
            <a:fld id="{42BD8709-E537-4D94-AA85-22F0E0E3C656}" type="slidenum">
              <a:rPr lang="en-US" smtClean="0"/>
              <a:pPr/>
              <a:t>34</a:t>
            </a:fld>
            <a:endParaRPr lang="en-US"/>
          </a:p>
        </p:txBody>
      </p:sp>
      <p:sp>
        <p:nvSpPr>
          <p:cNvPr id="14" name="Footer Placeholder 13"/>
          <p:cNvSpPr>
            <a:spLocks noGrp="1"/>
          </p:cNvSpPr>
          <p:nvPr>
            <p:ph type="ftr" sz="quarter" idx="11"/>
          </p:nvPr>
        </p:nvSpPr>
        <p:spPr/>
        <p:txBody>
          <a:bodyPr/>
          <a:lstStyle/>
          <a:p>
            <a:r>
              <a:rPr lang="en-US" smtClean="0"/>
              <a:t>Nasim Zafar</a:t>
            </a:r>
            <a:endParaRPr lang="en-US"/>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D C Equivalent for the BJT Amplifier (Step1)</a:t>
            </a:r>
            <a:endParaRPr lang="en-US" dirty="0"/>
          </a:p>
        </p:txBody>
      </p:sp>
      <p:sp>
        <p:nvSpPr>
          <p:cNvPr id="3" name="Content Placeholder 2"/>
          <p:cNvSpPr>
            <a:spLocks noGrp="1"/>
          </p:cNvSpPr>
          <p:nvPr>
            <p:ph idx="1"/>
          </p:nvPr>
        </p:nvSpPr>
        <p:spPr/>
        <p:txBody>
          <a:bodyPr/>
          <a:lstStyle/>
          <a:p>
            <a:pPr lvl="0">
              <a:buNone/>
            </a:pPr>
            <a:r>
              <a:rPr lang="en-US" sz="2000" dirty="0" smtClean="0">
                <a:solidFill>
                  <a:prstClr val="black"/>
                </a:solidFill>
                <a:latin typeface="Times New Roman" pitchFamily="18" charset="0"/>
                <a:cs typeface="Times New Roman" pitchFamily="18" charset="0"/>
              </a:rPr>
              <a:t>	</a:t>
            </a:r>
            <a:endParaRPr lang="en-US" sz="2000" dirty="0">
              <a:solidFill>
                <a:prstClr val="black"/>
              </a:solidFill>
              <a:latin typeface="Times New Roman" pitchFamily="18" charset="0"/>
              <a:cs typeface="Times New Roman" pitchFamily="18" charset="0"/>
            </a:endParaRPr>
          </a:p>
        </p:txBody>
      </p:sp>
      <p:sp>
        <p:nvSpPr>
          <p:cNvPr id="4" name="Footer Placeholder 3"/>
          <p:cNvSpPr>
            <a:spLocks noGrp="1"/>
          </p:cNvSpPr>
          <p:nvPr>
            <p:ph type="ftr" sz="quarter" idx="11"/>
          </p:nvPr>
        </p:nvSpPr>
        <p:spPr/>
        <p:txBody>
          <a:bodyPr/>
          <a:lstStyle/>
          <a:p>
            <a:r>
              <a:rPr lang="en-US" smtClean="0"/>
              <a:t>Nasim Zafar</a:t>
            </a:r>
            <a:endParaRPr lang="en-US"/>
          </a:p>
        </p:txBody>
      </p:sp>
      <p:sp>
        <p:nvSpPr>
          <p:cNvPr id="5" name="Slide Number Placeholder 4"/>
          <p:cNvSpPr>
            <a:spLocks noGrp="1"/>
          </p:cNvSpPr>
          <p:nvPr>
            <p:ph type="sldNum" sz="quarter" idx="12"/>
          </p:nvPr>
        </p:nvSpPr>
        <p:spPr/>
        <p:txBody>
          <a:bodyPr/>
          <a:lstStyle/>
          <a:p>
            <a:fld id="{42BD8709-E537-4D94-AA85-22F0E0E3C656}" type="slidenum">
              <a:rPr lang="en-US" smtClean="0"/>
              <a:pPr/>
              <a:t>35</a:t>
            </a:fld>
            <a:endParaRPr lang="en-US"/>
          </a:p>
        </p:txBody>
      </p:sp>
      <p:pic>
        <p:nvPicPr>
          <p:cNvPr id="6" name="Picture 4" descr="jae20990_1308ab"/>
          <p:cNvPicPr>
            <a:picLocks noChangeAspect="1" noChangeArrowheads="1"/>
          </p:cNvPicPr>
          <p:nvPr/>
        </p:nvPicPr>
        <p:blipFill>
          <a:blip r:embed="rId2"/>
          <a:srcRect t="6018" b="5788"/>
          <a:stretch>
            <a:fillRect/>
          </a:stretch>
        </p:blipFill>
        <p:spPr bwMode="auto">
          <a:xfrm>
            <a:off x="685800" y="1905000"/>
            <a:ext cx="7543800" cy="2971800"/>
          </a:xfrm>
          <a:prstGeom prst="rect">
            <a:avLst/>
          </a:prstGeom>
          <a:solidFill>
            <a:schemeClr val="accent6">
              <a:lumMod val="40000"/>
              <a:lumOff val="60000"/>
            </a:schemeClr>
          </a:solidFill>
          <a:ln w="9525">
            <a:solidFill>
              <a:schemeClr val="tx1"/>
            </a:solidFill>
          </a:ln>
        </p:spPr>
      </p:pic>
      <p:sp>
        <p:nvSpPr>
          <p:cNvPr id="7" name="Text Box 5"/>
          <p:cNvSpPr txBox="1">
            <a:spLocks noChangeArrowheads="1"/>
          </p:cNvSpPr>
          <p:nvPr/>
        </p:nvSpPr>
        <p:spPr bwMode="auto">
          <a:xfrm>
            <a:off x="5715000" y="4953000"/>
            <a:ext cx="2411879" cy="369332"/>
          </a:xfrm>
          <a:prstGeom prst="rect">
            <a:avLst/>
          </a:prstGeom>
          <a:solidFill>
            <a:schemeClr val="accent6">
              <a:lumMod val="40000"/>
              <a:lumOff val="60000"/>
            </a:schemeClr>
          </a:solidFill>
          <a:ln w="9525">
            <a:solidFill>
              <a:schemeClr val="tx1"/>
            </a:solidFill>
            <a:miter lim="800000"/>
            <a:headEnd/>
            <a:tailEnd/>
          </a:ln>
          <a:effectLst/>
        </p:spPr>
        <p:txBody>
          <a:bodyPr wrap="none">
            <a:spAutoFit/>
          </a:bodyPr>
          <a:lstStyle/>
          <a:p>
            <a:pPr algn="l" eaLnBrk="0" hangingPunct="0">
              <a:spcBef>
                <a:spcPct val="0"/>
              </a:spcBef>
            </a:pPr>
            <a:r>
              <a:rPr lang="en-US" sz="1800" b="1" dirty="0">
                <a:solidFill>
                  <a:srgbClr val="FF0000"/>
                </a:solidFill>
                <a:effectLst/>
                <a:latin typeface="Times New Roman" pitchFamily="18" charset="0"/>
              </a:rPr>
              <a:t>DC Equivalent Circuit</a:t>
            </a:r>
            <a:endParaRPr lang="en-US" b="1" dirty="0">
              <a:solidFill>
                <a:srgbClr val="FF0000"/>
              </a:solidFill>
              <a:effectLst/>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kern="0" dirty="0" smtClean="0">
                <a:solidFill>
                  <a:srgbClr val="FF0000"/>
                </a:solidFill>
                <a:latin typeface="Times New Roman"/>
                <a:cs typeface="Times New Roman"/>
              </a:rPr>
              <a:t>A C Equivalent for the BJT Amplifier :(Step 2)</a:t>
            </a:r>
            <a:endParaRPr lang="en-US" dirty="0"/>
          </a:p>
        </p:txBody>
      </p:sp>
      <p:sp>
        <p:nvSpPr>
          <p:cNvPr id="4" name="Footer Placeholder 3"/>
          <p:cNvSpPr>
            <a:spLocks noGrp="1"/>
          </p:cNvSpPr>
          <p:nvPr>
            <p:ph type="ftr" sz="quarter" idx="11"/>
          </p:nvPr>
        </p:nvSpPr>
        <p:spPr/>
        <p:txBody>
          <a:bodyPr/>
          <a:lstStyle/>
          <a:p>
            <a:r>
              <a:rPr lang="en-US" smtClean="0"/>
              <a:t>Nasim Zafar</a:t>
            </a:r>
            <a:endParaRPr lang="en-US"/>
          </a:p>
        </p:txBody>
      </p:sp>
      <p:sp>
        <p:nvSpPr>
          <p:cNvPr id="5" name="Slide Number Placeholder 4"/>
          <p:cNvSpPr>
            <a:spLocks noGrp="1"/>
          </p:cNvSpPr>
          <p:nvPr>
            <p:ph type="sldNum" sz="quarter" idx="12"/>
          </p:nvPr>
        </p:nvSpPr>
        <p:spPr/>
        <p:txBody>
          <a:bodyPr/>
          <a:lstStyle/>
          <a:p>
            <a:fld id="{42BD8709-E537-4D94-AA85-22F0E0E3C656}" type="slidenum">
              <a:rPr lang="en-US" smtClean="0"/>
              <a:pPr/>
              <a:t>36</a:t>
            </a:fld>
            <a:endParaRPr lang="en-US"/>
          </a:p>
        </p:txBody>
      </p:sp>
      <p:pic>
        <p:nvPicPr>
          <p:cNvPr id="6" name="Picture 3" descr="jae20990_1308cd"/>
          <p:cNvPicPr>
            <a:picLocks noGrp="1" noChangeAspect="1" noChangeArrowheads="1"/>
          </p:cNvPicPr>
          <p:nvPr>
            <p:ph idx="1"/>
          </p:nvPr>
        </p:nvPicPr>
        <p:blipFill>
          <a:blip r:embed="rId2"/>
          <a:srcRect t="5228" b="7603"/>
          <a:stretch>
            <a:fillRect/>
          </a:stretch>
        </p:blipFill>
        <p:spPr bwMode="auto">
          <a:xfrm>
            <a:off x="762000" y="1371600"/>
            <a:ext cx="7772400" cy="3048000"/>
          </a:xfrm>
          <a:prstGeom prst="rect">
            <a:avLst/>
          </a:prstGeom>
          <a:noFill/>
        </p:spPr>
      </p:pic>
      <p:sp>
        <p:nvSpPr>
          <p:cNvPr id="7" name="Text Box 5"/>
          <p:cNvSpPr txBox="1">
            <a:spLocks noChangeArrowheads="1"/>
          </p:cNvSpPr>
          <p:nvPr/>
        </p:nvSpPr>
        <p:spPr bwMode="auto">
          <a:xfrm>
            <a:off x="228600" y="4800600"/>
            <a:ext cx="8686800" cy="1477328"/>
          </a:xfrm>
          <a:prstGeom prst="rect">
            <a:avLst/>
          </a:prstGeom>
          <a:noFill/>
          <a:ln w="9525">
            <a:noFill/>
            <a:miter lim="800000"/>
            <a:headEnd/>
            <a:tailEnd/>
          </a:ln>
          <a:effectLst/>
        </p:spPr>
        <p:txBody>
          <a:bodyPr wrap="square" lIns="0" tIns="0" rIns="0" bIns="0">
            <a:spAutoFit/>
          </a:bodyPr>
          <a:lstStyle/>
          <a:p>
            <a:pPr algn="l" eaLnBrk="0" hangingPunct="0">
              <a:spcBef>
                <a:spcPct val="0"/>
              </a:spcBef>
              <a:buClr>
                <a:srgbClr val="FF0000"/>
              </a:buClr>
              <a:buFont typeface="Wingdings" pitchFamily="2" charset="2"/>
              <a:buChar char="Ø"/>
            </a:pPr>
            <a:r>
              <a:rPr lang="en-US" sz="2000" b="0" dirty="0">
                <a:solidFill>
                  <a:srgbClr val="66FFFF"/>
                </a:solidFill>
                <a:effectLst/>
                <a:latin typeface="Times New Roman" pitchFamily="18" charset="0"/>
              </a:rPr>
              <a:t> </a:t>
            </a:r>
            <a:r>
              <a:rPr lang="en-US" sz="2400" b="0" dirty="0">
                <a:effectLst/>
                <a:latin typeface="Times New Roman" pitchFamily="18" charset="0"/>
              </a:rPr>
              <a:t>Coupling capacitor C</a:t>
            </a:r>
            <a:r>
              <a:rPr lang="en-US" sz="2400" b="0" baseline="-25000" dirty="0">
                <a:effectLst/>
                <a:latin typeface="Times New Roman" pitchFamily="18" charset="0"/>
              </a:rPr>
              <a:t>C</a:t>
            </a:r>
            <a:r>
              <a:rPr lang="en-US" sz="2400" b="0" dirty="0">
                <a:effectLst/>
                <a:latin typeface="Times New Roman" pitchFamily="18" charset="0"/>
              </a:rPr>
              <a:t> and Emitter bypass capacitor C</a:t>
            </a:r>
            <a:r>
              <a:rPr lang="en-US" sz="2400" b="0" baseline="-25000" dirty="0">
                <a:effectLst/>
                <a:latin typeface="Times New Roman" pitchFamily="18" charset="0"/>
              </a:rPr>
              <a:t>E</a:t>
            </a:r>
            <a:r>
              <a:rPr lang="en-US" sz="2400" b="0" dirty="0">
                <a:effectLst/>
                <a:latin typeface="Times New Roman" pitchFamily="18" charset="0"/>
              </a:rPr>
              <a:t> </a:t>
            </a:r>
            <a:endParaRPr lang="en-US" sz="2400" b="0" dirty="0" smtClean="0">
              <a:effectLst/>
              <a:latin typeface="Times New Roman" pitchFamily="18" charset="0"/>
            </a:endParaRPr>
          </a:p>
          <a:p>
            <a:pPr algn="l" eaLnBrk="0" hangingPunct="0">
              <a:spcBef>
                <a:spcPct val="0"/>
              </a:spcBef>
              <a:buClr>
                <a:srgbClr val="FF0000"/>
              </a:buClr>
            </a:pPr>
            <a:r>
              <a:rPr lang="en-US" sz="2400" dirty="0" smtClean="0">
                <a:latin typeface="Times New Roman" pitchFamily="18" charset="0"/>
              </a:rPr>
              <a:t>    </a:t>
            </a:r>
            <a:r>
              <a:rPr lang="en-US" sz="2400" b="0" dirty="0" smtClean="0">
                <a:effectLst/>
                <a:latin typeface="Times New Roman" pitchFamily="18" charset="0"/>
              </a:rPr>
              <a:t>are replaced by </a:t>
            </a:r>
            <a:r>
              <a:rPr lang="en-US" sz="2400" b="0" dirty="0">
                <a:effectLst/>
                <a:latin typeface="Times New Roman" pitchFamily="18" charset="0"/>
              </a:rPr>
              <a:t>short circuits.  </a:t>
            </a:r>
            <a:endParaRPr lang="en-US" sz="2400" b="0" dirty="0" smtClean="0">
              <a:effectLst/>
              <a:latin typeface="Times New Roman" pitchFamily="18" charset="0"/>
            </a:endParaRPr>
          </a:p>
          <a:p>
            <a:pPr algn="l" eaLnBrk="0" hangingPunct="0">
              <a:spcBef>
                <a:spcPct val="0"/>
              </a:spcBef>
              <a:buClr>
                <a:srgbClr val="FF0000"/>
              </a:buClr>
              <a:buFont typeface="Wingdings" pitchFamily="2" charset="2"/>
              <a:buChar char="Ø"/>
            </a:pPr>
            <a:r>
              <a:rPr lang="en-US" sz="2400" dirty="0" smtClean="0">
                <a:latin typeface="Times New Roman" pitchFamily="18" charset="0"/>
              </a:rPr>
              <a:t> </a:t>
            </a:r>
            <a:r>
              <a:rPr lang="en-US" sz="2400" b="0" dirty="0" smtClean="0">
                <a:effectLst/>
                <a:latin typeface="Times New Roman" pitchFamily="18" charset="0"/>
              </a:rPr>
              <a:t>DC </a:t>
            </a:r>
            <a:r>
              <a:rPr lang="en-US" sz="2400" b="0" dirty="0">
                <a:effectLst/>
                <a:latin typeface="Times New Roman" pitchFamily="18" charset="0"/>
              </a:rPr>
              <a:t>voltage supply is replaced with short circuits, which in </a:t>
            </a:r>
            <a:r>
              <a:rPr lang="en-US" sz="2400" b="0" dirty="0" smtClean="0">
                <a:effectLst/>
                <a:latin typeface="Times New Roman" pitchFamily="18" charset="0"/>
              </a:rPr>
              <a:t>this  </a:t>
            </a:r>
            <a:r>
              <a:rPr lang="en-US" sz="2400" dirty="0" smtClean="0">
                <a:latin typeface="Times New Roman" pitchFamily="18" charset="0"/>
              </a:rPr>
              <a:t>    </a:t>
            </a:r>
            <a:r>
              <a:rPr lang="en-US" sz="2400" b="0" dirty="0" smtClean="0">
                <a:effectLst/>
                <a:latin typeface="Times New Roman" pitchFamily="18" charset="0"/>
              </a:rPr>
              <a:t>       case is </a:t>
            </a:r>
            <a:r>
              <a:rPr lang="en-US" sz="2400" b="0" dirty="0">
                <a:effectLst/>
                <a:latin typeface="Times New Roman" pitchFamily="18" charset="0"/>
              </a:rPr>
              <a:t>connected </a:t>
            </a:r>
            <a:r>
              <a:rPr lang="en-US" sz="2400" b="0" dirty="0" smtClean="0">
                <a:effectLst/>
                <a:latin typeface="Times New Roman" pitchFamily="18" charset="0"/>
              </a:rPr>
              <a:t>to </a:t>
            </a:r>
            <a:r>
              <a:rPr lang="en-US" sz="2400" b="0" dirty="0">
                <a:effectLst/>
                <a:latin typeface="Times New Roman" pitchFamily="18" charset="0"/>
              </a:rPr>
              <a:t>ground</a:t>
            </a:r>
            <a:r>
              <a:rPr lang="en-US" sz="2400" b="0" dirty="0" smtClean="0">
                <a:effectLst/>
                <a:latin typeface="Times New Roman" pitchFamily="18" charset="0"/>
              </a:rPr>
              <a:t>. </a:t>
            </a:r>
            <a:endParaRPr lang="en-US" sz="2400" b="0" dirty="0">
              <a:effectLst/>
              <a:latin typeface="Times New Roman" pitchFamily="18" charset="0"/>
            </a:endParaRPr>
          </a:p>
        </p:txBody>
      </p:sp>
      <p:sp>
        <p:nvSpPr>
          <p:cNvPr id="8" name="Text Box 8"/>
          <p:cNvSpPr txBox="1">
            <a:spLocks noChangeArrowheads="1"/>
          </p:cNvSpPr>
          <p:nvPr/>
        </p:nvSpPr>
        <p:spPr bwMode="auto">
          <a:xfrm>
            <a:off x="4953000" y="1600200"/>
            <a:ext cx="1524000" cy="400110"/>
          </a:xfrm>
          <a:prstGeom prst="rect">
            <a:avLst/>
          </a:prstGeom>
          <a:noFill/>
          <a:ln w="38100">
            <a:noFill/>
            <a:miter lim="800000"/>
            <a:headEnd/>
            <a:tailEnd/>
          </a:ln>
          <a:effectLst/>
        </p:spPr>
        <p:txBody>
          <a:bodyPr>
            <a:spAutoFit/>
          </a:bodyPr>
          <a:lstStyle/>
          <a:p>
            <a:r>
              <a:rPr lang="en-US" sz="2000" b="1" dirty="0">
                <a:latin typeface="Times New Roman" pitchFamily="18" charset="0"/>
                <a:cs typeface="Times New Roman" pitchFamily="18" charset="0"/>
              </a:rPr>
              <a:t>R</a:t>
            </a:r>
            <a:r>
              <a:rPr lang="en-US" sz="2000" b="1" baseline="-25000" dirty="0">
                <a:latin typeface="Times New Roman" pitchFamily="18" charset="0"/>
                <a:cs typeface="Times New Roman" pitchFamily="18" charset="0"/>
              </a:rPr>
              <a:t>1</a:t>
            </a:r>
            <a:r>
              <a:rPr lang="en-US" sz="2000" b="1" dirty="0">
                <a:latin typeface="Times New Roman" pitchFamily="18" charset="0"/>
                <a:cs typeface="Times New Roman" pitchFamily="18" charset="0"/>
              </a:rPr>
              <a:t>IIR</a:t>
            </a:r>
            <a:r>
              <a:rPr lang="en-US" sz="2000" b="1" baseline="-25000" dirty="0">
                <a:latin typeface="Times New Roman" pitchFamily="18" charset="0"/>
                <a:cs typeface="Times New Roman" pitchFamily="18" charset="0"/>
              </a:rPr>
              <a:t>2</a:t>
            </a:r>
            <a:r>
              <a:rPr lang="en-US" sz="2000" b="1" dirty="0">
                <a:latin typeface="Times New Roman" pitchFamily="18" charset="0"/>
                <a:cs typeface="Times New Roman" pitchFamily="18" charset="0"/>
              </a:rPr>
              <a:t>=R</a:t>
            </a:r>
            <a:r>
              <a:rPr lang="en-US" sz="2000" b="1" baseline="-25000" dirty="0">
                <a:latin typeface="Times New Roman" pitchFamily="18" charset="0"/>
                <a:cs typeface="Times New Roman" pitchFamily="18" charset="0"/>
              </a:rPr>
              <a:t>B</a:t>
            </a:r>
          </a:p>
        </p:txBody>
      </p:sp>
      <p:sp>
        <p:nvSpPr>
          <p:cNvPr id="9" name="Rectangle 6"/>
          <p:cNvSpPr>
            <a:spLocks noChangeArrowheads="1"/>
          </p:cNvSpPr>
          <p:nvPr/>
        </p:nvSpPr>
        <p:spPr bwMode="auto">
          <a:xfrm>
            <a:off x="5410200" y="2362200"/>
            <a:ext cx="1295400" cy="1447800"/>
          </a:xfrm>
          <a:prstGeom prst="rect">
            <a:avLst/>
          </a:prstGeom>
          <a:noFill/>
          <a:ln w="19050">
            <a:solidFill>
              <a:srgbClr val="9900CC"/>
            </a:solidFill>
            <a:prstDash val="dashDot"/>
            <a:miter lim="800000"/>
            <a:headEnd/>
            <a:tailEnd/>
          </a:ln>
          <a:effectLst/>
        </p:spPr>
        <p:txBody>
          <a:bodyPr wrap="none" anchor="ctr"/>
          <a:lstStyle/>
          <a:p>
            <a:endParaRPr lang="en-US"/>
          </a:p>
        </p:txBody>
      </p:sp>
      <p:sp>
        <p:nvSpPr>
          <p:cNvPr id="10" name="Freeform 7"/>
          <p:cNvSpPr>
            <a:spLocks/>
          </p:cNvSpPr>
          <p:nvPr/>
        </p:nvSpPr>
        <p:spPr bwMode="auto">
          <a:xfrm>
            <a:off x="5334000" y="1981200"/>
            <a:ext cx="457200" cy="736600"/>
          </a:xfrm>
          <a:custGeom>
            <a:avLst/>
            <a:gdLst/>
            <a:ahLst/>
            <a:cxnLst>
              <a:cxn ang="0">
                <a:pos x="288" y="336"/>
              </a:cxn>
              <a:cxn ang="0">
                <a:pos x="192" y="432"/>
              </a:cxn>
              <a:cxn ang="0">
                <a:pos x="48" y="144"/>
              </a:cxn>
              <a:cxn ang="0">
                <a:pos x="0" y="0"/>
              </a:cxn>
            </a:cxnLst>
            <a:rect l="0" t="0" r="r" b="b"/>
            <a:pathLst>
              <a:path w="288" h="464">
                <a:moveTo>
                  <a:pt x="288" y="336"/>
                </a:moveTo>
                <a:cubicBezTo>
                  <a:pt x="260" y="400"/>
                  <a:pt x="232" y="464"/>
                  <a:pt x="192" y="432"/>
                </a:cubicBezTo>
                <a:cubicBezTo>
                  <a:pt x="152" y="400"/>
                  <a:pt x="80" y="216"/>
                  <a:pt x="48" y="144"/>
                </a:cubicBezTo>
                <a:cubicBezTo>
                  <a:pt x="16" y="72"/>
                  <a:pt x="8" y="36"/>
                  <a:pt x="0" y="0"/>
                </a:cubicBezTo>
              </a:path>
            </a:pathLst>
          </a:custGeom>
          <a:noFill/>
          <a:ln w="19050" cap="flat" cmpd="sng">
            <a:solidFill>
              <a:srgbClr val="993300"/>
            </a:solidFill>
            <a:prstDash val="solid"/>
            <a:round/>
            <a:headEnd type="triangle" w="med" len="med"/>
            <a:tailEnd type="none" w="med" len="med"/>
          </a:ln>
          <a:effectLst/>
        </p:spPr>
        <p:txBody>
          <a:bodyPr wrap="none" anchor="ctr"/>
          <a:lstStyle/>
          <a:p>
            <a:endParaRPr lang="en-US" b="1" dirty="0"/>
          </a:p>
        </p:txBody>
      </p:sp>
      <p:sp>
        <p:nvSpPr>
          <p:cNvPr id="11" name="Freeform 11"/>
          <p:cNvSpPr>
            <a:spLocks/>
          </p:cNvSpPr>
          <p:nvPr/>
        </p:nvSpPr>
        <p:spPr bwMode="auto">
          <a:xfrm>
            <a:off x="7239000" y="1905000"/>
            <a:ext cx="533400" cy="1295400"/>
          </a:xfrm>
          <a:custGeom>
            <a:avLst/>
            <a:gdLst/>
            <a:ahLst/>
            <a:cxnLst>
              <a:cxn ang="0">
                <a:pos x="0" y="432"/>
              </a:cxn>
              <a:cxn ang="0">
                <a:pos x="96" y="384"/>
              </a:cxn>
              <a:cxn ang="0">
                <a:pos x="240" y="0"/>
              </a:cxn>
            </a:cxnLst>
            <a:rect l="0" t="0" r="r" b="b"/>
            <a:pathLst>
              <a:path w="240" h="456">
                <a:moveTo>
                  <a:pt x="0" y="432"/>
                </a:moveTo>
                <a:cubicBezTo>
                  <a:pt x="28" y="444"/>
                  <a:pt x="56" y="456"/>
                  <a:pt x="96" y="384"/>
                </a:cubicBezTo>
                <a:cubicBezTo>
                  <a:pt x="136" y="312"/>
                  <a:pt x="188" y="156"/>
                  <a:pt x="240" y="0"/>
                </a:cubicBezTo>
              </a:path>
            </a:pathLst>
          </a:custGeom>
          <a:noFill/>
          <a:ln w="19050" cap="flat" cmpd="sng">
            <a:solidFill>
              <a:srgbClr val="993300"/>
            </a:solidFill>
            <a:prstDash val="solid"/>
            <a:round/>
            <a:headEnd type="triangle" w="lg" len="lg"/>
            <a:tailEnd type="none" w="med" len="med"/>
          </a:ln>
          <a:effectLst/>
        </p:spPr>
        <p:txBody>
          <a:bodyPr wrap="none" anchor="ctr"/>
          <a:lstStyle/>
          <a:p>
            <a:endParaRPr lang="en-US"/>
          </a:p>
        </p:txBody>
      </p:sp>
      <p:sp>
        <p:nvSpPr>
          <p:cNvPr id="12" name="Text Box 12"/>
          <p:cNvSpPr txBox="1">
            <a:spLocks noChangeArrowheads="1"/>
          </p:cNvSpPr>
          <p:nvPr/>
        </p:nvSpPr>
        <p:spPr bwMode="auto">
          <a:xfrm>
            <a:off x="7391400" y="1676400"/>
            <a:ext cx="685800" cy="396875"/>
          </a:xfrm>
          <a:prstGeom prst="rect">
            <a:avLst/>
          </a:prstGeom>
          <a:noFill/>
          <a:ln w="38100">
            <a:noFill/>
            <a:miter lim="800000"/>
            <a:headEnd/>
            <a:tailEnd/>
          </a:ln>
          <a:effectLst/>
        </p:spPr>
        <p:txBody>
          <a:bodyPr>
            <a:spAutoFit/>
          </a:bodyPr>
          <a:lstStyle/>
          <a:p>
            <a:r>
              <a:rPr lang="en-US" sz="2000" b="1" dirty="0">
                <a:latin typeface="Times New Roman" pitchFamily="18" charset="0"/>
                <a:cs typeface="Times New Roman" pitchFamily="18" charset="0"/>
              </a:rPr>
              <a:t>R</a:t>
            </a:r>
            <a:r>
              <a:rPr lang="en-US" sz="2000" b="1" baseline="-25000" dirty="0">
                <a:latin typeface="Times New Roman" pitchFamily="18" charset="0"/>
                <a:cs typeface="Times New Roman" pitchFamily="18" charset="0"/>
              </a:rPr>
              <a:t>o</a:t>
            </a:r>
          </a:p>
        </p:txBody>
      </p:sp>
      <p:sp>
        <p:nvSpPr>
          <p:cNvPr id="13" name="Freeform 9"/>
          <p:cNvSpPr>
            <a:spLocks/>
          </p:cNvSpPr>
          <p:nvPr/>
        </p:nvSpPr>
        <p:spPr bwMode="auto">
          <a:xfrm>
            <a:off x="4800600" y="3505200"/>
            <a:ext cx="609600" cy="762000"/>
          </a:xfrm>
          <a:custGeom>
            <a:avLst/>
            <a:gdLst/>
            <a:ahLst/>
            <a:cxnLst>
              <a:cxn ang="0">
                <a:pos x="336" y="0"/>
              </a:cxn>
              <a:cxn ang="0">
                <a:pos x="192" y="96"/>
              </a:cxn>
              <a:cxn ang="0">
                <a:pos x="0" y="480"/>
              </a:cxn>
            </a:cxnLst>
            <a:rect l="0" t="0" r="r" b="b"/>
            <a:pathLst>
              <a:path w="336" h="480">
                <a:moveTo>
                  <a:pt x="336" y="0"/>
                </a:moveTo>
                <a:cubicBezTo>
                  <a:pt x="292" y="8"/>
                  <a:pt x="248" y="16"/>
                  <a:pt x="192" y="96"/>
                </a:cubicBezTo>
                <a:cubicBezTo>
                  <a:pt x="136" y="176"/>
                  <a:pt x="32" y="416"/>
                  <a:pt x="0" y="480"/>
                </a:cubicBezTo>
              </a:path>
            </a:pathLst>
          </a:custGeom>
          <a:noFill/>
          <a:ln w="19050" cap="flat" cmpd="sng">
            <a:solidFill>
              <a:srgbClr val="9900CC"/>
            </a:solidFill>
            <a:prstDash val="solid"/>
            <a:round/>
            <a:headEnd type="triangle" w="lg" len="lg"/>
            <a:tailEnd type="none" w="med" len="med"/>
          </a:ln>
          <a:effectLst/>
        </p:spPr>
        <p:txBody>
          <a:bodyPr wrap="none" anchor="ctr"/>
          <a:lstStyle/>
          <a:p>
            <a:endParaRPr lang="en-US" b="1" dirty="0"/>
          </a:p>
        </p:txBody>
      </p:sp>
      <p:sp>
        <p:nvSpPr>
          <p:cNvPr id="14" name="Text Box 10"/>
          <p:cNvSpPr txBox="1">
            <a:spLocks noChangeArrowheads="1"/>
          </p:cNvSpPr>
          <p:nvPr/>
        </p:nvSpPr>
        <p:spPr bwMode="auto">
          <a:xfrm>
            <a:off x="4419600" y="4191000"/>
            <a:ext cx="762000" cy="400110"/>
          </a:xfrm>
          <a:prstGeom prst="rect">
            <a:avLst/>
          </a:prstGeom>
          <a:noFill/>
          <a:ln w="38100">
            <a:noFill/>
            <a:miter lim="800000"/>
            <a:headEnd/>
            <a:tailEnd/>
          </a:ln>
          <a:effectLst/>
        </p:spPr>
        <p:txBody>
          <a:bodyPr>
            <a:spAutoFit/>
          </a:bodyPr>
          <a:lstStyle/>
          <a:p>
            <a:r>
              <a:rPr lang="en-US" sz="2000" b="1" dirty="0" err="1">
                <a:latin typeface="Times New Roman" pitchFamily="18" charset="0"/>
                <a:cs typeface="Times New Roman" pitchFamily="18" charset="0"/>
              </a:rPr>
              <a:t>R</a:t>
            </a:r>
            <a:r>
              <a:rPr lang="en-US" sz="2000" b="1" baseline="-25000" dirty="0" err="1">
                <a:latin typeface="Times New Roman" pitchFamily="18" charset="0"/>
                <a:cs typeface="Times New Roman" pitchFamily="18" charset="0"/>
              </a:rPr>
              <a:t>in</a:t>
            </a:r>
            <a:endParaRPr lang="en-US" sz="2000" b="1" baseline="-250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kern="0" dirty="0" smtClean="0">
                <a:solidFill>
                  <a:srgbClr val="FF0000"/>
                </a:solidFill>
                <a:latin typeface="Times New Roman" pitchFamily="18" charset="0"/>
                <a:cs typeface="Times New Roman" pitchFamily="18" charset="0"/>
              </a:rPr>
              <a:t>A C Equivalent for the BJT Amplifier (continued)</a:t>
            </a:r>
            <a:endParaRPr lang="en-US" dirty="0"/>
          </a:p>
        </p:txBody>
      </p:sp>
      <p:sp>
        <p:nvSpPr>
          <p:cNvPr id="4" name="Footer Placeholder 3"/>
          <p:cNvSpPr>
            <a:spLocks noGrp="1"/>
          </p:cNvSpPr>
          <p:nvPr>
            <p:ph type="ftr" sz="quarter" idx="11"/>
          </p:nvPr>
        </p:nvSpPr>
        <p:spPr/>
        <p:txBody>
          <a:bodyPr/>
          <a:lstStyle/>
          <a:p>
            <a:r>
              <a:rPr lang="en-US" smtClean="0"/>
              <a:t>Nasim Zafar</a:t>
            </a:r>
            <a:endParaRPr lang="en-US"/>
          </a:p>
        </p:txBody>
      </p:sp>
      <p:sp>
        <p:nvSpPr>
          <p:cNvPr id="5" name="Slide Number Placeholder 4"/>
          <p:cNvSpPr>
            <a:spLocks noGrp="1"/>
          </p:cNvSpPr>
          <p:nvPr>
            <p:ph type="sldNum" sz="quarter" idx="12"/>
          </p:nvPr>
        </p:nvSpPr>
        <p:spPr/>
        <p:txBody>
          <a:bodyPr/>
          <a:lstStyle/>
          <a:p>
            <a:fld id="{42BD8709-E537-4D94-AA85-22F0E0E3C656}" type="slidenum">
              <a:rPr lang="en-US" smtClean="0"/>
              <a:pPr/>
              <a:t>37</a:t>
            </a:fld>
            <a:endParaRPr lang="en-US"/>
          </a:p>
        </p:txBody>
      </p:sp>
      <p:pic>
        <p:nvPicPr>
          <p:cNvPr id="6" name="Picture 3" descr="jae20990_1308e"/>
          <p:cNvPicPr>
            <a:picLocks noGrp="1" noChangeAspect="1" noChangeArrowheads="1"/>
          </p:cNvPicPr>
          <p:nvPr>
            <p:ph idx="1"/>
          </p:nvPr>
        </p:nvPicPr>
        <p:blipFill>
          <a:blip r:embed="rId3"/>
          <a:srcRect t="3557" b="11067"/>
          <a:stretch>
            <a:fillRect/>
          </a:stretch>
        </p:blipFill>
        <p:spPr bwMode="auto">
          <a:xfrm>
            <a:off x="381000" y="2819400"/>
            <a:ext cx="4191000" cy="2057412"/>
          </a:xfrm>
          <a:prstGeom prst="rect">
            <a:avLst/>
          </a:prstGeom>
          <a:solidFill>
            <a:schemeClr val="accent2"/>
          </a:solidFill>
          <a:ln>
            <a:solidFill>
              <a:srgbClr val="000066"/>
            </a:solidFill>
          </a:ln>
        </p:spPr>
      </p:pic>
      <p:sp>
        <p:nvSpPr>
          <p:cNvPr id="7" name="Text Box 6"/>
          <p:cNvSpPr txBox="1">
            <a:spLocks noChangeArrowheads="1"/>
          </p:cNvSpPr>
          <p:nvPr/>
        </p:nvSpPr>
        <p:spPr bwMode="auto">
          <a:xfrm>
            <a:off x="685800" y="1371600"/>
            <a:ext cx="7696200" cy="830997"/>
          </a:xfrm>
          <a:prstGeom prst="rect">
            <a:avLst/>
          </a:prstGeom>
          <a:noFill/>
          <a:ln w="38100">
            <a:noFill/>
            <a:miter lim="800000"/>
            <a:headEnd/>
            <a:tailEnd/>
          </a:ln>
          <a:effectLst/>
        </p:spPr>
        <p:txBody>
          <a:bodyPr wrap="square" lIns="0" rIns="0">
            <a:spAutoFit/>
          </a:bodyPr>
          <a:lstStyle/>
          <a:p>
            <a:pPr>
              <a:buClr>
                <a:srgbClr val="FF0000"/>
              </a:buClr>
              <a:buFont typeface="Wingdings" pitchFamily="2" charset="2"/>
              <a:buChar char="Ø"/>
            </a:pPr>
            <a:r>
              <a:rPr lang="en-US" sz="2400" dirty="0" smtClean="0">
                <a:latin typeface="Times New Roman" pitchFamily="18" charset="0"/>
                <a:cs typeface="Times New Roman" pitchFamily="18" charset="0"/>
              </a:rPr>
              <a:t>  All </a:t>
            </a:r>
            <a:r>
              <a:rPr lang="en-US" sz="2400" dirty="0">
                <a:latin typeface="Times New Roman" pitchFamily="18" charset="0"/>
                <a:cs typeface="Times New Roman" pitchFamily="18" charset="0"/>
              </a:rPr>
              <a:t>externally connected capacitors are assumed as short </a:t>
            </a:r>
            <a:r>
              <a:rPr lang="en-US" sz="2400" dirty="0" smtClean="0">
                <a:latin typeface="Times New Roman" pitchFamily="18" charset="0"/>
                <a:cs typeface="Times New Roman" pitchFamily="18" charset="0"/>
              </a:rPr>
              <a:t>    circuited </a:t>
            </a:r>
            <a:r>
              <a:rPr lang="en-US" sz="2400" dirty="0">
                <a:latin typeface="Times New Roman" pitchFamily="18" charset="0"/>
                <a:cs typeface="Times New Roman" pitchFamily="18" charset="0"/>
              </a:rPr>
              <a:t>elements for ac </a:t>
            </a:r>
            <a:r>
              <a:rPr lang="en-US" sz="2400" dirty="0" smtClean="0">
                <a:latin typeface="Times New Roman" pitchFamily="18" charset="0"/>
                <a:cs typeface="Times New Roman" pitchFamily="18" charset="0"/>
              </a:rPr>
              <a:t>signal.</a:t>
            </a:r>
            <a:endParaRPr lang="en-US" sz="2400" dirty="0">
              <a:latin typeface="Times New Roman" pitchFamily="18" charset="0"/>
              <a:cs typeface="Times New Roman" pitchFamily="18" charset="0"/>
            </a:endParaRPr>
          </a:p>
        </p:txBody>
      </p:sp>
      <p:graphicFrame>
        <p:nvGraphicFramePr>
          <p:cNvPr id="496642" name="Object 2"/>
          <p:cNvGraphicFramePr>
            <a:graphicFrameLocks noChangeAspect="1"/>
          </p:cNvGraphicFramePr>
          <p:nvPr/>
        </p:nvGraphicFramePr>
        <p:xfrm>
          <a:off x="4724400" y="3200400"/>
          <a:ext cx="3795713" cy="1360488"/>
        </p:xfrm>
        <a:graphic>
          <a:graphicData uri="http://schemas.openxmlformats.org/presentationml/2006/ole">
            <p:oleObj spid="_x0000_s496649" name="Equation" r:id="rId4" imgW="2806700" imgH="1066800" progId="Equation.3">
              <p:embed/>
            </p:oleObj>
          </a:graphicData>
        </a:graphic>
      </p:graphicFrame>
      <p:sp>
        <p:nvSpPr>
          <p:cNvPr id="9" name="Rectangle 8"/>
          <p:cNvSpPr/>
          <p:nvPr/>
        </p:nvSpPr>
        <p:spPr>
          <a:xfrm>
            <a:off x="381000" y="5103674"/>
            <a:ext cx="8534400" cy="1323439"/>
          </a:xfrm>
          <a:prstGeom prst="rect">
            <a:avLst/>
          </a:prstGeom>
        </p:spPr>
        <p:txBody>
          <a:bodyPr wrap="square">
            <a:spAutoFit/>
          </a:bodyPr>
          <a:lstStyle/>
          <a:p>
            <a:pPr eaLnBrk="0" hangingPunct="0">
              <a:spcBef>
                <a:spcPct val="0"/>
              </a:spcBef>
              <a:buFont typeface="Wingdings" pitchFamily="2" charset="2"/>
              <a:buChar char="Ø"/>
            </a:pPr>
            <a:r>
              <a:rPr lang="en-US" sz="2000" dirty="0" smtClean="0">
                <a:latin typeface="Times New Roman" pitchFamily="18" charset="0"/>
              </a:rPr>
              <a:t> </a:t>
            </a:r>
            <a:r>
              <a:rPr lang="en-US" sz="2000" b="1" dirty="0" smtClean="0">
                <a:solidFill>
                  <a:srgbClr val="0000FF"/>
                </a:solidFill>
                <a:latin typeface="Times New Roman" pitchFamily="18" charset="0"/>
              </a:rPr>
              <a:t>By combining parallel resistors into equivalent </a:t>
            </a:r>
            <a:r>
              <a:rPr lang="en-US" sz="2000" b="1" i="1" dirty="0" smtClean="0">
                <a:solidFill>
                  <a:srgbClr val="0000FF"/>
                </a:solidFill>
                <a:latin typeface="Times New Roman" pitchFamily="18" charset="0"/>
              </a:rPr>
              <a:t>R</a:t>
            </a:r>
            <a:r>
              <a:rPr lang="en-US" sz="2000" b="1" i="1" baseline="-25000" dirty="0" smtClean="0">
                <a:solidFill>
                  <a:srgbClr val="0000FF"/>
                </a:solidFill>
                <a:latin typeface="Times New Roman" pitchFamily="18" charset="0"/>
              </a:rPr>
              <a:t>B</a:t>
            </a:r>
            <a:r>
              <a:rPr lang="en-US" sz="2000" b="1" i="1" dirty="0" smtClean="0">
                <a:solidFill>
                  <a:srgbClr val="0000FF"/>
                </a:solidFill>
                <a:latin typeface="Times New Roman" pitchFamily="18" charset="0"/>
              </a:rPr>
              <a:t> </a:t>
            </a:r>
            <a:r>
              <a:rPr lang="en-US" sz="2000" b="1" dirty="0" smtClean="0">
                <a:solidFill>
                  <a:srgbClr val="0000FF"/>
                </a:solidFill>
                <a:latin typeface="Times New Roman" pitchFamily="18" charset="0"/>
              </a:rPr>
              <a:t>and </a:t>
            </a:r>
            <a:r>
              <a:rPr lang="en-US" sz="2000" b="1" i="1" dirty="0" smtClean="0">
                <a:solidFill>
                  <a:srgbClr val="0000FF"/>
                </a:solidFill>
                <a:latin typeface="Times New Roman" pitchFamily="18" charset="0"/>
              </a:rPr>
              <a:t>R</a:t>
            </a:r>
            <a:r>
              <a:rPr lang="en-US" sz="2000" b="1" dirty="0" smtClean="0">
                <a:solidFill>
                  <a:srgbClr val="0000FF"/>
                </a:solidFill>
                <a:latin typeface="Times New Roman" pitchFamily="18" charset="0"/>
              </a:rPr>
              <a:t>, the equivalent AC circuit above is constructed.   </a:t>
            </a:r>
          </a:p>
          <a:p>
            <a:pPr eaLnBrk="0" hangingPunct="0">
              <a:spcBef>
                <a:spcPct val="0"/>
              </a:spcBef>
              <a:buFont typeface="Wingdings" pitchFamily="2" charset="2"/>
              <a:buChar char="Ø"/>
            </a:pPr>
            <a:r>
              <a:rPr lang="en-US" sz="2000" b="1" dirty="0" smtClean="0">
                <a:solidFill>
                  <a:srgbClr val="0000FF"/>
                </a:solidFill>
                <a:latin typeface="Times New Roman" pitchFamily="18" charset="0"/>
              </a:rPr>
              <a:t>Here, the transistor will be replaced by its equivalent small-signal AC   model (to be developed).</a:t>
            </a:r>
            <a:endParaRPr lang="en-US" sz="2000" b="1" dirty="0">
              <a:solidFill>
                <a:srgbClr val="0000FF"/>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par>
                                <p:cTn id="10" presetID="2" presetClass="entr" presetSubtype="2"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1+#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nodeType="clickEffect">
                                  <p:stCondLst>
                                    <p:cond delay="0"/>
                                  </p:stCondLst>
                                  <p:childTnLst>
                                    <p:set>
                                      <p:cBhvr>
                                        <p:cTn id="17" dur="1" fill="hold">
                                          <p:stCondLst>
                                            <p:cond delay="0"/>
                                          </p:stCondLst>
                                        </p:cTn>
                                        <p:tgtEl>
                                          <p:spTgt spid="496642"/>
                                        </p:tgtEl>
                                        <p:attrNameLst>
                                          <p:attrName>style.visibility</p:attrName>
                                        </p:attrNameLst>
                                      </p:cBhvr>
                                      <p:to>
                                        <p:strVal val="visible"/>
                                      </p:to>
                                    </p:set>
                                    <p:anim calcmode="lin" valueType="num">
                                      <p:cBhvr additive="base">
                                        <p:cTn id="18" dur="500" fill="hold"/>
                                        <p:tgtEl>
                                          <p:spTgt spid="496642"/>
                                        </p:tgtEl>
                                        <p:attrNameLst>
                                          <p:attrName>ppt_x</p:attrName>
                                        </p:attrNameLst>
                                      </p:cBhvr>
                                      <p:tavLst>
                                        <p:tav tm="0">
                                          <p:val>
                                            <p:strVal val="1+#ppt_w/2"/>
                                          </p:val>
                                        </p:tav>
                                        <p:tav tm="100000">
                                          <p:val>
                                            <p:strVal val="#ppt_x"/>
                                          </p:val>
                                        </p:tav>
                                      </p:tavLst>
                                    </p:anim>
                                    <p:anim calcmode="lin" valueType="num">
                                      <p:cBhvr additive="base">
                                        <p:cTn id="19" dur="500" fill="hold"/>
                                        <p:tgtEl>
                                          <p:spTgt spid="4966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7525" name="Rectangle 5"/>
          <p:cNvSpPr>
            <a:spLocks noGrp="1" noChangeArrowheads="1"/>
          </p:cNvSpPr>
          <p:nvPr>
            <p:ph type="title"/>
          </p:nvPr>
        </p:nvSpPr>
        <p:spPr>
          <a:xfrm>
            <a:off x="0" y="381000"/>
            <a:ext cx="6629400" cy="533400"/>
          </a:xfrm>
        </p:spPr>
        <p:txBody>
          <a:bodyPr/>
          <a:lstStyle/>
          <a:p>
            <a:pPr algn="l"/>
            <a:r>
              <a:rPr lang="en-US" sz="2800" b="1" dirty="0">
                <a:solidFill>
                  <a:srgbClr val="FF0000"/>
                </a:solidFill>
                <a:latin typeface="Times New Roman" pitchFamily="18" charset="0"/>
                <a:cs typeface="Times New Roman" pitchFamily="18" charset="0"/>
              </a:rPr>
              <a:t>A C Analysis of CE </a:t>
            </a:r>
            <a:r>
              <a:rPr lang="en-US" sz="2800" b="1" dirty="0" smtClean="0">
                <a:solidFill>
                  <a:srgbClr val="FF0000"/>
                </a:solidFill>
                <a:latin typeface="Times New Roman" pitchFamily="18" charset="0"/>
                <a:cs typeface="Times New Roman" pitchFamily="18" charset="0"/>
              </a:rPr>
              <a:t>Amplifier:</a:t>
            </a:r>
            <a:endParaRPr lang="en-US" sz="2800" b="1" dirty="0">
              <a:solidFill>
                <a:srgbClr val="FF0000"/>
              </a:solidFill>
              <a:latin typeface="Times New Roman" pitchFamily="18" charset="0"/>
              <a:cs typeface="Times New Roman" pitchFamily="18" charset="0"/>
            </a:endParaRPr>
          </a:p>
        </p:txBody>
      </p:sp>
      <p:pic>
        <p:nvPicPr>
          <p:cNvPr id="107524" name="Picture 4"/>
          <p:cNvPicPr>
            <a:picLocks noGrp="1" noChangeAspect="1" noChangeArrowheads="1"/>
          </p:cNvPicPr>
          <p:nvPr>
            <p:ph idx="1"/>
          </p:nvPr>
        </p:nvPicPr>
        <p:blipFill>
          <a:blip r:embed="rId2"/>
          <a:srcRect/>
          <a:stretch>
            <a:fillRect/>
          </a:stretch>
        </p:blipFill>
        <p:spPr>
          <a:xfrm rot="5400000">
            <a:off x="3810000" y="1828800"/>
            <a:ext cx="6705600" cy="3352800"/>
          </a:xfrm>
          <a:noFill/>
          <a:ln w="15875" cap="flat">
            <a:solidFill>
              <a:srgbClr val="800000"/>
            </a:solidFill>
            <a:headEnd type="none" w="med" len="med"/>
            <a:tailEnd type="none" w="med" len="med"/>
          </a:ln>
        </p:spPr>
      </p:pic>
      <p:sp>
        <p:nvSpPr>
          <p:cNvPr id="107528" name="Rectangle 8"/>
          <p:cNvSpPr>
            <a:spLocks noChangeArrowheads="1"/>
          </p:cNvSpPr>
          <p:nvPr/>
        </p:nvSpPr>
        <p:spPr bwMode="auto">
          <a:xfrm>
            <a:off x="304800" y="1194911"/>
            <a:ext cx="4495800" cy="5663089"/>
          </a:xfrm>
          <a:prstGeom prst="rect">
            <a:avLst/>
          </a:prstGeom>
          <a:noFill/>
          <a:ln w="38100">
            <a:noFill/>
            <a:miter lim="800000"/>
            <a:headEnd/>
            <a:tailEnd/>
          </a:ln>
          <a:effectLst/>
        </p:spPr>
        <p:txBody>
          <a:bodyPr lIns="0" rIns="0">
            <a:spAutoFit/>
          </a:bodyPr>
          <a:lstStyle/>
          <a:p>
            <a:pPr algn="l"/>
            <a:r>
              <a:rPr lang="en-US" sz="1600" dirty="0">
                <a:effectLst/>
              </a:rPr>
              <a:t>1</a:t>
            </a:r>
            <a:r>
              <a:rPr lang="en-US" sz="2000" dirty="0">
                <a:effectLst/>
                <a:latin typeface="Times New Roman" pitchFamily="18" charset="0"/>
                <a:cs typeface="Times New Roman" pitchFamily="18" charset="0"/>
              </a:rPr>
              <a:t>)</a:t>
            </a:r>
            <a:r>
              <a:rPr lang="en-US" sz="2000" b="0" dirty="0">
                <a:effectLst/>
                <a:latin typeface="Times New Roman" pitchFamily="18" charset="0"/>
                <a:cs typeface="Times New Roman" pitchFamily="18" charset="0"/>
              </a:rPr>
              <a:t>  </a:t>
            </a:r>
            <a:r>
              <a:rPr lang="en-US" dirty="0">
                <a:effectLst/>
                <a:latin typeface="Times New Roman" pitchFamily="18" charset="0"/>
                <a:cs typeface="Times New Roman" pitchFamily="18" charset="0"/>
              </a:rPr>
              <a:t>Determine DC operating point and</a:t>
            </a:r>
          </a:p>
          <a:p>
            <a:pPr algn="l"/>
            <a:r>
              <a:rPr lang="en-US" dirty="0">
                <a:effectLst/>
                <a:latin typeface="Times New Roman" pitchFamily="18" charset="0"/>
                <a:cs typeface="Times New Roman" pitchFamily="18" charset="0"/>
              </a:rPr>
              <a:t>      calculate  small signal </a:t>
            </a:r>
            <a:r>
              <a:rPr lang="en-US" dirty="0" smtClean="0">
                <a:effectLst/>
                <a:latin typeface="Times New Roman" pitchFamily="18" charset="0"/>
                <a:cs typeface="Times New Roman" pitchFamily="18" charset="0"/>
              </a:rPr>
              <a:t>parameters.</a:t>
            </a:r>
            <a:endParaRPr lang="en-US" dirty="0">
              <a:effectLst/>
              <a:latin typeface="Times New Roman" pitchFamily="18" charset="0"/>
              <a:cs typeface="Times New Roman" pitchFamily="18" charset="0"/>
            </a:endParaRPr>
          </a:p>
          <a:p>
            <a:pPr algn="l"/>
            <a:r>
              <a:rPr lang="en-US" dirty="0">
                <a:effectLst/>
                <a:latin typeface="Times New Roman" pitchFamily="18" charset="0"/>
                <a:cs typeface="Times New Roman" pitchFamily="18" charset="0"/>
              </a:rPr>
              <a:t>2)  Draw  the AC equivalent circuit of Amp.</a:t>
            </a:r>
          </a:p>
          <a:p>
            <a:pPr algn="l"/>
            <a:r>
              <a:rPr lang="en-US" dirty="0">
                <a:effectLst/>
                <a:latin typeface="Times New Roman" pitchFamily="18" charset="0"/>
                <a:cs typeface="Times New Roman" pitchFamily="18" charset="0"/>
              </a:rPr>
              <a:t>    • DC Voltage sources are shorted </a:t>
            </a:r>
            <a:r>
              <a:rPr lang="en-US" dirty="0" smtClean="0">
                <a:effectLst/>
                <a:latin typeface="Times New Roman" pitchFamily="18" charset="0"/>
                <a:cs typeface="Times New Roman" pitchFamily="18" charset="0"/>
              </a:rPr>
              <a:t>to </a:t>
            </a:r>
            <a:r>
              <a:rPr lang="en-US" dirty="0">
                <a:effectLst/>
                <a:latin typeface="Times New Roman" pitchFamily="18" charset="0"/>
                <a:cs typeface="Times New Roman" pitchFamily="18" charset="0"/>
              </a:rPr>
              <a:t>ground</a:t>
            </a:r>
          </a:p>
          <a:p>
            <a:pPr algn="l"/>
            <a:r>
              <a:rPr lang="en-US" dirty="0">
                <a:effectLst/>
                <a:latin typeface="Times New Roman" pitchFamily="18" charset="0"/>
                <a:cs typeface="Times New Roman" pitchFamily="18" charset="0"/>
              </a:rPr>
              <a:t>    • DC Current sources are open circuited</a:t>
            </a:r>
          </a:p>
          <a:p>
            <a:pPr algn="l"/>
            <a:r>
              <a:rPr lang="en-US" dirty="0">
                <a:effectLst/>
                <a:latin typeface="Times New Roman" pitchFamily="18" charset="0"/>
                <a:cs typeface="Times New Roman" pitchFamily="18" charset="0"/>
              </a:rPr>
              <a:t>    • Large capacitors are short circuits</a:t>
            </a:r>
          </a:p>
          <a:p>
            <a:pPr algn="l"/>
            <a:r>
              <a:rPr lang="en-US" dirty="0">
                <a:effectLst/>
                <a:latin typeface="Times New Roman" pitchFamily="18" charset="0"/>
                <a:cs typeface="Times New Roman" pitchFamily="18" charset="0"/>
              </a:rPr>
              <a:t>    • Large inductors are open </a:t>
            </a:r>
            <a:r>
              <a:rPr lang="en-US" dirty="0" smtClean="0">
                <a:effectLst/>
                <a:latin typeface="Times New Roman" pitchFamily="18" charset="0"/>
                <a:cs typeface="Times New Roman" pitchFamily="18" charset="0"/>
              </a:rPr>
              <a:t>circuits</a:t>
            </a:r>
          </a:p>
          <a:p>
            <a:pPr algn="l"/>
            <a:endParaRPr lang="en-US" dirty="0">
              <a:effectLst/>
              <a:latin typeface="Times New Roman" pitchFamily="18" charset="0"/>
              <a:cs typeface="Times New Roman" pitchFamily="18" charset="0"/>
            </a:endParaRPr>
          </a:p>
          <a:p>
            <a:pPr algn="l"/>
            <a:r>
              <a:rPr lang="en-US" dirty="0">
                <a:effectLst/>
                <a:latin typeface="Times New Roman" pitchFamily="18" charset="0"/>
                <a:cs typeface="Times New Roman" pitchFamily="18" charset="0"/>
              </a:rPr>
              <a:t>3)</a:t>
            </a:r>
            <a:r>
              <a:rPr lang="en-US" b="0" dirty="0">
                <a:effectLst/>
                <a:latin typeface="Times New Roman" pitchFamily="18" charset="0"/>
                <a:cs typeface="Times New Roman" pitchFamily="18" charset="0"/>
              </a:rPr>
              <a:t> </a:t>
            </a:r>
            <a:r>
              <a:rPr lang="en-US" dirty="0">
                <a:effectLst/>
                <a:latin typeface="Times New Roman" pitchFamily="18" charset="0"/>
                <a:cs typeface="Times New Roman" pitchFamily="18" charset="0"/>
              </a:rPr>
              <a:t>Use a </a:t>
            </a:r>
            <a:r>
              <a:rPr lang="en-US" dirty="0" err="1">
                <a:effectLst/>
                <a:latin typeface="Times New Roman" pitchFamily="18" charset="0"/>
                <a:cs typeface="Times New Roman" pitchFamily="18" charset="0"/>
              </a:rPr>
              <a:t>Thevenin</a:t>
            </a:r>
            <a:r>
              <a:rPr lang="en-US" dirty="0">
                <a:effectLst/>
                <a:latin typeface="Times New Roman" pitchFamily="18" charset="0"/>
                <a:cs typeface="Times New Roman" pitchFamily="18" charset="0"/>
              </a:rPr>
              <a:t> circuit (sometimes a</a:t>
            </a:r>
          </a:p>
          <a:p>
            <a:pPr algn="l"/>
            <a:r>
              <a:rPr lang="en-US" dirty="0">
                <a:effectLst/>
                <a:latin typeface="Times New Roman" pitchFamily="18" charset="0"/>
                <a:cs typeface="Times New Roman" pitchFamily="18" charset="0"/>
              </a:rPr>
              <a:t>     Norton) where necessary. Ideally the</a:t>
            </a:r>
          </a:p>
          <a:p>
            <a:pPr algn="l"/>
            <a:r>
              <a:rPr lang="en-US" dirty="0">
                <a:effectLst/>
                <a:latin typeface="Times New Roman" pitchFamily="18" charset="0"/>
                <a:cs typeface="Times New Roman" pitchFamily="18" charset="0"/>
              </a:rPr>
              <a:t>     base should be a single resistor + a single</a:t>
            </a:r>
          </a:p>
          <a:p>
            <a:pPr algn="l"/>
            <a:r>
              <a:rPr lang="en-US" dirty="0">
                <a:effectLst/>
                <a:latin typeface="Times New Roman" pitchFamily="18" charset="0"/>
                <a:cs typeface="Times New Roman" pitchFamily="18" charset="0"/>
              </a:rPr>
              <a:t>     source. Do not confuse this with the DC</a:t>
            </a:r>
          </a:p>
          <a:p>
            <a:pPr algn="l"/>
            <a:r>
              <a:rPr lang="en-US" dirty="0">
                <a:effectLst/>
                <a:latin typeface="Times New Roman" pitchFamily="18" charset="0"/>
                <a:cs typeface="Times New Roman" pitchFamily="18" charset="0"/>
              </a:rPr>
              <a:t>     </a:t>
            </a:r>
            <a:r>
              <a:rPr lang="en-US" dirty="0" err="1">
                <a:effectLst/>
                <a:latin typeface="Times New Roman" pitchFamily="18" charset="0"/>
                <a:cs typeface="Times New Roman" pitchFamily="18" charset="0"/>
              </a:rPr>
              <a:t>Thevenin</a:t>
            </a:r>
            <a:r>
              <a:rPr lang="en-US" dirty="0">
                <a:effectLst/>
                <a:latin typeface="Times New Roman" pitchFamily="18" charset="0"/>
                <a:cs typeface="Times New Roman" pitchFamily="18" charset="0"/>
              </a:rPr>
              <a:t> </a:t>
            </a:r>
            <a:r>
              <a:rPr lang="en-US" dirty="0" smtClean="0">
                <a:effectLst/>
                <a:latin typeface="Times New Roman" pitchFamily="18" charset="0"/>
                <a:cs typeface="Times New Roman" pitchFamily="18" charset="0"/>
              </a:rPr>
              <a:t>we did </a:t>
            </a:r>
            <a:r>
              <a:rPr lang="en-US" dirty="0">
                <a:effectLst/>
                <a:latin typeface="Times New Roman" pitchFamily="18" charset="0"/>
                <a:cs typeface="Times New Roman" pitchFamily="18" charset="0"/>
              </a:rPr>
              <a:t>in step 1</a:t>
            </a:r>
            <a:r>
              <a:rPr lang="en-US" dirty="0" smtClean="0">
                <a:effectLst/>
                <a:latin typeface="Times New Roman" pitchFamily="18" charset="0"/>
                <a:cs typeface="Times New Roman" pitchFamily="18" charset="0"/>
              </a:rPr>
              <a:t>.</a:t>
            </a:r>
          </a:p>
          <a:p>
            <a:pPr algn="l"/>
            <a:endParaRPr lang="en-US" dirty="0">
              <a:effectLst/>
              <a:latin typeface="Times New Roman" pitchFamily="18" charset="0"/>
              <a:cs typeface="Times New Roman" pitchFamily="18" charset="0"/>
            </a:endParaRPr>
          </a:p>
          <a:p>
            <a:pPr algn="l"/>
            <a:r>
              <a:rPr lang="en-US" dirty="0">
                <a:effectLst/>
                <a:latin typeface="Times New Roman" pitchFamily="18" charset="0"/>
                <a:cs typeface="Times New Roman" pitchFamily="18" charset="0"/>
              </a:rPr>
              <a:t>4) </a:t>
            </a:r>
            <a:r>
              <a:rPr lang="en-US" dirty="0" smtClean="0">
                <a:effectLst/>
                <a:latin typeface="Times New Roman" pitchFamily="18" charset="0"/>
                <a:cs typeface="Times New Roman" pitchFamily="18" charset="0"/>
              </a:rPr>
              <a:t>Replace </a:t>
            </a:r>
            <a:r>
              <a:rPr lang="en-US" dirty="0">
                <a:effectLst/>
                <a:latin typeface="Times New Roman" pitchFamily="18" charset="0"/>
                <a:cs typeface="Times New Roman" pitchFamily="18" charset="0"/>
              </a:rPr>
              <a:t>transistor with small signal </a:t>
            </a:r>
            <a:r>
              <a:rPr lang="en-US" dirty="0" smtClean="0">
                <a:effectLst/>
                <a:latin typeface="Times New Roman" pitchFamily="18" charset="0"/>
                <a:cs typeface="Times New Roman" pitchFamily="18" charset="0"/>
              </a:rPr>
              <a:t>model.</a:t>
            </a:r>
          </a:p>
          <a:p>
            <a:pPr algn="l"/>
            <a:endParaRPr lang="en-US" dirty="0">
              <a:effectLst/>
              <a:latin typeface="Times New Roman" pitchFamily="18" charset="0"/>
              <a:cs typeface="Times New Roman" pitchFamily="18" charset="0"/>
            </a:endParaRPr>
          </a:p>
          <a:p>
            <a:pPr algn="l"/>
            <a:r>
              <a:rPr lang="en-US" dirty="0">
                <a:effectLst/>
                <a:latin typeface="Times New Roman" pitchFamily="18" charset="0"/>
                <a:cs typeface="Times New Roman" pitchFamily="18" charset="0"/>
              </a:rPr>
              <a:t>5) Simplify the circuit as much as necessary.</a:t>
            </a:r>
          </a:p>
          <a:p>
            <a:pPr algn="l"/>
            <a:r>
              <a:rPr lang="en-US" dirty="0">
                <a:effectLst/>
                <a:latin typeface="Times New Roman" pitchFamily="18" charset="0"/>
                <a:cs typeface="Times New Roman" pitchFamily="18" charset="0"/>
              </a:rPr>
              <a:t>     Steps to Analyze a Transistor Amplifier</a:t>
            </a:r>
          </a:p>
          <a:p>
            <a:pPr algn="l"/>
            <a:r>
              <a:rPr lang="en-US" dirty="0">
                <a:effectLst/>
                <a:latin typeface="Times New Roman" pitchFamily="18" charset="0"/>
                <a:cs typeface="Times New Roman" pitchFamily="18" charset="0"/>
              </a:rPr>
              <a:t>6)</a:t>
            </a:r>
            <a:r>
              <a:rPr lang="en-US" b="0" dirty="0">
                <a:effectLst/>
                <a:latin typeface="Times New Roman" pitchFamily="18" charset="0"/>
                <a:cs typeface="Times New Roman" pitchFamily="18" charset="0"/>
              </a:rPr>
              <a:t> </a:t>
            </a:r>
            <a:r>
              <a:rPr lang="en-US" dirty="0">
                <a:effectLst/>
                <a:latin typeface="Times New Roman" pitchFamily="18" charset="0"/>
                <a:cs typeface="Times New Roman" pitchFamily="18" charset="0"/>
              </a:rPr>
              <a:t>Calculate the small signal parameters and 	gain etc.</a:t>
            </a:r>
          </a:p>
        </p:txBody>
      </p:sp>
      <p:sp>
        <p:nvSpPr>
          <p:cNvPr id="107530" name="AutoShape 10"/>
          <p:cNvSpPr>
            <a:spLocks noChangeArrowheads="1"/>
          </p:cNvSpPr>
          <p:nvPr/>
        </p:nvSpPr>
        <p:spPr bwMode="auto">
          <a:xfrm>
            <a:off x="4800600" y="1295400"/>
            <a:ext cx="609600" cy="1447800"/>
          </a:xfrm>
          <a:prstGeom prst="curvedRightArrow">
            <a:avLst>
              <a:gd name="adj1" fmla="val 63333"/>
              <a:gd name="adj2" fmla="val 126667"/>
              <a:gd name="adj3" fmla="val 33333"/>
            </a:avLst>
          </a:prstGeom>
          <a:solidFill>
            <a:schemeClr val="accent1"/>
          </a:solidFill>
          <a:ln w="38100">
            <a:solidFill>
              <a:srgbClr val="99CCFF"/>
            </a:solidFill>
            <a:miter lim="800000"/>
            <a:headEnd/>
            <a:tailEnd/>
          </a:ln>
          <a:effectLst/>
        </p:spPr>
        <p:txBody>
          <a:bodyPr wrap="none" anchor="ctr"/>
          <a:lstStyle/>
          <a:p>
            <a:endParaRPr lang="en-US"/>
          </a:p>
        </p:txBody>
      </p:sp>
      <p:sp>
        <p:nvSpPr>
          <p:cNvPr id="107531" name="AutoShape 11"/>
          <p:cNvSpPr>
            <a:spLocks noChangeArrowheads="1"/>
          </p:cNvSpPr>
          <p:nvPr/>
        </p:nvSpPr>
        <p:spPr bwMode="auto">
          <a:xfrm>
            <a:off x="4800600" y="2743200"/>
            <a:ext cx="609600" cy="1295400"/>
          </a:xfrm>
          <a:prstGeom prst="curvedRightArrow">
            <a:avLst>
              <a:gd name="adj1" fmla="val 48571"/>
              <a:gd name="adj2" fmla="val 97143"/>
              <a:gd name="adj3" fmla="val 33333"/>
            </a:avLst>
          </a:prstGeom>
          <a:solidFill>
            <a:schemeClr val="accent1"/>
          </a:solidFill>
          <a:ln w="38100">
            <a:solidFill>
              <a:srgbClr val="99CCFF"/>
            </a:solidFill>
            <a:miter lim="800000"/>
            <a:headEnd/>
            <a:tailEnd/>
          </a:ln>
          <a:effectLst/>
        </p:spPr>
        <p:txBody>
          <a:bodyPr wrap="none" anchor="ctr"/>
          <a:lstStyle/>
          <a:p>
            <a:endParaRPr lang="en-US"/>
          </a:p>
        </p:txBody>
      </p:sp>
      <p:sp>
        <p:nvSpPr>
          <p:cNvPr id="107532" name="AutoShape 12"/>
          <p:cNvSpPr>
            <a:spLocks noChangeArrowheads="1"/>
          </p:cNvSpPr>
          <p:nvPr/>
        </p:nvSpPr>
        <p:spPr bwMode="auto">
          <a:xfrm>
            <a:off x="4724400" y="3962400"/>
            <a:ext cx="685800" cy="1447800"/>
          </a:xfrm>
          <a:prstGeom prst="curvedRightArrow">
            <a:avLst>
              <a:gd name="adj1" fmla="val 68472"/>
              <a:gd name="adj2" fmla="val 97143"/>
              <a:gd name="adj3" fmla="val 29583"/>
            </a:avLst>
          </a:prstGeom>
          <a:solidFill>
            <a:schemeClr val="accent1"/>
          </a:solidFill>
          <a:ln w="38100">
            <a:solidFill>
              <a:srgbClr val="99CCFF"/>
            </a:solidFill>
            <a:miter lim="800000"/>
            <a:headEnd/>
            <a:tailEnd/>
          </a:ln>
          <a:effectLst/>
        </p:spPr>
        <p:txBody>
          <a:bodyPr wrap="none" anchor="ctr"/>
          <a:lstStyle/>
          <a:p>
            <a:endParaRPr lang="en-US"/>
          </a:p>
        </p:txBody>
      </p:sp>
      <p:sp>
        <p:nvSpPr>
          <p:cNvPr id="107533" name="AutoShape 13"/>
          <p:cNvSpPr>
            <a:spLocks noChangeArrowheads="1"/>
          </p:cNvSpPr>
          <p:nvPr/>
        </p:nvSpPr>
        <p:spPr bwMode="auto">
          <a:xfrm>
            <a:off x="4724400" y="5410200"/>
            <a:ext cx="685800" cy="1295400"/>
          </a:xfrm>
          <a:prstGeom prst="curvedRightArrow">
            <a:avLst>
              <a:gd name="adj1" fmla="val 48392"/>
              <a:gd name="adj2" fmla="val 97143"/>
              <a:gd name="adj3" fmla="val 33333"/>
            </a:avLst>
          </a:prstGeom>
          <a:solidFill>
            <a:schemeClr val="accent1"/>
          </a:solidFill>
          <a:ln w="38100">
            <a:solidFill>
              <a:srgbClr val="99CCFF"/>
            </a:solidFill>
            <a:miter lim="800000"/>
            <a:headEnd/>
            <a:tailEnd/>
          </a:ln>
          <a:effectLst/>
        </p:spPr>
        <p:txBody>
          <a:bodyPr wrap="none" anchor="ctr"/>
          <a:lstStyle/>
          <a:p>
            <a:endParaRPr lang="en-US"/>
          </a:p>
        </p:txBody>
      </p:sp>
      <p:sp>
        <p:nvSpPr>
          <p:cNvPr id="107535" name="AutoShape 15"/>
          <p:cNvSpPr>
            <a:spLocks noChangeArrowheads="1"/>
          </p:cNvSpPr>
          <p:nvPr/>
        </p:nvSpPr>
        <p:spPr bwMode="auto">
          <a:xfrm>
            <a:off x="4419600" y="838200"/>
            <a:ext cx="1066800" cy="381000"/>
          </a:xfrm>
          <a:prstGeom prst="rightArrow">
            <a:avLst>
              <a:gd name="adj1" fmla="val 50000"/>
              <a:gd name="adj2" fmla="val 70000"/>
            </a:avLst>
          </a:prstGeom>
          <a:solidFill>
            <a:schemeClr val="accent1"/>
          </a:solidFill>
          <a:ln w="38100">
            <a:solidFill>
              <a:srgbClr val="99CCFF"/>
            </a:solidFill>
            <a:miter lim="800000"/>
            <a:headEnd/>
            <a:tailEnd/>
          </a:ln>
          <a:effectLst/>
        </p:spPr>
        <p:txBody>
          <a:bodyPr wrap="none" anchor="ctr"/>
          <a:lstStyle/>
          <a:p>
            <a:endParaRPr lang="en-US"/>
          </a:p>
        </p:txBody>
      </p:sp>
      <p:sp>
        <p:nvSpPr>
          <p:cNvPr id="107536" name="Text Box 16"/>
          <p:cNvSpPr txBox="1">
            <a:spLocks noChangeArrowheads="1"/>
          </p:cNvSpPr>
          <p:nvPr/>
        </p:nvSpPr>
        <p:spPr bwMode="auto">
          <a:xfrm>
            <a:off x="4343400" y="914400"/>
            <a:ext cx="838200" cy="244475"/>
          </a:xfrm>
          <a:prstGeom prst="rect">
            <a:avLst/>
          </a:prstGeom>
          <a:noFill/>
          <a:ln w="38100">
            <a:noFill/>
            <a:miter lim="800000"/>
            <a:headEnd/>
            <a:tailEnd/>
          </a:ln>
          <a:effectLst/>
        </p:spPr>
        <p:txBody>
          <a:bodyPr lIns="0" tIns="0" rIns="0" bIns="0">
            <a:spAutoFit/>
          </a:bodyPr>
          <a:lstStyle/>
          <a:p>
            <a:r>
              <a:rPr lang="en-US" sz="1600" dirty="0"/>
              <a:t>Step 1</a:t>
            </a:r>
          </a:p>
        </p:txBody>
      </p:sp>
      <p:sp>
        <p:nvSpPr>
          <p:cNvPr id="107537" name="Text Box 17"/>
          <p:cNvSpPr txBox="1">
            <a:spLocks noChangeArrowheads="1"/>
          </p:cNvSpPr>
          <p:nvPr/>
        </p:nvSpPr>
        <p:spPr bwMode="auto">
          <a:xfrm>
            <a:off x="4953000" y="1752600"/>
            <a:ext cx="685800" cy="485005"/>
          </a:xfrm>
          <a:prstGeom prst="rect">
            <a:avLst/>
          </a:prstGeom>
          <a:noFill/>
          <a:ln w="38100">
            <a:noFill/>
            <a:miter lim="800000"/>
            <a:headEnd/>
            <a:tailEnd/>
          </a:ln>
          <a:effectLst/>
        </p:spPr>
        <p:txBody>
          <a:bodyPr>
            <a:spAutoFit/>
          </a:bodyPr>
          <a:lstStyle/>
          <a:p>
            <a:pPr>
              <a:lnSpc>
                <a:spcPct val="70000"/>
              </a:lnSpc>
              <a:spcBef>
                <a:spcPct val="15000"/>
              </a:spcBef>
            </a:pPr>
            <a:r>
              <a:rPr lang="en-US" sz="1600" b="1" dirty="0">
                <a:latin typeface="Times New Roman" pitchFamily="18" charset="0"/>
                <a:cs typeface="Times New Roman" pitchFamily="18" charset="0"/>
              </a:rPr>
              <a:t>Step </a:t>
            </a:r>
          </a:p>
          <a:p>
            <a:pPr>
              <a:lnSpc>
                <a:spcPct val="70000"/>
              </a:lnSpc>
              <a:spcBef>
                <a:spcPct val="15000"/>
              </a:spcBef>
            </a:pPr>
            <a:r>
              <a:rPr lang="en-US" sz="1600" b="1" dirty="0">
                <a:latin typeface="Times New Roman" pitchFamily="18" charset="0"/>
                <a:cs typeface="Times New Roman" pitchFamily="18" charset="0"/>
              </a:rPr>
              <a:t>2</a:t>
            </a:r>
          </a:p>
        </p:txBody>
      </p:sp>
      <p:sp>
        <p:nvSpPr>
          <p:cNvPr id="107538" name="Text Box 18"/>
          <p:cNvSpPr txBox="1">
            <a:spLocks noChangeArrowheads="1"/>
          </p:cNvSpPr>
          <p:nvPr/>
        </p:nvSpPr>
        <p:spPr bwMode="auto">
          <a:xfrm>
            <a:off x="4953000" y="3124200"/>
            <a:ext cx="685800" cy="485005"/>
          </a:xfrm>
          <a:prstGeom prst="rect">
            <a:avLst/>
          </a:prstGeom>
          <a:noFill/>
          <a:ln w="38100">
            <a:noFill/>
            <a:miter lim="800000"/>
            <a:headEnd/>
            <a:tailEnd/>
          </a:ln>
          <a:effectLst/>
        </p:spPr>
        <p:txBody>
          <a:bodyPr>
            <a:spAutoFit/>
          </a:bodyPr>
          <a:lstStyle/>
          <a:p>
            <a:pPr>
              <a:lnSpc>
                <a:spcPct val="70000"/>
              </a:lnSpc>
              <a:spcBef>
                <a:spcPct val="15000"/>
              </a:spcBef>
            </a:pPr>
            <a:r>
              <a:rPr lang="en-US" sz="1600" b="1" dirty="0">
                <a:latin typeface="Times New Roman" pitchFamily="18" charset="0"/>
                <a:cs typeface="Times New Roman" pitchFamily="18" charset="0"/>
              </a:rPr>
              <a:t>Step </a:t>
            </a:r>
          </a:p>
          <a:p>
            <a:pPr>
              <a:lnSpc>
                <a:spcPct val="70000"/>
              </a:lnSpc>
              <a:spcBef>
                <a:spcPct val="15000"/>
              </a:spcBef>
            </a:pPr>
            <a:r>
              <a:rPr lang="en-US" sz="1600" b="1" dirty="0">
                <a:latin typeface="Times New Roman" pitchFamily="18" charset="0"/>
                <a:cs typeface="Times New Roman" pitchFamily="18" charset="0"/>
              </a:rPr>
              <a:t>3</a:t>
            </a:r>
          </a:p>
        </p:txBody>
      </p:sp>
      <p:sp>
        <p:nvSpPr>
          <p:cNvPr id="107539" name="Text Box 19"/>
          <p:cNvSpPr txBox="1">
            <a:spLocks noChangeArrowheads="1"/>
          </p:cNvSpPr>
          <p:nvPr/>
        </p:nvSpPr>
        <p:spPr bwMode="auto">
          <a:xfrm>
            <a:off x="4953000" y="4495800"/>
            <a:ext cx="533400" cy="485005"/>
          </a:xfrm>
          <a:prstGeom prst="rect">
            <a:avLst/>
          </a:prstGeom>
          <a:noFill/>
          <a:ln w="38100">
            <a:noFill/>
            <a:miter lim="800000"/>
            <a:headEnd/>
            <a:tailEnd/>
          </a:ln>
          <a:effectLst/>
        </p:spPr>
        <p:txBody>
          <a:bodyPr lIns="0" rIns="0">
            <a:spAutoFit/>
          </a:bodyPr>
          <a:lstStyle/>
          <a:p>
            <a:pPr>
              <a:lnSpc>
                <a:spcPct val="70000"/>
              </a:lnSpc>
              <a:spcBef>
                <a:spcPct val="15000"/>
              </a:spcBef>
            </a:pPr>
            <a:r>
              <a:rPr lang="en-US" sz="1600" b="1" dirty="0">
                <a:latin typeface="Times New Roman" pitchFamily="18" charset="0"/>
                <a:cs typeface="Times New Roman" pitchFamily="18" charset="0"/>
              </a:rPr>
              <a:t>Step</a:t>
            </a:r>
          </a:p>
          <a:p>
            <a:pPr>
              <a:lnSpc>
                <a:spcPct val="70000"/>
              </a:lnSpc>
              <a:spcBef>
                <a:spcPct val="15000"/>
              </a:spcBef>
            </a:pPr>
            <a:r>
              <a:rPr lang="en-US" sz="1600" b="1" dirty="0">
                <a:latin typeface="Times New Roman" pitchFamily="18" charset="0"/>
                <a:cs typeface="Times New Roman" pitchFamily="18" charset="0"/>
              </a:rPr>
              <a:t> 4</a:t>
            </a:r>
          </a:p>
        </p:txBody>
      </p:sp>
      <p:sp>
        <p:nvSpPr>
          <p:cNvPr id="107540" name="Text Box 20"/>
          <p:cNvSpPr txBox="1">
            <a:spLocks noChangeArrowheads="1"/>
          </p:cNvSpPr>
          <p:nvPr/>
        </p:nvSpPr>
        <p:spPr bwMode="auto">
          <a:xfrm>
            <a:off x="4953000" y="5715000"/>
            <a:ext cx="533400" cy="485005"/>
          </a:xfrm>
          <a:prstGeom prst="rect">
            <a:avLst/>
          </a:prstGeom>
          <a:noFill/>
          <a:ln w="38100">
            <a:noFill/>
            <a:miter lim="800000"/>
            <a:headEnd/>
            <a:tailEnd/>
          </a:ln>
          <a:effectLst/>
        </p:spPr>
        <p:txBody>
          <a:bodyPr lIns="0" rIns="0">
            <a:spAutoFit/>
          </a:bodyPr>
          <a:lstStyle/>
          <a:p>
            <a:pPr>
              <a:lnSpc>
                <a:spcPct val="70000"/>
              </a:lnSpc>
              <a:spcBef>
                <a:spcPct val="15000"/>
              </a:spcBef>
            </a:pPr>
            <a:r>
              <a:rPr lang="en-US" sz="1600" b="1" dirty="0">
                <a:latin typeface="Times New Roman" pitchFamily="18" charset="0"/>
                <a:cs typeface="Times New Roman" pitchFamily="18" charset="0"/>
              </a:rPr>
              <a:t>Step</a:t>
            </a:r>
          </a:p>
          <a:p>
            <a:pPr>
              <a:lnSpc>
                <a:spcPct val="70000"/>
              </a:lnSpc>
              <a:spcBef>
                <a:spcPct val="15000"/>
              </a:spcBef>
            </a:pPr>
            <a:r>
              <a:rPr lang="en-US" sz="1600" b="1" dirty="0">
                <a:latin typeface="Times New Roman" pitchFamily="18" charset="0"/>
                <a:cs typeface="Times New Roman" pitchFamily="18" charset="0"/>
              </a:rPr>
              <a:t> 5</a:t>
            </a:r>
          </a:p>
        </p:txBody>
      </p:sp>
      <p:sp>
        <p:nvSpPr>
          <p:cNvPr id="107541" name="Text Box 21"/>
          <p:cNvSpPr txBox="1">
            <a:spLocks noChangeArrowheads="1"/>
          </p:cNvSpPr>
          <p:nvPr/>
        </p:nvSpPr>
        <p:spPr bwMode="auto">
          <a:xfrm>
            <a:off x="8305800" y="5867400"/>
            <a:ext cx="685800" cy="457200"/>
          </a:xfrm>
          <a:prstGeom prst="rect">
            <a:avLst/>
          </a:prstGeom>
          <a:noFill/>
          <a:ln w="38100">
            <a:noFill/>
            <a:miter lim="800000"/>
            <a:headEnd/>
            <a:tailEnd/>
          </a:ln>
          <a:effectLst/>
        </p:spPr>
        <p:txBody>
          <a:bodyPr>
            <a:spAutoFit/>
          </a:bodyPr>
          <a:lstStyle/>
          <a:p>
            <a:endParaRPr lang="en-US">
              <a:effectLst>
                <a:outerShdw blurRad="38100" dist="38100" dir="2700000" algn="tl">
                  <a:srgbClr val="000000"/>
                </a:outerShdw>
              </a:effectLst>
            </a:endParaRPr>
          </a:p>
        </p:txBody>
      </p:sp>
      <p:sp>
        <p:nvSpPr>
          <p:cNvPr id="107542" name="Text Box 22"/>
          <p:cNvSpPr txBox="1">
            <a:spLocks noChangeArrowheads="1"/>
          </p:cNvSpPr>
          <p:nvPr/>
        </p:nvSpPr>
        <p:spPr bwMode="auto">
          <a:xfrm>
            <a:off x="8153400" y="5867400"/>
            <a:ext cx="990600" cy="501650"/>
          </a:xfrm>
          <a:prstGeom prst="rect">
            <a:avLst/>
          </a:prstGeom>
          <a:noFill/>
          <a:ln w="12700">
            <a:solidFill>
              <a:srgbClr val="800000"/>
            </a:solidFill>
            <a:miter lim="800000"/>
            <a:headEnd/>
            <a:tailEnd/>
          </a:ln>
          <a:effectLst/>
        </p:spPr>
        <p:txBody>
          <a:bodyPr lIns="0" tIns="0" rIns="0" bIns="0">
            <a:spAutoFit/>
          </a:bodyPr>
          <a:lstStyle/>
          <a:p>
            <a:r>
              <a:rPr lang="el-GR" sz="1600">
                <a:solidFill>
                  <a:schemeClr val="tx1"/>
                </a:solidFill>
                <a:effectLst>
                  <a:outerShdw blurRad="38100" dist="38100" dir="2700000" algn="tl">
                    <a:srgbClr val="FFFFFF"/>
                  </a:outerShdw>
                </a:effectLst>
                <a:cs typeface="Arial" charset="0"/>
              </a:rPr>
              <a:t>π</a:t>
            </a:r>
            <a:r>
              <a:rPr lang="en-US" sz="1600">
                <a:solidFill>
                  <a:schemeClr val="tx1"/>
                </a:solidFill>
                <a:effectLst>
                  <a:outerShdw blurRad="38100" dist="38100" dir="2700000" algn="tl">
                    <a:srgbClr val="FFFFFF"/>
                  </a:outerShdw>
                </a:effectLst>
                <a:cs typeface="Arial" charset="0"/>
              </a:rPr>
              <a:t>-</a:t>
            </a:r>
            <a:r>
              <a:rPr lang="en-US" sz="1600">
                <a:solidFill>
                  <a:schemeClr val="tx1"/>
                </a:solidFill>
                <a:effectLst>
                  <a:outerShdw blurRad="38100" dist="38100" dir="2700000" algn="tl">
                    <a:srgbClr val="FFFFFF"/>
                  </a:outerShdw>
                </a:effectLst>
              </a:rPr>
              <a:t>model used</a:t>
            </a:r>
          </a:p>
        </p:txBody>
      </p:sp>
      <p:sp>
        <p:nvSpPr>
          <p:cNvPr id="17" name="Slide Number Placeholder 16"/>
          <p:cNvSpPr>
            <a:spLocks noGrp="1"/>
          </p:cNvSpPr>
          <p:nvPr>
            <p:ph type="sldNum" sz="quarter" idx="12"/>
          </p:nvPr>
        </p:nvSpPr>
        <p:spPr/>
        <p:txBody>
          <a:bodyPr/>
          <a:lstStyle/>
          <a:p>
            <a:fld id="{42BD8709-E537-4D94-AA85-22F0E0E3C656}" type="slidenum">
              <a:rPr lang="en-US" smtClean="0"/>
              <a:pPr/>
              <a:t>38</a:t>
            </a:fld>
            <a:endParaRPr lang="en-US"/>
          </a:p>
        </p:txBody>
      </p:sp>
      <p:sp>
        <p:nvSpPr>
          <p:cNvPr id="18" name="Footer Placeholder 17"/>
          <p:cNvSpPr>
            <a:spLocks noGrp="1"/>
          </p:cNvSpPr>
          <p:nvPr>
            <p:ph type="ftr" sz="quarter" idx="11"/>
          </p:nvPr>
        </p:nvSpPr>
        <p:spPr/>
        <p:txBody>
          <a:bodyPr/>
          <a:lstStyle/>
          <a:p>
            <a:r>
              <a:rPr lang="en-US" smtClean="0"/>
              <a:t>Nasim Zafar</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107524"/>
                                        </p:tgtEl>
                                        <p:attrNameLst>
                                          <p:attrName>style.visibility</p:attrName>
                                        </p:attrNameLst>
                                      </p:cBhvr>
                                      <p:to>
                                        <p:strVal val="visible"/>
                                      </p:to>
                                    </p:set>
                                    <p:anim calcmode="lin" valueType="num">
                                      <p:cBhvr>
                                        <p:cTn id="7" dur="1000" fill="hold"/>
                                        <p:tgtEl>
                                          <p:spTgt spid="107524"/>
                                        </p:tgtEl>
                                        <p:attrNameLst>
                                          <p:attrName>ppt_w</p:attrName>
                                        </p:attrNameLst>
                                      </p:cBhvr>
                                      <p:tavLst>
                                        <p:tav tm="0">
                                          <p:val>
                                            <p:strVal val="#ppt_w*0.70"/>
                                          </p:val>
                                        </p:tav>
                                        <p:tav tm="100000">
                                          <p:val>
                                            <p:strVal val="#ppt_w"/>
                                          </p:val>
                                        </p:tav>
                                      </p:tavLst>
                                    </p:anim>
                                    <p:anim calcmode="lin" valueType="num">
                                      <p:cBhvr>
                                        <p:cTn id="8" dur="1000" fill="hold"/>
                                        <p:tgtEl>
                                          <p:spTgt spid="107524"/>
                                        </p:tgtEl>
                                        <p:attrNameLst>
                                          <p:attrName>ppt_h</p:attrName>
                                        </p:attrNameLst>
                                      </p:cBhvr>
                                      <p:tavLst>
                                        <p:tav tm="0">
                                          <p:val>
                                            <p:strVal val="#ppt_h"/>
                                          </p:val>
                                        </p:tav>
                                        <p:tav tm="100000">
                                          <p:val>
                                            <p:strVal val="#ppt_h"/>
                                          </p:val>
                                        </p:tav>
                                      </p:tavLst>
                                    </p:anim>
                                    <p:animEffect transition="in" filter="fade">
                                      <p:cBhvr>
                                        <p:cTn id="9" dur="1000"/>
                                        <p:tgtEl>
                                          <p:spTgt spid="107524"/>
                                        </p:tgtEl>
                                      </p:cBhvr>
                                    </p:animEffect>
                                  </p:childTnLst>
                                </p:cTn>
                              </p:par>
                              <p:par>
                                <p:cTn id="10" presetID="10" presetClass="entr" presetSubtype="0" fill="hold" grpId="0" nodeType="withEffect">
                                  <p:stCondLst>
                                    <p:cond delay="0"/>
                                  </p:stCondLst>
                                  <p:iterate type="lt">
                                    <p:tmPct val="10000"/>
                                  </p:iterate>
                                  <p:childTnLst>
                                    <p:set>
                                      <p:cBhvr>
                                        <p:cTn id="11" dur="1" fill="hold">
                                          <p:stCondLst>
                                            <p:cond delay="0"/>
                                          </p:stCondLst>
                                        </p:cTn>
                                        <p:tgtEl>
                                          <p:spTgt spid="107525"/>
                                        </p:tgtEl>
                                        <p:attrNameLst>
                                          <p:attrName>style.visibility</p:attrName>
                                        </p:attrNameLst>
                                      </p:cBhvr>
                                      <p:to>
                                        <p:strVal val="visible"/>
                                      </p:to>
                                    </p:set>
                                    <p:animEffect transition="in" filter="fade">
                                      <p:cBhvr>
                                        <p:cTn id="12" dur="1000">
                                          <p:stCondLst>
                                            <p:cond delay="0"/>
                                          </p:stCondLst>
                                        </p:cTn>
                                        <p:tgtEl>
                                          <p:spTgt spid="10752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107528">
                                            <p:txEl>
                                              <p:pRg st="0" end="0"/>
                                            </p:txEl>
                                          </p:spTgt>
                                        </p:tgtEl>
                                        <p:attrNameLst>
                                          <p:attrName>style.visibility</p:attrName>
                                        </p:attrNameLst>
                                      </p:cBhvr>
                                      <p:to>
                                        <p:strVal val="visible"/>
                                      </p:to>
                                    </p:set>
                                    <p:anim calcmode="lin" valueType="num">
                                      <p:cBhvr additive="base">
                                        <p:cTn id="17" dur="500" fill="hold"/>
                                        <p:tgtEl>
                                          <p:spTgt spid="107528">
                                            <p:txEl>
                                              <p:pRg st="0" end="0"/>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07528">
                                            <p:txEl>
                                              <p:pRg st="0" end="0"/>
                                            </p:txEl>
                                          </p:spTgt>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107528">
                                            <p:txEl>
                                              <p:pRg st="1" end="1"/>
                                            </p:txEl>
                                          </p:spTgt>
                                        </p:tgtEl>
                                        <p:attrNameLst>
                                          <p:attrName>style.visibility</p:attrName>
                                        </p:attrNameLst>
                                      </p:cBhvr>
                                      <p:to>
                                        <p:strVal val="visible"/>
                                      </p:to>
                                    </p:set>
                                    <p:anim calcmode="lin" valueType="num">
                                      <p:cBhvr additive="base">
                                        <p:cTn id="21" dur="500" fill="hold"/>
                                        <p:tgtEl>
                                          <p:spTgt spid="107528">
                                            <p:txEl>
                                              <p:pRg st="1" end="1"/>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07528">
                                            <p:txEl>
                                              <p:pRg st="1" end="1"/>
                                            </p:txEl>
                                          </p:spTgt>
                                        </p:tgtEl>
                                        <p:attrNameLst>
                                          <p:attrName>ppt_y</p:attrName>
                                        </p:attrNameLst>
                                      </p:cBhvr>
                                      <p:tavLst>
                                        <p:tav tm="0">
                                          <p:val>
                                            <p:strVal val="#ppt_y"/>
                                          </p:val>
                                        </p:tav>
                                        <p:tav tm="100000">
                                          <p:val>
                                            <p:strVal val="#ppt_y"/>
                                          </p:val>
                                        </p:tav>
                                      </p:tavLst>
                                    </p:anim>
                                  </p:childTnLst>
                                </p:cTn>
                              </p:par>
                              <p:par>
                                <p:cTn id="23" presetID="55" presetClass="entr" presetSubtype="0" fill="hold" grpId="0" nodeType="withEffect">
                                  <p:stCondLst>
                                    <p:cond delay="0"/>
                                  </p:stCondLst>
                                  <p:childTnLst>
                                    <p:set>
                                      <p:cBhvr>
                                        <p:cTn id="24" dur="1" fill="hold">
                                          <p:stCondLst>
                                            <p:cond delay="0"/>
                                          </p:stCondLst>
                                        </p:cTn>
                                        <p:tgtEl>
                                          <p:spTgt spid="107536"/>
                                        </p:tgtEl>
                                        <p:attrNameLst>
                                          <p:attrName>style.visibility</p:attrName>
                                        </p:attrNameLst>
                                      </p:cBhvr>
                                      <p:to>
                                        <p:strVal val="visible"/>
                                      </p:to>
                                    </p:set>
                                    <p:anim calcmode="lin" valueType="num">
                                      <p:cBhvr>
                                        <p:cTn id="25" dur="1000" fill="hold"/>
                                        <p:tgtEl>
                                          <p:spTgt spid="107536"/>
                                        </p:tgtEl>
                                        <p:attrNameLst>
                                          <p:attrName>ppt_w</p:attrName>
                                        </p:attrNameLst>
                                      </p:cBhvr>
                                      <p:tavLst>
                                        <p:tav tm="0">
                                          <p:val>
                                            <p:strVal val="#ppt_w*0.70"/>
                                          </p:val>
                                        </p:tav>
                                        <p:tav tm="100000">
                                          <p:val>
                                            <p:strVal val="#ppt_w"/>
                                          </p:val>
                                        </p:tav>
                                      </p:tavLst>
                                    </p:anim>
                                    <p:anim calcmode="lin" valueType="num">
                                      <p:cBhvr>
                                        <p:cTn id="26" dur="1000" fill="hold"/>
                                        <p:tgtEl>
                                          <p:spTgt spid="107536"/>
                                        </p:tgtEl>
                                        <p:attrNameLst>
                                          <p:attrName>ppt_h</p:attrName>
                                        </p:attrNameLst>
                                      </p:cBhvr>
                                      <p:tavLst>
                                        <p:tav tm="0">
                                          <p:val>
                                            <p:strVal val="#ppt_h"/>
                                          </p:val>
                                        </p:tav>
                                        <p:tav tm="100000">
                                          <p:val>
                                            <p:strVal val="#ppt_h"/>
                                          </p:val>
                                        </p:tav>
                                      </p:tavLst>
                                    </p:anim>
                                    <p:animEffect transition="in" filter="fade">
                                      <p:cBhvr>
                                        <p:cTn id="27" dur="1000"/>
                                        <p:tgtEl>
                                          <p:spTgt spid="107536"/>
                                        </p:tgtEl>
                                      </p:cBhvr>
                                    </p:animEffect>
                                  </p:childTnLst>
                                </p:cTn>
                              </p:par>
                              <p:par>
                                <p:cTn id="28" presetID="55" presetClass="entr" presetSubtype="0" fill="hold" grpId="0" nodeType="withEffect">
                                  <p:stCondLst>
                                    <p:cond delay="0"/>
                                  </p:stCondLst>
                                  <p:childTnLst>
                                    <p:set>
                                      <p:cBhvr>
                                        <p:cTn id="29" dur="1" fill="hold">
                                          <p:stCondLst>
                                            <p:cond delay="0"/>
                                          </p:stCondLst>
                                        </p:cTn>
                                        <p:tgtEl>
                                          <p:spTgt spid="107535"/>
                                        </p:tgtEl>
                                        <p:attrNameLst>
                                          <p:attrName>style.visibility</p:attrName>
                                        </p:attrNameLst>
                                      </p:cBhvr>
                                      <p:to>
                                        <p:strVal val="visible"/>
                                      </p:to>
                                    </p:set>
                                    <p:anim calcmode="lin" valueType="num">
                                      <p:cBhvr>
                                        <p:cTn id="30" dur="1000" fill="hold"/>
                                        <p:tgtEl>
                                          <p:spTgt spid="107535"/>
                                        </p:tgtEl>
                                        <p:attrNameLst>
                                          <p:attrName>ppt_w</p:attrName>
                                        </p:attrNameLst>
                                      </p:cBhvr>
                                      <p:tavLst>
                                        <p:tav tm="0">
                                          <p:val>
                                            <p:strVal val="#ppt_w*0.70"/>
                                          </p:val>
                                        </p:tav>
                                        <p:tav tm="100000">
                                          <p:val>
                                            <p:strVal val="#ppt_w"/>
                                          </p:val>
                                        </p:tav>
                                      </p:tavLst>
                                    </p:anim>
                                    <p:anim calcmode="lin" valueType="num">
                                      <p:cBhvr>
                                        <p:cTn id="31" dur="1000" fill="hold"/>
                                        <p:tgtEl>
                                          <p:spTgt spid="107535"/>
                                        </p:tgtEl>
                                        <p:attrNameLst>
                                          <p:attrName>ppt_h</p:attrName>
                                        </p:attrNameLst>
                                      </p:cBhvr>
                                      <p:tavLst>
                                        <p:tav tm="0">
                                          <p:val>
                                            <p:strVal val="#ppt_h"/>
                                          </p:val>
                                        </p:tav>
                                        <p:tav tm="100000">
                                          <p:val>
                                            <p:strVal val="#ppt_h"/>
                                          </p:val>
                                        </p:tav>
                                      </p:tavLst>
                                    </p:anim>
                                    <p:animEffect transition="in" filter="fade">
                                      <p:cBhvr>
                                        <p:cTn id="32" dur="1000"/>
                                        <p:tgtEl>
                                          <p:spTgt spid="107535"/>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107528">
                                            <p:txEl>
                                              <p:pRg st="2" end="2"/>
                                            </p:txEl>
                                          </p:spTgt>
                                        </p:tgtEl>
                                        <p:attrNameLst>
                                          <p:attrName>style.visibility</p:attrName>
                                        </p:attrNameLst>
                                      </p:cBhvr>
                                      <p:to>
                                        <p:strVal val="visible"/>
                                      </p:to>
                                    </p:set>
                                    <p:anim calcmode="lin" valueType="num">
                                      <p:cBhvr additive="base">
                                        <p:cTn id="37" dur="500" fill="hold"/>
                                        <p:tgtEl>
                                          <p:spTgt spid="107528">
                                            <p:txEl>
                                              <p:pRg st="2" end="2"/>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107528">
                                            <p:txEl>
                                              <p:pRg st="2" end="2"/>
                                            </p:txEl>
                                          </p:spTgt>
                                        </p:tgtEl>
                                        <p:attrNameLst>
                                          <p:attrName>ppt_y</p:attrName>
                                        </p:attrNameLst>
                                      </p:cBhvr>
                                      <p:tavLst>
                                        <p:tav tm="0">
                                          <p:val>
                                            <p:strVal val="#ppt_y"/>
                                          </p:val>
                                        </p:tav>
                                        <p:tav tm="100000">
                                          <p:val>
                                            <p:strVal val="#ppt_y"/>
                                          </p:val>
                                        </p:tav>
                                      </p:tavLst>
                                    </p:anim>
                                  </p:childTnLst>
                                </p:cTn>
                              </p:par>
                              <p:par>
                                <p:cTn id="39" presetID="55" presetClass="entr" presetSubtype="0" fill="hold" grpId="0" nodeType="withEffect">
                                  <p:stCondLst>
                                    <p:cond delay="0"/>
                                  </p:stCondLst>
                                  <p:childTnLst>
                                    <p:set>
                                      <p:cBhvr>
                                        <p:cTn id="40" dur="1" fill="hold">
                                          <p:stCondLst>
                                            <p:cond delay="0"/>
                                          </p:stCondLst>
                                        </p:cTn>
                                        <p:tgtEl>
                                          <p:spTgt spid="107537"/>
                                        </p:tgtEl>
                                        <p:attrNameLst>
                                          <p:attrName>style.visibility</p:attrName>
                                        </p:attrNameLst>
                                      </p:cBhvr>
                                      <p:to>
                                        <p:strVal val="visible"/>
                                      </p:to>
                                    </p:set>
                                    <p:anim calcmode="lin" valueType="num">
                                      <p:cBhvr>
                                        <p:cTn id="41" dur="1000" fill="hold"/>
                                        <p:tgtEl>
                                          <p:spTgt spid="107537"/>
                                        </p:tgtEl>
                                        <p:attrNameLst>
                                          <p:attrName>ppt_w</p:attrName>
                                        </p:attrNameLst>
                                      </p:cBhvr>
                                      <p:tavLst>
                                        <p:tav tm="0">
                                          <p:val>
                                            <p:strVal val="#ppt_w*0.70"/>
                                          </p:val>
                                        </p:tav>
                                        <p:tav tm="100000">
                                          <p:val>
                                            <p:strVal val="#ppt_w"/>
                                          </p:val>
                                        </p:tav>
                                      </p:tavLst>
                                    </p:anim>
                                    <p:anim calcmode="lin" valueType="num">
                                      <p:cBhvr>
                                        <p:cTn id="42" dur="1000" fill="hold"/>
                                        <p:tgtEl>
                                          <p:spTgt spid="107537"/>
                                        </p:tgtEl>
                                        <p:attrNameLst>
                                          <p:attrName>ppt_h</p:attrName>
                                        </p:attrNameLst>
                                      </p:cBhvr>
                                      <p:tavLst>
                                        <p:tav tm="0">
                                          <p:val>
                                            <p:strVal val="#ppt_h"/>
                                          </p:val>
                                        </p:tav>
                                        <p:tav tm="100000">
                                          <p:val>
                                            <p:strVal val="#ppt_h"/>
                                          </p:val>
                                        </p:tav>
                                      </p:tavLst>
                                    </p:anim>
                                    <p:animEffect transition="in" filter="fade">
                                      <p:cBhvr>
                                        <p:cTn id="43" dur="1000"/>
                                        <p:tgtEl>
                                          <p:spTgt spid="107537"/>
                                        </p:tgtEl>
                                      </p:cBhvr>
                                    </p:animEffect>
                                  </p:childTnLst>
                                </p:cTn>
                              </p:par>
                              <p:par>
                                <p:cTn id="44" presetID="55" presetClass="entr" presetSubtype="0" fill="hold" grpId="0" nodeType="withEffect">
                                  <p:stCondLst>
                                    <p:cond delay="0"/>
                                  </p:stCondLst>
                                  <p:childTnLst>
                                    <p:set>
                                      <p:cBhvr>
                                        <p:cTn id="45" dur="1" fill="hold">
                                          <p:stCondLst>
                                            <p:cond delay="0"/>
                                          </p:stCondLst>
                                        </p:cTn>
                                        <p:tgtEl>
                                          <p:spTgt spid="107530"/>
                                        </p:tgtEl>
                                        <p:attrNameLst>
                                          <p:attrName>style.visibility</p:attrName>
                                        </p:attrNameLst>
                                      </p:cBhvr>
                                      <p:to>
                                        <p:strVal val="visible"/>
                                      </p:to>
                                    </p:set>
                                    <p:anim calcmode="lin" valueType="num">
                                      <p:cBhvr>
                                        <p:cTn id="46" dur="1000" fill="hold"/>
                                        <p:tgtEl>
                                          <p:spTgt spid="107530"/>
                                        </p:tgtEl>
                                        <p:attrNameLst>
                                          <p:attrName>ppt_w</p:attrName>
                                        </p:attrNameLst>
                                      </p:cBhvr>
                                      <p:tavLst>
                                        <p:tav tm="0">
                                          <p:val>
                                            <p:strVal val="#ppt_w*0.70"/>
                                          </p:val>
                                        </p:tav>
                                        <p:tav tm="100000">
                                          <p:val>
                                            <p:strVal val="#ppt_w"/>
                                          </p:val>
                                        </p:tav>
                                      </p:tavLst>
                                    </p:anim>
                                    <p:anim calcmode="lin" valueType="num">
                                      <p:cBhvr>
                                        <p:cTn id="47" dur="1000" fill="hold"/>
                                        <p:tgtEl>
                                          <p:spTgt spid="107530"/>
                                        </p:tgtEl>
                                        <p:attrNameLst>
                                          <p:attrName>ppt_h</p:attrName>
                                        </p:attrNameLst>
                                      </p:cBhvr>
                                      <p:tavLst>
                                        <p:tav tm="0">
                                          <p:val>
                                            <p:strVal val="#ppt_h"/>
                                          </p:val>
                                        </p:tav>
                                        <p:tav tm="100000">
                                          <p:val>
                                            <p:strVal val="#ppt_h"/>
                                          </p:val>
                                        </p:tav>
                                      </p:tavLst>
                                    </p:anim>
                                    <p:animEffect transition="in" filter="fade">
                                      <p:cBhvr>
                                        <p:cTn id="48" dur="1000"/>
                                        <p:tgtEl>
                                          <p:spTgt spid="107530"/>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8" fill="hold" nodeType="clickEffect">
                                  <p:stCondLst>
                                    <p:cond delay="0"/>
                                  </p:stCondLst>
                                  <p:childTnLst>
                                    <p:set>
                                      <p:cBhvr>
                                        <p:cTn id="52" dur="1" fill="hold">
                                          <p:stCondLst>
                                            <p:cond delay="0"/>
                                          </p:stCondLst>
                                        </p:cTn>
                                        <p:tgtEl>
                                          <p:spTgt spid="107528">
                                            <p:txEl>
                                              <p:pRg st="3" end="3"/>
                                            </p:txEl>
                                          </p:spTgt>
                                        </p:tgtEl>
                                        <p:attrNameLst>
                                          <p:attrName>style.visibility</p:attrName>
                                        </p:attrNameLst>
                                      </p:cBhvr>
                                      <p:to>
                                        <p:strVal val="visible"/>
                                      </p:to>
                                    </p:set>
                                    <p:anim calcmode="lin" valueType="num">
                                      <p:cBhvr additive="base">
                                        <p:cTn id="53" dur="500" fill="hold"/>
                                        <p:tgtEl>
                                          <p:spTgt spid="107528">
                                            <p:txEl>
                                              <p:pRg st="3" end="3"/>
                                            </p:txEl>
                                          </p:spTgt>
                                        </p:tgtEl>
                                        <p:attrNameLst>
                                          <p:attrName>ppt_x</p:attrName>
                                        </p:attrNameLst>
                                      </p:cBhvr>
                                      <p:tavLst>
                                        <p:tav tm="0">
                                          <p:val>
                                            <p:strVal val="0-#ppt_w/2"/>
                                          </p:val>
                                        </p:tav>
                                        <p:tav tm="100000">
                                          <p:val>
                                            <p:strVal val="#ppt_x"/>
                                          </p:val>
                                        </p:tav>
                                      </p:tavLst>
                                    </p:anim>
                                    <p:anim calcmode="lin" valueType="num">
                                      <p:cBhvr additive="base">
                                        <p:cTn id="54" dur="500" fill="hold"/>
                                        <p:tgtEl>
                                          <p:spTgt spid="107528">
                                            <p:txEl>
                                              <p:pRg st="3" end="3"/>
                                            </p:txEl>
                                          </p:spTgt>
                                        </p:tgtEl>
                                        <p:attrNameLst>
                                          <p:attrName>ppt_y</p:attrName>
                                        </p:attrNameLst>
                                      </p:cBhvr>
                                      <p:tavLst>
                                        <p:tav tm="0">
                                          <p:val>
                                            <p:strVal val="#ppt_y"/>
                                          </p:val>
                                        </p:tav>
                                        <p:tav tm="100000">
                                          <p:val>
                                            <p:strVal val="#ppt_y"/>
                                          </p:val>
                                        </p:tav>
                                      </p:tavLst>
                                    </p:anim>
                                  </p:childTnLst>
                                </p:cTn>
                              </p:par>
                              <p:par>
                                <p:cTn id="55" presetID="2" presetClass="entr" presetSubtype="8" fill="hold" nodeType="withEffect">
                                  <p:stCondLst>
                                    <p:cond delay="0"/>
                                  </p:stCondLst>
                                  <p:childTnLst>
                                    <p:set>
                                      <p:cBhvr>
                                        <p:cTn id="56" dur="1" fill="hold">
                                          <p:stCondLst>
                                            <p:cond delay="0"/>
                                          </p:stCondLst>
                                        </p:cTn>
                                        <p:tgtEl>
                                          <p:spTgt spid="107528">
                                            <p:txEl>
                                              <p:pRg st="4" end="4"/>
                                            </p:txEl>
                                          </p:spTgt>
                                        </p:tgtEl>
                                        <p:attrNameLst>
                                          <p:attrName>style.visibility</p:attrName>
                                        </p:attrNameLst>
                                      </p:cBhvr>
                                      <p:to>
                                        <p:strVal val="visible"/>
                                      </p:to>
                                    </p:set>
                                    <p:anim calcmode="lin" valueType="num">
                                      <p:cBhvr additive="base">
                                        <p:cTn id="57" dur="500" fill="hold"/>
                                        <p:tgtEl>
                                          <p:spTgt spid="107528">
                                            <p:txEl>
                                              <p:pRg st="4" end="4"/>
                                            </p:txEl>
                                          </p:spTgt>
                                        </p:tgtEl>
                                        <p:attrNameLst>
                                          <p:attrName>ppt_x</p:attrName>
                                        </p:attrNameLst>
                                      </p:cBhvr>
                                      <p:tavLst>
                                        <p:tav tm="0">
                                          <p:val>
                                            <p:strVal val="0-#ppt_w/2"/>
                                          </p:val>
                                        </p:tav>
                                        <p:tav tm="100000">
                                          <p:val>
                                            <p:strVal val="#ppt_x"/>
                                          </p:val>
                                        </p:tav>
                                      </p:tavLst>
                                    </p:anim>
                                    <p:anim calcmode="lin" valueType="num">
                                      <p:cBhvr additive="base">
                                        <p:cTn id="58" dur="500" fill="hold"/>
                                        <p:tgtEl>
                                          <p:spTgt spid="107528">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8" fill="hold" nodeType="clickEffect">
                                  <p:stCondLst>
                                    <p:cond delay="0"/>
                                  </p:stCondLst>
                                  <p:childTnLst>
                                    <p:set>
                                      <p:cBhvr>
                                        <p:cTn id="62" dur="1" fill="hold">
                                          <p:stCondLst>
                                            <p:cond delay="0"/>
                                          </p:stCondLst>
                                        </p:cTn>
                                        <p:tgtEl>
                                          <p:spTgt spid="107528">
                                            <p:txEl>
                                              <p:pRg st="5" end="5"/>
                                            </p:txEl>
                                          </p:spTgt>
                                        </p:tgtEl>
                                        <p:attrNameLst>
                                          <p:attrName>style.visibility</p:attrName>
                                        </p:attrNameLst>
                                      </p:cBhvr>
                                      <p:to>
                                        <p:strVal val="visible"/>
                                      </p:to>
                                    </p:set>
                                    <p:anim calcmode="lin" valueType="num">
                                      <p:cBhvr additive="base">
                                        <p:cTn id="63" dur="500" fill="hold"/>
                                        <p:tgtEl>
                                          <p:spTgt spid="107528">
                                            <p:txEl>
                                              <p:pRg st="5" end="5"/>
                                            </p:txEl>
                                          </p:spTgt>
                                        </p:tgtEl>
                                        <p:attrNameLst>
                                          <p:attrName>ppt_x</p:attrName>
                                        </p:attrNameLst>
                                      </p:cBhvr>
                                      <p:tavLst>
                                        <p:tav tm="0">
                                          <p:val>
                                            <p:strVal val="0-#ppt_w/2"/>
                                          </p:val>
                                        </p:tav>
                                        <p:tav tm="100000">
                                          <p:val>
                                            <p:strVal val="#ppt_x"/>
                                          </p:val>
                                        </p:tav>
                                      </p:tavLst>
                                    </p:anim>
                                    <p:anim calcmode="lin" valueType="num">
                                      <p:cBhvr additive="base">
                                        <p:cTn id="64" dur="500" fill="hold"/>
                                        <p:tgtEl>
                                          <p:spTgt spid="107528">
                                            <p:txEl>
                                              <p:pRg st="5" end="5"/>
                                            </p:txEl>
                                          </p:spTgt>
                                        </p:tgtEl>
                                        <p:attrNameLst>
                                          <p:attrName>ppt_y</p:attrName>
                                        </p:attrNameLst>
                                      </p:cBhvr>
                                      <p:tavLst>
                                        <p:tav tm="0">
                                          <p:val>
                                            <p:strVal val="#ppt_y"/>
                                          </p:val>
                                        </p:tav>
                                        <p:tav tm="100000">
                                          <p:val>
                                            <p:strVal val="#ppt_y"/>
                                          </p:val>
                                        </p:tav>
                                      </p:tavLst>
                                    </p:anim>
                                  </p:childTnLst>
                                </p:cTn>
                              </p:par>
                              <p:par>
                                <p:cTn id="65" presetID="2" presetClass="entr" presetSubtype="8" fill="hold" nodeType="withEffect">
                                  <p:stCondLst>
                                    <p:cond delay="0"/>
                                  </p:stCondLst>
                                  <p:childTnLst>
                                    <p:set>
                                      <p:cBhvr>
                                        <p:cTn id="66" dur="1" fill="hold">
                                          <p:stCondLst>
                                            <p:cond delay="0"/>
                                          </p:stCondLst>
                                        </p:cTn>
                                        <p:tgtEl>
                                          <p:spTgt spid="107528">
                                            <p:txEl>
                                              <p:pRg st="6" end="6"/>
                                            </p:txEl>
                                          </p:spTgt>
                                        </p:tgtEl>
                                        <p:attrNameLst>
                                          <p:attrName>style.visibility</p:attrName>
                                        </p:attrNameLst>
                                      </p:cBhvr>
                                      <p:to>
                                        <p:strVal val="visible"/>
                                      </p:to>
                                    </p:set>
                                    <p:anim calcmode="lin" valueType="num">
                                      <p:cBhvr additive="base">
                                        <p:cTn id="67" dur="500" fill="hold"/>
                                        <p:tgtEl>
                                          <p:spTgt spid="107528">
                                            <p:txEl>
                                              <p:pRg st="6" end="6"/>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107528">
                                            <p:txEl>
                                              <p:pRg st="6" end="6"/>
                                            </p:txEl>
                                          </p:spTgt>
                                        </p:tgtEl>
                                        <p:attrNameLst>
                                          <p:attrName>ppt_y</p:attrName>
                                        </p:attrNameLst>
                                      </p:cBhvr>
                                      <p:tavLst>
                                        <p:tav tm="0">
                                          <p:val>
                                            <p:strVal val="#ppt_y"/>
                                          </p:val>
                                        </p:tav>
                                        <p:tav tm="100000">
                                          <p:val>
                                            <p:strVal val="#ppt_y"/>
                                          </p:val>
                                        </p:tav>
                                      </p:tavLst>
                                    </p:anim>
                                  </p:childTnLst>
                                </p:cTn>
                              </p:par>
                              <p:par>
                                <p:cTn id="69" presetID="55" presetClass="entr" presetSubtype="0" fill="hold" grpId="0" nodeType="withEffect">
                                  <p:stCondLst>
                                    <p:cond delay="0"/>
                                  </p:stCondLst>
                                  <p:childTnLst>
                                    <p:set>
                                      <p:cBhvr>
                                        <p:cTn id="70" dur="1" fill="hold">
                                          <p:stCondLst>
                                            <p:cond delay="0"/>
                                          </p:stCondLst>
                                        </p:cTn>
                                        <p:tgtEl>
                                          <p:spTgt spid="107531"/>
                                        </p:tgtEl>
                                        <p:attrNameLst>
                                          <p:attrName>style.visibility</p:attrName>
                                        </p:attrNameLst>
                                      </p:cBhvr>
                                      <p:to>
                                        <p:strVal val="visible"/>
                                      </p:to>
                                    </p:set>
                                    <p:anim calcmode="lin" valueType="num">
                                      <p:cBhvr>
                                        <p:cTn id="71" dur="1000" fill="hold"/>
                                        <p:tgtEl>
                                          <p:spTgt spid="107531"/>
                                        </p:tgtEl>
                                        <p:attrNameLst>
                                          <p:attrName>ppt_w</p:attrName>
                                        </p:attrNameLst>
                                      </p:cBhvr>
                                      <p:tavLst>
                                        <p:tav tm="0">
                                          <p:val>
                                            <p:strVal val="#ppt_w*0.70"/>
                                          </p:val>
                                        </p:tav>
                                        <p:tav tm="100000">
                                          <p:val>
                                            <p:strVal val="#ppt_w"/>
                                          </p:val>
                                        </p:tav>
                                      </p:tavLst>
                                    </p:anim>
                                    <p:anim calcmode="lin" valueType="num">
                                      <p:cBhvr>
                                        <p:cTn id="72" dur="1000" fill="hold"/>
                                        <p:tgtEl>
                                          <p:spTgt spid="107531"/>
                                        </p:tgtEl>
                                        <p:attrNameLst>
                                          <p:attrName>ppt_h</p:attrName>
                                        </p:attrNameLst>
                                      </p:cBhvr>
                                      <p:tavLst>
                                        <p:tav tm="0">
                                          <p:val>
                                            <p:strVal val="#ppt_h"/>
                                          </p:val>
                                        </p:tav>
                                        <p:tav tm="100000">
                                          <p:val>
                                            <p:strVal val="#ppt_h"/>
                                          </p:val>
                                        </p:tav>
                                      </p:tavLst>
                                    </p:anim>
                                    <p:animEffect transition="in" filter="fade">
                                      <p:cBhvr>
                                        <p:cTn id="73" dur="1000"/>
                                        <p:tgtEl>
                                          <p:spTgt spid="107531"/>
                                        </p:tgtEl>
                                      </p:cBhvr>
                                    </p:animEffect>
                                  </p:childTnLst>
                                </p:cTn>
                              </p:par>
                            </p:childTnLst>
                          </p:cTn>
                        </p:par>
                      </p:childTnLst>
                    </p:cTn>
                  </p:par>
                  <p:par>
                    <p:cTn id="74" fill="hold">
                      <p:stCondLst>
                        <p:cond delay="indefinite"/>
                      </p:stCondLst>
                      <p:childTnLst>
                        <p:par>
                          <p:cTn id="75" fill="hold">
                            <p:stCondLst>
                              <p:cond delay="0"/>
                            </p:stCondLst>
                            <p:childTnLst>
                              <p:par>
                                <p:cTn id="76" presetID="2" presetClass="entr" presetSubtype="8" fill="hold" nodeType="clickEffect">
                                  <p:stCondLst>
                                    <p:cond delay="0"/>
                                  </p:stCondLst>
                                  <p:childTnLst>
                                    <p:set>
                                      <p:cBhvr>
                                        <p:cTn id="77" dur="1" fill="hold">
                                          <p:stCondLst>
                                            <p:cond delay="0"/>
                                          </p:stCondLst>
                                        </p:cTn>
                                        <p:tgtEl>
                                          <p:spTgt spid="107528">
                                            <p:txEl>
                                              <p:pRg st="8" end="8"/>
                                            </p:txEl>
                                          </p:spTgt>
                                        </p:tgtEl>
                                        <p:attrNameLst>
                                          <p:attrName>style.visibility</p:attrName>
                                        </p:attrNameLst>
                                      </p:cBhvr>
                                      <p:to>
                                        <p:strVal val="visible"/>
                                      </p:to>
                                    </p:set>
                                    <p:anim calcmode="lin" valueType="num">
                                      <p:cBhvr additive="base">
                                        <p:cTn id="78" dur="500" fill="hold"/>
                                        <p:tgtEl>
                                          <p:spTgt spid="107528">
                                            <p:txEl>
                                              <p:pRg st="8" end="8"/>
                                            </p:txEl>
                                          </p:spTgt>
                                        </p:tgtEl>
                                        <p:attrNameLst>
                                          <p:attrName>ppt_x</p:attrName>
                                        </p:attrNameLst>
                                      </p:cBhvr>
                                      <p:tavLst>
                                        <p:tav tm="0">
                                          <p:val>
                                            <p:strVal val="0-#ppt_w/2"/>
                                          </p:val>
                                        </p:tav>
                                        <p:tav tm="100000">
                                          <p:val>
                                            <p:strVal val="#ppt_x"/>
                                          </p:val>
                                        </p:tav>
                                      </p:tavLst>
                                    </p:anim>
                                    <p:anim calcmode="lin" valueType="num">
                                      <p:cBhvr additive="base">
                                        <p:cTn id="79" dur="500" fill="hold"/>
                                        <p:tgtEl>
                                          <p:spTgt spid="107528">
                                            <p:txEl>
                                              <p:pRg st="8" end="8"/>
                                            </p:txEl>
                                          </p:spTgt>
                                        </p:tgtEl>
                                        <p:attrNameLst>
                                          <p:attrName>ppt_y</p:attrName>
                                        </p:attrNameLst>
                                      </p:cBhvr>
                                      <p:tavLst>
                                        <p:tav tm="0">
                                          <p:val>
                                            <p:strVal val="#ppt_y"/>
                                          </p:val>
                                        </p:tav>
                                        <p:tav tm="100000">
                                          <p:val>
                                            <p:strVal val="#ppt_y"/>
                                          </p:val>
                                        </p:tav>
                                      </p:tavLst>
                                    </p:anim>
                                  </p:childTnLst>
                                </p:cTn>
                              </p:par>
                              <p:par>
                                <p:cTn id="80" presetID="55" presetClass="entr" presetSubtype="0" fill="hold" grpId="0" nodeType="withEffect">
                                  <p:stCondLst>
                                    <p:cond delay="0"/>
                                  </p:stCondLst>
                                  <p:childTnLst>
                                    <p:set>
                                      <p:cBhvr>
                                        <p:cTn id="81" dur="1" fill="hold">
                                          <p:stCondLst>
                                            <p:cond delay="0"/>
                                          </p:stCondLst>
                                        </p:cTn>
                                        <p:tgtEl>
                                          <p:spTgt spid="107538"/>
                                        </p:tgtEl>
                                        <p:attrNameLst>
                                          <p:attrName>style.visibility</p:attrName>
                                        </p:attrNameLst>
                                      </p:cBhvr>
                                      <p:to>
                                        <p:strVal val="visible"/>
                                      </p:to>
                                    </p:set>
                                    <p:anim calcmode="lin" valueType="num">
                                      <p:cBhvr>
                                        <p:cTn id="82" dur="1000" fill="hold"/>
                                        <p:tgtEl>
                                          <p:spTgt spid="107538"/>
                                        </p:tgtEl>
                                        <p:attrNameLst>
                                          <p:attrName>ppt_w</p:attrName>
                                        </p:attrNameLst>
                                      </p:cBhvr>
                                      <p:tavLst>
                                        <p:tav tm="0">
                                          <p:val>
                                            <p:strVal val="#ppt_w*0.70"/>
                                          </p:val>
                                        </p:tav>
                                        <p:tav tm="100000">
                                          <p:val>
                                            <p:strVal val="#ppt_w"/>
                                          </p:val>
                                        </p:tav>
                                      </p:tavLst>
                                    </p:anim>
                                    <p:anim calcmode="lin" valueType="num">
                                      <p:cBhvr>
                                        <p:cTn id="83" dur="1000" fill="hold"/>
                                        <p:tgtEl>
                                          <p:spTgt spid="107538"/>
                                        </p:tgtEl>
                                        <p:attrNameLst>
                                          <p:attrName>ppt_h</p:attrName>
                                        </p:attrNameLst>
                                      </p:cBhvr>
                                      <p:tavLst>
                                        <p:tav tm="0">
                                          <p:val>
                                            <p:strVal val="#ppt_h"/>
                                          </p:val>
                                        </p:tav>
                                        <p:tav tm="100000">
                                          <p:val>
                                            <p:strVal val="#ppt_h"/>
                                          </p:val>
                                        </p:tav>
                                      </p:tavLst>
                                    </p:anim>
                                    <p:animEffect transition="in" filter="fade">
                                      <p:cBhvr>
                                        <p:cTn id="84" dur="1000"/>
                                        <p:tgtEl>
                                          <p:spTgt spid="107538"/>
                                        </p:tgtEl>
                                      </p:cBhvr>
                                    </p:animEffect>
                                  </p:childTnLst>
                                </p:cTn>
                              </p:par>
                              <p:par>
                                <p:cTn id="85" presetID="2" presetClass="entr" presetSubtype="8" fill="hold" nodeType="withEffect">
                                  <p:stCondLst>
                                    <p:cond delay="0"/>
                                  </p:stCondLst>
                                  <p:childTnLst>
                                    <p:set>
                                      <p:cBhvr>
                                        <p:cTn id="86" dur="1" fill="hold">
                                          <p:stCondLst>
                                            <p:cond delay="0"/>
                                          </p:stCondLst>
                                        </p:cTn>
                                        <p:tgtEl>
                                          <p:spTgt spid="107528">
                                            <p:txEl>
                                              <p:pRg st="9" end="9"/>
                                            </p:txEl>
                                          </p:spTgt>
                                        </p:tgtEl>
                                        <p:attrNameLst>
                                          <p:attrName>style.visibility</p:attrName>
                                        </p:attrNameLst>
                                      </p:cBhvr>
                                      <p:to>
                                        <p:strVal val="visible"/>
                                      </p:to>
                                    </p:set>
                                    <p:anim calcmode="lin" valueType="num">
                                      <p:cBhvr additive="base">
                                        <p:cTn id="87" dur="500" fill="hold"/>
                                        <p:tgtEl>
                                          <p:spTgt spid="107528">
                                            <p:txEl>
                                              <p:pRg st="9" end="9"/>
                                            </p:txEl>
                                          </p:spTgt>
                                        </p:tgtEl>
                                        <p:attrNameLst>
                                          <p:attrName>ppt_x</p:attrName>
                                        </p:attrNameLst>
                                      </p:cBhvr>
                                      <p:tavLst>
                                        <p:tav tm="0">
                                          <p:val>
                                            <p:strVal val="0-#ppt_w/2"/>
                                          </p:val>
                                        </p:tav>
                                        <p:tav tm="100000">
                                          <p:val>
                                            <p:strVal val="#ppt_x"/>
                                          </p:val>
                                        </p:tav>
                                      </p:tavLst>
                                    </p:anim>
                                    <p:anim calcmode="lin" valueType="num">
                                      <p:cBhvr additive="base">
                                        <p:cTn id="88" dur="500" fill="hold"/>
                                        <p:tgtEl>
                                          <p:spTgt spid="107528">
                                            <p:txEl>
                                              <p:pRg st="9" end="9"/>
                                            </p:txEl>
                                          </p:spTgt>
                                        </p:tgtEl>
                                        <p:attrNameLst>
                                          <p:attrName>ppt_y</p:attrName>
                                        </p:attrNameLst>
                                      </p:cBhvr>
                                      <p:tavLst>
                                        <p:tav tm="0">
                                          <p:val>
                                            <p:strVal val="#ppt_y"/>
                                          </p:val>
                                        </p:tav>
                                        <p:tav tm="100000">
                                          <p:val>
                                            <p:strVal val="#ppt_y"/>
                                          </p:val>
                                        </p:tav>
                                      </p:tavLst>
                                    </p:anim>
                                  </p:childTnLst>
                                </p:cTn>
                              </p:par>
                              <p:par>
                                <p:cTn id="89" presetID="2" presetClass="entr" presetSubtype="8" fill="hold" nodeType="withEffect">
                                  <p:stCondLst>
                                    <p:cond delay="0"/>
                                  </p:stCondLst>
                                  <p:childTnLst>
                                    <p:set>
                                      <p:cBhvr>
                                        <p:cTn id="90" dur="1" fill="hold">
                                          <p:stCondLst>
                                            <p:cond delay="0"/>
                                          </p:stCondLst>
                                        </p:cTn>
                                        <p:tgtEl>
                                          <p:spTgt spid="107528">
                                            <p:txEl>
                                              <p:pRg st="10" end="10"/>
                                            </p:txEl>
                                          </p:spTgt>
                                        </p:tgtEl>
                                        <p:attrNameLst>
                                          <p:attrName>style.visibility</p:attrName>
                                        </p:attrNameLst>
                                      </p:cBhvr>
                                      <p:to>
                                        <p:strVal val="visible"/>
                                      </p:to>
                                    </p:set>
                                    <p:anim calcmode="lin" valueType="num">
                                      <p:cBhvr additive="base">
                                        <p:cTn id="91" dur="500" fill="hold"/>
                                        <p:tgtEl>
                                          <p:spTgt spid="107528">
                                            <p:txEl>
                                              <p:pRg st="10" end="10"/>
                                            </p:txEl>
                                          </p:spTgt>
                                        </p:tgtEl>
                                        <p:attrNameLst>
                                          <p:attrName>ppt_x</p:attrName>
                                        </p:attrNameLst>
                                      </p:cBhvr>
                                      <p:tavLst>
                                        <p:tav tm="0">
                                          <p:val>
                                            <p:strVal val="0-#ppt_w/2"/>
                                          </p:val>
                                        </p:tav>
                                        <p:tav tm="100000">
                                          <p:val>
                                            <p:strVal val="#ppt_x"/>
                                          </p:val>
                                        </p:tav>
                                      </p:tavLst>
                                    </p:anim>
                                    <p:anim calcmode="lin" valueType="num">
                                      <p:cBhvr additive="base">
                                        <p:cTn id="92" dur="500" fill="hold"/>
                                        <p:tgtEl>
                                          <p:spTgt spid="107528">
                                            <p:txEl>
                                              <p:pRg st="10" end="10"/>
                                            </p:txEl>
                                          </p:spTgt>
                                        </p:tgtEl>
                                        <p:attrNameLst>
                                          <p:attrName>ppt_y</p:attrName>
                                        </p:attrNameLst>
                                      </p:cBhvr>
                                      <p:tavLst>
                                        <p:tav tm="0">
                                          <p:val>
                                            <p:strVal val="#ppt_y"/>
                                          </p:val>
                                        </p:tav>
                                        <p:tav tm="100000">
                                          <p:val>
                                            <p:strVal val="#ppt_y"/>
                                          </p:val>
                                        </p:tav>
                                      </p:tavLst>
                                    </p:anim>
                                  </p:childTnLst>
                                </p:cTn>
                              </p:par>
                              <p:par>
                                <p:cTn id="93" presetID="2" presetClass="entr" presetSubtype="8" fill="hold" nodeType="withEffect">
                                  <p:stCondLst>
                                    <p:cond delay="0"/>
                                  </p:stCondLst>
                                  <p:childTnLst>
                                    <p:set>
                                      <p:cBhvr>
                                        <p:cTn id="94" dur="1" fill="hold">
                                          <p:stCondLst>
                                            <p:cond delay="0"/>
                                          </p:stCondLst>
                                        </p:cTn>
                                        <p:tgtEl>
                                          <p:spTgt spid="107528">
                                            <p:txEl>
                                              <p:pRg st="11" end="11"/>
                                            </p:txEl>
                                          </p:spTgt>
                                        </p:tgtEl>
                                        <p:attrNameLst>
                                          <p:attrName>style.visibility</p:attrName>
                                        </p:attrNameLst>
                                      </p:cBhvr>
                                      <p:to>
                                        <p:strVal val="visible"/>
                                      </p:to>
                                    </p:set>
                                    <p:anim calcmode="lin" valueType="num">
                                      <p:cBhvr additive="base">
                                        <p:cTn id="95" dur="500" fill="hold"/>
                                        <p:tgtEl>
                                          <p:spTgt spid="107528">
                                            <p:txEl>
                                              <p:pRg st="11" end="11"/>
                                            </p:txEl>
                                          </p:spTgt>
                                        </p:tgtEl>
                                        <p:attrNameLst>
                                          <p:attrName>ppt_x</p:attrName>
                                        </p:attrNameLst>
                                      </p:cBhvr>
                                      <p:tavLst>
                                        <p:tav tm="0">
                                          <p:val>
                                            <p:strVal val="0-#ppt_w/2"/>
                                          </p:val>
                                        </p:tav>
                                        <p:tav tm="100000">
                                          <p:val>
                                            <p:strVal val="#ppt_x"/>
                                          </p:val>
                                        </p:tav>
                                      </p:tavLst>
                                    </p:anim>
                                    <p:anim calcmode="lin" valueType="num">
                                      <p:cBhvr additive="base">
                                        <p:cTn id="96" dur="500" fill="hold"/>
                                        <p:tgtEl>
                                          <p:spTgt spid="107528">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55" presetClass="entr" presetSubtype="0" fill="hold" grpId="0" nodeType="clickEffect">
                                  <p:stCondLst>
                                    <p:cond delay="0"/>
                                  </p:stCondLst>
                                  <p:childTnLst>
                                    <p:set>
                                      <p:cBhvr>
                                        <p:cTn id="100" dur="1" fill="hold">
                                          <p:stCondLst>
                                            <p:cond delay="0"/>
                                          </p:stCondLst>
                                        </p:cTn>
                                        <p:tgtEl>
                                          <p:spTgt spid="107539"/>
                                        </p:tgtEl>
                                        <p:attrNameLst>
                                          <p:attrName>style.visibility</p:attrName>
                                        </p:attrNameLst>
                                      </p:cBhvr>
                                      <p:to>
                                        <p:strVal val="visible"/>
                                      </p:to>
                                    </p:set>
                                    <p:anim calcmode="lin" valueType="num">
                                      <p:cBhvr>
                                        <p:cTn id="101" dur="1000" fill="hold"/>
                                        <p:tgtEl>
                                          <p:spTgt spid="107539"/>
                                        </p:tgtEl>
                                        <p:attrNameLst>
                                          <p:attrName>ppt_w</p:attrName>
                                        </p:attrNameLst>
                                      </p:cBhvr>
                                      <p:tavLst>
                                        <p:tav tm="0">
                                          <p:val>
                                            <p:strVal val="#ppt_w*0.70"/>
                                          </p:val>
                                        </p:tav>
                                        <p:tav tm="100000">
                                          <p:val>
                                            <p:strVal val="#ppt_w"/>
                                          </p:val>
                                        </p:tav>
                                      </p:tavLst>
                                    </p:anim>
                                    <p:anim calcmode="lin" valueType="num">
                                      <p:cBhvr>
                                        <p:cTn id="102" dur="1000" fill="hold"/>
                                        <p:tgtEl>
                                          <p:spTgt spid="107539"/>
                                        </p:tgtEl>
                                        <p:attrNameLst>
                                          <p:attrName>ppt_h</p:attrName>
                                        </p:attrNameLst>
                                      </p:cBhvr>
                                      <p:tavLst>
                                        <p:tav tm="0">
                                          <p:val>
                                            <p:strVal val="#ppt_h"/>
                                          </p:val>
                                        </p:tav>
                                        <p:tav tm="100000">
                                          <p:val>
                                            <p:strVal val="#ppt_h"/>
                                          </p:val>
                                        </p:tav>
                                      </p:tavLst>
                                    </p:anim>
                                    <p:animEffect transition="in" filter="fade">
                                      <p:cBhvr>
                                        <p:cTn id="103" dur="1000"/>
                                        <p:tgtEl>
                                          <p:spTgt spid="107539"/>
                                        </p:tgtEl>
                                      </p:cBhvr>
                                    </p:animEffect>
                                  </p:childTnLst>
                                </p:cTn>
                              </p:par>
                              <p:par>
                                <p:cTn id="104" presetID="2" presetClass="entr" presetSubtype="8" fill="hold" nodeType="withEffect">
                                  <p:stCondLst>
                                    <p:cond delay="0"/>
                                  </p:stCondLst>
                                  <p:childTnLst>
                                    <p:set>
                                      <p:cBhvr>
                                        <p:cTn id="105" dur="1" fill="hold">
                                          <p:stCondLst>
                                            <p:cond delay="0"/>
                                          </p:stCondLst>
                                        </p:cTn>
                                        <p:tgtEl>
                                          <p:spTgt spid="107528">
                                            <p:txEl>
                                              <p:pRg st="12" end="12"/>
                                            </p:txEl>
                                          </p:spTgt>
                                        </p:tgtEl>
                                        <p:attrNameLst>
                                          <p:attrName>style.visibility</p:attrName>
                                        </p:attrNameLst>
                                      </p:cBhvr>
                                      <p:to>
                                        <p:strVal val="visible"/>
                                      </p:to>
                                    </p:set>
                                    <p:anim calcmode="lin" valueType="num">
                                      <p:cBhvr additive="base">
                                        <p:cTn id="106" dur="500" fill="hold"/>
                                        <p:tgtEl>
                                          <p:spTgt spid="107528">
                                            <p:txEl>
                                              <p:pRg st="12" end="12"/>
                                            </p:txEl>
                                          </p:spTgt>
                                        </p:tgtEl>
                                        <p:attrNameLst>
                                          <p:attrName>ppt_x</p:attrName>
                                        </p:attrNameLst>
                                      </p:cBhvr>
                                      <p:tavLst>
                                        <p:tav tm="0">
                                          <p:val>
                                            <p:strVal val="0-#ppt_w/2"/>
                                          </p:val>
                                        </p:tav>
                                        <p:tav tm="100000">
                                          <p:val>
                                            <p:strVal val="#ppt_x"/>
                                          </p:val>
                                        </p:tav>
                                      </p:tavLst>
                                    </p:anim>
                                    <p:anim calcmode="lin" valueType="num">
                                      <p:cBhvr additive="base">
                                        <p:cTn id="107" dur="500" fill="hold"/>
                                        <p:tgtEl>
                                          <p:spTgt spid="107528">
                                            <p:txEl>
                                              <p:pRg st="12" end="12"/>
                                            </p:txEl>
                                          </p:spTgt>
                                        </p:tgtEl>
                                        <p:attrNameLst>
                                          <p:attrName>ppt_y</p:attrName>
                                        </p:attrNameLst>
                                      </p:cBhvr>
                                      <p:tavLst>
                                        <p:tav tm="0">
                                          <p:val>
                                            <p:strVal val="#ppt_y"/>
                                          </p:val>
                                        </p:tav>
                                        <p:tav tm="100000">
                                          <p:val>
                                            <p:strVal val="#ppt_y"/>
                                          </p:val>
                                        </p:tav>
                                      </p:tavLst>
                                    </p:anim>
                                  </p:childTnLst>
                                </p:cTn>
                              </p:par>
                            </p:childTnLst>
                          </p:cTn>
                        </p:par>
                        <p:par>
                          <p:cTn id="108" fill="hold">
                            <p:stCondLst>
                              <p:cond delay="1000"/>
                            </p:stCondLst>
                            <p:childTnLst>
                              <p:par>
                                <p:cTn id="109" presetID="55" presetClass="entr" presetSubtype="0" fill="hold" grpId="0" nodeType="afterEffect">
                                  <p:stCondLst>
                                    <p:cond delay="0"/>
                                  </p:stCondLst>
                                  <p:childTnLst>
                                    <p:set>
                                      <p:cBhvr>
                                        <p:cTn id="110" dur="1" fill="hold">
                                          <p:stCondLst>
                                            <p:cond delay="0"/>
                                          </p:stCondLst>
                                        </p:cTn>
                                        <p:tgtEl>
                                          <p:spTgt spid="107532"/>
                                        </p:tgtEl>
                                        <p:attrNameLst>
                                          <p:attrName>style.visibility</p:attrName>
                                        </p:attrNameLst>
                                      </p:cBhvr>
                                      <p:to>
                                        <p:strVal val="visible"/>
                                      </p:to>
                                    </p:set>
                                    <p:anim calcmode="lin" valueType="num">
                                      <p:cBhvr>
                                        <p:cTn id="111" dur="1000" fill="hold"/>
                                        <p:tgtEl>
                                          <p:spTgt spid="107532"/>
                                        </p:tgtEl>
                                        <p:attrNameLst>
                                          <p:attrName>ppt_w</p:attrName>
                                        </p:attrNameLst>
                                      </p:cBhvr>
                                      <p:tavLst>
                                        <p:tav tm="0">
                                          <p:val>
                                            <p:strVal val="#ppt_w*0.70"/>
                                          </p:val>
                                        </p:tav>
                                        <p:tav tm="100000">
                                          <p:val>
                                            <p:strVal val="#ppt_w"/>
                                          </p:val>
                                        </p:tav>
                                      </p:tavLst>
                                    </p:anim>
                                    <p:anim calcmode="lin" valueType="num">
                                      <p:cBhvr>
                                        <p:cTn id="112" dur="1000" fill="hold"/>
                                        <p:tgtEl>
                                          <p:spTgt spid="107532"/>
                                        </p:tgtEl>
                                        <p:attrNameLst>
                                          <p:attrName>ppt_h</p:attrName>
                                        </p:attrNameLst>
                                      </p:cBhvr>
                                      <p:tavLst>
                                        <p:tav tm="0">
                                          <p:val>
                                            <p:strVal val="#ppt_h"/>
                                          </p:val>
                                        </p:tav>
                                        <p:tav tm="100000">
                                          <p:val>
                                            <p:strVal val="#ppt_h"/>
                                          </p:val>
                                        </p:tav>
                                      </p:tavLst>
                                    </p:anim>
                                    <p:animEffect transition="in" filter="fade">
                                      <p:cBhvr>
                                        <p:cTn id="113" dur="1000"/>
                                        <p:tgtEl>
                                          <p:spTgt spid="107532"/>
                                        </p:tgtEl>
                                      </p:cBhvr>
                                    </p:animEffect>
                                  </p:childTnLst>
                                </p:cTn>
                              </p:par>
                            </p:childTnLst>
                          </p:cTn>
                        </p:par>
                      </p:childTnLst>
                    </p:cTn>
                  </p:par>
                  <p:par>
                    <p:cTn id="114" fill="hold">
                      <p:stCondLst>
                        <p:cond delay="indefinite"/>
                      </p:stCondLst>
                      <p:childTnLst>
                        <p:par>
                          <p:cTn id="115" fill="hold">
                            <p:stCondLst>
                              <p:cond delay="0"/>
                            </p:stCondLst>
                            <p:childTnLst>
                              <p:par>
                                <p:cTn id="116" presetID="2" presetClass="entr" presetSubtype="8" fill="hold" nodeType="clickEffect">
                                  <p:stCondLst>
                                    <p:cond delay="0"/>
                                  </p:stCondLst>
                                  <p:childTnLst>
                                    <p:set>
                                      <p:cBhvr>
                                        <p:cTn id="117" dur="1" fill="hold">
                                          <p:stCondLst>
                                            <p:cond delay="0"/>
                                          </p:stCondLst>
                                        </p:cTn>
                                        <p:tgtEl>
                                          <p:spTgt spid="107528">
                                            <p:txEl>
                                              <p:pRg st="14" end="14"/>
                                            </p:txEl>
                                          </p:spTgt>
                                        </p:tgtEl>
                                        <p:attrNameLst>
                                          <p:attrName>style.visibility</p:attrName>
                                        </p:attrNameLst>
                                      </p:cBhvr>
                                      <p:to>
                                        <p:strVal val="visible"/>
                                      </p:to>
                                    </p:set>
                                    <p:anim calcmode="lin" valueType="num">
                                      <p:cBhvr additive="base">
                                        <p:cTn id="118" dur="500" fill="hold"/>
                                        <p:tgtEl>
                                          <p:spTgt spid="107528">
                                            <p:txEl>
                                              <p:pRg st="14" end="14"/>
                                            </p:txEl>
                                          </p:spTgt>
                                        </p:tgtEl>
                                        <p:attrNameLst>
                                          <p:attrName>ppt_x</p:attrName>
                                        </p:attrNameLst>
                                      </p:cBhvr>
                                      <p:tavLst>
                                        <p:tav tm="0">
                                          <p:val>
                                            <p:strVal val="0-#ppt_w/2"/>
                                          </p:val>
                                        </p:tav>
                                        <p:tav tm="100000">
                                          <p:val>
                                            <p:strVal val="#ppt_x"/>
                                          </p:val>
                                        </p:tav>
                                      </p:tavLst>
                                    </p:anim>
                                    <p:anim calcmode="lin" valueType="num">
                                      <p:cBhvr additive="base">
                                        <p:cTn id="119" dur="500" fill="hold"/>
                                        <p:tgtEl>
                                          <p:spTgt spid="107528">
                                            <p:txEl>
                                              <p:pRg st="14" end="14"/>
                                            </p:txEl>
                                          </p:spTgt>
                                        </p:tgtEl>
                                        <p:attrNameLst>
                                          <p:attrName>ppt_y</p:attrName>
                                        </p:attrNameLst>
                                      </p:cBhvr>
                                      <p:tavLst>
                                        <p:tav tm="0">
                                          <p:val>
                                            <p:strVal val="#ppt_y"/>
                                          </p:val>
                                        </p:tav>
                                        <p:tav tm="100000">
                                          <p:val>
                                            <p:strVal val="#ppt_y"/>
                                          </p:val>
                                        </p:tav>
                                      </p:tavLst>
                                    </p:anim>
                                  </p:childTnLst>
                                </p:cTn>
                              </p:par>
                            </p:childTnLst>
                          </p:cTn>
                        </p:par>
                      </p:childTnLst>
                    </p:cTn>
                  </p:par>
                  <p:par>
                    <p:cTn id="120" fill="hold">
                      <p:stCondLst>
                        <p:cond delay="indefinite"/>
                      </p:stCondLst>
                      <p:childTnLst>
                        <p:par>
                          <p:cTn id="121" fill="hold">
                            <p:stCondLst>
                              <p:cond delay="0"/>
                            </p:stCondLst>
                            <p:childTnLst>
                              <p:par>
                                <p:cTn id="122" presetID="55" presetClass="entr" presetSubtype="0" fill="hold" grpId="0" nodeType="clickEffect">
                                  <p:stCondLst>
                                    <p:cond delay="0"/>
                                  </p:stCondLst>
                                  <p:childTnLst>
                                    <p:set>
                                      <p:cBhvr>
                                        <p:cTn id="123" dur="1" fill="hold">
                                          <p:stCondLst>
                                            <p:cond delay="0"/>
                                          </p:stCondLst>
                                        </p:cTn>
                                        <p:tgtEl>
                                          <p:spTgt spid="107540"/>
                                        </p:tgtEl>
                                        <p:attrNameLst>
                                          <p:attrName>style.visibility</p:attrName>
                                        </p:attrNameLst>
                                      </p:cBhvr>
                                      <p:to>
                                        <p:strVal val="visible"/>
                                      </p:to>
                                    </p:set>
                                    <p:anim calcmode="lin" valueType="num">
                                      <p:cBhvr>
                                        <p:cTn id="124" dur="1000" fill="hold"/>
                                        <p:tgtEl>
                                          <p:spTgt spid="107540"/>
                                        </p:tgtEl>
                                        <p:attrNameLst>
                                          <p:attrName>ppt_w</p:attrName>
                                        </p:attrNameLst>
                                      </p:cBhvr>
                                      <p:tavLst>
                                        <p:tav tm="0">
                                          <p:val>
                                            <p:strVal val="#ppt_w*0.70"/>
                                          </p:val>
                                        </p:tav>
                                        <p:tav tm="100000">
                                          <p:val>
                                            <p:strVal val="#ppt_w"/>
                                          </p:val>
                                        </p:tav>
                                      </p:tavLst>
                                    </p:anim>
                                    <p:anim calcmode="lin" valueType="num">
                                      <p:cBhvr>
                                        <p:cTn id="125" dur="1000" fill="hold"/>
                                        <p:tgtEl>
                                          <p:spTgt spid="107540"/>
                                        </p:tgtEl>
                                        <p:attrNameLst>
                                          <p:attrName>ppt_h</p:attrName>
                                        </p:attrNameLst>
                                      </p:cBhvr>
                                      <p:tavLst>
                                        <p:tav tm="0">
                                          <p:val>
                                            <p:strVal val="#ppt_h"/>
                                          </p:val>
                                        </p:tav>
                                        <p:tav tm="100000">
                                          <p:val>
                                            <p:strVal val="#ppt_h"/>
                                          </p:val>
                                        </p:tav>
                                      </p:tavLst>
                                    </p:anim>
                                    <p:animEffect transition="in" filter="fade">
                                      <p:cBhvr>
                                        <p:cTn id="126" dur="1000"/>
                                        <p:tgtEl>
                                          <p:spTgt spid="107540"/>
                                        </p:tgtEl>
                                      </p:cBhvr>
                                    </p:animEffect>
                                  </p:childTnLst>
                                </p:cTn>
                              </p:par>
                            </p:childTnLst>
                          </p:cTn>
                        </p:par>
                      </p:childTnLst>
                    </p:cTn>
                  </p:par>
                  <p:par>
                    <p:cTn id="127" fill="hold">
                      <p:stCondLst>
                        <p:cond delay="indefinite"/>
                      </p:stCondLst>
                      <p:childTnLst>
                        <p:par>
                          <p:cTn id="128" fill="hold">
                            <p:stCondLst>
                              <p:cond delay="0"/>
                            </p:stCondLst>
                            <p:childTnLst>
                              <p:par>
                                <p:cTn id="129" presetID="55" presetClass="entr" presetSubtype="0" fill="hold" grpId="0" nodeType="clickEffect">
                                  <p:stCondLst>
                                    <p:cond delay="0"/>
                                  </p:stCondLst>
                                  <p:childTnLst>
                                    <p:set>
                                      <p:cBhvr>
                                        <p:cTn id="130" dur="1" fill="hold">
                                          <p:stCondLst>
                                            <p:cond delay="0"/>
                                          </p:stCondLst>
                                        </p:cTn>
                                        <p:tgtEl>
                                          <p:spTgt spid="107533"/>
                                        </p:tgtEl>
                                        <p:attrNameLst>
                                          <p:attrName>style.visibility</p:attrName>
                                        </p:attrNameLst>
                                      </p:cBhvr>
                                      <p:to>
                                        <p:strVal val="visible"/>
                                      </p:to>
                                    </p:set>
                                    <p:anim calcmode="lin" valueType="num">
                                      <p:cBhvr>
                                        <p:cTn id="131" dur="1000" fill="hold"/>
                                        <p:tgtEl>
                                          <p:spTgt spid="107533"/>
                                        </p:tgtEl>
                                        <p:attrNameLst>
                                          <p:attrName>ppt_w</p:attrName>
                                        </p:attrNameLst>
                                      </p:cBhvr>
                                      <p:tavLst>
                                        <p:tav tm="0">
                                          <p:val>
                                            <p:strVal val="#ppt_w*0.70"/>
                                          </p:val>
                                        </p:tav>
                                        <p:tav tm="100000">
                                          <p:val>
                                            <p:strVal val="#ppt_w"/>
                                          </p:val>
                                        </p:tav>
                                      </p:tavLst>
                                    </p:anim>
                                    <p:anim calcmode="lin" valueType="num">
                                      <p:cBhvr>
                                        <p:cTn id="132" dur="1000" fill="hold"/>
                                        <p:tgtEl>
                                          <p:spTgt spid="107533"/>
                                        </p:tgtEl>
                                        <p:attrNameLst>
                                          <p:attrName>ppt_h</p:attrName>
                                        </p:attrNameLst>
                                      </p:cBhvr>
                                      <p:tavLst>
                                        <p:tav tm="0">
                                          <p:val>
                                            <p:strVal val="#ppt_h"/>
                                          </p:val>
                                        </p:tav>
                                        <p:tav tm="100000">
                                          <p:val>
                                            <p:strVal val="#ppt_h"/>
                                          </p:val>
                                        </p:tav>
                                      </p:tavLst>
                                    </p:anim>
                                    <p:animEffect transition="in" filter="fade">
                                      <p:cBhvr>
                                        <p:cTn id="133" dur="1000"/>
                                        <p:tgtEl>
                                          <p:spTgt spid="107533"/>
                                        </p:tgtEl>
                                      </p:cBhvr>
                                    </p:animEffect>
                                  </p:childTnLst>
                                </p:cTn>
                              </p:par>
                            </p:childTnLst>
                          </p:cTn>
                        </p:par>
                      </p:childTnLst>
                    </p:cTn>
                  </p:par>
                  <p:par>
                    <p:cTn id="134" fill="hold">
                      <p:stCondLst>
                        <p:cond delay="indefinite"/>
                      </p:stCondLst>
                      <p:childTnLst>
                        <p:par>
                          <p:cTn id="135" fill="hold">
                            <p:stCondLst>
                              <p:cond delay="0"/>
                            </p:stCondLst>
                            <p:childTnLst>
                              <p:par>
                                <p:cTn id="136" presetID="2" presetClass="entr" presetSubtype="8" fill="hold" nodeType="clickEffect">
                                  <p:stCondLst>
                                    <p:cond delay="0"/>
                                  </p:stCondLst>
                                  <p:childTnLst>
                                    <p:set>
                                      <p:cBhvr>
                                        <p:cTn id="137" dur="1" fill="hold">
                                          <p:stCondLst>
                                            <p:cond delay="0"/>
                                          </p:stCondLst>
                                        </p:cTn>
                                        <p:tgtEl>
                                          <p:spTgt spid="107528">
                                            <p:txEl>
                                              <p:pRg st="16" end="16"/>
                                            </p:txEl>
                                          </p:spTgt>
                                        </p:tgtEl>
                                        <p:attrNameLst>
                                          <p:attrName>style.visibility</p:attrName>
                                        </p:attrNameLst>
                                      </p:cBhvr>
                                      <p:to>
                                        <p:strVal val="visible"/>
                                      </p:to>
                                    </p:set>
                                    <p:anim calcmode="lin" valueType="num">
                                      <p:cBhvr additive="base">
                                        <p:cTn id="138" dur="500" fill="hold"/>
                                        <p:tgtEl>
                                          <p:spTgt spid="107528">
                                            <p:txEl>
                                              <p:pRg st="16" end="16"/>
                                            </p:txEl>
                                          </p:spTgt>
                                        </p:tgtEl>
                                        <p:attrNameLst>
                                          <p:attrName>ppt_x</p:attrName>
                                        </p:attrNameLst>
                                      </p:cBhvr>
                                      <p:tavLst>
                                        <p:tav tm="0">
                                          <p:val>
                                            <p:strVal val="0-#ppt_w/2"/>
                                          </p:val>
                                        </p:tav>
                                        <p:tav tm="100000">
                                          <p:val>
                                            <p:strVal val="#ppt_x"/>
                                          </p:val>
                                        </p:tav>
                                      </p:tavLst>
                                    </p:anim>
                                    <p:anim calcmode="lin" valueType="num">
                                      <p:cBhvr additive="base">
                                        <p:cTn id="139" dur="500" fill="hold"/>
                                        <p:tgtEl>
                                          <p:spTgt spid="107528">
                                            <p:txEl>
                                              <p:pRg st="16" end="16"/>
                                            </p:txEl>
                                          </p:spTgt>
                                        </p:tgtEl>
                                        <p:attrNameLst>
                                          <p:attrName>ppt_y</p:attrName>
                                        </p:attrNameLst>
                                      </p:cBhvr>
                                      <p:tavLst>
                                        <p:tav tm="0">
                                          <p:val>
                                            <p:strVal val="#ppt_y"/>
                                          </p:val>
                                        </p:tav>
                                        <p:tav tm="100000">
                                          <p:val>
                                            <p:strVal val="#ppt_y"/>
                                          </p:val>
                                        </p:tav>
                                      </p:tavLst>
                                    </p:anim>
                                  </p:childTnLst>
                                </p:cTn>
                              </p:par>
                              <p:par>
                                <p:cTn id="140" presetID="2" presetClass="entr" presetSubtype="8" fill="hold" nodeType="withEffect">
                                  <p:stCondLst>
                                    <p:cond delay="0"/>
                                  </p:stCondLst>
                                  <p:childTnLst>
                                    <p:set>
                                      <p:cBhvr>
                                        <p:cTn id="141" dur="1" fill="hold">
                                          <p:stCondLst>
                                            <p:cond delay="0"/>
                                          </p:stCondLst>
                                        </p:cTn>
                                        <p:tgtEl>
                                          <p:spTgt spid="107528">
                                            <p:txEl>
                                              <p:pRg st="17" end="17"/>
                                            </p:txEl>
                                          </p:spTgt>
                                        </p:tgtEl>
                                        <p:attrNameLst>
                                          <p:attrName>style.visibility</p:attrName>
                                        </p:attrNameLst>
                                      </p:cBhvr>
                                      <p:to>
                                        <p:strVal val="visible"/>
                                      </p:to>
                                    </p:set>
                                    <p:anim calcmode="lin" valueType="num">
                                      <p:cBhvr additive="base">
                                        <p:cTn id="142" dur="500" fill="hold"/>
                                        <p:tgtEl>
                                          <p:spTgt spid="107528">
                                            <p:txEl>
                                              <p:pRg st="17" end="17"/>
                                            </p:txEl>
                                          </p:spTgt>
                                        </p:tgtEl>
                                        <p:attrNameLst>
                                          <p:attrName>ppt_x</p:attrName>
                                        </p:attrNameLst>
                                      </p:cBhvr>
                                      <p:tavLst>
                                        <p:tav tm="0">
                                          <p:val>
                                            <p:strVal val="0-#ppt_w/2"/>
                                          </p:val>
                                        </p:tav>
                                        <p:tav tm="100000">
                                          <p:val>
                                            <p:strVal val="#ppt_x"/>
                                          </p:val>
                                        </p:tav>
                                      </p:tavLst>
                                    </p:anim>
                                    <p:anim calcmode="lin" valueType="num">
                                      <p:cBhvr additive="base">
                                        <p:cTn id="143" dur="500" fill="hold"/>
                                        <p:tgtEl>
                                          <p:spTgt spid="107528">
                                            <p:txEl>
                                              <p:pRg st="17" end="17"/>
                                            </p:txEl>
                                          </p:spTgt>
                                        </p:tgtEl>
                                        <p:attrNameLst>
                                          <p:attrName>ppt_y</p:attrName>
                                        </p:attrNameLst>
                                      </p:cBhvr>
                                      <p:tavLst>
                                        <p:tav tm="0">
                                          <p:val>
                                            <p:strVal val="#ppt_y"/>
                                          </p:val>
                                        </p:tav>
                                        <p:tav tm="100000">
                                          <p:val>
                                            <p:strVal val="#ppt_y"/>
                                          </p:val>
                                        </p:tav>
                                      </p:tavLst>
                                    </p:anim>
                                  </p:childTnLst>
                                </p:cTn>
                              </p:par>
                            </p:childTnLst>
                          </p:cTn>
                        </p:par>
                      </p:childTnLst>
                    </p:cTn>
                  </p:par>
                  <p:par>
                    <p:cTn id="144" fill="hold">
                      <p:stCondLst>
                        <p:cond delay="indefinite"/>
                      </p:stCondLst>
                      <p:childTnLst>
                        <p:par>
                          <p:cTn id="145" fill="hold">
                            <p:stCondLst>
                              <p:cond delay="0"/>
                            </p:stCondLst>
                            <p:childTnLst>
                              <p:par>
                                <p:cTn id="146" presetID="55" presetClass="entr" presetSubtype="0" fill="hold" nodeType="clickEffect">
                                  <p:stCondLst>
                                    <p:cond delay="0"/>
                                  </p:stCondLst>
                                  <p:childTnLst>
                                    <p:set>
                                      <p:cBhvr>
                                        <p:cTn id="147" dur="1" fill="hold">
                                          <p:stCondLst>
                                            <p:cond delay="0"/>
                                          </p:stCondLst>
                                        </p:cTn>
                                        <p:tgtEl>
                                          <p:spTgt spid="107528">
                                            <p:txEl>
                                              <p:pRg st="18" end="18"/>
                                            </p:txEl>
                                          </p:spTgt>
                                        </p:tgtEl>
                                        <p:attrNameLst>
                                          <p:attrName>style.visibility</p:attrName>
                                        </p:attrNameLst>
                                      </p:cBhvr>
                                      <p:to>
                                        <p:strVal val="visible"/>
                                      </p:to>
                                    </p:set>
                                    <p:anim calcmode="lin" valueType="num">
                                      <p:cBhvr>
                                        <p:cTn id="148" dur="1000" fill="hold"/>
                                        <p:tgtEl>
                                          <p:spTgt spid="107528">
                                            <p:txEl>
                                              <p:pRg st="18" end="18"/>
                                            </p:txEl>
                                          </p:spTgt>
                                        </p:tgtEl>
                                        <p:attrNameLst>
                                          <p:attrName>ppt_w</p:attrName>
                                        </p:attrNameLst>
                                      </p:cBhvr>
                                      <p:tavLst>
                                        <p:tav tm="0">
                                          <p:val>
                                            <p:strVal val="#ppt_w*0.70"/>
                                          </p:val>
                                        </p:tav>
                                        <p:tav tm="100000">
                                          <p:val>
                                            <p:strVal val="#ppt_w"/>
                                          </p:val>
                                        </p:tav>
                                      </p:tavLst>
                                    </p:anim>
                                    <p:anim calcmode="lin" valueType="num">
                                      <p:cBhvr>
                                        <p:cTn id="149" dur="1000" fill="hold"/>
                                        <p:tgtEl>
                                          <p:spTgt spid="107528">
                                            <p:txEl>
                                              <p:pRg st="18" end="18"/>
                                            </p:txEl>
                                          </p:spTgt>
                                        </p:tgtEl>
                                        <p:attrNameLst>
                                          <p:attrName>ppt_h</p:attrName>
                                        </p:attrNameLst>
                                      </p:cBhvr>
                                      <p:tavLst>
                                        <p:tav tm="0">
                                          <p:val>
                                            <p:strVal val="#ppt_h"/>
                                          </p:val>
                                        </p:tav>
                                        <p:tav tm="100000">
                                          <p:val>
                                            <p:strVal val="#ppt_h"/>
                                          </p:val>
                                        </p:tav>
                                      </p:tavLst>
                                    </p:anim>
                                    <p:animEffect transition="in" filter="fade">
                                      <p:cBhvr>
                                        <p:cTn id="150" dur="1000"/>
                                        <p:tgtEl>
                                          <p:spTgt spid="107528">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5" grpId="0"/>
      <p:bldP spid="107530" grpId="0" animBg="1"/>
      <p:bldP spid="107531" grpId="0" animBg="1"/>
      <p:bldP spid="107532" grpId="0" animBg="1"/>
      <p:bldP spid="107533" grpId="0" animBg="1"/>
      <p:bldP spid="107535" grpId="0" animBg="1"/>
      <p:bldP spid="107536" grpId="0"/>
      <p:bldP spid="107537" grpId="0"/>
      <p:bldP spid="107538" grpId="0"/>
      <p:bldP spid="107539" grpId="0"/>
      <p:bldP spid="10754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solidFill>
                  <a:srgbClr val="FF0000"/>
                </a:solidFill>
                <a:latin typeface="Times New Roman" pitchFamily="18" charset="0"/>
                <a:cs typeface="Times New Roman" pitchFamily="18" charset="0"/>
              </a:rPr>
              <a:t>Summary:</a:t>
            </a:r>
            <a:endParaRPr lang="en-US" sz="2800" b="1"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838200" y="1295400"/>
            <a:ext cx="7467600" cy="4525963"/>
          </a:xfrm>
        </p:spPr>
        <p:txBody>
          <a:bodyPr>
            <a:noAutofit/>
          </a:bodyPr>
          <a:lstStyle/>
          <a:p>
            <a:pPr>
              <a:buClr>
                <a:srgbClr val="FF0000"/>
              </a:buClr>
              <a:buFont typeface="Wingdings" pitchFamily="2" charset="2"/>
              <a:buChar char="Ø"/>
            </a:pPr>
            <a:r>
              <a:rPr lang="en-US" sz="2000" b="1" dirty="0" smtClean="0">
                <a:latin typeface="Times New Roman" pitchFamily="18" charset="0"/>
                <a:cs typeface="Times New Roman" pitchFamily="18" charset="0"/>
              </a:rPr>
              <a:t>1- Small-Signal Operation: </a:t>
            </a:r>
          </a:p>
          <a:p>
            <a:pPr>
              <a:buNone/>
            </a:pPr>
            <a:r>
              <a:rPr lang="en-US" sz="2000" dirty="0" smtClean="0">
                <a:latin typeface="Times New Roman" pitchFamily="18" charset="0"/>
                <a:cs typeface="Times New Roman" pitchFamily="18" charset="0"/>
              </a:rPr>
              <a:t>	The ac base voltage has a dc component and an ac component. These set up dc and ac components of emitter current. One way to avoid excessive distortion is to use small-signal operation. This means keeping the peak-to-peak ac emitter current less than one-tenth of the dc emitter current.</a:t>
            </a:r>
          </a:p>
          <a:p>
            <a:pPr>
              <a:buClr>
                <a:srgbClr val="FF0000"/>
              </a:buClr>
              <a:buFont typeface="Wingdings" pitchFamily="2" charset="2"/>
              <a:buChar char="Ø"/>
            </a:pPr>
            <a:endParaRPr lang="en-US" sz="2000" b="1" dirty="0" smtClean="0">
              <a:latin typeface="Times New Roman" pitchFamily="18" charset="0"/>
              <a:cs typeface="Times New Roman" pitchFamily="18" charset="0"/>
            </a:endParaRPr>
          </a:p>
          <a:p>
            <a:pPr>
              <a:buClr>
                <a:srgbClr val="FF0000"/>
              </a:buClr>
              <a:buFont typeface="Wingdings" pitchFamily="2" charset="2"/>
              <a:buChar char="Ø"/>
            </a:pPr>
            <a:r>
              <a:rPr lang="en-US" sz="2000" b="1" dirty="0" smtClean="0">
                <a:latin typeface="Times New Roman" pitchFamily="18" charset="0"/>
                <a:cs typeface="Times New Roman" pitchFamily="18" charset="0"/>
              </a:rPr>
              <a:t>2- AC Beta:</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The ac beta of a transistor is defined as the ac collector current divided by the ac base current. The values of the ac beta usually differ only slightly from the values of the dc beta. When troubleshooting, you can use the same value for either beta. On data sheets, </a:t>
            </a:r>
            <a:r>
              <a:rPr lang="en-US" sz="2000" i="1" dirty="0" err="1" smtClean="0">
                <a:latin typeface="Times New Roman" pitchFamily="18" charset="0"/>
                <a:cs typeface="Times New Roman" pitchFamily="18" charset="0"/>
              </a:rPr>
              <a:t>h</a:t>
            </a:r>
            <a:r>
              <a:rPr lang="en-US" sz="2000" i="1" baseline="-25000" dirty="0" err="1" smtClean="0">
                <a:latin typeface="Times New Roman" pitchFamily="18" charset="0"/>
                <a:cs typeface="Times New Roman" pitchFamily="18" charset="0"/>
              </a:rPr>
              <a:t>FE</a:t>
            </a:r>
            <a:r>
              <a:rPr lang="en-US" sz="2000" dirty="0" smtClean="0">
                <a:latin typeface="Times New Roman" pitchFamily="18" charset="0"/>
                <a:cs typeface="Times New Roman" pitchFamily="18" charset="0"/>
              </a:rPr>
              <a:t> is equivalent to </a:t>
            </a:r>
            <a:r>
              <a:rPr lang="en-US" sz="2000" i="1" dirty="0" smtClean="0">
                <a:latin typeface="Times New Roman" pitchFamily="18" charset="0"/>
                <a:cs typeface="Times New Roman" pitchFamily="18" charset="0"/>
              </a:rPr>
              <a:t>β </a:t>
            </a:r>
            <a:r>
              <a:rPr lang="en-US" sz="2000" i="1" baseline="-25000" dirty="0" smtClean="0">
                <a:latin typeface="Times New Roman" pitchFamily="18" charset="0"/>
                <a:cs typeface="Times New Roman" pitchFamily="18" charset="0"/>
              </a:rPr>
              <a:t>dc</a:t>
            </a:r>
            <a:r>
              <a:rPr lang="en-US" sz="2000" dirty="0" smtClean="0">
                <a:latin typeface="Times New Roman" pitchFamily="18" charset="0"/>
                <a:cs typeface="Times New Roman" pitchFamily="18" charset="0"/>
              </a:rPr>
              <a:t>, and </a:t>
            </a:r>
            <a:r>
              <a:rPr lang="en-US" sz="2000" i="1" dirty="0" err="1" smtClean="0">
                <a:latin typeface="Times New Roman" pitchFamily="18" charset="0"/>
                <a:cs typeface="Times New Roman" pitchFamily="18" charset="0"/>
              </a:rPr>
              <a:t>h</a:t>
            </a:r>
            <a:r>
              <a:rPr lang="en-US" sz="2000" i="1" baseline="-25000" dirty="0" err="1" smtClean="0">
                <a:latin typeface="Times New Roman" pitchFamily="18" charset="0"/>
                <a:cs typeface="Times New Roman" pitchFamily="18" charset="0"/>
              </a:rPr>
              <a:t>fe</a:t>
            </a:r>
            <a:r>
              <a:rPr lang="en-US" sz="2000" dirty="0" smtClean="0">
                <a:latin typeface="Times New Roman" pitchFamily="18" charset="0"/>
                <a:cs typeface="Times New Roman" pitchFamily="18" charset="0"/>
              </a:rPr>
              <a:t> is equivalent to β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t>
            </a:r>
            <a:br>
              <a:rPr lang="en-US" sz="2000" dirty="0" smtClean="0">
                <a:latin typeface="Times New Roman" pitchFamily="18" charset="0"/>
                <a:cs typeface="Times New Roman" pitchFamily="18" charset="0"/>
              </a:rPr>
            </a:br>
            <a:endParaRPr lang="en-US" sz="2000" dirty="0">
              <a:latin typeface="Times New Roman" pitchFamily="18" charset="0"/>
              <a:cs typeface="Times New Roman" pitchFamily="18" charset="0"/>
            </a:endParaRPr>
          </a:p>
        </p:txBody>
      </p:sp>
      <p:sp>
        <p:nvSpPr>
          <p:cNvPr id="4" name="Footer Placeholder 3"/>
          <p:cNvSpPr>
            <a:spLocks noGrp="1"/>
          </p:cNvSpPr>
          <p:nvPr>
            <p:ph type="ftr" sz="quarter" idx="11"/>
          </p:nvPr>
        </p:nvSpPr>
        <p:spPr/>
        <p:txBody>
          <a:bodyPr/>
          <a:lstStyle/>
          <a:p>
            <a:r>
              <a:rPr lang="en-US" smtClean="0"/>
              <a:t>Nasim Zafar</a:t>
            </a:r>
            <a:endParaRPr lang="en-US"/>
          </a:p>
        </p:txBody>
      </p:sp>
      <p:sp>
        <p:nvSpPr>
          <p:cNvPr id="5" name="Slide Number Placeholder 4"/>
          <p:cNvSpPr>
            <a:spLocks noGrp="1"/>
          </p:cNvSpPr>
          <p:nvPr>
            <p:ph type="sldNum" sz="quarter" idx="12"/>
          </p:nvPr>
        </p:nvSpPr>
        <p:spPr/>
        <p:txBody>
          <a:bodyPr/>
          <a:lstStyle/>
          <a:p>
            <a:fld id="{42BD8709-E537-4D94-AA85-22F0E0E3C656}"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smtClean="0">
                <a:solidFill>
                  <a:srgbClr val="FF0000"/>
                </a:solidFill>
                <a:latin typeface="Times New Roman" pitchFamily="18" charset="0"/>
                <a:cs typeface="Times New Roman" pitchFamily="18" charset="0"/>
              </a:rPr>
              <a:t>Summary:</a:t>
            </a:r>
            <a:endParaRPr lang="en-US" dirty="0"/>
          </a:p>
        </p:txBody>
      </p:sp>
      <p:sp>
        <p:nvSpPr>
          <p:cNvPr id="3" name="Content Placeholder 2"/>
          <p:cNvSpPr>
            <a:spLocks noGrp="1"/>
          </p:cNvSpPr>
          <p:nvPr>
            <p:ph idx="1"/>
          </p:nvPr>
        </p:nvSpPr>
        <p:spPr/>
        <p:txBody>
          <a:bodyPr>
            <a:normAutofit/>
          </a:bodyPr>
          <a:lstStyle/>
          <a:p>
            <a:pPr>
              <a:buClr>
                <a:srgbClr val="FF0000"/>
              </a:buClr>
              <a:buFont typeface="Wingdings" pitchFamily="2" charset="2"/>
              <a:buChar char="Ø"/>
            </a:pPr>
            <a:r>
              <a:rPr lang="en-US" sz="2000" b="1" dirty="0" smtClean="0">
                <a:latin typeface="Times New Roman" pitchFamily="18" charset="0"/>
                <a:cs typeface="Times New Roman" pitchFamily="18" charset="0"/>
              </a:rPr>
              <a:t>3- AC Resistance of the Emitter Diode:</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The base-emitter voltage of a transistor has a dc component </a:t>
            </a:r>
            <a:r>
              <a:rPr lang="en-US" sz="2000" i="1" dirty="0" smtClean="0">
                <a:latin typeface="Times New Roman" pitchFamily="18" charset="0"/>
                <a:cs typeface="Times New Roman" pitchFamily="18" charset="0"/>
              </a:rPr>
              <a:t>V</a:t>
            </a:r>
            <a:r>
              <a:rPr lang="en-US" sz="2000" i="1" baseline="-25000" dirty="0" smtClean="0">
                <a:latin typeface="Times New Roman" pitchFamily="18" charset="0"/>
                <a:cs typeface="Times New Roman" pitchFamily="18" charset="0"/>
              </a:rPr>
              <a:t>BEQ</a:t>
            </a:r>
            <a:r>
              <a:rPr lang="en-US" sz="2000" dirty="0" smtClean="0">
                <a:latin typeface="Times New Roman" pitchFamily="18" charset="0"/>
                <a:cs typeface="Times New Roman" pitchFamily="18" charset="0"/>
              </a:rPr>
              <a:t> and an ac component </a:t>
            </a:r>
            <a:r>
              <a:rPr lang="en-US" sz="2000" i="1" dirty="0" err="1" smtClean="0">
                <a:latin typeface="Times New Roman" pitchFamily="18" charset="0"/>
                <a:cs typeface="Times New Roman" pitchFamily="18" charset="0"/>
              </a:rPr>
              <a:t>v</a:t>
            </a:r>
            <a:r>
              <a:rPr lang="en-US" sz="2000" i="1" baseline="-25000" dirty="0" err="1" smtClean="0">
                <a:latin typeface="Times New Roman" pitchFamily="18" charset="0"/>
                <a:cs typeface="Times New Roman" pitchFamily="18" charset="0"/>
              </a:rPr>
              <a:t>be</a:t>
            </a:r>
            <a:r>
              <a:rPr lang="en-US" sz="2000" dirty="0" smtClean="0">
                <a:latin typeface="Times New Roman" pitchFamily="18" charset="0"/>
                <a:cs typeface="Times New Roman" pitchFamily="18" charset="0"/>
              </a:rPr>
              <a:t>. The ac base-emitter voltage sets up an ac emitter current of </a:t>
            </a:r>
            <a:r>
              <a:rPr lang="en-US" sz="2000" i="1" dirty="0" err="1" smtClean="0">
                <a:latin typeface="Times New Roman" pitchFamily="18" charset="0"/>
                <a:cs typeface="Times New Roman" pitchFamily="18" charset="0"/>
              </a:rPr>
              <a:t>i</a:t>
            </a:r>
            <a:r>
              <a:rPr lang="en-US" sz="2000" i="1" baseline="-25000" dirty="0" err="1" smtClean="0">
                <a:latin typeface="Times New Roman" pitchFamily="18" charset="0"/>
                <a:cs typeface="Times New Roman" pitchFamily="18" charset="0"/>
              </a:rPr>
              <a:t>e</a:t>
            </a:r>
            <a:r>
              <a:rPr lang="en-US" sz="2000" dirty="0" smtClean="0">
                <a:latin typeface="Times New Roman" pitchFamily="18" charset="0"/>
                <a:cs typeface="Times New Roman" pitchFamily="18" charset="0"/>
              </a:rPr>
              <a:t>. The ac resistance of the emitter diode is defined as </a:t>
            </a:r>
            <a:r>
              <a:rPr lang="en-US" sz="2000" dirty="0" err="1" smtClean="0">
                <a:latin typeface="Times New Roman" pitchFamily="18" charset="0"/>
                <a:cs typeface="Times New Roman" pitchFamily="18" charset="0"/>
              </a:rPr>
              <a:t>vbe</a:t>
            </a:r>
            <a:r>
              <a:rPr lang="en-US" sz="2000" dirty="0" smtClean="0">
                <a:latin typeface="Times New Roman" pitchFamily="18" charset="0"/>
                <a:cs typeface="Times New Roman" pitchFamily="18" charset="0"/>
              </a:rPr>
              <a:t> divided by </a:t>
            </a:r>
            <a:r>
              <a:rPr lang="en-US" sz="2000" dirty="0" err="1" smtClean="0">
                <a:latin typeface="Times New Roman" pitchFamily="18" charset="0"/>
                <a:cs typeface="Times New Roman" pitchFamily="18" charset="0"/>
              </a:rPr>
              <a:t>ie</a:t>
            </a:r>
            <a:r>
              <a:rPr lang="en-US" sz="2000" dirty="0" smtClean="0">
                <a:latin typeface="Times New Roman" pitchFamily="18" charset="0"/>
                <a:cs typeface="Times New Roman" pitchFamily="18" charset="0"/>
              </a:rPr>
              <a:t>. With mathematics, we can prove that the ac resistance of the emitter diode equals 25 mV divided by dc emitter current.</a:t>
            </a:r>
          </a:p>
          <a:p>
            <a:pPr>
              <a:buClr>
                <a:srgbClr val="FF0000"/>
              </a:buClr>
              <a:buFont typeface="Wingdings" pitchFamily="2" charset="2"/>
              <a:buChar char="Ø"/>
            </a:pPr>
            <a:endParaRPr lang="en-US" sz="2000" b="1" dirty="0" smtClean="0">
              <a:latin typeface="Times New Roman" pitchFamily="18" charset="0"/>
              <a:cs typeface="Times New Roman" pitchFamily="18" charset="0"/>
            </a:endParaRPr>
          </a:p>
          <a:p>
            <a:pPr>
              <a:buClr>
                <a:srgbClr val="FF0000"/>
              </a:buClr>
              <a:buFont typeface="Wingdings" pitchFamily="2" charset="2"/>
              <a:buChar char="Ø"/>
            </a:pPr>
            <a:r>
              <a:rPr lang="en-US" sz="2000" b="1" dirty="0" smtClean="0">
                <a:latin typeface="Times New Roman" pitchFamily="18" charset="0"/>
                <a:cs typeface="Times New Roman" pitchFamily="18" charset="0"/>
              </a:rPr>
              <a:t>4-Two Transistor Models:</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As far as ac signals are concerned, a transistor can be replaced by either of two equivalent circuits: the ð model or the T model. The ð model indicates that the input impedance of the base is β </a:t>
            </a:r>
            <a:r>
              <a:rPr lang="en-US" sz="2000" dirty="0" err="1" smtClean="0">
                <a:latin typeface="Times New Roman" pitchFamily="18" charset="0"/>
                <a:cs typeface="Times New Roman" pitchFamily="18" charset="0"/>
              </a:rPr>
              <a:t>r</a:t>
            </a:r>
            <a:r>
              <a:rPr lang="en-US" sz="2000" i="1" dirty="0" err="1" smtClean="0">
                <a:latin typeface="Times New Roman" pitchFamily="18" charset="0"/>
                <a:cs typeface="Times New Roman" pitchFamily="18" charset="0"/>
              </a:rPr>
              <a:t>'</a:t>
            </a:r>
            <a:r>
              <a:rPr lang="en-US" sz="2000" baseline="-25000" dirty="0" err="1" smtClean="0">
                <a:latin typeface="Times New Roman" pitchFamily="18" charset="0"/>
                <a:cs typeface="Times New Roman" pitchFamily="18" charset="0"/>
              </a:rPr>
              <a:t>e</a:t>
            </a:r>
            <a:r>
              <a:rPr lang="en-US" sz="2000" dirty="0" smtClean="0">
                <a:latin typeface="Times New Roman" pitchFamily="18" charset="0"/>
                <a:cs typeface="Times New Roman" pitchFamily="18" charset="0"/>
              </a:rPr>
              <a:t>.</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endParaRPr lang="en-US" sz="2000" dirty="0">
              <a:latin typeface="Times New Roman" pitchFamily="18" charset="0"/>
              <a:cs typeface="Times New Roman" pitchFamily="18" charset="0"/>
            </a:endParaRPr>
          </a:p>
        </p:txBody>
      </p:sp>
      <p:sp>
        <p:nvSpPr>
          <p:cNvPr id="4" name="Footer Placeholder 3"/>
          <p:cNvSpPr>
            <a:spLocks noGrp="1"/>
          </p:cNvSpPr>
          <p:nvPr>
            <p:ph type="ftr" sz="quarter" idx="11"/>
          </p:nvPr>
        </p:nvSpPr>
        <p:spPr/>
        <p:txBody>
          <a:bodyPr/>
          <a:lstStyle/>
          <a:p>
            <a:r>
              <a:rPr lang="en-US" smtClean="0"/>
              <a:t>Nasim Zafar</a:t>
            </a:r>
            <a:endParaRPr lang="en-US"/>
          </a:p>
        </p:txBody>
      </p:sp>
      <p:sp>
        <p:nvSpPr>
          <p:cNvPr id="5" name="Slide Number Placeholder 4"/>
          <p:cNvSpPr>
            <a:spLocks noGrp="1"/>
          </p:cNvSpPr>
          <p:nvPr>
            <p:ph type="sldNum" sz="quarter" idx="12"/>
          </p:nvPr>
        </p:nvSpPr>
        <p:spPr/>
        <p:txBody>
          <a:bodyPr/>
          <a:lstStyle/>
          <a:p>
            <a:fld id="{42BD8709-E537-4D94-AA85-22F0E0E3C656}"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smtClean="0">
                <a:solidFill>
                  <a:srgbClr val="FF0000"/>
                </a:solidFill>
                <a:latin typeface="Times New Roman" pitchFamily="18" charset="0"/>
                <a:cs typeface="Times New Roman" pitchFamily="18" charset="0"/>
              </a:rPr>
              <a:t>Summary:</a:t>
            </a:r>
            <a:endParaRPr lang="en-US" dirty="0"/>
          </a:p>
        </p:txBody>
      </p:sp>
      <p:sp>
        <p:nvSpPr>
          <p:cNvPr id="3" name="Content Placeholder 2"/>
          <p:cNvSpPr>
            <a:spLocks noGrp="1"/>
          </p:cNvSpPr>
          <p:nvPr>
            <p:ph idx="1"/>
          </p:nvPr>
        </p:nvSpPr>
        <p:spPr/>
        <p:txBody>
          <a:bodyPr>
            <a:noAutofit/>
          </a:bodyPr>
          <a:lstStyle/>
          <a:p>
            <a:pPr>
              <a:buClr>
                <a:srgbClr val="FF0000"/>
              </a:buClr>
              <a:buFont typeface="Wingdings" pitchFamily="2" charset="2"/>
              <a:buChar char="Ø"/>
            </a:pPr>
            <a:r>
              <a:rPr lang="en-US" sz="2000" b="1" dirty="0" smtClean="0">
                <a:latin typeface="Times New Roman"/>
                <a:ea typeface="Times New Roman"/>
              </a:rPr>
              <a:t>5-Analyzing an Amplifier:</a:t>
            </a:r>
            <a:r>
              <a:rPr lang="en-US" sz="2000" dirty="0" smtClean="0">
                <a:latin typeface="Times New Roman"/>
                <a:ea typeface="Times New Roman"/>
              </a:rPr>
              <a:t/>
            </a:r>
            <a:br>
              <a:rPr lang="en-US" sz="2000" dirty="0" smtClean="0">
                <a:latin typeface="Times New Roman"/>
                <a:ea typeface="Times New Roman"/>
              </a:rPr>
            </a:br>
            <a:r>
              <a:rPr lang="en-US" sz="2000" dirty="0" smtClean="0">
                <a:latin typeface="Times New Roman"/>
                <a:ea typeface="Times New Roman"/>
              </a:rPr>
              <a:t>The simplest way to analyze an amplifier is to split the analysis into two parts: a dc analysis and an ac analysis. In the dc analysis, the capacitors are open. In the ac analysis, the capacitors are shorted and the dc supply points are ac grounds.</a:t>
            </a:r>
            <a:br>
              <a:rPr lang="en-US" sz="2000" dirty="0" smtClean="0">
                <a:latin typeface="Times New Roman"/>
                <a:ea typeface="Times New Roman"/>
              </a:rPr>
            </a:br>
            <a:endParaRPr lang="en-US" sz="2000" dirty="0" smtClean="0">
              <a:latin typeface="Times New Roman"/>
              <a:ea typeface="Times New Roman"/>
            </a:endParaRPr>
          </a:p>
          <a:p>
            <a:pPr>
              <a:buClr>
                <a:srgbClr val="FF0000"/>
              </a:buClr>
              <a:buFont typeface="Wingdings" pitchFamily="2" charset="2"/>
              <a:buChar char="Ø"/>
            </a:pPr>
            <a:r>
              <a:rPr lang="en-US" sz="2000" b="1" dirty="0" smtClean="0">
                <a:latin typeface="Times New Roman"/>
                <a:ea typeface="Times New Roman"/>
              </a:rPr>
              <a:t>6-AC Quantities on the data Sheet:</a:t>
            </a:r>
            <a:r>
              <a:rPr lang="en-US" sz="2000" dirty="0" smtClean="0">
                <a:latin typeface="Times New Roman"/>
                <a:ea typeface="Times New Roman"/>
              </a:rPr>
              <a:t/>
            </a:r>
            <a:br>
              <a:rPr lang="en-US" sz="2000" dirty="0" smtClean="0">
                <a:latin typeface="Times New Roman"/>
                <a:ea typeface="Times New Roman"/>
              </a:rPr>
            </a:br>
            <a:r>
              <a:rPr lang="en-US" sz="2000" dirty="0" smtClean="0">
                <a:latin typeface="Times New Roman"/>
                <a:ea typeface="Times New Roman"/>
              </a:rPr>
              <a:t>The </a:t>
            </a:r>
            <a:r>
              <a:rPr lang="en-US" sz="2000" i="1" dirty="0" smtClean="0">
                <a:latin typeface="Times New Roman"/>
                <a:ea typeface="Times New Roman"/>
              </a:rPr>
              <a:t>h</a:t>
            </a:r>
            <a:r>
              <a:rPr lang="en-US" sz="2000" dirty="0" smtClean="0">
                <a:latin typeface="Times New Roman"/>
                <a:ea typeface="Times New Roman"/>
              </a:rPr>
              <a:t> parameters are used on data sheets because they are easier to measure than </a:t>
            </a:r>
            <a:r>
              <a:rPr lang="en-US" sz="2000" i="1" dirty="0" smtClean="0">
                <a:latin typeface="Times New Roman"/>
                <a:ea typeface="Times New Roman"/>
              </a:rPr>
              <a:t>r'</a:t>
            </a:r>
            <a:r>
              <a:rPr lang="en-US" sz="2000" dirty="0" smtClean="0">
                <a:latin typeface="Times New Roman"/>
                <a:ea typeface="Times New Roman"/>
              </a:rPr>
              <a:t> parameters. The r. parameters are easier to use in analysis because we can use Ohm’s law and other basic ideas. The most important quantities are the data sheet are </a:t>
            </a:r>
            <a:r>
              <a:rPr lang="en-US" sz="2000" i="1" dirty="0" err="1" smtClean="0">
                <a:latin typeface="Times New Roman"/>
                <a:ea typeface="Times New Roman"/>
              </a:rPr>
              <a:t>h</a:t>
            </a:r>
            <a:r>
              <a:rPr lang="en-US" sz="2000" i="1" baseline="-25000" dirty="0" err="1" smtClean="0">
                <a:latin typeface="Times New Roman"/>
                <a:ea typeface="Times New Roman"/>
              </a:rPr>
              <a:t>fe</a:t>
            </a:r>
            <a:r>
              <a:rPr lang="en-US" sz="2000" dirty="0" smtClean="0">
                <a:latin typeface="Times New Roman"/>
                <a:ea typeface="Times New Roman"/>
              </a:rPr>
              <a:t> and </a:t>
            </a:r>
            <a:r>
              <a:rPr lang="en-US" sz="2000" i="1" dirty="0" err="1" smtClean="0">
                <a:latin typeface="Times New Roman"/>
                <a:ea typeface="Times New Roman"/>
              </a:rPr>
              <a:t>h</a:t>
            </a:r>
            <a:r>
              <a:rPr lang="en-US" sz="2000" i="1" baseline="-25000" dirty="0" err="1" smtClean="0">
                <a:latin typeface="Times New Roman"/>
                <a:ea typeface="Times New Roman"/>
              </a:rPr>
              <a:t>ie</a:t>
            </a:r>
            <a:r>
              <a:rPr lang="en-US" sz="2000" dirty="0" smtClean="0">
                <a:latin typeface="Times New Roman"/>
                <a:ea typeface="Times New Roman"/>
              </a:rPr>
              <a:t>. They can be easily converted into &gt;β and </a:t>
            </a:r>
            <a:r>
              <a:rPr lang="en-US" sz="2000" i="1" dirty="0" err="1" smtClean="0">
                <a:latin typeface="Times New Roman"/>
                <a:ea typeface="Times New Roman"/>
              </a:rPr>
              <a:t>r'e</a:t>
            </a:r>
            <a:r>
              <a:rPr lang="en-US" sz="2000" dirty="0" smtClean="0">
                <a:latin typeface="Times New Roman"/>
                <a:ea typeface="Times New Roman"/>
              </a:rPr>
              <a:t>.</a:t>
            </a:r>
            <a:endParaRPr lang="en-US" sz="2000" dirty="0"/>
          </a:p>
        </p:txBody>
      </p:sp>
      <p:sp>
        <p:nvSpPr>
          <p:cNvPr id="4" name="Footer Placeholder 3"/>
          <p:cNvSpPr>
            <a:spLocks noGrp="1"/>
          </p:cNvSpPr>
          <p:nvPr>
            <p:ph type="ftr" sz="quarter" idx="11"/>
          </p:nvPr>
        </p:nvSpPr>
        <p:spPr/>
        <p:txBody>
          <a:bodyPr/>
          <a:lstStyle/>
          <a:p>
            <a:r>
              <a:rPr lang="en-US" smtClean="0"/>
              <a:t>Nasim Zafar</a:t>
            </a:r>
            <a:endParaRPr lang="en-US"/>
          </a:p>
        </p:txBody>
      </p:sp>
      <p:sp>
        <p:nvSpPr>
          <p:cNvPr id="5" name="Slide Number Placeholder 4"/>
          <p:cNvSpPr>
            <a:spLocks noGrp="1"/>
          </p:cNvSpPr>
          <p:nvPr>
            <p:ph type="sldNum" sz="quarter" idx="12"/>
          </p:nvPr>
        </p:nvSpPr>
        <p:spPr/>
        <p:txBody>
          <a:bodyPr/>
          <a:lstStyle/>
          <a:p>
            <a:fld id="{42BD8709-E537-4D94-AA85-22F0E0E3C656}" type="slidenum">
              <a:rPr lang="en-US" smtClean="0"/>
              <a:pPr/>
              <a:t>41</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1300</TotalTime>
  <Words>1657</Words>
  <Application>Microsoft Office PowerPoint</Application>
  <PresentationFormat>On-screen Show (4:3)</PresentationFormat>
  <Paragraphs>344</Paragraphs>
  <Slides>41</Slides>
  <Notes>5</Notes>
  <HiddenSlides>0</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41</vt:i4>
      </vt:variant>
    </vt:vector>
  </HeadingPairs>
  <TitlesOfParts>
    <vt:vector size="45" baseType="lpstr">
      <vt:lpstr>Office Theme</vt:lpstr>
      <vt:lpstr>1_Office Theme</vt:lpstr>
      <vt:lpstr>2_Office Theme</vt:lpstr>
      <vt:lpstr>Equation</vt:lpstr>
      <vt:lpstr>COMSATS Institute of Information Technology Virtual campus Islamabad</vt:lpstr>
      <vt:lpstr> BJT as an Amplifier. Small-Signal Operation and Equivalent Circuits:  </vt:lpstr>
      <vt:lpstr>References:</vt:lpstr>
      <vt:lpstr>Lecture No. 21 Reference:</vt:lpstr>
      <vt:lpstr>Introduction Common-Emitter Characteristics-I:</vt:lpstr>
      <vt:lpstr>Introduction Common-Emitter Characteristics-II:</vt:lpstr>
      <vt:lpstr>Slide 7</vt:lpstr>
      <vt:lpstr>Common-Emitter Amplifier Circuit:</vt:lpstr>
      <vt:lpstr>Slide 9</vt:lpstr>
      <vt:lpstr>Summary Common Emitter Amplifiers:</vt:lpstr>
      <vt:lpstr>Small Signal Operation: </vt:lpstr>
      <vt:lpstr>Small Signal Operation: </vt:lpstr>
      <vt:lpstr> Small Signal Operation: </vt:lpstr>
      <vt:lpstr> Small Signal Operation: </vt:lpstr>
      <vt:lpstr>Small Signal Operation: The Signal Source, vbe, removed for DC Bias Conditions</vt:lpstr>
      <vt:lpstr>Amplifier Gain:</vt:lpstr>
      <vt:lpstr>Voltage Amplifiers:</vt:lpstr>
      <vt:lpstr>Voltage Amplifiers: Common Base PNP - with an ac Signal </vt:lpstr>
      <vt:lpstr> Operating Limits:</vt:lpstr>
      <vt:lpstr> Operating Limits-Example:</vt:lpstr>
      <vt:lpstr>The Collector Current and Transconductance:  </vt:lpstr>
      <vt:lpstr>Transconductance, gm</vt:lpstr>
      <vt:lpstr>Slide 23</vt:lpstr>
      <vt:lpstr>IC and gm</vt:lpstr>
      <vt:lpstr>Transconductance, gm</vt:lpstr>
      <vt:lpstr>         BJT Amplifiers using Coupling and Bypass Capacitors</vt:lpstr>
      <vt:lpstr>BJT Amplifiers using Coupling and Bypass Capacitors:</vt:lpstr>
      <vt:lpstr>BJT Amplifiers using Coupling Capacitors:</vt:lpstr>
      <vt:lpstr>BJT Amplifiers using Coupling Capacitors:</vt:lpstr>
      <vt:lpstr>A BJT Amplifier using Coupling and Bypass Capacitors:</vt:lpstr>
      <vt:lpstr>A Practical BJT Amplifier using Coupling and Bypass Capacitors (cont):</vt:lpstr>
      <vt:lpstr>         BJT Amplifiers-DC Equivalent Circuits:</vt:lpstr>
      <vt:lpstr>D C Equivalent for the BJT Amplifier (Step1)</vt:lpstr>
      <vt:lpstr>BJT Amplifiers using Coupling Capacitors:</vt:lpstr>
      <vt:lpstr>D C Equivalent for the BJT Amplifier (Step1)</vt:lpstr>
      <vt:lpstr>A C Equivalent for the BJT Amplifier :(Step 2)</vt:lpstr>
      <vt:lpstr>A C Equivalent for the BJT Amplifier (continued)</vt:lpstr>
      <vt:lpstr>A C Analysis of CE Amplifier:</vt:lpstr>
      <vt:lpstr>Summary:</vt:lpstr>
      <vt:lpstr>Summary:</vt:lpstr>
      <vt:lpstr>Summary:</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BJT Amplifiers-Small Signal Operation:</dc:title>
  <dc:subject>Electronics 1:EEE231</dc:subject>
  <dc:creator>Dr. Nasim Zafar</dc:creator>
  <cp:lastModifiedBy>NTS</cp:lastModifiedBy>
  <cp:revision>322</cp:revision>
  <dcterms:created xsi:type="dcterms:W3CDTF">2012-10-11T06:15:43Z</dcterms:created>
  <dcterms:modified xsi:type="dcterms:W3CDTF">2012-10-16T06:03:13Z</dcterms:modified>
</cp:coreProperties>
</file>