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Default Extension="bin" ContentType="application/vnd.openxmlformats-officedocument.oleObject"/>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sldIdLst>
    <p:sldId id="420" r:id="rId2"/>
    <p:sldId id="421" r:id="rId3"/>
    <p:sldId id="364" r:id="rId4"/>
    <p:sldId id="341" r:id="rId5"/>
    <p:sldId id="340" r:id="rId6"/>
    <p:sldId id="348" r:id="rId7"/>
    <p:sldId id="349" r:id="rId8"/>
    <p:sldId id="350" r:id="rId9"/>
    <p:sldId id="351" r:id="rId10"/>
    <p:sldId id="352" r:id="rId11"/>
    <p:sldId id="353" r:id="rId12"/>
    <p:sldId id="358" r:id="rId13"/>
    <p:sldId id="412" r:id="rId14"/>
    <p:sldId id="376" r:id="rId15"/>
    <p:sldId id="413" r:id="rId16"/>
    <p:sldId id="414" r:id="rId17"/>
    <p:sldId id="415" r:id="rId18"/>
    <p:sldId id="416" r:id="rId19"/>
    <p:sldId id="417" r:id="rId20"/>
    <p:sldId id="359" r:id="rId21"/>
    <p:sldId id="400" r:id="rId22"/>
    <p:sldId id="363" r:id="rId23"/>
    <p:sldId id="362" r:id="rId24"/>
    <p:sldId id="361" r:id="rId25"/>
    <p:sldId id="381" r:id="rId26"/>
    <p:sldId id="382" r:id="rId27"/>
    <p:sldId id="383" r:id="rId28"/>
    <p:sldId id="418" r:id="rId29"/>
    <p:sldId id="419" r:id="rId30"/>
    <p:sldId id="384" r:id="rId31"/>
    <p:sldId id="385" r:id="rId32"/>
    <p:sldId id="386" r:id="rId33"/>
    <p:sldId id="402" r:id="rId34"/>
    <p:sldId id="404" r:id="rId35"/>
    <p:sldId id="403" r:id="rId36"/>
    <p:sldId id="422" r:id="rId37"/>
    <p:sldId id="423" r:id="rId38"/>
    <p:sldId id="424" r:id="rId39"/>
    <p:sldId id="388" r:id="rId40"/>
    <p:sldId id="390" r:id="rId41"/>
    <p:sldId id="392" r:id="rId42"/>
    <p:sldId id="405" r:id="rId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000000"/>
    </p:penClr>
  </p:showPr>
  <p:clrMru>
    <a:srgbClr val="0000FF"/>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0" d="100"/>
          <a:sy n="70" d="100"/>
        </p:scale>
        <p:origin x="-134" y="235"/>
      </p:cViewPr>
      <p:guideLst>
        <p:guide orient="horz" pos="2160"/>
        <p:guide pos="2880"/>
      </p:guideLst>
    </p:cSldViewPr>
  </p:slideViewPr>
  <p:notesTextViewPr>
    <p:cViewPr>
      <p:scale>
        <a:sx n="1" d="1"/>
        <a:sy n="1" d="1"/>
      </p:scale>
      <p:origin x="0" y="0"/>
    </p:cViewPr>
  </p:notesTextViewPr>
  <p:sorterViewPr>
    <p:cViewPr>
      <p:scale>
        <a:sx n="100" d="100"/>
        <a:sy n="100" d="100"/>
      </p:scale>
      <p:origin x="0" y="8958"/>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image" Target="../media/image5.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image" Target="../media/image7.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image" Target="../media/image10.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16.wmf"/><Relationship Id="rId1" Type="http://schemas.openxmlformats.org/officeDocument/2006/relationships/image" Target="../media/image15.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18.wmf"/><Relationship Id="rId1" Type="http://schemas.openxmlformats.org/officeDocument/2006/relationships/image" Target="../media/image17.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20.wmf"/><Relationship Id="rId1" Type="http://schemas.openxmlformats.org/officeDocument/2006/relationships/image" Target="../media/image19.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image" Target="../media/image23.wmf"/><Relationship Id="rId1" Type="http://schemas.openxmlformats.org/officeDocument/2006/relationships/image" Target="../media/image22.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D331ECC-9CFE-4D76-AD47-E7FB689ED2B7}" type="datetimeFigureOut">
              <a:rPr lang="en-US" smtClean="0"/>
              <a:pPr/>
              <a:t>10/12/2012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AB70880-530A-4C4D-8C43-27D833B07205}" type="slidenum">
              <a:rPr lang="en-US" smtClean="0"/>
              <a:pPr/>
              <a:t>‹#›</a:t>
            </a:fld>
            <a:endParaRPr lang="en-US"/>
          </a:p>
        </p:txBody>
      </p:sp>
    </p:spTree>
    <p:extLst>
      <p:ext uri="{BB962C8B-B14F-4D97-AF65-F5344CB8AC3E}">
        <p14:creationId xmlns="" xmlns:p14="http://schemas.microsoft.com/office/powerpoint/2010/main" val="7949562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p:spPr>
        <p:txBody>
          <a:bodyPr/>
          <a:lstStyle/>
          <a:p>
            <a:fld id="{AFBC3497-F3F1-4F0C-8A66-84B0D1F907BD}" type="slidenum">
              <a:rPr lang="en-US" smtClean="0">
                <a:solidFill>
                  <a:prstClr val="black"/>
                </a:solidFill>
              </a:rPr>
              <a:pPr/>
              <a:t>6</a:t>
            </a:fld>
            <a:endParaRPr lang="en-US" dirty="0" smtClean="0">
              <a:solidFill>
                <a:prstClr val="black"/>
              </a:solidFill>
            </a:endParaRPr>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p:spPr>
        <p:txBody>
          <a:bodyPr/>
          <a:lstStyle/>
          <a:p>
            <a:fld id="{DD5D7C5E-F615-44AA-A128-56DA40872B9E}" type="slidenum">
              <a:rPr lang="en-US" smtClean="0">
                <a:solidFill>
                  <a:prstClr val="black"/>
                </a:solidFill>
              </a:rPr>
              <a:pPr/>
              <a:t>7</a:t>
            </a:fld>
            <a:endParaRPr lang="en-US" dirty="0" smtClean="0">
              <a:solidFill>
                <a:prstClr val="black"/>
              </a:solidFill>
            </a:endParaRPr>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p>
            <a:fld id="{4CC3668A-D76E-4772-BB69-693746577AAB}" type="slidenum">
              <a:rPr lang="en-US" smtClean="0">
                <a:solidFill>
                  <a:prstClr val="black"/>
                </a:solidFill>
              </a:rPr>
              <a:pPr/>
              <a:t>8</a:t>
            </a:fld>
            <a:endParaRPr lang="en-US" dirty="0" smtClean="0">
              <a:solidFill>
                <a:prstClr val="black"/>
              </a:solidFill>
            </a:endParaRPr>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p>
            <a:fld id="{44B2A839-7D2B-404B-9885-4AEDD3455DAD}" type="slidenum">
              <a:rPr lang="en-US" smtClean="0">
                <a:solidFill>
                  <a:prstClr val="black"/>
                </a:solidFill>
              </a:rPr>
              <a:pPr/>
              <a:t>11</a:t>
            </a:fld>
            <a:endParaRPr lang="en-US" dirty="0" smtClean="0">
              <a:solidFill>
                <a:prstClr val="black"/>
              </a:solidFill>
            </a:endParaRPr>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lvl1pPr>
              <a:defRPr sz="2200">
                <a:solidFill>
                  <a:schemeClr val="tx1"/>
                </a:solidFill>
                <a:latin typeface="Tahoma" pitchFamily="34" charset="0"/>
              </a:defRPr>
            </a:lvl1pPr>
            <a:lvl2pPr marL="742950" indent="-285750">
              <a:defRPr sz="2200">
                <a:solidFill>
                  <a:schemeClr val="tx1"/>
                </a:solidFill>
                <a:latin typeface="Tahoma" pitchFamily="34" charset="0"/>
              </a:defRPr>
            </a:lvl2pPr>
            <a:lvl3pPr marL="1143000" indent="-228600">
              <a:defRPr sz="2200">
                <a:solidFill>
                  <a:schemeClr val="tx1"/>
                </a:solidFill>
                <a:latin typeface="Tahoma" pitchFamily="34" charset="0"/>
              </a:defRPr>
            </a:lvl3pPr>
            <a:lvl4pPr marL="1600200" indent="-228600">
              <a:defRPr sz="2200">
                <a:solidFill>
                  <a:schemeClr val="tx1"/>
                </a:solidFill>
                <a:latin typeface="Tahoma" pitchFamily="34" charset="0"/>
              </a:defRPr>
            </a:lvl4pPr>
            <a:lvl5pPr marL="2057400" indent="-228600">
              <a:defRPr sz="2200">
                <a:solidFill>
                  <a:schemeClr val="tx1"/>
                </a:solidFill>
                <a:latin typeface="Tahoma" pitchFamily="34" charset="0"/>
              </a:defRPr>
            </a:lvl5pPr>
            <a:lvl6pPr marL="2514600" indent="-228600" eaLnBrk="0" fontAlgn="base" hangingPunct="0">
              <a:spcBef>
                <a:spcPct val="0"/>
              </a:spcBef>
              <a:spcAft>
                <a:spcPct val="0"/>
              </a:spcAft>
              <a:defRPr sz="2200">
                <a:solidFill>
                  <a:schemeClr val="tx1"/>
                </a:solidFill>
                <a:latin typeface="Tahoma" pitchFamily="34" charset="0"/>
              </a:defRPr>
            </a:lvl6pPr>
            <a:lvl7pPr marL="2971800" indent="-228600" eaLnBrk="0" fontAlgn="base" hangingPunct="0">
              <a:spcBef>
                <a:spcPct val="0"/>
              </a:spcBef>
              <a:spcAft>
                <a:spcPct val="0"/>
              </a:spcAft>
              <a:defRPr sz="2200">
                <a:solidFill>
                  <a:schemeClr val="tx1"/>
                </a:solidFill>
                <a:latin typeface="Tahoma" pitchFamily="34" charset="0"/>
              </a:defRPr>
            </a:lvl7pPr>
            <a:lvl8pPr marL="3429000" indent="-228600" eaLnBrk="0" fontAlgn="base" hangingPunct="0">
              <a:spcBef>
                <a:spcPct val="0"/>
              </a:spcBef>
              <a:spcAft>
                <a:spcPct val="0"/>
              </a:spcAft>
              <a:defRPr sz="2200">
                <a:solidFill>
                  <a:schemeClr val="tx1"/>
                </a:solidFill>
                <a:latin typeface="Tahoma" pitchFamily="34" charset="0"/>
              </a:defRPr>
            </a:lvl8pPr>
            <a:lvl9pPr marL="3886200" indent="-228600" eaLnBrk="0" fontAlgn="base" hangingPunct="0">
              <a:spcBef>
                <a:spcPct val="0"/>
              </a:spcBef>
              <a:spcAft>
                <a:spcPct val="0"/>
              </a:spcAft>
              <a:defRPr sz="2200">
                <a:solidFill>
                  <a:schemeClr val="tx1"/>
                </a:solidFill>
                <a:latin typeface="Tahoma" pitchFamily="34" charset="0"/>
              </a:defRPr>
            </a:lvl9pPr>
          </a:lstStyle>
          <a:p>
            <a:fld id="{B874CFCB-BF43-4D50-A501-2CF8B47DA2B8}" type="slidenum">
              <a:rPr lang="en-US" altLang="en-US" sz="1200">
                <a:solidFill>
                  <a:prstClr val="black"/>
                </a:solidFill>
              </a:rPr>
              <a:pPr/>
              <a:t>12</a:t>
            </a:fld>
            <a:endParaRPr lang="en-US" altLang="en-US" sz="1200">
              <a:solidFill>
                <a:prstClr val="black"/>
              </a:solidFill>
            </a:endParaRPr>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lvl1pPr>
              <a:defRPr sz="2200">
                <a:solidFill>
                  <a:schemeClr val="tx1"/>
                </a:solidFill>
                <a:latin typeface="Tahoma" pitchFamily="34" charset="0"/>
              </a:defRPr>
            </a:lvl1pPr>
            <a:lvl2pPr marL="742950" indent="-285750">
              <a:defRPr sz="2200">
                <a:solidFill>
                  <a:schemeClr val="tx1"/>
                </a:solidFill>
                <a:latin typeface="Tahoma" pitchFamily="34" charset="0"/>
              </a:defRPr>
            </a:lvl2pPr>
            <a:lvl3pPr marL="1143000" indent="-228600">
              <a:defRPr sz="2200">
                <a:solidFill>
                  <a:schemeClr val="tx1"/>
                </a:solidFill>
                <a:latin typeface="Tahoma" pitchFamily="34" charset="0"/>
              </a:defRPr>
            </a:lvl3pPr>
            <a:lvl4pPr marL="1600200" indent="-228600">
              <a:defRPr sz="2200">
                <a:solidFill>
                  <a:schemeClr val="tx1"/>
                </a:solidFill>
                <a:latin typeface="Tahoma" pitchFamily="34" charset="0"/>
              </a:defRPr>
            </a:lvl4pPr>
            <a:lvl5pPr marL="2057400" indent="-228600">
              <a:defRPr sz="2200">
                <a:solidFill>
                  <a:schemeClr val="tx1"/>
                </a:solidFill>
                <a:latin typeface="Tahoma" pitchFamily="34" charset="0"/>
              </a:defRPr>
            </a:lvl5pPr>
            <a:lvl6pPr marL="2514600" indent="-228600" eaLnBrk="0" fontAlgn="base" hangingPunct="0">
              <a:spcBef>
                <a:spcPct val="0"/>
              </a:spcBef>
              <a:spcAft>
                <a:spcPct val="0"/>
              </a:spcAft>
              <a:defRPr sz="2200">
                <a:solidFill>
                  <a:schemeClr val="tx1"/>
                </a:solidFill>
                <a:latin typeface="Tahoma" pitchFamily="34" charset="0"/>
              </a:defRPr>
            </a:lvl6pPr>
            <a:lvl7pPr marL="2971800" indent="-228600" eaLnBrk="0" fontAlgn="base" hangingPunct="0">
              <a:spcBef>
                <a:spcPct val="0"/>
              </a:spcBef>
              <a:spcAft>
                <a:spcPct val="0"/>
              </a:spcAft>
              <a:defRPr sz="2200">
                <a:solidFill>
                  <a:schemeClr val="tx1"/>
                </a:solidFill>
                <a:latin typeface="Tahoma" pitchFamily="34" charset="0"/>
              </a:defRPr>
            </a:lvl7pPr>
            <a:lvl8pPr marL="3429000" indent="-228600" eaLnBrk="0" fontAlgn="base" hangingPunct="0">
              <a:spcBef>
                <a:spcPct val="0"/>
              </a:spcBef>
              <a:spcAft>
                <a:spcPct val="0"/>
              </a:spcAft>
              <a:defRPr sz="2200">
                <a:solidFill>
                  <a:schemeClr val="tx1"/>
                </a:solidFill>
                <a:latin typeface="Tahoma" pitchFamily="34" charset="0"/>
              </a:defRPr>
            </a:lvl8pPr>
            <a:lvl9pPr marL="3886200" indent="-228600" eaLnBrk="0" fontAlgn="base" hangingPunct="0">
              <a:spcBef>
                <a:spcPct val="0"/>
              </a:spcBef>
              <a:spcAft>
                <a:spcPct val="0"/>
              </a:spcAft>
              <a:defRPr sz="2200">
                <a:solidFill>
                  <a:schemeClr val="tx1"/>
                </a:solidFill>
                <a:latin typeface="Tahoma" pitchFamily="34" charset="0"/>
              </a:defRPr>
            </a:lvl9pPr>
          </a:lstStyle>
          <a:p>
            <a:fld id="{24599E86-5205-4FA2-9DEF-6A3CCF1BB3CE}" type="slidenum">
              <a:rPr lang="en-US" altLang="en-US" sz="1200">
                <a:solidFill>
                  <a:prstClr val="black"/>
                </a:solidFill>
              </a:rPr>
              <a:pPr/>
              <a:t>13</a:t>
            </a:fld>
            <a:endParaRPr lang="en-US" altLang="en-US" sz="1200">
              <a:solidFill>
                <a:prstClr val="black"/>
              </a:solidFill>
            </a:endParaRPr>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p:spPr>
        <p:txBody>
          <a:bodyPr/>
          <a:lstStyle/>
          <a:p>
            <a:r>
              <a:rPr lang="en-US" altLang="en-US" smtClean="0"/>
              <a:t>Fig. 6-8 ce amp</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lvl1pPr>
              <a:defRPr sz="2200">
                <a:solidFill>
                  <a:schemeClr val="tx1"/>
                </a:solidFill>
                <a:latin typeface="Tahoma" pitchFamily="34" charset="0"/>
              </a:defRPr>
            </a:lvl1pPr>
            <a:lvl2pPr marL="742950" indent="-285750">
              <a:defRPr sz="2200">
                <a:solidFill>
                  <a:schemeClr val="tx1"/>
                </a:solidFill>
                <a:latin typeface="Tahoma" pitchFamily="34" charset="0"/>
              </a:defRPr>
            </a:lvl2pPr>
            <a:lvl3pPr marL="1143000" indent="-228600">
              <a:defRPr sz="2200">
                <a:solidFill>
                  <a:schemeClr val="tx1"/>
                </a:solidFill>
                <a:latin typeface="Tahoma" pitchFamily="34" charset="0"/>
              </a:defRPr>
            </a:lvl3pPr>
            <a:lvl4pPr marL="1600200" indent="-228600">
              <a:defRPr sz="2200">
                <a:solidFill>
                  <a:schemeClr val="tx1"/>
                </a:solidFill>
                <a:latin typeface="Tahoma" pitchFamily="34" charset="0"/>
              </a:defRPr>
            </a:lvl4pPr>
            <a:lvl5pPr marL="2057400" indent="-228600">
              <a:defRPr sz="2200">
                <a:solidFill>
                  <a:schemeClr val="tx1"/>
                </a:solidFill>
                <a:latin typeface="Tahoma" pitchFamily="34" charset="0"/>
              </a:defRPr>
            </a:lvl5pPr>
            <a:lvl6pPr marL="2514600" indent="-228600" eaLnBrk="0" fontAlgn="base" hangingPunct="0">
              <a:spcBef>
                <a:spcPct val="0"/>
              </a:spcBef>
              <a:spcAft>
                <a:spcPct val="0"/>
              </a:spcAft>
              <a:defRPr sz="2200">
                <a:solidFill>
                  <a:schemeClr val="tx1"/>
                </a:solidFill>
                <a:latin typeface="Tahoma" pitchFamily="34" charset="0"/>
              </a:defRPr>
            </a:lvl6pPr>
            <a:lvl7pPr marL="2971800" indent="-228600" eaLnBrk="0" fontAlgn="base" hangingPunct="0">
              <a:spcBef>
                <a:spcPct val="0"/>
              </a:spcBef>
              <a:spcAft>
                <a:spcPct val="0"/>
              </a:spcAft>
              <a:defRPr sz="2200">
                <a:solidFill>
                  <a:schemeClr val="tx1"/>
                </a:solidFill>
                <a:latin typeface="Tahoma" pitchFamily="34" charset="0"/>
              </a:defRPr>
            </a:lvl7pPr>
            <a:lvl8pPr marL="3429000" indent="-228600" eaLnBrk="0" fontAlgn="base" hangingPunct="0">
              <a:spcBef>
                <a:spcPct val="0"/>
              </a:spcBef>
              <a:spcAft>
                <a:spcPct val="0"/>
              </a:spcAft>
              <a:defRPr sz="2200">
                <a:solidFill>
                  <a:schemeClr val="tx1"/>
                </a:solidFill>
                <a:latin typeface="Tahoma" pitchFamily="34" charset="0"/>
              </a:defRPr>
            </a:lvl8pPr>
            <a:lvl9pPr marL="3886200" indent="-228600" eaLnBrk="0" fontAlgn="base" hangingPunct="0">
              <a:spcBef>
                <a:spcPct val="0"/>
              </a:spcBef>
              <a:spcAft>
                <a:spcPct val="0"/>
              </a:spcAft>
              <a:defRPr sz="2200">
                <a:solidFill>
                  <a:schemeClr val="tx1"/>
                </a:solidFill>
                <a:latin typeface="Tahoma" pitchFamily="34" charset="0"/>
              </a:defRPr>
            </a:lvl9pPr>
          </a:lstStyle>
          <a:p>
            <a:fld id="{7A183287-E136-430F-B13C-29AA32CD178B}" type="slidenum">
              <a:rPr lang="en-US" altLang="en-US" sz="1200">
                <a:solidFill>
                  <a:prstClr val="black"/>
                </a:solidFill>
              </a:rPr>
              <a:pPr/>
              <a:t>21</a:t>
            </a:fld>
            <a:endParaRPr lang="en-US" altLang="en-US" sz="1200">
              <a:solidFill>
                <a:prstClr val="black"/>
              </a:solidFill>
            </a:endParaRPr>
          </a:p>
        </p:txBody>
      </p:sp>
      <p:sp>
        <p:nvSpPr>
          <p:cNvPr id="25603" name="Rectangle 1026"/>
          <p:cNvSpPr>
            <a:spLocks noGrp="1" noRot="1" noChangeAspect="1" noChangeArrowheads="1" noTextEdit="1"/>
          </p:cNvSpPr>
          <p:nvPr>
            <p:ph type="sldImg"/>
          </p:nvPr>
        </p:nvSpPr>
        <p:spPr>
          <a:ln/>
        </p:spPr>
      </p:sp>
      <p:sp>
        <p:nvSpPr>
          <p:cNvPr id="25604" name="Rectangle 1027"/>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lvl1pPr>
              <a:defRPr sz="2200">
                <a:solidFill>
                  <a:schemeClr val="tx1"/>
                </a:solidFill>
                <a:latin typeface="Tahoma" pitchFamily="34" charset="0"/>
              </a:defRPr>
            </a:lvl1pPr>
            <a:lvl2pPr marL="742950" indent="-285750">
              <a:defRPr sz="2200">
                <a:solidFill>
                  <a:schemeClr val="tx1"/>
                </a:solidFill>
                <a:latin typeface="Tahoma" pitchFamily="34" charset="0"/>
              </a:defRPr>
            </a:lvl2pPr>
            <a:lvl3pPr marL="1143000" indent="-228600">
              <a:defRPr sz="2200">
                <a:solidFill>
                  <a:schemeClr val="tx1"/>
                </a:solidFill>
                <a:latin typeface="Tahoma" pitchFamily="34" charset="0"/>
              </a:defRPr>
            </a:lvl3pPr>
            <a:lvl4pPr marL="1600200" indent="-228600">
              <a:defRPr sz="2200">
                <a:solidFill>
                  <a:schemeClr val="tx1"/>
                </a:solidFill>
                <a:latin typeface="Tahoma" pitchFamily="34" charset="0"/>
              </a:defRPr>
            </a:lvl4pPr>
            <a:lvl5pPr marL="2057400" indent="-228600">
              <a:defRPr sz="2200">
                <a:solidFill>
                  <a:schemeClr val="tx1"/>
                </a:solidFill>
                <a:latin typeface="Tahoma" pitchFamily="34" charset="0"/>
              </a:defRPr>
            </a:lvl5pPr>
            <a:lvl6pPr marL="2514600" indent="-228600" eaLnBrk="0" fontAlgn="base" hangingPunct="0">
              <a:spcBef>
                <a:spcPct val="0"/>
              </a:spcBef>
              <a:spcAft>
                <a:spcPct val="0"/>
              </a:spcAft>
              <a:defRPr sz="2200">
                <a:solidFill>
                  <a:schemeClr val="tx1"/>
                </a:solidFill>
                <a:latin typeface="Tahoma" pitchFamily="34" charset="0"/>
              </a:defRPr>
            </a:lvl6pPr>
            <a:lvl7pPr marL="2971800" indent="-228600" eaLnBrk="0" fontAlgn="base" hangingPunct="0">
              <a:spcBef>
                <a:spcPct val="0"/>
              </a:spcBef>
              <a:spcAft>
                <a:spcPct val="0"/>
              </a:spcAft>
              <a:defRPr sz="2200">
                <a:solidFill>
                  <a:schemeClr val="tx1"/>
                </a:solidFill>
                <a:latin typeface="Tahoma" pitchFamily="34" charset="0"/>
              </a:defRPr>
            </a:lvl7pPr>
            <a:lvl8pPr marL="3429000" indent="-228600" eaLnBrk="0" fontAlgn="base" hangingPunct="0">
              <a:spcBef>
                <a:spcPct val="0"/>
              </a:spcBef>
              <a:spcAft>
                <a:spcPct val="0"/>
              </a:spcAft>
              <a:defRPr sz="2200">
                <a:solidFill>
                  <a:schemeClr val="tx1"/>
                </a:solidFill>
                <a:latin typeface="Tahoma" pitchFamily="34" charset="0"/>
              </a:defRPr>
            </a:lvl8pPr>
            <a:lvl9pPr marL="3886200" indent="-228600" eaLnBrk="0" fontAlgn="base" hangingPunct="0">
              <a:spcBef>
                <a:spcPct val="0"/>
              </a:spcBef>
              <a:spcAft>
                <a:spcPct val="0"/>
              </a:spcAft>
              <a:defRPr sz="2200">
                <a:solidFill>
                  <a:schemeClr val="tx1"/>
                </a:solidFill>
                <a:latin typeface="Tahoma" pitchFamily="34" charset="0"/>
              </a:defRPr>
            </a:lvl9pPr>
          </a:lstStyle>
          <a:p>
            <a:fld id="{F85F4E7D-1DB0-4ED9-8839-323B921720EF}" type="slidenum">
              <a:rPr lang="en-US" altLang="en-US" sz="1200">
                <a:solidFill>
                  <a:prstClr val="black"/>
                </a:solidFill>
              </a:rPr>
              <a:pPr/>
              <a:t>28</a:t>
            </a:fld>
            <a:endParaRPr lang="en-US" altLang="en-US" sz="1200">
              <a:solidFill>
                <a:prstClr val="black"/>
              </a:solidFill>
            </a:endParaRPr>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p:spPr>
        <p:txBody>
          <a:bodyPr/>
          <a:lstStyle/>
          <a:p>
            <a:r>
              <a:rPr lang="en-US" altLang="en-US" smtClean="0"/>
              <a:t>Fig 4-20a &amp; b (stacked)</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lvl1pPr>
              <a:defRPr sz="2200">
                <a:solidFill>
                  <a:schemeClr val="tx1"/>
                </a:solidFill>
                <a:latin typeface="Tahoma" pitchFamily="34" charset="0"/>
              </a:defRPr>
            </a:lvl1pPr>
            <a:lvl2pPr marL="742950" indent="-285750">
              <a:defRPr sz="2200">
                <a:solidFill>
                  <a:schemeClr val="tx1"/>
                </a:solidFill>
                <a:latin typeface="Tahoma" pitchFamily="34" charset="0"/>
              </a:defRPr>
            </a:lvl2pPr>
            <a:lvl3pPr marL="1143000" indent="-228600">
              <a:defRPr sz="2200">
                <a:solidFill>
                  <a:schemeClr val="tx1"/>
                </a:solidFill>
                <a:latin typeface="Tahoma" pitchFamily="34" charset="0"/>
              </a:defRPr>
            </a:lvl3pPr>
            <a:lvl4pPr marL="1600200" indent="-228600">
              <a:defRPr sz="2200">
                <a:solidFill>
                  <a:schemeClr val="tx1"/>
                </a:solidFill>
                <a:latin typeface="Tahoma" pitchFamily="34" charset="0"/>
              </a:defRPr>
            </a:lvl4pPr>
            <a:lvl5pPr marL="2057400" indent="-228600">
              <a:defRPr sz="2200">
                <a:solidFill>
                  <a:schemeClr val="tx1"/>
                </a:solidFill>
                <a:latin typeface="Tahoma" pitchFamily="34" charset="0"/>
              </a:defRPr>
            </a:lvl5pPr>
            <a:lvl6pPr marL="2514600" indent="-228600" eaLnBrk="0" fontAlgn="base" hangingPunct="0">
              <a:spcBef>
                <a:spcPct val="0"/>
              </a:spcBef>
              <a:spcAft>
                <a:spcPct val="0"/>
              </a:spcAft>
              <a:defRPr sz="2200">
                <a:solidFill>
                  <a:schemeClr val="tx1"/>
                </a:solidFill>
                <a:latin typeface="Tahoma" pitchFamily="34" charset="0"/>
              </a:defRPr>
            </a:lvl6pPr>
            <a:lvl7pPr marL="2971800" indent="-228600" eaLnBrk="0" fontAlgn="base" hangingPunct="0">
              <a:spcBef>
                <a:spcPct val="0"/>
              </a:spcBef>
              <a:spcAft>
                <a:spcPct val="0"/>
              </a:spcAft>
              <a:defRPr sz="2200">
                <a:solidFill>
                  <a:schemeClr val="tx1"/>
                </a:solidFill>
                <a:latin typeface="Tahoma" pitchFamily="34" charset="0"/>
              </a:defRPr>
            </a:lvl7pPr>
            <a:lvl8pPr marL="3429000" indent="-228600" eaLnBrk="0" fontAlgn="base" hangingPunct="0">
              <a:spcBef>
                <a:spcPct val="0"/>
              </a:spcBef>
              <a:spcAft>
                <a:spcPct val="0"/>
              </a:spcAft>
              <a:defRPr sz="2200">
                <a:solidFill>
                  <a:schemeClr val="tx1"/>
                </a:solidFill>
                <a:latin typeface="Tahoma" pitchFamily="34" charset="0"/>
              </a:defRPr>
            </a:lvl8pPr>
            <a:lvl9pPr marL="3886200" indent="-228600" eaLnBrk="0" fontAlgn="base" hangingPunct="0">
              <a:spcBef>
                <a:spcPct val="0"/>
              </a:spcBef>
              <a:spcAft>
                <a:spcPct val="0"/>
              </a:spcAft>
              <a:defRPr sz="2200">
                <a:solidFill>
                  <a:schemeClr val="tx1"/>
                </a:solidFill>
                <a:latin typeface="Tahoma" pitchFamily="34" charset="0"/>
              </a:defRPr>
            </a:lvl9pPr>
          </a:lstStyle>
          <a:p>
            <a:fld id="{EC7AA08E-7AB1-4927-BA6F-C7747B581244}" type="slidenum">
              <a:rPr lang="en-US" altLang="en-US" sz="1200">
                <a:solidFill>
                  <a:prstClr val="black"/>
                </a:solidFill>
              </a:rPr>
              <a:pPr/>
              <a:t>29</a:t>
            </a:fld>
            <a:endParaRPr lang="en-US" altLang="en-US" sz="1200">
              <a:solidFill>
                <a:prstClr val="black"/>
              </a:solidFill>
            </a:endParaRPr>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p:spPr>
        <p:txBody>
          <a:bodyPr/>
          <a:lstStyle/>
          <a:p>
            <a:r>
              <a:rPr lang="en-US" altLang="en-US" smtClean="0"/>
              <a:t>Fig 6-2 amplifier circuit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lvl1pPr>
              <a:defRPr sz="2200">
                <a:solidFill>
                  <a:schemeClr val="tx1"/>
                </a:solidFill>
                <a:latin typeface="Tahoma" pitchFamily="34" charset="0"/>
              </a:defRPr>
            </a:lvl1pPr>
            <a:lvl2pPr marL="742950" indent="-285750">
              <a:defRPr sz="2200">
                <a:solidFill>
                  <a:schemeClr val="tx1"/>
                </a:solidFill>
                <a:latin typeface="Tahoma" pitchFamily="34" charset="0"/>
              </a:defRPr>
            </a:lvl2pPr>
            <a:lvl3pPr marL="1143000" indent="-228600">
              <a:defRPr sz="2200">
                <a:solidFill>
                  <a:schemeClr val="tx1"/>
                </a:solidFill>
                <a:latin typeface="Tahoma" pitchFamily="34" charset="0"/>
              </a:defRPr>
            </a:lvl3pPr>
            <a:lvl4pPr marL="1600200" indent="-228600">
              <a:defRPr sz="2200">
                <a:solidFill>
                  <a:schemeClr val="tx1"/>
                </a:solidFill>
                <a:latin typeface="Tahoma" pitchFamily="34" charset="0"/>
              </a:defRPr>
            </a:lvl4pPr>
            <a:lvl5pPr marL="2057400" indent="-228600">
              <a:defRPr sz="2200">
                <a:solidFill>
                  <a:schemeClr val="tx1"/>
                </a:solidFill>
                <a:latin typeface="Tahoma" pitchFamily="34" charset="0"/>
              </a:defRPr>
            </a:lvl5pPr>
            <a:lvl6pPr marL="2514600" indent="-228600" eaLnBrk="0" fontAlgn="base" hangingPunct="0">
              <a:spcBef>
                <a:spcPct val="0"/>
              </a:spcBef>
              <a:spcAft>
                <a:spcPct val="0"/>
              </a:spcAft>
              <a:defRPr sz="2200">
                <a:solidFill>
                  <a:schemeClr val="tx1"/>
                </a:solidFill>
                <a:latin typeface="Tahoma" pitchFamily="34" charset="0"/>
              </a:defRPr>
            </a:lvl6pPr>
            <a:lvl7pPr marL="2971800" indent="-228600" eaLnBrk="0" fontAlgn="base" hangingPunct="0">
              <a:spcBef>
                <a:spcPct val="0"/>
              </a:spcBef>
              <a:spcAft>
                <a:spcPct val="0"/>
              </a:spcAft>
              <a:defRPr sz="2200">
                <a:solidFill>
                  <a:schemeClr val="tx1"/>
                </a:solidFill>
                <a:latin typeface="Tahoma" pitchFamily="34" charset="0"/>
              </a:defRPr>
            </a:lvl7pPr>
            <a:lvl8pPr marL="3429000" indent="-228600" eaLnBrk="0" fontAlgn="base" hangingPunct="0">
              <a:spcBef>
                <a:spcPct val="0"/>
              </a:spcBef>
              <a:spcAft>
                <a:spcPct val="0"/>
              </a:spcAft>
              <a:defRPr sz="2200">
                <a:solidFill>
                  <a:schemeClr val="tx1"/>
                </a:solidFill>
                <a:latin typeface="Tahoma" pitchFamily="34" charset="0"/>
              </a:defRPr>
            </a:lvl8pPr>
            <a:lvl9pPr marL="3886200" indent="-228600" eaLnBrk="0" fontAlgn="base" hangingPunct="0">
              <a:spcBef>
                <a:spcPct val="0"/>
              </a:spcBef>
              <a:spcAft>
                <a:spcPct val="0"/>
              </a:spcAft>
              <a:defRPr sz="2200">
                <a:solidFill>
                  <a:schemeClr val="tx1"/>
                </a:solidFill>
                <a:latin typeface="Tahoma" pitchFamily="34" charset="0"/>
              </a:defRPr>
            </a:lvl9pPr>
          </a:lstStyle>
          <a:p>
            <a:fld id="{E0545071-9435-461F-8E60-27C80FC2D994}" type="slidenum">
              <a:rPr lang="en-US" altLang="en-US" sz="1200">
                <a:solidFill>
                  <a:prstClr val="black"/>
                </a:solidFill>
              </a:rPr>
              <a:pPr/>
              <a:t>42</a:t>
            </a:fld>
            <a:endParaRPr lang="en-US" altLang="en-US" sz="1200">
              <a:solidFill>
                <a:prstClr val="black"/>
              </a:solidFill>
            </a:endParaRPr>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30D0410-AFC0-47E6-A40B-AD84C6AD2CE3}" type="datetime1">
              <a:rPr lang="en-US" smtClean="0"/>
              <a:pPr/>
              <a:t>10/12/2012</a:t>
            </a:fld>
            <a:endParaRPr lang="en-US"/>
          </a:p>
        </p:txBody>
      </p:sp>
      <p:sp>
        <p:nvSpPr>
          <p:cNvPr id="5" name="Footer Placeholder 4"/>
          <p:cNvSpPr>
            <a:spLocks noGrp="1"/>
          </p:cNvSpPr>
          <p:nvPr>
            <p:ph type="ftr" sz="quarter" idx="11"/>
          </p:nvPr>
        </p:nvSpPr>
        <p:spPr/>
        <p:txBody>
          <a:bodyPr/>
          <a:lstStyle/>
          <a:p>
            <a:r>
              <a:rPr lang="en-US" smtClean="0"/>
              <a:t>Nasim Zafar</a:t>
            </a:r>
            <a:endParaRPr lang="en-US"/>
          </a:p>
        </p:txBody>
      </p:sp>
      <p:sp>
        <p:nvSpPr>
          <p:cNvPr id="6" name="Slide Number Placeholder 5"/>
          <p:cNvSpPr>
            <a:spLocks noGrp="1"/>
          </p:cNvSpPr>
          <p:nvPr>
            <p:ph type="sldNum" sz="quarter" idx="12"/>
          </p:nvPr>
        </p:nvSpPr>
        <p:spPr/>
        <p:txBody>
          <a:bodyPr/>
          <a:lstStyle/>
          <a:p>
            <a:fld id="{42BD8709-E537-4D94-AA85-22F0E0E3C656}" type="slidenum">
              <a:rPr lang="en-US" smtClean="0"/>
              <a:pPr/>
              <a:t>‹#›</a:t>
            </a:fld>
            <a:endParaRPr lang="en-US"/>
          </a:p>
        </p:txBody>
      </p:sp>
    </p:spTree>
    <p:extLst>
      <p:ext uri="{BB962C8B-B14F-4D97-AF65-F5344CB8AC3E}">
        <p14:creationId xmlns="" xmlns:p14="http://schemas.microsoft.com/office/powerpoint/2010/main" val="9811694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4002CE6-5AF0-47FC-953D-00D0A4FBCCC1}" type="datetime1">
              <a:rPr lang="en-US" smtClean="0"/>
              <a:pPr/>
              <a:t>10/12/2012</a:t>
            </a:fld>
            <a:endParaRPr lang="en-US"/>
          </a:p>
        </p:txBody>
      </p:sp>
      <p:sp>
        <p:nvSpPr>
          <p:cNvPr id="5" name="Footer Placeholder 4"/>
          <p:cNvSpPr>
            <a:spLocks noGrp="1"/>
          </p:cNvSpPr>
          <p:nvPr>
            <p:ph type="ftr" sz="quarter" idx="11"/>
          </p:nvPr>
        </p:nvSpPr>
        <p:spPr/>
        <p:txBody>
          <a:bodyPr/>
          <a:lstStyle/>
          <a:p>
            <a:r>
              <a:rPr lang="en-US" smtClean="0"/>
              <a:t>Nasim Zafar</a:t>
            </a:r>
            <a:endParaRPr lang="en-US"/>
          </a:p>
        </p:txBody>
      </p:sp>
      <p:sp>
        <p:nvSpPr>
          <p:cNvPr id="6" name="Slide Number Placeholder 5"/>
          <p:cNvSpPr>
            <a:spLocks noGrp="1"/>
          </p:cNvSpPr>
          <p:nvPr>
            <p:ph type="sldNum" sz="quarter" idx="12"/>
          </p:nvPr>
        </p:nvSpPr>
        <p:spPr/>
        <p:txBody>
          <a:bodyPr/>
          <a:lstStyle/>
          <a:p>
            <a:fld id="{42BD8709-E537-4D94-AA85-22F0E0E3C656}" type="slidenum">
              <a:rPr lang="en-US" smtClean="0"/>
              <a:pPr/>
              <a:t>‹#›</a:t>
            </a:fld>
            <a:endParaRPr lang="en-US"/>
          </a:p>
        </p:txBody>
      </p:sp>
    </p:spTree>
    <p:extLst>
      <p:ext uri="{BB962C8B-B14F-4D97-AF65-F5344CB8AC3E}">
        <p14:creationId xmlns="" xmlns:p14="http://schemas.microsoft.com/office/powerpoint/2010/main" val="31073658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4697A91-63F4-41FE-B189-F148104BB3DD}" type="datetime1">
              <a:rPr lang="en-US" smtClean="0"/>
              <a:pPr/>
              <a:t>10/12/2012</a:t>
            </a:fld>
            <a:endParaRPr lang="en-US"/>
          </a:p>
        </p:txBody>
      </p:sp>
      <p:sp>
        <p:nvSpPr>
          <p:cNvPr id="5" name="Footer Placeholder 4"/>
          <p:cNvSpPr>
            <a:spLocks noGrp="1"/>
          </p:cNvSpPr>
          <p:nvPr>
            <p:ph type="ftr" sz="quarter" idx="11"/>
          </p:nvPr>
        </p:nvSpPr>
        <p:spPr/>
        <p:txBody>
          <a:bodyPr/>
          <a:lstStyle/>
          <a:p>
            <a:r>
              <a:rPr lang="en-US" smtClean="0"/>
              <a:t>Nasim Zafar</a:t>
            </a:r>
            <a:endParaRPr lang="en-US"/>
          </a:p>
        </p:txBody>
      </p:sp>
      <p:sp>
        <p:nvSpPr>
          <p:cNvPr id="6" name="Slide Number Placeholder 5"/>
          <p:cNvSpPr>
            <a:spLocks noGrp="1"/>
          </p:cNvSpPr>
          <p:nvPr>
            <p:ph type="sldNum" sz="quarter" idx="12"/>
          </p:nvPr>
        </p:nvSpPr>
        <p:spPr/>
        <p:txBody>
          <a:bodyPr/>
          <a:lstStyle/>
          <a:p>
            <a:fld id="{42BD8709-E537-4D94-AA85-22F0E0E3C656}" type="slidenum">
              <a:rPr lang="en-US" smtClean="0"/>
              <a:pPr/>
              <a:t>‹#›</a:t>
            </a:fld>
            <a:endParaRPr lang="en-US"/>
          </a:p>
        </p:txBody>
      </p:sp>
    </p:spTree>
    <p:extLst>
      <p:ext uri="{BB962C8B-B14F-4D97-AF65-F5344CB8AC3E}">
        <p14:creationId xmlns="" xmlns:p14="http://schemas.microsoft.com/office/powerpoint/2010/main" val="17288125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19FCE47-FDEC-44FF-9164-E7D6164B9D41}" type="datetime1">
              <a:rPr lang="en-US" smtClean="0"/>
              <a:pPr/>
              <a:t>10/12/2012</a:t>
            </a:fld>
            <a:endParaRPr lang="en-US"/>
          </a:p>
        </p:txBody>
      </p:sp>
      <p:sp>
        <p:nvSpPr>
          <p:cNvPr id="6" name="Footer Placeholder 5"/>
          <p:cNvSpPr>
            <a:spLocks noGrp="1"/>
          </p:cNvSpPr>
          <p:nvPr>
            <p:ph type="ftr" sz="quarter" idx="11"/>
          </p:nvPr>
        </p:nvSpPr>
        <p:spPr/>
        <p:txBody>
          <a:bodyPr/>
          <a:lstStyle/>
          <a:p>
            <a:r>
              <a:rPr lang="en-US" smtClean="0"/>
              <a:t>Nasim Zafar</a:t>
            </a:r>
            <a:endParaRPr lang="en-US"/>
          </a:p>
        </p:txBody>
      </p:sp>
      <p:sp>
        <p:nvSpPr>
          <p:cNvPr id="7" name="Slide Number Placeholder 6"/>
          <p:cNvSpPr>
            <a:spLocks noGrp="1"/>
          </p:cNvSpPr>
          <p:nvPr>
            <p:ph type="sldNum" sz="quarter" idx="12"/>
          </p:nvPr>
        </p:nvSpPr>
        <p:spPr/>
        <p:txBody>
          <a:bodyPr/>
          <a:lstStyle/>
          <a:p>
            <a:fld id="{42BD8709-E537-4D94-AA85-22F0E0E3C656}" type="slidenum">
              <a:rPr lang="en-US" smtClean="0"/>
              <a:pPr/>
              <a:t>‹#›</a:t>
            </a:fld>
            <a:endParaRPr lang="en-US"/>
          </a:p>
        </p:txBody>
      </p:sp>
    </p:spTree>
    <p:extLst>
      <p:ext uri="{BB962C8B-B14F-4D97-AF65-F5344CB8AC3E}">
        <p14:creationId xmlns="" xmlns:p14="http://schemas.microsoft.com/office/powerpoint/2010/main" val="3367121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D864519-0D8F-4CB6-81E9-C20903E74122}" type="datetime1">
              <a:rPr lang="en-US" smtClean="0"/>
              <a:pPr/>
              <a:t>10/12/2012</a:t>
            </a:fld>
            <a:endParaRPr lang="en-US"/>
          </a:p>
        </p:txBody>
      </p:sp>
      <p:sp>
        <p:nvSpPr>
          <p:cNvPr id="8" name="Footer Placeholder 7"/>
          <p:cNvSpPr>
            <a:spLocks noGrp="1"/>
          </p:cNvSpPr>
          <p:nvPr>
            <p:ph type="ftr" sz="quarter" idx="11"/>
          </p:nvPr>
        </p:nvSpPr>
        <p:spPr/>
        <p:txBody>
          <a:bodyPr/>
          <a:lstStyle/>
          <a:p>
            <a:r>
              <a:rPr lang="en-US" smtClean="0"/>
              <a:t>Nasim Zafar</a:t>
            </a:r>
            <a:endParaRPr lang="en-US"/>
          </a:p>
        </p:txBody>
      </p:sp>
      <p:sp>
        <p:nvSpPr>
          <p:cNvPr id="9" name="Slide Number Placeholder 8"/>
          <p:cNvSpPr>
            <a:spLocks noGrp="1"/>
          </p:cNvSpPr>
          <p:nvPr>
            <p:ph type="sldNum" sz="quarter" idx="12"/>
          </p:nvPr>
        </p:nvSpPr>
        <p:spPr/>
        <p:txBody>
          <a:bodyPr/>
          <a:lstStyle/>
          <a:p>
            <a:fld id="{42BD8709-E537-4D94-AA85-22F0E0E3C656}" type="slidenum">
              <a:rPr lang="en-US" smtClean="0"/>
              <a:pPr/>
              <a:t>‹#›</a:t>
            </a:fld>
            <a:endParaRPr lang="en-US"/>
          </a:p>
        </p:txBody>
      </p:sp>
    </p:spTree>
    <p:extLst>
      <p:ext uri="{BB962C8B-B14F-4D97-AF65-F5344CB8AC3E}">
        <p14:creationId xmlns="" xmlns:p14="http://schemas.microsoft.com/office/powerpoint/2010/main" val="20120443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3076D1D-5514-46BF-B0CE-DB7BF28F6330}" type="datetime1">
              <a:rPr lang="en-US" smtClean="0"/>
              <a:pPr/>
              <a:t>10/12/2012</a:t>
            </a:fld>
            <a:endParaRPr lang="en-US"/>
          </a:p>
        </p:txBody>
      </p:sp>
      <p:sp>
        <p:nvSpPr>
          <p:cNvPr id="4" name="Footer Placeholder 3"/>
          <p:cNvSpPr>
            <a:spLocks noGrp="1"/>
          </p:cNvSpPr>
          <p:nvPr>
            <p:ph type="ftr" sz="quarter" idx="11"/>
          </p:nvPr>
        </p:nvSpPr>
        <p:spPr/>
        <p:txBody>
          <a:bodyPr/>
          <a:lstStyle/>
          <a:p>
            <a:r>
              <a:rPr lang="en-US" smtClean="0"/>
              <a:t>Nasim Zafar</a:t>
            </a:r>
            <a:endParaRPr lang="en-US"/>
          </a:p>
        </p:txBody>
      </p:sp>
      <p:sp>
        <p:nvSpPr>
          <p:cNvPr id="5" name="Slide Number Placeholder 4"/>
          <p:cNvSpPr>
            <a:spLocks noGrp="1"/>
          </p:cNvSpPr>
          <p:nvPr>
            <p:ph type="sldNum" sz="quarter" idx="12"/>
          </p:nvPr>
        </p:nvSpPr>
        <p:spPr/>
        <p:txBody>
          <a:bodyPr/>
          <a:lstStyle/>
          <a:p>
            <a:fld id="{42BD8709-E537-4D94-AA85-22F0E0E3C656}" type="slidenum">
              <a:rPr lang="en-US" smtClean="0"/>
              <a:pPr/>
              <a:t>‹#›</a:t>
            </a:fld>
            <a:endParaRPr lang="en-US"/>
          </a:p>
        </p:txBody>
      </p:sp>
    </p:spTree>
    <p:extLst>
      <p:ext uri="{BB962C8B-B14F-4D97-AF65-F5344CB8AC3E}">
        <p14:creationId xmlns="" xmlns:p14="http://schemas.microsoft.com/office/powerpoint/2010/main" val="23166085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3BB012B-EC3B-4AEC-90BF-F819A87729E5}" type="datetime1">
              <a:rPr lang="en-US" smtClean="0"/>
              <a:pPr/>
              <a:t>10/12/2012</a:t>
            </a:fld>
            <a:endParaRPr lang="en-US"/>
          </a:p>
        </p:txBody>
      </p:sp>
      <p:sp>
        <p:nvSpPr>
          <p:cNvPr id="3" name="Footer Placeholder 2"/>
          <p:cNvSpPr>
            <a:spLocks noGrp="1"/>
          </p:cNvSpPr>
          <p:nvPr>
            <p:ph type="ftr" sz="quarter" idx="11"/>
          </p:nvPr>
        </p:nvSpPr>
        <p:spPr/>
        <p:txBody>
          <a:bodyPr/>
          <a:lstStyle/>
          <a:p>
            <a:r>
              <a:rPr lang="en-US" smtClean="0"/>
              <a:t>Nasim Zafar</a:t>
            </a:r>
            <a:endParaRPr lang="en-US"/>
          </a:p>
        </p:txBody>
      </p:sp>
      <p:sp>
        <p:nvSpPr>
          <p:cNvPr id="4" name="Slide Number Placeholder 3"/>
          <p:cNvSpPr>
            <a:spLocks noGrp="1"/>
          </p:cNvSpPr>
          <p:nvPr>
            <p:ph type="sldNum" sz="quarter" idx="12"/>
          </p:nvPr>
        </p:nvSpPr>
        <p:spPr/>
        <p:txBody>
          <a:bodyPr/>
          <a:lstStyle/>
          <a:p>
            <a:fld id="{42BD8709-E537-4D94-AA85-22F0E0E3C656}" type="slidenum">
              <a:rPr lang="en-US" smtClean="0"/>
              <a:pPr/>
              <a:t>‹#›</a:t>
            </a:fld>
            <a:endParaRPr lang="en-US"/>
          </a:p>
        </p:txBody>
      </p:sp>
    </p:spTree>
    <p:extLst>
      <p:ext uri="{BB962C8B-B14F-4D97-AF65-F5344CB8AC3E}">
        <p14:creationId xmlns="" xmlns:p14="http://schemas.microsoft.com/office/powerpoint/2010/main" val="9887854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2D80D7-809A-4398-8A90-9705F65E48B4}" type="datetime1">
              <a:rPr lang="en-US" smtClean="0"/>
              <a:pPr/>
              <a:t>10/12/2012</a:t>
            </a:fld>
            <a:endParaRPr lang="en-US"/>
          </a:p>
        </p:txBody>
      </p:sp>
      <p:sp>
        <p:nvSpPr>
          <p:cNvPr id="6" name="Footer Placeholder 5"/>
          <p:cNvSpPr>
            <a:spLocks noGrp="1"/>
          </p:cNvSpPr>
          <p:nvPr>
            <p:ph type="ftr" sz="quarter" idx="11"/>
          </p:nvPr>
        </p:nvSpPr>
        <p:spPr/>
        <p:txBody>
          <a:bodyPr/>
          <a:lstStyle/>
          <a:p>
            <a:r>
              <a:rPr lang="en-US" smtClean="0"/>
              <a:t>Nasim Zafar</a:t>
            </a:r>
            <a:endParaRPr lang="en-US"/>
          </a:p>
        </p:txBody>
      </p:sp>
      <p:sp>
        <p:nvSpPr>
          <p:cNvPr id="7" name="Slide Number Placeholder 6"/>
          <p:cNvSpPr>
            <a:spLocks noGrp="1"/>
          </p:cNvSpPr>
          <p:nvPr>
            <p:ph type="sldNum" sz="quarter" idx="12"/>
          </p:nvPr>
        </p:nvSpPr>
        <p:spPr/>
        <p:txBody>
          <a:bodyPr/>
          <a:lstStyle/>
          <a:p>
            <a:fld id="{42BD8709-E537-4D94-AA85-22F0E0E3C656}" type="slidenum">
              <a:rPr lang="en-US" smtClean="0"/>
              <a:pPr/>
              <a:t>‹#›</a:t>
            </a:fld>
            <a:endParaRPr lang="en-US"/>
          </a:p>
        </p:txBody>
      </p:sp>
    </p:spTree>
    <p:extLst>
      <p:ext uri="{BB962C8B-B14F-4D97-AF65-F5344CB8AC3E}">
        <p14:creationId xmlns="" xmlns:p14="http://schemas.microsoft.com/office/powerpoint/2010/main" val="34550999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7E3D5F5-3009-47EB-9895-4B30D8BEB7C0}" type="datetime1">
              <a:rPr lang="en-US" smtClean="0"/>
              <a:pPr/>
              <a:t>10/12/2012</a:t>
            </a:fld>
            <a:endParaRPr lang="en-US"/>
          </a:p>
        </p:txBody>
      </p:sp>
      <p:sp>
        <p:nvSpPr>
          <p:cNvPr id="6" name="Footer Placeholder 5"/>
          <p:cNvSpPr>
            <a:spLocks noGrp="1"/>
          </p:cNvSpPr>
          <p:nvPr>
            <p:ph type="ftr" sz="quarter" idx="11"/>
          </p:nvPr>
        </p:nvSpPr>
        <p:spPr/>
        <p:txBody>
          <a:bodyPr/>
          <a:lstStyle/>
          <a:p>
            <a:r>
              <a:rPr lang="en-US" smtClean="0"/>
              <a:t>Nasim Zafar</a:t>
            </a:r>
            <a:endParaRPr lang="en-US"/>
          </a:p>
        </p:txBody>
      </p:sp>
      <p:sp>
        <p:nvSpPr>
          <p:cNvPr id="7" name="Slide Number Placeholder 6"/>
          <p:cNvSpPr>
            <a:spLocks noGrp="1"/>
          </p:cNvSpPr>
          <p:nvPr>
            <p:ph type="sldNum" sz="quarter" idx="12"/>
          </p:nvPr>
        </p:nvSpPr>
        <p:spPr/>
        <p:txBody>
          <a:bodyPr/>
          <a:lstStyle/>
          <a:p>
            <a:fld id="{42BD8709-E537-4D94-AA85-22F0E0E3C656}" type="slidenum">
              <a:rPr lang="en-US" smtClean="0"/>
              <a:pPr/>
              <a:t>‹#›</a:t>
            </a:fld>
            <a:endParaRPr lang="en-US"/>
          </a:p>
        </p:txBody>
      </p:sp>
    </p:spTree>
    <p:extLst>
      <p:ext uri="{BB962C8B-B14F-4D97-AF65-F5344CB8AC3E}">
        <p14:creationId xmlns="" xmlns:p14="http://schemas.microsoft.com/office/powerpoint/2010/main" val="29334455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6F1A2D-04C2-4FD1-B787-557E5F8E9EF0}" type="datetime1">
              <a:rPr lang="en-US" smtClean="0"/>
              <a:pPr/>
              <a:t>10/12/2012</a:t>
            </a:fld>
            <a:endParaRPr lang="en-US"/>
          </a:p>
        </p:txBody>
      </p:sp>
      <p:sp>
        <p:nvSpPr>
          <p:cNvPr id="5" name="Footer Placeholder 4"/>
          <p:cNvSpPr>
            <a:spLocks noGrp="1"/>
          </p:cNvSpPr>
          <p:nvPr>
            <p:ph type="ftr" sz="quarter" idx="11"/>
          </p:nvPr>
        </p:nvSpPr>
        <p:spPr/>
        <p:txBody>
          <a:bodyPr/>
          <a:lstStyle/>
          <a:p>
            <a:r>
              <a:rPr lang="en-US" smtClean="0"/>
              <a:t>Nasim Zafar</a:t>
            </a:r>
            <a:endParaRPr lang="en-US"/>
          </a:p>
        </p:txBody>
      </p:sp>
      <p:sp>
        <p:nvSpPr>
          <p:cNvPr id="6" name="Slide Number Placeholder 5"/>
          <p:cNvSpPr>
            <a:spLocks noGrp="1"/>
          </p:cNvSpPr>
          <p:nvPr>
            <p:ph type="sldNum" sz="quarter" idx="12"/>
          </p:nvPr>
        </p:nvSpPr>
        <p:spPr/>
        <p:txBody>
          <a:bodyPr/>
          <a:lstStyle/>
          <a:p>
            <a:fld id="{42BD8709-E537-4D94-AA85-22F0E0E3C656}" type="slidenum">
              <a:rPr lang="en-US" smtClean="0"/>
              <a:pPr/>
              <a:t>‹#›</a:t>
            </a:fld>
            <a:endParaRPr lang="en-US"/>
          </a:p>
        </p:txBody>
      </p:sp>
    </p:spTree>
    <p:extLst>
      <p:ext uri="{BB962C8B-B14F-4D97-AF65-F5344CB8AC3E}">
        <p14:creationId xmlns="" xmlns:p14="http://schemas.microsoft.com/office/powerpoint/2010/main" val="37594125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10C9AF0-74E4-41E8-8915-39991A91F552}" type="datetime1">
              <a:rPr lang="en-US" smtClean="0"/>
              <a:pPr/>
              <a:t>10/12/2012</a:t>
            </a:fld>
            <a:endParaRPr lang="en-US"/>
          </a:p>
        </p:txBody>
      </p:sp>
      <p:sp>
        <p:nvSpPr>
          <p:cNvPr id="5" name="Footer Placeholder 4"/>
          <p:cNvSpPr>
            <a:spLocks noGrp="1"/>
          </p:cNvSpPr>
          <p:nvPr>
            <p:ph type="ftr" sz="quarter" idx="11"/>
          </p:nvPr>
        </p:nvSpPr>
        <p:spPr/>
        <p:txBody>
          <a:bodyPr/>
          <a:lstStyle/>
          <a:p>
            <a:r>
              <a:rPr lang="en-US" smtClean="0"/>
              <a:t>Nasim Zafar</a:t>
            </a:r>
            <a:endParaRPr lang="en-US"/>
          </a:p>
        </p:txBody>
      </p:sp>
      <p:sp>
        <p:nvSpPr>
          <p:cNvPr id="6" name="Slide Number Placeholder 5"/>
          <p:cNvSpPr>
            <a:spLocks noGrp="1"/>
          </p:cNvSpPr>
          <p:nvPr>
            <p:ph type="sldNum" sz="quarter" idx="12"/>
          </p:nvPr>
        </p:nvSpPr>
        <p:spPr/>
        <p:txBody>
          <a:bodyPr/>
          <a:lstStyle/>
          <a:p>
            <a:fld id="{42BD8709-E537-4D94-AA85-22F0E0E3C656}" type="slidenum">
              <a:rPr lang="en-US" smtClean="0"/>
              <a:pPr/>
              <a:t>‹#›</a:t>
            </a:fld>
            <a:endParaRPr lang="en-US"/>
          </a:p>
        </p:txBody>
      </p:sp>
    </p:spTree>
    <p:extLst>
      <p:ext uri="{BB962C8B-B14F-4D97-AF65-F5344CB8AC3E}">
        <p14:creationId xmlns="" xmlns:p14="http://schemas.microsoft.com/office/powerpoint/2010/main" val="37412977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fld id="{C110C1C0-54E5-40E0-B98F-4FCF6BE72AF1}" type="datetime1">
              <a:rPr lang="en-US" smtClean="0">
                <a:solidFill>
                  <a:srgbClr val="000000"/>
                </a:solidFill>
              </a:rPr>
              <a:pPr>
                <a:defRPr/>
              </a:pPr>
              <a:t>10/12/2012</a:t>
            </a:fld>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r>
              <a:rPr lang="en-US" smtClean="0">
                <a:solidFill>
                  <a:srgbClr val="000000"/>
                </a:solidFill>
              </a:rPr>
              <a:t>Nasim Zafar</a:t>
            </a:r>
            <a:endParaRPr 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36A9C18D-4933-442A-95A4-E8D2205E2372}" type="slidenum">
              <a:rPr lang="en-US">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38114075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 xmlns:p14="http://schemas.microsoft.com/office/powerpoint/2010/main" val="3377991348"/>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AA02642-BEF9-4F2B-9405-9D143237ECFE}" type="datetime1">
              <a:rPr lang="en-US" smtClean="0"/>
              <a:pPr/>
              <a:t>10/12/2012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Nasim Zafar</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2BD8709-E537-4D94-AA85-22F0E0E3C656}" type="slidenum">
              <a:rPr lang="en-US" smtClean="0"/>
              <a:pPr/>
              <a:t>‹#›</a:t>
            </a:fld>
            <a:endParaRPr lang="en-US"/>
          </a:p>
        </p:txBody>
      </p:sp>
    </p:spTree>
    <p:extLst>
      <p:ext uri="{BB962C8B-B14F-4D97-AF65-F5344CB8AC3E}">
        <p14:creationId xmlns="" xmlns:p14="http://schemas.microsoft.com/office/powerpoint/2010/main" val="39583346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770" r:id="rId12"/>
    <p:sldLayoutId id="2147483771" r:id="rId13"/>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oleObject" Target="../embeddings/oleObject2.bin"/><Relationship Id="rId4" Type="http://schemas.openxmlformats.org/officeDocument/2006/relationships/oleObject" Target="../embeddings/oleObject1.bin"/></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oleObject" Target="../embeddings/oleObject4.bin"/><Relationship Id="rId4" Type="http://schemas.openxmlformats.org/officeDocument/2006/relationships/oleObject" Target="../embeddings/oleObject3.bin"/></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oleObject" Target="../embeddings/oleObject7.bin"/></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6.xml"/><Relationship Id="rId5" Type="http://schemas.openxmlformats.org/officeDocument/2006/relationships/image" Target="../media/image14.jpeg"/><Relationship Id="rId4" Type="http://schemas.openxmlformats.org/officeDocument/2006/relationships/image" Target="../media/image13.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oleObject" Target="../embeddings/oleObject9.bin"/></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oleObject" Target="../embeddings/oleObject11.bin"/></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oleObject" Target="../embeddings/oleObject13.bin"/></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12.xml"/><Relationship Id="rId1" Type="http://schemas.openxmlformats.org/officeDocument/2006/relationships/vmlDrawing" Target="../drawings/vmlDrawing9.vml"/><Relationship Id="rId5" Type="http://schemas.openxmlformats.org/officeDocument/2006/relationships/oleObject" Target="../embeddings/oleObject17.bin"/><Relationship Id="rId4" Type="http://schemas.openxmlformats.org/officeDocument/2006/relationships/oleObject" Target="../embeddings/oleObject16.bin"/></Relationships>
</file>

<file path=ppt/slides/_rels/slide2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jpeg"/></Relationships>
</file>

<file path=ppt/slides/_rels/slide2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6.xml"/><Relationship Id="rId5" Type="http://schemas.openxmlformats.org/officeDocument/2006/relationships/image" Target="../media/image14.jpeg"/><Relationship Id="rId4" Type="http://schemas.openxmlformats.org/officeDocument/2006/relationships/image" Target="../media/image13.jpeg"/></Relationships>
</file>

<file path=ppt/slides/_rels/slide3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95400" y="4114800"/>
            <a:ext cx="6553200" cy="1524000"/>
          </a:xfrm>
        </p:spPr>
        <p:txBody>
          <a:bodyPr rtlCol="0">
            <a:normAutofit fontScale="92500" lnSpcReduction="10000"/>
          </a:bodyPr>
          <a:lstStyle/>
          <a:p>
            <a:pPr marL="0" indent="0" fontAlgn="auto">
              <a:spcAft>
                <a:spcPts val="0"/>
              </a:spcAft>
              <a:buFont typeface="Arial" pitchFamily="34" charset="0"/>
              <a:buNone/>
              <a:defRPr/>
            </a:pPr>
            <a:endParaRPr lang="en-US" sz="2000" dirty="0" smtClean="0">
              <a:latin typeface="Times New Roman" pitchFamily="18" charset="0"/>
              <a:cs typeface="Times New Roman" pitchFamily="18" charset="0"/>
            </a:endParaRPr>
          </a:p>
          <a:p>
            <a:pPr algn="ctr" fontAlgn="auto">
              <a:spcAft>
                <a:spcPts val="0"/>
              </a:spcAft>
              <a:buFont typeface="Arial" pitchFamily="34" charset="0"/>
              <a:buNone/>
              <a:defRPr/>
            </a:pPr>
            <a:r>
              <a:rPr lang="en-US" sz="2400" b="1" dirty="0" smtClean="0">
                <a:latin typeface="Times New Roman" pitchFamily="18" charset="0"/>
                <a:cs typeface="Times New Roman" pitchFamily="18" charset="0"/>
              </a:rPr>
              <a:t>Dr. Nasim Zafar</a:t>
            </a:r>
          </a:p>
          <a:p>
            <a:pPr algn="ctr" fontAlgn="auto">
              <a:spcAft>
                <a:spcPts val="0"/>
              </a:spcAft>
              <a:buFont typeface="Arial" pitchFamily="34" charset="0"/>
              <a:buNone/>
              <a:defRPr/>
            </a:pPr>
            <a:r>
              <a:rPr lang="en-US" sz="2400" b="1" dirty="0" smtClean="0">
                <a:latin typeface="Times New Roman" pitchFamily="18" charset="0"/>
                <a:cs typeface="Times New Roman" pitchFamily="18" charset="0"/>
              </a:rPr>
              <a:t>Electronics 1 - EEE 231</a:t>
            </a:r>
          </a:p>
          <a:p>
            <a:pPr algn="ctr" fontAlgn="auto">
              <a:spcAft>
                <a:spcPts val="0"/>
              </a:spcAft>
              <a:buFont typeface="Arial" pitchFamily="34" charset="0"/>
              <a:buNone/>
              <a:defRPr/>
            </a:pPr>
            <a:r>
              <a:rPr lang="en-US" sz="2400" b="1" dirty="0" smtClean="0">
                <a:latin typeface="Times New Roman" pitchFamily="18" charset="0"/>
                <a:cs typeface="Times New Roman" pitchFamily="18" charset="0"/>
              </a:rPr>
              <a:t> Fall Semester – 2012</a:t>
            </a:r>
            <a:endParaRPr lang="en-US" sz="2400" dirty="0">
              <a:latin typeface="Times New Roman" pitchFamily="18" charset="0"/>
              <a:cs typeface="Times New Roman" pitchFamily="18" charset="0"/>
            </a:endParaRPr>
          </a:p>
        </p:txBody>
      </p:sp>
      <p:sp>
        <p:nvSpPr>
          <p:cNvPr id="163842" name="Title 1"/>
          <p:cNvSpPr>
            <a:spLocks noGrp="1"/>
          </p:cNvSpPr>
          <p:nvPr>
            <p:ph type="title" idx="4294967295"/>
          </p:nvPr>
        </p:nvSpPr>
        <p:spPr>
          <a:xfrm>
            <a:off x="0" y="2133600"/>
            <a:ext cx="9144000" cy="1524000"/>
          </a:xfrm>
        </p:spPr>
        <p:txBody>
          <a:bodyPr/>
          <a:lstStyle/>
          <a:p>
            <a:r>
              <a:rPr lang="en-US" sz="2400" b="1" smtClean="0">
                <a:latin typeface="Times New Roman" pitchFamily="18" charset="0"/>
                <a:cs typeface="Times New Roman" pitchFamily="18" charset="0"/>
              </a:rPr>
              <a:t>COMSATS Institute of Information Technology</a:t>
            </a:r>
            <a:br>
              <a:rPr lang="en-US" sz="2400" b="1" smtClean="0">
                <a:latin typeface="Times New Roman" pitchFamily="18" charset="0"/>
                <a:cs typeface="Times New Roman" pitchFamily="18" charset="0"/>
              </a:rPr>
            </a:br>
            <a:r>
              <a:rPr lang="en-US" sz="2400" b="1" smtClean="0">
                <a:latin typeface="Times New Roman" pitchFamily="18" charset="0"/>
                <a:cs typeface="Times New Roman" pitchFamily="18" charset="0"/>
              </a:rPr>
              <a:t>Virtual campus</a:t>
            </a:r>
            <a:br>
              <a:rPr lang="en-US" sz="2400" b="1" smtClean="0">
                <a:latin typeface="Times New Roman" pitchFamily="18" charset="0"/>
                <a:cs typeface="Times New Roman" pitchFamily="18" charset="0"/>
              </a:rPr>
            </a:br>
            <a:r>
              <a:rPr lang="en-US" sz="2400" b="1" smtClean="0">
                <a:latin typeface="Times New Roman" pitchFamily="18" charset="0"/>
                <a:cs typeface="Times New Roman" pitchFamily="18" charset="0"/>
              </a:rPr>
              <a:t>Islamabad</a:t>
            </a:r>
          </a:p>
        </p:txBody>
      </p:sp>
      <p:pic>
        <p:nvPicPr>
          <p:cNvPr id="163843" name="Picture 3"/>
          <p:cNvPicPr>
            <a:picLocks noChangeAspect="1" noChangeArrowheads="1"/>
          </p:cNvPicPr>
          <p:nvPr/>
        </p:nvPicPr>
        <p:blipFill>
          <a:blip r:embed="rId2" cstate="print"/>
          <a:srcRect/>
          <a:stretch>
            <a:fillRect/>
          </a:stretch>
        </p:blipFill>
        <p:spPr bwMode="auto">
          <a:xfrm>
            <a:off x="3733800" y="609600"/>
            <a:ext cx="1371600" cy="1295400"/>
          </a:xfrm>
          <a:prstGeom prst="rect">
            <a:avLst/>
          </a:prstGeom>
          <a:noFill/>
          <a:ln w="9525">
            <a:noFill/>
            <a:miter lim="800000"/>
            <a:headEnd/>
            <a:tailEnd/>
          </a:ln>
        </p:spPr>
      </p:pic>
    </p:spTree>
    <p:extLst>
      <p:ext uri="{BB962C8B-B14F-4D97-AF65-F5344CB8AC3E}">
        <p14:creationId xmlns="" xmlns:p14="http://schemas.microsoft.com/office/powerpoint/2010/main" val="3012129976"/>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marL="342900" lvl="0" indent="-342900" fontAlgn="auto">
              <a:spcBef>
                <a:spcPts val="0"/>
              </a:spcBef>
              <a:spcAft>
                <a:spcPts val="0"/>
              </a:spcAft>
              <a:defRPr/>
            </a:pPr>
            <a:r>
              <a:rPr lang="en-US" sz="2800" b="1" dirty="0">
                <a:solidFill>
                  <a:srgbClr val="FF0000"/>
                </a:solidFill>
                <a:latin typeface="Times New Roman"/>
                <a:ea typeface="Times New Roman"/>
                <a:cs typeface="Times New Roman"/>
              </a:rPr>
              <a:t/>
            </a:r>
            <a:br>
              <a:rPr lang="en-US" sz="2800" b="1" dirty="0">
                <a:solidFill>
                  <a:srgbClr val="FF0000"/>
                </a:solidFill>
                <a:latin typeface="Times New Roman"/>
                <a:ea typeface="Times New Roman"/>
                <a:cs typeface="Times New Roman"/>
              </a:rPr>
            </a:br>
            <a:r>
              <a:rPr lang="en-US" sz="2800" b="1" dirty="0" smtClean="0">
                <a:solidFill>
                  <a:srgbClr val="FF0000"/>
                </a:solidFill>
                <a:latin typeface="Times New Roman"/>
                <a:ea typeface="Times New Roman"/>
                <a:cs typeface="Times New Roman"/>
              </a:rPr>
              <a:t/>
            </a:r>
            <a:br>
              <a:rPr lang="en-US" sz="2800" b="1" dirty="0" smtClean="0">
                <a:solidFill>
                  <a:srgbClr val="FF0000"/>
                </a:solidFill>
                <a:latin typeface="Times New Roman"/>
                <a:ea typeface="Times New Roman"/>
                <a:cs typeface="Times New Roman"/>
              </a:rPr>
            </a:br>
            <a:r>
              <a:rPr lang="en-US" sz="2800" b="1" dirty="0" smtClean="0">
                <a:solidFill>
                  <a:srgbClr val="FF0000"/>
                </a:solidFill>
                <a:latin typeface="Times New Roman"/>
                <a:ea typeface="Times New Roman"/>
                <a:cs typeface="Times New Roman"/>
              </a:rPr>
              <a:t/>
            </a:r>
            <a:br>
              <a:rPr lang="en-US" sz="2800" b="1" dirty="0" smtClean="0">
                <a:solidFill>
                  <a:srgbClr val="FF0000"/>
                </a:solidFill>
                <a:latin typeface="Times New Roman"/>
                <a:ea typeface="Times New Roman"/>
                <a:cs typeface="Times New Roman"/>
              </a:rPr>
            </a:br>
            <a:r>
              <a:rPr lang="en-US" sz="2800" b="1" dirty="0" smtClean="0">
                <a:solidFill>
                  <a:srgbClr val="FF0000"/>
                </a:solidFill>
                <a:latin typeface="Times New Roman"/>
                <a:ea typeface="Times New Roman"/>
                <a:cs typeface="Times New Roman"/>
              </a:rPr>
              <a:t>T</a:t>
            </a:r>
            <a:r>
              <a:rPr lang="en-US" sz="3100" b="1" dirty="0" smtClean="0">
                <a:solidFill>
                  <a:srgbClr val="FF0000"/>
                </a:solidFill>
                <a:latin typeface="Times New Roman"/>
                <a:ea typeface="Times New Roman"/>
                <a:cs typeface="Times New Roman"/>
              </a:rPr>
              <a:t>ransistor as an Amplifier </a:t>
            </a:r>
            <a:r>
              <a:rPr lang="en-US" sz="3100" b="1" dirty="0" smtClean="0">
                <a:solidFill>
                  <a:srgbClr val="FF0000"/>
                </a:solidFill>
                <a:latin typeface="Times New Roman"/>
                <a:ea typeface="Times New Roman"/>
                <a:cs typeface="Times New Roman"/>
              </a:rPr>
              <a:t>Circuit</a:t>
            </a:r>
            <a:r>
              <a:rPr lang="en-US" sz="3100" b="1" dirty="0" smtClean="0">
                <a:solidFill>
                  <a:srgbClr val="FF0000"/>
                </a:solidFill>
                <a:latin typeface="Times New Roman"/>
                <a:ea typeface="Times New Roman"/>
                <a:cs typeface="Times New Roman"/>
              </a:rPr>
              <a:t>:</a:t>
            </a:r>
            <a:r>
              <a:rPr lang="en-US" sz="3100" b="1" dirty="0" smtClean="0">
                <a:solidFill>
                  <a:srgbClr val="FF0000"/>
                </a:solidFill>
                <a:latin typeface="Times New Roman"/>
                <a:ea typeface="Times New Roman"/>
                <a:cs typeface="Times New Roman"/>
              </a:rPr>
              <a:t/>
            </a:r>
            <a:br>
              <a:rPr lang="en-US" sz="3100" b="1" dirty="0" smtClean="0">
                <a:solidFill>
                  <a:srgbClr val="FF0000"/>
                </a:solidFill>
                <a:latin typeface="Times New Roman"/>
                <a:ea typeface="Times New Roman"/>
                <a:cs typeface="Times New Roman"/>
              </a:rPr>
            </a:br>
            <a:r>
              <a:rPr lang="en-US" sz="2700" dirty="0">
                <a:solidFill>
                  <a:prstClr val="black"/>
                </a:solidFill>
                <a:latin typeface="Times New Roman" pitchFamily="18" charset="0"/>
                <a:ea typeface="Times New Roman"/>
                <a:cs typeface="Times New Roman" pitchFamily="18" charset="0"/>
              </a:rPr>
              <a:t/>
            </a:r>
            <a:br>
              <a:rPr lang="en-US" sz="2700" dirty="0">
                <a:solidFill>
                  <a:prstClr val="black"/>
                </a:solidFill>
                <a:latin typeface="Times New Roman" pitchFamily="18" charset="0"/>
                <a:ea typeface="Times New Roman"/>
                <a:cs typeface="Times New Roman" pitchFamily="18" charset="0"/>
              </a:rPr>
            </a:br>
            <a:r>
              <a:rPr lang="en-US" sz="2800" b="1" dirty="0" smtClean="0">
                <a:solidFill>
                  <a:srgbClr val="FF0000"/>
                </a:solidFill>
                <a:latin typeface="Times New Roman"/>
                <a:ea typeface="Times New Roman"/>
                <a:cs typeface="Times New Roman"/>
              </a:rPr>
              <a:t>. </a:t>
            </a:r>
            <a:br>
              <a:rPr lang="en-US" sz="2800" b="1" dirty="0" smtClean="0">
                <a:solidFill>
                  <a:srgbClr val="FF0000"/>
                </a:solidFill>
                <a:latin typeface="Times New Roman"/>
                <a:ea typeface="Times New Roman"/>
                <a:cs typeface="Times New Roman"/>
              </a:rPr>
            </a:br>
            <a:endParaRPr lang="en-US" sz="2800" dirty="0">
              <a:solidFill>
                <a:srgbClr val="0070C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Content Placeholder 2"/>
          <p:cNvSpPr>
            <a:spLocks noGrp="1"/>
          </p:cNvSpPr>
          <p:nvPr>
            <p:ph idx="1"/>
          </p:nvPr>
        </p:nvSpPr>
        <p:spPr/>
        <p:txBody>
          <a:bodyPr rtlCol="0">
            <a:normAutofit fontScale="32500" lnSpcReduction="20000"/>
          </a:bodyPr>
          <a:lstStyle/>
          <a:p>
            <a:pPr algn="ctr" fontAlgn="auto">
              <a:spcAft>
                <a:spcPts val="0"/>
              </a:spcAft>
              <a:buFont typeface="Arial" pitchFamily="34" charset="0"/>
              <a:buNone/>
              <a:defRPr/>
            </a:pPr>
            <a:r>
              <a:rPr lang="en-US" sz="11200" b="1" dirty="0" smtClean="0">
                <a:latin typeface="Times New Roman" pitchFamily="18" charset="0"/>
                <a:cs typeface="Times New Roman" pitchFamily="18" charset="0"/>
              </a:rPr>
              <a:t>Lecture No: </a:t>
            </a:r>
            <a:r>
              <a:rPr lang="en-US" sz="11200" b="1" dirty="0" smtClean="0">
                <a:latin typeface="Times New Roman" pitchFamily="18" charset="0"/>
                <a:cs typeface="Times New Roman" pitchFamily="18" charset="0"/>
              </a:rPr>
              <a:t>20</a:t>
            </a:r>
            <a:endParaRPr lang="en-US" sz="11200" b="1" dirty="0" smtClean="0">
              <a:latin typeface="Times New Roman" pitchFamily="18" charset="0"/>
              <a:cs typeface="Times New Roman" pitchFamily="18" charset="0"/>
            </a:endParaRPr>
          </a:p>
          <a:p>
            <a:pPr fontAlgn="auto">
              <a:lnSpc>
                <a:spcPct val="220000"/>
              </a:lnSpc>
              <a:spcAft>
                <a:spcPts val="0"/>
              </a:spcAft>
              <a:buClr>
                <a:srgbClr val="FF0000"/>
              </a:buClr>
              <a:buFont typeface="Arial" pitchFamily="34" charset="0"/>
              <a:buNone/>
              <a:defRPr/>
            </a:pPr>
            <a:r>
              <a:rPr lang="en-US" sz="11200" b="1" dirty="0" smtClean="0">
                <a:solidFill>
                  <a:srgbClr val="FF0000"/>
                </a:solidFill>
                <a:latin typeface="Times New Roman" pitchFamily="18" charset="0"/>
                <a:cs typeface="Times New Roman" pitchFamily="18" charset="0"/>
              </a:rPr>
              <a:t>	Contents:</a:t>
            </a:r>
          </a:p>
          <a:p>
            <a:pPr fontAlgn="auto">
              <a:lnSpc>
                <a:spcPct val="220000"/>
              </a:lnSpc>
              <a:spcAft>
                <a:spcPts val="0"/>
              </a:spcAft>
              <a:buFont typeface="Wingdings" pitchFamily="2" charset="2"/>
              <a:buChar char="Ø"/>
              <a:defRPr/>
            </a:pPr>
            <a:r>
              <a:rPr lang="en-US" sz="8000" b="1" kern="0" dirty="0" smtClean="0">
                <a:latin typeface="Times New Roman" pitchFamily="18" charset="0"/>
                <a:cs typeface="Times New Roman" pitchFamily="18" charset="0"/>
              </a:rPr>
              <a:t>Introduction. </a:t>
            </a:r>
            <a:endParaRPr lang="en-US" sz="8000" b="1" kern="0" dirty="0" smtClean="0">
              <a:latin typeface="Times New Roman" pitchFamily="18" charset="0"/>
              <a:cs typeface="Times New Roman" pitchFamily="18" charset="0"/>
            </a:endParaRPr>
          </a:p>
          <a:p>
            <a:pPr fontAlgn="auto">
              <a:lnSpc>
                <a:spcPct val="220000"/>
              </a:lnSpc>
              <a:spcAft>
                <a:spcPts val="0"/>
              </a:spcAft>
              <a:buFont typeface="Wingdings" pitchFamily="2" charset="2"/>
              <a:buChar char="Ø"/>
              <a:defRPr/>
            </a:pPr>
            <a:r>
              <a:rPr lang="en-IN" sz="8000" b="1" kern="0" dirty="0" smtClean="0">
                <a:latin typeface="Times New Roman" pitchFamily="18" charset="0"/>
                <a:cs typeface="Times New Roman" pitchFamily="18" charset="0"/>
              </a:rPr>
              <a:t>Amplifier Gain.</a:t>
            </a:r>
            <a:r>
              <a:rPr lang="en-US" sz="8000" b="1" dirty="0" smtClean="0">
                <a:solidFill>
                  <a:prstClr val="black"/>
                </a:solidFill>
                <a:latin typeface="Times New Roman" pitchFamily="18" charset="0"/>
                <a:ea typeface="Times New Roman"/>
                <a:cs typeface="Times New Roman" pitchFamily="18" charset="0"/>
              </a:rPr>
              <a:t> </a:t>
            </a:r>
          </a:p>
          <a:p>
            <a:pPr fontAlgn="auto">
              <a:lnSpc>
                <a:spcPct val="220000"/>
              </a:lnSpc>
              <a:spcAft>
                <a:spcPts val="0"/>
              </a:spcAft>
              <a:buFont typeface="Wingdings" pitchFamily="2" charset="2"/>
              <a:buChar char="Ø"/>
              <a:defRPr/>
            </a:pPr>
            <a:r>
              <a:rPr lang="en-US" sz="8000" b="1" dirty="0" smtClean="0">
                <a:solidFill>
                  <a:prstClr val="black"/>
                </a:solidFill>
                <a:latin typeface="Times New Roman" pitchFamily="18" charset="0"/>
                <a:ea typeface="Times New Roman"/>
                <a:cs typeface="Times New Roman" pitchFamily="18" charset="0"/>
              </a:rPr>
              <a:t>Common Emitter Amplifier.</a:t>
            </a:r>
            <a:endParaRPr lang="en-US" sz="8000" b="1" dirty="0" smtClean="0">
              <a:solidFill>
                <a:prstClr val="black"/>
              </a:solidFill>
              <a:latin typeface="Times New Roman" pitchFamily="18" charset="0"/>
              <a:ea typeface="Times New Roman"/>
              <a:cs typeface="Times New Roman" pitchFamily="18" charset="0"/>
            </a:endParaRPr>
          </a:p>
        </p:txBody>
      </p:sp>
      <p:sp>
        <p:nvSpPr>
          <p:cNvPr id="6" name="Footer Placeholder 5"/>
          <p:cNvSpPr>
            <a:spLocks noGrp="1"/>
          </p:cNvSpPr>
          <p:nvPr>
            <p:ph type="ftr" sz="quarter" idx="11"/>
          </p:nvPr>
        </p:nvSpPr>
        <p:spPr/>
        <p:txBody>
          <a:bodyPr/>
          <a:lstStyle/>
          <a:p>
            <a:pPr>
              <a:defRPr/>
            </a:pPr>
            <a:r>
              <a:rPr lang="en-US" smtClean="0">
                <a:solidFill>
                  <a:prstClr val="black">
                    <a:tint val="75000"/>
                  </a:prstClr>
                </a:solidFill>
              </a:rPr>
              <a:t>Nasim Zafar</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54FCFE5F-50CA-461C-AFE0-089A0FBAAEA5}" type="slidenum">
              <a:rPr lang="en-US">
                <a:solidFill>
                  <a:prstClr val="black">
                    <a:tint val="75000"/>
                  </a:prstClr>
                </a:solidFill>
              </a:rPr>
              <a:pPr>
                <a:defRPr/>
              </a:pPr>
              <a:t>2</a:t>
            </a:fld>
            <a:endParaRPr lang="en-US">
              <a:solidFill>
                <a:prstClr val="black">
                  <a:tint val="75000"/>
                </a:prstClr>
              </a:solidFill>
            </a:endParaRPr>
          </a:p>
        </p:txBody>
      </p:sp>
    </p:spTree>
    <p:extLst>
      <p:ext uri="{BB962C8B-B14F-4D97-AF65-F5344CB8AC3E}">
        <p14:creationId xmlns="" xmlns:p14="http://schemas.microsoft.com/office/powerpoint/2010/main" val="1560978629"/>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solidFill>
                  <a:srgbClr val="FF0000"/>
                </a:solidFill>
                <a:latin typeface="Times New Roman" pitchFamily="18" charset="0"/>
                <a:cs typeface="Times New Roman" pitchFamily="18" charset="0"/>
              </a:rPr>
              <a:t>Amplifier Gain:</a:t>
            </a:r>
            <a:endParaRPr lang="en-US" sz="2800" b="1" dirty="0">
              <a:solidFill>
                <a:srgbClr val="FF0000"/>
              </a:solidFill>
              <a:latin typeface="Times New Roman" pitchFamily="18" charset="0"/>
              <a:cs typeface="Times New Roman" pitchFamily="18" charset="0"/>
            </a:endParaRPr>
          </a:p>
        </p:txBody>
      </p:sp>
      <p:sp>
        <p:nvSpPr>
          <p:cNvPr id="4" name="Footer Placeholder 3"/>
          <p:cNvSpPr>
            <a:spLocks noGrp="1"/>
          </p:cNvSpPr>
          <p:nvPr>
            <p:ph type="ftr" sz="quarter" idx="11"/>
          </p:nvPr>
        </p:nvSpPr>
        <p:spPr/>
        <p:txBody>
          <a:bodyPr/>
          <a:lstStyle/>
          <a:p>
            <a:r>
              <a:rPr lang="en-US" smtClean="0"/>
              <a:t>Nasim Zafar</a:t>
            </a:r>
            <a:endParaRPr lang="en-US"/>
          </a:p>
        </p:txBody>
      </p:sp>
      <p:sp>
        <p:nvSpPr>
          <p:cNvPr id="5" name="Slide Number Placeholder 4"/>
          <p:cNvSpPr>
            <a:spLocks noGrp="1"/>
          </p:cNvSpPr>
          <p:nvPr>
            <p:ph type="sldNum" sz="quarter" idx="12"/>
          </p:nvPr>
        </p:nvSpPr>
        <p:spPr/>
        <p:txBody>
          <a:bodyPr/>
          <a:lstStyle/>
          <a:p>
            <a:fld id="{42BD8709-E537-4D94-AA85-22F0E0E3C656}" type="slidenum">
              <a:rPr lang="en-US" smtClean="0"/>
              <a:pPr/>
              <a:t>3</a:t>
            </a:fld>
            <a:endParaRPr lang="en-US"/>
          </a:p>
        </p:txBody>
      </p:sp>
      <p:pic>
        <p:nvPicPr>
          <p:cNvPr id="15362" name="Picture 2"/>
          <p:cNvPicPr>
            <a:picLocks noGrp="1" noChangeAspect="1" noChangeArrowheads="1"/>
          </p:cNvPicPr>
          <p:nvPr>
            <p:ph idx="1"/>
          </p:nvPr>
        </p:nvPicPr>
        <p:blipFill>
          <a:blip r:embed="rId2" cstate="print">
            <a:extLst>
              <a:ext uri="{28A0092B-C50C-407E-A947-70E740481C1C}">
                <a14:useLocalDpi xmlns="" xmlns:a14="http://schemas.microsoft.com/office/drawing/2010/main" val="0"/>
              </a:ext>
            </a:extLst>
          </a:blip>
          <a:srcRect/>
          <a:stretch>
            <a:fillRect/>
          </a:stretch>
        </p:blipFill>
        <p:spPr bwMode="auto">
          <a:xfrm>
            <a:off x="533400" y="1600200"/>
            <a:ext cx="3901778" cy="109127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5363" name="Picture 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5029200" y="1752600"/>
            <a:ext cx="1619250" cy="5905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6" name="Rectangle 5"/>
          <p:cNvSpPr/>
          <p:nvPr/>
        </p:nvSpPr>
        <p:spPr>
          <a:xfrm>
            <a:off x="685800" y="2819400"/>
            <a:ext cx="7772400" cy="2677656"/>
          </a:xfrm>
          <a:prstGeom prst="rect">
            <a:avLst/>
          </a:prstGeom>
        </p:spPr>
        <p:txBody>
          <a:bodyPr wrap="square">
            <a:spAutoFit/>
          </a:bodyPr>
          <a:lstStyle/>
          <a:p>
            <a:pPr>
              <a:buClr>
                <a:srgbClr val="FF0000"/>
              </a:buClr>
              <a:buFont typeface="Wingdings" pitchFamily="2" charset="2"/>
              <a:buChar char="Ø"/>
            </a:pPr>
            <a:r>
              <a:rPr lang="en-US" sz="2400" dirty="0" smtClean="0">
                <a:latin typeface="Times New Roman" pitchFamily="18" charset="0"/>
                <a:cs typeface="Times New Roman" pitchFamily="18" charset="0"/>
              </a:rPr>
              <a:t> Amplifiers </a:t>
            </a:r>
            <a:r>
              <a:rPr lang="en-US" sz="2400" dirty="0">
                <a:latin typeface="Times New Roman" pitchFamily="18" charset="0"/>
                <a:cs typeface="Times New Roman" pitchFamily="18" charset="0"/>
              </a:rPr>
              <a:t>are </a:t>
            </a:r>
            <a:r>
              <a:rPr lang="en-US" sz="2400" b="1" i="1" dirty="0">
                <a:solidFill>
                  <a:srgbClr val="0000FF"/>
                </a:solidFill>
                <a:latin typeface="Times New Roman" pitchFamily="18" charset="0"/>
                <a:cs typeface="Times New Roman" pitchFamily="18" charset="0"/>
              </a:rPr>
              <a:t>2-port </a:t>
            </a:r>
            <a:r>
              <a:rPr lang="en-US" sz="2400" b="1" i="1" dirty="0" smtClean="0">
                <a:solidFill>
                  <a:srgbClr val="0000FF"/>
                </a:solidFill>
                <a:latin typeface="Times New Roman" pitchFamily="18" charset="0"/>
                <a:cs typeface="Times New Roman" pitchFamily="18" charset="0"/>
              </a:rPr>
              <a:t> </a:t>
            </a:r>
            <a:r>
              <a:rPr lang="en-US" sz="2400" dirty="0" smtClean="0">
                <a:latin typeface="Times New Roman" pitchFamily="18" charset="0"/>
                <a:cs typeface="Times New Roman" pitchFamily="18" charset="0"/>
              </a:rPr>
              <a:t>networks:</a:t>
            </a:r>
          </a:p>
          <a:p>
            <a:pPr marL="342900" indent="-342900">
              <a:buClr>
                <a:srgbClr val="0000FF"/>
              </a:buClr>
              <a:buFont typeface="Arial" pitchFamily="34" charset="0"/>
              <a:buChar char="•"/>
            </a:pPr>
            <a:endParaRPr lang="en-US" sz="2400" dirty="0" smtClean="0">
              <a:latin typeface="Times New Roman" pitchFamily="18" charset="0"/>
              <a:cs typeface="Times New Roman" pitchFamily="18" charset="0"/>
            </a:endParaRPr>
          </a:p>
          <a:p>
            <a:pPr marL="342900" indent="-342900">
              <a:buClr>
                <a:srgbClr val="0000FF"/>
              </a:buClr>
              <a:buFont typeface="Arial" pitchFamily="34" charset="0"/>
              <a:buChar char="•"/>
            </a:pPr>
            <a:r>
              <a:rPr lang="en-US" sz="2400" dirty="0" smtClean="0">
                <a:latin typeface="Times New Roman" pitchFamily="18" charset="0"/>
                <a:cs typeface="Times New Roman" pitchFamily="18" charset="0"/>
              </a:rPr>
              <a:t>input port</a:t>
            </a:r>
          </a:p>
          <a:p>
            <a:pPr marL="342900" indent="-342900">
              <a:buClr>
                <a:srgbClr val="0000FF"/>
              </a:buClr>
              <a:buFont typeface="Arial" pitchFamily="34" charset="0"/>
              <a:buChar char="•"/>
            </a:pPr>
            <a:r>
              <a:rPr lang="en-US" sz="2400" dirty="0" smtClean="0">
                <a:latin typeface="Times New Roman" pitchFamily="18" charset="0"/>
                <a:cs typeface="Times New Roman" pitchFamily="18" charset="0"/>
              </a:rPr>
              <a:t>output </a:t>
            </a:r>
            <a:r>
              <a:rPr lang="en-US" sz="2400" dirty="0">
                <a:latin typeface="Times New Roman" pitchFamily="18" charset="0"/>
                <a:cs typeface="Times New Roman" pitchFamily="18" charset="0"/>
              </a:rPr>
              <a:t>port</a:t>
            </a:r>
          </a:p>
          <a:p>
            <a:endParaRPr lang="en-US" sz="2400" i="1" dirty="0" smtClean="0">
              <a:latin typeface="Times New Roman" pitchFamily="18" charset="0"/>
              <a:cs typeface="Times New Roman" pitchFamily="18" charset="0"/>
            </a:endParaRPr>
          </a:p>
          <a:p>
            <a:pPr>
              <a:buClr>
                <a:srgbClr val="FF0000"/>
              </a:buClr>
              <a:buFont typeface="Wingdings" pitchFamily="2" charset="2"/>
              <a:buChar char="Ø"/>
            </a:pPr>
            <a:r>
              <a:rPr lang="en-US" sz="2400" i="1" dirty="0" smtClean="0">
                <a:latin typeface="Times New Roman" pitchFamily="18" charset="0"/>
                <a:cs typeface="Times New Roman" pitchFamily="18" charset="0"/>
              </a:rPr>
              <a:t> A</a:t>
            </a: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is called the amplifier </a:t>
            </a:r>
            <a:r>
              <a:rPr lang="en-US" sz="2400" b="1" i="1" dirty="0" smtClean="0">
                <a:solidFill>
                  <a:srgbClr val="0000FF"/>
                </a:solidFill>
                <a:latin typeface="Times New Roman" pitchFamily="18" charset="0"/>
                <a:cs typeface="Times New Roman" pitchFamily="18" charset="0"/>
              </a:rPr>
              <a:t>gain</a:t>
            </a:r>
            <a:r>
              <a:rPr lang="en-US" sz="2400" i="1" dirty="0" smtClean="0">
                <a:solidFill>
                  <a:srgbClr val="0000FF"/>
                </a:solidFill>
                <a:latin typeface="Times New Roman" pitchFamily="18" charset="0"/>
                <a:cs typeface="Times New Roman" pitchFamily="18" charset="0"/>
              </a:rPr>
              <a:t>.</a:t>
            </a:r>
          </a:p>
          <a:p>
            <a:pPr>
              <a:buClr>
                <a:srgbClr val="FF0000"/>
              </a:buClr>
              <a:buFont typeface="Wingdings" pitchFamily="2" charset="2"/>
              <a:buChar char="Ø"/>
            </a:pPr>
            <a:r>
              <a:rPr lang="en-US" sz="2400" i="1" dirty="0" smtClean="0">
                <a:solidFill>
                  <a:srgbClr val="0000FF"/>
                </a:solidFill>
                <a:latin typeface="Times New Roman" pitchFamily="18" charset="0"/>
                <a:cs typeface="Times New Roman" pitchFamily="18" charset="0"/>
              </a:rPr>
              <a:t> </a:t>
            </a:r>
            <a:r>
              <a:rPr lang="en-US" sz="2400" dirty="0" smtClean="0">
                <a:latin typeface="Times New Roman" pitchFamily="18" charset="0"/>
                <a:cs typeface="Times New Roman" pitchFamily="18" charset="0"/>
              </a:rPr>
              <a:t>If </a:t>
            </a:r>
            <a:r>
              <a:rPr lang="en-US" sz="2400" dirty="0">
                <a:latin typeface="Times New Roman" pitchFamily="18" charset="0"/>
                <a:cs typeface="Times New Roman" pitchFamily="18" charset="0"/>
              </a:rPr>
              <a:t>the gain is constant, we call this a </a:t>
            </a:r>
            <a:r>
              <a:rPr lang="en-US" sz="2400" b="1" i="1" dirty="0">
                <a:latin typeface="Times New Roman" pitchFamily="18" charset="0"/>
                <a:cs typeface="Times New Roman" pitchFamily="18" charset="0"/>
              </a:rPr>
              <a:t>linear</a:t>
            </a:r>
            <a:r>
              <a:rPr lang="en-US" sz="2400" dirty="0">
                <a:latin typeface="Times New Roman" pitchFamily="18" charset="0"/>
                <a:cs typeface="Times New Roman" pitchFamily="18" charset="0"/>
              </a:rPr>
              <a:t> amplifier.</a:t>
            </a:r>
          </a:p>
        </p:txBody>
      </p:sp>
      <p:pic>
        <p:nvPicPr>
          <p:cNvPr id="15364" name="Picture 4"/>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2743200" y="3657600"/>
            <a:ext cx="1865313" cy="5175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34829435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1" dirty="0">
                <a:solidFill>
                  <a:srgbClr val="FF0000"/>
                </a:solidFill>
                <a:latin typeface="Times New Roman" pitchFamily="18" charset="0"/>
                <a:cs typeface="Times New Roman" pitchFamily="18" charset="0"/>
              </a:rPr>
              <a:t>Transistor Specifications:</a:t>
            </a:r>
            <a:endParaRPr lang="en-US" dirty="0"/>
          </a:p>
        </p:txBody>
      </p:sp>
      <p:sp>
        <p:nvSpPr>
          <p:cNvPr id="3" name="Content Placeholder 2"/>
          <p:cNvSpPr>
            <a:spLocks noGrp="1"/>
          </p:cNvSpPr>
          <p:nvPr>
            <p:ph idx="1"/>
          </p:nvPr>
        </p:nvSpPr>
        <p:spPr/>
        <p:txBody>
          <a:bodyPr>
            <a:normAutofit/>
          </a:bodyPr>
          <a:lstStyle/>
          <a:p>
            <a:pPr>
              <a:buClr>
                <a:srgbClr val="FF0000"/>
              </a:buClr>
              <a:buFont typeface="Wingdings" pitchFamily="2" charset="2"/>
              <a:buChar char="Ø"/>
            </a:pPr>
            <a:endParaRPr lang="en-US" sz="2400" dirty="0" smtClean="0">
              <a:latin typeface="Times New Roman" pitchFamily="18" charset="0"/>
              <a:cs typeface="Times New Roman" pitchFamily="18" charset="0"/>
            </a:endParaRPr>
          </a:p>
          <a:p>
            <a:pPr>
              <a:buClr>
                <a:srgbClr val="FF0000"/>
              </a:buClr>
              <a:buFont typeface="Wingdings" pitchFamily="2" charset="2"/>
              <a:buChar char="Ø"/>
            </a:pPr>
            <a:r>
              <a:rPr lang="en-US" sz="2800" dirty="0" smtClean="0">
                <a:latin typeface="Times New Roman" pitchFamily="18" charset="0"/>
                <a:cs typeface="Times New Roman" pitchFamily="18" charset="0"/>
              </a:rPr>
              <a:t>Maximum </a:t>
            </a:r>
            <a:r>
              <a:rPr lang="en-US" sz="2800" dirty="0">
                <a:latin typeface="Times New Roman" pitchFamily="18" charset="0"/>
                <a:cs typeface="Times New Roman" pitchFamily="18" charset="0"/>
              </a:rPr>
              <a:t>collector current, </a:t>
            </a:r>
            <a:r>
              <a:rPr lang="en-US" sz="2800" i="1" dirty="0">
                <a:latin typeface="Times New Roman" pitchFamily="18" charset="0"/>
                <a:cs typeface="Times New Roman" pitchFamily="18" charset="0"/>
              </a:rPr>
              <a:t>I</a:t>
            </a:r>
            <a:r>
              <a:rPr lang="en-US" sz="2800" baseline="-25000" dirty="0">
                <a:latin typeface="Times New Roman" pitchFamily="18" charset="0"/>
                <a:cs typeface="Times New Roman" pitchFamily="18" charset="0"/>
              </a:rPr>
              <a:t>C</a:t>
            </a:r>
            <a:r>
              <a:rPr lang="en-US" sz="2800" i="1" dirty="0">
                <a:latin typeface="Times New Roman" pitchFamily="18" charset="0"/>
                <a:cs typeface="Times New Roman" pitchFamily="18" charset="0"/>
              </a:rPr>
              <a:t> </a:t>
            </a:r>
            <a:r>
              <a:rPr lang="en-US" sz="2800" i="1" dirty="0" smtClean="0">
                <a:latin typeface="Times New Roman" pitchFamily="18" charset="0"/>
                <a:cs typeface="Times New Roman" pitchFamily="18" charset="0"/>
              </a:rPr>
              <a:t>.</a:t>
            </a:r>
          </a:p>
          <a:p>
            <a:pPr>
              <a:buClr>
                <a:srgbClr val="FF0000"/>
              </a:buClr>
              <a:buFont typeface="Wingdings" pitchFamily="2" charset="2"/>
              <a:buChar char="Ø"/>
            </a:pPr>
            <a:endParaRPr lang="en-US" sz="2800" i="1" dirty="0">
              <a:latin typeface="Times New Roman" pitchFamily="18" charset="0"/>
              <a:cs typeface="Times New Roman" pitchFamily="18" charset="0"/>
            </a:endParaRPr>
          </a:p>
          <a:p>
            <a:pPr>
              <a:buClr>
                <a:srgbClr val="FF0000"/>
              </a:buClr>
              <a:buFont typeface="Wingdings" pitchFamily="2" charset="2"/>
              <a:buChar char="Ø"/>
            </a:pPr>
            <a:r>
              <a:rPr lang="en-US" sz="2800" dirty="0" smtClean="0">
                <a:latin typeface="Times New Roman" pitchFamily="18" charset="0"/>
                <a:cs typeface="Times New Roman" pitchFamily="18" charset="0"/>
              </a:rPr>
              <a:t>Maximum </a:t>
            </a:r>
            <a:r>
              <a:rPr lang="en-US" sz="2800" dirty="0">
                <a:latin typeface="Times New Roman" pitchFamily="18" charset="0"/>
                <a:cs typeface="Times New Roman" pitchFamily="18" charset="0"/>
              </a:rPr>
              <a:t>power dissipated, </a:t>
            </a:r>
            <a:r>
              <a:rPr lang="en-US" sz="2800" i="1" dirty="0" smtClean="0">
                <a:latin typeface="Times New Roman" pitchFamily="18" charset="0"/>
                <a:cs typeface="Times New Roman" pitchFamily="18" charset="0"/>
              </a:rPr>
              <a:t>P</a:t>
            </a:r>
            <a:r>
              <a:rPr lang="en-US" sz="2800" baseline="-25000" dirty="0" smtClean="0">
                <a:latin typeface="Times New Roman" pitchFamily="18" charset="0"/>
                <a:cs typeface="Times New Roman" pitchFamily="18" charset="0"/>
              </a:rPr>
              <a:t>D  </a:t>
            </a:r>
            <a:endParaRPr lang="en-US" sz="2800" dirty="0" smtClean="0">
              <a:latin typeface="Times New Roman" pitchFamily="18" charset="0"/>
              <a:cs typeface="Times New Roman" pitchFamily="18" charset="0"/>
            </a:endParaRPr>
          </a:p>
          <a:p>
            <a:pPr>
              <a:buClr>
                <a:srgbClr val="FF0000"/>
              </a:buClr>
              <a:buFont typeface="Wingdings" pitchFamily="2" charset="2"/>
              <a:buChar char="Ø"/>
            </a:pPr>
            <a:endParaRPr lang="en-US" sz="2800" i="1" dirty="0" smtClean="0">
              <a:latin typeface="Times New Roman" pitchFamily="18" charset="0"/>
              <a:cs typeface="Times New Roman" pitchFamily="18" charset="0"/>
            </a:endParaRPr>
          </a:p>
          <a:p>
            <a:pPr>
              <a:buClr>
                <a:srgbClr val="FF0000"/>
              </a:buClr>
              <a:buFont typeface="Wingdings" pitchFamily="2" charset="2"/>
              <a:buChar char="Ø"/>
            </a:pPr>
            <a:r>
              <a:rPr lang="en-US" sz="2800" b="1" i="1" dirty="0" smtClean="0">
                <a:solidFill>
                  <a:srgbClr val="FF0000"/>
                </a:solidFill>
                <a:latin typeface="Times New Roman" pitchFamily="18" charset="0"/>
                <a:cs typeface="Times New Roman" pitchFamily="18" charset="0"/>
              </a:rPr>
              <a:t>P</a:t>
            </a:r>
            <a:r>
              <a:rPr lang="en-US" sz="2800" b="1" baseline="-25000" dirty="0" smtClean="0">
                <a:solidFill>
                  <a:srgbClr val="FF0000"/>
                </a:solidFill>
                <a:latin typeface="Times New Roman" pitchFamily="18" charset="0"/>
                <a:cs typeface="Times New Roman" pitchFamily="18" charset="0"/>
              </a:rPr>
              <a:t>D</a:t>
            </a:r>
            <a:r>
              <a:rPr lang="en-US" sz="2800" b="1" i="1" dirty="0" smtClean="0">
                <a:solidFill>
                  <a:srgbClr val="FF0000"/>
                </a:solidFill>
                <a:latin typeface="Times New Roman" pitchFamily="18" charset="0"/>
                <a:cs typeface="Times New Roman" pitchFamily="18" charset="0"/>
              </a:rPr>
              <a:t> </a:t>
            </a:r>
            <a:r>
              <a:rPr lang="en-US" sz="2800" b="1" i="1" dirty="0">
                <a:solidFill>
                  <a:srgbClr val="FF0000"/>
                </a:solidFill>
                <a:latin typeface="Times New Roman" pitchFamily="18" charset="0"/>
                <a:cs typeface="Times New Roman" pitchFamily="18" charset="0"/>
              </a:rPr>
              <a:t>= I</a:t>
            </a:r>
            <a:r>
              <a:rPr lang="en-US" sz="2800" b="1" baseline="-25000" dirty="0">
                <a:solidFill>
                  <a:srgbClr val="FF0000"/>
                </a:solidFill>
                <a:latin typeface="Times New Roman" pitchFamily="18" charset="0"/>
                <a:cs typeface="Times New Roman" pitchFamily="18" charset="0"/>
              </a:rPr>
              <a:t>C</a:t>
            </a:r>
            <a:r>
              <a:rPr lang="en-US" sz="2800" b="1" i="1" dirty="0">
                <a:solidFill>
                  <a:srgbClr val="FF0000"/>
                </a:solidFill>
                <a:latin typeface="Times New Roman" pitchFamily="18" charset="0"/>
                <a:cs typeface="Times New Roman" pitchFamily="18" charset="0"/>
              </a:rPr>
              <a:t> * V</a:t>
            </a:r>
            <a:r>
              <a:rPr lang="en-US" sz="2800" b="1" baseline="-25000" dirty="0">
                <a:solidFill>
                  <a:srgbClr val="FF0000"/>
                </a:solidFill>
                <a:latin typeface="Times New Roman" pitchFamily="18" charset="0"/>
                <a:cs typeface="Times New Roman" pitchFamily="18" charset="0"/>
              </a:rPr>
              <a:t>CE</a:t>
            </a:r>
            <a:r>
              <a:rPr lang="en-US" sz="2800" b="1" dirty="0">
                <a:solidFill>
                  <a:srgbClr val="FF0000"/>
                </a:solidFill>
                <a:latin typeface="Times New Roman" pitchFamily="18" charset="0"/>
                <a:cs typeface="Times New Roman" pitchFamily="18" charset="0"/>
              </a:rPr>
              <a:t> </a:t>
            </a:r>
          </a:p>
        </p:txBody>
      </p:sp>
      <p:sp>
        <p:nvSpPr>
          <p:cNvPr id="4" name="Footer Placeholder 3"/>
          <p:cNvSpPr>
            <a:spLocks noGrp="1"/>
          </p:cNvSpPr>
          <p:nvPr>
            <p:ph type="ftr" sz="quarter" idx="11"/>
          </p:nvPr>
        </p:nvSpPr>
        <p:spPr/>
        <p:txBody>
          <a:bodyPr/>
          <a:lstStyle/>
          <a:p>
            <a:r>
              <a:rPr lang="en-US" smtClean="0"/>
              <a:t>Nasim Zafar</a:t>
            </a:r>
            <a:endParaRPr lang="en-US"/>
          </a:p>
        </p:txBody>
      </p:sp>
      <p:sp>
        <p:nvSpPr>
          <p:cNvPr id="5" name="Slide Number Placeholder 4"/>
          <p:cNvSpPr>
            <a:spLocks noGrp="1"/>
          </p:cNvSpPr>
          <p:nvPr>
            <p:ph type="sldNum" sz="quarter" idx="12"/>
          </p:nvPr>
        </p:nvSpPr>
        <p:spPr/>
        <p:txBody>
          <a:bodyPr/>
          <a:lstStyle/>
          <a:p>
            <a:fld id="{42BD8709-E537-4D94-AA85-22F0E0E3C656}" type="slidenum">
              <a:rPr lang="en-US" smtClean="0"/>
              <a:pPr/>
              <a:t>4</a:t>
            </a:fld>
            <a:endParaRPr lang="en-US"/>
          </a:p>
        </p:txBody>
      </p:sp>
    </p:spTree>
    <p:extLst>
      <p:ext uri="{BB962C8B-B14F-4D97-AF65-F5344CB8AC3E}">
        <p14:creationId xmlns="" xmlns:p14="http://schemas.microsoft.com/office/powerpoint/2010/main" val="57436125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a:solidFill>
                  <a:srgbClr val="FF0000"/>
                </a:solidFill>
                <a:latin typeface="Times New Roman" pitchFamily="18" charset="0"/>
                <a:cs typeface="Times New Roman" pitchFamily="18" charset="0"/>
              </a:rPr>
              <a:t>Transistor </a:t>
            </a:r>
            <a:r>
              <a:rPr lang="en-US" sz="2800" b="1" dirty="0" smtClean="0">
                <a:solidFill>
                  <a:srgbClr val="FF0000"/>
                </a:solidFill>
                <a:latin typeface="Times New Roman" pitchFamily="18" charset="0"/>
                <a:cs typeface="Times New Roman" pitchFamily="18" charset="0"/>
              </a:rPr>
              <a:t>Specifications:</a:t>
            </a:r>
            <a:endParaRPr lang="en-US" sz="2800"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buClr>
                <a:srgbClr val="FF0000"/>
              </a:buClr>
              <a:buFont typeface="Wingdings" pitchFamily="2" charset="2"/>
              <a:buChar char="Ø"/>
            </a:pPr>
            <a:r>
              <a:rPr lang="en-US" sz="2800" dirty="0">
                <a:latin typeface="Times New Roman" pitchFamily="18" charset="0"/>
                <a:cs typeface="Times New Roman" pitchFamily="18" charset="0"/>
              </a:rPr>
              <a:t>Minimum </a:t>
            </a:r>
            <a:r>
              <a:rPr lang="en-US" sz="2800" i="1" dirty="0">
                <a:latin typeface="Times New Roman" pitchFamily="18" charset="0"/>
                <a:cs typeface="Times New Roman" pitchFamily="18" charset="0"/>
              </a:rPr>
              <a:t>C-E </a:t>
            </a:r>
            <a:r>
              <a:rPr lang="en-US" sz="2800" dirty="0">
                <a:latin typeface="Times New Roman" pitchFamily="18" charset="0"/>
                <a:cs typeface="Times New Roman" pitchFamily="18" charset="0"/>
              </a:rPr>
              <a:t>voltage for breakdown, </a:t>
            </a:r>
            <a:r>
              <a:rPr lang="en-US" sz="2800" i="1" dirty="0" smtClean="0">
                <a:latin typeface="Times New Roman" pitchFamily="18" charset="0"/>
                <a:cs typeface="Times New Roman" pitchFamily="18" charset="0"/>
              </a:rPr>
              <a:t>V</a:t>
            </a:r>
            <a:r>
              <a:rPr lang="en-US" sz="2800" baseline="-25000" dirty="0" smtClean="0">
                <a:latin typeface="Times New Roman" pitchFamily="18" charset="0"/>
                <a:cs typeface="Times New Roman" pitchFamily="18" charset="0"/>
              </a:rPr>
              <a:t>(BR)CEO</a:t>
            </a:r>
            <a:endParaRPr lang="en-US" sz="2800" dirty="0" smtClean="0">
              <a:latin typeface="Times New Roman" pitchFamily="18" charset="0"/>
              <a:cs typeface="Times New Roman" pitchFamily="18" charset="0"/>
            </a:endParaRPr>
          </a:p>
          <a:p>
            <a:pPr>
              <a:buClr>
                <a:srgbClr val="FF0000"/>
              </a:buClr>
              <a:buFont typeface="Wingdings" pitchFamily="2" charset="2"/>
              <a:buChar char="Ø"/>
            </a:pPr>
            <a:endParaRPr lang="en-US" sz="2800" dirty="0">
              <a:latin typeface="Times New Roman" pitchFamily="18" charset="0"/>
              <a:cs typeface="Times New Roman" pitchFamily="18" charset="0"/>
            </a:endParaRPr>
          </a:p>
          <a:p>
            <a:pPr>
              <a:buClr>
                <a:srgbClr val="FF0000"/>
              </a:buClr>
              <a:buFont typeface="Wingdings" pitchFamily="2" charset="2"/>
              <a:buChar char="Ø"/>
            </a:pPr>
            <a:r>
              <a:rPr lang="en-US" sz="2800" dirty="0" smtClean="0">
                <a:latin typeface="Times New Roman" pitchFamily="18" charset="0"/>
                <a:cs typeface="Times New Roman" pitchFamily="18" charset="0"/>
              </a:rPr>
              <a:t>Carefully </a:t>
            </a:r>
            <a:r>
              <a:rPr lang="en-US" sz="2800" dirty="0">
                <a:latin typeface="Times New Roman" pitchFamily="18" charset="0"/>
                <a:cs typeface="Times New Roman" pitchFamily="18" charset="0"/>
              </a:rPr>
              <a:t>examine absolute max </a:t>
            </a:r>
            <a:r>
              <a:rPr lang="en-US" sz="2800" dirty="0" smtClean="0">
                <a:latin typeface="Times New Roman" pitchFamily="18" charset="0"/>
                <a:cs typeface="Times New Roman" pitchFamily="18" charset="0"/>
              </a:rPr>
              <a:t>ratings.</a:t>
            </a:r>
          </a:p>
          <a:p>
            <a:pPr>
              <a:buClr>
                <a:srgbClr val="FF0000"/>
              </a:buClr>
              <a:buFont typeface="Wingdings" pitchFamily="2" charset="2"/>
              <a:buChar char="Ø"/>
            </a:pPr>
            <a:endParaRPr lang="en-US" sz="2800" dirty="0">
              <a:latin typeface="Times New Roman" pitchFamily="18" charset="0"/>
              <a:cs typeface="Times New Roman" pitchFamily="18" charset="0"/>
            </a:endParaRPr>
          </a:p>
          <a:p>
            <a:pPr>
              <a:buClr>
                <a:srgbClr val="FF0000"/>
              </a:buClr>
              <a:buFont typeface="Wingdings" pitchFamily="2" charset="2"/>
              <a:buChar char="Ø"/>
            </a:pPr>
            <a:r>
              <a:rPr lang="en-US" sz="2800" dirty="0" smtClean="0">
                <a:latin typeface="Times New Roman" pitchFamily="18" charset="0"/>
                <a:cs typeface="Times New Roman" pitchFamily="18" charset="0"/>
              </a:rPr>
              <a:t>DC </a:t>
            </a:r>
            <a:r>
              <a:rPr lang="en-US" sz="2800" dirty="0">
                <a:latin typeface="Times New Roman" pitchFamily="18" charset="0"/>
                <a:cs typeface="Times New Roman" pitchFamily="18" charset="0"/>
              </a:rPr>
              <a:t>current gain</a:t>
            </a:r>
          </a:p>
          <a:p>
            <a:pPr lvl="1"/>
            <a:r>
              <a:rPr lang="en-US" dirty="0">
                <a:latin typeface="Times New Roman" pitchFamily="18" charset="0"/>
                <a:cs typeface="Times New Roman" pitchFamily="18" charset="0"/>
              </a:rPr>
              <a:t>variable</a:t>
            </a:r>
          </a:p>
          <a:p>
            <a:pPr lvl="1"/>
            <a:r>
              <a:rPr lang="el-GR" dirty="0">
                <a:latin typeface="Times New Roman" pitchFamily="18" charset="0"/>
                <a:cs typeface="Times New Roman" pitchFamily="18" charset="0"/>
              </a:rPr>
              <a:t>β</a:t>
            </a:r>
            <a:r>
              <a:rPr lang="en-US" i="1" dirty="0">
                <a:latin typeface="Times New Roman" pitchFamily="18" charset="0"/>
                <a:cs typeface="Times New Roman" pitchFamily="18" charset="0"/>
              </a:rPr>
              <a:t> = </a:t>
            </a:r>
            <a:r>
              <a:rPr lang="en-US" i="1" dirty="0" err="1">
                <a:latin typeface="Times New Roman" pitchFamily="18" charset="0"/>
                <a:cs typeface="Times New Roman" pitchFamily="18" charset="0"/>
              </a:rPr>
              <a:t>h</a:t>
            </a:r>
            <a:r>
              <a:rPr lang="en-US" baseline="-25000" dirty="0" err="1">
                <a:latin typeface="Times New Roman" pitchFamily="18" charset="0"/>
                <a:cs typeface="Times New Roman" pitchFamily="18" charset="0"/>
              </a:rPr>
              <a:t>FE</a:t>
            </a:r>
            <a:r>
              <a:rPr lang="en-US" dirty="0">
                <a:latin typeface="Times New Roman" pitchFamily="18" charset="0"/>
                <a:cs typeface="Times New Roman" pitchFamily="18" charset="0"/>
              </a:rPr>
              <a:t> in </a:t>
            </a:r>
            <a:r>
              <a:rPr lang="en-US" dirty="0" smtClean="0">
                <a:latin typeface="Times New Roman" pitchFamily="18" charset="0"/>
                <a:cs typeface="Times New Roman" pitchFamily="18" charset="0"/>
              </a:rPr>
              <a:t>specs.</a:t>
            </a:r>
            <a:endParaRPr lang="en-US" dirty="0"/>
          </a:p>
        </p:txBody>
      </p:sp>
      <p:sp>
        <p:nvSpPr>
          <p:cNvPr id="4" name="Footer Placeholder 3"/>
          <p:cNvSpPr>
            <a:spLocks noGrp="1"/>
          </p:cNvSpPr>
          <p:nvPr>
            <p:ph type="ftr" sz="quarter" idx="11"/>
          </p:nvPr>
        </p:nvSpPr>
        <p:spPr/>
        <p:txBody>
          <a:bodyPr/>
          <a:lstStyle/>
          <a:p>
            <a:r>
              <a:rPr lang="en-US" smtClean="0"/>
              <a:t>Nasim Zafar</a:t>
            </a:r>
            <a:endParaRPr lang="en-US"/>
          </a:p>
        </p:txBody>
      </p:sp>
      <p:sp>
        <p:nvSpPr>
          <p:cNvPr id="5" name="Slide Number Placeholder 4"/>
          <p:cNvSpPr>
            <a:spLocks noGrp="1"/>
          </p:cNvSpPr>
          <p:nvPr>
            <p:ph type="sldNum" sz="quarter" idx="12"/>
          </p:nvPr>
        </p:nvSpPr>
        <p:spPr/>
        <p:txBody>
          <a:bodyPr/>
          <a:lstStyle/>
          <a:p>
            <a:fld id="{42BD8709-E537-4D94-AA85-22F0E0E3C656}" type="slidenum">
              <a:rPr lang="en-US" smtClean="0"/>
              <a:pPr/>
              <a:t>5</a:t>
            </a:fld>
            <a:endParaRPr lang="en-US"/>
          </a:p>
        </p:txBody>
      </p:sp>
    </p:spTree>
    <p:extLst>
      <p:ext uri="{BB962C8B-B14F-4D97-AF65-F5344CB8AC3E}">
        <p14:creationId xmlns="" xmlns:p14="http://schemas.microsoft.com/office/powerpoint/2010/main" val="322200680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title"/>
          </p:nvPr>
        </p:nvSpPr>
        <p:spPr>
          <a:xfrm>
            <a:off x="712331" y="260615"/>
            <a:ext cx="7772400" cy="1143000"/>
          </a:xfrm>
        </p:spPr>
        <p:txBody>
          <a:bodyPr>
            <a:normAutofit/>
          </a:bodyPr>
          <a:lstStyle/>
          <a:p>
            <a:pPr algn="ctr" eaLnBrk="1" hangingPunct="1"/>
            <a:r>
              <a:rPr lang="en-US" sz="2800" b="1" dirty="0" smtClean="0">
                <a:solidFill>
                  <a:srgbClr val="FF0000"/>
                </a:solidFill>
                <a:latin typeface="Times New Roman" pitchFamily="18" charset="0"/>
                <a:cs typeface="Times New Roman" pitchFamily="18" charset="0"/>
              </a:rPr>
              <a:t>Amplifier Gain in Decibels:</a:t>
            </a:r>
          </a:p>
        </p:txBody>
      </p:sp>
      <p:sp>
        <p:nvSpPr>
          <p:cNvPr id="4" name="Footer Placeholder 3"/>
          <p:cNvSpPr>
            <a:spLocks noGrp="1"/>
          </p:cNvSpPr>
          <p:nvPr>
            <p:ph type="ftr" sz="quarter" idx="11"/>
          </p:nvPr>
        </p:nvSpPr>
        <p:spPr/>
        <p:txBody>
          <a:bodyPr/>
          <a:lstStyle/>
          <a:p>
            <a:pPr>
              <a:defRPr/>
            </a:pPr>
            <a:r>
              <a:rPr lang="en-US" smtClean="0">
                <a:solidFill>
                  <a:srgbClr val="696464"/>
                </a:solidFill>
              </a:rPr>
              <a:t>Nasim Zafar</a:t>
            </a:r>
            <a:endParaRPr lang="en-US" dirty="0">
              <a:solidFill>
                <a:srgbClr val="696464"/>
              </a:solidFill>
            </a:endParaRPr>
          </a:p>
        </p:txBody>
      </p:sp>
      <p:sp>
        <p:nvSpPr>
          <p:cNvPr id="10244" name="Rectangle 3"/>
          <p:cNvSpPr>
            <a:spLocks noGrp="1" noChangeArrowheads="1"/>
          </p:cNvSpPr>
          <p:nvPr>
            <p:ph sz="quarter" idx="1"/>
          </p:nvPr>
        </p:nvSpPr>
        <p:spPr>
          <a:xfrm>
            <a:off x="685800" y="1447800"/>
            <a:ext cx="7772400" cy="4953000"/>
          </a:xfrm>
        </p:spPr>
        <p:txBody>
          <a:bodyPr>
            <a:noAutofit/>
          </a:bodyPr>
          <a:lstStyle/>
          <a:p>
            <a:pPr eaLnBrk="1" hangingPunct="1">
              <a:lnSpc>
                <a:spcPct val="90000"/>
              </a:lnSpc>
              <a:buClr>
                <a:srgbClr val="0000FF"/>
              </a:buClr>
              <a:buFont typeface="Wingdings" pitchFamily="2" charset="2"/>
              <a:buChar char="Ø"/>
            </a:pPr>
            <a:r>
              <a:rPr lang="en-US" sz="2400" dirty="0" smtClean="0">
                <a:latin typeface="Times New Roman" pitchFamily="18" charset="0"/>
                <a:cs typeface="Times New Roman" pitchFamily="18" charset="0"/>
              </a:rPr>
              <a:t>Amplifier gain is expressed in decibels (dB)</a:t>
            </a:r>
          </a:p>
          <a:p>
            <a:pPr lvl="1" eaLnBrk="1" hangingPunct="1">
              <a:lnSpc>
                <a:spcPct val="90000"/>
              </a:lnSpc>
            </a:pPr>
            <a:r>
              <a:rPr lang="en-US" sz="2400" dirty="0" smtClean="0">
                <a:latin typeface="Times New Roman" pitchFamily="18" charset="0"/>
                <a:cs typeface="Times New Roman" pitchFamily="18" charset="0"/>
              </a:rPr>
              <a:t>Originally it was expressed as “Bels” (named after Alexander Graham Bell), but these proved to be of insufficient size so we multiply “Bels” by 10 </a:t>
            </a:r>
            <a:r>
              <a:rPr lang="en-US" sz="2400" dirty="0" smtClean="0">
                <a:latin typeface="Times New Roman" pitchFamily="18" charset="0"/>
                <a:cs typeface="Times New Roman" pitchFamily="18" charset="0"/>
                <a:sym typeface="Symbol"/>
              </a:rPr>
              <a:t> </a:t>
            </a:r>
            <a:r>
              <a:rPr lang="en-US" sz="2400" dirty="0" smtClean="0">
                <a:latin typeface="Times New Roman" pitchFamily="18" charset="0"/>
                <a:cs typeface="Times New Roman" pitchFamily="18" charset="0"/>
              </a:rPr>
              <a:t>“decibels.”</a:t>
            </a:r>
          </a:p>
          <a:p>
            <a:pPr eaLnBrk="1" hangingPunct="1">
              <a:lnSpc>
                <a:spcPct val="90000"/>
              </a:lnSpc>
              <a:buClr>
                <a:srgbClr val="0000FF"/>
              </a:buClr>
              <a:buFont typeface="Wingdings" pitchFamily="2" charset="2"/>
              <a:buChar char="Ø"/>
            </a:pPr>
            <a:r>
              <a:rPr lang="en-US" sz="2400" dirty="0" smtClean="0">
                <a:latin typeface="Times New Roman" pitchFamily="18" charset="0"/>
                <a:cs typeface="Times New Roman" pitchFamily="18" charset="0"/>
              </a:rPr>
              <a:t>Decibels are a log-based ratio and are therefore </a:t>
            </a:r>
            <a:r>
              <a:rPr lang="en-US" sz="2400" b="1" dirty="0" smtClean="0">
                <a:latin typeface="Times New Roman" pitchFamily="18" charset="0"/>
                <a:cs typeface="Times New Roman" pitchFamily="18" charset="0"/>
              </a:rPr>
              <a:t>dimensionless</a:t>
            </a:r>
            <a:r>
              <a:rPr lang="en-US" sz="2400" dirty="0" smtClean="0">
                <a:latin typeface="Times New Roman" pitchFamily="18" charset="0"/>
                <a:cs typeface="Times New Roman" pitchFamily="18" charset="0"/>
              </a:rPr>
              <a:t>.</a:t>
            </a:r>
          </a:p>
          <a:p>
            <a:pPr eaLnBrk="1" hangingPunct="1">
              <a:lnSpc>
                <a:spcPct val="90000"/>
              </a:lnSpc>
              <a:buClr>
                <a:srgbClr val="0000FF"/>
              </a:buClr>
              <a:buFont typeface="Wingdings" pitchFamily="2" charset="2"/>
              <a:buChar char="Ø"/>
            </a:pPr>
            <a:endParaRPr lang="en-US" sz="2400" dirty="0" smtClean="0">
              <a:latin typeface="Times New Roman" pitchFamily="18" charset="0"/>
              <a:cs typeface="Times New Roman" pitchFamily="18" charset="0"/>
            </a:endParaRPr>
          </a:p>
          <a:p>
            <a:pPr eaLnBrk="1" hangingPunct="1">
              <a:lnSpc>
                <a:spcPct val="90000"/>
              </a:lnSpc>
              <a:buClr>
                <a:srgbClr val="0000FF"/>
              </a:buClr>
              <a:buFont typeface="Wingdings" pitchFamily="2" charset="2"/>
              <a:buChar char="Ø"/>
            </a:pPr>
            <a:r>
              <a:rPr lang="en-US" sz="2400" dirty="0" smtClean="0">
                <a:latin typeface="Times New Roman" pitchFamily="18" charset="0"/>
                <a:cs typeface="Times New Roman" pitchFamily="18" charset="0"/>
              </a:rPr>
              <a:t>Purpose: We want to measure the ratio of some value relative to another (e.g. sound power in a stereo amplifier).</a:t>
            </a:r>
          </a:p>
          <a:p>
            <a:pPr eaLnBrk="1" hangingPunct="1">
              <a:lnSpc>
                <a:spcPct val="90000"/>
              </a:lnSpc>
            </a:pPr>
            <a:endParaRPr lang="en-US" sz="2400" dirty="0" smtClean="0">
              <a:latin typeface="Times New Roman" pitchFamily="18" charset="0"/>
              <a:cs typeface="Times New Roman" pitchFamily="18" charset="0"/>
            </a:endParaRPr>
          </a:p>
          <a:p>
            <a:pPr eaLnBrk="1" hangingPunct="1">
              <a:lnSpc>
                <a:spcPct val="90000"/>
              </a:lnSpc>
              <a:buNone/>
            </a:pPr>
            <a:r>
              <a:rPr lang="en-US" sz="2400" b="1" dirty="0" smtClean="0">
                <a:solidFill>
                  <a:srgbClr val="0000FF"/>
                </a:solidFill>
                <a:latin typeface="Times New Roman" pitchFamily="18" charset="0"/>
                <a:cs typeface="Times New Roman" pitchFamily="18" charset="0"/>
              </a:rPr>
              <a:t>Derivation of dB…(Cont.)</a:t>
            </a:r>
          </a:p>
        </p:txBody>
      </p:sp>
      <p:sp>
        <p:nvSpPr>
          <p:cNvPr id="2" name="Slide Number Placeholder 1"/>
          <p:cNvSpPr>
            <a:spLocks noGrp="1"/>
          </p:cNvSpPr>
          <p:nvPr>
            <p:ph type="sldNum" sz="quarter" idx="12"/>
          </p:nvPr>
        </p:nvSpPr>
        <p:spPr/>
        <p:txBody>
          <a:bodyPr/>
          <a:lstStyle/>
          <a:p>
            <a:fld id="{6F42FDE4-A7DD-41A7-A0A6-9B649FB43336}" type="slidenum">
              <a:rPr lang="en-US" smtClean="0"/>
              <a:pPr/>
              <a:t>6</a:t>
            </a:fld>
            <a:endParaRPr lang="en-US" dirty="0"/>
          </a:p>
        </p:txBody>
      </p:sp>
    </p:spTree>
    <p:extLst>
      <p:ext uri="{BB962C8B-B14F-4D97-AF65-F5344CB8AC3E}">
        <p14:creationId xmlns="" xmlns:p14="http://schemas.microsoft.com/office/powerpoint/2010/main" val="201983433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Rectangle 2"/>
          <p:cNvSpPr>
            <a:spLocks noGrp="1" noChangeArrowheads="1"/>
          </p:cNvSpPr>
          <p:nvPr>
            <p:ph type="title"/>
          </p:nvPr>
        </p:nvSpPr>
        <p:spPr>
          <a:xfrm>
            <a:off x="712331" y="318222"/>
            <a:ext cx="7772400" cy="907689"/>
          </a:xfrm>
        </p:spPr>
        <p:txBody>
          <a:bodyPr>
            <a:normAutofit/>
          </a:bodyPr>
          <a:lstStyle/>
          <a:p>
            <a:pPr algn="ctr" eaLnBrk="1" hangingPunct="1"/>
            <a:r>
              <a:rPr lang="en-US" sz="2800" b="1" dirty="0" smtClean="0">
                <a:solidFill>
                  <a:srgbClr val="FF0000"/>
                </a:solidFill>
                <a:latin typeface="Times New Roman" pitchFamily="18" charset="0"/>
                <a:cs typeface="Times New Roman" pitchFamily="18" charset="0"/>
              </a:rPr>
              <a:t>Derivation of Decibels (Contd.):</a:t>
            </a:r>
          </a:p>
        </p:txBody>
      </p:sp>
      <p:sp>
        <p:nvSpPr>
          <p:cNvPr id="7" name="Footer Placeholder 3"/>
          <p:cNvSpPr>
            <a:spLocks noGrp="1"/>
          </p:cNvSpPr>
          <p:nvPr>
            <p:ph type="ftr" sz="quarter" idx="11"/>
          </p:nvPr>
        </p:nvSpPr>
        <p:spPr/>
        <p:txBody>
          <a:bodyPr/>
          <a:lstStyle/>
          <a:p>
            <a:pPr>
              <a:defRPr/>
            </a:pPr>
            <a:r>
              <a:rPr lang="en-US" smtClean="0">
                <a:solidFill>
                  <a:srgbClr val="696464"/>
                </a:solidFill>
              </a:rPr>
              <a:t>Nasim Zafar</a:t>
            </a:r>
            <a:endParaRPr lang="en-US" dirty="0">
              <a:solidFill>
                <a:srgbClr val="696464"/>
              </a:solidFill>
            </a:endParaRPr>
          </a:p>
        </p:txBody>
      </p:sp>
      <p:sp>
        <p:nvSpPr>
          <p:cNvPr id="2054" name="Rectangle 3"/>
          <p:cNvSpPr>
            <a:spLocks noGrp="1" noChangeArrowheads="1"/>
          </p:cNvSpPr>
          <p:nvPr>
            <p:ph sz="quarter" idx="1"/>
          </p:nvPr>
        </p:nvSpPr>
        <p:spPr>
          <a:xfrm>
            <a:off x="366689" y="1527969"/>
            <a:ext cx="8305800" cy="4493346"/>
          </a:xfrm>
        </p:spPr>
        <p:txBody>
          <a:bodyPr/>
          <a:lstStyle/>
          <a:p>
            <a:pPr eaLnBrk="1" hangingPunct="1">
              <a:buClr>
                <a:srgbClr val="FF0000"/>
              </a:buClr>
              <a:buFont typeface="Wingdings" pitchFamily="2" charset="2"/>
              <a:buChar char="Ø"/>
            </a:pPr>
            <a:r>
              <a:rPr lang="en-US" sz="2400" dirty="0" smtClean="0">
                <a:latin typeface="Times New Roman" pitchFamily="18" charset="0"/>
                <a:cs typeface="Times New Roman" pitchFamily="18" charset="0"/>
              </a:rPr>
              <a:t>Ratio of power of interest (call it “</a:t>
            </a:r>
            <a:r>
              <a:rPr lang="en-US" sz="2400" i="1" dirty="0" smtClean="0">
                <a:latin typeface="Times New Roman" pitchFamily="18" charset="0"/>
                <a:cs typeface="Times New Roman" pitchFamily="18" charset="0"/>
              </a:rPr>
              <a:t>p</a:t>
            </a:r>
            <a:r>
              <a:rPr lang="en-US" sz="2400" baseline="-25000" dirty="0" smtClean="0">
                <a:latin typeface="Times New Roman" pitchFamily="18" charset="0"/>
                <a:cs typeface="Times New Roman" pitchFamily="18" charset="0"/>
              </a:rPr>
              <a:t>1</a:t>
            </a:r>
            <a:r>
              <a:rPr lang="en-US" sz="2400" dirty="0" smtClean="0">
                <a:latin typeface="Times New Roman" pitchFamily="18" charset="0"/>
                <a:cs typeface="Times New Roman" pitchFamily="18" charset="0"/>
              </a:rPr>
              <a:t>”) to some other reference power (say, </a:t>
            </a:r>
            <a:r>
              <a:rPr lang="en-US" sz="2400" i="1" dirty="0" smtClean="0">
                <a:latin typeface="Times New Roman" pitchFamily="18" charset="0"/>
                <a:cs typeface="Times New Roman" pitchFamily="18" charset="0"/>
              </a:rPr>
              <a:t>p</a:t>
            </a:r>
            <a:r>
              <a:rPr lang="en-US" sz="2400" baseline="-25000" dirty="0" smtClean="0">
                <a:latin typeface="Times New Roman" pitchFamily="18" charset="0"/>
                <a:cs typeface="Times New Roman" pitchFamily="18" charset="0"/>
              </a:rPr>
              <a:t>2</a:t>
            </a:r>
            <a:r>
              <a:rPr lang="en-US" sz="2400" dirty="0" smtClean="0">
                <a:latin typeface="Times New Roman" pitchFamily="18" charset="0"/>
                <a:cs typeface="Times New Roman" pitchFamily="18" charset="0"/>
              </a:rPr>
              <a:t>):</a:t>
            </a:r>
          </a:p>
          <a:p>
            <a:pPr eaLnBrk="1" hangingPunct="1">
              <a:buNone/>
            </a:pPr>
            <a:endParaRPr lang="en-US" dirty="0" smtClean="0"/>
          </a:p>
          <a:p>
            <a:pPr eaLnBrk="1" hangingPunct="1"/>
            <a:endParaRPr lang="en-US" dirty="0" smtClean="0"/>
          </a:p>
          <a:p>
            <a:pPr eaLnBrk="1" hangingPunct="1">
              <a:buClr>
                <a:srgbClr val="FF0000"/>
              </a:buClr>
              <a:buFont typeface="Wingdings" pitchFamily="2" charset="2"/>
              <a:buChar char="Ø"/>
            </a:pPr>
            <a:r>
              <a:rPr lang="en-US" sz="2400" dirty="0" smtClean="0">
                <a:latin typeface="Times New Roman" pitchFamily="18" charset="0"/>
                <a:cs typeface="Times New Roman" pitchFamily="18" charset="0"/>
              </a:rPr>
              <a:t>However, these values are generally quite huge and tend to be logarithmically related; thus, creation of “the Bel:”</a:t>
            </a:r>
          </a:p>
        </p:txBody>
      </p:sp>
      <p:graphicFrame>
        <p:nvGraphicFramePr>
          <p:cNvPr id="2050" name="Object 6"/>
          <p:cNvGraphicFramePr>
            <a:graphicFrameLocks noChangeAspect="1"/>
          </p:cNvGraphicFramePr>
          <p:nvPr>
            <p:extLst>
              <p:ext uri="{D42A27DB-BD31-4B8C-83A1-F6EECF244321}">
                <p14:modId xmlns="" xmlns:p14="http://schemas.microsoft.com/office/powerpoint/2010/main" val="3533011360"/>
              </p:ext>
            </p:extLst>
          </p:nvPr>
        </p:nvGraphicFramePr>
        <p:xfrm>
          <a:off x="3276600" y="2133600"/>
          <a:ext cx="638175" cy="1209675"/>
        </p:xfrm>
        <a:graphic>
          <a:graphicData uri="http://schemas.openxmlformats.org/presentationml/2006/ole">
            <p:oleObj spid="_x0000_s16388" name="Equation" r:id="rId4" imgW="228501" imgH="431613" progId="">
              <p:embed/>
            </p:oleObj>
          </a:graphicData>
        </a:graphic>
      </p:graphicFrame>
      <p:sp>
        <p:nvSpPr>
          <p:cNvPr id="2055" name="Rectangle 7"/>
          <p:cNvSpPr>
            <a:spLocks noChangeArrowheads="1"/>
          </p:cNvSpPr>
          <p:nvPr/>
        </p:nvSpPr>
        <p:spPr bwMode="auto">
          <a:xfrm>
            <a:off x="482600" y="3544888"/>
            <a:ext cx="8305800" cy="1036637"/>
          </a:xfrm>
          <a:prstGeom prst="rect">
            <a:avLst/>
          </a:prstGeom>
          <a:noFill/>
          <a:ln w="9525">
            <a:noFill/>
            <a:miter lim="800000"/>
            <a:headEnd/>
            <a:tailEnd/>
          </a:ln>
        </p:spPr>
        <p:txBody>
          <a:bodyPr/>
          <a:lstStyle/>
          <a:p>
            <a:pPr marL="342900" indent="-342900" fontAlgn="base">
              <a:spcBef>
                <a:spcPct val="20000"/>
              </a:spcBef>
              <a:spcAft>
                <a:spcPct val="0"/>
              </a:spcAft>
              <a:buFontTx/>
              <a:buChar char="•"/>
            </a:pPr>
            <a:endParaRPr lang="en-US" sz="3200" dirty="0">
              <a:solidFill>
                <a:prstClr val="black"/>
              </a:solidFill>
              <a:latin typeface="Arial" charset="0"/>
            </a:endParaRPr>
          </a:p>
        </p:txBody>
      </p:sp>
      <p:graphicFrame>
        <p:nvGraphicFramePr>
          <p:cNvPr id="2051" name="Object 9"/>
          <p:cNvGraphicFramePr>
            <a:graphicFrameLocks noChangeAspect="1"/>
          </p:cNvGraphicFramePr>
          <p:nvPr>
            <p:extLst>
              <p:ext uri="{D42A27DB-BD31-4B8C-83A1-F6EECF244321}">
                <p14:modId xmlns="" xmlns:p14="http://schemas.microsoft.com/office/powerpoint/2010/main" val="1097563815"/>
              </p:ext>
            </p:extLst>
          </p:nvPr>
        </p:nvGraphicFramePr>
        <p:xfrm>
          <a:off x="2743200" y="4495800"/>
          <a:ext cx="2424113" cy="1285875"/>
        </p:xfrm>
        <a:graphic>
          <a:graphicData uri="http://schemas.openxmlformats.org/presentationml/2006/ole">
            <p:oleObj spid="_x0000_s16389" name="Equation" r:id="rId5" imgW="812447" imgH="431613" progId="">
              <p:embed/>
            </p:oleObj>
          </a:graphicData>
        </a:graphic>
      </p:graphicFrame>
      <p:sp>
        <p:nvSpPr>
          <p:cNvPr id="2" name="Slide Number Placeholder 1"/>
          <p:cNvSpPr>
            <a:spLocks noGrp="1"/>
          </p:cNvSpPr>
          <p:nvPr>
            <p:ph type="sldNum" sz="quarter" idx="12"/>
          </p:nvPr>
        </p:nvSpPr>
        <p:spPr/>
        <p:txBody>
          <a:bodyPr/>
          <a:lstStyle/>
          <a:p>
            <a:fld id="{6F42FDE4-A7DD-41A7-A0A6-9B649FB43336}" type="slidenum">
              <a:rPr lang="en-US" smtClean="0"/>
              <a:pPr/>
              <a:t>7</a:t>
            </a:fld>
            <a:endParaRPr lang="en-US" dirty="0"/>
          </a:p>
        </p:txBody>
      </p:sp>
    </p:spTree>
    <p:extLst>
      <p:ext uri="{BB962C8B-B14F-4D97-AF65-F5344CB8AC3E}">
        <p14:creationId xmlns="" xmlns:p14="http://schemas.microsoft.com/office/powerpoint/2010/main" val="354109462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Rectangle 2"/>
          <p:cNvSpPr>
            <a:spLocks noGrp="1" noChangeArrowheads="1"/>
          </p:cNvSpPr>
          <p:nvPr>
            <p:ph type="title"/>
          </p:nvPr>
        </p:nvSpPr>
        <p:spPr>
          <a:xfrm>
            <a:off x="654724" y="433435"/>
            <a:ext cx="7772400" cy="970179"/>
          </a:xfrm>
        </p:spPr>
        <p:txBody>
          <a:bodyPr>
            <a:normAutofit/>
          </a:bodyPr>
          <a:lstStyle/>
          <a:p>
            <a:pPr algn="ctr" eaLnBrk="1" hangingPunct="1"/>
            <a:r>
              <a:rPr lang="en-US" sz="2800" b="1" dirty="0" smtClean="0">
                <a:solidFill>
                  <a:srgbClr val="FF0000"/>
                </a:solidFill>
                <a:latin typeface="Times New Roman" pitchFamily="18" charset="0"/>
                <a:cs typeface="Times New Roman" pitchFamily="18" charset="0"/>
              </a:rPr>
              <a:t>Derivation of Decibels (Contd.):</a:t>
            </a:r>
          </a:p>
        </p:txBody>
      </p:sp>
      <p:sp>
        <p:nvSpPr>
          <p:cNvPr id="6" name="Footer Placeholder 3"/>
          <p:cNvSpPr>
            <a:spLocks noGrp="1"/>
          </p:cNvSpPr>
          <p:nvPr>
            <p:ph type="ftr" sz="quarter" idx="11"/>
          </p:nvPr>
        </p:nvSpPr>
        <p:spPr/>
        <p:txBody>
          <a:bodyPr/>
          <a:lstStyle/>
          <a:p>
            <a:pPr>
              <a:defRPr/>
            </a:pPr>
            <a:r>
              <a:rPr lang="en-US" smtClean="0">
                <a:solidFill>
                  <a:srgbClr val="696464"/>
                </a:solidFill>
              </a:rPr>
              <a:t>Nasim Zafar</a:t>
            </a:r>
            <a:endParaRPr lang="en-US" dirty="0">
              <a:solidFill>
                <a:srgbClr val="696464"/>
              </a:solidFill>
            </a:endParaRPr>
          </a:p>
        </p:txBody>
      </p:sp>
      <p:sp>
        <p:nvSpPr>
          <p:cNvPr id="3078" name="Rectangle 3"/>
          <p:cNvSpPr>
            <a:spLocks noGrp="1" noChangeArrowheads="1"/>
          </p:cNvSpPr>
          <p:nvPr>
            <p:ph sz="quarter" idx="1"/>
          </p:nvPr>
        </p:nvSpPr>
        <p:spPr>
          <a:xfrm>
            <a:off x="885152" y="2046432"/>
            <a:ext cx="7772400" cy="3997445"/>
          </a:xfrm>
        </p:spPr>
        <p:txBody>
          <a:bodyPr/>
          <a:lstStyle/>
          <a:p>
            <a:pPr eaLnBrk="1" hangingPunct="1"/>
            <a:r>
              <a:rPr lang="en-US" sz="2400" dirty="0" smtClean="0">
                <a:latin typeface="Times New Roman" pitchFamily="18" charset="0"/>
                <a:cs typeface="Times New Roman" pitchFamily="18" charset="0"/>
              </a:rPr>
              <a:t>However, the Bel is a bit too small, so let’s multiply it by 10 and call it a decibel (10 x Bel = 1 dB).</a:t>
            </a:r>
          </a:p>
          <a:p>
            <a:pPr eaLnBrk="1" hangingPunct="1"/>
            <a:endParaRPr lang="en-US" dirty="0" smtClean="0"/>
          </a:p>
          <a:p>
            <a:pPr eaLnBrk="1" hangingPunct="1"/>
            <a:r>
              <a:rPr lang="en-US" sz="2400" dirty="0" smtClean="0">
                <a:latin typeface="Times New Roman" pitchFamily="18" charset="0"/>
                <a:cs typeface="Times New Roman" pitchFamily="18" charset="0"/>
              </a:rPr>
              <a:t>Which gives us the decibel expression for power</a:t>
            </a:r>
            <a:r>
              <a:rPr lang="en-US" sz="2400" i="1" dirty="0" smtClean="0">
                <a:latin typeface="Times New Roman" pitchFamily="18" charset="0"/>
                <a:cs typeface="Times New Roman" pitchFamily="18" charset="0"/>
              </a:rPr>
              <a:t>:</a:t>
            </a:r>
          </a:p>
        </p:txBody>
      </p:sp>
      <p:graphicFrame>
        <p:nvGraphicFramePr>
          <p:cNvPr id="3074" name="Object 4"/>
          <p:cNvGraphicFramePr>
            <a:graphicFrameLocks noChangeAspect="1"/>
          </p:cNvGraphicFramePr>
          <p:nvPr/>
        </p:nvGraphicFramePr>
        <p:xfrm>
          <a:off x="0" y="0"/>
          <a:ext cx="914400" cy="198438"/>
        </p:xfrm>
        <a:graphic>
          <a:graphicData uri="http://schemas.openxmlformats.org/presentationml/2006/ole">
            <p:oleObj spid="_x0000_s237570" name="Equation" r:id="rId4" imgW="435285" imgH="677109" progId="">
              <p:embed/>
            </p:oleObj>
          </a:graphicData>
        </a:graphic>
      </p:graphicFrame>
      <p:graphicFrame>
        <p:nvGraphicFramePr>
          <p:cNvPr id="3075" name="Object 5"/>
          <p:cNvGraphicFramePr>
            <a:graphicFrameLocks noChangeAspect="1"/>
          </p:cNvGraphicFramePr>
          <p:nvPr/>
        </p:nvGraphicFramePr>
        <p:xfrm>
          <a:off x="2133601" y="4343400"/>
          <a:ext cx="3883260" cy="1155704"/>
        </p:xfrm>
        <a:graphic>
          <a:graphicData uri="http://schemas.openxmlformats.org/presentationml/2006/ole">
            <p:oleObj spid="_x0000_s237571" name="Equation" r:id="rId5" imgW="1447800" imgH="431800" progId="">
              <p:embed/>
            </p:oleObj>
          </a:graphicData>
        </a:graphic>
      </p:graphicFrame>
      <p:sp>
        <p:nvSpPr>
          <p:cNvPr id="2" name="Slide Number Placeholder 1"/>
          <p:cNvSpPr>
            <a:spLocks noGrp="1"/>
          </p:cNvSpPr>
          <p:nvPr>
            <p:ph type="sldNum" sz="quarter" idx="12"/>
          </p:nvPr>
        </p:nvSpPr>
        <p:spPr/>
        <p:txBody>
          <a:bodyPr/>
          <a:lstStyle/>
          <a:p>
            <a:fld id="{6F42FDE4-A7DD-41A7-A0A6-9B649FB43336}" type="slidenum">
              <a:rPr lang="en-US" smtClean="0"/>
              <a:pPr/>
              <a:t>8</a:t>
            </a:fld>
            <a:endParaRPr lang="en-US" dirty="0"/>
          </a:p>
        </p:txBody>
      </p:sp>
    </p:spTree>
    <p:extLst>
      <p:ext uri="{BB962C8B-B14F-4D97-AF65-F5344CB8AC3E}">
        <p14:creationId xmlns="" xmlns:p14="http://schemas.microsoft.com/office/powerpoint/2010/main" val="122551060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solidFill>
                  <a:srgbClr val="FF0000"/>
                </a:solidFill>
                <a:latin typeface="Times New Roman" pitchFamily="18" charset="0"/>
                <a:cs typeface="Times New Roman" pitchFamily="18" charset="0"/>
              </a:rPr>
              <a:t>Exercise: dB for Voltage:</a:t>
            </a:r>
            <a:endParaRPr lang="en-US" sz="2800" b="1" dirty="0">
              <a:solidFill>
                <a:srgbClr val="FF0000"/>
              </a:solidFill>
              <a:latin typeface="Times New Roman" pitchFamily="18" charset="0"/>
              <a:cs typeface="Times New Roman" pitchFamily="18" charset="0"/>
            </a:endParaRPr>
          </a:p>
        </p:txBody>
      </p:sp>
      <p:sp>
        <p:nvSpPr>
          <p:cNvPr id="4" name="Footer Placeholder 3"/>
          <p:cNvSpPr>
            <a:spLocks noGrp="1"/>
          </p:cNvSpPr>
          <p:nvPr>
            <p:ph type="ftr" sz="quarter" idx="11"/>
          </p:nvPr>
        </p:nvSpPr>
        <p:spPr/>
        <p:txBody>
          <a:bodyPr/>
          <a:lstStyle/>
          <a:p>
            <a:r>
              <a:rPr lang="en-US" smtClean="0"/>
              <a:t>Nasim Zafar</a:t>
            </a:r>
            <a:endParaRPr lang="en-US"/>
          </a:p>
        </p:txBody>
      </p:sp>
      <p:sp>
        <p:nvSpPr>
          <p:cNvPr id="5" name="Slide Number Placeholder 4"/>
          <p:cNvSpPr>
            <a:spLocks noGrp="1"/>
          </p:cNvSpPr>
          <p:nvPr>
            <p:ph type="sldNum" sz="quarter" idx="12"/>
          </p:nvPr>
        </p:nvSpPr>
        <p:spPr/>
        <p:txBody>
          <a:bodyPr/>
          <a:lstStyle/>
          <a:p>
            <a:fld id="{42BD8709-E537-4D94-AA85-22F0E0E3C656}" type="slidenum">
              <a:rPr lang="en-US" smtClean="0"/>
              <a:pPr/>
              <a:t>9</a:t>
            </a:fld>
            <a:endParaRPr lang="en-US"/>
          </a:p>
        </p:txBody>
      </p:sp>
      <p:graphicFrame>
        <p:nvGraphicFramePr>
          <p:cNvPr id="238594" name="Object 2"/>
          <p:cNvGraphicFramePr>
            <a:graphicFrameLocks noChangeAspect="1"/>
          </p:cNvGraphicFramePr>
          <p:nvPr>
            <p:ph idx="1"/>
          </p:nvPr>
        </p:nvGraphicFramePr>
        <p:xfrm>
          <a:off x="2895600" y="2380743"/>
          <a:ext cx="1828800" cy="2202871"/>
        </p:xfrm>
        <a:graphic>
          <a:graphicData uri="http://schemas.openxmlformats.org/presentationml/2006/ole">
            <p:oleObj spid="_x0000_s238594" name="Equation" r:id="rId3" imgW="558558" imgH="672808" progId="">
              <p:embed/>
            </p:oleObj>
          </a:graphicData>
        </a:graphic>
      </p:graphicFrame>
      <p:sp>
        <p:nvSpPr>
          <p:cNvPr id="7" name="Rectangle 6"/>
          <p:cNvSpPr/>
          <p:nvPr/>
        </p:nvSpPr>
        <p:spPr>
          <a:xfrm>
            <a:off x="1066800" y="1600200"/>
            <a:ext cx="4572000" cy="830997"/>
          </a:xfrm>
          <a:prstGeom prst="rect">
            <a:avLst/>
          </a:prstGeom>
        </p:spPr>
        <p:txBody>
          <a:bodyPr>
            <a:spAutoFit/>
          </a:bodyPr>
          <a:lstStyle/>
          <a:p>
            <a:r>
              <a:rPr lang="en-US" sz="2400" dirty="0" smtClean="0">
                <a:latin typeface="Times New Roman" pitchFamily="18" charset="0"/>
                <a:cs typeface="Times New Roman" pitchFamily="18" charset="0"/>
              </a:rPr>
              <a:t>First, let’s relate voltage to power:</a:t>
            </a:r>
          </a:p>
          <a:p>
            <a:endParaRPr lang="en-US" sz="2400"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solidFill>
                  <a:srgbClr val="FF0000"/>
                </a:solidFill>
                <a:latin typeface="Times New Roman" pitchFamily="18" charset="0"/>
                <a:cs typeface="Times New Roman" pitchFamily="18" charset="0"/>
              </a:rPr>
              <a:t>Exercise: dB for Voltage:</a:t>
            </a:r>
            <a:endParaRPr lang="en-US" sz="2800" b="1" dirty="0">
              <a:solidFill>
                <a:srgbClr val="FF0000"/>
              </a:solidFill>
              <a:latin typeface="Times New Roman" pitchFamily="18" charset="0"/>
              <a:cs typeface="Times New Roman" pitchFamily="18" charset="0"/>
            </a:endParaRPr>
          </a:p>
        </p:txBody>
      </p:sp>
      <p:sp>
        <p:nvSpPr>
          <p:cNvPr id="4" name="Footer Placeholder 3"/>
          <p:cNvSpPr>
            <a:spLocks noGrp="1"/>
          </p:cNvSpPr>
          <p:nvPr>
            <p:ph type="ftr" sz="quarter" idx="11"/>
          </p:nvPr>
        </p:nvSpPr>
        <p:spPr/>
        <p:txBody>
          <a:bodyPr/>
          <a:lstStyle/>
          <a:p>
            <a:r>
              <a:rPr lang="en-US" smtClean="0"/>
              <a:t>Nasim Zafar</a:t>
            </a:r>
            <a:endParaRPr lang="en-US"/>
          </a:p>
        </p:txBody>
      </p:sp>
      <p:sp>
        <p:nvSpPr>
          <p:cNvPr id="5" name="Slide Number Placeholder 4"/>
          <p:cNvSpPr>
            <a:spLocks noGrp="1"/>
          </p:cNvSpPr>
          <p:nvPr>
            <p:ph type="sldNum" sz="quarter" idx="12"/>
          </p:nvPr>
        </p:nvSpPr>
        <p:spPr/>
        <p:txBody>
          <a:bodyPr/>
          <a:lstStyle/>
          <a:p>
            <a:fld id="{42BD8709-E537-4D94-AA85-22F0E0E3C656}" type="slidenum">
              <a:rPr lang="en-US" smtClean="0"/>
              <a:pPr/>
              <a:t>10</a:t>
            </a:fld>
            <a:endParaRPr lang="en-US"/>
          </a:p>
        </p:txBody>
      </p:sp>
      <p:graphicFrame>
        <p:nvGraphicFramePr>
          <p:cNvPr id="239619" name="Object 3"/>
          <p:cNvGraphicFramePr>
            <a:graphicFrameLocks noChangeAspect="1"/>
          </p:cNvGraphicFramePr>
          <p:nvPr>
            <p:ph idx="1"/>
          </p:nvPr>
        </p:nvGraphicFramePr>
        <p:xfrm>
          <a:off x="914400" y="2438400"/>
          <a:ext cx="6156960" cy="1219200"/>
        </p:xfrm>
        <a:graphic>
          <a:graphicData uri="http://schemas.openxmlformats.org/presentationml/2006/ole">
            <p:oleObj spid="_x0000_s239619" name="Equation" r:id="rId3" imgW="2565400" imgH="508000" progId="">
              <p:embed/>
            </p:oleObj>
          </a:graphicData>
        </a:graphic>
      </p:graphicFrame>
      <p:sp>
        <p:nvSpPr>
          <p:cNvPr id="9" name="Rectangle 8"/>
          <p:cNvSpPr/>
          <p:nvPr/>
        </p:nvSpPr>
        <p:spPr>
          <a:xfrm>
            <a:off x="0" y="1600200"/>
            <a:ext cx="3389069" cy="461665"/>
          </a:xfrm>
          <a:prstGeom prst="rect">
            <a:avLst/>
          </a:prstGeom>
        </p:spPr>
        <p:txBody>
          <a:bodyPr wrap="none">
            <a:spAutoFit/>
          </a:bodyPr>
          <a:lstStyle/>
          <a:p>
            <a:r>
              <a:rPr lang="en-US" sz="2400" dirty="0" smtClean="0">
                <a:latin typeface="Times New Roman" pitchFamily="18" charset="0"/>
                <a:cs typeface="Times New Roman" pitchFamily="18" charset="0"/>
              </a:rPr>
              <a:t>	Upon substitution:</a:t>
            </a:r>
          </a:p>
        </p:txBody>
      </p:sp>
      <p:sp>
        <p:nvSpPr>
          <p:cNvPr id="10" name="Rectangle 9"/>
          <p:cNvSpPr/>
          <p:nvPr/>
        </p:nvSpPr>
        <p:spPr>
          <a:xfrm>
            <a:off x="0" y="3886200"/>
            <a:ext cx="7315200" cy="461665"/>
          </a:xfrm>
          <a:prstGeom prst="rect">
            <a:avLst/>
          </a:prstGeom>
        </p:spPr>
        <p:txBody>
          <a:bodyPr wrap="square">
            <a:spAutoFit/>
          </a:bodyPr>
          <a:lstStyle/>
          <a:p>
            <a:r>
              <a:rPr lang="en-US" sz="2400" dirty="0" smtClean="0">
                <a:latin typeface="Times New Roman" pitchFamily="18" charset="0"/>
                <a:cs typeface="Times New Roman" pitchFamily="18" charset="0"/>
              </a:rPr>
              <a:t>	Which gives us the decibel expression for </a:t>
            </a:r>
            <a:r>
              <a:rPr lang="en-US" sz="2400" b="1" i="1" dirty="0" smtClean="0">
                <a:latin typeface="Times New Roman" pitchFamily="18" charset="0"/>
                <a:cs typeface="Times New Roman" pitchFamily="18" charset="0"/>
              </a:rPr>
              <a:t>voltage:</a:t>
            </a:r>
          </a:p>
        </p:txBody>
      </p:sp>
      <p:graphicFrame>
        <p:nvGraphicFramePr>
          <p:cNvPr id="239620" name="Object 4"/>
          <p:cNvGraphicFramePr>
            <a:graphicFrameLocks noChangeAspect="1"/>
          </p:cNvGraphicFramePr>
          <p:nvPr/>
        </p:nvGraphicFramePr>
        <p:xfrm>
          <a:off x="1371600" y="4648200"/>
          <a:ext cx="4572000" cy="1370504"/>
        </p:xfrm>
        <a:graphic>
          <a:graphicData uri="http://schemas.openxmlformats.org/presentationml/2006/ole">
            <p:oleObj spid="_x0000_s239620" name="Equation" r:id="rId4" imgW="1600200" imgH="482600" progId="">
              <p:embed/>
            </p:oleObj>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2"/>
          <p:cNvSpPr>
            <a:spLocks noGrp="1" noChangeArrowheads="1"/>
          </p:cNvSpPr>
          <p:nvPr>
            <p:ph type="title"/>
          </p:nvPr>
        </p:nvSpPr>
        <p:spPr>
          <a:xfrm>
            <a:off x="654724" y="491043"/>
            <a:ext cx="7772400" cy="868988"/>
          </a:xfrm>
        </p:spPr>
        <p:txBody>
          <a:bodyPr>
            <a:normAutofit/>
          </a:bodyPr>
          <a:lstStyle/>
          <a:p>
            <a:pPr algn="ctr" eaLnBrk="1" hangingPunct="1"/>
            <a:r>
              <a:rPr lang="en-US" sz="2800" b="1" dirty="0" smtClean="0">
                <a:solidFill>
                  <a:srgbClr val="FF0000"/>
                </a:solidFill>
                <a:latin typeface="Times New Roman" pitchFamily="18" charset="0"/>
                <a:cs typeface="Times New Roman" pitchFamily="18" charset="0"/>
              </a:rPr>
              <a:t>Some Physical Conclusions:</a:t>
            </a:r>
          </a:p>
        </p:txBody>
      </p:sp>
      <p:sp>
        <p:nvSpPr>
          <p:cNvPr id="4" name="Footer Placeholder 3"/>
          <p:cNvSpPr>
            <a:spLocks noGrp="1"/>
          </p:cNvSpPr>
          <p:nvPr>
            <p:ph type="ftr" sz="quarter" idx="11"/>
          </p:nvPr>
        </p:nvSpPr>
        <p:spPr/>
        <p:txBody>
          <a:bodyPr/>
          <a:lstStyle/>
          <a:p>
            <a:pPr>
              <a:defRPr/>
            </a:pPr>
            <a:r>
              <a:rPr lang="en-US" smtClean="0">
                <a:solidFill>
                  <a:srgbClr val="696464"/>
                </a:solidFill>
              </a:rPr>
              <a:t>Nasim Zafar</a:t>
            </a:r>
            <a:endParaRPr lang="en-US" dirty="0">
              <a:solidFill>
                <a:srgbClr val="696464"/>
              </a:solidFill>
            </a:endParaRPr>
          </a:p>
        </p:txBody>
      </p:sp>
      <p:sp>
        <p:nvSpPr>
          <p:cNvPr id="11268" name="Rectangle 3"/>
          <p:cNvSpPr>
            <a:spLocks noGrp="1" noChangeArrowheads="1"/>
          </p:cNvSpPr>
          <p:nvPr>
            <p:ph sz="quarter" idx="1"/>
          </p:nvPr>
        </p:nvSpPr>
        <p:spPr>
          <a:xfrm>
            <a:off x="533400" y="1700790"/>
            <a:ext cx="8229600" cy="3594196"/>
          </a:xfrm>
        </p:spPr>
        <p:txBody>
          <a:bodyPr>
            <a:normAutofit/>
          </a:bodyPr>
          <a:lstStyle/>
          <a:p>
            <a:pPr eaLnBrk="1" hangingPunct="1">
              <a:buNone/>
            </a:pPr>
            <a:endParaRPr lang="en-US" dirty="0" smtClean="0"/>
          </a:p>
          <a:p>
            <a:pPr eaLnBrk="1" hangingPunct="1">
              <a:buClr>
                <a:srgbClr val="0000FF"/>
              </a:buClr>
              <a:buFont typeface="Wingdings" pitchFamily="2" charset="2"/>
              <a:buChar char="Ø"/>
            </a:pPr>
            <a:r>
              <a:rPr lang="en-US" sz="2400" dirty="0" smtClean="0">
                <a:latin typeface="Times New Roman" pitchFamily="18" charset="0"/>
                <a:cs typeface="Times New Roman" pitchFamily="18" charset="0"/>
              </a:rPr>
              <a:t>If dB is positive, then  </a:t>
            </a:r>
            <a:r>
              <a:rPr lang="en-US" sz="2400" i="1" dirty="0" smtClean="0">
                <a:latin typeface="Times New Roman" pitchFamily="18" charset="0"/>
                <a:cs typeface="Times New Roman" pitchFamily="18" charset="0"/>
              </a:rPr>
              <a:t>v</a:t>
            </a:r>
            <a:r>
              <a:rPr lang="en-US" sz="2400" baseline="-25000" dirty="0" smtClean="0">
                <a:latin typeface="Times New Roman" pitchFamily="18" charset="0"/>
                <a:cs typeface="Times New Roman" pitchFamily="18" charset="0"/>
              </a:rPr>
              <a:t>1 </a:t>
            </a:r>
            <a:r>
              <a:rPr lang="en-US" sz="2400" i="1" dirty="0" smtClean="0">
                <a:latin typeface="Times New Roman" pitchFamily="18" charset="0"/>
                <a:cs typeface="Times New Roman" pitchFamily="18" charset="0"/>
              </a:rPr>
              <a:t>&gt; v</a:t>
            </a:r>
            <a:r>
              <a:rPr lang="en-US" sz="2400" baseline="-25000" dirty="0" smtClean="0">
                <a:latin typeface="Times New Roman" pitchFamily="18" charset="0"/>
                <a:cs typeface="Times New Roman" pitchFamily="18" charset="0"/>
              </a:rPr>
              <a:t>2</a:t>
            </a:r>
            <a:r>
              <a:rPr lang="en-US" sz="2400"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sym typeface="Symbol"/>
              </a:rPr>
              <a:t> </a:t>
            </a:r>
            <a:r>
              <a:rPr lang="en-US" sz="2400" dirty="0" smtClean="0">
                <a:latin typeface="Times New Roman" pitchFamily="18" charset="0"/>
                <a:cs typeface="Times New Roman" pitchFamily="18" charset="0"/>
              </a:rPr>
              <a:t>the signal is </a:t>
            </a:r>
            <a:r>
              <a:rPr lang="en-US" sz="2400" b="1" i="1" dirty="0" smtClean="0">
                <a:solidFill>
                  <a:srgbClr val="0000FF"/>
                </a:solidFill>
                <a:latin typeface="Times New Roman" pitchFamily="18" charset="0"/>
                <a:cs typeface="Times New Roman" pitchFamily="18" charset="0"/>
              </a:rPr>
              <a:t>amplified.</a:t>
            </a:r>
          </a:p>
          <a:p>
            <a:pPr eaLnBrk="1" hangingPunct="1">
              <a:buClr>
                <a:srgbClr val="0000FF"/>
              </a:buClr>
              <a:buFont typeface="Wingdings" pitchFamily="2" charset="2"/>
              <a:buChar char="Ø"/>
            </a:pPr>
            <a:endParaRPr lang="en-US" sz="2400" dirty="0" smtClean="0">
              <a:latin typeface="Times New Roman" pitchFamily="18" charset="0"/>
              <a:cs typeface="Times New Roman" pitchFamily="18" charset="0"/>
            </a:endParaRPr>
          </a:p>
          <a:p>
            <a:pPr eaLnBrk="1" hangingPunct="1">
              <a:buClr>
                <a:srgbClr val="0000FF"/>
              </a:buClr>
              <a:buFont typeface="Wingdings" pitchFamily="2" charset="2"/>
              <a:buChar char="Ø"/>
            </a:pPr>
            <a:r>
              <a:rPr lang="en-US" sz="2400" dirty="0" smtClean="0">
                <a:latin typeface="Times New Roman" pitchFamily="18" charset="0"/>
                <a:cs typeface="Times New Roman" pitchFamily="18" charset="0"/>
              </a:rPr>
              <a:t>If dB is negative, then </a:t>
            </a:r>
            <a:r>
              <a:rPr lang="en-US" sz="2400" i="1" dirty="0" smtClean="0">
                <a:latin typeface="Times New Roman" pitchFamily="18" charset="0"/>
                <a:cs typeface="Times New Roman" pitchFamily="18" charset="0"/>
              </a:rPr>
              <a:t>v</a:t>
            </a:r>
            <a:r>
              <a:rPr lang="en-US" sz="2400" baseline="-25000" dirty="0" smtClean="0">
                <a:latin typeface="Times New Roman" pitchFamily="18" charset="0"/>
                <a:cs typeface="Times New Roman" pitchFamily="18" charset="0"/>
              </a:rPr>
              <a:t>1 </a:t>
            </a:r>
            <a:r>
              <a:rPr lang="en-US" sz="2400" i="1" dirty="0" smtClean="0">
                <a:latin typeface="Times New Roman" pitchFamily="18" charset="0"/>
                <a:cs typeface="Times New Roman" pitchFamily="18" charset="0"/>
              </a:rPr>
              <a:t>&lt; v</a:t>
            </a:r>
            <a:r>
              <a:rPr lang="en-US" sz="2400" baseline="-25000" dirty="0" smtClean="0">
                <a:latin typeface="Times New Roman" pitchFamily="18" charset="0"/>
                <a:cs typeface="Times New Roman" pitchFamily="18" charset="0"/>
              </a:rPr>
              <a:t>2</a:t>
            </a:r>
            <a:r>
              <a:rPr lang="en-US" sz="2400"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sym typeface="Symbol"/>
              </a:rPr>
              <a:t> </a:t>
            </a:r>
            <a:r>
              <a:rPr lang="en-US" sz="2400" dirty="0" smtClean="0">
                <a:latin typeface="Times New Roman" pitchFamily="18" charset="0"/>
                <a:cs typeface="Times New Roman" pitchFamily="18" charset="0"/>
              </a:rPr>
              <a:t>the signal is </a:t>
            </a:r>
            <a:r>
              <a:rPr lang="en-US" sz="2400" b="1" i="1" dirty="0" smtClean="0">
                <a:solidFill>
                  <a:srgbClr val="0000FF"/>
                </a:solidFill>
                <a:latin typeface="Times New Roman" pitchFamily="18" charset="0"/>
                <a:cs typeface="Times New Roman" pitchFamily="18" charset="0"/>
              </a:rPr>
              <a:t>attenuated.</a:t>
            </a:r>
          </a:p>
          <a:p>
            <a:pPr eaLnBrk="1" hangingPunct="1">
              <a:buClr>
                <a:srgbClr val="0000FF"/>
              </a:buClr>
              <a:buFont typeface="Wingdings" pitchFamily="2" charset="2"/>
              <a:buChar char="Ø"/>
            </a:pPr>
            <a:endParaRPr lang="en-US" sz="2400" dirty="0" smtClean="0">
              <a:latin typeface="Times New Roman" pitchFamily="18" charset="0"/>
              <a:cs typeface="Times New Roman" pitchFamily="18" charset="0"/>
            </a:endParaRPr>
          </a:p>
          <a:p>
            <a:pPr eaLnBrk="1" hangingPunct="1">
              <a:buClr>
                <a:srgbClr val="0000FF"/>
              </a:buClr>
              <a:buFont typeface="Wingdings" pitchFamily="2" charset="2"/>
              <a:buChar char="Ø"/>
            </a:pPr>
            <a:r>
              <a:rPr lang="en-US" sz="2400" dirty="0" smtClean="0">
                <a:latin typeface="Times New Roman" pitchFamily="18" charset="0"/>
                <a:cs typeface="Times New Roman" pitchFamily="18" charset="0"/>
              </a:rPr>
              <a:t>If dB is 0, then </a:t>
            </a:r>
            <a:r>
              <a:rPr lang="en-US" sz="2400" i="1" dirty="0" smtClean="0">
                <a:latin typeface="Times New Roman" pitchFamily="18" charset="0"/>
                <a:cs typeface="Times New Roman" pitchFamily="18" charset="0"/>
              </a:rPr>
              <a:t>v</a:t>
            </a:r>
            <a:r>
              <a:rPr lang="en-US" sz="2400" baseline="-25000" dirty="0" smtClean="0">
                <a:latin typeface="Times New Roman" pitchFamily="18" charset="0"/>
                <a:cs typeface="Times New Roman" pitchFamily="18" charset="0"/>
              </a:rPr>
              <a:t>1 </a:t>
            </a:r>
            <a:r>
              <a:rPr lang="en-US" sz="2400" i="1" dirty="0" smtClean="0">
                <a:latin typeface="Times New Roman" pitchFamily="18" charset="0"/>
                <a:cs typeface="Times New Roman" pitchFamily="18" charset="0"/>
              </a:rPr>
              <a:t>= v</a:t>
            </a:r>
            <a:r>
              <a:rPr lang="en-US" sz="2400" baseline="-25000" dirty="0" smtClean="0">
                <a:latin typeface="Times New Roman" pitchFamily="18" charset="0"/>
                <a:cs typeface="Times New Roman" pitchFamily="18" charset="0"/>
              </a:rPr>
              <a:t>2</a:t>
            </a:r>
            <a:r>
              <a:rPr lang="en-US" sz="2400" dirty="0" smtClean="0">
                <a:latin typeface="Times New Roman" pitchFamily="18" charset="0"/>
                <a:cs typeface="Times New Roman" pitchFamily="18" charset="0"/>
              </a:rPr>
              <a:t>.</a:t>
            </a:r>
            <a:endParaRPr lang="en-US" sz="2400" baseline="-25000" dirty="0" smtClean="0">
              <a:latin typeface="Times New Roman" pitchFamily="18" charset="0"/>
              <a:cs typeface="Times New Roman" pitchFamily="18" charset="0"/>
            </a:endParaRPr>
          </a:p>
        </p:txBody>
      </p:sp>
      <p:sp>
        <p:nvSpPr>
          <p:cNvPr id="2" name="Slide Number Placeholder 1"/>
          <p:cNvSpPr>
            <a:spLocks noGrp="1"/>
          </p:cNvSpPr>
          <p:nvPr>
            <p:ph type="sldNum" sz="quarter" idx="12"/>
          </p:nvPr>
        </p:nvSpPr>
        <p:spPr/>
        <p:txBody>
          <a:bodyPr/>
          <a:lstStyle/>
          <a:p>
            <a:fld id="{6F42FDE4-A7DD-41A7-A0A6-9B649FB43336}" type="slidenum">
              <a:rPr lang="en-US" smtClean="0"/>
              <a:pPr/>
              <a:t>11</a:t>
            </a:fld>
            <a:endParaRPr lang="en-US" dirty="0"/>
          </a:p>
        </p:txBody>
      </p:sp>
    </p:spTree>
    <p:extLst>
      <p:ext uri="{BB962C8B-B14F-4D97-AF65-F5344CB8AC3E}">
        <p14:creationId xmlns="" xmlns:p14="http://schemas.microsoft.com/office/powerpoint/2010/main" val="37783810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609600" y="2286000"/>
            <a:ext cx="7772400" cy="1143000"/>
          </a:xfrm>
        </p:spPr>
        <p:txBody>
          <a:bodyPr>
            <a:normAutofit/>
          </a:bodyPr>
          <a:lstStyle/>
          <a:p>
            <a:pPr>
              <a:defRPr/>
            </a:pPr>
            <a:r>
              <a:rPr lang="en-US" altLang="en-US" sz="3200" b="1" dirty="0" smtClean="0">
                <a:solidFill>
                  <a:srgbClr val="0000FF"/>
                </a:solidFill>
                <a:latin typeface="Times New Roman" pitchFamily="18" charset="0"/>
                <a:cs typeface="Times New Roman" pitchFamily="18" charset="0"/>
              </a:rPr>
              <a:t>BJT Transistor Amplifiers:</a:t>
            </a:r>
          </a:p>
        </p:txBody>
      </p:sp>
    </p:spTree>
    <p:extLst>
      <p:ext uri="{BB962C8B-B14F-4D97-AF65-F5344CB8AC3E}">
        <p14:creationId xmlns="" xmlns:p14="http://schemas.microsoft.com/office/powerpoint/2010/main" val="3405988012"/>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ChangeArrowheads="1"/>
          </p:cNvSpPr>
          <p:nvPr>
            <p:ph type="title"/>
          </p:nvPr>
        </p:nvSpPr>
        <p:spPr>
          <a:xfrm>
            <a:off x="609600" y="0"/>
            <a:ext cx="7772400" cy="990600"/>
          </a:xfrm>
        </p:spPr>
        <p:txBody>
          <a:bodyPr>
            <a:normAutofit/>
          </a:bodyPr>
          <a:lstStyle/>
          <a:p>
            <a:pPr>
              <a:defRPr/>
            </a:pPr>
            <a:r>
              <a:rPr lang="en-US" altLang="en-US" sz="2800" b="1" dirty="0" smtClean="0">
                <a:solidFill>
                  <a:srgbClr val="FF0000"/>
                </a:solidFill>
                <a:latin typeface="Times New Roman" pitchFamily="18" charset="0"/>
                <a:cs typeface="Times New Roman" pitchFamily="18" charset="0"/>
              </a:rPr>
              <a:t>Common-Emitter Amplifiers:</a:t>
            </a:r>
          </a:p>
        </p:txBody>
      </p:sp>
      <p:sp>
        <p:nvSpPr>
          <p:cNvPr id="12291" name="Text Box 3"/>
          <p:cNvSpPr txBox="1">
            <a:spLocks noChangeArrowheads="1"/>
          </p:cNvSpPr>
          <p:nvPr/>
        </p:nvSpPr>
        <p:spPr bwMode="auto">
          <a:xfrm>
            <a:off x="1371600" y="1447800"/>
            <a:ext cx="5715000" cy="4270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defRPr sz="2200">
                <a:solidFill>
                  <a:schemeClr val="tx1"/>
                </a:solidFill>
                <a:latin typeface="Tahoma" pitchFamily="34" charset="0"/>
              </a:defRPr>
            </a:lvl1pPr>
            <a:lvl2pPr marL="742950" indent="-285750">
              <a:defRPr sz="2200">
                <a:solidFill>
                  <a:schemeClr val="tx1"/>
                </a:solidFill>
                <a:latin typeface="Tahoma" pitchFamily="34" charset="0"/>
              </a:defRPr>
            </a:lvl2pPr>
            <a:lvl3pPr marL="1143000" indent="-228600">
              <a:defRPr sz="2200">
                <a:solidFill>
                  <a:schemeClr val="tx1"/>
                </a:solidFill>
                <a:latin typeface="Tahoma" pitchFamily="34" charset="0"/>
              </a:defRPr>
            </a:lvl3pPr>
            <a:lvl4pPr marL="1600200" indent="-228600">
              <a:defRPr sz="2200">
                <a:solidFill>
                  <a:schemeClr val="tx1"/>
                </a:solidFill>
                <a:latin typeface="Tahoma" pitchFamily="34" charset="0"/>
              </a:defRPr>
            </a:lvl4pPr>
            <a:lvl5pPr marL="2057400" indent="-228600">
              <a:defRPr sz="2200">
                <a:solidFill>
                  <a:schemeClr val="tx1"/>
                </a:solidFill>
                <a:latin typeface="Tahoma" pitchFamily="34" charset="0"/>
              </a:defRPr>
            </a:lvl5pPr>
            <a:lvl6pPr marL="2514600" indent="-228600" eaLnBrk="0" fontAlgn="base" hangingPunct="0">
              <a:spcBef>
                <a:spcPct val="0"/>
              </a:spcBef>
              <a:spcAft>
                <a:spcPct val="0"/>
              </a:spcAft>
              <a:defRPr sz="2200">
                <a:solidFill>
                  <a:schemeClr val="tx1"/>
                </a:solidFill>
                <a:latin typeface="Tahoma" pitchFamily="34" charset="0"/>
              </a:defRPr>
            </a:lvl6pPr>
            <a:lvl7pPr marL="2971800" indent="-228600" eaLnBrk="0" fontAlgn="base" hangingPunct="0">
              <a:spcBef>
                <a:spcPct val="0"/>
              </a:spcBef>
              <a:spcAft>
                <a:spcPct val="0"/>
              </a:spcAft>
              <a:defRPr sz="2200">
                <a:solidFill>
                  <a:schemeClr val="tx1"/>
                </a:solidFill>
                <a:latin typeface="Tahoma" pitchFamily="34" charset="0"/>
              </a:defRPr>
            </a:lvl7pPr>
            <a:lvl8pPr marL="3429000" indent="-228600" eaLnBrk="0" fontAlgn="base" hangingPunct="0">
              <a:spcBef>
                <a:spcPct val="0"/>
              </a:spcBef>
              <a:spcAft>
                <a:spcPct val="0"/>
              </a:spcAft>
              <a:defRPr sz="2200">
                <a:solidFill>
                  <a:schemeClr val="tx1"/>
                </a:solidFill>
                <a:latin typeface="Tahoma" pitchFamily="34" charset="0"/>
              </a:defRPr>
            </a:lvl8pPr>
            <a:lvl9pPr marL="3886200" indent="-228600" eaLnBrk="0" fontAlgn="base" hangingPunct="0">
              <a:spcBef>
                <a:spcPct val="0"/>
              </a:spcBef>
              <a:spcAft>
                <a:spcPct val="0"/>
              </a:spcAft>
              <a:defRPr sz="2200">
                <a:solidFill>
                  <a:schemeClr val="tx1"/>
                </a:solidFill>
                <a:latin typeface="Tahoma" pitchFamily="34" charset="0"/>
              </a:defRPr>
            </a:lvl9pPr>
          </a:lstStyle>
          <a:p>
            <a:pPr eaLnBrk="0" fontAlgn="base" hangingPunct="0">
              <a:spcBef>
                <a:spcPct val="50000"/>
              </a:spcBef>
              <a:spcAft>
                <a:spcPct val="0"/>
              </a:spcAft>
            </a:pPr>
            <a:endParaRPr lang="en-US" altLang="en-US" i="1">
              <a:solidFill>
                <a:srgbClr val="000000"/>
              </a:solidFill>
            </a:endParaRPr>
          </a:p>
        </p:txBody>
      </p:sp>
      <p:sp>
        <p:nvSpPr>
          <p:cNvPr id="12292" name="Text Box 4"/>
          <p:cNvSpPr txBox="1">
            <a:spLocks noChangeArrowheads="1"/>
          </p:cNvSpPr>
          <p:nvPr/>
        </p:nvSpPr>
        <p:spPr bwMode="auto">
          <a:xfrm>
            <a:off x="685800" y="990600"/>
            <a:ext cx="8001000" cy="138499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defRPr sz="2200">
                <a:solidFill>
                  <a:schemeClr val="tx1"/>
                </a:solidFill>
                <a:latin typeface="Tahoma" pitchFamily="34" charset="0"/>
              </a:defRPr>
            </a:lvl1pPr>
            <a:lvl2pPr marL="742950" indent="-285750">
              <a:defRPr sz="2200">
                <a:solidFill>
                  <a:schemeClr val="tx1"/>
                </a:solidFill>
                <a:latin typeface="Tahoma" pitchFamily="34" charset="0"/>
              </a:defRPr>
            </a:lvl2pPr>
            <a:lvl3pPr marL="1143000" indent="-228600">
              <a:defRPr sz="2200">
                <a:solidFill>
                  <a:schemeClr val="tx1"/>
                </a:solidFill>
                <a:latin typeface="Tahoma" pitchFamily="34" charset="0"/>
              </a:defRPr>
            </a:lvl3pPr>
            <a:lvl4pPr marL="1600200" indent="-228600">
              <a:defRPr sz="2200">
                <a:solidFill>
                  <a:schemeClr val="tx1"/>
                </a:solidFill>
                <a:latin typeface="Tahoma" pitchFamily="34" charset="0"/>
              </a:defRPr>
            </a:lvl4pPr>
            <a:lvl5pPr marL="2057400" indent="-228600">
              <a:defRPr sz="2200">
                <a:solidFill>
                  <a:schemeClr val="tx1"/>
                </a:solidFill>
                <a:latin typeface="Tahoma" pitchFamily="34" charset="0"/>
              </a:defRPr>
            </a:lvl5pPr>
            <a:lvl6pPr marL="2514600" indent="-228600" eaLnBrk="0" fontAlgn="base" hangingPunct="0">
              <a:spcBef>
                <a:spcPct val="0"/>
              </a:spcBef>
              <a:spcAft>
                <a:spcPct val="0"/>
              </a:spcAft>
              <a:defRPr sz="2200">
                <a:solidFill>
                  <a:schemeClr val="tx1"/>
                </a:solidFill>
                <a:latin typeface="Tahoma" pitchFamily="34" charset="0"/>
              </a:defRPr>
            </a:lvl6pPr>
            <a:lvl7pPr marL="2971800" indent="-228600" eaLnBrk="0" fontAlgn="base" hangingPunct="0">
              <a:spcBef>
                <a:spcPct val="0"/>
              </a:spcBef>
              <a:spcAft>
                <a:spcPct val="0"/>
              </a:spcAft>
              <a:defRPr sz="2200">
                <a:solidFill>
                  <a:schemeClr val="tx1"/>
                </a:solidFill>
                <a:latin typeface="Tahoma" pitchFamily="34" charset="0"/>
              </a:defRPr>
            </a:lvl7pPr>
            <a:lvl8pPr marL="3429000" indent="-228600" eaLnBrk="0" fontAlgn="base" hangingPunct="0">
              <a:spcBef>
                <a:spcPct val="0"/>
              </a:spcBef>
              <a:spcAft>
                <a:spcPct val="0"/>
              </a:spcAft>
              <a:defRPr sz="2200">
                <a:solidFill>
                  <a:schemeClr val="tx1"/>
                </a:solidFill>
                <a:latin typeface="Tahoma" pitchFamily="34" charset="0"/>
              </a:defRPr>
            </a:lvl8pPr>
            <a:lvl9pPr marL="3886200" indent="-228600" eaLnBrk="0" fontAlgn="base" hangingPunct="0">
              <a:spcBef>
                <a:spcPct val="0"/>
              </a:spcBef>
              <a:spcAft>
                <a:spcPct val="0"/>
              </a:spcAft>
              <a:defRPr sz="2200">
                <a:solidFill>
                  <a:schemeClr val="tx1"/>
                </a:solidFill>
                <a:latin typeface="Tahoma" pitchFamily="34" charset="0"/>
              </a:defRPr>
            </a:lvl9pPr>
          </a:lstStyle>
          <a:p>
            <a:pPr eaLnBrk="0" fontAlgn="base" hangingPunct="0">
              <a:spcBef>
                <a:spcPct val="50000"/>
              </a:spcBef>
              <a:spcAft>
                <a:spcPct val="0"/>
              </a:spcAft>
              <a:buClr>
                <a:srgbClr val="FF0000"/>
              </a:buClr>
              <a:buFont typeface="Wingdings" pitchFamily="2" charset="2"/>
              <a:buChar char="Ø"/>
            </a:pPr>
            <a:r>
              <a:rPr lang="en-US" altLang="en-US" sz="2400" dirty="0" smtClean="0">
                <a:solidFill>
                  <a:srgbClr val="000000"/>
                </a:solidFill>
                <a:latin typeface="Times New Roman" pitchFamily="18" charset="0"/>
                <a:cs typeface="Times New Roman" pitchFamily="18" charset="0"/>
              </a:rPr>
              <a:t> The </a:t>
            </a:r>
            <a:r>
              <a:rPr lang="en-US" altLang="en-US" sz="2400" dirty="0">
                <a:solidFill>
                  <a:srgbClr val="000000"/>
                </a:solidFill>
                <a:latin typeface="Times New Roman" pitchFamily="18" charset="0"/>
                <a:cs typeface="Times New Roman" pitchFamily="18" charset="0"/>
              </a:rPr>
              <a:t>common-emitter amplifier exhibits </a:t>
            </a:r>
            <a:r>
              <a:rPr lang="en-US" altLang="en-US" sz="2400" b="1" i="1" dirty="0">
                <a:solidFill>
                  <a:srgbClr val="0000FF"/>
                </a:solidFill>
                <a:latin typeface="Times New Roman" pitchFamily="18" charset="0"/>
                <a:cs typeface="Times New Roman" pitchFamily="18" charset="0"/>
              </a:rPr>
              <a:t>high voltage and current gain. </a:t>
            </a:r>
            <a:endParaRPr lang="en-US" altLang="en-US" sz="2400" b="1" i="1" dirty="0" smtClean="0">
              <a:solidFill>
                <a:srgbClr val="0000FF"/>
              </a:solidFill>
              <a:latin typeface="Times New Roman" pitchFamily="18" charset="0"/>
              <a:cs typeface="Times New Roman" pitchFamily="18" charset="0"/>
            </a:endParaRPr>
          </a:p>
          <a:p>
            <a:pPr eaLnBrk="0" fontAlgn="base" hangingPunct="0">
              <a:spcBef>
                <a:spcPct val="50000"/>
              </a:spcBef>
              <a:spcAft>
                <a:spcPct val="0"/>
              </a:spcAft>
              <a:buClr>
                <a:srgbClr val="FF0000"/>
              </a:buClr>
              <a:buFont typeface="Wingdings" pitchFamily="2" charset="2"/>
              <a:buChar char="Ø"/>
            </a:pPr>
            <a:r>
              <a:rPr lang="en-US" altLang="en-US" sz="2400" dirty="0" smtClean="0">
                <a:solidFill>
                  <a:srgbClr val="000000"/>
                </a:solidFill>
                <a:latin typeface="Times New Roman" pitchFamily="18" charset="0"/>
                <a:cs typeface="Times New Roman" pitchFamily="18" charset="0"/>
              </a:rPr>
              <a:t>The </a:t>
            </a:r>
            <a:r>
              <a:rPr lang="en-US" altLang="en-US" sz="2400" dirty="0">
                <a:solidFill>
                  <a:srgbClr val="000000"/>
                </a:solidFill>
                <a:latin typeface="Times New Roman" pitchFamily="18" charset="0"/>
                <a:cs typeface="Times New Roman" pitchFamily="18" charset="0"/>
              </a:rPr>
              <a:t>output signal is </a:t>
            </a:r>
            <a:r>
              <a:rPr lang="en-US" altLang="en-US" sz="2400" b="1" i="1" dirty="0">
                <a:solidFill>
                  <a:srgbClr val="0000FF"/>
                </a:solidFill>
                <a:latin typeface="Times New Roman" pitchFamily="18" charset="0"/>
                <a:cs typeface="Times New Roman" pitchFamily="18" charset="0"/>
              </a:rPr>
              <a:t>180º out of phase </a:t>
            </a:r>
            <a:r>
              <a:rPr lang="en-US" altLang="en-US" sz="2400" dirty="0">
                <a:solidFill>
                  <a:srgbClr val="000000"/>
                </a:solidFill>
                <a:latin typeface="Times New Roman" pitchFamily="18" charset="0"/>
                <a:cs typeface="Times New Roman" pitchFamily="18" charset="0"/>
              </a:rPr>
              <a:t>with the </a:t>
            </a:r>
            <a:r>
              <a:rPr lang="en-US" altLang="en-US" sz="2400" dirty="0" smtClean="0">
                <a:solidFill>
                  <a:srgbClr val="000000"/>
                </a:solidFill>
                <a:latin typeface="Times New Roman" pitchFamily="18" charset="0"/>
                <a:cs typeface="Times New Roman" pitchFamily="18" charset="0"/>
              </a:rPr>
              <a:t>input.</a:t>
            </a:r>
          </a:p>
        </p:txBody>
      </p:sp>
      <p:pic>
        <p:nvPicPr>
          <p:cNvPr id="6" name="Picture 4"/>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743200" y="2667000"/>
            <a:ext cx="3276600" cy="311277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 name="Picture 5"/>
          <p:cNvPicPr>
            <a:picLocks noChangeAspect="1" noChangeArrowheads="1"/>
          </p:cNvPicPr>
          <p:nvPr/>
        </p:nvPicPr>
        <p:blipFill>
          <a:blip r:embed="rId4" cstate="print">
            <a:extLst>
              <a:ext uri="{28A0092B-C50C-407E-A947-70E740481C1C}">
                <a14:useLocalDpi xmlns="" xmlns:a14="http://schemas.microsoft.com/office/drawing/2010/main" val="0"/>
              </a:ext>
            </a:extLst>
          </a:blip>
          <a:srcRect b="60001"/>
          <a:stretch>
            <a:fillRect/>
          </a:stretch>
        </p:blipFill>
        <p:spPr bwMode="auto">
          <a:xfrm>
            <a:off x="486843" y="3276600"/>
            <a:ext cx="2140113" cy="1778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 name="Picture 6"/>
          <p:cNvPicPr>
            <a:picLocks noChangeAspect="1" noChangeArrowheads="1"/>
          </p:cNvPicPr>
          <p:nvPr/>
        </p:nvPicPr>
        <p:blipFill>
          <a:blip r:embed="rId5" cstate="print">
            <a:extLst>
              <a:ext uri="{28A0092B-C50C-407E-A947-70E740481C1C}">
                <a14:useLocalDpi xmlns="" xmlns:a14="http://schemas.microsoft.com/office/drawing/2010/main" val="0"/>
              </a:ext>
            </a:extLst>
          </a:blip>
          <a:srcRect t="40407"/>
          <a:stretch>
            <a:fillRect/>
          </a:stretch>
        </p:blipFill>
        <p:spPr bwMode="auto">
          <a:xfrm>
            <a:off x="6324599" y="3276600"/>
            <a:ext cx="1997149" cy="1866900"/>
          </a:xfrm>
          <a:prstGeom prst="rect">
            <a:avLst/>
          </a:prstGeom>
          <a:noFill/>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454106546"/>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normAutofit fontScale="90000"/>
          </a:bodyPr>
          <a:lstStyle/>
          <a:p>
            <a:r>
              <a:rPr lang="en-US" altLang="en-US" sz="3100" b="1" dirty="0" smtClean="0">
                <a:solidFill>
                  <a:srgbClr val="FF0000"/>
                </a:solidFill>
                <a:latin typeface="Times New Roman" pitchFamily="18" charset="0"/>
                <a:cs typeface="Times New Roman" pitchFamily="18" charset="0"/>
              </a:rPr>
              <a:t>Common-Emitter Amplifiers:</a:t>
            </a:r>
            <a:br>
              <a:rPr lang="en-US" altLang="en-US" sz="3100" b="1" dirty="0" smtClean="0">
                <a:solidFill>
                  <a:srgbClr val="FF0000"/>
                </a:solidFill>
                <a:latin typeface="Times New Roman" pitchFamily="18" charset="0"/>
                <a:cs typeface="Times New Roman" pitchFamily="18" charset="0"/>
              </a:rPr>
            </a:br>
            <a:r>
              <a:rPr lang="en-US" sz="2700" b="1" dirty="0" smtClean="0">
                <a:solidFill>
                  <a:srgbClr val="0000FF"/>
                </a:solidFill>
                <a:latin typeface="Times New Roman" pitchFamily="18" charset="0"/>
                <a:cs typeface="Times New Roman" pitchFamily="18" charset="0"/>
              </a:rPr>
              <a:t>Transistor Biasing as an Amplifier Circuit:</a:t>
            </a:r>
            <a:br>
              <a:rPr lang="en-US" sz="2700" b="1" dirty="0" smtClean="0">
                <a:solidFill>
                  <a:srgbClr val="0000FF"/>
                </a:solidFill>
                <a:latin typeface="Times New Roman" pitchFamily="18" charset="0"/>
                <a:cs typeface="Times New Roman" pitchFamily="18" charset="0"/>
              </a:rPr>
            </a:br>
            <a:r>
              <a:rPr lang="en-US" sz="2200" b="1" dirty="0" smtClean="0">
                <a:solidFill>
                  <a:srgbClr val="0000FF"/>
                </a:solidFill>
                <a:latin typeface="Times New Roman" pitchFamily="18" charset="0"/>
                <a:cs typeface="Times New Roman" pitchFamily="18" charset="0"/>
              </a:rPr>
              <a:t> </a:t>
            </a:r>
            <a:endParaRPr lang="en-GB" sz="2200" b="1" dirty="0" smtClean="0">
              <a:solidFill>
                <a:srgbClr val="0000FF"/>
              </a:solidFill>
              <a:latin typeface="Times New Roman" pitchFamily="18" charset="0"/>
              <a:cs typeface="Times New Roman" pitchFamily="18" charset="0"/>
            </a:endParaRPr>
          </a:p>
        </p:txBody>
      </p:sp>
      <p:sp>
        <p:nvSpPr>
          <p:cNvPr id="7171" name="Rectangle 3"/>
          <p:cNvSpPr>
            <a:spLocks noGrp="1" noChangeArrowheads="1"/>
          </p:cNvSpPr>
          <p:nvPr>
            <p:ph type="body" idx="1"/>
          </p:nvPr>
        </p:nvSpPr>
        <p:spPr>
          <a:xfrm>
            <a:off x="685800" y="1828800"/>
            <a:ext cx="7772400" cy="4114800"/>
          </a:xfrm>
        </p:spPr>
        <p:txBody>
          <a:bodyPr>
            <a:normAutofit fontScale="92500" lnSpcReduction="20000"/>
          </a:bodyPr>
          <a:lstStyle/>
          <a:p>
            <a:pPr eaLnBrk="1" hangingPunct="1">
              <a:buClr>
                <a:srgbClr val="FF0000"/>
              </a:buClr>
              <a:buFont typeface="Wingdings" pitchFamily="2" charset="2"/>
              <a:buChar char="Ø"/>
            </a:pPr>
            <a:endParaRPr lang="en-GB" sz="2400" dirty="0" smtClean="0">
              <a:latin typeface="Times New Roman" pitchFamily="18" charset="0"/>
              <a:cs typeface="Times New Roman" pitchFamily="18" charset="0"/>
            </a:endParaRPr>
          </a:p>
          <a:p>
            <a:pPr eaLnBrk="1" hangingPunct="1">
              <a:buClr>
                <a:srgbClr val="FF0000"/>
              </a:buClr>
              <a:buFont typeface="Wingdings" pitchFamily="2" charset="2"/>
              <a:buChar char="Ø"/>
            </a:pPr>
            <a:r>
              <a:rPr lang="en-GB" sz="2600" dirty="0" smtClean="0">
                <a:latin typeface="Times New Roman" pitchFamily="18" charset="0"/>
                <a:cs typeface="Times New Roman" pitchFamily="18" charset="0"/>
              </a:rPr>
              <a:t>For this discussion, we consider DC behaviour and assume that we are working in the </a:t>
            </a:r>
            <a:r>
              <a:rPr lang="en-GB" sz="2600" b="1" i="1" dirty="0" smtClean="0">
                <a:solidFill>
                  <a:srgbClr val="0000FF"/>
                </a:solidFill>
                <a:latin typeface="Times New Roman" pitchFamily="18" charset="0"/>
                <a:cs typeface="Times New Roman" pitchFamily="18" charset="0"/>
              </a:rPr>
              <a:t>normal linear amplifier region </a:t>
            </a:r>
            <a:r>
              <a:rPr lang="en-GB" sz="2600" dirty="0" smtClean="0">
                <a:latin typeface="Times New Roman" pitchFamily="18" charset="0"/>
                <a:cs typeface="Times New Roman" pitchFamily="18" charset="0"/>
              </a:rPr>
              <a:t>with the:</a:t>
            </a:r>
          </a:p>
          <a:p>
            <a:pPr eaLnBrk="1" hangingPunct="1">
              <a:lnSpc>
                <a:spcPct val="150000"/>
              </a:lnSpc>
              <a:buClr>
                <a:srgbClr val="FF0000"/>
              </a:buClr>
              <a:buNone/>
            </a:pPr>
            <a:r>
              <a:rPr lang="en-GB" sz="2600" dirty="0" smtClean="0">
                <a:latin typeface="Times New Roman" pitchFamily="18" charset="0"/>
                <a:cs typeface="Times New Roman" pitchFamily="18" charset="0"/>
              </a:rPr>
              <a:t>		BE junction forward biased and</a:t>
            </a:r>
          </a:p>
          <a:p>
            <a:pPr eaLnBrk="1" hangingPunct="1">
              <a:lnSpc>
                <a:spcPct val="150000"/>
              </a:lnSpc>
              <a:buClr>
                <a:srgbClr val="FF0000"/>
              </a:buClr>
              <a:buNone/>
            </a:pPr>
            <a:r>
              <a:rPr lang="en-GB" sz="2600" dirty="0" smtClean="0">
                <a:latin typeface="Times New Roman" pitchFamily="18" charset="0"/>
                <a:cs typeface="Times New Roman" pitchFamily="18" charset="0"/>
              </a:rPr>
              <a:t>	        CB junction reverse biased.</a:t>
            </a:r>
          </a:p>
          <a:p>
            <a:pPr eaLnBrk="1" hangingPunct="1"/>
            <a:endParaRPr lang="en-GB" b="1" i="1" dirty="0" smtClean="0">
              <a:cs typeface="Times New Roman" pitchFamily="18" charset="0"/>
            </a:endParaRPr>
          </a:p>
          <a:p>
            <a:pPr eaLnBrk="1" hangingPunct="1"/>
            <a:endParaRPr lang="en-US" dirty="0" smtClean="0">
              <a:latin typeface="Times" charset="0"/>
              <a:cs typeface="Times New Roman" pitchFamily="18" charset="0"/>
            </a:endParaRPr>
          </a:p>
          <a:p>
            <a:pPr algn="just" eaLnBrk="1" hangingPunct="1">
              <a:buFontTx/>
              <a:buNone/>
            </a:pPr>
            <a:r>
              <a:rPr lang="en-GB" dirty="0" smtClean="0">
                <a:cs typeface="Times New Roman" pitchFamily="18" charset="0"/>
              </a:rPr>
              <a:t>	 </a:t>
            </a:r>
            <a:endParaRPr lang="en-US" dirty="0" smtClean="0">
              <a:latin typeface="Times" charset="0"/>
              <a:cs typeface="Times New Roman" pitchFamily="18" charset="0"/>
            </a:endParaRPr>
          </a:p>
          <a:p>
            <a:pPr algn="just" eaLnBrk="1" hangingPunct="1"/>
            <a:endParaRPr lang="en-US" dirty="0" smtClean="0">
              <a:latin typeface="Times" charset="0"/>
              <a:cs typeface="Times New Roman" pitchFamily="18" charset="0"/>
            </a:endParaRPr>
          </a:p>
          <a:p>
            <a:pPr algn="just" eaLnBrk="1" hangingPunct="1">
              <a:buFontTx/>
              <a:buNone/>
            </a:pPr>
            <a:endParaRPr lang="en-US" dirty="0" smtClean="0">
              <a:latin typeface="Times" charset="0"/>
              <a:cs typeface="Times New Roman" pitchFamily="18" charset="0"/>
            </a:endParaRPr>
          </a:p>
        </p:txBody>
      </p:sp>
      <p:sp>
        <p:nvSpPr>
          <p:cNvPr id="2" name="Footer Placeholder 1"/>
          <p:cNvSpPr>
            <a:spLocks noGrp="1"/>
          </p:cNvSpPr>
          <p:nvPr>
            <p:ph type="ftr" sz="quarter" idx="11"/>
          </p:nvPr>
        </p:nvSpPr>
        <p:spPr/>
        <p:txBody>
          <a:bodyPr/>
          <a:lstStyle/>
          <a:p>
            <a:pPr>
              <a:defRPr/>
            </a:pPr>
            <a:r>
              <a:rPr lang="en-GB" smtClean="0">
                <a:solidFill>
                  <a:srgbClr val="000000"/>
                </a:solidFill>
              </a:rPr>
              <a:t>Nasim Zafar</a:t>
            </a:r>
            <a:endParaRPr lang="en-GB">
              <a:solidFill>
                <a:srgbClr val="000000"/>
              </a:solidFill>
            </a:endParaRPr>
          </a:p>
        </p:txBody>
      </p:sp>
      <p:sp>
        <p:nvSpPr>
          <p:cNvPr id="3" name="Slide Number Placeholder 2"/>
          <p:cNvSpPr>
            <a:spLocks noGrp="1"/>
          </p:cNvSpPr>
          <p:nvPr>
            <p:ph type="sldNum" sz="quarter" idx="12"/>
          </p:nvPr>
        </p:nvSpPr>
        <p:spPr/>
        <p:txBody>
          <a:bodyPr/>
          <a:lstStyle/>
          <a:p>
            <a:pPr>
              <a:defRPr/>
            </a:pPr>
            <a:fld id="{09FDF527-A626-4852-A7A2-7A3ECD118800}" type="slidenum">
              <a:rPr lang="en-GB" smtClean="0">
                <a:solidFill>
                  <a:srgbClr val="000000"/>
                </a:solidFill>
              </a:rPr>
              <a:pPr>
                <a:defRPr/>
              </a:pPr>
              <a:t>14</a:t>
            </a:fld>
            <a:endParaRPr lang="en-GB">
              <a:solidFill>
                <a:srgbClr val="000000"/>
              </a:solidFill>
            </a:endParaRPr>
          </a:p>
        </p:txBody>
      </p:sp>
    </p:spTree>
    <p:extLst>
      <p:ext uri="{BB962C8B-B14F-4D97-AF65-F5344CB8AC3E}">
        <p14:creationId xmlns="" xmlns:p14="http://schemas.microsoft.com/office/powerpoint/2010/main" val="87071610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1026"/>
          <p:cNvSpPr>
            <a:spLocks noGrp="1" noChangeArrowheads="1"/>
          </p:cNvSpPr>
          <p:nvPr>
            <p:ph type="title"/>
          </p:nvPr>
        </p:nvSpPr>
        <p:spPr/>
        <p:txBody>
          <a:bodyPr>
            <a:normAutofit/>
          </a:bodyPr>
          <a:lstStyle/>
          <a:p>
            <a:pPr eaLnBrk="1" hangingPunct="1"/>
            <a:r>
              <a:rPr lang="en-GB" sz="2800" b="1" dirty="0" smtClean="0">
                <a:solidFill>
                  <a:srgbClr val="FF0000"/>
                </a:solidFill>
                <a:latin typeface="Times New Roman" pitchFamily="18" charset="0"/>
                <a:cs typeface="Times New Roman" pitchFamily="18" charset="0"/>
              </a:rPr>
              <a:t>Common-Emitter Characteristics:</a:t>
            </a:r>
          </a:p>
        </p:txBody>
      </p:sp>
      <p:sp>
        <p:nvSpPr>
          <p:cNvPr id="8195" name="Rectangle 1027"/>
          <p:cNvSpPr>
            <a:spLocks noGrp="1" noChangeArrowheads="1"/>
          </p:cNvSpPr>
          <p:nvPr>
            <p:ph type="body" idx="1"/>
          </p:nvPr>
        </p:nvSpPr>
        <p:spPr>
          <a:xfrm>
            <a:off x="685800" y="1981200"/>
            <a:ext cx="7772400" cy="5105400"/>
          </a:xfrm>
        </p:spPr>
        <p:txBody>
          <a:bodyPr/>
          <a:lstStyle/>
          <a:p>
            <a:pPr eaLnBrk="1" hangingPunct="1">
              <a:buFont typeface="Wingdings" pitchFamily="2" charset="2"/>
              <a:buChar char="Ø"/>
            </a:pPr>
            <a:r>
              <a:rPr lang="en-GB" dirty="0" smtClean="0"/>
              <a:t> </a:t>
            </a:r>
            <a:r>
              <a:rPr lang="en-GB" sz="2400" dirty="0" smtClean="0">
                <a:latin typeface="Times New Roman" pitchFamily="18" charset="0"/>
                <a:cs typeface="Times New Roman" pitchFamily="18" charset="0"/>
              </a:rPr>
              <a:t>Treating the transistor as a current node:</a:t>
            </a:r>
            <a:endParaRPr lang="en-US" sz="2400" dirty="0" smtClean="0">
              <a:latin typeface="Times New Roman" pitchFamily="18" charset="0"/>
              <a:cs typeface="Times New Roman" pitchFamily="18" charset="0"/>
            </a:endParaRPr>
          </a:p>
          <a:p>
            <a:pPr algn="just" eaLnBrk="1" hangingPunct="1">
              <a:buFontTx/>
              <a:buNone/>
            </a:pPr>
            <a:r>
              <a:rPr lang="en-GB" dirty="0" smtClean="0">
                <a:cs typeface="Times New Roman" pitchFamily="18" charset="0"/>
              </a:rPr>
              <a:t>	 </a:t>
            </a:r>
            <a:endParaRPr lang="en-US" dirty="0" smtClean="0">
              <a:latin typeface="Times" charset="0"/>
              <a:cs typeface="Times New Roman" pitchFamily="18" charset="0"/>
            </a:endParaRPr>
          </a:p>
          <a:p>
            <a:pPr algn="just" eaLnBrk="1" hangingPunct="1">
              <a:buNone/>
            </a:pPr>
            <a:r>
              <a:rPr lang="en-GB" sz="2800" dirty="0" smtClean="0">
                <a:latin typeface="Times New Roman" pitchFamily="18" charset="0"/>
                <a:cs typeface="Times New Roman" pitchFamily="18" charset="0"/>
              </a:rPr>
              <a:t>	Also:</a:t>
            </a:r>
          </a:p>
          <a:p>
            <a:pPr algn="just" eaLnBrk="1" hangingPunct="1"/>
            <a:endParaRPr lang="en-US" dirty="0" smtClean="0">
              <a:latin typeface="Times" charset="0"/>
              <a:cs typeface="Times New Roman" pitchFamily="18" charset="0"/>
            </a:endParaRPr>
          </a:p>
          <a:p>
            <a:pPr algn="just" eaLnBrk="1" hangingPunct="1">
              <a:buFontTx/>
              <a:buNone/>
            </a:pPr>
            <a:endParaRPr lang="en-US" dirty="0" smtClean="0">
              <a:latin typeface="Times" charset="0"/>
              <a:cs typeface="Times New Roman" pitchFamily="18" charset="0"/>
            </a:endParaRPr>
          </a:p>
        </p:txBody>
      </p:sp>
      <p:graphicFrame>
        <p:nvGraphicFramePr>
          <p:cNvPr id="8196" name="Object 1029"/>
          <p:cNvGraphicFramePr>
            <a:graphicFrameLocks noChangeAspect="1"/>
          </p:cNvGraphicFramePr>
          <p:nvPr/>
        </p:nvGraphicFramePr>
        <p:xfrm>
          <a:off x="2590800" y="3962400"/>
          <a:ext cx="2708275" cy="735012"/>
        </p:xfrm>
        <a:graphic>
          <a:graphicData uri="http://schemas.openxmlformats.org/presentationml/2006/ole">
            <p:oleObj spid="_x0000_s353282" name="Equation" r:id="rId3" imgW="748975" imgH="203112" progId="Equation.3">
              <p:embed/>
            </p:oleObj>
          </a:graphicData>
        </a:graphic>
      </p:graphicFrame>
      <p:graphicFrame>
        <p:nvGraphicFramePr>
          <p:cNvPr id="8197" name="Object 1031"/>
          <p:cNvGraphicFramePr>
            <a:graphicFrameLocks noChangeAspect="1"/>
          </p:cNvGraphicFramePr>
          <p:nvPr/>
        </p:nvGraphicFramePr>
        <p:xfrm>
          <a:off x="2667000" y="2819400"/>
          <a:ext cx="2295525" cy="735012"/>
        </p:xfrm>
        <a:graphic>
          <a:graphicData uri="http://schemas.openxmlformats.org/presentationml/2006/ole">
            <p:oleObj spid="_x0000_s353283" name="Equation" r:id="rId4" imgW="634725" imgH="203112" progId="Equation.3">
              <p:embed/>
            </p:oleObj>
          </a:graphicData>
        </a:graphic>
      </p:graphicFrame>
      <p:sp>
        <p:nvSpPr>
          <p:cNvPr id="2" name="Footer Placeholder 1"/>
          <p:cNvSpPr>
            <a:spLocks noGrp="1"/>
          </p:cNvSpPr>
          <p:nvPr>
            <p:ph type="ftr" sz="quarter" idx="11"/>
          </p:nvPr>
        </p:nvSpPr>
        <p:spPr/>
        <p:txBody>
          <a:bodyPr/>
          <a:lstStyle/>
          <a:p>
            <a:pPr>
              <a:defRPr/>
            </a:pPr>
            <a:r>
              <a:rPr lang="en-GB" smtClean="0">
                <a:solidFill>
                  <a:srgbClr val="000000"/>
                </a:solidFill>
              </a:rPr>
              <a:t>Nasim Zafar</a:t>
            </a:r>
            <a:endParaRPr lang="en-GB">
              <a:solidFill>
                <a:srgbClr val="000000"/>
              </a:solidFill>
            </a:endParaRPr>
          </a:p>
        </p:txBody>
      </p:sp>
      <p:sp>
        <p:nvSpPr>
          <p:cNvPr id="3" name="Slide Number Placeholder 2"/>
          <p:cNvSpPr>
            <a:spLocks noGrp="1"/>
          </p:cNvSpPr>
          <p:nvPr>
            <p:ph type="sldNum" sz="quarter" idx="12"/>
          </p:nvPr>
        </p:nvSpPr>
        <p:spPr/>
        <p:txBody>
          <a:bodyPr/>
          <a:lstStyle/>
          <a:p>
            <a:pPr>
              <a:defRPr/>
            </a:pPr>
            <a:fld id="{09FDF527-A626-4852-A7A2-7A3ECD118800}" type="slidenum">
              <a:rPr lang="en-GB" smtClean="0">
                <a:solidFill>
                  <a:srgbClr val="000000"/>
                </a:solidFill>
              </a:rPr>
              <a:pPr>
                <a:defRPr/>
              </a:pPr>
              <a:t>15</a:t>
            </a:fld>
            <a:endParaRPr lang="en-GB">
              <a:solidFill>
                <a:srgbClr val="000000"/>
              </a:solidFill>
            </a:endParaRPr>
          </a:p>
        </p:txBody>
      </p:sp>
    </p:spTree>
    <p:extLst>
      <p:ext uri="{BB962C8B-B14F-4D97-AF65-F5344CB8AC3E}">
        <p14:creationId xmlns="" xmlns:p14="http://schemas.microsoft.com/office/powerpoint/2010/main" val="158489248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title"/>
          </p:nvPr>
        </p:nvSpPr>
        <p:spPr/>
        <p:txBody>
          <a:bodyPr>
            <a:normAutofit/>
          </a:bodyPr>
          <a:lstStyle/>
          <a:p>
            <a:r>
              <a:rPr lang="en-GB" sz="2800" b="1" dirty="0" smtClean="0">
                <a:solidFill>
                  <a:srgbClr val="FF0000"/>
                </a:solidFill>
                <a:latin typeface="Times New Roman" pitchFamily="18" charset="0"/>
                <a:cs typeface="Times New Roman" pitchFamily="18" charset="0"/>
              </a:rPr>
              <a:t>Common-Emitter Characteristics:</a:t>
            </a:r>
            <a:endParaRPr lang="en-GB" sz="2800" dirty="0" smtClean="0"/>
          </a:p>
        </p:txBody>
      </p:sp>
      <p:sp>
        <p:nvSpPr>
          <p:cNvPr id="9219" name="Rectangle 8"/>
          <p:cNvSpPr>
            <a:spLocks noGrp="1" noChangeArrowheads="1"/>
          </p:cNvSpPr>
          <p:nvPr>
            <p:ph type="body" idx="1"/>
          </p:nvPr>
        </p:nvSpPr>
        <p:spPr/>
        <p:txBody>
          <a:bodyPr/>
          <a:lstStyle/>
          <a:p>
            <a:pPr eaLnBrk="1" hangingPunct="1">
              <a:buNone/>
            </a:pPr>
            <a:r>
              <a:rPr lang="en-GB" sz="2800" dirty="0" smtClean="0">
                <a:latin typeface="Times New Roman" pitchFamily="18" charset="0"/>
                <a:cs typeface="Times New Roman" pitchFamily="18" charset="0"/>
              </a:rPr>
              <a:t>	Hence:</a:t>
            </a:r>
            <a:endParaRPr lang="en-US" sz="2800" dirty="0" smtClean="0">
              <a:latin typeface="Times New Roman" pitchFamily="18" charset="0"/>
              <a:cs typeface="Times New Roman" pitchFamily="18" charset="0"/>
            </a:endParaRPr>
          </a:p>
          <a:p>
            <a:pPr eaLnBrk="1" hangingPunct="1"/>
            <a:endParaRPr lang="en-GB" dirty="0" smtClean="0"/>
          </a:p>
          <a:p>
            <a:pPr eaLnBrk="1" hangingPunct="1"/>
            <a:endParaRPr lang="en-GB" dirty="0" smtClean="0"/>
          </a:p>
          <a:p>
            <a:pPr eaLnBrk="1" hangingPunct="1">
              <a:buFontTx/>
              <a:buNone/>
            </a:pPr>
            <a:r>
              <a:rPr lang="en-GB" sz="2800" dirty="0" smtClean="0">
                <a:latin typeface="Times New Roman" pitchFamily="18" charset="0"/>
                <a:cs typeface="Times New Roman" pitchFamily="18" charset="0"/>
              </a:rPr>
              <a:t>which after some rearrangement gives:	 </a:t>
            </a:r>
            <a:endParaRPr lang="en-US" sz="2800" dirty="0" smtClean="0">
              <a:latin typeface="Times New Roman" pitchFamily="18" charset="0"/>
              <a:cs typeface="Times New Roman" pitchFamily="18" charset="0"/>
            </a:endParaRPr>
          </a:p>
          <a:p>
            <a:pPr eaLnBrk="1" hangingPunct="1"/>
            <a:endParaRPr lang="en-GB" dirty="0" smtClean="0"/>
          </a:p>
          <a:p>
            <a:pPr eaLnBrk="1" hangingPunct="1"/>
            <a:endParaRPr lang="en-US" dirty="0" smtClean="0"/>
          </a:p>
          <a:p>
            <a:pPr eaLnBrk="1" hangingPunct="1"/>
            <a:endParaRPr lang="en-US" dirty="0" smtClean="0"/>
          </a:p>
        </p:txBody>
      </p:sp>
      <p:graphicFrame>
        <p:nvGraphicFramePr>
          <p:cNvPr id="9220" name="Object 4"/>
          <p:cNvGraphicFramePr>
            <a:graphicFrameLocks noChangeAspect="1"/>
          </p:cNvGraphicFramePr>
          <p:nvPr/>
        </p:nvGraphicFramePr>
        <p:xfrm>
          <a:off x="1447800" y="2362200"/>
          <a:ext cx="4087813" cy="735012"/>
        </p:xfrm>
        <a:graphic>
          <a:graphicData uri="http://schemas.openxmlformats.org/presentationml/2006/ole">
            <p:oleObj spid="_x0000_s354306" name="Equation" r:id="rId3" imgW="1129810" imgH="203112" progId="Equation.3">
              <p:embed/>
            </p:oleObj>
          </a:graphicData>
        </a:graphic>
      </p:graphicFrame>
      <p:graphicFrame>
        <p:nvGraphicFramePr>
          <p:cNvPr id="9221" name="Object 6"/>
          <p:cNvGraphicFramePr>
            <a:graphicFrameLocks noChangeAspect="1"/>
          </p:cNvGraphicFramePr>
          <p:nvPr/>
        </p:nvGraphicFramePr>
        <p:xfrm>
          <a:off x="1447800" y="4114800"/>
          <a:ext cx="5051425" cy="1562100"/>
        </p:xfrm>
        <a:graphic>
          <a:graphicData uri="http://schemas.openxmlformats.org/presentationml/2006/ole">
            <p:oleObj spid="_x0000_s354307" name="Equation" r:id="rId4" imgW="1397000" imgH="431800" progId="Equation.3">
              <p:embed/>
            </p:oleObj>
          </a:graphicData>
        </a:graphic>
      </p:graphicFrame>
      <p:sp>
        <p:nvSpPr>
          <p:cNvPr id="2" name="Footer Placeholder 1"/>
          <p:cNvSpPr>
            <a:spLocks noGrp="1"/>
          </p:cNvSpPr>
          <p:nvPr>
            <p:ph type="ftr" sz="quarter" idx="11"/>
          </p:nvPr>
        </p:nvSpPr>
        <p:spPr/>
        <p:txBody>
          <a:bodyPr/>
          <a:lstStyle/>
          <a:p>
            <a:pPr>
              <a:defRPr/>
            </a:pPr>
            <a:r>
              <a:rPr lang="en-GB" smtClean="0">
                <a:solidFill>
                  <a:srgbClr val="000000"/>
                </a:solidFill>
              </a:rPr>
              <a:t>Nasim Zafar</a:t>
            </a:r>
            <a:endParaRPr lang="en-GB">
              <a:solidFill>
                <a:srgbClr val="000000"/>
              </a:solidFill>
            </a:endParaRPr>
          </a:p>
        </p:txBody>
      </p:sp>
      <p:sp>
        <p:nvSpPr>
          <p:cNvPr id="3" name="Slide Number Placeholder 2"/>
          <p:cNvSpPr>
            <a:spLocks noGrp="1"/>
          </p:cNvSpPr>
          <p:nvPr>
            <p:ph type="sldNum" sz="quarter" idx="12"/>
          </p:nvPr>
        </p:nvSpPr>
        <p:spPr/>
        <p:txBody>
          <a:bodyPr/>
          <a:lstStyle/>
          <a:p>
            <a:pPr>
              <a:defRPr/>
            </a:pPr>
            <a:fld id="{09FDF527-A626-4852-A7A2-7A3ECD118800}" type="slidenum">
              <a:rPr lang="en-GB" smtClean="0">
                <a:solidFill>
                  <a:srgbClr val="000000"/>
                </a:solidFill>
              </a:rPr>
              <a:pPr>
                <a:defRPr/>
              </a:pPr>
              <a:t>16</a:t>
            </a:fld>
            <a:endParaRPr lang="en-GB">
              <a:solidFill>
                <a:srgbClr val="000000"/>
              </a:solidFill>
            </a:endParaRPr>
          </a:p>
        </p:txBody>
      </p:sp>
    </p:spTree>
    <p:extLst>
      <p:ext uri="{BB962C8B-B14F-4D97-AF65-F5344CB8AC3E}">
        <p14:creationId xmlns="" xmlns:p14="http://schemas.microsoft.com/office/powerpoint/2010/main" val="327293847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normAutofit/>
          </a:bodyPr>
          <a:lstStyle/>
          <a:p>
            <a:r>
              <a:rPr lang="en-GB" sz="2800" b="1" dirty="0" smtClean="0">
                <a:solidFill>
                  <a:srgbClr val="FF0000"/>
                </a:solidFill>
                <a:latin typeface="Times New Roman" pitchFamily="18" charset="0"/>
                <a:cs typeface="Times New Roman" pitchFamily="18" charset="0"/>
              </a:rPr>
              <a:t>Common-Emitter Characteristics:</a:t>
            </a:r>
            <a:endParaRPr lang="en-GB" sz="2800" dirty="0" smtClean="0"/>
          </a:p>
        </p:txBody>
      </p:sp>
      <p:sp>
        <p:nvSpPr>
          <p:cNvPr id="10243" name="Rectangle 3"/>
          <p:cNvSpPr>
            <a:spLocks noGrp="1" noChangeArrowheads="1"/>
          </p:cNvSpPr>
          <p:nvPr>
            <p:ph type="body" idx="1"/>
          </p:nvPr>
        </p:nvSpPr>
        <p:spPr/>
        <p:txBody>
          <a:bodyPr/>
          <a:lstStyle/>
          <a:p>
            <a:pPr eaLnBrk="1" hangingPunct="1">
              <a:buNone/>
            </a:pPr>
            <a:r>
              <a:rPr lang="en-GB" sz="2800" dirty="0" smtClean="0">
                <a:latin typeface="Times New Roman" pitchFamily="18" charset="0"/>
                <a:cs typeface="Times New Roman" pitchFamily="18" charset="0"/>
              </a:rPr>
              <a:t>	Define a common emitter current-transfer ratio </a:t>
            </a:r>
            <a:r>
              <a:rPr lang="en-GB" sz="2800" dirty="0" smtClean="0">
                <a:latin typeface="Times New Roman" pitchFamily="18" charset="0"/>
                <a:cs typeface="Times New Roman" pitchFamily="18" charset="0"/>
                <a:sym typeface="Symbol" pitchFamily="18" charset="2"/>
              </a:rPr>
              <a:t>:</a:t>
            </a:r>
          </a:p>
          <a:p>
            <a:pPr eaLnBrk="1" hangingPunct="1">
              <a:buNone/>
            </a:pPr>
            <a:endParaRPr lang="en-GB" dirty="0" smtClean="0">
              <a:sym typeface="Symbol" pitchFamily="18" charset="2"/>
            </a:endParaRPr>
          </a:p>
          <a:p>
            <a:pPr eaLnBrk="1" hangingPunct="1">
              <a:buFontTx/>
              <a:buNone/>
            </a:pPr>
            <a:r>
              <a:rPr lang="en-GB" dirty="0" smtClean="0">
                <a:sym typeface="Symbol" pitchFamily="18" charset="2"/>
              </a:rPr>
              <a:t>   </a:t>
            </a:r>
            <a:r>
              <a:rPr lang="en-GB" sz="2800" dirty="0" smtClean="0">
                <a:latin typeface="Times New Roman" pitchFamily="18" charset="0"/>
                <a:cs typeface="Times New Roman" pitchFamily="18" charset="0"/>
                <a:sym typeface="Symbol" pitchFamily="18" charset="2"/>
              </a:rPr>
              <a:t>Such that</a:t>
            </a:r>
            <a:r>
              <a:rPr lang="en-GB" sz="2800" dirty="0" smtClean="0">
                <a:latin typeface="Times New Roman" pitchFamily="18" charset="0"/>
                <a:cs typeface="Times New Roman" pitchFamily="18" charset="0"/>
              </a:rPr>
              <a:t>:</a:t>
            </a:r>
            <a:endParaRPr lang="en-US" sz="2800" dirty="0" smtClean="0">
              <a:latin typeface="Times New Roman" pitchFamily="18" charset="0"/>
              <a:cs typeface="Times New Roman" pitchFamily="18" charset="0"/>
            </a:endParaRPr>
          </a:p>
          <a:p>
            <a:pPr eaLnBrk="1" hangingPunct="1">
              <a:buNone/>
            </a:pPr>
            <a:endParaRPr lang="en-US" dirty="0" smtClean="0"/>
          </a:p>
        </p:txBody>
      </p:sp>
      <p:graphicFrame>
        <p:nvGraphicFramePr>
          <p:cNvPr id="10244" name="Object 5"/>
          <p:cNvGraphicFramePr>
            <a:graphicFrameLocks noChangeAspect="1"/>
          </p:cNvGraphicFramePr>
          <p:nvPr/>
        </p:nvGraphicFramePr>
        <p:xfrm>
          <a:off x="2743200" y="2743200"/>
          <a:ext cx="2295525" cy="1370013"/>
        </p:xfrm>
        <a:graphic>
          <a:graphicData uri="http://schemas.openxmlformats.org/presentationml/2006/ole">
            <p:oleObj spid="_x0000_s355330" name="Equation" r:id="rId3" imgW="723586" imgH="431613" progId="Equation.3">
              <p:embed/>
            </p:oleObj>
          </a:graphicData>
        </a:graphic>
      </p:graphicFrame>
      <p:graphicFrame>
        <p:nvGraphicFramePr>
          <p:cNvPr id="10245" name="Object 7"/>
          <p:cNvGraphicFramePr>
            <a:graphicFrameLocks noChangeAspect="1"/>
          </p:cNvGraphicFramePr>
          <p:nvPr/>
        </p:nvGraphicFramePr>
        <p:xfrm>
          <a:off x="2209800" y="4267200"/>
          <a:ext cx="3627438" cy="1562100"/>
        </p:xfrm>
        <a:graphic>
          <a:graphicData uri="http://schemas.openxmlformats.org/presentationml/2006/ole">
            <p:oleObj spid="_x0000_s355331" name="Equation" r:id="rId4" imgW="1002865" imgH="431613" progId="Equation.3">
              <p:embed/>
            </p:oleObj>
          </a:graphicData>
        </a:graphic>
      </p:graphicFrame>
      <p:sp>
        <p:nvSpPr>
          <p:cNvPr id="2" name="Footer Placeholder 1"/>
          <p:cNvSpPr>
            <a:spLocks noGrp="1"/>
          </p:cNvSpPr>
          <p:nvPr>
            <p:ph type="ftr" sz="quarter" idx="11"/>
          </p:nvPr>
        </p:nvSpPr>
        <p:spPr/>
        <p:txBody>
          <a:bodyPr/>
          <a:lstStyle/>
          <a:p>
            <a:pPr>
              <a:defRPr/>
            </a:pPr>
            <a:r>
              <a:rPr lang="en-GB" smtClean="0">
                <a:solidFill>
                  <a:srgbClr val="000000"/>
                </a:solidFill>
              </a:rPr>
              <a:t>Nasim Zafar</a:t>
            </a:r>
            <a:endParaRPr lang="en-GB">
              <a:solidFill>
                <a:srgbClr val="000000"/>
              </a:solidFill>
            </a:endParaRPr>
          </a:p>
        </p:txBody>
      </p:sp>
      <p:sp>
        <p:nvSpPr>
          <p:cNvPr id="3" name="Slide Number Placeholder 2"/>
          <p:cNvSpPr>
            <a:spLocks noGrp="1"/>
          </p:cNvSpPr>
          <p:nvPr>
            <p:ph type="sldNum" sz="quarter" idx="12"/>
          </p:nvPr>
        </p:nvSpPr>
        <p:spPr/>
        <p:txBody>
          <a:bodyPr/>
          <a:lstStyle/>
          <a:p>
            <a:pPr>
              <a:defRPr/>
            </a:pPr>
            <a:fld id="{09FDF527-A626-4852-A7A2-7A3ECD118800}" type="slidenum">
              <a:rPr lang="en-GB" smtClean="0">
                <a:solidFill>
                  <a:srgbClr val="000000"/>
                </a:solidFill>
              </a:rPr>
              <a:pPr>
                <a:defRPr/>
              </a:pPr>
              <a:t>17</a:t>
            </a:fld>
            <a:endParaRPr lang="en-GB">
              <a:solidFill>
                <a:srgbClr val="000000"/>
              </a:solidFill>
            </a:endParaRPr>
          </a:p>
        </p:txBody>
      </p:sp>
    </p:spTree>
    <p:extLst>
      <p:ext uri="{BB962C8B-B14F-4D97-AF65-F5344CB8AC3E}">
        <p14:creationId xmlns="" xmlns:p14="http://schemas.microsoft.com/office/powerpoint/2010/main" val="280067609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6"/>
          <p:cNvSpPr>
            <a:spLocks noGrp="1" noChangeArrowheads="1"/>
          </p:cNvSpPr>
          <p:nvPr>
            <p:ph type="title"/>
          </p:nvPr>
        </p:nvSpPr>
        <p:spPr/>
        <p:txBody>
          <a:bodyPr>
            <a:normAutofit/>
          </a:bodyPr>
          <a:lstStyle/>
          <a:p>
            <a:r>
              <a:rPr lang="en-GB" sz="2800" b="1" dirty="0" smtClean="0">
                <a:solidFill>
                  <a:srgbClr val="FF0000"/>
                </a:solidFill>
                <a:latin typeface="Times New Roman" pitchFamily="18" charset="0"/>
                <a:cs typeface="Times New Roman" pitchFamily="18" charset="0"/>
              </a:rPr>
              <a:t>Common-Emitter Characteristics:</a:t>
            </a:r>
            <a:endParaRPr lang="en-GB" dirty="0" smtClean="0"/>
          </a:p>
        </p:txBody>
      </p:sp>
      <p:sp>
        <p:nvSpPr>
          <p:cNvPr id="11267" name="Rectangle 7"/>
          <p:cNvSpPr>
            <a:spLocks noGrp="1" noChangeArrowheads="1"/>
          </p:cNvSpPr>
          <p:nvPr>
            <p:ph type="body" idx="1"/>
          </p:nvPr>
        </p:nvSpPr>
        <p:spPr/>
        <p:txBody>
          <a:bodyPr/>
          <a:lstStyle/>
          <a:p>
            <a:pPr eaLnBrk="1" hangingPunct="1">
              <a:buFont typeface="Wingdings" pitchFamily="2" charset="2"/>
              <a:buChar char="Ø"/>
            </a:pPr>
            <a:endParaRPr lang="en-GB" sz="2400" dirty="0" smtClean="0">
              <a:latin typeface="Times New Roman" pitchFamily="18" charset="0"/>
              <a:cs typeface="Times New Roman" pitchFamily="18" charset="0"/>
              <a:sym typeface="Symbol" pitchFamily="18" charset="2"/>
            </a:endParaRPr>
          </a:p>
          <a:p>
            <a:pPr eaLnBrk="1" hangingPunct="1">
              <a:buFont typeface="Wingdings" pitchFamily="2" charset="2"/>
              <a:buChar char="Ø"/>
            </a:pPr>
            <a:r>
              <a:rPr lang="en-GB" sz="2400" dirty="0" smtClean="0">
                <a:latin typeface="Times New Roman" pitchFamily="18" charset="0"/>
                <a:cs typeface="Times New Roman" pitchFamily="18" charset="0"/>
                <a:sym typeface="Symbol" pitchFamily="18" charset="2"/>
              </a:rPr>
              <a:t>Since reverse saturation current is negligible the second term on the right hand side of this equation can usually be neglected (even though (1- </a:t>
            </a:r>
            <a:r>
              <a:rPr lang="en-GB" sz="2400" dirty="0" smtClean="0">
                <a:latin typeface="Times New Roman" pitchFamily="18" charset="0"/>
                <a:cs typeface="Times New Roman" pitchFamily="18" charset="0"/>
              </a:rPr>
              <a:t>α) </a:t>
            </a:r>
            <a:r>
              <a:rPr lang="en-GB" sz="2400" dirty="0" smtClean="0">
                <a:latin typeface="Times New Roman" pitchFamily="18" charset="0"/>
                <a:cs typeface="Times New Roman" pitchFamily="18" charset="0"/>
                <a:sym typeface="Symbol" pitchFamily="18" charset="2"/>
              </a:rPr>
              <a:t> is small)</a:t>
            </a:r>
          </a:p>
          <a:p>
            <a:pPr eaLnBrk="1" hangingPunct="1">
              <a:buFont typeface="Wingdings" pitchFamily="2" charset="2"/>
              <a:buChar char="Ø"/>
            </a:pPr>
            <a:endParaRPr lang="en-GB" sz="2400" dirty="0" smtClean="0">
              <a:latin typeface="Times New Roman" pitchFamily="18" charset="0"/>
              <a:cs typeface="Times New Roman" pitchFamily="18" charset="0"/>
              <a:sym typeface="Symbol" pitchFamily="18" charset="2"/>
            </a:endParaRPr>
          </a:p>
          <a:p>
            <a:pPr eaLnBrk="1" hangingPunct="1">
              <a:buFont typeface="Wingdings" pitchFamily="2" charset="2"/>
              <a:buChar char="Ø"/>
            </a:pPr>
            <a:r>
              <a:rPr lang="en-GB" sz="2400" dirty="0" smtClean="0">
                <a:latin typeface="Times New Roman" pitchFamily="18" charset="0"/>
                <a:cs typeface="Times New Roman" pitchFamily="18" charset="0"/>
                <a:sym typeface="Symbol" pitchFamily="18" charset="2"/>
              </a:rPr>
              <a:t>Thus</a:t>
            </a:r>
          </a:p>
          <a:p>
            <a:pPr eaLnBrk="1" hangingPunct="1"/>
            <a:endParaRPr lang="en-GB" dirty="0" smtClean="0">
              <a:sym typeface="Symbol" pitchFamily="18" charset="2"/>
            </a:endParaRPr>
          </a:p>
          <a:p>
            <a:pPr eaLnBrk="1" hangingPunct="1"/>
            <a:endParaRPr lang="en-US" dirty="0" smtClean="0"/>
          </a:p>
        </p:txBody>
      </p:sp>
      <p:graphicFrame>
        <p:nvGraphicFramePr>
          <p:cNvPr id="11268" name="Object 8"/>
          <p:cNvGraphicFramePr>
            <a:graphicFrameLocks noChangeAspect="1"/>
          </p:cNvGraphicFramePr>
          <p:nvPr/>
        </p:nvGraphicFramePr>
        <p:xfrm>
          <a:off x="2667000" y="3962400"/>
          <a:ext cx="2787650" cy="1174750"/>
        </p:xfrm>
        <a:graphic>
          <a:graphicData uri="http://schemas.openxmlformats.org/presentationml/2006/ole">
            <p:oleObj spid="_x0000_s356354" name="Equation" r:id="rId3" imgW="482391" imgH="203112" progId="Equation.3">
              <p:embed/>
            </p:oleObj>
          </a:graphicData>
        </a:graphic>
      </p:graphicFrame>
      <p:sp>
        <p:nvSpPr>
          <p:cNvPr id="2" name="Footer Placeholder 1"/>
          <p:cNvSpPr>
            <a:spLocks noGrp="1"/>
          </p:cNvSpPr>
          <p:nvPr>
            <p:ph type="ftr" sz="quarter" idx="11"/>
          </p:nvPr>
        </p:nvSpPr>
        <p:spPr/>
        <p:txBody>
          <a:bodyPr/>
          <a:lstStyle/>
          <a:p>
            <a:pPr>
              <a:defRPr/>
            </a:pPr>
            <a:r>
              <a:rPr lang="en-GB" smtClean="0">
                <a:solidFill>
                  <a:srgbClr val="000000"/>
                </a:solidFill>
              </a:rPr>
              <a:t>Nasim Zafar</a:t>
            </a:r>
            <a:endParaRPr lang="en-GB">
              <a:solidFill>
                <a:srgbClr val="000000"/>
              </a:solidFill>
            </a:endParaRPr>
          </a:p>
        </p:txBody>
      </p:sp>
      <p:sp>
        <p:nvSpPr>
          <p:cNvPr id="3" name="Slide Number Placeholder 2"/>
          <p:cNvSpPr>
            <a:spLocks noGrp="1"/>
          </p:cNvSpPr>
          <p:nvPr>
            <p:ph type="sldNum" sz="quarter" idx="12"/>
          </p:nvPr>
        </p:nvSpPr>
        <p:spPr/>
        <p:txBody>
          <a:bodyPr/>
          <a:lstStyle/>
          <a:p>
            <a:pPr>
              <a:defRPr/>
            </a:pPr>
            <a:fld id="{09FDF527-A626-4852-A7A2-7A3ECD118800}" type="slidenum">
              <a:rPr lang="en-GB" smtClean="0">
                <a:solidFill>
                  <a:srgbClr val="000000"/>
                </a:solidFill>
              </a:rPr>
              <a:pPr>
                <a:defRPr/>
              </a:pPr>
              <a:t>18</a:t>
            </a:fld>
            <a:endParaRPr lang="en-GB">
              <a:solidFill>
                <a:srgbClr val="000000"/>
              </a:solidFill>
            </a:endParaRPr>
          </a:p>
        </p:txBody>
      </p:sp>
    </p:spTree>
    <p:extLst>
      <p:ext uri="{BB962C8B-B14F-4D97-AF65-F5344CB8AC3E}">
        <p14:creationId xmlns="" xmlns:p14="http://schemas.microsoft.com/office/powerpoint/2010/main" val="404570426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4"/>
          <p:cNvSpPr>
            <a:spLocks noGrp="1" noChangeArrowheads="1"/>
          </p:cNvSpPr>
          <p:nvPr>
            <p:ph type="title"/>
          </p:nvPr>
        </p:nvSpPr>
        <p:spPr/>
        <p:txBody>
          <a:bodyPr>
            <a:normAutofit/>
          </a:bodyPr>
          <a:lstStyle/>
          <a:p>
            <a:pPr eaLnBrk="1" hangingPunct="1"/>
            <a:r>
              <a:rPr lang="en-US" sz="2800" b="1" dirty="0" smtClean="0">
                <a:solidFill>
                  <a:srgbClr val="FF0000"/>
                </a:solidFill>
                <a:latin typeface="Times New Roman" pitchFamily="18" charset="0"/>
                <a:cs typeface="Times New Roman" pitchFamily="18" charset="0"/>
              </a:rPr>
              <a:t>Gain Factors-Summary:</a:t>
            </a:r>
          </a:p>
        </p:txBody>
      </p:sp>
      <p:grpSp>
        <p:nvGrpSpPr>
          <p:cNvPr id="4" name="Group 34"/>
          <p:cNvGrpSpPr>
            <a:grpSpLocks/>
          </p:cNvGrpSpPr>
          <p:nvPr/>
        </p:nvGrpSpPr>
        <p:grpSpPr bwMode="auto">
          <a:xfrm>
            <a:off x="685800" y="1600200"/>
            <a:ext cx="7620000" cy="1020763"/>
            <a:chOff x="432" y="1008"/>
            <a:chExt cx="4800" cy="643"/>
          </a:xfrm>
        </p:grpSpPr>
        <p:graphicFrame>
          <p:nvGraphicFramePr>
            <p:cNvPr id="57354" name="Object 27"/>
            <p:cNvGraphicFramePr>
              <a:graphicFrameLocks noChangeAspect="1"/>
            </p:cNvGraphicFramePr>
            <p:nvPr/>
          </p:nvGraphicFramePr>
          <p:xfrm>
            <a:off x="432" y="1008"/>
            <a:ext cx="700" cy="643"/>
          </p:xfrm>
          <a:graphic>
            <a:graphicData uri="http://schemas.openxmlformats.org/presentationml/2006/ole">
              <p:oleObj spid="_x0000_s357378" name="Equation" r:id="rId3" imgW="469696" imgH="431613" progId="Equation.3">
                <p:embed/>
              </p:oleObj>
            </a:graphicData>
          </a:graphic>
        </p:graphicFrame>
        <p:sp>
          <p:nvSpPr>
            <p:cNvPr id="57355" name="Text Box 31"/>
            <p:cNvSpPr txBox="1">
              <a:spLocks noChangeArrowheads="1"/>
            </p:cNvSpPr>
            <p:nvPr/>
          </p:nvSpPr>
          <p:spPr bwMode="auto">
            <a:xfrm>
              <a:off x="1440" y="1170"/>
              <a:ext cx="3792" cy="2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50000"/>
                </a:spcBef>
                <a:spcAft>
                  <a:spcPct val="0"/>
                </a:spcAft>
              </a:pPr>
              <a:r>
                <a:rPr lang="en-US" sz="2400" dirty="0">
                  <a:solidFill>
                    <a:srgbClr val="000000"/>
                  </a:solidFill>
                  <a:latin typeface="Times New Roman" pitchFamily="18" charset="0"/>
                </a:rPr>
                <a:t>Usually given for common base amplifier</a:t>
              </a:r>
            </a:p>
          </p:txBody>
        </p:sp>
      </p:grpSp>
      <p:grpSp>
        <p:nvGrpSpPr>
          <p:cNvPr id="5" name="Group 35"/>
          <p:cNvGrpSpPr>
            <a:grpSpLocks/>
          </p:cNvGrpSpPr>
          <p:nvPr/>
        </p:nvGrpSpPr>
        <p:grpSpPr bwMode="auto">
          <a:xfrm>
            <a:off x="685800" y="3124200"/>
            <a:ext cx="7696200" cy="1022350"/>
            <a:chOff x="432" y="1968"/>
            <a:chExt cx="4848" cy="644"/>
          </a:xfrm>
        </p:grpSpPr>
        <p:graphicFrame>
          <p:nvGraphicFramePr>
            <p:cNvPr id="57352" name="Object 29"/>
            <p:cNvGraphicFramePr>
              <a:graphicFrameLocks noChangeAspect="1"/>
            </p:cNvGraphicFramePr>
            <p:nvPr/>
          </p:nvGraphicFramePr>
          <p:xfrm>
            <a:off x="432" y="1968"/>
            <a:ext cx="720" cy="644"/>
          </p:xfrm>
          <a:graphic>
            <a:graphicData uri="http://schemas.openxmlformats.org/presentationml/2006/ole">
              <p:oleObj spid="_x0000_s357379" name="Equation" r:id="rId4" imgW="482391" imgH="431613" progId="Equation.3">
                <p:embed/>
              </p:oleObj>
            </a:graphicData>
          </a:graphic>
        </p:graphicFrame>
        <p:sp>
          <p:nvSpPr>
            <p:cNvPr id="57353" name="Text Box 32"/>
            <p:cNvSpPr txBox="1">
              <a:spLocks noChangeArrowheads="1"/>
            </p:cNvSpPr>
            <p:nvPr/>
          </p:nvSpPr>
          <p:spPr bwMode="auto">
            <a:xfrm>
              <a:off x="1488" y="2109"/>
              <a:ext cx="3792" cy="2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50000"/>
                </a:spcBef>
                <a:spcAft>
                  <a:spcPct val="0"/>
                </a:spcAft>
              </a:pPr>
              <a:r>
                <a:rPr lang="en-US" sz="2400" dirty="0">
                  <a:solidFill>
                    <a:srgbClr val="000000"/>
                  </a:solidFill>
                  <a:latin typeface="Times New Roman" pitchFamily="18" charset="0"/>
                </a:rPr>
                <a:t>Usually given for common emitter amplifier</a:t>
              </a:r>
            </a:p>
          </p:txBody>
        </p:sp>
      </p:grpSp>
      <p:grpSp>
        <p:nvGrpSpPr>
          <p:cNvPr id="6" name="Group 36"/>
          <p:cNvGrpSpPr>
            <a:grpSpLocks/>
          </p:cNvGrpSpPr>
          <p:nvPr/>
        </p:nvGrpSpPr>
        <p:grpSpPr bwMode="auto">
          <a:xfrm>
            <a:off x="609600" y="4419600"/>
            <a:ext cx="7772400" cy="1152525"/>
            <a:chOff x="384" y="2784"/>
            <a:chExt cx="4896" cy="726"/>
          </a:xfrm>
        </p:grpSpPr>
        <p:graphicFrame>
          <p:nvGraphicFramePr>
            <p:cNvPr id="57350" name="Object 25"/>
            <p:cNvGraphicFramePr>
              <a:graphicFrameLocks noChangeAspect="1"/>
            </p:cNvGraphicFramePr>
            <p:nvPr/>
          </p:nvGraphicFramePr>
          <p:xfrm>
            <a:off x="384" y="2784"/>
            <a:ext cx="768" cy="726"/>
          </p:xfrm>
          <a:graphic>
            <a:graphicData uri="http://schemas.openxmlformats.org/presentationml/2006/ole">
              <p:oleObj spid="_x0000_s357380" name="Equation" r:id="rId5" imgW="457200" imgH="431800" progId="Equation.3">
                <p:embed/>
              </p:oleObj>
            </a:graphicData>
          </a:graphic>
        </p:graphicFrame>
        <p:sp>
          <p:nvSpPr>
            <p:cNvPr id="57351" name="Text Box 33"/>
            <p:cNvSpPr txBox="1">
              <a:spLocks noChangeArrowheads="1"/>
            </p:cNvSpPr>
            <p:nvPr/>
          </p:nvSpPr>
          <p:spPr bwMode="auto">
            <a:xfrm>
              <a:off x="1488" y="3032"/>
              <a:ext cx="3792" cy="2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50000"/>
                </a:spcBef>
                <a:spcAft>
                  <a:spcPct val="0"/>
                </a:spcAft>
              </a:pPr>
              <a:r>
                <a:rPr lang="en-US" sz="2400" dirty="0">
                  <a:solidFill>
                    <a:srgbClr val="000000"/>
                  </a:solidFill>
                  <a:latin typeface="Times New Roman" pitchFamily="18" charset="0"/>
                </a:rPr>
                <a:t>Usually given for common collector amplifier</a:t>
              </a:r>
            </a:p>
          </p:txBody>
        </p:sp>
      </p:grpSp>
      <p:sp>
        <p:nvSpPr>
          <p:cNvPr id="2" name="Footer Placeholder 1"/>
          <p:cNvSpPr>
            <a:spLocks noGrp="1"/>
          </p:cNvSpPr>
          <p:nvPr>
            <p:ph type="ftr" sz="quarter" idx="11"/>
          </p:nvPr>
        </p:nvSpPr>
        <p:spPr/>
        <p:txBody>
          <a:bodyPr/>
          <a:lstStyle/>
          <a:p>
            <a:pPr>
              <a:defRPr/>
            </a:pPr>
            <a:r>
              <a:rPr lang="en-US" smtClean="0">
                <a:solidFill>
                  <a:srgbClr val="000000"/>
                </a:solidFill>
              </a:rPr>
              <a:t>Nasim Zafar</a:t>
            </a:r>
            <a:endParaRPr lang="en-US">
              <a:solidFill>
                <a:srgbClr val="000000"/>
              </a:solidFill>
            </a:endParaRPr>
          </a:p>
        </p:txBody>
      </p:sp>
      <p:sp>
        <p:nvSpPr>
          <p:cNvPr id="3" name="Slide Number Placeholder 2"/>
          <p:cNvSpPr>
            <a:spLocks noGrp="1"/>
          </p:cNvSpPr>
          <p:nvPr>
            <p:ph type="sldNum" sz="quarter" idx="12"/>
          </p:nvPr>
        </p:nvSpPr>
        <p:spPr/>
        <p:txBody>
          <a:bodyPr/>
          <a:lstStyle/>
          <a:p>
            <a:pPr>
              <a:defRPr/>
            </a:pPr>
            <a:fld id="{36A9C18D-4933-442A-95A4-E8D2205E2372}" type="slidenum">
              <a:rPr lang="en-US" smtClean="0">
                <a:solidFill>
                  <a:srgbClr val="000000"/>
                </a:solidFill>
              </a:rPr>
              <a:pPr>
                <a:defRPr/>
              </a:pPr>
              <a:t>19</a:t>
            </a:fld>
            <a:endParaRPr lang="en-US">
              <a:solidFill>
                <a:srgbClr val="000000"/>
              </a:solidFill>
            </a:endParaRPr>
          </a:p>
        </p:txBody>
      </p:sp>
    </p:spTree>
    <p:extLst>
      <p:ext uri="{BB962C8B-B14F-4D97-AF65-F5344CB8AC3E}">
        <p14:creationId xmlns="" xmlns:p14="http://schemas.microsoft.com/office/powerpoint/2010/main" val="220498614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Effect transition="in" filter="fade">
                                      <p:cBhvr>
                                        <p:cTn id="16" dur="500"/>
                                        <p:tgtEl>
                                          <p:spTgt spid="5"/>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3" presetClass="entr" presetSubtype="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a:spLocks noGrp="1"/>
          </p:cNvSpPr>
          <p:nvPr>
            <p:ph type="sldNum" sz="quarter" idx="12"/>
          </p:nvPr>
        </p:nvSpPr>
        <p:spPr>
          <a:noFill/>
        </p:spPr>
        <p:txBody>
          <a:bodyPr/>
          <a:lstStyle>
            <a:lvl1pPr>
              <a:defRPr sz="2400">
                <a:solidFill>
                  <a:schemeClr val="tx1"/>
                </a:solidFill>
                <a:latin typeface="Arial" pitchFamily="34" charset="0"/>
                <a:ea typeface="ＭＳ Ｐゴシック" pitchFamily="1" charset="-128"/>
              </a:defRPr>
            </a:lvl1pPr>
            <a:lvl2pPr marL="742950" indent="-285750">
              <a:defRPr sz="2400">
                <a:solidFill>
                  <a:schemeClr val="tx1"/>
                </a:solidFill>
                <a:latin typeface="Arial" pitchFamily="34" charset="0"/>
                <a:ea typeface="ＭＳ Ｐゴシック" pitchFamily="1" charset="-128"/>
              </a:defRPr>
            </a:lvl2pPr>
            <a:lvl3pPr marL="1143000" indent="-228600">
              <a:defRPr sz="2400">
                <a:solidFill>
                  <a:schemeClr val="tx1"/>
                </a:solidFill>
                <a:latin typeface="Arial" pitchFamily="34" charset="0"/>
                <a:ea typeface="ＭＳ Ｐゴシック" pitchFamily="1" charset="-128"/>
              </a:defRPr>
            </a:lvl3pPr>
            <a:lvl4pPr marL="1600200" indent="-228600">
              <a:defRPr sz="2400">
                <a:solidFill>
                  <a:schemeClr val="tx1"/>
                </a:solidFill>
                <a:latin typeface="Arial" pitchFamily="34" charset="0"/>
                <a:ea typeface="ＭＳ Ｐゴシック" pitchFamily="1" charset="-128"/>
              </a:defRPr>
            </a:lvl4pPr>
            <a:lvl5pPr marL="2057400" indent="-228600">
              <a:defRPr sz="2400">
                <a:solidFill>
                  <a:schemeClr val="tx1"/>
                </a:solidFill>
                <a:latin typeface="Arial" pitchFamily="34" charset="0"/>
                <a:ea typeface="ＭＳ Ｐゴシック" pitchFamily="1"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1"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1"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1"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1" charset="-128"/>
              </a:defRPr>
            </a:lvl9pPr>
          </a:lstStyle>
          <a:p>
            <a:fld id="{B15B4CE6-C468-4C16-912A-7D66B936DD04}" type="slidenum">
              <a:rPr lang="en-US" sz="1400">
                <a:solidFill>
                  <a:srgbClr val="000000"/>
                </a:solidFill>
              </a:rPr>
              <a:pPr/>
              <a:t>20</a:t>
            </a:fld>
            <a:endParaRPr lang="en-US" sz="1400">
              <a:solidFill>
                <a:srgbClr val="000000"/>
              </a:solidFill>
            </a:endParaRPr>
          </a:p>
        </p:txBody>
      </p:sp>
      <p:sp>
        <p:nvSpPr>
          <p:cNvPr id="5123" name="Rectangle 2"/>
          <p:cNvSpPr>
            <a:spLocks noGrp="1" noChangeArrowheads="1"/>
          </p:cNvSpPr>
          <p:nvPr>
            <p:ph type="title"/>
          </p:nvPr>
        </p:nvSpPr>
        <p:spPr/>
        <p:txBody>
          <a:bodyPr>
            <a:normAutofit fontScale="90000"/>
          </a:bodyPr>
          <a:lstStyle/>
          <a:p>
            <a:pPr lvl="0">
              <a:spcBef>
                <a:spcPct val="20000"/>
              </a:spcBef>
            </a:pPr>
            <a:r>
              <a:rPr lang="en-US" sz="2800" b="1" dirty="0" smtClean="0">
                <a:solidFill>
                  <a:srgbClr val="FF0000"/>
                </a:solidFill>
                <a:latin typeface="Times New Roman" pitchFamily="18" charset="0"/>
                <a:ea typeface="+mn-ea"/>
                <a:cs typeface="Times New Roman" pitchFamily="18" charset="0"/>
              </a:rPr>
              <a:t/>
            </a:r>
            <a:br>
              <a:rPr lang="en-US" sz="2800" b="1" dirty="0" smtClean="0">
                <a:solidFill>
                  <a:srgbClr val="FF0000"/>
                </a:solidFill>
                <a:latin typeface="Times New Roman" pitchFamily="18" charset="0"/>
                <a:ea typeface="+mn-ea"/>
                <a:cs typeface="Times New Roman" pitchFamily="18" charset="0"/>
              </a:rPr>
            </a:br>
            <a:r>
              <a:rPr lang="en-US" altLang="en-US" sz="3100" b="1" dirty="0" smtClean="0">
                <a:solidFill>
                  <a:srgbClr val="FF0000"/>
                </a:solidFill>
                <a:latin typeface="Times New Roman" pitchFamily="18" charset="0"/>
                <a:cs typeface="Times New Roman" pitchFamily="18" charset="0"/>
              </a:rPr>
              <a:t>The Common-Emitter Amplifiers:</a:t>
            </a:r>
            <a:br>
              <a:rPr lang="en-US" altLang="en-US" sz="3100" b="1" dirty="0" smtClean="0">
                <a:solidFill>
                  <a:srgbClr val="FF0000"/>
                </a:solidFill>
                <a:latin typeface="Times New Roman" pitchFamily="18" charset="0"/>
                <a:cs typeface="Times New Roman" pitchFamily="18" charset="0"/>
              </a:rPr>
            </a:br>
            <a:r>
              <a:rPr lang="en-US" sz="2700" b="1" dirty="0" smtClean="0">
                <a:solidFill>
                  <a:srgbClr val="0000FF"/>
                </a:solidFill>
                <a:latin typeface="Times New Roman" pitchFamily="18" charset="0"/>
                <a:ea typeface="+mn-ea"/>
                <a:cs typeface="Times New Roman" pitchFamily="18" charset="0"/>
              </a:rPr>
              <a:t>Transistor </a:t>
            </a:r>
            <a:r>
              <a:rPr lang="en-US" sz="2700" b="1" dirty="0">
                <a:solidFill>
                  <a:srgbClr val="0000FF"/>
                </a:solidFill>
                <a:latin typeface="Times New Roman" pitchFamily="18" charset="0"/>
                <a:ea typeface="+mn-ea"/>
                <a:cs typeface="Times New Roman" pitchFamily="18" charset="0"/>
              </a:rPr>
              <a:t>Biasing </a:t>
            </a:r>
            <a:r>
              <a:rPr lang="en-US" sz="2700" b="1" dirty="0" smtClean="0">
                <a:solidFill>
                  <a:srgbClr val="0000FF"/>
                </a:solidFill>
                <a:latin typeface="Times New Roman" pitchFamily="18" charset="0"/>
                <a:ea typeface="+mn-ea"/>
                <a:cs typeface="Times New Roman" pitchFamily="18" charset="0"/>
              </a:rPr>
              <a:t>as </a:t>
            </a:r>
            <a:r>
              <a:rPr lang="en-US" sz="2700" b="1" dirty="0">
                <a:solidFill>
                  <a:srgbClr val="0000FF"/>
                </a:solidFill>
                <a:latin typeface="Times New Roman" pitchFamily="18" charset="0"/>
                <a:ea typeface="+mn-ea"/>
                <a:cs typeface="Times New Roman" pitchFamily="18" charset="0"/>
              </a:rPr>
              <a:t>an Amplifier </a:t>
            </a:r>
            <a:r>
              <a:rPr lang="en-US" sz="2700" b="1" dirty="0" smtClean="0">
                <a:solidFill>
                  <a:srgbClr val="0000FF"/>
                </a:solidFill>
                <a:latin typeface="Times New Roman" pitchFamily="18" charset="0"/>
                <a:ea typeface="+mn-ea"/>
                <a:cs typeface="Times New Roman" pitchFamily="18" charset="0"/>
              </a:rPr>
              <a:t>Circuit</a:t>
            </a:r>
            <a:r>
              <a:rPr lang="en-US" sz="2700" b="1" dirty="0">
                <a:solidFill>
                  <a:srgbClr val="0000FF"/>
                </a:solidFill>
                <a:latin typeface="Times New Roman" pitchFamily="18" charset="0"/>
                <a:ea typeface="+mn-ea"/>
                <a:cs typeface="Times New Roman" pitchFamily="18" charset="0"/>
              </a:rPr>
              <a:t>:</a:t>
            </a:r>
            <a:br>
              <a:rPr lang="en-US" sz="2700" b="1" dirty="0">
                <a:solidFill>
                  <a:srgbClr val="0000FF"/>
                </a:solidFill>
                <a:latin typeface="Times New Roman" pitchFamily="18" charset="0"/>
                <a:ea typeface="+mn-ea"/>
                <a:cs typeface="Times New Roman" pitchFamily="18" charset="0"/>
              </a:rPr>
            </a:br>
            <a:endParaRPr lang="en-US" sz="2700" b="1" dirty="0" smtClean="0">
              <a:solidFill>
                <a:srgbClr val="0000FF"/>
              </a:solidFill>
              <a:latin typeface="Times New Roman" pitchFamily="18" charset="0"/>
              <a:cs typeface="Times New Roman" pitchFamily="18" charset="0"/>
            </a:endParaRPr>
          </a:p>
        </p:txBody>
      </p:sp>
      <p:sp>
        <p:nvSpPr>
          <p:cNvPr id="5124" name="Rectangle 3"/>
          <p:cNvSpPr>
            <a:spLocks noGrp="1" noChangeArrowheads="1"/>
          </p:cNvSpPr>
          <p:nvPr>
            <p:ph type="body" idx="1"/>
          </p:nvPr>
        </p:nvSpPr>
        <p:spPr>
          <a:xfrm>
            <a:off x="0" y="1676400"/>
            <a:ext cx="8896350" cy="4525963"/>
          </a:xfrm>
        </p:spPr>
        <p:txBody>
          <a:bodyPr>
            <a:normAutofit/>
          </a:bodyPr>
          <a:lstStyle/>
          <a:p>
            <a:pPr lvl="1" eaLnBrk="1" hangingPunct="1">
              <a:lnSpc>
                <a:spcPct val="150000"/>
              </a:lnSpc>
              <a:buClr>
                <a:srgbClr val="FF0000"/>
              </a:buClr>
              <a:buFont typeface="Wingdings" pitchFamily="2" charset="2"/>
              <a:buChar char="Ø"/>
            </a:pPr>
            <a:r>
              <a:rPr lang="en-US"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B-E junction forward biased.</a:t>
            </a:r>
          </a:p>
          <a:p>
            <a:pPr lvl="2" eaLnBrk="1" hangingPunct="1">
              <a:lnSpc>
                <a:spcPct val="150000"/>
              </a:lnSpc>
              <a:buNone/>
            </a:pPr>
            <a:r>
              <a:rPr lang="en-US" i="1" dirty="0" smtClean="0">
                <a:latin typeface="Times New Roman" pitchFamily="18" charset="0"/>
                <a:cs typeface="Times New Roman" pitchFamily="18" charset="0"/>
              </a:rPr>
              <a:t>V</a:t>
            </a:r>
            <a:r>
              <a:rPr lang="en-US" i="1" baseline="-25000" dirty="0" smtClean="0">
                <a:latin typeface="Times New Roman" pitchFamily="18" charset="0"/>
                <a:cs typeface="Times New Roman" pitchFamily="18" charset="0"/>
              </a:rPr>
              <a:t>BE</a:t>
            </a:r>
            <a:r>
              <a:rPr lang="en-US" i="1" dirty="0" smtClean="0">
                <a:latin typeface="Times New Roman" pitchFamily="18" charset="0"/>
                <a:cs typeface="Times New Roman" pitchFamily="18" charset="0"/>
              </a:rPr>
              <a:t> ≈ 0.7</a:t>
            </a:r>
            <a:r>
              <a:rPr lang="en-US" dirty="0" smtClean="0">
                <a:latin typeface="Times New Roman" pitchFamily="18" charset="0"/>
                <a:cs typeface="Times New Roman" pitchFamily="18" charset="0"/>
              </a:rPr>
              <a:t> V for Si</a:t>
            </a:r>
          </a:p>
          <a:p>
            <a:pPr lvl="1" eaLnBrk="1" hangingPunct="1">
              <a:lnSpc>
                <a:spcPct val="150000"/>
              </a:lnSpc>
              <a:buClr>
                <a:srgbClr val="FF0000"/>
              </a:buClr>
              <a:buFont typeface="Wingdings" pitchFamily="2" charset="2"/>
              <a:buChar char="Ø"/>
            </a:pPr>
            <a:r>
              <a:rPr lang="en-US"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C-B junction reverse biased.</a:t>
            </a:r>
          </a:p>
          <a:p>
            <a:pPr marL="457200" lvl="1" indent="0" eaLnBrk="1" hangingPunct="1">
              <a:lnSpc>
                <a:spcPct val="150000"/>
              </a:lnSpc>
              <a:buClr>
                <a:srgbClr val="FF0000"/>
              </a:buClr>
              <a:buNone/>
            </a:pPr>
            <a:r>
              <a:rPr lang="en-US" sz="2400" dirty="0" smtClean="0">
                <a:latin typeface="Times New Roman" pitchFamily="18" charset="0"/>
                <a:cs typeface="Times New Roman" pitchFamily="18" charset="0"/>
              </a:rPr>
              <a:t> </a:t>
            </a:r>
          </a:p>
          <a:p>
            <a:pPr lvl="1" eaLnBrk="1" hangingPunct="1">
              <a:lnSpc>
                <a:spcPct val="150000"/>
              </a:lnSpc>
              <a:buClr>
                <a:srgbClr val="FF0000"/>
              </a:buClr>
              <a:buFont typeface="Wingdings" pitchFamily="2" charset="2"/>
              <a:buChar char="Ø"/>
            </a:pPr>
            <a:r>
              <a:rPr lang="en-US" sz="2400" dirty="0" smtClean="0">
                <a:latin typeface="Times New Roman" pitchFamily="18" charset="0"/>
                <a:cs typeface="Times New Roman" pitchFamily="18" charset="0"/>
              </a:rPr>
              <a:t> KCL: I</a:t>
            </a:r>
            <a:r>
              <a:rPr lang="en-US" sz="2400" baseline="-25000" dirty="0" smtClean="0">
                <a:latin typeface="Times New Roman" pitchFamily="18" charset="0"/>
                <a:cs typeface="Times New Roman" pitchFamily="18" charset="0"/>
              </a:rPr>
              <a:t>E</a:t>
            </a:r>
            <a:r>
              <a:rPr lang="en-US" sz="2400" dirty="0" smtClean="0">
                <a:latin typeface="Times New Roman" pitchFamily="18" charset="0"/>
                <a:cs typeface="Times New Roman" pitchFamily="18" charset="0"/>
              </a:rPr>
              <a:t> = I</a:t>
            </a:r>
            <a:r>
              <a:rPr lang="en-US" sz="2400" baseline="-25000" dirty="0" smtClean="0">
                <a:latin typeface="Times New Roman" pitchFamily="18" charset="0"/>
                <a:cs typeface="Times New Roman" pitchFamily="18" charset="0"/>
              </a:rPr>
              <a:t>C</a:t>
            </a:r>
            <a:r>
              <a:rPr lang="en-US" sz="2400" dirty="0" smtClean="0">
                <a:latin typeface="Times New Roman" pitchFamily="18" charset="0"/>
                <a:cs typeface="Times New Roman" pitchFamily="18" charset="0"/>
              </a:rPr>
              <a:t> + I</a:t>
            </a:r>
            <a:r>
              <a:rPr lang="en-US" sz="2400" baseline="-25000" dirty="0" smtClean="0">
                <a:latin typeface="Times New Roman" pitchFamily="18" charset="0"/>
                <a:cs typeface="Times New Roman" pitchFamily="18" charset="0"/>
              </a:rPr>
              <a:t>B</a:t>
            </a:r>
            <a:r>
              <a:rPr lang="en-US" sz="2400" dirty="0" smtClean="0">
                <a:latin typeface="Times New Roman" pitchFamily="18" charset="0"/>
                <a:cs typeface="Times New Roman" pitchFamily="18" charset="0"/>
              </a:rPr>
              <a:t> </a:t>
            </a:r>
          </a:p>
        </p:txBody>
      </p:sp>
      <p:sp>
        <p:nvSpPr>
          <p:cNvPr id="2" name="Footer Placeholder 1"/>
          <p:cNvSpPr>
            <a:spLocks noGrp="1"/>
          </p:cNvSpPr>
          <p:nvPr>
            <p:ph type="ftr" sz="quarter" idx="11"/>
          </p:nvPr>
        </p:nvSpPr>
        <p:spPr/>
        <p:txBody>
          <a:bodyPr/>
          <a:lstStyle/>
          <a:p>
            <a:r>
              <a:rPr lang="en-US" smtClean="0"/>
              <a:t>Nasim Zafar</a:t>
            </a:r>
            <a:endParaRPr lang="en-US"/>
          </a:p>
        </p:txBody>
      </p:sp>
      <p:pic>
        <p:nvPicPr>
          <p:cNvPr id="7" name="Picture 4"/>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4495800" y="1524000"/>
            <a:ext cx="3962400" cy="3962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30845422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p:txBody>
          <a:bodyPr>
            <a:normAutofit/>
          </a:bodyPr>
          <a:lstStyle/>
          <a:p>
            <a:pPr>
              <a:defRPr/>
            </a:pPr>
            <a:r>
              <a:rPr lang="en-US" sz="2800" b="1" dirty="0" smtClean="0">
                <a:solidFill>
                  <a:srgbClr val="FF0000"/>
                </a:solidFill>
                <a:latin typeface="Times New Roman" pitchFamily="18" charset="0"/>
                <a:cs typeface="Times New Roman" pitchFamily="18" charset="0"/>
              </a:rPr>
              <a:t>Transistor Biasing as an Amplifier Circuit:</a:t>
            </a:r>
            <a:br>
              <a:rPr lang="en-US" sz="2800" b="1" dirty="0" smtClean="0">
                <a:solidFill>
                  <a:srgbClr val="FF0000"/>
                </a:solidFill>
                <a:latin typeface="Times New Roman" pitchFamily="18" charset="0"/>
                <a:cs typeface="Times New Roman" pitchFamily="18" charset="0"/>
              </a:rPr>
            </a:br>
            <a:endParaRPr lang="en-US" altLang="en-US" sz="2800" b="1" dirty="0" smtClean="0">
              <a:solidFill>
                <a:srgbClr val="FF0000"/>
              </a:solidFill>
              <a:latin typeface="Times New Roman" pitchFamily="18" charset="0"/>
              <a:cs typeface="Times New Roman" pitchFamily="18" charset="0"/>
            </a:endParaRPr>
          </a:p>
        </p:txBody>
      </p:sp>
      <p:sp>
        <p:nvSpPr>
          <p:cNvPr id="6147" name="Text Box 3"/>
          <p:cNvSpPr txBox="1">
            <a:spLocks noChangeArrowheads="1"/>
          </p:cNvSpPr>
          <p:nvPr/>
        </p:nvSpPr>
        <p:spPr bwMode="auto">
          <a:xfrm>
            <a:off x="685800" y="1600200"/>
            <a:ext cx="7848600" cy="440120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lvl1pPr>
              <a:defRPr sz="2200">
                <a:solidFill>
                  <a:schemeClr val="tx1"/>
                </a:solidFill>
                <a:latin typeface="Tahoma" pitchFamily="34" charset="0"/>
              </a:defRPr>
            </a:lvl1pPr>
            <a:lvl2pPr marL="742950" indent="-285750">
              <a:defRPr sz="2200">
                <a:solidFill>
                  <a:schemeClr val="tx1"/>
                </a:solidFill>
                <a:latin typeface="Tahoma" pitchFamily="34" charset="0"/>
              </a:defRPr>
            </a:lvl2pPr>
            <a:lvl3pPr marL="1143000" indent="-228600">
              <a:defRPr sz="2200">
                <a:solidFill>
                  <a:schemeClr val="tx1"/>
                </a:solidFill>
                <a:latin typeface="Tahoma" pitchFamily="34" charset="0"/>
              </a:defRPr>
            </a:lvl3pPr>
            <a:lvl4pPr marL="1600200" indent="-228600">
              <a:defRPr sz="2200">
                <a:solidFill>
                  <a:schemeClr val="tx1"/>
                </a:solidFill>
                <a:latin typeface="Tahoma" pitchFamily="34" charset="0"/>
              </a:defRPr>
            </a:lvl4pPr>
            <a:lvl5pPr marL="2057400" indent="-228600">
              <a:defRPr sz="2200">
                <a:solidFill>
                  <a:schemeClr val="tx1"/>
                </a:solidFill>
                <a:latin typeface="Tahoma" pitchFamily="34" charset="0"/>
              </a:defRPr>
            </a:lvl5pPr>
            <a:lvl6pPr marL="2514600" indent="-228600" eaLnBrk="0" fontAlgn="base" hangingPunct="0">
              <a:spcBef>
                <a:spcPct val="0"/>
              </a:spcBef>
              <a:spcAft>
                <a:spcPct val="0"/>
              </a:spcAft>
              <a:defRPr sz="2200">
                <a:solidFill>
                  <a:schemeClr val="tx1"/>
                </a:solidFill>
                <a:latin typeface="Tahoma" pitchFamily="34" charset="0"/>
              </a:defRPr>
            </a:lvl6pPr>
            <a:lvl7pPr marL="2971800" indent="-228600" eaLnBrk="0" fontAlgn="base" hangingPunct="0">
              <a:spcBef>
                <a:spcPct val="0"/>
              </a:spcBef>
              <a:spcAft>
                <a:spcPct val="0"/>
              </a:spcAft>
              <a:defRPr sz="2200">
                <a:solidFill>
                  <a:schemeClr val="tx1"/>
                </a:solidFill>
                <a:latin typeface="Tahoma" pitchFamily="34" charset="0"/>
              </a:defRPr>
            </a:lvl7pPr>
            <a:lvl8pPr marL="3429000" indent="-228600" eaLnBrk="0" fontAlgn="base" hangingPunct="0">
              <a:spcBef>
                <a:spcPct val="0"/>
              </a:spcBef>
              <a:spcAft>
                <a:spcPct val="0"/>
              </a:spcAft>
              <a:defRPr sz="2200">
                <a:solidFill>
                  <a:schemeClr val="tx1"/>
                </a:solidFill>
                <a:latin typeface="Tahoma" pitchFamily="34" charset="0"/>
              </a:defRPr>
            </a:lvl8pPr>
            <a:lvl9pPr marL="3886200" indent="-228600" eaLnBrk="0" fontAlgn="base" hangingPunct="0">
              <a:spcBef>
                <a:spcPct val="0"/>
              </a:spcBef>
              <a:spcAft>
                <a:spcPct val="0"/>
              </a:spcAft>
              <a:defRPr sz="2200">
                <a:solidFill>
                  <a:schemeClr val="tx1"/>
                </a:solidFill>
                <a:latin typeface="Tahoma" pitchFamily="34" charset="0"/>
              </a:defRPr>
            </a:lvl9pPr>
          </a:lstStyle>
          <a:p>
            <a:pPr eaLnBrk="0" fontAlgn="base" hangingPunct="0">
              <a:spcBef>
                <a:spcPct val="50000"/>
              </a:spcBef>
              <a:spcAft>
                <a:spcPct val="0"/>
              </a:spcAft>
              <a:buClr>
                <a:srgbClr val="FF0000"/>
              </a:buClr>
              <a:buFont typeface="Wingdings" pitchFamily="2" charset="2"/>
              <a:buChar char="Ø"/>
            </a:pPr>
            <a:r>
              <a:rPr lang="en-US" altLang="en-US" sz="2000" dirty="0" smtClean="0">
                <a:solidFill>
                  <a:srgbClr val="000000"/>
                </a:solidFill>
                <a:latin typeface="Times New Roman" pitchFamily="18" charset="0"/>
                <a:cs typeface="Times New Roman" pitchFamily="18" charset="0"/>
              </a:rPr>
              <a:t> The </a:t>
            </a:r>
            <a:r>
              <a:rPr lang="en-US" altLang="en-US" sz="2000" dirty="0">
                <a:solidFill>
                  <a:srgbClr val="000000"/>
                </a:solidFill>
                <a:latin typeface="Times New Roman" pitchFamily="18" charset="0"/>
                <a:cs typeface="Times New Roman" pitchFamily="18" charset="0"/>
              </a:rPr>
              <a:t>purpose of dc biasing </a:t>
            </a:r>
            <a:r>
              <a:rPr lang="en-US" altLang="en-US" sz="2000" dirty="0" smtClean="0">
                <a:solidFill>
                  <a:srgbClr val="000000"/>
                </a:solidFill>
                <a:latin typeface="Times New Roman" pitchFamily="18" charset="0"/>
                <a:cs typeface="Times New Roman" pitchFamily="18" charset="0"/>
              </a:rPr>
              <a:t>is to </a:t>
            </a:r>
            <a:r>
              <a:rPr lang="en-US" altLang="en-US" sz="2000" dirty="0">
                <a:solidFill>
                  <a:srgbClr val="000000"/>
                </a:solidFill>
                <a:latin typeface="Times New Roman" pitchFamily="18" charset="0"/>
                <a:cs typeface="Times New Roman" pitchFamily="18" charset="0"/>
              </a:rPr>
              <a:t>establish the </a:t>
            </a:r>
            <a:r>
              <a:rPr lang="en-US" altLang="en-US" sz="2000" b="1" i="1" dirty="0">
                <a:solidFill>
                  <a:srgbClr val="0000FF"/>
                </a:solidFill>
                <a:latin typeface="Times New Roman" pitchFamily="18" charset="0"/>
                <a:cs typeface="Times New Roman" pitchFamily="18" charset="0"/>
              </a:rPr>
              <a:t>Q-point</a:t>
            </a:r>
            <a:r>
              <a:rPr lang="en-US" altLang="en-US" sz="2000" dirty="0">
                <a:solidFill>
                  <a:srgbClr val="000000"/>
                </a:solidFill>
                <a:latin typeface="Times New Roman" pitchFamily="18" charset="0"/>
                <a:cs typeface="Times New Roman" pitchFamily="18" charset="0"/>
              </a:rPr>
              <a:t> for </a:t>
            </a:r>
            <a:r>
              <a:rPr lang="en-US" altLang="en-US" sz="2000" dirty="0" smtClean="0">
                <a:solidFill>
                  <a:srgbClr val="000000"/>
                </a:solidFill>
                <a:latin typeface="Times New Roman" pitchFamily="18" charset="0"/>
                <a:cs typeface="Times New Roman" pitchFamily="18" charset="0"/>
              </a:rPr>
              <a:t>operation.</a:t>
            </a:r>
          </a:p>
          <a:p>
            <a:pPr eaLnBrk="0" fontAlgn="base" hangingPunct="0">
              <a:spcBef>
                <a:spcPct val="50000"/>
              </a:spcBef>
              <a:spcAft>
                <a:spcPct val="0"/>
              </a:spcAft>
              <a:buClr>
                <a:srgbClr val="FF0000"/>
              </a:buClr>
            </a:pPr>
            <a:r>
              <a:rPr lang="en-US" altLang="en-US" sz="2000" dirty="0" smtClean="0">
                <a:solidFill>
                  <a:srgbClr val="000000"/>
                </a:solidFill>
                <a:latin typeface="Times New Roman" pitchFamily="18" charset="0"/>
                <a:cs typeface="Times New Roman" pitchFamily="18" charset="0"/>
              </a:rPr>
              <a:t> </a:t>
            </a:r>
          </a:p>
          <a:p>
            <a:pPr eaLnBrk="0" fontAlgn="base" hangingPunct="0">
              <a:spcBef>
                <a:spcPct val="50000"/>
              </a:spcBef>
              <a:spcAft>
                <a:spcPct val="0"/>
              </a:spcAft>
              <a:buClr>
                <a:srgbClr val="FF0000"/>
              </a:buClr>
              <a:buFont typeface="Wingdings" pitchFamily="2" charset="2"/>
              <a:buChar char="Ø"/>
            </a:pPr>
            <a:r>
              <a:rPr lang="en-US" altLang="en-US" sz="2000" dirty="0" smtClean="0">
                <a:solidFill>
                  <a:srgbClr val="000000"/>
                </a:solidFill>
                <a:latin typeface="Times New Roman" pitchFamily="18" charset="0"/>
                <a:cs typeface="Times New Roman" pitchFamily="18" charset="0"/>
              </a:rPr>
              <a:t>The </a:t>
            </a:r>
            <a:r>
              <a:rPr lang="en-US" altLang="en-US" sz="2000" dirty="0">
                <a:solidFill>
                  <a:srgbClr val="000000"/>
                </a:solidFill>
                <a:latin typeface="Times New Roman" pitchFamily="18" charset="0"/>
                <a:cs typeface="Times New Roman" pitchFamily="18" charset="0"/>
              </a:rPr>
              <a:t>collector curves and load lines help us to relate </a:t>
            </a:r>
            <a:r>
              <a:rPr lang="en-US" altLang="en-US" sz="2000" dirty="0" smtClean="0">
                <a:solidFill>
                  <a:srgbClr val="000000"/>
                </a:solidFill>
                <a:latin typeface="Times New Roman" pitchFamily="18" charset="0"/>
                <a:cs typeface="Times New Roman" pitchFamily="18" charset="0"/>
              </a:rPr>
              <a:t>the </a:t>
            </a:r>
            <a:r>
              <a:rPr lang="en-US" altLang="en-US" sz="2000" dirty="0">
                <a:solidFill>
                  <a:srgbClr val="000000"/>
                </a:solidFill>
                <a:latin typeface="Times New Roman" pitchFamily="18" charset="0"/>
                <a:cs typeface="Times New Roman" pitchFamily="18" charset="0"/>
              </a:rPr>
              <a:t>Q-point and its proximity to cutoff and saturation. </a:t>
            </a:r>
            <a:endParaRPr lang="en-US" altLang="en-US" sz="2000" dirty="0" smtClean="0">
              <a:solidFill>
                <a:srgbClr val="000000"/>
              </a:solidFill>
              <a:latin typeface="Times New Roman" pitchFamily="18" charset="0"/>
              <a:cs typeface="Times New Roman" pitchFamily="18" charset="0"/>
            </a:endParaRPr>
          </a:p>
          <a:p>
            <a:pPr eaLnBrk="0" fontAlgn="base" hangingPunct="0">
              <a:spcBef>
                <a:spcPct val="50000"/>
              </a:spcBef>
              <a:spcAft>
                <a:spcPct val="0"/>
              </a:spcAft>
              <a:buClr>
                <a:srgbClr val="FF0000"/>
              </a:buClr>
              <a:buFont typeface="Wingdings" pitchFamily="2" charset="2"/>
              <a:buChar char="Ø"/>
            </a:pPr>
            <a:endParaRPr lang="en-US" altLang="en-US" sz="2000" dirty="0" smtClean="0">
              <a:solidFill>
                <a:srgbClr val="000000"/>
              </a:solidFill>
              <a:latin typeface="Times New Roman" pitchFamily="18" charset="0"/>
              <a:cs typeface="Times New Roman" pitchFamily="18" charset="0"/>
            </a:endParaRPr>
          </a:p>
          <a:p>
            <a:pPr eaLnBrk="0" fontAlgn="base" hangingPunct="0">
              <a:spcBef>
                <a:spcPct val="50000"/>
              </a:spcBef>
              <a:spcAft>
                <a:spcPct val="0"/>
              </a:spcAft>
              <a:buClr>
                <a:srgbClr val="FF0000"/>
              </a:buClr>
              <a:buFont typeface="Wingdings" pitchFamily="2" charset="2"/>
              <a:buChar char="Ø"/>
            </a:pPr>
            <a:r>
              <a:rPr lang="en-US" altLang="en-US" sz="2000" dirty="0" smtClean="0">
                <a:solidFill>
                  <a:srgbClr val="000000"/>
                </a:solidFill>
                <a:latin typeface="Times New Roman" pitchFamily="18" charset="0"/>
                <a:cs typeface="Times New Roman" pitchFamily="18" charset="0"/>
              </a:rPr>
              <a:t>The </a:t>
            </a:r>
            <a:r>
              <a:rPr lang="en-US" altLang="en-US" sz="2000" dirty="0">
                <a:solidFill>
                  <a:srgbClr val="000000"/>
                </a:solidFill>
                <a:latin typeface="Times New Roman" pitchFamily="18" charset="0"/>
                <a:cs typeface="Times New Roman" pitchFamily="18" charset="0"/>
              </a:rPr>
              <a:t>Q-point is best established where the signal variations do not cause the transistor to go into saturation or cutoff. </a:t>
            </a:r>
            <a:endParaRPr lang="en-US" altLang="en-US" sz="2000" dirty="0" smtClean="0">
              <a:solidFill>
                <a:srgbClr val="000000"/>
              </a:solidFill>
              <a:latin typeface="Times New Roman" pitchFamily="18" charset="0"/>
              <a:cs typeface="Times New Roman" pitchFamily="18" charset="0"/>
            </a:endParaRPr>
          </a:p>
          <a:p>
            <a:pPr eaLnBrk="0" fontAlgn="base" hangingPunct="0">
              <a:spcBef>
                <a:spcPct val="50000"/>
              </a:spcBef>
              <a:spcAft>
                <a:spcPct val="0"/>
              </a:spcAft>
              <a:buClr>
                <a:srgbClr val="FF0000"/>
              </a:buClr>
            </a:pPr>
            <a:r>
              <a:rPr lang="en-US" altLang="en-US" sz="2000" dirty="0" smtClean="0">
                <a:solidFill>
                  <a:srgbClr val="000000"/>
                </a:solidFill>
                <a:latin typeface="Times New Roman" pitchFamily="18" charset="0"/>
                <a:cs typeface="Times New Roman" pitchFamily="18" charset="0"/>
              </a:rPr>
              <a:t> </a:t>
            </a:r>
          </a:p>
          <a:p>
            <a:pPr eaLnBrk="0" fontAlgn="base" hangingPunct="0">
              <a:spcBef>
                <a:spcPct val="50000"/>
              </a:spcBef>
              <a:spcAft>
                <a:spcPct val="0"/>
              </a:spcAft>
              <a:buClr>
                <a:srgbClr val="FF0000"/>
              </a:buClr>
              <a:buFont typeface="Wingdings" pitchFamily="2" charset="2"/>
              <a:buChar char="Ø"/>
            </a:pPr>
            <a:r>
              <a:rPr lang="en-US" altLang="en-US" sz="2000" dirty="0" smtClean="0">
                <a:solidFill>
                  <a:srgbClr val="000000"/>
                </a:solidFill>
                <a:latin typeface="Times New Roman" pitchFamily="18" charset="0"/>
                <a:cs typeface="Times New Roman" pitchFamily="18" charset="0"/>
              </a:rPr>
              <a:t>What </a:t>
            </a:r>
            <a:r>
              <a:rPr lang="en-US" altLang="en-US" sz="2000" dirty="0">
                <a:solidFill>
                  <a:srgbClr val="000000"/>
                </a:solidFill>
                <a:latin typeface="Times New Roman" pitchFamily="18" charset="0"/>
                <a:cs typeface="Times New Roman" pitchFamily="18" charset="0"/>
              </a:rPr>
              <a:t>we are most interested in </a:t>
            </a:r>
            <a:r>
              <a:rPr lang="en-US" altLang="en-US" sz="2000" dirty="0" smtClean="0">
                <a:solidFill>
                  <a:srgbClr val="000000"/>
                </a:solidFill>
                <a:latin typeface="Times New Roman" pitchFamily="18" charset="0"/>
                <a:cs typeface="Times New Roman" pitchFamily="18" charset="0"/>
              </a:rPr>
              <a:t>is, </a:t>
            </a:r>
            <a:r>
              <a:rPr lang="en-US" altLang="en-US" sz="2000" b="1" i="1" dirty="0">
                <a:solidFill>
                  <a:srgbClr val="0000FF"/>
                </a:solidFill>
                <a:latin typeface="Times New Roman" pitchFamily="18" charset="0"/>
                <a:cs typeface="Times New Roman" pitchFamily="18" charset="0"/>
              </a:rPr>
              <a:t>the ac signal itself. </a:t>
            </a:r>
            <a:r>
              <a:rPr lang="en-US" altLang="en-US" sz="2000" dirty="0">
                <a:solidFill>
                  <a:srgbClr val="000000"/>
                </a:solidFill>
                <a:latin typeface="Times New Roman" pitchFamily="18" charset="0"/>
                <a:cs typeface="Times New Roman" pitchFamily="18" charset="0"/>
              </a:rPr>
              <a:t>Since the dc part of the overall signal is filtered out in most cases, we can view a transistor circuit in terms of just its </a:t>
            </a:r>
            <a:r>
              <a:rPr lang="en-US" altLang="en-US" sz="2000" dirty="0" smtClean="0">
                <a:solidFill>
                  <a:srgbClr val="000000"/>
                </a:solidFill>
                <a:latin typeface="Times New Roman" pitchFamily="18" charset="0"/>
                <a:cs typeface="Times New Roman" pitchFamily="18" charset="0"/>
              </a:rPr>
              <a:t>ac  component</a:t>
            </a:r>
            <a:r>
              <a:rPr lang="en-US" altLang="en-US" sz="2000" dirty="0">
                <a:solidFill>
                  <a:srgbClr val="000000"/>
                </a:solidFill>
                <a:latin typeface="Times New Roman" pitchFamily="18" charset="0"/>
                <a:cs typeface="Times New Roman" pitchFamily="18" charset="0"/>
              </a:rPr>
              <a:t>.</a:t>
            </a:r>
          </a:p>
        </p:txBody>
      </p:sp>
    </p:spTree>
    <p:extLst>
      <p:ext uri="{BB962C8B-B14F-4D97-AF65-F5344CB8AC3E}">
        <p14:creationId xmlns="" xmlns:p14="http://schemas.microsoft.com/office/powerpoint/2010/main" val="725091454"/>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solidFill>
                  <a:srgbClr val="FF0000"/>
                </a:solidFill>
                <a:latin typeface="Times New Roman" pitchFamily="18" charset="0"/>
                <a:cs typeface="Times New Roman" pitchFamily="18" charset="0"/>
              </a:rPr>
              <a:t>Characteristic Curves with</a:t>
            </a:r>
            <a:r>
              <a:rPr lang="en-US" sz="2800" dirty="0" smtClean="0">
                <a:latin typeface="Times New Roman" pitchFamily="18" charset="0"/>
                <a:cs typeface="Times New Roman" pitchFamily="18" charset="0"/>
              </a:rPr>
              <a:t> </a:t>
            </a:r>
            <a:r>
              <a:rPr lang="en-US" sz="2800" b="1" dirty="0" smtClean="0">
                <a:solidFill>
                  <a:srgbClr val="FF0000"/>
                </a:solidFill>
                <a:latin typeface="Times New Roman" pitchFamily="18" charset="0"/>
                <a:cs typeface="Times New Roman" pitchFamily="18" charset="0"/>
              </a:rPr>
              <a:t>DC Load Line:</a:t>
            </a:r>
            <a:endParaRPr lang="en-US" sz="2800"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nSpc>
                <a:spcPct val="150000"/>
              </a:lnSpc>
              <a:buClr>
                <a:srgbClr val="FF0000"/>
              </a:buClr>
              <a:buFont typeface="Wingdings" pitchFamily="2" charset="2"/>
              <a:buChar char="Ø"/>
            </a:pPr>
            <a:r>
              <a:rPr lang="en-US" sz="2400" dirty="0">
                <a:latin typeface="Times New Roman" pitchFamily="18" charset="0"/>
                <a:cs typeface="Times New Roman" pitchFamily="18" charset="0"/>
              </a:rPr>
              <a:t>Drawn on </a:t>
            </a:r>
            <a:r>
              <a:rPr lang="en-US" sz="2400" dirty="0" smtClean="0">
                <a:latin typeface="Times New Roman" pitchFamily="18" charset="0"/>
                <a:cs typeface="Times New Roman" pitchFamily="18" charset="0"/>
              </a:rPr>
              <a:t>the output characteristic curves.</a:t>
            </a:r>
            <a:endParaRPr lang="en-US" sz="2400" dirty="0">
              <a:latin typeface="Times New Roman" pitchFamily="18" charset="0"/>
              <a:cs typeface="Times New Roman" pitchFamily="18" charset="0"/>
            </a:endParaRPr>
          </a:p>
          <a:p>
            <a:pPr>
              <a:lnSpc>
                <a:spcPct val="150000"/>
              </a:lnSpc>
              <a:buClr>
                <a:srgbClr val="FF0000"/>
              </a:buClr>
              <a:buFont typeface="Wingdings" pitchFamily="2" charset="2"/>
              <a:buChar char="Ø"/>
            </a:pPr>
            <a:r>
              <a:rPr lang="en-US" sz="2400" dirty="0" smtClean="0">
                <a:latin typeface="Times New Roman" pitchFamily="18" charset="0"/>
                <a:cs typeface="Times New Roman" pitchFamily="18" charset="0"/>
              </a:rPr>
              <a:t>Component </a:t>
            </a:r>
            <a:r>
              <a:rPr lang="en-US" sz="2400" dirty="0">
                <a:latin typeface="Times New Roman" pitchFamily="18" charset="0"/>
                <a:cs typeface="Times New Roman" pitchFamily="18" charset="0"/>
              </a:rPr>
              <a:t>values in a bias </a:t>
            </a:r>
            <a:r>
              <a:rPr lang="en-US" sz="2400" dirty="0" smtClean="0">
                <a:latin typeface="Times New Roman" pitchFamily="18" charset="0"/>
                <a:cs typeface="Times New Roman" pitchFamily="18" charset="0"/>
              </a:rPr>
              <a:t>circuit.</a:t>
            </a:r>
            <a:endParaRPr lang="en-US" sz="2400" dirty="0">
              <a:latin typeface="Times New Roman" pitchFamily="18" charset="0"/>
              <a:cs typeface="Times New Roman" pitchFamily="18" charset="0"/>
            </a:endParaRPr>
          </a:p>
          <a:p>
            <a:pPr lvl="1"/>
            <a:r>
              <a:rPr lang="en-US" sz="2400" dirty="0">
                <a:latin typeface="Times New Roman" pitchFamily="18" charset="0"/>
                <a:cs typeface="Times New Roman" pitchFamily="18" charset="0"/>
              </a:rPr>
              <a:t>Determine quiescent point, </a:t>
            </a:r>
            <a:r>
              <a:rPr lang="en-US" sz="2400" i="1" dirty="0">
                <a:latin typeface="Times New Roman" pitchFamily="18" charset="0"/>
                <a:cs typeface="Times New Roman" pitchFamily="18" charset="0"/>
              </a:rPr>
              <a:t>Q</a:t>
            </a:r>
          </a:p>
          <a:p>
            <a:pPr lvl="1">
              <a:lnSpc>
                <a:spcPct val="150000"/>
              </a:lnSpc>
            </a:pPr>
            <a:r>
              <a:rPr lang="en-US" sz="2400" i="1" dirty="0">
                <a:latin typeface="Times New Roman" pitchFamily="18" charset="0"/>
                <a:cs typeface="Times New Roman" pitchFamily="18" charset="0"/>
              </a:rPr>
              <a:t>Q</a:t>
            </a:r>
            <a:r>
              <a:rPr lang="en-US" sz="2400" dirty="0">
                <a:latin typeface="Times New Roman" pitchFamily="18" charset="0"/>
                <a:cs typeface="Times New Roman" pitchFamily="18" charset="0"/>
              </a:rPr>
              <a:t> is between saturation and cutoff</a:t>
            </a:r>
          </a:p>
          <a:p>
            <a:pPr>
              <a:lnSpc>
                <a:spcPct val="150000"/>
              </a:lnSpc>
              <a:buClr>
                <a:srgbClr val="FF0000"/>
              </a:buClr>
              <a:buFont typeface="Wingdings" pitchFamily="2" charset="2"/>
              <a:buChar char="Ø"/>
            </a:pPr>
            <a:r>
              <a:rPr lang="en-US" sz="2400" dirty="0" smtClean="0">
                <a:latin typeface="Times New Roman" pitchFamily="18" charset="0"/>
                <a:cs typeface="Times New Roman" pitchFamily="18" charset="0"/>
              </a:rPr>
              <a:t>Best </a:t>
            </a:r>
            <a:r>
              <a:rPr lang="en-US" sz="2400" i="1" dirty="0">
                <a:latin typeface="Times New Roman" pitchFamily="18" charset="0"/>
                <a:cs typeface="Times New Roman" pitchFamily="18" charset="0"/>
              </a:rPr>
              <a:t>Q</a:t>
            </a:r>
            <a:r>
              <a:rPr lang="en-US" sz="2400" dirty="0">
                <a:latin typeface="Times New Roman" pitchFamily="18" charset="0"/>
                <a:cs typeface="Times New Roman" pitchFamily="18" charset="0"/>
              </a:rPr>
              <a:t> for a linear </a:t>
            </a:r>
            <a:r>
              <a:rPr lang="en-US" sz="2400" dirty="0" smtClean="0">
                <a:latin typeface="Times New Roman" pitchFamily="18" charset="0"/>
                <a:cs typeface="Times New Roman" pitchFamily="18" charset="0"/>
              </a:rPr>
              <a:t>amplifier.</a:t>
            </a:r>
            <a:endParaRPr lang="en-US" sz="2400" dirty="0">
              <a:latin typeface="Times New Roman" pitchFamily="18" charset="0"/>
              <a:cs typeface="Times New Roman" pitchFamily="18" charset="0"/>
            </a:endParaRPr>
          </a:p>
          <a:p>
            <a:pPr lvl="1"/>
            <a:r>
              <a:rPr lang="en-US" sz="2400" dirty="0">
                <a:latin typeface="Times New Roman" pitchFamily="18" charset="0"/>
                <a:cs typeface="Times New Roman" pitchFamily="18" charset="0"/>
              </a:rPr>
              <a:t>Midway between saturation and cutoff</a:t>
            </a:r>
          </a:p>
        </p:txBody>
      </p:sp>
      <p:sp>
        <p:nvSpPr>
          <p:cNvPr id="4" name="Footer Placeholder 3"/>
          <p:cNvSpPr>
            <a:spLocks noGrp="1"/>
          </p:cNvSpPr>
          <p:nvPr>
            <p:ph type="ftr" sz="quarter" idx="11"/>
          </p:nvPr>
        </p:nvSpPr>
        <p:spPr/>
        <p:txBody>
          <a:bodyPr/>
          <a:lstStyle/>
          <a:p>
            <a:r>
              <a:rPr lang="en-US" smtClean="0"/>
              <a:t>Nasim Zafar</a:t>
            </a:r>
            <a:endParaRPr lang="en-US"/>
          </a:p>
        </p:txBody>
      </p:sp>
      <p:sp>
        <p:nvSpPr>
          <p:cNvPr id="5" name="Slide Number Placeholder 4"/>
          <p:cNvSpPr>
            <a:spLocks noGrp="1"/>
          </p:cNvSpPr>
          <p:nvPr>
            <p:ph type="sldNum" sz="quarter" idx="12"/>
          </p:nvPr>
        </p:nvSpPr>
        <p:spPr/>
        <p:txBody>
          <a:bodyPr/>
          <a:lstStyle/>
          <a:p>
            <a:fld id="{42BD8709-E537-4D94-AA85-22F0E0E3C656}" type="slidenum">
              <a:rPr lang="en-US" smtClean="0"/>
              <a:pPr/>
              <a:t>22</a:t>
            </a:fld>
            <a:endParaRPr lang="en-US"/>
          </a:p>
        </p:txBody>
      </p:sp>
    </p:spTree>
    <p:extLst>
      <p:ext uri="{BB962C8B-B14F-4D97-AF65-F5344CB8AC3E}">
        <p14:creationId xmlns="" xmlns:p14="http://schemas.microsoft.com/office/powerpoint/2010/main" val="332809410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r>
              <a:rPr lang="en-US" sz="2800" b="1" dirty="0">
                <a:solidFill>
                  <a:srgbClr val="FF0000"/>
                </a:solidFill>
                <a:latin typeface="Times New Roman" pitchFamily="18" charset="0"/>
                <a:cs typeface="Times New Roman" pitchFamily="18" charset="0"/>
              </a:rPr>
              <a:t>Characteristic </a:t>
            </a:r>
            <a:r>
              <a:rPr lang="en-US" sz="2800" b="1" dirty="0" smtClean="0">
                <a:solidFill>
                  <a:srgbClr val="FF0000"/>
                </a:solidFill>
                <a:latin typeface="Times New Roman" pitchFamily="18" charset="0"/>
                <a:cs typeface="Times New Roman" pitchFamily="18" charset="0"/>
              </a:rPr>
              <a:t>Curves </a:t>
            </a:r>
            <a:r>
              <a:rPr lang="en-US" sz="2800" b="1" dirty="0">
                <a:solidFill>
                  <a:srgbClr val="FF0000"/>
                </a:solidFill>
                <a:latin typeface="Times New Roman" pitchFamily="18" charset="0"/>
                <a:cs typeface="Times New Roman" pitchFamily="18" charset="0"/>
              </a:rPr>
              <a:t>with</a:t>
            </a:r>
            <a:r>
              <a:rPr lang="en-US" sz="2800" dirty="0">
                <a:latin typeface="Times New Roman" pitchFamily="18" charset="0"/>
                <a:cs typeface="Times New Roman" pitchFamily="18" charset="0"/>
              </a:rPr>
              <a:t> </a:t>
            </a:r>
            <a:r>
              <a:rPr lang="en-US" sz="2800" b="1" dirty="0" smtClean="0">
                <a:solidFill>
                  <a:srgbClr val="FF0000"/>
                </a:solidFill>
                <a:latin typeface="Times New Roman" pitchFamily="18" charset="0"/>
                <a:cs typeface="Times New Roman" pitchFamily="18" charset="0"/>
              </a:rPr>
              <a:t>DC </a:t>
            </a:r>
            <a:r>
              <a:rPr lang="en-US" sz="2800" b="1" dirty="0">
                <a:solidFill>
                  <a:srgbClr val="FF0000"/>
                </a:solidFill>
                <a:latin typeface="Times New Roman" pitchFamily="18" charset="0"/>
                <a:cs typeface="Times New Roman" pitchFamily="18" charset="0"/>
              </a:rPr>
              <a:t>Load Line:</a:t>
            </a:r>
            <a:endParaRPr lang="en-US" sz="2800" dirty="0"/>
          </a:p>
        </p:txBody>
      </p:sp>
      <p:sp>
        <p:nvSpPr>
          <p:cNvPr id="3" name="Content Placeholder 2"/>
          <p:cNvSpPr>
            <a:spLocks noGrp="1"/>
          </p:cNvSpPr>
          <p:nvPr>
            <p:ph idx="1"/>
          </p:nvPr>
        </p:nvSpPr>
        <p:spPr>
          <a:xfrm>
            <a:off x="533400" y="1219200"/>
            <a:ext cx="8229600" cy="4525963"/>
          </a:xfrm>
        </p:spPr>
        <p:txBody>
          <a:bodyPr>
            <a:normAutofit/>
          </a:bodyPr>
          <a:lstStyle/>
          <a:p>
            <a:endParaRPr lang="en-US" sz="2000" b="1" dirty="0" smtClean="0">
              <a:latin typeface="Times New Roman" pitchFamily="18" charset="0"/>
              <a:cs typeface="Times New Roman" pitchFamily="18" charset="0"/>
            </a:endParaRPr>
          </a:p>
          <a:p>
            <a:pPr>
              <a:buFont typeface="Wingdings" pitchFamily="2" charset="2"/>
              <a:buChar char="Ø"/>
            </a:pPr>
            <a:endParaRPr lang="en-US" sz="2400" b="1" dirty="0" smtClean="0">
              <a:solidFill>
                <a:srgbClr val="FF0000"/>
              </a:solidFill>
              <a:latin typeface="Times New Roman" pitchFamily="18" charset="0"/>
              <a:cs typeface="Times New Roman" pitchFamily="18" charset="0"/>
            </a:endParaRPr>
          </a:p>
          <a:p>
            <a:pPr>
              <a:buFont typeface="Wingdings" pitchFamily="2" charset="2"/>
              <a:buChar char="Ø"/>
            </a:pPr>
            <a:endParaRPr lang="en-US" sz="2400" b="1" dirty="0" smtClean="0">
              <a:solidFill>
                <a:srgbClr val="FF0000"/>
              </a:solidFill>
              <a:latin typeface="Times New Roman" pitchFamily="18" charset="0"/>
              <a:cs typeface="Times New Roman" pitchFamily="18" charset="0"/>
            </a:endParaRPr>
          </a:p>
          <a:p>
            <a:pPr>
              <a:buFont typeface="Wingdings" pitchFamily="2" charset="2"/>
              <a:buChar char="Ø"/>
            </a:pPr>
            <a:r>
              <a:rPr lang="en-US" sz="2400" b="1" dirty="0" smtClean="0">
                <a:solidFill>
                  <a:srgbClr val="FF0000"/>
                </a:solidFill>
                <a:latin typeface="Times New Roman" pitchFamily="18" charset="0"/>
                <a:cs typeface="Times New Roman" pitchFamily="18" charset="0"/>
              </a:rPr>
              <a:t>Active Region:</a:t>
            </a:r>
            <a:endParaRPr lang="en-US" sz="2400" b="1" dirty="0">
              <a:solidFill>
                <a:srgbClr val="FF0000"/>
              </a:solidFill>
              <a:latin typeface="Times New Roman" pitchFamily="18" charset="0"/>
              <a:cs typeface="Times New Roman" pitchFamily="18" charset="0"/>
            </a:endParaRPr>
          </a:p>
          <a:p>
            <a:pPr>
              <a:buClr>
                <a:srgbClr val="FF0000"/>
              </a:buClr>
              <a:buFont typeface="Wingdings" pitchFamily="2" charset="2"/>
              <a:buChar char="Ø"/>
            </a:pPr>
            <a:r>
              <a:rPr lang="en-US" sz="2000" b="1" dirty="0" smtClean="0">
                <a:solidFill>
                  <a:srgbClr val="0000FF"/>
                </a:solidFill>
                <a:latin typeface="Times New Roman" pitchFamily="18" charset="0"/>
                <a:cs typeface="Times New Roman" pitchFamily="18" charset="0"/>
              </a:rPr>
              <a:t>Q-point</a:t>
            </a:r>
            <a:r>
              <a:rPr lang="en-US" sz="2000" b="1" dirty="0">
                <a:solidFill>
                  <a:srgbClr val="0000FF"/>
                </a:solidFill>
                <a:latin typeface="Times New Roman" pitchFamily="18" charset="0"/>
                <a:cs typeface="Times New Roman" pitchFamily="18" charset="0"/>
              </a:rPr>
              <a:t>,</a:t>
            </a:r>
            <a:r>
              <a:rPr lang="en-US" sz="2000" dirty="0">
                <a:solidFill>
                  <a:srgbClr val="0000FF"/>
                </a:solidFill>
                <a:latin typeface="Times New Roman" pitchFamily="18" charset="0"/>
                <a:cs typeface="Times New Roman" pitchFamily="18" charset="0"/>
              </a:rPr>
              <a:t> </a:t>
            </a:r>
            <a:r>
              <a:rPr lang="en-US" sz="2000" dirty="0">
                <a:latin typeface="Times New Roman" pitchFamily="18" charset="0"/>
                <a:cs typeface="Times New Roman" pitchFamily="18" charset="0"/>
              </a:rPr>
              <a:t>and current </a:t>
            </a:r>
            <a:r>
              <a:rPr lang="en-US" sz="2800" dirty="0" smtClean="0">
                <a:solidFill>
                  <a:srgbClr val="0000FF"/>
                </a:solidFill>
                <a:latin typeface="Times New Roman" pitchFamily="18" charset="0"/>
                <a:cs typeface="Times New Roman" pitchFamily="18" charset="0"/>
              </a:rPr>
              <a:t>gain.</a:t>
            </a:r>
            <a:endParaRPr lang="en-US" sz="2800" dirty="0">
              <a:solidFill>
                <a:srgbClr val="0000FF"/>
              </a:solidFill>
              <a:latin typeface="Times New Roman" pitchFamily="18" charset="0"/>
              <a:cs typeface="Times New Roman" pitchFamily="18" charset="0"/>
            </a:endParaRPr>
          </a:p>
        </p:txBody>
      </p:sp>
      <p:sp>
        <p:nvSpPr>
          <p:cNvPr id="4" name="Footer Placeholder 3"/>
          <p:cNvSpPr>
            <a:spLocks noGrp="1"/>
          </p:cNvSpPr>
          <p:nvPr>
            <p:ph type="ftr" sz="quarter" idx="11"/>
          </p:nvPr>
        </p:nvSpPr>
        <p:spPr/>
        <p:txBody>
          <a:bodyPr/>
          <a:lstStyle/>
          <a:p>
            <a:r>
              <a:rPr lang="en-US" smtClean="0"/>
              <a:t>Nasim Zafar</a:t>
            </a:r>
            <a:endParaRPr lang="en-US"/>
          </a:p>
        </p:txBody>
      </p:sp>
      <p:sp>
        <p:nvSpPr>
          <p:cNvPr id="5" name="Slide Number Placeholder 4"/>
          <p:cNvSpPr>
            <a:spLocks noGrp="1"/>
          </p:cNvSpPr>
          <p:nvPr>
            <p:ph type="sldNum" sz="quarter" idx="12"/>
          </p:nvPr>
        </p:nvSpPr>
        <p:spPr/>
        <p:txBody>
          <a:bodyPr/>
          <a:lstStyle/>
          <a:p>
            <a:fld id="{42BD8709-E537-4D94-AA85-22F0E0E3C656}" type="slidenum">
              <a:rPr lang="en-US" smtClean="0"/>
              <a:pPr/>
              <a:t>23</a:t>
            </a:fld>
            <a:endParaRPr lang="en-US"/>
          </a:p>
        </p:txBody>
      </p:sp>
      <p:pic>
        <p:nvPicPr>
          <p:cNvPr id="6" name="Picture 5" descr="rob2618"/>
          <p:cNvPicPr>
            <a:picLocks noChangeAspect="1" noChangeArrowheads="1"/>
          </p:cNvPicPr>
          <p:nvPr/>
        </p:nvPicPr>
        <p:blipFill>
          <a:blip r:embed="rId2" cstate="print">
            <a:lum bright="-10000" contrast="10000"/>
            <a:extLst>
              <a:ext uri="{28A0092B-C50C-407E-A947-70E740481C1C}">
                <a14:useLocalDpi xmlns="" xmlns:a14="http://schemas.microsoft.com/office/drawing/2010/main" val="0"/>
              </a:ext>
            </a:extLst>
          </a:blip>
          <a:srcRect/>
          <a:stretch>
            <a:fillRect/>
          </a:stretch>
        </p:blipFill>
        <p:spPr>
          <a:xfrm>
            <a:off x="4225556" y="1600200"/>
            <a:ext cx="4191000" cy="4267200"/>
          </a:xfrm>
          <a:prstGeom prst="rect">
            <a:avLst/>
          </a:prstGeom>
          <a:solidFill>
            <a:schemeClr val="bg1"/>
          </a:solidFill>
          <a:ln>
            <a:solidFill>
              <a:schemeClr val="tx1"/>
            </a:solidFill>
          </a:ln>
          <a:extLst/>
        </p:spPr>
      </p:pic>
    </p:spTree>
    <p:extLst>
      <p:ext uri="{BB962C8B-B14F-4D97-AF65-F5344CB8AC3E}">
        <p14:creationId xmlns="" xmlns:p14="http://schemas.microsoft.com/office/powerpoint/2010/main" val="69795315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smtClean="0">
                <a:solidFill>
                  <a:srgbClr val="FF0000"/>
                </a:solidFill>
                <a:latin typeface="Times New Roman" pitchFamily="18" charset="0"/>
                <a:cs typeface="Times New Roman" pitchFamily="18" charset="0"/>
              </a:rPr>
              <a:t>Common Emitter Characteristics-Summary:</a:t>
            </a:r>
            <a:endParaRPr lang="en-US" sz="2800" dirty="0"/>
          </a:p>
        </p:txBody>
      </p:sp>
      <p:sp>
        <p:nvSpPr>
          <p:cNvPr id="3" name="Content Placeholder 2"/>
          <p:cNvSpPr>
            <a:spLocks noGrp="1"/>
          </p:cNvSpPr>
          <p:nvPr>
            <p:ph idx="1"/>
          </p:nvPr>
        </p:nvSpPr>
        <p:spPr/>
        <p:txBody>
          <a:bodyPr>
            <a:normAutofit/>
          </a:bodyPr>
          <a:lstStyle/>
          <a:p>
            <a:pPr>
              <a:lnSpc>
                <a:spcPct val="150000"/>
              </a:lnSpc>
              <a:buClr>
                <a:srgbClr val="FF0000"/>
              </a:buClr>
              <a:buFont typeface="Wingdings" pitchFamily="2" charset="2"/>
              <a:buChar char="Ø"/>
            </a:pPr>
            <a:r>
              <a:rPr lang="el-GR" sz="2400" dirty="0">
                <a:latin typeface="Times New Roman" pitchFamily="18" charset="0"/>
                <a:cs typeface="Times New Roman" pitchFamily="18" charset="0"/>
              </a:rPr>
              <a:t>β</a:t>
            </a:r>
            <a:r>
              <a:rPr lang="en-US" sz="2400" baseline="-25000" dirty="0">
                <a:latin typeface="Times New Roman" pitchFamily="18" charset="0"/>
                <a:cs typeface="Times New Roman" pitchFamily="18" charset="0"/>
              </a:rPr>
              <a:t>dc</a:t>
            </a:r>
            <a:r>
              <a:rPr lang="en-US" sz="2400" dirty="0">
                <a:latin typeface="Times New Roman" pitchFamily="18" charset="0"/>
                <a:cs typeface="Times New Roman" pitchFamily="18" charset="0"/>
              </a:rPr>
              <a:t> not </a:t>
            </a:r>
            <a:r>
              <a:rPr lang="en-US" sz="2400" dirty="0" smtClean="0">
                <a:latin typeface="Times New Roman" pitchFamily="18" charset="0"/>
                <a:cs typeface="Times New Roman" pitchFamily="18" charset="0"/>
              </a:rPr>
              <a:t>constant</a:t>
            </a:r>
          </a:p>
          <a:p>
            <a:pPr>
              <a:lnSpc>
                <a:spcPct val="150000"/>
              </a:lnSpc>
              <a:buClr>
                <a:srgbClr val="FF0000"/>
              </a:buClr>
              <a:buFont typeface="Wingdings" pitchFamily="2" charset="2"/>
              <a:buChar char="Ø"/>
            </a:pPr>
            <a:r>
              <a:rPr lang="el-GR" sz="2400" dirty="0" smtClean="0">
                <a:latin typeface="Times New Roman" pitchFamily="18" charset="0"/>
                <a:cs typeface="Times New Roman" pitchFamily="18" charset="0"/>
              </a:rPr>
              <a:t>β</a:t>
            </a:r>
            <a:r>
              <a:rPr lang="en-US" sz="2400" baseline="-25000" dirty="0">
                <a:latin typeface="Times New Roman" pitchFamily="18" charset="0"/>
                <a:cs typeface="Times New Roman" pitchFamily="18" charset="0"/>
              </a:rPr>
              <a:t>dc</a:t>
            </a:r>
            <a:r>
              <a:rPr lang="en-US" sz="2400" dirty="0">
                <a:latin typeface="Times New Roman" pitchFamily="18" charset="0"/>
                <a:cs typeface="Times New Roman" pitchFamily="18" charset="0"/>
              </a:rPr>
              <a:t> dependent on dc operating </a:t>
            </a:r>
            <a:r>
              <a:rPr lang="en-US" sz="2400" dirty="0" smtClean="0">
                <a:latin typeface="Times New Roman" pitchFamily="18" charset="0"/>
                <a:cs typeface="Times New Roman" pitchFamily="18" charset="0"/>
              </a:rPr>
              <a:t>point</a:t>
            </a:r>
          </a:p>
          <a:p>
            <a:pPr>
              <a:lnSpc>
                <a:spcPct val="150000"/>
              </a:lnSpc>
              <a:buClr>
                <a:srgbClr val="FF0000"/>
              </a:buClr>
              <a:buFont typeface="Wingdings" pitchFamily="2" charset="2"/>
              <a:buChar char="Ø"/>
            </a:pPr>
            <a:r>
              <a:rPr lang="en-US" sz="2400" dirty="0" smtClean="0">
                <a:latin typeface="Times New Roman" pitchFamily="18" charset="0"/>
                <a:cs typeface="Times New Roman" pitchFamily="18" charset="0"/>
              </a:rPr>
              <a:t>Quiescent </a:t>
            </a:r>
            <a:r>
              <a:rPr lang="en-US" sz="2400" dirty="0">
                <a:latin typeface="Times New Roman" pitchFamily="18" charset="0"/>
                <a:cs typeface="Times New Roman" pitchFamily="18" charset="0"/>
              </a:rPr>
              <a:t>point = operating </a:t>
            </a:r>
            <a:r>
              <a:rPr lang="en-US" sz="2400" dirty="0" smtClean="0">
                <a:latin typeface="Times New Roman" pitchFamily="18" charset="0"/>
                <a:cs typeface="Times New Roman" pitchFamily="18" charset="0"/>
              </a:rPr>
              <a:t>point</a:t>
            </a:r>
          </a:p>
          <a:p>
            <a:pPr>
              <a:lnSpc>
                <a:spcPct val="150000"/>
              </a:lnSpc>
              <a:buClr>
                <a:srgbClr val="FF0000"/>
              </a:buClr>
              <a:buFont typeface="Wingdings" pitchFamily="2" charset="2"/>
              <a:buChar char="Ø"/>
            </a:pPr>
            <a:r>
              <a:rPr lang="en-US" sz="2400" dirty="0" smtClean="0">
                <a:latin typeface="Times New Roman" pitchFamily="18" charset="0"/>
                <a:cs typeface="Times New Roman" pitchFamily="18" charset="0"/>
              </a:rPr>
              <a:t>Active </a:t>
            </a:r>
            <a:r>
              <a:rPr lang="en-US" sz="2400" dirty="0">
                <a:latin typeface="Times New Roman" pitchFamily="18" charset="0"/>
                <a:cs typeface="Times New Roman" pitchFamily="18" charset="0"/>
              </a:rPr>
              <a:t>region limited by</a:t>
            </a:r>
          </a:p>
          <a:p>
            <a:pPr lvl="1"/>
            <a:r>
              <a:rPr lang="en-US" sz="2400" dirty="0">
                <a:latin typeface="Times New Roman" pitchFamily="18" charset="0"/>
                <a:cs typeface="Times New Roman" pitchFamily="18" charset="0"/>
              </a:rPr>
              <a:t>Maximum forward current, </a:t>
            </a:r>
            <a:r>
              <a:rPr lang="en-US" sz="2400" i="1" dirty="0">
                <a:latin typeface="Times New Roman" pitchFamily="18" charset="0"/>
                <a:cs typeface="Times New Roman" pitchFamily="18" charset="0"/>
              </a:rPr>
              <a:t>I</a:t>
            </a:r>
            <a:r>
              <a:rPr lang="en-US" sz="2400" baseline="-25000" dirty="0">
                <a:latin typeface="Times New Roman" pitchFamily="18" charset="0"/>
                <a:cs typeface="Times New Roman" pitchFamily="18" charset="0"/>
              </a:rPr>
              <a:t>C(MAX)</a:t>
            </a:r>
            <a:endParaRPr lang="en-US" sz="2400" dirty="0">
              <a:latin typeface="Times New Roman" pitchFamily="18" charset="0"/>
              <a:cs typeface="Times New Roman" pitchFamily="18" charset="0"/>
            </a:endParaRPr>
          </a:p>
          <a:p>
            <a:pPr lvl="1"/>
            <a:r>
              <a:rPr lang="en-US" sz="2400" dirty="0">
                <a:latin typeface="Times New Roman" pitchFamily="18" charset="0"/>
                <a:cs typeface="Times New Roman" pitchFamily="18" charset="0"/>
              </a:rPr>
              <a:t>Maximum power dissipation, </a:t>
            </a:r>
            <a:r>
              <a:rPr lang="en-US" sz="2400" i="1" dirty="0">
                <a:latin typeface="Times New Roman" pitchFamily="18" charset="0"/>
                <a:cs typeface="Times New Roman" pitchFamily="18" charset="0"/>
              </a:rPr>
              <a:t>P</a:t>
            </a:r>
            <a:r>
              <a:rPr lang="en-US" sz="2400" baseline="-25000" dirty="0">
                <a:latin typeface="Times New Roman" pitchFamily="18" charset="0"/>
                <a:cs typeface="Times New Roman" pitchFamily="18" charset="0"/>
              </a:rPr>
              <a:t>D</a:t>
            </a:r>
            <a:endParaRPr lang="en-US" sz="2400" dirty="0">
              <a:latin typeface="Times New Roman" pitchFamily="18" charset="0"/>
              <a:cs typeface="Times New Roman" pitchFamily="18" charset="0"/>
            </a:endParaRPr>
          </a:p>
        </p:txBody>
      </p:sp>
      <p:sp>
        <p:nvSpPr>
          <p:cNvPr id="4" name="Footer Placeholder 3"/>
          <p:cNvSpPr>
            <a:spLocks noGrp="1"/>
          </p:cNvSpPr>
          <p:nvPr>
            <p:ph type="ftr" sz="quarter" idx="11"/>
          </p:nvPr>
        </p:nvSpPr>
        <p:spPr/>
        <p:txBody>
          <a:bodyPr/>
          <a:lstStyle/>
          <a:p>
            <a:r>
              <a:rPr lang="en-US" smtClean="0"/>
              <a:t>Nasim Zafar</a:t>
            </a:r>
            <a:endParaRPr lang="en-US"/>
          </a:p>
        </p:txBody>
      </p:sp>
      <p:sp>
        <p:nvSpPr>
          <p:cNvPr id="5" name="Slide Number Placeholder 4"/>
          <p:cNvSpPr>
            <a:spLocks noGrp="1"/>
          </p:cNvSpPr>
          <p:nvPr>
            <p:ph type="sldNum" sz="quarter" idx="12"/>
          </p:nvPr>
        </p:nvSpPr>
        <p:spPr/>
        <p:txBody>
          <a:bodyPr/>
          <a:lstStyle/>
          <a:p>
            <a:fld id="{42BD8709-E537-4D94-AA85-22F0E0E3C656}" type="slidenum">
              <a:rPr lang="en-US" smtClean="0"/>
              <a:pPr/>
              <a:t>24</a:t>
            </a:fld>
            <a:endParaRPr lang="en-US"/>
          </a:p>
        </p:txBody>
      </p:sp>
    </p:spTree>
    <p:extLst>
      <p:ext uri="{BB962C8B-B14F-4D97-AF65-F5344CB8AC3E}">
        <p14:creationId xmlns="" xmlns:p14="http://schemas.microsoft.com/office/powerpoint/2010/main" val="167282484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pPr eaLnBrk="1" hangingPunct="1"/>
            <a:r>
              <a:rPr lang="en-GB" sz="2800" b="1" dirty="0" smtClean="0">
                <a:solidFill>
                  <a:srgbClr val="FF0000"/>
                </a:solidFill>
                <a:latin typeface="Times New Roman" pitchFamily="18" charset="0"/>
                <a:cs typeface="Times New Roman" pitchFamily="18" charset="0"/>
              </a:rPr>
              <a:t>Transistor Amplifier Basics:</a:t>
            </a:r>
          </a:p>
        </p:txBody>
      </p:sp>
      <p:sp>
        <p:nvSpPr>
          <p:cNvPr id="3075" name="Rectangle 3"/>
          <p:cNvSpPr>
            <a:spLocks noGrp="1" noChangeArrowheads="1"/>
          </p:cNvSpPr>
          <p:nvPr>
            <p:ph type="body" idx="1"/>
          </p:nvPr>
        </p:nvSpPr>
        <p:spPr>
          <a:xfrm>
            <a:off x="685800" y="1600200"/>
            <a:ext cx="7620000" cy="4525963"/>
          </a:xfrm>
        </p:spPr>
        <p:txBody>
          <a:bodyPr>
            <a:normAutofit/>
          </a:bodyPr>
          <a:lstStyle/>
          <a:p>
            <a:pPr eaLnBrk="1" hangingPunct="1">
              <a:buClr>
                <a:srgbClr val="FF0000"/>
              </a:buClr>
              <a:buFont typeface="Wingdings" pitchFamily="2" charset="2"/>
              <a:buChar char="Ø"/>
            </a:pPr>
            <a:endParaRPr lang="en-US" sz="2400" dirty="0" smtClean="0">
              <a:latin typeface="Times New Roman" pitchFamily="18" charset="0"/>
              <a:cs typeface="Times New Roman" pitchFamily="18" charset="0"/>
            </a:endParaRPr>
          </a:p>
          <a:p>
            <a:pPr eaLnBrk="1" hangingPunct="1">
              <a:buClr>
                <a:srgbClr val="FF0000"/>
              </a:buClr>
              <a:buFont typeface="Wingdings" pitchFamily="2" charset="2"/>
              <a:buChar char="Ø"/>
            </a:pPr>
            <a:r>
              <a:rPr lang="en-US" sz="2400" dirty="0" smtClean="0">
                <a:latin typeface="Times New Roman" pitchFamily="18" charset="0"/>
                <a:cs typeface="Times New Roman" pitchFamily="18" charset="0"/>
              </a:rPr>
              <a:t>We will use a capital (upper case) letter for a DC quantity </a:t>
            </a:r>
          </a:p>
          <a:p>
            <a:pPr eaLnBrk="1" hangingPunct="1">
              <a:buClr>
                <a:srgbClr val="FF0000"/>
              </a:buClr>
              <a:buNone/>
            </a:pPr>
            <a:r>
              <a:rPr lang="en-US" sz="2400" dirty="0" smtClean="0">
                <a:latin typeface="Times New Roman" pitchFamily="18" charset="0"/>
                <a:cs typeface="Times New Roman" pitchFamily="18" charset="0"/>
              </a:rPr>
              <a:t>     (e.g. I, V).</a:t>
            </a:r>
          </a:p>
          <a:p>
            <a:pPr eaLnBrk="1" hangingPunct="1">
              <a:buClr>
                <a:srgbClr val="FF0000"/>
              </a:buClr>
              <a:buNone/>
            </a:pPr>
            <a:endParaRPr lang="en-US" sz="2400" dirty="0" smtClean="0">
              <a:latin typeface="Times New Roman" pitchFamily="18" charset="0"/>
              <a:cs typeface="Times New Roman" pitchFamily="18" charset="0"/>
            </a:endParaRPr>
          </a:p>
          <a:p>
            <a:pPr eaLnBrk="1" hangingPunct="1">
              <a:buClr>
                <a:srgbClr val="FF0000"/>
              </a:buClr>
              <a:buFont typeface="Wingdings" pitchFamily="2" charset="2"/>
              <a:buChar char="Ø"/>
            </a:pPr>
            <a:r>
              <a:rPr lang="en-US" sz="2400" dirty="0" smtClean="0">
                <a:latin typeface="Times New Roman" pitchFamily="18" charset="0"/>
                <a:cs typeface="Times New Roman" pitchFamily="18" charset="0"/>
              </a:rPr>
              <a:t>We will use a lower case letter for a time varying (</a:t>
            </a:r>
            <a:r>
              <a:rPr lang="en-US" sz="2400" dirty="0" err="1" smtClean="0">
                <a:latin typeface="Times New Roman" pitchFamily="18" charset="0"/>
                <a:cs typeface="Times New Roman" pitchFamily="18" charset="0"/>
              </a:rPr>
              <a:t>a.c</a:t>
            </a:r>
            <a:r>
              <a:rPr lang="en-US" sz="2400" dirty="0" smtClean="0">
                <a:latin typeface="Times New Roman" pitchFamily="18" charset="0"/>
                <a:cs typeface="Times New Roman" pitchFamily="18" charset="0"/>
              </a:rPr>
              <a:t>.) quantity (e.g. </a:t>
            </a:r>
            <a:r>
              <a:rPr lang="en-US" sz="2400" dirty="0" err="1" smtClean="0">
                <a:latin typeface="Times New Roman" pitchFamily="18" charset="0"/>
                <a:cs typeface="Times New Roman" pitchFamily="18" charset="0"/>
              </a:rPr>
              <a:t>i</a:t>
            </a:r>
            <a:r>
              <a:rPr lang="en-US" sz="2400" dirty="0" smtClean="0">
                <a:latin typeface="Times New Roman" pitchFamily="18" charset="0"/>
                <a:cs typeface="Times New Roman" pitchFamily="18" charset="0"/>
              </a:rPr>
              <a:t>, v)</a:t>
            </a:r>
          </a:p>
        </p:txBody>
      </p:sp>
      <p:sp>
        <p:nvSpPr>
          <p:cNvPr id="2" name="Footer Placeholder 1"/>
          <p:cNvSpPr>
            <a:spLocks noGrp="1"/>
          </p:cNvSpPr>
          <p:nvPr>
            <p:ph type="ftr" sz="quarter" idx="11"/>
          </p:nvPr>
        </p:nvSpPr>
        <p:spPr/>
        <p:txBody>
          <a:bodyPr/>
          <a:lstStyle/>
          <a:p>
            <a:pPr>
              <a:defRPr/>
            </a:pPr>
            <a:r>
              <a:rPr lang="en-GB" smtClean="0">
                <a:solidFill>
                  <a:srgbClr val="000000"/>
                </a:solidFill>
              </a:rPr>
              <a:t>Nasim Zafar</a:t>
            </a:r>
            <a:endParaRPr lang="en-GB">
              <a:solidFill>
                <a:srgbClr val="000000"/>
              </a:solidFill>
            </a:endParaRPr>
          </a:p>
        </p:txBody>
      </p:sp>
      <p:sp>
        <p:nvSpPr>
          <p:cNvPr id="3" name="Slide Number Placeholder 2"/>
          <p:cNvSpPr>
            <a:spLocks noGrp="1"/>
          </p:cNvSpPr>
          <p:nvPr>
            <p:ph type="sldNum" sz="quarter" idx="12"/>
          </p:nvPr>
        </p:nvSpPr>
        <p:spPr/>
        <p:txBody>
          <a:bodyPr/>
          <a:lstStyle/>
          <a:p>
            <a:pPr>
              <a:defRPr/>
            </a:pPr>
            <a:fld id="{09FDF527-A626-4852-A7A2-7A3ECD118800}" type="slidenum">
              <a:rPr lang="en-GB" smtClean="0">
                <a:solidFill>
                  <a:srgbClr val="000000"/>
                </a:solidFill>
              </a:rPr>
              <a:pPr>
                <a:defRPr/>
              </a:pPr>
              <a:t>25</a:t>
            </a:fld>
            <a:endParaRPr lang="en-GB">
              <a:solidFill>
                <a:srgbClr val="000000"/>
              </a:solidFill>
            </a:endParaRPr>
          </a:p>
        </p:txBody>
      </p:sp>
    </p:spTree>
    <p:extLst>
      <p:ext uri="{BB962C8B-B14F-4D97-AF65-F5344CB8AC3E}">
        <p14:creationId xmlns="" xmlns:p14="http://schemas.microsoft.com/office/powerpoint/2010/main" val="330739956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normAutofit/>
          </a:bodyPr>
          <a:lstStyle/>
          <a:p>
            <a:pPr eaLnBrk="1" hangingPunct="1"/>
            <a:r>
              <a:rPr lang="en-GB" sz="2800" b="1" dirty="0" smtClean="0">
                <a:solidFill>
                  <a:srgbClr val="FF0000"/>
                </a:solidFill>
                <a:latin typeface="Times New Roman" pitchFamily="18" charset="0"/>
                <a:cs typeface="Times New Roman" pitchFamily="18" charset="0"/>
              </a:rPr>
              <a:t>Transistor Amplifier Basics:</a:t>
            </a:r>
          </a:p>
        </p:txBody>
      </p:sp>
      <p:sp>
        <p:nvSpPr>
          <p:cNvPr id="4099" name="Rectangle 3"/>
          <p:cNvSpPr>
            <a:spLocks noGrp="1" noChangeArrowheads="1"/>
          </p:cNvSpPr>
          <p:nvPr>
            <p:ph type="body" idx="1"/>
          </p:nvPr>
        </p:nvSpPr>
        <p:spPr/>
        <p:txBody>
          <a:bodyPr/>
          <a:lstStyle/>
          <a:p>
            <a:pPr eaLnBrk="1" hangingPunct="1">
              <a:lnSpc>
                <a:spcPct val="90000"/>
              </a:lnSpc>
              <a:buFont typeface="Wingdings" pitchFamily="2" charset="2"/>
              <a:buChar char="Ø"/>
            </a:pPr>
            <a:r>
              <a:rPr lang="en-US" sz="2400" dirty="0" smtClean="0">
                <a:latin typeface="Times New Roman" pitchFamily="18" charset="0"/>
                <a:cs typeface="Times New Roman" pitchFamily="18" charset="0"/>
              </a:rPr>
              <a:t>These primary quantities will also need a subscript identifier (e.g. is it the base current or the collector current?).</a:t>
            </a:r>
          </a:p>
          <a:p>
            <a:pPr eaLnBrk="1" hangingPunct="1">
              <a:lnSpc>
                <a:spcPct val="90000"/>
              </a:lnSpc>
              <a:buFont typeface="Wingdings" pitchFamily="2" charset="2"/>
              <a:buChar char="Ø"/>
            </a:pPr>
            <a:endParaRPr lang="en-US" sz="2400" dirty="0" smtClean="0">
              <a:latin typeface="Times New Roman" pitchFamily="18" charset="0"/>
              <a:cs typeface="Times New Roman" pitchFamily="18" charset="0"/>
            </a:endParaRPr>
          </a:p>
          <a:p>
            <a:pPr eaLnBrk="1" hangingPunct="1">
              <a:lnSpc>
                <a:spcPct val="90000"/>
              </a:lnSpc>
              <a:buFont typeface="Wingdings" pitchFamily="2" charset="2"/>
              <a:buChar char="Ø"/>
            </a:pPr>
            <a:r>
              <a:rPr lang="en-US" sz="2400" dirty="0" smtClean="0">
                <a:latin typeface="Times New Roman" pitchFamily="18" charset="0"/>
                <a:cs typeface="Times New Roman" pitchFamily="18" charset="0"/>
              </a:rPr>
              <a:t>For </a:t>
            </a:r>
            <a:r>
              <a:rPr lang="en-US" sz="2400" b="1" i="1" dirty="0" smtClean="0">
                <a:solidFill>
                  <a:srgbClr val="FF0000"/>
                </a:solidFill>
                <a:latin typeface="Times New Roman" pitchFamily="18" charset="0"/>
                <a:cs typeface="Times New Roman" pitchFamily="18" charset="0"/>
              </a:rPr>
              <a:t>dc levels </a:t>
            </a:r>
            <a:r>
              <a:rPr lang="en-US" sz="2400" dirty="0" smtClean="0">
                <a:latin typeface="Times New Roman" pitchFamily="18" charset="0"/>
                <a:cs typeface="Times New Roman" pitchFamily="18" charset="0"/>
              </a:rPr>
              <a:t>this subscript will be in </a:t>
            </a:r>
            <a:r>
              <a:rPr lang="en-US" sz="2400" b="1" i="1" dirty="0" smtClean="0">
                <a:solidFill>
                  <a:srgbClr val="0000FF"/>
                </a:solidFill>
                <a:latin typeface="Times New Roman" pitchFamily="18" charset="0"/>
                <a:cs typeface="Times New Roman" pitchFamily="18" charset="0"/>
              </a:rPr>
              <a:t>upper case</a:t>
            </a:r>
            <a:r>
              <a:rPr lang="en-US" sz="2400" b="1" dirty="0" smtClean="0">
                <a:solidFill>
                  <a:srgbClr val="0000FF"/>
                </a:solidFill>
                <a:latin typeface="Times New Roman" pitchFamily="18" charset="0"/>
                <a:cs typeface="Times New Roman" pitchFamily="18" charset="0"/>
              </a:rPr>
              <a:t>.</a:t>
            </a:r>
          </a:p>
          <a:p>
            <a:pPr eaLnBrk="1" hangingPunct="1">
              <a:lnSpc>
                <a:spcPct val="90000"/>
              </a:lnSpc>
              <a:buFont typeface="Wingdings" pitchFamily="2" charset="2"/>
              <a:buChar char="Ø"/>
            </a:pPr>
            <a:endParaRPr lang="en-US" sz="2400" dirty="0" smtClean="0">
              <a:latin typeface="Times New Roman" pitchFamily="18" charset="0"/>
              <a:cs typeface="Times New Roman" pitchFamily="18" charset="0"/>
            </a:endParaRPr>
          </a:p>
          <a:p>
            <a:pPr eaLnBrk="1" hangingPunct="1">
              <a:lnSpc>
                <a:spcPct val="90000"/>
              </a:lnSpc>
              <a:buFont typeface="Wingdings" pitchFamily="2" charset="2"/>
              <a:buChar char="Ø"/>
            </a:pPr>
            <a:r>
              <a:rPr lang="en-US" sz="2400" dirty="0" smtClean="0">
                <a:latin typeface="Times New Roman" pitchFamily="18" charset="0"/>
                <a:cs typeface="Times New Roman" pitchFamily="18" charset="0"/>
              </a:rPr>
              <a:t>We will use a </a:t>
            </a:r>
            <a:r>
              <a:rPr lang="en-US" sz="2400" b="1" i="1" dirty="0" smtClean="0">
                <a:solidFill>
                  <a:srgbClr val="FF0000"/>
                </a:solidFill>
                <a:latin typeface="Times New Roman" pitchFamily="18" charset="0"/>
                <a:cs typeface="Times New Roman" pitchFamily="18" charset="0"/>
              </a:rPr>
              <a:t>lower case</a:t>
            </a:r>
            <a:r>
              <a:rPr lang="en-US" sz="2400" b="1" i="1" dirty="0" smtClean="0">
                <a:latin typeface="Times New Roman" pitchFamily="18" charset="0"/>
                <a:cs typeface="Times New Roman" pitchFamily="18" charset="0"/>
              </a:rPr>
              <a:t> </a:t>
            </a:r>
            <a:r>
              <a:rPr lang="en-US" sz="2400" i="1" dirty="0" smtClean="0">
                <a:latin typeface="Times New Roman" pitchFamily="18" charset="0"/>
                <a:cs typeface="Times New Roman" pitchFamily="18" charset="0"/>
              </a:rPr>
              <a:t>subscript </a:t>
            </a:r>
            <a:r>
              <a:rPr lang="en-US" sz="2400" dirty="0" smtClean="0">
                <a:latin typeface="Times New Roman" pitchFamily="18" charset="0"/>
                <a:cs typeface="Times New Roman" pitchFamily="18" charset="0"/>
              </a:rPr>
              <a:t>for the</a:t>
            </a:r>
            <a:r>
              <a:rPr lang="en-US" sz="2400" i="1"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a.c</a:t>
            </a:r>
            <a:r>
              <a:rPr lang="en-US" sz="2400" dirty="0" smtClean="0">
                <a:latin typeface="Times New Roman" pitchFamily="18" charset="0"/>
                <a:cs typeface="Times New Roman" pitchFamily="18" charset="0"/>
              </a:rPr>
              <a:t>.</a:t>
            </a:r>
            <a:r>
              <a:rPr lang="en-US" sz="2400" i="1"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signal bit </a:t>
            </a:r>
          </a:p>
          <a:p>
            <a:pPr eaLnBrk="1" hangingPunct="1">
              <a:lnSpc>
                <a:spcPct val="90000"/>
              </a:lnSpc>
              <a:buNone/>
            </a:pPr>
            <a:r>
              <a:rPr lang="en-US" sz="2400" dirty="0" smtClean="0">
                <a:latin typeface="Times New Roman" pitchFamily="18" charset="0"/>
                <a:cs typeface="Times New Roman" pitchFamily="18" charset="0"/>
              </a:rPr>
              <a:t>     (e.g. </a:t>
            </a:r>
            <a:r>
              <a:rPr lang="en-US" sz="2400" dirty="0" err="1" smtClean="0">
                <a:latin typeface="Times New Roman" pitchFamily="18" charset="0"/>
                <a:cs typeface="Times New Roman" pitchFamily="18" charset="0"/>
              </a:rPr>
              <a:t>i</a:t>
            </a:r>
            <a:r>
              <a:rPr lang="en-US" sz="2400" baseline="-20000" dirty="0" err="1" smtClean="0">
                <a:latin typeface="Times New Roman" pitchFamily="18" charset="0"/>
                <a:cs typeface="Times New Roman" pitchFamily="18" charset="0"/>
              </a:rPr>
              <a:t>b</a:t>
            </a:r>
            <a:r>
              <a:rPr lang="en-US" sz="2400" dirty="0" smtClean="0">
                <a:latin typeface="Times New Roman" pitchFamily="18" charset="0"/>
                <a:cs typeface="Times New Roman" pitchFamily="18" charset="0"/>
              </a:rPr>
              <a:t>). </a:t>
            </a:r>
          </a:p>
          <a:p>
            <a:pPr eaLnBrk="1" hangingPunct="1">
              <a:lnSpc>
                <a:spcPct val="90000"/>
              </a:lnSpc>
              <a:buFont typeface="Wingdings" pitchFamily="2" charset="2"/>
              <a:buChar char="Ø"/>
            </a:pPr>
            <a:endParaRPr lang="en-US" sz="2400" dirty="0" smtClean="0">
              <a:latin typeface="Times New Roman" pitchFamily="18" charset="0"/>
              <a:cs typeface="Times New Roman" pitchFamily="18" charset="0"/>
            </a:endParaRPr>
          </a:p>
          <a:p>
            <a:pPr eaLnBrk="1" hangingPunct="1">
              <a:lnSpc>
                <a:spcPct val="90000"/>
              </a:lnSpc>
              <a:buFont typeface="Wingdings" pitchFamily="2" charset="2"/>
              <a:buChar char="Ø"/>
            </a:pPr>
            <a:r>
              <a:rPr lang="en-US" sz="2400" dirty="0" smtClean="0">
                <a:latin typeface="Times New Roman" pitchFamily="18" charset="0"/>
                <a:cs typeface="Times New Roman" pitchFamily="18" charset="0"/>
              </a:rPr>
              <a:t>And an </a:t>
            </a:r>
            <a:r>
              <a:rPr lang="en-US" sz="2400" b="1" i="1" dirty="0" smtClean="0">
                <a:solidFill>
                  <a:srgbClr val="0000FF"/>
                </a:solidFill>
                <a:latin typeface="Times New Roman" pitchFamily="18" charset="0"/>
                <a:cs typeface="Times New Roman" pitchFamily="18" charset="0"/>
              </a:rPr>
              <a:t>upper case </a:t>
            </a:r>
            <a:r>
              <a:rPr lang="en-US" sz="2400" i="1" dirty="0" smtClean="0">
                <a:latin typeface="Times New Roman" pitchFamily="18" charset="0"/>
                <a:cs typeface="Times New Roman" pitchFamily="18" charset="0"/>
              </a:rPr>
              <a:t>subscript </a:t>
            </a:r>
            <a:r>
              <a:rPr lang="en-US" sz="2400" dirty="0" smtClean="0">
                <a:latin typeface="Times New Roman" pitchFamily="18" charset="0"/>
                <a:cs typeface="Times New Roman" pitchFamily="18" charset="0"/>
              </a:rPr>
              <a:t>for the</a:t>
            </a:r>
            <a:r>
              <a:rPr lang="en-US" sz="2400" i="1" dirty="0" smtClean="0">
                <a:latin typeface="Times New Roman" pitchFamily="18" charset="0"/>
                <a:cs typeface="Times New Roman" pitchFamily="18" charset="0"/>
              </a:rPr>
              <a:t> </a:t>
            </a:r>
            <a:r>
              <a:rPr lang="en-US" sz="2400" b="1" i="1" dirty="0" smtClean="0">
                <a:solidFill>
                  <a:srgbClr val="0000FF"/>
                </a:solidFill>
                <a:latin typeface="Times New Roman" pitchFamily="18" charset="0"/>
                <a:cs typeface="Times New Roman" pitchFamily="18" charset="0"/>
              </a:rPr>
              <a:t>total time varying signal </a:t>
            </a:r>
            <a:r>
              <a:rPr lang="en-US" sz="2400" dirty="0" smtClean="0">
                <a:latin typeface="Times New Roman" pitchFamily="18" charset="0"/>
                <a:cs typeface="Times New Roman" pitchFamily="18" charset="0"/>
              </a:rPr>
              <a:t>(i.e. the </a:t>
            </a:r>
            <a:r>
              <a:rPr lang="en-US" sz="2400" dirty="0" err="1" smtClean="0">
                <a:latin typeface="Times New Roman" pitchFamily="18" charset="0"/>
                <a:cs typeface="Times New Roman" pitchFamily="18" charset="0"/>
              </a:rPr>
              <a:t>a.c</a:t>
            </a:r>
            <a:r>
              <a:rPr lang="en-US" sz="2400" dirty="0" smtClean="0">
                <a:latin typeface="Times New Roman" pitchFamily="18" charset="0"/>
                <a:cs typeface="Times New Roman" pitchFamily="18" charset="0"/>
              </a:rPr>
              <a:t>.</a:t>
            </a:r>
            <a:r>
              <a:rPr lang="en-US" sz="2400" i="1"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signal bit plus the </a:t>
            </a:r>
            <a:r>
              <a:rPr lang="en-US" sz="2400" dirty="0" err="1" smtClean="0">
                <a:latin typeface="Times New Roman" pitchFamily="18" charset="0"/>
                <a:cs typeface="Times New Roman" pitchFamily="18" charset="0"/>
              </a:rPr>
              <a:t>d.c</a:t>
            </a:r>
            <a:r>
              <a:rPr lang="en-US" sz="2400" dirty="0" smtClean="0">
                <a:latin typeface="Times New Roman" pitchFamily="18" charset="0"/>
                <a:cs typeface="Times New Roman" pitchFamily="18" charset="0"/>
              </a:rPr>
              <a:t>. bias) (e.g. </a:t>
            </a:r>
            <a:r>
              <a:rPr lang="en-US" sz="2400" dirty="0" err="1" smtClean="0">
                <a:latin typeface="Times New Roman" pitchFamily="18" charset="0"/>
                <a:cs typeface="Times New Roman" pitchFamily="18" charset="0"/>
              </a:rPr>
              <a:t>i</a:t>
            </a:r>
            <a:r>
              <a:rPr lang="en-US" sz="2400" baseline="-20000" dirty="0" err="1" smtClean="0">
                <a:latin typeface="Times New Roman" pitchFamily="18" charset="0"/>
                <a:cs typeface="Times New Roman" pitchFamily="18" charset="0"/>
              </a:rPr>
              <a:t>B</a:t>
            </a:r>
            <a:r>
              <a:rPr lang="en-US" sz="2400" dirty="0" smtClean="0">
                <a:latin typeface="Times New Roman" pitchFamily="18" charset="0"/>
                <a:cs typeface="Times New Roman" pitchFamily="18" charset="0"/>
              </a:rPr>
              <a:t>).This will be less common.</a:t>
            </a:r>
          </a:p>
          <a:p>
            <a:pPr eaLnBrk="1" hangingPunct="1">
              <a:lnSpc>
                <a:spcPct val="90000"/>
              </a:lnSpc>
            </a:pPr>
            <a:endParaRPr lang="en-US" sz="2800" dirty="0" smtClean="0">
              <a:cs typeface="Times New Roman" pitchFamily="18" charset="0"/>
            </a:endParaRPr>
          </a:p>
        </p:txBody>
      </p:sp>
      <p:sp>
        <p:nvSpPr>
          <p:cNvPr id="2" name="Footer Placeholder 1"/>
          <p:cNvSpPr>
            <a:spLocks noGrp="1"/>
          </p:cNvSpPr>
          <p:nvPr>
            <p:ph type="ftr" sz="quarter" idx="11"/>
          </p:nvPr>
        </p:nvSpPr>
        <p:spPr/>
        <p:txBody>
          <a:bodyPr/>
          <a:lstStyle/>
          <a:p>
            <a:pPr>
              <a:defRPr/>
            </a:pPr>
            <a:r>
              <a:rPr lang="en-GB" smtClean="0">
                <a:solidFill>
                  <a:srgbClr val="000000"/>
                </a:solidFill>
              </a:rPr>
              <a:t>Nasim Zafar</a:t>
            </a:r>
            <a:endParaRPr lang="en-GB">
              <a:solidFill>
                <a:srgbClr val="000000"/>
              </a:solidFill>
            </a:endParaRPr>
          </a:p>
        </p:txBody>
      </p:sp>
      <p:sp>
        <p:nvSpPr>
          <p:cNvPr id="3" name="Slide Number Placeholder 2"/>
          <p:cNvSpPr>
            <a:spLocks noGrp="1"/>
          </p:cNvSpPr>
          <p:nvPr>
            <p:ph type="sldNum" sz="quarter" idx="12"/>
          </p:nvPr>
        </p:nvSpPr>
        <p:spPr/>
        <p:txBody>
          <a:bodyPr/>
          <a:lstStyle/>
          <a:p>
            <a:pPr>
              <a:defRPr/>
            </a:pPr>
            <a:fld id="{09FDF527-A626-4852-A7A2-7A3ECD118800}" type="slidenum">
              <a:rPr lang="en-GB" smtClean="0">
                <a:solidFill>
                  <a:srgbClr val="000000"/>
                </a:solidFill>
              </a:rPr>
              <a:pPr>
                <a:defRPr/>
              </a:pPr>
              <a:t>26</a:t>
            </a:fld>
            <a:endParaRPr lang="en-GB">
              <a:solidFill>
                <a:srgbClr val="000000"/>
              </a:solidFill>
            </a:endParaRPr>
          </a:p>
        </p:txBody>
      </p:sp>
    </p:spTree>
    <p:extLst>
      <p:ext uri="{BB962C8B-B14F-4D97-AF65-F5344CB8AC3E}">
        <p14:creationId xmlns="" xmlns:p14="http://schemas.microsoft.com/office/powerpoint/2010/main" val="268661020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en-GB" sz="2800" b="1" dirty="0" smtClean="0">
                <a:solidFill>
                  <a:srgbClr val="FF0000"/>
                </a:solidFill>
                <a:latin typeface="Times New Roman" pitchFamily="18" charset="0"/>
                <a:cs typeface="Times New Roman" pitchFamily="18" charset="0"/>
              </a:rPr>
              <a:t>Transistor Amplifier Basics:</a:t>
            </a:r>
          </a:p>
        </p:txBody>
      </p:sp>
      <p:grpSp>
        <p:nvGrpSpPr>
          <p:cNvPr id="4" name="Group 16"/>
          <p:cNvGrpSpPr>
            <a:grpSpLocks/>
          </p:cNvGrpSpPr>
          <p:nvPr/>
        </p:nvGrpSpPr>
        <p:grpSpPr bwMode="auto">
          <a:xfrm>
            <a:off x="1371600" y="1828800"/>
            <a:ext cx="5943600" cy="712788"/>
            <a:chOff x="864" y="1392"/>
            <a:chExt cx="3744" cy="617"/>
          </a:xfrm>
        </p:grpSpPr>
        <p:grpSp>
          <p:nvGrpSpPr>
            <p:cNvPr id="5" name="Group 11"/>
            <p:cNvGrpSpPr>
              <a:grpSpLocks/>
            </p:cNvGrpSpPr>
            <p:nvPr/>
          </p:nvGrpSpPr>
          <p:grpSpPr bwMode="auto">
            <a:xfrm>
              <a:off x="864" y="1392"/>
              <a:ext cx="3312" cy="528"/>
              <a:chOff x="864" y="1392"/>
              <a:chExt cx="3312" cy="528"/>
            </a:xfrm>
          </p:grpSpPr>
          <p:sp>
            <p:nvSpPr>
              <p:cNvPr id="5149" name="Freeform 9"/>
              <p:cNvSpPr>
                <a:spLocks/>
              </p:cNvSpPr>
              <p:nvPr/>
            </p:nvSpPr>
            <p:spPr bwMode="auto">
              <a:xfrm>
                <a:off x="1392" y="1392"/>
                <a:ext cx="2448" cy="528"/>
              </a:xfrm>
              <a:custGeom>
                <a:avLst/>
                <a:gdLst>
                  <a:gd name="T0" fmla="*/ 0 w 3456"/>
                  <a:gd name="T1" fmla="*/ 275 h 920"/>
                  <a:gd name="T2" fmla="*/ 238 w 3456"/>
                  <a:gd name="T3" fmla="*/ 83 h 920"/>
                  <a:gd name="T4" fmla="*/ 748 w 3456"/>
                  <a:gd name="T5" fmla="*/ 523 h 920"/>
                  <a:gd name="T6" fmla="*/ 1258 w 3456"/>
                  <a:gd name="T7" fmla="*/ 55 h 920"/>
                  <a:gd name="T8" fmla="*/ 1802 w 3456"/>
                  <a:gd name="T9" fmla="*/ 523 h 920"/>
                  <a:gd name="T10" fmla="*/ 2244 w 3456"/>
                  <a:gd name="T11" fmla="*/ 55 h 920"/>
                  <a:gd name="T12" fmla="*/ 2448 w 3456"/>
                  <a:gd name="T13" fmla="*/ 193 h 92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456" h="920">
                    <a:moveTo>
                      <a:pt x="0" y="480"/>
                    </a:moveTo>
                    <a:cubicBezTo>
                      <a:pt x="80" y="276"/>
                      <a:pt x="160" y="72"/>
                      <a:pt x="336" y="144"/>
                    </a:cubicBezTo>
                    <a:cubicBezTo>
                      <a:pt x="512" y="216"/>
                      <a:pt x="816" y="920"/>
                      <a:pt x="1056" y="912"/>
                    </a:cubicBezTo>
                    <a:cubicBezTo>
                      <a:pt x="1296" y="904"/>
                      <a:pt x="1528" y="96"/>
                      <a:pt x="1776" y="96"/>
                    </a:cubicBezTo>
                    <a:cubicBezTo>
                      <a:pt x="2024" y="96"/>
                      <a:pt x="2312" y="912"/>
                      <a:pt x="2544" y="912"/>
                    </a:cubicBezTo>
                    <a:cubicBezTo>
                      <a:pt x="2776" y="912"/>
                      <a:pt x="3016" y="192"/>
                      <a:pt x="3168" y="96"/>
                    </a:cubicBezTo>
                    <a:cubicBezTo>
                      <a:pt x="3320" y="0"/>
                      <a:pt x="3388" y="168"/>
                      <a:pt x="3456" y="336"/>
                    </a:cubicBezTo>
                  </a:path>
                </a:pathLst>
              </a:custGeom>
              <a:noFill/>
              <a:ln w="38100" cap="flat" cmpd="sng">
                <a:solidFill>
                  <a:schemeClr val="tx1"/>
                </a:solidFill>
                <a:prstDash val="sysDot"/>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sz="3200">
                  <a:solidFill>
                    <a:srgbClr val="000000"/>
                  </a:solidFill>
                </a:endParaRPr>
              </a:p>
            </p:txBody>
          </p:sp>
          <p:sp>
            <p:nvSpPr>
              <p:cNvPr id="5150" name="Line 10"/>
              <p:cNvSpPr>
                <a:spLocks noChangeShapeType="1"/>
              </p:cNvSpPr>
              <p:nvPr/>
            </p:nvSpPr>
            <p:spPr bwMode="auto">
              <a:xfrm flipH="1">
                <a:off x="864" y="1680"/>
                <a:ext cx="3312" cy="0"/>
              </a:xfrm>
              <a:prstGeom prst="line">
                <a:avLst/>
              </a:prstGeom>
              <a:noFill/>
              <a:ln w="2857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sz="3200">
                  <a:solidFill>
                    <a:srgbClr val="000000"/>
                  </a:solidFill>
                </a:endParaRPr>
              </a:p>
            </p:txBody>
          </p:sp>
        </p:grpSp>
        <p:sp>
          <p:nvSpPr>
            <p:cNvPr id="5148" name="Text Box 15"/>
            <p:cNvSpPr txBox="1">
              <a:spLocks noChangeArrowheads="1"/>
            </p:cNvSpPr>
            <p:nvPr/>
          </p:nvSpPr>
          <p:spPr bwMode="auto">
            <a:xfrm>
              <a:off x="4224" y="1508"/>
              <a:ext cx="384" cy="50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3200">
                  <a:solidFill>
                    <a:schemeClr val="tx1"/>
                  </a:solidFill>
                  <a:latin typeface="Times New Roman" pitchFamily="18" charset="0"/>
                </a:defRPr>
              </a:lvl1pPr>
              <a:lvl2pPr marL="742950" indent="-285750" eaLnBrk="0" hangingPunct="0">
                <a:defRPr sz="3200">
                  <a:solidFill>
                    <a:schemeClr val="tx1"/>
                  </a:solidFill>
                  <a:latin typeface="Times New Roman" pitchFamily="18" charset="0"/>
                </a:defRPr>
              </a:lvl2pPr>
              <a:lvl3pPr marL="1143000" indent="-228600" eaLnBrk="0" hangingPunct="0">
                <a:defRPr sz="3200">
                  <a:solidFill>
                    <a:schemeClr val="tx1"/>
                  </a:solidFill>
                  <a:latin typeface="Times New Roman" pitchFamily="18" charset="0"/>
                </a:defRPr>
              </a:lvl3pPr>
              <a:lvl4pPr marL="1600200" indent="-228600" eaLnBrk="0" hangingPunct="0">
                <a:defRPr sz="3200">
                  <a:solidFill>
                    <a:schemeClr val="tx1"/>
                  </a:solidFill>
                  <a:latin typeface="Times New Roman" pitchFamily="18" charset="0"/>
                </a:defRPr>
              </a:lvl4pPr>
              <a:lvl5pPr marL="2057400" indent="-228600" eaLnBrk="0" hangingPunct="0">
                <a:defRPr sz="3200">
                  <a:solidFill>
                    <a:schemeClr val="tx1"/>
                  </a:solidFill>
                  <a:latin typeface="Times New Roman" pitchFamily="18" charset="0"/>
                </a:defRPr>
              </a:lvl5pPr>
              <a:lvl6pPr marL="2514600" indent="-228600" eaLnBrk="0" fontAlgn="base" hangingPunct="0">
                <a:spcBef>
                  <a:spcPct val="0"/>
                </a:spcBef>
                <a:spcAft>
                  <a:spcPct val="0"/>
                </a:spcAft>
                <a:defRPr sz="3200">
                  <a:solidFill>
                    <a:schemeClr val="tx1"/>
                  </a:solidFill>
                  <a:latin typeface="Times New Roman" pitchFamily="18" charset="0"/>
                </a:defRPr>
              </a:lvl6pPr>
              <a:lvl7pPr marL="2971800" indent="-228600" eaLnBrk="0" fontAlgn="base" hangingPunct="0">
                <a:spcBef>
                  <a:spcPct val="0"/>
                </a:spcBef>
                <a:spcAft>
                  <a:spcPct val="0"/>
                </a:spcAft>
                <a:defRPr sz="3200">
                  <a:solidFill>
                    <a:schemeClr val="tx1"/>
                  </a:solidFill>
                  <a:latin typeface="Times New Roman" pitchFamily="18" charset="0"/>
                </a:defRPr>
              </a:lvl7pPr>
              <a:lvl8pPr marL="3429000" indent="-228600" eaLnBrk="0" fontAlgn="base" hangingPunct="0">
                <a:spcBef>
                  <a:spcPct val="0"/>
                </a:spcBef>
                <a:spcAft>
                  <a:spcPct val="0"/>
                </a:spcAft>
                <a:defRPr sz="3200">
                  <a:solidFill>
                    <a:schemeClr val="tx1"/>
                  </a:solidFill>
                  <a:latin typeface="Times New Roman" pitchFamily="18" charset="0"/>
                </a:defRPr>
              </a:lvl8pPr>
              <a:lvl9pPr marL="3886200" indent="-228600" eaLnBrk="0" fontAlgn="base" hangingPunct="0">
                <a:spcBef>
                  <a:spcPct val="0"/>
                </a:spcBef>
                <a:spcAft>
                  <a:spcPct val="0"/>
                </a:spcAft>
                <a:defRPr sz="3200">
                  <a:solidFill>
                    <a:schemeClr val="tx1"/>
                  </a:solidFill>
                  <a:latin typeface="Times New Roman" pitchFamily="18" charset="0"/>
                </a:defRPr>
              </a:lvl9pPr>
            </a:lstStyle>
            <a:p>
              <a:pPr eaLnBrk="1" fontAlgn="base" hangingPunct="1">
                <a:spcBef>
                  <a:spcPct val="50000"/>
                </a:spcBef>
                <a:spcAft>
                  <a:spcPct val="0"/>
                </a:spcAft>
              </a:pPr>
              <a:r>
                <a:rPr lang="en-GB">
                  <a:solidFill>
                    <a:srgbClr val="000000"/>
                  </a:solidFill>
                </a:rPr>
                <a:t>0</a:t>
              </a:r>
            </a:p>
          </p:txBody>
        </p:sp>
      </p:grpSp>
      <p:sp>
        <p:nvSpPr>
          <p:cNvPr id="5124" name="Text Box 17"/>
          <p:cNvSpPr txBox="1">
            <a:spLocks noChangeArrowheads="1"/>
          </p:cNvSpPr>
          <p:nvPr/>
        </p:nvSpPr>
        <p:spPr bwMode="auto">
          <a:xfrm>
            <a:off x="685800" y="1752600"/>
            <a:ext cx="838200" cy="5794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3200">
                <a:solidFill>
                  <a:schemeClr val="tx1"/>
                </a:solidFill>
                <a:latin typeface="Times New Roman" pitchFamily="18" charset="0"/>
              </a:defRPr>
            </a:lvl1pPr>
            <a:lvl2pPr marL="742950" indent="-285750" eaLnBrk="0" hangingPunct="0">
              <a:defRPr sz="3200">
                <a:solidFill>
                  <a:schemeClr val="tx1"/>
                </a:solidFill>
                <a:latin typeface="Times New Roman" pitchFamily="18" charset="0"/>
              </a:defRPr>
            </a:lvl2pPr>
            <a:lvl3pPr marL="1143000" indent="-228600" eaLnBrk="0" hangingPunct="0">
              <a:defRPr sz="3200">
                <a:solidFill>
                  <a:schemeClr val="tx1"/>
                </a:solidFill>
                <a:latin typeface="Times New Roman" pitchFamily="18" charset="0"/>
              </a:defRPr>
            </a:lvl3pPr>
            <a:lvl4pPr marL="1600200" indent="-228600" eaLnBrk="0" hangingPunct="0">
              <a:defRPr sz="3200">
                <a:solidFill>
                  <a:schemeClr val="tx1"/>
                </a:solidFill>
                <a:latin typeface="Times New Roman" pitchFamily="18" charset="0"/>
              </a:defRPr>
            </a:lvl4pPr>
            <a:lvl5pPr marL="2057400" indent="-228600" eaLnBrk="0" hangingPunct="0">
              <a:defRPr sz="3200">
                <a:solidFill>
                  <a:schemeClr val="tx1"/>
                </a:solidFill>
                <a:latin typeface="Times New Roman" pitchFamily="18" charset="0"/>
              </a:defRPr>
            </a:lvl5pPr>
            <a:lvl6pPr marL="2514600" indent="-228600" eaLnBrk="0" fontAlgn="base" hangingPunct="0">
              <a:spcBef>
                <a:spcPct val="0"/>
              </a:spcBef>
              <a:spcAft>
                <a:spcPct val="0"/>
              </a:spcAft>
              <a:defRPr sz="3200">
                <a:solidFill>
                  <a:schemeClr val="tx1"/>
                </a:solidFill>
                <a:latin typeface="Times New Roman" pitchFamily="18" charset="0"/>
              </a:defRPr>
            </a:lvl6pPr>
            <a:lvl7pPr marL="2971800" indent="-228600" eaLnBrk="0" fontAlgn="base" hangingPunct="0">
              <a:spcBef>
                <a:spcPct val="0"/>
              </a:spcBef>
              <a:spcAft>
                <a:spcPct val="0"/>
              </a:spcAft>
              <a:defRPr sz="3200">
                <a:solidFill>
                  <a:schemeClr val="tx1"/>
                </a:solidFill>
                <a:latin typeface="Times New Roman" pitchFamily="18" charset="0"/>
              </a:defRPr>
            </a:lvl7pPr>
            <a:lvl8pPr marL="3429000" indent="-228600" eaLnBrk="0" fontAlgn="base" hangingPunct="0">
              <a:spcBef>
                <a:spcPct val="0"/>
              </a:spcBef>
              <a:spcAft>
                <a:spcPct val="0"/>
              </a:spcAft>
              <a:defRPr sz="3200">
                <a:solidFill>
                  <a:schemeClr val="tx1"/>
                </a:solidFill>
                <a:latin typeface="Times New Roman" pitchFamily="18" charset="0"/>
              </a:defRPr>
            </a:lvl8pPr>
            <a:lvl9pPr marL="3886200" indent="-228600" eaLnBrk="0" fontAlgn="base" hangingPunct="0">
              <a:spcBef>
                <a:spcPct val="0"/>
              </a:spcBef>
              <a:spcAft>
                <a:spcPct val="0"/>
              </a:spcAft>
              <a:defRPr sz="3200">
                <a:solidFill>
                  <a:schemeClr val="tx1"/>
                </a:solidFill>
                <a:latin typeface="Times New Roman" pitchFamily="18" charset="0"/>
              </a:defRPr>
            </a:lvl9pPr>
          </a:lstStyle>
          <a:p>
            <a:pPr eaLnBrk="1" fontAlgn="base" hangingPunct="1">
              <a:spcBef>
                <a:spcPct val="50000"/>
              </a:spcBef>
              <a:spcAft>
                <a:spcPct val="0"/>
              </a:spcAft>
            </a:pPr>
            <a:r>
              <a:rPr lang="en-GB" dirty="0" err="1">
                <a:solidFill>
                  <a:srgbClr val="000000"/>
                </a:solidFill>
              </a:rPr>
              <a:t>i</a:t>
            </a:r>
            <a:r>
              <a:rPr lang="en-GB" baseline="-25000" dirty="0" err="1">
                <a:solidFill>
                  <a:srgbClr val="000000"/>
                </a:solidFill>
              </a:rPr>
              <a:t>b</a:t>
            </a:r>
            <a:endParaRPr lang="en-GB" dirty="0">
              <a:solidFill>
                <a:srgbClr val="000000"/>
              </a:solidFill>
            </a:endParaRPr>
          </a:p>
        </p:txBody>
      </p:sp>
      <p:sp>
        <p:nvSpPr>
          <p:cNvPr id="5125" name="Text Box 18"/>
          <p:cNvSpPr txBox="1">
            <a:spLocks noChangeArrowheads="1"/>
          </p:cNvSpPr>
          <p:nvPr/>
        </p:nvSpPr>
        <p:spPr bwMode="auto">
          <a:xfrm>
            <a:off x="533400" y="2667000"/>
            <a:ext cx="838200" cy="5794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3200">
                <a:solidFill>
                  <a:schemeClr val="tx1"/>
                </a:solidFill>
                <a:latin typeface="Times New Roman" pitchFamily="18" charset="0"/>
              </a:defRPr>
            </a:lvl1pPr>
            <a:lvl2pPr marL="742950" indent="-285750" eaLnBrk="0" hangingPunct="0">
              <a:defRPr sz="3200">
                <a:solidFill>
                  <a:schemeClr val="tx1"/>
                </a:solidFill>
                <a:latin typeface="Times New Roman" pitchFamily="18" charset="0"/>
              </a:defRPr>
            </a:lvl2pPr>
            <a:lvl3pPr marL="1143000" indent="-228600" eaLnBrk="0" hangingPunct="0">
              <a:defRPr sz="3200">
                <a:solidFill>
                  <a:schemeClr val="tx1"/>
                </a:solidFill>
                <a:latin typeface="Times New Roman" pitchFamily="18" charset="0"/>
              </a:defRPr>
            </a:lvl3pPr>
            <a:lvl4pPr marL="1600200" indent="-228600" eaLnBrk="0" hangingPunct="0">
              <a:defRPr sz="3200">
                <a:solidFill>
                  <a:schemeClr val="tx1"/>
                </a:solidFill>
                <a:latin typeface="Times New Roman" pitchFamily="18" charset="0"/>
              </a:defRPr>
            </a:lvl4pPr>
            <a:lvl5pPr marL="2057400" indent="-228600" eaLnBrk="0" hangingPunct="0">
              <a:defRPr sz="3200">
                <a:solidFill>
                  <a:schemeClr val="tx1"/>
                </a:solidFill>
                <a:latin typeface="Times New Roman" pitchFamily="18" charset="0"/>
              </a:defRPr>
            </a:lvl5pPr>
            <a:lvl6pPr marL="2514600" indent="-228600" eaLnBrk="0" fontAlgn="base" hangingPunct="0">
              <a:spcBef>
                <a:spcPct val="0"/>
              </a:spcBef>
              <a:spcAft>
                <a:spcPct val="0"/>
              </a:spcAft>
              <a:defRPr sz="3200">
                <a:solidFill>
                  <a:schemeClr val="tx1"/>
                </a:solidFill>
                <a:latin typeface="Times New Roman" pitchFamily="18" charset="0"/>
              </a:defRPr>
            </a:lvl6pPr>
            <a:lvl7pPr marL="2971800" indent="-228600" eaLnBrk="0" fontAlgn="base" hangingPunct="0">
              <a:spcBef>
                <a:spcPct val="0"/>
              </a:spcBef>
              <a:spcAft>
                <a:spcPct val="0"/>
              </a:spcAft>
              <a:defRPr sz="3200">
                <a:solidFill>
                  <a:schemeClr val="tx1"/>
                </a:solidFill>
                <a:latin typeface="Times New Roman" pitchFamily="18" charset="0"/>
              </a:defRPr>
            </a:lvl7pPr>
            <a:lvl8pPr marL="3429000" indent="-228600" eaLnBrk="0" fontAlgn="base" hangingPunct="0">
              <a:spcBef>
                <a:spcPct val="0"/>
              </a:spcBef>
              <a:spcAft>
                <a:spcPct val="0"/>
              </a:spcAft>
              <a:defRPr sz="3200">
                <a:solidFill>
                  <a:schemeClr val="tx1"/>
                </a:solidFill>
                <a:latin typeface="Times New Roman" pitchFamily="18" charset="0"/>
              </a:defRPr>
            </a:lvl8pPr>
            <a:lvl9pPr marL="3886200" indent="-228600" eaLnBrk="0" fontAlgn="base" hangingPunct="0">
              <a:spcBef>
                <a:spcPct val="0"/>
              </a:spcBef>
              <a:spcAft>
                <a:spcPct val="0"/>
              </a:spcAft>
              <a:defRPr sz="3200">
                <a:solidFill>
                  <a:schemeClr val="tx1"/>
                </a:solidFill>
                <a:latin typeface="Times New Roman" pitchFamily="18" charset="0"/>
              </a:defRPr>
            </a:lvl9pPr>
          </a:lstStyle>
          <a:p>
            <a:pPr eaLnBrk="1" fontAlgn="base" hangingPunct="1">
              <a:spcBef>
                <a:spcPct val="50000"/>
              </a:spcBef>
              <a:spcAft>
                <a:spcPct val="0"/>
              </a:spcAft>
            </a:pPr>
            <a:r>
              <a:rPr lang="en-GB">
                <a:solidFill>
                  <a:srgbClr val="000000"/>
                </a:solidFill>
              </a:rPr>
              <a:t>+</a:t>
            </a:r>
          </a:p>
        </p:txBody>
      </p:sp>
      <p:grpSp>
        <p:nvGrpSpPr>
          <p:cNvPr id="6" name="Group 27"/>
          <p:cNvGrpSpPr>
            <a:grpSpLocks/>
          </p:cNvGrpSpPr>
          <p:nvPr/>
        </p:nvGrpSpPr>
        <p:grpSpPr bwMode="auto">
          <a:xfrm>
            <a:off x="1676400" y="2667000"/>
            <a:ext cx="4800600" cy="1371600"/>
            <a:chOff x="1056" y="1776"/>
            <a:chExt cx="3024" cy="864"/>
          </a:xfrm>
        </p:grpSpPr>
        <p:sp>
          <p:nvSpPr>
            <p:cNvPr id="5143" name="Line 19"/>
            <p:cNvSpPr>
              <a:spLocks noChangeShapeType="1"/>
            </p:cNvSpPr>
            <p:nvPr/>
          </p:nvSpPr>
          <p:spPr bwMode="auto">
            <a:xfrm>
              <a:off x="1056" y="1776"/>
              <a:ext cx="0" cy="864"/>
            </a:xfrm>
            <a:prstGeom prst="line">
              <a:avLst/>
            </a:prstGeom>
            <a:noFill/>
            <a:ln w="38100">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sz="3200">
                <a:solidFill>
                  <a:srgbClr val="000000"/>
                </a:solidFill>
              </a:endParaRPr>
            </a:p>
          </p:txBody>
        </p:sp>
        <p:grpSp>
          <p:nvGrpSpPr>
            <p:cNvPr id="7" name="Group 23"/>
            <p:cNvGrpSpPr>
              <a:grpSpLocks/>
            </p:cNvGrpSpPr>
            <p:nvPr/>
          </p:nvGrpSpPr>
          <p:grpSpPr bwMode="auto">
            <a:xfrm>
              <a:off x="1056" y="2064"/>
              <a:ext cx="3024" cy="576"/>
              <a:chOff x="1056" y="2064"/>
              <a:chExt cx="3024" cy="576"/>
            </a:xfrm>
          </p:grpSpPr>
          <p:sp>
            <p:nvSpPr>
              <p:cNvPr id="5145" name="Line 20"/>
              <p:cNvSpPr>
                <a:spLocks noChangeShapeType="1"/>
              </p:cNvSpPr>
              <p:nvPr/>
            </p:nvSpPr>
            <p:spPr bwMode="auto">
              <a:xfrm>
                <a:off x="1056" y="2640"/>
                <a:ext cx="3024" cy="0"/>
              </a:xfrm>
              <a:prstGeom prst="line">
                <a:avLst/>
              </a:prstGeom>
              <a:noFill/>
              <a:ln w="2857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sz="3200">
                  <a:solidFill>
                    <a:srgbClr val="000000"/>
                  </a:solidFill>
                </a:endParaRPr>
              </a:p>
            </p:txBody>
          </p:sp>
          <p:sp>
            <p:nvSpPr>
              <p:cNvPr id="5146" name="Line 21"/>
              <p:cNvSpPr>
                <a:spLocks noChangeShapeType="1"/>
              </p:cNvSpPr>
              <p:nvPr/>
            </p:nvSpPr>
            <p:spPr bwMode="auto">
              <a:xfrm flipH="1" flipV="1">
                <a:off x="1056" y="2064"/>
                <a:ext cx="3024" cy="0"/>
              </a:xfrm>
              <a:prstGeom prst="line">
                <a:avLst/>
              </a:prstGeom>
              <a:noFill/>
              <a:ln w="28575">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sz="3200">
                  <a:solidFill>
                    <a:srgbClr val="000000"/>
                  </a:solidFill>
                </a:endParaRPr>
              </a:p>
            </p:txBody>
          </p:sp>
        </p:grpSp>
      </p:grpSp>
      <p:sp>
        <p:nvSpPr>
          <p:cNvPr id="5127" name="Text Box 22"/>
          <p:cNvSpPr txBox="1">
            <a:spLocks noChangeArrowheads="1"/>
          </p:cNvSpPr>
          <p:nvPr/>
        </p:nvSpPr>
        <p:spPr bwMode="auto">
          <a:xfrm>
            <a:off x="533400" y="3276600"/>
            <a:ext cx="762000" cy="5794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3200">
                <a:solidFill>
                  <a:schemeClr val="tx1"/>
                </a:solidFill>
                <a:latin typeface="Times New Roman" pitchFamily="18" charset="0"/>
              </a:defRPr>
            </a:lvl1pPr>
            <a:lvl2pPr marL="742950" indent="-285750" eaLnBrk="0" hangingPunct="0">
              <a:defRPr sz="3200">
                <a:solidFill>
                  <a:schemeClr val="tx1"/>
                </a:solidFill>
                <a:latin typeface="Times New Roman" pitchFamily="18" charset="0"/>
              </a:defRPr>
            </a:lvl2pPr>
            <a:lvl3pPr marL="1143000" indent="-228600" eaLnBrk="0" hangingPunct="0">
              <a:defRPr sz="3200">
                <a:solidFill>
                  <a:schemeClr val="tx1"/>
                </a:solidFill>
                <a:latin typeface="Times New Roman" pitchFamily="18" charset="0"/>
              </a:defRPr>
            </a:lvl3pPr>
            <a:lvl4pPr marL="1600200" indent="-228600" eaLnBrk="0" hangingPunct="0">
              <a:defRPr sz="3200">
                <a:solidFill>
                  <a:schemeClr val="tx1"/>
                </a:solidFill>
                <a:latin typeface="Times New Roman" pitchFamily="18" charset="0"/>
              </a:defRPr>
            </a:lvl4pPr>
            <a:lvl5pPr marL="2057400" indent="-228600" eaLnBrk="0" hangingPunct="0">
              <a:defRPr sz="3200">
                <a:solidFill>
                  <a:schemeClr val="tx1"/>
                </a:solidFill>
                <a:latin typeface="Times New Roman" pitchFamily="18" charset="0"/>
              </a:defRPr>
            </a:lvl5pPr>
            <a:lvl6pPr marL="2514600" indent="-228600" eaLnBrk="0" fontAlgn="base" hangingPunct="0">
              <a:spcBef>
                <a:spcPct val="0"/>
              </a:spcBef>
              <a:spcAft>
                <a:spcPct val="0"/>
              </a:spcAft>
              <a:defRPr sz="3200">
                <a:solidFill>
                  <a:schemeClr val="tx1"/>
                </a:solidFill>
                <a:latin typeface="Times New Roman" pitchFamily="18" charset="0"/>
              </a:defRPr>
            </a:lvl6pPr>
            <a:lvl7pPr marL="2971800" indent="-228600" eaLnBrk="0" fontAlgn="base" hangingPunct="0">
              <a:spcBef>
                <a:spcPct val="0"/>
              </a:spcBef>
              <a:spcAft>
                <a:spcPct val="0"/>
              </a:spcAft>
              <a:defRPr sz="3200">
                <a:solidFill>
                  <a:schemeClr val="tx1"/>
                </a:solidFill>
                <a:latin typeface="Times New Roman" pitchFamily="18" charset="0"/>
              </a:defRPr>
            </a:lvl7pPr>
            <a:lvl8pPr marL="3429000" indent="-228600" eaLnBrk="0" fontAlgn="base" hangingPunct="0">
              <a:spcBef>
                <a:spcPct val="0"/>
              </a:spcBef>
              <a:spcAft>
                <a:spcPct val="0"/>
              </a:spcAft>
              <a:defRPr sz="3200">
                <a:solidFill>
                  <a:schemeClr val="tx1"/>
                </a:solidFill>
                <a:latin typeface="Times New Roman" pitchFamily="18" charset="0"/>
              </a:defRPr>
            </a:lvl8pPr>
            <a:lvl9pPr marL="3886200" indent="-228600" eaLnBrk="0" fontAlgn="base" hangingPunct="0">
              <a:spcBef>
                <a:spcPct val="0"/>
              </a:spcBef>
              <a:spcAft>
                <a:spcPct val="0"/>
              </a:spcAft>
              <a:defRPr sz="3200">
                <a:solidFill>
                  <a:schemeClr val="tx1"/>
                </a:solidFill>
                <a:latin typeface="Times New Roman" pitchFamily="18" charset="0"/>
              </a:defRPr>
            </a:lvl9pPr>
          </a:lstStyle>
          <a:p>
            <a:pPr eaLnBrk="1" fontAlgn="base" hangingPunct="1">
              <a:spcBef>
                <a:spcPct val="50000"/>
              </a:spcBef>
              <a:spcAft>
                <a:spcPct val="0"/>
              </a:spcAft>
            </a:pPr>
            <a:r>
              <a:rPr lang="en-GB">
                <a:solidFill>
                  <a:srgbClr val="000000"/>
                </a:solidFill>
              </a:rPr>
              <a:t>I</a:t>
            </a:r>
            <a:r>
              <a:rPr lang="en-GB" baseline="-20000">
                <a:solidFill>
                  <a:srgbClr val="000000"/>
                </a:solidFill>
              </a:rPr>
              <a:t>B</a:t>
            </a:r>
            <a:endParaRPr lang="en-GB">
              <a:solidFill>
                <a:srgbClr val="000000"/>
              </a:solidFill>
            </a:endParaRPr>
          </a:p>
        </p:txBody>
      </p:sp>
      <p:grpSp>
        <p:nvGrpSpPr>
          <p:cNvPr id="8" name="Group 33"/>
          <p:cNvGrpSpPr>
            <a:grpSpLocks/>
          </p:cNvGrpSpPr>
          <p:nvPr/>
        </p:nvGrpSpPr>
        <p:grpSpPr bwMode="auto">
          <a:xfrm>
            <a:off x="1752600" y="4876800"/>
            <a:ext cx="5257800" cy="1371600"/>
            <a:chOff x="960" y="3072"/>
            <a:chExt cx="3312" cy="864"/>
          </a:xfrm>
        </p:grpSpPr>
        <p:grpSp>
          <p:nvGrpSpPr>
            <p:cNvPr id="9" name="Group 12"/>
            <p:cNvGrpSpPr>
              <a:grpSpLocks/>
            </p:cNvGrpSpPr>
            <p:nvPr/>
          </p:nvGrpSpPr>
          <p:grpSpPr bwMode="auto">
            <a:xfrm>
              <a:off x="960" y="3072"/>
              <a:ext cx="3312" cy="528"/>
              <a:chOff x="864" y="1392"/>
              <a:chExt cx="3312" cy="528"/>
            </a:xfrm>
          </p:grpSpPr>
          <p:sp>
            <p:nvSpPr>
              <p:cNvPr id="5141" name="Freeform 13"/>
              <p:cNvSpPr>
                <a:spLocks/>
              </p:cNvSpPr>
              <p:nvPr/>
            </p:nvSpPr>
            <p:spPr bwMode="auto">
              <a:xfrm>
                <a:off x="1392" y="1392"/>
                <a:ext cx="2448" cy="528"/>
              </a:xfrm>
              <a:custGeom>
                <a:avLst/>
                <a:gdLst>
                  <a:gd name="T0" fmla="*/ 0 w 3456"/>
                  <a:gd name="T1" fmla="*/ 275 h 920"/>
                  <a:gd name="T2" fmla="*/ 238 w 3456"/>
                  <a:gd name="T3" fmla="*/ 83 h 920"/>
                  <a:gd name="T4" fmla="*/ 748 w 3456"/>
                  <a:gd name="T5" fmla="*/ 523 h 920"/>
                  <a:gd name="T6" fmla="*/ 1258 w 3456"/>
                  <a:gd name="T7" fmla="*/ 55 h 920"/>
                  <a:gd name="T8" fmla="*/ 1802 w 3456"/>
                  <a:gd name="T9" fmla="*/ 523 h 920"/>
                  <a:gd name="T10" fmla="*/ 2244 w 3456"/>
                  <a:gd name="T11" fmla="*/ 55 h 920"/>
                  <a:gd name="T12" fmla="*/ 2448 w 3456"/>
                  <a:gd name="T13" fmla="*/ 193 h 92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456" h="920">
                    <a:moveTo>
                      <a:pt x="0" y="480"/>
                    </a:moveTo>
                    <a:cubicBezTo>
                      <a:pt x="80" y="276"/>
                      <a:pt x="160" y="72"/>
                      <a:pt x="336" y="144"/>
                    </a:cubicBezTo>
                    <a:cubicBezTo>
                      <a:pt x="512" y="216"/>
                      <a:pt x="816" y="920"/>
                      <a:pt x="1056" y="912"/>
                    </a:cubicBezTo>
                    <a:cubicBezTo>
                      <a:pt x="1296" y="904"/>
                      <a:pt x="1528" y="96"/>
                      <a:pt x="1776" y="96"/>
                    </a:cubicBezTo>
                    <a:cubicBezTo>
                      <a:pt x="2024" y="96"/>
                      <a:pt x="2312" y="912"/>
                      <a:pt x="2544" y="912"/>
                    </a:cubicBezTo>
                    <a:cubicBezTo>
                      <a:pt x="2776" y="912"/>
                      <a:pt x="3016" y="192"/>
                      <a:pt x="3168" y="96"/>
                    </a:cubicBezTo>
                    <a:cubicBezTo>
                      <a:pt x="3320" y="0"/>
                      <a:pt x="3388" y="168"/>
                      <a:pt x="3456" y="336"/>
                    </a:cubicBezTo>
                  </a:path>
                </a:pathLst>
              </a:custGeom>
              <a:noFill/>
              <a:ln w="38100" cap="flat" cmpd="sng">
                <a:solidFill>
                  <a:schemeClr val="tx1"/>
                </a:solidFill>
                <a:prstDash val="sysDot"/>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sz="3200">
                  <a:solidFill>
                    <a:srgbClr val="000000"/>
                  </a:solidFill>
                </a:endParaRPr>
              </a:p>
            </p:txBody>
          </p:sp>
          <p:sp>
            <p:nvSpPr>
              <p:cNvPr id="5142" name="Line 14"/>
              <p:cNvSpPr>
                <a:spLocks noChangeShapeType="1"/>
              </p:cNvSpPr>
              <p:nvPr/>
            </p:nvSpPr>
            <p:spPr bwMode="auto">
              <a:xfrm flipH="1">
                <a:off x="864" y="1680"/>
                <a:ext cx="3312" cy="0"/>
              </a:xfrm>
              <a:prstGeom prst="line">
                <a:avLst/>
              </a:prstGeom>
              <a:noFill/>
              <a:ln w="2857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sz="3200">
                  <a:solidFill>
                    <a:srgbClr val="000000"/>
                  </a:solidFill>
                </a:endParaRPr>
              </a:p>
            </p:txBody>
          </p:sp>
        </p:grpSp>
        <p:grpSp>
          <p:nvGrpSpPr>
            <p:cNvPr id="10" name="Group 28"/>
            <p:cNvGrpSpPr>
              <a:grpSpLocks/>
            </p:cNvGrpSpPr>
            <p:nvPr/>
          </p:nvGrpSpPr>
          <p:grpSpPr bwMode="auto">
            <a:xfrm>
              <a:off x="960" y="3072"/>
              <a:ext cx="3024" cy="864"/>
              <a:chOff x="1056" y="1776"/>
              <a:chExt cx="3024" cy="864"/>
            </a:xfrm>
          </p:grpSpPr>
          <p:sp>
            <p:nvSpPr>
              <p:cNvPr id="5137" name="Line 29"/>
              <p:cNvSpPr>
                <a:spLocks noChangeShapeType="1"/>
              </p:cNvSpPr>
              <p:nvPr/>
            </p:nvSpPr>
            <p:spPr bwMode="auto">
              <a:xfrm>
                <a:off x="1056" y="1776"/>
                <a:ext cx="0" cy="864"/>
              </a:xfrm>
              <a:prstGeom prst="line">
                <a:avLst/>
              </a:prstGeom>
              <a:noFill/>
              <a:ln w="38100">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sz="3200">
                  <a:solidFill>
                    <a:srgbClr val="000000"/>
                  </a:solidFill>
                </a:endParaRPr>
              </a:p>
            </p:txBody>
          </p:sp>
          <p:grpSp>
            <p:nvGrpSpPr>
              <p:cNvPr id="11" name="Group 30"/>
              <p:cNvGrpSpPr>
                <a:grpSpLocks/>
              </p:cNvGrpSpPr>
              <p:nvPr/>
            </p:nvGrpSpPr>
            <p:grpSpPr bwMode="auto">
              <a:xfrm>
                <a:off x="1056" y="2064"/>
                <a:ext cx="3024" cy="576"/>
                <a:chOff x="1056" y="2064"/>
                <a:chExt cx="3024" cy="576"/>
              </a:xfrm>
            </p:grpSpPr>
            <p:sp>
              <p:nvSpPr>
                <p:cNvPr id="5139" name="Line 31"/>
                <p:cNvSpPr>
                  <a:spLocks noChangeShapeType="1"/>
                </p:cNvSpPr>
                <p:nvPr/>
              </p:nvSpPr>
              <p:spPr bwMode="auto">
                <a:xfrm>
                  <a:off x="1056" y="2640"/>
                  <a:ext cx="3024" cy="0"/>
                </a:xfrm>
                <a:prstGeom prst="line">
                  <a:avLst/>
                </a:prstGeom>
                <a:noFill/>
                <a:ln w="2857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sz="3200">
                    <a:solidFill>
                      <a:srgbClr val="000000"/>
                    </a:solidFill>
                  </a:endParaRPr>
                </a:p>
              </p:txBody>
            </p:sp>
            <p:sp>
              <p:nvSpPr>
                <p:cNvPr id="5140" name="Line 32"/>
                <p:cNvSpPr>
                  <a:spLocks noChangeShapeType="1"/>
                </p:cNvSpPr>
                <p:nvPr/>
              </p:nvSpPr>
              <p:spPr bwMode="auto">
                <a:xfrm flipH="1" flipV="1">
                  <a:off x="1056" y="2064"/>
                  <a:ext cx="3024" cy="0"/>
                </a:xfrm>
                <a:prstGeom prst="line">
                  <a:avLst/>
                </a:prstGeom>
                <a:noFill/>
                <a:ln w="28575">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sz="3200">
                    <a:solidFill>
                      <a:srgbClr val="000000"/>
                    </a:solidFill>
                  </a:endParaRPr>
                </a:p>
              </p:txBody>
            </p:sp>
          </p:grpSp>
        </p:grpSp>
      </p:grpSp>
      <p:sp>
        <p:nvSpPr>
          <p:cNvPr id="5129" name="Text Box 34"/>
          <p:cNvSpPr txBox="1">
            <a:spLocks noChangeArrowheads="1"/>
          </p:cNvSpPr>
          <p:nvPr/>
        </p:nvSpPr>
        <p:spPr bwMode="auto">
          <a:xfrm>
            <a:off x="533400" y="4267200"/>
            <a:ext cx="990600" cy="5794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3200">
                <a:solidFill>
                  <a:schemeClr val="tx1"/>
                </a:solidFill>
                <a:latin typeface="Times New Roman" pitchFamily="18" charset="0"/>
              </a:defRPr>
            </a:lvl1pPr>
            <a:lvl2pPr marL="742950" indent="-285750" eaLnBrk="0" hangingPunct="0">
              <a:defRPr sz="3200">
                <a:solidFill>
                  <a:schemeClr val="tx1"/>
                </a:solidFill>
                <a:latin typeface="Times New Roman" pitchFamily="18" charset="0"/>
              </a:defRPr>
            </a:lvl2pPr>
            <a:lvl3pPr marL="1143000" indent="-228600" eaLnBrk="0" hangingPunct="0">
              <a:defRPr sz="3200">
                <a:solidFill>
                  <a:schemeClr val="tx1"/>
                </a:solidFill>
                <a:latin typeface="Times New Roman" pitchFamily="18" charset="0"/>
              </a:defRPr>
            </a:lvl3pPr>
            <a:lvl4pPr marL="1600200" indent="-228600" eaLnBrk="0" hangingPunct="0">
              <a:defRPr sz="3200">
                <a:solidFill>
                  <a:schemeClr val="tx1"/>
                </a:solidFill>
                <a:latin typeface="Times New Roman" pitchFamily="18" charset="0"/>
              </a:defRPr>
            </a:lvl4pPr>
            <a:lvl5pPr marL="2057400" indent="-228600" eaLnBrk="0" hangingPunct="0">
              <a:defRPr sz="3200">
                <a:solidFill>
                  <a:schemeClr val="tx1"/>
                </a:solidFill>
                <a:latin typeface="Times New Roman" pitchFamily="18" charset="0"/>
              </a:defRPr>
            </a:lvl5pPr>
            <a:lvl6pPr marL="2514600" indent="-228600" eaLnBrk="0" fontAlgn="base" hangingPunct="0">
              <a:spcBef>
                <a:spcPct val="0"/>
              </a:spcBef>
              <a:spcAft>
                <a:spcPct val="0"/>
              </a:spcAft>
              <a:defRPr sz="3200">
                <a:solidFill>
                  <a:schemeClr val="tx1"/>
                </a:solidFill>
                <a:latin typeface="Times New Roman" pitchFamily="18" charset="0"/>
              </a:defRPr>
            </a:lvl6pPr>
            <a:lvl7pPr marL="2971800" indent="-228600" eaLnBrk="0" fontAlgn="base" hangingPunct="0">
              <a:spcBef>
                <a:spcPct val="0"/>
              </a:spcBef>
              <a:spcAft>
                <a:spcPct val="0"/>
              </a:spcAft>
              <a:defRPr sz="3200">
                <a:solidFill>
                  <a:schemeClr val="tx1"/>
                </a:solidFill>
                <a:latin typeface="Times New Roman" pitchFamily="18" charset="0"/>
              </a:defRPr>
            </a:lvl7pPr>
            <a:lvl8pPr marL="3429000" indent="-228600" eaLnBrk="0" fontAlgn="base" hangingPunct="0">
              <a:spcBef>
                <a:spcPct val="0"/>
              </a:spcBef>
              <a:spcAft>
                <a:spcPct val="0"/>
              </a:spcAft>
              <a:defRPr sz="3200">
                <a:solidFill>
                  <a:schemeClr val="tx1"/>
                </a:solidFill>
                <a:latin typeface="Times New Roman" pitchFamily="18" charset="0"/>
              </a:defRPr>
            </a:lvl8pPr>
            <a:lvl9pPr marL="3886200" indent="-228600" eaLnBrk="0" fontAlgn="base" hangingPunct="0">
              <a:spcBef>
                <a:spcPct val="0"/>
              </a:spcBef>
              <a:spcAft>
                <a:spcPct val="0"/>
              </a:spcAft>
              <a:defRPr sz="3200">
                <a:solidFill>
                  <a:schemeClr val="tx1"/>
                </a:solidFill>
                <a:latin typeface="Times New Roman" pitchFamily="18" charset="0"/>
              </a:defRPr>
            </a:lvl9pPr>
          </a:lstStyle>
          <a:p>
            <a:pPr eaLnBrk="1" fontAlgn="base" hangingPunct="1">
              <a:spcBef>
                <a:spcPct val="50000"/>
              </a:spcBef>
              <a:spcAft>
                <a:spcPct val="0"/>
              </a:spcAft>
            </a:pPr>
            <a:r>
              <a:rPr lang="en-GB">
                <a:solidFill>
                  <a:srgbClr val="000000"/>
                </a:solidFill>
              </a:rPr>
              <a:t>=</a:t>
            </a:r>
          </a:p>
        </p:txBody>
      </p:sp>
      <p:sp>
        <p:nvSpPr>
          <p:cNvPr id="5130" name="Text Box 35"/>
          <p:cNvSpPr txBox="1">
            <a:spLocks noChangeArrowheads="1"/>
          </p:cNvSpPr>
          <p:nvPr/>
        </p:nvSpPr>
        <p:spPr bwMode="auto">
          <a:xfrm>
            <a:off x="533400" y="5181600"/>
            <a:ext cx="914400" cy="5794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3200">
                <a:solidFill>
                  <a:schemeClr val="tx1"/>
                </a:solidFill>
                <a:latin typeface="Times New Roman" pitchFamily="18" charset="0"/>
              </a:defRPr>
            </a:lvl1pPr>
            <a:lvl2pPr marL="742950" indent="-285750" eaLnBrk="0" hangingPunct="0">
              <a:defRPr sz="3200">
                <a:solidFill>
                  <a:schemeClr val="tx1"/>
                </a:solidFill>
                <a:latin typeface="Times New Roman" pitchFamily="18" charset="0"/>
              </a:defRPr>
            </a:lvl2pPr>
            <a:lvl3pPr marL="1143000" indent="-228600" eaLnBrk="0" hangingPunct="0">
              <a:defRPr sz="3200">
                <a:solidFill>
                  <a:schemeClr val="tx1"/>
                </a:solidFill>
                <a:latin typeface="Times New Roman" pitchFamily="18" charset="0"/>
              </a:defRPr>
            </a:lvl3pPr>
            <a:lvl4pPr marL="1600200" indent="-228600" eaLnBrk="0" hangingPunct="0">
              <a:defRPr sz="3200">
                <a:solidFill>
                  <a:schemeClr val="tx1"/>
                </a:solidFill>
                <a:latin typeface="Times New Roman" pitchFamily="18" charset="0"/>
              </a:defRPr>
            </a:lvl4pPr>
            <a:lvl5pPr marL="2057400" indent="-228600" eaLnBrk="0" hangingPunct="0">
              <a:defRPr sz="3200">
                <a:solidFill>
                  <a:schemeClr val="tx1"/>
                </a:solidFill>
                <a:latin typeface="Times New Roman" pitchFamily="18" charset="0"/>
              </a:defRPr>
            </a:lvl5pPr>
            <a:lvl6pPr marL="2514600" indent="-228600" eaLnBrk="0" fontAlgn="base" hangingPunct="0">
              <a:spcBef>
                <a:spcPct val="0"/>
              </a:spcBef>
              <a:spcAft>
                <a:spcPct val="0"/>
              </a:spcAft>
              <a:defRPr sz="3200">
                <a:solidFill>
                  <a:schemeClr val="tx1"/>
                </a:solidFill>
                <a:latin typeface="Times New Roman" pitchFamily="18" charset="0"/>
              </a:defRPr>
            </a:lvl6pPr>
            <a:lvl7pPr marL="2971800" indent="-228600" eaLnBrk="0" fontAlgn="base" hangingPunct="0">
              <a:spcBef>
                <a:spcPct val="0"/>
              </a:spcBef>
              <a:spcAft>
                <a:spcPct val="0"/>
              </a:spcAft>
              <a:defRPr sz="3200">
                <a:solidFill>
                  <a:schemeClr val="tx1"/>
                </a:solidFill>
                <a:latin typeface="Times New Roman" pitchFamily="18" charset="0"/>
              </a:defRPr>
            </a:lvl7pPr>
            <a:lvl8pPr marL="3429000" indent="-228600" eaLnBrk="0" fontAlgn="base" hangingPunct="0">
              <a:spcBef>
                <a:spcPct val="0"/>
              </a:spcBef>
              <a:spcAft>
                <a:spcPct val="0"/>
              </a:spcAft>
              <a:defRPr sz="3200">
                <a:solidFill>
                  <a:schemeClr val="tx1"/>
                </a:solidFill>
                <a:latin typeface="Times New Roman" pitchFamily="18" charset="0"/>
              </a:defRPr>
            </a:lvl8pPr>
            <a:lvl9pPr marL="3886200" indent="-228600" eaLnBrk="0" fontAlgn="base" hangingPunct="0">
              <a:spcBef>
                <a:spcPct val="0"/>
              </a:spcBef>
              <a:spcAft>
                <a:spcPct val="0"/>
              </a:spcAft>
              <a:defRPr sz="3200">
                <a:solidFill>
                  <a:schemeClr val="tx1"/>
                </a:solidFill>
                <a:latin typeface="Times New Roman" pitchFamily="18" charset="0"/>
              </a:defRPr>
            </a:lvl9pPr>
          </a:lstStyle>
          <a:p>
            <a:pPr eaLnBrk="1" fontAlgn="base" hangingPunct="1">
              <a:spcBef>
                <a:spcPct val="50000"/>
              </a:spcBef>
              <a:spcAft>
                <a:spcPct val="0"/>
              </a:spcAft>
            </a:pPr>
            <a:r>
              <a:rPr lang="en-GB">
                <a:solidFill>
                  <a:srgbClr val="000000"/>
                </a:solidFill>
              </a:rPr>
              <a:t>i</a:t>
            </a:r>
            <a:r>
              <a:rPr lang="en-GB" baseline="-20000">
                <a:solidFill>
                  <a:srgbClr val="000000"/>
                </a:solidFill>
              </a:rPr>
              <a:t>B</a:t>
            </a:r>
            <a:endParaRPr lang="en-GB">
              <a:solidFill>
                <a:srgbClr val="000000"/>
              </a:solidFill>
            </a:endParaRPr>
          </a:p>
        </p:txBody>
      </p:sp>
      <p:sp>
        <p:nvSpPr>
          <p:cNvPr id="5131" name="Line 36"/>
          <p:cNvSpPr>
            <a:spLocks noChangeShapeType="1"/>
          </p:cNvSpPr>
          <p:nvPr/>
        </p:nvSpPr>
        <p:spPr bwMode="auto">
          <a:xfrm flipV="1">
            <a:off x="990600" y="5105400"/>
            <a:ext cx="1752600" cy="381000"/>
          </a:xfrm>
          <a:prstGeom prst="line">
            <a:avLst/>
          </a:prstGeom>
          <a:noFill/>
          <a:ln w="3810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sz="3200">
              <a:solidFill>
                <a:srgbClr val="000000"/>
              </a:solidFill>
            </a:endParaRPr>
          </a:p>
        </p:txBody>
      </p:sp>
      <p:sp>
        <p:nvSpPr>
          <p:cNvPr id="5132" name="Line 37"/>
          <p:cNvSpPr>
            <a:spLocks noChangeShapeType="1"/>
          </p:cNvSpPr>
          <p:nvPr/>
        </p:nvSpPr>
        <p:spPr bwMode="auto">
          <a:xfrm flipV="1">
            <a:off x="4572000" y="5029200"/>
            <a:ext cx="0" cy="1219200"/>
          </a:xfrm>
          <a:prstGeom prst="line">
            <a:avLst/>
          </a:prstGeom>
          <a:noFill/>
          <a:ln w="3810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sz="3200">
              <a:solidFill>
                <a:srgbClr val="000000"/>
              </a:solidFill>
            </a:endParaRPr>
          </a:p>
        </p:txBody>
      </p:sp>
      <p:sp>
        <p:nvSpPr>
          <p:cNvPr id="5133" name="Line 38"/>
          <p:cNvSpPr>
            <a:spLocks noChangeShapeType="1"/>
          </p:cNvSpPr>
          <p:nvPr/>
        </p:nvSpPr>
        <p:spPr bwMode="auto">
          <a:xfrm flipV="1">
            <a:off x="4191000" y="2286000"/>
            <a:ext cx="0" cy="228600"/>
          </a:xfrm>
          <a:prstGeom prst="line">
            <a:avLst/>
          </a:prstGeom>
          <a:noFill/>
          <a:ln w="3810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sz="3200">
              <a:solidFill>
                <a:srgbClr val="000000"/>
              </a:solidFill>
            </a:endParaRPr>
          </a:p>
        </p:txBody>
      </p:sp>
      <p:sp>
        <p:nvSpPr>
          <p:cNvPr id="5134" name="Rectangle 39"/>
          <p:cNvSpPr>
            <a:spLocks noChangeArrowheads="1"/>
          </p:cNvSpPr>
          <p:nvPr/>
        </p:nvSpPr>
        <p:spPr bwMode="auto">
          <a:xfrm>
            <a:off x="228600" y="1295400"/>
            <a:ext cx="1219200" cy="4572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rgbClr val="FF0000"/>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3200">
              <a:solidFill>
                <a:srgbClr val="000000"/>
              </a:solidFill>
            </a:endParaRPr>
          </a:p>
        </p:txBody>
      </p:sp>
      <p:sp>
        <p:nvSpPr>
          <p:cNvPr id="2" name="Footer Placeholder 1"/>
          <p:cNvSpPr>
            <a:spLocks noGrp="1"/>
          </p:cNvSpPr>
          <p:nvPr>
            <p:ph type="ftr" sz="quarter" idx="11"/>
          </p:nvPr>
        </p:nvSpPr>
        <p:spPr/>
        <p:txBody>
          <a:bodyPr/>
          <a:lstStyle/>
          <a:p>
            <a:pPr>
              <a:defRPr/>
            </a:pPr>
            <a:r>
              <a:rPr lang="en-GB" smtClean="0">
                <a:solidFill>
                  <a:srgbClr val="000000"/>
                </a:solidFill>
              </a:rPr>
              <a:t>Nasim Zafar</a:t>
            </a:r>
            <a:endParaRPr lang="en-GB">
              <a:solidFill>
                <a:srgbClr val="000000"/>
              </a:solidFill>
            </a:endParaRPr>
          </a:p>
        </p:txBody>
      </p:sp>
      <p:sp>
        <p:nvSpPr>
          <p:cNvPr id="3" name="Slide Number Placeholder 2"/>
          <p:cNvSpPr>
            <a:spLocks noGrp="1"/>
          </p:cNvSpPr>
          <p:nvPr>
            <p:ph type="sldNum" sz="quarter" idx="12"/>
          </p:nvPr>
        </p:nvSpPr>
        <p:spPr/>
        <p:txBody>
          <a:bodyPr/>
          <a:lstStyle/>
          <a:p>
            <a:pPr>
              <a:defRPr/>
            </a:pPr>
            <a:fld id="{7DCDEC1F-2CE4-47C7-81A8-338D6B998427}" type="slidenum">
              <a:rPr lang="en-GB" smtClean="0">
                <a:solidFill>
                  <a:srgbClr val="000000"/>
                </a:solidFill>
              </a:rPr>
              <a:pPr>
                <a:defRPr/>
              </a:pPr>
              <a:t>27</a:t>
            </a:fld>
            <a:endParaRPr lang="en-GB">
              <a:solidFill>
                <a:srgbClr val="000000"/>
              </a:solidFill>
            </a:endParaRPr>
          </a:p>
        </p:txBody>
      </p:sp>
    </p:spTree>
    <p:extLst>
      <p:ext uri="{BB962C8B-B14F-4D97-AF65-F5344CB8AC3E}">
        <p14:creationId xmlns="" xmlns:p14="http://schemas.microsoft.com/office/powerpoint/2010/main" val="147935700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a:xfrm>
            <a:off x="685800" y="228600"/>
            <a:ext cx="7772400" cy="1143000"/>
          </a:xfrm>
        </p:spPr>
        <p:txBody>
          <a:bodyPr>
            <a:normAutofit/>
          </a:bodyPr>
          <a:lstStyle/>
          <a:p>
            <a:pPr>
              <a:defRPr/>
            </a:pPr>
            <a:r>
              <a:rPr lang="en-US" altLang="en-US" sz="2800" b="1" dirty="0" smtClean="0">
                <a:solidFill>
                  <a:srgbClr val="FF0000"/>
                </a:solidFill>
                <a:latin typeface="Times New Roman" pitchFamily="18" charset="0"/>
                <a:cs typeface="Times New Roman" pitchFamily="18" charset="0"/>
              </a:rPr>
              <a:t>Transistor Amplifier-Operation:</a:t>
            </a:r>
          </a:p>
        </p:txBody>
      </p:sp>
      <p:sp>
        <p:nvSpPr>
          <p:cNvPr id="19459" name="Text Box 3"/>
          <p:cNvSpPr txBox="1">
            <a:spLocks noChangeArrowheads="1"/>
          </p:cNvSpPr>
          <p:nvPr/>
        </p:nvSpPr>
        <p:spPr bwMode="auto">
          <a:xfrm>
            <a:off x="533400" y="1066800"/>
            <a:ext cx="7924800" cy="255454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defRPr sz="2200">
                <a:solidFill>
                  <a:schemeClr val="tx1"/>
                </a:solidFill>
                <a:latin typeface="Tahoma" pitchFamily="34" charset="0"/>
              </a:defRPr>
            </a:lvl1pPr>
            <a:lvl2pPr marL="742950" indent="-285750">
              <a:defRPr sz="2200">
                <a:solidFill>
                  <a:schemeClr val="tx1"/>
                </a:solidFill>
                <a:latin typeface="Tahoma" pitchFamily="34" charset="0"/>
              </a:defRPr>
            </a:lvl2pPr>
            <a:lvl3pPr marL="1143000" indent="-228600">
              <a:defRPr sz="2200">
                <a:solidFill>
                  <a:schemeClr val="tx1"/>
                </a:solidFill>
                <a:latin typeface="Tahoma" pitchFamily="34" charset="0"/>
              </a:defRPr>
            </a:lvl3pPr>
            <a:lvl4pPr marL="1600200" indent="-228600">
              <a:defRPr sz="2200">
                <a:solidFill>
                  <a:schemeClr val="tx1"/>
                </a:solidFill>
                <a:latin typeface="Tahoma" pitchFamily="34" charset="0"/>
              </a:defRPr>
            </a:lvl4pPr>
            <a:lvl5pPr marL="2057400" indent="-228600">
              <a:defRPr sz="2200">
                <a:solidFill>
                  <a:schemeClr val="tx1"/>
                </a:solidFill>
                <a:latin typeface="Tahoma" pitchFamily="34" charset="0"/>
              </a:defRPr>
            </a:lvl5pPr>
            <a:lvl6pPr marL="2514600" indent="-228600" eaLnBrk="0" fontAlgn="base" hangingPunct="0">
              <a:spcBef>
                <a:spcPct val="0"/>
              </a:spcBef>
              <a:spcAft>
                <a:spcPct val="0"/>
              </a:spcAft>
              <a:defRPr sz="2200">
                <a:solidFill>
                  <a:schemeClr val="tx1"/>
                </a:solidFill>
                <a:latin typeface="Tahoma" pitchFamily="34" charset="0"/>
              </a:defRPr>
            </a:lvl6pPr>
            <a:lvl7pPr marL="2971800" indent="-228600" eaLnBrk="0" fontAlgn="base" hangingPunct="0">
              <a:spcBef>
                <a:spcPct val="0"/>
              </a:spcBef>
              <a:spcAft>
                <a:spcPct val="0"/>
              </a:spcAft>
              <a:defRPr sz="2200">
                <a:solidFill>
                  <a:schemeClr val="tx1"/>
                </a:solidFill>
                <a:latin typeface="Tahoma" pitchFamily="34" charset="0"/>
              </a:defRPr>
            </a:lvl7pPr>
            <a:lvl8pPr marL="3429000" indent="-228600" eaLnBrk="0" fontAlgn="base" hangingPunct="0">
              <a:spcBef>
                <a:spcPct val="0"/>
              </a:spcBef>
              <a:spcAft>
                <a:spcPct val="0"/>
              </a:spcAft>
              <a:defRPr sz="2200">
                <a:solidFill>
                  <a:schemeClr val="tx1"/>
                </a:solidFill>
                <a:latin typeface="Tahoma" pitchFamily="34" charset="0"/>
              </a:defRPr>
            </a:lvl8pPr>
            <a:lvl9pPr marL="3886200" indent="-228600" eaLnBrk="0" fontAlgn="base" hangingPunct="0">
              <a:spcBef>
                <a:spcPct val="0"/>
              </a:spcBef>
              <a:spcAft>
                <a:spcPct val="0"/>
              </a:spcAft>
              <a:defRPr sz="2200">
                <a:solidFill>
                  <a:schemeClr val="tx1"/>
                </a:solidFill>
                <a:latin typeface="Tahoma" pitchFamily="34" charset="0"/>
              </a:defRPr>
            </a:lvl9pPr>
          </a:lstStyle>
          <a:p>
            <a:pPr eaLnBrk="0" fontAlgn="base" hangingPunct="0">
              <a:spcBef>
                <a:spcPct val="50000"/>
              </a:spcBef>
              <a:spcAft>
                <a:spcPct val="0"/>
              </a:spcAft>
              <a:buClr>
                <a:srgbClr val="FF0000"/>
              </a:buClr>
              <a:buFont typeface="Wingdings" pitchFamily="2" charset="2"/>
              <a:buChar char="Ø"/>
            </a:pPr>
            <a:r>
              <a:rPr lang="en-US" altLang="en-US" sz="2000" dirty="0" smtClean="0">
                <a:solidFill>
                  <a:srgbClr val="000000"/>
                </a:solidFill>
                <a:latin typeface="Times New Roman" pitchFamily="18" charset="0"/>
                <a:cs typeface="Times New Roman" pitchFamily="18" charset="0"/>
              </a:rPr>
              <a:t> Amplification of a relatively small ac voltage can be achieved by placing the </a:t>
            </a:r>
            <a:r>
              <a:rPr lang="en-US" altLang="en-US" sz="2000" b="1" i="1" dirty="0" smtClean="0">
                <a:solidFill>
                  <a:srgbClr val="0000FF"/>
                </a:solidFill>
                <a:latin typeface="Times New Roman" pitchFamily="18" charset="0"/>
                <a:cs typeface="Times New Roman" pitchFamily="18" charset="0"/>
              </a:rPr>
              <a:t>ac signal </a:t>
            </a:r>
            <a:r>
              <a:rPr lang="en-US" altLang="en-US" sz="2000" dirty="0" smtClean="0">
                <a:solidFill>
                  <a:srgbClr val="000000"/>
                </a:solidFill>
                <a:latin typeface="Times New Roman" pitchFamily="18" charset="0"/>
                <a:cs typeface="Times New Roman" pitchFamily="18" charset="0"/>
              </a:rPr>
              <a:t>source in the base circuit. </a:t>
            </a:r>
          </a:p>
          <a:p>
            <a:pPr eaLnBrk="0" fontAlgn="base" hangingPunct="0">
              <a:spcBef>
                <a:spcPct val="50000"/>
              </a:spcBef>
              <a:spcAft>
                <a:spcPct val="0"/>
              </a:spcAft>
              <a:buClr>
                <a:srgbClr val="FF0000"/>
              </a:buClr>
              <a:buFont typeface="Wingdings" pitchFamily="2" charset="2"/>
              <a:buChar char="Ø"/>
            </a:pPr>
            <a:r>
              <a:rPr lang="en-US" altLang="en-US" sz="2000" dirty="0" smtClean="0">
                <a:solidFill>
                  <a:srgbClr val="000000"/>
                </a:solidFill>
                <a:latin typeface="Times New Roman" pitchFamily="18" charset="0"/>
                <a:cs typeface="Times New Roman" pitchFamily="18" charset="0"/>
              </a:rPr>
              <a:t> We know that small changes in the base current circuit cause large changes in collector current circuit. </a:t>
            </a:r>
          </a:p>
          <a:p>
            <a:pPr eaLnBrk="0" fontAlgn="base" hangingPunct="0">
              <a:spcBef>
                <a:spcPct val="50000"/>
              </a:spcBef>
              <a:spcAft>
                <a:spcPct val="0"/>
              </a:spcAft>
              <a:buClr>
                <a:srgbClr val="FF0000"/>
              </a:buClr>
              <a:buFont typeface="Wingdings" pitchFamily="2" charset="2"/>
              <a:buChar char="Ø"/>
            </a:pPr>
            <a:r>
              <a:rPr lang="en-US" altLang="en-US" sz="2000" dirty="0" smtClean="0">
                <a:solidFill>
                  <a:srgbClr val="000000"/>
                </a:solidFill>
                <a:latin typeface="Times New Roman" pitchFamily="18" charset="0"/>
                <a:cs typeface="Times New Roman" pitchFamily="18" charset="0"/>
              </a:rPr>
              <a:t> The small ac voltage causes the base current to increase and decrease accordingly and with the small change in base current ,the collector current will mimic the input only with greater amplitude.</a:t>
            </a:r>
          </a:p>
        </p:txBody>
      </p:sp>
      <p:pic>
        <p:nvPicPr>
          <p:cNvPr id="19460" name="Picture 4"/>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048000" y="3581400"/>
            <a:ext cx="2827421" cy="2686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9461" name="Picture 5"/>
          <p:cNvPicPr>
            <a:picLocks noChangeAspect="1" noChangeArrowheads="1"/>
          </p:cNvPicPr>
          <p:nvPr/>
        </p:nvPicPr>
        <p:blipFill>
          <a:blip r:embed="rId4" cstate="print">
            <a:extLst>
              <a:ext uri="{28A0092B-C50C-407E-A947-70E740481C1C}">
                <a14:useLocalDpi xmlns="" xmlns:a14="http://schemas.microsoft.com/office/drawing/2010/main" val="0"/>
              </a:ext>
            </a:extLst>
          </a:blip>
          <a:srcRect b="60001"/>
          <a:stretch>
            <a:fillRect/>
          </a:stretch>
        </p:blipFill>
        <p:spPr bwMode="auto">
          <a:xfrm>
            <a:off x="876658" y="4267200"/>
            <a:ext cx="1864956" cy="1549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9462" name="Picture 6"/>
          <p:cNvPicPr>
            <a:picLocks noGrp="1" noChangeAspect="1" noChangeArrowheads="1"/>
          </p:cNvPicPr>
          <p:nvPr>
            <p:ph idx="1"/>
          </p:nvPr>
        </p:nvPicPr>
        <p:blipFill>
          <a:blip r:embed="rId5" cstate="print">
            <a:extLst>
              <a:ext uri="{28A0092B-C50C-407E-A947-70E740481C1C}">
                <a14:useLocalDpi xmlns="" xmlns:a14="http://schemas.microsoft.com/office/drawing/2010/main" val="0"/>
              </a:ext>
            </a:extLst>
          </a:blip>
          <a:srcRect t="40407"/>
          <a:stretch>
            <a:fillRect/>
          </a:stretch>
        </p:blipFill>
        <p:spPr bwMode="auto">
          <a:xfrm>
            <a:off x="6552170" y="4343400"/>
            <a:ext cx="1645680" cy="1638300"/>
          </a:xfrm>
          <a:noFill/>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715350060"/>
      </p:ext>
    </p:extLst>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ChangeArrowheads="1"/>
          </p:cNvSpPr>
          <p:nvPr>
            <p:ph type="title"/>
          </p:nvPr>
        </p:nvSpPr>
        <p:spPr>
          <a:xfrm>
            <a:off x="685800" y="260350"/>
            <a:ext cx="7772400" cy="1143000"/>
          </a:xfrm>
        </p:spPr>
        <p:txBody>
          <a:bodyPr>
            <a:normAutofit/>
          </a:bodyPr>
          <a:lstStyle/>
          <a:p>
            <a:pPr>
              <a:defRPr/>
            </a:pPr>
            <a:r>
              <a:rPr lang="en-US" altLang="en-US" sz="2800" b="1" dirty="0" smtClean="0">
                <a:solidFill>
                  <a:srgbClr val="FF0000"/>
                </a:solidFill>
                <a:latin typeface="Times New Roman" pitchFamily="18" charset="0"/>
                <a:cs typeface="Times New Roman" pitchFamily="18" charset="0"/>
              </a:rPr>
              <a:t>Transistor Amplifier-Operation:</a:t>
            </a:r>
            <a:endParaRPr lang="en-US" altLang="en-US" sz="2800" dirty="0" smtClean="0">
              <a:latin typeface="Times New Roman" pitchFamily="18" charset="0"/>
              <a:cs typeface="Times New Roman" pitchFamily="18" charset="0"/>
            </a:endParaRPr>
          </a:p>
        </p:txBody>
      </p:sp>
      <p:sp>
        <p:nvSpPr>
          <p:cNvPr id="8195" name="Text Box 3"/>
          <p:cNvSpPr txBox="1">
            <a:spLocks noChangeArrowheads="1"/>
          </p:cNvSpPr>
          <p:nvPr/>
        </p:nvSpPr>
        <p:spPr bwMode="auto">
          <a:xfrm>
            <a:off x="533400" y="1371600"/>
            <a:ext cx="8229600" cy="163121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lvl1pPr>
              <a:defRPr sz="2200">
                <a:solidFill>
                  <a:schemeClr val="tx1"/>
                </a:solidFill>
                <a:latin typeface="Tahoma" pitchFamily="34" charset="0"/>
              </a:defRPr>
            </a:lvl1pPr>
            <a:lvl2pPr marL="742950" indent="-285750">
              <a:defRPr sz="2200">
                <a:solidFill>
                  <a:schemeClr val="tx1"/>
                </a:solidFill>
                <a:latin typeface="Tahoma" pitchFamily="34" charset="0"/>
              </a:defRPr>
            </a:lvl2pPr>
            <a:lvl3pPr marL="1143000" indent="-228600">
              <a:defRPr sz="2200">
                <a:solidFill>
                  <a:schemeClr val="tx1"/>
                </a:solidFill>
                <a:latin typeface="Tahoma" pitchFamily="34" charset="0"/>
              </a:defRPr>
            </a:lvl3pPr>
            <a:lvl4pPr marL="1600200" indent="-228600">
              <a:defRPr sz="2200">
                <a:solidFill>
                  <a:schemeClr val="tx1"/>
                </a:solidFill>
                <a:latin typeface="Tahoma" pitchFamily="34" charset="0"/>
              </a:defRPr>
            </a:lvl4pPr>
            <a:lvl5pPr marL="2057400" indent="-228600">
              <a:defRPr sz="2200">
                <a:solidFill>
                  <a:schemeClr val="tx1"/>
                </a:solidFill>
                <a:latin typeface="Tahoma" pitchFamily="34" charset="0"/>
              </a:defRPr>
            </a:lvl5pPr>
            <a:lvl6pPr marL="2514600" indent="-228600" eaLnBrk="0" fontAlgn="base" hangingPunct="0">
              <a:spcBef>
                <a:spcPct val="0"/>
              </a:spcBef>
              <a:spcAft>
                <a:spcPct val="0"/>
              </a:spcAft>
              <a:defRPr sz="2200">
                <a:solidFill>
                  <a:schemeClr val="tx1"/>
                </a:solidFill>
                <a:latin typeface="Tahoma" pitchFamily="34" charset="0"/>
              </a:defRPr>
            </a:lvl6pPr>
            <a:lvl7pPr marL="2971800" indent="-228600" eaLnBrk="0" fontAlgn="base" hangingPunct="0">
              <a:spcBef>
                <a:spcPct val="0"/>
              </a:spcBef>
              <a:spcAft>
                <a:spcPct val="0"/>
              </a:spcAft>
              <a:defRPr sz="2200">
                <a:solidFill>
                  <a:schemeClr val="tx1"/>
                </a:solidFill>
                <a:latin typeface="Tahoma" pitchFamily="34" charset="0"/>
              </a:defRPr>
            </a:lvl7pPr>
            <a:lvl8pPr marL="3429000" indent="-228600" eaLnBrk="0" fontAlgn="base" hangingPunct="0">
              <a:spcBef>
                <a:spcPct val="0"/>
              </a:spcBef>
              <a:spcAft>
                <a:spcPct val="0"/>
              </a:spcAft>
              <a:defRPr sz="2200">
                <a:solidFill>
                  <a:schemeClr val="tx1"/>
                </a:solidFill>
                <a:latin typeface="Tahoma" pitchFamily="34" charset="0"/>
              </a:defRPr>
            </a:lvl8pPr>
            <a:lvl9pPr marL="3886200" indent="-228600" eaLnBrk="0" fontAlgn="base" hangingPunct="0">
              <a:spcBef>
                <a:spcPct val="0"/>
              </a:spcBef>
              <a:spcAft>
                <a:spcPct val="0"/>
              </a:spcAft>
              <a:defRPr sz="2200">
                <a:solidFill>
                  <a:schemeClr val="tx1"/>
                </a:solidFill>
                <a:latin typeface="Tahoma" pitchFamily="34" charset="0"/>
              </a:defRPr>
            </a:lvl9pPr>
          </a:lstStyle>
          <a:p>
            <a:pPr eaLnBrk="0" fontAlgn="base" hangingPunct="0">
              <a:spcBef>
                <a:spcPct val="50000"/>
              </a:spcBef>
              <a:spcAft>
                <a:spcPct val="0"/>
              </a:spcAft>
              <a:buClr>
                <a:srgbClr val="FF0000"/>
              </a:buClr>
              <a:buFont typeface="Wingdings" pitchFamily="2" charset="2"/>
              <a:buChar char="Ø"/>
            </a:pPr>
            <a:r>
              <a:rPr lang="en-US" altLang="en-US" sz="2000" dirty="0" smtClean="0">
                <a:solidFill>
                  <a:srgbClr val="000000"/>
                </a:solidFill>
                <a:latin typeface="Times New Roman" pitchFamily="18" charset="0"/>
                <a:cs typeface="Times New Roman" pitchFamily="18" charset="0"/>
              </a:rPr>
              <a:t> The region between </a:t>
            </a:r>
            <a:r>
              <a:rPr lang="en-US" altLang="en-US" sz="2000" b="1" i="1" dirty="0">
                <a:solidFill>
                  <a:srgbClr val="0000FF"/>
                </a:solidFill>
                <a:latin typeface="Times New Roman" pitchFamily="18" charset="0"/>
                <a:cs typeface="Times New Roman" pitchFamily="18" charset="0"/>
              </a:rPr>
              <a:t>cutoff </a:t>
            </a:r>
            <a:r>
              <a:rPr lang="en-US" altLang="en-US" sz="2000" dirty="0">
                <a:solidFill>
                  <a:srgbClr val="000000"/>
                </a:solidFill>
                <a:latin typeface="Times New Roman" pitchFamily="18" charset="0"/>
                <a:cs typeface="Times New Roman" pitchFamily="18" charset="0"/>
              </a:rPr>
              <a:t>and </a:t>
            </a:r>
            <a:r>
              <a:rPr lang="en-US" altLang="en-US" sz="2000" b="1" i="1" dirty="0">
                <a:solidFill>
                  <a:srgbClr val="0000FF"/>
                </a:solidFill>
                <a:latin typeface="Times New Roman" pitchFamily="18" charset="0"/>
                <a:cs typeface="Times New Roman" pitchFamily="18" charset="0"/>
              </a:rPr>
              <a:t>saturation</a:t>
            </a:r>
            <a:r>
              <a:rPr lang="en-US" altLang="en-US" sz="2000" dirty="0">
                <a:solidFill>
                  <a:srgbClr val="000000"/>
                </a:solidFill>
                <a:latin typeface="Times New Roman" pitchFamily="18" charset="0"/>
                <a:cs typeface="Times New Roman" pitchFamily="18" charset="0"/>
              </a:rPr>
              <a:t> is called the </a:t>
            </a:r>
            <a:r>
              <a:rPr lang="en-US" altLang="en-US" sz="2000" b="1" i="1" dirty="0">
                <a:solidFill>
                  <a:srgbClr val="0000FF"/>
                </a:solidFill>
                <a:latin typeface="Times New Roman" pitchFamily="18" charset="0"/>
                <a:cs typeface="Times New Roman" pitchFamily="18" charset="0"/>
              </a:rPr>
              <a:t>linear </a:t>
            </a:r>
            <a:r>
              <a:rPr lang="en-US" altLang="en-US" sz="2000" b="1" i="1" dirty="0" smtClean="0">
                <a:solidFill>
                  <a:srgbClr val="0000FF"/>
                </a:solidFill>
                <a:latin typeface="Times New Roman" pitchFamily="18" charset="0"/>
                <a:cs typeface="Times New Roman" pitchFamily="18" charset="0"/>
              </a:rPr>
              <a:t>region.</a:t>
            </a:r>
          </a:p>
          <a:p>
            <a:pPr eaLnBrk="0" fontAlgn="base" hangingPunct="0">
              <a:spcBef>
                <a:spcPct val="50000"/>
              </a:spcBef>
              <a:spcAft>
                <a:spcPct val="0"/>
              </a:spcAft>
              <a:buClr>
                <a:srgbClr val="FF0000"/>
              </a:buClr>
              <a:buFont typeface="Wingdings" pitchFamily="2" charset="2"/>
              <a:buChar char="Ø"/>
            </a:pPr>
            <a:r>
              <a:rPr lang="en-US" altLang="en-US" sz="2000" dirty="0" smtClean="0">
                <a:solidFill>
                  <a:srgbClr val="000000"/>
                </a:solidFill>
                <a:latin typeface="Times New Roman" pitchFamily="18" charset="0"/>
                <a:cs typeface="Times New Roman" pitchFamily="18" charset="0"/>
              </a:rPr>
              <a:t> A </a:t>
            </a:r>
            <a:r>
              <a:rPr lang="en-US" altLang="en-US" sz="2000" dirty="0">
                <a:solidFill>
                  <a:srgbClr val="000000"/>
                </a:solidFill>
                <a:latin typeface="Times New Roman" pitchFamily="18" charset="0"/>
                <a:cs typeface="Times New Roman" pitchFamily="18" charset="0"/>
              </a:rPr>
              <a:t>transistor which operates in the linear region is called a </a:t>
            </a:r>
            <a:r>
              <a:rPr lang="en-US" altLang="en-US" sz="2000" b="1" dirty="0" smtClean="0">
                <a:solidFill>
                  <a:srgbClr val="FF0000"/>
                </a:solidFill>
                <a:latin typeface="Times New Roman" pitchFamily="18" charset="0"/>
                <a:cs typeface="Times New Roman" pitchFamily="18" charset="0"/>
              </a:rPr>
              <a:t>linear amplifier.</a:t>
            </a:r>
          </a:p>
          <a:p>
            <a:pPr eaLnBrk="0" fontAlgn="base" hangingPunct="0">
              <a:spcBef>
                <a:spcPct val="50000"/>
              </a:spcBef>
              <a:spcAft>
                <a:spcPct val="0"/>
              </a:spcAft>
              <a:buClr>
                <a:srgbClr val="FF0000"/>
              </a:buClr>
              <a:buFont typeface="Wingdings" pitchFamily="2" charset="2"/>
              <a:buChar char="Ø"/>
            </a:pPr>
            <a:r>
              <a:rPr lang="en-US" altLang="en-US" sz="2000" dirty="0" smtClean="0">
                <a:solidFill>
                  <a:srgbClr val="000000"/>
                </a:solidFill>
                <a:latin typeface="Times New Roman" pitchFamily="18" charset="0"/>
                <a:cs typeface="Times New Roman" pitchFamily="18" charset="0"/>
              </a:rPr>
              <a:t> Note </a:t>
            </a:r>
            <a:r>
              <a:rPr lang="en-US" altLang="en-US" sz="2000" dirty="0">
                <a:solidFill>
                  <a:srgbClr val="000000"/>
                </a:solidFill>
                <a:latin typeface="Times New Roman" pitchFamily="18" charset="0"/>
                <a:cs typeface="Times New Roman" pitchFamily="18" charset="0"/>
              </a:rPr>
              <a:t>that only the ac component reaches the load because of the capacitive coupling and that the output is </a:t>
            </a:r>
            <a:r>
              <a:rPr lang="en-US" altLang="en-US" sz="2000" b="1" i="1" dirty="0">
                <a:solidFill>
                  <a:srgbClr val="0000FF"/>
                </a:solidFill>
                <a:latin typeface="Times New Roman" pitchFamily="18" charset="0"/>
                <a:cs typeface="Times New Roman" pitchFamily="18" charset="0"/>
              </a:rPr>
              <a:t>180º out of phase </a:t>
            </a:r>
            <a:r>
              <a:rPr lang="en-US" altLang="en-US" sz="2000" dirty="0">
                <a:solidFill>
                  <a:srgbClr val="000000"/>
                </a:solidFill>
                <a:latin typeface="Times New Roman" pitchFamily="18" charset="0"/>
                <a:cs typeface="Times New Roman" pitchFamily="18" charset="0"/>
              </a:rPr>
              <a:t>with input.</a:t>
            </a:r>
            <a:endParaRPr lang="en-US" altLang="en-US" sz="2000" b="1" dirty="0">
              <a:solidFill>
                <a:srgbClr val="000000"/>
              </a:solidFill>
              <a:latin typeface="Times New Roman" pitchFamily="18" charset="0"/>
              <a:cs typeface="Times New Roman" pitchFamily="18" charset="0"/>
            </a:endParaRPr>
          </a:p>
        </p:txBody>
      </p:sp>
      <p:pic>
        <p:nvPicPr>
          <p:cNvPr id="5" name="Picture 4"/>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807368" y="3200400"/>
            <a:ext cx="3228474" cy="3067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 name="Picture 5"/>
          <p:cNvPicPr>
            <a:picLocks noChangeAspect="1" noChangeArrowheads="1"/>
          </p:cNvPicPr>
          <p:nvPr/>
        </p:nvPicPr>
        <p:blipFill>
          <a:blip r:embed="rId4" cstate="print">
            <a:extLst>
              <a:ext uri="{28A0092B-C50C-407E-A947-70E740481C1C}">
                <a14:useLocalDpi xmlns="" xmlns:a14="http://schemas.microsoft.com/office/drawing/2010/main" val="0"/>
              </a:ext>
            </a:extLst>
          </a:blip>
          <a:srcRect b="60001"/>
          <a:stretch>
            <a:fillRect/>
          </a:stretch>
        </p:blipFill>
        <p:spPr bwMode="auto">
          <a:xfrm>
            <a:off x="838200" y="3886200"/>
            <a:ext cx="1864956" cy="1549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 name="Picture 6"/>
          <p:cNvPicPr>
            <a:picLocks noChangeAspect="1" noChangeArrowheads="1"/>
          </p:cNvPicPr>
          <p:nvPr/>
        </p:nvPicPr>
        <p:blipFill>
          <a:blip r:embed="rId5" cstate="print">
            <a:extLst>
              <a:ext uri="{28A0092B-C50C-407E-A947-70E740481C1C}">
                <a14:useLocalDpi xmlns="" xmlns:a14="http://schemas.microsoft.com/office/drawing/2010/main" val="0"/>
              </a:ext>
            </a:extLst>
          </a:blip>
          <a:srcRect t="40407"/>
          <a:stretch>
            <a:fillRect/>
          </a:stretch>
        </p:blipFill>
        <p:spPr bwMode="auto">
          <a:xfrm>
            <a:off x="6400800" y="3962400"/>
            <a:ext cx="1828800" cy="1638300"/>
          </a:xfrm>
          <a:prstGeom prst="rect">
            <a:avLst/>
          </a:prstGeom>
          <a:noFill/>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4065397003"/>
      </p:ext>
    </p:extLst>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104775" y="304800"/>
            <a:ext cx="8915400" cy="1143000"/>
          </a:xfrm>
        </p:spPr>
        <p:txBody>
          <a:bodyPr>
            <a:normAutofit/>
          </a:bodyPr>
          <a:lstStyle/>
          <a:p>
            <a:pPr eaLnBrk="1" hangingPunct="1"/>
            <a:r>
              <a:rPr lang="en-US" sz="2800" b="1" dirty="0" smtClean="0">
                <a:solidFill>
                  <a:srgbClr val="FF0000"/>
                </a:solidFill>
                <a:latin typeface="Times New Roman" pitchFamily="18" charset="0"/>
                <a:cs typeface="Times New Roman" pitchFamily="18" charset="0"/>
              </a:rPr>
              <a:t>Amplifier Operation-NPN Transistor-1:</a:t>
            </a:r>
          </a:p>
        </p:txBody>
      </p:sp>
      <p:pic>
        <p:nvPicPr>
          <p:cNvPr id="200708" name="Picture 4"/>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447800" y="1371600"/>
            <a:ext cx="6400800" cy="2370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00709" name="Text Box 5"/>
          <p:cNvSpPr txBox="1">
            <a:spLocks noChangeArrowheads="1"/>
          </p:cNvSpPr>
          <p:nvPr/>
        </p:nvSpPr>
        <p:spPr bwMode="auto">
          <a:xfrm>
            <a:off x="457200" y="3886200"/>
            <a:ext cx="8382000" cy="255454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50000"/>
              </a:spcBef>
              <a:spcAft>
                <a:spcPct val="0"/>
              </a:spcAft>
              <a:buClr>
                <a:srgbClr val="FF0000"/>
              </a:buClr>
              <a:buFont typeface="Wingdings" pitchFamily="2" charset="2"/>
              <a:buChar char="Ø"/>
            </a:pPr>
            <a:r>
              <a:rPr lang="en-US" sz="2000" dirty="0" smtClean="0">
                <a:solidFill>
                  <a:srgbClr val="000000"/>
                </a:solidFill>
                <a:latin typeface="Times New Roman" pitchFamily="18" charset="0"/>
              </a:rPr>
              <a:t>  In this circuit, V</a:t>
            </a:r>
            <a:r>
              <a:rPr lang="en-US" sz="2000" baseline="-25000" dirty="0" smtClean="0">
                <a:solidFill>
                  <a:srgbClr val="000000"/>
                </a:solidFill>
                <a:latin typeface="Times New Roman" pitchFamily="18" charset="0"/>
              </a:rPr>
              <a:t>BB</a:t>
            </a:r>
            <a:r>
              <a:rPr lang="en-US" sz="2000" dirty="0" smtClean="0">
                <a:solidFill>
                  <a:srgbClr val="000000"/>
                </a:solidFill>
                <a:latin typeface="Times New Roman" pitchFamily="18" charset="0"/>
              </a:rPr>
              <a:t> </a:t>
            </a:r>
            <a:r>
              <a:rPr lang="en-US" sz="2000" dirty="0">
                <a:solidFill>
                  <a:srgbClr val="000000"/>
                </a:solidFill>
                <a:latin typeface="Times New Roman" pitchFamily="18" charset="0"/>
              </a:rPr>
              <a:t>forward biases the emitter-base junction </a:t>
            </a:r>
            <a:endParaRPr lang="en-US" sz="2000" dirty="0" smtClean="0">
              <a:solidFill>
                <a:srgbClr val="000000"/>
              </a:solidFill>
              <a:latin typeface="Times New Roman" pitchFamily="18" charset="0"/>
            </a:endParaRPr>
          </a:p>
          <a:p>
            <a:pPr eaLnBrk="1" fontAlgn="base" hangingPunct="1">
              <a:spcBef>
                <a:spcPct val="50000"/>
              </a:spcBef>
              <a:spcAft>
                <a:spcPct val="0"/>
              </a:spcAft>
              <a:buClr>
                <a:srgbClr val="FF0000"/>
              </a:buClr>
            </a:pPr>
            <a:r>
              <a:rPr lang="en-US" sz="2000" dirty="0" smtClean="0">
                <a:solidFill>
                  <a:srgbClr val="000000"/>
                </a:solidFill>
                <a:latin typeface="Times New Roman" pitchFamily="18" charset="0"/>
              </a:rPr>
              <a:t>      and dc </a:t>
            </a:r>
            <a:r>
              <a:rPr lang="en-US" sz="2000" dirty="0">
                <a:solidFill>
                  <a:srgbClr val="000000"/>
                </a:solidFill>
                <a:latin typeface="Times New Roman" pitchFamily="18" charset="0"/>
              </a:rPr>
              <a:t>current flows through the circuit at all </a:t>
            </a:r>
            <a:r>
              <a:rPr lang="en-US" sz="2000" dirty="0" smtClean="0">
                <a:solidFill>
                  <a:srgbClr val="000000"/>
                </a:solidFill>
                <a:latin typeface="Times New Roman" pitchFamily="18" charset="0"/>
              </a:rPr>
              <a:t>times.</a:t>
            </a:r>
            <a:endParaRPr lang="en-US" sz="2000" dirty="0">
              <a:solidFill>
                <a:srgbClr val="000000"/>
              </a:solidFill>
              <a:latin typeface="Times New Roman" pitchFamily="18" charset="0"/>
            </a:endParaRPr>
          </a:p>
          <a:p>
            <a:pPr eaLnBrk="1" fontAlgn="base" hangingPunct="1">
              <a:spcBef>
                <a:spcPct val="50000"/>
              </a:spcBef>
              <a:spcAft>
                <a:spcPct val="0"/>
              </a:spcAft>
              <a:buClr>
                <a:srgbClr val="FF0000"/>
              </a:buClr>
              <a:buFont typeface="Wingdings" pitchFamily="2" charset="2"/>
              <a:buChar char="Ø"/>
            </a:pPr>
            <a:r>
              <a:rPr lang="en-US" sz="2000" dirty="0" smtClean="0">
                <a:solidFill>
                  <a:srgbClr val="000000"/>
                </a:solidFill>
                <a:latin typeface="Times New Roman" pitchFamily="18" charset="0"/>
              </a:rPr>
              <a:t>  The </a:t>
            </a:r>
            <a:r>
              <a:rPr lang="en-US" sz="2000" dirty="0">
                <a:solidFill>
                  <a:srgbClr val="000000"/>
                </a:solidFill>
                <a:latin typeface="Times New Roman" pitchFamily="18" charset="0"/>
              </a:rPr>
              <a:t>class of the amplifier is determined by V</a:t>
            </a:r>
            <a:r>
              <a:rPr lang="en-US" sz="2000" baseline="-25000" dirty="0">
                <a:solidFill>
                  <a:srgbClr val="000000"/>
                </a:solidFill>
                <a:latin typeface="Times New Roman" pitchFamily="18" charset="0"/>
              </a:rPr>
              <a:t>BB</a:t>
            </a:r>
            <a:r>
              <a:rPr lang="en-US" sz="2000" dirty="0">
                <a:solidFill>
                  <a:srgbClr val="000000"/>
                </a:solidFill>
                <a:latin typeface="Times New Roman" pitchFamily="18" charset="0"/>
              </a:rPr>
              <a:t> with respect to the input </a:t>
            </a:r>
            <a:r>
              <a:rPr lang="en-US" sz="2000" dirty="0" smtClean="0">
                <a:solidFill>
                  <a:srgbClr val="000000"/>
                </a:solidFill>
                <a:latin typeface="Times New Roman" pitchFamily="18" charset="0"/>
              </a:rPr>
              <a:t>signal.</a:t>
            </a:r>
          </a:p>
          <a:p>
            <a:pPr eaLnBrk="1" fontAlgn="base" hangingPunct="1">
              <a:spcBef>
                <a:spcPct val="50000"/>
              </a:spcBef>
              <a:spcAft>
                <a:spcPct val="0"/>
              </a:spcAft>
              <a:buClr>
                <a:srgbClr val="FF0000"/>
              </a:buClr>
              <a:buFont typeface="Wingdings" pitchFamily="2" charset="2"/>
              <a:buChar char="Ø"/>
            </a:pPr>
            <a:r>
              <a:rPr lang="en-US" sz="2000" dirty="0" smtClean="0">
                <a:solidFill>
                  <a:srgbClr val="000000"/>
                </a:solidFill>
                <a:latin typeface="Times New Roman" pitchFamily="18" charset="0"/>
              </a:rPr>
              <a:t>Signal </a:t>
            </a:r>
            <a:r>
              <a:rPr lang="en-US" sz="2000" dirty="0">
                <a:solidFill>
                  <a:srgbClr val="000000"/>
                </a:solidFill>
                <a:latin typeface="Times New Roman" pitchFamily="18" charset="0"/>
              </a:rPr>
              <a:t>that adds to V</a:t>
            </a:r>
            <a:r>
              <a:rPr lang="en-US" sz="2000" baseline="-25000" dirty="0">
                <a:solidFill>
                  <a:srgbClr val="000000"/>
                </a:solidFill>
                <a:latin typeface="Times New Roman" pitchFamily="18" charset="0"/>
              </a:rPr>
              <a:t>BB</a:t>
            </a:r>
            <a:r>
              <a:rPr lang="en-US" sz="2000" dirty="0">
                <a:solidFill>
                  <a:srgbClr val="000000"/>
                </a:solidFill>
                <a:latin typeface="Times New Roman" pitchFamily="18" charset="0"/>
              </a:rPr>
              <a:t> causes transistor current to </a:t>
            </a:r>
            <a:r>
              <a:rPr lang="en-US" sz="2000" dirty="0" smtClean="0">
                <a:solidFill>
                  <a:srgbClr val="000000"/>
                </a:solidFill>
                <a:latin typeface="Times New Roman" pitchFamily="18" charset="0"/>
              </a:rPr>
              <a:t>increase.</a:t>
            </a:r>
          </a:p>
          <a:p>
            <a:pPr eaLnBrk="1" fontAlgn="base" hangingPunct="1">
              <a:spcBef>
                <a:spcPct val="50000"/>
              </a:spcBef>
              <a:spcAft>
                <a:spcPct val="0"/>
              </a:spcAft>
              <a:buClr>
                <a:srgbClr val="FF0000"/>
              </a:buClr>
              <a:buFont typeface="Wingdings" pitchFamily="2" charset="2"/>
              <a:buChar char="Ø"/>
            </a:pPr>
            <a:r>
              <a:rPr lang="en-US" sz="2000" dirty="0" smtClean="0">
                <a:solidFill>
                  <a:srgbClr val="000000"/>
                </a:solidFill>
                <a:latin typeface="Times New Roman" pitchFamily="18" charset="0"/>
              </a:rPr>
              <a:t>Signal </a:t>
            </a:r>
            <a:r>
              <a:rPr lang="en-US" sz="2000" dirty="0">
                <a:solidFill>
                  <a:srgbClr val="000000"/>
                </a:solidFill>
                <a:latin typeface="Times New Roman" pitchFamily="18" charset="0"/>
              </a:rPr>
              <a:t>that subtracts from V</a:t>
            </a:r>
            <a:r>
              <a:rPr lang="en-US" sz="2000" baseline="-25000" dirty="0">
                <a:solidFill>
                  <a:srgbClr val="000000"/>
                </a:solidFill>
                <a:latin typeface="Times New Roman" pitchFamily="18" charset="0"/>
              </a:rPr>
              <a:t>BB</a:t>
            </a:r>
            <a:r>
              <a:rPr lang="en-US" sz="2000" dirty="0">
                <a:solidFill>
                  <a:srgbClr val="000000"/>
                </a:solidFill>
                <a:latin typeface="Times New Roman" pitchFamily="18" charset="0"/>
              </a:rPr>
              <a:t> causes transistor current to </a:t>
            </a:r>
            <a:r>
              <a:rPr lang="en-US" sz="2000" dirty="0" smtClean="0">
                <a:solidFill>
                  <a:srgbClr val="000000"/>
                </a:solidFill>
                <a:latin typeface="Times New Roman" pitchFamily="18" charset="0"/>
              </a:rPr>
              <a:t>decrease.</a:t>
            </a:r>
            <a:endParaRPr lang="en-US" sz="2000" dirty="0">
              <a:solidFill>
                <a:srgbClr val="000000"/>
              </a:solidFill>
              <a:latin typeface="Times New Roman" pitchFamily="18" charset="0"/>
            </a:endParaRPr>
          </a:p>
        </p:txBody>
      </p:sp>
      <p:sp>
        <p:nvSpPr>
          <p:cNvPr id="2" name="Footer Placeholder 1"/>
          <p:cNvSpPr>
            <a:spLocks noGrp="1"/>
          </p:cNvSpPr>
          <p:nvPr>
            <p:ph type="ftr" sz="quarter" idx="11"/>
          </p:nvPr>
        </p:nvSpPr>
        <p:spPr/>
        <p:txBody>
          <a:bodyPr/>
          <a:lstStyle/>
          <a:p>
            <a:pPr>
              <a:defRPr/>
            </a:pPr>
            <a:r>
              <a:rPr lang="en-US" smtClean="0">
                <a:solidFill>
                  <a:srgbClr val="000000"/>
                </a:solidFill>
              </a:rPr>
              <a:t>Nasim Zafar</a:t>
            </a:r>
            <a:endParaRPr lang="en-US">
              <a:solidFill>
                <a:srgbClr val="000000"/>
              </a:solidFill>
            </a:endParaRPr>
          </a:p>
        </p:txBody>
      </p:sp>
      <p:sp>
        <p:nvSpPr>
          <p:cNvPr id="3" name="Slide Number Placeholder 2"/>
          <p:cNvSpPr>
            <a:spLocks noGrp="1"/>
          </p:cNvSpPr>
          <p:nvPr>
            <p:ph type="sldNum" sz="quarter" idx="12"/>
          </p:nvPr>
        </p:nvSpPr>
        <p:spPr/>
        <p:txBody>
          <a:bodyPr/>
          <a:lstStyle/>
          <a:p>
            <a:pPr>
              <a:defRPr/>
            </a:pPr>
            <a:fld id="{0ADEBBF2-13A2-4FEB-82EE-1A036914DC0E}" type="slidenum">
              <a:rPr lang="en-US" smtClean="0">
                <a:solidFill>
                  <a:srgbClr val="000000"/>
                </a:solidFill>
              </a:rPr>
              <a:pPr>
                <a:defRPr/>
              </a:pPr>
              <a:t>30</a:t>
            </a:fld>
            <a:endParaRPr lang="en-US">
              <a:solidFill>
                <a:srgbClr val="000000"/>
              </a:solidFill>
            </a:endParaRPr>
          </a:p>
        </p:txBody>
      </p:sp>
    </p:spTree>
    <p:extLst>
      <p:ext uri="{BB962C8B-B14F-4D97-AF65-F5344CB8AC3E}">
        <p14:creationId xmlns="" xmlns:p14="http://schemas.microsoft.com/office/powerpoint/2010/main" val="37256407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200708"/>
                                        </p:tgtEl>
                                        <p:attrNameLst>
                                          <p:attrName>style.visibility</p:attrName>
                                        </p:attrNameLst>
                                      </p:cBhvr>
                                      <p:to>
                                        <p:strVal val="visible"/>
                                      </p:to>
                                    </p:set>
                                    <p:animEffect transition="in" filter="blinds(horizontal)">
                                      <p:cBhvr>
                                        <p:cTn id="7" dur="500"/>
                                        <p:tgtEl>
                                          <p:spTgt spid="20070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00709">
                                            <p:txEl>
                                              <p:pRg st="0" end="0"/>
                                            </p:txEl>
                                          </p:spTgt>
                                        </p:tgtEl>
                                        <p:attrNameLst>
                                          <p:attrName>style.visibility</p:attrName>
                                        </p:attrNameLst>
                                      </p:cBhvr>
                                      <p:to>
                                        <p:strVal val="visible"/>
                                      </p:to>
                                    </p:set>
                                    <p:anim calcmode="lin" valueType="num">
                                      <p:cBhvr additive="base">
                                        <p:cTn id="12" dur="500" fill="hold"/>
                                        <p:tgtEl>
                                          <p:spTgt spid="200709">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20070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200709">
                                            <p:txEl>
                                              <p:pRg st="1" end="1"/>
                                            </p:txEl>
                                          </p:spTgt>
                                        </p:tgtEl>
                                        <p:attrNameLst>
                                          <p:attrName>style.visibility</p:attrName>
                                        </p:attrNameLst>
                                      </p:cBhvr>
                                      <p:to>
                                        <p:strVal val="visible"/>
                                      </p:to>
                                    </p:set>
                                    <p:anim calcmode="lin" valueType="num">
                                      <p:cBhvr additive="base">
                                        <p:cTn id="18" dur="500" fill="hold"/>
                                        <p:tgtEl>
                                          <p:spTgt spid="200709">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20070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200709">
                                            <p:txEl>
                                              <p:pRg st="2" end="2"/>
                                            </p:txEl>
                                          </p:spTgt>
                                        </p:tgtEl>
                                        <p:attrNameLst>
                                          <p:attrName>style.visibility</p:attrName>
                                        </p:attrNameLst>
                                      </p:cBhvr>
                                      <p:to>
                                        <p:strVal val="visible"/>
                                      </p:to>
                                    </p:set>
                                    <p:anim calcmode="lin" valueType="num">
                                      <p:cBhvr additive="base">
                                        <p:cTn id="24" dur="500" fill="hold"/>
                                        <p:tgtEl>
                                          <p:spTgt spid="200709">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20070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200709">
                                            <p:txEl>
                                              <p:pRg st="3" end="3"/>
                                            </p:txEl>
                                          </p:spTgt>
                                        </p:tgtEl>
                                        <p:attrNameLst>
                                          <p:attrName>style.visibility</p:attrName>
                                        </p:attrNameLst>
                                      </p:cBhvr>
                                      <p:to>
                                        <p:strVal val="visible"/>
                                      </p:to>
                                    </p:set>
                                    <p:anim calcmode="lin" valueType="num">
                                      <p:cBhvr additive="base">
                                        <p:cTn id="30" dur="500" fill="hold"/>
                                        <p:tgtEl>
                                          <p:spTgt spid="200709">
                                            <p:txEl>
                                              <p:pRg st="3" end="3"/>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20070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200709">
                                            <p:txEl>
                                              <p:pRg st="4" end="4"/>
                                            </p:txEl>
                                          </p:spTgt>
                                        </p:tgtEl>
                                        <p:attrNameLst>
                                          <p:attrName>style.visibility</p:attrName>
                                        </p:attrNameLst>
                                      </p:cBhvr>
                                      <p:to>
                                        <p:strVal val="visible"/>
                                      </p:to>
                                    </p:set>
                                    <p:anim calcmode="lin" valueType="num">
                                      <p:cBhvr additive="base">
                                        <p:cTn id="36" dur="500" fill="hold"/>
                                        <p:tgtEl>
                                          <p:spTgt spid="200709">
                                            <p:txEl>
                                              <p:pRg st="4" end="4"/>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200709">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0709"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normAutofit/>
          </a:bodyPr>
          <a:lstStyle/>
          <a:p>
            <a:r>
              <a:rPr lang="en-US" sz="2800" b="1" dirty="0" smtClean="0">
                <a:solidFill>
                  <a:srgbClr val="FF0000"/>
                </a:solidFill>
                <a:latin typeface="Times New Roman" pitchFamily="18" charset="0"/>
                <a:cs typeface="Times New Roman" pitchFamily="18" charset="0"/>
              </a:rPr>
              <a:t>Amplifier Operation-NPN Transistor-2:</a:t>
            </a:r>
            <a:endParaRPr lang="en-US" sz="2800" dirty="0" smtClean="0"/>
          </a:p>
        </p:txBody>
      </p:sp>
      <p:sp>
        <p:nvSpPr>
          <p:cNvPr id="202755" name="Rectangle 3"/>
          <p:cNvSpPr>
            <a:spLocks noGrp="1" noChangeArrowheads="1"/>
          </p:cNvSpPr>
          <p:nvPr>
            <p:ph type="body" idx="1"/>
          </p:nvPr>
        </p:nvSpPr>
        <p:spPr>
          <a:xfrm>
            <a:off x="0" y="1447800"/>
            <a:ext cx="9144000" cy="4525963"/>
          </a:xfrm>
        </p:spPr>
        <p:txBody>
          <a:bodyPr>
            <a:noAutofit/>
          </a:bodyPr>
          <a:lstStyle/>
          <a:p>
            <a:pPr eaLnBrk="1" hangingPunct="1">
              <a:lnSpc>
                <a:spcPct val="90000"/>
              </a:lnSpc>
              <a:buClr>
                <a:srgbClr val="FF0000"/>
              </a:buClr>
              <a:buFont typeface="Wingdings" pitchFamily="2" charset="2"/>
              <a:buChar char="Ø"/>
            </a:pPr>
            <a:r>
              <a:rPr lang="en-US" sz="2400" dirty="0" smtClean="0">
                <a:latin typeface="Times New Roman" pitchFamily="18" charset="0"/>
                <a:cs typeface="Times New Roman" pitchFamily="18" charset="0"/>
              </a:rPr>
              <a:t>During the positive peak of the ac input signal, V</a:t>
            </a:r>
            <a:r>
              <a:rPr lang="en-US" sz="2400" baseline="-25000" dirty="0" smtClean="0">
                <a:latin typeface="Times New Roman" pitchFamily="18" charset="0"/>
                <a:cs typeface="Times New Roman" pitchFamily="18" charset="0"/>
              </a:rPr>
              <a:t>BB</a:t>
            </a:r>
            <a:r>
              <a:rPr lang="en-US" sz="2400" dirty="0" smtClean="0">
                <a:latin typeface="Times New Roman" pitchFamily="18" charset="0"/>
                <a:cs typeface="Times New Roman" pitchFamily="18" charset="0"/>
              </a:rPr>
              <a:t> is added to the input.</a:t>
            </a:r>
          </a:p>
          <a:p>
            <a:pPr eaLnBrk="1" hangingPunct="1">
              <a:lnSpc>
                <a:spcPct val="90000"/>
              </a:lnSpc>
              <a:buClr>
                <a:srgbClr val="FF0000"/>
              </a:buClr>
              <a:buFont typeface="Wingdings" pitchFamily="2" charset="2"/>
              <a:buChar char="Ø"/>
            </a:pPr>
            <a:r>
              <a:rPr lang="en-US" sz="2400" dirty="0" smtClean="0">
                <a:latin typeface="Times New Roman" pitchFamily="18" charset="0"/>
                <a:cs typeface="Times New Roman" pitchFamily="18" charset="0"/>
              </a:rPr>
              <a:t>Resistance in the transistor is reduced. Current in the circuit increases.</a:t>
            </a:r>
          </a:p>
          <a:p>
            <a:pPr eaLnBrk="1" hangingPunct="1">
              <a:lnSpc>
                <a:spcPct val="90000"/>
              </a:lnSpc>
              <a:buClr>
                <a:srgbClr val="FF0000"/>
              </a:buClr>
              <a:buFont typeface="Wingdings" pitchFamily="2" charset="2"/>
              <a:buChar char="Ø"/>
            </a:pPr>
            <a:endParaRPr lang="en-US" sz="2400" dirty="0" smtClean="0">
              <a:latin typeface="Times New Roman" pitchFamily="18" charset="0"/>
              <a:cs typeface="Times New Roman" pitchFamily="18" charset="0"/>
            </a:endParaRPr>
          </a:p>
          <a:p>
            <a:pPr eaLnBrk="1" hangingPunct="1">
              <a:lnSpc>
                <a:spcPct val="90000"/>
              </a:lnSpc>
              <a:buClr>
                <a:srgbClr val="FF0000"/>
              </a:buClr>
              <a:buFont typeface="Wingdings" pitchFamily="2" charset="2"/>
              <a:buChar char="Ø"/>
            </a:pPr>
            <a:r>
              <a:rPr lang="en-US" sz="2400" dirty="0" smtClean="0">
                <a:latin typeface="Times New Roman" pitchFamily="18" charset="0"/>
                <a:cs typeface="Times New Roman" pitchFamily="18" charset="0"/>
              </a:rPr>
              <a:t>Larger current means more voltage drop across R</a:t>
            </a:r>
            <a:r>
              <a:rPr lang="en-US" sz="2400" baseline="-25000" dirty="0" smtClean="0">
                <a:latin typeface="Times New Roman" pitchFamily="18" charset="0"/>
                <a:cs typeface="Times New Roman" pitchFamily="18" charset="0"/>
              </a:rPr>
              <a:t>C </a:t>
            </a:r>
            <a:r>
              <a:rPr lang="en-US" sz="2400" dirty="0" smtClean="0">
                <a:latin typeface="Times New Roman" pitchFamily="18" charset="0"/>
                <a:cs typeface="Times New Roman" pitchFamily="18" charset="0"/>
              </a:rPr>
              <a:t>(V</a:t>
            </a:r>
            <a:r>
              <a:rPr lang="en-US" sz="2400" baseline="-25000" dirty="0" smtClean="0">
                <a:latin typeface="Times New Roman" pitchFamily="18" charset="0"/>
                <a:cs typeface="Times New Roman" pitchFamily="18" charset="0"/>
              </a:rPr>
              <a:t>RC</a:t>
            </a:r>
            <a:r>
              <a:rPr lang="en-US" sz="2400" dirty="0" smtClean="0">
                <a:latin typeface="Times New Roman" pitchFamily="18" charset="0"/>
                <a:cs typeface="Times New Roman" pitchFamily="18" charset="0"/>
              </a:rPr>
              <a:t> = IR</a:t>
            </a:r>
            <a:r>
              <a:rPr lang="en-US" sz="2400" baseline="-25000" dirty="0" smtClean="0">
                <a:latin typeface="Times New Roman" pitchFamily="18" charset="0"/>
                <a:cs typeface="Times New Roman" pitchFamily="18" charset="0"/>
              </a:rPr>
              <a:t>C</a:t>
            </a:r>
            <a:r>
              <a:rPr lang="en-US" sz="2400" dirty="0" smtClean="0">
                <a:latin typeface="Times New Roman" pitchFamily="18" charset="0"/>
                <a:cs typeface="Times New Roman" pitchFamily="18" charset="0"/>
              </a:rPr>
              <a:t>).</a:t>
            </a:r>
          </a:p>
          <a:p>
            <a:pPr eaLnBrk="1" hangingPunct="1">
              <a:lnSpc>
                <a:spcPct val="90000"/>
              </a:lnSpc>
              <a:buClr>
                <a:srgbClr val="FF0000"/>
              </a:buClr>
              <a:buFont typeface="Wingdings" pitchFamily="2" charset="2"/>
              <a:buChar char="Ø"/>
            </a:pPr>
            <a:endParaRPr lang="en-US" sz="2400" dirty="0" smtClean="0">
              <a:latin typeface="Times New Roman" pitchFamily="18" charset="0"/>
              <a:cs typeface="Times New Roman" pitchFamily="18" charset="0"/>
            </a:endParaRPr>
          </a:p>
          <a:p>
            <a:pPr eaLnBrk="1" hangingPunct="1">
              <a:lnSpc>
                <a:spcPct val="90000"/>
              </a:lnSpc>
              <a:buClr>
                <a:srgbClr val="FF0000"/>
              </a:buClr>
              <a:buFont typeface="Wingdings" pitchFamily="2" charset="2"/>
              <a:buChar char="Ø"/>
            </a:pPr>
            <a:r>
              <a:rPr lang="en-US" sz="2400" dirty="0" smtClean="0">
                <a:latin typeface="Times New Roman" pitchFamily="18" charset="0"/>
                <a:cs typeface="Times New Roman" pitchFamily="18" charset="0"/>
              </a:rPr>
              <a:t>Larger voltage drop across R</a:t>
            </a:r>
            <a:r>
              <a:rPr lang="en-US" sz="2400" baseline="-25000" dirty="0" smtClean="0">
                <a:latin typeface="Times New Roman" pitchFamily="18" charset="0"/>
                <a:cs typeface="Times New Roman" pitchFamily="18" charset="0"/>
              </a:rPr>
              <a:t>C</a:t>
            </a:r>
            <a:r>
              <a:rPr lang="en-US" sz="2400" dirty="0" smtClean="0">
                <a:latin typeface="Times New Roman" pitchFamily="18" charset="0"/>
                <a:cs typeface="Times New Roman" pitchFamily="18" charset="0"/>
              </a:rPr>
              <a:t> leaves less voltage to be dropped across the transistor.</a:t>
            </a:r>
          </a:p>
          <a:p>
            <a:pPr eaLnBrk="1" hangingPunct="1">
              <a:lnSpc>
                <a:spcPct val="90000"/>
              </a:lnSpc>
              <a:buClr>
                <a:srgbClr val="FF0000"/>
              </a:buClr>
              <a:buFont typeface="Wingdings" pitchFamily="2" charset="2"/>
              <a:buChar char="Ø"/>
            </a:pPr>
            <a:endParaRPr lang="en-US" sz="2400" dirty="0" smtClean="0">
              <a:latin typeface="Times New Roman" pitchFamily="18" charset="0"/>
              <a:cs typeface="Times New Roman" pitchFamily="18" charset="0"/>
            </a:endParaRPr>
          </a:p>
          <a:p>
            <a:pPr eaLnBrk="1" hangingPunct="1">
              <a:lnSpc>
                <a:spcPct val="90000"/>
              </a:lnSpc>
              <a:buClr>
                <a:srgbClr val="FF0000"/>
              </a:buClr>
              <a:buFont typeface="Wingdings" pitchFamily="2" charset="2"/>
              <a:buChar char="Ø"/>
            </a:pPr>
            <a:r>
              <a:rPr lang="en-US" sz="2400" dirty="0" smtClean="0">
                <a:latin typeface="Times New Roman" pitchFamily="18" charset="0"/>
                <a:cs typeface="Times New Roman" pitchFamily="18" charset="0"/>
              </a:rPr>
              <a:t>We take the output V</a:t>
            </a:r>
            <a:r>
              <a:rPr lang="en-US" sz="2400" baseline="-25000" dirty="0" smtClean="0">
                <a:latin typeface="Times New Roman" pitchFamily="18" charset="0"/>
                <a:cs typeface="Times New Roman" pitchFamily="18" charset="0"/>
              </a:rPr>
              <a:t>CE</a:t>
            </a:r>
            <a:r>
              <a:rPr lang="en-US" sz="2400" dirty="0" smtClean="0">
                <a:latin typeface="Times New Roman" pitchFamily="18" charset="0"/>
                <a:cs typeface="Times New Roman" pitchFamily="18" charset="0"/>
              </a:rPr>
              <a:t> – as input increases, V</a:t>
            </a:r>
            <a:r>
              <a:rPr lang="en-US" sz="2400" baseline="-25000" dirty="0" smtClean="0">
                <a:latin typeface="Times New Roman" pitchFamily="18" charset="0"/>
                <a:cs typeface="Times New Roman" pitchFamily="18" charset="0"/>
              </a:rPr>
              <a:t>CE</a:t>
            </a:r>
            <a:r>
              <a:rPr lang="en-US" sz="2400" dirty="0" smtClean="0">
                <a:latin typeface="Times New Roman" pitchFamily="18" charset="0"/>
                <a:cs typeface="Times New Roman" pitchFamily="18" charset="0"/>
              </a:rPr>
              <a:t> decreases.</a:t>
            </a:r>
            <a:endParaRPr lang="en-US" sz="2400" baseline="-25000" dirty="0" smtClean="0">
              <a:latin typeface="Times New Roman" pitchFamily="18" charset="0"/>
              <a:cs typeface="Times New Roman" pitchFamily="18" charset="0"/>
            </a:endParaRPr>
          </a:p>
        </p:txBody>
      </p:sp>
      <p:sp>
        <p:nvSpPr>
          <p:cNvPr id="2" name="Footer Placeholder 1"/>
          <p:cNvSpPr>
            <a:spLocks noGrp="1"/>
          </p:cNvSpPr>
          <p:nvPr>
            <p:ph type="ftr" sz="quarter" idx="11"/>
          </p:nvPr>
        </p:nvSpPr>
        <p:spPr/>
        <p:txBody>
          <a:bodyPr/>
          <a:lstStyle/>
          <a:p>
            <a:pPr>
              <a:defRPr/>
            </a:pPr>
            <a:r>
              <a:rPr lang="en-US" smtClean="0">
                <a:solidFill>
                  <a:srgbClr val="000000"/>
                </a:solidFill>
              </a:rPr>
              <a:t>Nasim Zafar</a:t>
            </a:r>
            <a:endParaRPr lang="en-US">
              <a:solidFill>
                <a:srgbClr val="000000"/>
              </a:solidFill>
            </a:endParaRPr>
          </a:p>
        </p:txBody>
      </p:sp>
      <p:sp>
        <p:nvSpPr>
          <p:cNvPr id="3" name="Slide Number Placeholder 2"/>
          <p:cNvSpPr>
            <a:spLocks noGrp="1"/>
          </p:cNvSpPr>
          <p:nvPr>
            <p:ph type="sldNum" sz="quarter" idx="12"/>
          </p:nvPr>
        </p:nvSpPr>
        <p:spPr/>
        <p:txBody>
          <a:bodyPr/>
          <a:lstStyle/>
          <a:p>
            <a:pPr>
              <a:defRPr/>
            </a:pPr>
            <a:fld id="{5A424F02-FEB5-4751-8313-14247CBAD820}" type="slidenum">
              <a:rPr lang="en-US" smtClean="0">
                <a:solidFill>
                  <a:srgbClr val="000000"/>
                </a:solidFill>
              </a:rPr>
              <a:pPr>
                <a:defRPr/>
              </a:pPr>
              <a:t>31</a:t>
            </a:fld>
            <a:endParaRPr lang="en-US">
              <a:solidFill>
                <a:srgbClr val="000000"/>
              </a:solidFill>
            </a:endParaRPr>
          </a:p>
        </p:txBody>
      </p:sp>
    </p:spTree>
    <p:extLst>
      <p:ext uri="{BB962C8B-B14F-4D97-AF65-F5344CB8AC3E}">
        <p14:creationId xmlns="" xmlns:p14="http://schemas.microsoft.com/office/powerpoint/2010/main" val="414590227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02755">
                                            <p:txEl>
                                              <p:pRg st="0" end="0"/>
                                            </p:txEl>
                                          </p:spTgt>
                                        </p:tgtEl>
                                        <p:attrNameLst>
                                          <p:attrName>style.visibility</p:attrName>
                                        </p:attrNameLst>
                                      </p:cBhvr>
                                      <p:to>
                                        <p:strVal val="visible"/>
                                      </p:to>
                                    </p:set>
                                    <p:animEffect transition="in" filter="wipe(left)">
                                      <p:cBhvr>
                                        <p:cTn id="7" dur="500"/>
                                        <p:tgtEl>
                                          <p:spTgt spid="20275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02755">
                                            <p:txEl>
                                              <p:pRg st="1" end="1"/>
                                            </p:txEl>
                                          </p:spTgt>
                                        </p:tgtEl>
                                        <p:attrNameLst>
                                          <p:attrName>style.visibility</p:attrName>
                                        </p:attrNameLst>
                                      </p:cBhvr>
                                      <p:to>
                                        <p:strVal val="visible"/>
                                      </p:to>
                                    </p:set>
                                    <p:animEffect transition="in" filter="wipe(left)">
                                      <p:cBhvr>
                                        <p:cTn id="12" dur="500"/>
                                        <p:tgtEl>
                                          <p:spTgt spid="20275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02755">
                                            <p:txEl>
                                              <p:pRg st="3" end="3"/>
                                            </p:txEl>
                                          </p:spTgt>
                                        </p:tgtEl>
                                        <p:attrNameLst>
                                          <p:attrName>style.visibility</p:attrName>
                                        </p:attrNameLst>
                                      </p:cBhvr>
                                      <p:to>
                                        <p:strVal val="visible"/>
                                      </p:to>
                                    </p:set>
                                    <p:animEffect transition="in" filter="wipe(left)">
                                      <p:cBhvr>
                                        <p:cTn id="17" dur="500"/>
                                        <p:tgtEl>
                                          <p:spTgt spid="20275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02755">
                                            <p:txEl>
                                              <p:pRg st="5" end="5"/>
                                            </p:txEl>
                                          </p:spTgt>
                                        </p:tgtEl>
                                        <p:attrNameLst>
                                          <p:attrName>style.visibility</p:attrName>
                                        </p:attrNameLst>
                                      </p:cBhvr>
                                      <p:to>
                                        <p:strVal val="visible"/>
                                      </p:to>
                                    </p:set>
                                    <p:animEffect transition="in" filter="wipe(left)">
                                      <p:cBhvr>
                                        <p:cTn id="22" dur="500"/>
                                        <p:tgtEl>
                                          <p:spTgt spid="202755">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02755">
                                            <p:txEl>
                                              <p:pRg st="7" end="7"/>
                                            </p:txEl>
                                          </p:spTgt>
                                        </p:tgtEl>
                                        <p:attrNameLst>
                                          <p:attrName>style.visibility</p:attrName>
                                        </p:attrNameLst>
                                      </p:cBhvr>
                                      <p:to>
                                        <p:strVal val="visible"/>
                                      </p:to>
                                    </p:set>
                                    <p:animEffect transition="in" filter="wipe(left)">
                                      <p:cBhvr>
                                        <p:cTn id="27" dur="500"/>
                                        <p:tgtEl>
                                          <p:spTgt spid="20275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2755"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r>
              <a:rPr lang="en-US" sz="2800" b="1" dirty="0" smtClean="0">
                <a:solidFill>
                  <a:srgbClr val="FF0000"/>
                </a:solidFill>
                <a:latin typeface="Times New Roman" pitchFamily="18" charset="0"/>
                <a:cs typeface="Times New Roman" pitchFamily="18" charset="0"/>
              </a:rPr>
              <a:t>Amplifier Operation-NPN Transistor-3:</a:t>
            </a:r>
            <a:endParaRPr lang="en-US" dirty="0" smtClean="0"/>
          </a:p>
        </p:txBody>
      </p:sp>
      <p:sp>
        <p:nvSpPr>
          <p:cNvPr id="203779" name="Rectangle 3"/>
          <p:cNvSpPr>
            <a:spLocks noGrp="1" noChangeArrowheads="1"/>
          </p:cNvSpPr>
          <p:nvPr>
            <p:ph type="body" idx="1"/>
          </p:nvPr>
        </p:nvSpPr>
        <p:spPr/>
        <p:txBody>
          <a:bodyPr>
            <a:normAutofit/>
          </a:bodyPr>
          <a:lstStyle/>
          <a:p>
            <a:pPr eaLnBrk="1" hangingPunct="1">
              <a:lnSpc>
                <a:spcPct val="90000"/>
              </a:lnSpc>
              <a:buClr>
                <a:srgbClr val="FF0000"/>
              </a:buClr>
              <a:buFont typeface="Wingdings" pitchFamily="2" charset="2"/>
              <a:buChar char="Ø"/>
            </a:pPr>
            <a:r>
              <a:rPr lang="en-US" sz="2400" dirty="0" smtClean="0">
                <a:latin typeface="Times New Roman" pitchFamily="18" charset="0"/>
                <a:cs typeface="Times New Roman" pitchFamily="18" charset="0"/>
              </a:rPr>
              <a:t>As the input goes to the negative peak:</a:t>
            </a:r>
          </a:p>
          <a:p>
            <a:pPr lvl="1" eaLnBrk="1" hangingPunct="1">
              <a:lnSpc>
                <a:spcPct val="90000"/>
              </a:lnSpc>
            </a:pPr>
            <a:r>
              <a:rPr lang="en-US" sz="2400" dirty="0" smtClean="0">
                <a:latin typeface="Times New Roman" pitchFamily="18" charset="0"/>
                <a:cs typeface="Times New Roman" pitchFamily="18" charset="0"/>
              </a:rPr>
              <a:t>Transistor resistance increases</a:t>
            </a:r>
          </a:p>
          <a:p>
            <a:pPr lvl="1" eaLnBrk="1" hangingPunct="1">
              <a:lnSpc>
                <a:spcPct val="90000"/>
              </a:lnSpc>
            </a:pPr>
            <a:r>
              <a:rPr lang="en-US" sz="2400" dirty="0" smtClean="0">
                <a:latin typeface="Times New Roman" pitchFamily="18" charset="0"/>
                <a:cs typeface="Times New Roman" pitchFamily="18" charset="0"/>
              </a:rPr>
              <a:t>Less current flows</a:t>
            </a:r>
          </a:p>
          <a:p>
            <a:pPr lvl="1" eaLnBrk="1" hangingPunct="1">
              <a:lnSpc>
                <a:spcPct val="90000"/>
              </a:lnSpc>
            </a:pPr>
            <a:r>
              <a:rPr lang="en-US" sz="2400" dirty="0" smtClean="0">
                <a:latin typeface="Times New Roman" pitchFamily="18" charset="0"/>
                <a:cs typeface="Times New Roman" pitchFamily="18" charset="0"/>
              </a:rPr>
              <a:t>Less voltage is dropped across R</a:t>
            </a:r>
            <a:r>
              <a:rPr lang="en-US" sz="2400" baseline="-25000" dirty="0" smtClean="0">
                <a:latin typeface="Times New Roman" pitchFamily="18" charset="0"/>
                <a:cs typeface="Times New Roman" pitchFamily="18" charset="0"/>
              </a:rPr>
              <a:t>C</a:t>
            </a:r>
          </a:p>
          <a:p>
            <a:pPr lvl="1" eaLnBrk="1" hangingPunct="1">
              <a:lnSpc>
                <a:spcPct val="90000"/>
              </a:lnSpc>
            </a:pPr>
            <a:r>
              <a:rPr lang="en-US" sz="2400" dirty="0" smtClean="0">
                <a:latin typeface="Times New Roman" pitchFamily="18" charset="0"/>
                <a:cs typeface="Times New Roman" pitchFamily="18" charset="0"/>
              </a:rPr>
              <a:t>More voltage can be dropped across C-E</a:t>
            </a:r>
          </a:p>
          <a:p>
            <a:pPr eaLnBrk="1" hangingPunct="1">
              <a:lnSpc>
                <a:spcPct val="90000"/>
              </a:lnSpc>
              <a:buClr>
                <a:srgbClr val="FF0000"/>
              </a:buClr>
              <a:buFont typeface="Wingdings" pitchFamily="2" charset="2"/>
              <a:buChar char="Ø"/>
            </a:pPr>
            <a:endParaRPr lang="en-US" sz="2400" dirty="0" smtClean="0">
              <a:latin typeface="Times New Roman" pitchFamily="18" charset="0"/>
              <a:cs typeface="Times New Roman" pitchFamily="18" charset="0"/>
            </a:endParaRPr>
          </a:p>
          <a:p>
            <a:pPr eaLnBrk="1" hangingPunct="1">
              <a:lnSpc>
                <a:spcPct val="90000"/>
              </a:lnSpc>
              <a:buClr>
                <a:srgbClr val="FF0000"/>
              </a:buClr>
              <a:buFont typeface="Wingdings" pitchFamily="2" charset="2"/>
              <a:buChar char="Ø"/>
            </a:pPr>
            <a:r>
              <a:rPr lang="en-US" sz="2400" dirty="0" smtClean="0">
                <a:latin typeface="Times New Roman" pitchFamily="18" charset="0"/>
                <a:cs typeface="Times New Roman" pitchFamily="18" charset="0"/>
              </a:rPr>
              <a:t>The result is a phase reversal.</a:t>
            </a:r>
          </a:p>
          <a:p>
            <a:pPr lvl="1" eaLnBrk="1" hangingPunct="1">
              <a:lnSpc>
                <a:spcPct val="90000"/>
              </a:lnSpc>
            </a:pPr>
            <a:r>
              <a:rPr lang="en-US" sz="2400" dirty="0" smtClean="0">
                <a:latin typeface="Times New Roman" pitchFamily="18" charset="0"/>
                <a:cs typeface="Times New Roman" pitchFamily="18" charset="0"/>
              </a:rPr>
              <a:t>Feature of the common emitter amplifier</a:t>
            </a:r>
          </a:p>
          <a:p>
            <a:pPr eaLnBrk="1" hangingPunct="1">
              <a:lnSpc>
                <a:spcPct val="90000"/>
              </a:lnSpc>
              <a:buClr>
                <a:srgbClr val="FF0000"/>
              </a:buClr>
              <a:buFont typeface="Wingdings" pitchFamily="2" charset="2"/>
              <a:buChar char="Ø"/>
            </a:pPr>
            <a:endParaRPr lang="en-US" sz="2400" dirty="0" smtClean="0">
              <a:latin typeface="Times New Roman" pitchFamily="18" charset="0"/>
              <a:cs typeface="Times New Roman" pitchFamily="18" charset="0"/>
            </a:endParaRPr>
          </a:p>
          <a:p>
            <a:pPr eaLnBrk="1" hangingPunct="1">
              <a:lnSpc>
                <a:spcPct val="90000"/>
              </a:lnSpc>
              <a:buClr>
                <a:srgbClr val="FF0000"/>
              </a:buClr>
              <a:buFont typeface="Wingdings" pitchFamily="2" charset="2"/>
              <a:buChar char="Ø"/>
            </a:pPr>
            <a:r>
              <a:rPr lang="en-US" sz="2400" dirty="0" smtClean="0">
                <a:latin typeface="Times New Roman" pitchFamily="18" charset="0"/>
                <a:cs typeface="Times New Roman" pitchFamily="18" charset="0"/>
              </a:rPr>
              <a:t>The closer V</a:t>
            </a:r>
            <a:r>
              <a:rPr lang="en-US" sz="2400" baseline="-25000" dirty="0" smtClean="0">
                <a:latin typeface="Times New Roman" pitchFamily="18" charset="0"/>
                <a:cs typeface="Times New Roman" pitchFamily="18" charset="0"/>
              </a:rPr>
              <a:t>BB</a:t>
            </a:r>
            <a:r>
              <a:rPr lang="en-US" sz="2400" dirty="0" smtClean="0">
                <a:latin typeface="Times New Roman" pitchFamily="18" charset="0"/>
                <a:cs typeface="Times New Roman" pitchFamily="18" charset="0"/>
              </a:rPr>
              <a:t> is to V</a:t>
            </a:r>
            <a:r>
              <a:rPr lang="en-US" sz="2400" baseline="-25000" dirty="0" smtClean="0">
                <a:latin typeface="Times New Roman" pitchFamily="18" charset="0"/>
                <a:cs typeface="Times New Roman" pitchFamily="18" charset="0"/>
              </a:rPr>
              <a:t>CC</a:t>
            </a:r>
            <a:r>
              <a:rPr lang="en-US" sz="2400" dirty="0" smtClean="0">
                <a:latin typeface="Times New Roman" pitchFamily="18" charset="0"/>
                <a:cs typeface="Times New Roman" pitchFamily="18" charset="0"/>
              </a:rPr>
              <a:t>, the larger the transistor current.</a:t>
            </a:r>
          </a:p>
        </p:txBody>
      </p:sp>
      <p:sp>
        <p:nvSpPr>
          <p:cNvPr id="2" name="Footer Placeholder 1"/>
          <p:cNvSpPr>
            <a:spLocks noGrp="1"/>
          </p:cNvSpPr>
          <p:nvPr>
            <p:ph type="ftr" sz="quarter" idx="11"/>
          </p:nvPr>
        </p:nvSpPr>
        <p:spPr/>
        <p:txBody>
          <a:bodyPr/>
          <a:lstStyle/>
          <a:p>
            <a:pPr>
              <a:defRPr/>
            </a:pPr>
            <a:r>
              <a:rPr lang="en-US" smtClean="0">
                <a:solidFill>
                  <a:srgbClr val="000000"/>
                </a:solidFill>
              </a:rPr>
              <a:t>Nasim Zafar</a:t>
            </a:r>
            <a:endParaRPr lang="en-US">
              <a:solidFill>
                <a:srgbClr val="000000"/>
              </a:solidFill>
            </a:endParaRPr>
          </a:p>
        </p:txBody>
      </p:sp>
      <p:sp>
        <p:nvSpPr>
          <p:cNvPr id="3" name="Slide Number Placeholder 2"/>
          <p:cNvSpPr>
            <a:spLocks noGrp="1"/>
          </p:cNvSpPr>
          <p:nvPr>
            <p:ph type="sldNum" sz="quarter" idx="12"/>
          </p:nvPr>
        </p:nvSpPr>
        <p:spPr/>
        <p:txBody>
          <a:bodyPr/>
          <a:lstStyle/>
          <a:p>
            <a:pPr>
              <a:defRPr/>
            </a:pPr>
            <a:fld id="{5A424F02-FEB5-4751-8313-14247CBAD820}" type="slidenum">
              <a:rPr lang="en-US" smtClean="0">
                <a:solidFill>
                  <a:srgbClr val="000000"/>
                </a:solidFill>
              </a:rPr>
              <a:pPr>
                <a:defRPr/>
              </a:pPr>
              <a:t>32</a:t>
            </a:fld>
            <a:endParaRPr lang="en-US">
              <a:solidFill>
                <a:srgbClr val="000000"/>
              </a:solidFill>
            </a:endParaRPr>
          </a:p>
        </p:txBody>
      </p:sp>
    </p:spTree>
    <p:extLst>
      <p:ext uri="{BB962C8B-B14F-4D97-AF65-F5344CB8AC3E}">
        <p14:creationId xmlns="" xmlns:p14="http://schemas.microsoft.com/office/powerpoint/2010/main" val="199695609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457200" y="381000"/>
            <a:ext cx="8229600" cy="1143000"/>
          </a:xfrm>
        </p:spPr>
        <p:txBody>
          <a:bodyPr>
            <a:normAutofit/>
          </a:bodyPr>
          <a:lstStyle/>
          <a:p>
            <a:pPr eaLnBrk="1" hangingPunct="1"/>
            <a:r>
              <a:rPr lang="en-US" sz="2800" b="1" dirty="0" smtClean="0">
                <a:solidFill>
                  <a:srgbClr val="FF0000"/>
                </a:solidFill>
                <a:latin typeface="Times New Roman" pitchFamily="18" charset="0"/>
                <a:cs typeface="Times New Roman" pitchFamily="18" charset="0"/>
              </a:rPr>
              <a:t>NPN Common Base Transistor Amplifier-1:</a:t>
            </a:r>
          </a:p>
        </p:txBody>
      </p:sp>
      <p:pic>
        <p:nvPicPr>
          <p:cNvPr id="206852" name="Picture 4"/>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838200" y="1524000"/>
            <a:ext cx="7315200" cy="1946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06853" name="Text Box 5"/>
          <p:cNvSpPr txBox="1">
            <a:spLocks noChangeArrowheads="1"/>
          </p:cNvSpPr>
          <p:nvPr/>
        </p:nvSpPr>
        <p:spPr bwMode="auto">
          <a:xfrm>
            <a:off x="533400" y="3733800"/>
            <a:ext cx="8305800" cy="30469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buClr>
                <a:srgbClr val="FF0000"/>
              </a:buClr>
            </a:pPr>
            <a:r>
              <a:rPr lang="en-US" sz="2400" dirty="0" smtClean="0">
                <a:latin typeface="Times New Roman" pitchFamily="18" charset="0"/>
                <a:cs typeface="Times New Roman" pitchFamily="18" charset="0"/>
              </a:rPr>
              <a:t> </a:t>
            </a:r>
          </a:p>
          <a:p>
            <a:pPr eaLnBrk="1" fontAlgn="base" hangingPunct="1">
              <a:spcBef>
                <a:spcPct val="0"/>
              </a:spcBef>
              <a:spcAft>
                <a:spcPct val="0"/>
              </a:spcAft>
              <a:buClr>
                <a:srgbClr val="FF0000"/>
              </a:buClr>
              <a:buFont typeface="Wingdings" pitchFamily="2" charset="2"/>
              <a:buChar char="Ø"/>
            </a:pPr>
            <a:r>
              <a:rPr lang="en-US" sz="2400" dirty="0" smtClean="0">
                <a:latin typeface="Times New Roman" pitchFamily="18" charset="0"/>
                <a:cs typeface="Times New Roman" pitchFamily="18" charset="0"/>
              </a:rPr>
              <a:t>Signal </a:t>
            </a:r>
            <a:r>
              <a:rPr lang="en-US" sz="2400" dirty="0">
                <a:latin typeface="Times New Roman" pitchFamily="18" charset="0"/>
                <a:cs typeface="Times New Roman" pitchFamily="18" charset="0"/>
              </a:rPr>
              <a:t>that adds to V</a:t>
            </a:r>
            <a:r>
              <a:rPr lang="en-US" sz="2400" baseline="-25000" dirty="0">
                <a:latin typeface="Times New Roman" pitchFamily="18" charset="0"/>
                <a:cs typeface="Times New Roman" pitchFamily="18" charset="0"/>
              </a:rPr>
              <a:t>BB </a:t>
            </a:r>
            <a:r>
              <a:rPr lang="en-US" sz="2400" dirty="0">
                <a:latin typeface="Times New Roman" pitchFamily="18" charset="0"/>
                <a:cs typeface="Times New Roman" pitchFamily="18" charset="0"/>
              </a:rPr>
              <a:t>causes transistor current to </a:t>
            </a:r>
            <a:r>
              <a:rPr lang="en-US" sz="2400" dirty="0" smtClean="0">
                <a:latin typeface="Times New Roman" pitchFamily="18" charset="0"/>
                <a:cs typeface="Times New Roman" pitchFamily="18" charset="0"/>
              </a:rPr>
              <a:t>increase.</a:t>
            </a:r>
          </a:p>
          <a:p>
            <a:pPr eaLnBrk="1" fontAlgn="base" hangingPunct="1">
              <a:spcBef>
                <a:spcPct val="0"/>
              </a:spcBef>
              <a:spcAft>
                <a:spcPct val="0"/>
              </a:spcAft>
              <a:buClr>
                <a:srgbClr val="FF0000"/>
              </a:buClr>
              <a:buFont typeface="Wingdings" pitchFamily="2" charset="2"/>
              <a:buChar char="Ø"/>
            </a:pPr>
            <a:endParaRPr lang="en-US" sz="2400" dirty="0" smtClean="0">
              <a:latin typeface="Times New Roman" pitchFamily="18" charset="0"/>
              <a:cs typeface="Times New Roman" pitchFamily="18" charset="0"/>
            </a:endParaRPr>
          </a:p>
          <a:p>
            <a:pPr eaLnBrk="1" fontAlgn="base" hangingPunct="1">
              <a:spcBef>
                <a:spcPct val="0"/>
              </a:spcBef>
              <a:spcAft>
                <a:spcPct val="0"/>
              </a:spcAft>
              <a:buClr>
                <a:srgbClr val="FF0000"/>
              </a:buClr>
              <a:buFont typeface="Wingdings" pitchFamily="2" charset="2"/>
              <a:buChar char="Ø"/>
            </a:pPr>
            <a:r>
              <a:rPr lang="en-US" sz="2400" dirty="0" smtClean="0">
                <a:latin typeface="Times New Roman" pitchFamily="18" charset="0"/>
                <a:cs typeface="Times New Roman" pitchFamily="18" charset="0"/>
              </a:rPr>
              <a:t>Signal </a:t>
            </a:r>
            <a:r>
              <a:rPr lang="en-US" sz="2400" dirty="0">
                <a:latin typeface="Times New Roman" pitchFamily="18" charset="0"/>
                <a:cs typeface="Times New Roman" pitchFamily="18" charset="0"/>
              </a:rPr>
              <a:t>that subtracts from V</a:t>
            </a:r>
            <a:r>
              <a:rPr lang="en-US" sz="2400" baseline="-25000" dirty="0">
                <a:latin typeface="Times New Roman" pitchFamily="18" charset="0"/>
                <a:cs typeface="Times New Roman" pitchFamily="18" charset="0"/>
              </a:rPr>
              <a:t>BB</a:t>
            </a:r>
            <a:r>
              <a:rPr lang="en-US" sz="2400" dirty="0">
                <a:latin typeface="Times New Roman" pitchFamily="18" charset="0"/>
                <a:cs typeface="Times New Roman" pitchFamily="18" charset="0"/>
              </a:rPr>
              <a:t> causes transistor current to </a:t>
            </a:r>
            <a:r>
              <a:rPr lang="en-US" sz="2400" dirty="0" smtClean="0">
                <a:latin typeface="Times New Roman" pitchFamily="18" charset="0"/>
                <a:cs typeface="Times New Roman" pitchFamily="18" charset="0"/>
              </a:rPr>
              <a:t>  decrease.</a:t>
            </a:r>
            <a:endParaRPr lang="en-US" sz="2400" dirty="0">
              <a:latin typeface="Times New Roman" pitchFamily="18" charset="0"/>
              <a:cs typeface="Times New Roman" pitchFamily="18" charset="0"/>
            </a:endParaRPr>
          </a:p>
          <a:p>
            <a:pPr eaLnBrk="1" fontAlgn="base" hangingPunct="1">
              <a:spcBef>
                <a:spcPct val="0"/>
              </a:spcBef>
              <a:spcAft>
                <a:spcPct val="0"/>
              </a:spcAft>
            </a:pPr>
            <a:endParaRPr lang="en-US" sz="2400" dirty="0">
              <a:latin typeface="Times New Roman" pitchFamily="18" charset="0"/>
              <a:cs typeface="Times New Roman" pitchFamily="18" charset="0"/>
            </a:endParaRPr>
          </a:p>
          <a:p>
            <a:pPr eaLnBrk="1" fontAlgn="base" hangingPunct="1">
              <a:spcBef>
                <a:spcPct val="0"/>
              </a:spcBef>
              <a:spcAft>
                <a:spcPct val="0"/>
              </a:spcAft>
              <a:buFontTx/>
              <a:buChar char="•"/>
            </a:pPr>
            <a:endParaRPr lang="en-US" sz="2400" b="1" dirty="0">
              <a:latin typeface="Times New Roman" pitchFamily="18" charset="0"/>
              <a:cs typeface="Times New Roman" pitchFamily="18" charset="0"/>
            </a:endParaRPr>
          </a:p>
          <a:p>
            <a:pPr eaLnBrk="1" fontAlgn="base" hangingPunct="1">
              <a:spcBef>
                <a:spcPct val="0"/>
              </a:spcBef>
              <a:spcAft>
                <a:spcPct val="0"/>
              </a:spcAft>
            </a:pPr>
            <a:endParaRPr lang="en-US" sz="2400" dirty="0">
              <a:latin typeface="Times New Roman" pitchFamily="18" charset="0"/>
              <a:cs typeface="Times New Roman" pitchFamily="18" charset="0"/>
            </a:endParaRPr>
          </a:p>
        </p:txBody>
      </p:sp>
      <p:sp>
        <p:nvSpPr>
          <p:cNvPr id="2" name="Footer Placeholder 1"/>
          <p:cNvSpPr>
            <a:spLocks noGrp="1"/>
          </p:cNvSpPr>
          <p:nvPr>
            <p:ph type="ftr" sz="quarter" idx="11"/>
          </p:nvPr>
        </p:nvSpPr>
        <p:spPr/>
        <p:txBody>
          <a:bodyPr/>
          <a:lstStyle/>
          <a:p>
            <a:pPr>
              <a:defRPr/>
            </a:pPr>
            <a:r>
              <a:rPr lang="en-US" smtClean="0">
                <a:solidFill>
                  <a:srgbClr val="000000"/>
                </a:solidFill>
              </a:rPr>
              <a:t>Nasim Zafar</a:t>
            </a:r>
            <a:endParaRPr lang="en-US">
              <a:solidFill>
                <a:srgbClr val="000000"/>
              </a:solidFill>
            </a:endParaRPr>
          </a:p>
        </p:txBody>
      </p:sp>
      <p:sp>
        <p:nvSpPr>
          <p:cNvPr id="3" name="Slide Number Placeholder 2"/>
          <p:cNvSpPr>
            <a:spLocks noGrp="1"/>
          </p:cNvSpPr>
          <p:nvPr>
            <p:ph type="sldNum" sz="quarter" idx="12"/>
          </p:nvPr>
        </p:nvSpPr>
        <p:spPr/>
        <p:txBody>
          <a:bodyPr/>
          <a:lstStyle/>
          <a:p>
            <a:pPr>
              <a:defRPr/>
            </a:pPr>
            <a:fld id="{0ADEBBF2-13A2-4FEB-82EE-1A036914DC0E}" type="slidenum">
              <a:rPr lang="en-US" smtClean="0">
                <a:solidFill>
                  <a:srgbClr val="000000"/>
                </a:solidFill>
              </a:rPr>
              <a:pPr>
                <a:defRPr/>
              </a:pPr>
              <a:t>33</a:t>
            </a:fld>
            <a:endParaRPr lang="en-US">
              <a:solidFill>
                <a:srgbClr val="000000"/>
              </a:solidFill>
            </a:endParaRPr>
          </a:p>
        </p:txBody>
      </p:sp>
    </p:spTree>
    <p:extLst>
      <p:ext uri="{BB962C8B-B14F-4D97-AF65-F5344CB8AC3E}">
        <p14:creationId xmlns="" xmlns:p14="http://schemas.microsoft.com/office/powerpoint/2010/main" val="155587740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solidFill>
                  <a:srgbClr val="FF0000"/>
                </a:solidFill>
                <a:latin typeface="Times New Roman" pitchFamily="18" charset="0"/>
                <a:cs typeface="Times New Roman" pitchFamily="18" charset="0"/>
              </a:rPr>
              <a:t>NPN Common Base Transistor Amplifier-2:</a:t>
            </a:r>
            <a:endParaRPr lang="en-US" dirty="0"/>
          </a:p>
        </p:txBody>
      </p:sp>
      <p:sp>
        <p:nvSpPr>
          <p:cNvPr id="3" name="Content Placeholder 2"/>
          <p:cNvSpPr>
            <a:spLocks noGrp="1"/>
          </p:cNvSpPr>
          <p:nvPr>
            <p:ph idx="1"/>
          </p:nvPr>
        </p:nvSpPr>
        <p:spPr/>
        <p:txBody>
          <a:bodyPr/>
          <a:lstStyle/>
          <a:p>
            <a:pPr marL="0" lvl="0" indent="0" fontAlgn="base">
              <a:spcBef>
                <a:spcPct val="0"/>
              </a:spcBef>
              <a:spcAft>
                <a:spcPct val="0"/>
              </a:spcAft>
              <a:buClr>
                <a:srgbClr val="FF0000"/>
              </a:buClr>
              <a:buFont typeface="Wingdings" pitchFamily="2" charset="2"/>
              <a:buChar char="Ø"/>
            </a:pPr>
            <a:r>
              <a:rPr lang="en-US" sz="2400" dirty="0" smtClean="0">
                <a:solidFill>
                  <a:prstClr val="black"/>
                </a:solidFill>
                <a:latin typeface="Times New Roman" pitchFamily="18" charset="0"/>
                <a:cs typeface="Times New Roman" pitchFamily="18" charset="0"/>
              </a:rPr>
              <a:t>At positive peak of input, V</a:t>
            </a:r>
            <a:r>
              <a:rPr lang="en-US" sz="2400" baseline="-25000" dirty="0" smtClean="0">
                <a:solidFill>
                  <a:prstClr val="black"/>
                </a:solidFill>
                <a:latin typeface="Times New Roman" pitchFamily="18" charset="0"/>
                <a:cs typeface="Times New Roman" pitchFamily="18" charset="0"/>
              </a:rPr>
              <a:t>BB</a:t>
            </a:r>
            <a:r>
              <a:rPr lang="en-US" sz="2400" dirty="0" smtClean="0">
                <a:solidFill>
                  <a:prstClr val="black"/>
                </a:solidFill>
                <a:latin typeface="Times New Roman" pitchFamily="18" charset="0"/>
                <a:cs typeface="Times New Roman" pitchFamily="18" charset="0"/>
              </a:rPr>
              <a:t> is adding to the input.</a:t>
            </a:r>
          </a:p>
          <a:p>
            <a:pPr marL="0" lvl="0" indent="0" fontAlgn="base">
              <a:spcBef>
                <a:spcPct val="0"/>
              </a:spcBef>
              <a:spcAft>
                <a:spcPct val="0"/>
              </a:spcAft>
              <a:buClr>
                <a:srgbClr val="FF0000"/>
              </a:buClr>
              <a:buFont typeface="Wingdings" pitchFamily="2" charset="2"/>
              <a:buChar char="Ø"/>
            </a:pPr>
            <a:endParaRPr lang="en-US" sz="2400" dirty="0" smtClean="0">
              <a:solidFill>
                <a:prstClr val="black"/>
              </a:solidFill>
              <a:latin typeface="Times New Roman" pitchFamily="18" charset="0"/>
              <a:cs typeface="Times New Roman" pitchFamily="18" charset="0"/>
            </a:endParaRPr>
          </a:p>
          <a:p>
            <a:pPr marL="0" lvl="0" indent="0" fontAlgn="base">
              <a:spcBef>
                <a:spcPct val="0"/>
              </a:spcBef>
              <a:spcAft>
                <a:spcPct val="0"/>
              </a:spcAft>
              <a:buClr>
                <a:srgbClr val="FF0000"/>
              </a:buClr>
              <a:buFont typeface="Wingdings" pitchFamily="2" charset="2"/>
              <a:buChar char="Ø"/>
            </a:pPr>
            <a:r>
              <a:rPr lang="en-US" sz="2400" dirty="0" smtClean="0">
                <a:solidFill>
                  <a:prstClr val="black"/>
                </a:solidFill>
                <a:latin typeface="Times New Roman" pitchFamily="18" charset="0"/>
                <a:cs typeface="Times New Roman" pitchFamily="18" charset="0"/>
              </a:rPr>
              <a:t>Resistance in the transistor is reduced.</a:t>
            </a:r>
          </a:p>
          <a:p>
            <a:pPr marL="0" lvl="0" indent="0" fontAlgn="base">
              <a:spcBef>
                <a:spcPct val="0"/>
              </a:spcBef>
              <a:spcAft>
                <a:spcPct val="0"/>
              </a:spcAft>
              <a:buClr>
                <a:srgbClr val="FF0000"/>
              </a:buClr>
              <a:buFont typeface="Wingdings" pitchFamily="2" charset="2"/>
              <a:buChar char="Ø"/>
            </a:pPr>
            <a:endParaRPr lang="en-US" sz="2400" dirty="0" smtClean="0">
              <a:solidFill>
                <a:prstClr val="black"/>
              </a:solidFill>
              <a:latin typeface="Times New Roman" pitchFamily="18" charset="0"/>
              <a:cs typeface="Times New Roman" pitchFamily="18" charset="0"/>
            </a:endParaRPr>
          </a:p>
          <a:p>
            <a:pPr marL="0" lvl="0" indent="0" fontAlgn="base">
              <a:spcBef>
                <a:spcPct val="0"/>
              </a:spcBef>
              <a:spcAft>
                <a:spcPct val="0"/>
              </a:spcAft>
              <a:buClr>
                <a:srgbClr val="FF0000"/>
              </a:buClr>
              <a:buFont typeface="Wingdings" pitchFamily="2" charset="2"/>
              <a:buChar char="Ø"/>
            </a:pPr>
            <a:r>
              <a:rPr lang="en-US" sz="2400" dirty="0" smtClean="0">
                <a:solidFill>
                  <a:prstClr val="black"/>
                </a:solidFill>
                <a:latin typeface="Times New Roman" pitchFamily="18" charset="0"/>
                <a:cs typeface="Times New Roman" pitchFamily="18" charset="0"/>
              </a:rPr>
              <a:t>Current in the circuit increases.</a:t>
            </a:r>
          </a:p>
          <a:p>
            <a:pPr marL="0" lvl="0" indent="0" fontAlgn="base">
              <a:spcBef>
                <a:spcPct val="0"/>
              </a:spcBef>
              <a:spcAft>
                <a:spcPct val="0"/>
              </a:spcAft>
              <a:buClr>
                <a:srgbClr val="FF0000"/>
              </a:buClr>
              <a:buFont typeface="Wingdings" pitchFamily="2" charset="2"/>
              <a:buChar char="Ø"/>
            </a:pPr>
            <a:endParaRPr lang="en-US" sz="2400" dirty="0" smtClean="0">
              <a:solidFill>
                <a:prstClr val="black"/>
              </a:solidFill>
              <a:latin typeface="Times New Roman" pitchFamily="18" charset="0"/>
              <a:cs typeface="Times New Roman" pitchFamily="18" charset="0"/>
            </a:endParaRPr>
          </a:p>
          <a:p>
            <a:pPr marL="0" lvl="0" indent="0" fontAlgn="base">
              <a:spcBef>
                <a:spcPct val="0"/>
              </a:spcBef>
              <a:spcAft>
                <a:spcPct val="0"/>
              </a:spcAft>
              <a:buClr>
                <a:srgbClr val="FF0000"/>
              </a:buClr>
              <a:buFont typeface="Wingdings" pitchFamily="2" charset="2"/>
              <a:buChar char="Ø"/>
            </a:pPr>
            <a:r>
              <a:rPr lang="en-US" sz="2400" dirty="0" smtClean="0">
                <a:solidFill>
                  <a:prstClr val="black"/>
                </a:solidFill>
                <a:latin typeface="Times New Roman" pitchFamily="18" charset="0"/>
                <a:cs typeface="Times New Roman" pitchFamily="18" charset="0"/>
              </a:rPr>
              <a:t>Larger current means more voltage drop across R</a:t>
            </a:r>
            <a:r>
              <a:rPr lang="en-US" sz="2400" baseline="-25000" dirty="0" smtClean="0">
                <a:solidFill>
                  <a:prstClr val="black"/>
                </a:solidFill>
                <a:latin typeface="Times New Roman" pitchFamily="18" charset="0"/>
                <a:cs typeface="Times New Roman" pitchFamily="18" charset="0"/>
              </a:rPr>
              <a:t>C</a:t>
            </a:r>
            <a:r>
              <a:rPr lang="en-US" sz="2400" dirty="0" smtClean="0">
                <a:solidFill>
                  <a:prstClr val="black"/>
                </a:solidFill>
                <a:latin typeface="Times New Roman" pitchFamily="18" charset="0"/>
                <a:cs typeface="Times New Roman" pitchFamily="18" charset="0"/>
              </a:rPr>
              <a:t> (V</a:t>
            </a:r>
            <a:r>
              <a:rPr lang="en-US" sz="2400" baseline="-25000" dirty="0" smtClean="0">
                <a:solidFill>
                  <a:prstClr val="black"/>
                </a:solidFill>
                <a:latin typeface="Times New Roman" pitchFamily="18" charset="0"/>
                <a:cs typeface="Times New Roman" pitchFamily="18" charset="0"/>
              </a:rPr>
              <a:t>RC</a:t>
            </a:r>
            <a:r>
              <a:rPr lang="en-US" sz="2400" dirty="0" smtClean="0">
                <a:solidFill>
                  <a:prstClr val="black"/>
                </a:solidFill>
                <a:latin typeface="Times New Roman" pitchFamily="18" charset="0"/>
                <a:cs typeface="Times New Roman" pitchFamily="18" charset="0"/>
              </a:rPr>
              <a:t> = IR</a:t>
            </a:r>
            <a:r>
              <a:rPr lang="en-US" sz="2400" baseline="-25000" dirty="0" smtClean="0">
                <a:solidFill>
                  <a:prstClr val="black"/>
                </a:solidFill>
                <a:latin typeface="Times New Roman" pitchFamily="18" charset="0"/>
                <a:cs typeface="Times New Roman" pitchFamily="18" charset="0"/>
              </a:rPr>
              <a:t>C</a:t>
            </a:r>
            <a:r>
              <a:rPr lang="en-US" sz="2400" dirty="0" smtClean="0">
                <a:solidFill>
                  <a:prstClr val="black"/>
                </a:solidFill>
                <a:latin typeface="Times New Roman" pitchFamily="18" charset="0"/>
                <a:cs typeface="Times New Roman" pitchFamily="18" charset="0"/>
              </a:rPr>
              <a:t>).</a:t>
            </a:r>
          </a:p>
          <a:p>
            <a:pPr marL="0" lvl="0" indent="0" fontAlgn="base">
              <a:spcBef>
                <a:spcPct val="0"/>
              </a:spcBef>
              <a:spcAft>
                <a:spcPct val="0"/>
              </a:spcAft>
              <a:buClr>
                <a:srgbClr val="FF0000"/>
              </a:buClr>
              <a:buFont typeface="Wingdings" pitchFamily="2" charset="2"/>
              <a:buChar char="Ø"/>
            </a:pPr>
            <a:endParaRPr lang="en-US" sz="2400" dirty="0" smtClean="0">
              <a:solidFill>
                <a:prstClr val="black"/>
              </a:solidFill>
              <a:latin typeface="Times New Roman" pitchFamily="18" charset="0"/>
              <a:cs typeface="Times New Roman" pitchFamily="18" charset="0"/>
            </a:endParaRPr>
          </a:p>
          <a:p>
            <a:pPr marL="0" lvl="0" indent="0" fontAlgn="base">
              <a:spcBef>
                <a:spcPct val="0"/>
              </a:spcBef>
              <a:spcAft>
                <a:spcPct val="0"/>
              </a:spcAft>
              <a:buClr>
                <a:srgbClr val="FF0000"/>
              </a:buClr>
              <a:buFont typeface="Wingdings" pitchFamily="2" charset="2"/>
              <a:buChar char="Ø"/>
            </a:pPr>
            <a:r>
              <a:rPr lang="en-US" sz="2400" dirty="0" smtClean="0">
                <a:solidFill>
                  <a:prstClr val="black"/>
                </a:solidFill>
                <a:latin typeface="Times New Roman" pitchFamily="18" charset="0"/>
                <a:cs typeface="Times New Roman" pitchFamily="18" charset="0"/>
              </a:rPr>
              <a:t>Collector current increases.</a:t>
            </a:r>
          </a:p>
          <a:p>
            <a:pPr marL="0" lvl="0" indent="0" fontAlgn="base">
              <a:spcBef>
                <a:spcPct val="0"/>
              </a:spcBef>
              <a:spcAft>
                <a:spcPct val="0"/>
              </a:spcAft>
              <a:buClr>
                <a:srgbClr val="FF0000"/>
              </a:buClr>
              <a:buNone/>
            </a:pPr>
            <a:endParaRPr lang="en-US" sz="2400" b="1" dirty="0" smtClean="0">
              <a:solidFill>
                <a:prstClr val="black"/>
              </a:solidFill>
              <a:latin typeface="Times New Roman" pitchFamily="18" charset="0"/>
              <a:cs typeface="Times New Roman" pitchFamily="18" charset="0"/>
            </a:endParaRPr>
          </a:p>
          <a:p>
            <a:pPr marL="0" lvl="0" indent="0" fontAlgn="base">
              <a:spcBef>
                <a:spcPct val="0"/>
              </a:spcBef>
              <a:spcAft>
                <a:spcPct val="0"/>
              </a:spcAft>
              <a:buClr>
                <a:srgbClr val="FF0000"/>
              </a:buClr>
              <a:buFont typeface="Wingdings" pitchFamily="2" charset="2"/>
              <a:buChar char="Ø"/>
            </a:pPr>
            <a:r>
              <a:rPr lang="en-US" sz="2400" b="1" i="1" dirty="0" smtClean="0">
                <a:solidFill>
                  <a:srgbClr val="0000FF"/>
                </a:solidFill>
                <a:latin typeface="Times New Roman" pitchFamily="18" charset="0"/>
                <a:cs typeface="Times New Roman" pitchFamily="18" charset="0"/>
              </a:rPr>
              <a:t>No phase reversal.</a:t>
            </a:r>
            <a:endParaRPr lang="en-US" sz="2400" i="1" dirty="0">
              <a:solidFill>
                <a:srgbClr val="0000FF"/>
              </a:solidFill>
            </a:endParaRPr>
          </a:p>
        </p:txBody>
      </p:sp>
      <p:sp>
        <p:nvSpPr>
          <p:cNvPr id="4" name="Footer Placeholder 3"/>
          <p:cNvSpPr>
            <a:spLocks noGrp="1"/>
          </p:cNvSpPr>
          <p:nvPr>
            <p:ph type="ftr" sz="quarter" idx="11"/>
          </p:nvPr>
        </p:nvSpPr>
        <p:spPr/>
        <p:txBody>
          <a:bodyPr/>
          <a:lstStyle/>
          <a:p>
            <a:r>
              <a:rPr lang="en-US" smtClean="0"/>
              <a:t>Nasim Zafar</a:t>
            </a:r>
            <a:endParaRPr lang="en-US"/>
          </a:p>
        </p:txBody>
      </p:sp>
      <p:sp>
        <p:nvSpPr>
          <p:cNvPr id="5" name="Slide Number Placeholder 4"/>
          <p:cNvSpPr>
            <a:spLocks noGrp="1"/>
          </p:cNvSpPr>
          <p:nvPr>
            <p:ph type="sldNum" sz="quarter" idx="12"/>
          </p:nvPr>
        </p:nvSpPr>
        <p:spPr/>
        <p:txBody>
          <a:bodyPr/>
          <a:lstStyle/>
          <a:p>
            <a:fld id="{42BD8709-E537-4D94-AA85-22F0E0E3C656}" type="slidenum">
              <a:rPr lang="en-US" smtClean="0"/>
              <a:pPr/>
              <a:t>34</a:t>
            </a:fld>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normAutofit/>
          </a:bodyPr>
          <a:lstStyle/>
          <a:p>
            <a:pPr eaLnBrk="1" hangingPunct="1"/>
            <a:r>
              <a:rPr lang="en-US" sz="2800" b="1" dirty="0" smtClean="0">
                <a:solidFill>
                  <a:srgbClr val="FF0000"/>
                </a:solidFill>
                <a:latin typeface="Times New Roman" pitchFamily="18" charset="0"/>
                <a:cs typeface="Times New Roman" pitchFamily="18" charset="0"/>
              </a:rPr>
              <a:t>NPN Common Collector Transistor Amplifier:</a:t>
            </a:r>
          </a:p>
        </p:txBody>
      </p:sp>
      <p:pic>
        <p:nvPicPr>
          <p:cNvPr id="210949" name="Picture 5"/>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914400" y="1600200"/>
            <a:ext cx="7162800" cy="2114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10950" name="Text Box 6"/>
          <p:cNvSpPr txBox="1">
            <a:spLocks noChangeArrowheads="1"/>
          </p:cNvSpPr>
          <p:nvPr/>
        </p:nvSpPr>
        <p:spPr bwMode="auto">
          <a:xfrm>
            <a:off x="174625" y="3886200"/>
            <a:ext cx="8763000" cy="270843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50000"/>
              </a:spcBef>
              <a:spcAft>
                <a:spcPct val="0"/>
              </a:spcAft>
              <a:buClr>
                <a:srgbClr val="FF0000"/>
              </a:buClr>
              <a:buFont typeface="Wingdings" pitchFamily="2" charset="2"/>
              <a:buChar char="Ø"/>
            </a:pPr>
            <a:r>
              <a:rPr lang="en-US" sz="2000" dirty="0" smtClean="0">
                <a:solidFill>
                  <a:srgbClr val="000000"/>
                </a:solidFill>
                <a:latin typeface="Times New Roman" pitchFamily="18" charset="0"/>
                <a:cs typeface="Times New Roman" pitchFamily="18" charset="0"/>
              </a:rPr>
              <a:t> Also </a:t>
            </a:r>
            <a:r>
              <a:rPr lang="en-US" sz="2000" dirty="0">
                <a:solidFill>
                  <a:srgbClr val="000000"/>
                </a:solidFill>
                <a:latin typeface="Times New Roman" pitchFamily="18" charset="0"/>
                <a:cs typeface="Times New Roman" pitchFamily="18" charset="0"/>
              </a:rPr>
              <a:t>called an Emitter Follower circuit – output on emitter is almost a replica of the </a:t>
            </a:r>
            <a:r>
              <a:rPr lang="en-US" sz="2000" dirty="0" smtClean="0">
                <a:solidFill>
                  <a:srgbClr val="000000"/>
                </a:solidFill>
                <a:latin typeface="Times New Roman" pitchFamily="18" charset="0"/>
                <a:cs typeface="Times New Roman" pitchFamily="18" charset="0"/>
              </a:rPr>
              <a:t>input</a:t>
            </a:r>
          </a:p>
          <a:p>
            <a:pPr eaLnBrk="1" fontAlgn="base" hangingPunct="1">
              <a:spcBef>
                <a:spcPct val="50000"/>
              </a:spcBef>
              <a:spcAft>
                <a:spcPct val="0"/>
              </a:spcAft>
              <a:buClr>
                <a:srgbClr val="FF0000"/>
              </a:buClr>
              <a:buFont typeface="Wingdings" pitchFamily="2" charset="2"/>
              <a:buChar char="Ø"/>
            </a:pPr>
            <a:r>
              <a:rPr lang="en-US" sz="2000" dirty="0" smtClean="0">
                <a:solidFill>
                  <a:srgbClr val="000000"/>
                </a:solidFill>
                <a:latin typeface="Times New Roman" pitchFamily="18" charset="0"/>
                <a:cs typeface="Times New Roman" pitchFamily="18" charset="0"/>
              </a:rPr>
              <a:t>Input </a:t>
            </a:r>
            <a:r>
              <a:rPr lang="en-US" sz="2000" dirty="0">
                <a:solidFill>
                  <a:srgbClr val="000000"/>
                </a:solidFill>
                <a:latin typeface="Times New Roman" pitchFamily="18" charset="0"/>
                <a:cs typeface="Times New Roman" pitchFamily="18" charset="0"/>
              </a:rPr>
              <a:t>is across the C-B junction – this is reversed biased and the impedance is </a:t>
            </a:r>
            <a:r>
              <a:rPr lang="en-US" sz="2000" dirty="0" smtClean="0">
                <a:solidFill>
                  <a:srgbClr val="000000"/>
                </a:solidFill>
                <a:latin typeface="Times New Roman" pitchFamily="18" charset="0"/>
                <a:cs typeface="Times New Roman" pitchFamily="18" charset="0"/>
              </a:rPr>
              <a:t>high</a:t>
            </a:r>
          </a:p>
          <a:p>
            <a:pPr eaLnBrk="1" fontAlgn="base" hangingPunct="1">
              <a:spcBef>
                <a:spcPct val="50000"/>
              </a:spcBef>
              <a:spcAft>
                <a:spcPct val="0"/>
              </a:spcAft>
              <a:buClr>
                <a:srgbClr val="FF0000"/>
              </a:buClr>
              <a:buFont typeface="Wingdings" pitchFamily="2" charset="2"/>
              <a:buChar char="Ø"/>
            </a:pPr>
            <a:r>
              <a:rPr lang="en-US" sz="2000" dirty="0" smtClean="0">
                <a:solidFill>
                  <a:srgbClr val="000000"/>
                </a:solidFill>
                <a:latin typeface="Times New Roman" pitchFamily="18" charset="0"/>
                <a:cs typeface="Times New Roman" pitchFamily="18" charset="0"/>
              </a:rPr>
              <a:t>Output </a:t>
            </a:r>
            <a:r>
              <a:rPr lang="en-US" sz="2000" dirty="0">
                <a:solidFill>
                  <a:srgbClr val="000000"/>
                </a:solidFill>
                <a:latin typeface="Times New Roman" pitchFamily="18" charset="0"/>
                <a:cs typeface="Times New Roman" pitchFamily="18" charset="0"/>
              </a:rPr>
              <a:t>is across the B-E junction – this is forward biased and the impedance is </a:t>
            </a:r>
            <a:r>
              <a:rPr lang="en-US" sz="2000" dirty="0" smtClean="0">
                <a:solidFill>
                  <a:srgbClr val="000000"/>
                </a:solidFill>
                <a:latin typeface="Times New Roman" pitchFamily="18" charset="0"/>
                <a:cs typeface="Times New Roman" pitchFamily="18" charset="0"/>
              </a:rPr>
              <a:t>low.</a:t>
            </a:r>
          </a:p>
          <a:p>
            <a:pPr eaLnBrk="1" fontAlgn="base" hangingPunct="1">
              <a:spcBef>
                <a:spcPct val="50000"/>
              </a:spcBef>
              <a:spcAft>
                <a:spcPct val="0"/>
              </a:spcAft>
              <a:buClr>
                <a:srgbClr val="FF0000"/>
              </a:buClr>
              <a:buFont typeface="Wingdings" pitchFamily="2" charset="2"/>
              <a:buChar char="Ø"/>
            </a:pPr>
            <a:r>
              <a:rPr lang="en-US" sz="2000" dirty="0" smtClean="0">
                <a:solidFill>
                  <a:srgbClr val="000000"/>
                </a:solidFill>
                <a:latin typeface="Times New Roman" pitchFamily="18" charset="0"/>
                <a:cs typeface="Times New Roman" pitchFamily="18" charset="0"/>
              </a:rPr>
              <a:t>Current </a:t>
            </a:r>
            <a:r>
              <a:rPr lang="en-US" sz="2000" dirty="0">
                <a:solidFill>
                  <a:srgbClr val="000000"/>
                </a:solidFill>
                <a:latin typeface="Times New Roman" pitchFamily="18" charset="0"/>
                <a:cs typeface="Times New Roman" pitchFamily="18" charset="0"/>
              </a:rPr>
              <a:t>gain is high but voltage gain is low.</a:t>
            </a:r>
          </a:p>
        </p:txBody>
      </p:sp>
      <p:sp>
        <p:nvSpPr>
          <p:cNvPr id="2" name="Footer Placeholder 1"/>
          <p:cNvSpPr>
            <a:spLocks noGrp="1"/>
          </p:cNvSpPr>
          <p:nvPr>
            <p:ph type="ftr" sz="quarter" idx="11"/>
          </p:nvPr>
        </p:nvSpPr>
        <p:spPr/>
        <p:txBody>
          <a:bodyPr/>
          <a:lstStyle/>
          <a:p>
            <a:pPr>
              <a:defRPr/>
            </a:pPr>
            <a:r>
              <a:rPr lang="en-US" smtClean="0">
                <a:solidFill>
                  <a:srgbClr val="000000"/>
                </a:solidFill>
              </a:rPr>
              <a:t>Nasim Zafar</a:t>
            </a:r>
            <a:endParaRPr lang="en-US">
              <a:solidFill>
                <a:srgbClr val="000000"/>
              </a:solidFill>
            </a:endParaRPr>
          </a:p>
        </p:txBody>
      </p:sp>
      <p:sp>
        <p:nvSpPr>
          <p:cNvPr id="3" name="Slide Number Placeholder 2"/>
          <p:cNvSpPr>
            <a:spLocks noGrp="1"/>
          </p:cNvSpPr>
          <p:nvPr>
            <p:ph type="sldNum" sz="quarter" idx="12"/>
          </p:nvPr>
        </p:nvSpPr>
        <p:spPr/>
        <p:txBody>
          <a:bodyPr/>
          <a:lstStyle/>
          <a:p>
            <a:pPr>
              <a:defRPr/>
            </a:pPr>
            <a:fld id="{0ADEBBF2-13A2-4FEB-82EE-1A036914DC0E}" type="slidenum">
              <a:rPr lang="en-US" smtClean="0">
                <a:solidFill>
                  <a:srgbClr val="000000"/>
                </a:solidFill>
              </a:rPr>
              <a:pPr>
                <a:defRPr/>
              </a:pPr>
              <a:t>35</a:t>
            </a:fld>
            <a:endParaRPr lang="en-US">
              <a:solidFill>
                <a:srgbClr val="000000"/>
              </a:solidFill>
            </a:endParaRPr>
          </a:p>
        </p:txBody>
      </p:sp>
    </p:spTree>
    <p:extLst>
      <p:ext uri="{BB962C8B-B14F-4D97-AF65-F5344CB8AC3E}">
        <p14:creationId xmlns="" xmlns:p14="http://schemas.microsoft.com/office/powerpoint/2010/main" val="267606530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normAutofit/>
          </a:bodyPr>
          <a:lstStyle/>
          <a:p>
            <a:pPr eaLnBrk="1" hangingPunct="1"/>
            <a:r>
              <a:rPr lang="en-US" sz="2800" b="1" smtClean="0">
                <a:solidFill>
                  <a:srgbClr val="FF0000"/>
                </a:solidFill>
                <a:latin typeface="Times New Roman" pitchFamily="18" charset="0"/>
                <a:cs typeface="Times New Roman" pitchFamily="18" charset="0"/>
              </a:rPr>
              <a:t>Hybrid Parameters:</a:t>
            </a:r>
            <a:endParaRPr lang="en-US" sz="2800" b="1" dirty="0" smtClean="0">
              <a:solidFill>
                <a:srgbClr val="FF0000"/>
              </a:solidFill>
              <a:latin typeface="Times New Roman" pitchFamily="18" charset="0"/>
              <a:cs typeface="Times New Roman" pitchFamily="18" charset="0"/>
            </a:endParaRPr>
          </a:p>
        </p:txBody>
      </p:sp>
      <p:grpSp>
        <p:nvGrpSpPr>
          <p:cNvPr id="4" name="Group 12"/>
          <p:cNvGrpSpPr>
            <a:grpSpLocks/>
          </p:cNvGrpSpPr>
          <p:nvPr/>
        </p:nvGrpSpPr>
        <p:grpSpPr bwMode="auto">
          <a:xfrm>
            <a:off x="228600" y="1447800"/>
            <a:ext cx="8610600" cy="4845050"/>
            <a:chOff x="144" y="912"/>
            <a:chExt cx="5424" cy="3052"/>
          </a:xfrm>
        </p:grpSpPr>
        <p:grpSp>
          <p:nvGrpSpPr>
            <p:cNvPr id="5" name="Group 10"/>
            <p:cNvGrpSpPr>
              <a:grpSpLocks/>
            </p:cNvGrpSpPr>
            <p:nvPr/>
          </p:nvGrpSpPr>
          <p:grpSpPr bwMode="auto">
            <a:xfrm>
              <a:off x="144" y="912"/>
              <a:ext cx="5424" cy="3052"/>
              <a:chOff x="0" y="912"/>
              <a:chExt cx="5424" cy="3052"/>
            </a:xfrm>
          </p:grpSpPr>
          <p:grpSp>
            <p:nvGrpSpPr>
              <p:cNvPr id="6" name="Group 8"/>
              <p:cNvGrpSpPr>
                <a:grpSpLocks/>
              </p:cNvGrpSpPr>
              <p:nvPr/>
            </p:nvGrpSpPr>
            <p:grpSpPr bwMode="auto">
              <a:xfrm>
                <a:off x="0" y="912"/>
                <a:ext cx="3888" cy="3052"/>
                <a:chOff x="1152" y="912"/>
                <a:chExt cx="3888" cy="3052"/>
              </a:xfrm>
            </p:grpSpPr>
            <p:pic>
              <p:nvPicPr>
                <p:cNvPr id="61448" name="Picture 6"/>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152" y="912"/>
                  <a:ext cx="3408" cy="30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1449" name="Text Box 7"/>
                <p:cNvSpPr txBox="1">
                  <a:spLocks noChangeArrowheads="1"/>
                </p:cNvSpPr>
                <p:nvPr/>
              </p:nvSpPr>
              <p:spPr bwMode="auto">
                <a:xfrm>
                  <a:off x="3792" y="960"/>
                  <a:ext cx="1248" cy="2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50000"/>
                    </a:spcBef>
                    <a:spcAft>
                      <a:spcPct val="0"/>
                    </a:spcAft>
                  </a:pPr>
                  <a:r>
                    <a:rPr lang="en-US" sz="2400" b="1">
                      <a:solidFill>
                        <a:srgbClr val="000000"/>
                      </a:solidFill>
                    </a:rPr>
                    <a:t>= </a:t>
                  </a:r>
                  <a:r>
                    <a:rPr lang="en-US" sz="2400" b="1">
                      <a:solidFill>
                        <a:srgbClr val="000000"/>
                      </a:solidFill>
                      <a:latin typeface="Symbol" pitchFamily="18" charset="2"/>
                    </a:rPr>
                    <a:t>b</a:t>
                  </a:r>
                </a:p>
              </p:txBody>
            </p:sp>
          </p:grpSp>
          <p:pic>
            <p:nvPicPr>
              <p:cNvPr id="61447" name="Picture 9"/>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360" y="912"/>
                <a:ext cx="2064" cy="107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61445" name="Text Box 11"/>
            <p:cNvSpPr txBox="1">
              <a:spLocks noChangeArrowheads="1"/>
            </p:cNvSpPr>
            <p:nvPr/>
          </p:nvSpPr>
          <p:spPr bwMode="auto">
            <a:xfrm>
              <a:off x="2415" y="1506"/>
              <a:ext cx="1233" cy="23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50000"/>
                </a:spcBef>
                <a:spcAft>
                  <a:spcPct val="0"/>
                </a:spcAft>
              </a:pPr>
              <a:r>
                <a:rPr lang="en-US">
                  <a:solidFill>
                    <a:srgbClr val="000000"/>
                  </a:solidFill>
                </a:rPr>
                <a:t>= Slope of curve</a:t>
              </a:r>
            </a:p>
          </p:txBody>
        </p:sp>
      </p:grpSp>
      <p:sp>
        <p:nvSpPr>
          <p:cNvPr id="2" name="Footer Placeholder 1"/>
          <p:cNvSpPr>
            <a:spLocks noGrp="1"/>
          </p:cNvSpPr>
          <p:nvPr>
            <p:ph type="ftr" sz="quarter" idx="11"/>
          </p:nvPr>
        </p:nvSpPr>
        <p:spPr/>
        <p:txBody>
          <a:bodyPr/>
          <a:lstStyle/>
          <a:p>
            <a:pPr>
              <a:defRPr/>
            </a:pPr>
            <a:r>
              <a:rPr lang="en-US" smtClean="0">
                <a:solidFill>
                  <a:srgbClr val="000000"/>
                </a:solidFill>
              </a:rPr>
              <a:t>Nasim Zafar</a:t>
            </a:r>
            <a:endParaRPr lang="en-US">
              <a:solidFill>
                <a:srgbClr val="000000"/>
              </a:solidFill>
            </a:endParaRPr>
          </a:p>
        </p:txBody>
      </p:sp>
      <p:sp>
        <p:nvSpPr>
          <p:cNvPr id="3" name="Slide Number Placeholder 2"/>
          <p:cNvSpPr>
            <a:spLocks noGrp="1"/>
          </p:cNvSpPr>
          <p:nvPr>
            <p:ph type="sldNum" sz="quarter" idx="12"/>
          </p:nvPr>
        </p:nvSpPr>
        <p:spPr/>
        <p:txBody>
          <a:bodyPr/>
          <a:lstStyle/>
          <a:p>
            <a:pPr>
              <a:defRPr/>
            </a:pPr>
            <a:fld id="{0ADEBBF2-13A2-4FEB-82EE-1A036914DC0E}" type="slidenum">
              <a:rPr lang="en-US" smtClean="0">
                <a:solidFill>
                  <a:srgbClr val="000000"/>
                </a:solidFill>
              </a:rPr>
              <a:pPr>
                <a:defRPr/>
              </a:pPr>
              <a:t>36</a:t>
            </a:fld>
            <a:endParaRPr lang="en-US">
              <a:solidFill>
                <a:srgbClr val="000000"/>
              </a:solidFill>
            </a:endParaRPr>
          </a:p>
        </p:txBody>
      </p:sp>
    </p:spTree>
    <p:extLst>
      <p:ext uri="{BB962C8B-B14F-4D97-AF65-F5344CB8AC3E}">
        <p14:creationId xmlns="" xmlns:p14="http://schemas.microsoft.com/office/powerpoint/2010/main" val="170429609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normAutofit/>
          </a:bodyPr>
          <a:lstStyle/>
          <a:p>
            <a:pPr eaLnBrk="1" hangingPunct="1"/>
            <a:r>
              <a:rPr lang="en-US" sz="2800" b="1" dirty="0" smtClean="0">
                <a:solidFill>
                  <a:srgbClr val="FF0000"/>
                </a:solidFill>
                <a:latin typeface="Times New Roman" pitchFamily="18" charset="0"/>
                <a:cs typeface="Times New Roman" pitchFamily="18" charset="0"/>
              </a:rPr>
              <a:t>Hybrid Parameters:</a:t>
            </a:r>
          </a:p>
        </p:txBody>
      </p:sp>
      <p:pic>
        <p:nvPicPr>
          <p:cNvPr id="224262" name="Picture 6"/>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609600" y="1295400"/>
            <a:ext cx="3810000" cy="16605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24263" name="Text Box 7"/>
          <p:cNvSpPr txBox="1">
            <a:spLocks noChangeArrowheads="1"/>
          </p:cNvSpPr>
          <p:nvPr/>
        </p:nvSpPr>
        <p:spPr bwMode="auto">
          <a:xfrm>
            <a:off x="4876800" y="1524000"/>
            <a:ext cx="4038600" cy="11874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r>
              <a:rPr lang="en-US" sz="2400" dirty="0" err="1">
                <a:solidFill>
                  <a:srgbClr val="000000"/>
                </a:solidFill>
                <a:latin typeface="Times New Roman" pitchFamily="18" charset="0"/>
              </a:rPr>
              <a:t>h</a:t>
            </a:r>
            <a:r>
              <a:rPr lang="en-US" sz="2400" baseline="-25000" dirty="0" err="1">
                <a:solidFill>
                  <a:srgbClr val="000000"/>
                </a:solidFill>
                <a:latin typeface="Times New Roman" pitchFamily="18" charset="0"/>
              </a:rPr>
              <a:t>ie</a:t>
            </a:r>
            <a:r>
              <a:rPr lang="en-US" sz="2400" dirty="0">
                <a:solidFill>
                  <a:srgbClr val="000000"/>
                </a:solidFill>
                <a:latin typeface="Times New Roman" pitchFamily="18" charset="0"/>
              </a:rPr>
              <a:t> = V</a:t>
            </a:r>
            <a:r>
              <a:rPr lang="en-US" sz="2400" baseline="-25000" dirty="0">
                <a:solidFill>
                  <a:srgbClr val="000000"/>
                </a:solidFill>
                <a:latin typeface="Times New Roman" pitchFamily="18" charset="0"/>
              </a:rPr>
              <a:t>B</a:t>
            </a:r>
            <a:r>
              <a:rPr lang="en-US" sz="2400" dirty="0">
                <a:solidFill>
                  <a:srgbClr val="000000"/>
                </a:solidFill>
                <a:latin typeface="Times New Roman" pitchFamily="18" charset="0"/>
              </a:rPr>
              <a:t>/I</a:t>
            </a:r>
            <a:r>
              <a:rPr lang="en-US" sz="2400" baseline="-25000" dirty="0">
                <a:solidFill>
                  <a:srgbClr val="000000"/>
                </a:solidFill>
                <a:latin typeface="Times New Roman" pitchFamily="18" charset="0"/>
              </a:rPr>
              <a:t>B          </a:t>
            </a:r>
            <a:r>
              <a:rPr lang="en-US" sz="2400" dirty="0">
                <a:solidFill>
                  <a:srgbClr val="000000"/>
                </a:solidFill>
                <a:latin typeface="Times New Roman" pitchFamily="18" charset="0"/>
              </a:rPr>
              <a:t>Ohm’s Law</a:t>
            </a:r>
          </a:p>
          <a:p>
            <a:pPr eaLnBrk="1" fontAlgn="base" hangingPunct="1">
              <a:spcBef>
                <a:spcPct val="0"/>
              </a:spcBef>
              <a:spcAft>
                <a:spcPct val="0"/>
              </a:spcAft>
            </a:pPr>
            <a:endParaRPr lang="en-US" sz="2400" dirty="0">
              <a:solidFill>
                <a:srgbClr val="000000"/>
              </a:solidFill>
              <a:latin typeface="Times New Roman" pitchFamily="18" charset="0"/>
            </a:endParaRPr>
          </a:p>
          <a:p>
            <a:pPr eaLnBrk="1" fontAlgn="base" hangingPunct="1">
              <a:spcBef>
                <a:spcPct val="0"/>
              </a:spcBef>
              <a:spcAft>
                <a:spcPct val="0"/>
              </a:spcAft>
            </a:pPr>
            <a:r>
              <a:rPr lang="en-US" sz="2400" dirty="0" err="1">
                <a:solidFill>
                  <a:srgbClr val="000000"/>
                </a:solidFill>
                <a:latin typeface="Times New Roman" pitchFamily="18" charset="0"/>
              </a:rPr>
              <a:t>h</a:t>
            </a:r>
            <a:r>
              <a:rPr lang="en-US" sz="2400" baseline="-25000" dirty="0" err="1">
                <a:solidFill>
                  <a:srgbClr val="000000"/>
                </a:solidFill>
                <a:latin typeface="Times New Roman" pitchFamily="18" charset="0"/>
              </a:rPr>
              <a:t>ie</a:t>
            </a:r>
            <a:r>
              <a:rPr lang="en-US" sz="2400" dirty="0">
                <a:solidFill>
                  <a:srgbClr val="000000"/>
                </a:solidFill>
                <a:latin typeface="Times New Roman" pitchFamily="18" charset="0"/>
              </a:rPr>
              <a:t> =input impedance</a:t>
            </a:r>
            <a:endParaRPr lang="en-US" sz="2400" baseline="-25000" dirty="0">
              <a:solidFill>
                <a:srgbClr val="000000"/>
              </a:solidFill>
              <a:latin typeface="Times New Roman" pitchFamily="18" charset="0"/>
            </a:endParaRPr>
          </a:p>
        </p:txBody>
      </p:sp>
      <p:pic>
        <p:nvPicPr>
          <p:cNvPr id="224264" name="Picture 8"/>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85800" y="3505200"/>
            <a:ext cx="3733800" cy="24050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24265" name="Text Box 9"/>
          <p:cNvSpPr txBox="1">
            <a:spLocks noChangeArrowheads="1"/>
          </p:cNvSpPr>
          <p:nvPr/>
        </p:nvSpPr>
        <p:spPr bwMode="auto">
          <a:xfrm>
            <a:off x="4876800" y="3733800"/>
            <a:ext cx="30480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50000"/>
              </a:spcBef>
              <a:spcAft>
                <a:spcPct val="0"/>
              </a:spcAft>
            </a:pPr>
            <a:r>
              <a:rPr lang="en-US" sz="2400" dirty="0" err="1">
                <a:solidFill>
                  <a:srgbClr val="000000"/>
                </a:solidFill>
                <a:latin typeface="Times New Roman" pitchFamily="18" charset="0"/>
                <a:cs typeface="Times New Roman" pitchFamily="18" charset="0"/>
              </a:rPr>
              <a:t>h</a:t>
            </a:r>
            <a:r>
              <a:rPr lang="en-US" sz="2400" baseline="-25000" dirty="0" err="1">
                <a:solidFill>
                  <a:srgbClr val="000000"/>
                </a:solidFill>
                <a:latin typeface="Times New Roman" pitchFamily="18" charset="0"/>
                <a:cs typeface="Times New Roman" pitchFamily="18" charset="0"/>
              </a:rPr>
              <a:t>re</a:t>
            </a:r>
            <a:r>
              <a:rPr lang="en-US" sz="2400" dirty="0">
                <a:solidFill>
                  <a:srgbClr val="000000"/>
                </a:solidFill>
                <a:latin typeface="Times New Roman" pitchFamily="18" charset="0"/>
                <a:cs typeface="Times New Roman" pitchFamily="18" charset="0"/>
              </a:rPr>
              <a:t> = V</a:t>
            </a:r>
            <a:r>
              <a:rPr lang="en-US" sz="2400" baseline="-25000" dirty="0">
                <a:solidFill>
                  <a:srgbClr val="000000"/>
                </a:solidFill>
                <a:latin typeface="Times New Roman" pitchFamily="18" charset="0"/>
                <a:cs typeface="Times New Roman" pitchFamily="18" charset="0"/>
              </a:rPr>
              <a:t>B</a:t>
            </a:r>
            <a:r>
              <a:rPr lang="en-US" sz="2400" dirty="0">
                <a:solidFill>
                  <a:srgbClr val="000000"/>
                </a:solidFill>
                <a:latin typeface="Times New Roman" pitchFamily="18" charset="0"/>
                <a:cs typeface="Times New Roman" pitchFamily="18" charset="0"/>
              </a:rPr>
              <a:t>/V</a:t>
            </a:r>
            <a:r>
              <a:rPr lang="en-US" sz="2400" baseline="-25000" dirty="0">
                <a:solidFill>
                  <a:srgbClr val="000000"/>
                </a:solidFill>
                <a:latin typeface="Times New Roman" pitchFamily="18" charset="0"/>
                <a:cs typeface="Times New Roman" pitchFamily="18" charset="0"/>
              </a:rPr>
              <a:t>C</a:t>
            </a:r>
            <a:endParaRPr lang="en-US" sz="2400" dirty="0">
              <a:solidFill>
                <a:srgbClr val="000000"/>
              </a:solidFill>
              <a:latin typeface="Times New Roman" pitchFamily="18" charset="0"/>
              <a:cs typeface="Times New Roman" pitchFamily="18" charset="0"/>
            </a:endParaRPr>
          </a:p>
        </p:txBody>
      </p:sp>
      <p:sp>
        <p:nvSpPr>
          <p:cNvPr id="2" name="Footer Placeholder 1"/>
          <p:cNvSpPr>
            <a:spLocks noGrp="1"/>
          </p:cNvSpPr>
          <p:nvPr>
            <p:ph type="ftr" sz="quarter" idx="11"/>
          </p:nvPr>
        </p:nvSpPr>
        <p:spPr/>
        <p:txBody>
          <a:bodyPr/>
          <a:lstStyle/>
          <a:p>
            <a:pPr>
              <a:defRPr/>
            </a:pPr>
            <a:r>
              <a:rPr lang="en-US" smtClean="0">
                <a:solidFill>
                  <a:srgbClr val="000000"/>
                </a:solidFill>
              </a:rPr>
              <a:t>Nasim Zafar</a:t>
            </a:r>
            <a:endParaRPr lang="en-US">
              <a:solidFill>
                <a:srgbClr val="000000"/>
              </a:solidFill>
            </a:endParaRPr>
          </a:p>
        </p:txBody>
      </p:sp>
      <p:sp>
        <p:nvSpPr>
          <p:cNvPr id="3" name="Slide Number Placeholder 2"/>
          <p:cNvSpPr>
            <a:spLocks noGrp="1"/>
          </p:cNvSpPr>
          <p:nvPr>
            <p:ph type="sldNum" sz="quarter" idx="12"/>
          </p:nvPr>
        </p:nvSpPr>
        <p:spPr/>
        <p:txBody>
          <a:bodyPr/>
          <a:lstStyle/>
          <a:p>
            <a:pPr>
              <a:defRPr/>
            </a:pPr>
            <a:fld id="{0ADEBBF2-13A2-4FEB-82EE-1A036914DC0E}" type="slidenum">
              <a:rPr lang="en-US" smtClean="0">
                <a:solidFill>
                  <a:srgbClr val="000000"/>
                </a:solidFill>
              </a:rPr>
              <a:pPr>
                <a:defRPr/>
              </a:pPr>
              <a:t>37</a:t>
            </a:fld>
            <a:endParaRPr lang="en-US">
              <a:solidFill>
                <a:srgbClr val="000000"/>
              </a:solidFill>
            </a:endParaRPr>
          </a:p>
        </p:txBody>
      </p:sp>
    </p:spTree>
    <p:extLst>
      <p:ext uri="{BB962C8B-B14F-4D97-AF65-F5344CB8AC3E}">
        <p14:creationId xmlns="" xmlns:p14="http://schemas.microsoft.com/office/powerpoint/2010/main" val="420058101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4"/>
          <p:cNvSpPr>
            <a:spLocks noGrp="1" noChangeArrowheads="1"/>
          </p:cNvSpPr>
          <p:nvPr>
            <p:ph type="title"/>
          </p:nvPr>
        </p:nvSpPr>
        <p:spPr/>
        <p:txBody>
          <a:bodyPr>
            <a:normAutofit/>
          </a:bodyPr>
          <a:lstStyle/>
          <a:p>
            <a:pPr eaLnBrk="1" hangingPunct="1"/>
            <a:r>
              <a:rPr lang="en-US" sz="2800" b="1" dirty="0" smtClean="0">
                <a:solidFill>
                  <a:srgbClr val="FF0000"/>
                </a:solidFill>
                <a:latin typeface="Times New Roman" pitchFamily="18" charset="0"/>
                <a:cs typeface="Times New Roman" pitchFamily="18" charset="0"/>
              </a:rPr>
              <a:t>Hybrid Parameters:</a:t>
            </a:r>
          </a:p>
        </p:txBody>
      </p:sp>
      <p:pic>
        <p:nvPicPr>
          <p:cNvPr id="228357" name="Picture 5"/>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762000" y="1447800"/>
            <a:ext cx="4343400" cy="2044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28358" name="Text Box 6"/>
          <p:cNvSpPr txBox="1">
            <a:spLocks noChangeArrowheads="1"/>
          </p:cNvSpPr>
          <p:nvPr/>
        </p:nvSpPr>
        <p:spPr bwMode="auto">
          <a:xfrm>
            <a:off x="5638800" y="1676400"/>
            <a:ext cx="2286000" cy="1371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50000"/>
              </a:spcBef>
              <a:spcAft>
                <a:spcPct val="0"/>
              </a:spcAft>
            </a:pPr>
            <a:r>
              <a:rPr lang="en-US" sz="2400" dirty="0" err="1">
                <a:solidFill>
                  <a:srgbClr val="000000"/>
                </a:solidFill>
                <a:latin typeface="Times New Roman" pitchFamily="18" charset="0"/>
                <a:cs typeface="Times New Roman" pitchFamily="18" charset="0"/>
              </a:rPr>
              <a:t>h</a:t>
            </a:r>
            <a:r>
              <a:rPr lang="en-US" sz="2400" baseline="-25000" dirty="0" err="1">
                <a:solidFill>
                  <a:srgbClr val="000000"/>
                </a:solidFill>
                <a:latin typeface="Times New Roman" pitchFamily="18" charset="0"/>
                <a:cs typeface="Times New Roman" pitchFamily="18" charset="0"/>
              </a:rPr>
              <a:t>fe</a:t>
            </a:r>
            <a:r>
              <a:rPr lang="en-US" sz="2400" dirty="0">
                <a:solidFill>
                  <a:srgbClr val="000000"/>
                </a:solidFill>
                <a:latin typeface="Times New Roman" pitchFamily="18" charset="0"/>
                <a:cs typeface="Times New Roman" pitchFamily="18" charset="0"/>
              </a:rPr>
              <a:t> = I</a:t>
            </a:r>
            <a:r>
              <a:rPr lang="en-US" sz="2400" baseline="-25000" dirty="0">
                <a:solidFill>
                  <a:srgbClr val="000000"/>
                </a:solidFill>
                <a:latin typeface="Times New Roman" pitchFamily="18" charset="0"/>
                <a:cs typeface="Times New Roman" pitchFamily="18" charset="0"/>
              </a:rPr>
              <a:t>C</a:t>
            </a:r>
            <a:r>
              <a:rPr lang="en-US" sz="2400" dirty="0">
                <a:solidFill>
                  <a:srgbClr val="000000"/>
                </a:solidFill>
                <a:latin typeface="Times New Roman" pitchFamily="18" charset="0"/>
                <a:cs typeface="Times New Roman" pitchFamily="18" charset="0"/>
              </a:rPr>
              <a:t>/I</a:t>
            </a:r>
            <a:r>
              <a:rPr lang="en-US" sz="2400" baseline="-25000" dirty="0">
                <a:solidFill>
                  <a:srgbClr val="000000"/>
                </a:solidFill>
                <a:latin typeface="Times New Roman" pitchFamily="18" charset="0"/>
                <a:cs typeface="Times New Roman" pitchFamily="18" charset="0"/>
              </a:rPr>
              <a:t>B</a:t>
            </a:r>
          </a:p>
          <a:p>
            <a:pPr eaLnBrk="1" fontAlgn="base" hangingPunct="1">
              <a:spcBef>
                <a:spcPct val="50000"/>
              </a:spcBef>
              <a:spcAft>
                <a:spcPct val="0"/>
              </a:spcAft>
            </a:pPr>
            <a:endParaRPr lang="en-US" sz="2400" baseline="-25000" dirty="0">
              <a:solidFill>
                <a:srgbClr val="000000"/>
              </a:solidFill>
            </a:endParaRPr>
          </a:p>
          <a:p>
            <a:pPr eaLnBrk="1" fontAlgn="base" hangingPunct="1">
              <a:spcBef>
                <a:spcPct val="50000"/>
              </a:spcBef>
              <a:spcAft>
                <a:spcPct val="0"/>
              </a:spcAft>
            </a:pPr>
            <a:r>
              <a:rPr lang="en-US" sz="2400" dirty="0">
                <a:solidFill>
                  <a:srgbClr val="000000"/>
                </a:solidFill>
                <a:latin typeface="Times New Roman" pitchFamily="18" charset="0"/>
                <a:cs typeface="Times New Roman" pitchFamily="18" charset="0"/>
              </a:rPr>
              <a:t>Equivalent of b</a:t>
            </a:r>
          </a:p>
        </p:txBody>
      </p:sp>
      <p:sp>
        <p:nvSpPr>
          <p:cNvPr id="228360" name="Text Box 8"/>
          <p:cNvSpPr txBox="1">
            <a:spLocks noChangeArrowheads="1"/>
          </p:cNvSpPr>
          <p:nvPr/>
        </p:nvSpPr>
        <p:spPr bwMode="auto">
          <a:xfrm>
            <a:off x="5410200" y="3962400"/>
            <a:ext cx="25146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50000"/>
              </a:spcBef>
              <a:spcAft>
                <a:spcPct val="0"/>
              </a:spcAft>
            </a:pPr>
            <a:r>
              <a:rPr lang="en-US" sz="2400" dirty="0">
                <a:solidFill>
                  <a:srgbClr val="000000"/>
                </a:solidFill>
                <a:latin typeface="Times New Roman" pitchFamily="18" charset="0"/>
                <a:cs typeface="Times New Roman" pitchFamily="18" charset="0"/>
              </a:rPr>
              <a:t>h</a:t>
            </a:r>
            <a:r>
              <a:rPr lang="en-US" sz="2400" baseline="-25000" dirty="0">
                <a:solidFill>
                  <a:srgbClr val="000000"/>
                </a:solidFill>
                <a:latin typeface="Times New Roman" pitchFamily="18" charset="0"/>
                <a:cs typeface="Times New Roman" pitchFamily="18" charset="0"/>
              </a:rPr>
              <a:t>oe</a:t>
            </a:r>
            <a:r>
              <a:rPr lang="en-US" sz="2400" dirty="0">
                <a:solidFill>
                  <a:srgbClr val="000000"/>
                </a:solidFill>
                <a:latin typeface="Times New Roman" pitchFamily="18" charset="0"/>
                <a:cs typeface="Times New Roman" pitchFamily="18" charset="0"/>
              </a:rPr>
              <a:t> = I</a:t>
            </a:r>
            <a:r>
              <a:rPr lang="en-US" sz="2400" baseline="-25000" dirty="0">
                <a:solidFill>
                  <a:srgbClr val="000000"/>
                </a:solidFill>
                <a:latin typeface="Times New Roman" pitchFamily="18" charset="0"/>
                <a:cs typeface="Times New Roman" pitchFamily="18" charset="0"/>
              </a:rPr>
              <a:t>C</a:t>
            </a:r>
            <a:r>
              <a:rPr lang="en-US" sz="2400" dirty="0">
                <a:solidFill>
                  <a:srgbClr val="000000"/>
                </a:solidFill>
                <a:latin typeface="Times New Roman" pitchFamily="18" charset="0"/>
                <a:cs typeface="Times New Roman" pitchFamily="18" charset="0"/>
              </a:rPr>
              <a:t>/V</a:t>
            </a:r>
            <a:r>
              <a:rPr lang="en-US" sz="2400" baseline="-25000" dirty="0">
                <a:solidFill>
                  <a:srgbClr val="000000"/>
                </a:solidFill>
                <a:latin typeface="Times New Roman" pitchFamily="18" charset="0"/>
                <a:cs typeface="Times New Roman" pitchFamily="18" charset="0"/>
              </a:rPr>
              <a:t>C</a:t>
            </a:r>
            <a:endParaRPr lang="en-US" sz="2400" dirty="0">
              <a:solidFill>
                <a:srgbClr val="000000"/>
              </a:solidFill>
              <a:latin typeface="Times New Roman" pitchFamily="18" charset="0"/>
              <a:cs typeface="Times New Roman" pitchFamily="18" charset="0"/>
            </a:endParaRPr>
          </a:p>
        </p:txBody>
      </p:sp>
      <p:pic>
        <p:nvPicPr>
          <p:cNvPr id="228361" name="Picture 9"/>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838200" y="3657600"/>
            <a:ext cx="3505200" cy="2527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en-US" smtClean="0">
                <a:solidFill>
                  <a:srgbClr val="000000"/>
                </a:solidFill>
              </a:rPr>
              <a:t>Nasim Zafar</a:t>
            </a:r>
            <a:endParaRPr lang="en-US">
              <a:solidFill>
                <a:srgbClr val="000000"/>
              </a:solidFill>
            </a:endParaRPr>
          </a:p>
        </p:txBody>
      </p:sp>
      <p:sp>
        <p:nvSpPr>
          <p:cNvPr id="3" name="Slide Number Placeholder 2"/>
          <p:cNvSpPr>
            <a:spLocks noGrp="1"/>
          </p:cNvSpPr>
          <p:nvPr>
            <p:ph type="sldNum" sz="quarter" idx="12"/>
          </p:nvPr>
        </p:nvSpPr>
        <p:spPr/>
        <p:txBody>
          <a:bodyPr/>
          <a:lstStyle/>
          <a:p>
            <a:pPr>
              <a:defRPr/>
            </a:pPr>
            <a:fld id="{0ADEBBF2-13A2-4FEB-82EE-1A036914DC0E}" type="slidenum">
              <a:rPr lang="en-US" smtClean="0">
                <a:solidFill>
                  <a:srgbClr val="000000"/>
                </a:solidFill>
              </a:rPr>
              <a:pPr>
                <a:defRPr/>
              </a:pPr>
              <a:t>38</a:t>
            </a:fld>
            <a:endParaRPr lang="en-US">
              <a:solidFill>
                <a:srgbClr val="000000"/>
              </a:solidFill>
            </a:endParaRPr>
          </a:p>
        </p:txBody>
      </p:sp>
    </p:spTree>
    <p:extLst>
      <p:ext uri="{BB962C8B-B14F-4D97-AF65-F5344CB8AC3E}">
        <p14:creationId xmlns="" xmlns:p14="http://schemas.microsoft.com/office/powerpoint/2010/main" val="180712183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4"/>
          <p:cNvSpPr>
            <a:spLocks noGrp="1" noChangeArrowheads="1"/>
          </p:cNvSpPr>
          <p:nvPr>
            <p:ph type="title"/>
          </p:nvPr>
        </p:nvSpPr>
        <p:spPr>
          <a:xfrm>
            <a:off x="457200" y="685800"/>
            <a:ext cx="8229600" cy="1143000"/>
          </a:xfrm>
        </p:spPr>
        <p:txBody>
          <a:bodyPr>
            <a:normAutofit/>
          </a:bodyPr>
          <a:lstStyle/>
          <a:p>
            <a:pPr eaLnBrk="1" hangingPunct="1"/>
            <a:r>
              <a:rPr lang="en-US" sz="2800" b="1" dirty="0" smtClean="0">
                <a:solidFill>
                  <a:srgbClr val="FF0000"/>
                </a:solidFill>
                <a:latin typeface="Times New Roman" pitchFamily="18" charset="0"/>
                <a:cs typeface="Times New Roman" pitchFamily="18" charset="0"/>
              </a:rPr>
              <a:t>PNP Common Emitter Amplifier:</a:t>
            </a:r>
          </a:p>
        </p:txBody>
      </p:sp>
      <p:pic>
        <p:nvPicPr>
          <p:cNvPr id="204806" name="Picture 6"/>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066800" y="2514600"/>
            <a:ext cx="6553200" cy="23955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en-US" smtClean="0">
                <a:solidFill>
                  <a:srgbClr val="000000"/>
                </a:solidFill>
              </a:rPr>
              <a:t>Nasim Zafar</a:t>
            </a:r>
            <a:endParaRPr lang="en-US">
              <a:solidFill>
                <a:srgbClr val="000000"/>
              </a:solidFill>
            </a:endParaRPr>
          </a:p>
        </p:txBody>
      </p:sp>
      <p:sp>
        <p:nvSpPr>
          <p:cNvPr id="3" name="Slide Number Placeholder 2"/>
          <p:cNvSpPr>
            <a:spLocks noGrp="1"/>
          </p:cNvSpPr>
          <p:nvPr>
            <p:ph type="sldNum" sz="quarter" idx="12"/>
          </p:nvPr>
        </p:nvSpPr>
        <p:spPr/>
        <p:txBody>
          <a:bodyPr/>
          <a:lstStyle/>
          <a:p>
            <a:pPr>
              <a:defRPr/>
            </a:pPr>
            <a:fld id="{0ADEBBF2-13A2-4FEB-82EE-1A036914DC0E}" type="slidenum">
              <a:rPr lang="en-US" smtClean="0">
                <a:solidFill>
                  <a:srgbClr val="000000"/>
                </a:solidFill>
              </a:rPr>
              <a:pPr>
                <a:defRPr/>
              </a:pPr>
              <a:t>39</a:t>
            </a:fld>
            <a:endParaRPr lang="en-US">
              <a:solidFill>
                <a:srgbClr val="000000"/>
              </a:solidFill>
            </a:endParaRPr>
          </a:p>
        </p:txBody>
      </p:sp>
    </p:spTree>
    <p:extLst>
      <p:ext uri="{BB962C8B-B14F-4D97-AF65-F5344CB8AC3E}">
        <p14:creationId xmlns="" xmlns:p14="http://schemas.microsoft.com/office/powerpoint/2010/main" val="175666928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4"/>
          <p:cNvSpPr>
            <a:spLocks noGrp="1" noChangeArrowheads="1"/>
          </p:cNvSpPr>
          <p:nvPr>
            <p:ph type="title"/>
          </p:nvPr>
        </p:nvSpPr>
        <p:spPr/>
        <p:txBody>
          <a:bodyPr>
            <a:normAutofit/>
          </a:bodyPr>
          <a:lstStyle/>
          <a:p>
            <a:pPr eaLnBrk="1" hangingPunct="1"/>
            <a:r>
              <a:rPr lang="en-US" sz="2800" b="1" dirty="0" smtClean="0">
                <a:solidFill>
                  <a:srgbClr val="FF0000"/>
                </a:solidFill>
                <a:latin typeface="Times New Roman" pitchFamily="18" charset="0"/>
                <a:cs typeface="Times New Roman" pitchFamily="18" charset="0"/>
              </a:rPr>
              <a:t>PNP Common Base Amplifier:</a:t>
            </a:r>
          </a:p>
        </p:txBody>
      </p:sp>
      <p:pic>
        <p:nvPicPr>
          <p:cNvPr id="208901" name="Picture 5"/>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762000" y="2438400"/>
            <a:ext cx="7239000" cy="21510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en-US" smtClean="0">
                <a:solidFill>
                  <a:srgbClr val="000000"/>
                </a:solidFill>
              </a:rPr>
              <a:t>Nasim Zafar</a:t>
            </a:r>
            <a:endParaRPr lang="en-US">
              <a:solidFill>
                <a:srgbClr val="000000"/>
              </a:solidFill>
            </a:endParaRPr>
          </a:p>
        </p:txBody>
      </p:sp>
      <p:sp>
        <p:nvSpPr>
          <p:cNvPr id="3" name="Slide Number Placeholder 2"/>
          <p:cNvSpPr>
            <a:spLocks noGrp="1"/>
          </p:cNvSpPr>
          <p:nvPr>
            <p:ph type="sldNum" sz="quarter" idx="12"/>
          </p:nvPr>
        </p:nvSpPr>
        <p:spPr/>
        <p:txBody>
          <a:bodyPr/>
          <a:lstStyle/>
          <a:p>
            <a:pPr>
              <a:defRPr/>
            </a:pPr>
            <a:fld id="{0ADEBBF2-13A2-4FEB-82EE-1A036914DC0E}" type="slidenum">
              <a:rPr lang="en-US" smtClean="0">
                <a:solidFill>
                  <a:srgbClr val="000000"/>
                </a:solidFill>
              </a:rPr>
              <a:pPr>
                <a:defRPr/>
              </a:pPr>
              <a:t>40</a:t>
            </a:fld>
            <a:endParaRPr lang="en-US">
              <a:solidFill>
                <a:srgbClr val="000000"/>
              </a:solidFill>
            </a:endParaRPr>
          </a:p>
        </p:txBody>
      </p:sp>
    </p:spTree>
    <p:extLst>
      <p:ext uri="{BB962C8B-B14F-4D97-AF65-F5344CB8AC3E}">
        <p14:creationId xmlns="" xmlns:p14="http://schemas.microsoft.com/office/powerpoint/2010/main" val="155675297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normAutofit/>
          </a:bodyPr>
          <a:lstStyle/>
          <a:p>
            <a:pPr eaLnBrk="1" hangingPunct="1"/>
            <a:r>
              <a:rPr lang="en-US" sz="2800" b="1" dirty="0" smtClean="0">
                <a:solidFill>
                  <a:srgbClr val="FF0000"/>
                </a:solidFill>
                <a:latin typeface="Times New Roman" pitchFamily="18" charset="0"/>
                <a:cs typeface="Times New Roman" pitchFamily="18" charset="0"/>
              </a:rPr>
              <a:t>PNP Common Collector Amplifier:</a:t>
            </a:r>
          </a:p>
        </p:txBody>
      </p:sp>
      <p:pic>
        <p:nvPicPr>
          <p:cNvPr id="212996" name="Picture 4"/>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990600" y="2286000"/>
            <a:ext cx="6934200" cy="2274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en-US" smtClean="0">
                <a:solidFill>
                  <a:srgbClr val="000000"/>
                </a:solidFill>
              </a:rPr>
              <a:t>Nasim Zafar</a:t>
            </a:r>
            <a:endParaRPr lang="en-US">
              <a:solidFill>
                <a:srgbClr val="000000"/>
              </a:solidFill>
            </a:endParaRPr>
          </a:p>
        </p:txBody>
      </p:sp>
      <p:sp>
        <p:nvSpPr>
          <p:cNvPr id="3" name="Slide Number Placeholder 2"/>
          <p:cNvSpPr>
            <a:spLocks noGrp="1"/>
          </p:cNvSpPr>
          <p:nvPr>
            <p:ph type="sldNum" sz="quarter" idx="12"/>
          </p:nvPr>
        </p:nvSpPr>
        <p:spPr/>
        <p:txBody>
          <a:bodyPr/>
          <a:lstStyle/>
          <a:p>
            <a:pPr>
              <a:defRPr/>
            </a:pPr>
            <a:fld id="{0ADEBBF2-13A2-4FEB-82EE-1A036914DC0E}" type="slidenum">
              <a:rPr lang="en-US" smtClean="0">
                <a:solidFill>
                  <a:srgbClr val="000000"/>
                </a:solidFill>
              </a:rPr>
              <a:pPr>
                <a:defRPr/>
              </a:pPr>
              <a:t>41</a:t>
            </a:fld>
            <a:endParaRPr lang="en-US">
              <a:solidFill>
                <a:srgbClr val="000000"/>
              </a:solidFill>
            </a:endParaRPr>
          </a:p>
        </p:txBody>
      </p:sp>
    </p:spTree>
    <p:extLst>
      <p:ext uri="{BB962C8B-B14F-4D97-AF65-F5344CB8AC3E}">
        <p14:creationId xmlns="" xmlns:p14="http://schemas.microsoft.com/office/powerpoint/2010/main" val="318290079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1026"/>
          <p:cNvSpPr>
            <a:spLocks noGrp="1" noChangeArrowheads="1"/>
          </p:cNvSpPr>
          <p:nvPr>
            <p:ph type="title"/>
          </p:nvPr>
        </p:nvSpPr>
        <p:spPr/>
        <p:txBody>
          <a:bodyPr>
            <a:normAutofit/>
          </a:bodyPr>
          <a:lstStyle/>
          <a:p>
            <a:pPr>
              <a:defRPr/>
            </a:pPr>
            <a:r>
              <a:rPr lang="en-US" altLang="en-US" sz="2800" b="1" dirty="0" smtClean="0">
                <a:solidFill>
                  <a:srgbClr val="FF0000"/>
                </a:solidFill>
                <a:latin typeface="Times New Roman" pitchFamily="18" charset="0"/>
                <a:cs typeface="Times New Roman" pitchFamily="18" charset="0"/>
              </a:rPr>
              <a:t>Summary:</a:t>
            </a:r>
          </a:p>
        </p:txBody>
      </p:sp>
      <p:sp>
        <p:nvSpPr>
          <p:cNvPr id="19459" name="Text Box 1027"/>
          <p:cNvSpPr txBox="1">
            <a:spLocks noChangeArrowheads="1"/>
          </p:cNvSpPr>
          <p:nvPr/>
        </p:nvSpPr>
        <p:spPr bwMode="auto">
          <a:xfrm>
            <a:off x="1752600" y="2713038"/>
            <a:ext cx="4953000" cy="4270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defRPr sz="2200">
                <a:solidFill>
                  <a:schemeClr val="tx1"/>
                </a:solidFill>
                <a:latin typeface="Tahoma" pitchFamily="34" charset="0"/>
              </a:defRPr>
            </a:lvl1pPr>
            <a:lvl2pPr marL="742950" indent="-285750">
              <a:defRPr sz="2200">
                <a:solidFill>
                  <a:schemeClr val="tx1"/>
                </a:solidFill>
                <a:latin typeface="Tahoma" pitchFamily="34" charset="0"/>
              </a:defRPr>
            </a:lvl2pPr>
            <a:lvl3pPr marL="1143000" indent="-228600">
              <a:defRPr sz="2200">
                <a:solidFill>
                  <a:schemeClr val="tx1"/>
                </a:solidFill>
                <a:latin typeface="Tahoma" pitchFamily="34" charset="0"/>
              </a:defRPr>
            </a:lvl3pPr>
            <a:lvl4pPr marL="1600200" indent="-228600">
              <a:defRPr sz="2200">
                <a:solidFill>
                  <a:schemeClr val="tx1"/>
                </a:solidFill>
                <a:latin typeface="Tahoma" pitchFamily="34" charset="0"/>
              </a:defRPr>
            </a:lvl4pPr>
            <a:lvl5pPr marL="2057400" indent="-228600">
              <a:defRPr sz="2200">
                <a:solidFill>
                  <a:schemeClr val="tx1"/>
                </a:solidFill>
                <a:latin typeface="Tahoma" pitchFamily="34" charset="0"/>
              </a:defRPr>
            </a:lvl5pPr>
            <a:lvl6pPr marL="2514600" indent="-228600" eaLnBrk="0" fontAlgn="base" hangingPunct="0">
              <a:spcBef>
                <a:spcPct val="0"/>
              </a:spcBef>
              <a:spcAft>
                <a:spcPct val="0"/>
              </a:spcAft>
              <a:defRPr sz="2200">
                <a:solidFill>
                  <a:schemeClr val="tx1"/>
                </a:solidFill>
                <a:latin typeface="Tahoma" pitchFamily="34" charset="0"/>
              </a:defRPr>
            </a:lvl6pPr>
            <a:lvl7pPr marL="2971800" indent="-228600" eaLnBrk="0" fontAlgn="base" hangingPunct="0">
              <a:spcBef>
                <a:spcPct val="0"/>
              </a:spcBef>
              <a:spcAft>
                <a:spcPct val="0"/>
              </a:spcAft>
              <a:defRPr sz="2200">
                <a:solidFill>
                  <a:schemeClr val="tx1"/>
                </a:solidFill>
                <a:latin typeface="Tahoma" pitchFamily="34" charset="0"/>
              </a:defRPr>
            </a:lvl7pPr>
            <a:lvl8pPr marL="3429000" indent="-228600" eaLnBrk="0" fontAlgn="base" hangingPunct="0">
              <a:spcBef>
                <a:spcPct val="0"/>
              </a:spcBef>
              <a:spcAft>
                <a:spcPct val="0"/>
              </a:spcAft>
              <a:defRPr sz="2200">
                <a:solidFill>
                  <a:schemeClr val="tx1"/>
                </a:solidFill>
                <a:latin typeface="Tahoma" pitchFamily="34" charset="0"/>
              </a:defRPr>
            </a:lvl8pPr>
            <a:lvl9pPr marL="3886200" indent="-228600" eaLnBrk="0" fontAlgn="base" hangingPunct="0">
              <a:spcBef>
                <a:spcPct val="0"/>
              </a:spcBef>
              <a:spcAft>
                <a:spcPct val="0"/>
              </a:spcAft>
              <a:defRPr sz="2200">
                <a:solidFill>
                  <a:schemeClr val="tx1"/>
                </a:solidFill>
                <a:latin typeface="Tahoma" pitchFamily="34" charset="0"/>
              </a:defRPr>
            </a:lvl9pPr>
          </a:lstStyle>
          <a:p>
            <a:pPr eaLnBrk="0" fontAlgn="base" hangingPunct="0">
              <a:spcBef>
                <a:spcPct val="50000"/>
              </a:spcBef>
              <a:spcAft>
                <a:spcPct val="0"/>
              </a:spcAft>
              <a:buFont typeface="Wingdings" pitchFamily="2" charset="2"/>
              <a:buChar char="Ø"/>
            </a:pPr>
            <a:endParaRPr lang="en-US" altLang="en-US">
              <a:solidFill>
                <a:srgbClr val="000000"/>
              </a:solidFill>
            </a:endParaRPr>
          </a:p>
        </p:txBody>
      </p:sp>
      <p:sp>
        <p:nvSpPr>
          <p:cNvPr id="19461" name="Text Box 1029"/>
          <p:cNvSpPr txBox="1">
            <a:spLocks noChangeArrowheads="1"/>
          </p:cNvSpPr>
          <p:nvPr/>
        </p:nvSpPr>
        <p:spPr bwMode="auto">
          <a:xfrm>
            <a:off x="914400" y="2743200"/>
            <a:ext cx="7086600" cy="83099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defRPr sz="2200">
                <a:solidFill>
                  <a:schemeClr val="tx1"/>
                </a:solidFill>
                <a:latin typeface="Tahoma" pitchFamily="34" charset="0"/>
              </a:defRPr>
            </a:lvl1pPr>
            <a:lvl2pPr marL="742950" indent="-285750">
              <a:defRPr sz="2200">
                <a:solidFill>
                  <a:schemeClr val="tx1"/>
                </a:solidFill>
                <a:latin typeface="Tahoma" pitchFamily="34" charset="0"/>
              </a:defRPr>
            </a:lvl2pPr>
            <a:lvl3pPr marL="1143000" indent="-228600">
              <a:defRPr sz="2200">
                <a:solidFill>
                  <a:schemeClr val="tx1"/>
                </a:solidFill>
                <a:latin typeface="Tahoma" pitchFamily="34" charset="0"/>
              </a:defRPr>
            </a:lvl3pPr>
            <a:lvl4pPr marL="1600200" indent="-228600">
              <a:defRPr sz="2200">
                <a:solidFill>
                  <a:schemeClr val="tx1"/>
                </a:solidFill>
                <a:latin typeface="Tahoma" pitchFamily="34" charset="0"/>
              </a:defRPr>
            </a:lvl4pPr>
            <a:lvl5pPr marL="2057400" indent="-228600">
              <a:defRPr sz="2200">
                <a:solidFill>
                  <a:schemeClr val="tx1"/>
                </a:solidFill>
                <a:latin typeface="Tahoma" pitchFamily="34" charset="0"/>
              </a:defRPr>
            </a:lvl5pPr>
            <a:lvl6pPr marL="2514600" indent="-228600" eaLnBrk="0" fontAlgn="base" hangingPunct="0">
              <a:spcBef>
                <a:spcPct val="0"/>
              </a:spcBef>
              <a:spcAft>
                <a:spcPct val="0"/>
              </a:spcAft>
              <a:defRPr sz="2200">
                <a:solidFill>
                  <a:schemeClr val="tx1"/>
                </a:solidFill>
                <a:latin typeface="Tahoma" pitchFamily="34" charset="0"/>
              </a:defRPr>
            </a:lvl6pPr>
            <a:lvl7pPr marL="2971800" indent="-228600" eaLnBrk="0" fontAlgn="base" hangingPunct="0">
              <a:spcBef>
                <a:spcPct val="0"/>
              </a:spcBef>
              <a:spcAft>
                <a:spcPct val="0"/>
              </a:spcAft>
              <a:defRPr sz="2200">
                <a:solidFill>
                  <a:schemeClr val="tx1"/>
                </a:solidFill>
                <a:latin typeface="Tahoma" pitchFamily="34" charset="0"/>
              </a:defRPr>
            </a:lvl7pPr>
            <a:lvl8pPr marL="3429000" indent="-228600" eaLnBrk="0" fontAlgn="base" hangingPunct="0">
              <a:spcBef>
                <a:spcPct val="0"/>
              </a:spcBef>
              <a:spcAft>
                <a:spcPct val="0"/>
              </a:spcAft>
              <a:defRPr sz="2200">
                <a:solidFill>
                  <a:schemeClr val="tx1"/>
                </a:solidFill>
                <a:latin typeface="Tahoma" pitchFamily="34" charset="0"/>
              </a:defRPr>
            </a:lvl8pPr>
            <a:lvl9pPr marL="3886200" indent="-228600" eaLnBrk="0" fontAlgn="base" hangingPunct="0">
              <a:spcBef>
                <a:spcPct val="0"/>
              </a:spcBef>
              <a:spcAft>
                <a:spcPct val="0"/>
              </a:spcAft>
              <a:defRPr sz="2200">
                <a:solidFill>
                  <a:schemeClr val="tx1"/>
                </a:solidFill>
                <a:latin typeface="Tahoma" pitchFamily="34" charset="0"/>
              </a:defRPr>
            </a:lvl9pPr>
          </a:lstStyle>
          <a:p>
            <a:pPr eaLnBrk="0" fontAlgn="base" hangingPunct="0">
              <a:spcBef>
                <a:spcPct val="50000"/>
              </a:spcBef>
              <a:spcAft>
                <a:spcPct val="0"/>
              </a:spcAft>
              <a:buFont typeface="Wingdings" pitchFamily="2" charset="2"/>
              <a:buChar char="Ø"/>
            </a:pPr>
            <a:r>
              <a:rPr lang="en-US" altLang="en-US" dirty="0">
                <a:solidFill>
                  <a:srgbClr val="000000"/>
                </a:solidFill>
              </a:rPr>
              <a:t> </a:t>
            </a:r>
            <a:r>
              <a:rPr lang="en-US" altLang="en-US" sz="2400" dirty="0">
                <a:solidFill>
                  <a:srgbClr val="000000"/>
                </a:solidFill>
                <a:latin typeface="Times New Roman" pitchFamily="18" charset="0"/>
                <a:cs typeface="Times New Roman" pitchFamily="18" charset="0"/>
              </a:rPr>
              <a:t>The common-emitter amplifier has high voltage and current gain</a:t>
            </a:r>
            <a:r>
              <a:rPr lang="en-US" altLang="en-US" sz="2400" dirty="0" smtClean="0">
                <a:solidFill>
                  <a:srgbClr val="000000"/>
                </a:solidFill>
                <a:latin typeface="Times New Roman" pitchFamily="18" charset="0"/>
                <a:cs typeface="Times New Roman" pitchFamily="18" charset="0"/>
              </a:rPr>
              <a:t>.</a:t>
            </a:r>
            <a:r>
              <a:rPr lang="en-US" altLang="en-US" sz="2400" dirty="0" smtClean="0">
                <a:solidFill>
                  <a:srgbClr val="000000"/>
                </a:solidFill>
              </a:rPr>
              <a:t> </a:t>
            </a:r>
            <a:endParaRPr lang="en-US" altLang="en-US" sz="2400" dirty="0">
              <a:solidFill>
                <a:srgbClr val="000000"/>
              </a:solidFill>
              <a:latin typeface="Times New Roman" pitchFamily="18" charset="0"/>
              <a:cs typeface="Times New Roman" pitchFamily="18" charset="0"/>
            </a:endParaRPr>
          </a:p>
        </p:txBody>
      </p:sp>
      <p:sp>
        <p:nvSpPr>
          <p:cNvPr id="19462" name="Text Box 1030"/>
          <p:cNvSpPr txBox="1">
            <a:spLocks noChangeArrowheads="1"/>
          </p:cNvSpPr>
          <p:nvPr/>
        </p:nvSpPr>
        <p:spPr bwMode="auto">
          <a:xfrm>
            <a:off x="838200" y="4313238"/>
            <a:ext cx="7315200" cy="120032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defRPr sz="2200">
                <a:solidFill>
                  <a:schemeClr val="tx1"/>
                </a:solidFill>
                <a:latin typeface="Tahoma" pitchFamily="34" charset="0"/>
              </a:defRPr>
            </a:lvl1pPr>
            <a:lvl2pPr marL="742950" indent="-285750">
              <a:defRPr sz="2200">
                <a:solidFill>
                  <a:schemeClr val="tx1"/>
                </a:solidFill>
                <a:latin typeface="Tahoma" pitchFamily="34" charset="0"/>
              </a:defRPr>
            </a:lvl2pPr>
            <a:lvl3pPr marL="1143000" indent="-228600">
              <a:defRPr sz="2200">
                <a:solidFill>
                  <a:schemeClr val="tx1"/>
                </a:solidFill>
                <a:latin typeface="Tahoma" pitchFamily="34" charset="0"/>
              </a:defRPr>
            </a:lvl3pPr>
            <a:lvl4pPr marL="1600200" indent="-228600">
              <a:defRPr sz="2200">
                <a:solidFill>
                  <a:schemeClr val="tx1"/>
                </a:solidFill>
                <a:latin typeface="Tahoma" pitchFamily="34" charset="0"/>
              </a:defRPr>
            </a:lvl4pPr>
            <a:lvl5pPr marL="2057400" indent="-228600">
              <a:defRPr sz="2200">
                <a:solidFill>
                  <a:schemeClr val="tx1"/>
                </a:solidFill>
                <a:latin typeface="Tahoma" pitchFamily="34" charset="0"/>
              </a:defRPr>
            </a:lvl5pPr>
            <a:lvl6pPr marL="2514600" indent="-228600" eaLnBrk="0" fontAlgn="base" hangingPunct="0">
              <a:spcBef>
                <a:spcPct val="0"/>
              </a:spcBef>
              <a:spcAft>
                <a:spcPct val="0"/>
              </a:spcAft>
              <a:defRPr sz="2200">
                <a:solidFill>
                  <a:schemeClr val="tx1"/>
                </a:solidFill>
                <a:latin typeface="Tahoma" pitchFamily="34" charset="0"/>
              </a:defRPr>
            </a:lvl6pPr>
            <a:lvl7pPr marL="2971800" indent="-228600" eaLnBrk="0" fontAlgn="base" hangingPunct="0">
              <a:spcBef>
                <a:spcPct val="0"/>
              </a:spcBef>
              <a:spcAft>
                <a:spcPct val="0"/>
              </a:spcAft>
              <a:defRPr sz="2200">
                <a:solidFill>
                  <a:schemeClr val="tx1"/>
                </a:solidFill>
                <a:latin typeface="Tahoma" pitchFamily="34" charset="0"/>
              </a:defRPr>
            </a:lvl7pPr>
            <a:lvl8pPr marL="3429000" indent="-228600" eaLnBrk="0" fontAlgn="base" hangingPunct="0">
              <a:spcBef>
                <a:spcPct val="0"/>
              </a:spcBef>
              <a:spcAft>
                <a:spcPct val="0"/>
              </a:spcAft>
              <a:defRPr sz="2200">
                <a:solidFill>
                  <a:schemeClr val="tx1"/>
                </a:solidFill>
                <a:latin typeface="Tahoma" pitchFamily="34" charset="0"/>
              </a:defRPr>
            </a:lvl8pPr>
            <a:lvl9pPr marL="3886200" indent="-228600" eaLnBrk="0" fontAlgn="base" hangingPunct="0">
              <a:spcBef>
                <a:spcPct val="0"/>
              </a:spcBef>
              <a:spcAft>
                <a:spcPct val="0"/>
              </a:spcAft>
              <a:defRPr sz="2200">
                <a:solidFill>
                  <a:schemeClr val="tx1"/>
                </a:solidFill>
                <a:latin typeface="Tahoma" pitchFamily="34" charset="0"/>
              </a:defRPr>
            </a:lvl9pPr>
          </a:lstStyle>
          <a:p>
            <a:pPr eaLnBrk="0" fontAlgn="base" hangingPunct="0">
              <a:spcBef>
                <a:spcPct val="50000"/>
              </a:spcBef>
              <a:spcAft>
                <a:spcPct val="0"/>
              </a:spcAft>
              <a:buFont typeface="Wingdings" pitchFamily="2" charset="2"/>
              <a:buChar char="Ø"/>
            </a:pPr>
            <a:r>
              <a:rPr lang="en-US" altLang="en-US" dirty="0">
                <a:solidFill>
                  <a:srgbClr val="000000"/>
                </a:solidFill>
              </a:rPr>
              <a:t> </a:t>
            </a:r>
            <a:r>
              <a:rPr lang="en-US" altLang="en-US" sz="2400" dirty="0">
                <a:solidFill>
                  <a:srgbClr val="000000"/>
                </a:solidFill>
                <a:latin typeface="Times New Roman" pitchFamily="18" charset="0"/>
                <a:cs typeface="Times New Roman" pitchFamily="18" charset="0"/>
              </a:rPr>
              <a:t>The common-collector has a high current gain and voltage gain of 1. It has a high input impedance and low output impedance.</a:t>
            </a:r>
          </a:p>
        </p:txBody>
      </p:sp>
      <p:sp>
        <p:nvSpPr>
          <p:cNvPr id="19463" name="Text Box 1034"/>
          <p:cNvSpPr txBox="1">
            <a:spLocks noChangeArrowheads="1"/>
          </p:cNvSpPr>
          <p:nvPr/>
        </p:nvSpPr>
        <p:spPr bwMode="auto">
          <a:xfrm>
            <a:off x="1127125" y="1504950"/>
            <a:ext cx="184150" cy="4270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sz="2200">
                <a:solidFill>
                  <a:schemeClr val="tx1"/>
                </a:solidFill>
                <a:latin typeface="Tahoma" pitchFamily="34" charset="0"/>
              </a:defRPr>
            </a:lvl1pPr>
            <a:lvl2pPr marL="742950" indent="-285750">
              <a:defRPr sz="2200">
                <a:solidFill>
                  <a:schemeClr val="tx1"/>
                </a:solidFill>
                <a:latin typeface="Tahoma" pitchFamily="34" charset="0"/>
              </a:defRPr>
            </a:lvl2pPr>
            <a:lvl3pPr marL="1143000" indent="-228600">
              <a:defRPr sz="2200">
                <a:solidFill>
                  <a:schemeClr val="tx1"/>
                </a:solidFill>
                <a:latin typeface="Tahoma" pitchFamily="34" charset="0"/>
              </a:defRPr>
            </a:lvl3pPr>
            <a:lvl4pPr marL="1600200" indent="-228600">
              <a:defRPr sz="2200">
                <a:solidFill>
                  <a:schemeClr val="tx1"/>
                </a:solidFill>
                <a:latin typeface="Tahoma" pitchFamily="34" charset="0"/>
              </a:defRPr>
            </a:lvl4pPr>
            <a:lvl5pPr marL="2057400" indent="-228600">
              <a:defRPr sz="2200">
                <a:solidFill>
                  <a:schemeClr val="tx1"/>
                </a:solidFill>
                <a:latin typeface="Tahoma" pitchFamily="34" charset="0"/>
              </a:defRPr>
            </a:lvl5pPr>
            <a:lvl6pPr marL="2514600" indent="-228600" eaLnBrk="0" fontAlgn="base" hangingPunct="0">
              <a:spcBef>
                <a:spcPct val="0"/>
              </a:spcBef>
              <a:spcAft>
                <a:spcPct val="0"/>
              </a:spcAft>
              <a:defRPr sz="2200">
                <a:solidFill>
                  <a:schemeClr val="tx1"/>
                </a:solidFill>
                <a:latin typeface="Tahoma" pitchFamily="34" charset="0"/>
              </a:defRPr>
            </a:lvl6pPr>
            <a:lvl7pPr marL="2971800" indent="-228600" eaLnBrk="0" fontAlgn="base" hangingPunct="0">
              <a:spcBef>
                <a:spcPct val="0"/>
              </a:spcBef>
              <a:spcAft>
                <a:spcPct val="0"/>
              </a:spcAft>
              <a:defRPr sz="2200">
                <a:solidFill>
                  <a:schemeClr val="tx1"/>
                </a:solidFill>
                <a:latin typeface="Tahoma" pitchFamily="34" charset="0"/>
              </a:defRPr>
            </a:lvl7pPr>
            <a:lvl8pPr marL="3429000" indent="-228600" eaLnBrk="0" fontAlgn="base" hangingPunct="0">
              <a:spcBef>
                <a:spcPct val="0"/>
              </a:spcBef>
              <a:spcAft>
                <a:spcPct val="0"/>
              </a:spcAft>
              <a:defRPr sz="2200">
                <a:solidFill>
                  <a:schemeClr val="tx1"/>
                </a:solidFill>
                <a:latin typeface="Tahoma" pitchFamily="34" charset="0"/>
              </a:defRPr>
            </a:lvl8pPr>
            <a:lvl9pPr marL="3886200" indent="-228600" eaLnBrk="0" fontAlgn="base" hangingPunct="0">
              <a:spcBef>
                <a:spcPct val="0"/>
              </a:spcBef>
              <a:spcAft>
                <a:spcPct val="0"/>
              </a:spcAft>
              <a:defRPr sz="2200">
                <a:solidFill>
                  <a:schemeClr val="tx1"/>
                </a:solidFill>
                <a:latin typeface="Tahoma" pitchFamily="34" charset="0"/>
              </a:defRPr>
            </a:lvl9pPr>
          </a:lstStyle>
          <a:p>
            <a:pPr eaLnBrk="0" fontAlgn="base" hangingPunct="0">
              <a:spcBef>
                <a:spcPct val="0"/>
              </a:spcBef>
              <a:spcAft>
                <a:spcPct val="0"/>
              </a:spcAft>
            </a:pPr>
            <a:endParaRPr lang="en-US" altLang="en-US">
              <a:solidFill>
                <a:srgbClr val="000000"/>
              </a:solidFill>
            </a:endParaRPr>
          </a:p>
        </p:txBody>
      </p:sp>
      <p:sp>
        <p:nvSpPr>
          <p:cNvPr id="19464" name="Text Box 1035"/>
          <p:cNvSpPr txBox="1">
            <a:spLocks noChangeArrowheads="1"/>
          </p:cNvSpPr>
          <p:nvPr/>
        </p:nvSpPr>
        <p:spPr bwMode="auto">
          <a:xfrm>
            <a:off x="838200" y="1676400"/>
            <a:ext cx="7010400" cy="83099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defRPr sz="2200">
                <a:solidFill>
                  <a:schemeClr val="tx1"/>
                </a:solidFill>
                <a:latin typeface="Tahoma" pitchFamily="34" charset="0"/>
              </a:defRPr>
            </a:lvl1pPr>
            <a:lvl2pPr marL="742950" indent="-285750">
              <a:defRPr sz="2200">
                <a:solidFill>
                  <a:schemeClr val="tx1"/>
                </a:solidFill>
                <a:latin typeface="Tahoma" pitchFamily="34" charset="0"/>
              </a:defRPr>
            </a:lvl2pPr>
            <a:lvl3pPr marL="1143000" indent="-228600">
              <a:defRPr sz="2200">
                <a:solidFill>
                  <a:schemeClr val="tx1"/>
                </a:solidFill>
                <a:latin typeface="Tahoma" pitchFamily="34" charset="0"/>
              </a:defRPr>
            </a:lvl3pPr>
            <a:lvl4pPr marL="1600200" indent="-228600">
              <a:defRPr sz="2200">
                <a:solidFill>
                  <a:schemeClr val="tx1"/>
                </a:solidFill>
                <a:latin typeface="Tahoma" pitchFamily="34" charset="0"/>
              </a:defRPr>
            </a:lvl4pPr>
            <a:lvl5pPr marL="2057400" indent="-228600">
              <a:defRPr sz="2200">
                <a:solidFill>
                  <a:schemeClr val="tx1"/>
                </a:solidFill>
                <a:latin typeface="Tahoma" pitchFamily="34" charset="0"/>
              </a:defRPr>
            </a:lvl5pPr>
            <a:lvl6pPr marL="2514600" indent="-228600" eaLnBrk="0" fontAlgn="base" hangingPunct="0">
              <a:spcBef>
                <a:spcPct val="0"/>
              </a:spcBef>
              <a:spcAft>
                <a:spcPct val="0"/>
              </a:spcAft>
              <a:defRPr sz="2200">
                <a:solidFill>
                  <a:schemeClr val="tx1"/>
                </a:solidFill>
                <a:latin typeface="Tahoma" pitchFamily="34" charset="0"/>
              </a:defRPr>
            </a:lvl6pPr>
            <a:lvl7pPr marL="2971800" indent="-228600" eaLnBrk="0" fontAlgn="base" hangingPunct="0">
              <a:spcBef>
                <a:spcPct val="0"/>
              </a:spcBef>
              <a:spcAft>
                <a:spcPct val="0"/>
              </a:spcAft>
              <a:defRPr sz="2200">
                <a:solidFill>
                  <a:schemeClr val="tx1"/>
                </a:solidFill>
                <a:latin typeface="Tahoma" pitchFamily="34" charset="0"/>
              </a:defRPr>
            </a:lvl7pPr>
            <a:lvl8pPr marL="3429000" indent="-228600" eaLnBrk="0" fontAlgn="base" hangingPunct="0">
              <a:spcBef>
                <a:spcPct val="0"/>
              </a:spcBef>
              <a:spcAft>
                <a:spcPct val="0"/>
              </a:spcAft>
              <a:defRPr sz="2200">
                <a:solidFill>
                  <a:schemeClr val="tx1"/>
                </a:solidFill>
                <a:latin typeface="Tahoma" pitchFamily="34" charset="0"/>
              </a:defRPr>
            </a:lvl8pPr>
            <a:lvl9pPr marL="3886200" indent="-228600" eaLnBrk="0" fontAlgn="base" hangingPunct="0">
              <a:spcBef>
                <a:spcPct val="0"/>
              </a:spcBef>
              <a:spcAft>
                <a:spcPct val="0"/>
              </a:spcAft>
              <a:defRPr sz="2200">
                <a:solidFill>
                  <a:schemeClr val="tx1"/>
                </a:solidFill>
                <a:latin typeface="Tahoma" pitchFamily="34" charset="0"/>
              </a:defRPr>
            </a:lvl9pPr>
          </a:lstStyle>
          <a:p>
            <a:pPr eaLnBrk="0" fontAlgn="base" hangingPunct="0">
              <a:spcBef>
                <a:spcPct val="50000"/>
              </a:spcBef>
              <a:spcAft>
                <a:spcPct val="0"/>
              </a:spcAft>
              <a:buFont typeface="Wingdings" pitchFamily="2" charset="2"/>
              <a:buChar char="Ø"/>
            </a:pPr>
            <a:r>
              <a:rPr lang="en-US" altLang="en-US" dirty="0">
                <a:solidFill>
                  <a:srgbClr val="000000"/>
                </a:solidFill>
              </a:rPr>
              <a:t> </a:t>
            </a:r>
            <a:r>
              <a:rPr lang="en-US" altLang="en-US" sz="2400" dirty="0">
                <a:solidFill>
                  <a:srgbClr val="000000"/>
                </a:solidFill>
                <a:latin typeface="Times New Roman" pitchFamily="18" charset="0"/>
                <a:cs typeface="Times New Roman" pitchFamily="18" charset="0"/>
              </a:rPr>
              <a:t>Most transistors amplifiers are designed to operate in the linear region. </a:t>
            </a:r>
          </a:p>
        </p:txBody>
      </p:sp>
    </p:spTree>
    <p:extLst>
      <p:ext uri="{BB962C8B-B14F-4D97-AF65-F5344CB8AC3E}">
        <p14:creationId xmlns="" xmlns:p14="http://schemas.microsoft.com/office/powerpoint/2010/main" val="2022779461"/>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429</TotalTime>
  <Words>1578</Words>
  <Application>Microsoft Office PowerPoint</Application>
  <PresentationFormat>On-screen Show (4:3)</PresentationFormat>
  <Paragraphs>314</Paragraphs>
  <Slides>42</Slides>
  <Notes>10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42</vt:i4>
      </vt:variant>
    </vt:vector>
  </HeadingPairs>
  <TitlesOfParts>
    <vt:vector size="44" baseType="lpstr">
      <vt:lpstr>Office Theme</vt:lpstr>
      <vt:lpstr>Equation</vt:lpstr>
      <vt:lpstr>COMSATS Institute of Information Technology Virtual campus Islamabad</vt:lpstr>
      <vt:lpstr>   Transistor as an Amplifier Circuit:  .  </vt:lpstr>
      <vt:lpstr>Amplifier Gain:</vt:lpstr>
      <vt:lpstr>Transistor Specifications:</vt:lpstr>
      <vt:lpstr>Transistor Specifications:</vt:lpstr>
      <vt:lpstr>Amplifier Gain in Decibels:</vt:lpstr>
      <vt:lpstr>Derivation of Decibels (Contd.):</vt:lpstr>
      <vt:lpstr>Derivation of Decibels (Contd.):</vt:lpstr>
      <vt:lpstr>Exercise: dB for Voltage:</vt:lpstr>
      <vt:lpstr>Exercise: dB for Voltage:</vt:lpstr>
      <vt:lpstr>Some Physical Conclusions:</vt:lpstr>
      <vt:lpstr>BJT Transistor Amplifiers:</vt:lpstr>
      <vt:lpstr>Common-Emitter Amplifiers:</vt:lpstr>
      <vt:lpstr>Common-Emitter Amplifiers: Transistor Biasing as an Amplifier Circuit:  </vt:lpstr>
      <vt:lpstr>Common-Emitter Characteristics:</vt:lpstr>
      <vt:lpstr>Common-Emitter Characteristics:</vt:lpstr>
      <vt:lpstr>Common-Emitter Characteristics:</vt:lpstr>
      <vt:lpstr>Common-Emitter Characteristics:</vt:lpstr>
      <vt:lpstr>Gain Factors-Summary:</vt:lpstr>
      <vt:lpstr> The Common-Emitter Amplifiers: Transistor Biasing as an Amplifier Circuit: </vt:lpstr>
      <vt:lpstr>Transistor Biasing as an Amplifier Circuit: </vt:lpstr>
      <vt:lpstr>Characteristic Curves with DC Load Line:</vt:lpstr>
      <vt:lpstr>Characteristic Curves with DC Load Line:</vt:lpstr>
      <vt:lpstr>Common Emitter Characteristics-Summary:</vt:lpstr>
      <vt:lpstr>Transistor Amplifier Basics:</vt:lpstr>
      <vt:lpstr>Transistor Amplifier Basics:</vt:lpstr>
      <vt:lpstr>Transistor Amplifier Basics:</vt:lpstr>
      <vt:lpstr>Transistor Amplifier-Operation:</vt:lpstr>
      <vt:lpstr>Transistor Amplifier-Operation:</vt:lpstr>
      <vt:lpstr>Amplifier Operation-NPN Transistor-1:</vt:lpstr>
      <vt:lpstr>Amplifier Operation-NPN Transistor-2:</vt:lpstr>
      <vt:lpstr>Amplifier Operation-NPN Transistor-3:</vt:lpstr>
      <vt:lpstr>NPN Common Base Transistor Amplifier-1:</vt:lpstr>
      <vt:lpstr>NPN Common Base Transistor Amplifier-2:</vt:lpstr>
      <vt:lpstr>NPN Common Collector Transistor Amplifier:</vt:lpstr>
      <vt:lpstr>Hybrid Parameters:</vt:lpstr>
      <vt:lpstr>Hybrid Parameters:</vt:lpstr>
      <vt:lpstr>Hybrid Parameters:</vt:lpstr>
      <vt:lpstr>PNP Common Emitter Amplifier:</vt:lpstr>
      <vt:lpstr>PNP Common Base Amplifier:</vt:lpstr>
      <vt:lpstr>PNP Common Collector Amplifier:</vt:lpstr>
      <vt:lpstr>Summary:</vt:lpstr>
    </vt:vector>
  </TitlesOfParts>
  <Company>CIIT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Dr. Nasim Zafar</dc:creator>
  <cp:lastModifiedBy>NTS</cp:lastModifiedBy>
  <cp:revision>150</cp:revision>
  <dcterms:created xsi:type="dcterms:W3CDTF">2012-10-11T06:15:43Z</dcterms:created>
  <dcterms:modified xsi:type="dcterms:W3CDTF">2012-10-12T11:40:06Z</dcterms:modified>
</cp:coreProperties>
</file>