
<file path=[Content_Types].xml><?xml version="1.0" encoding="utf-8"?>
<Types xmlns="http://schemas.openxmlformats.org/package/2006/content-types">
  <Override PartName="/ppt/slideMasters/slideMaster3.xml" ContentType="application/vnd.openxmlformats-officedocument.presentationml.slideMaster+xml"/>
  <Override PartName="/ppt/slides/slide47.xml" ContentType="application/vnd.openxmlformats-officedocument.presentationml.slide+xml"/>
  <Override PartName="/ppt/slideLayouts/slideLayout57.xml" ContentType="application/vnd.openxmlformats-officedocument.presentationml.slideLayout+xml"/>
  <Override PartName="/ppt/theme/theme5.xml" ContentType="application/vnd.openxmlformats-officedocument.them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Layouts/slideLayout46.xml" ContentType="application/vnd.openxmlformats-officedocument.presentationml.slideLayout+xml"/>
  <Override PartName="/ppt/slideLayouts/slideLayout64.xml" ContentType="application/vnd.openxmlformats-officedocument.presentationml.slideLayout+xml"/>
  <Override PartName="/ppt/slideLayouts/slideLayout75.xml" ContentType="application/vnd.openxmlformats-officedocument.presentationml.slideLayout+xml"/>
  <Override PartName="/ppt/slideLayouts/slideLayout93.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5.xml" ContentType="application/vnd.openxmlformats-officedocument.presentationml.slideLayout+xml"/>
  <Override PartName="/ppt/slideLayouts/slideLayout53.xml" ContentType="application/vnd.openxmlformats-officedocument.presentationml.slideLayout+xml"/>
  <Override PartName="/ppt/slideLayouts/slideLayout8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slideLayouts/slideLayout42.xml" ContentType="application/vnd.openxmlformats-officedocument.presentationml.slideLayout+xml"/>
  <Override PartName="/ppt/slideLayouts/slideLayout60.xml" ContentType="application/vnd.openxmlformats-officedocument.presentationml.slideLayout+xml"/>
  <Override PartName="/ppt/slideLayouts/slideLayout71.xml" ContentType="application/vnd.openxmlformats-officedocument.presentationml.slideLayout+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slideMasters/slideMaster8.xml" ContentType="application/vnd.openxmlformats-officedocument.presentationml.slideMaster+xml"/>
  <Override PartName="/ppt/notesSlides/notesSlide7.xml" ContentType="application/vnd.openxmlformats-officedocument.presentationml.notesSlide+xml"/>
  <Override PartName="/ppt/slideMasters/slideMaster4.xml" ContentType="application/vnd.openxmlformats-officedocument.presentationml.slideMaster+xml"/>
  <Override PartName="/ppt/slides/slide9.xml" ContentType="application/vnd.openxmlformats-officedocument.presentationml.slide+xml"/>
  <Override PartName="/ppt/viewProps.xml" ContentType="application/vnd.openxmlformats-officedocument.presentationml.viewProps+xml"/>
  <Override PartName="/ppt/slideLayouts/slideLayout69.xml" ContentType="application/vnd.openxmlformats-officedocument.presentationml.slideLayout+xml"/>
  <Override PartName="/ppt/theme/theme6.xml" ContentType="application/vnd.openxmlformats-officedocument.theme+xml"/>
  <Override PartName="/ppt/slideLayouts/slideLayout87.xml" ContentType="application/vnd.openxmlformats-officedocument.presentationml.slideLayout+xml"/>
  <Override PartName="/ppt/slideLayouts/slideLayout98.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slideLayouts/slideLayout29.xml" ContentType="application/vnd.openxmlformats-officedocument.presentationml.slideLayout+xml"/>
  <Override PartName="/ppt/slideLayouts/slideLayout58.xml" ContentType="application/vnd.openxmlformats-officedocument.presentationml.slideLayout+xml"/>
  <Override PartName="/ppt/slideLayouts/slideLayout76.xml" ContentType="application/vnd.openxmlformats-officedocument.presentationml.slideLayout+xml"/>
  <Default Extension="bin" ContentType="application/vnd.openxmlformats-officedocument.oleObject"/>
  <Override PartName="/ppt/notesSlides/notesSlide3.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18.xml" ContentType="application/vnd.openxmlformats-officedocument.presentationml.slideLayout+xml"/>
  <Override PartName="/ppt/theme/theme2.xml" ContentType="application/vnd.openxmlformats-officedocument.theme+xml"/>
  <Override PartName="/ppt/slideLayouts/slideLayout36.xml" ContentType="application/vnd.openxmlformats-officedocument.presentationml.slideLayout+xml"/>
  <Override PartName="/ppt/slideLayouts/slideLayout47.xml" ContentType="application/vnd.openxmlformats-officedocument.presentationml.slideLayout+xml"/>
  <Override PartName="/ppt/slideLayouts/slideLayout65.xml" ContentType="application/vnd.openxmlformats-officedocument.presentationml.slideLayout+xml"/>
  <Override PartName="/ppt/slideLayouts/slideLayout83.xml" ContentType="application/vnd.openxmlformats-officedocument.presentationml.slideLayout+xml"/>
  <Override PartName="/ppt/slideLayouts/slideLayout94.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Override PartName="/ppt/slideLayouts/slideLayout25.xml" ContentType="application/vnd.openxmlformats-officedocument.presentationml.slideLayout+xml"/>
  <Override PartName="/ppt/slideLayouts/slideLayout43.xml" ContentType="application/vnd.openxmlformats-officedocument.presentationml.slideLayout+xml"/>
  <Override PartName="/ppt/slideLayouts/slideLayout54.xml" ContentType="application/vnd.openxmlformats-officedocument.presentationml.slideLayout+xml"/>
  <Override PartName="/ppt/slideLayouts/slideLayout72.xml" ContentType="application/vnd.openxmlformats-officedocument.presentationml.slideLayout+xml"/>
  <Override PartName="/ppt/slideLayouts/slideLayout90.xml" ContentType="application/vnd.openxmlformats-officedocument.presentationml.slideLayout+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slideLayouts/slideLayout14.xml" ContentType="application/vnd.openxmlformats-officedocument.presentationml.slideLayout+xml"/>
  <Override PartName="/ppt/slideLayouts/slideLayout32.xml" ContentType="application/vnd.openxmlformats-officedocument.presentationml.slideLayout+xml"/>
  <Override PartName="/ppt/slideLayouts/slideLayout61.xml" ContentType="application/vnd.openxmlformats-officedocument.presentationml.slideLayout+xml"/>
  <Override PartName="/ppt/tags/tag1.xml" ContentType="application/vnd.openxmlformats-officedocument.presentationml.tags+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slideLayouts/slideLayout21.xml" ContentType="application/vnd.openxmlformats-officedocument.presentationml.slideLayout+xml"/>
  <Override PartName="/ppt/slideLayouts/slideLayout50.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slideLayouts/slideLayout99.xml" ContentType="application/vnd.openxmlformats-officedocument.presentationml.slideLayout+xml"/>
  <Override PartName="/ppt/slideMasters/slideMaster5.xml" ContentType="application/vnd.openxmlformats-officedocument.presentationml.slideMaster+xml"/>
  <Override PartName="/ppt/slides/slide49.xml" ContentType="application/vnd.openxmlformats-officedocument.presentationml.slide+xml"/>
  <Override PartName="/ppt/slideLayouts/slideLayout59.xml" ContentType="application/vnd.openxmlformats-officedocument.presentationml.slideLayout+xml"/>
  <Override PartName="/ppt/slideLayouts/slideLayout88.xml" ContentType="application/vnd.openxmlformats-officedocument.presentationml.slideLayout+xml"/>
  <Override PartName="/ppt/theme/theme7.xml" ContentType="application/vnd.openxmlformats-officedocument.them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Layouts/slideLayout48.xml" ContentType="application/vnd.openxmlformats-officedocument.presentationml.slideLayout+xml"/>
  <Override PartName="/ppt/slideLayouts/slideLayout66.xml" ContentType="application/vnd.openxmlformats-officedocument.presentationml.slideLayout+xml"/>
  <Override PartName="/ppt/slideLayouts/slideLayout77.xml" ContentType="application/vnd.openxmlformats-officedocument.presentationml.slideLayout+xml"/>
  <Override PartName="/ppt/slideLayouts/slideLayout95.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slideLayouts/slideLayout55.xml" ContentType="application/vnd.openxmlformats-officedocument.presentationml.slideLayout+xml"/>
  <Override PartName="/ppt/slideLayouts/slideLayout8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44.xml" ContentType="application/vnd.openxmlformats-officedocument.presentationml.slideLayout+xml"/>
  <Override PartName="/ppt/slideLayouts/slideLayout62.xml" ContentType="application/vnd.openxmlformats-officedocument.presentationml.slideLayout+xml"/>
  <Override PartName="/ppt/slideLayouts/slideLayout73.xml" ContentType="application/vnd.openxmlformats-officedocument.presentationml.slideLayout+xml"/>
  <Override PartName="/ppt/slideLayouts/slideLayout91.xml" ContentType="application/vnd.openxmlformats-officedocument.presentationml.slideLayout+xml"/>
  <Default Extension="wmf" ContentType="image/x-wmf"/>
  <Override PartName="/ppt/tags/tag2.xml" ContentType="application/vnd.openxmlformats-officedocument.presentationml.tags+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slideLayouts/slideLayout51.xml" ContentType="application/vnd.openxmlformats-officedocument.presentationml.slideLayout+xml"/>
  <Override PartName="/ppt/slideLayouts/slideLayout80.xml" ContentType="application/vnd.openxmlformats-officedocument.presentationml.slideLayout+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slideLayouts/slideLayout40.xml" ContentType="application/vnd.openxmlformats-officedocument.presentationml.slideLayout+xml"/>
  <Override PartName="/ppt/slideLayouts/slideLayout100.xml" ContentType="application/vnd.openxmlformats-officedocument.presentationml.slideLayout+xml"/>
  <Override PartName="/ppt/notesSlides/notesSlide9.xml" ContentType="application/vnd.openxmlformats-officedocument.presentationml.notesSlide+xml"/>
  <Override PartName="/ppt/slideMasters/slideMaster6.xml" ContentType="application/vnd.openxmlformats-officedocument.presentationml.slideMaster+xml"/>
  <Override PartName="/ppt/slideLayouts/slideLayout89.xml" ContentType="application/vnd.openxmlformats-officedocument.presentationml.slideLayout+xml"/>
  <Override PartName="/ppt/theme/theme8.xml" ContentType="application/vnd.openxmlformats-officedocument.theme+xml"/>
  <Override PartName="/ppt/notesSlides/notesSlide10.xml" ContentType="application/vnd.openxmlformats-officedocument.presentationml.notesSlide+xml"/>
  <Override PartName="/ppt/slides/slide7.xml" ContentType="application/vnd.openxmlformats-officedocument.presentationml.slide+xml"/>
  <Override PartName="/ppt/slideLayouts/slideLayout9.xml" ContentType="application/vnd.openxmlformats-officedocument.presentationml.slideLayout+xml"/>
  <Override PartName="/ppt/slideLayouts/slideLayout78.xml" ContentType="application/vnd.openxmlformats-officedocument.presentationml.slideLayout+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28.xml" ContentType="application/vnd.openxmlformats-officedocument.presentationml.slide+xml"/>
  <Override PartName="/ppt/slides/slide39.xml" ContentType="application/vnd.openxmlformats-officedocument.presentationml.slide+xml"/>
  <Override PartName="/ppt/slideLayouts/slideLayout38.xml" ContentType="application/vnd.openxmlformats-officedocument.presentationml.slideLayout+xml"/>
  <Override PartName="/ppt/slideLayouts/slideLayout49.xml" ContentType="application/vnd.openxmlformats-officedocument.presentationml.slideLayout+xml"/>
  <Override PartName="/ppt/theme/theme4.xml" ContentType="application/vnd.openxmlformats-officedocument.theme+xml"/>
  <Override PartName="/ppt/slideLayouts/slideLayout67.xml" ContentType="application/vnd.openxmlformats-officedocument.presentationml.slideLayout+xml"/>
  <Override PartName="/ppt/slideLayouts/slideLayout85.xml" ContentType="application/vnd.openxmlformats-officedocument.presentationml.slideLayout+xml"/>
  <Override PartName="/ppt/slideLayouts/slideLayout96.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Layouts/slideLayout5.xml" ContentType="application/vnd.openxmlformats-officedocument.presentationml.slideLayout+xml"/>
  <Override PartName="/ppt/slideLayouts/slideLayout27.xml" ContentType="application/vnd.openxmlformats-officedocument.presentationml.slideLayout+xml"/>
  <Override PartName="/ppt/slideLayouts/slideLayout45.xml" ContentType="application/vnd.openxmlformats-officedocument.presentationml.slideLayout+xml"/>
  <Override PartName="/ppt/slideLayouts/slideLayout56.xml" ContentType="application/vnd.openxmlformats-officedocument.presentationml.slideLayout+xml"/>
  <Override PartName="/ppt/slideLayouts/slideLayout74.xml" ContentType="application/vnd.openxmlformats-officedocument.presentationml.slideLayout+xml"/>
  <Override PartName="/ppt/slides/slide24.xml" ContentType="application/vnd.openxmlformats-officedocument.presentationml.slide+xml"/>
  <Override PartName="/ppt/slides/slide35.xml" ContentType="application/vnd.openxmlformats-officedocument.presentationml.slide+xml"/>
  <Override PartName="/ppt/slideLayouts/slideLayout16.xml" ContentType="application/vnd.openxmlformats-officedocument.presentationml.slideLayout+xml"/>
  <Override PartName="/ppt/slideLayouts/slideLayout34.xml" ContentType="application/vnd.openxmlformats-officedocument.presentationml.slideLayout+xml"/>
  <Override PartName="/ppt/slideLayouts/slideLayout63.xml" ContentType="application/vnd.openxmlformats-officedocument.presentationml.slideLayout+xml"/>
  <Override PartName="/ppt/slideLayouts/slideLayout81.xml" ContentType="application/vnd.openxmlformats-officedocument.presentationml.slideLayout+xml"/>
  <Override PartName="/ppt/slideLayouts/slideLayout92.xml" ContentType="application/vnd.openxmlformats-officedocument.presentationml.slideLayout+xml"/>
  <Default Extension="jpeg" ContentType="image/jpeg"/>
  <Override PartName="/ppt/tags/tag3.xml" ContentType="application/vnd.openxmlformats-officedocument.presentationml.tags+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slideLayouts/slideLayout23.xml" ContentType="application/vnd.openxmlformats-officedocument.presentationml.slideLayout+xml"/>
  <Override PartName="/ppt/slideLayouts/slideLayout41.xml" ContentType="application/vnd.openxmlformats-officedocument.presentationml.slideLayout+xml"/>
  <Override PartName="/ppt/slideLayouts/slideLayout52.xml" ContentType="application/vnd.openxmlformats-officedocument.presentationml.slideLayout+xml"/>
  <Override PartName="/ppt/slideLayouts/slideLayout70.xml" ContentType="application/vnd.openxmlformats-officedocument.presentationml.slideLayout+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30.xml" ContentType="application/vnd.openxmlformats-officedocument.presentationml.slideLayout+xml"/>
  <Override PartName="/ppt/slideLayouts/slideLayout101.xml" ContentType="application/vnd.openxmlformats-officedocument.presentationml.slideLayout+xml"/>
  <Override PartName="/ppt/slideMasters/slideMaster7.xml" ContentType="application/vnd.openxmlformats-officedocument.presentationml.slideMaster+xml"/>
  <Override PartName="/ppt/theme/theme9.xml" ContentType="application/vnd.openxmlformats-officedocument.theme+xml"/>
  <Override PartName="/ppt/notesSlides/notesSlide6.xml" ContentType="application/vnd.openxmlformats-officedocument.presentationml.notesSlide+xml"/>
  <Override PartName="/ppt/slides/slide8.xml" ContentType="application/vnd.openxmlformats-officedocument.presentationml.slide+xml"/>
  <Override PartName="/ppt/slideLayouts/slideLayout68.xml" ContentType="application/vnd.openxmlformats-officedocument.presentationml.slideLayout+xml"/>
  <Override PartName="/ppt/slideLayouts/slideLayout79.xml" ContentType="application/vnd.openxmlformats-officedocument.presentationml.slideLayout+xml"/>
  <Override PartName="/ppt/slideLayouts/slideLayout97.xml" ContentType="application/vnd.openxmlformats-officedocument.presentationml.slideLayout+xml"/>
  <Override PartName="/ppt/slides/slide29.xml" ContentType="application/vnd.openxmlformats-officedocument.presentationml.slide+xml"/>
  <Override PartName="/ppt/slideLayouts/slideLayout39.xml" ContentType="application/vnd.openxmlformats-officedocument.presentationml.slideLayout+xml"/>
  <Override PartName="/ppt/slideLayouts/slideLayout86.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4" r:id="rId2"/>
    <p:sldMasterId id="2147483678" r:id="rId3"/>
    <p:sldMasterId id="2147483692" r:id="rId4"/>
    <p:sldMasterId id="2147483706" r:id="rId5"/>
    <p:sldMasterId id="2147483719" r:id="rId6"/>
    <p:sldMasterId id="2147483732" r:id="rId7"/>
    <p:sldMasterId id="2147483745" r:id="rId8"/>
  </p:sldMasterIdLst>
  <p:notesMasterIdLst>
    <p:notesMasterId r:id="rId60"/>
  </p:notesMasterIdLst>
  <p:sldIdLst>
    <p:sldId id="263" r:id="rId9"/>
    <p:sldId id="287" r:id="rId10"/>
    <p:sldId id="267" r:id="rId11"/>
    <p:sldId id="264" r:id="rId12"/>
    <p:sldId id="289" r:id="rId13"/>
    <p:sldId id="277" r:id="rId14"/>
    <p:sldId id="285" r:id="rId15"/>
    <p:sldId id="329" r:id="rId16"/>
    <p:sldId id="292" r:id="rId17"/>
    <p:sldId id="291" r:id="rId18"/>
    <p:sldId id="295" r:id="rId19"/>
    <p:sldId id="293" r:id="rId20"/>
    <p:sldId id="294" r:id="rId21"/>
    <p:sldId id="290" r:id="rId22"/>
    <p:sldId id="333" r:id="rId23"/>
    <p:sldId id="331" r:id="rId24"/>
    <p:sldId id="332" r:id="rId25"/>
    <p:sldId id="334" r:id="rId26"/>
    <p:sldId id="335" r:id="rId27"/>
    <p:sldId id="336" r:id="rId28"/>
    <p:sldId id="337" r:id="rId29"/>
    <p:sldId id="338" r:id="rId30"/>
    <p:sldId id="274" r:id="rId31"/>
    <p:sldId id="326" r:id="rId32"/>
    <p:sldId id="296" r:id="rId33"/>
    <p:sldId id="268" r:id="rId34"/>
    <p:sldId id="269" r:id="rId35"/>
    <p:sldId id="270" r:id="rId36"/>
    <p:sldId id="271" r:id="rId37"/>
    <p:sldId id="272" r:id="rId38"/>
    <p:sldId id="273" r:id="rId39"/>
    <p:sldId id="301" r:id="rId40"/>
    <p:sldId id="302" r:id="rId41"/>
    <p:sldId id="307" r:id="rId42"/>
    <p:sldId id="323" r:id="rId43"/>
    <p:sldId id="325" r:id="rId44"/>
    <p:sldId id="297" r:id="rId45"/>
    <p:sldId id="298" r:id="rId46"/>
    <p:sldId id="308" r:id="rId47"/>
    <p:sldId id="309" r:id="rId48"/>
    <p:sldId id="315" r:id="rId49"/>
    <p:sldId id="305" r:id="rId50"/>
    <p:sldId id="299" r:id="rId51"/>
    <p:sldId id="310" r:id="rId52"/>
    <p:sldId id="311" r:id="rId53"/>
    <p:sldId id="313" r:id="rId54"/>
    <p:sldId id="322" r:id="rId55"/>
    <p:sldId id="304" r:id="rId56"/>
    <p:sldId id="319" r:id="rId57"/>
    <p:sldId id="321" r:id="rId58"/>
    <p:sldId id="340" r:id="rId5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E60000"/>
    <a:srgbClr val="008E40"/>
    <a:srgbClr val="0033CC"/>
    <a:srgbClr val="FF00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p:scale>
          <a:sx n="70" d="100"/>
          <a:sy n="70" d="100"/>
        </p:scale>
        <p:origin x="-1302" y="96"/>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11634"/>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slide" Target="slides/slide31.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slide" Target="slides/slide34.xml"/><Relationship Id="rId47" Type="http://schemas.openxmlformats.org/officeDocument/2006/relationships/slide" Target="slides/slide39.xml"/><Relationship Id="rId50" Type="http://schemas.openxmlformats.org/officeDocument/2006/relationships/slide" Target="slides/slide42.xml"/><Relationship Id="rId55" Type="http://schemas.openxmlformats.org/officeDocument/2006/relationships/slide" Target="slides/slide47.xml"/><Relationship Id="rId63" Type="http://schemas.openxmlformats.org/officeDocument/2006/relationships/theme" Target="theme/theme1.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slide" Target="slides/slide21.xml"/><Relationship Id="rId41" Type="http://schemas.openxmlformats.org/officeDocument/2006/relationships/slide" Target="slides/slide33.xml"/><Relationship Id="rId54" Type="http://schemas.openxmlformats.org/officeDocument/2006/relationships/slide" Target="slides/slide46.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slide" Target="slides/slide37.xml"/><Relationship Id="rId53" Type="http://schemas.openxmlformats.org/officeDocument/2006/relationships/slide" Target="slides/slide45.xml"/><Relationship Id="rId58" Type="http://schemas.openxmlformats.org/officeDocument/2006/relationships/slide" Target="slides/slide50.xml"/><Relationship Id="rId5" Type="http://schemas.openxmlformats.org/officeDocument/2006/relationships/slideMaster" Target="slideMasters/slideMaster5.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slide" Target="slides/slide41.xml"/><Relationship Id="rId57" Type="http://schemas.openxmlformats.org/officeDocument/2006/relationships/slide" Target="slides/slide49.xml"/><Relationship Id="rId61" Type="http://schemas.openxmlformats.org/officeDocument/2006/relationships/presProps" Target="presProps.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slide" Target="slides/slide44.xml"/><Relationship Id="rId60"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slide" Target="slides/slide40.xml"/><Relationship Id="rId56" Type="http://schemas.openxmlformats.org/officeDocument/2006/relationships/slide" Target="slides/slide48.xml"/><Relationship Id="rId64" Type="http://schemas.openxmlformats.org/officeDocument/2006/relationships/tableStyles" Target="tableStyles.xml"/><Relationship Id="rId8" Type="http://schemas.openxmlformats.org/officeDocument/2006/relationships/slideMaster" Target="slideMasters/slideMaster8.xml"/><Relationship Id="rId51" Type="http://schemas.openxmlformats.org/officeDocument/2006/relationships/slide" Target="slides/slide43.xml"/><Relationship Id="rId3" Type="http://schemas.openxmlformats.org/officeDocument/2006/relationships/slideMaster" Target="slideMasters/slideMaster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slide" Target="slides/slide38.xml"/><Relationship Id="rId59" Type="http://schemas.openxmlformats.org/officeDocument/2006/relationships/slide" Target="slides/slide5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image" Target="../media/image5.wmf"/><Relationship Id="rId1" Type="http://schemas.openxmlformats.org/officeDocument/2006/relationships/image" Target="../media/image4.w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8.wmf"/><Relationship Id="rId1" Type="http://schemas.openxmlformats.org/officeDocument/2006/relationships/image" Target="../media/image7.w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10.wmf"/><Relationship Id="rId1" Type="http://schemas.openxmlformats.org/officeDocument/2006/relationships/image" Target="../media/image9.wmf"/></Relationships>
</file>

<file path=ppt/drawings/_rels/vmlDrawing5.vml.rels><?xml version="1.0" encoding="UTF-8" standalone="yes"?>
<Relationships xmlns="http://schemas.openxmlformats.org/package/2006/relationships"><Relationship Id="rId2" Type="http://schemas.openxmlformats.org/officeDocument/2006/relationships/image" Target="../media/image12.wmf"/><Relationship Id="rId1" Type="http://schemas.openxmlformats.org/officeDocument/2006/relationships/image" Target="../media/image11.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3.wmf"/></Relationships>
</file>

<file path=ppt/drawings/_rels/vmlDrawing7.vml.rels><?xml version="1.0" encoding="UTF-8" standalone="yes"?>
<Relationships xmlns="http://schemas.openxmlformats.org/package/2006/relationships"><Relationship Id="rId3" Type="http://schemas.openxmlformats.org/officeDocument/2006/relationships/image" Target="../media/image16.wmf"/><Relationship Id="rId7" Type="http://schemas.openxmlformats.org/officeDocument/2006/relationships/image" Target="../media/image20.wmf"/><Relationship Id="rId2" Type="http://schemas.openxmlformats.org/officeDocument/2006/relationships/image" Target="../media/image15.wmf"/><Relationship Id="rId1" Type="http://schemas.openxmlformats.org/officeDocument/2006/relationships/image" Target="../media/image14.wmf"/><Relationship Id="rId6" Type="http://schemas.openxmlformats.org/officeDocument/2006/relationships/image" Target="../media/image19.wmf"/><Relationship Id="rId5" Type="http://schemas.openxmlformats.org/officeDocument/2006/relationships/image" Target="../media/image18.wmf"/><Relationship Id="rId4" Type="http://schemas.openxmlformats.org/officeDocument/2006/relationships/image" Target="../media/image17.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21.wmf"/></Relationships>
</file>

<file path=ppt/drawings/_rels/vmlDrawing9.vml.rels><?xml version="1.0" encoding="UTF-8" standalone="yes"?>
<Relationships xmlns="http://schemas.openxmlformats.org/package/2006/relationships"><Relationship Id="rId3" Type="http://schemas.openxmlformats.org/officeDocument/2006/relationships/image" Target="../media/image25.wmf"/><Relationship Id="rId2" Type="http://schemas.openxmlformats.org/officeDocument/2006/relationships/image" Target="../media/image24.wmf"/><Relationship Id="rId1" Type="http://schemas.openxmlformats.org/officeDocument/2006/relationships/image" Target="../media/image23.jpeg"/><Relationship Id="rId4" Type="http://schemas.openxmlformats.org/officeDocument/2006/relationships/image" Target="../media/image26.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27.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28.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29.wmf"/></Relationships>
</file>

<file path=ppt/drawings/_rels/vmlDrawing13.vml.rels><?xml version="1.0" encoding="UTF-8" standalone="yes"?>
<Relationships xmlns="http://schemas.openxmlformats.org/package/2006/relationships"><Relationship Id="rId3" Type="http://schemas.openxmlformats.org/officeDocument/2006/relationships/image" Target="../media/image31.wmf"/><Relationship Id="rId2" Type="http://schemas.openxmlformats.org/officeDocument/2006/relationships/image" Target="../media/image30.wmf"/><Relationship Id="rId1" Type="http://schemas.openxmlformats.org/officeDocument/2006/relationships/image" Target="../media/image23.jpeg"/></Relationships>
</file>

<file path=ppt/drawings/_rels/vmlDrawing14.vml.rels><?xml version="1.0" encoding="UTF-8" standalone="yes"?>
<Relationships xmlns="http://schemas.openxmlformats.org/package/2006/relationships"><Relationship Id="rId3" Type="http://schemas.openxmlformats.org/officeDocument/2006/relationships/image" Target="../media/image34.wmf"/><Relationship Id="rId2" Type="http://schemas.openxmlformats.org/officeDocument/2006/relationships/image" Target="../media/image33.wmf"/><Relationship Id="rId1" Type="http://schemas.openxmlformats.org/officeDocument/2006/relationships/image" Target="../media/image32.wmf"/><Relationship Id="rId4" Type="http://schemas.openxmlformats.org/officeDocument/2006/relationships/image" Target="../media/image35.wmf"/></Relationships>
</file>

<file path=ppt/drawings/_rels/vmlDrawing15.vml.rels><?xml version="1.0" encoding="UTF-8" standalone="yes"?>
<Relationships xmlns="http://schemas.openxmlformats.org/package/2006/relationships"><Relationship Id="rId3" Type="http://schemas.openxmlformats.org/officeDocument/2006/relationships/image" Target="../media/image37.wmf"/><Relationship Id="rId2" Type="http://schemas.openxmlformats.org/officeDocument/2006/relationships/image" Target="../media/image36.wmf"/><Relationship Id="rId1" Type="http://schemas.openxmlformats.org/officeDocument/2006/relationships/image" Target="../media/image23.jpeg"/></Relationships>
</file>

<file path=ppt/drawings/_rels/vmlDrawing16.vml.rels><?xml version="1.0" encoding="UTF-8" standalone="yes"?>
<Relationships xmlns="http://schemas.openxmlformats.org/package/2006/relationships"><Relationship Id="rId3" Type="http://schemas.openxmlformats.org/officeDocument/2006/relationships/image" Target="../media/image39.wmf"/><Relationship Id="rId2" Type="http://schemas.openxmlformats.org/officeDocument/2006/relationships/image" Target="../media/image23.jpeg"/><Relationship Id="rId1" Type="http://schemas.openxmlformats.org/officeDocument/2006/relationships/image" Target="../media/image38.wmf"/></Relationships>
</file>

<file path=ppt/drawings/_rels/vmlDrawing17.vml.rels><?xml version="1.0" encoding="UTF-8" standalone="yes"?>
<Relationships xmlns="http://schemas.openxmlformats.org/package/2006/relationships"><Relationship Id="rId3" Type="http://schemas.openxmlformats.org/officeDocument/2006/relationships/image" Target="../media/image42.wmf"/><Relationship Id="rId2" Type="http://schemas.openxmlformats.org/officeDocument/2006/relationships/image" Target="../media/image41.wmf"/><Relationship Id="rId1" Type="http://schemas.openxmlformats.org/officeDocument/2006/relationships/image" Target="../media/image40.wmf"/><Relationship Id="rId5" Type="http://schemas.openxmlformats.org/officeDocument/2006/relationships/image" Target="../media/image44.wmf"/><Relationship Id="rId4" Type="http://schemas.openxmlformats.org/officeDocument/2006/relationships/image" Target="../media/image43.wmf"/></Relationships>
</file>

<file path=ppt/drawings/_rels/vmlDrawing18.vml.rels><?xml version="1.0" encoding="UTF-8" standalone="yes"?>
<Relationships xmlns="http://schemas.openxmlformats.org/package/2006/relationships"><Relationship Id="rId3" Type="http://schemas.openxmlformats.org/officeDocument/2006/relationships/image" Target="../media/image47.wmf"/><Relationship Id="rId2" Type="http://schemas.openxmlformats.org/officeDocument/2006/relationships/image" Target="../media/image46.wmf"/><Relationship Id="rId1" Type="http://schemas.openxmlformats.org/officeDocument/2006/relationships/image" Target="../media/image45.wmf"/><Relationship Id="rId4" Type="http://schemas.openxmlformats.org/officeDocument/2006/relationships/image" Target="../media/image48.wmf"/></Relationships>
</file>

<file path=ppt/drawings/_rels/vmlDrawing19.vml.rels><?xml version="1.0" encoding="UTF-8" standalone="yes"?>
<Relationships xmlns="http://schemas.openxmlformats.org/package/2006/relationships"><Relationship Id="rId2" Type="http://schemas.openxmlformats.org/officeDocument/2006/relationships/image" Target="../media/image55.wmf"/><Relationship Id="rId1" Type="http://schemas.openxmlformats.org/officeDocument/2006/relationships/image" Target="../media/image54.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3C6029F-C197-490A-9595-157D9E3AEB1E}" type="datetimeFigureOut">
              <a:rPr lang="en-US" smtClean="0"/>
              <a:pPr/>
              <a:t>8/24/2012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326B48D-4490-46EE-9190-D0F97CE255A3}" type="slidenum">
              <a:rPr lang="en-US" smtClean="0"/>
              <a:pPr/>
              <a:t>‹#›</a:t>
            </a:fld>
            <a:endParaRPr lang="en-US"/>
          </a:p>
        </p:txBody>
      </p:sp>
    </p:spTree>
    <p:extLst>
      <p:ext uri="{BB962C8B-B14F-4D97-AF65-F5344CB8AC3E}">
        <p14:creationId xmlns:p14="http://schemas.microsoft.com/office/powerpoint/2010/main" xmlns="" val="29593047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Rot="1" noChangeAspect="1" noChangeArrowheads="1" noTextEdit="1"/>
          </p:cNvSpPr>
          <p:nvPr>
            <p:ph type="sldImg"/>
          </p:nvPr>
        </p:nvSpPr>
        <p:spPr>
          <a:xfrm>
            <a:off x="1152525" y="692150"/>
            <a:ext cx="4554538" cy="3416300"/>
          </a:xfrm>
          <a:ln cap="flat"/>
        </p:spPr>
      </p:sp>
      <p:sp>
        <p:nvSpPr>
          <p:cNvPr id="66563" name="Rectangle 3"/>
          <p:cNvSpPr>
            <a:spLocks noGrp="1" noChangeArrowheads="1"/>
          </p:cNvSpPr>
          <p:nvPr>
            <p:ph type="body" idx="1"/>
          </p:nvPr>
        </p:nvSpPr>
        <p:spPr>
          <a:xfrm>
            <a:off x="914400" y="4344032"/>
            <a:ext cx="5029200" cy="4113834"/>
          </a:xfrm>
          <a:noFill/>
          <a:ln w="9525"/>
        </p:spPr>
        <p:txBody>
          <a:bodyPr lIns="92075" tIns="46038" rIns="92075" bIns="46038"/>
          <a:lstStyle/>
          <a:p>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Rot="1" noChangeAspect="1" noChangeArrowheads="1" noTextEdit="1"/>
          </p:cNvSpPr>
          <p:nvPr>
            <p:ph type="sldImg"/>
          </p:nvPr>
        </p:nvSpPr>
        <p:spPr>
          <a:xfrm>
            <a:off x="1143000" y="685800"/>
            <a:ext cx="4572000" cy="3429000"/>
          </a:xfrm>
          <a:solidFill>
            <a:srgbClr val="FFFFFF"/>
          </a:solidFill>
          <a:ln/>
        </p:spPr>
      </p:sp>
      <p:sp>
        <p:nvSpPr>
          <p:cNvPr id="71683" name="Rectangle 3"/>
          <p:cNvSpPr>
            <a:spLocks noGrp="1" noChangeArrowheads="1"/>
          </p:cNvSpPr>
          <p:nvPr>
            <p:ph type="body" idx="1"/>
          </p:nvPr>
        </p:nvSpPr>
        <p:spPr>
          <a:xfrm>
            <a:off x="914400" y="4344032"/>
            <a:ext cx="5029200" cy="4113834"/>
          </a:xfrm>
          <a:solidFill>
            <a:srgbClr val="FFFFFF"/>
          </a:solidFill>
          <a:ln>
            <a:solidFill>
              <a:srgbClr val="000000"/>
            </a:solidFill>
          </a:ln>
        </p:spPr>
        <p:txBody>
          <a:bodyPr/>
          <a:lstStyle/>
          <a:p>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326B48D-4490-46EE-9190-D0F97CE255A3}" type="slidenum">
              <a:rPr lang="en-US" smtClean="0">
                <a:solidFill>
                  <a:prstClr val="black"/>
                </a:solidFill>
              </a:rPr>
              <a:pPr/>
              <a:t>16</a:t>
            </a:fld>
            <a:endParaRPr lang="en-US">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1" kern="1200" dirty="0" smtClean="0">
                <a:solidFill>
                  <a:schemeClr val="tx1"/>
                </a:solidFill>
                <a:latin typeface="+mn-lt"/>
                <a:ea typeface="+mn-ea"/>
                <a:cs typeface="+mn-cs"/>
              </a:rPr>
              <a:t> </a:t>
            </a:r>
            <a:endParaRPr lang="en-US" sz="1200" b="1"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A326B48D-4490-46EE-9190-D0F97CE255A3}" type="slidenum">
              <a:rPr lang="en-US" smtClean="0"/>
              <a:pPr/>
              <a:t>31</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A326B48D-4490-46EE-9190-D0F97CE255A3}" type="slidenum">
              <a:rPr lang="en-US" smtClean="0"/>
              <a:pPr/>
              <a:t>33</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1" kern="1200" smtClean="0">
                <a:solidFill>
                  <a:schemeClr val="tx1"/>
                </a:solidFill>
                <a:latin typeface="+mn-lt"/>
                <a:ea typeface="+mn-ea"/>
                <a:cs typeface="+mn-cs"/>
              </a:rPr>
              <a:t> </a:t>
            </a:r>
            <a:endParaRPr lang="en-US" sz="1200" b="1" kern="120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A326B48D-4490-46EE-9190-D0F97CE255A3}" type="slidenum">
              <a:rPr lang="en-US" smtClean="0"/>
              <a:pPr/>
              <a:t>34</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2"/>
          <p:cNvSpPr>
            <a:spLocks noGrp="1" noRot="1" noChangeAspect="1" noTextEdit="1"/>
          </p:cNvSpPr>
          <p:nvPr>
            <p:ph type="sldImg"/>
          </p:nvPr>
        </p:nvSpPr>
        <p:spPr bwMode="auto">
          <a:xfrm>
            <a:off x="1146175" y="687388"/>
            <a:ext cx="4572000" cy="3429000"/>
          </a:xfrm>
          <a:noFill/>
          <a:ln>
            <a:solidFill>
              <a:srgbClr val="000000"/>
            </a:solidFill>
            <a:miter lim="800000"/>
            <a:headEnd/>
            <a:tailEnd/>
          </a:ln>
        </p:spPr>
      </p:sp>
      <p:sp>
        <p:nvSpPr>
          <p:cNvPr id="168963" name="Rectangle 3"/>
          <p:cNvSpPr>
            <a:spLocks noGrp="1"/>
          </p:cNvSpPr>
          <p:nvPr>
            <p:ph type="body" idx="1"/>
          </p:nvPr>
        </p:nvSpPr>
        <p:spPr bwMode="auto">
          <a:xfrm>
            <a:off x="914400" y="4341813"/>
            <a:ext cx="5029200" cy="4114800"/>
          </a:xfrm>
          <a:noFill/>
        </p:spPr>
        <p:txBody>
          <a:bodyPr wrap="square" numCol="1" anchor="t" anchorCtr="0" compatLnSpc="1">
            <a:prstTxWarp prst="textNoShape">
              <a:avLst/>
            </a:prstTxWarp>
          </a:bodyPr>
          <a:lstStyle/>
          <a:p>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2"/>
          <p:cNvSpPr>
            <a:spLocks noGrp="1" noRot="1" noChangeAspect="1" noTextEdit="1"/>
          </p:cNvSpPr>
          <p:nvPr>
            <p:ph type="sldImg"/>
          </p:nvPr>
        </p:nvSpPr>
        <p:spPr bwMode="auto">
          <a:xfrm>
            <a:off x="1146175" y="687388"/>
            <a:ext cx="4572000" cy="3429000"/>
          </a:xfrm>
          <a:noFill/>
          <a:ln>
            <a:solidFill>
              <a:srgbClr val="000000"/>
            </a:solidFill>
            <a:miter lim="800000"/>
            <a:headEnd/>
            <a:tailEnd/>
          </a:ln>
        </p:spPr>
      </p:sp>
      <p:sp>
        <p:nvSpPr>
          <p:cNvPr id="171011" name="Rectangle 3"/>
          <p:cNvSpPr>
            <a:spLocks noGrp="1"/>
          </p:cNvSpPr>
          <p:nvPr>
            <p:ph type="body" idx="1"/>
          </p:nvPr>
        </p:nvSpPr>
        <p:spPr bwMode="auto">
          <a:xfrm>
            <a:off x="914400" y="4341813"/>
            <a:ext cx="5029200" cy="4114800"/>
          </a:xfrm>
          <a:noFill/>
        </p:spPr>
        <p:txBody>
          <a:bodyPr wrap="square" numCol="1" anchor="t" anchorCtr="0" compatLnSpc="1">
            <a:prstTxWarp prst="textNoShape">
              <a:avLst/>
            </a:prstTxWarp>
          </a:bodyPr>
          <a:lstStyle/>
          <a:p>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bwMode="auto">
          <a:noFill/>
          <a:ln>
            <a:solidFill>
              <a:srgbClr val="000000"/>
            </a:solidFill>
            <a:miter lim="800000"/>
            <a:headEnd/>
            <a:tailEnd/>
          </a:ln>
        </p:spPr>
      </p:sp>
      <p:sp>
        <p:nvSpPr>
          <p:cNvPr id="3993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3994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D0E1EFF1-93FD-4ABC-9DF9-8CF0D8ED143B}" type="slidenum">
              <a:rPr lang="en-US" smtClean="0"/>
              <a:pPr/>
              <a:t>46</a:t>
            </a:fld>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400" dirty="0" smtClean="0">
                <a:latin typeface="Times New Roman" pitchFamily="18" charset="0"/>
                <a:cs typeface="Times New Roman" pitchFamily="18" charset="0"/>
              </a:rPr>
              <a:t>Photo-Generation</a:t>
            </a:r>
            <a:endParaRPr lang="en-US" sz="1400"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A326B48D-4490-46EE-9190-D0F97CE255A3}" type="slidenum">
              <a:rPr lang="en-US" smtClean="0"/>
              <a:pPr/>
              <a:t>48</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9AF3118-D4FC-4865-843B-77BB3B616A0C}" type="datetime1">
              <a:rPr lang="en-US" smtClean="0"/>
              <a:pPr/>
              <a:t>8/24/2012</a:t>
            </a:fld>
            <a:endParaRPr lang="en-US"/>
          </a:p>
        </p:txBody>
      </p:sp>
      <p:sp>
        <p:nvSpPr>
          <p:cNvPr id="5" name="Footer Placeholder 4"/>
          <p:cNvSpPr>
            <a:spLocks noGrp="1"/>
          </p:cNvSpPr>
          <p:nvPr>
            <p:ph type="ftr" sz="quarter" idx="11"/>
          </p:nvPr>
        </p:nvSpPr>
        <p:spPr/>
        <p:txBody>
          <a:bodyPr/>
          <a:lstStyle/>
          <a:p>
            <a:r>
              <a:rPr lang="en-US" smtClean="0"/>
              <a:t>Nasim Zafar</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4386416-AB9A-40AA-A69D-56A785B99973}" type="datetime1">
              <a:rPr lang="en-US" smtClean="0"/>
              <a:pPr/>
              <a:t>8/24/2012</a:t>
            </a:fld>
            <a:endParaRPr lang="en-US"/>
          </a:p>
        </p:txBody>
      </p:sp>
      <p:sp>
        <p:nvSpPr>
          <p:cNvPr id="5" name="Footer Placeholder 4"/>
          <p:cNvSpPr>
            <a:spLocks noGrp="1"/>
          </p:cNvSpPr>
          <p:nvPr>
            <p:ph type="ftr" sz="quarter" idx="11"/>
          </p:nvPr>
        </p:nvSpPr>
        <p:spPr/>
        <p:txBody>
          <a:bodyPr/>
          <a:lstStyle/>
          <a:p>
            <a:r>
              <a:rPr lang="en-US" smtClean="0"/>
              <a:t>Nasim Zafar</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243D08-DBBE-42B3-A2BB-448848145EF5}" type="datetime1">
              <a:rPr lang="en-US" smtClean="0"/>
              <a:pPr/>
              <a:t>8/24/2012</a:t>
            </a:fld>
            <a:endParaRPr lang="en-US"/>
          </a:p>
        </p:txBody>
      </p:sp>
      <p:sp>
        <p:nvSpPr>
          <p:cNvPr id="5" name="Footer Placeholder 4"/>
          <p:cNvSpPr>
            <a:spLocks noGrp="1"/>
          </p:cNvSpPr>
          <p:nvPr>
            <p:ph type="ftr" sz="quarter" idx="11"/>
          </p:nvPr>
        </p:nvSpPr>
        <p:spPr/>
        <p:txBody>
          <a:bodyPr/>
          <a:lstStyle/>
          <a:p>
            <a:r>
              <a:rPr lang="en-US" smtClean="0"/>
              <a:t>Nasim Zafar</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6C7AC3A-C303-46D1-B718-60675386DFD0}" type="datetime1">
              <a:rPr lang="en-US" smtClean="0"/>
              <a:pPr/>
              <a:t>8/24/2012</a:t>
            </a:fld>
            <a:endParaRPr lang="en-US"/>
          </a:p>
        </p:txBody>
      </p:sp>
      <p:sp>
        <p:nvSpPr>
          <p:cNvPr id="6" name="Footer Placeholder 5"/>
          <p:cNvSpPr>
            <a:spLocks noGrp="1"/>
          </p:cNvSpPr>
          <p:nvPr>
            <p:ph type="ftr" sz="quarter" idx="11"/>
          </p:nvPr>
        </p:nvSpPr>
        <p:spPr/>
        <p:txBody>
          <a:bodyPr/>
          <a:lstStyle/>
          <a:p>
            <a:r>
              <a:rPr lang="en-US" smtClean="0"/>
              <a:t>Nasim Zafar</a:t>
            </a:r>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3AEADD4-B194-47C9-BB2E-708361DF7F9E}" type="datetime1">
              <a:rPr lang="en-US" smtClean="0"/>
              <a:pPr/>
              <a:t>8/24/2012</a:t>
            </a:fld>
            <a:endParaRPr lang="en-US"/>
          </a:p>
        </p:txBody>
      </p:sp>
      <p:sp>
        <p:nvSpPr>
          <p:cNvPr id="8" name="Footer Placeholder 7"/>
          <p:cNvSpPr>
            <a:spLocks noGrp="1"/>
          </p:cNvSpPr>
          <p:nvPr>
            <p:ph type="ftr" sz="quarter" idx="11"/>
          </p:nvPr>
        </p:nvSpPr>
        <p:spPr/>
        <p:txBody>
          <a:bodyPr/>
          <a:lstStyle/>
          <a:p>
            <a:r>
              <a:rPr lang="en-US" smtClean="0"/>
              <a:t>Nasim Zafar</a:t>
            </a:r>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37680BB-3226-43FC-ACDF-4B8F89B0D48F}" type="datetime1">
              <a:rPr lang="en-US" smtClean="0"/>
              <a:pPr/>
              <a:t>8/24/2012</a:t>
            </a:fld>
            <a:endParaRPr lang="en-US"/>
          </a:p>
        </p:txBody>
      </p:sp>
      <p:sp>
        <p:nvSpPr>
          <p:cNvPr id="4" name="Footer Placeholder 3"/>
          <p:cNvSpPr>
            <a:spLocks noGrp="1"/>
          </p:cNvSpPr>
          <p:nvPr>
            <p:ph type="ftr" sz="quarter" idx="11"/>
          </p:nvPr>
        </p:nvSpPr>
        <p:spPr/>
        <p:txBody>
          <a:bodyPr/>
          <a:lstStyle/>
          <a:p>
            <a:r>
              <a:rPr lang="en-US" smtClean="0"/>
              <a:t>Nasim Zafar</a:t>
            </a:r>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8B7018E-0634-40C0-BA4F-2DE193CC1863}" type="datetime1">
              <a:rPr lang="en-US" smtClean="0"/>
              <a:pPr/>
              <a:t>8/24/2012</a:t>
            </a:fld>
            <a:endParaRPr lang="en-US"/>
          </a:p>
        </p:txBody>
      </p:sp>
      <p:sp>
        <p:nvSpPr>
          <p:cNvPr id="3" name="Footer Placeholder 2"/>
          <p:cNvSpPr>
            <a:spLocks noGrp="1"/>
          </p:cNvSpPr>
          <p:nvPr>
            <p:ph type="ftr" sz="quarter" idx="11"/>
          </p:nvPr>
        </p:nvSpPr>
        <p:spPr/>
        <p:txBody>
          <a:bodyPr/>
          <a:lstStyle/>
          <a:p>
            <a:r>
              <a:rPr lang="en-US" smtClean="0"/>
              <a:t>Nasim Zafar</a:t>
            </a:r>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7911E26-DCE2-4482-AF19-340A314190C0}" type="datetime1">
              <a:rPr lang="en-US" smtClean="0"/>
              <a:pPr/>
              <a:t>8/24/2012</a:t>
            </a:fld>
            <a:endParaRPr lang="en-US"/>
          </a:p>
        </p:txBody>
      </p:sp>
      <p:sp>
        <p:nvSpPr>
          <p:cNvPr id="6" name="Footer Placeholder 5"/>
          <p:cNvSpPr>
            <a:spLocks noGrp="1"/>
          </p:cNvSpPr>
          <p:nvPr>
            <p:ph type="ftr" sz="quarter" idx="11"/>
          </p:nvPr>
        </p:nvSpPr>
        <p:spPr/>
        <p:txBody>
          <a:bodyPr/>
          <a:lstStyle/>
          <a:p>
            <a:r>
              <a:rPr lang="en-US" smtClean="0"/>
              <a:t>Nasim Zafar</a:t>
            </a:r>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D2F1A63-60A0-42DD-9BD9-C6BEE6066B9C}" type="datetime1">
              <a:rPr lang="en-US" smtClean="0"/>
              <a:pPr/>
              <a:t>8/24/2012</a:t>
            </a:fld>
            <a:endParaRPr lang="en-US"/>
          </a:p>
        </p:txBody>
      </p:sp>
      <p:sp>
        <p:nvSpPr>
          <p:cNvPr id="6" name="Footer Placeholder 5"/>
          <p:cNvSpPr>
            <a:spLocks noGrp="1"/>
          </p:cNvSpPr>
          <p:nvPr>
            <p:ph type="ftr" sz="quarter" idx="11"/>
          </p:nvPr>
        </p:nvSpPr>
        <p:spPr/>
        <p:txBody>
          <a:bodyPr/>
          <a:lstStyle/>
          <a:p>
            <a:r>
              <a:rPr lang="en-US" smtClean="0"/>
              <a:t>Nasim Zafar</a:t>
            </a:r>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99218E-A02A-4B71-A446-70C468C4D41F}" type="datetime1">
              <a:rPr lang="en-US" smtClean="0"/>
              <a:pPr/>
              <a:t>8/24/2012</a:t>
            </a:fld>
            <a:endParaRPr lang="en-US"/>
          </a:p>
        </p:txBody>
      </p:sp>
      <p:sp>
        <p:nvSpPr>
          <p:cNvPr id="5" name="Footer Placeholder 4"/>
          <p:cNvSpPr>
            <a:spLocks noGrp="1"/>
          </p:cNvSpPr>
          <p:nvPr>
            <p:ph type="ftr" sz="quarter" idx="11"/>
          </p:nvPr>
        </p:nvSpPr>
        <p:spPr/>
        <p:txBody>
          <a:bodyPr/>
          <a:lstStyle/>
          <a:p>
            <a:r>
              <a:rPr lang="en-US" smtClean="0"/>
              <a:t>Nasim Zafar</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B83C91-3A45-49FA-A339-412364F8FBCA}" type="datetime1">
              <a:rPr lang="en-US" smtClean="0"/>
              <a:pPr/>
              <a:t>8/24/2012</a:t>
            </a:fld>
            <a:endParaRPr lang="en-US"/>
          </a:p>
        </p:txBody>
      </p:sp>
      <p:sp>
        <p:nvSpPr>
          <p:cNvPr id="5" name="Footer Placeholder 4"/>
          <p:cNvSpPr>
            <a:spLocks noGrp="1"/>
          </p:cNvSpPr>
          <p:nvPr>
            <p:ph type="ftr" sz="quarter" idx="11"/>
          </p:nvPr>
        </p:nvSpPr>
        <p:spPr/>
        <p:txBody>
          <a:bodyPr/>
          <a:lstStyle/>
          <a:p>
            <a:r>
              <a:rPr lang="en-US" smtClean="0"/>
              <a:t>Nasim Zafar</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3_Title Slide">
    <p:spTree>
      <p:nvGrpSpPr>
        <p:cNvPr id="1" name=""/>
        <p:cNvGrpSpPr/>
        <p:nvPr/>
      </p:nvGrpSpPr>
      <p:grpSpPr>
        <a:xfrm>
          <a:off x="0" y="0"/>
          <a:ext cx="0" cy="0"/>
          <a:chOff x="0" y="0"/>
          <a:chExt cx="0" cy="0"/>
        </a:xfrm>
      </p:grpSpPr>
      <p:sp>
        <p:nvSpPr>
          <p:cNvPr id="2" name="AutoShape 29"/>
          <p:cNvSpPr>
            <a:spLocks noChangeArrowheads="1"/>
          </p:cNvSpPr>
          <p:nvPr userDrawn="1"/>
        </p:nvSpPr>
        <p:spPr bwMode="auto">
          <a:xfrm>
            <a:off x="-180975" y="6381750"/>
            <a:ext cx="9361488" cy="503238"/>
          </a:xfrm>
          <a:prstGeom prst="roundRect">
            <a:avLst>
              <a:gd name="adj" fmla="val 50000"/>
            </a:avLst>
          </a:prstGeom>
          <a:gradFill rotWithShape="0">
            <a:gsLst>
              <a:gs pos="0">
                <a:srgbClr val="660066">
                  <a:gamma/>
                  <a:tint val="0"/>
                  <a:invGamma/>
                </a:srgbClr>
              </a:gs>
              <a:gs pos="100000">
                <a:srgbClr val="660066"/>
              </a:gs>
            </a:gsLst>
            <a:lin ang="0" scaled="1"/>
          </a:gradFill>
          <a:ln w="9525">
            <a:noFill/>
            <a:round/>
            <a:headEnd/>
            <a:tailEnd/>
          </a:ln>
          <a:effectLst/>
        </p:spPr>
        <p:txBody>
          <a:bodyPr wrap="none" anchor="ctr"/>
          <a:lstStyle/>
          <a:p>
            <a:pPr>
              <a:defRPr/>
            </a:pPr>
            <a:endParaRPr lang="en-US"/>
          </a:p>
        </p:txBody>
      </p:sp>
      <p:sp>
        <p:nvSpPr>
          <p:cNvPr id="3" name="Text Box 30"/>
          <p:cNvSpPr txBox="1">
            <a:spLocks noChangeArrowheads="1"/>
          </p:cNvSpPr>
          <p:nvPr userDrawn="1"/>
        </p:nvSpPr>
        <p:spPr bwMode="auto">
          <a:xfrm>
            <a:off x="5795963" y="6472238"/>
            <a:ext cx="2667000" cy="366712"/>
          </a:xfrm>
          <a:prstGeom prst="rect">
            <a:avLst/>
          </a:prstGeom>
          <a:noFill/>
          <a:ln w="9525">
            <a:noFill/>
            <a:miter lim="800000"/>
            <a:headEnd/>
            <a:tailEnd/>
          </a:ln>
          <a:effectLst/>
        </p:spPr>
        <p:txBody>
          <a:bodyPr>
            <a:spAutoFit/>
          </a:bodyPr>
          <a:lstStyle/>
          <a:p>
            <a:pPr>
              <a:spcBef>
                <a:spcPct val="50000"/>
              </a:spcBef>
              <a:defRPr/>
            </a:pPr>
            <a:r>
              <a:rPr lang="en-US" altLang="ko-KR" i="1">
                <a:solidFill>
                  <a:schemeClr val="hlink"/>
                </a:solidFill>
                <a:latin typeface="Times New Roman" pitchFamily="18" charset="0"/>
                <a:ea typeface="MS Gothic" pitchFamily="49" charset="-128"/>
              </a:rPr>
              <a:t>Semiconductor device lab.</a:t>
            </a:r>
          </a:p>
        </p:txBody>
      </p:sp>
      <p:pic>
        <p:nvPicPr>
          <p:cNvPr id="4" name="Picture 31" descr="chip"/>
          <p:cNvPicPr>
            <a:picLocks noChangeAspect="1" noChangeArrowheads="1"/>
          </p:cNvPicPr>
          <p:nvPr userDrawn="1"/>
        </p:nvPicPr>
        <p:blipFill>
          <a:blip r:embed="rId2" cstate="print">
            <a:lum bright="70000" contrast="-70000"/>
          </a:blip>
          <a:srcRect/>
          <a:stretch>
            <a:fillRect/>
          </a:stretch>
        </p:blipFill>
        <p:spPr bwMode="auto">
          <a:xfrm>
            <a:off x="8459788" y="6343650"/>
            <a:ext cx="685800" cy="504825"/>
          </a:xfrm>
          <a:prstGeom prst="rect">
            <a:avLst/>
          </a:prstGeom>
          <a:noFill/>
          <a:ln w="9525">
            <a:noFill/>
            <a:miter lim="800000"/>
            <a:headEnd/>
            <a:tailEnd/>
          </a:ln>
        </p:spPr>
      </p:pic>
      <p:grpSp>
        <p:nvGrpSpPr>
          <p:cNvPr id="5" name="Group 33"/>
          <p:cNvGrpSpPr>
            <a:grpSpLocks/>
          </p:cNvGrpSpPr>
          <p:nvPr userDrawn="1"/>
        </p:nvGrpSpPr>
        <p:grpSpPr bwMode="auto">
          <a:xfrm>
            <a:off x="546100" y="6407150"/>
            <a:ext cx="1311275" cy="425450"/>
            <a:chOff x="1862" y="2736"/>
            <a:chExt cx="826" cy="268"/>
          </a:xfrm>
        </p:grpSpPr>
        <p:sp>
          <p:nvSpPr>
            <p:cNvPr id="6" name="Text Box 34"/>
            <p:cNvSpPr txBox="1">
              <a:spLocks noChangeArrowheads="1"/>
            </p:cNvSpPr>
            <p:nvPr userDrawn="1"/>
          </p:nvSpPr>
          <p:spPr bwMode="auto">
            <a:xfrm>
              <a:off x="1872" y="2736"/>
              <a:ext cx="816" cy="166"/>
            </a:xfrm>
            <a:prstGeom prst="rect">
              <a:avLst/>
            </a:prstGeom>
            <a:noFill/>
            <a:ln w="9525">
              <a:noFill/>
              <a:miter lim="800000"/>
              <a:headEnd/>
              <a:tailEnd/>
            </a:ln>
            <a:effectLst/>
          </p:spPr>
          <p:txBody>
            <a:bodyPr>
              <a:spAutoFit/>
            </a:bodyPr>
            <a:lstStyle/>
            <a:p>
              <a:pPr>
                <a:lnSpc>
                  <a:spcPct val="70000"/>
                </a:lnSpc>
                <a:spcBef>
                  <a:spcPct val="50000"/>
                </a:spcBef>
                <a:defRPr/>
              </a:pPr>
              <a:r>
                <a:rPr lang="en-US" altLang="ko-KR" sz="1600" i="1">
                  <a:solidFill>
                    <a:srgbClr val="800000"/>
                  </a:solidFill>
                  <a:effectLst>
                    <a:outerShdw blurRad="38100" dist="38100" dir="2700000" algn="tl">
                      <a:srgbClr val="000000"/>
                    </a:outerShdw>
                  </a:effectLst>
                  <a:latin typeface="Times New Roman" pitchFamily="18" charset="0"/>
                  <a:ea typeface="굴림" pitchFamily="50" charset="-127"/>
                </a:rPr>
                <a:t>Kwangwoon</a:t>
              </a:r>
              <a:endParaRPr lang="en-US" altLang="ko-KR" sz="1600" b="0" i="1">
                <a:solidFill>
                  <a:srgbClr val="800000"/>
                </a:solidFill>
                <a:effectLst>
                  <a:outerShdw blurRad="38100" dist="38100" dir="2700000" algn="tl">
                    <a:srgbClr val="000000"/>
                  </a:outerShdw>
                </a:effectLst>
                <a:latin typeface="Times New Roman" pitchFamily="18" charset="0"/>
                <a:ea typeface="굴림" pitchFamily="50" charset="-127"/>
              </a:endParaRPr>
            </a:p>
          </p:txBody>
        </p:sp>
        <p:sp>
          <p:nvSpPr>
            <p:cNvPr id="7" name="Text Box 35"/>
            <p:cNvSpPr txBox="1">
              <a:spLocks noChangeArrowheads="1"/>
            </p:cNvSpPr>
            <p:nvPr userDrawn="1"/>
          </p:nvSpPr>
          <p:spPr bwMode="auto">
            <a:xfrm>
              <a:off x="1862" y="2852"/>
              <a:ext cx="768" cy="152"/>
            </a:xfrm>
            <a:prstGeom prst="rect">
              <a:avLst/>
            </a:prstGeom>
            <a:noFill/>
            <a:ln w="9525">
              <a:noFill/>
              <a:miter lim="800000"/>
              <a:headEnd/>
              <a:tailEnd/>
            </a:ln>
            <a:effectLst/>
          </p:spPr>
          <p:txBody>
            <a:bodyPr>
              <a:spAutoFit/>
            </a:bodyPr>
            <a:lstStyle/>
            <a:p>
              <a:pPr algn="dist">
                <a:lnSpc>
                  <a:spcPct val="70000"/>
                </a:lnSpc>
                <a:spcBef>
                  <a:spcPct val="50000"/>
                </a:spcBef>
                <a:defRPr/>
              </a:pPr>
              <a:r>
                <a:rPr lang="en-US" altLang="ko-KR" sz="1400" b="0" i="1" dirty="0">
                  <a:solidFill>
                    <a:srgbClr val="800000"/>
                  </a:solidFill>
                  <a:effectLst>
                    <a:outerShdw blurRad="38100" dist="38100" dir="2700000" algn="tl">
                      <a:srgbClr val="000000"/>
                    </a:outerShdw>
                  </a:effectLst>
                  <a:latin typeface="Times New Roman" pitchFamily="18" charset="0"/>
                </a:rPr>
                <a:t>University</a:t>
              </a:r>
              <a:endParaRPr lang="en-US" altLang="ko-KR" sz="1400" b="0" dirty="0">
                <a:solidFill>
                  <a:srgbClr val="800000"/>
                </a:solidFill>
              </a:endParaRPr>
            </a:p>
          </p:txBody>
        </p:sp>
      </p:grpSp>
      <p:sp>
        <p:nvSpPr>
          <p:cNvPr id="8" name="Rectangle 36"/>
          <p:cNvSpPr>
            <a:spLocks noChangeArrowheads="1"/>
          </p:cNvSpPr>
          <p:nvPr userDrawn="1"/>
        </p:nvSpPr>
        <p:spPr bwMode="auto">
          <a:xfrm>
            <a:off x="0" y="692150"/>
            <a:ext cx="9144000" cy="73025"/>
          </a:xfrm>
          <a:prstGeom prst="rect">
            <a:avLst/>
          </a:prstGeom>
          <a:gradFill rotWithShape="1">
            <a:gsLst>
              <a:gs pos="0">
                <a:schemeClr val="tx1"/>
              </a:gs>
              <a:gs pos="100000">
                <a:srgbClr val="660066"/>
              </a:gs>
            </a:gsLst>
            <a:path path="shape">
              <a:fillToRect l="50000" t="50000" r="50000" b="50000"/>
            </a:path>
          </a:gradFill>
          <a:ln w="9525">
            <a:solidFill>
              <a:schemeClr val="tx1"/>
            </a:solidFill>
            <a:miter lim="800000"/>
            <a:headEnd/>
            <a:tailEnd/>
          </a:ln>
          <a:effectLst/>
        </p:spPr>
        <p:txBody>
          <a:bodyPr wrap="none" anchor="ctr"/>
          <a:lstStyle/>
          <a:p>
            <a:pPr>
              <a:defRPr/>
            </a:pPr>
            <a:endParaRPr lang="en-US"/>
          </a:p>
        </p:txBody>
      </p:sp>
      <p:sp>
        <p:nvSpPr>
          <p:cNvPr id="9" name="AutoShape 29"/>
          <p:cNvSpPr>
            <a:spLocks noChangeArrowheads="1"/>
          </p:cNvSpPr>
          <p:nvPr userDrawn="1"/>
        </p:nvSpPr>
        <p:spPr bwMode="auto">
          <a:xfrm>
            <a:off x="0" y="6354763"/>
            <a:ext cx="9180513" cy="503237"/>
          </a:xfrm>
          <a:prstGeom prst="roundRect">
            <a:avLst>
              <a:gd name="adj" fmla="val 50000"/>
            </a:avLst>
          </a:prstGeom>
          <a:gradFill rotWithShape="0">
            <a:gsLst>
              <a:gs pos="0">
                <a:srgbClr val="660066">
                  <a:gamma/>
                  <a:tint val="0"/>
                  <a:invGamma/>
                </a:srgbClr>
              </a:gs>
              <a:gs pos="100000">
                <a:srgbClr val="660066"/>
              </a:gs>
            </a:gsLst>
            <a:lin ang="0" scaled="1"/>
          </a:gradFill>
          <a:ln w="9525">
            <a:noFill/>
            <a:round/>
            <a:headEnd/>
            <a:tailEnd/>
          </a:ln>
          <a:effectLst/>
        </p:spPr>
        <p:txBody>
          <a:bodyPr wrap="none" anchor="ctr"/>
          <a:lstStyle/>
          <a:p>
            <a:pPr>
              <a:defRPr/>
            </a:pPr>
            <a:endParaRPr lang="en-US"/>
          </a:p>
        </p:txBody>
      </p:sp>
      <p:sp>
        <p:nvSpPr>
          <p:cNvPr id="10" name="Freeform 30"/>
          <p:cNvSpPr>
            <a:spLocks/>
          </p:cNvSpPr>
          <p:nvPr userDrawn="1"/>
        </p:nvSpPr>
        <p:spPr bwMode="auto">
          <a:xfrm>
            <a:off x="0" y="0"/>
            <a:ext cx="3392488" cy="4495800"/>
          </a:xfrm>
          <a:custGeom>
            <a:avLst/>
            <a:gdLst/>
            <a:ahLst/>
            <a:cxnLst>
              <a:cxn ang="0">
                <a:pos x="1803" y="1365"/>
              </a:cxn>
              <a:cxn ang="0">
                <a:pos x="1418" y="0"/>
              </a:cxn>
              <a:cxn ang="0">
                <a:pos x="0" y="0"/>
              </a:cxn>
              <a:cxn ang="0">
                <a:pos x="0" y="2448"/>
              </a:cxn>
              <a:cxn ang="0">
                <a:pos x="1803" y="1365"/>
              </a:cxn>
            </a:cxnLst>
            <a:rect l="0" t="0" r="r" b="b"/>
            <a:pathLst>
              <a:path w="1803" h="2448">
                <a:moveTo>
                  <a:pt x="1803" y="1365"/>
                </a:moveTo>
                <a:lnTo>
                  <a:pt x="1418" y="0"/>
                </a:lnTo>
                <a:lnTo>
                  <a:pt x="0" y="0"/>
                </a:lnTo>
                <a:lnTo>
                  <a:pt x="0" y="2448"/>
                </a:lnTo>
                <a:lnTo>
                  <a:pt x="1803" y="1365"/>
                </a:lnTo>
                <a:close/>
              </a:path>
            </a:pathLst>
          </a:custGeom>
          <a:gradFill rotWithShape="1">
            <a:gsLst>
              <a:gs pos="0">
                <a:srgbClr val="FFFFFF"/>
              </a:gs>
              <a:gs pos="100000">
                <a:schemeClr val="accent1"/>
              </a:gs>
            </a:gsLst>
            <a:path path="rect">
              <a:fillToRect l="50000" t="50000" r="50000" b="50000"/>
            </a:path>
          </a:gradFill>
          <a:ln w="9525">
            <a:noFill/>
            <a:round/>
            <a:headEnd/>
            <a:tailEnd/>
          </a:ln>
        </p:spPr>
        <p:txBody>
          <a:bodyPr/>
          <a:lstStyle/>
          <a:p>
            <a:pPr>
              <a:defRPr/>
            </a:pPr>
            <a:endParaRPr lang="en-US"/>
          </a:p>
        </p:txBody>
      </p:sp>
      <p:sp>
        <p:nvSpPr>
          <p:cNvPr id="11" name="Rectangle 31"/>
          <p:cNvSpPr>
            <a:spLocks noChangeArrowheads="1"/>
          </p:cNvSpPr>
          <p:nvPr userDrawn="1"/>
        </p:nvSpPr>
        <p:spPr bwMode="auto">
          <a:xfrm>
            <a:off x="1165225" y="1052513"/>
            <a:ext cx="68263" cy="106362"/>
          </a:xfrm>
          <a:prstGeom prst="rect">
            <a:avLst/>
          </a:prstGeom>
          <a:solidFill>
            <a:schemeClr val="accent1"/>
          </a:solidFill>
          <a:ln w="9525">
            <a:noFill/>
            <a:miter lim="800000"/>
            <a:headEnd/>
            <a:tailEnd/>
          </a:ln>
        </p:spPr>
        <p:txBody>
          <a:bodyPr/>
          <a:lstStyle/>
          <a:p>
            <a:pPr>
              <a:defRPr/>
            </a:pPr>
            <a:endParaRPr lang="en-US"/>
          </a:p>
        </p:txBody>
      </p:sp>
      <p:sp>
        <p:nvSpPr>
          <p:cNvPr id="12" name="Rectangle 32"/>
          <p:cNvSpPr>
            <a:spLocks noChangeArrowheads="1"/>
          </p:cNvSpPr>
          <p:nvPr userDrawn="1"/>
        </p:nvSpPr>
        <p:spPr bwMode="auto">
          <a:xfrm>
            <a:off x="1484313" y="1052513"/>
            <a:ext cx="69850" cy="106362"/>
          </a:xfrm>
          <a:prstGeom prst="rect">
            <a:avLst/>
          </a:prstGeom>
          <a:solidFill>
            <a:schemeClr val="accent1"/>
          </a:solidFill>
          <a:ln w="9525">
            <a:noFill/>
            <a:miter lim="800000"/>
            <a:headEnd/>
            <a:tailEnd/>
          </a:ln>
        </p:spPr>
        <p:txBody>
          <a:bodyPr/>
          <a:lstStyle/>
          <a:p>
            <a:pPr>
              <a:defRPr/>
            </a:pPr>
            <a:endParaRPr lang="en-US"/>
          </a:p>
        </p:txBody>
      </p:sp>
      <p:sp>
        <p:nvSpPr>
          <p:cNvPr id="13" name="Rectangle 33"/>
          <p:cNvSpPr>
            <a:spLocks noChangeArrowheads="1"/>
          </p:cNvSpPr>
          <p:nvPr userDrawn="1"/>
        </p:nvSpPr>
        <p:spPr bwMode="auto">
          <a:xfrm>
            <a:off x="1806575" y="1052513"/>
            <a:ext cx="66675" cy="106362"/>
          </a:xfrm>
          <a:prstGeom prst="rect">
            <a:avLst/>
          </a:prstGeom>
          <a:solidFill>
            <a:schemeClr val="accent1"/>
          </a:solidFill>
          <a:ln w="9525">
            <a:noFill/>
            <a:miter lim="800000"/>
            <a:headEnd/>
            <a:tailEnd/>
          </a:ln>
        </p:spPr>
        <p:txBody>
          <a:bodyPr/>
          <a:lstStyle/>
          <a:p>
            <a:pPr>
              <a:defRPr/>
            </a:pPr>
            <a:endParaRPr lang="en-US"/>
          </a:p>
        </p:txBody>
      </p:sp>
      <p:sp>
        <p:nvSpPr>
          <p:cNvPr id="14" name="Rectangle 34"/>
          <p:cNvSpPr>
            <a:spLocks noChangeArrowheads="1"/>
          </p:cNvSpPr>
          <p:nvPr userDrawn="1"/>
        </p:nvSpPr>
        <p:spPr bwMode="auto">
          <a:xfrm>
            <a:off x="2125663" y="1052513"/>
            <a:ext cx="68262" cy="106362"/>
          </a:xfrm>
          <a:prstGeom prst="rect">
            <a:avLst/>
          </a:prstGeom>
          <a:solidFill>
            <a:schemeClr val="accent1"/>
          </a:solidFill>
          <a:ln w="9525">
            <a:noFill/>
            <a:miter lim="800000"/>
            <a:headEnd/>
            <a:tailEnd/>
          </a:ln>
        </p:spPr>
        <p:txBody>
          <a:bodyPr/>
          <a:lstStyle/>
          <a:p>
            <a:pPr>
              <a:defRPr/>
            </a:pPr>
            <a:endParaRPr lang="en-US"/>
          </a:p>
        </p:txBody>
      </p:sp>
      <p:sp>
        <p:nvSpPr>
          <p:cNvPr id="15" name="Rectangle 35"/>
          <p:cNvSpPr>
            <a:spLocks noChangeArrowheads="1"/>
          </p:cNvSpPr>
          <p:nvPr userDrawn="1"/>
        </p:nvSpPr>
        <p:spPr bwMode="auto">
          <a:xfrm>
            <a:off x="2446338" y="1052513"/>
            <a:ext cx="66675" cy="106362"/>
          </a:xfrm>
          <a:prstGeom prst="rect">
            <a:avLst/>
          </a:prstGeom>
          <a:solidFill>
            <a:schemeClr val="accent1"/>
          </a:solidFill>
          <a:ln w="9525">
            <a:noFill/>
            <a:miter lim="800000"/>
            <a:headEnd/>
            <a:tailEnd/>
          </a:ln>
        </p:spPr>
        <p:txBody>
          <a:bodyPr/>
          <a:lstStyle/>
          <a:p>
            <a:pPr>
              <a:defRPr/>
            </a:pPr>
            <a:endParaRPr lang="en-US"/>
          </a:p>
        </p:txBody>
      </p:sp>
      <p:sp>
        <p:nvSpPr>
          <p:cNvPr id="16" name="Rectangle 36"/>
          <p:cNvSpPr>
            <a:spLocks noChangeArrowheads="1"/>
          </p:cNvSpPr>
          <p:nvPr userDrawn="1"/>
        </p:nvSpPr>
        <p:spPr bwMode="auto">
          <a:xfrm>
            <a:off x="2765425" y="1052513"/>
            <a:ext cx="68263" cy="106362"/>
          </a:xfrm>
          <a:prstGeom prst="rect">
            <a:avLst/>
          </a:prstGeom>
          <a:solidFill>
            <a:schemeClr val="accent1"/>
          </a:solidFill>
          <a:ln w="9525">
            <a:noFill/>
            <a:miter lim="800000"/>
            <a:headEnd/>
            <a:tailEnd/>
          </a:ln>
        </p:spPr>
        <p:txBody>
          <a:bodyPr/>
          <a:lstStyle/>
          <a:p>
            <a:pPr>
              <a:defRPr/>
            </a:pPr>
            <a:endParaRPr lang="en-US"/>
          </a:p>
        </p:txBody>
      </p:sp>
      <p:sp>
        <p:nvSpPr>
          <p:cNvPr id="17" name="Rectangle 37"/>
          <p:cNvSpPr>
            <a:spLocks noChangeArrowheads="1"/>
          </p:cNvSpPr>
          <p:nvPr userDrawn="1"/>
        </p:nvSpPr>
        <p:spPr bwMode="auto">
          <a:xfrm>
            <a:off x="3086100" y="1052513"/>
            <a:ext cx="66675" cy="106362"/>
          </a:xfrm>
          <a:prstGeom prst="rect">
            <a:avLst/>
          </a:prstGeom>
          <a:solidFill>
            <a:schemeClr val="accent1"/>
          </a:solidFill>
          <a:ln w="9525">
            <a:noFill/>
            <a:miter lim="800000"/>
            <a:headEnd/>
            <a:tailEnd/>
          </a:ln>
        </p:spPr>
        <p:txBody>
          <a:bodyPr/>
          <a:lstStyle/>
          <a:p>
            <a:pPr>
              <a:defRPr/>
            </a:pPr>
            <a:endParaRPr lang="en-US"/>
          </a:p>
        </p:txBody>
      </p:sp>
      <p:sp>
        <p:nvSpPr>
          <p:cNvPr id="18" name="Rectangle 38"/>
          <p:cNvSpPr>
            <a:spLocks noChangeArrowheads="1"/>
          </p:cNvSpPr>
          <p:nvPr userDrawn="1"/>
        </p:nvSpPr>
        <p:spPr bwMode="auto">
          <a:xfrm>
            <a:off x="3405188" y="1052513"/>
            <a:ext cx="68262" cy="106362"/>
          </a:xfrm>
          <a:prstGeom prst="rect">
            <a:avLst/>
          </a:prstGeom>
          <a:solidFill>
            <a:schemeClr val="accent1"/>
          </a:solidFill>
          <a:ln w="9525">
            <a:noFill/>
            <a:miter lim="800000"/>
            <a:headEnd/>
            <a:tailEnd/>
          </a:ln>
        </p:spPr>
        <p:txBody>
          <a:bodyPr/>
          <a:lstStyle/>
          <a:p>
            <a:pPr>
              <a:defRPr/>
            </a:pPr>
            <a:endParaRPr lang="en-US"/>
          </a:p>
        </p:txBody>
      </p:sp>
      <p:sp>
        <p:nvSpPr>
          <p:cNvPr id="19" name="Rectangle 39"/>
          <p:cNvSpPr>
            <a:spLocks noChangeArrowheads="1"/>
          </p:cNvSpPr>
          <p:nvPr userDrawn="1"/>
        </p:nvSpPr>
        <p:spPr bwMode="auto">
          <a:xfrm>
            <a:off x="3725863" y="1052513"/>
            <a:ext cx="69850" cy="106362"/>
          </a:xfrm>
          <a:prstGeom prst="rect">
            <a:avLst/>
          </a:prstGeom>
          <a:solidFill>
            <a:schemeClr val="accent1"/>
          </a:solidFill>
          <a:ln w="9525">
            <a:noFill/>
            <a:miter lim="800000"/>
            <a:headEnd/>
            <a:tailEnd/>
          </a:ln>
        </p:spPr>
        <p:txBody>
          <a:bodyPr/>
          <a:lstStyle/>
          <a:p>
            <a:pPr>
              <a:defRPr/>
            </a:pPr>
            <a:endParaRPr lang="en-US"/>
          </a:p>
        </p:txBody>
      </p:sp>
      <p:sp>
        <p:nvSpPr>
          <p:cNvPr id="20" name="Rectangle 40"/>
          <p:cNvSpPr>
            <a:spLocks noChangeArrowheads="1"/>
          </p:cNvSpPr>
          <p:nvPr userDrawn="1"/>
        </p:nvSpPr>
        <p:spPr bwMode="auto">
          <a:xfrm>
            <a:off x="4044950" y="1052513"/>
            <a:ext cx="69850" cy="106362"/>
          </a:xfrm>
          <a:prstGeom prst="rect">
            <a:avLst/>
          </a:prstGeom>
          <a:solidFill>
            <a:schemeClr val="accent1"/>
          </a:solidFill>
          <a:ln w="9525">
            <a:noFill/>
            <a:miter lim="800000"/>
            <a:headEnd/>
            <a:tailEnd/>
          </a:ln>
        </p:spPr>
        <p:txBody>
          <a:bodyPr/>
          <a:lstStyle/>
          <a:p>
            <a:pPr>
              <a:defRPr/>
            </a:pPr>
            <a:endParaRPr lang="en-US"/>
          </a:p>
        </p:txBody>
      </p:sp>
      <p:sp>
        <p:nvSpPr>
          <p:cNvPr id="21" name="Rectangle 41"/>
          <p:cNvSpPr>
            <a:spLocks noChangeArrowheads="1"/>
          </p:cNvSpPr>
          <p:nvPr userDrawn="1"/>
        </p:nvSpPr>
        <p:spPr bwMode="auto">
          <a:xfrm>
            <a:off x="4367213" y="1052513"/>
            <a:ext cx="66675" cy="106362"/>
          </a:xfrm>
          <a:prstGeom prst="rect">
            <a:avLst/>
          </a:prstGeom>
          <a:solidFill>
            <a:schemeClr val="accent1"/>
          </a:solidFill>
          <a:ln w="9525">
            <a:noFill/>
            <a:miter lim="800000"/>
            <a:headEnd/>
            <a:tailEnd/>
          </a:ln>
        </p:spPr>
        <p:txBody>
          <a:bodyPr/>
          <a:lstStyle/>
          <a:p>
            <a:pPr>
              <a:defRPr/>
            </a:pPr>
            <a:endParaRPr lang="en-US"/>
          </a:p>
        </p:txBody>
      </p:sp>
      <p:sp>
        <p:nvSpPr>
          <p:cNvPr id="22" name="Rectangle 42"/>
          <p:cNvSpPr>
            <a:spLocks noChangeArrowheads="1"/>
          </p:cNvSpPr>
          <p:nvPr userDrawn="1"/>
        </p:nvSpPr>
        <p:spPr bwMode="auto">
          <a:xfrm>
            <a:off x="4686300" y="1052513"/>
            <a:ext cx="68263" cy="106362"/>
          </a:xfrm>
          <a:prstGeom prst="rect">
            <a:avLst/>
          </a:prstGeom>
          <a:solidFill>
            <a:schemeClr val="accent1"/>
          </a:solidFill>
          <a:ln w="9525">
            <a:noFill/>
            <a:miter lim="800000"/>
            <a:headEnd/>
            <a:tailEnd/>
          </a:ln>
        </p:spPr>
        <p:txBody>
          <a:bodyPr/>
          <a:lstStyle/>
          <a:p>
            <a:pPr>
              <a:defRPr/>
            </a:pPr>
            <a:endParaRPr lang="en-US"/>
          </a:p>
        </p:txBody>
      </p:sp>
      <p:sp>
        <p:nvSpPr>
          <p:cNvPr id="23" name="Rectangle 43"/>
          <p:cNvSpPr>
            <a:spLocks noChangeArrowheads="1"/>
          </p:cNvSpPr>
          <p:nvPr userDrawn="1"/>
        </p:nvSpPr>
        <p:spPr bwMode="auto">
          <a:xfrm>
            <a:off x="5006975" y="1052513"/>
            <a:ext cx="66675" cy="106362"/>
          </a:xfrm>
          <a:prstGeom prst="rect">
            <a:avLst/>
          </a:prstGeom>
          <a:solidFill>
            <a:schemeClr val="accent1"/>
          </a:solidFill>
          <a:ln w="9525">
            <a:noFill/>
            <a:miter lim="800000"/>
            <a:headEnd/>
            <a:tailEnd/>
          </a:ln>
        </p:spPr>
        <p:txBody>
          <a:bodyPr/>
          <a:lstStyle/>
          <a:p>
            <a:pPr>
              <a:defRPr/>
            </a:pPr>
            <a:endParaRPr lang="en-US"/>
          </a:p>
        </p:txBody>
      </p:sp>
      <p:sp>
        <p:nvSpPr>
          <p:cNvPr id="24" name="Rectangle 44"/>
          <p:cNvSpPr>
            <a:spLocks noChangeArrowheads="1"/>
          </p:cNvSpPr>
          <p:nvPr userDrawn="1"/>
        </p:nvSpPr>
        <p:spPr bwMode="auto">
          <a:xfrm>
            <a:off x="5326063" y="1052513"/>
            <a:ext cx="68262" cy="106362"/>
          </a:xfrm>
          <a:prstGeom prst="rect">
            <a:avLst/>
          </a:prstGeom>
          <a:solidFill>
            <a:schemeClr val="accent1"/>
          </a:solidFill>
          <a:ln w="9525">
            <a:noFill/>
            <a:miter lim="800000"/>
            <a:headEnd/>
            <a:tailEnd/>
          </a:ln>
        </p:spPr>
        <p:txBody>
          <a:bodyPr/>
          <a:lstStyle/>
          <a:p>
            <a:pPr>
              <a:defRPr/>
            </a:pPr>
            <a:endParaRPr lang="en-US"/>
          </a:p>
        </p:txBody>
      </p:sp>
      <p:sp>
        <p:nvSpPr>
          <p:cNvPr id="25" name="Rectangle 45"/>
          <p:cNvSpPr>
            <a:spLocks noChangeArrowheads="1"/>
          </p:cNvSpPr>
          <p:nvPr userDrawn="1"/>
        </p:nvSpPr>
        <p:spPr bwMode="auto">
          <a:xfrm>
            <a:off x="5646738" y="1052513"/>
            <a:ext cx="66675" cy="106362"/>
          </a:xfrm>
          <a:prstGeom prst="rect">
            <a:avLst/>
          </a:prstGeom>
          <a:solidFill>
            <a:schemeClr val="accent1"/>
          </a:solidFill>
          <a:ln w="9525">
            <a:noFill/>
            <a:miter lim="800000"/>
            <a:headEnd/>
            <a:tailEnd/>
          </a:ln>
        </p:spPr>
        <p:txBody>
          <a:bodyPr/>
          <a:lstStyle/>
          <a:p>
            <a:pPr>
              <a:defRPr/>
            </a:pPr>
            <a:endParaRPr lang="en-US"/>
          </a:p>
        </p:txBody>
      </p:sp>
      <p:sp>
        <p:nvSpPr>
          <p:cNvPr id="26" name="Rectangle 46"/>
          <p:cNvSpPr>
            <a:spLocks noChangeArrowheads="1"/>
          </p:cNvSpPr>
          <p:nvPr userDrawn="1"/>
        </p:nvSpPr>
        <p:spPr bwMode="auto">
          <a:xfrm>
            <a:off x="5965825" y="1052513"/>
            <a:ext cx="68263" cy="106362"/>
          </a:xfrm>
          <a:prstGeom prst="rect">
            <a:avLst/>
          </a:prstGeom>
          <a:solidFill>
            <a:schemeClr val="accent1"/>
          </a:solidFill>
          <a:ln w="9525">
            <a:noFill/>
            <a:miter lim="800000"/>
            <a:headEnd/>
            <a:tailEnd/>
          </a:ln>
        </p:spPr>
        <p:txBody>
          <a:bodyPr/>
          <a:lstStyle/>
          <a:p>
            <a:pPr>
              <a:defRPr/>
            </a:pPr>
            <a:endParaRPr lang="en-US"/>
          </a:p>
        </p:txBody>
      </p:sp>
      <p:sp>
        <p:nvSpPr>
          <p:cNvPr id="27" name="Rectangle 47"/>
          <p:cNvSpPr>
            <a:spLocks noChangeArrowheads="1"/>
          </p:cNvSpPr>
          <p:nvPr userDrawn="1"/>
        </p:nvSpPr>
        <p:spPr bwMode="auto">
          <a:xfrm>
            <a:off x="6286500" y="1052513"/>
            <a:ext cx="69850" cy="106362"/>
          </a:xfrm>
          <a:prstGeom prst="rect">
            <a:avLst/>
          </a:prstGeom>
          <a:solidFill>
            <a:schemeClr val="accent1"/>
          </a:solidFill>
          <a:ln w="9525">
            <a:noFill/>
            <a:miter lim="800000"/>
            <a:headEnd/>
            <a:tailEnd/>
          </a:ln>
        </p:spPr>
        <p:txBody>
          <a:bodyPr/>
          <a:lstStyle/>
          <a:p>
            <a:pPr>
              <a:defRPr/>
            </a:pPr>
            <a:endParaRPr lang="en-US"/>
          </a:p>
        </p:txBody>
      </p:sp>
      <p:sp>
        <p:nvSpPr>
          <p:cNvPr id="28" name="Rectangle 48"/>
          <p:cNvSpPr>
            <a:spLocks noChangeArrowheads="1"/>
          </p:cNvSpPr>
          <p:nvPr userDrawn="1"/>
        </p:nvSpPr>
        <p:spPr bwMode="auto">
          <a:xfrm>
            <a:off x="6605588" y="1052513"/>
            <a:ext cx="69850" cy="106362"/>
          </a:xfrm>
          <a:prstGeom prst="rect">
            <a:avLst/>
          </a:prstGeom>
          <a:solidFill>
            <a:schemeClr val="accent1"/>
          </a:solidFill>
          <a:ln w="9525">
            <a:noFill/>
            <a:miter lim="800000"/>
            <a:headEnd/>
            <a:tailEnd/>
          </a:ln>
        </p:spPr>
        <p:txBody>
          <a:bodyPr/>
          <a:lstStyle/>
          <a:p>
            <a:pPr>
              <a:defRPr/>
            </a:pPr>
            <a:endParaRPr lang="en-US"/>
          </a:p>
        </p:txBody>
      </p:sp>
      <p:sp>
        <p:nvSpPr>
          <p:cNvPr id="29" name="Rectangle 49"/>
          <p:cNvSpPr>
            <a:spLocks noChangeArrowheads="1"/>
          </p:cNvSpPr>
          <p:nvPr userDrawn="1"/>
        </p:nvSpPr>
        <p:spPr bwMode="auto">
          <a:xfrm>
            <a:off x="6927850" y="1052513"/>
            <a:ext cx="68263" cy="106362"/>
          </a:xfrm>
          <a:prstGeom prst="rect">
            <a:avLst/>
          </a:prstGeom>
          <a:solidFill>
            <a:schemeClr val="accent1"/>
          </a:solidFill>
          <a:ln w="9525">
            <a:noFill/>
            <a:miter lim="800000"/>
            <a:headEnd/>
            <a:tailEnd/>
          </a:ln>
        </p:spPr>
        <p:txBody>
          <a:bodyPr/>
          <a:lstStyle/>
          <a:p>
            <a:pPr>
              <a:defRPr/>
            </a:pPr>
            <a:endParaRPr lang="en-US"/>
          </a:p>
        </p:txBody>
      </p:sp>
      <p:sp>
        <p:nvSpPr>
          <p:cNvPr id="30" name="Rectangle 50"/>
          <p:cNvSpPr>
            <a:spLocks noChangeArrowheads="1"/>
          </p:cNvSpPr>
          <p:nvPr userDrawn="1"/>
        </p:nvSpPr>
        <p:spPr bwMode="auto">
          <a:xfrm>
            <a:off x="7246938" y="1052513"/>
            <a:ext cx="68262" cy="106362"/>
          </a:xfrm>
          <a:prstGeom prst="rect">
            <a:avLst/>
          </a:prstGeom>
          <a:solidFill>
            <a:schemeClr val="accent1"/>
          </a:solidFill>
          <a:ln w="9525">
            <a:noFill/>
            <a:miter lim="800000"/>
            <a:headEnd/>
            <a:tailEnd/>
          </a:ln>
        </p:spPr>
        <p:txBody>
          <a:bodyPr/>
          <a:lstStyle/>
          <a:p>
            <a:pPr>
              <a:defRPr/>
            </a:pPr>
            <a:endParaRPr lang="en-US"/>
          </a:p>
        </p:txBody>
      </p:sp>
      <p:sp>
        <p:nvSpPr>
          <p:cNvPr id="31" name="Text Box 51"/>
          <p:cNvSpPr txBox="1">
            <a:spLocks noChangeArrowheads="1"/>
          </p:cNvSpPr>
          <p:nvPr userDrawn="1"/>
        </p:nvSpPr>
        <p:spPr bwMode="auto">
          <a:xfrm>
            <a:off x="5795963" y="6472238"/>
            <a:ext cx="2667000" cy="366712"/>
          </a:xfrm>
          <a:prstGeom prst="rect">
            <a:avLst/>
          </a:prstGeom>
          <a:noFill/>
          <a:ln w="9525">
            <a:noFill/>
            <a:miter lim="800000"/>
            <a:headEnd/>
            <a:tailEnd/>
          </a:ln>
          <a:effectLst/>
        </p:spPr>
        <p:txBody>
          <a:bodyPr>
            <a:spAutoFit/>
          </a:bodyPr>
          <a:lstStyle/>
          <a:p>
            <a:pPr>
              <a:spcBef>
                <a:spcPct val="50000"/>
              </a:spcBef>
              <a:defRPr/>
            </a:pPr>
            <a:r>
              <a:rPr lang="en-US" altLang="ko-KR" i="1" dirty="0">
                <a:solidFill>
                  <a:schemeClr val="hlink"/>
                </a:solidFill>
                <a:latin typeface="Times New Roman" pitchFamily="18" charset="0"/>
                <a:ea typeface="MS Gothic" pitchFamily="49" charset="-128"/>
              </a:rPr>
              <a:t>Semiconductor Devices.</a:t>
            </a:r>
          </a:p>
        </p:txBody>
      </p:sp>
      <p:grpSp>
        <p:nvGrpSpPr>
          <p:cNvPr id="32" name="Group 53"/>
          <p:cNvGrpSpPr>
            <a:grpSpLocks/>
          </p:cNvGrpSpPr>
          <p:nvPr userDrawn="1"/>
        </p:nvGrpSpPr>
        <p:grpSpPr bwMode="auto">
          <a:xfrm>
            <a:off x="3922713" y="2438400"/>
            <a:ext cx="5257800" cy="4038600"/>
            <a:chOff x="2928" y="1536"/>
            <a:chExt cx="3312" cy="2544"/>
          </a:xfrm>
        </p:grpSpPr>
        <p:sp>
          <p:nvSpPr>
            <p:cNvPr id="33" name="Freeform 54"/>
            <p:cNvSpPr>
              <a:spLocks/>
            </p:cNvSpPr>
            <p:nvPr userDrawn="1"/>
          </p:nvSpPr>
          <p:spPr bwMode="auto">
            <a:xfrm>
              <a:off x="4525" y="1536"/>
              <a:ext cx="1715" cy="2544"/>
            </a:xfrm>
            <a:custGeom>
              <a:avLst/>
              <a:gdLst/>
              <a:ahLst/>
              <a:cxnLst>
                <a:cxn ang="0">
                  <a:pos x="1712" y="0"/>
                </a:cxn>
                <a:cxn ang="0">
                  <a:pos x="0" y="518"/>
                </a:cxn>
                <a:cxn ang="0">
                  <a:pos x="1034" y="2544"/>
                </a:cxn>
                <a:cxn ang="0">
                  <a:pos x="1715" y="2337"/>
                </a:cxn>
                <a:cxn ang="0">
                  <a:pos x="1715" y="8"/>
                </a:cxn>
                <a:cxn ang="0">
                  <a:pos x="1712" y="0"/>
                </a:cxn>
              </a:cxnLst>
              <a:rect l="0" t="0" r="r" b="b"/>
              <a:pathLst>
                <a:path w="1715" h="2544">
                  <a:moveTo>
                    <a:pt x="1712" y="0"/>
                  </a:moveTo>
                  <a:lnTo>
                    <a:pt x="0" y="518"/>
                  </a:lnTo>
                  <a:lnTo>
                    <a:pt x="1034" y="2544"/>
                  </a:lnTo>
                  <a:lnTo>
                    <a:pt x="1715" y="2337"/>
                  </a:lnTo>
                  <a:lnTo>
                    <a:pt x="1715" y="8"/>
                  </a:lnTo>
                  <a:lnTo>
                    <a:pt x="1712" y="0"/>
                  </a:lnTo>
                  <a:close/>
                </a:path>
              </a:pathLst>
            </a:custGeom>
            <a:gradFill rotWithShape="0">
              <a:gsLst>
                <a:gs pos="0">
                  <a:srgbClr val="6666FF">
                    <a:gamma/>
                    <a:tint val="0"/>
                    <a:invGamma/>
                  </a:srgbClr>
                </a:gs>
                <a:gs pos="100000">
                  <a:srgbClr val="6666FF"/>
                </a:gs>
              </a:gsLst>
              <a:path path="rect">
                <a:fillToRect l="50000" t="50000" r="50000" b="50000"/>
              </a:path>
            </a:gradFill>
            <a:ln w="9525">
              <a:noFill/>
              <a:round/>
              <a:headEnd/>
              <a:tailEnd/>
            </a:ln>
          </p:spPr>
          <p:txBody>
            <a:bodyPr/>
            <a:lstStyle/>
            <a:p>
              <a:pPr>
                <a:defRPr/>
              </a:pPr>
              <a:endParaRPr lang="en-US"/>
            </a:p>
          </p:txBody>
        </p:sp>
        <p:sp>
          <p:nvSpPr>
            <p:cNvPr id="34" name="Rectangle 55"/>
            <p:cNvSpPr>
              <a:spLocks noChangeArrowheads="1"/>
            </p:cNvSpPr>
            <p:nvPr userDrawn="1"/>
          </p:nvSpPr>
          <p:spPr bwMode="auto">
            <a:xfrm>
              <a:off x="2928" y="2780"/>
              <a:ext cx="53" cy="43"/>
            </a:xfrm>
            <a:prstGeom prst="rect">
              <a:avLst/>
            </a:prstGeom>
            <a:gradFill rotWithShape="0">
              <a:gsLst>
                <a:gs pos="0">
                  <a:srgbClr val="6666FF">
                    <a:gamma/>
                    <a:tint val="0"/>
                    <a:invGamma/>
                  </a:srgbClr>
                </a:gs>
                <a:gs pos="100000">
                  <a:srgbClr val="6666FF"/>
                </a:gs>
              </a:gsLst>
              <a:path path="shape">
                <a:fillToRect l="50000" t="50000" r="50000" b="50000"/>
              </a:path>
            </a:gradFill>
            <a:ln w="9525">
              <a:noFill/>
              <a:miter lim="800000"/>
              <a:headEnd/>
              <a:tailEnd/>
            </a:ln>
          </p:spPr>
          <p:txBody>
            <a:bodyPr/>
            <a:lstStyle/>
            <a:p>
              <a:pPr>
                <a:defRPr/>
              </a:pPr>
              <a:endParaRPr lang="en-US"/>
            </a:p>
          </p:txBody>
        </p:sp>
        <p:sp>
          <p:nvSpPr>
            <p:cNvPr id="35" name="Rectangle 56"/>
            <p:cNvSpPr>
              <a:spLocks noChangeArrowheads="1"/>
            </p:cNvSpPr>
            <p:nvPr userDrawn="1"/>
          </p:nvSpPr>
          <p:spPr bwMode="auto">
            <a:xfrm>
              <a:off x="3175" y="2780"/>
              <a:ext cx="53" cy="43"/>
            </a:xfrm>
            <a:prstGeom prst="rect">
              <a:avLst/>
            </a:prstGeom>
            <a:gradFill rotWithShape="0">
              <a:gsLst>
                <a:gs pos="0">
                  <a:srgbClr val="6666FF">
                    <a:gamma/>
                    <a:tint val="0"/>
                    <a:invGamma/>
                  </a:srgbClr>
                </a:gs>
                <a:gs pos="100000">
                  <a:srgbClr val="6666FF"/>
                </a:gs>
              </a:gsLst>
              <a:path path="shape">
                <a:fillToRect l="50000" t="50000" r="50000" b="50000"/>
              </a:path>
            </a:gradFill>
            <a:ln w="9525">
              <a:noFill/>
              <a:miter lim="800000"/>
              <a:headEnd/>
              <a:tailEnd/>
            </a:ln>
          </p:spPr>
          <p:txBody>
            <a:bodyPr/>
            <a:lstStyle/>
            <a:p>
              <a:pPr>
                <a:defRPr/>
              </a:pPr>
              <a:endParaRPr lang="en-US"/>
            </a:p>
          </p:txBody>
        </p:sp>
        <p:sp>
          <p:nvSpPr>
            <p:cNvPr id="36" name="Rectangle 57"/>
            <p:cNvSpPr>
              <a:spLocks noChangeArrowheads="1"/>
            </p:cNvSpPr>
            <p:nvPr userDrawn="1"/>
          </p:nvSpPr>
          <p:spPr bwMode="auto">
            <a:xfrm>
              <a:off x="3422" y="2780"/>
              <a:ext cx="53" cy="43"/>
            </a:xfrm>
            <a:prstGeom prst="rect">
              <a:avLst/>
            </a:prstGeom>
            <a:gradFill rotWithShape="0">
              <a:gsLst>
                <a:gs pos="0">
                  <a:srgbClr val="6666FF">
                    <a:gamma/>
                    <a:tint val="0"/>
                    <a:invGamma/>
                  </a:srgbClr>
                </a:gs>
                <a:gs pos="100000">
                  <a:srgbClr val="6666FF"/>
                </a:gs>
              </a:gsLst>
              <a:path path="shape">
                <a:fillToRect l="50000" t="50000" r="50000" b="50000"/>
              </a:path>
            </a:gradFill>
            <a:ln w="9525">
              <a:noFill/>
              <a:miter lim="800000"/>
              <a:headEnd/>
              <a:tailEnd/>
            </a:ln>
          </p:spPr>
          <p:txBody>
            <a:bodyPr/>
            <a:lstStyle/>
            <a:p>
              <a:pPr>
                <a:defRPr/>
              </a:pPr>
              <a:endParaRPr lang="en-US"/>
            </a:p>
          </p:txBody>
        </p:sp>
        <p:sp>
          <p:nvSpPr>
            <p:cNvPr id="37" name="Rectangle 58"/>
            <p:cNvSpPr>
              <a:spLocks noChangeArrowheads="1"/>
            </p:cNvSpPr>
            <p:nvPr userDrawn="1"/>
          </p:nvSpPr>
          <p:spPr bwMode="auto">
            <a:xfrm>
              <a:off x="3669" y="2780"/>
              <a:ext cx="52" cy="43"/>
            </a:xfrm>
            <a:prstGeom prst="rect">
              <a:avLst/>
            </a:prstGeom>
            <a:gradFill rotWithShape="0">
              <a:gsLst>
                <a:gs pos="0">
                  <a:srgbClr val="6666FF">
                    <a:gamma/>
                    <a:tint val="0"/>
                    <a:invGamma/>
                  </a:srgbClr>
                </a:gs>
                <a:gs pos="100000">
                  <a:srgbClr val="6666FF"/>
                </a:gs>
              </a:gsLst>
              <a:path path="shape">
                <a:fillToRect l="50000" t="50000" r="50000" b="50000"/>
              </a:path>
            </a:gradFill>
            <a:ln w="9525">
              <a:noFill/>
              <a:miter lim="800000"/>
              <a:headEnd/>
              <a:tailEnd/>
            </a:ln>
          </p:spPr>
          <p:txBody>
            <a:bodyPr/>
            <a:lstStyle/>
            <a:p>
              <a:pPr>
                <a:defRPr/>
              </a:pPr>
              <a:endParaRPr lang="en-US"/>
            </a:p>
          </p:txBody>
        </p:sp>
        <p:sp>
          <p:nvSpPr>
            <p:cNvPr id="38" name="Rectangle 59"/>
            <p:cNvSpPr>
              <a:spLocks noChangeArrowheads="1"/>
            </p:cNvSpPr>
            <p:nvPr userDrawn="1"/>
          </p:nvSpPr>
          <p:spPr bwMode="auto">
            <a:xfrm>
              <a:off x="3916" y="2780"/>
              <a:ext cx="52" cy="43"/>
            </a:xfrm>
            <a:prstGeom prst="rect">
              <a:avLst/>
            </a:prstGeom>
            <a:gradFill rotWithShape="0">
              <a:gsLst>
                <a:gs pos="0">
                  <a:srgbClr val="6666FF">
                    <a:gamma/>
                    <a:tint val="0"/>
                    <a:invGamma/>
                  </a:srgbClr>
                </a:gs>
                <a:gs pos="100000">
                  <a:srgbClr val="6666FF"/>
                </a:gs>
              </a:gsLst>
              <a:path path="shape">
                <a:fillToRect l="50000" t="50000" r="50000" b="50000"/>
              </a:path>
            </a:gradFill>
            <a:ln w="9525">
              <a:noFill/>
              <a:miter lim="800000"/>
              <a:headEnd/>
              <a:tailEnd/>
            </a:ln>
          </p:spPr>
          <p:txBody>
            <a:bodyPr/>
            <a:lstStyle/>
            <a:p>
              <a:pPr>
                <a:defRPr/>
              </a:pPr>
              <a:endParaRPr lang="en-US"/>
            </a:p>
          </p:txBody>
        </p:sp>
        <p:sp>
          <p:nvSpPr>
            <p:cNvPr id="39" name="Rectangle 60"/>
            <p:cNvSpPr>
              <a:spLocks noChangeArrowheads="1"/>
            </p:cNvSpPr>
            <p:nvPr userDrawn="1"/>
          </p:nvSpPr>
          <p:spPr bwMode="auto">
            <a:xfrm>
              <a:off x="4163" y="2780"/>
              <a:ext cx="52" cy="43"/>
            </a:xfrm>
            <a:prstGeom prst="rect">
              <a:avLst/>
            </a:prstGeom>
            <a:gradFill rotWithShape="0">
              <a:gsLst>
                <a:gs pos="0">
                  <a:srgbClr val="6666FF">
                    <a:gamma/>
                    <a:tint val="0"/>
                    <a:invGamma/>
                  </a:srgbClr>
                </a:gs>
                <a:gs pos="100000">
                  <a:srgbClr val="6666FF"/>
                </a:gs>
              </a:gsLst>
              <a:path path="shape">
                <a:fillToRect l="50000" t="50000" r="50000" b="50000"/>
              </a:path>
            </a:gradFill>
            <a:ln w="9525">
              <a:noFill/>
              <a:miter lim="800000"/>
              <a:headEnd/>
              <a:tailEnd/>
            </a:ln>
          </p:spPr>
          <p:txBody>
            <a:bodyPr/>
            <a:lstStyle/>
            <a:p>
              <a:pPr>
                <a:defRPr/>
              </a:pPr>
              <a:endParaRPr lang="en-US"/>
            </a:p>
          </p:txBody>
        </p:sp>
        <p:sp>
          <p:nvSpPr>
            <p:cNvPr id="40" name="Rectangle 61"/>
            <p:cNvSpPr>
              <a:spLocks noChangeArrowheads="1"/>
            </p:cNvSpPr>
            <p:nvPr userDrawn="1"/>
          </p:nvSpPr>
          <p:spPr bwMode="auto">
            <a:xfrm>
              <a:off x="4410" y="2780"/>
              <a:ext cx="52" cy="43"/>
            </a:xfrm>
            <a:prstGeom prst="rect">
              <a:avLst/>
            </a:prstGeom>
            <a:gradFill rotWithShape="0">
              <a:gsLst>
                <a:gs pos="0">
                  <a:srgbClr val="6666FF">
                    <a:gamma/>
                    <a:tint val="0"/>
                    <a:invGamma/>
                  </a:srgbClr>
                </a:gs>
                <a:gs pos="100000">
                  <a:srgbClr val="6666FF"/>
                </a:gs>
              </a:gsLst>
              <a:path path="shape">
                <a:fillToRect l="50000" t="50000" r="50000" b="50000"/>
              </a:path>
            </a:gradFill>
            <a:ln w="9525">
              <a:noFill/>
              <a:miter lim="800000"/>
              <a:headEnd/>
              <a:tailEnd/>
            </a:ln>
          </p:spPr>
          <p:txBody>
            <a:bodyPr/>
            <a:lstStyle/>
            <a:p>
              <a:pPr>
                <a:defRPr/>
              </a:pPr>
              <a:endParaRPr lang="en-US"/>
            </a:p>
          </p:txBody>
        </p:sp>
        <p:sp>
          <p:nvSpPr>
            <p:cNvPr id="41" name="Rectangle 62"/>
            <p:cNvSpPr>
              <a:spLocks noChangeArrowheads="1"/>
            </p:cNvSpPr>
            <p:nvPr userDrawn="1"/>
          </p:nvSpPr>
          <p:spPr bwMode="auto">
            <a:xfrm>
              <a:off x="4656" y="2780"/>
              <a:ext cx="53" cy="43"/>
            </a:xfrm>
            <a:prstGeom prst="rect">
              <a:avLst/>
            </a:prstGeom>
            <a:gradFill rotWithShape="0">
              <a:gsLst>
                <a:gs pos="0">
                  <a:srgbClr val="6666FF">
                    <a:gamma/>
                    <a:tint val="0"/>
                    <a:invGamma/>
                  </a:srgbClr>
                </a:gs>
                <a:gs pos="100000">
                  <a:srgbClr val="6666FF"/>
                </a:gs>
              </a:gsLst>
              <a:path path="shape">
                <a:fillToRect l="50000" t="50000" r="50000" b="50000"/>
              </a:path>
            </a:gradFill>
            <a:ln w="9525">
              <a:noFill/>
              <a:miter lim="800000"/>
              <a:headEnd/>
              <a:tailEnd/>
            </a:ln>
          </p:spPr>
          <p:txBody>
            <a:bodyPr/>
            <a:lstStyle/>
            <a:p>
              <a:pPr>
                <a:defRPr/>
              </a:pPr>
              <a:endParaRPr lang="en-US"/>
            </a:p>
          </p:txBody>
        </p:sp>
        <p:sp>
          <p:nvSpPr>
            <p:cNvPr id="42" name="Rectangle 63"/>
            <p:cNvSpPr>
              <a:spLocks noChangeArrowheads="1"/>
            </p:cNvSpPr>
            <p:nvPr userDrawn="1"/>
          </p:nvSpPr>
          <p:spPr bwMode="auto">
            <a:xfrm>
              <a:off x="4903" y="2780"/>
              <a:ext cx="53" cy="43"/>
            </a:xfrm>
            <a:prstGeom prst="rect">
              <a:avLst/>
            </a:prstGeom>
            <a:gradFill rotWithShape="0">
              <a:gsLst>
                <a:gs pos="0">
                  <a:srgbClr val="6666FF">
                    <a:gamma/>
                    <a:tint val="0"/>
                    <a:invGamma/>
                  </a:srgbClr>
                </a:gs>
                <a:gs pos="100000">
                  <a:srgbClr val="6666FF"/>
                </a:gs>
              </a:gsLst>
              <a:path path="shape">
                <a:fillToRect l="50000" t="50000" r="50000" b="50000"/>
              </a:path>
            </a:gradFill>
            <a:ln w="9525">
              <a:noFill/>
              <a:miter lim="800000"/>
              <a:headEnd/>
              <a:tailEnd/>
            </a:ln>
          </p:spPr>
          <p:txBody>
            <a:bodyPr/>
            <a:lstStyle/>
            <a:p>
              <a:pPr>
                <a:defRPr/>
              </a:pPr>
              <a:endParaRPr lang="en-US"/>
            </a:p>
          </p:txBody>
        </p:sp>
        <p:sp>
          <p:nvSpPr>
            <p:cNvPr id="43" name="Rectangle 64"/>
            <p:cNvSpPr>
              <a:spLocks noChangeArrowheads="1"/>
            </p:cNvSpPr>
            <p:nvPr userDrawn="1"/>
          </p:nvSpPr>
          <p:spPr bwMode="auto">
            <a:xfrm>
              <a:off x="5150" y="2780"/>
              <a:ext cx="53" cy="43"/>
            </a:xfrm>
            <a:prstGeom prst="rect">
              <a:avLst/>
            </a:prstGeom>
            <a:gradFill rotWithShape="0">
              <a:gsLst>
                <a:gs pos="0">
                  <a:srgbClr val="6666FF">
                    <a:gamma/>
                    <a:tint val="0"/>
                    <a:invGamma/>
                  </a:srgbClr>
                </a:gs>
                <a:gs pos="100000">
                  <a:srgbClr val="6666FF"/>
                </a:gs>
              </a:gsLst>
              <a:path path="shape">
                <a:fillToRect l="50000" t="50000" r="50000" b="50000"/>
              </a:path>
            </a:gradFill>
            <a:ln w="9525">
              <a:noFill/>
              <a:miter lim="800000"/>
              <a:headEnd/>
              <a:tailEnd/>
            </a:ln>
          </p:spPr>
          <p:txBody>
            <a:bodyPr/>
            <a:lstStyle/>
            <a:p>
              <a:pPr>
                <a:defRPr/>
              </a:pPr>
              <a:endParaRPr lang="en-US"/>
            </a:p>
          </p:txBody>
        </p:sp>
        <p:sp>
          <p:nvSpPr>
            <p:cNvPr id="44" name="Rectangle 65"/>
            <p:cNvSpPr>
              <a:spLocks noChangeArrowheads="1"/>
            </p:cNvSpPr>
            <p:nvPr userDrawn="1"/>
          </p:nvSpPr>
          <p:spPr bwMode="auto">
            <a:xfrm>
              <a:off x="5397" y="2780"/>
              <a:ext cx="53" cy="43"/>
            </a:xfrm>
            <a:prstGeom prst="rect">
              <a:avLst/>
            </a:prstGeom>
            <a:gradFill rotWithShape="0">
              <a:gsLst>
                <a:gs pos="0">
                  <a:srgbClr val="6666FF">
                    <a:gamma/>
                    <a:tint val="0"/>
                    <a:invGamma/>
                  </a:srgbClr>
                </a:gs>
                <a:gs pos="100000">
                  <a:srgbClr val="6666FF"/>
                </a:gs>
              </a:gsLst>
              <a:path path="shape">
                <a:fillToRect l="50000" t="50000" r="50000" b="50000"/>
              </a:path>
            </a:gradFill>
            <a:ln w="9525">
              <a:noFill/>
              <a:miter lim="800000"/>
              <a:headEnd/>
              <a:tailEnd/>
            </a:ln>
          </p:spPr>
          <p:txBody>
            <a:bodyPr/>
            <a:lstStyle/>
            <a:p>
              <a:pPr>
                <a:defRPr/>
              </a:pPr>
              <a:endParaRPr lang="en-US"/>
            </a:p>
          </p:txBody>
        </p:sp>
        <p:sp>
          <p:nvSpPr>
            <p:cNvPr id="45" name="Rectangle 66"/>
            <p:cNvSpPr>
              <a:spLocks noChangeArrowheads="1"/>
            </p:cNvSpPr>
            <p:nvPr userDrawn="1"/>
          </p:nvSpPr>
          <p:spPr bwMode="auto">
            <a:xfrm>
              <a:off x="5644" y="2780"/>
              <a:ext cx="53" cy="43"/>
            </a:xfrm>
            <a:prstGeom prst="rect">
              <a:avLst/>
            </a:prstGeom>
            <a:gradFill rotWithShape="0">
              <a:gsLst>
                <a:gs pos="0">
                  <a:srgbClr val="6666FF">
                    <a:gamma/>
                    <a:tint val="0"/>
                    <a:invGamma/>
                  </a:srgbClr>
                </a:gs>
                <a:gs pos="100000">
                  <a:srgbClr val="6666FF"/>
                </a:gs>
              </a:gsLst>
              <a:path path="shape">
                <a:fillToRect l="50000" t="50000" r="50000" b="50000"/>
              </a:path>
            </a:gradFill>
            <a:ln w="9525">
              <a:noFill/>
              <a:miter lim="800000"/>
              <a:headEnd/>
              <a:tailEnd/>
            </a:ln>
          </p:spPr>
          <p:txBody>
            <a:bodyPr/>
            <a:lstStyle/>
            <a:p>
              <a:pPr>
                <a:defRPr/>
              </a:pPr>
              <a:endParaRPr lang="en-US"/>
            </a:p>
          </p:txBody>
        </p:sp>
        <p:sp>
          <p:nvSpPr>
            <p:cNvPr id="46" name="Rectangle 67"/>
            <p:cNvSpPr>
              <a:spLocks noChangeArrowheads="1"/>
            </p:cNvSpPr>
            <p:nvPr userDrawn="1"/>
          </p:nvSpPr>
          <p:spPr bwMode="auto">
            <a:xfrm>
              <a:off x="5891" y="2780"/>
              <a:ext cx="53" cy="43"/>
            </a:xfrm>
            <a:prstGeom prst="rect">
              <a:avLst/>
            </a:prstGeom>
            <a:gradFill rotWithShape="0">
              <a:gsLst>
                <a:gs pos="0">
                  <a:srgbClr val="6666FF">
                    <a:gamma/>
                    <a:tint val="0"/>
                    <a:invGamma/>
                  </a:srgbClr>
                </a:gs>
                <a:gs pos="100000">
                  <a:srgbClr val="6666FF"/>
                </a:gs>
              </a:gsLst>
              <a:path path="shape">
                <a:fillToRect l="50000" t="50000" r="50000" b="50000"/>
              </a:path>
            </a:gradFill>
            <a:ln w="9525">
              <a:noFill/>
              <a:miter lim="800000"/>
              <a:headEnd/>
              <a:tailEnd/>
            </a:ln>
          </p:spPr>
          <p:txBody>
            <a:bodyPr/>
            <a:lstStyle/>
            <a:p>
              <a:pPr>
                <a:defRPr/>
              </a:pPr>
              <a:endParaRPr lang="en-US"/>
            </a:p>
          </p:txBody>
        </p:sp>
        <p:sp>
          <p:nvSpPr>
            <p:cNvPr id="47" name="Rectangle 68"/>
            <p:cNvSpPr>
              <a:spLocks noChangeArrowheads="1"/>
            </p:cNvSpPr>
            <p:nvPr userDrawn="1"/>
          </p:nvSpPr>
          <p:spPr bwMode="auto">
            <a:xfrm>
              <a:off x="6138" y="2780"/>
              <a:ext cx="53" cy="43"/>
            </a:xfrm>
            <a:prstGeom prst="rect">
              <a:avLst/>
            </a:prstGeom>
            <a:gradFill rotWithShape="0">
              <a:gsLst>
                <a:gs pos="0">
                  <a:srgbClr val="6666FF">
                    <a:gamma/>
                    <a:tint val="0"/>
                    <a:invGamma/>
                  </a:srgbClr>
                </a:gs>
                <a:gs pos="100000">
                  <a:srgbClr val="6666FF"/>
                </a:gs>
              </a:gsLst>
              <a:path path="shape">
                <a:fillToRect l="50000" t="50000" r="50000" b="50000"/>
              </a:path>
            </a:gradFill>
            <a:ln w="9525">
              <a:noFill/>
              <a:miter lim="800000"/>
              <a:headEnd/>
              <a:tailEnd/>
            </a:ln>
          </p:spPr>
          <p:txBody>
            <a:bodyPr/>
            <a:lstStyle/>
            <a:p>
              <a:pPr>
                <a:defRPr/>
              </a:pPr>
              <a:endParaRPr lang="en-US"/>
            </a:p>
          </p:txBody>
        </p:sp>
      </p:grpSp>
      <p:sp>
        <p:nvSpPr>
          <p:cNvPr id="48" name="Rectangle 27"/>
          <p:cNvSpPr>
            <a:spLocks noGrp="1" noChangeArrowheads="1"/>
          </p:cNvSpPr>
          <p:nvPr>
            <p:ph type="ftr" sz="quarter" idx="10"/>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a:defRPr/>
            </a:lvl1pPr>
          </a:lstStyle>
          <a:p>
            <a:pPr>
              <a:defRPr/>
            </a:pPr>
            <a:r>
              <a:rPr lang="en-US" altLang="ko-KR" smtClean="0"/>
              <a:t>Nasim Zafar</a:t>
            </a:r>
            <a:endParaRPr lang="en-US" altLang="ko-KR"/>
          </a:p>
        </p:txBody>
      </p:sp>
      <p:sp>
        <p:nvSpPr>
          <p:cNvPr id="49" name="Rectangle 28"/>
          <p:cNvSpPr>
            <a:spLocks noGrp="1" noChangeArrowheads="1"/>
          </p:cNvSpPr>
          <p:nvPr>
            <p:ph type="sldNum" sz="quarter" idx="11"/>
          </p:nvPr>
        </p:nvSpPr>
        <p:spPr>
          <a:xfrm>
            <a:off x="5715000" y="6400800"/>
            <a:ext cx="2571750" cy="457200"/>
          </a:xfrm>
        </p:spPr>
        <p:txBody>
          <a:bodyPr/>
          <a:lstStyle>
            <a:lvl1pPr>
              <a:defRPr/>
            </a:lvl1pPr>
          </a:lstStyle>
          <a:p>
            <a:pPr>
              <a:defRPr/>
            </a:pPr>
            <a:endParaRPr lang="en-US" altLang="ko-K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Tree>
    <p:extLst>
      <p:ext uri="{BB962C8B-B14F-4D97-AF65-F5344CB8AC3E}">
        <p14:creationId xmlns:p14="http://schemas.microsoft.com/office/powerpoint/2010/main" xmlns="" val="125358714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4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8/24/2012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56637162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8/24/2012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265899979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8/24/2012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187875757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tint val="75000"/>
                  </a:prstClr>
                </a:solidFill>
              </a:rPr>
              <a:pPr/>
              <a:t>8/24/2012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326393765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solidFill>
                  <a:prstClr val="black">
                    <a:tint val="75000"/>
                  </a:prstClr>
                </a:solidFill>
              </a:rPr>
              <a:pPr/>
              <a:t>8/24/2012</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360993224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solidFill>
                  <a:prstClr val="black">
                    <a:tint val="75000"/>
                  </a:prstClr>
                </a:solidFill>
              </a:rPr>
              <a:pPr/>
              <a:t>8/24/2012</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202127988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solidFill>
                  <a:prstClr val="black">
                    <a:tint val="75000"/>
                  </a:prstClr>
                </a:solidFill>
              </a:rPr>
              <a:pPr/>
              <a:t>8/24/2012</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329831426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tint val="75000"/>
                  </a:prstClr>
                </a:solidFill>
              </a:rPr>
              <a:pPr/>
              <a:t>8/24/2012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338605900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tint val="75000"/>
                  </a:prstClr>
                </a:solidFill>
              </a:rPr>
              <a:pPr/>
              <a:t>8/24/2012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147818640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8/24/2012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420762411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8/24/2012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147987363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xAndObj">
  <p:cSld name="Başlık, Metin ve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457200"/>
            <a:ext cx="8229600" cy="1371600"/>
          </a:xfrm>
        </p:spPr>
        <p:txBody>
          <a:bodyPr/>
          <a:lstStyle/>
          <a:p>
            <a:r>
              <a:rPr lang="tr-TR" smtClean="0"/>
              <a:t>Asıl başlık stili için tıklatın</a:t>
            </a:r>
            <a:endParaRPr lang="tr-TR"/>
          </a:p>
        </p:txBody>
      </p:sp>
      <p:sp>
        <p:nvSpPr>
          <p:cNvPr id="3" name="2 Metin Yer Tutucusu"/>
          <p:cNvSpPr>
            <a:spLocks noGrp="1"/>
          </p:cNvSpPr>
          <p:nvPr>
            <p:ph type="body" sz="half" idx="1"/>
          </p:nvPr>
        </p:nvSpPr>
        <p:spPr>
          <a:xfrm>
            <a:off x="457200" y="1981200"/>
            <a:ext cx="4038600" cy="3886200"/>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981200"/>
            <a:ext cx="4038600" cy="3886200"/>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Rectangle 2"/>
          <p:cNvSpPr>
            <a:spLocks noGrp="1" noChangeArrowheads="1"/>
          </p:cNvSpPr>
          <p:nvPr>
            <p:ph type="ftr" sz="quarter" idx="10"/>
          </p:nvPr>
        </p:nvSpPr>
        <p:spPr>
          <a:ln/>
        </p:spPr>
        <p:txBody>
          <a:bodyPr/>
          <a:lstStyle>
            <a:lvl1pPr>
              <a:defRPr/>
            </a:lvl1pPr>
          </a:lstStyle>
          <a:p>
            <a:pPr>
              <a:defRPr/>
            </a:pPr>
            <a:endParaRPr lang="tr-TR">
              <a:solidFill>
                <a:prstClr val="black">
                  <a:tint val="75000"/>
                </a:prstClr>
              </a:solidFill>
            </a:endParaRPr>
          </a:p>
        </p:txBody>
      </p:sp>
      <p:sp>
        <p:nvSpPr>
          <p:cNvPr id="6" name="Rectangle 3"/>
          <p:cNvSpPr>
            <a:spLocks noGrp="1" noChangeArrowheads="1"/>
          </p:cNvSpPr>
          <p:nvPr>
            <p:ph type="sldNum" sz="quarter" idx="11"/>
          </p:nvPr>
        </p:nvSpPr>
        <p:spPr>
          <a:ln/>
        </p:spPr>
        <p:txBody>
          <a:bodyPr/>
          <a:lstStyle>
            <a:lvl1pPr>
              <a:defRPr/>
            </a:lvl1pPr>
          </a:lstStyle>
          <a:p>
            <a:pPr>
              <a:defRPr/>
            </a:pPr>
            <a:fld id="{5628B734-FF92-4B05-B05B-C4E9E455AA54}" type="slidenum">
              <a:rPr lang="tr-TR">
                <a:solidFill>
                  <a:prstClr val="black">
                    <a:tint val="75000"/>
                  </a:prstClr>
                </a:solidFill>
              </a:rPr>
              <a:pPr>
                <a:defRPr/>
              </a:pPr>
              <a:t>‹#›</a:t>
            </a:fld>
            <a:endParaRPr lang="tr-TR">
              <a:solidFill>
                <a:prstClr val="black">
                  <a:tint val="75000"/>
                </a:prstClr>
              </a:solidFill>
            </a:endParaRPr>
          </a:p>
        </p:txBody>
      </p:sp>
      <p:sp>
        <p:nvSpPr>
          <p:cNvPr id="7" name="Rectangle 16"/>
          <p:cNvSpPr>
            <a:spLocks noGrp="1" noChangeArrowheads="1"/>
          </p:cNvSpPr>
          <p:nvPr>
            <p:ph type="dt" sz="half" idx="12"/>
          </p:nvPr>
        </p:nvSpPr>
        <p:spPr>
          <a:ln/>
        </p:spPr>
        <p:txBody>
          <a:bodyPr/>
          <a:lstStyle>
            <a:lvl1pPr>
              <a:defRPr/>
            </a:lvl1pPr>
          </a:lstStyle>
          <a:p>
            <a:pPr>
              <a:defRPr/>
            </a:pPr>
            <a:endParaRPr lang="tr-TR">
              <a:solidFill>
                <a:prstClr val="black">
                  <a:tint val="75000"/>
                </a:prstClr>
              </a:solidFill>
            </a:endParaRPr>
          </a:p>
        </p:txBody>
      </p:sp>
    </p:spTree>
    <p:extLst>
      <p:ext uri="{BB962C8B-B14F-4D97-AF65-F5344CB8AC3E}">
        <p14:creationId xmlns:p14="http://schemas.microsoft.com/office/powerpoint/2010/main" xmlns="" val="240558827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AndTwoObj">
  <p:cSld name="Başlık, İçerik ve 2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1143000"/>
          </a:xfrm>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quarter" idx="2"/>
          </p:nvPr>
        </p:nvSpPr>
        <p:spPr>
          <a:xfrm>
            <a:off x="4648200" y="1600200"/>
            <a:ext cx="4038600" cy="21859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İçerik Yer Tutucusu"/>
          <p:cNvSpPr>
            <a:spLocks noGrp="1"/>
          </p:cNvSpPr>
          <p:nvPr>
            <p:ph sz="quarter" idx="3"/>
          </p:nvPr>
        </p:nvSpPr>
        <p:spPr>
          <a:xfrm>
            <a:off x="4648200" y="3938588"/>
            <a:ext cx="4038600" cy="2187575"/>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Rectangle 4"/>
          <p:cNvSpPr>
            <a:spLocks noGrp="1" noChangeArrowheads="1"/>
          </p:cNvSpPr>
          <p:nvPr>
            <p:ph type="dt" sz="half" idx="10"/>
          </p:nvPr>
        </p:nvSpPr>
        <p:spPr>
          <a:ln/>
        </p:spPr>
        <p:txBody>
          <a:bodyPr/>
          <a:lstStyle>
            <a:lvl1pPr>
              <a:defRPr/>
            </a:lvl1pPr>
          </a:lstStyle>
          <a:p>
            <a:pPr>
              <a:defRPr/>
            </a:pPr>
            <a:endParaRPr lang="tr-TR">
              <a:solidFill>
                <a:prstClr val="black">
                  <a:tint val="75000"/>
                </a:prstClr>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endParaRPr lang="tr-TR">
              <a:solidFill>
                <a:prstClr val="black">
                  <a:tint val="75000"/>
                </a:prstClr>
              </a:solidFill>
            </a:endParaRPr>
          </a:p>
        </p:txBody>
      </p:sp>
      <p:sp>
        <p:nvSpPr>
          <p:cNvPr id="8" name="Rectangle 6"/>
          <p:cNvSpPr>
            <a:spLocks noGrp="1" noChangeArrowheads="1"/>
          </p:cNvSpPr>
          <p:nvPr>
            <p:ph type="sldNum" sz="quarter" idx="12"/>
          </p:nvPr>
        </p:nvSpPr>
        <p:spPr>
          <a:ln/>
        </p:spPr>
        <p:txBody>
          <a:bodyPr/>
          <a:lstStyle>
            <a:lvl1pPr>
              <a:defRPr/>
            </a:lvl1pPr>
          </a:lstStyle>
          <a:p>
            <a:pPr>
              <a:defRPr/>
            </a:pPr>
            <a:fld id="{2A1F4FC3-ED52-49C1-9A36-CE5FB7784248}" type="slidenum">
              <a:rPr lang="tr-TR">
                <a:solidFill>
                  <a:prstClr val="black">
                    <a:tint val="75000"/>
                  </a:prstClr>
                </a:solidFill>
              </a:rPr>
              <a:pPr>
                <a:defRPr/>
              </a:pPr>
              <a:t>‹#›</a:t>
            </a:fld>
            <a:endParaRPr lang="tr-TR">
              <a:solidFill>
                <a:prstClr val="black">
                  <a:tint val="75000"/>
                </a:prstClr>
              </a:solidFill>
            </a:endParaRPr>
          </a:p>
        </p:txBody>
      </p:sp>
    </p:spTree>
    <p:extLst>
      <p:ext uri="{BB962C8B-B14F-4D97-AF65-F5344CB8AC3E}">
        <p14:creationId xmlns:p14="http://schemas.microsoft.com/office/powerpoint/2010/main" xmlns="" val="421465431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8/24/2012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5851644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8/24/2012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333602791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8/24/2012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396015431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tint val="75000"/>
                  </a:prstClr>
                </a:solidFill>
              </a:rPr>
              <a:pPr/>
              <a:t>8/24/2012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220977184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solidFill>
                  <a:prstClr val="black">
                    <a:tint val="75000"/>
                  </a:prstClr>
                </a:solidFill>
              </a:rPr>
              <a:pPr/>
              <a:t>8/24/2012</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191079613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solidFill>
                  <a:prstClr val="black">
                    <a:tint val="75000"/>
                  </a:prstClr>
                </a:solidFill>
              </a:rPr>
              <a:pPr/>
              <a:t>8/24/2012</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259569349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solidFill>
                  <a:prstClr val="black">
                    <a:tint val="75000"/>
                  </a:prstClr>
                </a:solidFill>
              </a:rPr>
              <a:pPr/>
              <a:t>8/24/2012</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107298805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tint val="75000"/>
                  </a:prstClr>
                </a:solidFill>
              </a:rPr>
              <a:pPr/>
              <a:t>8/24/2012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255162746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tint val="75000"/>
                  </a:prstClr>
                </a:solidFill>
              </a:rPr>
              <a:pPr/>
              <a:t>8/24/2012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334600230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8/24/2012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315973843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8/24/2012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165060930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xAndObj">
  <p:cSld name="Başlık, Metin ve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457200"/>
            <a:ext cx="8229600" cy="1371600"/>
          </a:xfrm>
        </p:spPr>
        <p:txBody>
          <a:bodyPr/>
          <a:lstStyle/>
          <a:p>
            <a:r>
              <a:rPr lang="tr-TR" smtClean="0"/>
              <a:t>Asıl başlık stili için tıklatın</a:t>
            </a:r>
            <a:endParaRPr lang="tr-TR"/>
          </a:p>
        </p:txBody>
      </p:sp>
      <p:sp>
        <p:nvSpPr>
          <p:cNvPr id="3" name="2 Metin Yer Tutucusu"/>
          <p:cNvSpPr>
            <a:spLocks noGrp="1"/>
          </p:cNvSpPr>
          <p:nvPr>
            <p:ph type="body" sz="half" idx="1"/>
          </p:nvPr>
        </p:nvSpPr>
        <p:spPr>
          <a:xfrm>
            <a:off x="457200" y="1981200"/>
            <a:ext cx="4038600" cy="3886200"/>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981200"/>
            <a:ext cx="4038600" cy="3886200"/>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Rectangle 2"/>
          <p:cNvSpPr>
            <a:spLocks noGrp="1" noChangeArrowheads="1"/>
          </p:cNvSpPr>
          <p:nvPr>
            <p:ph type="ftr" sz="quarter" idx="10"/>
          </p:nvPr>
        </p:nvSpPr>
        <p:spPr>
          <a:ln/>
        </p:spPr>
        <p:txBody>
          <a:bodyPr/>
          <a:lstStyle>
            <a:lvl1pPr>
              <a:defRPr/>
            </a:lvl1pPr>
          </a:lstStyle>
          <a:p>
            <a:pPr>
              <a:defRPr/>
            </a:pPr>
            <a:endParaRPr lang="tr-TR">
              <a:solidFill>
                <a:prstClr val="black">
                  <a:tint val="75000"/>
                </a:prstClr>
              </a:solidFill>
            </a:endParaRPr>
          </a:p>
        </p:txBody>
      </p:sp>
      <p:sp>
        <p:nvSpPr>
          <p:cNvPr id="6" name="Rectangle 3"/>
          <p:cNvSpPr>
            <a:spLocks noGrp="1" noChangeArrowheads="1"/>
          </p:cNvSpPr>
          <p:nvPr>
            <p:ph type="sldNum" sz="quarter" idx="11"/>
          </p:nvPr>
        </p:nvSpPr>
        <p:spPr>
          <a:ln/>
        </p:spPr>
        <p:txBody>
          <a:bodyPr/>
          <a:lstStyle>
            <a:lvl1pPr>
              <a:defRPr/>
            </a:lvl1pPr>
          </a:lstStyle>
          <a:p>
            <a:pPr>
              <a:defRPr/>
            </a:pPr>
            <a:fld id="{5628B734-FF92-4B05-B05B-C4E9E455AA54}" type="slidenum">
              <a:rPr lang="tr-TR">
                <a:solidFill>
                  <a:prstClr val="black">
                    <a:tint val="75000"/>
                  </a:prstClr>
                </a:solidFill>
              </a:rPr>
              <a:pPr>
                <a:defRPr/>
              </a:pPr>
              <a:t>‹#›</a:t>
            </a:fld>
            <a:endParaRPr lang="tr-TR">
              <a:solidFill>
                <a:prstClr val="black">
                  <a:tint val="75000"/>
                </a:prstClr>
              </a:solidFill>
            </a:endParaRPr>
          </a:p>
        </p:txBody>
      </p:sp>
      <p:sp>
        <p:nvSpPr>
          <p:cNvPr id="7" name="Rectangle 16"/>
          <p:cNvSpPr>
            <a:spLocks noGrp="1" noChangeArrowheads="1"/>
          </p:cNvSpPr>
          <p:nvPr>
            <p:ph type="dt" sz="half" idx="12"/>
          </p:nvPr>
        </p:nvSpPr>
        <p:spPr>
          <a:ln/>
        </p:spPr>
        <p:txBody>
          <a:bodyPr/>
          <a:lstStyle>
            <a:lvl1pPr>
              <a:defRPr/>
            </a:lvl1pPr>
          </a:lstStyle>
          <a:p>
            <a:pPr>
              <a:defRPr/>
            </a:pPr>
            <a:endParaRPr lang="tr-TR">
              <a:solidFill>
                <a:prstClr val="black">
                  <a:tint val="75000"/>
                </a:prstClr>
              </a:solidFill>
            </a:endParaRPr>
          </a:p>
        </p:txBody>
      </p:sp>
    </p:spTree>
    <p:extLst>
      <p:ext uri="{BB962C8B-B14F-4D97-AF65-F5344CB8AC3E}">
        <p14:creationId xmlns:p14="http://schemas.microsoft.com/office/powerpoint/2010/main" xmlns="" val="261943847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AndTwoObj">
  <p:cSld name="Başlık, İçerik ve 2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1143000"/>
          </a:xfrm>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quarter" idx="2"/>
          </p:nvPr>
        </p:nvSpPr>
        <p:spPr>
          <a:xfrm>
            <a:off x="4648200" y="1600200"/>
            <a:ext cx="4038600" cy="21859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İçerik Yer Tutucusu"/>
          <p:cNvSpPr>
            <a:spLocks noGrp="1"/>
          </p:cNvSpPr>
          <p:nvPr>
            <p:ph sz="quarter" idx="3"/>
          </p:nvPr>
        </p:nvSpPr>
        <p:spPr>
          <a:xfrm>
            <a:off x="4648200" y="3938588"/>
            <a:ext cx="4038600" cy="2187575"/>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Rectangle 4"/>
          <p:cNvSpPr>
            <a:spLocks noGrp="1" noChangeArrowheads="1"/>
          </p:cNvSpPr>
          <p:nvPr>
            <p:ph type="dt" sz="half" idx="10"/>
          </p:nvPr>
        </p:nvSpPr>
        <p:spPr>
          <a:ln/>
        </p:spPr>
        <p:txBody>
          <a:bodyPr/>
          <a:lstStyle>
            <a:lvl1pPr>
              <a:defRPr/>
            </a:lvl1pPr>
          </a:lstStyle>
          <a:p>
            <a:pPr>
              <a:defRPr/>
            </a:pPr>
            <a:endParaRPr lang="tr-TR">
              <a:solidFill>
                <a:prstClr val="black">
                  <a:tint val="75000"/>
                </a:prstClr>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endParaRPr lang="tr-TR">
              <a:solidFill>
                <a:prstClr val="black">
                  <a:tint val="75000"/>
                </a:prstClr>
              </a:solidFill>
            </a:endParaRPr>
          </a:p>
        </p:txBody>
      </p:sp>
      <p:sp>
        <p:nvSpPr>
          <p:cNvPr id="8" name="Rectangle 6"/>
          <p:cNvSpPr>
            <a:spLocks noGrp="1" noChangeArrowheads="1"/>
          </p:cNvSpPr>
          <p:nvPr>
            <p:ph type="sldNum" sz="quarter" idx="12"/>
          </p:nvPr>
        </p:nvSpPr>
        <p:spPr>
          <a:ln/>
        </p:spPr>
        <p:txBody>
          <a:bodyPr/>
          <a:lstStyle>
            <a:lvl1pPr>
              <a:defRPr/>
            </a:lvl1pPr>
          </a:lstStyle>
          <a:p>
            <a:pPr>
              <a:defRPr/>
            </a:pPr>
            <a:fld id="{2A1F4FC3-ED52-49C1-9A36-CE5FB7784248}" type="slidenum">
              <a:rPr lang="tr-TR">
                <a:solidFill>
                  <a:prstClr val="black">
                    <a:tint val="75000"/>
                  </a:prstClr>
                </a:solidFill>
              </a:rPr>
              <a:pPr>
                <a:defRPr/>
              </a:pPr>
              <a:t>‹#›</a:t>
            </a:fld>
            <a:endParaRPr lang="tr-TR">
              <a:solidFill>
                <a:prstClr val="black">
                  <a:tint val="75000"/>
                </a:prstClr>
              </a:solidFill>
            </a:endParaRPr>
          </a:p>
        </p:txBody>
      </p:sp>
    </p:spTree>
    <p:extLst>
      <p:ext uri="{BB962C8B-B14F-4D97-AF65-F5344CB8AC3E}">
        <p14:creationId xmlns:p14="http://schemas.microsoft.com/office/powerpoint/2010/main" xmlns="" val="272153961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8/24/2012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376280394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8/24/2012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30608885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8/24/2012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101670697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tint val="75000"/>
                  </a:prstClr>
                </a:solidFill>
              </a:rPr>
              <a:pPr/>
              <a:t>8/24/2012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79257896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solidFill>
                  <a:prstClr val="black">
                    <a:tint val="75000"/>
                  </a:prstClr>
                </a:solidFill>
              </a:rPr>
              <a:pPr/>
              <a:t>8/24/2012</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327230328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solidFill>
                  <a:prstClr val="black">
                    <a:tint val="75000"/>
                  </a:prstClr>
                </a:solidFill>
              </a:rPr>
              <a:pPr/>
              <a:t>8/24/2012</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237589064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solidFill>
                  <a:prstClr val="black">
                    <a:tint val="75000"/>
                  </a:prstClr>
                </a:solidFill>
              </a:rPr>
              <a:pPr/>
              <a:t>8/24/2012</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326571857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tint val="75000"/>
                  </a:prstClr>
                </a:solidFill>
              </a:rPr>
              <a:pPr/>
              <a:t>8/24/2012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120161819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tint val="75000"/>
                  </a:prstClr>
                </a:solidFill>
              </a:rPr>
              <a:pPr/>
              <a:t>8/24/2012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162080079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8/24/2012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152846484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8/24/2012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413959455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xAndObj">
  <p:cSld name="Başlık, Metin ve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457200"/>
            <a:ext cx="8229600" cy="1371600"/>
          </a:xfrm>
        </p:spPr>
        <p:txBody>
          <a:bodyPr/>
          <a:lstStyle/>
          <a:p>
            <a:r>
              <a:rPr lang="tr-TR" smtClean="0"/>
              <a:t>Asıl başlık stili için tıklatın</a:t>
            </a:r>
            <a:endParaRPr lang="tr-TR"/>
          </a:p>
        </p:txBody>
      </p:sp>
      <p:sp>
        <p:nvSpPr>
          <p:cNvPr id="3" name="2 Metin Yer Tutucusu"/>
          <p:cNvSpPr>
            <a:spLocks noGrp="1"/>
          </p:cNvSpPr>
          <p:nvPr>
            <p:ph type="body" sz="half" idx="1"/>
          </p:nvPr>
        </p:nvSpPr>
        <p:spPr>
          <a:xfrm>
            <a:off x="457200" y="1981200"/>
            <a:ext cx="4038600" cy="3886200"/>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981200"/>
            <a:ext cx="4038600" cy="3886200"/>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Rectangle 2"/>
          <p:cNvSpPr>
            <a:spLocks noGrp="1" noChangeArrowheads="1"/>
          </p:cNvSpPr>
          <p:nvPr>
            <p:ph type="ftr" sz="quarter" idx="10"/>
          </p:nvPr>
        </p:nvSpPr>
        <p:spPr>
          <a:ln/>
        </p:spPr>
        <p:txBody>
          <a:bodyPr/>
          <a:lstStyle>
            <a:lvl1pPr>
              <a:defRPr/>
            </a:lvl1pPr>
          </a:lstStyle>
          <a:p>
            <a:pPr>
              <a:defRPr/>
            </a:pPr>
            <a:endParaRPr lang="tr-TR">
              <a:solidFill>
                <a:prstClr val="black">
                  <a:tint val="75000"/>
                </a:prstClr>
              </a:solidFill>
            </a:endParaRPr>
          </a:p>
        </p:txBody>
      </p:sp>
      <p:sp>
        <p:nvSpPr>
          <p:cNvPr id="6" name="Rectangle 3"/>
          <p:cNvSpPr>
            <a:spLocks noGrp="1" noChangeArrowheads="1"/>
          </p:cNvSpPr>
          <p:nvPr>
            <p:ph type="sldNum" sz="quarter" idx="11"/>
          </p:nvPr>
        </p:nvSpPr>
        <p:spPr>
          <a:ln/>
        </p:spPr>
        <p:txBody>
          <a:bodyPr/>
          <a:lstStyle>
            <a:lvl1pPr>
              <a:defRPr/>
            </a:lvl1pPr>
          </a:lstStyle>
          <a:p>
            <a:pPr>
              <a:defRPr/>
            </a:pPr>
            <a:fld id="{5628B734-FF92-4B05-B05B-C4E9E455AA54}" type="slidenum">
              <a:rPr lang="tr-TR">
                <a:solidFill>
                  <a:prstClr val="black">
                    <a:tint val="75000"/>
                  </a:prstClr>
                </a:solidFill>
              </a:rPr>
              <a:pPr>
                <a:defRPr/>
              </a:pPr>
              <a:t>‹#›</a:t>
            </a:fld>
            <a:endParaRPr lang="tr-TR">
              <a:solidFill>
                <a:prstClr val="black">
                  <a:tint val="75000"/>
                </a:prstClr>
              </a:solidFill>
            </a:endParaRPr>
          </a:p>
        </p:txBody>
      </p:sp>
      <p:sp>
        <p:nvSpPr>
          <p:cNvPr id="7" name="Rectangle 16"/>
          <p:cNvSpPr>
            <a:spLocks noGrp="1" noChangeArrowheads="1"/>
          </p:cNvSpPr>
          <p:nvPr>
            <p:ph type="dt" sz="half" idx="12"/>
          </p:nvPr>
        </p:nvSpPr>
        <p:spPr>
          <a:ln/>
        </p:spPr>
        <p:txBody>
          <a:bodyPr/>
          <a:lstStyle>
            <a:lvl1pPr>
              <a:defRPr/>
            </a:lvl1pPr>
          </a:lstStyle>
          <a:p>
            <a:pPr>
              <a:defRPr/>
            </a:pPr>
            <a:endParaRPr lang="tr-TR">
              <a:solidFill>
                <a:prstClr val="black">
                  <a:tint val="75000"/>
                </a:prstClr>
              </a:solidFill>
            </a:endParaRPr>
          </a:p>
        </p:txBody>
      </p:sp>
    </p:spTree>
    <p:extLst>
      <p:ext uri="{BB962C8B-B14F-4D97-AF65-F5344CB8AC3E}">
        <p14:creationId xmlns:p14="http://schemas.microsoft.com/office/powerpoint/2010/main" xmlns="" val="271751328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AndTwoObj">
  <p:cSld name="Başlık, İçerik ve 2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1143000"/>
          </a:xfrm>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quarter" idx="2"/>
          </p:nvPr>
        </p:nvSpPr>
        <p:spPr>
          <a:xfrm>
            <a:off x="4648200" y="1600200"/>
            <a:ext cx="4038600" cy="21859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İçerik Yer Tutucusu"/>
          <p:cNvSpPr>
            <a:spLocks noGrp="1"/>
          </p:cNvSpPr>
          <p:nvPr>
            <p:ph sz="quarter" idx="3"/>
          </p:nvPr>
        </p:nvSpPr>
        <p:spPr>
          <a:xfrm>
            <a:off x="4648200" y="3938588"/>
            <a:ext cx="4038600" cy="2187575"/>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Rectangle 4"/>
          <p:cNvSpPr>
            <a:spLocks noGrp="1" noChangeArrowheads="1"/>
          </p:cNvSpPr>
          <p:nvPr>
            <p:ph type="dt" sz="half" idx="10"/>
          </p:nvPr>
        </p:nvSpPr>
        <p:spPr>
          <a:ln/>
        </p:spPr>
        <p:txBody>
          <a:bodyPr/>
          <a:lstStyle>
            <a:lvl1pPr>
              <a:defRPr/>
            </a:lvl1pPr>
          </a:lstStyle>
          <a:p>
            <a:pPr>
              <a:defRPr/>
            </a:pPr>
            <a:endParaRPr lang="tr-TR">
              <a:solidFill>
                <a:prstClr val="black">
                  <a:tint val="75000"/>
                </a:prstClr>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endParaRPr lang="tr-TR">
              <a:solidFill>
                <a:prstClr val="black">
                  <a:tint val="75000"/>
                </a:prstClr>
              </a:solidFill>
            </a:endParaRPr>
          </a:p>
        </p:txBody>
      </p:sp>
      <p:sp>
        <p:nvSpPr>
          <p:cNvPr id="8" name="Rectangle 6"/>
          <p:cNvSpPr>
            <a:spLocks noGrp="1" noChangeArrowheads="1"/>
          </p:cNvSpPr>
          <p:nvPr>
            <p:ph type="sldNum" sz="quarter" idx="12"/>
          </p:nvPr>
        </p:nvSpPr>
        <p:spPr>
          <a:ln/>
        </p:spPr>
        <p:txBody>
          <a:bodyPr/>
          <a:lstStyle>
            <a:lvl1pPr>
              <a:defRPr/>
            </a:lvl1pPr>
          </a:lstStyle>
          <a:p>
            <a:pPr>
              <a:defRPr/>
            </a:pPr>
            <a:fld id="{2A1F4FC3-ED52-49C1-9A36-CE5FB7784248}" type="slidenum">
              <a:rPr lang="tr-TR">
                <a:solidFill>
                  <a:prstClr val="black">
                    <a:tint val="75000"/>
                  </a:prstClr>
                </a:solidFill>
              </a:rPr>
              <a:pPr>
                <a:defRPr/>
              </a:pPr>
              <a:t>‹#›</a:t>
            </a:fld>
            <a:endParaRPr lang="tr-TR">
              <a:solidFill>
                <a:prstClr val="black">
                  <a:tint val="75000"/>
                </a:prstClr>
              </a:solidFill>
            </a:endParaRPr>
          </a:p>
        </p:txBody>
      </p:sp>
    </p:spTree>
    <p:extLst>
      <p:ext uri="{BB962C8B-B14F-4D97-AF65-F5344CB8AC3E}">
        <p14:creationId xmlns:p14="http://schemas.microsoft.com/office/powerpoint/2010/main" xmlns="" val="403999560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8/24/2012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316913006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8/24/2012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263378565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8/24/2012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117762264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tint val="75000"/>
                  </a:prstClr>
                </a:solidFill>
              </a:rPr>
              <a:pPr/>
              <a:t>8/24/2012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163984718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solidFill>
                  <a:prstClr val="black">
                    <a:tint val="75000"/>
                  </a:prstClr>
                </a:solidFill>
              </a:rPr>
              <a:pPr/>
              <a:t>8/24/2012</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38753469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solidFill>
                  <a:prstClr val="black">
                    <a:tint val="75000"/>
                  </a:prstClr>
                </a:solidFill>
              </a:rPr>
              <a:pPr/>
              <a:t>8/24/2012</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3739058906"/>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solidFill>
                  <a:prstClr val="black">
                    <a:tint val="75000"/>
                  </a:prstClr>
                </a:solidFill>
              </a:rPr>
              <a:pPr/>
              <a:t>8/24/2012</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240842601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tint val="75000"/>
                  </a:prstClr>
                </a:solidFill>
              </a:rPr>
              <a:pPr/>
              <a:t>8/24/2012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372126573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tint val="75000"/>
                  </a:prstClr>
                </a:solidFill>
              </a:rPr>
              <a:pPr/>
              <a:t>8/24/2012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119221583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8/24/2012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2553553399"/>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8/24/2012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170203646"/>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objAndTwoObj">
  <p:cSld name="Başlık, İçerik ve 2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1143000"/>
          </a:xfrm>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quarter" idx="2"/>
          </p:nvPr>
        </p:nvSpPr>
        <p:spPr>
          <a:xfrm>
            <a:off x="4648200" y="1600200"/>
            <a:ext cx="4038600" cy="21859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İçerik Yer Tutucusu"/>
          <p:cNvSpPr>
            <a:spLocks noGrp="1"/>
          </p:cNvSpPr>
          <p:nvPr>
            <p:ph sz="quarter" idx="3"/>
          </p:nvPr>
        </p:nvSpPr>
        <p:spPr>
          <a:xfrm>
            <a:off x="4648200" y="3938588"/>
            <a:ext cx="4038600" cy="2187575"/>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Rectangle 4"/>
          <p:cNvSpPr>
            <a:spLocks noGrp="1" noChangeArrowheads="1"/>
          </p:cNvSpPr>
          <p:nvPr>
            <p:ph type="dt" sz="half" idx="10"/>
          </p:nvPr>
        </p:nvSpPr>
        <p:spPr>
          <a:ln/>
        </p:spPr>
        <p:txBody>
          <a:bodyPr/>
          <a:lstStyle>
            <a:lvl1pPr>
              <a:defRPr/>
            </a:lvl1pPr>
          </a:lstStyle>
          <a:p>
            <a:pPr>
              <a:defRPr/>
            </a:pPr>
            <a:endParaRPr lang="tr-TR">
              <a:solidFill>
                <a:prstClr val="black">
                  <a:tint val="75000"/>
                </a:prstClr>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endParaRPr lang="tr-TR">
              <a:solidFill>
                <a:prstClr val="black">
                  <a:tint val="75000"/>
                </a:prstClr>
              </a:solidFill>
            </a:endParaRPr>
          </a:p>
        </p:txBody>
      </p:sp>
      <p:sp>
        <p:nvSpPr>
          <p:cNvPr id="8" name="Rectangle 6"/>
          <p:cNvSpPr>
            <a:spLocks noGrp="1" noChangeArrowheads="1"/>
          </p:cNvSpPr>
          <p:nvPr>
            <p:ph type="sldNum" sz="quarter" idx="12"/>
          </p:nvPr>
        </p:nvSpPr>
        <p:spPr>
          <a:ln/>
        </p:spPr>
        <p:txBody>
          <a:bodyPr/>
          <a:lstStyle>
            <a:lvl1pPr>
              <a:defRPr/>
            </a:lvl1pPr>
          </a:lstStyle>
          <a:p>
            <a:pPr>
              <a:defRPr/>
            </a:pPr>
            <a:fld id="{2A1F4FC3-ED52-49C1-9A36-CE5FB7784248}" type="slidenum">
              <a:rPr lang="tr-TR">
                <a:solidFill>
                  <a:prstClr val="black">
                    <a:tint val="75000"/>
                  </a:prstClr>
                </a:solidFill>
              </a:rPr>
              <a:pPr>
                <a:defRPr/>
              </a:pPr>
              <a:t>‹#›</a:t>
            </a:fld>
            <a:endParaRPr lang="tr-TR">
              <a:solidFill>
                <a:prstClr val="black">
                  <a:tint val="75000"/>
                </a:prstClr>
              </a:solidFill>
            </a:endParaRPr>
          </a:p>
        </p:txBody>
      </p:sp>
    </p:spTree>
    <p:extLst>
      <p:ext uri="{BB962C8B-B14F-4D97-AF65-F5344CB8AC3E}">
        <p14:creationId xmlns:p14="http://schemas.microsoft.com/office/powerpoint/2010/main" xmlns="" val="1450849084"/>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8/24/2012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2781492461"/>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8/24/2012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45623218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8/24/2012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819104124"/>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tint val="75000"/>
                  </a:prstClr>
                </a:solidFill>
              </a:rPr>
              <a:pPr/>
              <a:t>8/24/2012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406137425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solidFill>
                  <a:prstClr val="black">
                    <a:tint val="75000"/>
                  </a:prstClr>
                </a:solidFill>
              </a:rPr>
              <a:pPr/>
              <a:t>8/24/2012</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1366018827"/>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solidFill>
                  <a:prstClr val="black">
                    <a:tint val="75000"/>
                  </a:prstClr>
                </a:solidFill>
              </a:rPr>
              <a:pPr/>
              <a:t>8/24/2012</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4151195748"/>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solidFill>
                  <a:prstClr val="black">
                    <a:tint val="75000"/>
                  </a:prstClr>
                </a:solidFill>
              </a:rPr>
              <a:pPr/>
              <a:t>8/24/2012</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148246072"/>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tint val="75000"/>
                  </a:prstClr>
                </a:solidFill>
              </a:rPr>
              <a:pPr/>
              <a:t>8/24/2012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984884999"/>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tint val="75000"/>
                  </a:prstClr>
                </a:solidFill>
              </a:rPr>
              <a:pPr/>
              <a:t>8/24/2012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1668936383"/>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8/24/2012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1076644251"/>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8/24/2012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2742125500"/>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objAndTwoObj">
  <p:cSld name="Başlık, İçerik ve 2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1143000"/>
          </a:xfrm>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quarter" idx="2"/>
          </p:nvPr>
        </p:nvSpPr>
        <p:spPr>
          <a:xfrm>
            <a:off x="4648200" y="1600200"/>
            <a:ext cx="4038600" cy="21859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İçerik Yer Tutucusu"/>
          <p:cNvSpPr>
            <a:spLocks noGrp="1"/>
          </p:cNvSpPr>
          <p:nvPr>
            <p:ph sz="quarter" idx="3"/>
          </p:nvPr>
        </p:nvSpPr>
        <p:spPr>
          <a:xfrm>
            <a:off x="4648200" y="3938588"/>
            <a:ext cx="4038600" cy="2187575"/>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Rectangle 4"/>
          <p:cNvSpPr>
            <a:spLocks noGrp="1" noChangeArrowheads="1"/>
          </p:cNvSpPr>
          <p:nvPr>
            <p:ph type="dt" sz="half" idx="10"/>
          </p:nvPr>
        </p:nvSpPr>
        <p:spPr>
          <a:ln/>
        </p:spPr>
        <p:txBody>
          <a:bodyPr/>
          <a:lstStyle>
            <a:lvl1pPr>
              <a:defRPr/>
            </a:lvl1pPr>
          </a:lstStyle>
          <a:p>
            <a:pPr>
              <a:defRPr/>
            </a:pPr>
            <a:endParaRPr lang="tr-TR">
              <a:solidFill>
                <a:prstClr val="black">
                  <a:tint val="75000"/>
                </a:prstClr>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endParaRPr lang="tr-TR">
              <a:solidFill>
                <a:prstClr val="black">
                  <a:tint val="75000"/>
                </a:prstClr>
              </a:solidFill>
            </a:endParaRPr>
          </a:p>
        </p:txBody>
      </p:sp>
      <p:sp>
        <p:nvSpPr>
          <p:cNvPr id="8" name="Rectangle 6"/>
          <p:cNvSpPr>
            <a:spLocks noGrp="1" noChangeArrowheads="1"/>
          </p:cNvSpPr>
          <p:nvPr>
            <p:ph type="sldNum" sz="quarter" idx="12"/>
          </p:nvPr>
        </p:nvSpPr>
        <p:spPr>
          <a:ln/>
        </p:spPr>
        <p:txBody>
          <a:bodyPr/>
          <a:lstStyle>
            <a:lvl1pPr>
              <a:defRPr/>
            </a:lvl1pPr>
          </a:lstStyle>
          <a:p>
            <a:pPr>
              <a:defRPr/>
            </a:pPr>
            <a:fld id="{2A1F4FC3-ED52-49C1-9A36-CE5FB7784248}" type="slidenum">
              <a:rPr lang="tr-TR">
                <a:solidFill>
                  <a:prstClr val="black">
                    <a:tint val="75000"/>
                  </a:prstClr>
                </a:solidFill>
              </a:rPr>
              <a:pPr>
                <a:defRPr/>
              </a:pPr>
              <a:t>‹#›</a:t>
            </a:fld>
            <a:endParaRPr lang="tr-TR">
              <a:solidFill>
                <a:prstClr val="black">
                  <a:tint val="75000"/>
                </a:prstClr>
              </a:solidFill>
            </a:endParaRPr>
          </a:p>
        </p:txBody>
      </p:sp>
    </p:spTree>
    <p:extLst>
      <p:ext uri="{BB962C8B-B14F-4D97-AF65-F5344CB8AC3E}">
        <p14:creationId xmlns:p14="http://schemas.microsoft.com/office/powerpoint/2010/main" xmlns="" val="2054793277"/>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8/24/2012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2208864200"/>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8/24/2012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225518823"/>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8/24/2012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2730821661"/>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tint val="75000"/>
                  </a:prstClr>
                </a:solidFill>
              </a:rPr>
              <a:pPr/>
              <a:t>8/24/2012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2893791749"/>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solidFill>
                  <a:prstClr val="black">
                    <a:tint val="75000"/>
                  </a:prstClr>
                </a:solidFill>
              </a:rPr>
              <a:pPr/>
              <a:t>8/24/2012</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160554615"/>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solidFill>
                  <a:prstClr val="black">
                    <a:tint val="75000"/>
                  </a:prstClr>
                </a:solidFill>
              </a:rPr>
              <a:pPr/>
              <a:t>8/24/2012</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2805779383"/>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solidFill>
                  <a:prstClr val="black">
                    <a:tint val="75000"/>
                  </a:prstClr>
                </a:solidFill>
              </a:rPr>
              <a:pPr/>
              <a:t>8/24/2012</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50943342"/>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tint val="75000"/>
                  </a:prstClr>
                </a:solidFill>
              </a:rPr>
              <a:pPr/>
              <a:t>8/24/2012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1006822426"/>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tint val="75000"/>
                  </a:prstClr>
                </a:solidFill>
              </a:rPr>
              <a:pPr/>
              <a:t>8/24/2012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3942846050"/>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8/24/2012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3757884033"/>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8/24/2012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3405481288"/>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objAndTwoObj">
  <p:cSld name="Başlık, İçerik ve 2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1143000"/>
          </a:xfrm>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quarter" idx="2"/>
          </p:nvPr>
        </p:nvSpPr>
        <p:spPr>
          <a:xfrm>
            <a:off x="4648200" y="1600200"/>
            <a:ext cx="4038600" cy="21859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İçerik Yer Tutucusu"/>
          <p:cNvSpPr>
            <a:spLocks noGrp="1"/>
          </p:cNvSpPr>
          <p:nvPr>
            <p:ph sz="quarter" idx="3"/>
          </p:nvPr>
        </p:nvSpPr>
        <p:spPr>
          <a:xfrm>
            <a:off x="4648200" y="3938588"/>
            <a:ext cx="4038600" cy="2187575"/>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Rectangle 4"/>
          <p:cNvSpPr>
            <a:spLocks noGrp="1" noChangeArrowheads="1"/>
          </p:cNvSpPr>
          <p:nvPr>
            <p:ph type="dt" sz="half" idx="10"/>
          </p:nvPr>
        </p:nvSpPr>
        <p:spPr>
          <a:ln/>
        </p:spPr>
        <p:txBody>
          <a:bodyPr/>
          <a:lstStyle>
            <a:lvl1pPr>
              <a:defRPr/>
            </a:lvl1pPr>
          </a:lstStyle>
          <a:p>
            <a:pPr>
              <a:defRPr/>
            </a:pPr>
            <a:endParaRPr lang="tr-TR">
              <a:solidFill>
                <a:prstClr val="black">
                  <a:tint val="75000"/>
                </a:prstClr>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endParaRPr lang="tr-TR">
              <a:solidFill>
                <a:prstClr val="black">
                  <a:tint val="75000"/>
                </a:prstClr>
              </a:solidFill>
            </a:endParaRPr>
          </a:p>
        </p:txBody>
      </p:sp>
      <p:sp>
        <p:nvSpPr>
          <p:cNvPr id="8" name="Rectangle 6"/>
          <p:cNvSpPr>
            <a:spLocks noGrp="1" noChangeArrowheads="1"/>
          </p:cNvSpPr>
          <p:nvPr>
            <p:ph type="sldNum" sz="quarter" idx="12"/>
          </p:nvPr>
        </p:nvSpPr>
        <p:spPr>
          <a:ln/>
        </p:spPr>
        <p:txBody>
          <a:bodyPr/>
          <a:lstStyle>
            <a:lvl1pPr>
              <a:defRPr/>
            </a:lvl1pPr>
          </a:lstStyle>
          <a:p>
            <a:pPr>
              <a:defRPr/>
            </a:pPr>
            <a:fld id="{2A1F4FC3-ED52-49C1-9A36-CE5FB7784248}" type="slidenum">
              <a:rPr lang="tr-TR">
                <a:solidFill>
                  <a:prstClr val="black">
                    <a:tint val="75000"/>
                  </a:prstClr>
                </a:solidFill>
              </a:rPr>
              <a:pPr>
                <a:defRPr/>
              </a:pPr>
              <a:t>‹#›</a:t>
            </a:fld>
            <a:endParaRPr lang="tr-TR">
              <a:solidFill>
                <a:prstClr val="black">
                  <a:tint val="75000"/>
                </a:prstClr>
              </a:solidFill>
            </a:endParaRPr>
          </a:p>
        </p:txBody>
      </p:sp>
    </p:spTree>
    <p:extLst>
      <p:ext uri="{BB962C8B-B14F-4D97-AF65-F5344CB8AC3E}">
        <p14:creationId xmlns:p14="http://schemas.microsoft.com/office/powerpoint/2010/main" xmlns="" val="164994846"/>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8/24/2012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3537425630"/>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8/24/2012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32521425"/>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8/24/2012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1825791467"/>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tint val="75000"/>
                  </a:prstClr>
                </a:solidFill>
              </a:rPr>
              <a:pPr/>
              <a:t>8/24/2012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1180504575"/>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solidFill>
                  <a:prstClr val="black">
                    <a:tint val="75000"/>
                  </a:prstClr>
                </a:solidFill>
              </a:rPr>
              <a:pPr/>
              <a:t>8/24/2012</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3085905613"/>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solidFill>
                  <a:prstClr val="black">
                    <a:tint val="75000"/>
                  </a:prstClr>
                </a:solidFill>
              </a:rPr>
              <a:pPr/>
              <a:t>8/24/2012</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1959474515"/>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solidFill>
                  <a:prstClr val="black">
                    <a:tint val="75000"/>
                  </a:prstClr>
                </a:solidFill>
              </a:rPr>
              <a:pPr/>
              <a:t>8/24/2012</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3116942862"/>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tint val="75000"/>
                  </a:prstClr>
                </a:solidFill>
              </a:rPr>
              <a:pPr/>
              <a:t>8/24/2012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493611809"/>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tint val="75000"/>
                  </a:prstClr>
                </a:solidFill>
              </a:rPr>
              <a:pPr/>
              <a:t>8/24/2012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3816401191"/>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8/24/2012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1558363282"/>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8/24/2012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3545090839"/>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objAndTwoObj">
  <p:cSld name="Başlık, İçerik ve 2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1143000"/>
          </a:xfrm>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quarter" idx="2"/>
          </p:nvPr>
        </p:nvSpPr>
        <p:spPr>
          <a:xfrm>
            <a:off x="4648200" y="1600200"/>
            <a:ext cx="4038600" cy="21859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İçerik Yer Tutucusu"/>
          <p:cNvSpPr>
            <a:spLocks noGrp="1"/>
          </p:cNvSpPr>
          <p:nvPr>
            <p:ph sz="quarter" idx="3"/>
          </p:nvPr>
        </p:nvSpPr>
        <p:spPr>
          <a:xfrm>
            <a:off x="4648200" y="3938588"/>
            <a:ext cx="4038600" cy="2187575"/>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Rectangle 4"/>
          <p:cNvSpPr>
            <a:spLocks noGrp="1" noChangeArrowheads="1"/>
          </p:cNvSpPr>
          <p:nvPr>
            <p:ph type="dt" sz="half" idx="10"/>
          </p:nvPr>
        </p:nvSpPr>
        <p:spPr>
          <a:ln/>
        </p:spPr>
        <p:txBody>
          <a:bodyPr/>
          <a:lstStyle>
            <a:lvl1pPr>
              <a:defRPr/>
            </a:lvl1pPr>
          </a:lstStyle>
          <a:p>
            <a:pPr>
              <a:defRPr/>
            </a:pPr>
            <a:endParaRPr lang="tr-TR">
              <a:solidFill>
                <a:prstClr val="black">
                  <a:tint val="75000"/>
                </a:prstClr>
              </a:solidFill>
            </a:endParaRPr>
          </a:p>
        </p:txBody>
      </p:sp>
      <p:sp>
        <p:nvSpPr>
          <p:cNvPr id="7" name="Rectangle 5"/>
          <p:cNvSpPr>
            <a:spLocks noGrp="1" noChangeArrowheads="1"/>
          </p:cNvSpPr>
          <p:nvPr>
            <p:ph type="ftr" sz="quarter" idx="11"/>
          </p:nvPr>
        </p:nvSpPr>
        <p:spPr>
          <a:ln/>
        </p:spPr>
        <p:txBody>
          <a:bodyPr/>
          <a:lstStyle>
            <a:lvl1pPr>
              <a:defRPr/>
            </a:lvl1pPr>
          </a:lstStyle>
          <a:p>
            <a:pPr>
              <a:defRPr/>
            </a:pPr>
            <a:endParaRPr lang="tr-TR">
              <a:solidFill>
                <a:prstClr val="black">
                  <a:tint val="75000"/>
                </a:prstClr>
              </a:solidFill>
            </a:endParaRPr>
          </a:p>
        </p:txBody>
      </p:sp>
      <p:sp>
        <p:nvSpPr>
          <p:cNvPr id="8" name="Rectangle 6"/>
          <p:cNvSpPr>
            <a:spLocks noGrp="1" noChangeArrowheads="1"/>
          </p:cNvSpPr>
          <p:nvPr>
            <p:ph type="sldNum" sz="quarter" idx="12"/>
          </p:nvPr>
        </p:nvSpPr>
        <p:spPr>
          <a:ln/>
        </p:spPr>
        <p:txBody>
          <a:bodyPr/>
          <a:lstStyle>
            <a:lvl1pPr>
              <a:defRPr/>
            </a:lvl1pPr>
          </a:lstStyle>
          <a:p>
            <a:pPr>
              <a:defRPr/>
            </a:pPr>
            <a:fld id="{2A1F4FC3-ED52-49C1-9A36-CE5FB7784248}" type="slidenum">
              <a:rPr lang="tr-TR">
                <a:solidFill>
                  <a:prstClr val="black">
                    <a:tint val="75000"/>
                  </a:prstClr>
                </a:solidFill>
              </a:rPr>
              <a:pPr>
                <a:defRPr/>
              </a:pPr>
              <a:t>‹#›</a:t>
            </a:fld>
            <a:endParaRPr lang="tr-TR">
              <a:solidFill>
                <a:prstClr val="black">
                  <a:tint val="75000"/>
                </a:prstClr>
              </a:solidFill>
            </a:endParaRPr>
          </a:p>
        </p:txBody>
      </p:sp>
    </p:spTree>
    <p:extLst>
      <p:ext uri="{BB962C8B-B14F-4D97-AF65-F5344CB8AC3E}">
        <p14:creationId xmlns:p14="http://schemas.microsoft.com/office/powerpoint/2010/main" xmlns="" val="6016600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5.xml"/><Relationship Id="rId13" Type="http://schemas.openxmlformats.org/officeDocument/2006/relationships/slideLayout" Target="../slideLayouts/slideLayout40.xml"/><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slideLayout" Target="../slideLayouts/slideLayout39.xml"/><Relationship Id="rId2" Type="http://schemas.openxmlformats.org/officeDocument/2006/relationships/slideLayout" Target="../slideLayouts/slideLayout29.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0" Type="http://schemas.openxmlformats.org/officeDocument/2006/relationships/slideLayout" Target="../slideLayouts/slideLayout37.xml"/><Relationship Id="rId4" Type="http://schemas.openxmlformats.org/officeDocument/2006/relationships/slideLayout" Target="../slideLayouts/slideLayout31.xml"/><Relationship Id="rId9" Type="http://schemas.openxmlformats.org/officeDocument/2006/relationships/slideLayout" Target="../slideLayouts/slideLayout36.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8.xml"/><Relationship Id="rId13" Type="http://schemas.openxmlformats.org/officeDocument/2006/relationships/slideLayout" Target="../slideLayouts/slideLayout53.xml"/><Relationship Id="rId3" Type="http://schemas.openxmlformats.org/officeDocument/2006/relationships/slideLayout" Target="../slideLayouts/slideLayout43.xml"/><Relationship Id="rId7" Type="http://schemas.openxmlformats.org/officeDocument/2006/relationships/slideLayout" Target="../slideLayouts/slideLayout47.xml"/><Relationship Id="rId12" Type="http://schemas.openxmlformats.org/officeDocument/2006/relationships/slideLayout" Target="../slideLayouts/slideLayout52.xml"/><Relationship Id="rId2" Type="http://schemas.openxmlformats.org/officeDocument/2006/relationships/slideLayout" Target="../slideLayouts/slideLayout42.xml"/><Relationship Id="rId1" Type="http://schemas.openxmlformats.org/officeDocument/2006/relationships/slideLayout" Target="../slideLayouts/slideLayout41.xml"/><Relationship Id="rId6" Type="http://schemas.openxmlformats.org/officeDocument/2006/relationships/slideLayout" Target="../slideLayouts/slideLayout46.xml"/><Relationship Id="rId11" Type="http://schemas.openxmlformats.org/officeDocument/2006/relationships/slideLayout" Target="../slideLayouts/slideLayout51.xml"/><Relationship Id="rId5" Type="http://schemas.openxmlformats.org/officeDocument/2006/relationships/slideLayout" Target="../slideLayouts/slideLayout45.xml"/><Relationship Id="rId10" Type="http://schemas.openxmlformats.org/officeDocument/2006/relationships/slideLayout" Target="../slideLayouts/slideLayout50.xml"/><Relationship Id="rId4" Type="http://schemas.openxmlformats.org/officeDocument/2006/relationships/slideLayout" Target="../slideLayouts/slideLayout44.xml"/><Relationship Id="rId9" Type="http://schemas.openxmlformats.org/officeDocument/2006/relationships/slideLayout" Target="../slideLayouts/slideLayout49.xml"/><Relationship Id="rId1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1.xml"/><Relationship Id="rId13" Type="http://schemas.openxmlformats.org/officeDocument/2006/relationships/theme" Target="../theme/theme5.xml"/><Relationship Id="rId3" Type="http://schemas.openxmlformats.org/officeDocument/2006/relationships/slideLayout" Target="../slideLayouts/slideLayout56.xml"/><Relationship Id="rId7" Type="http://schemas.openxmlformats.org/officeDocument/2006/relationships/slideLayout" Target="../slideLayouts/slideLayout60.xml"/><Relationship Id="rId12" Type="http://schemas.openxmlformats.org/officeDocument/2006/relationships/slideLayout" Target="../slideLayouts/slideLayout65.xml"/><Relationship Id="rId2" Type="http://schemas.openxmlformats.org/officeDocument/2006/relationships/slideLayout" Target="../slideLayouts/slideLayout55.xml"/><Relationship Id="rId1" Type="http://schemas.openxmlformats.org/officeDocument/2006/relationships/slideLayout" Target="../slideLayouts/slideLayout54.xml"/><Relationship Id="rId6" Type="http://schemas.openxmlformats.org/officeDocument/2006/relationships/slideLayout" Target="../slideLayouts/slideLayout59.xml"/><Relationship Id="rId11" Type="http://schemas.openxmlformats.org/officeDocument/2006/relationships/slideLayout" Target="../slideLayouts/slideLayout64.xml"/><Relationship Id="rId5" Type="http://schemas.openxmlformats.org/officeDocument/2006/relationships/slideLayout" Target="../slideLayouts/slideLayout58.xml"/><Relationship Id="rId10" Type="http://schemas.openxmlformats.org/officeDocument/2006/relationships/slideLayout" Target="../slideLayouts/slideLayout63.xml"/><Relationship Id="rId4" Type="http://schemas.openxmlformats.org/officeDocument/2006/relationships/slideLayout" Target="../slideLayouts/slideLayout57.xml"/><Relationship Id="rId9" Type="http://schemas.openxmlformats.org/officeDocument/2006/relationships/slideLayout" Target="../slideLayouts/slideLayout62.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73.xml"/><Relationship Id="rId13" Type="http://schemas.openxmlformats.org/officeDocument/2006/relationships/theme" Target="../theme/theme6.xml"/><Relationship Id="rId3" Type="http://schemas.openxmlformats.org/officeDocument/2006/relationships/slideLayout" Target="../slideLayouts/slideLayout68.xml"/><Relationship Id="rId7" Type="http://schemas.openxmlformats.org/officeDocument/2006/relationships/slideLayout" Target="../slideLayouts/slideLayout72.xml"/><Relationship Id="rId12" Type="http://schemas.openxmlformats.org/officeDocument/2006/relationships/slideLayout" Target="../slideLayouts/slideLayout77.xml"/><Relationship Id="rId2" Type="http://schemas.openxmlformats.org/officeDocument/2006/relationships/slideLayout" Target="../slideLayouts/slideLayout67.xml"/><Relationship Id="rId1" Type="http://schemas.openxmlformats.org/officeDocument/2006/relationships/slideLayout" Target="../slideLayouts/slideLayout66.xml"/><Relationship Id="rId6" Type="http://schemas.openxmlformats.org/officeDocument/2006/relationships/slideLayout" Target="../slideLayouts/slideLayout71.xml"/><Relationship Id="rId11" Type="http://schemas.openxmlformats.org/officeDocument/2006/relationships/slideLayout" Target="../slideLayouts/slideLayout76.xml"/><Relationship Id="rId5" Type="http://schemas.openxmlformats.org/officeDocument/2006/relationships/slideLayout" Target="../slideLayouts/slideLayout70.xml"/><Relationship Id="rId10" Type="http://schemas.openxmlformats.org/officeDocument/2006/relationships/slideLayout" Target="../slideLayouts/slideLayout75.xml"/><Relationship Id="rId4" Type="http://schemas.openxmlformats.org/officeDocument/2006/relationships/slideLayout" Target="../slideLayouts/slideLayout69.xml"/><Relationship Id="rId9" Type="http://schemas.openxmlformats.org/officeDocument/2006/relationships/slideLayout" Target="../slideLayouts/slideLayout7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85.xml"/><Relationship Id="rId13" Type="http://schemas.openxmlformats.org/officeDocument/2006/relationships/theme" Target="../theme/theme7.xml"/><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slideLayout" Target="../slideLayouts/slideLayout89.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97.xml"/><Relationship Id="rId13" Type="http://schemas.openxmlformats.org/officeDocument/2006/relationships/theme" Target="../theme/theme8.xml"/><Relationship Id="rId3" Type="http://schemas.openxmlformats.org/officeDocument/2006/relationships/slideLayout" Target="../slideLayouts/slideLayout92.xml"/><Relationship Id="rId7" Type="http://schemas.openxmlformats.org/officeDocument/2006/relationships/slideLayout" Target="../slideLayouts/slideLayout96.xml"/><Relationship Id="rId12" Type="http://schemas.openxmlformats.org/officeDocument/2006/relationships/slideLayout" Target="../slideLayouts/slideLayout101.xml"/><Relationship Id="rId2" Type="http://schemas.openxmlformats.org/officeDocument/2006/relationships/slideLayout" Target="../slideLayouts/slideLayout91.xml"/><Relationship Id="rId1" Type="http://schemas.openxmlformats.org/officeDocument/2006/relationships/slideLayout" Target="../slideLayouts/slideLayout90.xml"/><Relationship Id="rId6" Type="http://schemas.openxmlformats.org/officeDocument/2006/relationships/slideLayout" Target="../slideLayouts/slideLayout95.xml"/><Relationship Id="rId11" Type="http://schemas.openxmlformats.org/officeDocument/2006/relationships/slideLayout" Target="../slideLayouts/slideLayout100.xml"/><Relationship Id="rId5" Type="http://schemas.openxmlformats.org/officeDocument/2006/relationships/slideLayout" Target="../slideLayouts/slideLayout94.xml"/><Relationship Id="rId10" Type="http://schemas.openxmlformats.org/officeDocument/2006/relationships/slideLayout" Target="../slideLayouts/slideLayout99.xml"/><Relationship Id="rId4" Type="http://schemas.openxmlformats.org/officeDocument/2006/relationships/slideLayout" Target="../slideLayouts/slideLayout93.xml"/><Relationship Id="rId9" Type="http://schemas.openxmlformats.org/officeDocument/2006/relationships/slideLayout" Target="../slideLayouts/slideLayout9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66FDFD0-4AAA-4C3D-88A6-82A61616C2FA}" type="datetime1">
              <a:rPr lang="en-US" smtClean="0"/>
              <a:pPr/>
              <a:t>8/24/2012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Nasim Zafar</a:t>
            </a: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1" r:id="rId12"/>
    <p:sldLayoutId id="2147483662" r:id="rId13"/>
    <p:sldLayoutId id="2147483663" r:id="rId1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solidFill>
                  <a:prstClr val="black">
                    <a:tint val="75000"/>
                  </a:prstClr>
                </a:solidFill>
              </a:rPr>
              <a:pPr/>
              <a:t>8/24/2012</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3098342765"/>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 id="2147483676" r:id="rId12"/>
    <p:sldLayoutId id="2147483677"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solidFill>
                  <a:prstClr val="black">
                    <a:tint val="75000"/>
                  </a:prstClr>
                </a:solidFill>
              </a:rPr>
              <a:pPr/>
              <a:t>8/24/2012</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2416464702"/>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solidFill>
                  <a:prstClr val="black">
                    <a:tint val="75000"/>
                  </a:prstClr>
                </a:solidFill>
              </a:rPr>
              <a:pPr/>
              <a:t>8/24/2012</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303807108"/>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 id="2147483704" r:id="rId12"/>
    <p:sldLayoutId id="2147483705"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solidFill>
                  <a:prstClr val="black">
                    <a:tint val="75000"/>
                  </a:prstClr>
                </a:solidFill>
              </a:rPr>
              <a:pPr/>
              <a:t>8/24/2012</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4148408637"/>
      </p:ext>
    </p:extLst>
  </p:cSld>
  <p:clrMap bg1="lt1" tx1="dk1" bg2="lt2" tx2="dk2" accent1="accent1" accent2="accent2" accent3="accent3" accent4="accent4" accent5="accent5" accent6="accent6" hlink="hlink" folHlink="folHlink"/>
  <p:sldLayoutIdLst>
    <p:sldLayoutId id="2147483707" r:id="rId1"/>
    <p:sldLayoutId id="2147483708" r:id="rId2"/>
    <p:sldLayoutId id="2147483709" r:id="rId3"/>
    <p:sldLayoutId id="2147483710" r:id="rId4"/>
    <p:sldLayoutId id="2147483711" r:id="rId5"/>
    <p:sldLayoutId id="2147483712" r:id="rId6"/>
    <p:sldLayoutId id="2147483713" r:id="rId7"/>
    <p:sldLayoutId id="2147483714" r:id="rId8"/>
    <p:sldLayoutId id="2147483715" r:id="rId9"/>
    <p:sldLayoutId id="2147483716" r:id="rId10"/>
    <p:sldLayoutId id="2147483717" r:id="rId11"/>
    <p:sldLayoutId id="2147483718"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solidFill>
                  <a:prstClr val="black">
                    <a:tint val="75000"/>
                  </a:prstClr>
                </a:solidFill>
              </a:rPr>
              <a:pPr/>
              <a:t>8/24/2012</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2779862696"/>
      </p:ext>
    </p:extLst>
  </p:cSld>
  <p:clrMap bg1="lt1" tx1="dk1" bg2="lt2" tx2="dk2" accent1="accent1" accent2="accent2" accent3="accent3" accent4="accent4" accent5="accent5" accent6="accent6" hlink="hlink" folHlink="folHlink"/>
  <p:sldLayoutIdLst>
    <p:sldLayoutId id="2147483720" r:id="rId1"/>
    <p:sldLayoutId id="2147483721" r:id="rId2"/>
    <p:sldLayoutId id="2147483722" r:id="rId3"/>
    <p:sldLayoutId id="2147483723" r:id="rId4"/>
    <p:sldLayoutId id="2147483724" r:id="rId5"/>
    <p:sldLayoutId id="2147483725" r:id="rId6"/>
    <p:sldLayoutId id="2147483726" r:id="rId7"/>
    <p:sldLayoutId id="2147483727" r:id="rId8"/>
    <p:sldLayoutId id="2147483728" r:id="rId9"/>
    <p:sldLayoutId id="2147483729" r:id="rId10"/>
    <p:sldLayoutId id="2147483730" r:id="rId11"/>
    <p:sldLayoutId id="2147483731"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solidFill>
                  <a:prstClr val="black">
                    <a:tint val="75000"/>
                  </a:prstClr>
                </a:solidFill>
              </a:rPr>
              <a:pPr/>
              <a:t>8/24/2012</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2891508256"/>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 id="2147483744"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solidFill>
                  <a:prstClr val="black">
                    <a:tint val="75000"/>
                  </a:prstClr>
                </a:solidFill>
              </a:rPr>
              <a:pPr/>
              <a:t>8/24/2012</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1113537679"/>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748" r:id="rId3"/>
    <p:sldLayoutId id="2147483749" r:id="rId4"/>
    <p:sldLayoutId id="2147483750" r:id="rId5"/>
    <p:sldLayoutId id="2147483751" r:id="rId6"/>
    <p:sldLayoutId id="2147483752" r:id="rId7"/>
    <p:sldLayoutId id="2147483753" r:id="rId8"/>
    <p:sldLayoutId id="2147483754" r:id="rId9"/>
    <p:sldLayoutId id="2147483755" r:id="rId10"/>
    <p:sldLayoutId id="2147483756" r:id="rId11"/>
    <p:sldLayoutId id="2147483757"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oleObject" Target="../embeddings/oleObject4.bin"/><Relationship Id="rId4" Type="http://schemas.openxmlformats.org/officeDocument/2006/relationships/oleObject" Target="../embeddings/oleObject3.bin"/></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oleObject" Target="../embeddings/oleObject6.bin"/></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2.xml"/><Relationship Id="rId1" Type="http://schemas.openxmlformats.org/officeDocument/2006/relationships/vmlDrawing" Target="../drawings/vmlDrawing4.vml"/><Relationship Id="rId4" Type="http://schemas.openxmlformats.org/officeDocument/2006/relationships/oleObject" Target="../embeddings/oleObject8.bin"/></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2.xml"/><Relationship Id="rId1" Type="http://schemas.openxmlformats.org/officeDocument/2006/relationships/vmlDrawing" Target="../drawings/vmlDrawing5.vml"/><Relationship Id="rId4" Type="http://schemas.openxmlformats.org/officeDocument/2006/relationships/oleObject" Target="../embeddings/oleObject10.bin"/></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Layout" Target="../slideLayouts/slideLayout52.xml"/><Relationship Id="rId1" Type="http://schemas.openxmlformats.org/officeDocument/2006/relationships/vmlDrawing" Target="../drawings/vmlDrawing6.vml"/></Relationships>
</file>

<file path=ppt/slides/_rels/slide19.xml.rels><?xml version="1.0" encoding="UTF-8" standalone="yes"?>
<Relationships xmlns="http://schemas.openxmlformats.org/package/2006/relationships"><Relationship Id="rId8" Type="http://schemas.openxmlformats.org/officeDocument/2006/relationships/oleObject" Target="../embeddings/oleObject17.bin"/><Relationship Id="rId3" Type="http://schemas.openxmlformats.org/officeDocument/2006/relationships/oleObject" Target="../embeddings/oleObject12.bin"/><Relationship Id="rId7" Type="http://schemas.openxmlformats.org/officeDocument/2006/relationships/oleObject" Target="../embeddings/oleObject16.bin"/><Relationship Id="rId2" Type="http://schemas.openxmlformats.org/officeDocument/2006/relationships/slideLayout" Target="../slideLayouts/slideLayout65.xml"/><Relationship Id="rId1" Type="http://schemas.openxmlformats.org/officeDocument/2006/relationships/vmlDrawing" Target="../drawings/vmlDrawing7.vml"/><Relationship Id="rId6" Type="http://schemas.openxmlformats.org/officeDocument/2006/relationships/oleObject" Target="../embeddings/oleObject15.bin"/><Relationship Id="rId5" Type="http://schemas.openxmlformats.org/officeDocument/2006/relationships/oleObject" Target="../embeddings/oleObject14.bin"/><Relationship Id="rId4" Type="http://schemas.openxmlformats.org/officeDocument/2006/relationships/oleObject" Target="../embeddings/oleObject13.bin"/><Relationship Id="rId9" Type="http://schemas.openxmlformats.org/officeDocument/2006/relationships/oleObject" Target="../embeddings/oleObject18.bin"/></Relationships>
</file>

<file path=ppt/slides/_rels/slide20.xml.rels><?xml version="1.0" encoding="UTF-8" standalone="yes"?>
<Relationships xmlns="http://schemas.openxmlformats.org/package/2006/relationships"><Relationship Id="rId3" Type="http://schemas.openxmlformats.org/officeDocument/2006/relationships/oleObject" Target="../embeddings/oleObject19.bin"/><Relationship Id="rId2" Type="http://schemas.openxmlformats.org/officeDocument/2006/relationships/slideLayout" Target="../slideLayouts/slideLayout67.xml"/><Relationship Id="rId1" Type="http://schemas.openxmlformats.org/officeDocument/2006/relationships/vmlDrawing" Target="../drawings/vmlDrawing8.vml"/><Relationship Id="rId4" Type="http://schemas.openxmlformats.org/officeDocument/2006/relationships/image" Target="../media/image22.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96.xml"/></Relationships>
</file>

<file path=ppt/slides/_rels/slide23.xml.rels><?xml version="1.0" encoding="UTF-8" standalone="yes"?>
<Relationships xmlns="http://schemas.openxmlformats.org/package/2006/relationships"><Relationship Id="rId3" Type="http://schemas.openxmlformats.org/officeDocument/2006/relationships/oleObject" Target="../embeddings/oleObject20.bin"/><Relationship Id="rId2" Type="http://schemas.openxmlformats.org/officeDocument/2006/relationships/slideLayout" Target="../slideLayouts/slideLayout2.xml"/><Relationship Id="rId1" Type="http://schemas.openxmlformats.org/officeDocument/2006/relationships/vmlDrawing" Target="../drawings/vmlDrawing9.vml"/><Relationship Id="rId5" Type="http://schemas.openxmlformats.org/officeDocument/2006/relationships/oleObject" Target="../embeddings/oleObject22.bin"/><Relationship Id="rId4" Type="http://schemas.openxmlformats.org/officeDocument/2006/relationships/oleObject" Target="../embeddings/oleObject21.bin"/></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oleObject" Target="../embeddings/oleObject23.bin"/><Relationship Id="rId2" Type="http://schemas.openxmlformats.org/officeDocument/2006/relationships/slideLayout" Target="../slideLayouts/slideLayout2.xml"/><Relationship Id="rId1" Type="http://schemas.openxmlformats.org/officeDocument/2006/relationships/vmlDrawing" Target="../drawings/vmlDrawing10.vml"/></Relationships>
</file>

<file path=ppt/slides/_rels/slide28.xml.rels><?xml version="1.0" encoding="UTF-8" standalone="yes"?>
<Relationships xmlns="http://schemas.openxmlformats.org/package/2006/relationships"><Relationship Id="rId3" Type="http://schemas.openxmlformats.org/officeDocument/2006/relationships/oleObject" Target="../embeddings/oleObject24.bin"/><Relationship Id="rId2" Type="http://schemas.openxmlformats.org/officeDocument/2006/relationships/slideLayout" Target="../slideLayouts/slideLayout2.xml"/><Relationship Id="rId1" Type="http://schemas.openxmlformats.org/officeDocument/2006/relationships/vmlDrawing" Target="../drawings/vmlDrawing11.vml"/></Relationships>
</file>

<file path=ppt/slides/_rels/slide29.xml.rels><?xml version="1.0" encoding="UTF-8" standalone="yes"?>
<Relationships xmlns="http://schemas.openxmlformats.org/package/2006/relationships"><Relationship Id="rId3" Type="http://schemas.openxmlformats.org/officeDocument/2006/relationships/oleObject" Target="../embeddings/oleObject25.bin"/><Relationship Id="rId2" Type="http://schemas.openxmlformats.org/officeDocument/2006/relationships/slideLayout" Target="../slideLayouts/slideLayout2.xml"/><Relationship Id="rId1" Type="http://schemas.openxmlformats.org/officeDocument/2006/relationships/vmlDrawing" Target="../drawings/vmlDrawing12.vml"/></Relationships>
</file>

<file path=ppt/slides/_rels/slide30.xml.rels><?xml version="1.0" encoding="UTF-8" standalone="yes"?>
<Relationships xmlns="http://schemas.openxmlformats.org/package/2006/relationships"><Relationship Id="rId3" Type="http://schemas.openxmlformats.org/officeDocument/2006/relationships/oleObject" Target="../embeddings/oleObject26.bin"/><Relationship Id="rId2" Type="http://schemas.openxmlformats.org/officeDocument/2006/relationships/slideLayout" Target="../slideLayouts/slideLayout2.xml"/><Relationship Id="rId1" Type="http://schemas.openxmlformats.org/officeDocument/2006/relationships/vmlDrawing" Target="../drawings/vmlDrawing13.vml"/><Relationship Id="rId5" Type="http://schemas.openxmlformats.org/officeDocument/2006/relationships/image" Target="../media/image22.jpeg"/><Relationship Id="rId4" Type="http://schemas.openxmlformats.org/officeDocument/2006/relationships/oleObject" Target="../embeddings/oleObject27.bin"/></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4.xml"/><Relationship Id="rId7" Type="http://schemas.openxmlformats.org/officeDocument/2006/relationships/oleObject" Target="../embeddings/oleObject31.bin"/><Relationship Id="rId2" Type="http://schemas.openxmlformats.org/officeDocument/2006/relationships/slideLayout" Target="../slideLayouts/slideLayout2.xml"/><Relationship Id="rId1" Type="http://schemas.openxmlformats.org/officeDocument/2006/relationships/vmlDrawing" Target="../drawings/vmlDrawing14.vml"/><Relationship Id="rId6" Type="http://schemas.openxmlformats.org/officeDocument/2006/relationships/oleObject" Target="../embeddings/oleObject30.bin"/><Relationship Id="rId5" Type="http://schemas.openxmlformats.org/officeDocument/2006/relationships/oleObject" Target="../embeddings/oleObject29.bin"/><Relationship Id="rId4" Type="http://schemas.openxmlformats.org/officeDocument/2006/relationships/oleObject" Target="../embeddings/oleObject28.bin"/></Relationships>
</file>

<file path=ppt/slides/_rels/slide32.xml.rels><?xml version="1.0" encoding="UTF-8" standalone="yes"?>
<Relationships xmlns="http://schemas.openxmlformats.org/package/2006/relationships"><Relationship Id="rId3" Type="http://schemas.openxmlformats.org/officeDocument/2006/relationships/oleObject" Target="../embeddings/oleObject32.bin"/><Relationship Id="rId2" Type="http://schemas.openxmlformats.org/officeDocument/2006/relationships/slideLayout" Target="../slideLayouts/slideLayout13.xml"/><Relationship Id="rId1" Type="http://schemas.openxmlformats.org/officeDocument/2006/relationships/vmlDrawing" Target="../drawings/vmlDrawing15.vml"/><Relationship Id="rId4" Type="http://schemas.openxmlformats.org/officeDocument/2006/relationships/oleObject" Target="../embeddings/oleObject33.bin"/></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vmlDrawing" Target="../drawings/vmlDrawing16.vml"/><Relationship Id="rId5" Type="http://schemas.openxmlformats.org/officeDocument/2006/relationships/oleObject" Target="../embeddings/oleObject35.bin"/><Relationship Id="rId4" Type="http://schemas.openxmlformats.org/officeDocument/2006/relationships/oleObject" Target="../embeddings/oleObject34.bin"/></Relationships>
</file>

<file path=ppt/slides/_rels/slide34.xml.rels><?xml version="1.0" encoding="UTF-8" standalone="yes"?>
<Relationships xmlns="http://schemas.openxmlformats.org/package/2006/relationships"><Relationship Id="rId8" Type="http://schemas.openxmlformats.org/officeDocument/2006/relationships/oleObject" Target="../embeddings/oleObject40.bin"/><Relationship Id="rId3" Type="http://schemas.openxmlformats.org/officeDocument/2006/relationships/notesSlide" Target="../notesSlides/notesSlide6.xml"/><Relationship Id="rId7" Type="http://schemas.openxmlformats.org/officeDocument/2006/relationships/oleObject" Target="../embeddings/oleObject39.bin"/><Relationship Id="rId2" Type="http://schemas.openxmlformats.org/officeDocument/2006/relationships/slideLayout" Target="../slideLayouts/slideLayout2.xml"/><Relationship Id="rId1" Type="http://schemas.openxmlformats.org/officeDocument/2006/relationships/vmlDrawing" Target="../drawings/vmlDrawing17.vml"/><Relationship Id="rId6" Type="http://schemas.openxmlformats.org/officeDocument/2006/relationships/oleObject" Target="../embeddings/oleObject38.bin"/><Relationship Id="rId5" Type="http://schemas.openxmlformats.org/officeDocument/2006/relationships/oleObject" Target="../embeddings/oleObject37.bin"/><Relationship Id="rId4" Type="http://schemas.openxmlformats.org/officeDocument/2006/relationships/oleObject" Target="../embeddings/oleObject36.bin"/></Relationships>
</file>

<file path=ppt/slides/_rels/slide35.xml.rels><?xml version="1.0" encoding="UTF-8" standalone="yes"?>
<Relationships xmlns="http://schemas.openxmlformats.org/package/2006/relationships"><Relationship Id="rId8" Type="http://schemas.openxmlformats.org/officeDocument/2006/relationships/oleObject" Target="../embeddings/oleObject44.bin"/><Relationship Id="rId3" Type="http://schemas.openxmlformats.org/officeDocument/2006/relationships/image" Target="../media/image49.png"/><Relationship Id="rId7" Type="http://schemas.openxmlformats.org/officeDocument/2006/relationships/oleObject" Target="../embeddings/oleObject43.bin"/><Relationship Id="rId2" Type="http://schemas.openxmlformats.org/officeDocument/2006/relationships/slideLayout" Target="../slideLayouts/slideLayout2.xml"/><Relationship Id="rId1" Type="http://schemas.openxmlformats.org/officeDocument/2006/relationships/vmlDrawing" Target="../drawings/vmlDrawing18.vml"/><Relationship Id="rId6" Type="http://schemas.openxmlformats.org/officeDocument/2006/relationships/oleObject" Target="../embeddings/oleObject42.bin"/><Relationship Id="rId5" Type="http://schemas.openxmlformats.org/officeDocument/2006/relationships/oleObject" Target="../embeddings/oleObject41.bin"/><Relationship Id="rId4" Type="http://schemas.openxmlformats.org/officeDocument/2006/relationships/image" Target="../media/image50.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tags" Target="../tags/tag1.xml"/><Relationship Id="rId5" Type="http://schemas.openxmlformats.org/officeDocument/2006/relationships/notesSlide" Target="../notesSlides/notesSlide9.xml"/><Relationship Id="rId4"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oleObject" Target="../embeddings/oleObject45.bin"/><Relationship Id="rId2" Type="http://schemas.openxmlformats.org/officeDocument/2006/relationships/slideLayout" Target="../slideLayouts/slideLayout4.xml"/><Relationship Id="rId1" Type="http://schemas.openxmlformats.org/officeDocument/2006/relationships/vmlDrawing" Target="../drawings/vmlDrawing19.vml"/><Relationship Id="rId4" Type="http://schemas.openxmlformats.org/officeDocument/2006/relationships/oleObject" Target="../embeddings/oleObject46.bin"/></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95400" y="4114800"/>
            <a:ext cx="6553200" cy="1524000"/>
          </a:xfrm>
        </p:spPr>
        <p:txBody>
          <a:bodyPr>
            <a:normAutofit fontScale="85000" lnSpcReduction="20000"/>
          </a:bodyPr>
          <a:lstStyle/>
          <a:p>
            <a:pPr marL="0" indent="0">
              <a:buNone/>
            </a:pPr>
            <a:endParaRPr lang="en-US" sz="2000" dirty="0" smtClean="0">
              <a:latin typeface="Times New Roman" pitchFamily="18" charset="0"/>
              <a:cs typeface="Times New Roman" pitchFamily="18" charset="0"/>
            </a:endParaRPr>
          </a:p>
          <a:p>
            <a:pPr algn="ctr">
              <a:buNone/>
            </a:pPr>
            <a:r>
              <a:rPr lang="en-US" sz="2400" b="1" dirty="0" smtClean="0">
                <a:latin typeface="Times New Roman" pitchFamily="18" charset="0"/>
                <a:cs typeface="Times New Roman" pitchFamily="18" charset="0"/>
              </a:rPr>
              <a:t>Dr. Nasim Zafar</a:t>
            </a:r>
          </a:p>
          <a:p>
            <a:pPr algn="ctr">
              <a:buNone/>
            </a:pPr>
            <a:r>
              <a:rPr lang="en-US" sz="2400" b="1" dirty="0" smtClean="0">
                <a:latin typeface="Times New Roman" pitchFamily="18" charset="0"/>
                <a:cs typeface="Times New Roman" pitchFamily="18" charset="0"/>
              </a:rPr>
              <a:t>Electronics 1</a:t>
            </a:r>
          </a:p>
          <a:p>
            <a:pPr algn="ctr">
              <a:buNone/>
            </a:pPr>
            <a:r>
              <a:rPr lang="en-US" sz="2400" b="1" dirty="0" smtClean="0">
                <a:latin typeface="Times New Roman" pitchFamily="18" charset="0"/>
                <a:cs typeface="Times New Roman" pitchFamily="18" charset="0"/>
              </a:rPr>
              <a:t>EEE 231 – BS Electrical Engineering</a:t>
            </a:r>
            <a:endParaRPr lang="en-US" sz="2400" dirty="0" smtClean="0">
              <a:latin typeface="Times New Roman" pitchFamily="18" charset="0"/>
              <a:cs typeface="Times New Roman" pitchFamily="18" charset="0"/>
            </a:endParaRPr>
          </a:p>
          <a:p>
            <a:pPr algn="ctr">
              <a:buNone/>
            </a:pPr>
            <a:r>
              <a:rPr lang="en-US" sz="2400" b="1" dirty="0" smtClean="0">
                <a:latin typeface="Times New Roman" pitchFamily="18" charset="0"/>
                <a:cs typeface="Times New Roman" pitchFamily="18" charset="0"/>
              </a:rPr>
              <a:t>Fall Semester – 2012</a:t>
            </a:r>
            <a:endParaRPr lang="en-US" sz="2400" dirty="0">
              <a:latin typeface="Times New Roman" pitchFamily="18" charset="0"/>
              <a:cs typeface="Times New Roman" pitchFamily="18" charset="0"/>
            </a:endParaRPr>
          </a:p>
        </p:txBody>
      </p:sp>
      <p:sp>
        <p:nvSpPr>
          <p:cNvPr id="2" name="Title 1"/>
          <p:cNvSpPr>
            <a:spLocks noGrp="1"/>
          </p:cNvSpPr>
          <p:nvPr>
            <p:ph type="title" idx="4294967295"/>
          </p:nvPr>
        </p:nvSpPr>
        <p:spPr>
          <a:xfrm>
            <a:off x="0" y="2133600"/>
            <a:ext cx="9144000" cy="1524000"/>
          </a:xfrm>
        </p:spPr>
        <p:txBody>
          <a:bodyPr>
            <a:normAutofit/>
          </a:bodyPr>
          <a:lstStyle/>
          <a:p>
            <a:r>
              <a:rPr lang="en-US" sz="2400" b="1" dirty="0" smtClean="0">
                <a:solidFill>
                  <a:schemeClr val="tx1"/>
                </a:solidFill>
                <a:effectLst/>
                <a:latin typeface="Times New Roman" pitchFamily="18" charset="0"/>
                <a:cs typeface="Times New Roman" pitchFamily="18" charset="0"/>
              </a:rPr>
              <a:t>COMSATS Institute of Information Technology</a:t>
            </a:r>
            <a:br>
              <a:rPr lang="en-US" sz="2400" b="1" dirty="0" smtClean="0">
                <a:solidFill>
                  <a:schemeClr val="tx1"/>
                </a:solidFill>
                <a:effectLst/>
                <a:latin typeface="Times New Roman" pitchFamily="18" charset="0"/>
                <a:cs typeface="Times New Roman" pitchFamily="18" charset="0"/>
              </a:rPr>
            </a:br>
            <a:r>
              <a:rPr lang="en-US" sz="2400" b="1" dirty="0" smtClean="0">
                <a:solidFill>
                  <a:schemeClr val="tx1"/>
                </a:solidFill>
                <a:effectLst/>
                <a:latin typeface="Times New Roman" pitchFamily="18" charset="0"/>
                <a:cs typeface="Times New Roman" pitchFamily="18" charset="0"/>
              </a:rPr>
              <a:t>Virtual campus</a:t>
            </a:r>
            <a:br>
              <a:rPr lang="en-US" sz="2400" b="1" dirty="0" smtClean="0">
                <a:solidFill>
                  <a:schemeClr val="tx1"/>
                </a:solidFill>
                <a:effectLst/>
                <a:latin typeface="Times New Roman" pitchFamily="18" charset="0"/>
                <a:cs typeface="Times New Roman" pitchFamily="18" charset="0"/>
              </a:rPr>
            </a:br>
            <a:r>
              <a:rPr lang="en-US" sz="2400" b="1" dirty="0" smtClean="0">
                <a:solidFill>
                  <a:schemeClr val="tx1"/>
                </a:solidFill>
                <a:effectLst/>
                <a:latin typeface="Times New Roman" pitchFamily="18" charset="0"/>
                <a:cs typeface="Times New Roman" pitchFamily="18" charset="0"/>
              </a:rPr>
              <a:t>Islamabad</a:t>
            </a:r>
            <a:endParaRPr lang="en-US" sz="2400" b="1" dirty="0">
              <a:solidFill>
                <a:schemeClr val="tx1"/>
              </a:solidFill>
              <a:effectLst/>
              <a:latin typeface="Times New Roman" pitchFamily="18" charset="0"/>
              <a:cs typeface="Times New Roman" pitchFamily="18" charset="0"/>
            </a:endParaRPr>
          </a:p>
        </p:txBody>
      </p:sp>
      <p:pic>
        <p:nvPicPr>
          <p:cNvPr id="4" name="Picture 3"/>
          <p:cNvPicPr/>
          <p:nvPr/>
        </p:nvPicPr>
        <p:blipFill>
          <a:blip r:embed="rId2" cstate="print"/>
          <a:srcRect/>
          <a:stretch>
            <a:fillRect/>
          </a:stretch>
        </p:blipFill>
        <p:spPr bwMode="auto">
          <a:xfrm>
            <a:off x="3733800" y="609600"/>
            <a:ext cx="1371600" cy="1295400"/>
          </a:xfrm>
          <a:prstGeom prst="rect">
            <a:avLst/>
          </a:prstGeom>
          <a:noFill/>
          <a:ln w="9525">
            <a:noFill/>
            <a:miter lim="800000"/>
            <a:headEnd/>
            <a:tailEnd/>
          </a:ln>
        </p:spPr>
      </p:pic>
    </p:spTree>
    <p:extLst>
      <p:ext uri="{BB962C8B-B14F-4D97-AF65-F5344CB8AC3E}">
        <p14:creationId xmlns:p14="http://schemas.microsoft.com/office/powerpoint/2010/main" xmlns="" val="182525990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2"/>
          <p:cNvSpPr>
            <a:spLocks noGrp="1" noChangeArrowheads="1"/>
          </p:cNvSpPr>
          <p:nvPr>
            <p:ph type="ctrTitle" sz="quarter" idx="4294967295"/>
          </p:nvPr>
        </p:nvSpPr>
        <p:spPr>
          <a:xfrm>
            <a:off x="0" y="0"/>
            <a:ext cx="9144000" cy="1066800"/>
          </a:xfrm>
          <a:prstGeom prst="rect">
            <a:avLst/>
          </a:prstGeom>
          <a:solidFill>
            <a:schemeClr val="bg1"/>
          </a:solidFill>
          <a:effectLst>
            <a:outerShdw dist="107763" dir="2700000" algn="ctr" rotWithShape="0">
              <a:schemeClr val="bg2">
                <a:alpha val="50000"/>
              </a:schemeClr>
            </a:outerShdw>
          </a:effectLst>
        </p:spPr>
        <p:txBody>
          <a:bodyPr>
            <a:normAutofit/>
          </a:bodyPr>
          <a:lstStyle/>
          <a:p>
            <a:pPr algn="l" eaLnBrk="1" hangingPunct="1">
              <a:defRPr/>
            </a:pPr>
            <a:r>
              <a:rPr lang="en-US" altLang="ko-KR" sz="3600" dirty="0" smtClean="0">
                <a:solidFill>
                  <a:srgbClr val="FF9900"/>
                </a:solidFill>
                <a:ea typeface="+mj-ea"/>
              </a:rPr>
              <a:t>			 </a:t>
            </a:r>
            <a:r>
              <a:rPr lang="en-US" altLang="ko-KR" sz="3200" b="1" dirty="0" smtClean="0">
                <a:effectLst>
                  <a:outerShdw blurRad="38100" dist="38100" dir="2700000" algn="tl">
                    <a:srgbClr val="000000">
                      <a:alpha val="43137"/>
                    </a:srgbClr>
                  </a:outerShdw>
                </a:effectLst>
                <a:latin typeface="Times New Roman" pitchFamily="18" charset="0"/>
                <a:cs typeface="Times New Roman" pitchFamily="18" charset="0"/>
              </a:rPr>
              <a:t>Elect</a:t>
            </a:r>
            <a:r>
              <a:rPr lang="en-US" altLang="ko-KR" sz="3200" b="1" dirty="0" smtClean="0">
                <a:latin typeface="Times New Roman" pitchFamily="18" charset="0"/>
                <a:cs typeface="Times New Roman" pitchFamily="18" charset="0"/>
              </a:rPr>
              <a:t>rons and Holes</a:t>
            </a:r>
          </a:p>
        </p:txBody>
      </p:sp>
      <p:sp>
        <p:nvSpPr>
          <p:cNvPr id="151556" name="Rectangle 4"/>
          <p:cNvSpPr>
            <a:spLocks noChangeArrowheads="1"/>
          </p:cNvSpPr>
          <p:nvPr/>
        </p:nvSpPr>
        <p:spPr bwMode="auto">
          <a:xfrm>
            <a:off x="1828800" y="1752600"/>
            <a:ext cx="5562600" cy="4278094"/>
          </a:xfrm>
          <a:prstGeom prst="rect">
            <a:avLst/>
          </a:prstGeom>
          <a:noFill/>
          <a:ln w="9525">
            <a:noFill/>
            <a:miter lim="800000"/>
            <a:headEnd/>
            <a:tailEnd/>
          </a:ln>
          <a:effectLst/>
        </p:spPr>
        <p:txBody>
          <a:bodyPr wrap="square">
            <a:spAutoFit/>
          </a:bodyPr>
          <a:lstStyle/>
          <a:p>
            <a:pPr algn="ctr">
              <a:buClr>
                <a:schemeClr val="hlink"/>
              </a:buClr>
              <a:defRPr/>
            </a:pPr>
            <a:endParaRPr lang="en-US" altLang="ko-KR" sz="2800" b="1" dirty="0" smtClean="0">
              <a:solidFill>
                <a:srgbClr val="C00000"/>
              </a:solidFill>
              <a:latin typeface="Times New Roman" pitchFamily="18" charset="0"/>
              <a:ea typeface="굴림" pitchFamily="50" charset="-127"/>
            </a:endParaRPr>
          </a:p>
          <a:p>
            <a:pPr algn="ctr">
              <a:buClr>
                <a:schemeClr val="hlink"/>
              </a:buClr>
              <a:defRPr/>
            </a:pPr>
            <a:r>
              <a:rPr lang="en-US" altLang="ko-KR" sz="2800" b="1" dirty="0" smtClean="0">
                <a:latin typeface="Times New Roman" pitchFamily="18" charset="0"/>
                <a:ea typeface="굴림" pitchFamily="50" charset="-127"/>
              </a:rPr>
              <a:t>Lecture No: 2</a:t>
            </a:r>
          </a:p>
          <a:p>
            <a:pPr algn="ctr">
              <a:buClr>
                <a:schemeClr val="hlink"/>
              </a:buClr>
              <a:defRPr/>
            </a:pPr>
            <a:endParaRPr lang="en-US" altLang="ko-KR" sz="2800" b="1" dirty="0" smtClean="0">
              <a:latin typeface="Times New Roman" pitchFamily="18" charset="0"/>
              <a:ea typeface="굴림" pitchFamily="50" charset="-127"/>
            </a:endParaRPr>
          </a:p>
          <a:p>
            <a:pPr algn="ctr">
              <a:buClr>
                <a:schemeClr val="hlink"/>
              </a:buClr>
              <a:buFont typeface="Wingdings" pitchFamily="2" charset="2"/>
              <a:buChar char="v"/>
              <a:defRPr/>
            </a:pPr>
            <a:r>
              <a:rPr lang="en-US" altLang="ko-KR" sz="2800" b="1" dirty="0" smtClean="0">
                <a:solidFill>
                  <a:srgbClr val="C00000"/>
                </a:solidFill>
                <a:latin typeface="Times New Roman" pitchFamily="18" charset="0"/>
                <a:ea typeface="굴림" pitchFamily="50" charset="-127"/>
              </a:rPr>
              <a:t>   </a:t>
            </a:r>
            <a:r>
              <a:rPr lang="en-US" altLang="ko-KR" sz="2800" b="1" dirty="0" smtClean="0">
                <a:solidFill>
                  <a:srgbClr val="FF0000"/>
                </a:solidFill>
                <a:latin typeface="Times New Roman" pitchFamily="18" charset="0"/>
                <a:ea typeface="굴림" pitchFamily="50" charset="-127"/>
              </a:rPr>
              <a:t>Charge Carriers</a:t>
            </a:r>
          </a:p>
          <a:p>
            <a:pPr algn="ctr">
              <a:buClr>
                <a:schemeClr val="hlink"/>
              </a:buClr>
              <a:defRPr/>
            </a:pPr>
            <a:r>
              <a:rPr lang="en-US" altLang="ko-KR" sz="2800" b="1" dirty="0" smtClean="0">
                <a:solidFill>
                  <a:srgbClr val="FF0000"/>
                </a:solidFill>
                <a:latin typeface="Times New Roman" pitchFamily="18" charset="0"/>
                <a:ea typeface="굴림" pitchFamily="50" charset="-127"/>
              </a:rPr>
              <a:t>     in</a:t>
            </a:r>
          </a:p>
          <a:p>
            <a:pPr algn="ctr">
              <a:buClr>
                <a:schemeClr val="hlink"/>
              </a:buClr>
              <a:buFont typeface="Wingdings" pitchFamily="2" charset="2"/>
              <a:buChar char="v"/>
              <a:defRPr/>
            </a:pPr>
            <a:r>
              <a:rPr lang="en-US" altLang="ko-KR" sz="2800" b="1" dirty="0" smtClean="0">
                <a:solidFill>
                  <a:srgbClr val="FF0000"/>
                </a:solidFill>
                <a:latin typeface="Times New Roman" pitchFamily="18" charset="0"/>
                <a:ea typeface="굴림" pitchFamily="50" charset="-127"/>
              </a:rPr>
              <a:t> Semiconductors</a:t>
            </a:r>
          </a:p>
          <a:p>
            <a:pPr>
              <a:buClr>
                <a:schemeClr val="hlink"/>
              </a:buClr>
              <a:defRPr/>
            </a:pPr>
            <a:endParaRPr lang="en-US" altLang="ko-KR" sz="2800" b="1" dirty="0" smtClean="0">
              <a:solidFill>
                <a:srgbClr val="C00000"/>
              </a:solidFill>
              <a:latin typeface="Times New Roman" pitchFamily="18" charset="0"/>
              <a:ea typeface="굴림" pitchFamily="50" charset="-127"/>
            </a:endParaRPr>
          </a:p>
          <a:p>
            <a:pPr>
              <a:buFont typeface="Wingdings" pitchFamily="2" charset="2"/>
              <a:buNone/>
              <a:defRPr/>
            </a:pPr>
            <a:r>
              <a:rPr lang="en-US" altLang="ko-KR" sz="2800" dirty="0" smtClean="0">
                <a:effectLst>
                  <a:outerShdw blurRad="38100" dist="38100" dir="2700000" algn="tl">
                    <a:srgbClr val="000000">
                      <a:alpha val="43137"/>
                    </a:srgbClr>
                  </a:outerShdw>
                </a:effectLst>
                <a:latin typeface="Times New Roman" pitchFamily="18" charset="0"/>
                <a:ea typeface="굴림" pitchFamily="50" charset="-127"/>
              </a:rPr>
              <a:t>       </a:t>
            </a:r>
            <a:endParaRPr lang="en-US" altLang="ko-KR" sz="2400" b="1" dirty="0" smtClean="0">
              <a:solidFill>
                <a:srgbClr val="4F06BA"/>
              </a:solidFill>
              <a:latin typeface="Times New Roman" pitchFamily="18" charset="0"/>
              <a:ea typeface="굴림" pitchFamily="50" charset="-127"/>
            </a:endParaRPr>
          </a:p>
          <a:p>
            <a:pPr>
              <a:buFont typeface="Wingdings" pitchFamily="2" charset="2"/>
              <a:buNone/>
              <a:defRPr/>
            </a:pPr>
            <a:endParaRPr lang="en-US" altLang="ko-KR" sz="2400" b="1" dirty="0">
              <a:latin typeface="Times New Roman" pitchFamily="18" charset="0"/>
              <a:ea typeface="굴림" pitchFamily="50" charset="-127"/>
            </a:endParaRPr>
          </a:p>
          <a:p>
            <a:pPr>
              <a:buFont typeface="Wingdings" pitchFamily="2" charset="2"/>
              <a:buNone/>
              <a:defRPr/>
            </a:pPr>
            <a:r>
              <a:rPr lang="en-US" altLang="ko-KR" sz="2400" b="1" dirty="0">
                <a:latin typeface="Times New Roman" pitchFamily="18" charset="0"/>
                <a:ea typeface="굴림" pitchFamily="50" charset="-127"/>
              </a:rPr>
              <a:t>        </a:t>
            </a:r>
            <a:endParaRPr lang="en-US" altLang="ko-KR" sz="2400" b="1" dirty="0">
              <a:solidFill>
                <a:srgbClr val="00B050"/>
              </a:solidFill>
              <a:latin typeface="Times New Roman" pitchFamily="18" charset="0"/>
              <a:ea typeface="굴림" pitchFamily="50" charset="-127"/>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295400"/>
          </a:xfrm>
        </p:spPr>
        <p:txBody>
          <a:bodyPr>
            <a:noAutofit/>
          </a:bodyPr>
          <a:lstStyle/>
          <a:p>
            <a:pPr algn="l"/>
            <a:r>
              <a:rPr lang="en-US" sz="2800" b="1" dirty="0" smtClean="0">
                <a:solidFill>
                  <a:srgbClr val="C00000"/>
                </a:solidFill>
                <a:latin typeface="Times New Roman" pitchFamily="18" charset="0"/>
                <a:cs typeface="Times New Roman" pitchFamily="18" charset="0"/>
              </a:rPr>
              <a:t>	</a:t>
            </a:r>
            <a:r>
              <a:rPr lang="en-US" sz="2800" b="1" dirty="0" smtClean="0">
                <a:solidFill>
                  <a:srgbClr val="FF0000"/>
                </a:solidFill>
                <a:latin typeface="Times New Roman" pitchFamily="18" charset="0"/>
                <a:cs typeface="Times New Roman" pitchFamily="18" charset="0"/>
              </a:rPr>
              <a:t>Charge Carriers in Semiconductors:</a:t>
            </a:r>
            <a:endParaRPr lang="en-US" sz="2800"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a:xfrm>
            <a:off x="0" y="990600"/>
            <a:ext cx="9144000" cy="5486400"/>
          </a:xfrm>
        </p:spPr>
        <p:txBody>
          <a:bodyPr>
            <a:normAutofit fontScale="25000" lnSpcReduction="20000"/>
          </a:bodyPr>
          <a:lstStyle/>
          <a:p>
            <a:pPr>
              <a:buNone/>
            </a:pPr>
            <a:endParaRPr lang="en-US" sz="4300" b="1" i="1" dirty="0" smtClean="0">
              <a:latin typeface="Times New Roman" pitchFamily="18" charset="0"/>
              <a:cs typeface="Times New Roman" pitchFamily="18" charset="0"/>
            </a:endParaRPr>
          </a:p>
          <a:p>
            <a:pPr>
              <a:buNone/>
            </a:pPr>
            <a:endParaRPr lang="en-US" sz="4300" b="1" i="1" dirty="0" smtClean="0">
              <a:latin typeface="Times New Roman" pitchFamily="18" charset="0"/>
              <a:cs typeface="Times New Roman" pitchFamily="18" charset="0"/>
            </a:endParaRPr>
          </a:p>
          <a:p>
            <a:pPr>
              <a:buNone/>
            </a:pPr>
            <a:endParaRPr lang="en-US" sz="4300" b="1" i="1" dirty="0" smtClean="0">
              <a:latin typeface="Times New Roman" pitchFamily="18" charset="0"/>
              <a:cs typeface="Times New Roman" pitchFamily="18" charset="0"/>
            </a:endParaRPr>
          </a:p>
          <a:p>
            <a:pPr>
              <a:buNone/>
            </a:pPr>
            <a:r>
              <a:rPr lang="en-US" sz="4300" b="1" i="1" dirty="0" smtClean="0">
                <a:latin typeface="Times New Roman" pitchFamily="18" charset="0"/>
                <a:cs typeface="Times New Roman" pitchFamily="18" charset="0"/>
              </a:rPr>
              <a:t>		</a:t>
            </a:r>
            <a:r>
              <a:rPr lang="en-US" sz="9600" b="1" i="1" dirty="0" smtClean="0">
                <a:latin typeface="Times New Roman" pitchFamily="18" charset="0"/>
                <a:cs typeface="Times New Roman" pitchFamily="18" charset="0"/>
              </a:rPr>
              <a:t>Electrons and Holes in Semiconductors: </a:t>
            </a:r>
          </a:p>
          <a:p>
            <a:pPr>
              <a:buNone/>
            </a:pPr>
            <a:r>
              <a:rPr lang="en-US" sz="9600" b="1" dirty="0" smtClean="0">
                <a:latin typeface="Times New Roman" pitchFamily="18" charset="0"/>
                <a:cs typeface="Times New Roman" pitchFamily="18" charset="0"/>
              </a:rPr>
              <a:t> </a:t>
            </a:r>
          </a:p>
          <a:p>
            <a:pPr lvl="2"/>
            <a:r>
              <a:rPr lang="en-US" sz="8000" b="1" dirty="0" smtClean="0">
                <a:solidFill>
                  <a:srgbClr val="C00000"/>
                </a:solidFill>
                <a:latin typeface="Times New Roman" pitchFamily="18" charset="0"/>
                <a:cs typeface="Times New Roman" pitchFamily="18" charset="0"/>
              </a:rPr>
              <a:t>Intrinsic Semiconductors</a:t>
            </a:r>
          </a:p>
          <a:p>
            <a:pPr lvl="2">
              <a:buNone/>
            </a:pPr>
            <a:endParaRPr lang="en-US" sz="8000" dirty="0" smtClean="0">
              <a:latin typeface="Times New Roman" pitchFamily="18" charset="0"/>
              <a:cs typeface="Times New Roman" pitchFamily="18" charset="0"/>
            </a:endParaRPr>
          </a:p>
          <a:p>
            <a:pPr lvl="2"/>
            <a:r>
              <a:rPr lang="en-US" sz="8000" b="1" dirty="0" smtClean="0">
                <a:solidFill>
                  <a:srgbClr val="0070C0"/>
                </a:solidFill>
                <a:latin typeface="Times New Roman" pitchFamily="18" charset="0"/>
                <a:cs typeface="Times New Roman" pitchFamily="18" charset="0"/>
              </a:rPr>
              <a:t>Doped – Extrinsic Materials</a:t>
            </a:r>
            <a:endParaRPr lang="en-US" sz="8000" dirty="0" smtClean="0">
              <a:solidFill>
                <a:srgbClr val="0070C0"/>
              </a:solidFill>
              <a:latin typeface="Times New Roman" pitchFamily="18" charset="0"/>
              <a:cs typeface="Times New Roman" pitchFamily="18" charset="0"/>
            </a:endParaRPr>
          </a:p>
          <a:p>
            <a:pPr lvl="2">
              <a:buNone/>
            </a:pPr>
            <a:endParaRPr lang="en-US" sz="8000" dirty="0" smtClean="0">
              <a:latin typeface="Times New Roman" pitchFamily="18" charset="0"/>
              <a:cs typeface="Times New Roman" pitchFamily="18" charset="0"/>
            </a:endParaRPr>
          </a:p>
          <a:p>
            <a:pPr lvl="2"/>
            <a:r>
              <a:rPr lang="en-US" sz="8000" b="1" dirty="0" smtClean="0">
                <a:latin typeface="Times New Roman" pitchFamily="18" charset="0"/>
                <a:cs typeface="Times New Roman" pitchFamily="18" charset="0"/>
              </a:rPr>
              <a:t>Effective Mass Approximation</a:t>
            </a:r>
          </a:p>
          <a:p>
            <a:pPr lvl="2">
              <a:buNone/>
            </a:pPr>
            <a:endParaRPr lang="en-US" sz="8000" b="1" dirty="0" smtClean="0">
              <a:latin typeface="Times New Roman" pitchFamily="18" charset="0"/>
              <a:cs typeface="Times New Roman" pitchFamily="18" charset="0"/>
            </a:endParaRPr>
          </a:p>
          <a:p>
            <a:pPr lvl="2"/>
            <a:r>
              <a:rPr lang="en-US" sz="8000" b="1" dirty="0" smtClean="0">
                <a:solidFill>
                  <a:srgbClr val="C00000"/>
                </a:solidFill>
                <a:latin typeface="Times New Roman" pitchFamily="18" charset="0"/>
                <a:cs typeface="Times New Roman" pitchFamily="18" charset="0"/>
              </a:rPr>
              <a:t>Density of States</a:t>
            </a:r>
          </a:p>
          <a:p>
            <a:pPr lvl="2">
              <a:buNone/>
            </a:pPr>
            <a:endParaRPr lang="en-US" sz="7200" b="1" dirty="0" smtClean="0">
              <a:latin typeface="Times New Roman" pitchFamily="18" charset="0"/>
              <a:cs typeface="Times New Roman" pitchFamily="18" charset="0"/>
            </a:endParaRPr>
          </a:p>
          <a:p>
            <a:pPr lvl="2"/>
            <a:r>
              <a:rPr lang="en-US" sz="8000" b="1" dirty="0" smtClean="0">
                <a:solidFill>
                  <a:srgbClr val="00B050"/>
                </a:solidFill>
                <a:latin typeface="Times New Roman" pitchFamily="18" charset="0"/>
                <a:cs typeface="Times New Roman" pitchFamily="18" charset="0"/>
              </a:rPr>
              <a:t>Fermi-Dirac Distribution Function</a:t>
            </a:r>
          </a:p>
          <a:p>
            <a:pPr lvl="2"/>
            <a:endParaRPr lang="en-US" sz="8000" b="1" dirty="0" smtClean="0">
              <a:solidFill>
                <a:srgbClr val="0070C0"/>
              </a:solidFill>
              <a:latin typeface="Times New Roman" pitchFamily="18" charset="0"/>
              <a:cs typeface="Times New Roman" pitchFamily="18" charset="0"/>
            </a:endParaRPr>
          </a:p>
          <a:p>
            <a:pPr lvl="2"/>
            <a:r>
              <a:rPr lang="en-US" sz="8000" b="1" dirty="0" smtClean="0">
                <a:solidFill>
                  <a:srgbClr val="0070C0"/>
                </a:solidFill>
                <a:latin typeface="Times New Roman" pitchFamily="18" charset="0"/>
                <a:cs typeface="Times New Roman" pitchFamily="18" charset="0"/>
              </a:rPr>
              <a:t>Temperature Dependence</a:t>
            </a:r>
          </a:p>
          <a:p>
            <a:pPr lvl="2"/>
            <a:endParaRPr lang="en-US" sz="8000" dirty="0" smtClean="0">
              <a:solidFill>
                <a:srgbClr val="0070C0"/>
              </a:solidFill>
              <a:latin typeface="Times New Roman" pitchFamily="18" charset="0"/>
              <a:ea typeface="Calibri" pitchFamily="34" charset="0"/>
              <a:cs typeface="Times New Roman" pitchFamily="18" charset="0"/>
            </a:endParaRPr>
          </a:p>
          <a:p>
            <a:pPr lvl="2"/>
            <a:r>
              <a:rPr lang="en-US" sz="8000" b="1" dirty="0" smtClean="0">
                <a:solidFill>
                  <a:srgbClr val="FF0000"/>
                </a:solidFill>
                <a:latin typeface="Times New Roman" pitchFamily="18" charset="0"/>
                <a:ea typeface="Calibri" pitchFamily="34" charset="0"/>
                <a:cs typeface="Times New Roman" pitchFamily="18" charset="0"/>
              </a:rPr>
              <a:t>Generation-Recombination</a:t>
            </a:r>
            <a:endParaRPr lang="en-US" sz="8000" b="1" dirty="0" smtClean="0">
              <a:solidFill>
                <a:srgbClr val="FF0000"/>
              </a:solidFill>
              <a:latin typeface="Times New Roman" pitchFamily="18" charset="0"/>
              <a:cs typeface="Times New Roman" pitchFamily="18" charset="0"/>
            </a:endParaRPr>
          </a:p>
          <a:p>
            <a:pPr lvl="2">
              <a:buNone/>
            </a:pPr>
            <a:endParaRPr lang="en-US" sz="8000" dirty="0" smtClean="0">
              <a:solidFill>
                <a:srgbClr val="00B050"/>
              </a:solidFill>
              <a:latin typeface="Times New Roman" pitchFamily="18" charset="0"/>
              <a:cs typeface="Times New Roman" pitchFamily="18" charset="0"/>
            </a:endParaRPr>
          </a:p>
          <a:p>
            <a:pPr>
              <a:buNone/>
            </a:pPr>
            <a:endParaRPr lang="en-US" sz="7200" dirty="0" smtClean="0">
              <a:latin typeface="Times New Roman" pitchFamily="18" charset="0"/>
              <a:cs typeface="Times New Roman" pitchFamily="18" charset="0"/>
            </a:endParaRPr>
          </a:p>
          <a:p>
            <a:pPr>
              <a:buNone/>
            </a:pPr>
            <a:endParaRPr lang="en-US" sz="4900" dirty="0" smtClean="0">
              <a:latin typeface="Times New Roman" pitchFamily="18" charset="0"/>
              <a:cs typeface="Times New Roman" pitchFamily="18" charset="0"/>
            </a:endParaRPr>
          </a:p>
          <a:p>
            <a:pPr>
              <a:buNone/>
            </a:pPr>
            <a:r>
              <a:rPr lang="en-US" sz="4900" b="1" i="1" dirty="0" smtClean="0">
                <a:latin typeface="Times New Roman" pitchFamily="18" charset="0"/>
                <a:cs typeface="Times New Roman" pitchFamily="18" charset="0"/>
                <a:sym typeface="Symbol"/>
              </a:rPr>
              <a:t>	</a:t>
            </a:r>
            <a:r>
              <a:rPr lang="en-US" sz="4900" b="1" i="1" dirty="0" smtClean="0">
                <a:latin typeface="Times New Roman" pitchFamily="18" charset="0"/>
                <a:cs typeface="Times New Roman" pitchFamily="18" charset="0"/>
              </a:rPr>
              <a:t>	</a:t>
            </a:r>
            <a:endParaRPr lang="en-US" dirty="0" smtClean="0"/>
          </a:p>
          <a:p>
            <a:pPr>
              <a:buNone/>
            </a:pPr>
            <a:r>
              <a:rPr lang="en-US" dirty="0" smtClean="0"/>
              <a:t>		</a:t>
            </a:r>
            <a:r>
              <a:rPr lang="en-US" b="1" dirty="0" smtClean="0"/>
              <a:t> </a:t>
            </a:r>
            <a:endParaRPr lang="en-US" dirty="0" smtClean="0"/>
          </a:p>
          <a:p>
            <a:pPr>
              <a:buNone/>
            </a:pPr>
            <a:endParaRPr lang="en-US" dirty="0" smtClean="0"/>
          </a:p>
          <a:p>
            <a:pPr>
              <a:buNone/>
            </a:pPr>
            <a:endParaRPr lang="en-US" dirty="0" smtClean="0"/>
          </a:p>
          <a:p>
            <a:pPr>
              <a:buNone/>
            </a:pPr>
            <a:r>
              <a:rPr lang="en-US" dirty="0" smtClean="0"/>
              <a:t>		 </a:t>
            </a:r>
          </a:p>
          <a:p>
            <a:pPr>
              <a:buNone/>
            </a:pPr>
            <a:endParaRPr lang="en-US" dirty="0" smtClean="0"/>
          </a:p>
          <a:p>
            <a:pPr>
              <a:buNone/>
            </a:pPr>
            <a:endParaRPr lang="en-US" dirty="0" smtClean="0"/>
          </a:p>
          <a:p>
            <a:pPr>
              <a:buNone/>
            </a:pPr>
            <a:r>
              <a:rPr lang="en-US" dirty="0" smtClean="0"/>
              <a:t>		 </a:t>
            </a:r>
            <a:br>
              <a:rPr lang="en-US" dirty="0" smtClean="0"/>
            </a:br>
            <a:endParaRPr lang="en-US" dirty="0"/>
          </a:p>
        </p:txBody>
      </p:sp>
      <p:sp>
        <p:nvSpPr>
          <p:cNvPr id="71682"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sp>
        <p:nvSpPr>
          <p:cNvPr id="71684"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sp>
        <p:nvSpPr>
          <p:cNvPr id="71686"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85800"/>
          </a:xfrm>
        </p:spPr>
        <p:txBody>
          <a:bodyPr/>
          <a:lstStyle/>
          <a:p>
            <a:pPr lvl="2"/>
            <a:r>
              <a:rPr lang="en-US" sz="2800" b="1" dirty="0">
                <a:solidFill>
                  <a:srgbClr val="C00000"/>
                </a:solidFill>
                <a:latin typeface="Times New Roman" pitchFamily="18" charset="0"/>
                <a:cs typeface="Times New Roman" pitchFamily="18" charset="0"/>
              </a:rPr>
              <a:t>	</a:t>
            </a:r>
            <a:r>
              <a:rPr lang="en-US" sz="2800" b="1" dirty="0" smtClean="0">
                <a:solidFill>
                  <a:srgbClr val="C00000"/>
                </a:solidFill>
                <a:latin typeface="Times New Roman" pitchFamily="18" charset="0"/>
                <a:cs typeface="Times New Roman" pitchFamily="18" charset="0"/>
              </a:rPr>
              <a:t>	</a:t>
            </a:r>
            <a:r>
              <a:rPr lang="en-US" sz="2800" b="1" dirty="0" smtClean="0">
                <a:solidFill>
                  <a:srgbClr val="FF0000"/>
                </a:solidFill>
                <a:latin typeface="Times New Roman" pitchFamily="18" charset="0"/>
                <a:cs typeface="Times New Roman" pitchFamily="18" charset="0"/>
              </a:rPr>
              <a:t>Revision:</a:t>
            </a:r>
            <a:endParaRPr lang="en-US" sz="2800" b="1" i="1" dirty="0" smtClean="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a:xfrm>
            <a:off x="457200" y="838200"/>
            <a:ext cx="8229600" cy="6019800"/>
          </a:xfrm>
        </p:spPr>
        <p:txBody>
          <a:bodyPr>
            <a:normAutofit fontScale="92500" lnSpcReduction="10000"/>
          </a:bodyPr>
          <a:lstStyle/>
          <a:p>
            <a:pPr lvl="0">
              <a:buNone/>
            </a:pPr>
            <a:r>
              <a:rPr lang="en-US" sz="2000" b="1" dirty="0" smtClean="0">
                <a:solidFill>
                  <a:srgbClr val="008E40"/>
                </a:solidFill>
                <a:latin typeface="Times New Roman" pitchFamily="18" charset="0"/>
                <a:cs typeface="Times New Roman" pitchFamily="18" charset="0"/>
              </a:rPr>
              <a:t>    1</a:t>
            </a:r>
            <a:r>
              <a:rPr lang="en-US" sz="2200" b="1" dirty="0" smtClean="0">
                <a:solidFill>
                  <a:srgbClr val="008E40"/>
                </a:solidFill>
                <a:latin typeface="Times New Roman" pitchFamily="18" charset="0"/>
                <a:cs typeface="Times New Roman" pitchFamily="18" charset="0"/>
              </a:rPr>
              <a:t>.   Semiconductor Materials: </a:t>
            </a:r>
          </a:p>
          <a:p>
            <a:pPr lvl="0">
              <a:buNone/>
            </a:pPr>
            <a:r>
              <a:rPr lang="en-US" sz="2200" b="1" dirty="0" smtClean="0">
                <a:solidFill>
                  <a:srgbClr val="008E40"/>
                </a:solidFill>
                <a:latin typeface="Times New Roman" pitchFamily="18" charset="0"/>
                <a:cs typeface="Times New Roman" pitchFamily="18" charset="0"/>
              </a:rPr>
              <a:t> </a:t>
            </a:r>
            <a:endParaRPr lang="en-US" sz="1600" b="1" dirty="0" smtClean="0">
              <a:solidFill>
                <a:srgbClr val="008E40"/>
              </a:solidFill>
              <a:latin typeface="Times New Roman" pitchFamily="18" charset="0"/>
              <a:cs typeface="Times New Roman" pitchFamily="18" charset="0"/>
            </a:endParaRPr>
          </a:p>
          <a:p>
            <a:pPr lvl="0">
              <a:buNone/>
            </a:pPr>
            <a:r>
              <a:rPr lang="en-US" sz="2000" b="1" dirty="0" smtClean="0">
                <a:latin typeface="Times New Roman" pitchFamily="18" charset="0"/>
                <a:cs typeface="Times New Roman" pitchFamily="18" charset="0"/>
              </a:rPr>
              <a:t>          </a:t>
            </a:r>
            <a:r>
              <a:rPr lang="en-US" sz="1700" b="1" dirty="0" smtClean="0">
                <a:latin typeface="Times New Roman" pitchFamily="18" charset="0"/>
                <a:cs typeface="Times New Roman" pitchFamily="18" charset="0"/>
              </a:rPr>
              <a:t>•   Elemental semiconductors</a:t>
            </a:r>
          </a:p>
          <a:p>
            <a:pPr>
              <a:lnSpc>
                <a:spcPct val="160000"/>
              </a:lnSpc>
              <a:buNone/>
            </a:pPr>
            <a:r>
              <a:rPr lang="en-US" sz="1700" b="1" dirty="0" smtClean="0">
                <a:latin typeface="Times New Roman" pitchFamily="18" charset="0"/>
                <a:cs typeface="Times New Roman" pitchFamily="18" charset="0"/>
              </a:rPr>
              <a:t>	     •   Intrinsic and Extrinsic Semiconductor</a:t>
            </a:r>
          </a:p>
          <a:p>
            <a:pPr lvl="0">
              <a:lnSpc>
                <a:spcPct val="160000"/>
              </a:lnSpc>
              <a:buNone/>
            </a:pPr>
            <a:r>
              <a:rPr lang="en-US" sz="1700" b="1" dirty="0" smtClean="0">
                <a:latin typeface="Times New Roman" pitchFamily="18" charset="0"/>
                <a:cs typeface="Times New Roman" pitchFamily="18" charset="0"/>
              </a:rPr>
              <a:t>	     •    Compound semiconductors</a:t>
            </a:r>
          </a:p>
          <a:p>
            <a:pPr>
              <a:buNone/>
            </a:pPr>
            <a:r>
              <a:rPr lang="en-US" sz="2000" dirty="0" smtClean="0"/>
              <a:t> 	</a:t>
            </a:r>
            <a:r>
              <a:rPr lang="en-US" sz="1500" dirty="0" smtClean="0">
                <a:latin typeface="Times New Roman" pitchFamily="18" charset="0"/>
                <a:cs typeface="Times New Roman" pitchFamily="18" charset="0"/>
              </a:rPr>
              <a:t>      	</a:t>
            </a:r>
            <a:r>
              <a:rPr lang="en-US" sz="1500" b="1" dirty="0" smtClean="0">
                <a:latin typeface="Times New Roman" pitchFamily="18" charset="0"/>
                <a:cs typeface="Times New Roman" pitchFamily="18" charset="0"/>
              </a:rPr>
              <a:t>III – V       Gap,  </a:t>
            </a:r>
            <a:r>
              <a:rPr lang="en-US" sz="1500" b="1" dirty="0" err="1" smtClean="0">
                <a:latin typeface="Times New Roman" pitchFamily="18" charset="0"/>
                <a:cs typeface="Times New Roman" pitchFamily="18" charset="0"/>
              </a:rPr>
              <a:t>GaAs</a:t>
            </a:r>
            <a:endParaRPr lang="en-US" sz="1500" b="1" dirty="0" smtClean="0">
              <a:latin typeface="Times New Roman" pitchFamily="18" charset="0"/>
              <a:cs typeface="Times New Roman" pitchFamily="18" charset="0"/>
            </a:endParaRPr>
          </a:p>
          <a:p>
            <a:pPr>
              <a:buNone/>
            </a:pPr>
            <a:r>
              <a:rPr lang="en-US" sz="1500" b="1" dirty="0" smtClean="0">
                <a:latin typeface="Times New Roman" pitchFamily="18" charset="0"/>
                <a:cs typeface="Times New Roman" pitchFamily="18" charset="0"/>
              </a:rPr>
              <a:t>             	 II – V        </a:t>
            </a:r>
            <a:r>
              <a:rPr lang="en-US" sz="1500" b="1" dirty="0" err="1" smtClean="0">
                <a:latin typeface="Times New Roman" pitchFamily="18" charset="0"/>
                <a:cs typeface="Times New Roman" pitchFamily="18" charset="0"/>
              </a:rPr>
              <a:t>e.g</a:t>
            </a:r>
            <a:r>
              <a:rPr lang="en-US" sz="1500" b="1" dirty="0" smtClean="0">
                <a:latin typeface="Times New Roman" pitchFamily="18" charset="0"/>
                <a:cs typeface="Times New Roman" pitchFamily="18" charset="0"/>
              </a:rPr>
              <a:t> </a:t>
            </a:r>
            <a:r>
              <a:rPr lang="en-US" sz="1500" b="1" dirty="0" err="1" smtClean="0">
                <a:latin typeface="Times New Roman" pitchFamily="18" charset="0"/>
                <a:cs typeface="Times New Roman" pitchFamily="18" charset="0"/>
              </a:rPr>
              <a:t>ZnS</a:t>
            </a:r>
            <a:r>
              <a:rPr lang="en-US" sz="1500" b="1" dirty="0" smtClean="0">
                <a:latin typeface="Times New Roman" pitchFamily="18" charset="0"/>
                <a:cs typeface="Times New Roman" pitchFamily="18" charset="0"/>
              </a:rPr>
              <a:t>,  </a:t>
            </a:r>
            <a:r>
              <a:rPr lang="en-US" sz="1500" b="1" dirty="0" err="1" smtClean="0">
                <a:latin typeface="Times New Roman" pitchFamily="18" charset="0"/>
                <a:cs typeface="Times New Roman" pitchFamily="18" charset="0"/>
              </a:rPr>
              <a:t>CdTe</a:t>
            </a:r>
            <a:endParaRPr lang="en-US" sz="1500" b="1" dirty="0" smtClean="0">
              <a:latin typeface="Times New Roman" pitchFamily="18" charset="0"/>
              <a:cs typeface="Times New Roman" pitchFamily="18" charset="0"/>
            </a:endParaRPr>
          </a:p>
          <a:p>
            <a:pPr>
              <a:buNone/>
            </a:pPr>
            <a:r>
              <a:rPr lang="en-US" sz="1200" b="1" dirty="0" smtClean="0">
                <a:latin typeface="Times New Roman" pitchFamily="18" charset="0"/>
                <a:cs typeface="Times New Roman" pitchFamily="18" charset="0"/>
              </a:rPr>
              <a:t>	</a:t>
            </a:r>
            <a:r>
              <a:rPr lang="en-US" sz="1900" b="1" dirty="0" smtClean="0">
                <a:latin typeface="Times New Roman" pitchFamily="18" charset="0"/>
                <a:cs typeface="Times New Roman" pitchFamily="18" charset="0"/>
              </a:rPr>
              <a:t>     •   </a:t>
            </a:r>
            <a:r>
              <a:rPr lang="en-US" sz="1700" b="1" dirty="0" smtClean="0">
                <a:latin typeface="Times New Roman" pitchFamily="18" charset="0"/>
                <a:cs typeface="Times New Roman" pitchFamily="18" charset="0"/>
              </a:rPr>
              <a:t>Mixed or Tertiary Compounds</a:t>
            </a:r>
            <a:endParaRPr lang="en-US" sz="1700" dirty="0" smtClean="0">
              <a:latin typeface="Times New Roman" pitchFamily="18" charset="0"/>
              <a:cs typeface="Times New Roman" pitchFamily="18" charset="0"/>
            </a:endParaRPr>
          </a:p>
          <a:p>
            <a:pPr>
              <a:buNone/>
            </a:pPr>
            <a:r>
              <a:rPr lang="en-US" sz="1500" dirty="0" smtClean="0">
                <a:latin typeface="Times New Roman" pitchFamily="18" charset="0"/>
                <a:cs typeface="Times New Roman" pitchFamily="18" charset="0"/>
              </a:rPr>
              <a:t>             	</a:t>
            </a:r>
            <a:r>
              <a:rPr lang="en-US" sz="1500" b="1" dirty="0" smtClean="0">
                <a:latin typeface="Times New Roman" pitchFamily="18" charset="0"/>
                <a:cs typeface="Times New Roman" pitchFamily="18" charset="0"/>
              </a:rPr>
              <a:t> e.g. </a:t>
            </a:r>
            <a:r>
              <a:rPr lang="en-US" sz="1500" b="1" dirty="0" err="1" smtClean="0">
                <a:latin typeface="Times New Roman" pitchFamily="18" charset="0"/>
                <a:cs typeface="Times New Roman" pitchFamily="18" charset="0"/>
              </a:rPr>
              <a:t>GaAsP</a:t>
            </a:r>
            <a:endParaRPr lang="en-US" sz="1500" b="1" dirty="0" smtClean="0">
              <a:latin typeface="Times New Roman" pitchFamily="18" charset="0"/>
              <a:cs typeface="Times New Roman" pitchFamily="18" charset="0"/>
            </a:endParaRPr>
          </a:p>
          <a:p>
            <a:pPr lvl="0"/>
            <a:endParaRPr lang="en-US" sz="1800" b="1" dirty="0" smtClean="0">
              <a:latin typeface="Times New Roman" pitchFamily="18" charset="0"/>
              <a:cs typeface="Times New Roman" pitchFamily="18" charset="0"/>
            </a:endParaRPr>
          </a:p>
          <a:p>
            <a:pPr lvl="0">
              <a:buNone/>
            </a:pPr>
            <a:r>
              <a:rPr lang="en-US" sz="1700" b="1" dirty="0" smtClean="0">
                <a:latin typeface="Times New Roman" pitchFamily="18" charset="0"/>
                <a:cs typeface="Times New Roman" pitchFamily="18" charset="0"/>
              </a:rPr>
              <a:t>	</a:t>
            </a:r>
            <a:r>
              <a:rPr lang="en-US" sz="1900" b="1" dirty="0" smtClean="0">
                <a:solidFill>
                  <a:srgbClr val="008E40"/>
                </a:solidFill>
                <a:latin typeface="Times New Roman" pitchFamily="18" charset="0"/>
                <a:cs typeface="Times New Roman" pitchFamily="18" charset="0"/>
              </a:rPr>
              <a:t>2</a:t>
            </a:r>
            <a:r>
              <a:rPr lang="en-US" sz="1700" b="1" dirty="0" smtClean="0">
                <a:solidFill>
                  <a:srgbClr val="008E40"/>
                </a:solidFill>
                <a:latin typeface="Times New Roman" pitchFamily="18" charset="0"/>
                <a:cs typeface="Times New Roman" pitchFamily="18" charset="0"/>
              </a:rPr>
              <a:t>.    </a:t>
            </a:r>
            <a:r>
              <a:rPr lang="en-US" sz="1900" b="1" dirty="0" smtClean="0">
                <a:solidFill>
                  <a:srgbClr val="008E40"/>
                </a:solidFill>
                <a:latin typeface="Times New Roman" pitchFamily="18" charset="0"/>
                <a:cs typeface="Times New Roman" pitchFamily="18" charset="0"/>
              </a:rPr>
              <a:t>Applications:</a:t>
            </a:r>
            <a:endParaRPr lang="en-US" sz="1900" dirty="0" smtClean="0">
              <a:solidFill>
                <a:srgbClr val="008E40"/>
              </a:solidFill>
              <a:latin typeface="Times New Roman" pitchFamily="18" charset="0"/>
              <a:cs typeface="Times New Roman" pitchFamily="18" charset="0"/>
            </a:endParaRPr>
          </a:p>
          <a:p>
            <a:pPr>
              <a:buNone/>
            </a:pPr>
            <a:r>
              <a:rPr lang="en-US" sz="2200" dirty="0" smtClean="0">
                <a:latin typeface="Times New Roman" pitchFamily="18" charset="0"/>
                <a:cs typeface="Times New Roman" pitchFamily="18" charset="0"/>
              </a:rPr>
              <a:t> </a:t>
            </a:r>
          </a:p>
          <a:p>
            <a:pPr marL="0" indent="0">
              <a:buNone/>
            </a:pPr>
            <a:r>
              <a:rPr lang="en-US" sz="1500" b="1" dirty="0">
                <a:latin typeface="Times New Roman" pitchFamily="18" charset="0"/>
                <a:cs typeface="Times New Roman" pitchFamily="18" charset="0"/>
              </a:rPr>
              <a:t> </a:t>
            </a:r>
            <a:r>
              <a:rPr lang="en-US" sz="1500" b="1" dirty="0" smtClean="0">
                <a:latin typeface="Times New Roman" pitchFamily="18" charset="0"/>
                <a:cs typeface="Times New Roman" pitchFamily="18" charset="0"/>
              </a:rPr>
              <a:t>                </a:t>
            </a:r>
            <a:r>
              <a:rPr lang="en-US" sz="1700" b="1" dirty="0" smtClean="0">
                <a:latin typeface="Times New Roman" pitchFamily="18" charset="0"/>
                <a:cs typeface="Times New Roman" pitchFamily="18" charset="0"/>
              </a:rPr>
              <a:t>Si </a:t>
            </a:r>
            <a:r>
              <a:rPr lang="en-US" sz="1700" b="1" dirty="0" smtClean="0">
                <a:latin typeface="Times New Roman" pitchFamily="18" charset="0"/>
                <a:cs typeface="Times New Roman" pitchFamily="18" charset="0"/>
                <a:sym typeface="Symbol"/>
              </a:rPr>
              <a:t></a:t>
            </a:r>
            <a:r>
              <a:rPr lang="en-US" sz="1700" b="1" dirty="0" smtClean="0">
                <a:latin typeface="Times New Roman" pitchFamily="18" charset="0"/>
                <a:cs typeface="Times New Roman" pitchFamily="18" charset="0"/>
              </a:rPr>
              <a:t> diodes, rectifiers, transistors and integrated circuits etc</a:t>
            </a:r>
          </a:p>
          <a:p>
            <a:pPr>
              <a:buNone/>
            </a:pPr>
            <a:r>
              <a:rPr lang="en-US" sz="1700" b="1" dirty="0" smtClean="0">
                <a:latin typeface="Times New Roman" pitchFamily="18" charset="0"/>
                <a:cs typeface="Times New Roman" pitchFamily="18" charset="0"/>
              </a:rPr>
              <a:t> </a:t>
            </a:r>
          </a:p>
          <a:p>
            <a:pPr marL="0" indent="0">
              <a:buNone/>
            </a:pPr>
            <a:r>
              <a:rPr lang="en-US" sz="1700" b="1" dirty="0">
                <a:latin typeface="Times New Roman" pitchFamily="18" charset="0"/>
                <a:cs typeface="Times New Roman" pitchFamily="18" charset="0"/>
              </a:rPr>
              <a:t> </a:t>
            </a:r>
            <a:r>
              <a:rPr lang="en-US" sz="1700" b="1" dirty="0" smtClean="0">
                <a:latin typeface="Times New Roman" pitchFamily="18" charset="0"/>
                <a:cs typeface="Times New Roman" pitchFamily="18" charset="0"/>
              </a:rPr>
              <a:t>              </a:t>
            </a:r>
            <a:r>
              <a:rPr lang="en-US" sz="1700" b="1" dirty="0" err="1" smtClean="0">
                <a:latin typeface="Times New Roman" pitchFamily="18" charset="0"/>
                <a:cs typeface="Times New Roman" pitchFamily="18" charset="0"/>
              </a:rPr>
              <a:t>GaAs</a:t>
            </a:r>
            <a:r>
              <a:rPr lang="en-US" sz="1700" b="1" dirty="0" smtClean="0">
                <a:latin typeface="Times New Roman" pitchFamily="18" charset="0"/>
                <a:cs typeface="Times New Roman" pitchFamily="18" charset="0"/>
              </a:rPr>
              <a:t>, </a:t>
            </a:r>
            <a:r>
              <a:rPr lang="en-US" sz="1700" b="1" dirty="0" err="1" smtClean="0">
                <a:latin typeface="Times New Roman" pitchFamily="18" charset="0"/>
                <a:cs typeface="Times New Roman" pitchFamily="18" charset="0"/>
              </a:rPr>
              <a:t>GaP</a:t>
            </a:r>
            <a:r>
              <a:rPr lang="en-US" sz="1700" b="1" dirty="0" smtClean="0">
                <a:latin typeface="Times New Roman" pitchFamily="18" charset="0"/>
                <a:cs typeface="Times New Roman" pitchFamily="18" charset="0"/>
              </a:rPr>
              <a:t> </a:t>
            </a:r>
            <a:r>
              <a:rPr lang="en-US" sz="1700" b="1" dirty="0" smtClean="0">
                <a:latin typeface="Times New Roman" pitchFamily="18" charset="0"/>
                <a:cs typeface="Times New Roman" pitchFamily="18" charset="0"/>
                <a:sym typeface="Symbol"/>
              </a:rPr>
              <a:t></a:t>
            </a:r>
            <a:r>
              <a:rPr lang="en-US" sz="1700" b="1" dirty="0" smtClean="0">
                <a:latin typeface="Times New Roman" pitchFamily="18" charset="0"/>
                <a:cs typeface="Times New Roman" pitchFamily="18" charset="0"/>
              </a:rPr>
              <a:t> emission and absorption of light</a:t>
            </a:r>
          </a:p>
          <a:p>
            <a:pPr>
              <a:buNone/>
            </a:pPr>
            <a:r>
              <a:rPr lang="en-US" sz="1700" b="1" dirty="0" smtClean="0">
                <a:latin typeface="Times New Roman" pitchFamily="18" charset="0"/>
                <a:cs typeface="Times New Roman" pitchFamily="18" charset="0"/>
              </a:rPr>
              <a:t> </a:t>
            </a:r>
          </a:p>
          <a:p>
            <a:pPr marL="0" indent="0">
              <a:buNone/>
            </a:pPr>
            <a:r>
              <a:rPr lang="en-US" sz="1700" b="1" dirty="0" smtClean="0">
                <a:latin typeface="Times New Roman" pitchFamily="18" charset="0"/>
                <a:cs typeface="Times New Roman" pitchFamily="18" charset="0"/>
              </a:rPr>
              <a:t>               </a:t>
            </a:r>
            <a:r>
              <a:rPr lang="en-US" sz="1700" b="1" dirty="0" err="1" smtClean="0">
                <a:latin typeface="Times New Roman" pitchFamily="18" charset="0"/>
                <a:cs typeface="Times New Roman" pitchFamily="18" charset="0"/>
              </a:rPr>
              <a:t>ZnS</a:t>
            </a:r>
            <a:r>
              <a:rPr lang="en-US" sz="1700" b="1" dirty="0" smtClean="0">
                <a:latin typeface="Times New Roman" pitchFamily="18" charset="0"/>
                <a:cs typeface="Times New Roman" pitchFamily="18" charset="0"/>
              </a:rPr>
              <a:t> </a:t>
            </a:r>
            <a:r>
              <a:rPr lang="en-US" sz="1700" b="1" dirty="0" smtClean="0">
                <a:latin typeface="Times New Roman" pitchFamily="18" charset="0"/>
                <a:cs typeface="Times New Roman" pitchFamily="18" charset="0"/>
                <a:sym typeface="Symbol"/>
              </a:rPr>
              <a:t></a:t>
            </a:r>
            <a:r>
              <a:rPr lang="en-US" sz="1700" b="1" dirty="0" smtClean="0">
                <a:latin typeface="Times New Roman" pitchFamily="18" charset="0"/>
                <a:cs typeface="Times New Roman" pitchFamily="18" charset="0"/>
              </a:rPr>
              <a:t> fluorescent materials</a:t>
            </a:r>
          </a:p>
          <a:p>
            <a:pPr>
              <a:buNone/>
            </a:pPr>
            <a:r>
              <a:rPr lang="en-US" sz="1800" dirty="0" smtClean="0">
                <a:latin typeface="Times New Roman" pitchFamily="18" charset="0"/>
                <a:cs typeface="Times New Roman" pitchFamily="18" charset="0"/>
              </a:rPr>
              <a:t/>
            </a:r>
            <a:br>
              <a:rPr lang="en-US" sz="1800" dirty="0" smtClean="0">
                <a:latin typeface="Times New Roman" pitchFamily="18" charset="0"/>
                <a:cs typeface="Times New Roman" pitchFamily="18" charset="0"/>
              </a:rPr>
            </a:br>
            <a:r>
              <a:rPr lang="en-US" sz="1800" dirty="0" smtClean="0">
                <a:latin typeface="Times New Roman" pitchFamily="18" charset="0"/>
                <a:cs typeface="Times New Roman" pitchFamily="18" charset="0"/>
              </a:rPr>
              <a:t> </a:t>
            </a:r>
          </a:p>
          <a:p>
            <a:pPr lvl="0">
              <a:buNone/>
            </a:pPr>
            <a:endParaRPr lang="en-US" sz="2000" b="1" dirty="0" smtClean="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9" name="Rectangle 2"/>
          <p:cNvSpPr>
            <a:spLocks noGrp="1" noChangeArrowheads="1"/>
          </p:cNvSpPr>
          <p:nvPr>
            <p:ph type="title"/>
          </p:nvPr>
        </p:nvSpPr>
        <p:spPr>
          <a:xfrm>
            <a:off x="0" y="0"/>
            <a:ext cx="9144000" cy="1143000"/>
          </a:xfrm>
          <a:noFill/>
        </p:spPr>
        <p:txBody>
          <a:bodyPr>
            <a:normAutofit/>
          </a:bodyPr>
          <a:lstStyle/>
          <a:p>
            <a:pPr algn="l" eaLnBrk="1" hangingPunct="1"/>
            <a:r>
              <a:rPr lang="en-US" altLang="zh-CN" sz="2800" b="1" dirty="0" smtClean="0">
                <a:solidFill>
                  <a:srgbClr val="FF0000"/>
                </a:solidFill>
                <a:latin typeface="Times New Roman" pitchFamily="18" charset="0"/>
                <a:ea typeface="宋体" pitchFamily="2" charset="-122"/>
                <a:cs typeface="Times New Roman" pitchFamily="18" charset="0"/>
              </a:rPr>
              <a:t>	       Intrinsic Semiconductors:</a:t>
            </a:r>
          </a:p>
        </p:txBody>
      </p:sp>
      <p:sp>
        <p:nvSpPr>
          <p:cNvPr id="11270" name="Rectangle 4"/>
          <p:cNvSpPr>
            <a:spLocks noGrp="1" noChangeArrowheads="1"/>
          </p:cNvSpPr>
          <p:nvPr>
            <p:ph type="body" idx="1"/>
          </p:nvPr>
        </p:nvSpPr>
        <p:spPr>
          <a:xfrm>
            <a:off x="609600" y="1295400"/>
            <a:ext cx="7924800" cy="4724400"/>
          </a:xfrm>
          <a:noFill/>
        </p:spPr>
        <p:txBody>
          <a:bodyPr>
            <a:normAutofit fontScale="92500" lnSpcReduction="20000"/>
          </a:bodyPr>
          <a:lstStyle/>
          <a:p>
            <a:pPr lvl="1">
              <a:lnSpc>
                <a:spcPct val="90000"/>
              </a:lnSpc>
              <a:buNone/>
            </a:pPr>
            <a:r>
              <a:rPr lang="en-US" altLang="zh-CN" sz="2400" b="1" dirty="0" smtClean="0">
                <a:solidFill>
                  <a:srgbClr val="00B050"/>
                </a:solidFill>
                <a:latin typeface="Times New Roman" pitchFamily="18" charset="0"/>
                <a:ea typeface="宋体" pitchFamily="2" charset="-122"/>
                <a:cs typeface="Times New Roman" pitchFamily="18" charset="0"/>
              </a:rPr>
              <a:t>		</a:t>
            </a:r>
            <a:r>
              <a:rPr lang="en-US" altLang="zh-CN" sz="2600" b="1" dirty="0" smtClean="0">
                <a:solidFill>
                  <a:srgbClr val="00B050"/>
                </a:solidFill>
                <a:latin typeface="Times New Roman" pitchFamily="18" charset="0"/>
                <a:ea typeface="宋体" pitchFamily="2" charset="-122"/>
                <a:cs typeface="Times New Roman" pitchFamily="18" charset="0"/>
              </a:rPr>
              <a:t>Thermal ionization:</a:t>
            </a:r>
          </a:p>
          <a:p>
            <a:pPr lvl="1">
              <a:lnSpc>
                <a:spcPct val="90000"/>
              </a:lnSpc>
              <a:buNone/>
            </a:pPr>
            <a:endParaRPr lang="en-US" altLang="zh-CN" sz="2400" b="1" dirty="0" smtClean="0">
              <a:solidFill>
                <a:srgbClr val="00B050"/>
              </a:solidFill>
              <a:latin typeface="Times New Roman" pitchFamily="18" charset="0"/>
              <a:ea typeface="宋体" pitchFamily="2" charset="-122"/>
              <a:cs typeface="Times New Roman" pitchFamily="18" charset="0"/>
            </a:endParaRPr>
          </a:p>
          <a:p>
            <a:pPr lvl="2" eaLnBrk="1" hangingPunct="1">
              <a:lnSpc>
                <a:spcPct val="90000"/>
              </a:lnSpc>
              <a:buClr>
                <a:schemeClr val="accent2"/>
              </a:buClr>
              <a:buFont typeface="Wingdings" pitchFamily="2" charset="2"/>
              <a:buChar char="Ø"/>
            </a:pPr>
            <a:r>
              <a:rPr lang="en-US" altLang="zh-CN" i="1" dirty="0" smtClean="0">
                <a:latin typeface="Times New Roman" pitchFamily="18" charset="0"/>
                <a:ea typeface="宋体" pitchFamily="2" charset="-122"/>
                <a:cs typeface="Times New Roman" pitchFamily="18" charset="0"/>
              </a:rPr>
              <a:t> Valence electron---</a:t>
            </a:r>
            <a:r>
              <a:rPr lang="en-US" altLang="zh-CN" dirty="0" smtClean="0">
                <a:latin typeface="Times New Roman" pitchFamily="18" charset="0"/>
                <a:ea typeface="宋体" pitchFamily="2" charset="-122"/>
                <a:cs typeface="Times New Roman" pitchFamily="18" charset="0"/>
              </a:rPr>
              <a:t>each silicon atom has four valence    electrons</a:t>
            </a:r>
          </a:p>
          <a:p>
            <a:pPr lvl="2" eaLnBrk="1" hangingPunct="1">
              <a:lnSpc>
                <a:spcPct val="90000"/>
              </a:lnSpc>
              <a:buClr>
                <a:schemeClr val="accent2"/>
              </a:buClr>
              <a:buNone/>
            </a:pPr>
            <a:endParaRPr lang="en-US" altLang="zh-CN" dirty="0" smtClean="0">
              <a:latin typeface="Times New Roman" pitchFamily="18" charset="0"/>
              <a:ea typeface="宋体" pitchFamily="2" charset="-122"/>
              <a:cs typeface="Times New Roman" pitchFamily="18" charset="0"/>
            </a:endParaRPr>
          </a:p>
          <a:p>
            <a:pPr lvl="2" eaLnBrk="1" hangingPunct="1">
              <a:lnSpc>
                <a:spcPct val="90000"/>
              </a:lnSpc>
              <a:buClr>
                <a:schemeClr val="accent2"/>
              </a:buClr>
              <a:buFont typeface="Wingdings" pitchFamily="2" charset="2"/>
              <a:buChar char="Ø"/>
            </a:pPr>
            <a:r>
              <a:rPr lang="en-US" altLang="zh-CN" i="1" dirty="0" smtClean="0">
                <a:latin typeface="Times New Roman" pitchFamily="18" charset="0"/>
                <a:ea typeface="宋体" pitchFamily="2" charset="-122"/>
                <a:cs typeface="Times New Roman" pitchFamily="18" charset="0"/>
              </a:rPr>
              <a:t> Covalent bond---</a:t>
            </a:r>
            <a:r>
              <a:rPr lang="en-US" altLang="zh-CN" dirty="0" smtClean="0">
                <a:latin typeface="Times New Roman" pitchFamily="18" charset="0"/>
                <a:ea typeface="宋体" pitchFamily="2" charset="-122"/>
                <a:cs typeface="Times New Roman" pitchFamily="18" charset="0"/>
              </a:rPr>
              <a:t>two valence electrons from different two silicon atoms form the covalent bond</a:t>
            </a:r>
          </a:p>
          <a:p>
            <a:pPr lvl="3" eaLnBrk="1" hangingPunct="1">
              <a:lnSpc>
                <a:spcPct val="90000"/>
              </a:lnSpc>
              <a:buClr>
                <a:srgbClr val="FF3399"/>
              </a:buClr>
              <a:buFont typeface="Wingdings" pitchFamily="2" charset="2"/>
              <a:buChar char="§"/>
            </a:pPr>
            <a:r>
              <a:rPr lang="en-US" altLang="zh-CN" sz="2400" dirty="0" smtClean="0">
                <a:latin typeface="Times New Roman" pitchFamily="18" charset="0"/>
                <a:ea typeface="宋体" pitchFamily="2" charset="-122"/>
                <a:cs typeface="Times New Roman" pitchFamily="18" charset="0"/>
              </a:rPr>
              <a:t>Be intact at sufficiently low temperature</a:t>
            </a:r>
          </a:p>
          <a:p>
            <a:pPr lvl="3" eaLnBrk="1" hangingPunct="1">
              <a:lnSpc>
                <a:spcPct val="90000"/>
              </a:lnSpc>
              <a:buClr>
                <a:srgbClr val="FF3399"/>
              </a:buClr>
              <a:buFont typeface="Wingdings" pitchFamily="2" charset="2"/>
              <a:buChar char="§"/>
            </a:pPr>
            <a:r>
              <a:rPr lang="en-US" altLang="zh-CN" sz="2400" dirty="0" smtClean="0">
                <a:latin typeface="Times New Roman" pitchFamily="18" charset="0"/>
                <a:ea typeface="宋体" pitchFamily="2" charset="-122"/>
                <a:cs typeface="Times New Roman" pitchFamily="18" charset="0"/>
              </a:rPr>
              <a:t>Be broken at room temperature</a:t>
            </a:r>
          </a:p>
          <a:p>
            <a:pPr lvl="3" eaLnBrk="1" hangingPunct="1">
              <a:lnSpc>
                <a:spcPct val="90000"/>
              </a:lnSpc>
              <a:buClr>
                <a:srgbClr val="FF3399"/>
              </a:buClr>
              <a:buNone/>
            </a:pPr>
            <a:endParaRPr lang="en-US" altLang="zh-CN" sz="2400" dirty="0" smtClean="0">
              <a:latin typeface="Times New Roman" pitchFamily="18" charset="0"/>
              <a:ea typeface="宋体" pitchFamily="2" charset="-122"/>
              <a:cs typeface="Times New Roman" pitchFamily="18" charset="0"/>
            </a:endParaRPr>
          </a:p>
          <a:p>
            <a:pPr lvl="2" eaLnBrk="1" hangingPunct="1">
              <a:lnSpc>
                <a:spcPct val="90000"/>
              </a:lnSpc>
              <a:buClr>
                <a:schemeClr val="accent2"/>
              </a:buClr>
              <a:buFont typeface="Wingdings" pitchFamily="2" charset="2"/>
              <a:buChar char="Ø"/>
            </a:pPr>
            <a:r>
              <a:rPr lang="en-US" altLang="zh-CN" i="1" dirty="0" smtClean="0">
                <a:latin typeface="Times New Roman" pitchFamily="18" charset="0"/>
                <a:ea typeface="宋体" pitchFamily="2" charset="-122"/>
                <a:cs typeface="Times New Roman" pitchFamily="18" charset="0"/>
              </a:rPr>
              <a:t> Free electron---</a:t>
            </a:r>
            <a:r>
              <a:rPr lang="en-US" altLang="zh-CN" dirty="0" smtClean="0">
                <a:latin typeface="Times New Roman" pitchFamily="18" charset="0"/>
                <a:ea typeface="宋体" pitchFamily="2" charset="-122"/>
                <a:cs typeface="Times New Roman" pitchFamily="18" charset="0"/>
              </a:rPr>
              <a:t>produced by thermal ionization, move freely in the lattice structure.</a:t>
            </a:r>
          </a:p>
          <a:p>
            <a:pPr lvl="2" eaLnBrk="1" hangingPunct="1">
              <a:lnSpc>
                <a:spcPct val="90000"/>
              </a:lnSpc>
              <a:buClr>
                <a:schemeClr val="accent2"/>
              </a:buClr>
              <a:buNone/>
            </a:pPr>
            <a:endParaRPr lang="en-US" altLang="zh-CN" dirty="0" smtClean="0">
              <a:latin typeface="Times New Roman" pitchFamily="18" charset="0"/>
              <a:ea typeface="宋体" pitchFamily="2" charset="-122"/>
              <a:cs typeface="Times New Roman" pitchFamily="18" charset="0"/>
            </a:endParaRPr>
          </a:p>
          <a:p>
            <a:pPr lvl="2" eaLnBrk="1" hangingPunct="1">
              <a:lnSpc>
                <a:spcPct val="90000"/>
              </a:lnSpc>
              <a:buClr>
                <a:schemeClr val="accent2"/>
              </a:buClr>
              <a:buFont typeface="Wingdings" pitchFamily="2" charset="2"/>
              <a:buChar char="Ø"/>
            </a:pPr>
            <a:r>
              <a:rPr lang="en-US" altLang="zh-CN" i="1" dirty="0" smtClean="0">
                <a:latin typeface="Times New Roman" pitchFamily="18" charset="0"/>
                <a:ea typeface="宋体" pitchFamily="2" charset="-122"/>
                <a:cs typeface="Times New Roman" pitchFamily="18" charset="0"/>
              </a:rPr>
              <a:t> Hole---</a:t>
            </a:r>
            <a:r>
              <a:rPr lang="en-US" altLang="zh-CN" dirty="0" smtClean="0">
                <a:latin typeface="Times New Roman" pitchFamily="18" charset="0"/>
                <a:ea typeface="宋体" pitchFamily="2" charset="-122"/>
                <a:cs typeface="Times New Roman" pitchFamily="18" charset="0"/>
              </a:rPr>
              <a:t>empty position in broken covalent bond, can be filled by free electron, positive charge</a:t>
            </a:r>
          </a:p>
          <a:p>
            <a:pPr lvl="2" eaLnBrk="1" hangingPunct="1">
              <a:lnSpc>
                <a:spcPct val="90000"/>
              </a:lnSpc>
              <a:buFont typeface="Wingdings" pitchFamily="2" charset="2"/>
              <a:buNone/>
            </a:pPr>
            <a:endParaRPr lang="en-US" altLang="zh-CN" dirty="0" smtClean="0">
              <a:latin typeface="Times New Roman" pitchFamily="18" charset="0"/>
              <a:ea typeface="宋体" pitchFamily="2" charset="-122"/>
              <a:cs typeface="Times New Roman" pitchFamily="18"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2"/>
          <p:cNvSpPr>
            <a:spLocks noGrp="1" noChangeArrowheads="1"/>
          </p:cNvSpPr>
          <p:nvPr>
            <p:ph type="title"/>
          </p:nvPr>
        </p:nvSpPr>
        <p:spPr>
          <a:xfrm>
            <a:off x="0" y="0"/>
            <a:ext cx="9144000" cy="990600"/>
          </a:xfrm>
        </p:spPr>
        <p:txBody>
          <a:bodyPr lIns="92075" tIns="46038" rIns="92075" bIns="46038">
            <a:noAutofit/>
          </a:bodyPr>
          <a:lstStyle/>
          <a:p>
            <a:pPr algn="l"/>
            <a:r>
              <a:rPr lang="en-US" sz="2400" b="1" dirty="0" smtClean="0">
                <a:solidFill>
                  <a:srgbClr val="00B050"/>
                </a:solidFill>
                <a:latin typeface="Times New Roman" pitchFamily="18" charset="0"/>
                <a:cs typeface="Times New Roman" pitchFamily="18" charset="0"/>
              </a:rPr>
              <a:t/>
            </a:r>
            <a:br>
              <a:rPr lang="en-US" sz="2400" b="1" dirty="0" smtClean="0">
                <a:solidFill>
                  <a:srgbClr val="00B050"/>
                </a:solidFill>
                <a:latin typeface="Times New Roman" pitchFamily="18" charset="0"/>
                <a:cs typeface="Times New Roman" pitchFamily="18" charset="0"/>
              </a:rPr>
            </a:br>
            <a:r>
              <a:rPr lang="en-US" sz="2400" b="1" dirty="0" smtClean="0">
                <a:solidFill>
                  <a:srgbClr val="00B050"/>
                </a:solidFill>
                <a:latin typeface="Times New Roman" pitchFamily="18" charset="0"/>
                <a:cs typeface="Times New Roman" pitchFamily="18" charset="0"/>
              </a:rPr>
              <a:t/>
            </a:r>
            <a:br>
              <a:rPr lang="en-US" sz="2400" b="1" dirty="0" smtClean="0">
                <a:solidFill>
                  <a:srgbClr val="00B050"/>
                </a:solidFill>
                <a:latin typeface="Times New Roman" pitchFamily="18" charset="0"/>
                <a:cs typeface="Times New Roman" pitchFamily="18" charset="0"/>
              </a:rPr>
            </a:br>
            <a:r>
              <a:rPr lang="en-US" sz="2400" b="1" dirty="0" smtClean="0">
                <a:solidFill>
                  <a:srgbClr val="00B050"/>
                </a:solidFill>
                <a:latin typeface="Times New Roman" pitchFamily="18" charset="0"/>
                <a:cs typeface="Times New Roman" pitchFamily="18" charset="0"/>
              </a:rPr>
              <a:t>	</a:t>
            </a:r>
            <a:r>
              <a:rPr lang="en-US" sz="2800" b="1" dirty="0" smtClean="0">
                <a:solidFill>
                  <a:srgbClr val="FF0000"/>
                </a:solidFill>
                <a:latin typeface="Times New Roman" pitchFamily="18" charset="0"/>
                <a:ea typeface="宋体" pitchFamily="2" charset="-122"/>
                <a:cs typeface="Times New Roman" pitchFamily="18" charset="0"/>
              </a:rPr>
              <a:t>Ex</a:t>
            </a:r>
            <a:r>
              <a:rPr lang="en-US" altLang="zh-CN" sz="2800" b="1" dirty="0" smtClean="0">
                <a:solidFill>
                  <a:srgbClr val="FF0000"/>
                </a:solidFill>
                <a:latin typeface="Times New Roman" pitchFamily="18" charset="0"/>
                <a:ea typeface="宋体" pitchFamily="2" charset="-122"/>
                <a:cs typeface="Times New Roman" pitchFamily="18" charset="0"/>
              </a:rPr>
              <a:t>trinsic-Doped Semiconductors:</a:t>
            </a:r>
            <a:r>
              <a:rPr lang="en-US" sz="2800" b="1" dirty="0" smtClean="0">
                <a:solidFill>
                  <a:srgbClr val="FF0000"/>
                </a:solidFill>
                <a:latin typeface="Times New Roman" pitchFamily="18" charset="0"/>
                <a:cs typeface="Times New Roman" pitchFamily="18" charset="0"/>
              </a:rPr>
              <a:t> </a:t>
            </a:r>
            <a:br>
              <a:rPr lang="en-US" sz="2800" b="1" dirty="0" smtClean="0">
                <a:solidFill>
                  <a:srgbClr val="FF0000"/>
                </a:solidFill>
                <a:latin typeface="Times New Roman" pitchFamily="18" charset="0"/>
                <a:cs typeface="Times New Roman" pitchFamily="18" charset="0"/>
              </a:rPr>
            </a:br>
            <a:r>
              <a:rPr lang="en-US" sz="2800" b="1" dirty="0" smtClean="0">
                <a:solidFill>
                  <a:srgbClr val="FF0000"/>
                </a:solidFill>
                <a:latin typeface="Times New Roman" pitchFamily="18" charset="0"/>
                <a:cs typeface="Times New Roman" pitchFamily="18" charset="0"/>
              </a:rPr>
              <a:t> </a:t>
            </a:r>
            <a:br>
              <a:rPr lang="en-US" sz="2800" b="1" dirty="0" smtClean="0">
                <a:solidFill>
                  <a:srgbClr val="FF0000"/>
                </a:solidFill>
                <a:latin typeface="Times New Roman" pitchFamily="18" charset="0"/>
                <a:cs typeface="Times New Roman" pitchFamily="18" charset="0"/>
              </a:rPr>
            </a:br>
            <a:endParaRPr lang="en-US" sz="2800" b="1" dirty="0" smtClean="0">
              <a:solidFill>
                <a:srgbClr val="FF0000"/>
              </a:solidFill>
              <a:latin typeface="Times New Roman" pitchFamily="18" charset="0"/>
              <a:cs typeface="Times New Roman" pitchFamily="18" charset="0"/>
            </a:endParaRPr>
          </a:p>
        </p:txBody>
      </p:sp>
      <p:sp>
        <p:nvSpPr>
          <p:cNvPr id="191491" name="Rectangle 3"/>
          <p:cNvSpPr>
            <a:spLocks noGrp="1" noChangeArrowheads="1"/>
          </p:cNvSpPr>
          <p:nvPr>
            <p:ph type="body" idx="1"/>
          </p:nvPr>
        </p:nvSpPr>
        <p:spPr>
          <a:xfrm>
            <a:off x="0" y="1447801"/>
            <a:ext cx="9144000" cy="685799"/>
          </a:xfrm>
        </p:spPr>
        <p:txBody>
          <a:bodyPr lIns="92075" tIns="46038" rIns="92075" bIns="46038">
            <a:noAutofit/>
          </a:bodyPr>
          <a:lstStyle/>
          <a:p>
            <a:pPr marL="285750" indent="-285750">
              <a:lnSpc>
                <a:spcPct val="90000"/>
              </a:lnSpc>
              <a:defRPr/>
            </a:pPr>
            <a:r>
              <a:rPr lang="en-US" sz="2400" dirty="0" smtClean="0">
                <a:latin typeface="Times New Roman" pitchFamily="18" charset="0"/>
                <a:cs typeface="Times New Roman" pitchFamily="18" charset="0"/>
              </a:rPr>
              <a:t>To produce reasonable levels of conduction, we have to dope the intrinsic material with appropriate dopants and concentration.</a:t>
            </a:r>
          </a:p>
          <a:p>
            <a:pPr marL="685800" lvl="1" indent="-228600">
              <a:lnSpc>
                <a:spcPct val="90000"/>
              </a:lnSpc>
              <a:defRPr/>
            </a:pPr>
            <a:endParaRPr lang="en-US" sz="2400" dirty="0" smtClean="0">
              <a:latin typeface="Times New Roman" pitchFamily="18" charset="0"/>
              <a:cs typeface="Times New Roman" pitchFamily="18" charset="0"/>
            </a:endParaRPr>
          </a:p>
          <a:p>
            <a:pPr marL="685800" lvl="1" indent="-228600">
              <a:lnSpc>
                <a:spcPct val="90000"/>
              </a:lnSpc>
              <a:defRPr/>
            </a:pPr>
            <a:r>
              <a:rPr lang="en-US" sz="2400" dirty="0" smtClean="0">
                <a:latin typeface="Times New Roman" pitchFamily="18" charset="0"/>
                <a:cs typeface="Times New Roman" pitchFamily="18" charset="0"/>
              </a:rPr>
              <a:t>silicon has about 5 x 10</a:t>
            </a:r>
            <a:r>
              <a:rPr lang="en-US" sz="2400" baseline="30000" dirty="0" smtClean="0">
                <a:latin typeface="Times New Roman" pitchFamily="18" charset="0"/>
                <a:cs typeface="Times New Roman" pitchFamily="18" charset="0"/>
              </a:rPr>
              <a:t>22</a:t>
            </a:r>
            <a:r>
              <a:rPr lang="en-US" sz="2400" dirty="0" smtClean="0">
                <a:latin typeface="Times New Roman" pitchFamily="18" charset="0"/>
                <a:cs typeface="Times New Roman" pitchFamily="18" charset="0"/>
              </a:rPr>
              <a:t> atoms/cm</a:t>
            </a:r>
            <a:r>
              <a:rPr lang="en-US" sz="2400" baseline="30000" dirty="0" smtClean="0">
                <a:latin typeface="Times New Roman" pitchFamily="18" charset="0"/>
                <a:cs typeface="Times New Roman" pitchFamily="18" charset="0"/>
              </a:rPr>
              <a:t>3</a:t>
            </a:r>
            <a:endParaRPr lang="en-US" sz="2400" dirty="0" smtClean="0">
              <a:latin typeface="Times New Roman" pitchFamily="18" charset="0"/>
              <a:cs typeface="Times New Roman" pitchFamily="18" charset="0"/>
            </a:endParaRPr>
          </a:p>
          <a:p>
            <a:pPr marL="685800" lvl="1" indent="-228600">
              <a:lnSpc>
                <a:spcPct val="90000"/>
              </a:lnSpc>
              <a:defRPr/>
            </a:pPr>
            <a:r>
              <a:rPr lang="en-US" sz="2400" b="1" i="1" dirty="0" smtClean="0">
                <a:solidFill>
                  <a:srgbClr val="00B050"/>
                </a:solidFill>
                <a:latin typeface="Times New Roman" pitchFamily="18" charset="0"/>
                <a:cs typeface="Times New Roman" pitchFamily="18" charset="0"/>
              </a:rPr>
              <a:t>typical dopant levels are about 10</a:t>
            </a:r>
            <a:r>
              <a:rPr lang="en-US" sz="2400" b="1" i="1" baseline="30000" dirty="0" smtClean="0">
                <a:solidFill>
                  <a:srgbClr val="00B050"/>
                </a:solidFill>
                <a:latin typeface="Times New Roman" pitchFamily="18" charset="0"/>
                <a:cs typeface="Times New Roman" pitchFamily="18" charset="0"/>
              </a:rPr>
              <a:t>15</a:t>
            </a:r>
            <a:r>
              <a:rPr lang="en-US" sz="2400" b="1" i="1" dirty="0" smtClean="0">
                <a:solidFill>
                  <a:srgbClr val="00B050"/>
                </a:solidFill>
                <a:latin typeface="Times New Roman" pitchFamily="18" charset="0"/>
                <a:cs typeface="Times New Roman" pitchFamily="18" charset="0"/>
              </a:rPr>
              <a:t> atoms/cm</a:t>
            </a:r>
            <a:r>
              <a:rPr lang="en-US" sz="2400" b="1" i="1" baseline="30000" dirty="0" smtClean="0">
                <a:solidFill>
                  <a:srgbClr val="00B050"/>
                </a:solidFill>
                <a:latin typeface="Times New Roman" pitchFamily="18" charset="0"/>
                <a:cs typeface="Times New Roman" pitchFamily="18" charset="0"/>
              </a:rPr>
              <a:t>3</a:t>
            </a:r>
          </a:p>
          <a:p>
            <a:pPr marL="685800" lvl="1" indent="-228600">
              <a:lnSpc>
                <a:spcPct val="90000"/>
              </a:lnSpc>
              <a:buNone/>
              <a:defRPr/>
            </a:pPr>
            <a:endParaRPr lang="en-US" sz="2400" baseline="30000" dirty="0" smtClean="0">
              <a:latin typeface="Times New Roman" pitchFamily="18" charset="0"/>
              <a:cs typeface="Times New Roman" pitchFamily="18" charset="0"/>
            </a:endParaRPr>
          </a:p>
          <a:p>
            <a:pPr marL="285750" indent="-285750">
              <a:lnSpc>
                <a:spcPct val="90000"/>
              </a:lnSpc>
              <a:defRPr/>
            </a:pPr>
            <a:r>
              <a:rPr lang="en-US" sz="2400" b="1" i="1" dirty="0" smtClean="0">
                <a:solidFill>
                  <a:srgbClr val="C00000"/>
                </a:solidFill>
                <a:latin typeface="Times New Roman" pitchFamily="18" charset="0"/>
                <a:cs typeface="Times New Roman" pitchFamily="18" charset="0"/>
              </a:rPr>
              <a:t>In intrinsic silicon</a:t>
            </a:r>
            <a:r>
              <a:rPr lang="en-US" sz="2400" dirty="0" smtClean="0">
                <a:latin typeface="Times New Roman" pitchFamily="18" charset="0"/>
                <a:cs typeface="Times New Roman" pitchFamily="18" charset="0"/>
              </a:rPr>
              <a:t>, the number of holes and number of free electrons is equal, and their product equals a constant</a:t>
            </a:r>
          </a:p>
          <a:p>
            <a:pPr marL="685800" lvl="1" indent="-228600">
              <a:lnSpc>
                <a:spcPct val="90000"/>
              </a:lnSpc>
              <a:defRPr/>
            </a:pPr>
            <a:endParaRPr lang="en-US" sz="1400" dirty="0" smtClean="0">
              <a:latin typeface="Times New Roman" pitchFamily="18" charset="0"/>
              <a:cs typeface="Times New Roman" pitchFamily="18" charset="0"/>
            </a:endParaRPr>
          </a:p>
          <a:p>
            <a:pPr marL="685800" lvl="1" indent="-228600">
              <a:lnSpc>
                <a:spcPct val="90000"/>
              </a:lnSpc>
              <a:defRPr/>
            </a:pPr>
            <a:r>
              <a:rPr lang="en-US" sz="2400" b="1" i="1" dirty="0" smtClean="0">
                <a:solidFill>
                  <a:srgbClr val="0070C0"/>
                </a:solidFill>
                <a:latin typeface="Times New Roman" pitchFamily="18" charset="0"/>
                <a:cs typeface="Times New Roman" pitchFamily="18" charset="0"/>
              </a:rPr>
              <a:t>actually, </a:t>
            </a:r>
            <a:r>
              <a:rPr lang="en-US" sz="2400" b="1" i="1" dirty="0" err="1" smtClean="0">
                <a:solidFill>
                  <a:srgbClr val="0070C0"/>
                </a:solidFill>
                <a:latin typeface="Times New Roman" pitchFamily="18" charset="0"/>
                <a:cs typeface="Times New Roman" pitchFamily="18" charset="0"/>
              </a:rPr>
              <a:t>n</a:t>
            </a:r>
            <a:r>
              <a:rPr lang="en-US" sz="2400" b="1" i="1" baseline="-25000" dirty="0" err="1" smtClean="0">
                <a:solidFill>
                  <a:srgbClr val="0070C0"/>
                </a:solidFill>
                <a:latin typeface="Times New Roman" pitchFamily="18" charset="0"/>
                <a:cs typeface="Times New Roman" pitchFamily="18" charset="0"/>
              </a:rPr>
              <a:t>i</a:t>
            </a:r>
            <a:r>
              <a:rPr lang="en-US" sz="2400" b="1" i="1" dirty="0" smtClean="0">
                <a:solidFill>
                  <a:srgbClr val="0070C0"/>
                </a:solidFill>
                <a:latin typeface="Times New Roman" pitchFamily="18" charset="0"/>
                <a:cs typeface="Times New Roman" pitchFamily="18" charset="0"/>
              </a:rPr>
              <a:t> increases with increasing temperature</a:t>
            </a:r>
          </a:p>
          <a:p>
            <a:pPr marL="685800" lvl="1" indent="-228600">
              <a:lnSpc>
                <a:spcPct val="90000"/>
              </a:lnSpc>
              <a:buNone/>
              <a:defRPr/>
            </a:pPr>
            <a:r>
              <a:rPr lang="en-US" sz="2400" b="1" i="1" dirty="0" smtClean="0">
                <a:solidFill>
                  <a:srgbClr val="0070C0"/>
                </a:solidFill>
                <a:latin typeface="Times New Roman" pitchFamily="18" charset="0"/>
                <a:cs typeface="Times New Roman" pitchFamily="18" charset="0"/>
              </a:rPr>
              <a:t>				     </a:t>
            </a:r>
            <a:r>
              <a:rPr lang="en-US" sz="2400" b="1" i="1" dirty="0" err="1" smtClean="0">
                <a:solidFill>
                  <a:srgbClr val="008E40"/>
                </a:solidFill>
                <a:latin typeface="Times New Roman" pitchFamily="18" charset="0"/>
                <a:cs typeface="Times New Roman" pitchFamily="18" charset="0"/>
              </a:rPr>
              <a:t>n.p</a:t>
            </a:r>
            <a:r>
              <a:rPr lang="en-US" sz="2400" b="1" i="1" dirty="0" smtClean="0">
                <a:solidFill>
                  <a:srgbClr val="008E40"/>
                </a:solidFill>
                <a:latin typeface="Times New Roman" pitchFamily="18" charset="0"/>
                <a:cs typeface="Times New Roman" pitchFamily="18" charset="0"/>
              </a:rPr>
              <a:t>= ni2</a:t>
            </a:r>
          </a:p>
          <a:p>
            <a:pPr marL="285750" indent="-285750">
              <a:lnSpc>
                <a:spcPct val="85000"/>
              </a:lnSpc>
              <a:spcBef>
                <a:spcPct val="140000"/>
              </a:spcBef>
              <a:defRPr/>
            </a:pPr>
            <a:r>
              <a:rPr lang="en-US" sz="2400" dirty="0" smtClean="0">
                <a:latin typeface="Times New Roman" pitchFamily="18" charset="0"/>
                <a:cs typeface="Times New Roman" pitchFamily="18" charset="0"/>
              </a:rPr>
              <a:t>This equation holds true for </a:t>
            </a:r>
            <a:r>
              <a:rPr lang="en-US" sz="2400" b="1" i="1" dirty="0" smtClean="0">
                <a:solidFill>
                  <a:srgbClr val="00B050"/>
                </a:solidFill>
                <a:latin typeface="Times New Roman" pitchFamily="18" charset="0"/>
                <a:cs typeface="Times New Roman" pitchFamily="18" charset="0"/>
              </a:rPr>
              <a:t>doped silicon </a:t>
            </a:r>
            <a:r>
              <a:rPr lang="en-US" sz="2400" dirty="0" smtClean="0">
                <a:latin typeface="Times New Roman" pitchFamily="18" charset="0"/>
                <a:cs typeface="Times New Roman" pitchFamily="18" charset="0"/>
              </a:rPr>
              <a:t>as well, so increasing the number of free electrons decreases the number of holes</a:t>
            </a: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7026" name="Rectangle 2"/>
          <p:cNvSpPr>
            <a:spLocks noGrp="1" noChangeArrowheads="1"/>
          </p:cNvSpPr>
          <p:nvPr>
            <p:ph type="title"/>
          </p:nvPr>
        </p:nvSpPr>
        <p:spPr>
          <a:xfrm>
            <a:off x="0" y="0"/>
            <a:ext cx="9144000" cy="1066800"/>
          </a:xfrm>
        </p:spPr>
        <p:txBody>
          <a:bodyPr>
            <a:normAutofit/>
          </a:bodyPr>
          <a:lstStyle/>
          <a:p>
            <a:pPr algn="l">
              <a:defRPr/>
            </a:pPr>
            <a:r>
              <a:rPr lang="en-US" sz="2800" b="1" dirty="0" smtClean="0">
                <a:solidFill>
                  <a:srgbClr val="FF0000"/>
                </a:solidFill>
                <a:latin typeface="Times New Roman" pitchFamily="18" charset="0"/>
                <a:cs typeface="Times New Roman" pitchFamily="18" charset="0"/>
              </a:rPr>
              <a:t>	     In Thermal Equilibrium: </a:t>
            </a:r>
          </a:p>
        </p:txBody>
      </p:sp>
      <p:sp>
        <p:nvSpPr>
          <p:cNvPr id="257027" name="Text Box 3"/>
          <p:cNvSpPr txBox="1">
            <a:spLocks noChangeArrowheads="1"/>
          </p:cNvSpPr>
          <p:nvPr/>
        </p:nvSpPr>
        <p:spPr bwMode="auto">
          <a:xfrm>
            <a:off x="457200" y="990600"/>
            <a:ext cx="7848600" cy="4893647"/>
          </a:xfrm>
          <a:prstGeom prst="rect">
            <a:avLst/>
          </a:prstGeom>
          <a:noFill/>
          <a:ln w="9525">
            <a:noFill/>
            <a:miter lim="800000"/>
            <a:headEnd/>
            <a:tailEnd/>
          </a:ln>
        </p:spPr>
        <p:txBody>
          <a:bodyPr wrap="square">
            <a:spAutoFit/>
          </a:bodyPr>
          <a:lstStyle/>
          <a:p>
            <a:pPr eaLnBrk="1" hangingPunct="1">
              <a:spcBef>
                <a:spcPct val="50000"/>
              </a:spcBef>
              <a:buFont typeface="Wingdings" pitchFamily="2" charset="2"/>
              <a:buNone/>
            </a:pPr>
            <a:r>
              <a:rPr lang="en-US" sz="2400" dirty="0" smtClean="0">
                <a:latin typeface="Times New Roman" pitchFamily="18" charset="0"/>
                <a:cs typeface="Times New Roman" pitchFamily="18" charset="0"/>
              </a:rPr>
              <a:t>	n</a:t>
            </a:r>
            <a:r>
              <a:rPr lang="en-US" sz="2400" dirty="0">
                <a:latin typeface="Times New Roman" pitchFamily="18" charset="0"/>
                <a:cs typeface="Times New Roman" pitchFamily="18" charset="0"/>
              </a:rPr>
              <a:t>= number of free electrons</a:t>
            </a:r>
          </a:p>
          <a:p>
            <a:pPr eaLnBrk="1" hangingPunct="1">
              <a:spcBef>
                <a:spcPct val="50000"/>
              </a:spcBef>
              <a:buFont typeface="Wingdings" pitchFamily="2" charset="2"/>
              <a:buNone/>
            </a:pPr>
            <a:r>
              <a:rPr lang="en-US" sz="2400" dirty="0" smtClean="0">
                <a:latin typeface="Times New Roman" pitchFamily="18" charset="0"/>
                <a:cs typeface="Times New Roman" pitchFamily="18" charset="0"/>
              </a:rPr>
              <a:t>	p=number </a:t>
            </a:r>
            <a:r>
              <a:rPr lang="en-US" sz="2400" dirty="0">
                <a:latin typeface="Times New Roman" pitchFamily="18" charset="0"/>
                <a:cs typeface="Times New Roman" pitchFamily="18" charset="0"/>
              </a:rPr>
              <a:t>of holes</a:t>
            </a:r>
          </a:p>
          <a:p>
            <a:pPr eaLnBrk="1" hangingPunct="1">
              <a:spcBef>
                <a:spcPct val="50000"/>
              </a:spcBef>
              <a:buFont typeface="Wingdings" pitchFamily="2" charset="2"/>
              <a:buNone/>
            </a:pP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ni</a:t>
            </a:r>
            <a:r>
              <a:rPr lang="en-US" sz="2400" dirty="0" smtClean="0">
                <a:latin typeface="Times New Roman" pitchFamily="18" charset="0"/>
                <a:cs typeface="Times New Roman" pitchFamily="18" charset="0"/>
              </a:rPr>
              <a:t>=number </a:t>
            </a:r>
            <a:r>
              <a:rPr lang="en-US" sz="2400" dirty="0">
                <a:latin typeface="Times New Roman" pitchFamily="18" charset="0"/>
                <a:cs typeface="Times New Roman" pitchFamily="18" charset="0"/>
              </a:rPr>
              <a:t>of electrons in intrinsic </a:t>
            </a:r>
            <a:r>
              <a:rPr lang="en-US" sz="2400" dirty="0" smtClean="0">
                <a:latin typeface="Times New Roman" pitchFamily="18" charset="0"/>
                <a:cs typeface="Times New Roman" pitchFamily="18" charset="0"/>
              </a:rPr>
              <a:t>silicon=10¹º/cm³</a:t>
            </a:r>
            <a:endParaRPr lang="en-US" sz="2400" dirty="0">
              <a:latin typeface="Times New Roman" pitchFamily="18" charset="0"/>
              <a:cs typeface="Times New Roman" pitchFamily="18" charset="0"/>
            </a:endParaRPr>
          </a:p>
          <a:p>
            <a:pPr eaLnBrk="1" hangingPunct="1">
              <a:spcBef>
                <a:spcPct val="50000"/>
              </a:spcBef>
            </a:pPr>
            <a:r>
              <a:rPr lang="en-US" sz="2400" dirty="0" smtClean="0">
                <a:latin typeface="Times New Roman" pitchFamily="18" charset="0"/>
                <a:cs typeface="Times New Roman" pitchFamily="18" charset="0"/>
              </a:rPr>
              <a:t>	pi-number </a:t>
            </a:r>
            <a:r>
              <a:rPr lang="en-US" sz="2400" dirty="0">
                <a:latin typeface="Times New Roman" pitchFamily="18" charset="0"/>
                <a:cs typeface="Times New Roman" pitchFamily="18" charset="0"/>
              </a:rPr>
              <a:t>of holes in intrinsic silicon= 10¹º/cm³</a:t>
            </a:r>
          </a:p>
          <a:p>
            <a:pPr lvl="1">
              <a:spcBef>
                <a:spcPct val="50000"/>
              </a:spcBef>
            </a:pPr>
            <a:r>
              <a:rPr lang="en-US" sz="2400" dirty="0" smtClean="0">
                <a:latin typeface="Times New Roman" pitchFamily="18" charset="0"/>
                <a:cs typeface="Times New Roman" pitchFamily="18" charset="0"/>
              </a:rPr>
              <a:t>	Mobile </a:t>
            </a:r>
            <a:r>
              <a:rPr lang="en-US" sz="2400" dirty="0">
                <a:latin typeface="Times New Roman" pitchFamily="18" charset="0"/>
                <a:cs typeface="Times New Roman" pitchFamily="18" charset="0"/>
              </a:rPr>
              <a:t>negative charge = -1.6*10</a:t>
            </a:r>
            <a:r>
              <a:rPr lang="en-US" sz="2400" baseline="30000" dirty="0">
                <a:latin typeface="Times New Roman" pitchFamily="18" charset="0"/>
                <a:cs typeface="Times New Roman" pitchFamily="18" charset="0"/>
              </a:rPr>
              <a:t>-19</a:t>
            </a:r>
            <a:r>
              <a:rPr lang="en-US" sz="2400" dirty="0">
                <a:latin typeface="Times New Roman" pitchFamily="18" charset="0"/>
                <a:cs typeface="Times New Roman" pitchFamily="18" charset="0"/>
              </a:rPr>
              <a:t> Coulombs</a:t>
            </a:r>
          </a:p>
          <a:p>
            <a:pPr eaLnBrk="1" hangingPunct="1">
              <a:spcBef>
                <a:spcPct val="50000"/>
              </a:spcBef>
            </a:pPr>
            <a:r>
              <a:rPr lang="en-US" sz="2400" dirty="0" smtClean="0">
                <a:latin typeface="Times New Roman" pitchFamily="18" charset="0"/>
                <a:cs typeface="Times New Roman" pitchFamily="18" charset="0"/>
              </a:rPr>
              <a:t>	Mobile </a:t>
            </a:r>
            <a:r>
              <a:rPr lang="en-US" sz="2400" dirty="0">
                <a:latin typeface="Times New Roman" pitchFamily="18" charset="0"/>
                <a:cs typeface="Times New Roman" pitchFamily="18" charset="0"/>
              </a:rPr>
              <a:t>positive charge = 1.6*10</a:t>
            </a:r>
            <a:r>
              <a:rPr lang="en-US" sz="2400" baseline="30000" dirty="0">
                <a:latin typeface="Times New Roman" pitchFamily="18" charset="0"/>
                <a:cs typeface="Times New Roman" pitchFamily="18" charset="0"/>
              </a:rPr>
              <a:t>-19</a:t>
            </a:r>
            <a:r>
              <a:rPr lang="en-US" sz="2400" dirty="0">
                <a:latin typeface="Times New Roman" pitchFamily="18" charset="0"/>
                <a:cs typeface="Times New Roman" pitchFamily="18" charset="0"/>
              </a:rPr>
              <a:t> Coulombs</a:t>
            </a:r>
          </a:p>
          <a:p>
            <a:pPr eaLnBrk="1" hangingPunct="1">
              <a:spcBef>
                <a:spcPct val="50000"/>
              </a:spcBef>
            </a:pPr>
            <a:r>
              <a:rPr lang="en-US" sz="2400" dirty="0" smtClean="0">
                <a:latin typeface="Times New Roman" pitchFamily="18" charset="0"/>
                <a:cs typeface="Times New Roman" pitchFamily="18" charset="0"/>
              </a:rPr>
              <a:t>	At </a:t>
            </a:r>
            <a:r>
              <a:rPr lang="en-US" sz="2400" dirty="0">
                <a:latin typeface="Times New Roman" pitchFamily="18" charset="0"/>
                <a:cs typeface="Times New Roman" pitchFamily="18" charset="0"/>
              </a:rPr>
              <a:t>thermal equilibrium (no applied voltage) </a:t>
            </a:r>
            <a:endParaRPr lang="en-US" sz="2400" dirty="0" smtClean="0">
              <a:latin typeface="Times New Roman" pitchFamily="18" charset="0"/>
              <a:cs typeface="Times New Roman" pitchFamily="18" charset="0"/>
            </a:endParaRPr>
          </a:p>
          <a:p>
            <a:pPr eaLnBrk="1" hangingPunct="1">
              <a:spcBef>
                <a:spcPct val="50000"/>
              </a:spcBef>
            </a:pPr>
            <a:r>
              <a:rPr lang="en-US" sz="2400" dirty="0" smtClean="0">
                <a:latin typeface="Times New Roman" pitchFamily="18" charset="0"/>
                <a:cs typeface="Times New Roman" pitchFamily="18" charset="0"/>
              </a:rPr>
              <a:t>	(</a:t>
            </a:r>
            <a:r>
              <a:rPr lang="en-US" sz="2400" dirty="0">
                <a:latin typeface="Times New Roman" pitchFamily="18" charset="0"/>
                <a:cs typeface="Times New Roman" pitchFamily="18" charset="0"/>
              </a:rPr>
              <a:t>room temperature approximation)</a:t>
            </a:r>
          </a:p>
          <a:p>
            <a:pPr>
              <a:spcBef>
                <a:spcPct val="50000"/>
              </a:spcBef>
            </a:pPr>
            <a:r>
              <a:rPr lang="en-US" sz="2400" dirty="0" smtClean="0">
                <a:latin typeface="Times New Roman" pitchFamily="18" charset="0"/>
                <a:cs typeface="Times New Roman" pitchFamily="18" charset="0"/>
              </a:rPr>
              <a:t>	</a:t>
            </a:r>
            <a:r>
              <a:rPr lang="en-US" sz="2400" dirty="0">
                <a:solidFill>
                  <a:prstClr val="black"/>
                </a:solidFill>
                <a:latin typeface="Times New Roman" pitchFamily="18" charset="0"/>
                <a:cs typeface="Times New Roman" pitchFamily="18" charset="0"/>
              </a:rPr>
              <a:t> </a:t>
            </a:r>
            <a:r>
              <a:rPr lang="en-US" sz="2400" dirty="0" smtClean="0">
                <a:solidFill>
                  <a:prstClr val="black"/>
                </a:solidFill>
                <a:latin typeface="Times New Roman" pitchFamily="18" charset="0"/>
                <a:cs typeface="Times New Roman" pitchFamily="18" charset="0"/>
              </a:rPr>
              <a:t>		</a:t>
            </a:r>
            <a:r>
              <a:rPr lang="en-US" sz="2400" b="1" i="1" dirty="0" err="1" smtClean="0">
                <a:solidFill>
                  <a:srgbClr val="FF0000"/>
                </a:solidFill>
                <a:latin typeface="Times New Roman" pitchFamily="18" charset="0"/>
                <a:cs typeface="Times New Roman" pitchFamily="18" charset="0"/>
              </a:rPr>
              <a:t>n.p</a:t>
            </a:r>
            <a:r>
              <a:rPr lang="en-US" sz="2400" b="1" i="1" dirty="0">
                <a:solidFill>
                  <a:srgbClr val="FF0000"/>
                </a:solidFill>
                <a:latin typeface="Times New Roman" pitchFamily="18" charset="0"/>
                <a:cs typeface="Times New Roman" pitchFamily="18" charset="0"/>
              </a:rPr>
              <a:t>=</a:t>
            </a:r>
            <a:r>
              <a:rPr lang="hu-HU" sz="2400" b="1" i="1" dirty="0">
                <a:solidFill>
                  <a:srgbClr val="FF0000"/>
                </a:solidFill>
                <a:latin typeface="Times New Roman" pitchFamily="18" charset="0"/>
                <a:cs typeface="Times New Roman" pitchFamily="18" charset="0"/>
              </a:rPr>
              <a:t>(</a:t>
            </a:r>
            <a:r>
              <a:rPr lang="en-US" sz="2400" b="1" i="1" dirty="0" err="1">
                <a:solidFill>
                  <a:srgbClr val="FF0000"/>
                </a:solidFill>
                <a:latin typeface="Times New Roman" pitchFamily="18" charset="0"/>
                <a:cs typeface="Times New Roman" pitchFamily="18" charset="0"/>
              </a:rPr>
              <a:t>ni</a:t>
            </a:r>
            <a:r>
              <a:rPr lang="hu-HU" sz="2400" b="1" i="1" dirty="0">
                <a:solidFill>
                  <a:srgbClr val="FF0000"/>
                </a:solidFill>
                <a:latin typeface="Times New Roman" pitchFamily="18" charset="0"/>
                <a:cs typeface="Times New Roman" pitchFamily="18" charset="0"/>
              </a:rPr>
              <a:t>)</a:t>
            </a:r>
            <a:r>
              <a:rPr lang="hu-HU" sz="2400" b="1" i="1" baseline="30000" dirty="0">
                <a:solidFill>
                  <a:srgbClr val="FF0000"/>
                </a:solidFill>
                <a:latin typeface="Times New Roman" pitchFamily="18" charset="0"/>
                <a:cs typeface="Times New Roman" pitchFamily="18" charset="0"/>
              </a:rPr>
              <a:t>2</a:t>
            </a:r>
            <a:endParaRPr lang="en-US" sz="2400" b="1" i="1" dirty="0">
              <a:solidFill>
                <a:srgbClr val="FF000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7" name="Rectangle 5"/>
          <p:cNvSpPr>
            <a:spLocks noChangeArrowheads="1"/>
          </p:cNvSpPr>
          <p:nvPr/>
        </p:nvSpPr>
        <p:spPr bwMode="auto">
          <a:xfrm>
            <a:off x="0" y="549275"/>
            <a:ext cx="9144000" cy="647700"/>
          </a:xfrm>
          <a:prstGeom prst="rect">
            <a:avLst/>
          </a:prstGeom>
          <a:gradFill rotWithShape="1">
            <a:gsLst>
              <a:gs pos="0">
                <a:schemeClr val="bg1"/>
              </a:gs>
              <a:gs pos="50000">
                <a:schemeClr val="accent1"/>
              </a:gs>
              <a:gs pos="100000">
                <a:schemeClr val="bg1"/>
              </a:gs>
            </a:gsLst>
            <a:lin ang="5400000" scaled="1"/>
          </a:gradFill>
          <a:ln w="12700" cap="sq">
            <a:noFill/>
            <a:miter lim="800000"/>
            <a:headEnd type="none" w="sm" len="sm"/>
            <a:tailEnd type="none" w="sm" len="sm"/>
          </a:ln>
          <a:effectLst/>
        </p:spPr>
        <p:txBody>
          <a:bodyPr wrap="none" anchor="ctr"/>
          <a:lstStyle/>
          <a:p>
            <a:pPr>
              <a:defRPr/>
            </a:pPr>
            <a:endParaRPr lang="tr-TR"/>
          </a:p>
        </p:txBody>
      </p:sp>
      <p:sp>
        <p:nvSpPr>
          <p:cNvPr id="23555" name="Rectangle 4"/>
          <p:cNvSpPr>
            <a:spLocks noChangeArrowheads="1"/>
          </p:cNvSpPr>
          <p:nvPr/>
        </p:nvSpPr>
        <p:spPr bwMode="auto">
          <a:xfrm>
            <a:off x="0" y="4572000"/>
            <a:ext cx="9144000" cy="2286000"/>
          </a:xfrm>
          <a:prstGeom prst="rect">
            <a:avLst/>
          </a:prstGeom>
          <a:gradFill rotWithShape="1">
            <a:gsLst>
              <a:gs pos="0">
                <a:schemeClr val="bg1"/>
              </a:gs>
              <a:gs pos="100000">
                <a:schemeClr val="accent1"/>
              </a:gs>
            </a:gsLst>
            <a:lin ang="5400000" scaled="1"/>
          </a:gradFill>
          <a:ln w="9525" cap="sq">
            <a:solidFill>
              <a:srgbClr val="DDDDDD"/>
            </a:solidFill>
            <a:miter lim="800000"/>
            <a:headEnd type="none" w="sm" len="sm"/>
            <a:tailEnd type="none" w="sm" len="sm"/>
          </a:ln>
        </p:spPr>
        <p:txBody>
          <a:bodyPr wrap="none" anchor="ctr"/>
          <a:lstStyle/>
          <a:p>
            <a:pPr algn="ctr"/>
            <a:endParaRPr lang="en-US"/>
          </a:p>
        </p:txBody>
      </p:sp>
      <p:sp>
        <p:nvSpPr>
          <p:cNvPr id="110594" name="Rectangle 2"/>
          <p:cNvSpPr>
            <a:spLocks noGrp="1" noChangeArrowheads="1"/>
          </p:cNvSpPr>
          <p:nvPr>
            <p:ph type="title"/>
          </p:nvPr>
        </p:nvSpPr>
        <p:spPr>
          <a:xfrm>
            <a:off x="0" y="0"/>
            <a:ext cx="9144000" cy="1071563"/>
          </a:xfrm>
          <a:solidFill>
            <a:schemeClr val="bg1"/>
          </a:solidFill>
        </p:spPr>
        <p:txBody>
          <a:bodyPr>
            <a:normAutofit/>
          </a:bodyPr>
          <a:lstStyle/>
          <a:p>
            <a:pPr eaLnBrk="1" hangingPunct="1">
              <a:defRPr/>
            </a:pPr>
            <a:r>
              <a:rPr lang="tr-TR" sz="2800" dirty="0" smtClean="0">
                <a:effectLst>
                  <a:outerShdw blurRad="38100" dist="38100" dir="2700000" algn="tl">
                    <a:srgbClr val="C0C0C0"/>
                  </a:outerShdw>
                </a:effectLst>
              </a:rPr>
              <a:t>Thermal Energy  :</a:t>
            </a:r>
          </a:p>
        </p:txBody>
      </p:sp>
      <p:sp>
        <p:nvSpPr>
          <p:cNvPr id="110595" name="Rectangle 3"/>
          <p:cNvSpPr>
            <a:spLocks noGrp="1" noChangeArrowheads="1"/>
          </p:cNvSpPr>
          <p:nvPr>
            <p:ph type="body" idx="1"/>
          </p:nvPr>
        </p:nvSpPr>
        <p:spPr>
          <a:xfrm>
            <a:off x="323850" y="1143000"/>
            <a:ext cx="8229600" cy="2971800"/>
          </a:xfrm>
        </p:spPr>
        <p:txBody>
          <a:bodyPr>
            <a:normAutofit lnSpcReduction="10000"/>
          </a:bodyPr>
          <a:lstStyle/>
          <a:p>
            <a:pPr eaLnBrk="1" hangingPunct="1">
              <a:lnSpc>
                <a:spcPct val="90000"/>
              </a:lnSpc>
              <a:buFont typeface="Wingdings" pitchFamily="2" charset="2"/>
              <a:buNone/>
              <a:defRPr/>
            </a:pPr>
            <a:r>
              <a:rPr lang="tr-TR" sz="2000" i="1" smtClean="0">
                <a:solidFill>
                  <a:srgbClr val="FF0000"/>
                </a:solidFill>
              </a:rPr>
              <a:t>Thermal energy</a:t>
            </a:r>
            <a:r>
              <a:rPr lang="tr-TR" sz="2000" smtClean="0"/>
              <a:t> </a:t>
            </a:r>
            <a:r>
              <a:rPr lang="tr-TR" sz="2000" i="1" smtClean="0"/>
              <a:t>= </a:t>
            </a:r>
            <a:r>
              <a:rPr lang="tr-TR" sz="2000" i="1" smtClean="0">
                <a:solidFill>
                  <a:srgbClr val="FF0000"/>
                </a:solidFill>
              </a:rPr>
              <a:t>k</a:t>
            </a:r>
            <a:r>
              <a:rPr lang="tr-TR" sz="2000" smtClean="0"/>
              <a:t> x </a:t>
            </a:r>
            <a:r>
              <a:rPr lang="tr-TR" sz="2000" i="1" smtClean="0">
                <a:solidFill>
                  <a:srgbClr val="FF0000"/>
                </a:solidFill>
              </a:rPr>
              <a:t>T</a:t>
            </a:r>
            <a:r>
              <a:rPr lang="tr-TR" sz="2000" i="1" smtClean="0"/>
              <a:t> =</a:t>
            </a:r>
            <a:r>
              <a:rPr lang="tr-TR" sz="2000" smtClean="0"/>
              <a:t> 1.38 x 10</a:t>
            </a:r>
            <a:r>
              <a:rPr lang="tr-TR" sz="2000" baseline="30000" smtClean="0"/>
              <a:t>-23 </a:t>
            </a:r>
            <a:r>
              <a:rPr lang="tr-TR" sz="2000" smtClean="0"/>
              <a:t>J/K x 300 K </a:t>
            </a:r>
            <a:r>
              <a:rPr lang="tr-TR" sz="2000" i="1" smtClean="0"/>
              <a:t>=</a:t>
            </a:r>
            <a:r>
              <a:rPr lang="tr-TR" sz="2000" smtClean="0"/>
              <a:t>25 meV</a:t>
            </a:r>
          </a:p>
          <a:p>
            <a:pPr eaLnBrk="1" hangingPunct="1">
              <a:lnSpc>
                <a:spcPct val="90000"/>
              </a:lnSpc>
              <a:buFont typeface="Wingdings" pitchFamily="2" charset="2"/>
              <a:buNone/>
              <a:defRPr/>
            </a:pPr>
            <a:r>
              <a:rPr lang="tr-TR" sz="2000" smtClean="0"/>
              <a:t> </a:t>
            </a:r>
          </a:p>
          <a:p>
            <a:pPr algn="ctr" eaLnBrk="1" hangingPunct="1">
              <a:lnSpc>
                <a:spcPct val="90000"/>
              </a:lnSpc>
              <a:buFont typeface="Wingdings" pitchFamily="2" charset="2"/>
              <a:buNone/>
              <a:defRPr/>
            </a:pPr>
            <a:r>
              <a:rPr lang="tr-TR" sz="2400" i="1" smtClean="0">
                <a:solidFill>
                  <a:srgbClr val="FF0000"/>
                </a:solidFill>
              </a:rPr>
              <a:t>Excitation rate</a:t>
            </a:r>
            <a:r>
              <a:rPr lang="tr-TR" sz="2400" smtClean="0"/>
              <a:t> </a:t>
            </a:r>
            <a:r>
              <a:rPr lang="tr-TR" sz="2400" i="1" smtClean="0"/>
              <a:t>= </a:t>
            </a:r>
            <a:r>
              <a:rPr lang="tr-TR" sz="2400" i="1" smtClean="0">
                <a:solidFill>
                  <a:srgbClr val="FF0000"/>
                </a:solidFill>
              </a:rPr>
              <a:t>constant</a:t>
            </a:r>
            <a:r>
              <a:rPr lang="tr-TR" sz="2400" i="1" smtClean="0"/>
              <a:t> x </a:t>
            </a:r>
            <a:r>
              <a:rPr lang="tr-TR" sz="2400" i="1" smtClean="0">
                <a:solidFill>
                  <a:srgbClr val="FF0000"/>
                </a:solidFill>
              </a:rPr>
              <a:t>exp(-Eg / kT)</a:t>
            </a:r>
          </a:p>
          <a:p>
            <a:pPr algn="ctr" eaLnBrk="1" hangingPunct="1">
              <a:lnSpc>
                <a:spcPct val="90000"/>
              </a:lnSpc>
              <a:buFont typeface="Wingdings" pitchFamily="2" charset="2"/>
              <a:buNone/>
              <a:defRPr/>
            </a:pPr>
            <a:r>
              <a:rPr lang="tr-TR" sz="2000" i="1" smtClean="0">
                <a:solidFill>
                  <a:srgbClr val="FF0000"/>
                </a:solidFill>
              </a:rPr>
              <a:t> </a:t>
            </a:r>
          </a:p>
          <a:p>
            <a:pPr eaLnBrk="1" hangingPunct="1">
              <a:lnSpc>
                <a:spcPct val="90000"/>
              </a:lnSpc>
              <a:buFont typeface="Wingdings" pitchFamily="2" charset="2"/>
              <a:buNone/>
              <a:defRPr/>
            </a:pPr>
            <a:r>
              <a:rPr lang="tr-TR" sz="2000" smtClean="0"/>
              <a:t>Although the thermal energy at  room temperature, </a:t>
            </a:r>
            <a:r>
              <a:rPr lang="tr-TR" sz="2000" i="1" smtClean="0">
                <a:solidFill>
                  <a:srgbClr val="FF0000"/>
                </a:solidFill>
              </a:rPr>
              <a:t>RT,</a:t>
            </a:r>
            <a:r>
              <a:rPr lang="tr-TR" sz="2000" smtClean="0">
                <a:solidFill>
                  <a:srgbClr val="FF0000"/>
                </a:solidFill>
              </a:rPr>
              <a:t> </a:t>
            </a:r>
            <a:r>
              <a:rPr lang="tr-TR" sz="2000" smtClean="0"/>
              <a:t>is very small, </a:t>
            </a:r>
            <a:r>
              <a:rPr lang="tr-TR" sz="2000" i="1" smtClean="0">
                <a:effectLst>
                  <a:outerShdw blurRad="38100" dist="38100" dir="2700000" algn="tl">
                    <a:srgbClr val="C0C0C0"/>
                  </a:outerShdw>
                </a:effectLst>
              </a:rPr>
              <a:t>i.e.</a:t>
            </a:r>
            <a:r>
              <a:rPr lang="tr-TR" sz="2000" smtClean="0"/>
              <a:t> </a:t>
            </a:r>
            <a:r>
              <a:rPr lang="tr-TR" sz="2000" smtClean="0">
                <a:solidFill>
                  <a:srgbClr val="FF0000"/>
                </a:solidFill>
              </a:rPr>
              <a:t>25 meV</a:t>
            </a:r>
            <a:r>
              <a:rPr lang="tr-TR" sz="2000" smtClean="0"/>
              <a:t>, a few electrons can be promoted to the </a:t>
            </a:r>
            <a:r>
              <a:rPr lang="tr-TR" sz="2000" i="1" smtClean="0">
                <a:solidFill>
                  <a:srgbClr val="FF0000"/>
                </a:solidFill>
              </a:rPr>
              <a:t>CB</a:t>
            </a:r>
            <a:r>
              <a:rPr lang="tr-TR" sz="2000" smtClean="0"/>
              <a:t>. </a:t>
            </a:r>
          </a:p>
          <a:p>
            <a:pPr eaLnBrk="1" hangingPunct="1">
              <a:lnSpc>
                <a:spcPct val="90000"/>
              </a:lnSpc>
              <a:buFont typeface="Wingdings" pitchFamily="2" charset="2"/>
              <a:buNone/>
              <a:defRPr/>
            </a:pPr>
            <a:r>
              <a:rPr lang="tr-TR" sz="2000" smtClean="0"/>
              <a:t>	    </a:t>
            </a:r>
          </a:p>
          <a:p>
            <a:pPr algn="ctr" eaLnBrk="1" hangingPunct="1">
              <a:lnSpc>
                <a:spcPct val="90000"/>
              </a:lnSpc>
              <a:buFont typeface="Wingdings" pitchFamily="2" charset="2"/>
              <a:buNone/>
              <a:defRPr/>
            </a:pPr>
            <a:r>
              <a:rPr lang="tr-TR" sz="2200" i="1" smtClean="0">
                <a:solidFill>
                  <a:srgbClr val="FF0000"/>
                </a:solidFill>
                <a:effectLst>
                  <a:outerShdw blurRad="38100" dist="38100" dir="2700000" algn="tl">
                    <a:srgbClr val="C0C0C0"/>
                  </a:outerShdw>
                </a:effectLst>
              </a:rPr>
              <a:t>Electrons can be promoted to the CB by means of thermal energy.</a:t>
            </a:r>
            <a:endParaRPr lang="tr-TR" sz="2200" smtClean="0"/>
          </a:p>
          <a:p>
            <a:pPr eaLnBrk="1" hangingPunct="1">
              <a:lnSpc>
                <a:spcPct val="90000"/>
              </a:lnSpc>
              <a:buFont typeface="Wingdings" pitchFamily="2" charset="2"/>
              <a:buNone/>
              <a:defRPr/>
            </a:pPr>
            <a:r>
              <a:rPr lang="tr-TR" sz="1800" smtClean="0"/>
              <a:t>	</a:t>
            </a:r>
            <a:endParaRPr lang="tr-TR" sz="1800" b="1" i="1" smtClean="0">
              <a:solidFill>
                <a:srgbClr val="FF0000"/>
              </a:solidFill>
            </a:endParaRPr>
          </a:p>
          <a:p>
            <a:pPr eaLnBrk="1" hangingPunct="1">
              <a:lnSpc>
                <a:spcPct val="90000"/>
              </a:lnSpc>
              <a:buFont typeface="Wingdings" pitchFamily="2" charset="2"/>
              <a:buNone/>
              <a:defRPr/>
            </a:pPr>
            <a:endParaRPr lang="tr-TR" sz="1800" b="1" i="1" smtClean="0"/>
          </a:p>
        </p:txBody>
      </p:sp>
      <p:sp>
        <p:nvSpPr>
          <p:cNvPr id="110599" name="Rectangle 7"/>
          <p:cNvSpPr>
            <a:spLocks noChangeArrowheads="1"/>
          </p:cNvSpPr>
          <p:nvPr/>
        </p:nvSpPr>
        <p:spPr bwMode="auto">
          <a:xfrm>
            <a:off x="0" y="4648200"/>
            <a:ext cx="9144000" cy="2265236"/>
          </a:xfrm>
          <a:prstGeom prst="rect">
            <a:avLst/>
          </a:prstGeom>
          <a:solidFill>
            <a:schemeClr val="bg1"/>
          </a:solidFill>
          <a:ln w="12700" cap="sq">
            <a:noFill/>
            <a:miter lim="800000"/>
            <a:headEnd type="none" w="sm" len="sm"/>
            <a:tailEnd type="none" w="sm" len="sm"/>
          </a:ln>
          <a:effectLst/>
        </p:spPr>
        <p:txBody>
          <a:bodyPr wrap="square">
            <a:spAutoFit/>
          </a:bodyPr>
          <a:lstStyle/>
          <a:p>
            <a:pPr algn="ctr">
              <a:defRPr/>
            </a:pPr>
            <a:r>
              <a:rPr lang="tr-TR" sz="2000" dirty="0">
                <a:latin typeface="Arial" charset="0"/>
              </a:rPr>
              <a:t>This is due to the exponential increase of excitation rate with increasing temperature.</a:t>
            </a:r>
          </a:p>
          <a:p>
            <a:pPr>
              <a:lnSpc>
                <a:spcPct val="90000"/>
              </a:lnSpc>
              <a:spcBef>
                <a:spcPct val="20000"/>
              </a:spcBef>
              <a:buClr>
                <a:schemeClr val="bg2"/>
              </a:buClr>
              <a:buSzPct val="75000"/>
              <a:buFont typeface="Wingdings" pitchFamily="2" charset="2"/>
              <a:buNone/>
              <a:defRPr/>
            </a:pPr>
            <a:r>
              <a:rPr lang="tr-TR" sz="2000" dirty="0">
                <a:solidFill>
                  <a:srgbClr val="FF0000"/>
                </a:solidFill>
                <a:latin typeface="Arial" charset="0"/>
              </a:rPr>
              <a:t> </a:t>
            </a:r>
          </a:p>
          <a:p>
            <a:pPr algn="ctr">
              <a:lnSpc>
                <a:spcPct val="90000"/>
              </a:lnSpc>
              <a:spcBef>
                <a:spcPct val="20000"/>
              </a:spcBef>
              <a:buClr>
                <a:schemeClr val="bg2"/>
              </a:buClr>
              <a:buSzPct val="75000"/>
              <a:buFont typeface="Wingdings" pitchFamily="2" charset="2"/>
              <a:buNone/>
              <a:defRPr/>
            </a:pPr>
            <a:r>
              <a:rPr lang="tr-TR" sz="2000" i="1" dirty="0">
                <a:solidFill>
                  <a:srgbClr val="FF0000"/>
                </a:solidFill>
                <a:latin typeface="Arial" charset="0"/>
              </a:rPr>
              <a:t>      </a:t>
            </a:r>
            <a:r>
              <a:rPr lang="tr-TR" sz="2000" b="1" i="1" dirty="0">
                <a:solidFill>
                  <a:srgbClr val="FF0000"/>
                </a:solidFill>
                <a:latin typeface="Arial" charset="0"/>
              </a:rPr>
              <a:t>Excitation rate is a strong function of temperature.</a:t>
            </a:r>
          </a:p>
          <a:p>
            <a:pPr>
              <a:lnSpc>
                <a:spcPct val="90000"/>
              </a:lnSpc>
              <a:spcBef>
                <a:spcPct val="20000"/>
              </a:spcBef>
              <a:buClr>
                <a:schemeClr val="bg2"/>
              </a:buClr>
              <a:buSzPct val="75000"/>
              <a:buFont typeface="Wingdings" pitchFamily="2" charset="2"/>
              <a:buNone/>
              <a:defRPr/>
            </a:pPr>
            <a:endParaRPr lang="tr-TR" sz="2000" b="1" i="1" dirty="0">
              <a:latin typeface="Arial" charset="0"/>
            </a:endParaRPr>
          </a:p>
          <a:p>
            <a:pPr>
              <a:lnSpc>
                <a:spcPct val="90000"/>
              </a:lnSpc>
              <a:spcBef>
                <a:spcPct val="20000"/>
              </a:spcBef>
              <a:buClr>
                <a:schemeClr val="bg2"/>
              </a:buClr>
              <a:buSzPct val="75000"/>
              <a:buFont typeface="Wingdings" pitchFamily="2" charset="2"/>
              <a:buNone/>
              <a:defRPr/>
            </a:pPr>
            <a:endParaRPr lang="tr-TR" sz="3200" i="1" dirty="0">
              <a:solidFill>
                <a:srgbClr val="FF0000"/>
              </a:solidFill>
              <a:effectLst>
                <a:outerShdw blurRad="38100" dist="38100" dir="2700000" algn="tl">
                  <a:srgbClr val="C0C0C0"/>
                </a:outerShdw>
              </a:effectLst>
              <a:latin typeface="Arial" charset="0"/>
            </a:endParaRPr>
          </a:p>
        </p:txBody>
      </p:sp>
    </p:spTree>
    <p:extLst>
      <p:ext uri="{BB962C8B-B14F-4D97-AF65-F5344CB8AC3E}">
        <p14:creationId xmlns:p14="http://schemas.microsoft.com/office/powerpoint/2010/main" xmlns="" val="77692080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6" name="Rectangle 2"/>
          <p:cNvSpPr>
            <a:spLocks noGrp="1" noChangeArrowheads="1"/>
          </p:cNvSpPr>
          <p:nvPr>
            <p:ph type="title"/>
          </p:nvPr>
        </p:nvSpPr>
        <p:spPr>
          <a:xfrm>
            <a:off x="0" y="-4549"/>
            <a:ext cx="9144000" cy="1143000"/>
          </a:xfrm>
          <a:solidFill>
            <a:schemeClr val="bg1"/>
          </a:solidFill>
        </p:spPr>
        <p:txBody>
          <a:bodyPr>
            <a:normAutofit/>
          </a:bodyPr>
          <a:lstStyle/>
          <a:p>
            <a:pPr algn="l" eaLnBrk="1" hangingPunct="1"/>
            <a:r>
              <a:rPr lang="en-US" altLang="zh-CN" sz="2400" b="1" dirty="0" smtClean="0">
                <a:solidFill>
                  <a:srgbClr val="FF0000"/>
                </a:solidFill>
                <a:latin typeface="Times New Roman" pitchFamily="18" charset="0"/>
                <a:ea typeface="宋体" pitchFamily="2" charset="-122"/>
                <a:cs typeface="Times New Roman" pitchFamily="18" charset="0"/>
              </a:rPr>
              <a:t>	</a:t>
            </a:r>
            <a:r>
              <a:rPr lang="en-US" altLang="zh-CN" sz="2800" b="1" dirty="0" smtClean="0">
                <a:solidFill>
                  <a:srgbClr val="FF0000"/>
                </a:solidFill>
                <a:latin typeface="Times New Roman" pitchFamily="18" charset="0"/>
                <a:ea typeface="宋体" pitchFamily="2" charset="-122"/>
                <a:cs typeface="Times New Roman" pitchFamily="18" charset="0"/>
              </a:rPr>
              <a:t>Charge Carriers in Semiconductors:</a:t>
            </a:r>
          </a:p>
        </p:txBody>
      </p:sp>
      <p:sp>
        <p:nvSpPr>
          <p:cNvPr id="15367" name="Rectangle 4"/>
          <p:cNvSpPr>
            <a:spLocks noGrp="1" noChangeArrowheads="1"/>
          </p:cNvSpPr>
          <p:nvPr>
            <p:ph type="body" idx="1"/>
          </p:nvPr>
        </p:nvSpPr>
        <p:spPr>
          <a:xfrm>
            <a:off x="685800" y="1143000"/>
            <a:ext cx="7772400" cy="4724400"/>
          </a:xfrm>
          <a:noFill/>
        </p:spPr>
        <p:txBody>
          <a:bodyPr/>
          <a:lstStyle/>
          <a:p>
            <a:pPr marL="533400" indent="-533400" eaLnBrk="1" hangingPunct="1">
              <a:buFontTx/>
              <a:buNone/>
            </a:pPr>
            <a:r>
              <a:rPr lang="en-US" altLang="zh-CN" sz="2400" b="1" i="1" dirty="0" smtClean="0">
                <a:solidFill>
                  <a:srgbClr val="00B050"/>
                </a:solidFill>
                <a:latin typeface="Times New Roman" pitchFamily="18" charset="0"/>
                <a:ea typeface="宋体" pitchFamily="2" charset="-122"/>
                <a:cs typeface="Times New Roman" pitchFamily="18" charset="0"/>
              </a:rPr>
              <a:t>	Important notes:</a:t>
            </a:r>
          </a:p>
          <a:p>
            <a:pPr marL="533400" indent="-533400" eaLnBrk="1" hangingPunct="1">
              <a:buFontTx/>
              <a:buNone/>
            </a:pPr>
            <a:endParaRPr lang="en-US" altLang="zh-CN" sz="2400" b="1" i="1" dirty="0" smtClean="0">
              <a:solidFill>
                <a:srgbClr val="00B050"/>
              </a:solidFill>
              <a:latin typeface="Times New Roman" pitchFamily="18" charset="0"/>
              <a:ea typeface="宋体" pitchFamily="2" charset="-122"/>
              <a:cs typeface="Times New Roman" pitchFamily="18" charset="0"/>
            </a:endParaRPr>
          </a:p>
          <a:p>
            <a:pPr marL="914400" lvl="1" indent="-457200" eaLnBrk="1" hangingPunct="1">
              <a:buClr>
                <a:schemeClr val="accent2"/>
              </a:buClr>
              <a:buFontTx/>
              <a:buChar char="•"/>
            </a:pPr>
            <a:r>
              <a:rPr lang="en-US" altLang="zh-CN" sz="2400" dirty="0">
                <a:latin typeface="Times New Roman" pitchFamily="18" charset="0"/>
                <a:ea typeface="宋体" pitchFamily="2" charset="-122"/>
                <a:cs typeface="Times New Roman" pitchFamily="18" charset="0"/>
              </a:rPr>
              <a:t> </a:t>
            </a:r>
            <a:r>
              <a:rPr lang="en-US" altLang="zh-CN" sz="2400" dirty="0" smtClean="0">
                <a:latin typeface="Times New Roman" pitchFamily="18" charset="0"/>
                <a:ea typeface="宋体" pitchFamily="2" charset="-122"/>
                <a:cs typeface="Times New Roman" pitchFamily="18" charset="0"/>
              </a:rPr>
              <a:t>       is a strong function of temperature. </a:t>
            </a:r>
          </a:p>
          <a:p>
            <a:pPr marL="914400" lvl="1" indent="-457200" eaLnBrk="1" hangingPunct="1">
              <a:buClr>
                <a:schemeClr val="accent2"/>
              </a:buClr>
              <a:buNone/>
            </a:pPr>
            <a:endParaRPr lang="en-US" altLang="zh-CN" sz="2400" dirty="0" smtClean="0">
              <a:latin typeface="Times New Roman" pitchFamily="18" charset="0"/>
              <a:ea typeface="宋体" pitchFamily="2" charset="-122"/>
              <a:cs typeface="Times New Roman" pitchFamily="18" charset="0"/>
            </a:endParaRPr>
          </a:p>
          <a:p>
            <a:pPr marL="914400" lvl="1" indent="-457200" eaLnBrk="1" hangingPunct="1">
              <a:buClr>
                <a:schemeClr val="accent2"/>
              </a:buClr>
              <a:buFontTx/>
              <a:buChar char="•"/>
            </a:pPr>
            <a:r>
              <a:rPr lang="en-US" altLang="zh-CN" sz="2400" dirty="0" smtClean="0">
                <a:latin typeface="Times New Roman" pitchFamily="18" charset="0"/>
                <a:ea typeface="宋体" pitchFamily="2" charset="-122"/>
                <a:cs typeface="Times New Roman" pitchFamily="18" charset="0"/>
              </a:rPr>
              <a:t>At room temperature only one of every billion atoms</a:t>
            </a:r>
          </a:p>
          <a:p>
            <a:pPr marL="914400" lvl="1" indent="-457200" eaLnBrk="1" hangingPunct="1">
              <a:buClr>
                <a:schemeClr val="accent2"/>
              </a:buClr>
              <a:buNone/>
            </a:pPr>
            <a:r>
              <a:rPr lang="en-US" altLang="zh-CN" sz="2400" dirty="0" smtClean="0">
                <a:latin typeface="Times New Roman" pitchFamily="18" charset="0"/>
                <a:ea typeface="宋体" pitchFamily="2" charset="-122"/>
                <a:cs typeface="Times New Roman" pitchFamily="18" charset="0"/>
              </a:rPr>
              <a:t>      is ionized.</a:t>
            </a:r>
          </a:p>
          <a:p>
            <a:pPr marL="914400" lvl="1" indent="-457200" eaLnBrk="1" hangingPunct="1">
              <a:buClr>
                <a:schemeClr val="accent2"/>
              </a:buClr>
              <a:buNone/>
            </a:pPr>
            <a:endParaRPr lang="en-US" altLang="zh-CN" sz="2400" dirty="0" smtClean="0">
              <a:latin typeface="Times New Roman" pitchFamily="18" charset="0"/>
              <a:ea typeface="宋体" pitchFamily="2" charset="-122"/>
              <a:cs typeface="Times New Roman" pitchFamily="18" charset="0"/>
            </a:endParaRPr>
          </a:p>
          <a:p>
            <a:pPr marL="914400" lvl="1" indent="-457200" eaLnBrk="1" hangingPunct="1">
              <a:buClr>
                <a:schemeClr val="accent2"/>
              </a:buClr>
              <a:buFontTx/>
              <a:buChar char="•"/>
            </a:pPr>
            <a:r>
              <a:rPr lang="en-US" altLang="zh-CN" sz="2400" dirty="0" smtClean="0">
                <a:latin typeface="Times New Roman" pitchFamily="18" charset="0"/>
                <a:ea typeface="宋体" pitchFamily="2" charset="-122"/>
                <a:cs typeface="Times New Roman" pitchFamily="18" charset="0"/>
              </a:rPr>
              <a:t>Silicon’s conductivity is between that of conductors and insulators. Actually the characteristic of intrinsic silicon approaches to insulators.  </a:t>
            </a:r>
          </a:p>
          <a:p>
            <a:pPr marL="533400" indent="-533400" eaLnBrk="1" hangingPunct="1">
              <a:buFontTx/>
              <a:buNone/>
            </a:pPr>
            <a:endParaRPr lang="zh-CN" altLang="en-US" sz="2800" dirty="0" smtClean="0">
              <a:ea typeface="宋体" pitchFamily="2" charset="-122"/>
            </a:endParaRPr>
          </a:p>
        </p:txBody>
      </p:sp>
      <p:graphicFrame>
        <p:nvGraphicFramePr>
          <p:cNvPr id="15363" name="Object 1025"/>
          <p:cNvGraphicFramePr>
            <a:graphicFrameLocks noChangeAspect="1"/>
          </p:cNvGraphicFramePr>
          <p:nvPr>
            <p:extLst>
              <p:ext uri="{D42A27DB-BD31-4B8C-83A1-F6EECF244321}">
                <p14:modId xmlns:p14="http://schemas.microsoft.com/office/powerpoint/2010/main" xmlns="" val="2565343644"/>
              </p:ext>
            </p:extLst>
          </p:nvPr>
        </p:nvGraphicFramePr>
        <p:xfrm>
          <a:off x="1752600" y="1981200"/>
          <a:ext cx="609600" cy="609600"/>
        </p:xfrm>
        <a:graphic>
          <a:graphicData uri="http://schemas.openxmlformats.org/presentationml/2006/ole">
            <p:oleObj spid="_x0000_s64632" name="Equation" r:id="rId3" imgW="152334" imgH="228501" progId="Equation.3">
              <p:embed/>
            </p:oleObj>
          </a:graphicData>
        </a:graphic>
      </p:graphicFrame>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4" name="Rectangle 2"/>
          <p:cNvSpPr>
            <a:spLocks noGrp="1" noChangeArrowheads="1"/>
          </p:cNvSpPr>
          <p:nvPr>
            <p:ph type="title"/>
          </p:nvPr>
        </p:nvSpPr>
        <p:spPr>
          <a:xfrm>
            <a:off x="0" y="0"/>
            <a:ext cx="9144000" cy="1219200"/>
          </a:xfrm>
          <a:solidFill>
            <a:schemeClr val="bg1"/>
          </a:solidFill>
        </p:spPr>
        <p:txBody>
          <a:bodyPr>
            <a:normAutofit/>
          </a:bodyPr>
          <a:lstStyle/>
          <a:p>
            <a:pPr algn="l"/>
            <a:r>
              <a:rPr lang="en-US" altLang="zh-CN" sz="2800" b="1" dirty="0" smtClean="0">
                <a:solidFill>
                  <a:srgbClr val="FF0000"/>
                </a:solidFill>
                <a:latin typeface="Times New Roman" pitchFamily="18" charset="0"/>
                <a:ea typeface="宋体" pitchFamily="2" charset="-122"/>
                <a:cs typeface="Times New Roman" pitchFamily="18" charset="0"/>
              </a:rPr>
              <a:t>	</a:t>
            </a:r>
            <a:r>
              <a:rPr lang="en-US" altLang="zh-CN" sz="2800" b="1" dirty="0">
                <a:solidFill>
                  <a:srgbClr val="FF0000"/>
                </a:solidFill>
                <a:latin typeface="Times New Roman" pitchFamily="18" charset="0"/>
                <a:ea typeface="宋体" pitchFamily="2" charset="-122"/>
                <a:cs typeface="Times New Roman" pitchFamily="18" charset="0"/>
              </a:rPr>
              <a:t>Charge Carriers in </a:t>
            </a:r>
            <a:r>
              <a:rPr lang="en-US" altLang="zh-CN" sz="2800" b="1" dirty="0" smtClean="0">
                <a:solidFill>
                  <a:srgbClr val="FF0000"/>
                </a:solidFill>
                <a:latin typeface="Times New Roman" pitchFamily="18" charset="0"/>
                <a:ea typeface="宋体" pitchFamily="2" charset="-122"/>
                <a:cs typeface="Times New Roman" pitchFamily="18" charset="0"/>
              </a:rPr>
              <a:t>Semiconductors: </a:t>
            </a:r>
          </a:p>
        </p:txBody>
      </p:sp>
      <p:sp>
        <p:nvSpPr>
          <p:cNvPr id="14345" name="Rectangle 4"/>
          <p:cNvSpPr>
            <a:spLocks noGrp="1" noChangeArrowheads="1"/>
          </p:cNvSpPr>
          <p:nvPr>
            <p:ph type="body" idx="1"/>
          </p:nvPr>
        </p:nvSpPr>
        <p:spPr>
          <a:xfrm>
            <a:off x="685800" y="1143000"/>
            <a:ext cx="7924800" cy="5486400"/>
          </a:xfrm>
          <a:noFill/>
        </p:spPr>
        <p:txBody>
          <a:bodyPr/>
          <a:lstStyle/>
          <a:p>
            <a:pPr marL="0" indent="0">
              <a:spcBef>
                <a:spcPct val="50000"/>
              </a:spcBef>
              <a:buNone/>
            </a:pPr>
            <a:r>
              <a:rPr lang="en-US" altLang="zh-CN" sz="2400" b="1" dirty="0">
                <a:solidFill>
                  <a:srgbClr val="008E40"/>
                </a:solidFill>
                <a:latin typeface="Times New Roman" pitchFamily="18" charset="0"/>
                <a:ea typeface="宋体" pitchFamily="2" charset="-122"/>
                <a:cs typeface="Times New Roman" pitchFamily="18" charset="0"/>
              </a:rPr>
              <a:t> </a:t>
            </a:r>
            <a:r>
              <a:rPr lang="en-US" altLang="zh-CN" sz="2400" b="1" dirty="0" smtClean="0">
                <a:solidFill>
                  <a:srgbClr val="008E40"/>
                </a:solidFill>
                <a:latin typeface="Times New Roman" pitchFamily="18" charset="0"/>
                <a:ea typeface="宋体" pitchFamily="2" charset="-122"/>
                <a:cs typeface="Times New Roman" pitchFamily="18" charset="0"/>
              </a:rPr>
              <a:t>   Intrinsic </a:t>
            </a:r>
            <a:r>
              <a:rPr lang="en-US" altLang="zh-CN" sz="2400" b="1" dirty="0">
                <a:solidFill>
                  <a:srgbClr val="008E40"/>
                </a:solidFill>
                <a:latin typeface="Times New Roman" pitchFamily="18" charset="0"/>
                <a:ea typeface="宋体" pitchFamily="2" charset="-122"/>
                <a:cs typeface="Times New Roman" pitchFamily="18" charset="0"/>
              </a:rPr>
              <a:t>Semiconductors</a:t>
            </a:r>
            <a:r>
              <a:rPr lang="en-US" altLang="zh-CN" sz="2400" b="1" dirty="0" smtClean="0">
                <a:solidFill>
                  <a:srgbClr val="008E40"/>
                </a:solidFill>
                <a:latin typeface="Times New Roman" pitchFamily="18" charset="0"/>
                <a:ea typeface="宋体" pitchFamily="2" charset="-122"/>
                <a:cs typeface="Times New Roman" pitchFamily="18" charset="0"/>
              </a:rPr>
              <a:t>:</a:t>
            </a:r>
            <a:endParaRPr lang="en-US" altLang="zh-CN" sz="1200" b="1" dirty="0" smtClean="0">
              <a:solidFill>
                <a:srgbClr val="008E40"/>
              </a:solidFill>
              <a:latin typeface="Times New Roman" pitchFamily="18" charset="0"/>
              <a:ea typeface="宋体" pitchFamily="2" charset="-122"/>
              <a:cs typeface="Times New Roman" pitchFamily="18" charset="0"/>
            </a:endParaRPr>
          </a:p>
          <a:p>
            <a:pPr eaLnBrk="1" hangingPunct="1">
              <a:spcBef>
                <a:spcPct val="50000"/>
              </a:spcBef>
            </a:pPr>
            <a:r>
              <a:rPr lang="en-US" altLang="zh-CN" sz="2400" b="1" dirty="0" smtClean="0">
                <a:latin typeface="Times New Roman" pitchFamily="18" charset="0"/>
                <a:ea typeface="宋体" pitchFamily="2" charset="-122"/>
                <a:cs typeface="Times New Roman" pitchFamily="18" charset="0"/>
              </a:rPr>
              <a:t>Carrier concentration in thermal equilibrium:</a:t>
            </a:r>
          </a:p>
          <a:p>
            <a:pPr eaLnBrk="1" hangingPunct="1">
              <a:spcBef>
                <a:spcPct val="50000"/>
              </a:spcBef>
              <a:buNone/>
            </a:pPr>
            <a:endParaRPr lang="en-US" altLang="zh-CN" dirty="0" smtClean="0">
              <a:ea typeface="宋体" pitchFamily="2" charset="-122"/>
            </a:endParaRPr>
          </a:p>
          <a:p>
            <a:pPr eaLnBrk="1" hangingPunct="1">
              <a:spcBef>
                <a:spcPct val="50000"/>
              </a:spcBef>
              <a:buNone/>
            </a:pPr>
            <a:endParaRPr lang="en-US" altLang="zh-CN" dirty="0" smtClean="0">
              <a:ea typeface="宋体" pitchFamily="2" charset="-122"/>
            </a:endParaRPr>
          </a:p>
          <a:p>
            <a:pPr eaLnBrk="1" hangingPunct="1">
              <a:spcBef>
                <a:spcPct val="50000"/>
              </a:spcBef>
            </a:pPr>
            <a:endParaRPr lang="en-US" altLang="zh-CN" sz="1200" b="1" dirty="0" smtClean="0">
              <a:latin typeface="Times New Roman" pitchFamily="18" charset="0"/>
              <a:ea typeface="宋体" pitchFamily="2" charset="-122"/>
              <a:cs typeface="Times New Roman" pitchFamily="18" charset="0"/>
            </a:endParaRPr>
          </a:p>
          <a:p>
            <a:pPr eaLnBrk="1" hangingPunct="1">
              <a:spcBef>
                <a:spcPct val="50000"/>
              </a:spcBef>
            </a:pPr>
            <a:r>
              <a:rPr lang="en-US" altLang="zh-CN" sz="2400" b="1" dirty="0" smtClean="0">
                <a:latin typeface="Times New Roman" pitchFamily="18" charset="0"/>
                <a:ea typeface="宋体" pitchFamily="2" charset="-122"/>
                <a:cs typeface="Times New Roman" pitchFamily="18" charset="0"/>
              </a:rPr>
              <a:t>At room temperature(</a:t>
            </a:r>
            <a:r>
              <a:rPr lang="en-US" altLang="zh-CN" sz="2000" b="1" dirty="0" smtClean="0">
                <a:latin typeface="Times New Roman" pitchFamily="18" charset="0"/>
                <a:ea typeface="宋体" pitchFamily="2" charset="-122"/>
                <a:cs typeface="Times New Roman" pitchFamily="18" charset="0"/>
              </a:rPr>
              <a:t>T=300K</a:t>
            </a:r>
            <a:r>
              <a:rPr lang="en-US" altLang="zh-CN" sz="2400" b="1" dirty="0" smtClean="0">
                <a:latin typeface="Times New Roman" pitchFamily="18" charset="0"/>
                <a:ea typeface="宋体" pitchFamily="2" charset="-122"/>
                <a:cs typeface="Times New Roman" pitchFamily="18" charset="0"/>
              </a:rPr>
              <a:t>)</a:t>
            </a:r>
          </a:p>
          <a:p>
            <a:pPr eaLnBrk="1" hangingPunct="1">
              <a:spcBef>
                <a:spcPct val="50000"/>
              </a:spcBef>
              <a:buFontTx/>
              <a:buNone/>
            </a:pPr>
            <a:r>
              <a:rPr lang="en-US" altLang="zh-CN" dirty="0" smtClean="0">
                <a:ea typeface="宋体" pitchFamily="2" charset="-122"/>
              </a:rPr>
              <a:t> 					 </a:t>
            </a:r>
            <a:r>
              <a:rPr lang="en-US" altLang="zh-CN" sz="2800" dirty="0" smtClean="0">
                <a:latin typeface="Times New Roman" pitchFamily="18" charset="0"/>
                <a:ea typeface="宋体" pitchFamily="2" charset="-122"/>
                <a:cs typeface="Times New Roman" pitchFamily="18" charset="0"/>
              </a:rPr>
              <a:t>carriers/cm</a:t>
            </a:r>
            <a:r>
              <a:rPr lang="en-US" altLang="zh-CN" sz="2800" baseline="30000" dirty="0" smtClean="0">
                <a:latin typeface="Times New Roman" pitchFamily="18" charset="0"/>
                <a:ea typeface="宋体" pitchFamily="2" charset="-122"/>
                <a:cs typeface="Times New Roman" pitchFamily="18" charset="0"/>
              </a:rPr>
              <a:t>3</a:t>
            </a:r>
            <a:endParaRPr lang="en-US" altLang="zh-CN" sz="2800" dirty="0" smtClean="0">
              <a:latin typeface="Times New Roman" pitchFamily="18" charset="0"/>
              <a:ea typeface="宋体" pitchFamily="2" charset="-122"/>
              <a:cs typeface="Times New Roman" pitchFamily="18" charset="0"/>
            </a:endParaRPr>
          </a:p>
          <a:p>
            <a:pPr eaLnBrk="1" hangingPunct="1">
              <a:spcBef>
                <a:spcPct val="50000"/>
              </a:spcBef>
              <a:buFontTx/>
              <a:buNone/>
            </a:pPr>
            <a:endParaRPr lang="en-US" altLang="zh-CN" dirty="0" smtClean="0">
              <a:ea typeface="宋体" pitchFamily="2" charset="-122"/>
            </a:endParaRPr>
          </a:p>
        </p:txBody>
      </p:sp>
      <p:graphicFrame>
        <p:nvGraphicFramePr>
          <p:cNvPr id="14339" name="Object 1025"/>
          <p:cNvGraphicFramePr>
            <a:graphicFrameLocks noChangeAspect="1"/>
          </p:cNvGraphicFramePr>
          <p:nvPr>
            <p:extLst>
              <p:ext uri="{D42A27DB-BD31-4B8C-83A1-F6EECF244321}">
                <p14:modId xmlns:p14="http://schemas.microsoft.com/office/powerpoint/2010/main" xmlns="" val="705146711"/>
              </p:ext>
            </p:extLst>
          </p:nvPr>
        </p:nvGraphicFramePr>
        <p:xfrm>
          <a:off x="1905000" y="2438400"/>
          <a:ext cx="2286000" cy="609600"/>
        </p:xfrm>
        <a:graphic>
          <a:graphicData uri="http://schemas.openxmlformats.org/presentationml/2006/ole">
            <p:oleObj spid="_x0000_s63842" name="Equation" r:id="rId3" imgW="634725" imgH="228501" progId="Equation.3">
              <p:embed/>
            </p:oleObj>
          </a:graphicData>
        </a:graphic>
      </p:graphicFrame>
      <p:graphicFrame>
        <p:nvGraphicFramePr>
          <p:cNvPr id="14340" name="Object 1026"/>
          <p:cNvGraphicFramePr>
            <a:graphicFrameLocks noChangeAspect="1"/>
          </p:cNvGraphicFramePr>
          <p:nvPr>
            <p:extLst>
              <p:ext uri="{D42A27DB-BD31-4B8C-83A1-F6EECF244321}">
                <p14:modId xmlns:p14="http://schemas.microsoft.com/office/powerpoint/2010/main" xmlns="" val="1910735969"/>
              </p:ext>
            </p:extLst>
          </p:nvPr>
        </p:nvGraphicFramePr>
        <p:xfrm>
          <a:off x="1905000" y="3124200"/>
          <a:ext cx="3352800" cy="685800"/>
        </p:xfrm>
        <a:graphic>
          <a:graphicData uri="http://schemas.openxmlformats.org/presentationml/2006/ole">
            <p:oleObj spid="_x0000_s63843" name="Equation" r:id="rId4" imgW="1015559" imgH="253890" progId="Equation.3">
              <p:embed/>
            </p:oleObj>
          </a:graphicData>
        </a:graphic>
      </p:graphicFrame>
      <p:graphicFrame>
        <p:nvGraphicFramePr>
          <p:cNvPr id="14341" name="Object 1027"/>
          <p:cNvGraphicFramePr>
            <a:graphicFrameLocks noChangeAspect="1"/>
          </p:cNvGraphicFramePr>
          <p:nvPr>
            <p:extLst>
              <p:ext uri="{D42A27DB-BD31-4B8C-83A1-F6EECF244321}">
                <p14:modId xmlns:p14="http://schemas.microsoft.com/office/powerpoint/2010/main" xmlns="" val="1139393356"/>
              </p:ext>
            </p:extLst>
          </p:nvPr>
        </p:nvGraphicFramePr>
        <p:xfrm>
          <a:off x="1981200" y="4724400"/>
          <a:ext cx="2362200" cy="603250"/>
        </p:xfrm>
        <a:graphic>
          <a:graphicData uri="http://schemas.openxmlformats.org/presentationml/2006/ole">
            <p:oleObj spid="_x0000_s63844" name="Equation" r:id="rId5" imgW="838200" imgH="241300" progId="Equation.3">
              <p:embed/>
            </p:oleObj>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9" name="Rectangle 2"/>
          <p:cNvSpPr>
            <a:spLocks noGrp="1" noChangeArrowheads="1"/>
          </p:cNvSpPr>
          <p:nvPr>
            <p:ph type="title"/>
          </p:nvPr>
        </p:nvSpPr>
        <p:spPr>
          <a:xfrm>
            <a:off x="0" y="0"/>
            <a:ext cx="9144000" cy="1371600"/>
          </a:xfrm>
          <a:noFill/>
        </p:spPr>
        <p:txBody>
          <a:bodyPr>
            <a:normAutofit/>
          </a:bodyPr>
          <a:lstStyle/>
          <a:p>
            <a:pPr algn="l"/>
            <a:r>
              <a:rPr lang="en-US" altLang="zh-CN" sz="2800" b="1" dirty="0" smtClean="0">
                <a:solidFill>
                  <a:srgbClr val="E60000"/>
                </a:solidFill>
                <a:latin typeface="Times New Roman" pitchFamily="18" charset="0"/>
                <a:ea typeface="宋体" pitchFamily="2" charset="-122"/>
                <a:cs typeface="Times New Roman" pitchFamily="18" charset="0"/>
              </a:rPr>
              <a:t>	</a:t>
            </a:r>
            <a:r>
              <a:rPr lang="en-US" altLang="zh-CN" sz="2800" b="1" dirty="0">
                <a:solidFill>
                  <a:srgbClr val="FF0000"/>
                </a:solidFill>
                <a:latin typeface="Times New Roman" pitchFamily="18" charset="0"/>
                <a:ea typeface="宋体" pitchFamily="2" charset="-122"/>
                <a:cs typeface="Times New Roman" pitchFamily="18" charset="0"/>
              </a:rPr>
              <a:t>Charge Carriers </a:t>
            </a:r>
            <a:r>
              <a:rPr lang="en-US" altLang="zh-CN" sz="2800" b="1" dirty="0" smtClean="0">
                <a:solidFill>
                  <a:srgbClr val="FF0000"/>
                </a:solidFill>
                <a:latin typeface="Times New Roman" pitchFamily="18" charset="0"/>
                <a:ea typeface="宋体" pitchFamily="2" charset="-122"/>
                <a:cs typeface="Times New Roman" pitchFamily="18" charset="0"/>
              </a:rPr>
              <a:t>in Doped Semiconductors:</a:t>
            </a:r>
          </a:p>
        </p:txBody>
      </p:sp>
      <p:sp>
        <p:nvSpPr>
          <p:cNvPr id="23560" name="Rectangle 4"/>
          <p:cNvSpPr>
            <a:spLocks noGrp="1" noChangeArrowheads="1"/>
          </p:cNvSpPr>
          <p:nvPr>
            <p:ph type="body" idx="1"/>
          </p:nvPr>
        </p:nvSpPr>
        <p:spPr>
          <a:noFill/>
        </p:spPr>
        <p:txBody>
          <a:bodyPr/>
          <a:lstStyle/>
          <a:p>
            <a:pPr eaLnBrk="1" hangingPunct="1">
              <a:buFontTx/>
              <a:buNone/>
            </a:pPr>
            <a:r>
              <a:rPr lang="zh-CN" altLang="en-US" dirty="0" smtClean="0">
                <a:ea typeface="宋体" pitchFamily="2" charset="-122"/>
              </a:rPr>
              <a:t>	</a:t>
            </a:r>
            <a:r>
              <a:rPr lang="en-US" altLang="zh-CN" sz="2400" dirty="0" smtClean="0">
                <a:latin typeface="Times New Roman" pitchFamily="18" charset="0"/>
                <a:ea typeface="宋体" pitchFamily="2" charset="-122"/>
                <a:cs typeface="Times New Roman" pitchFamily="18" charset="0"/>
              </a:rPr>
              <a:t>Because the majority carrier concentration is much larger</a:t>
            </a:r>
          </a:p>
          <a:p>
            <a:pPr eaLnBrk="1" hangingPunct="1">
              <a:buFontTx/>
              <a:buNone/>
            </a:pPr>
            <a:r>
              <a:rPr lang="en-US" altLang="zh-CN" sz="2400" dirty="0" smtClean="0">
                <a:latin typeface="Times New Roman" pitchFamily="18" charset="0"/>
                <a:ea typeface="宋体" pitchFamily="2" charset="-122"/>
                <a:cs typeface="Times New Roman" pitchFamily="18" charset="0"/>
              </a:rPr>
              <a:t>     than the minority, we can get the approximate equations shown below:</a:t>
            </a:r>
          </a:p>
          <a:p>
            <a:pPr eaLnBrk="1" hangingPunct="1">
              <a:buFontTx/>
              <a:buNone/>
            </a:pPr>
            <a:endParaRPr lang="en-US" altLang="zh-CN" dirty="0" smtClean="0">
              <a:ea typeface="宋体" pitchFamily="2" charset="-122"/>
            </a:endParaRPr>
          </a:p>
          <a:p>
            <a:pPr eaLnBrk="1" hangingPunct="1">
              <a:buFontTx/>
              <a:buNone/>
            </a:pPr>
            <a:r>
              <a:rPr lang="en-US" altLang="zh-CN" dirty="0" smtClean="0">
                <a:ea typeface="宋体" pitchFamily="2" charset="-122"/>
              </a:rPr>
              <a:t>                          </a:t>
            </a:r>
            <a:r>
              <a:rPr lang="en-US" altLang="zh-CN" sz="2400" dirty="0" smtClean="0">
                <a:solidFill>
                  <a:srgbClr val="008E40"/>
                </a:solidFill>
                <a:latin typeface="Times New Roman" pitchFamily="18" charset="0"/>
                <a:ea typeface="宋体" pitchFamily="2" charset="-122"/>
                <a:cs typeface="Times New Roman" pitchFamily="18" charset="0"/>
              </a:rPr>
              <a:t>for </a:t>
            </a:r>
            <a:r>
              <a:rPr lang="en-US" altLang="zh-CN" sz="2400" i="1" dirty="0" smtClean="0">
                <a:solidFill>
                  <a:srgbClr val="008E40"/>
                </a:solidFill>
                <a:latin typeface="Times New Roman" pitchFamily="18" charset="0"/>
                <a:ea typeface="宋体" pitchFamily="2" charset="-122"/>
                <a:cs typeface="Times New Roman" pitchFamily="18" charset="0"/>
              </a:rPr>
              <a:t>n</a:t>
            </a:r>
            <a:r>
              <a:rPr lang="en-US" altLang="zh-CN" sz="2400" dirty="0" smtClean="0">
                <a:solidFill>
                  <a:srgbClr val="008E40"/>
                </a:solidFill>
                <a:latin typeface="Times New Roman" pitchFamily="18" charset="0"/>
                <a:ea typeface="宋体" pitchFamily="2" charset="-122"/>
                <a:cs typeface="Times New Roman" pitchFamily="18" charset="0"/>
              </a:rPr>
              <a:t> type</a:t>
            </a:r>
            <a:r>
              <a:rPr lang="en-US" altLang="zh-CN" sz="2400" dirty="0" smtClean="0">
                <a:ea typeface="宋体" pitchFamily="2" charset="-122"/>
              </a:rPr>
              <a:t>                                      </a:t>
            </a:r>
            <a:r>
              <a:rPr lang="en-US" altLang="zh-CN" sz="2400" dirty="0" smtClean="0">
                <a:solidFill>
                  <a:srgbClr val="FF0000"/>
                </a:solidFill>
                <a:latin typeface="Times New Roman" pitchFamily="18" charset="0"/>
                <a:ea typeface="宋体" pitchFamily="2" charset="-122"/>
                <a:cs typeface="Times New Roman" pitchFamily="18" charset="0"/>
              </a:rPr>
              <a:t>for </a:t>
            </a:r>
            <a:r>
              <a:rPr lang="en-US" altLang="zh-CN" sz="2400" i="1" dirty="0" smtClean="0">
                <a:solidFill>
                  <a:srgbClr val="FF0000"/>
                </a:solidFill>
                <a:latin typeface="Times New Roman" pitchFamily="18" charset="0"/>
                <a:ea typeface="宋体" pitchFamily="2" charset="-122"/>
                <a:cs typeface="Times New Roman" pitchFamily="18" charset="0"/>
              </a:rPr>
              <a:t>p</a:t>
            </a:r>
            <a:r>
              <a:rPr lang="en-US" altLang="zh-CN" sz="2400" dirty="0" smtClean="0">
                <a:solidFill>
                  <a:srgbClr val="FF0000"/>
                </a:solidFill>
                <a:latin typeface="Times New Roman" pitchFamily="18" charset="0"/>
                <a:ea typeface="宋体" pitchFamily="2" charset="-122"/>
                <a:cs typeface="Times New Roman" pitchFamily="18" charset="0"/>
              </a:rPr>
              <a:t> type</a:t>
            </a:r>
          </a:p>
          <a:p>
            <a:pPr eaLnBrk="1" hangingPunct="1">
              <a:buFontTx/>
              <a:buNone/>
            </a:pPr>
            <a:endParaRPr lang="en-US" altLang="zh-CN" sz="2400" dirty="0" smtClean="0">
              <a:ea typeface="宋体" pitchFamily="2" charset="-122"/>
            </a:endParaRPr>
          </a:p>
          <a:p>
            <a:pPr eaLnBrk="1" hangingPunct="1">
              <a:buFontTx/>
              <a:buNone/>
            </a:pPr>
            <a:endParaRPr lang="zh-CN" altLang="en-US" dirty="0" smtClean="0">
              <a:ea typeface="宋体" pitchFamily="2" charset="-122"/>
            </a:endParaRPr>
          </a:p>
        </p:txBody>
      </p:sp>
      <p:graphicFrame>
        <p:nvGraphicFramePr>
          <p:cNvPr id="23555" name="Object 1"/>
          <p:cNvGraphicFramePr>
            <a:graphicFrameLocks noChangeAspect="1"/>
          </p:cNvGraphicFramePr>
          <p:nvPr/>
        </p:nvGraphicFramePr>
        <p:xfrm>
          <a:off x="914400" y="3505200"/>
          <a:ext cx="1905000" cy="1665288"/>
        </p:xfrm>
        <a:graphic>
          <a:graphicData uri="http://schemas.openxmlformats.org/presentationml/2006/ole">
            <p:oleObj spid="_x0000_s67821" name="Equation" r:id="rId3" imgW="876300" imgH="660400" progId="Equation.3">
              <p:embed/>
            </p:oleObj>
          </a:graphicData>
        </a:graphic>
      </p:graphicFrame>
      <p:graphicFrame>
        <p:nvGraphicFramePr>
          <p:cNvPr id="23556" name="Object 2"/>
          <p:cNvGraphicFramePr>
            <a:graphicFrameLocks noChangeAspect="1"/>
          </p:cNvGraphicFramePr>
          <p:nvPr/>
        </p:nvGraphicFramePr>
        <p:xfrm>
          <a:off x="4648200" y="3429000"/>
          <a:ext cx="1828801" cy="1646238"/>
        </p:xfrm>
        <a:graphic>
          <a:graphicData uri="http://schemas.openxmlformats.org/presentationml/2006/ole">
            <p:oleObj spid="_x0000_s67822" name="Equation" r:id="rId4" imgW="863600" imgH="685800" progId="Equation.3">
              <p:embed/>
            </p:oleObj>
          </a:graphicData>
        </a:graphic>
      </p:graphicFrame>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11" name="Rectangle 2"/>
          <p:cNvSpPr>
            <a:spLocks noGrp="1" noChangeArrowheads="1"/>
          </p:cNvSpPr>
          <p:nvPr>
            <p:ph type="title"/>
          </p:nvPr>
        </p:nvSpPr>
        <p:spPr>
          <a:xfrm>
            <a:off x="0" y="0"/>
            <a:ext cx="9144000" cy="1066800"/>
          </a:xfrm>
          <a:noFill/>
        </p:spPr>
        <p:txBody>
          <a:bodyPr>
            <a:normAutofit fontScale="90000"/>
          </a:bodyPr>
          <a:lstStyle/>
          <a:p>
            <a:pPr algn="l"/>
            <a:r>
              <a:rPr lang="en-US" altLang="zh-CN" sz="2800" b="1" dirty="0" smtClean="0">
                <a:solidFill>
                  <a:srgbClr val="FF0000"/>
                </a:solidFill>
                <a:latin typeface="Times New Roman" pitchFamily="18" charset="0"/>
                <a:ea typeface="宋体" pitchFamily="2" charset="-122"/>
                <a:cs typeface="Times New Roman" pitchFamily="18" charset="0"/>
              </a:rPr>
              <a:t>	</a:t>
            </a:r>
            <a:r>
              <a:rPr lang="en-US" altLang="zh-CN" sz="2800" b="1" dirty="0">
                <a:solidFill>
                  <a:srgbClr val="FF0000"/>
                </a:solidFill>
                <a:latin typeface="Times New Roman" pitchFamily="18" charset="0"/>
                <a:ea typeface="宋体" pitchFamily="2" charset="-122"/>
                <a:cs typeface="Times New Roman" pitchFamily="18" charset="0"/>
              </a:rPr>
              <a:t>	</a:t>
            </a:r>
            <a:r>
              <a:rPr lang="en-US" altLang="zh-CN" sz="2800" b="1" dirty="0" smtClean="0">
                <a:solidFill>
                  <a:srgbClr val="FF0000"/>
                </a:solidFill>
                <a:latin typeface="Times New Roman" pitchFamily="18" charset="0"/>
                <a:ea typeface="宋体" pitchFamily="2" charset="-122"/>
                <a:cs typeface="Times New Roman" pitchFamily="18" charset="0"/>
              </a:rPr>
              <a:t/>
            </a:r>
            <a:br>
              <a:rPr lang="en-US" altLang="zh-CN" sz="2800" b="1" dirty="0" smtClean="0">
                <a:solidFill>
                  <a:srgbClr val="FF0000"/>
                </a:solidFill>
                <a:latin typeface="Times New Roman" pitchFamily="18" charset="0"/>
                <a:ea typeface="宋体" pitchFamily="2" charset="-122"/>
                <a:cs typeface="Times New Roman" pitchFamily="18" charset="0"/>
              </a:rPr>
            </a:br>
            <a:r>
              <a:rPr lang="en-US" altLang="zh-CN" sz="2800" b="1" dirty="0" smtClean="0">
                <a:solidFill>
                  <a:srgbClr val="FF0000"/>
                </a:solidFill>
                <a:latin typeface="Times New Roman" pitchFamily="18" charset="0"/>
                <a:ea typeface="宋体" pitchFamily="2" charset="-122"/>
                <a:cs typeface="Times New Roman" pitchFamily="18" charset="0"/>
              </a:rPr>
              <a:t/>
            </a:r>
            <a:br>
              <a:rPr lang="en-US" altLang="zh-CN" sz="2800" b="1" dirty="0" smtClean="0">
                <a:solidFill>
                  <a:srgbClr val="FF0000"/>
                </a:solidFill>
                <a:latin typeface="Times New Roman" pitchFamily="18" charset="0"/>
                <a:ea typeface="宋体" pitchFamily="2" charset="-122"/>
                <a:cs typeface="Times New Roman" pitchFamily="18" charset="0"/>
              </a:rPr>
            </a:br>
            <a:r>
              <a:rPr lang="en-US" altLang="zh-CN" sz="2800" b="1" dirty="0">
                <a:solidFill>
                  <a:srgbClr val="FF0000"/>
                </a:solidFill>
                <a:latin typeface="Times New Roman" pitchFamily="18" charset="0"/>
                <a:ea typeface="宋体" pitchFamily="2" charset="-122"/>
                <a:cs typeface="Times New Roman" pitchFamily="18" charset="0"/>
              </a:rPr>
              <a:t/>
            </a:r>
            <a:br>
              <a:rPr lang="en-US" altLang="zh-CN" sz="2800" b="1" dirty="0">
                <a:solidFill>
                  <a:srgbClr val="FF0000"/>
                </a:solidFill>
                <a:latin typeface="Times New Roman" pitchFamily="18" charset="0"/>
                <a:ea typeface="宋体" pitchFamily="2" charset="-122"/>
                <a:cs typeface="Times New Roman" pitchFamily="18" charset="0"/>
              </a:rPr>
            </a:br>
            <a:r>
              <a:rPr lang="en-US" altLang="zh-CN" sz="2800" b="1" dirty="0" smtClean="0">
                <a:solidFill>
                  <a:srgbClr val="FF0000"/>
                </a:solidFill>
                <a:latin typeface="Times New Roman" pitchFamily="18" charset="0"/>
                <a:ea typeface="宋体" pitchFamily="2" charset="-122"/>
                <a:cs typeface="Times New Roman" pitchFamily="18" charset="0"/>
              </a:rPr>
              <a:t>	</a:t>
            </a:r>
            <a:r>
              <a:rPr lang="en-US" altLang="zh-CN" sz="3100" b="1" dirty="0" smtClean="0">
                <a:solidFill>
                  <a:srgbClr val="FF0000"/>
                </a:solidFill>
                <a:latin typeface="Times New Roman" pitchFamily="18" charset="0"/>
                <a:ea typeface="宋体" pitchFamily="2" charset="-122"/>
                <a:cs typeface="Times New Roman" pitchFamily="18" charset="0"/>
              </a:rPr>
              <a:t>Charge </a:t>
            </a:r>
            <a:r>
              <a:rPr lang="en-US" altLang="zh-CN" sz="3100" b="1" dirty="0">
                <a:solidFill>
                  <a:srgbClr val="FF0000"/>
                </a:solidFill>
                <a:latin typeface="Times New Roman" pitchFamily="18" charset="0"/>
                <a:ea typeface="宋体" pitchFamily="2" charset="-122"/>
                <a:cs typeface="Times New Roman" pitchFamily="18" charset="0"/>
              </a:rPr>
              <a:t>Carriers in </a:t>
            </a:r>
            <a:r>
              <a:rPr lang="en-US" altLang="zh-CN" sz="3100" b="1" dirty="0" smtClean="0">
                <a:solidFill>
                  <a:srgbClr val="FF0000"/>
                </a:solidFill>
                <a:latin typeface="Times New Roman" pitchFamily="18" charset="0"/>
                <a:ea typeface="宋体" pitchFamily="2" charset="-122"/>
                <a:cs typeface="Times New Roman" pitchFamily="18" charset="0"/>
              </a:rPr>
              <a:t>Doped Semiconductors</a:t>
            </a:r>
            <a:r>
              <a:rPr lang="en-US" altLang="zh-CN" sz="3100" b="1" dirty="0">
                <a:solidFill>
                  <a:srgbClr val="FF0000"/>
                </a:solidFill>
                <a:latin typeface="Times New Roman" pitchFamily="18" charset="0"/>
                <a:ea typeface="宋体" pitchFamily="2" charset="-122"/>
                <a:cs typeface="Times New Roman" pitchFamily="18" charset="0"/>
              </a:rPr>
              <a:t>: </a:t>
            </a:r>
            <a:br>
              <a:rPr lang="en-US" altLang="zh-CN" sz="3100" b="1" dirty="0">
                <a:solidFill>
                  <a:srgbClr val="FF0000"/>
                </a:solidFill>
                <a:latin typeface="Times New Roman" pitchFamily="18" charset="0"/>
                <a:ea typeface="宋体" pitchFamily="2" charset="-122"/>
                <a:cs typeface="Times New Roman" pitchFamily="18" charset="0"/>
              </a:rPr>
            </a:br>
            <a:r>
              <a:rPr lang="en-US" altLang="zh-CN" sz="3100" b="1" dirty="0">
                <a:solidFill>
                  <a:srgbClr val="FF0000"/>
                </a:solidFill>
                <a:latin typeface="Times New Roman" pitchFamily="18" charset="0"/>
                <a:ea typeface="宋体" pitchFamily="2" charset="-122"/>
                <a:cs typeface="Times New Roman" pitchFamily="18" charset="0"/>
              </a:rPr>
              <a:t/>
            </a:r>
            <a:br>
              <a:rPr lang="en-US" altLang="zh-CN" sz="3100" b="1" dirty="0">
                <a:solidFill>
                  <a:srgbClr val="FF0000"/>
                </a:solidFill>
                <a:latin typeface="Times New Roman" pitchFamily="18" charset="0"/>
                <a:ea typeface="宋体" pitchFamily="2" charset="-122"/>
                <a:cs typeface="Times New Roman" pitchFamily="18" charset="0"/>
              </a:rPr>
            </a:br>
            <a:r>
              <a:rPr lang="en-US" altLang="zh-CN" sz="2800" b="1" dirty="0">
                <a:solidFill>
                  <a:srgbClr val="FF0000"/>
                </a:solidFill>
                <a:latin typeface="Times New Roman" pitchFamily="18" charset="0"/>
                <a:ea typeface="宋体" pitchFamily="2" charset="-122"/>
                <a:cs typeface="Times New Roman" pitchFamily="18" charset="0"/>
              </a:rPr>
              <a:t>	</a:t>
            </a:r>
            <a:endParaRPr lang="en-US" altLang="zh-CN" sz="2400" b="1" i="1" dirty="0" smtClean="0">
              <a:solidFill>
                <a:srgbClr val="008E40"/>
              </a:solidFill>
              <a:latin typeface="Times New Roman" pitchFamily="18" charset="0"/>
              <a:ea typeface="宋体" pitchFamily="2" charset="-122"/>
              <a:cs typeface="Times New Roman" pitchFamily="18" charset="0"/>
            </a:endParaRPr>
          </a:p>
        </p:txBody>
      </p:sp>
      <p:sp>
        <p:nvSpPr>
          <p:cNvPr id="21512" name="Rectangle 4"/>
          <p:cNvSpPr>
            <a:spLocks noGrp="1" noChangeArrowheads="1"/>
          </p:cNvSpPr>
          <p:nvPr>
            <p:ph type="body" idx="1"/>
          </p:nvPr>
        </p:nvSpPr>
        <p:spPr>
          <a:xfrm>
            <a:off x="457200" y="1219200"/>
            <a:ext cx="8229600" cy="4906963"/>
          </a:xfrm>
          <a:noFill/>
        </p:spPr>
        <p:txBody>
          <a:bodyPr/>
          <a:lstStyle/>
          <a:p>
            <a:pPr marL="609600" indent="-609600" eaLnBrk="1" hangingPunct="1">
              <a:buFontTx/>
              <a:buNone/>
            </a:pPr>
            <a:r>
              <a:rPr lang="en-US" altLang="zh-CN" sz="2400" b="1" dirty="0">
                <a:solidFill>
                  <a:srgbClr val="008E40"/>
                </a:solidFill>
                <a:latin typeface="Times New Roman" pitchFamily="18" charset="0"/>
                <a:ea typeface="宋体" pitchFamily="2" charset="-122"/>
                <a:cs typeface="Times New Roman" pitchFamily="18" charset="0"/>
              </a:rPr>
              <a:t>	</a:t>
            </a:r>
            <a:r>
              <a:rPr lang="en-US" altLang="zh-CN" sz="2400" b="1" dirty="0" smtClean="0">
                <a:solidFill>
                  <a:srgbClr val="008E40"/>
                </a:solidFill>
                <a:latin typeface="Times New Roman" pitchFamily="18" charset="0"/>
                <a:ea typeface="宋体" pitchFamily="2" charset="-122"/>
                <a:cs typeface="Times New Roman" pitchFamily="18" charset="0"/>
              </a:rPr>
              <a:t>	Carrier concentration for </a:t>
            </a:r>
            <a:r>
              <a:rPr lang="en-US" altLang="zh-CN" sz="2400" b="1" i="1" dirty="0" smtClean="0">
                <a:solidFill>
                  <a:srgbClr val="008E40"/>
                </a:solidFill>
                <a:latin typeface="Times New Roman" pitchFamily="18" charset="0"/>
                <a:ea typeface="宋体" pitchFamily="2" charset="-122"/>
                <a:cs typeface="Times New Roman" pitchFamily="18" charset="0"/>
              </a:rPr>
              <a:t>n</a:t>
            </a:r>
            <a:r>
              <a:rPr lang="en-US" altLang="zh-CN" sz="2400" b="1" dirty="0" smtClean="0">
                <a:solidFill>
                  <a:srgbClr val="008E40"/>
                </a:solidFill>
                <a:latin typeface="Times New Roman" pitchFamily="18" charset="0"/>
                <a:ea typeface="宋体" pitchFamily="2" charset="-122"/>
                <a:cs typeface="Times New Roman" pitchFamily="18" charset="0"/>
              </a:rPr>
              <a:t> type</a:t>
            </a:r>
          </a:p>
          <a:p>
            <a:pPr marL="609600" indent="-609600" eaLnBrk="1" hangingPunct="1">
              <a:buFontTx/>
              <a:buNone/>
            </a:pPr>
            <a:endParaRPr lang="en-US" altLang="zh-CN" sz="2400" b="1" dirty="0" smtClean="0">
              <a:latin typeface="Times New Roman" pitchFamily="18" charset="0"/>
              <a:ea typeface="宋体" pitchFamily="2" charset="-122"/>
              <a:cs typeface="Times New Roman" pitchFamily="18" charset="0"/>
            </a:endParaRPr>
          </a:p>
          <a:p>
            <a:pPr marL="990600" lvl="1" indent="-533400" eaLnBrk="1" hangingPunct="1">
              <a:buClr>
                <a:schemeClr val="accent2"/>
              </a:buClr>
              <a:buFontTx/>
              <a:buAutoNum type="alphaLcParenR"/>
            </a:pPr>
            <a:r>
              <a:rPr lang="en-US" altLang="zh-CN" sz="2400" dirty="0" smtClean="0">
                <a:latin typeface="Times New Roman" pitchFamily="18" charset="0"/>
                <a:ea typeface="宋体" pitchFamily="2" charset="-122"/>
                <a:cs typeface="Times New Roman" pitchFamily="18" charset="0"/>
              </a:rPr>
              <a:t>Thermal-equilibrium equation</a:t>
            </a:r>
          </a:p>
          <a:p>
            <a:pPr marL="990600" lvl="1" indent="-533400" eaLnBrk="1" hangingPunct="1">
              <a:buClr>
                <a:schemeClr val="accent2"/>
              </a:buClr>
              <a:buNone/>
            </a:pPr>
            <a:endParaRPr lang="en-US" altLang="zh-CN" dirty="0" smtClean="0">
              <a:ea typeface="宋体" pitchFamily="2" charset="-122"/>
            </a:endParaRPr>
          </a:p>
          <a:p>
            <a:pPr marL="990600" lvl="1" indent="-533400" eaLnBrk="1" hangingPunct="1">
              <a:buClr>
                <a:schemeClr val="accent2"/>
              </a:buClr>
              <a:buNone/>
            </a:pPr>
            <a:endParaRPr lang="en-US" altLang="zh-CN" dirty="0" smtClean="0">
              <a:ea typeface="宋体" pitchFamily="2" charset="-122"/>
            </a:endParaRPr>
          </a:p>
          <a:p>
            <a:pPr marL="990600" lvl="1" indent="-533400" eaLnBrk="1" hangingPunct="1">
              <a:buClr>
                <a:schemeClr val="accent2"/>
              </a:buClr>
              <a:buAutoNum type="alphaLcParenR" startAt="2"/>
            </a:pPr>
            <a:r>
              <a:rPr lang="en-US" altLang="zh-CN" sz="2400" dirty="0" smtClean="0">
                <a:latin typeface="Times New Roman" pitchFamily="18" charset="0"/>
                <a:ea typeface="宋体" pitchFamily="2" charset="-122"/>
                <a:cs typeface="Times New Roman" pitchFamily="18" charset="0"/>
              </a:rPr>
              <a:t>Charge-Electro neutrality equation</a:t>
            </a:r>
          </a:p>
          <a:p>
            <a:pPr marL="990600" lvl="1" indent="-533400" eaLnBrk="1" hangingPunct="1">
              <a:buClr>
                <a:schemeClr val="accent2"/>
              </a:buClr>
              <a:buNone/>
            </a:pPr>
            <a:endParaRPr lang="en-US" altLang="zh-CN" sz="2400" dirty="0" smtClean="0">
              <a:latin typeface="Times New Roman" pitchFamily="18" charset="0"/>
              <a:ea typeface="宋体" pitchFamily="2" charset="-122"/>
              <a:cs typeface="Times New Roman" pitchFamily="18" charset="0"/>
            </a:endParaRPr>
          </a:p>
          <a:p>
            <a:pPr marL="609600" indent="-609600" eaLnBrk="1" hangingPunct="1">
              <a:buFontTx/>
              <a:buNone/>
            </a:pPr>
            <a:endParaRPr lang="en-US" altLang="zh-CN" dirty="0" smtClean="0">
              <a:ea typeface="宋体" pitchFamily="2" charset="-122"/>
            </a:endParaRPr>
          </a:p>
          <a:p>
            <a:pPr marL="609600" indent="-609600" eaLnBrk="1" hangingPunct="1">
              <a:buFontTx/>
              <a:buNone/>
            </a:pPr>
            <a:endParaRPr lang="zh-CN" altLang="en-US" dirty="0" smtClean="0">
              <a:ea typeface="宋体" pitchFamily="2" charset="-122"/>
            </a:endParaRPr>
          </a:p>
        </p:txBody>
      </p:sp>
      <p:graphicFrame>
        <p:nvGraphicFramePr>
          <p:cNvPr id="21507" name="Object 1025"/>
          <p:cNvGraphicFramePr>
            <a:graphicFrameLocks noChangeAspect="1"/>
          </p:cNvGraphicFramePr>
          <p:nvPr>
            <p:extLst>
              <p:ext uri="{D42A27DB-BD31-4B8C-83A1-F6EECF244321}">
                <p14:modId xmlns:p14="http://schemas.microsoft.com/office/powerpoint/2010/main" xmlns="" val="3094365953"/>
              </p:ext>
            </p:extLst>
          </p:nvPr>
        </p:nvGraphicFramePr>
        <p:xfrm>
          <a:off x="1752600" y="2667000"/>
          <a:ext cx="2438400" cy="838200"/>
        </p:xfrm>
        <a:graphic>
          <a:graphicData uri="http://schemas.openxmlformats.org/presentationml/2006/ole">
            <p:oleObj spid="_x0000_s65773" name="Equation" r:id="rId3" imgW="825500" imgH="254000" progId="Equation.3">
              <p:embed/>
            </p:oleObj>
          </a:graphicData>
        </a:graphic>
      </p:graphicFrame>
      <p:graphicFrame>
        <p:nvGraphicFramePr>
          <p:cNvPr id="21508" name="Object 1026"/>
          <p:cNvGraphicFramePr>
            <a:graphicFrameLocks noChangeAspect="1"/>
          </p:cNvGraphicFramePr>
          <p:nvPr>
            <p:extLst>
              <p:ext uri="{D42A27DB-BD31-4B8C-83A1-F6EECF244321}">
                <p14:modId xmlns:p14="http://schemas.microsoft.com/office/powerpoint/2010/main" xmlns="" val="4288235390"/>
              </p:ext>
            </p:extLst>
          </p:nvPr>
        </p:nvGraphicFramePr>
        <p:xfrm>
          <a:off x="1676400" y="4419600"/>
          <a:ext cx="2895600" cy="714375"/>
        </p:xfrm>
        <a:graphic>
          <a:graphicData uri="http://schemas.openxmlformats.org/presentationml/2006/ole">
            <p:oleObj spid="_x0000_s65774" name="Equation" r:id="rId4" imgW="927100" imgH="228600" progId="Equation.3">
              <p:embed/>
            </p:oleObj>
          </a:graphicData>
        </a:graphic>
      </p:graphicFrame>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5" name="Rectangle 2"/>
          <p:cNvSpPr>
            <a:spLocks noGrp="1" noChangeArrowheads="1"/>
          </p:cNvSpPr>
          <p:nvPr>
            <p:ph type="title"/>
          </p:nvPr>
        </p:nvSpPr>
        <p:spPr>
          <a:xfrm>
            <a:off x="0" y="0"/>
            <a:ext cx="9144000" cy="1143000"/>
          </a:xfrm>
          <a:noFill/>
        </p:spPr>
        <p:txBody>
          <a:bodyPr>
            <a:normAutofit fontScale="90000"/>
          </a:bodyPr>
          <a:lstStyle/>
          <a:p>
            <a:pPr algn="l"/>
            <a:r>
              <a:rPr lang="en-US" altLang="zh-CN" sz="2800" b="1" dirty="0" smtClean="0">
                <a:solidFill>
                  <a:srgbClr val="FF0000"/>
                </a:solidFill>
                <a:latin typeface="Times New Roman" pitchFamily="18" charset="0"/>
                <a:ea typeface="宋体" pitchFamily="2" charset="-122"/>
                <a:cs typeface="Times New Roman" pitchFamily="18" charset="0"/>
              </a:rPr>
              <a:t>	</a:t>
            </a:r>
            <a:br>
              <a:rPr lang="en-US" altLang="zh-CN" sz="2800" b="1" dirty="0" smtClean="0">
                <a:solidFill>
                  <a:srgbClr val="FF0000"/>
                </a:solidFill>
                <a:latin typeface="Times New Roman" pitchFamily="18" charset="0"/>
                <a:ea typeface="宋体" pitchFamily="2" charset="-122"/>
                <a:cs typeface="Times New Roman" pitchFamily="18" charset="0"/>
              </a:rPr>
            </a:br>
            <a:r>
              <a:rPr lang="en-US" altLang="zh-CN" sz="2800" b="1" dirty="0" smtClean="0">
                <a:solidFill>
                  <a:srgbClr val="FF0000"/>
                </a:solidFill>
                <a:latin typeface="Times New Roman" pitchFamily="18" charset="0"/>
                <a:ea typeface="宋体" pitchFamily="2" charset="-122"/>
                <a:cs typeface="Times New Roman" pitchFamily="18" charset="0"/>
              </a:rPr>
              <a:t> </a:t>
            </a:r>
            <a:br>
              <a:rPr lang="en-US" altLang="zh-CN" sz="2800" b="1" dirty="0" smtClean="0">
                <a:solidFill>
                  <a:srgbClr val="FF0000"/>
                </a:solidFill>
                <a:latin typeface="Times New Roman" pitchFamily="18" charset="0"/>
                <a:ea typeface="宋体" pitchFamily="2" charset="-122"/>
                <a:cs typeface="Times New Roman" pitchFamily="18" charset="0"/>
              </a:rPr>
            </a:br>
            <a:r>
              <a:rPr lang="en-US" altLang="zh-CN" sz="2800" b="1" dirty="0">
                <a:solidFill>
                  <a:srgbClr val="FF0000"/>
                </a:solidFill>
                <a:latin typeface="Times New Roman" pitchFamily="18" charset="0"/>
                <a:ea typeface="宋体" pitchFamily="2" charset="-122"/>
                <a:cs typeface="Times New Roman" pitchFamily="18" charset="0"/>
              </a:rPr>
              <a:t>	</a:t>
            </a:r>
            <a:r>
              <a:rPr lang="en-US" altLang="zh-CN" sz="3100" b="1" dirty="0" smtClean="0">
                <a:solidFill>
                  <a:srgbClr val="E60000"/>
                </a:solidFill>
                <a:latin typeface="Times New Roman" pitchFamily="18" charset="0"/>
                <a:ea typeface="宋体" pitchFamily="2" charset="-122"/>
                <a:cs typeface="Times New Roman" pitchFamily="18" charset="0"/>
              </a:rPr>
              <a:t>Charge </a:t>
            </a:r>
            <a:r>
              <a:rPr lang="en-US" altLang="zh-CN" sz="3100" b="1" dirty="0">
                <a:solidFill>
                  <a:srgbClr val="E60000"/>
                </a:solidFill>
                <a:latin typeface="Times New Roman" pitchFamily="18" charset="0"/>
                <a:ea typeface="宋体" pitchFamily="2" charset="-122"/>
                <a:cs typeface="Times New Roman" pitchFamily="18" charset="0"/>
              </a:rPr>
              <a:t>Carriers in Doped</a:t>
            </a:r>
            <a:r>
              <a:rPr lang="en-US" altLang="zh-CN" sz="2400" b="1" dirty="0">
                <a:solidFill>
                  <a:srgbClr val="E60000"/>
                </a:solidFill>
                <a:latin typeface="Times New Roman" pitchFamily="18" charset="0"/>
                <a:ea typeface="宋体" pitchFamily="2" charset="-122"/>
                <a:cs typeface="Times New Roman" pitchFamily="18" charset="0"/>
              </a:rPr>
              <a:t> </a:t>
            </a:r>
            <a:r>
              <a:rPr lang="en-US" altLang="zh-CN" sz="3100" b="1" dirty="0" smtClean="0">
                <a:solidFill>
                  <a:srgbClr val="E60000"/>
                </a:solidFill>
                <a:latin typeface="Times New Roman" pitchFamily="18" charset="0"/>
                <a:ea typeface="宋体" pitchFamily="2" charset="-122"/>
                <a:cs typeface="Times New Roman" pitchFamily="18" charset="0"/>
              </a:rPr>
              <a:t>Semiconductors</a:t>
            </a:r>
            <a:r>
              <a:rPr lang="en-US" altLang="zh-CN" sz="3100" b="1" dirty="0">
                <a:solidFill>
                  <a:srgbClr val="E60000"/>
                </a:solidFill>
                <a:latin typeface="Times New Roman" pitchFamily="18" charset="0"/>
                <a:ea typeface="宋体" pitchFamily="2" charset="-122"/>
                <a:cs typeface="Times New Roman" pitchFamily="18" charset="0"/>
              </a:rPr>
              <a:t>: </a:t>
            </a:r>
            <a:br>
              <a:rPr lang="en-US" altLang="zh-CN" sz="3100" b="1" dirty="0">
                <a:solidFill>
                  <a:srgbClr val="E60000"/>
                </a:solidFill>
                <a:latin typeface="Times New Roman" pitchFamily="18" charset="0"/>
                <a:ea typeface="宋体" pitchFamily="2" charset="-122"/>
                <a:cs typeface="Times New Roman" pitchFamily="18" charset="0"/>
              </a:rPr>
            </a:br>
            <a:r>
              <a:rPr lang="en-US" altLang="zh-CN" sz="3100" b="1" dirty="0">
                <a:solidFill>
                  <a:srgbClr val="E60000"/>
                </a:solidFill>
                <a:latin typeface="Times New Roman" pitchFamily="18" charset="0"/>
                <a:ea typeface="宋体" pitchFamily="2" charset="-122"/>
                <a:cs typeface="Times New Roman" pitchFamily="18" charset="0"/>
              </a:rPr>
              <a:t/>
            </a:r>
            <a:br>
              <a:rPr lang="en-US" altLang="zh-CN" sz="3100" b="1" dirty="0">
                <a:solidFill>
                  <a:srgbClr val="E60000"/>
                </a:solidFill>
                <a:latin typeface="Times New Roman" pitchFamily="18" charset="0"/>
                <a:ea typeface="宋体" pitchFamily="2" charset="-122"/>
                <a:cs typeface="Times New Roman" pitchFamily="18" charset="0"/>
              </a:rPr>
            </a:br>
            <a:endParaRPr lang="en-US" altLang="zh-CN" sz="3100" b="1" dirty="0" smtClean="0">
              <a:solidFill>
                <a:srgbClr val="E60000"/>
              </a:solidFill>
              <a:latin typeface="Times New Roman" pitchFamily="18" charset="0"/>
              <a:ea typeface="宋体" pitchFamily="2" charset="-122"/>
              <a:cs typeface="Times New Roman" pitchFamily="18" charset="0"/>
            </a:endParaRPr>
          </a:p>
        </p:txBody>
      </p:sp>
      <p:sp>
        <p:nvSpPr>
          <p:cNvPr id="22536" name="Rectangle 4"/>
          <p:cNvSpPr>
            <a:spLocks noGrp="1" noChangeArrowheads="1"/>
          </p:cNvSpPr>
          <p:nvPr>
            <p:ph type="body" idx="1"/>
          </p:nvPr>
        </p:nvSpPr>
        <p:spPr>
          <a:xfrm>
            <a:off x="457200" y="990600"/>
            <a:ext cx="8229600" cy="5334000"/>
          </a:xfrm>
          <a:noFill/>
        </p:spPr>
        <p:txBody>
          <a:bodyPr/>
          <a:lstStyle/>
          <a:p>
            <a:pPr marL="609600" indent="-609600" eaLnBrk="1" hangingPunct="1">
              <a:buFontTx/>
              <a:buNone/>
            </a:pPr>
            <a:r>
              <a:rPr lang="en-US" altLang="zh-CN" sz="1400" b="1" dirty="0">
                <a:latin typeface="Times New Roman" pitchFamily="18" charset="0"/>
                <a:ea typeface="宋体" pitchFamily="2" charset="-122"/>
                <a:cs typeface="Times New Roman" pitchFamily="18" charset="0"/>
              </a:rPr>
              <a:t>	</a:t>
            </a:r>
            <a:endParaRPr lang="en-US" altLang="zh-CN" sz="1400" b="1" dirty="0" smtClean="0">
              <a:latin typeface="Times New Roman" pitchFamily="18" charset="0"/>
              <a:ea typeface="宋体" pitchFamily="2" charset="-122"/>
              <a:cs typeface="Times New Roman" pitchFamily="18" charset="0"/>
            </a:endParaRPr>
          </a:p>
          <a:p>
            <a:pPr marL="609600" indent="-609600" eaLnBrk="1" hangingPunct="1">
              <a:buFontTx/>
              <a:buNone/>
            </a:pPr>
            <a:r>
              <a:rPr lang="en-US" altLang="zh-CN" sz="1400" b="1" dirty="0">
                <a:latin typeface="Times New Roman" pitchFamily="18" charset="0"/>
                <a:ea typeface="宋体" pitchFamily="2" charset="-122"/>
                <a:cs typeface="Times New Roman" pitchFamily="18" charset="0"/>
              </a:rPr>
              <a:t>	</a:t>
            </a:r>
            <a:endParaRPr lang="en-US" altLang="zh-CN" sz="1200" b="1" dirty="0">
              <a:solidFill>
                <a:srgbClr val="008E40"/>
              </a:solidFill>
              <a:latin typeface="Times New Roman" pitchFamily="18" charset="0"/>
              <a:ea typeface="宋体" pitchFamily="2" charset="-122"/>
              <a:cs typeface="Times New Roman" pitchFamily="18" charset="0"/>
            </a:endParaRPr>
          </a:p>
          <a:p>
            <a:pPr marL="609600" indent="-609600" eaLnBrk="1" hangingPunct="1">
              <a:buFontTx/>
              <a:buNone/>
            </a:pPr>
            <a:r>
              <a:rPr lang="en-US" altLang="zh-CN" sz="2400" b="1" dirty="0" smtClean="0">
                <a:solidFill>
                  <a:srgbClr val="008E40"/>
                </a:solidFill>
                <a:latin typeface="Times New Roman" pitchFamily="18" charset="0"/>
                <a:ea typeface="宋体" pitchFamily="2" charset="-122"/>
                <a:cs typeface="Times New Roman" pitchFamily="18" charset="0"/>
              </a:rPr>
              <a:t>	Carrier concentration for </a:t>
            </a:r>
            <a:r>
              <a:rPr lang="en-US" altLang="zh-CN" sz="2400" b="1" i="1" dirty="0" smtClean="0">
                <a:solidFill>
                  <a:srgbClr val="008E40"/>
                </a:solidFill>
                <a:latin typeface="Times New Roman" pitchFamily="18" charset="0"/>
                <a:ea typeface="宋体" pitchFamily="2" charset="-122"/>
                <a:cs typeface="Times New Roman" pitchFamily="18" charset="0"/>
              </a:rPr>
              <a:t>p</a:t>
            </a:r>
            <a:r>
              <a:rPr lang="en-US" altLang="zh-CN" sz="2400" b="1" dirty="0" smtClean="0">
                <a:solidFill>
                  <a:srgbClr val="008E40"/>
                </a:solidFill>
                <a:latin typeface="Times New Roman" pitchFamily="18" charset="0"/>
                <a:ea typeface="宋体" pitchFamily="2" charset="-122"/>
                <a:cs typeface="Times New Roman" pitchFamily="18" charset="0"/>
              </a:rPr>
              <a:t> type</a:t>
            </a:r>
          </a:p>
          <a:p>
            <a:pPr marL="609600" indent="-609600" eaLnBrk="1" hangingPunct="1">
              <a:buFontTx/>
              <a:buNone/>
            </a:pPr>
            <a:endParaRPr lang="en-US" altLang="zh-CN" sz="2400" b="1" dirty="0" smtClean="0">
              <a:solidFill>
                <a:srgbClr val="008E40"/>
              </a:solidFill>
              <a:latin typeface="Times New Roman" pitchFamily="18" charset="0"/>
              <a:ea typeface="宋体" pitchFamily="2" charset="-122"/>
              <a:cs typeface="Times New Roman" pitchFamily="18" charset="0"/>
            </a:endParaRPr>
          </a:p>
          <a:p>
            <a:pPr marL="990600" lvl="1" indent="-533400" eaLnBrk="1" hangingPunct="1">
              <a:buClr>
                <a:schemeClr val="accent2"/>
              </a:buClr>
              <a:buNone/>
            </a:pPr>
            <a:r>
              <a:rPr lang="en-US" altLang="zh-CN" sz="2400" dirty="0" smtClean="0">
                <a:latin typeface="Times New Roman" pitchFamily="18" charset="0"/>
                <a:ea typeface="宋体" pitchFamily="2" charset="-122"/>
                <a:cs typeface="Times New Roman" pitchFamily="18" charset="0"/>
              </a:rPr>
              <a:t>a)     Thermal equilibrium equation</a:t>
            </a:r>
          </a:p>
          <a:p>
            <a:pPr marL="990600" lvl="1" indent="-533400" eaLnBrk="1" hangingPunct="1">
              <a:buClr>
                <a:schemeClr val="accent2"/>
              </a:buClr>
              <a:buNone/>
            </a:pPr>
            <a:endParaRPr lang="en-US" altLang="zh-CN" dirty="0" smtClean="0">
              <a:ea typeface="宋体" pitchFamily="2" charset="-122"/>
            </a:endParaRPr>
          </a:p>
          <a:p>
            <a:pPr marL="990600" lvl="1" indent="-533400" eaLnBrk="1" hangingPunct="1">
              <a:buClr>
                <a:schemeClr val="accent2"/>
              </a:buClr>
              <a:buFontTx/>
              <a:buAutoNum type="alphaLcParenR"/>
            </a:pPr>
            <a:endParaRPr lang="en-US" altLang="zh-CN" dirty="0" smtClean="0">
              <a:ea typeface="宋体" pitchFamily="2" charset="-122"/>
            </a:endParaRPr>
          </a:p>
          <a:p>
            <a:pPr marL="990600" lvl="1" indent="-533400" eaLnBrk="1" hangingPunct="1">
              <a:buClr>
                <a:schemeClr val="accent2"/>
              </a:buClr>
              <a:buNone/>
            </a:pPr>
            <a:r>
              <a:rPr lang="en-US" altLang="zh-CN" sz="2400" dirty="0" smtClean="0">
                <a:latin typeface="Times New Roman" pitchFamily="18" charset="0"/>
                <a:ea typeface="宋体" pitchFamily="2" charset="-122"/>
                <a:cs typeface="Times New Roman" pitchFamily="18" charset="0"/>
              </a:rPr>
              <a:t>b)     Charge-Electro neutrality equation</a:t>
            </a:r>
          </a:p>
          <a:p>
            <a:pPr marL="609600" indent="-609600" eaLnBrk="1" hangingPunct="1">
              <a:buFontTx/>
              <a:buNone/>
            </a:pPr>
            <a:endParaRPr lang="en-US" altLang="zh-CN" dirty="0" smtClean="0">
              <a:ea typeface="宋体" pitchFamily="2" charset="-122"/>
            </a:endParaRPr>
          </a:p>
          <a:p>
            <a:pPr marL="609600" indent="-609600" eaLnBrk="1" hangingPunct="1">
              <a:buFontTx/>
              <a:buNone/>
            </a:pPr>
            <a:endParaRPr lang="en-US" altLang="zh-CN" dirty="0" smtClean="0">
              <a:ea typeface="宋体" pitchFamily="2" charset="-122"/>
            </a:endParaRPr>
          </a:p>
          <a:p>
            <a:pPr marL="609600" indent="-609600" eaLnBrk="1" hangingPunct="1">
              <a:buFontTx/>
              <a:buNone/>
            </a:pPr>
            <a:endParaRPr lang="zh-CN" altLang="en-US" dirty="0" smtClean="0">
              <a:ea typeface="宋体" pitchFamily="2" charset="-122"/>
            </a:endParaRPr>
          </a:p>
        </p:txBody>
      </p:sp>
      <p:graphicFrame>
        <p:nvGraphicFramePr>
          <p:cNvPr id="22531" name="Object 2049"/>
          <p:cNvGraphicFramePr>
            <a:graphicFrameLocks noChangeAspect="1"/>
          </p:cNvGraphicFramePr>
          <p:nvPr>
            <p:extLst>
              <p:ext uri="{D42A27DB-BD31-4B8C-83A1-F6EECF244321}">
                <p14:modId xmlns:p14="http://schemas.microsoft.com/office/powerpoint/2010/main" xmlns="" val="212496261"/>
              </p:ext>
            </p:extLst>
          </p:nvPr>
        </p:nvGraphicFramePr>
        <p:xfrm>
          <a:off x="1905000" y="2895600"/>
          <a:ext cx="2895600" cy="812800"/>
        </p:xfrm>
        <a:graphic>
          <a:graphicData uri="http://schemas.openxmlformats.org/presentationml/2006/ole">
            <p:oleObj spid="_x0000_s66797" name="Equation" r:id="rId3" imgW="850531" imgH="266584" progId="Equation.3">
              <p:embed/>
            </p:oleObj>
          </a:graphicData>
        </a:graphic>
      </p:graphicFrame>
      <p:graphicFrame>
        <p:nvGraphicFramePr>
          <p:cNvPr id="22532" name="Object 2050"/>
          <p:cNvGraphicFramePr>
            <a:graphicFrameLocks noChangeAspect="1"/>
          </p:cNvGraphicFramePr>
          <p:nvPr>
            <p:extLst>
              <p:ext uri="{D42A27DB-BD31-4B8C-83A1-F6EECF244321}">
                <p14:modId xmlns:p14="http://schemas.microsoft.com/office/powerpoint/2010/main" xmlns="" val="1552061959"/>
              </p:ext>
            </p:extLst>
          </p:nvPr>
        </p:nvGraphicFramePr>
        <p:xfrm>
          <a:off x="1905000" y="4572000"/>
          <a:ext cx="2514600" cy="762000"/>
        </p:xfrm>
        <a:graphic>
          <a:graphicData uri="http://schemas.openxmlformats.org/presentationml/2006/ole">
            <p:oleObj spid="_x0000_s66798" name="Equation" r:id="rId4" imgW="939392" imgH="241195" progId="Equation.3">
              <p:embed/>
            </p:oleObj>
          </a:graphicData>
        </a:graphic>
      </p:graphicFrame>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7" name="Rectangle 2"/>
          <p:cNvSpPr>
            <a:spLocks noGrp="1" noChangeArrowheads="1"/>
          </p:cNvSpPr>
          <p:nvPr>
            <p:ph type="title"/>
          </p:nvPr>
        </p:nvSpPr>
        <p:spPr>
          <a:xfrm>
            <a:off x="0" y="0"/>
            <a:ext cx="9144000" cy="1066800"/>
          </a:xfrm>
          <a:solidFill>
            <a:schemeClr val="bg1"/>
          </a:solidFill>
        </p:spPr>
        <p:txBody>
          <a:bodyPr>
            <a:normAutofit/>
          </a:bodyPr>
          <a:lstStyle/>
          <a:p>
            <a:pPr algn="l"/>
            <a:r>
              <a:rPr lang="en-US" altLang="zh-CN" sz="2400" b="1" dirty="0" smtClean="0">
                <a:latin typeface="Times New Roman" pitchFamily="18" charset="0"/>
                <a:ea typeface="宋体" pitchFamily="2" charset="-122"/>
                <a:cs typeface="Times New Roman" pitchFamily="18" charset="0"/>
              </a:rPr>
              <a:t>	</a:t>
            </a:r>
            <a:r>
              <a:rPr lang="en-US" altLang="zh-CN" sz="2800" b="1" dirty="0">
                <a:solidFill>
                  <a:srgbClr val="FF0000"/>
                </a:solidFill>
                <a:latin typeface="Times New Roman" pitchFamily="18" charset="0"/>
                <a:ea typeface="宋体" pitchFamily="2" charset="-122"/>
                <a:cs typeface="Times New Roman" pitchFamily="18" charset="0"/>
              </a:rPr>
              <a:t>Charge Carriers in </a:t>
            </a:r>
            <a:r>
              <a:rPr lang="en-US" altLang="zh-CN" sz="2800" b="1" dirty="0" smtClean="0">
                <a:solidFill>
                  <a:srgbClr val="FF0000"/>
                </a:solidFill>
                <a:latin typeface="Times New Roman" pitchFamily="18" charset="0"/>
                <a:ea typeface="宋体" pitchFamily="2" charset="-122"/>
                <a:cs typeface="Times New Roman" pitchFamily="18" charset="0"/>
              </a:rPr>
              <a:t>Semiconductors:</a:t>
            </a:r>
          </a:p>
        </p:txBody>
      </p:sp>
      <p:sp>
        <p:nvSpPr>
          <p:cNvPr id="13318" name="Rectangle 4"/>
          <p:cNvSpPr>
            <a:spLocks noGrp="1" noChangeArrowheads="1"/>
          </p:cNvSpPr>
          <p:nvPr>
            <p:ph type="body" idx="1"/>
          </p:nvPr>
        </p:nvSpPr>
        <p:spPr>
          <a:xfrm>
            <a:off x="685800" y="1295400"/>
            <a:ext cx="7772400" cy="4419600"/>
          </a:xfrm>
          <a:noFill/>
        </p:spPr>
        <p:txBody>
          <a:bodyPr>
            <a:normAutofit/>
          </a:bodyPr>
          <a:lstStyle/>
          <a:p>
            <a:pPr eaLnBrk="1" hangingPunct="1"/>
            <a:r>
              <a:rPr lang="en-US" altLang="zh-CN" sz="2400" b="1" i="1" dirty="0" smtClean="0">
                <a:solidFill>
                  <a:srgbClr val="008E40"/>
                </a:solidFill>
                <a:latin typeface="Times New Roman" pitchFamily="18" charset="0"/>
                <a:ea typeface="宋体" pitchFamily="2" charset="-122"/>
                <a:cs typeface="Times New Roman" pitchFamily="18" charset="0"/>
              </a:rPr>
              <a:t>Recombination:</a:t>
            </a:r>
          </a:p>
          <a:p>
            <a:pPr eaLnBrk="1" hangingPunct="1">
              <a:buFontTx/>
              <a:buNone/>
            </a:pPr>
            <a:r>
              <a:rPr lang="en-US" altLang="zh-CN" sz="2800" dirty="0" smtClean="0">
                <a:latin typeface="Times New Roman" pitchFamily="18" charset="0"/>
                <a:ea typeface="宋体" pitchFamily="2" charset="-122"/>
                <a:cs typeface="Times New Roman" pitchFamily="18" charset="0"/>
              </a:rPr>
              <a:t>	</a:t>
            </a:r>
            <a:r>
              <a:rPr lang="en-US" altLang="zh-CN" sz="2400" dirty="0" smtClean="0">
                <a:latin typeface="Times New Roman" pitchFamily="18" charset="0"/>
                <a:ea typeface="宋体" pitchFamily="2" charset="-122"/>
                <a:cs typeface="Times New Roman" pitchFamily="18" charset="0"/>
              </a:rPr>
              <a:t>Some free electrons filling the holes results in the disappearance of free electrons and holes.</a:t>
            </a:r>
          </a:p>
          <a:p>
            <a:pPr eaLnBrk="1" hangingPunct="1">
              <a:buFontTx/>
              <a:buNone/>
            </a:pPr>
            <a:endParaRPr lang="en-US" altLang="zh-CN" sz="2800" dirty="0" smtClean="0">
              <a:latin typeface="Times New Roman" pitchFamily="18" charset="0"/>
              <a:ea typeface="宋体" pitchFamily="2" charset="-122"/>
              <a:cs typeface="Times New Roman" pitchFamily="18" charset="0"/>
            </a:endParaRPr>
          </a:p>
          <a:p>
            <a:pPr eaLnBrk="1" hangingPunct="1"/>
            <a:r>
              <a:rPr lang="en-US" altLang="zh-CN" sz="2400" b="1" i="1" dirty="0" smtClean="0">
                <a:solidFill>
                  <a:srgbClr val="FF0000"/>
                </a:solidFill>
                <a:latin typeface="Times New Roman" pitchFamily="18" charset="0"/>
                <a:ea typeface="宋体" pitchFamily="2" charset="-122"/>
                <a:cs typeface="Times New Roman" pitchFamily="18" charset="0"/>
              </a:rPr>
              <a:t>Thermal equilibrium:</a:t>
            </a:r>
          </a:p>
          <a:p>
            <a:pPr eaLnBrk="1" hangingPunct="1">
              <a:buFontTx/>
              <a:buNone/>
            </a:pPr>
            <a:r>
              <a:rPr lang="en-US" altLang="zh-CN" sz="2800" dirty="0" smtClean="0">
                <a:latin typeface="Times New Roman" pitchFamily="18" charset="0"/>
                <a:ea typeface="宋体" pitchFamily="2" charset="-122"/>
                <a:cs typeface="Times New Roman" pitchFamily="18" charset="0"/>
              </a:rPr>
              <a:t>	</a:t>
            </a:r>
            <a:r>
              <a:rPr lang="en-US" altLang="zh-CN" sz="2400" dirty="0" smtClean="0">
                <a:latin typeface="Times New Roman" pitchFamily="18" charset="0"/>
                <a:ea typeface="宋体" pitchFamily="2" charset="-122"/>
                <a:cs typeface="Times New Roman" pitchFamily="18" charset="0"/>
              </a:rPr>
              <a:t>At a certain temperature, the recombination rate is equal to the ionization rate. So the concentration of the carriers can be calculated.</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828800"/>
            <a:ext cx="9144000" cy="2155825"/>
          </a:xfrm>
        </p:spPr>
        <p:txBody>
          <a:bodyPr>
            <a:normAutofit/>
          </a:bodyPr>
          <a:lstStyle/>
          <a:p>
            <a:pPr marL="1143000" marR="0" lvl="2" indent="-228600" algn="l" defTabSz="914400" rtl="0" eaLnBrk="1" fontAlgn="auto" latinLnBrk="0" hangingPunct="1">
              <a:lnSpc>
                <a:spcPct val="100000"/>
              </a:lnSpc>
              <a:spcBef>
                <a:spcPct val="20000"/>
              </a:spcBef>
              <a:spcAft>
                <a:spcPts val="0"/>
              </a:spcAft>
              <a:tabLst/>
              <a:defRPr/>
            </a:pPr>
            <a:r>
              <a:rPr kumimoji="0" lang="en-US" sz="2800" b="1" i="1" u="none" strike="noStrike" kern="1200" cap="none" spc="0" normalizeH="0" baseline="0" noProof="0" dirty="0" smtClean="0">
                <a:ln>
                  <a:noFill/>
                </a:ln>
                <a:solidFill>
                  <a:srgbClr val="E60000"/>
                </a:solidFill>
                <a:effectLst/>
                <a:uLnTx/>
                <a:uFillTx/>
                <a:latin typeface="Times New Roman" pitchFamily="18" charset="0"/>
                <a:ea typeface="+mn-ea"/>
                <a:cs typeface="Times New Roman" pitchFamily="18" charset="0"/>
              </a:rPr>
              <a:t>		</a:t>
            </a:r>
            <a:r>
              <a:rPr kumimoji="0" lang="en-US" sz="3200" b="1" i="1" u="none" strike="noStrike" kern="1200" cap="none" spc="0" normalizeH="0" baseline="0" noProof="0" dirty="0" smtClean="0">
                <a:ln>
                  <a:noFill/>
                </a:ln>
                <a:solidFill>
                  <a:srgbClr val="008E40"/>
                </a:solidFill>
                <a:effectLst/>
                <a:uLnTx/>
                <a:uFillTx/>
                <a:latin typeface="Times New Roman" pitchFamily="18" charset="0"/>
                <a:ea typeface="+mn-ea"/>
                <a:cs typeface="Times New Roman" pitchFamily="18" charset="0"/>
              </a:rPr>
              <a:t>Effective Mass Approximation</a:t>
            </a:r>
            <a:br>
              <a:rPr kumimoji="0" lang="en-US" sz="3200" b="1" i="1" u="none" strike="noStrike" kern="1200" cap="none" spc="0" normalizeH="0" baseline="0" noProof="0" dirty="0" smtClean="0">
                <a:ln>
                  <a:noFill/>
                </a:ln>
                <a:solidFill>
                  <a:srgbClr val="008E40"/>
                </a:solidFill>
                <a:effectLst/>
                <a:uLnTx/>
                <a:uFillTx/>
                <a:latin typeface="Times New Roman" pitchFamily="18" charset="0"/>
                <a:ea typeface="+mn-ea"/>
                <a:cs typeface="Times New Roman" pitchFamily="18" charset="0"/>
              </a:rPr>
            </a:br>
            <a:endParaRPr lang="en-US" sz="3200" i="1" dirty="0">
              <a:solidFill>
                <a:srgbClr val="008E40"/>
              </a:solidFill>
            </a:endParaRPr>
          </a:p>
        </p:txBody>
      </p:sp>
    </p:spTree>
    <p:extLst>
      <p:ext uri="{BB962C8B-B14F-4D97-AF65-F5344CB8AC3E}">
        <p14:creationId xmlns:p14="http://schemas.microsoft.com/office/powerpoint/2010/main" xmlns="" val="54584361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4" name="Text Box 4"/>
          <p:cNvSpPr txBox="1">
            <a:spLocks noChangeArrowheads="1"/>
          </p:cNvSpPr>
          <p:nvPr/>
        </p:nvSpPr>
        <p:spPr bwMode="auto">
          <a:xfrm>
            <a:off x="381001" y="422275"/>
            <a:ext cx="8382000" cy="4893647"/>
          </a:xfrm>
          <a:prstGeom prst="rect">
            <a:avLst/>
          </a:prstGeom>
          <a:noFill/>
          <a:ln w="9525">
            <a:noFill/>
            <a:miter lim="800000"/>
            <a:headEnd/>
            <a:tailEnd/>
          </a:ln>
          <a:effectLst/>
        </p:spPr>
        <p:txBody>
          <a:bodyPr wrap="square">
            <a:spAutoFit/>
          </a:bodyPr>
          <a:lstStyle/>
          <a:p>
            <a:r>
              <a:rPr lang="en-US" sz="2400" b="1" dirty="0" smtClean="0">
                <a:solidFill>
                  <a:srgbClr val="FF0000"/>
                </a:solidFill>
                <a:latin typeface="Times New Roman" pitchFamily="18" charset="0"/>
                <a:cs typeface="Times New Roman" pitchFamily="18" charset="0"/>
              </a:rPr>
              <a:t>	The Concept of Effective Mass:</a:t>
            </a:r>
            <a:endParaRPr lang="en-US" sz="2400" b="1" dirty="0">
              <a:solidFill>
                <a:srgbClr val="FF0000"/>
              </a:solidFill>
              <a:latin typeface="Times New Roman" pitchFamily="18" charset="0"/>
              <a:cs typeface="Times New Roman" pitchFamily="18" charset="0"/>
            </a:endParaRPr>
          </a:p>
          <a:p>
            <a:endParaRPr lang="en-US" sz="2400" dirty="0">
              <a:solidFill>
                <a:prstClr val="black"/>
              </a:solidFill>
              <a:latin typeface="Times New Roman" pitchFamily="18" charset="0"/>
              <a:cs typeface="Times New Roman" pitchFamily="18" charset="0"/>
            </a:endParaRPr>
          </a:p>
          <a:p>
            <a:r>
              <a:rPr lang="en-US" sz="2400" dirty="0" smtClean="0">
                <a:solidFill>
                  <a:prstClr val="black"/>
                </a:solidFill>
                <a:latin typeface="Times New Roman" pitchFamily="18" charset="0"/>
                <a:cs typeface="Times New Roman" pitchFamily="18" charset="0"/>
              </a:rPr>
              <a:t>This is an important approximation for the understanding of electron motion in </a:t>
            </a:r>
            <a:r>
              <a:rPr lang="en-US" sz="2400" dirty="0">
                <a:solidFill>
                  <a:prstClr val="black"/>
                </a:solidFill>
                <a:latin typeface="Times New Roman" pitchFamily="18" charset="0"/>
                <a:cs typeface="Times New Roman" pitchFamily="18" charset="0"/>
              </a:rPr>
              <a:t>crystals.</a:t>
            </a:r>
          </a:p>
          <a:p>
            <a:endParaRPr lang="en-US" sz="2400" dirty="0">
              <a:solidFill>
                <a:prstClr val="black"/>
              </a:solidFill>
              <a:latin typeface="Times New Roman" pitchFamily="18" charset="0"/>
              <a:cs typeface="Times New Roman" pitchFamily="18" charset="0"/>
            </a:endParaRPr>
          </a:p>
          <a:p>
            <a:pPr lvl="1"/>
            <a:r>
              <a:rPr lang="en-US" sz="2400" dirty="0" smtClean="0">
                <a:solidFill>
                  <a:prstClr val="black"/>
                </a:solidFill>
                <a:latin typeface="Times New Roman" pitchFamily="18" charset="0"/>
                <a:cs typeface="Times New Roman" pitchFamily="18" charset="0"/>
              </a:rPr>
              <a:t>Under </a:t>
            </a:r>
            <a:r>
              <a:rPr lang="en-US" sz="2400" dirty="0">
                <a:solidFill>
                  <a:prstClr val="black"/>
                </a:solidFill>
                <a:latin typeface="Times New Roman" pitchFamily="18" charset="0"/>
                <a:cs typeface="Times New Roman" pitchFamily="18" charset="0"/>
              </a:rPr>
              <a:t>some conditions (often found in devices) electrons behave like free particles with an </a:t>
            </a:r>
            <a:r>
              <a:rPr lang="en-US" sz="2400" b="1" i="1" dirty="0">
                <a:solidFill>
                  <a:srgbClr val="FF0000"/>
                </a:solidFill>
                <a:latin typeface="Times New Roman" pitchFamily="18" charset="0"/>
                <a:cs typeface="Times New Roman" pitchFamily="18" charset="0"/>
              </a:rPr>
              <a:t>effective mass </a:t>
            </a:r>
            <a:r>
              <a:rPr lang="en-US" sz="2400" dirty="0">
                <a:solidFill>
                  <a:prstClr val="black"/>
                </a:solidFill>
                <a:latin typeface="Times New Roman" pitchFamily="18" charset="0"/>
                <a:cs typeface="Times New Roman" pitchFamily="18" charset="0"/>
              </a:rPr>
              <a:t>that is different than </a:t>
            </a:r>
            <a:r>
              <a:rPr lang="en-US" sz="2400" dirty="0" smtClean="0">
                <a:solidFill>
                  <a:prstClr val="black"/>
                </a:solidFill>
                <a:latin typeface="Times New Roman" pitchFamily="18" charset="0"/>
                <a:cs typeface="Times New Roman" pitchFamily="18" charset="0"/>
              </a:rPr>
              <a:t>the electron </a:t>
            </a:r>
            <a:r>
              <a:rPr lang="en-US" sz="2400" dirty="0">
                <a:solidFill>
                  <a:prstClr val="black"/>
                </a:solidFill>
                <a:latin typeface="Times New Roman" pitchFamily="18" charset="0"/>
                <a:cs typeface="Times New Roman" pitchFamily="18" charset="0"/>
              </a:rPr>
              <a:t>mass in vacuum.</a:t>
            </a:r>
          </a:p>
          <a:p>
            <a:pPr lvl="1">
              <a:buFontTx/>
              <a:buChar char="•"/>
            </a:pPr>
            <a:endParaRPr lang="en-US" sz="2400" dirty="0">
              <a:solidFill>
                <a:prstClr val="black"/>
              </a:solidFill>
              <a:latin typeface="Times New Roman" pitchFamily="18" charset="0"/>
              <a:cs typeface="Times New Roman" pitchFamily="18" charset="0"/>
            </a:endParaRPr>
          </a:p>
          <a:p>
            <a:pPr lvl="1">
              <a:buFontTx/>
              <a:buChar char="•"/>
            </a:pPr>
            <a:r>
              <a:rPr lang="en-US" sz="2400" dirty="0">
                <a:solidFill>
                  <a:prstClr val="black"/>
                </a:solidFill>
                <a:latin typeface="Times New Roman" pitchFamily="18" charset="0"/>
                <a:cs typeface="Times New Roman" pitchFamily="18" charset="0"/>
              </a:rPr>
              <a:t>We want to understand this approximation.</a:t>
            </a:r>
          </a:p>
          <a:p>
            <a:pPr lvl="1">
              <a:buFontTx/>
              <a:buChar char="•"/>
            </a:pPr>
            <a:endParaRPr lang="en-US" sz="2400" dirty="0">
              <a:solidFill>
                <a:prstClr val="black"/>
              </a:solidFill>
              <a:latin typeface="Times New Roman" pitchFamily="18" charset="0"/>
              <a:cs typeface="Times New Roman" pitchFamily="18" charset="0"/>
            </a:endParaRPr>
          </a:p>
          <a:p>
            <a:pPr lvl="1">
              <a:buFontTx/>
              <a:buChar char="•"/>
            </a:pPr>
            <a:r>
              <a:rPr lang="en-US" sz="2400" dirty="0">
                <a:solidFill>
                  <a:prstClr val="black"/>
                </a:solidFill>
                <a:latin typeface="Times New Roman" pitchFamily="18" charset="0"/>
                <a:cs typeface="Times New Roman" pitchFamily="18" charset="0"/>
              </a:rPr>
              <a:t>We also want to understand </a:t>
            </a:r>
            <a:r>
              <a:rPr lang="en-US" sz="2400" dirty="0" smtClean="0">
                <a:solidFill>
                  <a:prstClr val="black"/>
                </a:solidFill>
                <a:latin typeface="Times New Roman" pitchFamily="18" charset="0"/>
                <a:cs typeface="Times New Roman" pitchFamily="18" charset="0"/>
              </a:rPr>
              <a:t>under what conditions this </a:t>
            </a:r>
            <a:r>
              <a:rPr lang="en-US" sz="2400" dirty="0">
                <a:solidFill>
                  <a:prstClr val="black"/>
                </a:solidFill>
                <a:latin typeface="Times New Roman" pitchFamily="18" charset="0"/>
                <a:cs typeface="Times New Roman" pitchFamily="18" charset="0"/>
              </a:rPr>
              <a:t>approximation occurs in devices.</a:t>
            </a:r>
          </a:p>
        </p:txBody>
      </p:sp>
    </p:spTree>
    <p:extLst>
      <p:ext uri="{BB962C8B-B14F-4D97-AF65-F5344CB8AC3E}">
        <p14:creationId xmlns:p14="http://schemas.microsoft.com/office/powerpoint/2010/main" xmlns="" val="306308180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30"/>
          <p:cNvSpPr>
            <a:spLocks noChangeArrowheads="1"/>
          </p:cNvSpPr>
          <p:nvPr/>
        </p:nvSpPr>
        <p:spPr bwMode="auto">
          <a:xfrm>
            <a:off x="0" y="5516563"/>
            <a:ext cx="9144000" cy="1341437"/>
          </a:xfrm>
          <a:prstGeom prst="rect">
            <a:avLst/>
          </a:prstGeom>
          <a:solidFill>
            <a:schemeClr val="bg1"/>
          </a:solidFill>
          <a:ln w="12700" cap="sq">
            <a:noFill/>
            <a:miter lim="800000"/>
            <a:headEnd type="none" w="sm" len="sm"/>
            <a:tailEnd type="none" w="sm" len="sm"/>
          </a:ln>
        </p:spPr>
        <p:txBody>
          <a:bodyPr wrap="none" anchor="ctr"/>
          <a:lstStyle/>
          <a:p>
            <a:pPr algn="ctr"/>
            <a:endParaRPr lang="en-US">
              <a:solidFill>
                <a:prstClr val="black"/>
              </a:solidFill>
            </a:endParaRPr>
          </a:p>
        </p:txBody>
      </p:sp>
      <p:sp>
        <p:nvSpPr>
          <p:cNvPr id="136196" name="Rectangle 4"/>
          <p:cNvSpPr>
            <a:spLocks noChangeArrowheads="1"/>
          </p:cNvSpPr>
          <p:nvPr/>
        </p:nvSpPr>
        <p:spPr bwMode="auto">
          <a:xfrm>
            <a:off x="0" y="549275"/>
            <a:ext cx="9144000" cy="647700"/>
          </a:xfrm>
          <a:prstGeom prst="rect">
            <a:avLst/>
          </a:prstGeom>
          <a:gradFill rotWithShape="1">
            <a:gsLst>
              <a:gs pos="0">
                <a:schemeClr val="bg1"/>
              </a:gs>
              <a:gs pos="50000">
                <a:schemeClr val="accent1"/>
              </a:gs>
              <a:gs pos="100000">
                <a:schemeClr val="bg1"/>
              </a:gs>
            </a:gsLst>
            <a:lin ang="5400000" scaled="1"/>
          </a:gradFill>
          <a:ln w="12700" cap="sq">
            <a:noFill/>
            <a:miter lim="800000"/>
            <a:headEnd type="none" w="sm" len="sm"/>
            <a:tailEnd type="none" w="sm" len="sm"/>
          </a:ln>
          <a:effectLst/>
        </p:spPr>
        <p:txBody>
          <a:bodyPr wrap="none" anchor="ctr"/>
          <a:lstStyle/>
          <a:p>
            <a:pPr algn="ctr">
              <a:defRPr/>
            </a:pPr>
            <a:endParaRPr lang="tr-TR">
              <a:solidFill>
                <a:prstClr val="black"/>
              </a:solidFill>
            </a:endParaRPr>
          </a:p>
        </p:txBody>
      </p:sp>
      <p:sp>
        <p:nvSpPr>
          <p:cNvPr id="136194" name="Rectangle 2"/>
          <p:cNvSpPr>
            <a:spLocks noGrp="1" noChangeArrowheads="1"/>
          </p:cNvSpPr>
          <p:nvPr>
            <p:ph type="title"/>
          </p:nvPr>
        </p:nvSpPr>
        <p:spPr>
          <a:xfrm>
            <a:off x="0" y="0"/>
            <a:ext cx="9144000" cy="1196975"/>
          </a:xfrm>
          <a:solidFill>
            <a:schemeClr val="bg1"/>
          </a:solidFill>
        </p:spPr>
        <p:txBody>
          <a:bodyPr>
            <a:normAutofit/>
          </a:bodyPr>
          <a:lstStyle/>
          <a:p>
            <a:pPr eaLnBrk="1" hangingPunct="1">
              <a:defRPr/>
            </a:pPr>
            <a:r>
              <a:rPr lang="tr-TR" sz="2800" b="1" dirty="0" smtClean="0">
                <a:solidFill>
                  <a:srgbClr val="FF0000"/>
                </a:solidFill>
                <a:latin typeface="Times New Roman" pitchFamily="18" charset="0"/>
                <a:cs typeface="Times New Roman" pitchFamily="18" charset="0"/>
              </a:rPr>
              <a:t>The Concept of Effective Mass :</a:t>
            </a:r>
          </a:p>
        </p:txBody>
      </p:sp>
      <p:sp>
        <p:nvSpPr>
          <p:cNvPr id="136197" name="Rectangle 5"/>
          <p:cNvSpPr>
            <a:spLocks noChangeArrowheads="1"/>
          </p:cNvSpPr>
          <p:nvPr/>
        </p:nvSpPr>
        <p:spPr bwMode="auto">
          <a:xfrm>
            <a:off x="0" y="1341438"/>
            <a:ext cx="2987675" cy="433387"/>
          </a:xfrm>
          <a:prstGeom prst="rect">
            <a:avLst/>
          </a:prstGeom>
          <a:solidFill>
            <a:schemeClr val="bg1"/>
          </a:solidFill>
          <a:ln w="12700" cap="sq">
            <a:noFill/>
            <a:miter lim="800000"/>
            <a:headEnd type="none" w="sm" len="sm"/>
            <a:tailEnd type="none" w="sm" len="sm"/>
          </a:ln>
          <a:effectLst/>
        </p:spPr>
        <p:txBody>
          <a:bodyPr wrap="none" anchor="ctr"/>
          <a:lstStyle/>
          <a:p>
            <a:pPr>
              <a:defRPr/>
            </a:pPr>
            <a:r>
              <a:rPr lang="tr-TR" b="1" dirty="0">
                <a:solidFill>
                  <a:prstClr val="black"/>
                </a:solidFill>
                <a:effectLst>
                  <a:outerShdw blurRad="38100" dist="38100" dir="2700000" algn="tl">
                    <a:srgbClr val="FFFFFF"/>
                  </a:outerShdw>
                </a:effectLst>
                <a:latin typeface="Times New Roman" pitchFamily="18" charset="0"/>
                <a:cs typeface="Times New Roman" pitchFamily="18" charset="0"/>
              </a:rPr>
              <a:t>Comparing     </a:t>
            </a:r>
            <a:r>
              <a:rPr lang="tr-TR" dirty="0">
                <a:solidFill>
                  <a:prstClr val="black"/>
                </a:solidFill>
                <a:effectLst>
                  <a:outerShdw blurRad="38100" dist="38100" dir="2700000" algn="tl">
                    <a:srgbClr val="FFFFFF"/>
                  </a:outerShdw>
                </a:effectLst>
                <a:latin typeface="Tahoma" pitchFamily="34" charset="0"/>
              </a:rPr>
              <a:t> </a:t>
            </a:r>
          </a:p>
        </p:txBody>
      </p:sp>
      <p:sp>
        <p:nvSpPr>
          <p:cNvPr id="136199" name="Rectangle 7"/>
          <p:cNvSpPr>
            <a:spLocks noChangeArrowheads="1"/>
          </p:cNvSpPr>
          <p:nvPr/>
        </p:nvSpPr>
        <p:spPr bwMode="auto">
          <a:xfrm>
            <a:off x="0" y="2062163"/>
            <a:ext cx="2411413" cy="1871662"/>
          </a:xfrm>
          <a:prstGeom prst="rect">
            <a:avLst/>
          </a:prstGeom>
          <a:solidFill>
            <a:schemeClr val="accent1"/>
          </a:solidFill>
          <a:ln w="12700" cap="sq">
            <a:noFill/>
            <a:miter lim="800000"/>
            <a:headEnd type="none" w="sm" len="sm"/>
            <a:tailEnd type="none" w="sm" len="sm"/>
          </a:ln>
        </p:spPr>
        <p:txBody>
          <a:bodyPr wrap="none" anchor="ctr"/>
          <a:lstStyle/>
          <a:p>
            <a:endParaRPr lang="en-US">
              <a:solidFill>
                <a:prstClr val="black"/>
              </a:solidFill>
            </a:endParaRPr>
          </a:p>
        </p:txBody>
      </p:sp>
      <p:sp>
        <p:nvSpPr>
          <p:cNvPr id="136201" name="Rectangle 9"/>
          <p:cNvSpPr>
            <a:spLocks noChangeArrowheads="1"/>
          </p:cNvSpPr>
          <p:nvPr/>
        </p:nvSpPr>
        <p:spPr bwMode="auto">
          <a:xfrm>
            <a:off x="0" y="4222750"/>
            <a:ext cx="2411413" cy="2276475"/>
          </a:xfrm>
          <a:prstGeom prst="rect">
            <a:avLst/>
          </a:prstGeom>
          <a:solidFill>
            <a:schemeClr val="accent1"/>
          </a:solidFill>
          <a:ln w="12700" cap="sq">
            <a:noFill/>
            <a:miter lim="800000"/>
            <a:headEnd type="none" w="sm" len="sm"/>
            <a:tailEnd type="none" w="sm" len="sm"/>
          </a:ln>
        </p:spPr>
        <p:txBody>
          <a:bodyPr wrap="none" anchor="ctr"/>
          <a:lstStyle/>
          <a:p>
            <a:endParaRPr lang="en-US">
              <a:solidFill>
                <a:prstClr val="black"/>
              </a:solidFill>
            </a:endParaRPr>
          </a:p>
        </p:txBody>
      </p:sp>
      <p:sp>
        <p:nvSpPr>
          <p:cNvPr id="136204" name="Rectangle 12"/>
          <p:cNvSpPr>
            <a:spLocks noChangeArrowheads="1"/>
          </p:cNvSpPr>
          <p:nvPr/>
        </p:nvSpPr>
        <p:spPr bwMode="auto">
          <a:xfrm>
            <a:off x="0" y="1773238"/>
            <a:ext cx="2411413" cy="288925"/>
          </a:xfrm>
          <a:prstGeom prst="rect">
            <a:avLst/>
          </a:prstGeom>
          <a:solidFill>
            <a:schemeClr val="bg1"/>
          </a:solidFill>
          <a:ln w="12700" cap="sq">
            <a:solidFill>
              <a:srgbClr val="DDDDDD"/>
            </a:solidFill>
            <a:miter lim="800000"/>
            <a:headEnd type="none" w="sm" len="sm"/>
            <a:tailEnd type="none" w="sm" len="sm"/>
          </a:ln>
        </p:spPr>
        <p:txBody>
          <a:bodyPr wrap="none" anchor="ctr"/>
          <a:lstStyle/>
          <a:p>
            <a:pPr algn="ctr"/>
            <a:r>
              <a:rPr lang="tr-TR" dirty="0">
                <a:solidFill>
                  <a:prstClr val="black"/>
                </a:solidFill>
                <a:latin typeface="Arial" charset="0"/>
              </a:rPr>
              <a:t>Free  </a:t>
            </a:r>
            <a:r>
              <a:rPr lang="tr-TR" b="1" dirty="0">
                <a:solidFill>
                  <a:prstClr val="black"/>
                </a:solidFill>
                <a:latin typeface="Arial" charset="0"/>
              </a:rPr>
              <a:t>e</a:t>
            </a:r>
            <a:r>
              <a:rPr lang="tr-TR" b="1" baseline="30000" dirty="0">
                <a:solidFill>
                  <a:prstClr val="black"/>
                </a:solidFill>
                <a:latin typeface="Arial" charset="0"/>
              </a:rPr>
              <a:t>-</a:t>
            </a:r>
            <a:r>
              <a:rPr lang="tr-TR" baseline="30000" dirty="0">
                <a:solidFill>
                  <a:prstClr val="black"/>
                </a:solidFill>
                <a:latin typeface="Arial" charset="0"/>
              </a:rPr>
              <a:t> </a:t>
            </a:r>
            <a:r>
              <a:rPr lang="tr-TR" dirty="0">
                <a:solidFill>
                  <a:prstClr val="black"/>
                </a:solidFill>
                <a:latin typeface="Arial" charset="0"/>
              </a:rPr>
              <a:t> in vacuum</a:t>
            </a:r>
          </a:p>
        </p:txBody>
      </p:sp>
      <p:sp>
        <p:nvSpPr>
          <p:cNvPr id="136205" name="Rectangle 13"/>
          <p:cNvSpPr>
            <a:spLocks noChangeArrowheads="1"/>
          </p:cNvSpPr>
          <p:nvPr/>
        </p:nvSpPr>
        <p:spPr bwMode="auto">
          <a:xfrm>
            <a:off x="0" y="3933825"/>
            <a:ext cx="2411413" cy="288925"/>
          </a:xfrm>
          <a:prstGeom prst="rect">
            <a:avLst/>
          </a:prstGeom>
          <a:noFill/>
          <a:ln w="12700" cap="sq">
            <a:solidFill>
              <a:srgbClr val="DDDDDD"/>
            </a:solidFill>
            <a:miter lim="800000"/>
            <a:headEnd type="none" w="sm" len="sm"/>
            <a:tailEnd type="none" w="sm" len="sm"/>
          </a:ln>
          <a:effectLst/>
        </p:spPr>
        <p:txBody>
          <a:bodyPr wrap="none" anchor="ctr"/>
          <a:lstStyle/>
          <a:p>
            <a:pPr algn="ctr">
              <a:defRPr/>
            </a:pPr>
            <a:r>
              <a:rPr lang="tr-TR" dirty="0">
                <a:solidFill>
                  <a:prstClr val="black"/>
                </a:solidFill>
                <a:latin typeface="Arial" charset="0"/>
              </a:rPr>
              <a:t>An  </a:t>
            </a:r>
            <a:r>
              <a:rPr lang="tr-TR" b="1" dirty="0">
                <a:solidFill>
                  <a:prstClr val="black"/>
                </a:solidFill>
                <a:latin typeface="Arial" charset="0"/>
              </a:rPr>
              <a:t>e</a:t>
            </a:r>
            <a:r>
              <a:rPr lang="tr-TR" b="1" baseline="30000" dirty="0">
                <a:solidFill>
                  <a:prstClr val="black"/>
                </a:solidFill>
                <a:latin typeface="Arial" charset="0"/>
              </a:rPr>
              <a:t>-</a:t>
            </a:r>
            <a:r>
              <a:rPr lang="tr-TR" dirty="0">
                <a:solidFill>
                  <a:prstClr val="black"/>
                </a:solidFill>
                <a:latin typeface="Arial" charset="0"/>
              </a:rPr>
              <a:t>  in a crystal</a:t>
            </a:r>
          </a:p>
        </p:txBody>
      </p:sp>
      <p:sp>
        <p:nvSpPr>
          <p:cNvPr id="28682" name="Text Box 18"/>
          <p:cNvSpPr txBox="1">
            <a:spLocks noChangeArrowheads="1"/>
          </p:cNvSpPr>
          <p:nvPr/>
        </p:nvSpPr>
        <p:spPr bwMode="auto">
          <a:xfrm>
            <a:off x="3059113" y="2636838"/>
            <a:ext cx="184150" cy="457200"/>
          </a:xfrm>
          <a:prstGeom prst="rect">
            <a:avLst/>
          </a:prstGeom>
          <a:noFill/>
          <a:ln w="12700" cap="sq">
            <a:noFill/>
            <a:miter lim="800000"/>
            <a:headEnd type="none" w="sm" len="sm"/>
            <a:tailEnd type="none" w="sm" len="sm"/>
          </a:ln>
        </p:spPr>
        <p:txBody>
          <a:bodyPr wrap="none">
            <a:spAutoFit/>
          </a:bodyPr>
          <a:lstStyle/>
          <a:p>
            <a:endParaRPr lang="en-US">
              <a:solidFill>
                <a:prstClr val="black"/>
              </a:solidFill>
            </a:endParaRPr>
          </a:p>
        </p:txBody>
      </p:sp>
      <p:sp>
        <p:nvSpPr>
          <p:cNvPr id="136211" name="Text Box 19"/>
          <p:cNvSpPr txBox="1">
            <a:spLocks noChangeArrowheads="1"/>
          </p:cNvSpPr>
          <p:nvPr/>
        </p:nvSpPr>
        <p:spPr bwMode="auto">
          <a:xfrm>
            <a:off x="179388" y="2278063"/>
            <a:ext cx="1924050" cy="1314450"/>
          </a:xfrm>
          <a:prstGeom prst="rect">
            <a:avLst/>
          </a:prstGeom>
          <a:solidFill>
            <a:schemeClr val="bg1"/>
          </a:solidFill>
          <a:ln w="12700" cap="sq">
            <a:noFill/>
            <a:miter lim="800000"/>
            <a:headEnd type="none" w="sm" len="sm"/>
            <a:tailEnd type="none" w="sm" len="sm"/>
          </a:ln>
        </p:spPr>
        <p:txBody>
          <a:bodyPr wrap="none">
            <a:spAutoFit/>
          </a:bodyPr>
          <a:lstStyle/>
          <a:p>
            <a:r>
              <a:rPr lang="tr-TR" sz="1600" dirty="0">
                <a:solidFill>
                  <a:prstClr val="black"/>
                </a:solidFill>
                <a:latin typeface="Arial" charset="0"/>
              </a:rPr>
              <a:t>In an electric field</a:t>
            </a:r>
          </a:p>
          <a:p>
            <a:r>
              <a:rPr lang="tr-TR" sz="1600" dirty="0">
                <a:solidFill>
                  <a:prstClr val="black"/>
                </a:solidFill>
                <a:latin typeface="Arial" charset="0"/>
              </a:rPr>
              <a:t>           </a:t>
            </a:r>
          </a:p>
          <a:p>
            <a:r>
              <a:rPr lang="tr-TR" sz="1600" dirty="0">
                <a:solidFill>
                  <a:prstClr val="black"/>
                </a:solidFill>
                <a:latin typeface="Arial" charset="0"/>
              </a:rPr>
              <a:t>m</a:t>
            </a:r>
            <a:r>
              <a:rPr lang="tr-TR" sz="1600" baseline="-25000" dirty="0">
                <a:solidFill>
                  <a:prstClr val="black"/>
                </a:solidFill>
                <a:latin typeface="Arial" charset="0"/>
              </a:rPr>
              <a:t>o</a:t>
            </a:r>
            <a:r>
              <a:rPr lang="tr-TR" sz="1600" dirty="0">
                <a:solidFill>
                  <a:prstClr val="black"/>
                </a:solidFill>
                <a:latin typeface="Arial" charset="0"/>
              </a:rPr>
              <a:t> =9.1 x 10</a:t>
            </a:r>
            <a:r>
              <a:rPr lang="tr-TR" sz="1600" baseline="30000" dirty="0">
                <a:solidFill>
                  <a:prstClr val="black"/>
                </a:solidFill>
                <a:latin typeface="Arial" charset="0"/>
              </a:rPr>
              <a:t>-31</a:t>
            </a:r>
            <a:endParaRPr lang="tr-TR" sz="1600" dirty="0">
              <a:solidFill>
                <a:prstClr val="black"/>
              </a:solidFill>
              <a:latin typeface="Arial" charset="0"/>
            </a:endParaRPr>
          </a:p>
          <a:p>
            <a:endParaRPr lang="tr-TR" sz="1600" dirty="0">
              <a:solidFill>
                <a:prstClr val="black"/>
              </a:solidFill>
              <a:latin typeface="Arial" charset="0"/>
            </a:endParaRPr>
          </a:p>
          <a:p>
            <a:r>
              <a:rPr lang="tr-TR" sz="1600" dirty="0">
                <a:solidFill>
                  <a:prstClr val="black"/>
                </a:solidFill>
                <a:latin typeface="Arial" charset="0"/>
              </a:rPr>
              <a:t>Free electron mass</a:t>
            </a:r>
          </a:p>
        </p:txBody>
      </p:sp>
      <p:sp>
        <p:nvSpPr>
          <p:cNvPr id="136212" name="Line 20"/>
          <p:cNvSpPr>
            <a:spLocks noChangeShapeType="1"/>
          </p:cNvSpPr>
          <p:nvPr/>
        </p:nvSpPr>
        <p:spPr bwMode="auto">
          <a:xfrm>
            <a:off x="971550" y="2565400"/>
            <a:ext cx="0" cy="288925"/>
          </a:xfrm>
          <a:prstGeom prst="line">
            <a:avLst/>
          </a:prstGeom>
          <a:noFill/>
          <a:ln w="38100" cap="sq">
            <a:solidFill>
              <a:srgbClr val="FF0000"/>
            </a:solidFill>
            <a:round/>
            <a:headEnd type="none" w="sm" len="sm"/>
            <a:tailEnd type="stealth" w="lg" len="lg"/>
          </a:ln>
        </p:spPr>
        <p:txBody>
          <a:bodyPr wrap="none"/>
          <a:lstStyle/>
          <a:p>
            <a:endParaRPr lang="en-US">
              <a:solidFill>
                <a:prstClr val="black"/>
              </a:solidFill>
            </a:endParaRPr>
          </a:p>
        </p:txBody>
      </p:sp>
      <p:sp>
        <p:nvSpPr>
          <p:cNvPr id="136213" name="Line 21"/>
          <p:cNvSpPr>
            <a:spLocks noChangeShapeType="1"/>
          </p:cNvSpPr>
          <p:nvPr/>
        </p:nvSpPr>
        <p:spPr bwMode="auto">
          <a:xfrm>
            <a:off x="971550" y="3068638"/>
            <a:ext cx="0" cy="288925"/>
          </a:xfrm>
          <a:prstGeom prst="line">
            <a:avLst/>
          </a:prstGeom>
          <a:noFill/>
          <a:ln w="38100" cap="sq">
            <a:solidFill>
              <a:srgbClr val="FF0000"/>
            </a:solidFill>
            <a:round/>
            <a:headEnd type="none" w="sm" len="sm"/>
            <a:tailEnd type="stealth" w="lg" len="lg"/>
          </a:ln>
        </p:spPr>
        <p:txBody>
          <a:bodyPr wrap="none"/>
          <a:lstStyle/>
          <a:p>
            <a:endParaRPr lang="en-US">
              <a:solidFill>
                <a:prstClr val="black"/>
              </a:solidFill>
            </a:endParaRPr>
          </a:p>
        </p:txBody>
      </p:sp>
      <p:sp>
        <p:nvSpPr>
          <p:cNvPr id="136214" name="Text Box 22"/>
          <p:cNvSpPr txBox="1">
            <a:spLocks noChangeArrowheads="1"/>
          </p:cNvSpPr>
          <p:nvPr/>
        </p:nvSpPr>
        <p:spPr bwMode="auto">
          <a:xfrm>
            <a:off x="179388" y="4294188"/>
            <a:ext cx="2179637" cy="1985962"/>
          </a:xfrm>
          <a:prstGeom prst="rect">
            <a:avLst/>
          </a:prstGeom>
          <a:solidFill>
            <a:schemeClr val="bg1"/>
          </a:solidFill>
          <a:ln w="12700" cap="sq">
            <a:noFill/>
            <a:miter lim="800000"/>
            <a:headEnd type="none" w="sm" len="sm"/>
            <a:tailEnd type="none" w="sm" len="sm"/>
          </a:ln>
        </p:spPr>
        <p:txBody>
          <a:bodyPr wrap="none">
            <a:spAutoFit/>
          </a:bodyPr>
          <a:lstStyle/>
          <a:p>
            <a:r>
              <a:rPr lang="tr-TR" sz="1600" dirty="0">
                <a:solidFill>
                  <a:prstClr val="black"/>
                </a:solidFill>
                <a:latin typeface="Arial" charset="0"/>
              </a:rPr>
              <a:t>In an electric field</a:t>
            </a:r>
          </a:p>
          <a:p>
            <a:endParaRPr lang="tr-TR" sz="1600" dirty="0">
              <a:solidFill>
                <a:prstClr val="black"/>
              </a:solidFill>
              <a:latin typeface="Arial" charset="0"/>
            </a:endParaRPr>
          </a:p>
          <a:p>
            <a:r>
              <a:rPr lang="tr-TR" sz="1600" dirty="0">
                <a:solidFill>
                  <a:prstClr val="black"/>
                </a:solidFill>
                <a:latin typeface="Arial" charset="0"/>
              </a:rPr>
              <a:t>In a crystal</a:t>
            </a:r>
          </a:p>
          <a:p>
            <a:r>
              <a:rPr lang="tr-TR" sz="1600" dirty="0">
                <a:solidFill>
                  <a:prstClr val="black"/>
                </a:solidFill>
                <a:latin typeface="Arial" charset="0"/>
              </a:rPr>
              <a:t>           </a:t>
            </a:r>
          </a:p>
          <a:p>
            <a:r>
              <a:rPr lang="tr-TR" sz="1600" dirty="0">
                <a:solidFill>
                  <a:prstClr val="black"/>
                </a:solidFill>
                <a:latin typeface="Arial" charset="0"/>
              </a:rPr>
              <a:t>m  =  ?</a:t>
            </a:r>
          </a:p>
          <a:p>
            <a:endParaRPr lang="tr-TR" sz="1600" dirty="0">
              <a:solidFill>
                <a:prstClr val="black"/>
              </a:solidFill>
              <a:latin typeface="Arial" charset="0"/>
            </a:endParaRPr>
          </a:p>
          <a:p>
            <a:r>
              <a:rPr lang="tr-TR" sz="2800" dirty="0">
                <a:solidFill>
                  <a:prstClr val="black"/>
                </a:solidFill>
                <a:latin typeface="Arial" charset="0"/>
              </a:rPr>
              <a:t>m</a:t>
            </a:r>
            <a:r>
              <a:rPr lang="tr-TR" sz="2800" baseline="30000" dirty="0">
                <a:solidFill>
                  <a:prstClr val="black"/>
                </a:solidFill>
                <a:latin typeface="Arial" charset="0"/>
              </a:rPr>
              <a:t>*</a:t>
            </a:r>
            <a:r>
              <a:rPr lang="tr-TR" sz="1600" baseline="30000" dirty="0">
                <a:solidFill>
                  <a:prstClr val="black"/>
                </a:solidFill>
                <a:latin typeface="Arial" charset="0"/>
              </a:rPr>
              <a:t>        </a:t>
            </a:r>
            <a:r>
              <a:rPr lang="tr-TR" sz="1600" dirty="0">
                <a:solidFill>
                  <a:prstClr val="black"/>
                </a:solidFill>
                <a:latin typeface="Arial" charset="0"/>
              </a:rPr>
              <a:t>effective mass</a:t>
            </a:r>
          </a:p>
        </p:txBody>
      </p:sp>
      <p:sp>
        <p:nvSpPr>
          <p:cNvPr id="136215" name="Line 23"/>
          <p:cNvSpPr>
            <a:spLocks noChangeShapeType="1"/>
          </p:cNvSpPr>
          <p:nvPr/>
        </p:nvSpPr>
        <p:spPr bwMode="auto">
          <a:xfrm>
            <a:off x="611188" y="6094413"/>
            <a:ext cx="360362" cy="0"/>
          </a:xfrm>
          <a:prstGeom prst="line">
            <a:avLst/>
          </a:prstGeom>
          <a:noFill/>
          <a:ln w="28575" cap="sq">
            <a:solidFill>
              <a:srgbClr val="FF0000"/>
            </a:solidFill>
            <a:round/>
            <a:headEnd type="none" w="sm" len="sm"/>
            <a:tailEnd type="stealth" w="lg" len="lg"/>
          </a:ln>
        </p:spPr>
        <p:txBody>
          <a:bodyPr wrap="none"/>
          <a:lstStyle/>
          <a:p>
            <a:endParaRPr lang="en-US">
              <a:solidFill>
                <a:prstClr val="black"/>
              </a:solidFill>
            </a:endParaRPr>
          </a:p>
        </p:txBody>
      </p:sp>
      <p:sp>
        <p:nvSpPr>
          <p:cNvPr id="136217" name="Rectangle 25"/>
          <p:cNvSpPr>
            <a:spLocks noGrp="1" noChangeArrowheads="1"/>
          </p:cNvSpPr>
          <p:nvPr>
            <p:ph type="body" idx="1"/>
          </p:nvPr>
        </p:nvSpPr>
        <p:spPr>
          <a:xfrm>
            <a:off x="2590800" y="1773237"/>
            <a:ext cx="6302375" cy="4725987"/>
          </a:xfrm>
        </p:spPr>
        <p:txBody>
          <a:bodyPr/>
          <a:lstStyle/>
          <a:p>
            <a:pPr algn="just" eaLnBrk="1" hangingPunct="1">
              <a:lnSpc>
                <a:spcPct val="90000"/>
              </a:lnSpc>
              <a:defRPr/>
            </a:pPr>
            <a:r>
              <a:rPr lang="tr-TR" sz="2000" dirty="0" smtClean="0">
                <a:latin typeface="Times New Roman" pitchFamily="18" charset="0"/>
                <a:cs typeface="Times New Roman" pitchFamily="18" charset="0"/>
              </a:rPr>
              <a:t>If the same magnitude of </a:t>
            </a:r>
            <a:r>
              <a:rPr lang="tr-TR" sz="2000" dirty="0" smtClean="0">
                <a:solidFill>
                  <a:srgbClr val="FF0000"/>
                </a:solidFill>
                <a:latin typeface="Times New Roman" pitchFamily="18" charset="0"/>
                <a:cs typeface="Times New Roman" pitchFamily="18" charset="0"/>
              </a:rPr>
              <a:t>electric field</a:t>
            </a:r>
            <a:r>
              <a:rPr lang="tr-TR" sz="2000" dirty="0" smtClean="0">
                <a:latin typeface="Times New Roman" pitchFamily="18" charset="0"/>
                <a:cs typeface="Times New Roman" pitchFamily="18" charset="0"/>
              </a:rPr>
              <a:t> is applied to both </a:t>
            </a:r>
            <a:r>
              <a:rPr lang="tr-TR" sz="2000" dirty="0" smtClean="0">
                <a:solidFill>
                  <a:srgbClr val="FF0000"/>
                </a:solidFill>
                <a:latin typeface="Times New Roman" pitchFamily="18" charset="0"/>
                <a:cs typeface="Times New Roman" pitchFamily="18" charset="0"/>
              </a:rPr>
              <a:t>electrons in vacuum</a:t>
            </a:r>
            <a:r>
              <a:rPr lang="tr-TR" sz="2000" dirty="0" smtClean="0">
                <a:latin typeface="Times New Roman" pitchFamily="18" charset="0"/>
                <a:cs typeface="Times New Roman" pitchFamily="18" charset="0"/>
              </a:rPr>
              <a:t> and inside the</a:t>
            </a:r>
            <a:r>
              <a:rPr lang="tr-TR" sz="2000" dirty="0" smtClean="0">
                <a:solidFill>
                  <a:srgbClr val="FF0000"/>
                </a:solidFill>
                <a:latin typeface="Times New Roman" pitchFamily="18" charset="0"/>
                <a:cs typeface="Times New Roman" pitchFamily="18" charset="0"/>
              </a:rPr>
              <a:t> crystal, the electrons</a:t>
            </a:r>
            <a:r>
              <a:rPr lang="tr-TR" sz="2000" dirty="0" smtClean="0">
                <a:latin typeface="Times New Roman" pitchFamily="18" charset="0"/>
                <a:cs typeface="Times New Roman" pitchFamily="18" charset="0"/>
              </a:rPr>
              <a:t> will accelerate at a different rate from each other due to the existence of different potentials inside the crystal.</a:t>
            </a:r>
          </a:p>
          <a:p>
            <a:pPr algn="just" eaLnBrk="1" hangingPunct="1">
              <a:lnSpc>
                <a:spcPct val="90000"/>
              </a:lnSpc>
              <a:defRPr/>
            </a:pPr>
            <a:endParaRPr lang="tr-TR" sz="2000" dirty="0" smtClean="0">
              <a:latin typeface="Times New Roman" pitchFamily="18" charset="0"/>
              <a:cs typeface="Times New Roman" pitchFamily="18" charset="0"/>
            </a:endParaRPr>
          </a:p>
          <a:p>
            <a:pPr algn="just" eaLnBrk="1" hangingPunct="1">
              <a:lnSpc>
                <a:spcPct val="90000"/>
              </a:lnSpc>
              <a:defRPr/>
            </a:pPr>
            <a:r>
              <a:rPr lang="tr-TR" sz="2000" dirty="0" smtClean="0">
                <a:solidFill>
                  <a:srgbClr val="FF0000"/>
                </a:solidFill>
                <a:latin typeface="Times New Roman" pitchFamily="18" charset="0"/>
                <a:cs typeface="Times New Roman" pitchFamily="18" charset="0"/>
              </a:rPr>
              <a:t>The electron inside the crystal</a:t>
            </a:r>
            <a:r>
              <a:rPr lang="tr-TR" sz="2000" dirty="0" smtClean="0">
                <a:latin typeface="Times New Roman" pitchFamily="18" charset="0"/>
                <a:cs typeface="Times New Roman" pitchFamily="18" charset="0"/>
              </a:rPr>
              <a:t> has to try to make its </a:t>
            </a:r>
            <a:endParaRPr lang="en-US" sz="2000" dirty="0" smtClean="0">
              <a:latin typeface="Times New Roman" pitchFamily="18" charset="0"/>
              <a:cs typeface="Times New Roman" pitchFamily="18" charset="0"/>
            </a:endParaRPr>
          </a:p>
          <a:p>
            <a:pPr marL="0" indent="0" algn="just" eaLnBrk="1" hangingPunct="1">
              <a:lnSpc>
                <a:spcPct val="90000"/>
              </a:lnSpc>
              <a:buNone/>
              <a:defRPr/>
            </a:pPr>
            <a:r>
              <a:rPr lang="en-US" sz="2000">
                <a:latin typeface="Times New Roman" pitchFamily="18" charset="0"/>
                <a:cs typeface="Times New Roman" pitchFamily="18" charset="0"/>
              </a:rPr>
              <a:t> </a:t>
            </a:r>
            <a:r>
              <a:rPr lang="en-US" sz="2000" smtClean="0">
                <a:latin typeface="Times New Roman" pitchFamily="18" charset="0"/>
                <a:cs typeface="Times New Roman" pitchFamily="18" charset="0"/>
              </a:rPr>
              <a:t>     </a:t>
            </a:r>
            <a:r>
              <a:rPr lang="tr-TR" sz="2000" smtClean="0">
                <a:latin typeface="Times New Roman" pitchFamily="18" charset="0"/>
                <a:cs typeface="Times New Roman" pitchFamily="18" charset="0"/>
              </a:rPr>
              <a:t>own </a:t>
            </a:r>
            <a:r>
              <a:rPr lang="tr-TR" sz="2000" dirty="0" smtClean="0">
                <a:latin typeface="Times New Roman" pitchFamily="18" charset="0"/>
                <a:cs typeface="Times New Roman" pitchFamily="18" charset="0"/>
              </a:rPr>
              <a:t>way. </a:t>
            </a:r>
          </a:p>
          <a:p>
            <a:pPr algn="just" eaLnBrk="1" hangingPunct="1">
              <a:lnSpc>
                <a:spcPct val="90000"/>
              </a:lnSpc>
              <a:defRPr/>
            </a:pPr>
            <a:endParaRPr lang="tr-TR" sz="2000" dirty="0" smtClean="0">
              <a:latin typeface="Times New Roman" pitchFamily="18" charset="0"/>
              <a:cs typeface="Times New Roman" pitchFamily="18" charset="0"/>
            </a:endParaRPr>
          </a:p>
          <a:p>
            <a:pPr algn="just" eaLnBrk="1" hangingPunct="1">
              <a:lnSpc>
                <a:spcPct val="90000"/>
              </a:lnSpc>
              <a:defRPr/>
            </a:pPr>
            <a:r>
              <a:rPr lang="tr-TR" sz="2000" dirty="0" smtClean="0">
                <a:latin typeface="Times New Roman" pitchFamily="18" charset="0"/>
                <a:cs typeface="Times New Roman" pitchFamily="18" charset="0"/>
              </a:rPr>
              <a:t>So </a:t>
            </a:r>
            <a:r>
              <a:rPr lang="tr-TR" sz="2000" dirty="0" smtClean="0">
                <a:solidFill>
                  <a:srgbClr val="FF0000"/>
                </a:solidFill>
                <a:latin typeface="Times New Roman" pitchFamily="18" charset="0"/>
                <a:cs typeface="Times New Roman" pitchFamily="18" charset="0"/>
              </a:rPr>
              <a:t>the electrons inside the crystal</a:t>
            </a:r>
            <a:r>
              <a:rPr lang="tr-TR" sz="2000" dirty="0" smtClean="0">
                <a:latin typeface="Times New Roman" pitchFamily="18" charset="0"/>
                <a:cs typeface="Times New Roman" pitchFamily="18" charset="0"/>
              </a:rPr>
              <a:t> will have a different mass than that of the electron in vacuum.</a:t>
            </a:r>
          </a:p>
          <a:p>
            <a:pPr algn="just" eaLnBrk="1" hangingPunct="1">
              <a:lnSpc>
                <a:spcPct val="90000"/>
              </a:lnSpc>
              <a:defRPr/>
            </a:pPr>
            <a:endParaRPr lang="tr-TR" sz="2000" dirty="0" smtClean="0"/>
          </a:p>
          <a:p>
            <a:pPr algn="just" eaLnBrk="1" hangingPunct="1">
              <a:lnSpc>
                <a:spcPct val="90000"/>
              </a:lnSpc>
              <a:defRPr/>
            </a:pPr>
            <a:r>
              <a:rPr lang="tr-TR" sz="2000" dirty="0" smtClean="0">
                <a:latin typeface="Times New Roman" pitchFamily="18" charset="0"/>
                <a:cs typeface="Times New Roman" pitchFamily="18" charset="0"/>
              </a:rPr>
              <a:t>This altered mass is called as an </a:t>
            </a:r>
            <a:r>
              <a:rPr lang="tr-TR" sz="2400" b="1" i="1" dirty="0" smtClean="0">
                <a:solidFill>
                  <a:srgbClr val="FF0000"/>
                </a:solidFill>
                <a:latin typeface="Times New Roman" pitchFamily="18" charset="0"/>
                <a:cs typeface="Times New Roman" pitchFamily="18" charset="0"/>
              </a:rPr>
              <a:t>effective-mass.</a:t>
            </a:r>
          </a:p>
        </p:txBody>
      </p:sp>
      <p:sp>
        <p:nvSpPr>
          <p:cNvPr id="136218" name="Line 26"/>
          <p:cNvSpPr>
            <a:spLocks noChangeShapeType="1"/>
          </p:cNvSpPr>
          <p:nvPr/>
        </p:nvSpPr>
        <p:spPr bwMode="auto">
          <a:xfrm>
            <a:off x="900113" y="4583113"/>
            <a:ext cx="0" cy="288925"/>
          </a:xfrm>
          <a:prstGeom prst="line">
            <a:avLst/>
          </a:prstGeom>
          <a:noFill/>
          <a:ln w="38100" cap="sq">
            <a:solidFill>
              <a:srgbClr val="FF0000"/>
            </a:solidFill>
            <a:round/>
            <a:headEnd type="none" w="sm" len="sm"/>
            <a:tailEnd type="stealth" w="lg" len="lg"/>
          </a:ln>
        </p:spPr>
        <p:txBody>
          <a:bodyPr wrap="none"/>
          <a:lstStyle/>
          <a:p>
            <a:endParaRPr lang="en-US">
              <a:solidFill>
                <a:prstClr val="black"/>
              </a:solidFill>
            </a:endParaRPr>
          </a:p>
        </p:txBody>
      </p:sp>
      <p:sp>
        <p:nvSpPr>
          <p:cNvPr id="136219" name="Line 27"/>
          <p:cNvSpPr>
            <a:spLocks noChangeShapeType="1"/>
          </p:cNvSpPr>
          <p:nvPr/>
        </p:nvSpPr>
        <p:spPr bwMode="auto">
          <a:xfrm>
            <a:off x="900113" y="5086350"/>
            <a:ext cx="0" cy="288925"/>
          </a:xfrm>
          <a:prstGeom prst="line">
            <a:avLst/>
          </a:prstGeom>
          <a:noFill/>
          <a:ln w="38100" cap="sq">
            <a:solidFill>
              <a:srgbClr val="FF0000"/>
            </a:solidFill>
            <a:round/>
            <a:headEnd type="none" w="sm" len="sm"/>
            <a:tailEnd type="stealth" w="lg" len="lg"/>
          </a:ln>
        </p:spPr>
        <p:txBody>
          <a:bodyPr wrap="none"/>
          <a:lstStyle/>
          <a:p>
            <a:endParaRPr lang="en-US">
              <a:solidFill>
                <a:prstClr val="black"/>
              </a:solidFill>
            </a:endParaRPr>
          </a:p>
        </p:txBody>
      </p:sp>
      <p:sp>
        <p:nvSpPr>
          <p:cNvPr id="136220" name="Line 28"/>
          <p:cNvSpPr>
            <a:spLocks noChangeShapeType="1"/>
          </p:cNvSpPr>
          <p:nvPr/>
        </p:nvSpPr>
        <p:spPr bwMode="auto">
          <a:xfrm>
            <a:off x="900113" y="5589588"/>
            <a:ext cx="0" cy="288925"/>
          </a:xfrm>
          <a:prstGeom prst="line">
            <a:avLst/>
          </a:prstGeom>
          <a:noFill/>
          <a:ln w="38100" cap="sq">
            <a:solidFill>
              <a:srgbClr val="FF0000"/>
            </a:solidFill>
            <a:round/>
            <a:headEnd type="none" w="sm" len="sm"/>
            <a:tailEnd type="stealth" w="lg" len="lg"/>
          </a:ln>
        </p:spPr>
        <p:txBody>
          <a:bodyPr wrap="none"/>
          <a:lstStyle/>
          <a:p>
            <a:endParaRPr lang="en-US">
              <a:solidFill>
                <a:prstClr val="black"/>
              </a:solidFill>
            </a:endParaRPr>
          </a:p>
        </p:txBody>
      </p:sp>
    </p:spTree>
    <p:extLst>
      <p:ext uri="{BB962C8B-B14F-4D97-AF65-F5344CB8AC3E}">
        <p14:creationId xmlns:p14="http://schemas.microsoft.com/office/powerpoint/2010/main" xmlns="" val="31284438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21" name="Rectangle 5"/>
          <p:cNvSpPr>
            <a:spLocks noChangeArrowheads="1"/>
          </p:cNvSpPr>
          <p:nvPr/>
        </p:nvSpPr>
        <p:spPr bwMode="auto">
          <a:xfrm>
            <a:off x="0" y="549275"/>
            <a:ext cx="9144000" cy="647700"/>
          </a:xfrm>
          <a:prstGeom prst="rect">
            <a:avLst/>
          </a:prstGeom>
          <a:gradFill rotWithShape="1">
            <a:gsLst>
              <a:gs pos="0">
                <a:schemeClr val="bg1"/>
              </a:gs>
              <a:gs pos="50000">
                <a:schemeClr val="accent1"/>
              </a:gs>
              <a:gs pos="100000">
                <a:schemeClr val="bg1"/>
              </a:gs>
            </a:gsLst>
            <a:lin ang="5400000" scaled="1"/>
          </a:gradFill>
          <a:ln w="12700" cap="sq">
            <a:noFill/>
            <a:miter lim="800000"/>
            <a:headEnd type="none" w="sm" len="sm"/>
            <a:tailEnd type="none" w="sm" len="sm"/>
          </a:ln>
          <a:effectLst/>
        </p:spPr>
        <p:txBody>
          <a:bodyPr wrap="none" anchor="ctr"/>
          <a:lstStyle/>
          <a:p>
            <a:pPr algn="ctr">
              <a:defRPr/>
            </a:pPr>
            <a:endParaRPr lang="tr-TR">
              <a:solidFill>
                <a:prstClr val="black"/>
              </a:solidFill>
            </a:endParaRPr>
          </a:p>
        </p:txBody>
      </p:sp>
      <p:sp>
        <p:nvSpPr>
          <p:cNvPr id="137218" name="Rectangle 2"/>
          <p:cNvSpPr>
            <a:spLocks noGrp="1" noChangeArrowheads="1"/>
          </p:cNvSpPr>
          <p:nvPr>
            <p:ph type="title"/>
          </p:nvPr>
        </p:nvSpPr>
        <p:spPr>
          <a:xfrm>
            <a:off x="0" y="0"/>
            <a:ext cx="9144000" cy="1196975"/>
          </a:xfrm>
          <a:solidFill>
            <a:schemeClr val="bg1"/>
          </a:solidFill>
        </p:spPr>
        <p:txBody>
          <a:bodyPr>
            <a:normAutofit/>
          </a:bodyPr>
          <a:lstStyle/>
          <a:p>
            <a:pPr eaLnBrk="1" hangingPunct="1">
              <a:defRPr/>
            </a:pPr>
            <a:r>
              <a:rPr lang="tr-TR" sz="2800" b="1" dirty="0" smtClean="0">
                <a:solidFill>
                  <a:srgbClr val="FF0000"/>
                </a:solidFill>
                <a:latin typeface="Times New Roman" pitchFamily="18" charset="0"/>
                <a:cs typeface="Times New Roman" pitchFamily="18" charset="0"/>
              </a:rPr>
              <a:t>What is the expression for m</a:t>
            </a:r>
            <a:r>
              <a:rPr lang="tr-TR" sz="2800" b="1" baseline="30000" dirty="0" smtClean="0">
                <a:solidFill>
                  <a:srgbClr val="FF0000"/>
                </a:solidFill>
                <a:latin typeface="Times New Roman" pitchFamily="18" charset="0"/>
                <a:cs typeface="Times New Roman" pitchFamily="18" charset="0"/>
              </a:rPr>
              <a:t>*</a:t>
            </a:r>
            <a:endParaRPr lang="tr-TR" sz="2800" b="1" dirty="0" smtClean="0">
              <a:solidFill>
                <a:srgbClr val="FF0000"/>
              </a:solidFill>
              <a:latin typeface="Times New Roman" pitchFamily="18" charset="0"/>
              <a:cs typeface="Times New Roman" pitchFamily="18" charset="0"/>
            </a:endParaRPr>
          </a:p>
        </p:txBody>
      </p:sp>
      <p:sp>
        <p:nvSpPr>
          <p:cNvPr id="4102" name="Rectangle 9"/>
          <p:cNvSpPr>
            <a:spLocks noGrp="1" noChangeArrowheads="1"/>
          </p:cNvSpPr>
          <p:nvPr>
            <p:ph type="body" sz="half" idx="1"/>
          </p:nvPr>
        </p:nvSpPr>
        <p:spPr>
          <a:xfrm>
            <a:off x="395288" y="1219200"/>
            <a:ext cx="8280400" cy="2786063"/>
          </a:xfrm>
        </p:spPr>
        <p:txBody>
          <a:bodyPr>
            <a:noAutofit/>
          </a:bodyPr>
          <a:lstStyle/>
          <a:p>
            <a:pPr algn="just" eaLnBrk="1" hangingPunct="1"/>
            <a:r>
              <a:rPr lang="tr-TR" sz="2400" dirty="0" smtClean="0">
                <a:latin typeface="Times New Roman" pitchFamily="18" charset="0"/>
                <a:cs typeface="Times New Roman" pitchFamily="18" charset="0"/>
              </a:rPr>
              <a:t>Particles of electrons and holes behave as a wave under certain conditions. So one has to consider  the de Broglie wavelength to link partical behaviour with wave behaviour.</a:t>
            </a:r>
          </a:p>
          <a:p>
            <a:pPr algn="just" eaLnBrk="1" hangingPunct="1"/>
            <a:r>
              <a:rPr lang="tr-TR" sz="2400" dirty="0" smtClean="0">
                <a:latin typeface="Times New Roman" pitchFamily="18" charset="0"/>
                <a:cs typeface="Times New Roman" pitchFamily="18" charset="0"/>
              </a:rPr>
              <a:t>Partical such as electrons and waves can be diffracted from the crystal just as  X-rays .</a:t>
            </a:r>
          </a:p>
          <a:p>
            <a:pPr algn="just" eaLnBrk="1" hangingPunct="1"/>
            <a:r>
              <a:rPr lang="tr-TR" sz="2400" dirty="0" smtClean="0">
                <a:latin typeface="Times New Roman" pitchFamily="18" charset="0"/>
                <a:cs typeface="Times New Roman" pitchFamily="18" charset="0"/>
              </a:rPr>
              <a:t>Certain electron momentum is not allowed by the crystal lattice. This is the origin of the energy band gaps.</a:t>
            </a:r>
          </a:p>
        </p:txBody>
      </p:sp>
      <p:graphicFrame>
        <p:nvGraphicFramePr>
          <p:cNvPr id="137227" name="Object 11"/>
          <p:cNvGraphicFramePr>
            <a:graphicFrameLocks noGrp="1" noChangeAspect="1"/>
          </p:cNvGraphicFramePr>
          <p:nvPr>
            <p:ph sz="half" idx="2"/>
            <p:extLst>
              <p:ext uri="{D42A27DB-BD31-4B8C-83A1-F6EECF244321}">
                <p14:modId xmlns:p14="http://schemas.microsoft.com/office/powerpoint/2010/main" xmlns="" val="882251722"/>
              </p:ext>
            </p:extLst>
          </p:nvPr>
        </p:nvGraphicFramePr>
        <p:xfrm>
          <a:off x="838200" y="4701808"/>
          <a:ext cx="3505200" cy="1066800"/>
        </p:xfrm>
        <a:graphic>
          <a:graphicData uri="http://schemas.openxmlformats.org/presentationml/2006/ole">
            <p:oleObj spid="_x0000_s115747" name="Denklem" r:id="rId3" imgW="863225" imgH="215806" progId="Equation.3">
              <p:embed/>
            </p:oleObj>
          </a:graphicData>
        </a:graphic>
      </p:graphicFrame>
      <p:sp>
        <p:nvSpPr>
          <p:cNvPr id="137232" name="Text Box 16"/>
          <p:cNvSpPr txBox="1">
            <a:spLocks noChangeArrowheads="1"/>
          </p:cNvSpPr>
          <p:nvPr/>
        </p:nvSpPr>
        <p:spPr bwMode="auto">
          <a:xfrm>
            <a:off x="4584510" y="4419600"/>
            <a:ext cx="4191000" cy="1631216"/>
          </a:xfrm>
          <a:prstGeom prst="rect">
            <a:avLst/>
          </a:prstGeom>
          <a:noFill/>
          <a:ln w="12700" cap="sq">
            <a:noFill/>
            <a:miter lim="800000"/>
            <a:headEnd type="none" w="sm" len="sm"/>
            <a:tailEnd type="none" w="sm" len="sm"/>
          </a:ln>
        </p:spPr>
        <p:txBody>
          <a:bodyPr wrap="square">
            <a:spAutoFit/>
          </a:bodyPr>
          <a:lstStyle/>
          <a:p>
            <a:r>
              <a:rPr lang="tr-TR" sz="2000" i="1" dirty="0">
                <a:solidFill>
                  <a:prstClr val="black"/>
                </a:solidFill>
                <a:latin typeface="Times New Roman" pitchFamily="18" charset="0"/>
                <a:cs typeface="Times New Roman" pitchFamily="18" charset="0"/>
              </a:rPr>
              <a:t>n</a:t>
            </a:r>
            <a:r>
              <a:rPr lang="tr-TR" sz="2000" dirty="0">
                <a:solidFill>
                  <a:prstClr val="black"/>
                </a:solidFill>
                <a:latin typeface="Times New Roman" pitchFamily="18" charset="0"/>
                <a:cs typeface="Times New Roman" pitchFamily="18" charset="0"/>
              </a:rPr>
              <a:t> = the order of the diffraction</a:t>
            </a:r>
          </a:p>
          <a:p>
            <a:r>
              <a:rPr lang="el-GR" sz="2000" dirty="0">
                <a:solidFill>
                  <a:prstClr val="black"/>
                </a:solidFill>
                <a:latin typeface="Times New Roman" pitchFamily="18" charset="0"/>
                <a:cs typeface="Times New Roman" pitchFamily="18" charset="0"/>
              </a:rPr>
              <a:t>λ</a:t>
            </a:r>
            <a:r>
              <a:rPr lang="tr-TR" sz="2000" dirty="0">
                <a:solidFill>
                  <a:prstClr val="black"/>
                </a:solidFill>
                <a:latin typeface="Times New Roman" pitchFamily="18" charset="0"/>
                <a:cs typeface="Times New Roman" pitchFamily="18" charset="0"/>
              </a:rPr>
              <a:t> = the wavelength of the X-ray</a:t>
            </a:r>
          </a:p>
          <a:p>
            <a:r>
              <a:rPr lang="tr-TR" sz="2000" dirty="0">
                <a:solidFill>
                  <a:prstClr val="black"/>
                </a:solidFill>
                <a:latin typeface="Times New Roman" pitchFamily="18" charset="0"/>
                <a:cs typeface="Times New Roman" pitchFamily="18" charset="0"/>
              </a:rPr>
              <a:t>d = the distance between planes</a:t>
            </a:r>
          </a:p>
          <a:p>
            <a:r>
              <a:rPr lang="el-GR" sz="2000" dirty="0">
                <a:solidFill>
                  <a:prstClr val="black"/>
                </a:solidFill>
                <a:latin typeface="Times New Roman" pitchFamily="18" charset="0"/>
                <a:cs typeface="Times New Roman" pitchFamily="18" charset="0"/>
              </a:rPr>
              <a:t>θ</a:t>
            </a:r>
            <a:r>
              <a:rPr lang="tr-TR" sz="2000" dirty="0">
                <a:solidFill>
                  <a:prstClr val="black"/>
                </a:solidFill>
                <a:latin typeface="Times New Roman" pitchFamily="18" charset="0"/>
                <a:cs typeface="Times New Roman" pitchFamily="18" charset="0"/>
              </a:rPr>
              <a:t> = the incident angle of the X-ray beam </a:t>
            </a:r>
            <a:endParaRPr lang="el-GR" sz="2000" dirty="0">
              <a:solidFill>
                <a:prstClr val="black"/>
              </a:solidFill>
              <a:latin typeface="Times New Roman" pitchFamily="18" charset="0"/>
              <a:cs typeface="Times New Roman" pitchFamily="18" charset="0"/>
            </a:endParaRPr>
          </a:p>
        </p:txBody>
      </p:sp>
    </p:spTree>
    <p:extLst>
      <p:ext uri="{BB962C8B-B14F-4D97-AF65-F5344CB8AC3E}">
        <p14:creationId xmlns:p14="http://schemas.microsoft.com/office/powerpoint/2010/main" xmlns="" val="416665140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83" name="Rectangle 47"/>
          <p:cNvSpPr>
            <a:spLocks noChangeArrowheads="1"/>
          </p:cNvSpPr>
          <p:nvPr/>
        </p:nvSpPr>
        <p:spPr bwMode="auto">
          <a:xfrm>
            <a:off x="0" y="0"/>
            <a:ext cx="4356100" cy="6858000"/>
          </a:xfrm>
          <a:prstGeom prst="rect">
            <a:avLst/>
          </a:prstGeom>
          <a:solidFill>
            <a:srgbClr val="FFFFCC"/>
          </a:solidFill>
          <a:ln w="12700" cap="sq">
            <a:noFill/>
            <a:miter lim="800000"/>
            <a:headEnd type="none" w="sm" len="sm"/>
            <a:tailEnd type="none" w="sm" len="sm"/>
          </a:ln>
        </p:spPr>
        <p:txBody>
          <a:bodyPr wrap="none" anchor="ctr"/>
          <a:lstStyle/>
          <a:p>
            <a:endParaRPr lang="en-US">
              <a:solidFill>
                <a:prstClr val="black"/>
              </a:solidFill>
            </a:endParaRPr>
          </a:p>
        </p:txBody>
      </p:sp>
      <p:sp>
        <p:nvSpPr>
          <p:cNvPr id="142389" name="Rectangle 53"/>
          <p:cNvSpPr>
            <a:spLocks noChangeArrowheads="1"/>
          </p:cNvSpPr>
          <p:nvPr/>
        </p:nvSpPr>
        <p:spPr bwMode="auto">
          <a:xfrm>
            <a:off x="304800" y="5589588"/>
            <a:ext cx="5203825" cy="935037"/>
          </a:xfrm>
          <a:prstGeom prst="rect">
            <a:avLst/>
          </a:prstGeom>
          <a:solidFill>
            <a:schemeClr val="bg1"/>
          </a:solidFill>
          <a:ln w="12700" cap="sq">
            <a:noFill/>
            <a:miter lim="800000"/>
            <a:headEnd type="none" w="sm" len="sm"/>
            <a:tailEnd type="none" w="sm" len="sm"/>
          </a:ln>
        </p:spPr>
        <p:txBody>
          <a:bodyPr wrap="none" anchor="ctr"/>
          <a:lstStyle/>
          <a:p>
            <a:pPr algn="r"/>
            <a:r>
              <a:rPr lang="tr-TR" sz="1600" dirty="0">
                <a:solidFill>
                  <a:prstClr val="black"/>
                </a:solidFill>
                <a:latin typeface="Arial" charset="0"/>
              </a:rPr>
              <a:t>The energy of the free e</a:t>
            </a:r>
            <a:r>
              <a:rPr lang="tr-TR" sz="1600" baseline="30000" dirty="0">
                <a:solidFill>
                  <a:prstClr val="black"/>
                </a:solidFill>
                <a:latin typeface="Arial" charset="0"/>
              </a:rPr>
              <a:t>-</a:t>
            </a:r>
          </a:p>
          <a:p>
            <a:pPr algn="r"/>
            <a:r>
              <a:rPr lang="tr-TR" sz="1600" baseline="30000" dirty="0">
                <a:solidFill>
                  <a:prstClr val="black"/>
                </a:solidFill>
                <a:latin typeface="Arial" charset="0"/>
              </a:rPr>
              <a:t> </a:t>
            </a:r>
            <a:r>
              <a:rPr lang="tr-TR" sz="1600" dirty="0">
                <a:solidFill>
                  <a:prstClr val="black"/>
                </a:solidFill>
                <a:latin typeface="Arial" charset="0"/>
              </a:rPr>
              <a:t>is related to the k</a:t>
            </a:r>
          </a:p>
        </p:txBody>
      </p:sp>
      <p:sp>
        <p:nvSpPr>
          <p:cNvPr id="142376" name="AutoShape 40"/>
          <p:cNvSpPr>
            <a:spLocks/>
          </p:cNvSpPr>
          <p:nvPr/>
        </p:nvSpPr>
        <p:spPr bwMode="auto">
          <a:xfrm>
            <a:off x="3419475" y="3284538"/>
            <a:ext cx="865188" cy="431800"/>
          </a:xfrm>
          <a:prstGeom prst="borderCallout1">
            <a:avLst>
              <a:gd name="adj1" fmla="val 26472"/>
              <a:gd name="adj2" fmla="val -8806"/>
              <a:gd name="adj3" fmla="val 60662"/>
              <a:gd name="adj4" fmla="val -203671"/>
            </a:avLst>
          </a:prstGeom>
          <a:noFill/>
          <a:ln w="12700" cap="sq">
            <a:solidFill>
              <a:schemeClr val="tx1"/>
            </a:solidFill>
            <a:miter lim="800000"/>
            <a:headEnd type="none" w="sm" len="sm"/>
            <a:tailEnd type="none" w="sm" len="sm"/>
          </a:ln>
        </p:spPr>
        <p:txBody>
          <a:bodyPr/>
          <a:lstStyle/>
          <a:p>
            <a:pPr algn="ctr"/>
            <a:endParaRPr lang="en-US">
              <a:solidFill>
                <a:prstClr val="black"/>
              </a:solidFill>
            </a:endParaRPr>
          </a:p>
        </p:txBody>
      </p:sp>
      <p:sp>
        <p:nvSpPr>
          <p:cNvPr id="142372" name="Rectangle 36"/>
          <p:cNvSpPr>
            <a:spLocks noChangeArrowheads="1"/>
          </p:cNvSpPr>
          <p:nvPr/>
        </p:nvSpPr>
        <p:spPr bwMode="auto">
          <a:xfrm>
            <a:off x="1547813" y="3789363"/>
            <a:ext cx="2806700" cy="285750"/>
          </a:xfrm>
          <a:prstGeom prst="rect">
            <a:avLst/>
          </a:prstGeom>
          <a:solidFill>
            <a:srgbClr val="DDDDDD"/>
          </a:solidFill>
          <a:ln w="12700" cap="sq">
            <a:noFill/>
            <a:miter lim="800000"/>
            <a:headEnd type="none" w="sm" len="sm"/>
            <a:tailEnd type="none" w="sm" len="sm"/>
          </a:ln>
        </p:spPr>
        <p:txBody>
          <a:bodyPr wrap="none" anchor="ctr"/>
          <a:lstStyle/>
          <a:p>
            <a:pPr algn="ctr"/>
            <a:r>
              <a:rPr lang="tr-TR" sz="1600">
                <a:solidFill>
                  <a:prstClr val="black"/>
                </a:solidFill>
                <a:latin typeface="Arial" charset="0"/>
              </a:rPr>
              <a:t>      free e</a:t>
            </a:r>
            <a:r>
              <a:rPr lang="tr-TR" sz="1600" baseline="30000">
                <a:solidFill>
                  <a:prstClr val="black"/>
                </a:solidFill>
                <a:latin typeface="Arial" charset="0"/>
              </a:rPr>
              <a:t>- </a:t>
            </a:r>
            <a:r>
              <a:rPr lang="tr-TR" sz="1600">
                <a:solidFill>
                  <a:prstClr val="black"/>
                </a:solidFill>
                <a:latin typeface="Arial" charset="0"/>
              </a:rPr>
              <a:t>mass , m</a:t>
            </a:r>
            <a:r>
              <a:rPr lang="tr-TR" sz="1600" baseline="-25000">
                <a:solidFill>
                  <a:prstClr val="black"/>
                </a:solidFill>
                <a:latin typeface="Arial" charset="0"/>
              </a:rPr>
              <a:t>0</a:t>
            </a:r>
            <a:endParaRPr lang="tr-TR" sz="1600">
              <a:solidFill>
                <a:prstClr val="black"/>
              </a:solidFill>
              <a:latin typeface="Arial" charset="0"/>
            </a:endParaRPr>
          </a:p>
        </p:txBody>
      </p:sp>
      <p:sp>
        <p:nvSpPr>
          <p:cNvPr id="142350" name="Rectangle 14"/>
          <p:cNvSpPr>
            <a:spLocks noChangeArrowheads="1"/>
          </p:cNvSpPr>
          <p:nvPr/>
        </p:nvSpPr>
        <p:spPr bwMode="auto">
          <a:xfrm>
            <a:off x="1258888" y="1412875"/>
            <a:ext cx="3095625" cy="287338"/>
          </a:xfrm>
          <a:prstGeom prst="rect">
            <a:avLst/>
          </a:prstGeom>
          <a:solidFill>
            <a:srgbClr val="DDDDDD"/>
          </a:solidFill>
          <a:ln w="12700" cap="sq">
            <a:noFill/>
            <a:miter lim="800000"/>
            <a:headEnd type="none" w="sm" len="sm"/>
            <a:tailEnd type="none" w="sm" len="sm"/>
          </a:ln>
        </p:spPr>
        <p:txBody>
          <a:bodyPr wrap="none" anchor="ctr"/>
          <a:lstStyle/>
          <a:p>
            <a:pPr algn="ctr"/>
            <a:r>
              <a:rPr lang="tr-TR" sz="1600">
                <a:solidFill>
                  <a:prstClr val="black"/>
                </a:solidFill>
                <a:latin typeface="Arial" charset="0"/>
              </a:rPr>
              <a:t>      is the propogation constant</a:t>
            </a:r>
          </a:p>
        </p:txBody>
      </p:sp>
      <p:graphicFrame>
        <p:nvGraphicFramePr>
          <p:cNvPr id="246784" name="Object 0"/>
          <p:cNvGraphicFramePr>
            <a:graphicFrameLocks noGrp="1" noChangeAspect="1"/>
          </p:cNvGraphicFramePr>
          <p:nvPr>
            <p:ph sz="half" idx="1"/>
            <p:extLst>
              <p:ext uri="{D42A27DB-BD31-4B8C-83A1-F6EECF244321}">
                <p14:modId xmlns:p14="http://schemas.microsoft.com/office/powerpoint/2010/main" xmlns="" val="1356812628"/>
              </p:ext>
            </p:extLst>
          </p:nvPr>
        </p:nvGraphicFramePr>
        <p:xfrm>
          <a:off x="900113" y="90487"/>
          <a:ext cx="1295400" cy="458788"/>
        </p:xfrm>
        <a:graphic>
          <a:graphicData uri="http://schemas.openxmlformats.org/presentationml/2006/ole">
            <p:oleObj spid="_x0000_s116962" name="Denklem" r:id="rId3" imgW="1041400" imgH="368300" progId="Equation.3">
              <p:embed/>
            </p:oleObj>
          </a:graphicData>
        </a:graphic>
      </p:graphicFrame>
      <p:graphicFrame>
        <p:nvGraphicFramePr>
          <p:cNvPr id="246785" name="Object 1"/>
          <p:cNvGraphicFramePr>
            <a:graphicFrameLocks noGrp="1" noChangeAspect="1"/>
          </p:cNvGraphicFramePr>
          <p:nvPr>
            <p:ph sz="quarter" idx="2"/>
          </p:nvPr>
        </p:nvGraphicFramePr>
        <p:xfrm>
          <a:off x="684213" y="981075"/>
          <a:ext cx="927100" cy="723900"/>
        </p:xfrm>
        <a:graphic>
          <a:graphicData uri="http://schemas.openxmlformats.org/presentationml/2006/ole">
            <p:oleObj spid="_x0000_s116963" name="Denklem" r:id="rId4" imgW="926698" imgH="723586" progId="Equation.3">
              <p:embed/>
            </p:oleObj>
          </a:graphicData>
        </a:graphic>
      </p:graphicFrame>
      <p:sp>
        <p:nvSpPr>
          <p:cNvPr id="142345" name="Rectangle 9"/>
          <p:cNvSpPr>
            <a:spLocks noChangeArrowheads="1"/>
          </p:cNvSpPr>
          <p:nvPr/>
        </p:nvSpPr>
        <p:spPr bwMode="auto">
          <a:xfrm>
            <a:off x="0" y="549275"/>
            <a:ext cx="4356100" cy="360363"/>
          </a:xfrm>
          <a:prstGeom prst="rect">
            <a:avLst/>
          </a:prstGeom>
          <a:solidFill>
            <a:schemeClr val="bg1"/>
          </a:solidFill>
          <a:ln w="12700" cap="sq">
            <a:noFill/>
            <a:miter lim="800000"/>
            <a:headEnd type="none" w="sm" len="sm"/>
            <a:tailEnd type="none" w="sm" len="sm"/>
          </a:ln>
        </p:spPr>
        <p:txBody>
          <a:bodyPr wrap="none" anchor="ctr"/>
          <a:lstStyle/>
          <a:p>
            <a:pPr algn="ctr"/>
            <a:r>
              <a:rPr lang="tr-TR" sz="1600" dirty="0">
                <a:solidFill>
                  <a:prstClr val="black"/>
                </a:solidFill>
                <a:latin typeface="Arial" charset="0"/>
              </a:rPr>
              <a:t>The waves are standing waves</a:t>
            </a:r>
          </a:p>
        </p:txBody>
      </p:sp>
      <p:sp>
        <p:nvSpPr>
          <p:cNvPr id="142355" name="Rectangle 19"/>
          <p:cNvSpPr>
            <a:spLocks noChangeArrowheads="1"/>
          </p:cNvSpPr>
          <p:nvPr/>
        </p:nvSpPr>
        <p:spPr bwMode="auto">
          <a:xfrm>
            <a:off x="0" y="1773238"/>
            <a:ext cx="4356100" cy="358775"/>
          </a:xfrm>
          <a:prstGeom prst="rect">
            <a:avLst/>
          </a:prstGeom>
          <a:solidFill>
            <a:schemeClr val="bg1"/>
          </a:solidFill>
          <a:ln w="12700" cap="sq">
            <a:noFill/>
            <a:miter lim="800000"/>
            <a:headEnd type="none" w="sm" len="sm"/>
            <a:tailEnd type="none" w="sm" len="sm"/>
          </a:ln>
        </p:spPr>
        <p:txBody>
          <a:bodyPr wrap="none" anchor="ctr"/>
          <a:lstStyle/>
          <a:p>
            <a:r>
              <a:rPr lang="tr-TR" sz="1600">
                <a:solidFill>
                  <a:prstClr val="black"/>
                </a:solidFill>
                <a:latin typeface="Arial" charset="0"/>
              </a:rPr>
              <a:t>The momentum is </a:t>
            </a:r>
          </a:p>
        </p:txBody>
      </p:sp>
      <p:graphicFrame>
        <p:nvGraphicFramePr>
          <p:cNvPr id="246786" name="Object 2"/>
          <p:cNvGraphicFramePr>
            <a:graphicFrameLocks noGrp="1" noChangeAspect="1"/>
          </p:cNvGraphicFramePr>
          <p:nvPr>
            <p:ph sz="quarter" idx="3"/>
          </p:nvPr>
        </p:nvGraphicFramePr>
        <p:xfrm>
          <a:off x="684213" y="2205038"/>
          <a:ext cx="1008062" cy="320675"/>
        </p:xfrm>
        <a:graphic>
          <a:graphicData uri="http://schemas.openxmlformats.org/presentationml/2006/ole">
            <p:oleObj spid="_x0000_s116964" name="Denklem" r:id="rId5" imgW="876300" imgH="279400" progId="Equation.3">
              <p:embed/>
            </p:oleObj>
          </a:graphicData>
        </a:graphic>
      </p:graphicFrame>
      <p:sp>
        <p:nvSpPr>
          <p:cNvPr id="142362" name="Text Box 26"/>
          <p:cNvSpPr txBox="1">
            <a:spLocks noChangeArrowheads="1"/>
          </p:cNvSpPr>
          <p:nvPr/>
        </p:nvSpPr>
        <p:spPr bwMode="auto">
          <a:xfrm>
            <a:off x="3851275" y="0"/>
            <a:ext cx="450850" cy="366713"/>
          </a:xfrm>
          <a:prstGeom prst="rect">
            <a:avLst/>
          </a:prstGeom>
          <a:noFill/>
          <a:ln w="12700" cap="sq">
            <a:noFill/>
            <a:miter lim="800000"/>
            <a:headEnd type="none" w="sm" len="sm"/>
            <a:tailEnd type="none" w="sm" len="sm"/>
          </a:ln>
        </p:spPr>
        <p:txBody>
          <a:bodyPr wrap="none">
            <a:spAutoFit/>
          </a:bodyPr>
          <a:lstStyle/>
          <a:p>
            <a:r>
              <a:rPr lang="tr-TR">
                <a:solidFill>
                  <a:prstClr val="black"/>
                </a:solidFill>
              </a:rPr>
              <a:t>(1)</a:t>
            </a:r>
          </a:p>
        </p:txBody>
      </p:sp>
      <p:sp>
        <p:nvSpPr>
          <p:cNvPr id="142363" name="Text Box 27"/>
          <p:cNvSpPr txBox="1">
            <a:spLocks noChangeArrowheads="1"/>
          </p:cNvSpPr>
          <p:nvPr/>
        </p:nvSpPr>
        <p:spPr bwMode="auto">
          <a:xfrm>
            <a:off x="3851275" y="2133600"/>
            <a:ext cx="450850" cy="366713"/>
          </a:xfrm>
          <a:prstGeom prst="rect">
            <a:avLst/>
          </a:prstGeom>
          <a:noFill/>
          <a:ln w="12700" cap="sq">
            <a:noFill/>
            <a:miter lim="800000"/>
            <a:headEnd type="none" w="sm" len="sm"/>
            <a:tailEnd type="none" w="sm" len="sm"/>
          </a:ln>
        </p:spPr>
        <p:txBody>
          <a:bodyPr wrap="none">
            <a:spAutoFit/>
          </a:bodyPr>
          <a:lstStyle/>
          <a:p>
            <a:r>
              <a:rPr lang="tr-TR">
                <a:solidFill>
                  <a:prstClr val="black"/>
                </a:solidFill>
              </a:rPr>
              <a:t>(2)</a:t>
            </a:r>
          </a:p>
        </p:txBody>
      </p:sp>
      <p:sp>
        <p:nvSpPr>
          <p:cNvPr id="142364" name="Text Box 28"/>
          <p:cNvSpPr txBox="1">
            <a:spLocks noChangeArrowheads="1"/>
          </p:cNvSpPr>
          <p:nvPr/>
        </p:nvSpPr>
        <p:spPr bwMode="auto">
          <a:xfrm>
            <a:off x="4787900" y="333375"/>
            <a:ext cx="3889375" cy="1465263"/>
          </a:xfrm>
          <a:prstGeom prst="rect">
            <a:avLst/>
          </a:prstGeom>
          <a:noFill/>
          <a:ln w="12700" cap="sq">
            <a:noFill/>
            <a:miter lim="800000"/>
            <a:headEnd type="none" w="sm" len="sm"/>
            <a:tailEnd type="none" w="sm" len="sm"/>
          </a:ln>
        </p:spPr>
        <p:txBody>
          <a:bodyPr>
            <a:spAutoFit/>
          </a:bodyPr>
          <a:lstStyle/>
          <a:p>
            <a:pPr algn="just"/>
            <a:r>
              <a:rPr lang="tr-TR">
                <a:solidFill>
                  <a:prstClr val="black"/>
                </a:solidFill>
                <a:latin typeface="Tahoma" pitchFamily="34" charset="0"/>
              </a:rPr>
              <a:t>By means of equations  (1)  and  (2)</a:t>
            </a:r>
          </a:p>
          <a:p>
            <a:pPr algn="just"/>
            <a:r>
              <a:rPr lang="tr-TR">
                <a:solidFill>
                  <a:prstClr val="black"/>
                </a:solidFill>
                <a:latin typeface="Tahoma" pitchFamily="34" charset="0"/>
              </a:rPr>
              <a:t>certain e</a:t>
            </a:r>
            <a:r>
              <a:rPr lang="tr-TR" baseline="30000">
                <a:solidFill>
                  <a:prstClr val="black"/>
                </a:solidFill>
                <a:latin typeface="Tahoma" pitchFamily="34" charset="0"/>
              </a:rPr>
              <a:t>- </a:t>
            </a:r>
            <a:r>
              <a:rPr lang="tr-TR">
                <a:solidFill>
                  <a:prstClr val="black"/>
                </a:solidFill>
                <a:latin typeface="Tahoma" pitchFamily="34" charset="0"/>
              </a:rPr>
              <a:t>momenta are not allowed</a:t>
            </a:r>
          </a:p>
          <a:p>
            <a:pPr algn="just"/>
            <a:r>
              <a:rPr lang="tr-TR">
                <a:solidFill>
                  <a:prstClr val="black"/>
                </a:solidFill>
                <a:latin typeface="Tahoma" pitchFamily="34" charset="0"/>
              </a:rPr>
              <a:t>by the crystal. The velocity of the electron at these momentum values is zero.</a:t>
            </a:r>
          </a:p>
        </p:txBody>
      </p:sp>
      <p:sp>
        <p:nvSpPr>
          <p:cNvPr id="142367" name="Rectangle 31"/>
          <p:cNvSpPr>
            <a:spLocks noChangeArrowheads="1"/>
          </p:cNvSpPr>
          <p:nvPr/>
        </p:nvSpPr>
        <p:spPr bwMode="auto">
          <a:xfrm>
            <a:off x="0" y="2636838"/>
            <a:ext cx="4356100" cy="576262"/>
          </a:xfrm>
          <a:prstGeom prst="rect">
            <a:avLst/>
          </a:prstGeom>
          <a:solidFill>
            <a:schemeClr val="bg1"/>
          </a:solidFill>
          <a:ln w="12700" cap="sq">
            <a:noFill/>
            <a:miter lim="800000"/>
            <a:headEnd type="none" w="sm" len="sm"/>
            <a:tailEnd type="none" w="sm" len="sm"/>
          </a:ln>
        </p:spPr>
        <p:txBody>
          <a:bodyPr wrap="none" tIns="262800" anchor="ctr"/>
          <a:lstStyle/>
          <a:p>
            <a:pPr algn="just"/>
            <a:r>
              <a:rPr lang="tr-TR" sz="1600" dirty="0">
                <a:solidFill>
                  <a:prstClr val="black"/>
                </a:solidFill>
                <a:latin typeface="Arial" charset="0"/>
              </a:rPr>
              <a:t>The energy of the  free  electron</a:t>
            </a:r>
          </a:p>
          <a:p>
            <a:pPr algn="just"/>
            <a:r>
              <a:rPr lang="tr-TR" sz="1600" dirty="0">
                <a:solidFill>
                  <a:prstClr val="black"/>
                </a:solidFill>
                <a:latin typeface="Arial" charset="0"/>
              </a:rPr>
              <a:t> can be related to its momentum</a:t>
            </a:r>
          </a:p>
          <a:p>
            <a:pPr algn="just"/>
            <a:r>
              <a:rPr lang="tr-TR" sz="1600" dirty="0">
                <a:solidFill>
                  <a:prstClr val="black"/>
                </a:solidFill>
                <a:latin typeface="Arial" charset="0"/>
              </a:rPr>
              <a:t> </a:t>
            </a:r>
          </a:p>
        </p:txBody>
      </p:sp>
      <p:graphicFrame>
        <p:nvGraphicFramePr>
          <p:cNvPr id="246787" name="Object 3"/>
          <p:cNvGraphicFramePr>
            <a:graphicFrameLocks noChangeAspect="1"/>
          </p:cNvGraphicFramePr>
          <p:nvPr/>
        </p:nvGraphicFramePr>
        <p:xfrm>
          <a:off x="684213" y="3284538"/>
          <a:ext cx="1152525" cy="768350"/>
        </p:xfrm>
        <a:graphic>
          <a:graphicData uri="http://schemas.openxmlformats.org/presentationml/2006/ole">
            <p:oleObj spid="_x0000_s116965" name="Denklem" r:id="rId6" imgW="977476" imgH="723586" progId="Equation.3">
              <p:embed/>
            </p:oleObj>
          </a:graphicData>
        </a:graphic>
      </p:graphicFrame>
      <p:graphicFrame>
        <p:nvGraphicFramePr>
          <p:cNvPr id="246788" name="Object 4"/>
          <p:cNvGraphicFramePr>
            <a:graphicFrameLocks noChangeAspect="1"/>
          </p:cNvGraphicFramePr>
          <p:nvPr/>
        </p:nvGraphicFramePr>
        <p:xfrm>
          <a:off x="3563938" y="3284538"/>
          <a:ext cx="649287" cy="433387"/>
        </p:xfrm>
        <a:graphic>
          <a:graphicData uri="http://schemas.openxmlformats.org/presentationml/2006/ole">
            <p:oleObj spid="_x0000_s116966" name="Denklem" r:id="rId7" imgW="774364" imgH="723586" progId="Equation.3">
              <p:embed/>
            </p:oleObj>
          </a:graphicData>
        </a:graphic>
      </p:graphicFrame>
      <p:graphicFrame>
        <p:nvGraphicFramePr>
          <p:cNvPr id="246789" name="Object 5"/>
          <p:cNvGraphicFramePr>
            <a:graphicFrameLocks noChangeAspect="1"/>
          </p:cNvGraphicFramePr>
          <p:nvPr/>
        </p:nvGraphicFramePr>
        <p:xfrm>
          <a:off x="330200" y="4460875"/>
          <a:ext cx="3657600" cy="1982788"/>
        </p:xfrm>
        <a:graphic>
          <a:graphicData uri="http://schemas.openxmlformats.org/presentationml/2006/ole">
            <p:oleObj spid="_x0000_s116967" name="Equation" r:id="rId8" imgW="3302000" imgH="2095500" progId="">
              <p:embed/>
            </p:oleObj>
          </a:graphicData>
        </a:graphic>
      </p:graphicFrame>
      <p:graphicFrame>
        <p:nvGraphicFramePr>
          <p:cNvPr id="246790" name="Object 6"/>
          <p:cNvGraphicFramePr>
            <a:graphicFrameLocks noChangeAspect="1"/>
          </p:cNvGraphicFramePr>
          <p:nvPr/>
        </p:nvGraphicFramePr>
        <p:xfrm>
          <a:off x="539750" y="5734050"/>
          <a:ext cx="611188" cy="647700"/>
        </p:xfrm>
        <a:graphic>
          <a:graphicData uri="http://schemas.openxmlformats.org/presentationml/2006/ole">
            <p:oleObj spid="_x0000_s116968" name="Denklem" r:id="rId9" imgW="888614" imgH="723586" progId="Equation.3">
              <p:embed/>
            </p:oleObj>
          </a:graphicData>
        </a:graphic>
      </p:graphicFrame>
      <p:sp>
        <p:nvSpPr>
          <p:cNvPr id="142395" name="Arc 59"/>
          <p:cNvSpPr>
            <a:spLocks/>
          </p:cNvSpPr>
          <p:nvPr/>
        </p:nvSpPr>
        <p:spPr bwMode="auto">
          <a:xfrm rot="5400000">
            <a:off x="6131718" y="2894807"/>
            <a:ext cx="1636713" cy="863600"/>
          </a:xfrm>
          <a:custGeom>
            <a:avLst/>
            <a:gdLst>
              <a:gd name="T0" fmla="*/ 0 w 22416"/>
              <a:gd name="T1" fmla="*/ 23989 h 21600"/>
              <a:gd name="T2" fmla="*/ 119505234 w 22416"/>
              <a:gd name="T3" fmla="*/ 34528005 h 21600"/>
              <a:gd name="T4" fmla="*/ 4350330 w 22416"/>
              <a:gd name="T5" fmla="*/ 34528005 h 21600"/>
              <a:gd name="T6" fmla="*/ 0 60000 65536"/>
              <a:gd name="T7" fmla="*/ 0 60000 65536"/>
              <a:gd name="T8" fmla="*/ 0 60000 65536"/>
              <a:gd name="T9" fmla="*/ 0 w 22416"/>
              <a:gd name="T10" fmla="*/ 0 h 21600"/>
              <a:gd name="T11" fmla="*/ 22416 w 22416"/>
              <a:gd name="T12" fmla="*/ 21600 h 21600"/>
            </a:gdLst>
            <a:ahLst/>
            <a:cxnLst>
              <a:cxn ang="T6">
                <a:pos x="T0" y="T1"/>
              </a:cxn>
              <a:cxn ang="T7">
                <a:pos x="T2" y="T3"/>
              </a:cxn>
              <a:cxn ang="T8">
                <a:pos x="T4" y="T5"/>
              </a:cxn>
            </a:cxnLst>
            <a:rect l="T9" t="T10" r="T11" b="T12"/>
            <a:pathLst>
              <a:path w="22416" h="21600" fill="none" extrusionOk="0">
                <a:moveTo>
                  <a:pt x="0" y="15"/>
                </a:moveTo>
                <a:cubicBezTo>
                  <a:pt x="271" y="5"/>
                  <a:pt x="543" y="-1"/>
                  <a:pt x="816" y="0"/>
                </a:cubicBezTo>
                <a:cubicBezTo>
                  <a:pt x="12745" y="0"/>
                  <a:pt x="22416" y="9670"/>
                  <a:pt x="22416" y="21600"/>
                </a:cubicBezTo>
              </a:path>
              <a:path w="22416" h="21600" stroke="0" extrusionOk="0">
                <a:moveTo>
                  <a:pt x="0" y="15"/>
                </a:moveTo>
                <a:cubicBezTo>
                  <a:pt x="271" y="5"/>
                  <a:pt x="543" y="-1"/>
                  <a:pt x="816" y="0"/>
                </a:cubicBezTo>
                <a:cubicBezTo>
                  <a:pt x="12745" y="0"/>
                  <a:pt x="22416" y="9670"/>
                  <a:pt x="22416" y="21600"/>
                </a:cubicBezTo>
                <a:lnTo>
                  <a:pt x="816" y="21600"/>
                </a:lnTo>
                <a:close/>
              </a:path>
            </a:pathLst>
          </a:custGeom>
          <a:noFill/>
          <a:ln w="12700" cap="sq">
            <a:solidFill>
              <a:schemeClr val="tx1"/>
            </a:solidFill>
            <a:round/>
            <a:headEnd type="none" w="sm" len="sm"/>
            <a:tailEnd type="none" w="sm" len="sm"/>
          </a:ln>
        </p:spPr>
        <p:txBody>
          <a:bodyPr wrap="none" anchor="ctr"/>
          <a:lstStyle/>
          <a:p>
            <a:endParaRPr lang="en-US">
              <a:solidFill>
                <a:prstClr val="black"/>
              </a:solidFill>
            </a:endParaRPr>
          </a:p>
        </p:txBody>
      </p:sp>
      <p:sp>
        <p:nvSpPr>
          <p:cNvPr id="142396" name="Arc 60"/>
          <p:cNvSpPr>
            <a:spLocks/>
          </p:cNvSpPr>
          <p:nvPr/>
        </p:nvSpPr>
        <p:spPr bwMode="auto">
          <a:xfrm rot="10603276">
            <a:off x="5653088" y="2492375"/>
            <a:ext cx="787400" cy="1657350"/>
          </a:xfrm>
          <a:custGeom>
            <a:avLst/>
            <a:gdLst>
              <a:gd name="T0" fmla="*/ 0 w 21600"/>
              <a:gd name="T1" fmla="*/ 0 h 21600"/>
              <a:gd name="T2" fmla="*/ 28703645 w 21600"/>
              <a:gd name="T3" fmla="*/ 127167077 h 21600"/>
              <a:gd name="T4" fmla="*/ 0 w 21600"/>
              <a:gd name="T5" fmla="*/ 127167077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12700" cap="sq">
            <a:solidFill>
              <a:schemeClr val="tx1"/>
            </a:solidFill>
            <a:round/>
            <a:headEnd type="none" w="sm" len="sm"/>
            <a:tailEnd type="none" w="sm" len="sm"/>
          </a:ln>
        </p:spPr>
        <p:txBody>
          <a:bodyPr wrap="none" anchor="ctr"/>
          <a:lstStyle/>
          <a:p>
            <a:endParaRPr lang="en-US">
              <a:solidFill>
                <a:prstClr val="black"/>
              </a:solidFill>
            </a:endParaRPr>
          </a:p>
        </p:txBody>
      </p:sp>
      <p:sp>
        <p:nvSpPr>
          <p:cNvPr id="142398" name="Line 62"/>
          <p:cNvSpPr>
            <a:spLocks noChangeShapeType="1"/>
          </p:cNvSpPr>
          <p:nvPr/>
        </p:nvSpPr>
        <p:spPr bwMode="auto">
          <a:xfrm>
            <a:off x="6516688" y="2276475"/>
            <a:ext cx="1587" cy="1873250"/>
          </a:xfrm>
          <a:prstGeom prst="line">
            <a:avLst/>
          </a:prstGeom>
          <a:noFill/>
          <a:ln w="28575" cap="sq">
            <a:solidFill>
              <a:srgbClr val="FF0000"/>
            </a:solidFill>
            <a:round/>
            <a:headEnd type="stealth" w="lg" len="lg"/>
            <a:tailEnd type="none" w="sm" len="sm"/>
          </a:ln>
        </p:spPr>
        <p:txBody>
          <a:bodyPr wrap="none"/>
          <a:lstStyle/>
          <a:p>
            <a:endParaRPr lang="en-US">
              <a:solidFill>
                <a:prstClr val="black"/>
              </a:solidFill>
            </a:endParaRPr>
          </a:p>
        </p:txBody>
      </p:sp>
      <p:sp>
        <p:nvSpPr>
          <p:cNvPr id="142399" name="Line 63"/>
          <p:cNvSpPr>
            <a:spLocks noChangeShapeType="1"/>
          </p:cNvSpPr>
          <p:nvPr/>
        </p:nvSpPr>
        <p:spPr bwMode="auto">
          <a:xfrm>
            <a:off x="5148263" y="4149725"/>
            <a:ext cx="2881312" cy="1588"/>
          </a:xfrm>
          <a:prstGeom prst="line">
            <a:avLst/>
          </a:prstGeom>
          <a:noFill/>
          <a:ln w="28575" cap="sq">
            <a:solidFill>
              <a:srgbClr val="FF0000"/>
            </a:solidFill>
            <a:round/>
            <a:headEnd type="none" w="sm" len="sm"/>
            <a:tailEnd type="stealth" w="lg" len="lg"/>
          </a:ln>
        </p:spPr>
        <p:txBody>
          <a:bodyPr wrap="none"/>
          <a:lstStyle/>
          <a:p>
            <a:endParaRPr lang="en-US">
              <a:solidFill>
                <a:prstClr val="black"/>
              </a:solidFill>
            </a:endParaRPr>
          </a:p>
        </p:txBody>
      </p:sp>
      <p:sp>
        <p:nvSpPr>
          <p:cNvPr id="142400" name="Text Box 64"/>
          <p:cNvSpPr txBox="1">
            <a:spLocks noChangeArrowheads="1"/>
          </p:cNvSpPr>
          <p:nvPr/>
        </p:nvSpPr>
        <p:spPr bwMode="auto">
          <a:xfrm>
            <a:off x="6084888" y="4221163"/>
            <a:ext cx="1069975" cy="304800"/>
          </a:xfrm>
          <a:prstGeom prst="rect">
            <a:avLst/>
          </a:prstGeom>
          <a:noFill/>
          <a:ln w="12700" cap="sq">
            <a:noFill/>
            <a:miter lim="800000"/>
            <a:headEnd type="none" w="sm" len="sm"/>
            <a:tailEnd type="none" w="sm" len="sm"/>
          </a:ln>
        </p:spPr>
        <p:txBody>
          <a:bodyPr wrap="none">
            <a:spAutoFit/>
          </a:bodyPr>
          <a:lstStyle/>
          <a:p>
            <a:r>
              <a:rPr lang="tr-TR" sz="1400">
                <a:solidFill>
                  <a:prstClr val="black"/>
                </a:solidFill>
                <a:latin typeface="Arial" charset="0"/>
              </a:rPr>
              <a:t>momentum</a:t>
            </a:r>
          </a:p>
        </p:txBody>
      </p:sp>
      <p:sp>
        <p:nvSpPr>
          <p:cNvPr id="142401" name="Text Box 65"/>
          <p:cNvSpPr txBox="1">
            <a:spLocks noChangeArrowheads="1"/>
          </p:cNvSpPr>
          <p:nvPr/>
        </p:nvSpPr>
        <p:spPr bwMode="auto">
          <a:xfrm>
            <a:off x="8029575" y="3860800"/>
            <a:ext cx="336550" cy="457200"/>
          </a:xfrm>
          <a:prstGeom prst="rect">
            <a:avLst/>
          </a:prstGeom>
          <a:noFill/>
          <a:ln w="12700" cap="sq">
            <a:noFill/>
            <a:miter lim="800000"/>
            <a:headEnd type="none" w="sm" len="sm"/>
            <a:tailEnd type="none" w="sm" len="sm"/>
          </a:ln>
        </p:spPr>
        <p:txBody>
          <a:bodyPr wrap="none">
            <a:spAutoFit/>
          </a:bodyPr>
          <a:lstStyle/>
          <a:p>
            <a:r>
              <a:rPr lang="tr-TR">
                <a:solidFill>
                  <a:prstClr val="black"/>
                </a:solidFill>
                <a:latin typeface="Arial" charset="0"/>
              </a:rPr>
              <a:t>k</a:t>
            </a:r>
          </a:p>
        </p:txBody>
      </p:sp>
      <p:sp>
        <p:nvSpPr>
          <p:cNvPr id="142402" name="Text Box 66"/>
          <p:cNvSpPr txBox="1">
            <a:spLocks noChangeArrowheads="1"/>
          </p:cNvSpPr>
          <p:nvPr/>
        </p:nvSpPr>
        <p:spPr bwMode="auto">
          <a:xfrm>
            <a:off x="6137275" y="1914525"/>
            <a:ext cx="746125" cy="304800"/>
          </a:xfrm>
          <a:prstGeom prst="rect">
            <a:avLst/>
          </a:prstGeom>
          <a:noFill/>
          <a:ln w="12700" cap="sq">
            <a:noFill/>
            <a:miter lim="800000"/>
            <a:headEnd type="none" w="sm" len="sm"/>
            <a:tailEnd type="none" w="sm" len="sm"/>
          </a:ln>
        </p:spPr>
        <p:txBody>
          <a:bodyPr wrap="none">
            <a:spAutoFit/>
          </a:bodyPr>
          <a:lstStyle/>
          <a:p>
            <a:r>
              <a:rPr lang="tr-TR" sz="1400">
                <a:solidFill>
                  <a:prstClr val="black"/>
                </a:solidFill>
                <a:latin typeface="Arial" charset="0"/>
              </a:rPr>
              <a:t>Energy</a:t>
            </a:r>
          </a:p>
        </p:txBody>
      </p:sp>
      <p:sp>
        <p:nvSpPr>
          <p:cNvPr id="142403" name="Text Box 67"/>
          <p:cNvSpPr txBox="1">
            <a:spLocks noChangeArrowheads="1"/>
          </p:cNvSpPr>
          <p:nvPr/>
        </p:nvSpPr>
        <p:spPr bwMode="auto">
          <a:xfrm>
            <a:off x="5715000" y="4724400"/>
            <a:ext cx="3429000" cy="1793875"/>
          </a:xfrm>
          <a:prstGeom prst="rect">
            <a:avLst/>
          </a:prstGeom>
          <a:solidFill>
            <a:srgbClr val="DDDDDD"/>
          </a:solidFill>
          <a:ln w="12700" cap="sq">
            <a:noFill/>
            <a:miter lim="800000"/>
            <a:headEnd type="none" w="sm" len="sm"/>
            <a:tailEnd type="none" w="sm" len="sm"/>
          </a:ln>
        </p:spPr>
        <p:txBody>
          <a:bodyPr>
            <a:spAutoFit/>
          </a:bodyPr>
          <a:lstStyle/>
          <a:p>
            <a:pPr algn="just"/>
            <a:r>
              <a:rPr lang="tr-TR" sz="1400">
                <a:solidFill>
                  <a:prstClr val="black"/>
                </a:solidFill>
                <a:latin typeface="Arial" charset="0"/>
              </a:rPr>
              <a:t>E versus k diagram is a parabola.</a:t>
            </a:r>
          </a:p>
          <a:p>
            <a:pPr algn="just"/>
            <a:endParaRPr lang="tr-TR" sz="1400">
              <a:solidFill>
                <a:prstClr val="black"/>
              </a:solidFill>
              <a:latin typeface="Arial" charset="0"/>
            </a:endParaRPr>
          </a:p>
          <a:p>
            <a:pPr algn="just"/>
            <a:r>
              <a:rPr lang="tr-TR" sz="1400">
                <a:solidFill>
                  <a:prstClr val="black"/>
                </a:solidFill>
                <a:latin typeface="Arial" charset="0"/>
              </a:rPr>
              <a:t>Energy is continuous with k, i,e, all energy (momentum) values are allowed.</a:t>
            </a:r>
          </a:p>
          <a:p>
            <a:pPr algn="just"/>
            <a:endParaRPr lang="tr-TR" sz="1400">
              <a:solidFill>
                <a:prstClr val="black"/>
              </a:solidFill>
              <a:latin typeface="Arial" charset="0"/>
            </a:endParaRPr>
          </a:p>
          <a:p>
            <a:pPr algn="just"/>
            <a:r>
              <a:rPr lang="tr-TR" sz="1400">
                <a:solidFill>
                  <a:prstClr val="black"/>
                </a:solidFill>
                <a:latin typeface="Arial" charset="0"/>
              </a:rPr>
              <a:t>E versus k diagram</a:t>
            </a:r>
          </a:p>
          <a:p>
            <a:pPr algn="just"/>
            <a:r>
              <a:rPr lang="tr-TR" sz="1400">
                <a:solidFill>
                  <a:prstClr val="black"/>
                </a:solidFill>
                <a:latin typeface="Arial" charset="0"/>
              </a:rPr>
              <a:t>	or</a:t>
            </a:r>
          </a:p>
          <a:p>
            <a:pPr algn="just"/>
            <a:r>
              <a:rPr lang="tr-TR" sz="1400">
                <a:solidFill>
                  <a:prstClr val="black"/>
                </a:solidFill>
                <a:latin typeface="Arial" charset="0"/>
              </a:rPr>
              <a:t>Energy versus momentum diagrams</a:t>
            </a:r>
          </a:p>
        </p:txBody>
      </p:sp>
    </p:spTree>
    <p:extLst>
      <p:ext uri="{BB962C8B-B14F-4D97-AF65-F5344CB8AC3E}">
        <p14:creationId xmlns:p14="http://schemas.microsoft.com/office/powerpoint/2010/main" xmlns="" val="31411952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5"/>
          <p:cNvSpPr>
            <a:spLocks noChangeArrowheads="1"/>
          </p:cNvSpPr>
          <p:nvPr/>
        </p:nvSpPr>
        <p:spPr bwMode="auto">
          <a:xfrm>
            <a:off x="0" y="5516563"/>
            <a:ext cx="9144000" cy="1341437"/>
          </a:xfrm>
          <a:prstGeom prst="rect">
            <a:avLst/>
          </a:prstGeom>
          <a:gradFill rotWithShape="1">
            <a:gsLst>
              <a:gs pos="0">
                <a:schemeClr val="bg1"/>
              </a:gs>
              <a:gs pos="100000">
                <a:schemeClr val="accent1"/>
              </a:gs>
            </a:gsLst>
            <a:lin ang="5400000" scaled="1"/>
          </a:gradFill>
          <a:ln w="12700" cap="sq">
            <a:noFill/>
            <a:miter lim="800000"/>
            <a:headEnd type="none" w="sm" len="sm"/>
            <a:tailEnd type="none" w="sm" len="sm"/>
          </a:ln>
        </p:spPr>
        <p:txBody>
          <a:bodyPr wrap="none" anchor="ctr"/>
          <a:lstStyle/>
          <a:p>
            <a:pPr algn="ctr"/>
            <a:endParaRPr lang="en-US">
              <a:solidFill>
                <a:prstClr val="black"/>
              </a:solidFill>
            </a:endParaRPr>
          </a:p>
        </p:txBody>
      </p:sp>
      <p:sp>
        <p:nvSpPr>
          <p:cNvPr id="157706" name="Rectangle 10"/>
          <p:cNvSpPr>
            <a:spLocks noChangeArrowheads="1"/>
          </p:cNvSpPr>
          <p:nvPr/>
        </p:nvSpPr>
        <p:spPr bwMode="auto">
          <a:xfrm>
            <a:off x="0" y="4941888"/>
            <a:ext cx="9144000" cy="1916112"/>
          </a:xfrm>
          <a:prstGeom prst="rect">
            <a:avLst/>
          </a:prstGeom>
          <a:solidFill>
            <a:schemeClr val="bg1"/>
          </a:solidFill>
          <a:ln w="12700" cap="sq">
            <a:noFill/>
            <a:miter lim="800000"/>
            <a:headEnd type="none" w="sm" len="sm"/>
            <a:tailEnd type="none" w="sm" len="sm"/>
          </a:ln>
        </p:spPr>
        <p:txBody>
          <a:bodyPr wrap="none" anchor="ctr"/>
          <a:lstStyle/>
          <a:p>
            <a:endParaRPr lang="en-US">
              <a:solidFill>
                <a:prstClr val="black"/>
              </a:solidFill>
            </a:endParaRPr>
          </a:p>
        </p:txBody>
      </p:sp>
      <p:sp>
        <p:nvSpPr>
          <p:cNvPr id="157700" name="Rectangle 4"/>
          <p:cNvSpPr>
            <a:spLocks noChangeArrowheads="1"/>
          </p:cNvSpPr>
          <p:nvPr/>
        </p:nvSpPr>
        <p:spPr bwMode="auto">
          <a:xfrm>
            <a:off x="0" y="549275"/>
            <a:ext cx="9144000" cy="647700"/>
          </a:xfrm>
          <a:prstGeom prst="rect">
            <a:avLst/>
          </a:prstGeom>
          <a:gradFill rotWithShape="1">
            <a:gsLst>
              <a:gs pos="0">
                <a:schemeClr val="bg1"/>
              </a:gs>
              <a:gs pos="50000">
                <a:schemeClr val="accent1"/>
              </a:gs>
              <a:gs pos="100000">
                <a:schemeClr val="bg1"/>
              </a:gs>
            </a:gsLst>
            <a:lin ang="5400000" scaled="1"/>
          </a:gradFill>
          <a:ln w="12700" cap="sq">
            <a:noFill/>
            <a:miter lim="800000"/>
            <a:headEnd type="none" w="sm" len="sm"/>
            <a:tailEnd type="none" w="sm" len="sm"/>
          </a:ln>
          <a:effectLst/>
        </p:spPr>
        <p:txBody>
          <a:bodyPr wrap="none" anchor="ctr"/>
          <a:lstStyle/>
          <a:p>
            <a:pPr algn="ctr">
              <a:defRPr/>
            </a:pPr>
            <a:endParaRPr lang="tr-TR">
              <a:solidFill>
                <a:prstClr val="black"/>
              </a:solidFill>
            </a:endParaRPr>
          </a:p>
        </p:txBody>
      </p:sp>
      <p:sp>
        <p:nvSpPr>
          <p:cNvPr id="157698" name="Rectangle 2"/>
          <p:cNvSpPr>
            <a:spLocks noGrp="1" noChangeArrowheads="1"/>
          </p:cNvSpPr>
          <p:nvPr>
            <p:ph type="title"/>
          </p:nvPr>
        </p:nvSpPr>
        <p:spPr>
          <a:xfrm>
            <a:off x="0" y="0"/>
            <a:ext cx="9144000" cy="1268413"/>
          </a:xfrm>
          <a:solidFill>
            <a:schemeClr val="bg1"/>
          </a:solidFill>
        </p:spPr>
        <p:txBody>
          <a:bodyPr>
            <a:normAutofit/>
          </a:bodyPr>
          <a:lstStyle/>
          <a:p>
            <a:pPr eaLnBrk="1" hangingPunct="1">
              <a:defRPr/>
            </a:pPr>
            <a:r>
              <a:rPr lang="tr-TR" sz="2800" b="1" dirty="0" smtClean="0">
                <a:latin typeface="Times New Roman" pitchFamily="18" charset="0"/>
                <a:cs typeface="Times New Roman" pitchFamily="18" charset="0"/>
              </a:rPr>
              <a:t>To find </a:t>
            </a:r>
            <a:r>
              <a:rPr lang="en-US" sz="2800" b="1" dirty="0" smtClean="0">
                <a:latin typeface="Times New Roman" pitchFamily="18" charset="0"/>
                <a:cs typeface="Times New Roman" pitchFamily="18" charset="0"/>
              </a:rPr>
              <a:t>E</a:t>
            </a:r>
            <a:r>
              <a:rPr lang="tr-TR" sz="2800" b="1" dirty="0" smtClean="0">
                <a:latin typeface="Times New Roman" pitchFamily="18" charset="0"/>
                <a:cs typeface="Times New Roman" pitchFamily="18" charset="0"/>
              </a:rPr>
              <a:t>ffective </a:t>
            </a:r>
            <a:r>
              <a:rPr lang="en-US" sz="2800" b="1" dirty="0">
                <a:latin typeface="Times New Roman" pitchFamily="18" charset="0"/>
                <a:cs typeface="Times New Roman" pitchFamily="18" charset="0"/>
              </a:rPr>
              <a:t>M</a:t>
            </a:r>
            <a:r>
              <a:rPr lang="tr-TR" sz="2800" b="1" dirty="0" smtClean="0">
                <a:latin typeface="Times New Roman" pitchFamily="18" charset="0"/>
                <a:cs typeface="Times New Roman" pitchFamily="18" charset="0"/>
              </a:rPr>
              <a:t>ass , </a:t>
            </a:r>
            <a:r>
              <a:rPr lang="tr-TR" sz="3200" b="1" i="1" dirty="0" smtClean="0">
                <a:solidFill>
                  <a:srgbClr val="FF0000"/>
                </a:solidFill>
                <a:latin typeface="Times New Roman" pitchFamily="18" charset="0"/>
                <a:cs typeface="Times New Roman" pitchFamily="18" charset="0"/>
              </a:rPr>
              <a:t>m</a:t>
            </a:r>
            <a:r>
              <a:rPr lang="tr-TR" sz="3200" b="1" i="1" baseline="30000" dirty="0" smtClean="0">
                <a:solidFill>
                  <a:srgbClr val="FF0000"/>
                </a:solidFill>
                <a:latin typeface="Times New Roman" pitchFamily="18" charset="0"/>
                <a:cs typeface="Times New Roman" pitchFamily="18" charset="0"/>
              </a:rPr>
              <a:t>*</a:t>
            </a:r>
            <a:endParaRPr lang="tr-TR" sz="3200" b="1" i="1" dirty="0" smtClean="0">
              <a:solidFill>
                <a:srgbClr val="FF0000"/>
              </a:solidFill>
              <a:latin typeface="Times New Roman" pitchFamily="18" charset="0"/>
              <a:cs typeface="Times New Roman" pitchFamily="18" charset="0"/>
            </a:endParaRPr>
          </a:p>
        </p:txBody>
      </p:sp>
      <p:sp>
        <p:nvSpPr>
          <p:cNvPr id="157702" name="Text Box 6"/>
          <p:cNvSpPr txBox="1">
            <a:spLocks noChangeArrowheads="1"/>
          </p:cNvSpPr>
          <p:nvPr/>
        </p:nvSpPr>
        <p:spPr bwMode="auto">
          <a:xfrm>
            <a:off x="1042988" y="1196975"/>
            <a:ext cx="6272212" cy="400110"/>
          </a:xfrm>
          <a:prstGeom prst="rect">
            <a:avLst/>
          </a:prstGeom>
          <a:noFill/>
          <a:ln w="12700" cap="sq">
            <a:noFill/>
            <a:miter lim="800000"/>
            <a:headEnd type="none" w="sm" len="sm"/>
            <a:tailEnd type="none" w="sm" len="sm"/>
          </a:ln>
          <a:effectLst/>
        </p:spPr>
        <p:txBody>
          <a:bodyPr wrap="square">
            <a:spAutoFit/>
          </a:bodyPr>
          <a:lstStyle/>
          <a:p>
            <a:pPr>
              <a:defRPr/>
            </a:pPr>
            <a:r>
              <a:rPr lang="tr-TR" sz="2000" dirty="0">
                <a:solidFill>
                  <a:prstClr val="black"/>
                </a:solidFill>
                <a:latin typeface="Times New Roman" pitchFamily="18" charset="0"/>
                <a:cs typeface="Times New Roman" pitchFamily="18" charset="0"/>
              </a:rPr>
              <a:t>We will take the derivative of </a:t>
            </a:r>
            <a:r>
              <a:rPr lang="tr-TR" sz="2000" b="1" i="1" dirty="0">
                <a:solidFill>
                  <a:srgbClr val="FF0000"/>
                </a:solidFill>
                <a:latin typeface="Times New Roman" pitchFamily="18" charset="0"/>
                <a:cs typeface="Times New Roman" pitchFamily="18" charset="0"/>
              </a:rPr>
              <a:t>energy</a:t>
            </a:r>
            <a:r>
              <a:rPr lang="tr-TR" sz="2000" dirty="0">
                <a:solidFill>
                  <a:prstClr val="black"/>
                </a:solidFill>
                <a:latin typeface="Times New Roman" pitchFamily="18" charset="0"/>
                <a:cs typeface="Times New Roman" pitchFamily="18" charset="0"/>
              </a:rPr>
              <a:t> with respect to </a:t>
            </a:r>
            <a:r>
              <a:rPr lang="tr-TR" sz="2000" b="1" i="1" dirty="0">
                <a:solidFill>
                  <a:srgbClr val="FF0000"/>
                </a:solidFill>
                <a:latin typeface="Times New Roman" pitchFamily="18" charset="0"/>
                <a:cs typeface="Times New Roman" pitchFamily="18" charset="0"/>
              </a:rPr>
              <a:t>k  ;</a:t>
            </a:r>
          </a:p>
        </p:txBody>
      </p:sp>
      <p:graphicFrame>
        <p:nvGraphicFramePr>
          <p:cNvPr id="157703" name="Object 7"/>
          <p:cNvGraphicFramePr>
            <a:graphicFrameLocks noGrp="1" noChangeAspect="1"/>
          </p:cNvGraphicFramePr>
          <p:nvPr>
            <p:ph idx="1"/>
          </p:nvPr>
        </p:nvGraphicFramePr>
        <p:xfrm>
          <a:off x="539750" y="2276475"/>
          <a:ext cx="2736850" cy="3744913"/>
        </p:xfrm>
        <a:graphic>
          <a:graphicData uri="http://schemas.openxmlformats.org/presentationml/2006/ole">
            <p:oleObj spid="_x0000_s117790" name="Equation" r:id="rId3" imgW="1308100" imgH="2489200" progId="">
              <p:embed/>
            </p:oleObj>
          </a:graphicData>
        </a:graphic>
      </p:graphicFrame>
      <p:sp>
        <p:nvSpPr>
          <p:cNvPr id="157705" name="Text Box 9"/>
          <p:cNvSpPr txBox="1">
            <a:spLocks noChangeArrowheads="1"/>
          </p:cNvSpPr>
          <p:nvPr/>
        </p:nvSpPr>
        <p:spPr bwMode="auto">
          <a:xfrm>
            <a:off x="152400" y="4508500"/>
            <a:ext cx="3581400" cy="396875"/>
          </a:xfrm>
          <a:prstGeom prst="rect">
            <a:avLst/>
          </a:prstGeom>
          <a:blipFill>
            <a:blip r:embed="rId4"/>
            <a:tile tx="0" ty="0" sx="100000" sy="100000" flip="none" algn="tl"/>
          </a:blipFill>
          <a:ln w="12700" cap="sq">
            <a:noFill/>
            <a:miter lim="800000"/>
            <a:headEnd type="none" w="sm" len="sm"/>
            <a:tailEnd type="none" w="sm" len="sm"/>
          </a:ln>
          <a:effectLst/>
        </p:spPr>
        <p:txBody>
          <a:bodyPr wrap="square">
            <a:spAutoFit/>
          </a:bodyPr>
          <a:lstStyle/>
          <a:p>
            <a:pPr>
              <a:defRPr/>
            </a:pPr>
            <a:r>
              <a:rPr lang="en-US" sz="1600" dirty="0" smtClean="0">
                <a:solidFill>
                  <a:prstClr val="black"/>
                </a:solidFill>
              </a:rPr>
              <a:t>	</a:t>
            </a:r>
            <a:r>
              <a:rPr lang="tr-TR" sz="1600" dirty="0" smtClean="0">
                <a:solidFill>
                  <a:prstClr val="black"/>
                </a:solidFill>
              </a:rPr>
              <a:t>Change  </a:t>
            </a:r>
            <a:r>
              <a:rPr lang="tr-TR" sz="2000" i="1" dirty="0">
                <a:solidFill>
                  <a:srgbClr val="FF0000"/>
                </a:solidFill>
                <a:effectLst>
                  <a:outerShdw blurRad="38100" dist="38100" dir="2700000" algn="tl">
                    <a:srgbClr val="000000"/>
                  </a:outerShdw>
                </a:effectLst>
              </a:rPr>
              <a:t>m*</a:t>
            </a:r>
            <a:r>
              <a:rPr lang="tr-TR" sz="1600" dirty="0">
                <a:solidFill>
                  <a:prstClr val="black"/>
                </a:solidFill>
              </a:rPr>
              <a:t>  instead  of  </a:t>
            </a:r>
            <a:r>
              <a:rPr lang="tr-TR" sz="2000" i="1" dirty="0">
                <a:solidFill>
                  <a:srgbClr val="FF0000"/>
                </a:solidFill>
                <a:effectLst>
                  <a:outerShdw blurRad="38100" dist="38100" dir="2700000" algn="tl">
                    <a:srgbClr val="000000"/>
                  </a:outerShdw>
                </a:effectLst>
              </a:rPr>
              <a:t>m</a:t>
            </a:r>
          </a:p>
        </p:txBody>
      </p:sp>
      <p:sp>
        <p:nvSpPr>
          <p:cNvPr id="157707" name="Text Box 11"/>
          <p:cNvSpPr txBox="1">
            <a:spLocks noChangeArrowheads="1"/>
          </p:cNvSpPr>
          <p:nvPr/>
        </p:nvSpPr>
        <p:spPr bwMode="auto">
          <a:xfrm>
            <a:off x="3891508" y="5157788"/>
            <a:ext cx="3958135" cy="707886"/>
          </a:xfrm>
          <a:prstGeom prst="rect">
            <a:avLst/>
          </a:prstGeom>
          <a:noFill/>
          <a:ln w="12700" cap="sq">
            <a:noFill/>
            <a:miter lim="800000"/>
            <a:headEnd type="none" w="sm" len="sm"/>
            <a:tailEnd type="none" w="sm" len="sm"/>
          </a:ln>
          <a:effectLst/>
        </p:spPr>
        <p:txBody>
          <a:bodyPr wrap="none">
            <a:spAutoFit/>
          </a:bodyPr>
          <a:lstStyle/>
          <a:p>
            <a:pPr algn="just">
              <a:defRPr/>
            </a:pPr>
            <a:r>
              <a:rPr lang="tr-TR" sz="2000" dirty="0">
                <a:solidFill>
                  <a:prstClr val="black"/>
                </a:solidFill>
                <a:latin typeface="Times New Roman" pitchFamily="18" charset="0"/>
                <a:cs typeface="Times New Roman" pitchFamily="18" charset="0"/>
              </a:rPr>
              <a:t>This formula is the </a:t>
            </a:r>
            <a:r>
              <a:rPr lang="tr-TR" sz="2000" b="1" i="1" dirty="0">
                <a:solidFill>
                  <a:srgbClr val="FF0000"/>
                </a:solidFill>
                <a:effectLst>
                  <a:outerShdw blurRad="38100" dist="38100" dir="2700000" algn="tl">
                    <a:srgbClr val="C0C0C0"/>
                  </a:outerShdw>
                </a:effectLst>
                <a:latin typeface="Times New Roman" pitchFamily="18" charset="0"/>
                <a:cs typeface="Times New Roman" pitchFamily="18" charset="0"/>
              </a:rPr>
              <a:t>effective mass</a:t>
            </a:r>
            <a:r>
              <a:rPr lang="tr-TR" sz="2000" b="1" dirty="0">
                <a:solidFill>
                  <a:prstClr val="black"/>
                </a:solidFill>
                <a:latin typeface="Times New Roman" pitchFamily="18" charset="0"/>
                <a:cs typeface="Times New Roman" pitchFamily="18" charset="0"/>
              </a:rPr>
              <a:t> </a:t>
            </a:r>
            <a:r>
              <a:rPr lang="tr-TR" sz="2000" dirty="0">
                <a:solidFill>
                  <a:prstClr val="black"/>
                </a:solidFill>
                <a:latin typeface="Times New Roman" pitchFamily="18" charset="0"/>
                <a:cs typeface="Times New Roman" pitchFamily="18" charset="0"/>
              </a:rPr>
              <a:t>of </a:t>
            </a:r>
          </a:p>
          <a:p>
            <a:pPr algn="just">
              <a:defRPr/>
            </a:pPr>
            <a:r>
              <a:rPr lang="tr-TR" sz="2000" dirty="0">
                <a:solidFill>
                  <a:prstClr val="black"/>
                </a:solidFill>
                <a:latin typeface="Times New Roman" pitchFamily="18" charset="0"/>
                <a:cs typeface="Times New Roman" pitchFamily="18" charset="0"/>
              </a:rPr>
              <a:t>an electron inside the crystal.</a:t>
            </a:r>
          </a:p>
        </p:txBody>
      </p:sp>
      <p:sp>
        <p:nvSpPr>
          <p:cNvPr id="157708" name="Rectangle 12"/>
          <p:cNvSpPr>
            <a:spLocks noChangeArrowheads="1"/>
          </p:cNvSpPr>
          <p:nvPr/>
        </p:nvSpPr>
        <p:spPr bwMode="auto">
          <a:xfrm>
            <a:off x="3492500" y="2565400"/>
            <a:ext cx="5651500" cy="1727200"/>
          </a:xfrm>
          <a:prstGeom prst="rect">
            <a:avLst/>
          </a:prstGeom>
          <a:solidFill>
            <a:schemeClr val="bg1"/>
          </a:solidFill>
          <a:ln w="12700" cap="sq">
            <a:noFill/>
            <a:miter lim="800000"/>
            <a:headEnd type="none" w="sm" len="sm"/>
            <a:tailEnd type="none" w="sm" len="sm"/>
          </a:ln>
          <a:effectLst/>
        </p:spPr>
        <p:txBody>
          <a:bodyPr wrap="none" anchor="ctr"/>
          <a:lstStyle/>
          <a:p>
            <a:pPr>
              <a:defRPr/>
            </a:pPr>
            <a:r>
              <a:rPr lang="tr-TR" sz="2000" b="1" dirty="0">
                <a:solidFill>
                  <a:prstClr val="black"/>
                </a:solidFill>
                <a:latin typeface="Times New Roman" pitchFamily="18" charset="0"/>
                <a:cs typeface="Times New Roman" pitchFamily="18" charset="0"/>
              </a:rPr>
              <a:t> </a:t>
            </a:r>
            <a:r>
              <a:rPr lang="tr-TR" sz="2000" b="1" i="1" dirty="0">
                <a:solidFill>
                  <a:srgbClr val="FF0000"/>
                </a:solidFill>
                <a:effectLst>
                  <a:outerShdw blurRad="38100" dist="38100" dir="2700000" algn="tl">
                    <a:srgbClr val="000000"/>
                  </a:outerShdw>
                </a:effectLst>
                <a:latin typeface="Times New Roman" pitchFamily="18" charset="0"/>
                <a:cs typeface="Times New Roman" pitchFamily="18" charset="0"/>
              </a:rPr>
              <a:t>m*</a:t>
            </a:r>
            <a:r>
              <a:rPr lang="tr-TR" sz="2000" b="1" dirty="0">
                <a:solidFill>
                  <a:prstClr val="black"/>
                </a:solidFill>
                <a:latin typeface="Times New Roman" pitchFamily="18" charset="0"/>
                <a:cs typeface="Times New Roman" pitchFamily="18" charset="0"/>
              </a:rPr>
              <a:t>   </a:t>
            </a:r>
            <a:r>
              <a:rPr lang="tr-TR" dirty="0">
                <a:solidFill>
                  <a:prstClr val="black"/>
                </a:solidFill>
                <a:latin typeface="Arial" charset="0"/>
              </a:rPr>
              <a:t>is determined by the curvature of  the E-k curve</a:t>
            </a:r>
          </a:p>
          <a:p>
            <a:pPr>
              <a:defRPr/>
            </a:pPr>
            <a:endParaRPr lang="tr-TR" dirty="0">
              <a:solidFill>
                <a:prstClr val="black"/>
              </a:solidFill>
              <a:latin typeface="Arial" charset="0"/>
            </a:endParaRPr>
          </a:p>
          <a:p>
            <a:pPr>
              <a:defRPr/>
            </a:pPr>
            <a:r>
              <a:rPr lang="tr-TR" sz="2000" b="1" dirty="0" smtClean="0">
                <a:solidFill>
                  <a:prstClr val="black"/>
                </a:solidFill>
                <a:latin typeface="Times New Roman" pitchFamily="18" charset="0"/>
                <a:cs typeface="Times New Roman" pitchFamily="18" charset="0"/>
              </a:rPr>
              <a:t> </a:t>
            </a:r>
            <a:r>
              <a:rPr lang="tr-TR" sz="2000" b="1" i="1" dirty="0">
                <a:solidFill>
                  <a:srgbClr val="FF0000"/>
                </a:solidFill>
                <a:effectLst>
                  <a:outerShdw blurRad="38100" dist="38100" dir="2700000" algn="tl">
                    <a:srgbClr val="000000"/>
                  </a:outerShdw>
                </a:effectLst>
                <a:latin typeface="Times New Roman" pitchFamily="18" charset="0"/>
                <a:cs typeface="Times New Roman" pitchFamily="18" charset="0"/>
              </a:rPr>
              <a:t>m*</a:t>
            </a:r>
            <a:r>
              <a:rPr lang="tr-TR" sz="2000" b="1" dirty="0">
                <a:solidFill>
                  <a:prstClr val="black"/>
                </a:solidFill>
                <a:latin typeface="Times New Roman" pitchFamily="18" charset="0"/>
                <a:cs typeface="Times New Roman" pitchFamily="18" charset="0"/>
              </a:rPr>
              <a:t>   </a:t>
            </a:r>
            <a:r>
              <a:rPr lang="tr-TR" dirty="0">
                <a:solidFill>
                  <a:prstClr val="black"/>
                </a:solidFill>
                <a:latin typeface="Arial" charset="0"/>
              </a:rPr>
              <a:t>is inversely proportional to the curvature</a:t>
            </a:r>
          </a:p>
        </p:txBody>
      </p:sp>
    </p:spTree>
    <p:extLst>
      <p:ext uri="{BB962C8B-B14F-4D97-AF65-F5344CB8AC3E}">
        <p14:creationId xmlns:p14="http://schemas.microsoft.com/office/powerpoint/2010/main" xmlns="" val="405977682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0" y="-2275"/>
            <a:ext cx="9144000" cy="1297675"/>
          </a:xfrm>
        </p:spPr>
        <p:txBody>
          <a:bodyPr/>
          <a:lstStyle/>
          <a:p>
            <a:r>
              <a:rPr lang="en-US" b="1" dirty="0">
                <a:solidFill>
                  <a:srgbClr val="FF0000"/>
                </a:solidFill>
                <a:latin typeface="Times New Roman" pitchFamily="18" charset="0"/>
                <a:cs typeface="Times New Roman" pitchFamily="18" charset="0"/>
              </a:rPr>
              <a:t>Interpretation</a:t>
            </a:r>
          </a:p>
        </p:txBody>
      </p:sp>
      <p:sp>
        <p:nvSpPr>
          <p:cNvPr id="8195" name="Rectangle 3"/>
          <p:cNvSpPr>
            <a:spLocks noGrp="1" noChangeArrowheads="1"/>
          </p:cNvSpPr>
          <p:nvPr>
            <p:ph type="body" idx="1"/>
          </p:nvPr>
        </p:nvSpPr>
        <p:spPr>
          <a:xfrm>
            <a:off x="685800" y="1600200"/>
            <a:ext cx="8001000" cy="4876800"/>
          </a:xfrm>
        </p:spPr>
        <p:txBody>
          <a:bodyPr>
            <a:normAutofit/>
          </a:bodyPr>
          <a:lstStyle/>
          <a:p>
            <a:r>
              <a:rPr lang="en-US" sz="2400" dirty="0">
                <a:latin typeface="Times New Roman" pitchFamily="18" charset="0"/>
                <a:cs typeface="Times New Roman" pitchFamily="18" charset="0"/>
              </a:rPr>
              <a:t>The electron is subject to internal forces from the lattice (ions and core electrons)  </a:t>
            </a:r>
            <a:r>
              <a:rPr lang="en-US" sz="2400" dirty="0" smtClean="0">
                <a:latin typeface="Times New Roman" pitchFamily="18" charset="0"/>
                <a:cs typeface="Times New Roman" pitchFamily="18" charset="0"/>
              </a:rPr>
              <a:t>and </a:t>
            </a:r>
            <a:r>
              <a:rPr lang="en-US" sz="2400" dirty="0">
                <a:latin typeface="Times New Roman" pitchFamily="18" charset="0"/>
                <a:cs typeface="Times New Roman" pitchFamily="18" charset="0"/>
              </a:rPr>
              <a:t>external forces such as electric </a:t>
            </a:r>
            <a:r>
              <a:rPr lang="en-US" sz="2400" dirty="0" smtClean="0">
                <a:latin typeface="Times New Roman" pitchFamily="18" charset="0"/>
                <a:cs typeface="Times New Roman" pitchFamily="18" charset="0"/>
              </a:rPr>
              <a:t>fields</a:t>
            </a:r>
          </a:p>
          <a:p>
            <a:r>
              <a:rPr lang="en-US" sz="2400" dirty="0" smtClean="0">
                <a:latin typeface="Times New Roman" pitchFamily="18" charset="0"/>
                <a:cs typeface="Times New Roman" pitchFamily="18" charset="0"/>
              </a:rPr>
              <a:t>In </a:t>
            </a:r>
            <a:r>
              <a:rPr lang="en-US" sz="2400" dirty="0">
                <a:latin typeface="Times New Roman" pitchFamily="18" charset="0"/>
                <a:cs typeface="Times New Roman" pitchFamily="18" charset="0"/>
              </a:rPr>
              <a:t>a crystal lattice, the net force may be opposite the external force, however:</a:t>
            </a:r>
          </a:p>
        </p:txBody>
      </p:sp>
      <p:sp>
        <p:nvSpPr>
          <p:cNvPr id="8197" name="Freeform 5"/>
          <p:cNvSpPr>
            <a:spLocks/>
          </p:cNvSpPr>
          <p:nvPr/>
        </p:nvSpPr>
        <p:spPr bwMode="auto">
          <a:xfrm>
            <a:off x="1905000" y="4343400"/>
            <a:ext cx="914400" cy="1447800"/>
          </a:xfrm>
          <a:custGeom>
            <a:avLst/>
            <a:gdLst/>
            <a:ahLst/>
            <a:cxnLst>
              <a:cxn ang="0">
                <a:pos x="0" y="912"/>
              </a:cxn>
              <a:cxn ang="0">
                <a:pos x="288" y="0"/>
              </a:cxn>
              <a:cxn ang="0">
                <a:pos x="576" y="912"/>
              </a:cxn>
            </a:cxnLst>
            <a:rect l="0" t="0" r="r" b="b"/>
            <a:pathLst>
              <a:path w="576" h="912">
                <a:moveTo>
                  <a:pt x="0" y="912"/>
                </a:moveTo>
                <a:cubicBezTo>
                  <a:pt x="96" y="456"/>
                  <a:pt x="192" y="0"/>
                  <a:pt x="288" y="0"/>
                </a:cubicBezTo>
                <a:cubicBezTo>
                  <a:pt x="384" y="0"/>
                  <a:pt x="496" y="792"/>
                  <a:pt x="576" y="912"/>
                </a:cubicBezTo>
              </a:path>
            </a:pathLst>
          </a:custGeom>
          <a:noFill/>
          <a:ln w="9525">
            <a:solidFill>
              <a:schemeClr val="tx1"/>
            </a:solidFill>
            <a:round/>
            <a:headEnd/>
            <a:tailEnd/>
          </a:ln>
          <a:effectLst/>
        </p:spPr>
        <p:txBody>
          <a:bodyPr/>
          <a:lstStyle/>
          <a:p>
            <a:endParaRPr lang="en-US">
              <a:solidFill>
                <a:prstClr val="black"/>
              </a:solidFill>
            </a:endParaRPr>
          </a:p>
        </p:txBody>
      </p:sp>
      <p:sp>
        <p:nvSpPr>
          <p:cNvPr id="8198" name="Freeform 6"/>
          <p:cNvSpPr>
            <a:spLocks/>
          </p:cNvSpPr>
          <p:nvPr/>
        </p:nvSpPr>
        <p:spPr bwMode="auto">
          <a:xfrm>
            <a:off x="2895600" y="4343400"/>
            <a:ext cx="914400" cy="1447800"/>
          </a:xfrm>
          <a:custGeom>
            <a:avLst/>
            <a:gdLst/>
            <a:ahLst/>
            <a:cxnLst>
              <a:cxn ang="0">
                <a:pos x="0" y="912"/>
              </a:cxn>
              <a:cxn ang="0">
                <a:pos x="288" y="0"/>
              </a:cxn>
              <a:cxn ang="0">
                <a:pos x="576" y="912"/>
              </a:cxn>
            </a:cxnLst>
            <a:rect l="0" t="0" r="r" b="b"/>
            <a:pathLst>
              <a:path w="576" h="912">
                <a:moveTo>
                  <a:pt x="0" y="912"/>
                </a:moveTo>
                <a:cubicBezTo>
                  <a:pt x="96" y="456"/>
                  <a:pt x="192" y="0"/>
                  <a:pt x="288" y="0"/>
                </a:cubicBezTo>
                <a:cubicBezTo>
                  <a:pt x="384" y="0"/>
                  <a:pt x="496" y="792"/>
                  <a:pt x="576" y="912"/>
                </a:cubicBezTo>
              </a:path>
            </a:pathLst>
          </a:custGeom>
          <a:noFill/>
          <a:ln w="9525">
            <a:solidFill>
              <a:schemeClr val="tx1"/>
            </a:solidFill>
            <a:round/>
            <a:headEnd/>
            <a:tailEnd/>
          </a:ln>
          <a:effectLst/>
        </p:spPr>
        <p:txBody>
          <a:bodyPr/>
          <a:lstStyle/>
          <a:p>
            <a:endParaRPr lang="en-US">
              <a:solidFill>
                <a:prstClr val="black"/>
              </a:solidFill>
            </a:endParaRPr>
          </a:p>
        </p:txBody>
      </p:sp>
      <p:sp>
        <p:nvSpPr>
          <p:cNvPr id="8199" name="Freeform 7"/>
          <p:cNvSpPr>
            <a:spLocks/>
          </p:cNvSpPr>
          <p:nvPr/>
        </p:nvSpPr>
        <p:spPr bwMode="auto">
          <a:xfrm>
            <a:off x="3886200" y="4343400"/>
            <a:ext cx="914400" cy="1447800"/>
          </a:xfrm>
          <a:custGeom>
            <a:avLst/>
            <a:gdLst/>
            <a:ahLst/>
            <a:cxnLst>
              <a:cxn ang="0">
                <a:pos x="0" y="912"/>
              </a:cxn>
              <a:cxn ang="0">
                <a:pos x="288" y="0"/>
              </a:cxn>
              <a:cxn ang="0">
                <a:pos x="576" y="912"/>
              </a:cxn>
            </a:cxnLst>
            <a:rect l="0" t="0" r="r" b="b"/>
            <a:pathLst>
              <a:path w="576" h="912">
                <a:moveTo>
                  <a:pt x="0" y="912"/>
                </a:moveTo>
                <a:cubicBezTo>
                  <a:pt x="96" y="456"/>
                  <a:pt x="192" y="0"/>
                  <a:pt x="288" y="0"/>
                </a:cubicBezTo>
                <a:cubicBezTo>
                  <a:pt x="384" y="0"/>
                  <a:pt x="496" y="792"/>
                  <a:pt x="576" y="912"/>
                </a:cubicBezTo>
              </a:path>
            </a:pathLst>
          </a:custGeom>
          <a:noFill/>
          <a:ln w="9525">
            <a:solidFill>
              <a:schemeClr val="tx1"/>
            </a:solidFill>
            <a:round/>
            <a:headEnd/>
            <a:tailEnd/>
          </a:ln>
          <a:effectLst/>
        </p:spPr>
        <p:txBody>
          <a:bodyPr/>
          <a:lstStyle/>
          <a:p>
            <a:endParaRPr lang="en-US">
              <a:solidFill>
                <a:prstClr val="black"/>
              </a:solidFill>
            </a:endParaRPr>
          </a:p>
        </p:txBody>
      </p:sp>
      <p:sp>
        <p:nvSpPr>
          <p:cNvPr id="8200" name="Freeform 8"/>
          <p:cNvSpPr>
            <a:spLocks/>
          </p:cNvSpPr>
          <p:nvPr/>
        </p:nvSpPr>
        <p:spPr bwMode="auto">
          <a:xfrm>
            <a:off x="4876800" y="4343400"/>
            <a:ext cx="914400" cy="1447800"/>
          </a:xfrm>
          <a:custGeom>
            <a:avLst/>
            <a:gdLst/>
            <a:ahLst/>
            <a:cxnLst>
              <a:cxn ang="0">
                <a:pos x="0" y="912"/>
              </a:cxn>
              <a:cxn ang="0">
                <a:pos x="288" y="0"/>
              </a:cxn>
              <a:cxn ang="0">
                <a:pos x="576" y="912"/>
              </a:cxn>
            </a:cxnLst>
            <a:rect l="0" t="0" r="r" b="b"/>
            <a:pathLst>
              <a:path w="576" h="912">
                <a:moveTo>
                  <a:pt x="0" y="912"/>
                </a:moveTo>
                <a:cubicBezTo>
                  <a:pt x="96" y="456"/>
                  <a:pt x="192" y="0"/>
                  <a:pt x="288" y="0"/>
                </a:cubicBezTo>
                <a:cubicBezTo>
                  <a:pt x="384" y="0"/>
                  <a:pt x="496" y="792"/>
                  <a:pt x="576" y="912"/>
                </a:cubicBezTo>
              </a:path>
            </a:pathLst>
          </a:custGeom>
          <a:noFill/>
          <a:ln w="9525">
            <a:solidFill>
              <a:schemeClr val="tx1"/>
            </a:solidFill>
            <a:round/>
            <a:headEnd/>
            <a:tailEnd/>
          </a:ln>
          <a:effectLst/>
        </p:spPr>
        <p:txBody>
          <a:bodyPr/>
          <a:lstStyle/>
          <a:p>
            <a:endParaRPr lang="en-US">
              <a:solidFill>
                <a:prstClr val="black"/>
              </a:solidFill>
            </a:endParaRPr>
          </a:p>
        </p:txBody>
      </p:sp>
      <p:sp>
        <p:nvSpPr>
          <p:cNvPr id="8201" name="Oval 9"/>
          <p:cNvSpPr>
            <a:spLocks noChangeArrowheads="1"/>
          </p:cNvSpPr>
          <p:nvPr/>
        </p:nvSpPr>
        <p:spPr bwMode="auto">
          <a:xfrm>
            <a:off x="2667000" y="5867400"/>
            <a:ext cx="304800" cy="304800"/>
          </a:xfrm>
          <a:prstGeom prst="ellipse">
            <a:avLst/>
          </a:prstGeom>
          <a:solidFill>
            <a:schemeClr val="accent1"/>
          </a:solidFill>
          <a:ln w="9525">
            <a:solidFill>
              <a:schemeClr val="tx1"/>
            </a:solidFill>
            <a:round/>
            <a:headEnd/>
            <a:tailEnd/>
          </a:ln>
          <a:effectLst/>
        </p:spPr>
        <p:txBody>
          <a:bodyPr wrap="none" anchor="ctr"/>
          <a:lstStyle/>
          <a:p>
            <a:pPr algn="ctr"/>
            <a:r>
              <a:rPr lang="en-US">
                <a:solidFill>
                  <a:prstClr val="black"/>
                </a:solidFill>
              </a:rPr>
              <a:t>+</a:t>
            </a:r>
          </a:p>
        </p:txBody>
      </p:sp>
      <p:sp>
        <p:nvSpPr>
          <p:cNvPr id="8203" name="Oval 11"/>
          <p:cNvSpPr>
            <a:spLocks noChangeArrowheads="1"/>
          </p:cNvSpPr>
          <p:nvPr/>
        </p:nvSpPr>
        <p:spPr bwMode="auto">
          <a:xfrm>
            <a:off x="3657600" y="5867400"/>
            <a:ext cx="304800" cy="304800"/>
          </a:xfrm>
          <a:prstGeom prst="ellipse">
            <a:avLst/>
          </a:prstGeom>
          <a:solidFill>
            <a:schemeClr val="accent1"/>
          </a:solidFill>
          <a:ln w="9525">
            <a:solidFill>
              <a:schemeClr val="tx1"/>
            </a:solidFill>
            <a:round/>
            <a:headEnd/>
            <a:tailEnd/>
          </a:ln>
          <a:effectLst/>
        </p:spPr>
        <p:txBody>
          <a:bodyPr wrap="none" anchor="ctr"/>
          <a:lstStyle/>
          <a:p>
            <a:pPr algn="ctr"/>
            <a:r>
              <a:rPr lang="en-US">
                <a:solidFill>
                  <a:prstClr val="black"/>
                </a:solidFill>
              </a:rPr>
              <a:t>+</a:t>
            </a:r>
          </a:p>
        </p:txBody>
      </p:sp>
      <p:sp>
        <p:nvSpPr>
          <p:cNvPr id="8204" name="Oval 12"/>
          <p:cNvSpPr>
            <a:spLocks noChangeArrowheads="1"/>
          </p:cNvSpPr>
          <p:nvPr/>
        </p:nvSpPr>
        <p:spPr bwMode="auto">
          <a:xfrm>
            <a:off x="4648200" y="5867400"/>
            <a:ext cx="304800" cy="304800"/>
          </a:xfrm>
          <a:prstGeom prst="ellipse">
            <a:avLst/>
          </a:prstGeom>
          <a:solidFill>
            <a:schemeClr val="accent1"/>
          </a:solidFill>
          <a:ln w="9525">
            <a:solidFill>
              <a:schemeClr val="tx1"/>
            </a:solidFill>
            <a:round/>
            <a:headEnd/>
            <a:tailEnd/>
          </a:ln>
          <a:effectLst/>
        </p:spPr>
        <p:txBody>
          <a:bodyPr wrap="none" anchor="ctr"/>
          <a:lstStyle/>
          <a:p>
            <a:pPr algn="ctr"/>
            <a:r>
              <a:rPr lang="en-US">
                <a:solidFill>
                  <a:prstClr val="black"/>
                </a:solidFill>
              </a:rPr>
              <a:t>+</a:t>
            </a:r>
          </a:p>
        </p:txBody>
      </p:sp>
      <p:sp>
        <p:nvSpPr>
          <p:cNvPr id="8205" name="Oval 13"/>
          <p:cNvSpPr>
            <a:spLocks noChangeArrowheads="1"/>
          </p:cNvSpPr>
          <p:nvPr/>
        </p:nvSpPr>
        <p:spPr bwMode="auto">
          <a:xfrm>
            <a:off x="5715000" y="5791200"/>
            <a:ext cx="304800" cy="304800"/>
          </a:xfrm>
          <a:prstGeom prst="ellipse">
            <a:avLst/>
          </a:prstGeom>
          <a:solidFill>
            <a:schemeClr val="accent1"/>
          </a:solidFill>
          <a:ln w="9525">
            <a:solidFill>
              <a:schemeClr val="tx1"/>
            </a:solidFill>
            <a:round/>
            <a:headEnd/>
            <a:tailEnd/>
          </a:ln>
          <a:effectLst/>
        </p:spPr>
        <p:txBody>
          <a:bodyPr wrap="none" anchor="ctr"/>
          <a:lstStyle/>
          <a:p>
            <a:pPr algn="ctr"/>
            <a:r>
              <a:rPr lang="en-US">
                <a:solidFill>
                  <a:prstClr val="black"/>
                </a:solidFill>
              </a:rPr>
              <a:t>+</a:t>
            </a:r>
          </a:p>
        </p:txBody>
      </p:sp>
      <p:sp>
        <p:nvSpPr>
          <p:cNvPr id="8206" name="Oval 14"/>
          <p:cNvSpPr>
            <a:spLocks noChangeArrowheads="1"/>
          </p:cNvSpPr>
          <p:nvPr/>
        </p:nvSpPr>
        <p:spPr bwMode="auto">
          <a:xfrm>
            <a:off x="1676400" y="5867400"/>
            <a:ext cx="304800" cy="304800"/>
          </a:xfrm>
          <a:prstGeom prst="ellipse">
            <a:avLst/>
          </a:prstGeom>
          <a:solidFill>
            <a:schemeClr val="accent1"/>
          </a:solidFill>
          <a:ln w="9525">
            <a:solidFill>
              <a:schemeClr val="tx1"/>
            </a:solidFill>
            <a:round/>
            <a:headEnd/>
            <a:tailEnd/>
          </a:ln>
          <a:effectLst/>
        </p:spPr>
        <p:txBody>
          <a:bodyPr wrap="none" anchor="ctr"/>
          <a:lstStyle/>
          <a:p>
            <a:pPr algn="ctr"/>
            <a:r>
              <a:rPr lang="en-US">
                <a:solidFill>
                  <a:prstClr val="black"/>
                </a:solidFill>
              </a:rPr>
              <a:t>+</a:t>
            </a:r>
          </a:p>
        </p:txBody>
      </p:sp>
      <p:sp>
        <p:nvSpPr>
          <p:cNvPr id="8207" name="Line 15"/>
          <p:cNvSpPr>
            <a:spLocks noChangeShapeType="1"/>
          </p:cNvSpPr>
          <p:nvPr/>
        </p:nvSpPr>
        <p:spPr bwMode="auto">
          <a:xfrm flipV="1">
            <a:off x="5943600" y="5105400"/>
            <a:ext cx="228600" cy="685800"/>
          </a:xfrm>
          <a:prstGeom prst="line">
            <a:avLst/>
          </a:prstGeom>
          <a:noFill/>
          <a:ln w="9525">
            <a:solidFill>
              <a:schemeClr val="tx1"/>
            </a:solidFill>
            <a:round/>
            <a:headEnd/>
            <a:tailEnd/>
          </a:ln>
          <a:effectLst/>
        </p:spPr>
        <p:txBody>
          <a:bodyPr/>
          <a:lstStyle/>
          <a:p>
            <a:endParaRPr lang="en-US">
              <a:solidFill>
                <a:prstClr val="black"/>
              </a:solidFill>
            </a:endParaRPr>
          </a:p>
        </p:txBody>
      </p:sp>
      <p:sp>
        <p:nvSpPr>
          <p:cNvPr id="8208" name="Line 16"/>
          <p:cNvSpPr>
            <a:spLocks noChangeShapeType="1"/>
          </p:cNvSpPr>
          <p:nvPr/>
        </p:nvSpPr>
        <p:spPr bwMode="auto">
          <a:xfrm flipH="1" flipV="1">
            <a:off x="1600200" y="5029200"/>
            <a:ext cx="152400" cy="762000"/>
          </a:xfrm>
          <a:prstGeom prst="line">
            <a:avLst/>
          </a:prstGeom>
          <a:noFill/>
          <a:ln w="9525">
            <a:solidFill>
              <a:schemeClr val="tx1"/>
            </a:solidFill>
            <a:round/>
            <a:headEnd/>
            <a:tailEnd/>
          </a:ln>
          <a:effectLst/>
        </p:spPr>
        <p:txBody>
          <a:bodyPr/>
          <a:lstStyle/>
          <a:p>
            <a:endParaRPr lang="en-US">
              <a:solidFill>
                <a:prstClr val="black"/>
              </a:solidFill>
            </a:endParaRPr>
          </a:p>
        </p:txBody>
      </p:sp>
      <p:sp>
        <p:nvSpPr>
          <p:cNvPr id="8209" name="Text Box 17"/>
          <p:cNvSpPr txBox="1">
            <a:spLocks noChangeArrowheads="1"/>
          </p:cNvSpPr>
          <p:nvPr/>
        </p:nvSpPr>
        <p:spPr bwMode="auto">
          <a:xfrm>
            <a:off x="6232525" y="4841875"/>
            <a:ext cx="827088" cy="457200"/>
          </a:xfrm>
          <a:prstGeom prst="rect">
            <a:avLst/>
          </a:prstGeom>
          <a:noFill/>
          <a:ln w="9525">
            <a:noFill/>
            <a:miter lim="800000"/>
            <a:headEnd/>
            <a:tailEnd/>
          </a:ln>
          <a:effectLst/>
        </p:spPr>
        <p:txBody>
          <a:bodyPr wrap="none">
            <a:spAutoFit/>
          </a:bodyPr>
          <a:lstStyle/>
          <a:p>
            <a:r>
              <a:rPr lang="en-US">
                <a:solidFill>
                  <a:prstClr val="black"/>
                </a:solidFill>
              </a:rPr>
              <a:t>E</a:t>
            </a:r>
            <a:r>
              <a:rPr lang="en-US" baseline="-25000">
                <a:solidFill>
                  <a:prstClr val="black"/>
                </a:solidFill>
              </a:rPr>
              <a:t>p</a:t>
            </a:r>
            <a:r>
              <a:rPr lang="en-US">
                <a:solidFill>
                  <a:prstClr val="black"/>
                </a:solidFill>
              </a:rPr>
              <a:t>(x)</a:t>
            </a:r>
          </a:p>
        </p:txBody>
      </p:sp>
      <p:sp>
        <p:nvSpPr>
          <p:cNvPr id="8210" name="Oval 18"/>
          <p:cNvSpPr>
            <a:spLocks noChangeArrowheads="1"/>
          </p:cNvSpPr>
          <p:nvPr/>
        </p:nvSpPr>
        <p:spPr bwMode="auto">
          <a:xfrm>
            <a:off x="3505200" y="4114800"/>
            <a:ext cx="152400" cy="152400"/>
          </a:xfrm>
          <a:prstGeom prst="ellipse">
            <a:avLst/>
          </a:prstGeom>
          <a:solidFill>
            <a:srgbClr val="FFFF66"/>
          </a:solidFill>
          <a:ln w="9525">
            <a:solidFill>
              <a:schemeClr val="tx1"/>
            </a:solidFill>
            <a:round/>
            <a:headEnd/>
            <a:tailEnd/>
          </a:ln>
          <a:effectLst/>
        </p:spPr>
        <p:txBody>
          <a:bodyPr wrap="none" anchor="ctr"/>
          <a:lstStyle/>
          <a:p>
            <a:pPr algn="ctr"/>
            <a:r>
              <a:rPr lang="en-US">
                <a:solidFill>
                  <a:prstClr val="black"/>
                </a:solidFill>
              </a:rPr>
              <a:t>-</a:t>
            </a:r>
          </a:p>
        </p:txBody>
      </p:sp>
      <p:sp>
        <p:nvSpPr>
          <p:cNvPr id="8211" name="AutoShape 19"/>
          <p:cNvSpPr>
            <a:spLocks noChangeArrowheads="1"/>
          </p:cNvSpPr>
          <p:nvPr/>
        </p:nvSpPr>
        <p:spPr bwMode="auto">
          <a:xfrm>
            <a:off x="3276600" y="3581400"/>
            <a:ext cx="914400" cy="228600"/>
          </a:xfrm>
          <a:prstGeom prst="leftArrow">
            <a:avLst>
              <a:gd name="adj1" fmla="val 50000"/>
              <a:gd name="adj2" fmla="val 100000"/>
            </a:avLst>
          </a:prstGeom>
          <a:solidFill>
            <a:schemeClr val="bg2"/>
          </a:solidFill>
          <a:ln w="9525">
            <a:solidFill>
              <a:schemeClr val="tx1"/>
            </a:solidFill>
            <a:miter lim="800000"/>
            <a:headEnd/>
            <a:tailEnd/>
          </a:ln>
          <a:effectLst/>
        </p:spPr>
        <p:txBody>
          <a:bodyPr wrap="none" anchor="ctr"/>
          <a:lstStyle/>
          <a:p>
            <a:endParaRPr lang="en-US">
              <a:solidFill>
                <a:prstClr val="black"/>
              </a:solidFill>
            </a:endParaRPr>
          </a:p>
        </p:txBody>
      </p:sp>
      <p:sp>
        <p:nvSpPr>
          <p:cNvPr id="8212" name="Text Box 20"/>
          <p:cNvSpPr txBox="1">
            <a:spLocks noChangeArrowheads="1"/>
          </p:cNvSpPr>
          <p:nvPr/>
        </p:nvSpPr>
        <p:spPr bwMode="auto">
          <a:xfrm>
            <a:off x="4267200" y="3429000"/>
            <a:ext cx="1323975" cy="519113"/>
          </a:xfrm>
          <a:prstGeom prst="rect">
            <a:avLst/>
          </a:prstGeom>
          <a:noFill/>
          <a:ln w="9525">
            <a:noFill/>
            <a:miter lim="800000"/>
            <a:headEnd/>
            <a:tailEnd/>
          </a:ln>
          <a:effectLst/>
        </p:spPr>
        <p:txBody>
          <a:bodyPr wrap="none">
            <a:spAutoFit/>
          </a:bodyPr>
          <a:lstStyle/>
          <a:p>
            <a:r>
              <a:rPr lang="en-US">
                <a:solidFill>
                  <a:prstClr val="black"/>
                </a:solidFill>
              </a:rPr>
              <a:t>F</a:t>
            </a:r>
            <a:r>
              <a:rPr lang="en-US" baseline="-25000">
                <a:solidFill>
                  <a:prstClr val="black"/>
                </a:solidFill>
              </a:rPr>
              <a:t>ext</a:t>
            </a:r>
            <a:r>
              <a:rPr lang="en-US">
                <a:solidFill>
                  <a:prstClr val="black"/>
                </a:solidFill>
              </a:rPr>
              <a:t> =-q</a:t>
            </a:r>
            <a:r>
              <a:rPr lang="en-US" sz="2800">
                <a:solidFill>
                  <a:prstClr val="black"/>
                </a:solidFill>
                <a:latin typeface="Brush Script MT" pitchFamily="66" charset="0"/>
              </a:rPr>
              <a:t>E</a:t>
            </a:r>
          </a:p>
        </p:txBody>
      </p:sp>
      <p:sp>
        <p:nvSpPr>
          <p:cNvPr id="8213" name="AutoShape 21"/>
          <p:cNvSpPr>
            <a:spLocks noChangeArrowheads="1"/>
          </p:cNvSpPr>
          <p:nvPr/>
        </p:nvSpPr>
        <p:spPr bwMode="auto">
          <a:xfrm flipH="1">
            <a:off x="3733800" y="4038600"/>
            <a:ext cx="2895600" cy="228600"/>
          </a:xfrm>
          <a:prstGeom prst="leftArrow">
            <a:avLst>
              <a:gd name="adj1" fmla="val 50000"/>
              <a:gd name="adj2" fmla="val 316667"/>
            </a:avLst>
          </a:prstGeom>
          <a:solidFill>
            <a:schemeClr val="bg2"/>
          </a:solidFill>
          <a:ln w="9525">
            <a:solidFill>
              <a:schemeClr val="tx1"/>
            </a:solidFill>
            <a:miter lim="800000"/>
            <a:headEnd/>
            <a:tailEnd/>
          </a:ln>
          <a:effectLst/>
        </p:spPr>
        <p:txBody>
          <a:bodyPr wrap="none" anchor="ctr"/>
          <a:lstStyle/>
          <a:p>
            <a:endParaRPr lang="en-US">
              <a:solidFill>
                <a:prstClr val="black"/>
              </a:solidFill>
            </a:endParaRPr>
          </a:p>
        </p:txBody>
      </p:sp>
      <p:sp>
        <p:nvSpPr>
          <p:cNvPr id="8214" name="Text Box 22"/>
          <p:cNvSpPr txBox="1">
            <a:spLocks noChangeArrowheads="1"/>
          </p:cNvSpPr>
          <p:nvPr/>
        </p:nvSpPr>
        <p:spPr bwMode="auto">
          <a:xfrm>
            <a:off x="6705600" y="3930650"/>
            <a:ext cx="1747838" cy="457200"/>
          </a:xfrm>
          <a:prstGeom prst="rect">
            <a:avLst/>
          </a:prstGeom>
          <a:noFill/>
          <a:ln w="9525">
            <a:noFill/>
            <a:miter lim="800000"/>
            <a:headEnd/>
            <a:tailEnd/>
          </a:ln>
          <a:effectLst/>
        </p:spPr>
        <p:txBody>
          <a:bodyPr wrap="none">
            <a:spAutoFit/>
          </a:bodyPr>
          <a:lstStyle/>
          <a:p>
            <a:r>
              <a:rPr lang="en-US">
                <a:solidFill>
                  <a:prstClr val="black"/>
                </a:solidFill>
              </a:rPr>
              <a:t>F</a:t>
            </a:r>
            <a:r>
              <a:rPr lang="en-US" baseline="-25000">
                <a:solidFill>
                  <a:prstClr val="black"/>
                </a:solidFill>
              </a:rPr>
              <a:t>int</a:t>
            </a:r>
            <a:r>
              <a:rPr lang="en-US">
                <a:solidFill>
                  <a:prstClr val="black"/>
                </a:solidFill>
              </a:rPr>
              <a:t> =-dE</a:t>
            </a:r>
            <a:r>
              <a:rPr lang="en-US" baseline="-25000">
                <a:solidFill>
                  <a:prstClr val="black"/>
                </a:solidFill>
              </a:rPr>
              <a:t>p</a:t>
            </a:r>
            <a:r>
              <a:rPr lang="en-US">
                <a:solidFill>
                  <a:prstClr val="black"/>
                </a:solidFill>
              </a:rPr>
              <a:t>/dx</a:t>
            </a:r>
            <a:endParaRPr lang="en-US" sz="2800">
              <a:solidFill>
                <a:prstClr val="black"/>
              </a:solidFill>
              <a:latin typeface="Brush Script MT" pitchFamily="66" charset="0"/>
            </a:endParaRPr>
          </a:p>
        </p:txBody>
      </p:sp>
    </p:spTree>
    <p:extLst>
      <p:ext uri="{BB962C8B-B14F-4D97-AF65-F5344CB8AC3E}">
        <p14:creationId xmlns:p14="http://schemas.microsoft.com/office/powerpoint/2010/main" xmlns="" val="27791446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ChangeArrowheads="1"/>
          </p:cNvSpPr>
          <p:nvPr/>
        </p:nvSpPr>
        <p:spPr bwMode="auto">
          <a:xfrm>
            <a:off x="0" y="0"/>
            <a:ext cx="9144000" cy="1219200"/>
          </a:xfrm>
          <a:prstGeom prst="rect">
            <a:avLst/>
          </a:prstGeom>
          <a:noFill/>
          <a:ln w="9525">
            <a:noFill/>
            <a:miter lim="800000"/>
            <a:headEnd/>
            <a:tailEnd/>
          </a:ln>
          <a:effectLst/>
        </p:spPr>
        <p:txBody>
          <a:bodyPr anchor="ctr"/>
          <a:lstStyle/>
          <a:p>
            <a:pPr algn="ctr"/>
            <a:r>
              <a:rPr lang="en-US" sz="2800" b="1" dirty="0">
                <a:solidFill>
                  <a:srgbClr val="FF0000"/>
                </a:solidFill>
                <a:latin typeface="Times New Roman" pitchFamily="18" charset="0"/>
                <a:cs typeface="Times New Roman" pitchFamily="18" charset="0"/>
              </a:rPr>
              <a:t>Interpretation</a:t>
            </a:r>
          </a:p>
        </p:txBody>
      </p:sp>
      <p:sp>
        <p:nvSpPr>
          <p:cNvPr id="9219" name="Rectangle 3"/>
          <p:cNvSpPr>
            <a:spLocks noChangeArrowheads="1"/>
          </p:cNvSpPr>
          <p:nvPr/>
        </p:nvSpPr>
        <p:spPr bwMode="auto">
          <a:xfrm>
            <a:off x="685800" y="1219200"/>
            <a:ext cx="7772400" cy="4343400"/>
          </a:xfrm>
          <a:prstGeom prst="rect">
            <a:avLst/>
          </a:prstGeom>
          <a:noFill/>
          <a:ln w="9525">
            <a:noFill/>
            <a:miter lim="800000"/>
            <a:headEnd/>
            <a:tailEnd/>
          </a:ln>
          <a:effectLst/>
        </p:spPr>
        <p:txBody>
          <a:bodyPr/>
          <a:lstStyle/>
          <a:p>
            <a:pPr marL="342900" indent="-342900">
              <a:spcBef>
                <a:spcPct val="20000"/>
              </a:spcBef>
              <a:buFontTx/>
              <a:buChar char="•"/>
            </a:pPr>
            <a:r>
              <a:rPr lang="en-US" sz="2000" dirty="0">
                <a:solidFill>
                  <a:prstClr val="black"/>
                </a:solidFill>
                <a:latin typeface="Times New Roman" pitchFamily="18" charset="0"/>
                <a:cs typeface="Times New Roman" pitchFamily="18" charset="0"/>
              </a:rPr>
              <a:t>electron acceleration is not equal to </a:t>
            </a:r>
            <a:r>
              <a:rPr lang="en-US" sz="2000" dirty="0" err="1">
                <a:solidFill>
                  <a:prstClr val="black"/>
                </a:solidFill>
                <a:latin typeface="Times New Roman" pitchFamily="18" charset="0"/>
                <a:cs typeface="Times New Roman" pitchFamily="18" charset="0"/>
              </a:rPr>
              <a:t>F</a:t>
            </a:r>
            <a:r>
              <a:rPr lang="en-US" sz="2000" baseline="-25000" dirty="0" err="1">
                <a:solidFill>
                  <a:prstClr val="black"/>
                </a:solidFill>
                <a:latin typeface="Times New Roman" pitchFamily="18" charset="0"/>
                <a:cs typeface="Times New Roman" pitchFamily="18" charset="0"/>
              </a:rPr>
              <a:t>ext</a:t>
            </a:r>
            <a:r>
              <a:rPr lang="en-US" sz="2000" dirty="0">
                <a:solidFill>
                  <a:prstClr val="black"/>
                </a:solidFill>
                <a:latin typeface="Times New Roman" pitchFamily="18" charset="0"/>
                <a:cs typeface="Times New Roman" pitchFamily="18" charset="0"/>
              </a:rPr>
              <a:t>/m</a:t>
            </a:r>
            <a:r>
              <a:rPr lang="en-US" sz="2000" baseline="-25000" dirty="0">
                <a:solidFill>
                  <a:prstClr val="black"/>
                </a:solidFill>
                <a:latin typeface="Times New Roman" pitchFamily="18" charset="0"/>
                <a:cs typeface="Times New Roman" pitchFamily="18" charset="0"/>
              </a:rPr>
              <a:t>e</a:t>
            </a:r>
            <a:r>
              <a:rPr lang="en-US" sz="2000" dirty="0">
                <a:solidFill>
                  <a:prstClr val="black"/>
                </a:solidFill>
                <a:latin typeface="Times New Roman" pitchFamily="18" charset="0"/>
                <a:cs typeface="Times New Roman" pitchFamily="18" charset="0"/>
              </a:rPr>
              <a:t>,</a:t>
            </a:r>
            <a:r>
              <a:rPr lang="en-US" sz="2000" baseline="-25000" dirty="0">
                <a:solidFill>
                  <a:prstClr val="black"/>
                </a:solidFill>
                <a:latin typeface="Times New Roman" pitchFamily="18" charset="0"/>
                <a:cs typeface="Times New Roman" pitchFamily="18" charset="0"/>
              </a:rPr>
              <a:t> </a:t>
            </a:r>
            <a:r>
              <a:rPr lang="en-US" sz="2000" dirty="0">
                <a:solidFill>
                  <a:prstClr val="black"/>
                </a:solidFill>
                <a:latin typeface="Times New Roman" pitchFamily="18" charset="0"/>
                <a:cs typeface="Times New Roman" pitchFamily="18" charset="0"/>
              </a:rPr>
              <a:t>but </a:t>
            </a:r>
            <a:r>
              <a:rPr lang="en-US" sz="2000" dirty="0" smtClean="0">
                <a:solidFill>
                  <a:prstClr val="black"/>
                </a:solidFill>
                <a:latin typeface="Times New Roman" pitchFamily="18" charset="0"/>
                <a:cs typeface="Times New Roman" pitchFamily="18" charset="0"/>
              </a:rPr>
              <a:t>rather:</a:t>
            </a:r>
          </a:p>
          <a:p>
            <a:pPr>
              <a:spcBef>
                <a:spcPct val="20000"/>
              </a:spcBef>
            </a:pPr>
            <a:r>
              <a:rPr lang="en-US" sz="2000" dirty="0" smtClean="0">
                <a:solidFill>
                  <a:prstClr val="black"/>
                </a:solidFill>
                <a:latin typeface="Times New Roman" pitchFamily="18" charset="0"/>
                <a:cs typeface="Times New Roman" pitchFamily="18" charset="0"/>
              </a:rPr>
              <a:t>	</a:t>
            </a:r>
            <a:r>
              <a:rPr lang="en-US" sz="2000" b="1" dirty="0" smtClean="0">
                <a:solidFill>
                  <a:prstClr val="black"/>
                </a:solidFill>
                <a:latin typeface="Times New Roman" pitchFamily="18" charset="0"/>
                <a:cs typeface="Times New Roman" pitchFamily="18" charset="0"/>
              </a:rPr>
              <a:t>a </a:t>
            </a:r>
            <a:r>
              <a:rPr lang="en-US" sz="2000" b="1" dirty="0">
                <a:solidFill>
                  <a:prstClr val="black"/>
                </a:solidFill>
                <a:latin typeface="Times New Roman" pitchFamily="18" charset="0"/>
                <a:cs typeface="Times New Roman" pitchFamily="18" charset="0"/>
              </a:rPr>
              <a:t>= (</a:t>
            </a:r>
            <a:r>
              <a:rPr lang="en-US" sz="2000" b="1" dirty="0" err="1">
                <a:solidFill>
                  <a:prstClr val="black"/>
                </a:solidFill>
                <a:latin typeface="Times New Roman" pitchFamily="18" charset="0"/>
                <a:cs typeface="Times New Roman" pitchFamily="18" charset="0"/>
              </a:rPr>
              <a:t>F</a:t>
            </a:r>
            <a:r>
              <a:rPr lang="en-US" sz="2000" b="1" baseline="-25000" dirty="0" err="1">
                <a:solidFill>
                  <a:prstClr val="black"/>
                </a:solidFill>
                <a:latin typeface="Times New Roman" pitchFamily="18" charset="0"/>
                <a:cs typeface="Times New Roman" pitchFamily="18" charset="0"/>
              </a:rPr>
              <a:t>ext</a:t>
            </a:r>
            <a:r>
              <a:rPr lang="en-US" sz="2000" b="1" dirty="0">
                <a:solidFill>
                  <a:prstClr val="black"/>
                </a:solidFill>
                <a:latin typeface="Times New Roman" pitchFamily="18" charset="0"/>
                <a:cs typeface="Times New Roman" pitchFamily="18" charset="0"/>
              </a:rPr>
              <a:t> + </a:t>
            </a:r>
            <a:r>
              <a:rPr lang="en-US" sz="2000" b="1" dirty="0" err="1">
                <a:solidFill>
                  <a:prstClr val="black"/>
                </a:solidFill>
                <a:latin typeface="Times New Roman" pitchFamily="18" charset="0"/>
                <a:cs typeface="Times New Roman" pitchFamily="18" charset="0"/>
              </a:rPr>
              <a:t>F</a:t>
            </a:r>
            <a:r>
              <a:rPr lang="en-US" sz="2000" b="1" baseline="-25000" dirty="0" err="1">
                <a:solidFill>
                  <a:prstClr val="black"/>
                </a:solidFill>
                <a:latin typeface="Times New Roman" pitchFamily="18" charset="0"/>
                <a:cs typeface="Times New Roman" pitchFamily="18" charset="0"/>
              </a:rPr>
              <a:t>int</a:t>
            </a:r>
            <a:r>
              <a:rPr lang="en-US" sz="2000" b="1" dirty="0">
                <a:solidFill>
                  <a:prstClr val="black"/>
                </a:solidFill>
                <a:latin typeface="Times New Roman" pitchFamily="18" charset="0"/>
                <a:cs typeface="Times New Roman" pitchFamily="18" charset="0"/>
              </a:rPr>
              <a:t>)/m</a:t>
            </a:r>
            <a:r>
              <a:rPr lang="en-US" sz="2000" b="1" baseline="-25000" dirty="0">
                <a:solidFill>
                  <a:prstClr val="black"/>
                </a:solidFill>
                <a:latin typeface="Times New Roman" pitchFamily="18" charset="0"/>
                <a:cs typeface="Times New Roman" pitchFamily="18" charset="0"/>
              </a:rPr>
              <a:t>e</a:t>
            </a:r>
            <a:r>
              <a:rPr lang="en-US" sz="2000" b="1" dirty="0">
                <a:solidFill>
                  <a:prstClr val="black"/>
                </a:solidFill>
                <a:latin typeface="Times New Roman" pitchFamily="18" charset="0"/>
                <a:cs typeface="Times New Roman" pitchFamily="18" charset="0"/>
              </a:rPr>
              <a:t> == </a:t>
            </a:r>
            <a:r>
              <a:rPr lang="en-US" sz="2000" b="1" dirty="0" err="1">
                <a:solidFill>
                  <a:prstClr val="black"/>
                </a:solidFill>
                <a:latin typeface="Times New Roman" pitchFamily="18" charset="0"/>
                <a:cs typeface="Times New Roman" pitchFamily="18" charset="0"/>
              </a:rPr>
              <a:t>F</a:t>
            </a:r>
            <a:r>
              <a:rPr lang="en-US" sz="2000" b="1" baseline="-25000" dirty="0" err="1">
                <a:solidFill>
                  <a:prstClr val="black"/>
                </a:solidFill>
                <a:latin typeface="Times New Roman" pitchFamily="18" charset="0"/>
                <a:cs typeface="Times New Roman" pitchFamily="18" charset="0"/>
              </a:rPr>
              <a:t>ext</a:t>
            </a:r>
            <a:r>
              <a:rPr lang="en-US" sz="2000" b="1" dirty="0">
                <a:solidFill>
                  <a:prstClr val="black"/>
                </a:solidFill>
                <a:latin typeface="Times New Roman" pitchFamily="18" charset="0"/>
                <a:cs typeface="Times New Roman" pitchFamily="18" charset="0"/>
              </a:rPr>
              <a:t>/m</a:t>
            </a:r>
            <a:r>
              <a:rPr lang="en-US" sz="2000" b="1" baseline="30000" dirty="0" smtClean="0">
                <a:solidFill>
                  <a:prstClr val="black"/>
                </a:solidFill>
                <a:latin typeface="Times New Roman" pitchFamily="18" charset="0"/>
                <a:cs typeface="Times New Roman" pitchFamily="18" charset="0"/>
              </a:rPr>
              <a:t>*</a:t>
            </a:r>
          </a:p>
          <a:p>
            <a:pPr>
              <a:spcBef>
                <a:spcPct val="20000"/>
              </a:spcBef>
            </a:pPr>
            <a:endParaRPr lang="en-US" sz="2000" baseline="-25000" dirty="0">
              <a:solidFill>
                <a:prstClr val="black"/>
              </a:solidFill>
              <a:latin typeface="Times New Roman" pitchFamily="18" charset="0"/>
              <a:cs typeface="Times New Roman" pitchFamily="18" charset="0"/>
            </a:endParaRPr>
          </a:p>
          <a:p>
            <a:pPr marL="342900" indent="-342900">
              <a:spcBef>
                <a:spcPct val="20000"/>
              </a:spcBef>
              <a:buFontTx/>
              <a:buChar char="•"/>
            </a:pPr>
            <a:r>
              <a:rPr lang="en-US" sz="2000" dirty="0">
                <a:solidFill>
                  <a:prstClr val="black"/>
                </a:solidFill>
                <a:latin typeface="Times New Roman" pitchFamily="18" charset="0"/>
                <a:cs typeface="Times New Roman" pitchFamily="18" charset="0"/>
              </a:rPr>
              <a:t>The dispersion relation E(K) compensates for the internal forces due to the crystal and allows us to use </a:t>
            </a:r>
            <a:r>
              <a:rPr lang="en-US" sz="2000" i="1" dirty="0">
                <a:solidFill>
                  <a:prstClr val="black"/>
                </a:solidFill>
                <a:latin typeface="Times New Roman" pitchFamily="18" charset="0"/>
                <a:cs typeface="Times New Roman" pitchFamily="18" charset="0"/>
              </a:rPr>
              <a:t>classical</a:t>
            </a:r>
            <a:r>
              <a:rPr lang="en-US" sz="2000" dirty="0">
                <a:solidFill>
                  <a:prstClr val="black"/>
                </a:solidFill>
                <a:latin typeface="Times New Roman" pitchFamily="18" charset="0"/>
                <a:cs typeface="Times New Roman" pitchFamily="18" charset="0"/>
              </a:rPr>
              <a:t> concepts for the electron as long as its mass is taken as m</a:t>
            </a:r>
            <a:r>
              <a:rPr lang="en-US" sz="2000" baseline="30000" dirty="0">
                <a:solidFill>
                  <a:prstClr val="black"/>
                </a:solidFill>
                <a:latin typeface="Times New Roman" pitchFamily="18" charset="0"/>
                <a:cs typeface="Times New Roman" pitchFamily="18" charset="0"/>
              </a:rPr>
              <a:t>*</a:t>
            </a:r>
            <a:endParaRPr lang="en-US" sz="2000" dirty="0">
              <a:solidFill>
                <a:prstClr val="black"/>
              </a:solidFill>
              <a:latin typeface="Times New Roman" pitchFamily="18" charset="0"/>
              <a:cs typeface="Times New Roman" pitchFamily="18" charset="0"/>
            </a:endParaRPr>
          </a:p>
        </p:txBody>
      </p:sp>
      <p:grpSp>
        <p:nvGrpSpPr>
          <p:cNvPr id="2" name="Group 21"/>
          <p:cNvGrpSpPr>
            <a:grpSpLocks/>
          </p:cNvGrpSpPr>
          <p:nvPr/>
        </p:nvGrpSpPr>
        <p:grpSpPr bwMode="auto">
          <a:xfrm>
            <a:off x="1600200" y="3429000"/>
            <a:ext cx="6853238" cy="2743200"/>
            <a:chOff x="1008" y="2160"/>
            <a:chExt cx="4317" cy="1728"/>
          </a:xfrm>
        </p:grpSpPr>
        <p:sp>
          <p:nvSpPr>
            <p:cNvPr id="9220" name="Freeform 4"/>
            <p:cNvSpPr>
              <a:spLocks/>
            </p:cNvSpPr>
            <p:nvPr/>
          </p:nvSpPr>
          <p:spPr bwMode="auto">
            <a:xfrm>
              <a:off x="1200" y="2736"/>
              <a:ext cx="576" cy="912"/>
            </a:xfrm>
            <a:custGeom>
              <a:avLst/>
              <a:gdLst/>
              <a:ahLst/>
              <a:cxnLst>
                <a:cxn ang="0">
                  <a:pos x="0" y="912"/>
                </a:cxn>
                <a:cxn ang="0">
                  <a:pos x="288" y="0"/>
                </a:cxn>
                <a:cxn ang="0">
                  <a:pos x="576" y="912"/>
                </a:cxn>
              </a:cxnLst>
              <a:rect l="0" t="0" r="r" b="b"/>
              <a:pathLst>
                <a:path w="576" h="912">
                  <a:moveTo>
                    <a:pt x="0" y="912"/>
                  </a:moveTo>
                  <a:cubicBezTo>
                    <a:pt x="96" y="456"/>
                    <a:pt x="192" y="0"/>
                    <a:pt x="288" y="0"/>
                  </a:cubicBezTo>
                  <a:cubicBezTo>
                    <a:pt x="384" y="0"/>
                    <a:pt x="496" y="792"/>
                    <a:pt x="576" y="912"/>
                  </a:cubicBezTo>
                </a:path>
              </a:pathLst>
            </a:custGeom>
            <a:noFill/>
            <a:ln w="9525">
              <a:solidFill>
                <a:schemeClr val="tx1"/>
              </a:solidFill>
              <a:round/>
              <a:headEnd/>
              <a:tailEnd/>
            </a:ln>
            <a:effectLst/>
          </p:spPr>
          <p:txBody>
            <a:bodyPr/>
            <a:lstStyle/>
            <a:p>
              <a:endParaRPr lang="en-US">
                <a:solidFill>
                  <a:prstClr val="black"/>
                </a:solidFill>
              </a:endParaRPr>
            </a:p>
          </p:txBody>
        </p:sp>
        <p:sp>
          <p:nvSpPr>
            <p:cNvPr id="9221" name="Freeform 5"/>
            <p:cNvSpPr>
              <a:spLocks/>
            </p:cNvSpPr>
            <p:nvPr/>
          </p:nvSpPr>
          <p:spPr bwMode="auto">
            <a:xfrm>
              <a:off x="1824" y="2736"/>
              <a:ext cx="576" cy="912"/>
            </a:xfrm>
            <a:custGeom>
              <a:avLst/>
              <a:gdLst/>
              <a:ahLst/>
              <a:cxnLst>
                <a:cxn ang="0">
                  <a:pos x="0" y="912"/>
                </a:cxn>
                <a:cxn ang="0">
                  <a:pos x="288" y="0"/>
                </a:cxn>
                <a:cxn ang="0">
                  <a:pos x="576" y="912"/>
                </a:cxn>
              </a:cxnLst>
              <a:rect l="0" t="0" r="r" b="b"/>
              <a:pathLst>
                <a:path w="576" h="912">
                  <a:moveTo>
                    <a:pt x="0" y="912"/>
                  </a:moveTo>
                  <a:cubicBezTo>
                    <a:pt x="96" y="456"/>
                    <a:pt x="192" y="0"/>
                    <a:pt x="288" y="0"/>
                  </a:cubicBezTo>
                  <a:cubicBezTo>
                    <a:pt x="384" y="0"/>
                    <a:pt x="496" y="792"/>
                    <a:pt x="576" y="912"/>
                  </a:cubicBezTo>
                </a:path>
              </a:pathLst>
            </a:custGeom>
            <a:noFill/>
            <a:ln w="9525">
              <a:solidFill>
                <a:schemeClr val="tx1"/>
              </a:solidFill>
              <a:round/>
              <a:headEnd/>
              <a:tailEnd/>
            </a:ln>
            <a:effectLst/>
          </p:spPr>
          <p:txBody>
            <a:bodyPr/>
            <a:lstStyle/>
            <a:p>
              <a:endParaRPr lang="en-US">
                <a:solidFill>
                  <a:prstClr val="black"/>
                </a:solidFill>
              </a:endParaRPr>
            </a:p>
          </p:txBody>
        </p:sp>
        <p:sp>
          <p:nvSpPr>
            <p:cNvPr id="9222" name="Freeform 6"/>
            <p:cNvSpPr>
              <a:spLocks/>
            </p:cNvSpPr>
            <p:nvPr/>
          </p:nvSpPr>
          <p:spPr bwMode="auto">
            <a:xfrm>
              <a:off x="2448" y="2736"/>
              <a:ext cx="576" cy="912"/>
            </a:xfrm>
            <a:custGeom>
              <a:avLst/>
              <a:gdLst/>
              <a:ahLst/>
              <a:cxnLst>
                <a:cxn ang="0">
                  <a:pos x="0" y="912"/>
                </a:cxn>
                <a:cxn ang="0">
                  <a:pos x="288" y="0"/>
                </a:cxn>
                <a:cxn ang="0">
                  <a:pos x="576" y="912"/>
                </a:cxn>
              </a:cxnLst>
              <a:rect l="0" t="0" r="r" b="b"/>
              <a:pathLst>
                <a:path w="576" h="912">
                  <a:moveTo>
                    <a:pt x="0" y="912"/>
                  </a:moveTo>
                  <a:cubicBezTo>
                    <a:pt x="96" y="456"/>
                    <a:pt x="192" y="0"/>
                    <a:pt x="288" y="0"/>
                  </a:cubicBezTo>
                  <a:cubicBezTo>
                    <a:pt x="384" y="0"/>
                    <a:pt x="496" y="792"/>
                    <a:pt x="576" y="912"/>
                  </a:cubicBezTo>
                </a:path>
              </a:pathLst>
            </a:custGeom>
            <a:noFill/>
            <a:ln w="9525">
              <a:solidFill>
                <a:schemeClr val="tx1"/>
              </a:solidFill>
              <a:round/>
              <a:headEnd/>
              <a:tailEnd/>
            </a:ln>
            <a:effectLst/>
          </p:spPr>
          <p:txBody>
            <a:bodyPr/>
            <a:lstStyle/>
            <a:p>
              <a:endParaRPr lang="en-US">
                <a:solidFill>
                  <a:prstClr val="black"/>
                </a:solidFill>
              </a:endParaRPr>
            </a:p>
          </p:txBody>
        </p:sp>
        <p:sp>
          <p:nvSpPr>
            <p:cNvPr id="9223" name="Freeform 7"/>
            <p:cNvSpPr>
              <a:spLocks/>
            </p:cNvSpPr>
            <p:nvPr/>
          </p:nvSpPr>
          <p:spPr bwMode="auto">
            <a:xfrm>
              <a:off x="3072" y="2736"/>
              <a:ext cx="576" cy="912"/>
            </a:xfrm>
            <a:custGeom>
              <a:avLst/>
              <a:gdLst/>
              <a:ahLst/>
              <a:cxnLst>
                <a:cxn ang="0">
                  <a:pos x="0" y="912"/>
                </a:cxn>
                <a:cxn ang="0">
                  <a:pos x="288" y="0"/>
                </a:cxn>
                <a:cxn ang="0">
                  <a:pos x="576" y="912"/>
                </a:cxn>
              </a:cxnLst>
              <a:rect l="0" t="0" r="r" b="b"/>
              <a:pathLst>
                <a:path w="576" h="912">
                  <a:moveTo>
                    <a:pt x="0" y="912"/>
                  </a:moveTo>
                  <a:cubicBezTo>
                    <a:pt x="96" y="456"/>
                    <a:pt x="192" y="0"/>
                    <a:pt x="288" y="0"/>
                  </a:cubicBezTo>
                  <a:cubicBezTo>
                    <a:pt x="384" y="0"/>
                    <a:pt x="496" y="792"/>
                    <a:pt x="576" y="912"/>
                  </a:cubicBezTo>
                </a:path>
              </a:pathLst>
            </a:custGeom>
            <a:noFill/>
            <a:ln w="9525">
              <a:solidFill>
                <a:schemeClr val="tx1"/>
              </a:solidFill>
              <a:round/>
              <a:headEnd/>
              <a:tailEnd/>
            </a:ln>
            <a:effectLst/>
          </p:spPr>
          <p:txBody>
            <a:bodyPr/>
            <a:lstStyle/>
            <a:p>
              <a:endParaRPr lang="en-US">
                <a:solidFill>
                  <a:prstClr val="black"/>
                </a:solidFill>
              </a:endParaRPr>
            </a:p>
          </p:txBody>
        </p:sp>
        <p:sp>
          <p:nvSpPr>
            <p:cNvPr id="9224" name="Oval 8"/>
            <p:cNvSpPr>
              <a:spLocks noChangeArrowheads="1"/>
            </p:cNvSpPr>
            <p:nvPr/>
          </p:nvSpPr>
          <p:spPr bwMode="auto">
            <a:xfrm>
              <a:off x="1680" y="3696"/>
              <a:ext cx="192" cy="192"/>
            </a:xfrm>
            <a:prstGeom prst="ellipse">
              <a:avLst/>
            </a:prstGeom>
            <a:solidFill>
              <a:schemeClr val="accent1"/>
            </a:solidFill>
            <a:ln w="9525">
              <a:solidFill>
                <a:schemeClr val="tx1"/>
              </a:solidFill>
              <a:round/>
              <a:headEnd/>
              <a:tailEnd/>
            </a:ln>
            <a:effectLst/>
          </p:spPr>
          <p:txBody>
            <a:bodyPr wrap="none" anchor="ctr"/>
            <a:lstStyle/>
            <a:p>
              <a:pPr algn="ctr"/>
              <a:r>
                <a:rPr lang="en-US">
                  <a:solidFill>
                    <a:prstClr val="black"/>
                  </a:solidFill>
                </a:rPr>
                <a:t>+</a:t>
              </a:r>
            </a:p>
          </p:txBody>
        </p:sp>
        <p:sp>
          <p:nvSpPr>
            <p:cNvPr id="9225" name="Oval 9"/>
            <p:cNvSpPr>
              <a:spLocks noChangeArrowheads="1"/>
            </p:cNvSpPr>
            <p:nvPr/>
          </p:nvSpPr>
          <p:spPr bwMode="auto">
            <a:xfrm>
              <a:off x="2304" y="3696"/>
              <a:ext cx="192" cy="192"/>
            </a:xfrm>
            <a:prstGeom prst="ellipse">
              <a:avLst/>
            </a:prstGeom>
            <a:solidFill>
              <a:schemeClr val="accent1"/>
            </a:solidFill>
            <a:ln w="9525">
              <a:solidFill>
                <a:schemeClr val="tx1"/>
              </a:solidFill>
              <a:round/>
              <a:headEnd/>
              <a:tailEnd/>
            </a:ln>
            <a:effectLst/>
          </p:spPr>
          <p:txBody>
            <a:bodyPr wrap="none" anchor="ctr"/>
            <a:lstStyle/>
            <a:p>
              <a:pPr algn="ctr"/>
              <a:r>
                <a:rPr lang="en-US">
                  <a:solidFill>
                    <a:prstClr val="black"/>
                  </a:solidFill>
                </a:rPr>
                <a:t>+</a:t>
              </a:r>
            </a:p>
          </p:txBody>
        </p:sp>
        <p:sp>
          <p:nvSpPr>
            <p:cNvPr id="9226" name="Oval 10"/>
            <p:cNvSpPr>
              <a:spLocks noChangeArrowheads="1"/>
            </p:cNvSpPr>
            <p:nvPr/>
          </p:nvSpPr>
          <p:spPr bwMode="auto">
            <a:xfrm>
              <a:off x="2928" y="3696"/>
              <a:ext cx="192" cy="192"/>
            </a:xfrm>
            <a:prstGeom prst="ellipse">
              <a:avLst/>
            </a:prstGeom>
            <a:solidFill>
              <a:schemeClr val="accent1"/>
            </a:solidFill>
            <a:ln w="9525">
              <a:solidFill>
                <a:schemeClr val="tx1"/>
              </a:solidFill>
              <a:round/>
              <a:headEnd/>
              <a:tailEnd/>
            </a:ln>
            <a:effectLst/>
          </p:spPr>
          <p:txBody>
            <a:bodyPr wrap="none" anchor="ctr"/>
            <a:lstStyle/>
            <a:p>
              <a:pPr algn="ctr"/>
              <a:r>
                <a:rPr lang="en-US">
                  <a:solidFill>
                    <a:prstClr val="black"/>
                  </a:solidFill>
                </a:rPr>
                <a:t>+</a:t>
              </a:r>
            </a:p>
          </p:txBody>
        </p:sp>
        <p:sp>
          <p:nvSpPr>
            <p:cNvPr id="9227" name="Oval 11"/>
            <p:cNvSpPr>
              <a:spLocks noChangeArrowheads="1"/>
            </p:cNvSpPr>
            <p:nvPr/>
          </p:nvSpPr>
          <p:spPr bwMode="auto">
            <a:xfrm>
              <a:off x="3600" y="3648"/>
              <a:ext cx="192" cy="192"/>
            </a:xfrm>
            <a:prstGeom prst="ellipse">
              <a:avLst/>
            </a:prstGeom>
            <a:solidFill>
              <a:schemeClr val="accent1"/>
            </a:solidFill>
            <a:ln w="9525">
              <a:solidFill>
                <a:schemeClr val="tx1"/>
              </a:solidFill>
              <a:round/>
              <a:headEnd/>
              <a:tailEnd/>
            </a:ln>
            <a:effectLst/>
          </p:spPr>
          <p:txBody>
            <a:bodyPr wrap="none" anchor="ctr"/>
            <a:lstStyle/>
            <a:p>
              <a:pPr algn="ctr"/>
              <a:r>
                <a:rPr lang="en-US">
                  <a:solidFill>
                    <a:prstClr val="black"/>
                  </a:solidFill>
                </a:rPr>
                <a:t>+</a:t>
              </a:r>
            </a:p>
          </p:txBody>
        </p:sp>
        <p:sp>
          <p:nvSpPr>
            <p:cNvPr id="9228" name="Oval 12"/>
            <p:cNvSpPr>
              <a:spLocks noChangeArrowheads="1"/>
            </p:cNvSpPr>
            <p:nvPr/>
          </p:nvSpPr>
          <p:spPr bwMode="auto">
            <a:xfrm>
              <a:off x="1056" y="3696"/>
              <a:ext cx="192" cy="192"/>
            </a:xfrm>
            <a:prstGeom prst="ellipse">
              <a:avLst/>
            </a:prstGeom>
            <a:solidFill>
              <a:schemeClr val="accent1"/>
            </a:solidFill>
            <a:ln w="9525">
              <a:solidFill>
                <a:schemeClr val="tx1"/>
              </a:solidFill>
              <a:round/>
              <a:headEnd/>
              <a:tailEnd/>
            </a:ln>
            <a:effectLst/>
          </p:spPr>
          <p:txBody>
            <a:bodyPr wrap="none" anchor="ctr"/>
            <a:lstStyle/>
            <a:p>
              <a:pPr algn="ctr"/>
              <a:r>
                <a:rPr lang="en-US">
                  <a:solidFill>
                    <a:prstClr val="black"/>
                  </a:solidFill>
                </a:rPr>
                <a:t>+</a:t>
              </a:r>
            </a:p>
          </p:txBody>
        </p:sp>
        <p:sp>
          <p:nvSpPr>
            <p:cNvPr id="9229" name="Line 13"/>
            <p:cNvSpPr>
              <a:spLocks noChangeShapeType="1"/>
            </p:cNvSpPr>
            <p:nvPr/>
          </p:nvSpPr>
          <p:spPr bwMode="auto">
            <a:xfrm flipV="1">
              <a:off x="3744" y="3216"/>
              <a:ext cx="144" cy="432"/>
            </a:xfrm>
            <a:prstGeom prst="line">
              <a:avLst/>
            </a:prstGeom>
            <a:noFill/>
            <a:ln w="9525">
              <a:solidFill>
                <a:schemeClr val="tx1"/>
              </a:solidFill>
              <a:round/>
              <a:headEnd/>
              <a:tailEnd/>
            </a:ln>
            <a:effectLst/>
          </p:spPr>
          <p:txBody>
            <a:bodyPr/>
            <a:lstStyle/>
            <a:p>
              <a:endParaRPr lang="en-US">
                <a:solidFill>
                  <a:prstClr val="black"/>
                </a:solidFill>
              </a:endParaRPr>
            </a:p>
          </p:txBody>
        </p:sp>
        <p:sp>
          <p:nvSpPr>
            <p:cNvPr id="9230" name="Line 14"/>
            <p:cNvSpPr>
              <a:spLocks noChangeShapeType="1"/>
            </p:cNvSpPr>
            <p:nvPr/>
          </p:nvSpPr>
          <p:spPr bwMode="auto">
            <a:xfrm flipH="1" flipV="1">
              <a:off x="1008" y="3168"/>
              <a:ext cx="96" cy="480"/>
            </a:xfrm>
            <a:prstGeom prst="line">
              <a:avLst/>
            </a:prstGeom>
            <a:noFill/>
            <a:ln w="9525">
              <a:solidFill>
                <a:schemeClr val="tx1"/>
              </a:solidFill>
              <a:round/>
              <a:headEnd/>
              <a:tailEnd/>
            </a:ln>
            <a:effectLst/>
          </p:spPr>
          <p:txBody>
            <a:bodyPr/>
            <a:lstStyle/>
            <a:p>
              <a:endParaRPr lang="en-US">
                <a:solidFill>
                  <a:prstClr val="black"/>
                </a:solidFill>
              </a:endParaRPr>
            </a:p>
          </p:txBody>
        </p:sp>
        <p:sp>
          <p:nvSpPr>
            <p:cNvPr id="9231" name="Text Box 15"/>
            <p:cNvSpPr txBox="1">
              <a:spLocks noChangeArrowheads="1"/>
            </p:cNvSpPr>
            <p:nvPr/>
          </p:nvSpPr>
          <p:spPr bwMode="auto">
            <a:xfrm>
              <a:off x="3926" y="3050"/>
              <a:ext cx="521" cy="288"/>
            </a:xfrm>
            <a:prstGeom prst="rect">
              <a:avLst/>
            </a:prstGeom>
            <a:noFill/>
            <a:ln w="9525">
              <a:noFill/>
              <a:miter lim="800000"/>
              <a:headEnd/>
              <a:tailEnd/>
            </a:ln>
            <a:effectLst/>
          </p:spPr>
          <p:txBody>
            <a:bodyPr wrap="none">
              <a:spAutoFit/>
            </a:bodyPr>
            <a:lstStyle/>
            <a:p>
              <a:r>
                <a:rPr lang="en-US">
                  <a:solidFill>
                    <a:prstClr val="black"/>
                  </a:solidFill>
                </a:rPr>
                <a:t>E</a:t>
              </a:r>
              <a:r>
                <a:rPr lang="en-US" baseline="-25000">
                  <a:solidFill>
                    <a:prstClr val="black"/>
                  </a:solidFill>
                </a:rPr>
                <a:t>p</a:t>
              </a:r>
              <a:r>
                <a:rPr lang="en-US">
                  <a:solidFill>
                    <a:prstClr val="black"/>
                  </a:solidFill>
                </a:rPr>
                <a:t>(x)</a:t>
              </a:r>
            </a:p>
          </p:txBody>
        </p:sp>
        <p:sp>
          <p:nvSpPr>
            <p:cNvPr id="9232" name="Oval 16"/>
            <p:cNvSpPr>
              <a:spLocks noChangeArrowheads="1"/>
            </p:cNvSpPr>
            <p:nvPr/>
          </p:nvSpPr>
          <p:spPr bwMode="auto">
            <a:xfrm>
              <a:off x="2208" y="2592"/>
              <a:ext cx="96" cy="96"/>
            </a:xfrm>
            <a:prstGeom prst="ellipse">
              <a:avLst/>
            </a:prstGeom>
            <a:solidFill>
              <a:srgbClr val="FFFF66"/>
            </a:solidFill>
            <a:ln w="9525">
              <a:solidFill>
                <a:schemeClr val="tx1"/>
              </a:solidFill>
              <a:round/>
              <a:headEnd/>
              <a:tailEnd/>
            </a:ln>
            <a:effectLst/>
          </p:spPr>
          <p:txBody>
            <a:bodyPr wrap="none" anchor="ctr"/>
            <a:lstStyle/>
            <a:p>
              <a:pPr algn="ctr"/>
              <a:r>
                <a:rPr lang="en-US">
                  <a:solidFill>
                    <a:prstClr val="black"/>
                  </a:solidFill>
                </a:rPr>
                <a:t>-</a:t>
              </a:r>
            </a:p>
          </p:txBody>
        </p:sp>
        <p:sp>
          <p:nvSpPr>
            <p:cNvPr id="9233" name="AutoShape 17"/>
            <p:cNvSpPr>
              <a:spLocks noChangeArrowheads="1"/>
            </p:cNvSpPr>
            <p:nvPr/>
          </p:nvSpPr>
          <p:spPr bwMode="auto">
            <a:xfrm>
              <a:off x="2064" y="2256"/>
              <a:ext cx="576" cy="144"/>
            </a:xfrm>
            <a:prstGeom prst="leftArrow">
              <a:avLst>
                <a:gd name="adj1" fmla="val 50000"/>
                <a:gd name="adj2" fmla="val 100000"/>
              </a:avLst>
            </a:prstGeom>
            <a:solidFill>
              <a:schemeClr val="bg2"/>
            </a:solidFill>
            <a:ln w="9525">
              <a:solidFill>
                <a:schemeClr val="tx1"/>
              </a:solidFill>
              <a:miter lim="800000"/>
              <a:headEnd/>
              <a:tailEnd/>
            </a:ln>
            <a:effectLst/>
          </p:spPr>
          <p:txBody>
            <a:bodyPr wrap="none" anchor="ctr"/>
            <a:lstStyle/>
            <a:p>
              <a:endParaRPr lang="en-US">
                <a:solidFill>
                  <a:prstClr val="black"/>
                </a:solidFill>
              </a:endParaRPr>
            </a:p>
          </p:txBody>
        </p:sp>
        <p:sp>
          <p:nvSpPr>
            <p:cNvPr id="9234" name="Text Box 18"/>
            <p:cNvSpPr txBox="1">
              <a:spLocks noChangeArrowheads="1"/>
            </p:cNvSpPr>
            <p:nvPr/>
          </p:nvSpPr>
          <p:spPr bwMode="auto">
            <a:xfrm>
              <a:off x="2688" y="2160"/>
              <a:ext cx="834" cy="327"/>
            </a:xfrm>
            <a:prstGeom prst="rect">
              <a:avLst/>
            </a:prstGeom>
            <a:noFill/>
            <a:ln w="9525">
              <a:noFill/>
              <a:miter lim="800000"/>
              <a:headEnd/>
              <a:tailEnd/>
            </a:ln>
            <a:effectLst/>
          </p:spPr>
          <p:txBody>
            <a:bodyPr wrap="none">
              <a:spAutoFit/>
            </a:bodyPr>
            <a:lstStyle/>
            <a:p>
              <a:r>
                <a:rPr lang="en-US">
                  <a:solidFill>
                    <a:prstClr val="black"/>
                  </a:solidFill>
                </a:rPr>
                <a:t>F</a:t>
              </a:r>
              <a:r>
                <a:rPr lang="en-US" baseline="-25000">
                  <a:solidFill>
                    <a:prstClr val="black"/>
                  </a:solidFill>
                </a:rPr>
                <a:t>ext</a:t>
              </a:r>
              <a:r>
                <a:rPr lang="en-US">
                  <a:solidFill>
                    <a:prstClr val="black"/>
                  </a:solidFill>
                </a:rPr>
                <a:t> =-q</a:t>
              </a:r>
              <a:r>
                <a:rPr lang="en-US" sz="2800">
                  <a:solidFill>
                    <a:prstClr val="black"/>
                  </a:solidFill>
                  <a:latin typeface="Brush Script MT" pitchFamily="66" charset="0"/>
                </a:rPr>
                <a:t>E</a:t>
              </a:r>
            </a:p>
          </p:txBody>
        </p:sp>
        <p:sp>
          <p:nvSpPr>
            <p:cNvPr id="9235" name="AutoShape 19"/>
            <p:cNvSpPr>
              <a:spLocks noChangeArrowheads="1"/>
            </p:cNvSpPr>
            <p:nvPr/>
          </p:nvSpPr>
          <p:spPr bwMode="auto">
            <a:xfrm flipH="1">
              <a:off x="2352" y="2544"/>
              <a:ext cx="1824" cy="144"/>
            </a:xfrm>
            <a:prstGeom prst="leftArrow">
              <a:avLst>
                <a:gd name="adj1" fmla="val 50000"/>
                <a:gd name="adj2" fmla="val 316667"/>
              </a:avLst>
            </a:prstGeom>
            <a:solidFill>
              <a:schemeClr val="bg2"/>
            </a:solidFill>
            <a:ln w="9525">
              <a:solidFill>
                <a:schemeClr val="tx1"/>
              </a:solidFill>
              <a:miter lim="800000"/>
              <a:headEnd/>
              <a:tailEnd/>
            </a:ln>
            <a:effectLst/>
          </p:spPr>
          <p:txBody>
            <a:bodyPr wrap="none" anchor="ctr"/>
            <a:lstStyle/>
            <a:p>
              <a:endParaRPr lang="en-US">
                <a:solidFill>
                  <a:prstClr val="black"/>
                </a:solidFill>
              </a:endParaRPr>
            </a:p>
          </p:txBody>
        </p:sp>
        <p:sp>
          <p:nvSpPr>
            <p:cNvPr id="9236" name="Text Box 20"/>
            <p:cNvSpPr txBox="1">
              <a:spLocks noChangeArrowheads="1"/>
            </p:cNvSpPr>
            <p:nvPr/>
          </p:nvSpPr>
          <p:spPr bwMode="auto">
            <a:xfrm>
              <a:off x="4224" y="2476"/>
              <a:ext cx="1101" cy="288"/>
            </a:xfrm>
            <a:prstGeom prst="rect">
              <a:avLst/>
            </a:prstGeom>
            <a:noFill/>
            <a:ln w="9525">
              <a:noFill/>
              <a:miter lim="800000"/>
              <a:headEnd/>
              <a:tailEnd/>
            </a:ln>
            <a:effectLst/>
          </p:spPr>
          <p:txBody>
            <a:bodyPr wrap="none">
              <a:spAutoFit/>
            </a:bodyPr>
            <a:lstStyle/>
            <a:p>
              <a:r>
                <a:rPr lang="en-US">
                  <a:solidFill>
                    <a:prstClr val="black"/>
                  </a:solidFill>
                </a:rPr>
                <a:t>F</a:t>
              </a:r>
              <a:r>
                <a:rPr lang="en-US" baseline="-25000">
                  <a:solidFill>
                    <a:prstClr val="black"/>
                  </a:solidFill>
                </a:rPr>
                <a:t>int</a:t>
              </a:r>
              <a:r>
                <a:rPr lang="en-US">
                  <a:solidFill>
                    <a:prstClr val="black"/>
                  </a:solidFill>
                </a:rPr>
                <a:t> =-dE</a:t>
              </a:r>
              <a:r>
                <a:rPr lang="en-US" baseline="-25000">
                  <a:solidFill>
                    <a:prstClr val="black"/>
                  </a:solidFill>
                </a:rPr>
                <a:t>p</a:t>
              </a:r>
              <a:r>
                <a:rPr lang="en-US">
                  <a:solidFill>
                    <a:prstClr val="black"/>
                  </a:solidFill>
                </a:rPr>
                <a:t>/dx</a:t>
              </a:r>
              <a:endParaRPr lang="en-US" sz="2800">
                <a:solidFill>
                  <a:prstClr val="black"/>
                </a:solidFill>
                <a:latin typeface="Brush Script MT" pitchFamily="66" charset="0"/>
              </a:endParaRPr>
            </a:p>
          </p:txBody>
        </p:sp>
      </p:grpSp>
    </p:spTree>
    <p:extLst>
      <p:ext uri="{BB962C8B-B14F-4D97-AF65-F5344CB8AC3E}">
        <p14:creationId xmlns:p14="http://schemas.microsoft.com/office/powerpoint/2010/main" xmlns="" val="109329392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417638"/>
          </a:xfrm>
        </p:spPr>
        <p:txBody>
          <a:bodyPr>
            <a:normAutofit/>
          </a:bodyPr>
          <a:lstStyle/>
          <a:p>
            <a:pPr algn="l">
              <a:tabLst>
                <a:tab pos="457200" algn="l"/>
              </a:tabLst>
            </a:pPr>
            <a:r>
              <a:rPr lang="en-US" sz="2800" b="1" dirty="0" smtClean="0">
                <a:solidFill>
                  <a:srgbClr val="C00000"/>
                </a:solidFill>
                <a:latin typeface="Times New Roman" pitchFamily="18" charset="0"/>
                <a:cs typeface="Times New Roman" pitchFamily="18" charset="0"/>
                <a:sym typeface="Symbol" pitchFamily="18" charset="2"/>
              </a:rPr>
              <a:t>		</a:t>
            </a:r>
            <a:r>
              <a:rPr lang="en-US" sz="2400" b="1" dirty="0" smtClean="0">
                <a:solidFill>
                  <a:srgbClr val="FF0000"/>
                </a:solidFill>
                <a:latin typeface="Times New Roman" pitchFamily="18" charset="0"/>
                <a:cs typeface="Times New Roman" pitchFamily="18" charset="0"/>
                <a:sym typeface="Symbol" pitchFamily="18" charset="2"/>
              </a:rPr>
              <a:t>Effective Mass Approximation and </a:t>
            </a:r>
            <a:r>
              <a:rPr lang="en-US" sz="2400" b="1" dirty="0" err="1" smtClean="0">
                <a:solidFill>
                  <a:srgbClr val="FF0000"/>
                </a:solidFill>
                <a:latin typeface="Times New Roman" pitchFamily="18" charset="0"/>
                <a:cs typeface="Times New Roman" pitchFamily="18" charset="0"/>
                <a:sym typeface="Symbol" pitchFamily="18" charset="2"/>
              </a:rPr>
              <a:t>Hydrogenic</a:t>
            </a:r>
            <a:r>
              <a:rPr lang="en-US" sz="2400" b="1" dirty="0" smtClean="0">
                <a:solidFill>
                  <a:srgbClr val="FF0000"/>
                </a:solidFill>
                <a:latin typeface="Times New Roman" pitchFamily="18" charset="0"/>
                <a:cs typeface="Times New Roman" pitchFamily="18" charset="0"/>
                <a:sym typeface="Symbol" pitchFamily="18" charset="2"/>
              </a:rPr>
              <a:t> Model:</a:t>
            </a:r>
            <a:endParaRPr lang="en-US" sz="2400" dirty="0">
              <a:solidFill>
                <a:srgbClr val="FF0000"/>
              </a:solidFill>
              <a:latin typeface="Times New Roman" pitchFamily="18" charset="0"/>
              <a:cs typeface="Times New Roman" pitchFamily="18" charset="0"/>
              <a:sym typeface="Symbol" pitchFamily="18" charset="2"/>
            </a:endParaRPr>
          </a:p>
        </p:txBody>
      </p:sp>
      <p:graphicFrame>
        <p:nvGraphicFramePr>
          <p:cNvPr id="51202" name="Object 10"/>
          <p:cNvGraphicFramePr>
            <a:graphicFrameLocks noGrp="1" noChangeAspect="1"/>
          </p:cNvGraphicFramePr>
          <p:nvPr>
            <p:ph idx="1"/>
          </p:nvPr>
        </p:nvGraphicFramePr>
        <p:xfrm>
          <a:off x="3124200" y="1447800"/>
          <a:ext cx="2362200" cy="1219200"/>
        </p:xfrm>
        <a:graphic>
          <a:graphicData uri="http://schemas.openxmlformats.org/presentationml/2006/ole">
            <p:oleObj spid="_x0000_s51553" name="Equation" r:id="rId3" imgW="1447800" imgH="800100" progId="Equation.3">
              <p:embed/>
            </p:oleObj>
          </a:graphicData>
        </a:graphic>
      </p:graphicFrame>
      <p:graphicFrame>
        <p:nvGraphicFramePr>
          <p:cNvPr id="51203" name="Object 9"/>
          <p:cNvGraphicFramePr>
            <a:graphicFrameLocks noChangeAspect="1"/>
          </p:cNvGraphicFramePr>
          <p:nvPr/>
        </p:nvGraphicFramePr>
        <p:xfrm>
          <a:off x="3200400" y="3124200"/>
          <a:ext cx="2286000" cy="914400"/>
        </p:xfrm>
        <a:graphic>
          <a:graphicData uri="http://schemas.openxmlformats.org/presentationml/2006/ole">
            <p:oleObj spid="_x0000_s51554" name="Equation" r:id="rId4" imgW="1765300" imgH="622300" progId="Equation.3">
              <p:embed/>
            </p:oleObj>
          </a:graphicData>
        </a:graphic>
      </p:graphicFrame>
      <p:graphicFrame>
        <p:nvGraphicFramePr>
          <p:cNvPr id="51204" name="Object 8"/>
          <p:cNvGraphicFramePr>
            <a:graphicFrameLocks noChangeAspect="1"/>
          </p:cNvGraphicFramePr>
          <p:nvPr/>
        </p:nvGraphicFramePr>
        <p:xfrm>
          <a:off x="3429000" y="4648200"/>
          <a:ext cx="1981200" cy="762000"/>
        </p:xfrm>
        <a:graphic>
          <a:graphicData uri="http://schemas.openxmlformats.org/presentationml/2006/ole">
            <p:oleObj spid="_x0000_s51555" name="Equation" r:id="rId5" imgW="1397000" imgH="508000" progId="Equation.3">
              <p:embed/>
            </p:oleObj>
          </a:graphicData>
        </a:graphic>
      </p:graphicFrame>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828800"/>
            <a:ext cx="9144000" cy="2155825"/>
          </a:xfrm>
        </p:spPr>
        <p:txBody>
          <a:bodyPr>
            <a:normAutofit/>
          </a:bodyPr>
          <a:lstStyle/>
          <a:p>
            <a:pPr marL="1143000" marR="0" lvl="2" indent="-228600" algn="l" defTabSz="914400" rtl="0" eaLnBrk="1" fontAlgn="auto" latinLnBrk="0" hangingPunct="1">
              <a:lnSpc>
                <a:spcPct val="100000"/>
              </a:lnSpc>
              <a:spcBef>
                <a:spcPct val="20000"/>
              </a:spcBef>
              <a:spcAft>
                <a:spcPts val="0"/>
              </a:spcAft>
              <a:tabLst/>
              <a:defRPr/>
            </a:pPr>
            <a:r>
              <a:rPr kumimoji="0" lang="en-US" sz="2800" b="1" i="1" u="none" strike="noStrike" kern="1200" cap="none" spc="0" normalizeH="0" baseline="0" noProof="0" dirty="0" smtClean="0">
                <a:ln>
                  <a:noFill/>
                </a:ln>
                <a:solidFill>
                  <a:srgbClr val="E60000"/>
                </a:solidFill>
                <a:effectLst/>
                <a:uLnTx/>
                <a:uFillTx/>
                <a:latin typeface="Times New Roman" pitchFamily="18" charset="0"/>
                <a:ea typeface="+mn-ea"/>
                <a:cs typeface="Times New Roman" pitchFamily="18" charset="0"/>
              </a:rPr>
              <a:t>			Density of States</a:t>
            </a:r>
            <a:br>
              <a:rPr kumimoji="0" lang="en-US" sz="2800" b="1" i="1" u="none" strike="noStrike" kern="1200" cap="none" spc="0" normalizeH="0" baseline="0" noProof="0" dirty="0" smtClean="0">
                <a:ln>
                  <a:noFill/>
                </a:ln>
                <a:solidFill>
                  <a:srgbClr val="E60000"/>
                </a:solidFill>
                <a:effectLst/>
                <a:uLnTx/>
                <a:uFillTx/>
                <a:latin typeface="Times New Roman" pitchFamily="18" charset="0"/>
                <a:ea typeface="+mn-ea"/>
                <a:cs typeface="Times New Roman" pitchFamily="18" charset="0"/>
              </a:rPr>
            </a:br>
            <a:r>
              <a:rPr kumimoji="0" lang="en-US" sz="1800" b="1" i="0" u="none" strike="noStrike" kern="1200" cap="none" spc="0" normalizeH="0" baseline="0" noProof="0" dirty="0" smtClean="0">
                <a:ln>
                  <a:noFill/>
                </a:ln>
                <a:solidFill>
                  <a:prstClr val="black"/>
                </a:solidFill>
                <a:effectLst/>
                <a:uLnTx/>
                <a:uFillTx/>
                <a:latin typeface="Times New Roman" pitchFamily="18" charset="0"/>
                <a:ea typeface="+mn-ea"/>
                <a:cs typeface="Times New Roman" pitchFamily="18" charset="0"/>
              </a:rPr>
              <a:t/>
            </a:r>
            <a:br>
              <a:rPr kumimoji="0" lang="en-US" sz="1800" b="1" i="0" u="none" strike="noStrike" kern="1200" cap="none" spc="0" normalizeH="0" baseline="0" noProof="0" dirty="0" smtClean="0">
                <a:ln>
                  <a:noFill/>
                </a:ln>
                <a:solidFill>
                  <a:prstClr val="black"/>
                </a:solidFill>
                <a:effectLst/>
                <a:uLnTx/>
                <a:uFillTx/>
                <a:latin typeface="Times New Roman" pitchFamily="18" charset="0"/>
                <a:ea typeface="+mn-ea"/>
                <a:cs typeface="Times New Roman" pitchFamily="18" charset="0"/>
              </a:rPr>
            </a:br>
            <a:r>
              <a:rPr kumimoji="0" lang="en-US" sz="2800" b="1" i="0" u="none" strike="noStrike" kern="1200" cap="none" spc="0" normalizeH="0" baseline="0" noProof="0" dirty="0" smtClean="0">
                <a:ln>
                  <a:noFill/>
                </a:ln>
                <a:solidFill>
                  <a:srgbClr val="00B050"/>
                </a:solidFill>
                <a:effectLst/>
                <a:uLnTx/>
                <a:uFillTx/>
                <a:latin typeface="Times New Roman" pitchFamily="18" charset="0"/>
                <a:ea typeface="+mn-ea"/>
                <a:cs typeface="Times New Roman" pitchFamily="18" charset="0"/>
              </a:rPr>
              <a:t>Fermi-Dirac Distribution Function</a:t>
            </a:r>
            <a:br>
              <a:rPr kumimoji="0" lang="en-US" sz="2800" b="1" i="0" u="none" strike="noStrike" kern="1200" cap="none" spc="0" normalizeH="0" baseline="0" noProof="0" dirty="0" smtClean="0">
                <a:ln>
                  <a:noFill/>
                </a:ln>
                <a:solidFill>
                  <a:srgbClr val="00B050"/>
                </a:solidFill>
                <a:effectLst/>
                <a:uLnTx/>
                <a:uFillTx/>
                <a:latin typeface="Times New Roman" pitchFamily="18" charset="0"/>
                <a:ea typeface="+mn-ea"/>
                <a:cs typeface="Times New Roman" pitchFamily="18" charset="0"/>
              </a:rPr>
            </a:br>
            <a:endParaRPr lang="en-US" sz="2800" i="1" dirty="0">
              <a:solidFill>
                <a:srgbClr val="E60000"/>
              </a:solidFill>
            </a:endParaRPr>
          </a:p>
        </p:txBody>
      </p:sp>
    </p:spTree>
    <p:extLst>
      <p:ext uri="{BB962C8B-B14F-4D97-AF65-F5344CB8AC3E}">
        <p14:creationId xmlns:p14="http://schemas.microsoft.com/office/powerpoint/2010/main" xmlns="" val="132351398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81" name="Rectangle 2"/>
          <p:cNvSpPr>
            <a:spLocks noGrp="1" noChangeArrowheads="1"/>
          </p:cNvSpPr>
          <p:nvPr>
            <p:ph type="title"/>
          </p:nvPr>
        </p:nvSpPr>
        <p:spPr>
          <a:xfrm>
            <a:off x="0" y="0"/>
            <a:ext cx="9144000" cy="1066800"/>
          </a:xfrm>
          <a:solidFill>
            <a:schemeClr val="bg1"/>
          </a:solidFill>
        </p:spPr>
        <p:txBody>
          <a:bodyPr>
            <a:normAutofit fontScale="90000"/>
          </a:bodyPr>
          <a:lstStyle/>
          <a:p>
            <a:pPr marL="342900" lvl="0" indent="-342900" algn="l">
              <a:spcBef>
                <a:spcPct val="20000"/>
              </a:spcBef>
            </a:pPr>
            <a:r>
              <a:rPr lang="en-US" altLang="zh-CN" sz="2800" dirty="0">
                <a:solidFill>
                  <a:srgbClr val="FF0000"/>
                </a:solidFill>
                <a:latin typeface="Times New Roman" pitchFamily="18" charset="0"/>
                <a:ea typeface="宋体" pitchFamily="2" charset="-122"/>
                <a:cs typeface="Times New Roman" pitchFamily="18" charset="0"/>
              </a:rPr>
              <a:t>	</a:t>
            </a:r>
            <a:r>
              <a:rPr lang="en-US" altLang="zh-CN" sz="2800" dirty="0" smtClean="0">
                <a:solidFill>
                  <a:srgbClr val="FF0000"/>
                </a:solidFill>
                <a:latin typeface="Times New Roman" pitchFamily="18" charset="0"/>
                <a:ea typeface="宋体" pitchFamily="2" charset="-122"/>
                <a:cs typeface="Times New Roman" pitchFamily="18" charset="0"/>
              </a:rPr>
              <a:t>	 </a:t>
            </a:r>
            <a:br>
              <a:rPr lang="en-US" altLang="zh-CN" sz="2800" dirty="0" smtClean="0">
                <a:solidFill>
                  <a:srgbClr val="FF0000"/>
                </a:solidFill>
                <a:latin typeface="Times New Roman" pitchFamily="18" charset="0"/>
                <a:ea typeface="宋体" pitchFamily="2" charset="-122"/>
                <a:cs typeface="Times New Roman" pitchFamily="18" charset="0"/>
              </a:rPr>
            </a:br>
            <a:r>
              <a:rPr lang="en-US" altLang="zh-CN" sz="2800" dirty="0" smtClean="0">
                <a:solidFill>
                  <a:srgbClr val="FF0000"/>
                </a:solidFill>
                <a:latin typeface="Times New Roman" pitchFamily="18" charset="0"/>
                <a:ea typeface="宋体" pitchFamily="2" charset="-122"/>
                <a:cs typeface="Times New Roman" pitchFamily="18" charset="0"/>
              </a:rPr>
              <a:t> 	   </a:t>
            </a:r>
            <a:r>
              <a:rPr lang="en-US" altLang="zh-CN" sz="3100" b="1" dirty="0" smtClean="0">
                <a:solidFill>
                  <a:srgbClr val="FF0000"/>
                </a:solidFill>
                <a:latin typeface="Times New Roman" pitchFamily="18" charset="0"/>
                <a:ea typeface="宋体" pitchFamily="2" charset="-122"/>
                <a:cs typeface="Times New Roman" pitchFamily="18" charset="0"/>
              </a:rPr>
              <a:t>Density </a:t>
            </a:r>
            <a:r>
              <a:rPr lang="en-US" altLang="zh-CN" sz="3100" b="1" dirty="0">
                <a:solidFill>
                  <a:srgbClr val="FF0000"/>
                </a:solidFill>
                <a:latin typeface="Times New Roman" pitchFamily="18" charset="0"/>
                <a:ea typeface="宋体" pitchFamily="2" charset="-122"/>
                <a:cs typeface="Times New Roman" pitchFamily="18" charset="0"/>
              </a:rPr>
              <a:t>of Charge Carriers:</a:t>
            </a:r>
            <a:br>
              <a:rPr lang="en-US" altLang="zh-CN" sz="3100" b="1" dirty="0">
                <a:solidFill>
                  <a:srgbClr val="FF0000"/>
                </a:solidFill>
                <a:latin typeface="Times New Roman" pitchFamily="18" charset="0"/>
                <a:ea typeface="宋体" pitchFamily="2" charset="-122"/>
                <a:cs typeface="Times New Roman" pitchFamily="18" charset="0"/>
              </a:rPr>
            </a:br>
            <a:endParaRPr lang="en-US" altLang="zh-CN" sz="3100" b="1" dirty="0" smtClean="0">
              <a:solidFill>
                <a:srgbClr val="FF0000"/>
              </a:solidFill>
              <a:latin typeface="Times New Roman" pitchFamily="18" charset="0"/>
              <a:ea typeface="宋体" pitchFamily="2" charset="-122"/>
              <a:cs typeface="Times New Roman" pitchFamily="18" charset="0"/>
            </a:endParaRPr>
          </a:p>
        </p:txBody>
      </p:sp>
      <p:sp>
        <p:nvSpPr>
          <p:cNvPr id="24582" name="Rectangle 4"/>
          <p:cNvSpPr>
            <a:spLocks noGrp="1" noChangeArrowheads="1"/>
          </p:cNvSpPr>
          <p:nvPr>
            <p:ph type="body" idx="1"/>
          </p:nvPr>
        </p:nvSpPr>
        <p:spPr>
          <a:xfrm>
            <a:off x="457200" y="1066800"/>
            <a:ext cx="8229600" cy="5059363"/>
          </a:xfrm>
          <a:noFill/>
        </p:spPr>
        <p:txBody>
          <a:bodyPr>
            <a:normAutofit/>
          </a:bodyPr>
          <a:lstStyle/>
          <a:p>
            <a:pPr eaLnBrk="1" hangingPunct="1">
              <a:buNone/>
            </a:pPr>
            <a:r>
              <a:rPr lang="en-US" altLang="zh-CN" sz="2400" b="1" i="1" dirty="0" smtClean="0">
                <a:solidFill>
                  <a:srgbClr val="00B050"/>
                </a:solidFill>
                <a:latin typeface="Times New Roman" pitchFamily="18" charset="0"/>
                <a:ea typeface="宋体" pitchFamily="2" charset="-122"/>
                <a:cs typeface="Times New Roman" pitchFamily="18" charset="0"/>
              </a:rPr>
              <a:t>	</a:t>
            </a:r>
            <a:endParaRPr lang="en-US" altLang="zh-CN" sz="2000" b="1" i="1" dirty="0" smtClean="0">
              <a:solidFill>
                <a:srgbClr val="00B050"/>
              </a:solidFill>
              <a:latin typeface="Times New Roman" pitchFamily="18" charset="0"/>
              <a:ea typeface="宋体" pitchFamily="2" charset="-122"/>
              <a:cs typeface="Times New Roman" pitchFamily="18" charset="0"/>
            </a:endParaRPr>
          </a:p>
          <a:p>
            <a:pPr lvl="1" eaLnBrk="1" hangingPunct="1">
              <a:buClr>
                <a:schemeClr val="accent2"/>
              </a:buClr>
              <a:buFont typeface="Wingdings" pitchFamily="2" charset="2"/>
              <a:buChar char="Ø"/>
            </a:pPr>
            <a:r>
              <a:rPr lang="en-US" altLang="zh-CN" sz="2000" dirty="0" smtClean="0">
                <a:latin typeface="Times New Roman" pitchFamily="18" charset="0"/>
                <a:ea typeface="宋体" pitchFamily="2" charset="-122"/>
                <a:cs typeface="Times New Roman" pitchFamily="18" charset="0"/>
              </a:rPr>
              <a:t>Majority carrier concentration is only determined by the dopant impurity. </a:t>
            </a:r>
          </a:p>
          <a:p>
            <a:pPr lvl="1" eaLnBrk="1" hangingPunct="1">
              <a:buClr>
                <a:schemeClr val="accent2"/>
              </a:buClr>
              <a:buNone/>
            </a:pPr>
            <a:endParaRPr lang="en-US" altLang="zh-CN" sz="2000" dirty="0" smtClean="0">
              <a:latin typeface="Times New Roman" pitchFamily="18" charset="0"/>
              <a:ea typeface="宋体" pitchFamily="2" charset="-122"/>
              <a:cs typeface="Times New Roman" pitchFamily="18" charset="0"/>
            </a:endParaRPr>
          </a:p>
          <a:p>
            <a:pPr lvl="1" eaLnBrk="1" hangingPunct="1">
              <a:buClr>
                <a:schemeClr val="accent2"/>
              </a:buClr>
              <a:buFont typeface="Wingdings" pitchFamily="2" charset="2"/>
              <a:buChar char="Ø"/>
            </a:pPr>
            <a:r>
              <a:rPr lang="en-US" altLang="zh-CN" sz="2000" dirty="0" smtClean="0">
                <a:latin typeface="Times New Roman" pitchFamily="18" charset="0"/>
                <a:ea typeface="宋体" pitchFamily="2" charset="-122"/>
                <a:cs typeface="Times New Roman" pitchFamily="18" charset="0"/>
              </a:rPr>
              <a:t>Minority carrier density is strongly affected by temperature.</a:t>
            </a:r>
          </a:p>
          <a:p>
            <a:pPr lvl="1" eaLnBrk="1" hangingPunct="1">
              <a:buClr>
                <a:schemeClr val="accent2"/>
              </a:buClr>
              <a:buNone/>
            </a:pPr>
            <a:endParaRPr lang="en-US" altLang="zh-CN" sz="2000" dirty="0" smtClean="0">
              <a:latin typeface="Times New Roman" pitchFamily="18" charset="0"/>
              <a:ea typeface="宋体" pitchFamily="2" charset="-122"/>
              <a:cs typeface="Times New Roman" pitchFamily="18" charset="0"/>
            </a:endParaRPr>
          </a:p>
          <a:p>
            <a:pPr lvl="1" eaLnBrk="1" hangingPunct="1">
              <a:buClr>
                <a:schemeClr val="accent2"/>
              </a:buClr>
              <a:buFont typeface="Wingdings" pitchFamily="2" charset="2"/>
              <a:buChar char="Ø"/>
            </a:pPr>
            <a:r>
              <a:rPr lang="en-US" altLang="zh-CN" sz="2000" dirty="0" smtClean="0">
                <a:latin typeface="Times New Roman" pitchFamily="18" charset="0"/>
                <a:ea typeface="宋体" pitchFamily="2" charset="-122"/>
                <a:cs typeface="Times New Roman" pitchFamily="18" charset="0"/>
              </a:rPr>
              <a:t>If the temperature is high enough, characteristics of the doped semiconductor will decline to the one of intrinsic semiconductor.</a:t>
            </a:r>
          </a:p>
          <a:p>
            <a:pPr lvl="1" eaLnBrk="1" hangingPunct="1">
              <a:buClr>
                <a:schemeClr val="accent2"/>
              </a:buClr>
              <a:buFont typeface="Wingdings" pitchFamily="2" charset="2"/>
              <a:buChar char="Ø"/>
            </a:pPr>
            <a:endParaRPr lang="en-US" altLang="zh-CN" sz="2000" dirty="0" smtClean="0">
              <a:latin typeface="Times New Roman" pitchFamily="18" charset="0"/>
              <a:ea typeface="宋体" pitchFamily="2" charset="-122"/>
              <a:cs typeface="Times New Roman" pitchFamily="18" charset="0"/>
            </a:endParaRPr>
          </a:p>
          <a:p>
            <a:pPr>
              <a:buNone/>
            </a:pPr>
            <a:r>
              <a:rPr lang="en-US" sz="2400" b="1" i="1" dirty="0" smtClean="0">
                <a:solidFill>
                  <a:srgbClr val="C00000"/>
                </a:solidFill>
                <a:latin typeface="Times New Roman" pitchFamily="18" charset="0"/>
                <a:cs typeface="Times New Roman" pitchFamily="18" charset="0"/>
                <a:sym typeface="Symbol" pitchFamily="18" charset="2"/>
              </a:rPr>
              <a:t>	To obtain carrier densities </a:t>
            </a:r>
            <a:r>
              <a:rPr lang="en-US" sz="2400" b="1" i="1" dirty="0" smtClean="0">
                <a:solidFill>
                  <a:srgbClr val="C00000"/>
                </a:solidFill>
                <a:latin typeface="Times New Roman" pitchFamily="18" charset="0"/>
                <a:cs typeface="Times New Roman" pitchFamily="18" charset="0"/>
              </a:rPr>
              <a:t> investigate the distribution </a:t>
            </a:r>
          </a:p>
          <a:p>
            <a:pPr>
              <a:buNone/>
            </a:pPr>
            <a:r>
              <a:rPr lang="en-US" sz="2400" b="1" i="1" dirty="0" smtClean="0">
                <a:solidFill>
                  <a:srgbClr val="C00000"/>
                </a:solidFill>
                <a:latin typeface="Times New Roman" pitchFamily="18" charset="0"/>
                <a:cs typeface="Times New Roman" pitchFamily="18" charset="0"/>
              </a:rPr>
              <a:t>     of charge carriers over the </a:t>
            </a:r>
            <a:r>
              <a:rPr lang="en-US" sz="2400" b="1" i="1" dirty="0" smtClean="0">
                <a:solidFill>
                  <a:srgbClr val="00B050"/>
                </a:solidFill>
                <a:latin typeface="Times New Roman" pitchFamily="18" charset="0"/>
                <a:cs typeface="Times New Roman" pitchFamily="18" charset="0"/>
              </a:rPr>
              <a:t>available energy states</a:t>
            </a:r>
            <a:r>
              <a:rPr lang="en-US" sz="2400" b="1" i="1" dirty="0" smtClean="0">
                <a:solidFill>
                  <a:srgbClr val="00B050"/>
                </a:solidFill>
                <a:latin typeface="Times New Roman" pitchFamily="18" charset="0"/>
                <a:cs typeface="Times New Roman" pitchFamily="18" charset="0"/>
                <a:sym typeface="Symbol" pitchFamily="18" charset="2"/>
              </a:rPr>
              <a:t>.</a:t>
            </a:r>
          </a:p>
          <a:p>
            <a:pPr>
              <a:buNone/>
            </a:pPr>
            <a:endParaRPr lang="en-US" sz="2400" dirty="0" smtClean="0"/>
          </a:p>
          <a:p>
            <a:pPr lvl="1" eaLnBrk="1" hangingPunct="1">
              <a:buClr>
                <a:schemeClr val="accent2"/>
              </a:buClr>
              <a:buFont typeface="Wingdings" pitchFamily="2" charset="2"/>
              <a:buChar char="Ø"/>
            </a:pPr>
            <a:endParaRPr lang="en-US" altLang="zh-CN" sz="2000" dirty="0" smtClean="0">
              <a:latin typeface="Times New Roman" pitchFamily="18" charset="0"/>
              <a:ea typeface="宋体" pitchFamily="2" charset="-122"/>
              <a:cs typeface="Times New Roman" pitchFamily="18"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371600"/>
          </a:xfrm>
        </p:spPr>
        <p:txBody>
          <a:bodyPr>
            <a:normAutofit/>
          </a:bodyPr>
          <a:lstStyle/>
          <a:p>
            <a:pPr algn="l">
              <a:tabLst>
                <a:tab pos="914400" algn="l"/>
              </a:tabLst>
            </a:pPr>
            <a:r>
              <a:rPr lang="en-US" sz="2800" b="1" dirty="0" smtClean="0">
                <a:solidFill>
                  <a:srgbClr val="C00000"/>
                </a:solidFill>
                <a:latin typeface="Times New Roman" pitchFamily="18" charset="0"/>
                <a:cs typeface="Times New Roman" pitchFamily="18" charset="0"/>
              </a:rPr>
              <a:t>	</a:t>
            </a:r>
            <a:r>
              <a:rPr lang="en-US" sz="2800" b="1" dirty="0" smtClean="0">
                <a:solidFill>
                  <a:srgbClr val="FF0000"/>
                </a:solidFill>
                <a:latin typeface="Times New Roman" pitchFamily="18" charset="0"/>
                <a:cs typeface="Times New Roman" pitchFamily="18" charset="0"/>
              </a:rPr>
              <a:t>Density of charge carries: </a:t>
            </a:r>
          </a:p>
        </p:txBody>
      </p:sp>
      <p:sp>
        <p:nvSpPr>
          <p:cNvPr id="6" name="Content Placeholder 5"/>
          <p:cNvSpPr>
            <a:spLocks noGrp="1"/>
          </p:cNvSpPr>
          <p:nvPr>
            <p:ph idx="1"/>
          </p:nvPr>
        </p:nvSpPr>
        <p:spPr>
          <a:xfrm>
            <a:off x="228600" y="914400"/>
            <a:ext cx="8610600" cy="5943600"/>
          </a:xfrm>
        </p:spPr>
        <p:txBody>
          <a:bodyPr>
            <a:normAutofit/>
          </a:bodyPr>
          <a:lstStyle/>
          <a:p>
            <a:pPr>
              <a:buNone/>
            </a:pPr>
            <a:endParaRPr lang="en-US" dirty="0" smtClean="0"/>
          </a:p>
          <a:p>
            <a:pPr>
              <a:buNone/>
            </a:pPr>
            <a:r>
              <a:rPr lang="en-US" dirty="0" smtClean="0"/>
              <a:t>	</a:t>
            </a:r>
            <a:r>
              <a:rPr lang="en-US" b="1" dirty="0" smtClean="0">
                <a:sym typeface="Symbol"/>
              </a:rPr>
              <a:t></a:t>
            </a:r>
            <a:r>
              <a:rPr lang="en-US" b="1" dirty="0" smtClean="0"/>
              <a:t> </a:t>
            </a:r>
            <a:r>
              <a:rPr lang="en-US" sz="2400" b="1" dirty="0" smtClean="0">
                <a:latin typeface="Times New Roman" pitchFamily="18" charset="0"/>
                <a:cs typeface="Times New Roman" pitchFamily="18" charset="0"/>
              </a:rPr>
              <a:t>Statistical Methods:</a:t>
            </a:r>
            <a:endParaRPr lang="en-US" sz="2400" dirty="0" smtClean="0">
              <a:latin typeface="Times New Roman" pitchFamily="18" charset="0"/>
              <a:cs typeface="Times New Roman" pitchFamily="18" charset="0"/>
            </a:endParaRPr>
          </a:p>
          <a:p>
            <a:pPr>
              <a:buNone/>
            </a:pPr>
            <a:endParaRPr lang="en-US" sz="2400" dirty="0" smtClean="0">
              <a:latin typeface="Times New Roman" pitchFamily="18" charset="0"/>
              <a:cs typeface="Times New Roman" pitchFamily="18" charset="0"/>
            </a:endParaRPr>
          </a:p>
          <a:p>
            <a:pPr>
              <a:buNone/>
            </a:pP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i</a:t>
            </a:r>
            <a:r>
              <a:rPr lang="en-US" sz="2400" b="1" dirty="0" smtClean="0">
                <a:latin typeface="Times New Roman" pitchFamily="18" charset="0"/>
                <a:cs typeface="Times New Roman" pitchFamily="18" charset="0"/>
              </a:rPr>
              <a:t>)</a:t>
            </a:r>
            <a:r>
              <a:rPr lang="en-US" sz="2400" dirty="0" smtClean="0">
                <a:latin typeface="Times New Roman" pitchFamily="18" charset="0"/>
                <a:cs typeface="Times New Roman" pitchFamily="18" charset="0"/>
              </a:rPr>
              <a:t>	Maxwell-Boltzmann 	</a:t>
            </a:r>
            <a:r>
              <a:rPr lang="en-US" sz="2400" dirty="0" smtClean="0">
                <a:latin typeface="Times New Roman" pitchFamily="18" charset="0"/>
                <a:cs typeface="Times New Roman" pitchFamily="18" charset="0"/>
                <a:sym typeface="Symbol"/>
              </a:rPr>
              <a:t></a:t>
            </a:r>
            <a:r>
              <a:rPr lang="en-US" sz="2400" dirty="0" smtClean="0">
                <a:latin typeface="Times New Roman" pitchFamily="18" charset="0"/>
                <a:cs typeface="Times New Roman" pitchFamily="18" charset="0"/>
              </a:rPr>
              <a:t> Classical particles (e.g. gas)</a:t>
            </a:r>
          </a:p>
          <a:p>
            <a:pPr>
              <a:buNone/>
            </a:pPr>
            <a:endParaRPr lang="en-US" sz="2400" dirty="0" smtClean="0">
              <a:latin typeface="Times New Roman" pitchFamily="18" charset="0"/>
              <a:cs typeface="Times New Roman" pitchFamily="18" charset="0"/>
            </a:endParaRPr>
          </a:p>
          <a:p>
            <a:pPr>
              <a:buNone/>
            </a:pPr>
            <a:r>
              <a:rPr lang="en-US" sz="2400" b="1" dirty="0" smtClean="0">
                <a:latin typeface="Times New Roman" pitchFamily="18" charset="0"/>
                <a:cs typeface="Times New Roman" pitchFamily="18" charset="0"/>
              </a:rPr>
              <a:t>	(ii)</a:t>
            </a:r>
            <a:r>
              <a:rPr lang="en-US" sz="2400" dirty="0" smtClean="0">
                <a:latin typeface="Times New Roman" pitchFamily="18" charset="0"/>
                <a:cs typeface="Times New Roman" pitchFamily="18" charset="0"/>
              </a:rPr>
              <a:t>	Bose-Einstein Statistics </a:t>
            </a:r>
            <a:r>
              <a:rPr lang="en-US" sz="2400" dirty="0" smtClean="0">
                <a:latin typeface="Times New Roman" pitchFamily="18" charset="0"/>
                <a:cs typeface="Times New Roman" pitchFamily="18" charset="0"/>
                <a:sym typeface="Symbol"/>
              </a:rPr>
              <a:t></a:t>
            </a:r>
            <a:r>
              <a:rPr lang="en-US" sz="2400" dirty="0" smtClean="0">
                <a:latin typeface="Times New Roman" pitchFamily="18" charset="0"/>
                <a:cs typeface="Times New Roman" pitchFamily="18" charset="0"/>
              </a:rPr>
              <a:t> photons</a:t>
            </a:r>
          </a:p>
          <a:p>
            <a:pPr>
              <a:buNone/>
            </a:pPr>
            <a:endParaRPr lang="en-US" sz="2400" dirty="0" smtClean="0">
              <a:latin typeface="Times New Roman" pitchFamily="18" charset="0"/>
              <a:cs typeface="Times New Roman" pitchFamily="18" charset="0"/>
            </a:endParaRPr>
          </a:p>
          <a:p>
            <a:pPr>
              <a:buNone/>
            </a:pPr>
            <a:r>
              <a:rPr lang="en-US" sz="2400" b="1" dirty="0" smtClean="0">
                <a:latin typeface="Times New Roman" pitchFamily="18" charset="0"/>
                <a:cs typeface="Times New Roman" pitchFamily="18" charset="0"/>
              </a:rPr>
              <a:t>	(iii)</a:t>
            </a:r>
            <a:r>
              <a:rPr lang="en-US" sz="2400" dirty="0" smtClean="0">
                <a:latin typeface="Times New Roman" pitchFamily="18" charset="0"/>
                <a:cs typeface="Times New Roman" pitchFamily="18" charset="0"/>
              </a:rPr>
              <a:t>	Fermi-Dirac Statistics	</a:t>
            </a:r>
            <a:r>
              <a:rPr lang="en-US" sz="2400" dirty="0" smtClean="0">
                <a:latin typeface="Times New Roman" pitchFamily="18" charset="0"/>
                <a:cs typeface="Times New Roman" pitchFamily="18" charset="0"/>
                <a:sym typeface="Symbol"/>
              </a:rPr>
              <a:t></a:t>
            </a:r>
            <a:r>
              <a:rPr lang="en-US" sz="2400" dirty="0" smtClean="0">
                <a:latin typeface="Times New Roman" pitchFamily="18" charset="0"/>
                <a:cs typeface="Times New Roman" pitchFamily="18" charset="0"/>
              </a:rPr>
              <a:t> fermions, electrons.</a:t>
            </a:r>
          </a:p>
          <a:p>
            <a:pPr>
              <a:buNone/>
            </a:pPr>
            <a:endParaRPr lang="en-US" sz="2400" dirty="0" smtClean="0">
              <a:latin typeface="Times New Roman" pitchFamily="18" charset="0"/>
              <a:cs typeface="Times New Roman" pitchFamily="18" charset="0"/>
            </a:endParaRPr>
          </a:p>
          <a:p>
            <a:endParaRPr lang="en-US"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417638"/>
          </a:xfrm>
        </p:spPr>
        <p:txBody>
          <a:bodyPr>
            <a:normAutofit/>
          </a:bodyPr>
          <a:lstStyle/>
          <a:p>
            <a:pPr algn="l"/>
            <a:r>
              <a:rPr lang="en-US" sz="3200" b="1" dirty="0" smtClean="0">
                <a:solidFill>
                  <a:srgbClr val="C00000"/>
                </a:solidFill>
                <a:latin typeface="Times New Roman" pitchFamily="18" charset="0"/>
                <a:cs typeface="Times New Roman" pitchFamily="18" charset="0"/>
              </a:rPr>
              <a:t>		</a:t>
            </a:r>
            <a:r>
              <a:rPr lang="en-US" sz="2800" b="1" dirty="0" smtClean="0">
                <a:solidFill>
                  <a:srgbClr val="FF0000"/>
                </a:solidFill>
                <a:latin typeface="Times New Roman" pitchFamily="18" charset="0"/>
                <a:cs typeface="Times New Roman" pitchFamily="18" charset="0"/>
              </a:rPr>
              <a:t>Maxwell – Boltzmann Distribution:</a:t>
            </a:r>
            <a:endParaRPr lang="en-US" sz="2800" dirty="0">
              <a:solidFill>
                <a:srgbClr val="FF0000"/>
              </a:solidFill>
              <a:latin typeface="Times New Roman" pitchFamily="18" charset="0"/>
              <a:cs typeface="Times New Roman" pitchFamily="18" charset="0"/>
            </a:endParaRPr>
          </a:p>
        </p:txBody>
      </p:sp>
      <p:sp>
        <p:nvSpPr>
          <p:cNvPr id="36866"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36865" name="Object 1"/>
          <p:cNvGraphicFramePr>
            <a:graphicFrameLocks noChangeAspect="1"/>
          </p:cNvGraphicFramePr>
          <p:nvPr>
            <p:extLst>
              <p:ext uri="{D42A27DB-BD31-4B8C-83A1-F6EECF244321}">
                <p14:modId xmlns:p14="http://schemas.microsoft.com/office/powerpoint/2010/main" xmlns="" val="3981064599"/>
              </p:ext>
            </p:extLst>
          </p:nvPr>
        </p:nvGraphicFramePr>
        <p:xfrm>
          <a:off x="2171700" y="1600200"/>
          <a:ext cx="4800600" cy="2324100"/>
        </p:xfrm>
        <a:graphic>
          <a:graphicData uri="http://schemas.openxmlformats.org/presentationml/2006/ole">
            <p:oleObj spid="_x0000_s36982" name="Equation" r:id="rId3" imgW="4038600" imgH="1320800" progId="Equation.3">
              <p:embed/>
            </p:oleObj>
          </a:graphicData>
        </a:graphic>
      </p:graphicFrame>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14400"/>
          </a:xfrm>
        </p:spPr>
        <p:txBody>
          <a:bodyPr>
            <a:noAutofit/>
          </a:bodyPr>
          <a:lstStyle/>
          <a:p>
            <a:pPr algn="l"/>
            <a:r>
              <a:rPr lang="en-US" sz="2800" b="1" i="1" dirty="0" smtClean="0">
                <a:solidFill>
                  <a:srgbClr val="C00000"/>
                </a:solidFill>
                <a:latin typeface="Times New Roman" pitchFamily="18" charset="0"/>
                <a:cs typeface="Times New Roman" pitchFamily="18" charset="0"/>
              </a:rPr>
              <a:t/>
            </a:r>
            <a:br>
              <a:rPr lang="en-US" sz="2800" b="1" i="1" dirty="0" smtClean="0">
                <a:solidFill>
                  <a:srgbClr val="C00000"/>
                </a:solidFill>
                <a:latin typeface="Times New Roman" pitchFamily="18" charset="0"/>
                <a:cs typeface="Times New Roman" pitchFamily="18" charset="0"/>
              </a:rPr>
            </a:br>
            <a:r>
              <a:rPr lang="en-US" sz="2800" b="1" i="1" dirty="0" smtClean="0">
                <a:solidFill>
                  <a:srgbClr val="C00000"/>
                </a:solidFill>
                <a:latin typeface="Times New Roman" pitchFamily="18" charset="0"/>
                <a:cs typeface="Times New Roman" pitchFamily="18" charset="0"/>
              </a:rPr>
              <a:t>	</a:t>
            </a:r>
            <a:r>
              <a:rPr lang="en-US" sz="2800" b="1" i="1" dirty="0" smtClean="0">
                <a:solidFill>
                  <a:srgbClr val="FF0000"/>
                </a:solidFill>
                <a:latin typeface="Times New Roman" pitchFamily="18" charset="0"/>
                <a:cs typeface="Times New Roman" pitchFamily="18" charset="0"/>
              </a:rPr>
              <a:t>Fermi – Dirac Distribution Function</a:t>
            </a:r>
            <a:r>
              <a:rPr lang="en-US" sz="2800" b="1" dirty="0" smtClean="0">
                <a:solidFill>
                  <a:srgbClr val="FF0000"/>
                </a:solidFill>
                <a:latin typeface="Times New Roman" pitchFamily="18" charset="0"/>
                <a:cs typeface="Times New Roman" pitchFamily="18" charset="0"/>
              </a:rPr>
              <a:t>:</a:t>
            </a:r>
            <a:endParaRPr lang="en-US" sz="2800"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a:xfrm>
            <a:off x="304800" y="1143000"/>
            <a:ext cx="8686800" cy="5333999"/>
          </a:xfrm>
        </p:spPr>
        <p:txBody>
          <a:bodyPr>
            <a:normAutofit/>
          </a:bodyPr>
          <a:lstStyle/>
          <a:p>
            <a:pPr marL="571500" lvl="0" indent="-571500">
              <a:buNone/>
            </a:pP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i</a:t>
            </a:r>
            <a:r>
              <a:rPr lang="en-US" sz="2400" b="1" dirty="0" smtClean="0">
                <a:latin typeface="Times New Roman" pitchFamily="18" charset="0"/>
                <a:cs typeface="Times New Roman" pitchFamily="18" charset="0"/>
              </a:rPr>
              <a:t>) </a:t>
            </a:r>
            <a:r>
              <a:rPr lang="en-US" sz="2400" dirty="0" smtClean="0">
                <a:latin typeface="Times New Roman" pitchFamily="18" charset="0"/>
                <a:cs typeface="Times New Roman" pitchFamily="18" charset="0"/>
              </a:rPr>
              <a:t>Wave nature; </a:t>
            </a:r>
            <a:r>
              <a:rPr lang="en-US" sz="2400" dirty="0" err="1" smtClean="0">
                <a:latin typeface="Times New Roman" pitchFamily="18" charset="0"/>
                <a:cs typeface="Times New Roman" pitchFamily="18" charset="0"/>
              </a:rPr>
              <a:t>Quntum</a:t>
            </a:r>
            <a:r>
              <a:rPr lang="en-US" sz="2400" dirty="0" smtClean="0">
                <a:latin typeface="Times New Roman" pitchFamily="18" charset="0"/>
                <a:cs typeface="Times New Roman" pitchFamily="18" charset="0"/>
              </a:rPr>
              <a:t> Mechanics </a:t>
            </a:r>
            <a:r>
              <a:rPr lang="en-US" sz="2400" dirty="0" smtClean="0">
                <a:latin typeface="Times New Roman" pitchFamily="18" charset="0"/>
                <a:cs typeface="Times New Roman" pitchFamily="18" charset="0"/>
                <a:sym typeface="Symbol"/>
              </a:rPr>
              <a:t></a:t>
            </a:r>
            <a:r>
              <a:rPr lang="en-US" sz="2400" dirty="0" smtClean="0">
                <a:latin typeface="Times New Roman" pitchFamily="18" charset="0"/>
                <a:cs typeface="Times New Roman" pitchFamily="18" charset="0"/>
              </a:rPr>
              <a:t> indistinguishability</a:t>
            </a:r>
          </a:p>
          <a:p>
            <a:pPr marL="571500" lvl="0" indent="-571500">
              <a:buNone/>
            </a:pPr>
            <a:endParaRPr lang="en-US" sz="2400" dirty="0" smtClean="0">
              <a:latin typeface="Times New Roman" pitchFamily="18" charset="0"/>
              <a:cs typeface="Times New Roman" pitchFamily="18" charset="0"/>
            </a:endParaRPr>
          </a:p>
          <a:p>
            <a:pPr marL="571500" lvl="0" indent="-571500">
              <a:buNone/>
            </a:pPr>
            <a:r>
              <a:rPr lang="en-US" sz="2400" dirty="0" smtClean="0">
                <a:latin typeface="Times New Roman" pitchFamily="18" charset="0"/>
                <a:cs typeface="Times New Roman" pitchFamily="18" charset="0"/>
              </a:rPr>
              <a:t>	</a:t>
            </a:r>
            <a:r>
              <a:rPr lang="en-US" sz="2400" b="1" dirty="0" smtClean="0">
                <a:latin typeface="Times New Roman" pitchFamily="18" charset="0"/>
                <a:cs typeface="Times New Roman" pitchFamily="18" charset="0"/>
              </a:rPr>
              <a:t>(ii) </a:t>
            </a:r>
            <a:r>
              <a:rPr lang="en-US" sz="2400" dirty="0" smtClean="0">
                <a:latin typeface="Times New Roman" pitchFamily="18" charset="0"/>
                <a:cs typeface="Times New Roman" pitchFamily="18" charset="0"/>
              </a:rPr>
              <a:t>Fermions </a:t>
            </a:r>
            <a:r>
              <a:rPr lang="en-US" sz="2400" dirty="0" smtClean="0">
                <a:latin typeface="Times New Roman" pitchFamily="18" charset="0"/>
                <a:cs typeface="Times New Roman" pitchFamily="18" charset="0"/>
                <a:sym typeface="Symbol"/>
              </a:rPr>
              <a:t></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Paulis</a:t>
            </a:r>
            <a:r>
              <a:rPr lang="en-US" sz="2400" dirty="0" smtClean="0">
                <a:latin typeface="Times New Roman" pitchFamily="18" charset="0"/>
                <a:cs typeface="Times New Roman" pitchFamily="18" charset="0"/>
              </a:rPr>
              <a:t> Exclusion Principle </a:t>
            </a:r>
          </a:p>
          <a:p>
            <a:pPr>
              <a:buNone/>
            </a:pPr>
            <a:endParaRPr lang="en-US" sz="2400" dirty="0" smtClean="0">
              <a:latin typeface="Times New Roman" pitchFamily="18" charset="0"/>
              <a:cs typeface="Times New Roman" pitchFamily="18" charset="0"/>
            </a:endParaRPr>
          </a:p>
          <a:p>
            <a:pPr>
              <a:buNone/>
            </a:pPr>
            <a:r>
              <a:rPr lang="en-US" sz="2400" dirty="0" smtClean="0">
                <a:latin typeface="Times New Roman" pitchFamily="18" charset="0"/>
                <a:cs typeface="Times New Roman" pitchFamily="18" charset="0"/>
              </a:rPr>
              <a:t>	The energy distribution of electrons in solids obeys</a:t>
            </a:r>
          </a:p>
          <a:p>
            <a:pPr>
              <a:buNone/>
            </a:pPr>
            <a:r>
              <a:rPr lang="en-US" sz="2400" dirty="0" smtClean="0">
                <a:latin typeface="Times New Roman" pitchFamily="18" charset="0"/>
                <a:cs typeface="Times New Roman" pitchFamily="18" charset="0"/>
              </a:rPr>
              <a:t>    “Fermi-Dirac-Statistics”.</a:t>
            </a:r>
          </a:p>
          <a:p>
            <a:pPr>
              <a:buNone/>
            </a:pPr>
            <a:r>
              <a:rPr lang="en-US" sz="2400" dirty="0" smtClean="0">
                <a:latin typeface="Times New Roman" pitchFamily="18" charset="0"/>
                <a:cs typeface="Times New Roman" pitchFamily="18" charset="0"/>
              </a:rPr>
              <a:t>	</a:t>
            </a:r>
            <a:r>
              <a:rPr lang="en-US" sz="2400" b="1" dirty="0" smtClean="0">
                <a:solidFill>
                  <a:srgbClr val="FF0000"/>
                </a:solidFill>
                <a:latin typeface="Times New Roman" pitchFamily="18" charset="0"/>
                <a:cs typeface="Times New Roman" pitchFamily="18" charset="0"/>
                <a:sym typeface="Symbol"/>
              </a:rPr>
              <a:t></a:t>
            </a:r>
            <a:r>
              <a:rPr lang="en-US" sz="2400" dirty="0" smtClean="0">
                <a:latin typeface="Times New Roman" pitchFamily="18" charset="0"/>
                <a:cs typeface="Times New Roman" pitchFamily="18" charset="0"/>
              </a:rPr>
              <a:t> The distribution of electrons over a range of allowed energy   levels at thermal equilibrium is given by:</a:t>
            </a:r>
          </a:p>
          <a:p>
            <a:pPr>
              <a:buNone/>
            </a:pPr>
            <a:endParaRPr lang="en-US" sz="2400" dirty="0" smtClean="0">
              <a:latin typeface="Times New Roman" pitchFamily="18" charset="0"/>
              <a:cs typeface="Times New Roman" pitchFamily="18" charset="0"/>
            </a:endParaRPr>
          </a:p>
        </p:txBody>
      </p:sp>
      <p:sp>
        <p:nvSpPr>
          <p:cNvPr id="37890" name="Rectangle 2"/>
          <p:cNvSpPr>
            <a:spLocks noChangeArrowheads="1"/>
          </p:cNvSpPr>
          <p:nvPr/>
        </p:nvSpPr>
        <p:spPr bwMode="auto">
          <a:xfrm>
            <a:off x="0" y="0"/>
            <a:ext cx="9144000" cy="36933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endParaRPr lang="en-US"/>
          </a:p>
        </p:txBody>
      </p:sp>
      <p:graphicFrame>
        <p:nvGraphicFramePr>
          <p:cNvPr id="37889" name="Object 1"/>
          <p:cNvGraphicFramePr>
            <a:graphicFrameLocks noChangeAspect="1"/>
          </p:cNvGraphicFramePr>
          <p:nvPr>
            <p:extLst>
              <p:ext uri="{D42A27DB-BD31-4B8C-83A1-F6EECF244321}">
                <p14:modId xmlns:p14="http://schemas.microsoft.com/office/powerpoint/2010/main" xmlns="" val="4158082256"/>
              </p:ext>
            </p:extLst>
          </p:nvPr>
        </p:nvGraphicFramePr>
        <p:xfrm>
          <a:off x="2971800" y="4876800"/>
          <a:ext cx="2809875" cy="946150"/>
        </p:xfrm>
        <a:graphic>
          <a:graphicData uri="http://schemas.openxmlformats.org/presentationml/2006/ole">
            <p:oleObj spid="_x0000_s38006" name="Equation" r:id="rId3" imgW="1943100" imgH="609600" progId="Equation.3">
              <p:embed/>
            </p:oleObj>
          </a:graphicData>
        </a:graphic>
      </p:graphicFrame>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609600"/>
            <a:ext cx="8305800" cy="6019800"/>
          </a:xfrm>
        </p:spPr>
        <p:txBody>
          <a:bodyPr>
            <a:normAutofit lnSpcReduction="10000"/>
          </a:bodyPr>
          <a:lstStyle/>
          <a:p>
            <a:pPr algn="just">
              <a:buFont typeface="Symbol"/>
              <a:buChar char="Þ"/>
            </a:pPr>
            <a:r>
              <a:rPr lang="en-US" sz="2600" dirty="0" smtClean="0">
                <a:latin typeface="Times New Roman" pitchFamily="18" charset="0"/>
                <a:cs typeface="Times New Roman" pitchFamily="18" charset="0"/>
              </a:rPr>
              <a:t>The function f (E), the Fermi-Dirac distribution function, </a:t>
            </a:r>
          </a:p>
          <a:p>
            <a:pPr algn="just">
              <a:buNone/>
            </a:pPr>
            <a:r>
              <a:rPr lang="en-US" sz="2600" dirty="0" smtClean="0">
                <a:latin typeface="Times New Roman" pitchFamily="18" charset="0"/>
                <a:cs typeface="Times New Roman" pitchFamily="18" charset="0"/>
              </a:rPr>
              <a:t>	gives the probability that an available energy state at E will</a:t>
            </a:r>
          </a:p>
          <a:p>
            <a:pPr algn="just">
              <a:buNone/>
            </a:pPr>
            <a:r>
              <a:rPr lang="en-US" sz="2600" dirty="0" smtClean="0">
                <a:latin typeface="Times New Roman" pitchFamily="18" charset="0"/>
                <a:cs typeface="Times New Roman" pitchFamily="18" charset="0"/>
              </a:rPr>
              <a:t>     be occupied by an electron at absolute temperature T. </a:t>
            </a:r>
          </a:p>
          <a:p>
            <a:pPr>
              <a:buNone/>
            </a:pPr>
            <a:endParaRPr lang="en-US" sz="3100" dirty="0" smtClean="0">
              <a:latin typeface="Times New Roman" pitchFamily="18" charset="0"/>
              <a:cs typeface="Times New Roman" pitchFamily="18" charset="0"/>
            </a:endParaRPr>
          </a:p>
          <a:p>
            <a:pPr algn="just">
              <a:buFont typeface="Symbol"/>
              <a:buChar char="Þ"/>
            </a:pPr>
            <a:r>
              <a:rPr lang="en-US" sz="2600" dirty="0" smtClean="0">
                <a:latin typeface="Times New Roman" pitchFamily="18" charset="0"/>
                <a:cs typeface="Times New Roman" pitchFamily="18" charset="0"/>
              </a:rPr>
              <a:t>The quantity E</a:t>
            </a:r>
            <a:r>
              <a:rPr lang="en-US" sz="2600" baseline="-25000" dirty="0" smtClean="0">
                <a:latin typeface="Times New Roman" pitchFamily="18" charset="0"/>
                <a:cs typeface="Times New Roman" pitchFamily="18" charset="0"/>
              </a:rPr>
              <a:t>F</a:t>
            </a:r>
            <a:r>
              <a:rPr lang="en-US" sz="2600" dirty="0" smtClean="0">
                <a:latin typeface="Times New Roman" pitchFamily="18" charset="0"/>
                <a:cs typeface="Times New Roman" pitchFamily="18" charset="0"/>
              </a:rPr>
              <a:t>, is called the Fermi level and the Fermi level is that energy at which the probability of occupation of an energy state by an electron is exactly one-half i.e.</a:t>
            </a:r>
          </a:p>
          <a:p>
            <a:pPr algn="just">
              <a:buNone/>
            </a:pPr>
            <a:endParaRPr lang="en-US" sz="2600" dirty="0" smtClean="0">
              <a:latin typeface="Times New Roman" pitchFamily="18" charset="0"/>
              <a:cs typeface="Times New Roman" pitchFamily="18" charset="0"/>
            </a:endParaRPr>
          </a:p>
          <a:p>
            <a:pPr>
              <a:buNone/>
            </a:pPr>
            <a:endParaRPr lang="en-US" sz="3100" b="1" dirty="0" smtClean="0">
              <a:latin typeface="Times New Roman" pitchFamily="18" charset="0"/>
              <a:cs typeface="Times New Roman" pitchFamily="18" charset="0"/>
              <a:sym typeface="Symbol"/>
            </a:endParaRPr>
          </a:p>
          <a:p>
            <a:pPr>
              <a:buNone/>
            </a:pPr>
            <a:r>
              <a:rPr lang="en-US" sz="3100" b="1" dirty="0" smtClean="0">
                <a:latin typeface="Times New Roman" pitchFamily="18" charset="0"/>
                <a:cs typeface="Times New Roman" pitchFamily="18" charset="0"/>
                <a:sym typeface="Symbol"/>
              </a:rPr>
              <a:t></a:t>
            </a:r>
            <a:r>
              <a:rPr lang="en-US" sz="3100" b="1" dirty="0" smtClean="0">
                <a:latin typeface="Times New Roman" pitchFamily="18" charset="0"/>
                <a:cs typeface="Times New Roman" pitchFamily="18" charset="0"/>
              </a:rPr>
              <a:t> 	</a:t>
            </a:r>
            <a:r>
              <a:rPr lang="en-US" sz="2600" dirty="0" smtClean="0">
                <a:latin typeface="Times New Roman" pitchFamily="18" charset="0"/>
                <a:cs typeface="Times New Roman" pitchFamily="18" charset="0"/>
              </a:rPr>
              <a:t>The Fermi – Dirac distribution function is 	symmetrical around the Fermi-level E</a:t>
            </a:r>
            <a:r>
              <a:rPr lang="en-US" sz="2600" baseline="-25000" dirty="0" smtClean="0">
                <a:latin typeface="Times New Roman" pitchFamily="18" charset="0"/>
                <a:cs typeface="Times New Roman" pitchFamily="18" charset="0"/>
              </a:rPr>
              <a:t>F</a:t>
            </a:r>
            <a:r>
              <a:rPr lang="en-US" sz="2600" dirty="0" smtClean="0">
                <a:latin typeface="Times New Roman" pitchFamily="18" charset="0"/>
                <a:cs typeface="Times New Roman" pitchFamily="18" charset="0"/>
              </a:rPr>
              <a:t>.</a:t>
            </a:r>
          </a:p>
          <a:p>
            <a:pPr>
              <a:buNone/>
            </a:pPr>
            <a:r>
              <a:rPr lang="en-US" sz="3100" dirty="0" smtClean="0">
                <a:latin typeface="Times New Roman" pitchFamily="18" charset="0"/>
                <a:cs typeface="Times New Roman" pitchFamily="18" charset="0"/>
                <a:sym typeface="Symbol"/>
              </a:rPr>
              <a:t></a:t>
            </a:r>
            <a:r>
              <a:rPr lang="en-US" sz="3100" dirty="0" smtClean="0">
                <a:latin typeface="Times New Roman" pitchFamily="18" charset="0"/>
                <a:cs typeface="Times New Roman" pitchFamily="18" charset="0"/>
              </a:rPr>
              <a:t> 	</a:t>
            </a:r>
            <a:r>
              <a:rPr lang="en-US" sz="2400" b="1" i="1" dirty="0" smtClean="0">
                <a:solidFill>
                  <a:srgbClr val="FF0000"/>
                </a:solidFill>
                <a:latin typeface="Times New Roman" pitchFamily="18" charset="0"/>
                <a:cs typeface="Times New Roman" pitchFamily="18" charset="0"/>
              </a:rPr>
              <a:t>Intrinsic Fermi level </a:t>
            </a:r>
            <a:r>
              <a:rPr lang="en-US" sz="2400" b="1" i="1" dirty="0" smtClean="0">
                <a:solidFill>
                  <a:srgbClr val="FF0000"/>
                </a:solidFill>
                <a:latin typeface="Times New Roman" pitchFamily="18" charset="0"/>
                <a:cs typeface="Times New Roman" pitchFamily="18" charset="0"/>
                <a:sym typeface="Symbol"/>
              </a:rPr>
              <a:t></a:t>
            </a:r>
            <a:r>
              <a:rPr lang="en-US" sz="2400" b="1" i="1" dirty="0" smtClean="0">
                <a:solidFill>
                  <a:srgbClr val="FF0000"/>
                </a:solidFill>
                <a:latin typeface="Times New Roman" pitchFamily="18" charset="0"/>
                <a:cs typeface="Times New Roman" pitchFamily="18" charset="0"/>
              </a:rPr>
              <a:t> </a:t>
            </a:r>
            <a:r>
              <a:rPr lang="en-US" sz="2400" b="1" i="1" dirty="0" err="1" smtClean="0">
                <a:solidFill>
                  <a:srgbClr val="FF0000"/>
                </a:solidFill>
                <a:latin typeface="Times New Roman" pitchFamily="18" charset="0"/>
                <a:cs typeface="Times New Roman" pitchFamily="18" charset="0"/>
              </a:rPr>
              <a:t>E</a:t>
            </a:r>
            <a:r>
              <a:rPr lang="en-US" sz="2400" b="1" i="1" baseline="-25000" dirty="0" err="1" smtClean="0">
                <a:solidFill>
                  <a:srgbClr val="FF0000"/>
                </a:solidFill>
                <a:latin typeface="Times New Roman" pitchFamily="18" charset="0"/>
                <a:cs typeface="Times New Roman" pitchFamily="18" charset="0"/>
              </a:rPr>
              <a:t>i</a:t>
            </a:r>
            <a:r>
              <a:rPr lang="en-US" sz="2400" b="1" i="1" dirty="0" smtClean="0">
                <a:solidFill>
                  <a:srgbClr val="FF0000"/>
                </a:solidFill>
                <a:latin typeface="Times New Roman" pitchFamily="18" charset="0"/>
                <a:cs typeface="Times New Roman" pitchFamily="18" charset="0"/>
              </a:rPr>
              <a:t> = E</a:t>
            </a:r>
            <a:r>
              <a:rPr lang="en-US" sz="2400" b="1" i="1" baseline="-25000" dirty="0" smtClean="0">
                <a:solidFill>
                  <a:srgbClr val="FF0000"/>
                </a:solidFill>
                <a:latin typeface="Times New Roman" pitchFamily="18" charset="0"/>
                <a:cs typeface="Times New Roman" pitchFamily="18" charset="0"/>
              </a:rPr>
              <a:t>F</a:t>
            </a:r>
            <a:endParaRPr lang="en-US" sz="2400" b="1" i="1" dirty="0" smtClean="0">
              <a:solidFill>
                <a:srgbClr val="FF0000"/>
              </a:solidFill>
              <a:latin typeface="Times New Roman" pitchFamily="18" charset="0"/>
              <a:cs typeface="Times New Roman" pitchFamily="18" charset="0"/>
            </a:endParaRPr>
          </a:p>
          <a:p>
            <a:pPr>
              <a:buNone/>
            </a:pPr>
            <a:endParaRPr lang="en-US" sz="3100" b="1" dirty="0" smtClean="0">
              <a:latin typeface="Times New Roman" pitchFamily="18" charset="0"/>
              <a:cs typeface="Times New Roman" pitchFamily="18" charset="0"/>
            </a:endParaRPr>
          </a:p>
          <a:p>
            <a:pPr>
              <a:buNone/>
            </a:pPr>
            <a:endParaRPr lang="en-US" sz="3100" b="1" dirty="0" smtClean="0">
              <a:latin typeface="Times New Roman" pitchFamily="18" charset="0"/>
              <a:cs typeface="Times New Roman" pitchFamily="18" charset="0"/>
            </a:endParaRPr>
          </a:p>
          <a:p>
            <a:pPr>
              <a:buNone/>
            </a:pPr>
            <a:endParaRPr lang="en-US" sz="3100" b="1" dirty="0" smtClean="0">
              <a:latin typeface="Times New Roman" pitchFamily="18" charset="0"/>
              <a:cs typeface="Times New Roman" pitchFamily="18" charset="0"/>
            </a:endParaRPr>
          </a:p>
          <a:p>
            <a:endParaRPr lang="en-US" dirty="0"/>
          </a:p>
        </p:txBody>
      </p:sp>
      <p:sp>
        <p:nvSpPr>
          <p:cNvPr id="38914"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38913" name="Object 1"/>
          <p:cNvGraphicFramePr>
            <a:graphicFrameLocks noChangeAspect="1"/>
          </p:cNvGraphicFramePr>
          <p:nvPr>
            <p:extLst>
              <p:ext uri="{D42A27DB-BD31-4B8C-83A1-F6EECF244321}">
                <p14:modId xmlns:p14="http://schemas.microsoft.com/office/powerpoint/2010/main" xmlns="" val="197902911"/>
              </p:ext>
            </p:extLst>
          </p:nvPr>
        </p:nvGraphicFramePr>
        <p:xfrm>
          <a:off x="2819400" y="4114800"/>
          <a:ext cx="2122487" cy="681037"/>
        </p:xfrm>
        <a:graphic>
          <a:graphicData uri="http://schemas.openxmlformats.org/presentationml/2006/ole">
            <p:oleObj spid="_x0000_s39030" name="Equation" r:id="rId3" imgW="901309" imgH="418918" progId="Equation.3">
              <p:embed/>
            </p:oleObj>
          </a:graphicData>
        </a:graphic>
      </p:graphicFrame>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381000"/>
            <a:ext cx="8686800" cy="6096000"/>
          </a:xfrm>
        </p:spPr>
        <p:txBody>
          <a:bodyPr>
            <a:normAutofit/>
          </a:bodyPr>
          <a:lstStyle/>
          <a:p>
            <a:pPr lvl="0" algn="just">
              <a:buNone/>
            </a:pPr>
            <a:r>
              <a:rPr lang="en-US" sz="2400" dirty="0" smtClean="0">
                <a:latin typeface="Times New Roman" pitchFamily="18" charset="0"/>
                <a:cs typeface="Times New Roman" pitchFamily="18" charset="0"/>
              </a:rPr>
              <a:t>For energies that are several </a:t>
            </a:r>
            <a:r>
              <a:rPr lang="en-US" sz="2400" dirty="0" err="1" smtClean="0">
                <a:latin typeface="Times New Roman" pitchFamily="18" charset="0"/>
                <a:cs typeface="Times New Roman" pitchFamily="18" charset="0"/>
              </a:rPr>
              <a:t>kT</a:t>
            </a:r>
            <a:r>
              <a:rPr lang="en-US" sz="2400" dirty="0" smtClean="0">
                <a:latin typeface="Times New Roman" pitchFamily="18" charset="0"/>
                <a:cs typeface="Times New Roman" pitchFamily="18" charset="0"/>
              </a:rPr>
              <a:t> units above or below Fermi level, </a:t>
            </a:r>
          </a:p>
          <a:p>
            <a:pPr lvl="0" algn="just">
              <a:buNone/>
            </a:pPr>
            <a:r>
              <a:rPr lang="en-US" sz="2400" dirty="0" smtClean="0">
                <a:latin typeface="Times New Roman" pitchFamily="18" charset="0"/>
                <a:cs typeface="Times New Roman" pitchFamily="18" charset="0"/>
              </a:rPr>
              <a:t>the Fermi–Dirac distribution function can be approximated by:</a:t>
            </a:r>
          </a:p>
          <a:p>
            <a:pPr lvl="8">
              <a:buNone/>
            </a:pPr>
            <a:r>
              <a:rPr lang="en-US" b="1" dirty="0" smtClean="0"/>
              <a:t>			</a:t>
            </a:r>
          </a:p>
          <a:p>
            <a:pPr>
              <a:buNone/>
            </a:pPr>
            <a:endParaRPr lang="en-US" sz="1200" dirty="0" smtClean="0">
              <a:latin typeface="Times New Roman" pitchFamily="18" charset="0"/>
              <a:cs typeface="Times New Roman" pitchFamily="18" charset="0"/>
            </a:endParaRPr>
          </a:p>
          <a:p>
            <a:pPr lvl="0">
              <a:buNone/>
            </a:pPr>
            <a:r>
              <a:rPr lang="en-US" sz="2400" dirty="0" smtClean="0">
                <a:latin typeface="Times New Roman" pitchFamily="18" charset="0"/>
                <a:cs typeface="Times New Roman" pitchFamily="18" charset="0"/>
              </a:rPr>
              <a:t>	</a:t>
            </a:r>
            <a:r>
              <a:rPr lang="en-US" sz="2400" b="1" dirty="0" smtClean="0">
                <a:latin typeface="Times New Roman" pitchFamily="18" charset="0"/>
                <a:cs typeface="Times New Roman" pitchFamily="18" charset="0"/>
              </a:rPr>
              <a:t>   </a:t>
            </a:r>
            <a:endParaRPr lang="en-US" sz="800" b="1" dirty="0" smtClean="0">
              <a:latin typeface="Times New Roman" pitchFamily="18" charset="0"/>
              <a:cs typeface="Times New Roman" pitchFamily="18" charset="0"/>
            </a:endParaRPr>
          </a:p>
          <a:p>
            <a:pPr lvl="0">
              <a:buNone/>
            </a:pPr>
            <a:r>
              <a:rPr lang="en-US" sz="800" b="1" dirty="0">
                <a:solidFill>
                  <a:prstClr val="black"/>
                </a:solidFill>
                <a:latin typeface="Times New Roman" pitchFamily="18" charset="0"/>
                <a:cs typeface="Times New Roman" pitchFamily="18" charset="0"/>
              </a:rPr>
              <a:t>	</a:t>
            </a:r>
            <a:r>
              <a:rPr lang="en-US" sz="800" b="1" dirty="0" smtClean="0">
                <a:solidFill>
                  <a:prstClr val="black"/>
                </a:solidFill>
                <a:latin typeface="Times New Roman" pitchFamily="18" charset="0"/>
                <a:cs typeface="Times New Roman" pitchFamily="18" charset="0"/>
              </a:rPr>
              <a:t>	</a:t>
            </a:r>
            <a:r>
              <a:rPr lang="en-US" sz="2000" b="1" dirty="0" smtClean="0">
                <a:solidFill>
                  <a:prstClr val="black"/>
                </a:solidFill>
                <a:latin typeface="Times New Roman" pitchFamily="18" charset="0"/>
                <a:cs typeface="Times New Roman" pitchFamily="18" charset="0"/>
              </a:rPr>
              <a:t>for </a:t>
            </a:r>
            <a:r>
              <a:rPr lang="en-US" sz="2000" b="1" dirty="0">
                <a:solidFill>
                  <a:prstClr val="black"/>
                </a:solidFill>
                <a:latin typeface="Times New Roman" pitchFamily="18" charset="0"/>
                <a:cs typeface="Times New Roman" pitchFamily="18" charset="0"/>
              </a:rPr>
              <a:t>E </a:t>
            </a:r>
            <a:r>
              <a:rPr lang="en-US" sz="2000" b="1" dirty="0">
                <a:solidFill>
                  <a:prstClr val="black"/>
                </a:solidFill>
                <a:latin typeface="Times New Roman" pitchFamily="18" charset="0"/>
                <a:cs typeface="Times New Roman" pitchFamily="18" charset="0"/>
                <a:sym typeface="Symbol"/>
              </a:rPr>
              <a:t></a:t>
            </a:r>
            <a:r>
              <a:rPr lang="en-US" sz="2000" b="1" dirty="0">
                <a:solidFill>
                  <a:prstClr val="black"/>
                </a:solidFill>
                <a:latin typeface="Times New Roman" pitchFamily="18" charset="0"/>
                <a:cs typeface="Times New Roman" pitchFamily="18" charset="0"/>
              </a:rPr>
              <a:t> E</a:t>
            </a:r>
            <a:r>
              <a:rPr lang="en-US" sz="2000" b="1" baseline="-25000" dirty="0">
                <a:solidFill>
                  <a:prstClr val="black"/>
                </a:solidFill>
                <a:latin typeface="Times New Roman" pitchFamily="18" charset="0"/>
                <a:cs typeface="Times New Roman" pitchFamily="18" charset="0"/>
              </a:rPr>
              <a:t>F</a:t>
            </a:r>
            <a:endParaRPr lang="en-US" sz="2000" b="1" dirty="0">
              <a:solidFill>
                <a:prstClr val="black"/>
              </a:solidFill>
              <a:latin typeface="Times New Roman" pitchFamily="18" charset="0"/>
              <a:cs typeface="Times New Roman" pitchFamily="18" charset="0"/>
            </a:endParaRPr>
          </a:p>
          <a:p>
            <a:pPr>
              <a:buNone/>
            </a:pPr>
            <a:endParaRPr lang="en-US" sz="2400" b="1" dirty="0" smtClean="0">
              <a:latin typeface="Times New Roman" pitchFamily="18" charset="0"/>
              <a:cs typeface="Times New Roman" pitchFamily="18" charset="0"/>
            </a:endParaRPr>
          </a:p>
          <a:p>
            <a:pPr>
              <a:buNone/>
            </a:pPr>
            <a:r>
              <a:rPr lang="en-US" sz="2400" b="1" dirty="0" smtClean="0">
                <a:latin typeface="Times New Roman" pitchFamily="18" charset="0"/>
                <a:cs typeface="Times New Roman" pitchFamily="18" charset="0"/>
              </a:rPr>
              <a:t>		</a:t>
            </a:r>
            <a:endParaRPr lang="en-US" b="1" dirty="0" smtClean="0"/>
          </a:p>
          <a:p>
            <a:pPr lvl="8">
              <a:buNone/>
            </a:pPr>
            <a:r>
              <a:rPr lang="en-US" b="1" dirty="0" smtClean="0"/>
              <a:t>			</a:t>
            </a:r>
            <a:r>
              <a:rPr lang="en-US" b="1" dirty="0" smtClean="0">
                <a:latin typeface="Times New Roman" pitchFamily="18" charset="0"/>
                <a:cs typeface="Times New Roman" pitchFamily="18" charset="0"/>
              </a:rPr>
              <a:t>for E </a:t>
            </a:r>
            <a:r>
              <a:rPr lang="en-US" b="1" dirty="0" smtClean="0">
                <a:latin typeface="Times New Roman" pitchFamily="18" charset="0"/>
                <a:cs typeface="Times New Roman" pitchFamily="18" charset="0"/>
                <a:sym typeface="Symbol"/>
              </a:rPr>
              <a:t></a:t>
            </a:r>
            <a:r>
              <a:rPr lang="en-US" b="1" dirty="0" smtClean="0">
                <a:latin typeface="Times New Roman" pitchFamily="18" charset="0"/>
                <a:cs typeface="Times New Roman" pitchFamily="18" charset="0"/>
              </a:rPr>
              <a:t> E</a:t>
            </a:r>
            <a:r>
              <a:rPr lang="en-US" b="1" baseline="-25000" dirty="0" smtClean="0">
                <a:latin typeface="Times New Roman" pitchFamily="18" charset="0"/>
                <a:cs typeface="Times New Roman" pitchFamily="18" charset="0"/>
              </a:rPr>
              <a:t>F</a:t>
            </a:r>
          </a:p>
          <a:p>
            <a:pPr lvl="8">
              <a:buNone/>
            </a:pPr>
            <a:endParaRPr lang="en-US" b="1" dirty="0" smtClean="0">
              <a:sym typeface="Symbol"/>
            </a:endParaRPr>
          </a:p>
          <a:p>
            <a:pPr lvl="8">
              <a:buNone/>
            </a:pPr>
            <a:r>
              <a:rPr lang="en-US" b="1" dirty="0" smtClean="0">
                <a:sym typeface="Symbol"/>
              </a:rPr>
              <a:t></a:t>
            </a:r>
          </a:p>
          <a:p>
            <a:pPr lvl="8">
              <a:buNone/>
            </a:pPr>
            <a:r>
              <a:rPr lang="en-US" b="1" dirty="0" smtClean="0">
                <a:latin typeface="Times New Roman" pitchFamily="18" charset="0"/>
                <a:cs typeface="Times New Roman" pitchFamily="18" charset="0"/>
              </a:rPr>
              <a:t>hole probability!!</a:t>
            </a:r>
          </a:p>
          <a:p>
            <a:pPr>
              <a:buNone/>
            </a:pPr>
            <a:r>
              <a:rPr lang="en-US" sz="2000" b="1" dirty="0" smtClean="0">
                <a:solidFill>
                  <a:srgbClr val="FF0000"/>
                </a:solidFill>
                <a:latin typeface="Times New Roman" pitchFamily="18" charset="0"/>
                <a:cs typeface="Times New Roman" pitchFamily="18" charset="0"/>
              </a:rPr>
              <a:t>	Thus Fermi – Dirac statistics </a:t>
            </a:r>
            <a:r>
              <a:rPr lang="en-US" sz="2000" b="1" dirty="0" smtClean="0">
                <a:solidFill>
                  <a:srgbClr val="FF0000"/>
                </a:solidFill>
                <a:latin typeface="Times New Roman" pitchFamily="18" charset="0"/>
                <a:cs typeface="Times New Roman" pitchFamily="18" charset="0"/>
                <a:sym typeface="Symbol"/>
              </a:rPr>
              <a:t></a:t>
            </a:r>
            <a:r>
              <a:rPr lang="en-US" sz="2000" b="1" dirty="0" smtClean="0">
                <a:solidFill>
                  <a:srgbClr val="FF0000"/>
                </a:solidFill>
                <a:latin typeface="Times New Roman" pitchFamily="18" charset="0"/>
                <a:cs typeface="Times New Roman" pitchFamily="18" charset="0"/>
              </a:rPr>
              <a:t> Boltzmann statistics.</a:t>
            </a:r>
          </a:p>
          <a:p>
            <a:pPr lvl="8">
              <a:buNone/>
            </a:pPr>
            <a:endParaRPr lang="en-US" b="1" dirty="0" smtClean="0">
              <a:solidFill>
                <a:srgbClr val="FF0000"/>
              </a:solidFill>
              <a:latin typeface="Times New Roman" pitchFamily="18" charset="0"/>
              <a:cs typeface="Times New Roman" pitchFamily="18" charset="0"/>
            </a:endParaRPr>
          </a:p>
          <a:p>
            <a:pPr lvl="8">
              <a:buNone/>
            </a:pPr>
            <a:endParaRPr lang="en-US" b="1" baseline="-25000" dirty="0" smtClean="0"/>
          </a:p>
          <a:p>
            <a:pPr lvl="8">
              <a:buNone/>
            </a:pPr>
            <a:endParaRPr lang="en-US" b="1" dirty="0" smtClean="0"/>
          </a:p>
        </p:txBody>
      </p:sp>
      <p:sp>
        <p:nvSpPr>
          <p:cNvPr id="39938"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39937" name="Object 1"/>
          <p:cNvGraphicFramePr>
            <a:graphicFrameLocks noChangeAspect="1"/>
          </p:cNvGraphicFramePr>
          <p:nvPr>
            <p:extLst>
              <p:ext uri="{D42A27DB-BD31-4B8C-83A1-F6EECF244321}">
                <p14:modId xmlns:p14="http://schemas.microsoft.com/office/powerpoint/2010/main" xmlns="" val="3139612786"/>
              </p:ext>
            </p:extLst>
          </p:nvPr>
        </p:nvGraphicFramePr>
        <p:xfrm>
          <a:off x="2667000" y="2057400"/>
          <a:ext cx="2438400" cy="685800"/>
        </p:xfrm>
        <a:graphic>
          <a:graphicData uri="http://schemas.openxmlformats.org/presentationml/2006/ole">
            <p:oleObj spid="_x0000_s40172" name="Equation" r:id="rId3" imgW="1879600" imgH="469900" progId="Equation.3">
              <p:embed/>
            </p:oleObj>
          </a:graphicData>
        </a:graphic>
      </p:graphicFrame>
      <p:sp>
        <p:nvSpPr>
          <p:cNvPr id="39940"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39939" name="Object 3"/>
          <p:cNvGraphicFramePr>
            <a:graphicFrameLocks noChangeAspect="1"/>
          </p:cNvGraphicFramePr>
          <p:nvPr>
            <p:extLst>
              <p:ext uri="{D42A27DB-BD31-4B8C-83A1-F6EECF244321}">
                <p14:modId xmlns:p14="http://schemas.microsoft.com/office/powerpoint/2010/main" xmlns="" val="1383120118"/>
              </p:ext>
            </p:extLst>
          </p:nvPr>
        </p:nvGraphicFramePr>
        <p:xfrm>
          <a:off x="2819400" y="3429000"/>
          <a:ext cx="2438400" cy="592137"/>
        </p:xfrm>
        <a:graphic>
          <a:graphicData uri="http://schemas.openxmlformats.org/presentationml/2006/ole">
            <p:oleObj spid="_x0000_s40173" name="Equation" r:id="rId4" imgW="2043813" imgH="406224" progId="Equation.3">
              <p:embed/>
            </p:oleObj>
          </a:graphicData>
        </a:graphic>
      </p:graphicFrame>
      <p:sp>
        <p:nvSpPr>
          <p:cNvPr id="39941" name="Text Box 5"/>
          <p:cNvSpPr txBox="1">
            <a:spLocks noChangeArrowheads="1"/>
          </p:cNvSpPr>
          <p:nvPr/>
        </p:nvSpPr>
        <p:spPr bwMode="auto">
          <a:xfrm>
            <a:off x="2819400" y="5715000"/>
            <a:ext cx="2743200" cy="457200"/>
          </a:xfrm>
          <a:prstGeom prst="rect">
            <a:avLst/>
          </a:prstGeom>
          <a:blipFill>
            <a:blip r:embed="rId5"/>
            <a:tile tx="0" ty="0" sx="100000" sy="100000" flip="none" algn="tl"/>
          </a:blip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chemeClr val="tx1"/>
                </a:solidFill>
                <a:effectLst/>
                <a:latin typeface="Times New Roman" pitchFamily="18" charset="0"/>
              </a:rPr>
              <a:t>for  E </a:t>
            </a:r>
            <a:r>
              <a:rPr kumimoji="0" lang="en-US" sz="2400" b="1" i="0" u="none" strike="noStrike" cap="none" normalizeH="0" baseline="0" dirty="0" smtClean="0">
                <a:ln>
                  <a:noFill/>
                </a:ln>
                <a:solidFill>
                  <a:schemeClr val="tx1"/>
                </a:solidFill>
                <a:effectLst/>
                <a:latin typeface="Times New Roman" pitchFamily="18" charset="0"/>
                <a:sym typeface="Symbol" pitchFamily="18" charset="2"/>
              </a:rPr>
              <a:t></a:t>
            </a:r>
            <a:r>
              <a:rPr kumimoji="0" lang="en-US" sz="2400" b="1" i="0" u="none" strike="noStrike" cap="none" normalizeH="0" baseline="0" dirty="0" smtClean="0">
                <a:ln>
                  <a:noFill/>
                </a:ln>
                <a:solidFill>
                  <a:schemeClr val="tx1"/>
                </a:solidFill>
                <a:effectLst/>
                <a:latin typeface="Times New Roman" pitchFamily="18" charset="0"/>
              </a:rPr>
              <a:t> </a:t>
            </a:r>
            <a:r>
              <a:rPr kumimoji="0" lang="en-US" sz="2400" b="1" i="0" u="none" strike="noStrike" cap="none" normalizeH="0" baseline="0" dirty="0" err="1" smtClean="0">
                <a:ln>
                  <a:noFill/>
                </a:ln>
                <a:solidFill>
                  <a:schemeClr val="tx1"/>
                </a:solidFill>
                <a:effectLst/>
                <a:latin typeface="Times New Roman" pitchFamily="18" charset="0"/>
              </a:rPr>
              <a:t>kT</a:t>
            </a:r>
            <a:endParaRPr kumimoji="0" lang="en-US" sz="3200" b="0" i="0" u="none" strike="noStrike" cap="none" normalizeH="0" baseline="0" dirty="0" smtClean="0">
              <a:ln>
                <a:noFill/>
              </a:ln>
              <a:solidFill>
                <a:schemeClr val="tx1"/>
              </a:solidFill>
              <a:effectLst/>
              <a:latin typeface="Arial" pitchFamily="34" charset="0"/>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0"/>
            <a:ext cx="8305800" cy="6400800"/>
          </a:xfrm>
        </p:spPr>
        <p:txBody>
          <a:bodyPr/>
          <a:lstStyle/>
          <a:p>
            <a:pPr>
              <a:buNone/>
            </a:pPr>
            <a:endParaRPr lang="en-US" sz="2800" b="1" dirty="0" smtClean="0">
              <a:solidFill>
                <a:srgbClr val="C00000"/>
              </a:solidFill>
              <a:latin typeface="Times New Roman" pitchFamily="18" charset="0"/>
              <a:cs typeface="Times New Roman" pitchFamily="18" charset="0"/>
            </a:endParaRPr>
          </a:p>
          <a:p>
            <a:pPr>
              <a:buNone/>
            </a:pPr>
            <a:r>
              <a:rPr lang="en-US" sz="2800" b="1" dirty="0" smtClean="0">
                <a:solidFill>
                  <a:srgbClr val="FF0000"/>
                </a:solidFill>
                <a:latin typeface="Times New Roman" pitchFamily="18" charset="0"/>
                <a:cs typeface="Times New Roman" pitchFamily="18" charset="0"/>
              </a:rPr>
              <a:t>(a)   </a:t>
            </a:r>
            <a:r>
              <a:rPr lang="en-US" sz="2400" b="1" dirty="0" smtClean="0">
                <a:solidFill>
                  <a:srgbClr val="FF0000"/>
                </a:solidFill>
                <a:latin typeface="Times New Roman" pitchFamily="18" charset="0"/>
                <a:cs typeface="Times New Roman" pitchFamily="18" charset="0"/>
              </a:rPr>
              <a:t>Electron and Hole Concentrations at Equilibrium: </a:t>
            </a:r>
          </a:p>
          <a:p>
            <a:pPr>
              <a:buNone/>
            </a:pPr>
            <a:endParaRPr lang="en-US" dirty="0" smtClean="0"/>
          </a:p>
          <a:p>
            <a:pPr>
              <a:buNone/>
            </a:pPr>
            <a:r>
              <a:rPr lang="en-US" sz="2000" b="1" dirty="0" smtClean="0">
                <a:latin typeface="Times New Roman" pitchFamily="18" charset="0"/>
                <a:cs typeface="Times New Roman" pitchFamily="18" charset="0"/>
              </a:rPr>
              <a:t>	</a:t>
            </a:r>
          </a:p>
          <a:p>
            <a:pPr>
              <a:buNone/>
            </a:pPr>
            <a:endParaRPr lang="en-US" dirty="0" smtClean="0"/>
          </a:p>
          <a:p>
            <a:pPr>
              <a:buNone/>
            </a:pPr>
            <a:endParaRPr lang="en-US" dirty="0" smtClean="0"/>
          </a:p>
          <a:p>
            <a:pPr lvl="8">
              <a:buNone/>
            </a:pPr>
            <a:endParaRPr lang="en-US" dirty="0" smtClean="0"/>
          </a:p>
          <a:p>
            <a:pPr>
              <a:buNone/>
            </a:pPr>
            <a:r>
              <a:rPr lang="en-US" sz="2000" b="1" dirty="0" smtClean="0">
                <a:latin typeface="Times New Roman" pitchFamily="18" charset="0"/>
                <a:cs typeface="Times New Roman" pitchFamily="18" charset="0"/>
              </a:rPr>
              <a:t>	</a:t>
            </a:r>
          </a:p>
          <a:p>
            <a:pPr>
              <a:buNone/>
            </a:pPr>
            <a:r>
              <a:rPr lang="en-US" sz="1800" b="1" dirty="0" smtClean="0">
                <a:latin typeface="Times New Roman" pitchFamily="18" charset="0"/>
                <a:cs typeface="Times New Roman" pitchFamily="18" charset="0"/>
              </a:rPr>
              <a:t>   Similarly</a:t>
            </a:r>
          </a:p>
          <a:p>
            <a:endParaRPr lang="en-US" dirty="0"/>
          </a:p>
        </p:txBody>
      </p:sp>
      <p:sp>
        <p:nvSpPr>
          <p:cNvPr id="40962"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40961" name="Object 1"/>
          <p:cNvGraphicFramePr>
            <a:graphicFrameLocks noChangeAspect="1"/>
          </p:cNvGraphicFramePr>
          <p:nvPr/>
        </p:nvGraphicFramePr>
        <p:xfrm>
          <a:off x="2133600" y="1524000"/>
          <a:ext cx="2209800" cy="533400"/>
        </p:xfrm>
        <a:graphic>
          <a:graphicData uri="http://schemas.openxmlformats.org/presentationml/2006/ole">
            <p:oleObj spid="_x0000_s41432" name="Equation" r:id="rId4" imgW="1651000" imgH="304800" progId="Equation.3">
              <p:embed/>
            </p:oleObj>
          </a:graphicData>
        </a:graphic>
      </p:graphicFrame>
      <p:sp>
        <p:nvSpPr>
          <p:cNvPr id="40964"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40963" name="Object 3"/>
          <p:cNvGraphicFramePr>
            <a:graphicFrameLocks noChangeAspect="1"/>
          </p:cNvGraphicFramePr>
          <p:nvPr/>
        </p:nvGraphicFramePr>
        <p:xfrm>
          <a:off x="2057400" y="2209800"/>
          <a:ext cx="2209800" cy="609600"/>
        </p:xfrm>
        <a:graphic>
          <a:graphicData uri="http://schemas.openxmlformats.org/presentationml/2006/ole">
            <p:oleObj spid="_x0000_s41433" name="Equation" r:id="rId5" imgW="1091726" imgH="355446" progId="Equation.3">
              <p:embed/>
            </p:oleObj>
          </a:graphicData>
        </a:graphic>
      </p:graphicFrame>
      <p:sp>
        <p:nvSpPr>
          <p:cNvPr id="40966"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40965" name="Object 5"/>
          <p:cNvGraphicFramePr>
            <a:graphicFrameLocks noChangeAspect="1"/>
          </p:cNvGraphicFramePr>
          <p:nvPr/>
        </p:nvGraphicFramePr>
        <p:xfrm>
          <a:off x="2057400" y="2971800"/>
          <a:ext cx="2743200" cy="838200"/>
        </p:xfrm>
        <a:graphic>
          <a:graphicData uri="http://schemas.openxmlformats.org/presentationml/2006/ole">
            <p:oleObj spid="_x0000_s41434" name="Equation" r:id="rId6" imgW="2489200" imgH="508000" progId="Equation.3">
              <p:embed/>
            </p:oleObj>
          </a:graphicData>
        </a:graphic>
      </p:graphicFrame>
      <p:sp>
        <p:nvSpPr>
          <p:cNvPr id="40968" name="Rectangle 8"/>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40967" name="Object 7"/>
          <p:cNvGraphicFramePr>
            <a:graphicFrameLocks noChangeAspect="1"/>
          </p:cNvGraphicFramePr>
          <p:nvPr/>
        </p:nvGraphicFramePr>
        <p:xfrm>
          <a:off x="1981200" y="4267200"/>
          <a:ext cx="3352800" cy="1524000"/>
        </p:xfrm>
        <a:graphic>
          <a:graphicData uri="http://schemas.openxmlformats.org/presentationml/2006/ole">
            <p:oleObj spid="_x0000_s41435" name="Equation" r:id="rId7" imgW="2336800" imgH="914400" progId="Equation.3">
              <p:embed/>
            </p:oleObj>
          </a:graphicData>
        </a:graphic>
      </p:graphicFrame>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381000"/>
            <a:ext cx="8229600" cy="5745163"/>
          </a:xfrm>
        </p:spPr>
        <p:txBody>
          <a:bodyPr/>
          <a:lstStyle/>
          <a:p>
            <a:pPr>
              <a:buNone/>
            </a:pPr>
            <a:endParaRPr lang="en-US" sz="2400" b="1" dirty="0" smtClean="0">
              <a:solidFill>
                <a:srgbClr val="FF0000"/>
              </a:solidFill>
              <a:latin typeface="Times New Roman" pitchFamily="18" charset="0"/>
              <a:cs typeface="Times New Roman" pitchFamily="18" charset="0"/>
            </a:endParaRPr>
          </a:p>
          <a:p>
            <a:pPr>
              <a:buNone/>
            </a:pPr>
            <a:endParaRPr lang="en-US" sz="2400" b="1" dirty="0" smtClean="0">
              <a:solidFill>
                <a:srgbClr val="FF0000"/>
              </a:solidFill>
              <a:latin typeface="Times New Roman" pitchFamily="18" charset="0"/>
              <a:cs typeface="Times New Roman" pitchFamily="18" charset="0"/>
            </a:endParaRPr>
          </a:p>
          <a:p>
            <a:pPr>
              <a:buNone/>
            </a:pPr>
            <a:r>
              <a:rPr lang="en-US" sz="2400" b="1" dirty="0" smtClean="0">
                <a:solidFill>
                  <a:srgbClr val="FF0000"/>
                </a:solidFill>
                <a:latin typeface="Times New Roman" pitchFamily="18" charset="0"/>
                <a:cs typeface="Times New Roman" pitchFamily="18" charset="0"/>
              </a:rPr>
              <a:t>Another useful expression for the electron and hole densities: </a:t>
            </a:r>
          </a:p>
          <a:p>
            <a:pPr>
              <a:buNone/>
            </a:pPr>
            <a:r>
              <a:rPr lang="en-US" sz="2400" b="1" dirty="0" smtClean="0">
                <a:solidFill>
                  <a:srgbClr val="FF0000"/>
                </a:solidFill>
                <a:latin typeface="Times New Roman" pitchFamily="18" charset="0"/>
                <a:cs typeface="Times New Roman" pitchFamily="18" charset="0"/>
              </a:rPr>
              <a:t> </a:t>
            </a:r>
          </a:p>
          <a:p>
            <a:pPr>
              <a:buNone/>
            </a:pPr>
            <a:r>
              <a:rPr lang="en-US" b="1" dirty="0" smtClean="0">
                <a:latin typeface="Times New Roman" pitchFamily="18" charset="0"/>
                <a:cs typeface="Times New Roman" pitchFamily="18" charset="0"/>
              </a:rPr>
              <a:t>			 </a:t>
            </a:r>
          </a:p>
          <a:p>
            <a:pPr>
              <a:buNone/>
            </a:pPr>
            <a:endParaRPr lang="en-US" sz="1600" b="1" dirty="0" smtClean="0">
              <a:latin typeface="Times New Roman" pitchFamily="18" charset="0"/>
              <a:cs typeface="Times New Roman" pitchFamily="18" charset="0"/>
            </a:endParaRPr>
          </a:p>
          <a:p>
            <a:pPr>
              <a:buNone/>
            </a:pPr>
            <a:endParaRPr lang="en-US" sz="1600" b="1" dirty="0" smtClean="0">
              <a:latin typeface="Times New Roman" pitchFamily="18" charset="0"/>
              <a:cs typeface="Times New Roman" pitchFamily="18" charset="0"/>
            </a:endParaRPr>
          </a:p>
          <a:p>
            <a:pPr>
              <a:buNone/>
            </a:pPr>
            <a:endParaRPr lang="en-US" sz="1600" b="1" dirty="0" smtClean="0">
              <a:latin typeface="Times New Roman" pitchFamily="18" charset="0"/>
              <a:cs typeface="Times New Roman" pitchFamily="18" charset="0"/>
            </a:endParaRPr>
          </a:p>
          <a:p>
            <a:pPr>
              <a:buNone/>
            </a:pPr>
            <a:endParaRPr lang="en-US" sz="1600" b="1" dirty="0" smtClean="0">
              <a:latin typeface="Times New Roman" pitchFamily="18" charset="0"/>
              <a:cs typeface="Times New Roman" pitchFamily="18" charset="0"/>
            </a:endParaRPr>
          </a:p>
          <a:p>
            <a:pPr>
              <a:buNone/>
            </a:pPr>
            <a:endParaRPr lang="en-US" sz="1600" b="1" dirty="0" smtClean="0">
              <a:latin typeface="Times New Roman" pitchFamily="18" charset="0"/>
              <a:cs typeface="Times New Roman" pitchFamily="18" charset="0"/>
            </a:endParaRPr>
          </a:p>
          <a:p>
            <a:pPr>
              <a:buNone/>
            </a:pPr>
            <a:endParaRPr lang="en-US" sz="1600" b="1" dirty="0" smtClean="0">
              <a:latin typeface="Times New Roman" pitchFamily="18" charset="0"/>
              <a:cs typeface="Times New Roman" pitchFamily="18" charset="0"/>
            </a:endParaRPr>
          </a:p>
          <a:p>
            <a:pPr>
              <a:buNone/>
            </a:pPr>
            <a:endParaRPr lang="en-US" sz="1600" b="1" dirty="0" smtClean="0">
              <a:latin typeface="Times New Roman" pitchFamily="18" charset="0"/>
              <a:cs typeface="Times New Roman" pitchFamily="18" charset="0"/>
            </a:endParaRPr>
          </a:p>
          <a:p>
            <a:pPr algn="ctr">
              <a:buNone/>
            </a:pPr>
            <a:endParaRPr lang="en-US" sz="1600" b="1" dirty="0">
              <a:latin typeface="Times New Roman" pitchFamily="18" charset="0"/>
              <a:cs typeface="Times New Roman" pitchFamily="18" charset="0"/>
            </a:endParaRPr>
          </a:p>
        </p:txBody>
      </p:sp>
      <p:sp>
        <p:nvSpPr>
          <p:cNvPr id="102402" name="Rectangle 2"/>
          <p:cNvSpPr>
            <a:spLocks noChangeArrowheads="1"/>
          </p:cNvSpPr>
          <p:nvPr/>
        </p:nvSpPr>
        <p:spPr bwMode="auto">
          <a:xfrm>
            <a:off x="0" y="0"/>
            <a:ext cx="2954655" cy="307777"/>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dirty="0" smtClean="0">
                <a:ln>
                  <a:noFill/>
                </a:ln>
                <a:solidFill>
                  <a:schemeClr val="tx1"/>
                </a:solidFill>
                <a:effectLst/>
                <a:latin typeface="Arial" pitchFamily="34" charset="0"/>
                <a:ea typeface="Times New Roman" pitchFamily="18" charset="0"/>
              </a:rPr>
              <a:t>			</a:t>
            </a:r>
            <a:endParaRPr kumimoji="0" lang="en-US" sz="1800" b="0" i="0" u="none" strike="noStrike" cap="none" normalizeH="0" baseline="0" dirty="0" smtClean="0">
              <a:ln>
                <a:noFill/>
              </a:ln>
              <a:solidFill>
                <a:schemeClr val="tx1"/>
              </a:solidFill>
              <a:effectLst/>
              <a:latin typeface="Arial" pitchFamily="34" charset="0"/>
            </a:endParaRPr>
          </a:p>
        </p:txBody>
      </p:sp>
      <p:graphicFrame>
        <p:nvGraphicFramePr>
          <p:cNvPr id="102401" name="Object 1"/>
          <p:cNvGraphicFramePr>
            <a:graphicFrameLocks noChangeAspect="1"/>
          </p:cNvGraphicFramePr>
          <p:nvPr/>
        </p:nvGraphicFramePr>
        <p:xfrm>
          <a:off x="3048000" y="2209800"/>
          <a:ext cx="2032000" cy="625475"/>
        </p:xfrm>
        <a:graphic>
          <a:graphicData uri="http://schemas.openxmlformats.org/presentationml/2006/ole">
            <p:oleObj spid="_x0000_s102637" name="Equation" r:id="rId3" imgW="1739900" imgH="457200" progId="Equation.3">
              <p:embed/>
            </p:oleObj>
          </a:graphicData>
        </a:graphic>
      </p:graphicFrame>
      <p:sp>
        <p:nvSpPr>
          <p:cNvPr id="102405" name="Rectangle 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02404" name="Object 4"/>
          <p:cNvGraphicFramePr>
            <a:graphicFrameLocks noChangeAspect="1"/>
          </p:cNvGraphicFramePr>
          <p:nvPr/>
        </p:nvGraphicFramePr>
        <p:xfrm>
          <a:off x="3200400" y="3505200"/>
          <a:ext cx="1776412" cy="533400"/>
        </p:xfrm>
        <a:graphic>
          <a:graphicData uri="http://schemas.openxmlformats.org/presentationml/2006/ole">
            <p:oleObj spid="_x0000_s102638" name="Equation" r:id="rId4" imgW="1778000" imgH="457200" progId="Equation.3">
              <p:embed/>
            </p:oleObj>
          </a:graphicData>
        </a:graphic>
      </p:graphicFrame>
      <p:sp>
        <p:nvSpPr>
          <p:cNvPr id="8" name="Rectangle 7"/>
          <p:cNvSpPr/>
          <p:nvPr/>
        </p:nvSpPr>
        <p:spPr>
          <a:xfrm>
            <a:off x="1828800" y="3505200"/>
            <a:ext cx="5562600" cy="1754326"/>
          </a:xfrm>
          <a:prstGeom prst="rect">
            <a:avLst/>
          </a:prstGeom>
        </p:spPr>
        <p:txBody>
          <a:bodyPr wrap="square">
            <a:spAutoFit/>
          </a:bodyPr>
          <a:lstStyle/>
          <a:p>
            <a:endParaRPr lang="en-US" b="1" dirty="0" smtClean="0"/>
          </a:p>
          <a:p>
            <a:endParaRPr lang="en-US" b="1" dirty="0" smtClean="0"/>
          </a:p>
          <a:p>
            <a:endParaRPr lang="en-US" b="1" dirty="0" smtClean="0"/>
          </a:p>
          <a:p>
            <a:endParaRPr lang="en-US" b="1" dirty="0" smtClean="0"/>
          </a:p>
          <a:p>
            <a:endParaRPr lang="en-US" b="1" dirty="0" smtClean="0"/>
          </a:p>
          <a:p>
            <a:r>
              <a:rPr lang="en-US" b="1" dirty="0" smtClean="0">
                <a:latin typeface="Times New Roman" pitchFamily="18" charset="0"/>
                <a:cs typeface="Times New Roman" pitchFamily="18" charset="0"/>
              </a:rPr>
              <a:t>Degenerate  Semiconductors </a:t>
            </a:r>
            <a:r>
              <a:rPr lang="en-US" b="1" dirty="0" smtClean="0">
                <a:latin typeface="Times New Roman" pitchFamily="18" charset="0"/>
                <a:cs typeface="Times New Roman" pitchFamily="18" charset="0"/>
                <a:sym typeface="Symbol"/>
              </a:rPr>
              <a:t></a:t>
            </a:r>
            <a:r>
              <a:rPr lang="en-US" b="1" dirty="0" smtClean="0">
                <a:latin typeface="Times New Roman" pitchFamily="18" charset="0"/>
                <a:cs typeface="Times New Roman" pitchFamily="18" charset="0"/>
              </a:rPr>
              <a:t> N</a:t>
            </a:r>
            <a:r>
              <a:rPr lang="en-US" b="1" baseline="-25000" dirty="0" smtClean="0">
                <a:latin typeface="Times New Roman" pitchFamily="18" charset="0"/>
                <a:cs typeface="Times New Roman" pitchFamily="18" charset="0"/>
              </a:rPr>
              <a:t>D</a:t>
            </a:r>
            <a:r>
              <a:rPr lang="en-US" b="1" dirty="0" smtClean="0">
                <a:latin typeface="Times New Roman" pitchFamily="18" charset="0"/>
                <a:cs typeface="Times New Roman" pitchFamily="18" charset="0"/>
              </a:rPr>
              <a:t>/N</a:t>
            </a:r>
            <a:r>
              <a:rPr lang="en-US" b="1" baseline="-25000" dirty="0" smtClean="0">
                <a:latin typeface="Times New Roman" pitchFamily="18" charset="0"/>
                <a:cs typeface="Times New Roman" pitchFamily="18" charset="0"/>
              </a:rPr>
              <a:t>A</a:t>
            </a:r>
            <a:r>
              <a:rPr lang="en-US" b="1" dirty="0" smtClean="0">
                <a:latin typeface="Times New Roman" pitchFamily="18" charset="0"/>
                <a:cs typeface="Times New Roman" pitchFamily="18" charset="0"/>
              </a:rPr>
              <a:t> </a:t>
            </a:r>
            <a:r>
              <a:rPr lang="en-US" b="1" dirty="0" smtClean="0">
                <a:latin typeface="Times New Roman" pitchFamily="18" charset="0"/>
                <a:cs typeface="Times New Roman" pitchFamily="18" charset="0"/>
                <a:sym typeface="Symbol"/>
              </a:rPr>
              <a:t></a:t>
            </a:r>
            <a:r>
              <a:rPr lang="en-US" b="1" dirty="0" smtClean="0">
                <a:latin typeface="Times New Roman" pitchFamily="18" charset="0"/>
                <a:cs typeface="Times New Roman" pitchFamily="18" charset="0"/>
              </a:rPr>
              <a:t> 10</a:t>
            </a:r>
            <a:r>
              <a:rPr lang="en-US" b="1" baseline="30000" dirty="0" smtClean="0">
                <a:latin typeface="Times New Roman" pitchFamily="18" charset="0"/>
                <a:cs typeface="Times New Roman" pitchFamily="18" charset="0"/>
              </a:rPr>
              <a:t>19</a:t>
            </a:r>
            <a:r>
              <a:rPr lang="en-US" b="1" dirty="0" smtClean="0">
                <a:latin typeface="Times New Roman" pitchFamily="18" charset="0"/>
                <a:cs typeface="Times New Roman" pitchFamily="18" charset="0"/>
              </a:rPr>
              <a:t> cm</a:t>
            </a:r>
            <a:r>
              <a:rPr lang="en-US" b="1" baseline="30000" dirty="0" smtClean="0">
                <a:latin typeface="Times New Roman" pitchFamily="18" charset="0"/>
                <a:cs typeface="Times New Roman" pitchFamily="18" charset="0"/>
                <a:sym typeface="Symbol"/>
              </a:rPr>
              <a:t></a:t>
            </a:r>
            <a:r>
              <a:rPr lang="en-US" b="1" baseline="30000" dirty="0" smtClean="0">
                <a:latin typeface="Times New Roman" pitchFamily="18" charset="0"/>
                <a:cs typeface="Times New Roman" pitchFamily="18" charset="0"/>
              </a:rPr>
              <a:t>3</a:t>
            </a:r>
            <a:endParaRPr lang="en-US" b="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417638"/>
          </a:xfrm>
        </p:spPr>
        <p:txBody>
          <a:bodyPr>
            <a:normAutofit/>
          </a:bodyPr>
          <a:lstStyle/>
          <a:p>
            <a:pPr algn="l"/>
            <a:r>
              <a:rPr lang="en-US" sz="2800" b="1" dirty="0" smtClean="0">
                <a:solidFill>
                  <a:srgbClr val="FF0000"/>
                </a:solidFill>
                <a:latin typeface="Times New Roman" pitchFamily="18" charset="0"/>
                <a:cs typeface="Times New Roman" pitchFamily="18" charset="0"/>
              </a:rPr>
              <a:t>	(b)	</a:t>
            </a:r>
            <a:r>
              <a:rPr lang="en-US" sz="2400" b="1" dirty="0" smtClean="0">
                <a:solidFill>
                  <a:srgbClr val="FF0000"/>
                </a:solidFill>
                <a:latin typeface="Times New Roman" pitchFamily="18" charset="0"/>
                <a:cs typeface="Times New Roman" pitchFamily="18" charset="0"/>
              </a:rPr>
              <a:t>The </a:t>
            </a:r>
            <a:r>
              <a:rPr lang="en-US" sz="2400" b="1" dirty="0" err="1" smtClean="0">
                <a:solidFill>
                  <a:srgbClr val="FF0000"/>
                </a:solidFill>
                <a:latin typeface="Times New Roman" pitchFamily="18" charset="0"/>
                <a:cs typeface="Times New Roman" pitchFamily="18" charset="0"/>
              </a:rPr>
              <a:t>pn</a:t>
            </a:r>
            <a:r>
              <a:rPr lang="en-US" sz="2400" b="1" dirty="0" smtClean="0">
                <a:solidFill>
                  <a:srgbClr val="FF0000"/>
                </a:solidFill>
                <a:latin typeface="Times New Roman" pitchFamily="18" charset="0"/>
                <a:cs typeface="Times New Roman" pitchFamily="18" charset="0"/>
              </a:rPr>
              <a:t> Product in Equilibrium:</a:t>
            </a:r>
            <a:endParaRPr lang="en-US" sz="2400" dirty="0">
              <a:solidFill>
                <a:srgbClr val="FF0000"/>
              </a:solidFill>
            </a:endParaRPr>
          </a:p>
        </p:txBody>
      </p:sp>
      <p:sp>
        <p:nvSpPr>
          <p:cNvPr id="3" name="Content Placeholder 2"/>
          <p:cNvSpPr>
            <a:spLocks noGrp="1"/>
          </p:cNvSpPr>
          <p:nvPr>
            <p:ph idx="1"/>
          </p:nvPr>
        </p:nvSpPr>
        <p:spPr/>
        <p:txBody>
          <a:bodyPr>
            <a:normAutofit/>
          </a:bodyPr>
          <a:lstStyle/>
          <a:p>
            <a:pPr>
              <a:buNone/>
            </a:pPr>
            <a:r>
              <a:rPr lang="en-US" sz="2000" b="1" dirty="0" smtClean="0">
                <a:latin typeface="Times New Roman" pitchFamily="18" charset="0"/>
                <a:cs typeface="Times New Roman" pitchFamily="18" charset="0"/>
              </a:rPr>
              <a:t>		</a:t>
            </a:r>
            <a:r>
              <a:rPr lang="en-US" sz="2400" b="1" i="1" dirty="0" smtClean="0">
                <a:latin typeface="Times New Roman" pitchFamily="18" charset="0"/>
                <a:cs typeface="Times New Roman" pitchFamily="18" charset="0"/>
              </a:rPr>
              <a:t>The Law of Mass Action:</a:t>
            </a:r>
          </a:p>
          <a:p>
            <a:pPr>
              <a:buNone/>
            </a:pPr>
            <a:r>
              <a:rPr lang="en-US" sz="2400" b="1" dirty="0" smtClean="0">
                <a:latin typeface="Times New Roman" pitchFamily="18" charset="0"/>
                <a:cs typeface="Times New Roman" pitchFamily="18" charset="0"/>
              </a:rPr>
              <a:t>		</a:t>
            </a:r>
            <a:endParaRPr lang="en-US" sz="1400" b="1" dirty="0" smtClean="0">
              <a:latin typeface="Times New Roman" pitchFamily="18" charset="0"/>
              <a:cs typeface="Times New Roman" pitchFamily="18" charset="0"/>
            </a:endParaRPr>
          </a:p>
          <a:p>
            <a:pPr>
              <a:buNone/>
            </a:pPr>
            <a:r>
              <a:rPr lang="en-US" sz="1400" b="1" i="1" dirty="0" smtClean="0">
                <a:solidFill>
                  <a:srgbClr val="008E40"/>
                </a:solidFill>
                <a:latin typeface="Times New Roman" pitchFamily="18" charset="0"/>
                <a:cs typeface="Times New Roman" pitchFamily="18" charset="0"/>
              </a:rPr>
              <a:t>		</a:t>
            </a:r>
            <a:r>
              <a:rPr lang="en-US" sz="2400" b="1" i="1" dirty="0" smtClean="0">
                <a:solidFill>
                  <a:srgbClr val="008E40"/>
                </a:solidFill>
                <a:latin typeface="Times New Roman" pitchFamily="18" charset="0"/>
                <a:cs typeface="Times New Roman" pitchFamily="18" charset="0"/>
              </a:rPr>
              <a:t>Equilibrium condition!!</a:t>
            </a:r>
          </a:p>
          <a:p>
            <a:pPr>
              <a:buNone/>
            </a:pPr>
            <a:endParaRPr lang="en-US" sz="2400" dirty="0">
              <a:latin typeface="Times New Roman" pitchFamily="18" charset="0"/>
              <a:cs typeface="Times New Roman" pitchFamily="18" charset="0"/>
            </a:endParaRPr>
          </a:p>
        </p:txBody>
      </p:sp>
      <p:sp>
        <p:nvSpPr>
          <p:cNvPr id="111618"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11617" name="Object 1"/>
          <p:cNvGraphicFramePr>
            <a:graphicFrameLocks noChangeAspect="1"/>
          </p:cNvGraphicFramePr>
          <p:nvPr>
            <p:extLst>
              <p:ext uri="{D42A27DB-BD31-4B8C-83A1-F6EECF244321}">
                <p14:modId xmlns:p14="http://schemas.microsoft.com/office/powerpoint/2010/main" xmlns="" val="3507764270"/>
              </p:ext>
            </p:extLst>
          </p:nvPr>
        </p:nvGraphicFramePr>
        <p:xfrm>
          <a:off x="1600200" y="3276600"/>
          <a:ext cx="2514600" cy="762000"/>
        </p:xfrm>
        <a:graphic>
          <a:graphicData uri="http://schemas.openxmlformats.org/presentationml/2006/ole">
            <p:oleObj spid="_x0000_s111852" name="Equation" r:id="rId4" imgW="2197100" imgH="457200" progId="Equation.3">
              <p:embed/>
            </p:oleObj>
          </a:graphicData>
        </a:graphic>
      </p:graphicFrame>
      <p:sp>
        <p:nvSpPr>
          <p:cNvPr id="6" name="Rectangle 5"/>
          <p:cNvSpPr/>
          <p:nvPr/>
        </p:nvSpPr>
        <p:spPr>
          <a:xfrm>
            <a:off x="1524000" y="2971800"/>
            <a:ext cx="3124200" cy="923330"/>
          </a:xfrm>
          <a:prstGeom prst="rect">
            <a:avLst/>
          </a:prstGeom>
        </p:spPr>
        <p:txBody>
          <a:bodyPr wrap="square">
            <a:spAutoFit/>
          </a:bodyPr>
          <a:lstStyle/>
          <a:p>
            <a:endParaRPr lang="en-US" b="1" dirty="0" smtClean="0"/>
          </a:p>
          <a:p>
            <a:endParaRPr lang="en-US" b="1" dirty="0" smtClean="0"/>
          </a:p>
          <a:p>
            <a:endParaRPr lang="en-US" b="1" dirty="0" smtClean="0"/>
          </a:p>
        </p:txBody>
      </p:sp>
      <p:sp>
        <p:nvSpPr>
          <p:cNvPr id="111620"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11619" name="Object 3"/>
          <p:cNvGraphicFramePr>
            <a:graphicFrameLocks noChangeAspect="1"/>
          </p:cNvGraphicFramePr>
          <p:nvPr>
            <p:extLst>
              <p:ext uri="{D42A27DB-BD31-4B8C-83A1-F6EECF244321}">
                <p14:modId xmlns:p14="http://schemas.microsoft.com/office/powerpoint/2010/main" xmlns="" val="3410783715"/>
              </p:ext>
            </p:extLst>
          </p:nvPr>
        </p:nvGraphicFramePr>
        <p:xfrm>
          <a:off x="1752600" y="4419600"/>
          <a:ext cx="2286000" cy="838200"/>
        </p:xfrm>
        <a:graphic>
          <a:graphicData uri="http://schemas.openxmlformats.org/presentationml/2006/ole">
            <p:oleObj spid="_x0000_s111853" name="Equation" r:id="rId5" imgW="1816100" imgH="533400" progId="Equation.3">
              <p:embed/>
            </p:oleObj>
          </a:graphicData>
        </a:graphic>
      </p:graphicFrame>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43000"/>
          </a:xfrm>
        </p:spPr>
        <p:txBody>
          <a:bodyPr>
            <a:normAutofit/>
          </a:bodyPr>
          <a:lstStyle/>
          <a:p>
            <a:pPr algn="l"/>
            <a:r>
              <a:rPr lang="en-US" sz="2800" b="1" dirty="0" smtClean="0">
                <a:solidFill>
                  <a:srgbClr val="FF0000"/>
                </a:solidFill>
                <a:latin typeface="Times New Roman" pitchFamily="18" charset="0"/>
                <a:cs typeface="Times New Roman" pitchFamily="18" charset="0"/>
              </a:rPr>
              <a:t>	(c)	Space Charge Neutrality</a:t>
            </a:r>
            <a:br>
              <a:rPr lang="en-US" sz="2800" b="1" dirty="0" smtClean="0">
                <a:solidFill>
                  <a:srgbClr val="FF0000"/>
                </a:solidFill>
                <a:latin typeface="Times New Roman" pitchFamily="18" charset="0"/>
                <a:cs typeface="Times New Roman" pitchFamily="18" charset="0"/>
              </a:rPr>
            </a:br>
            <a:endParaRPr lang="en-US" sz="2800" dirty="0">
              <a:solidFill>
                <a:srgbClr val="FF0000"/>
              </a:solidFill>
            </a:endParaRPr>
          </a:p>
        </p:txBody>
      </p:sp>
      <p:sp>
        <p:nvSpPr>
          <p:cNvPr id="3" name="Content Placeholder 2"/>
          <p:cNvSpPr>
            <a:spLocks noGrp="1"/>
          </p:cNvSpPr>
          <p:nvPr>
            <p:ph idx="1"/>
          </p:nvPr>
        </p:nvSpPr>
        <p:spPr/>
        <p:txBody>
          <a:bodyPr/>
          <a:lstStyle/>
          <a:p>
            <a:pPr marL="0" indent="0">
              <a:buNone/>
            </a:pPr>
            <a:r>
              <a:rPr lang="en-US" b="1" dirty="0" smtClean="0"/>
              <a:t> </a:t>
            </a:r>
            <a:endParaRPr lang="en-US" b="1" dirty="0"/>
          </a:p>
        </p:txBody>
      </p:sp>
      <p:sp>
        <p:nvSpPr>
          <p:cNvPr id="4"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5" name="Object 4"/>
          <p:cNvGraphicFramePr>
            <a:graphicFrameLocks noChangeAspect="1"/>
          </p:cNvGraphicFramePr>
          <p:nvPr>
            <p:extLst>
              <p:ext uri="{D42A27DB-BD31-4B8C-83A1-F6EECF244321}">
                <p14:modId xmlns:p14="http://schemas.microsoft.com/office/powerpoint/2010/main" xmlns="" val="3341098884"/>
              </p:ext>
            </p:extLst>
          </p:nvPr>
        </p:nvGraphicFramePr>
        <p:xfrm>
          <a:off x="1981200" y="1143000"/>
          <a:ext cx="3048000" cy="533400"/>
        </p:xfrm>
        <a:graphic>
          <a:graphicData uri="http://schemas.openxmlformats.org/presentationml/2006/ole">
            <p:oleObj spid="_x0000_s114271" name="Equation" r:id="rId4" imgW="2171700" imgH="317500" progId="Equation.3">
              <p:embed/>
            </p:oleObj>
          </a:graphicData>
        </a:graphic>
      </p:graphicFrame>
      <p:sp>
        <p:nvSpPr>
          <p:cNvPr id="6" name="Rectangle 4"/>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7" name="Object 6"/>
          <p:cNvGraphicFramePr>
            <a:graphicFrameLocks noChangeAspect="1"/>
          </p:cNvGraphicFramePr>
          <p:nvPr>
            <p:extLst>
              <p:ext uri="{D42A27DB-BD31-4B8C-83A1-F6EECF244321}">
                <p14:modId xmlns:p14="http://schemas.microsoft.com/office/powerpoint/2010/main" xmlns="" val="136759837"/>
              </p:ext>
            </p:extLst>
          </p:nvPr>
        </p:nvGraphicFramePr>
        <p:xfrm>
          <a:off x="2590800" y="1828800"/>
          <a:ext cx="1295400" cy="609600"/>
        </p:xfrm>
        <a:graphic>
          <a:graphicData uri="http://schemas.openxmlformats.org/presentationml/2006/ole">
            <p:oleObj spid="_x0000_s114272" name="Equation" r:id="rId5" imgW="774364" imgH="330057" progId="Equation.3">
              <p:embed/>
            </p:oleObj>
          </a:graphicData>
        </a:graphic>
      </p:graphicFrame>
      <p:sp>
        <p:nvSpPr>
          <p:cNvPr id="8" name="Rectangle 6"/>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9" name="Object 8"/>
          <p:cNvGraphicFramePr>
            <a:graphicFrameLocks noChangeAspect="1"/>
          </p:cNvGraphicFramePr>
          <p:nvPr>
            <p:extLst>
              <p:ext uri="{D42A27DB-BD31-4B8C-83A1-F6EECF244321}">
                <p14:modId xmlns:p14="http://schemas.microsoft.com/office/powerpoint/2010/main" xmlns="" val="1808457248"/>
              </p:ext>
            </p:extLst>
          </p:nvPr>
        </p:nvGraphicFramePr>
        <p:xfrm>
          <a:off x="2209800" y="2590800"/>
          <a:ext cx="2009775" cy="685800"/>
        </p:xfrm>
        <a:graphic>
          <a:graphicData uri="http://schemas.openxmlformats.org/presentationml/2006/ole">
            <p:oleObj spid="_x0000_s114273" name="Equation" r:id="rId6" imgW="1396394" imgH="393529" progId="Equation.3">
              <p:embed/>
            </p:oleObj>
          </a:graphicData>
        </a:graphic>
      </p:graphicFrame>
      <p:sp>
        <p:nvSpPr>
          <p:cNvPr id="10" name="Rectangle 8"/>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1" name="Object 10"/>
          <p:cNvGraphicFramePr>
            <a:graphicFrameLocks noChangeAspect="1"/>
          </p:cNvGraphicFramePr>
          <p:nvPr>
            <p:extLst>
              <p:ext uri="{D42A27DB-BD31-4B8C-83A1-F6EECF244321}">
                <p14:modId xmlns:p14="http://schemas.microsoft.com/office/powerpoint/2010/main" xmlns="" val="3905363055"/>
              </p:ext>
            </p:extLst>
          </p:nvPr>
        </p:nvGraphicFramePr>
        <p:xfrm>
          <a:off x="2286000" y="3657600"/>
          <a:ext cx="2057400" cy="466725"/>
        </p:xfrm>
        <a:graphic>
          <a:graphicData uri="http://schemas.openxmlformats.org/presentationml/2006/ole">
            <p:oleObj spid="_x0000_s114274" name="Equation" r:id="rId7" imgW="1574117" imgH="317362" progId="Equation.3">
              <p:embed/>
            </p:oleObj>
          </a:graphicData>
        </a:graphic>
      </p:graphicFrame>
      <p:sp>
        <p:nvSpPr>
          <p:cNvPr id="12" name="Rectangle 10"/>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3" name="Object 12"/>
          <p:cNvGraphicFramePr>
            <a:graphicFrameLocks noChangeAspect="1"/>
          </p:cNvGraphicFramePr>
          <p:nvPr>
            <p:extLst>
              <p:ext uri="{D42A27DB-BD31-4B8C-83A1-F6EECF244321}">
                <p14:modId xmlns:p14="http://schemas.microsoft.com/office/powerpoint/2010/main" xmlns="" val="3655683462"/>
              </p:ext>
            </p:extLst>
          </p:nvPr>
        </p:nvGraphicFramePr>
        <p:xfrm>
          <a:off x="2743200" y="4572000"/>
          <a:ext cx="1219200" cy="485775"/>
        </p:xfrm>
        <a:graphic>
          <a:graphicData uri="http://schemas.openxmlformats.org/presentationml/2006/ole">
            <p:oleObj spid="_x0000_s114275" name="Equation" r:id="rId8" imgW="710891" imgH="330057" progId="Equation.3">
              <p:embed/>
            </p:oleObj>
          </a:graphicData>
        </a:graphic>
      </p:graphicFrame>
      <p:sp>
        <p:nvSpPr>
          <p:cNvPr id="14" name="Rectangle 1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16" name="Rectangle 14"/>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219200"/>
          </a:xfrm>
        </p:spPr>
        <p:txBody>
          <a:bodyPr>
            <a:normAutofit fontScale="90000"/>
          </a:bodyPr>
          <a:lstStyle/>
          <a:p>
            <a:pPr algn="l"/>
            <a:r>
              <a:rPr lang="en-US" sz="2800" b="1" dirty="0" smtClean="0">
                <a:solidFill>
                  <a:srgbClr val="FF0000"/>
                </a:solidFill>
                <a:latin typeface="Times New Roman" pitchFamily="18" charset="0"/>
                <a:cs typeface="Times New Roman" pitchFamily="18" charset="0"/>
              </a:rPr>
              <a:t>	</a:t>
            </a:r>
            <a:br>
              <a:rPr lang="en-US" sz="2800" b="1" dirty="0" smtClean="0">
                <a:solidFill>
                  <a:srgbClr val="FF0000"/>
                </a:solidFill>
                <a:latin typeface="Times New Roman" pitchFamily="18" charset="0"/>
                <a:cs typeface="Times New Roman" pitchFamily="18" charset="0"/>
              </a:rPr>
            </a:br>
            <a:r>
              <a:rPr lang="en-US" sz="2800" b="1" dirty="0">
                <a:solidFill>
                  <a:srgbClr val="FF0000"/>
                </a:solidFill>
                <a:latin typeface="Times New Roman" pitchFamily="18" charset="0"/>
                <a:cs typeface="Times New Roman" pitchFamily="18" charset="0"/>
              </a:rPr>
              <a:t>	</a:t>
            </a:r>
            <a:r>
              <a:rPr lang="en-US" sz="2800" b="1" dirty="0" smtClean="0">
                <a:solidFill>
                  <a:srgbClr val="FF0000"/>
                </a:solidFill>
                <a:latin typeface="Times New Roman" pitchFamily="18" charset="0"/>
                <a:cs typeface="Times New Roman" pitchFamily="18" charset="0"/>
              </a:rPr>
              <a:t>(</a:t>
            </a:r>
            <a:r>
              <a:rPr lang="en-US" sz="2800" b="1" dirty="0">
                <a:solidFill>
                  <a:srgbClr val="FF0000"/>
                </a:solidFill>
                <a:latin typeface="Times New Roman" pitchFamily="18" charset="0"/>
                <a:cs typeface="Times New Roman" pitchFamily="18" charset="0"/>
              </a:rPr>
              <a:t>c)	Space Charge Neutrality</a:t>
            </a:r>
            <a:br>
              <a:rPr lang="en-US" sz="2800" b="1" dirty="0">
                <a:solidFill>
                  <a:srgbClr val="FF0000"/>
                </a:solidFill>
                <a:latin typeface="Times New Roman" pitchFamily="18" charset="0"/>
                <a:cs typeface="Times New Roman" pitchFamily="18" charset="0"/>
              </a:rPr>
            </a:br>
            <a:endParaRPr lang="en-US" dirty="0"/>
          </a:p>
        </p:txBody>
      </p:sp>
      <p:pic>
        <p:nvPicPr>
          <p:cNvPr id="114690" name="Picture 2"/>
          <p:cNvPicPr>
            <a:picLocks noGrp="1" noChangeAspect="1" noChangeArrowheads="1"/>
          </p:cNvPicPr>
          <p:nvPr>
            <p:ph idx="1"/>
          </p:nvPr>
        </p:nvPicPr>
        <p:blipFill>
          <a:blip r:embed="rId3">
            <a:extLst>
              <a:ext uri="{28A0092B-C50C-407E-A947-70E740481C1C}">
                <a14:useLocalDpi xmlns:a14="http://schemas.microsoft.com/office/drawing/2010/main" xmlns="" val="0"/>
              </a:ext>
            </a:extLst>
          </a:blip>
          <a:srcRect/>
          <a:stretch>
            <a:fillRect/>
          </a:stretch>
        </p:blipFill>
        <p:spPr bwMode="auto">
          <a:xfrm>
            <a:off x="1714985" y="1066801"/>
            <a:ext cx="3885715" cy="762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14691" name="Picture 3"/>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1752600" y="2133600"/>
            <a:ext cx="3848100" cy="685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4" name="Rectangle 3"/>
          <p:cNvSpPr/>
          <p:nvPr/>
        </p:nvSpPr>
        <p:spPr>
          <a:xfrm>
            <a:off x="1051126" y="3335024"/>
            <a:ext cx="1402948" cy="369332"/>
          </a:xfrm>
          <a:prstGeom prst="rect">
            <a:avLst/>
          </a:prstGeom>
        </p:spPr>
        <p:txBody>
          <a:bodyPr wrap="none">
            <a:spAutoFit/>
          </a:bodyPr>
          <a:lstStyle/>
          <a:p>
            <a:pPr algn="just"/>
            <a:r>
              <a:rPr lang="en-US" b="1" dirty="0">
                <a:latin typeface="Times New Roman"/>
                <a:ea typeface="Times New Roman"/>
              </a:rPr>
              <a:t>Simplifying:</a:t>
            </a:r>
            <a:endParaRPr lang="en-US" b="1" dirty="0">
              <a:effectLst/>
              <a:latin typeface="Times New Roman"/>
              <a:ea typeface="Times New Roman"/>
            </a:endParaRPr>
          </a:p>
        </p:txBody>
      </p:sp>
      <p:sp>
        <p:nvSpPr>
          <p:cNvPr id="5" name="Rectangle 5"/>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6" name="Object 5"/>
          <p:cNvGraphicFramePr>
            <a:graphicFrameLocks noChangeAspect="1"/>
          </p:cNvGraphicFramePr>
          <p:nvPr>
            <p:extLst>
              <p:ext uri="{D42A27DB-BD31-4B8C-83A1-F6EECF244321}">
                <p14:modId xmlns:p14="http://schemas.microsoft.com/office/powerpoint/2010/main" xmlns="" val="3131419611"/>
              </p:ext>
            </p:extLst>
          </p:nvPr>
        </p:nvGraphicFramePr>
        <p:xfrm>
          <a:off x="2895600" y="3168134"/>
          <a:ext cx="1295400" cy="536517"/>
        </p:xfrm>
        <a:graphic>
          <a:graphicData uri="http://schemas.openxmlformats.org/presentationml/2006/ole">
            <p:oleObj spid="_x0000_s115136" name="Equation" r:id="rId5" imgW="1295400" imgH="330200" progId="Equation.3">
              <p:embed/>
            </p:oleObj>
          </a:graphicData>
        </a:graphic>
      </p:graphicFrame>
      <p:sp>
        <p:nvSpPr>
          <p:cNvPr id="7" name="Rectangle 6"/>
          <p:cNvSpPr/>
          <p:nvPr/>
        </p:nvSpPr>
        <p:spPr>
          <a:xfrm>
            <a:off x="1198602" y="4055239"/>
            <a:ext cx="1107996" cy="369332"/>
          </a:xfrm>
          <a:prstGeom prst="rect">
            <a:avLst/>
          </a:prstGeom>
        </p:spPr>
        <p:txBody>
          <a:bodyPr wrap="none">
            <a:spAutoFit/>
          </a:bodyPr>
          <a:lstStyle/>
          <a:p>
            <a:r>
              <a:rPr lang="en-US" b="1" dirty="0">
                <a:latin typeface="Times New Roman"/>
                <a:ea typeface="Times New Roman"/>
              </a:rPr>
              <a:t>And</a:t>
            </a:r>
            <a:r>
              <a:rPr lang="en-US" dirty="0">
                <a:latin typeface="Times New Roman"/>
                <a:ea typeface="Times New Roman"/>
              </a:rPr>
              <a:t>	</a:t>
            </a:r>
            <a:endParaRPr lang="en-US" dirty="0"/>
          </a:p>
        </p:txBody>
      </p:sp>
      <p:sp>
        <p:nvSpPr>
          <p:cNvPr id="8" name="Rectangle 7"/>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9" name="Object 8"/>
          <p:cNvGraphicFramePr>
            <a:graphicFrameLocks noChangeAspect="1"/>
          </p:cNvGraphicFramePr>
          <p:nvPr>
            <p:extLst>
              <p:ext uri="{D42A27DB-BD31-4B8C-83A1-F6EECF244321}">
                <p14:modId xmlns:p14="http://schemas.microsoft.com/office/powerpoint/2010/main" xmlns="" val="2463999859"/>
              </p:ext>
            </p:extLst>
          </p:nvPr>
        </p:nvGraphicFramePr>
        <p:xfrm>
          <a:off x="2895600" y="3889317"/>
          <a:ext cx="1323975" cy="535254"/>
        </p:xfrm>
        <a:graphic>
          <a:graphicData uri="http://schemas.openxmlformats.org/presentationml/2006/ole">
            <p:oleObj spid="_x0000_s115137" name="Equation" r:id="rId6" imgW="1320227" imgH="342751" progId="Equation.3">
              <p:embed/>
            </p:oleObj>
          </a:graphicData>
        </a:graphic>
      </p:graphicFrame>
      <p:sp>
        <p:nvSpPr>
          <p:cNvPr id="10" name="Rectangle 9"/>
          <p:cNvSpPr/>
          <p:nvPr/>
        </p:nvSpPr>
        <p:spPr>
          <a:xfrm>
            <a:off x="247058" y="4936783"/>
            <a:ext cx="1967205" cy="369332"/>
          </a:xfrm>
          <a:prstGeom prst="rect">
            <a:avLst/>
          </a:prstGeom>
        </p:spPr>
        <p:txBody>
          <a:bodyPr wrap="none">
            <a:spAutoFit/>
          </a:bodyPr>
          <a:lstStyle/>
          <a:p>
            <a:r>
              <a:rPr lang="en-US" dirty="0">
                <a:latin typeface="Times New Roman"/>
                <a:ea typeface="Times New Roman"/>
              </a:rPr>
              <a:t>	</a:t>
            </a:r>
            <a:r>
              <a:rPr lang="en-US" b="1" dirty="0">
                <a:latin typeface="Times New Roman"/>
                <a:ea typeface="Times New Roman"/>
              </a:rPr>
              <a:t>minority</a:t>
            </a:r>
            <a:endParaRPr lang="en-US" b="1" dirty="0"/>
          </a:p>
        </p:txBody>
      </p:sp>
      <p:sp>
        <p:nvSpPr>
          <p:cNvPr id="11" name="Rectangle 9"/>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2" name="Object 11"/>
          <p:cNvGraphicFramePr>
            <a:graphicFrameLocks noChangeAspect="1"/>
          </p:cNvGraphicFramePr>
          <p:nvPr>
            <p:extLst>
              <p:ext uri="{D42A27DB-BD31-4B8C-83A1-F6EECF244321}">
                <p14:modId xmlns:p14="http://schemas.microsoft.com/office/powerpoint/2010/main" xmlns="" val="2756312232"/>
              </p:ext>
            </p:extLst>
          </p:nvPr>
        </p:nvGraphicFramePr>
        <p:xfrm>
          <a:off x="2888456" y="4609237"/>
          <a:ext cx="1576388" cy="685799"/>
        </p:xfrm>
        <a:graphic>
          <a:graphicData uri="http://schemas.openxmlformats.org/presentationml/2006/ole">
            <p:oleObj spid="_x0000_s115138" name="Equation" r:id="rId7" imgW="1358900" imgH="685800" progId="Equation.3">
              <p:embed/>
            </p:oleObj>
          </a:graphicData>
        </a:graphic>
      </p:graphicFrame>
      <p:sp>
        <p:nvSpPr>
          <p:cNvPr id="13" name="Rectangle 11"/>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4" name="Object 13"/>
          <p:cNvGraphicFramePr>
            <a:graphicFrameLocks noChangeAspect="1"/>
          </p:cNvGraphicFramePr>
          <p:nvPr>
            <p:extLst>
              <p:ext uri="{D42A27DB-BD31-4B8C-83A1-F6EECF244321}">
                <p14:modId xmlns:p14="http://schemas.microsoft.com/office/powerpoint/2010/main" xmlns="" val="1992057292"/>
              </p:ext>
            </p:extLst>
          </p:nvPr>
        </p:nvGraphicFramePr>
        <p:xfrm>
          <a:off x="2986087" y="5562600"/>
          <a:ext cx="1585913" cy="838200"/>
        </p:xfrm>
        <a:graphic>
          <a:graphicData uri="http://schemas.openxmlformats.org/presentationml/2006/ole">
            <p:oleObj spid="_x0000_s115139" name="Equation" r:id="rId8" imgW="1384300" imgH="685800" progId="Equation.3">
              <p:embed/>
            </p:oleObj>
          </a:graphicData>
        </a:graphic>
      </p:graphicFrame>
    </p:spTree>
    <p:extLst>
      <p:ext uri="{BB962C8B-B14F-4D97-AF65-F5344CB8AC3E}">
        <p14:creationId xmlns:p14="http://schemas.microsoft.com/office/powerpoint/2010/main" xmlns="" val="326199245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800" y="1828800"/>
            <a:ext cx="7772400" cy="2155825"/>
          </a:xfrm>
        </p:spPr>
        <p:txBody>
          <a:bodyPr>
            <a:normAutofit/>
          </a:bodyPr>
          <a:lstStyle/>
          <a:p>
            <a:pPr lvl="2" algn="ctr" rtl="0">
              <a:spcBef>
                <a:spcPct val="0"/>
              </a:spcBef>
            </a:pPr>
            <a:r>
              <a:rPr lang="en-US" sz="3200" b="1" i="1" dirty="0" smtClean="0">
                <a:solidFill>
                  <a:srgbClr val="E60000"/>
                </a:solidFill>
                <a:latin typeface="Times New Roman" pitchFamily="18" charset="0"/>
                <a:ea typeface="Calibri" pitchFamily="34" charset="0"/>
                <a:cs typeface="Times New Roman" pitchFamily="18" charset="0"/>
              </a:rPr>
              <a:t>Temperature dependence of carriers</a:t>
            </a:r>
            <a:endParaRPr lang="en-US" i="1" dirty="0">
              <a:solidFill>
                <a:srgbClr val="E60000"/>
              </a:solidFill>
            </a:endParaRPr>
          </a:p>
        </p:txBody>
      </p:sp>
    </p:spTree>
    <p:extLst>
      <p:ext uri="{BB962C8B-B14F-4D97-AF65-F5344CB8AC3E}">
        <p14:creationId xmlns:p14="http://schemas.microsoft.com/office/powerpoint/2010/main" xmlns="" val="372183245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2"/>
          <p:cNvSpPr>
            <a:spLocks noGrp="1"/>
          </p:cNvSpPr>
          <p:nvPr>
            <p:ph type="title" idx="4294967295"/>
          </p:nvPr>
        </p:nvSpPr>
        <p:spPr>
          <a:xfrm>
            <a:off x="0" y="0"/>
            <a:ext cx="9144000" cy="990600"/>
          </a:xfrm>
        </p:spPr>
        <p:txBody>
          <a:bodyPr>
            <a:normAutofit/>
          </a:bodyPr>
          <a:lstStyle/>
          <a:p>
            <a:r>
              <a:rPr lang="en-US" sz="2800" b="1" dirty="0" smtClean="0">
                <a:solidFill>
                  <a:srgbClr val="FF0000"/>
                </a:solidFill>
                <a:latin typeface="Times New Roman" pitchFamily="18" charset="0"/>
                <a:cs typeface="Times New Roman" pitchFamily="18" charset="0"/>
              </a:rPr>
              <a:t>Carrier Concentration vs. Temperature</a:t>
            </a:r>
          </a:p>
        </p:txBody>
      </p:sp>
      <p:sp>
        <p:nvSpPr>
          <p:cNvPr id="167939" name="Rectangle 3"/>
          <p:cNvSpPr>
            <a:spLocks noGrp="1"/>
          </p:cNvSpPr>
          <p:nvPr>
            <p:ph type="body" sz="half" idx="4294967295"/>
          </p:nvPr>
        </p:nvSpPr>
        <p:spPr>
          <a:xfrm>
            <a:off x="381000" y="1219200"/>
            <a:ext cx="4248150" cy="5410200"/>
          </a:xfrm>
        </p:spPr>
        <p:txBody>
          <a:bodyPr/>
          <a:lstStyle/>
          <a:p>
            <a:pPr>
              <a:lnSpc>
                <a:spcPct val="80000"/>
              </a:lnSpc>
            </a:pPr>
            <a:r>
              <a:rPr lang="en-US" sz="2400" dirty="0" smtClean="0">
                <a:latin typeface="Times New Roman" pitchFamily="18" charset="0"/>
                <a:cs typeface="Times New Roman" pitchFamily="18" charset="0"/>
                <a:sym typeface="Symbol" pitchFamily="18" charset="2"/>
              </a:rPr>
              <a:t>At room temperature, all the shallow </a:t>
            </a:r>
            <a:r>
              <a:rPr lang="en-US" sz="2400" dirty="0" err="1" smtClean="0">
                <a:latin typeface="Times New Roman" pitchFamily="18" charset="0"/>
                <a:cs typeface="Times New Roman" pitchFamily="18" charset="0"/>
                <a:sym typeface="Symbol" pitchFamily="18" charset="2"/>
              </a:rPr>
              <a:t>dopants</a:t>
            </a:r>
            <a:r>
              <a:rPr lang="en-US" sz="2400" dirty="0" smtClean="0">
                <a:latin typeface="Times New Roman" pitchFamily="18" charset="0"/>
                <a:cs typeface="Times New Roman" pitchFamily="18" charset="0"/>
                <a:sym typeface="Symbol" pitchFamily="18" charset="2"/>
              </a:rPr>
              <a:t> are ionized.  </a:t>
            </a:r>
            <a:r>
              <a:rPr lang="en-US" sz="2400" b="1" i="1" dirty="0" smtClean="0">
                <a:solidFill>
                  <a:srgbClr val="008E40"/>
                </a:solidFill>
                <a:latin typeface="Times New Roman" pitchFamily="18" charset="0"/>
                <a:cs typeface="Times New Roman" pitchFamily="18" charset="0"/>
                <a:sym typeface="Symbol" pitchFamily="18" charset="2"/>
              </a:rPr>
              <a:t>(extrinsic region)</a:t>
            </a:r>
          </a:p>
          <a:p>
            <a:pPr>
              <a:lnSpc>
                <a:spcPct val="80000"/>
              </a:lnSpc>
            </a:pPr>
            <a:r>
              <a:rPr lang="en-US" sz="2400" dirty="0" smtClean="0">
                <a:latin typeface="Times New Roman" pitchFamily="18" charset="0"/>
                <a:cs typeface="Times New Roman" pitchFamily="18" charset="0"/>
                <a:sym typeface="Symbol" pitchFamily="18" charset="2"/>
              </a:rPr>
              <a:t>When the temperature is decreased sufficiently (~100 K), some of the </a:t>
            </a:r>
            <a:r>
              <a:rPr lang="en-US" sz="2400" dirty="0" err="1" smtClean="0">
                <a:latin typeface="Times New Roman" pitchFamily="18" charset="0"/>
                <a:cs typeface="Times New Roman" pitchFamily="18" charset="0"/>
                <a:sym typeface="Symbol" pitchFamily="18" charset="2"/>
              </a:rPr>
              <a:t>dopants</a:t>
            </a:r>
            <a:r>
              <a:rPr lang="en-US" sz="2400" dirty="0" smtClean="0">
                <a:latin typeface="Times New Roman" pitchFamily="18" charset="0"/>
                <a:cs typeface="Times New Roman" pitchFamily="18" charset="0"/>
                <a:sym typeface="Symbol" pitchFamily="18" charset="2"/>
              </a:rPr>
              <a:t> are not ionized. (Freeze out region)</a:t>
            </a:r>
          </a:p>
          <a:p>
            <a:pPr>
              <a:lnSpc>
                <a:spcPct val="80000"/>
              </a:lnSpc>
            </a:pPr>
            <a:r>
              <a:rPr lang="en-US" sz="2400" dirty="0" smtClean="0">
                <a:latin typeface="Times New Roman" pitchFamily="18" charset="0"/>
                <a:cs typeface="Times New Roman" pitchFamily="18" charset="0"/>
                <a:sym typeface="Symbol" pitchFamily="18" charset="2"/>
              </a:rPr>
              <a:t>When the temperature is increased so high that the intrinsic carrier concentration approaches the </a:t>
            </a:r>
            <a:r>
              <a:rPr lang="en-US" sz="2400" dirty="0" err="1" smtClean="0">
                <a:latin typeface="Times New Roman" pitchFamily="18" charset="0"/>
                <a:cs typeface="Times New Roman" pitchFamily="18" charset="0"/>
                <a:sym typeface="Symbol" pitchFamily="18" charset="2"/>
              </a:rPr>
              <a:t>dopant</a:t>
            </a:r>
            <a:r>
              <a:rPr lang="en-US" sz="2400" dirty="0" smtClean="0">
                <a:latin typeface="Times New Roman" pitchFamily="18" charset="0"/>
                <a:cs typeface="Times New Roman" pitchFamily="18" charset="0"/>
                <a:sym typeface="Symbol" pitchFamily="18" charset="2"/>
              </a:rPr>
              <a:t> conc. (T  T</a:t>
            </a:r>
            <a:r>
              <a:rPr lang="en-US" sz="2400" baseline="-25000" dirty="0" smtClean="0">
                <a:latin typeface="Times New Roman" pitchFamily="18" charset="0"/>
                <a:cs typeface="Times New Roman" pitchFamily="18" charset="0"/>
                <a:sym typeface="Symbol" pitchFamily="18" charset="2"/>
              </a:rPr>
              <a:t>i</a:t>
            </a:r>
            <a:r>
              <a:rPr lang="en-US" sz="2400" dirty="0" smtClean="0">
                <a:latin typeface="Times New Roman" pitchFamily="18" charset="0"/>
                <a:cs typeface="Times New Roman" pitchFamily="18" charset="0"/>
                <a:sym typeface="Symbol" pitchFamily="18" charset="2"/>
              </a:rPr>
              <a:t>, &gt; 450K for Si), the semiconductor is said to</a:t>
            </a:r>
          </a:p>
          <a:p>
            <a:pPr>
              <a:lnSpc>
                <a:spcPct val="80000"/>
              </a:lnSpc>
              <a:buFont typeface="Arial" charset="0"/>
              <a:buNone/>
            </a:pPr>
            <a:r>
              <a:rPr lang="en-US" sz="2400" dirty="0" smtClean="0">
                <a:latin typeface="Times New Roman" pitchFamily="18" charset="0"/>
                <a:cs typeface="Times New Roman" pitchFamily="18" charset="0"/>
                <a:sym typeface="Symbol" pitchFamily="18" charset="2"/>
              </a:rPr>
              <a:t>	enter the </a:t>
            </a:r>
            <a:r>
              <a:rPr lang="en-US" sz="2400" b="1" i="1" dirty="0" smtClean="0">
                <a:solidFill>
                  <a:srgbClr val="FF0000"/>
                </a:solidFill>
                <a:latin typeface="Times New Roman" pitchFamily="18" charset="0"/>
                <a:cs typeface="Times New Roman" pitchFamily="18" charset="0"/>
                <a:sym typeface="Symbol" pitchFamily="18" charset="2"/>
              </a:rPr>
              <a:t>intrinsic region.</a:t>
            </a:r>
          </a:p>
          <a:p>
            <a:pPr>
              <a:lnSpc>
                <a:spcPct val="80000"/>
              </a:lnSpc>
              <a:buFont typeface="Arial" charset="0"/>
              <a:buNone/>
            </a:pPr>
            <a:endParaRPr lang="en-US" sz="2000" dirty="0" smtClean="0">
              <a:latin typeface="Times New Roman" pitchFamily="18" charset="0"/>
              <a:cs typeface="Times New Roman" pitchFamily="18" charset="0"/>
              <a:sym typeface="Symbol" pitchFamily="18" charset="2"/>
            </a:endParaRPr>
          </a:p>
        </p:txBody>
      </p:sp>
      <p:pic>
        <p:nvPicPr>
          <p:cNvPr id="167940" name="Picture 4" descr="sze1-16"/>
          <p:cNvPicPr>
            <a:picLocks noChangeAspect="1" noChangeArrowheads="1"/>
          </p:cNvPicPr>
          <p:nvPr/>
        </p:nvPicPr>
        <p:blipFill>
          <a:blip r:embed="rId3"/>
          <a:srcRect l="15855" t="3978" r="21101" b="12831"/>
          <a:stretch>
            <a:fillRect/>
          </a:stretch>
        </p:blipFill>
        <p:spPr bwMode="auto">
          <a:xfrm>
            <a:off x="4752975" y="1668463"/>
            <a:ext cx="4064000" cy="4246562"/>
          </a:xfrm>
          <a:prstGeom prst="rect">
            <a:avLst/>
          </a:prstGeom>
          <a:noFill/>
        </p:spPr>
      </p:pic>
    </p:spTree>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2"/>
          <p:cNvSpPr>
            <a:spLocks noGrp="1"/>
          </p:cNvSpPr>
          <p:nvPr>
            <p:ph type="title" idx="4294967295"/>
          </p:nvPr>
        </p:nvSpPr>
        <p:spPr>
          <a:xfrm>
            <a:off x="0" y="0"/>
            <a:ext cx="9144000" cy="1143000"/>
          </a:xfrm>
        </p:spPr>
        <p:txBody>
          <a:bodyPr>
            <a:normAutofit/>
          </a:bodyPr>
          <a:lstStyle/>
          <a:p>
            <a:pPr algn="l"/>
            <a:r>
              <a:rPr lang="en-US" sz="2800" b="1" dirty="0" smtClean="0">
                <a:solidFill>
                  <a:srgbClr val="FF0000"/>
                </a:solidFill>
                <a:latin typeface="Times New Roman" pitchFamily="18" charset="0"/>
                <a:cs typeface="Times New Roman" pitchFamily="18" charset="0"/>
              </a:rPr>
              <a:t>	Fermi Level vs. Temperature</a:t>
            </a:r>
          </a:p>
        </p:txBody>
      </p:sp>
      <p:sp>
        <p:nvSpPr>
          <p:cNvPr id="169987" name="Rectangle 3"/>
          <p:cNvSpPr>
            <a:spLocks noGrp="1"/>
          </p:cNvSpPr>
          <p:nvPr>
            <p:ph type="body" sz="half" idx="4294967295"/>
          </p:nvPr>
        </p:nvSpPr>
        <p:spPr>
          <a:xfrm>
            <a:off x="685800" y="990600"/>
            <a:ext cx="4248150" cy="5348288"/>
          </a:xfrm>
        </p:spPr>
        <p:txBody>
          <a:bodyPr/>
          <a:lstStyle/>
          <a:p>
            <a:pPr>
              <a:buFont typeface="Arial" charset="0"/>
              <a:buNone/>
            </a:pPr>
            <a:endParaRPr lang="en-US" sz="1800" dirty="0" smtClean="0">
              <a:sym typeface="Symbol" pitchFamily="18" charset="2"/>
            </a:endParaRPr>
          </a:p>
          <a:p>
            <a:r>
              <a:rPr lang="en-US" sz="2400" dirty="0" smtClean="0">
                <a:latin typeface="Times New Roman" pitchFamily="18" charset="0"/>
                <a:cs typeface="Times New Roman" pitchFamily="18" charset="0"/>
                <a:sym typeface="Symbol" pitchFamily="18" charset="2"/>
              </a:rPr>
              <a:t>When the temperature is decreased, the Fermi level rises towards the donor level (N-type) and eventually gets above it.</a:t>
            </a:r>
          </a:p>
          <a:p>
            <a:pPr>
              <a:buNone/>
            </a:pPr>
            <a:endParaRPr lang="en-US" sz="2400" dirty="0" smtClean="0">
              <a:latin typeface="Times New Roman" pitchFamily="18" charset="0"/>
              <a:cs typeface="Times New Roman" pitchFamily="18" charset="0"/>
              <a:sym typeface="Symbol" pitchFamily="18" charset="2"/>
            </a:endParaRPr>
          </a:p>
          <a:p>
            <a:r>
              <a:rPr lang="en-US" sz="2400" dirty="0" smtClean="0">
                <a:latin typeface="Times New Roman" pitchFamily="18" charset="0"/>
                <a:cs typeface="Times New Roman" pitchFamily="18" charset="0"/>
                <a:sym typeface="Symbol" pitchFamily="18" charset="2"/>
              </a:rPr>
              <a:t>When the temperature is increased, the Fermi level moves towards the intrinsic level.</a:t>
            </a:r>
          </a:p>
        </p:txBody>
      </p:sp>
      <p:pic>
        <p:nvPicPr>
          <p:cNvPr id="169988" name="Picture 4" descr="sze1-17"/>
          <p:cNvPicPr>
            <a:picLocks noChangeAspect="1" noChangeArrowheads="1"/>
          </p:cNvPicPr>
          <p:nvPr/>
        </p:nvPicPr>
        <p:blipFill>
          <a:blip r:embed="rId3"/>
          <a:srcRect l="20383" r="22185" b="23523"/>
          <a:stretch>
            <a:fillRect/>
          </a:stretch>
        </p:blipFill>
        <p:spPr bwMode="auto">
          <a:xfrm>
            <a:off x="4878388" y="1970088"/>
            <a:ext cx="4076700" cy="3586162"/>
          </a:xfrm>
          <a:prstGeom prst="rect">
            <a:avLst/>
          </a:prstGeom>
          <a:noFill/>
        </p:spPr>
      </p:pic>
    </p:spTree>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800" y="1828800"/>
            <a:ext cx="7772400" cy="2155825"/>
          </a:xfrm>
        </p:spPr>
        <p:txBody>
          <a:bodyPr>
            <a:normAutofit/>
          </a:bodyPr>
          <a:lstStyle/>
          <a:p>
            <a:pPr lvl="2" algn="ctr" rtl="0">
              <a:spcBef>
                <a:spcPct val="0"/>
              </a:spcBef>
            </a:pPr>
            <a:r>
              <a:rPr lang="en-US" sz="3200" b="1" i="1" dirty="0" smtClean="0">
                <a:solidFill>
                  <a:srgbClr val="0033CC"/>
                </a:solidFill>
                <a:latin typeface="Times New Roman" pitchFamily="18" charset="0"/>
                <a:ea typeface="Calibri" pitchFamily="34" charset="0"/>
                <a:cs typeface="Times New Roman" pitchFamily="18" charset="0"/>
              </a:rPr>
              <a:t>Generation-Recombination</a:t>
            </a:r>
            <a:endParaRPr lang="en-US" i="1" dirty="0">
              <a:solidFill>
                <a:srgbClr val="0033CC"/>
              </a:solidFill>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066800"/>
          </a:xfrm>
        </p:spPr>
        <p:txBody>
          <a:bodyPr>
            <a:normAutofit/>
          </a:bodyPr>
          <a:lstStyle/>
          <a:p>
            <a:pPr algn="l"/>
            <a:r>
              <a:rPr lang="en-PH" sz="2800" b="1" dirty="0">
                <a:solidFill>
                  <a:srgbClr val="FF0000"/>
                </a:solidFill>
                <a:latin typeface="Times New Roman" pitchFamily="18" charset="0"/>
                <a:cs typeface="Times New Roman" pitchFamily="18" charset="0"/>
              </a:rPr>
              <a:t> </a:t>
            </a:r>
            <a:r>
              <a:rPr lang="en-PH" sz="2800" b="1" dirty="0" smtClean="0">
                <a:solidFill>
                  <a:srgbClr val="FF0000"/>
                </a:solidFill>
                <a:latin typeface="Times New Roman" pitchFamily="18" charset="0"/>
                <a:cs typeface="Times New Roman" pitchFamily="18" charset="0"/>
              </a:rPr>
              <a:t>        Equilibrium and </a:t>
            </a:r>
            <a:r>
              <a:rPr lang="en-PH" sz="2800" b="1" dirty="0" smtClean="0">
                <a:solidFill>
                  <a:srgbClr val="00B050"/>
                </a:solidFill>
                <a:latin typeface="Times New Roman" pitchFamily="18" charset="0"/>
                <a:cs typeface="Times New Roman" pitchFamily="18" charset="0"/>
              </a:rPr>
              <a:t>Recombination</a:t>
            </a:r>
            <a:r>
              <a:rPr lang="en-PH" sz="2800" b="1" dirty="0" smtClean="0">
                <a:solidFill>
                  <a:srgbClr val="0070C0"/>
                </a:solidFill>
                <a:latin typeface="Times New Roman" pitchFamily="18" charset="0"/>
                <a:cs typeface="Times New Roman" pitchFamily="18" charset="0"/>
              </a:rPr>
              <a:t>/Generation: </a:t>
            </a:r>
            <a:endParaRPr lang="en-US" sz="2800" b="1" i="1" dirty="0">
              <a:solidFill>
                <a:srgbClr val="0070C0"/>
              </a:solidFill>
              <a:latin typeface="Times New Roman" pitchFamily="18" charset="0"/>
              <a:cs typeface="Times New Roman" pitchFamily="18" charset="0"/>
            </a:endParaRPr>
          </a:p>
        </p:txBody>
      </p:sp>
      <p:sp>
        <p:nvSpPr>
          <p:cNvPr id="3" name="Content Placeholder 2"/>
          <p:cNvSpPr>
            <a:spLocks noGrp="1"/>
          </p:cNvSpPr>
          <p:nvPr>
            <p:ph idx="1"/>
          </p:nvPr>
        </p:nvSpPr>
        <p:spPr>
          <a:xfrm>
            <a:off x="457200" y="1143000"/>
            <a:ext cx="8229600" cy="4906963"/>
          </a:xfrm>
        </p:spPr>
        <p:txBody>
          <a:bodyPr>
            <a:normAutofit/>
          </a:bodyPr>
          <a:lstStyle/>
          <a:p>
            <a:pPr>
              <a:buFontTx/>
              <a:buChar char="•"/>
            </a:pPr>
            <a:r>
              <a:rPr lang="en-US" sz="2400" dirty="0" smtClean="0">
                <a:latin typeface="Times New Roman" pitchFamily="18" charset="0"/>
                <a:cs typeface="Times New Roman" pitchFamily="18" charset="0"/>
                <a:sym typeface="Wingdings" pitchFamily="2" charset="2"/>
              </a:rPr>
              <a:t>So far, we have discussed the charge distributions in equilibrium. </a:t>
            </a:r>
            <a:r>
              <a:rPr lang="en-US" sz="2400" b="1" i="1" dirty="0" smtClean="0">
                <a:solidFill>
                  <a:srgbClr val="FF0000"/>
                </a:solidFill>
                <a:latin typeface="Times New Roman" pitchFamily="18" charset="0"/>
                <a:cs typeface="Times New Roman" pitchFamily="18" charset="0"/>
                <a:sym typeface="Wingdings" pitchFamily="2" charset="2"/>
              </a:rPr>
              <a:t>The end result was  </a:t>
            </a:r>
            <a:r>
              <a:rPr lang="en-US" sz="2400" b="1" i="1" dirty="0" err="1" smtClean="0">
                <a:solidFill>
                  <a:srgbClr val="FF0000"/>
                </a:solidFill>
                <a:latin typeface="Times New Roman" pitchFamily="18" charset="0"/>
                <a:cs typeface="Times New Roman" pitchFamily="18" charset="0"/>
                <a:sym typeface="Wingdings" pitchFamily="2" charset="2"/>
              </a:rPr>
              <a:t>np</a:t>
            </a:r>
            <a:r>
              <a:rPr lang="en-US" sz="2400" b="1" i="1" dirty="0" smtClean="0">
                <a:solidFill>
                  <a:srgbClr val="FF0000"/>
                </a:solidFill>
                <a:latin typeface="Times New Roman" pitchFamily="18" charset="0"/>
                <a:cs typeface="Times New Roman" pitchFamily="18" charset="0"/>
                <a:sym typeface="Wingdings" pitchFamily="2" charset="2"/>
              </a:rPr>
              <a:t> = n</a:t>
            </a:r>
            <a:r>
              <a:rPr lang="en-US" sz="2400" b="1" i="1" baseline="-25000" dirty="0" smtClean="0">
                <a:solidFill>
                  <a:srgbClr val="FF0000"/>
                </a:solidFill>
                <a:latin typeface="Times New Roman" pitchFamily="18" charset="0"/>
                <a:cs typeface="Times New Roman" pitchFamily="18" charset="0"/>
                <a:sym typeface="Wingdings" pitchFamily="2" charset="2"/>
              </a:rPr>
              <a:t>i</a:t>
            </a:r>
            <a:r>
              <a:rPr lang="en-US" sz="2400" b="1" i="1" baseline="30000" dirty="0" smtClean="0">
                <a:solidFill>
                  <a:srgbClr val="FF0000"/>
                </a:solidFill>
                <a:latin typeface="Times New Roman" pitchFamily="18" charset="0"/>
                <a:cs typeface="Times New Roman" pitchFamily="18" charset="0"/>
                <a:sym typeface="Wingdings" pitchFamily="2" charset="2"/>
              </a:rPr>
              <a:t>2</a:t>
            </a:r>
          </a:p>
          <a:p>
            <a:pPr algn="just">
              <a:buNone/>
            </a:pPr>
            <a:endParaRPr lang="en-US" sz="2400" baseline="30000" dirty="0" smtClean="0">
              <a:latin typeface="Times New Roman" pitchFamily="18" charset="0"/>
              <a:cs typeface="Times New Roman" pitchFamily="18" charset="0"/>
              <a:sym typeface="Wingdings" pitchFamily="2" charset="2"/>
            </a:endParaRPr>
          </a:p>
          <a:p>
            <a:pPr>
              <a:buFontTx/>
              <a:buChar char="•"/>
            </a:pPr>
            <a:r>
              <a:rPr lang="en-US" sz="2400" dirty="0" smtClean="0">
                <a:latin typeface="Times New Roman" pitchFamily="18" charset="0"/>
                <a:cs typeface="Times New Roman" pitchFamily="18" charset="0"/>
                <a:sym typeface="Wingdings" pitchFamily="2" charset="2"/>
              </a:rPr>
              <a:t>When the system is perturbed, the system tries to restore</a:t>
            </a:r>
          </a:p>
          <a:p>
            <a:pPr>
              <a:buNone/>
            </a:pPr>
            <a:r>
              <a:rPr lang="en-US" sz="2400" dirty="0" smtClean="0">
                <a:latin typeface="Times New Roman" pitchFamily="18" charset="0"/>
                <a:cs typeface="Times New Roman" pitchFamily="18" charset="0"/>
                <a:sym typeface="Wingdings" pitchFamily="2" charset="2"/>
              </a:rPr>
              <a:t>	itself towards equilibrium through </a:t>
            </a:r>
            <a:r>
              <a:rPr lang="en-US" sz="2400" b="1" i="1" dirty="0" smtClean="0">
                <a:solidFill>
                  <a:srgbClr val="008E40"/>
                </a:solidFill>
                <a:latin typeface="Times New Roman" pitchFamily="18" charset="0"/>
                <a:cs typeface="Times New Roman" pitchFamily="18" charset="0"/>
                <a:sym typeface="Wingdings" pitchFamily="2" charset="2"/>
              </a:rPr>
              <a:t>recombination-generation</a:t>
            </a:r>
          </a:p>
          <a:p>
            <a:pPr algn="just">
              <a:buNone/>
            </a:pPr>
            <a:endParaRPr lang="en-US" sz="1200" dirty="0" smtClean="0">
              <a:latin typeface="Times New Roman" pitchFamily="18" charset="0"/>
              <a:cs typeface="Times New Roman" pitchFamily="18" charset="0"/>
              <a:sym typeface="Wingdings" pitchFamily="2" charset="2"/>
            </a:endParaRPr>
          </a:p>
          <a:p>
            <a:pPr algn="just">
              <a:buNone/>
            </a:pPr>
            <a:r>
              <a:rPr lang="en-US" sz="2400" dirty="0" smtClean="0">
                <a:latin typeface="Times New Roman" pitchFamily="18" charset="0"/>
                <a:cs typeface="Times New Roman" pitchFamily="18" charset="0"/>
                <a:sym typeface="Wingdings" pitchFamily="2" charset="2"/>
              </a:rPr>
              <a:t>•	We will calculate the steady-state rates </a:t>
            </a:r>
          </a:p>
          <a:p>
            <a:pPr algn="just">
              <a:buNone/>
            </a:pPr>
            <a:endParaRPr lang="en-US" sz="1200" dirty="0" smtClean="0">
              <a:latin typeface="Times New Roman" pitchFamily="18" charset="0"/>
              <a:cs typeface="Times New Roman" pitchFamily="18" charset="0"/>
              <a:sym typeface="Wingdings" pitchFamily="2" charset="2"/>
            </a:endParaRPr>
          </a:p>
          <a:p>
            <a:pPr algn="just">
              <a:buFont typeface="Arial" charset="0"/>
              <a:buChar char="•"/>
            </a:pPr>
            <a:r>
              <a:rPr lang="en-US" sz="2400" dirty="0" smtClean="0">
                <a:latin typeface="Times New Roman" pitchFamily="18" charset="0"/>
                <a:cs typeface="Times New Roman" pitchFamily="18" charset="0"/>
                <a:sym typeface="Wingdings" pitchFamily="2" charset="2"/>
              </a:rPr>
              <a:t>This rate will be proportional to the deviation from</a:t>
            </a:r>
          </a:p>
          <a:p>
            <a:pPr algn="just">
              <a:buNone/>
            </a:pPr>
            <a:r>
              <a:rPr lang="en-US" sz="2400" dirty="0" smtClean="0">
                <a:latin typeface="Times New Roman" pitchFamily="18" charset="0"/>
                <a:cs typeface="Times New Roman" pitchFamily="18" charset="0"/>
                <a:sym typeface="Wingdings" pitchFamily="2" charset="2"/>
              </a:rPr>
              <a:t>	equilibrium, R = A(np-n</a:t>
            </a:r>
            <a:r>
              <a:rPr lang="en-US" sz="2400" baseline="-25000" dirty="0" smtClean="0">
                <a:latin typeface="Times New Roman" pitchFamily="18" charset="0"/>
                <a:cs typeface="Times New Roman" pitchFamily="18" charset="0"/>
                <a:sym typeface="Wingdings" pitchFamily="2" charset="2"/>
              </a:rPr>
              <a:t>i</a:t>
            </a:r>
            <a:r>
              <a:rPr lang="en-US" sz="2400" baseline="30000" dirty="0" smtClean="0">
                <a:latin typeface="Times New Roman" pitchFamily="18" charset="0"/>
                <a:cs typeface="Times New Roman" pitchFamily="18" charset="0"/>
                <a:sym typeface="Wingdings" pitchFamily="2" charset="2"/>
              </a:rPr>
              <a:t>2</a:t>
            </a:r>
            <a:r>
              <a:rPr lang="en-US" sz="2400" dirty="0" smtClean="0">
                <a:latin typeface="Times New Roman" pitchFamily="18" charset="0"/>
                <a:cs typeface="Times New Roman" pitchFamily="18" charset="0"/>
                <a:sym typeface="Wingdings" pitchFamily="2" charset="2"/>
              </a:rPr>
              <a:t>)</a:t>
            </a:r>
          </a:p>
          <a:p>
            <a:pPr>
              <a:buNone/>
            </a:pPr>
            <a:endParaRPr lang="en-US" sz="2400" baseline="30000" dirty="0" smtClean="0">
              <a:latin typeface="Times New Roman" pitchFamily="18" charset="0"/>
              <a:cs typeface="Times New Roman" pitchFamily="18" charset="0"/>
              <a:sym typeface="Wingdings" pitchFamily="2" charset="2"/>
            </a:endParaRPr>
          </a:p>
          <a:p>
            <a:pPr>
              <a:buNone/>
            </a:pPr>
            <a:endParaRPr lang="en-US" sz="2400" baseline="30000" dirty="0" smtClean="0">
              <a:latin typeface="Times New Roman" pitchFamily="18" charset="0"/>
              <a:cs typeface="Times New Roman" pitchFamily="18" charset="0"/>
              <a:sym typeface="Wingdings" pitchFamily="2" charset="2"/>
            </a:endParaRPr>
          </a:p>
          <a:p>
            <a:pPr>
              <a:buNone/>
            </a:pPr>
            <a:endParaRPr lang="en-US"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066800"/>
          </a:xfrm>
        </p:spPr>
        <p:txBody>
          <a:bodyPr>
            <a:normAutofit/>
          </a:bodyPr>
          <a:lstStyle/>
          <a:p>
            <a:pPr algn="l"/>
            <a:r>
              <a:rPr lang="en-PH" sz="2800" b="1" dirty="0" smtClean="0">
                <a:solidFill>
                  <a:srgbClr val="FF0000"/>
                </a:solidFill>
                <a:latin typeface="Times New Roman" pitchFamily="18" charset="0"/>
                <a:cs typeface="Times New Roman" pitchFamily="18" charset="0"/>
              </a:rPr>
              <a:t>	Generation and Recombination: </a:t>
            </a:r>
            <a:endParaRPr lang="en-US" sz="2800" dirty="0">
              <a:solidFill>
                <a:srgbClr val="FF0000"/>
              </a:solidFill>
            </a:endParaRPr>
          </a:p>
        </p:txBody>
      </p:sp>
      <p:sp>
        <p:nvSpPr>
          <p:cNvPr id="3" name="Content Placeholder 2"/>
          <p:cNvSpPr>
            <a:spLocks noGrp="1"/>
          </p:cNvSpPr>
          <p:nvPr>
            <p:ph idx="1"/>
          </p:nvPr>
        </p:nvSpPr>
        <p:spPr>
          <a:xfrm>
            <a:off x="457200" y="1600200"/>
            <a:ext cx="8229600" cy="5029200"/>
          </a:xfrm>
        </p:spPr>
        <p:txBody>
          <a:bodyPr>
            <a:normAutofit/>
          </a:bodyPr>
          <a:lstStyle/>
          <a:p>
            <a:pPr algn="just">
              <a:buNone/>
            </a:pPr>
            <a:r>
              <a:rPr lang="en-US" sz="1600" dirty="0" smtClean="0">
                <a:latin typeface="Times New Roman" pitchFamily="18" charset="0"/>
                <a:cs typeface="Times New Roman" pitchFamily="18" charset="0"/>
              </a:rPr>
              <a:t>	</a:t>
            </a:r>
            <a:r>
              <a:rPr lang="en-US" sz="2000" dirty="0" smtClean="0">
                <a:latin typeface="Times New Roman" pitchFamily="18" charset="0"/>
                <a:cs typeface="Times New Roman" pitchFamily="18" charset="0"/>
              </a:rPr>
              <a:t>In semiconductors, carrier generation and recombination are processes by which “mobile” charge carriers (electrons and holes) are produced and eliminated.</a:t>
            </a:r>
          </a:p>
          <a:p>
            <a:pPr algn="just">
              <a:buNone/>
            </a:pPr>
            <a:endParaRPr lang="en-US" sz="2000" dirty="0" smtClean="0">
              <a:latin typeface="Times New Roman" pitchFamily="18" charset="0"/>
              <a:cs typeface="Times New Roman" pitchFamily="18" charset="0"/>
            </a:endParaRPr>
          </a:p>
          <a:p>
            <a:pPr algn="just">
              <a:buNone/>
            </a:pPr>
            <a:r>
              <a:rPr lang="en-US" sz="2000" dirty="0" smtClean="0">
                <a:latin typeface="Times New Roman" pitchFamily="18" charset="0"/>
                <a:cs typeface="Times New Roman" pitchFamily="18" charset="0"/>
              </a:rPr>
              <a:t>	Charge carrier generation and recombination processes are fundamental to the operation of many optoelectronic semiconductor devices, such as:</a:t>
            </a:r>
          </a:p>
          <a:p>
            <a:pPr algn="just">
              <a:buNone/>
            </a:pPr>
            <a:endParaRPr lang="en-US" sz="2000" dirty="0" smtClean="0">
              <a:latin typeface="Times New Roman" pitchFamily="18" charset="0"/>
              <a:cs typeface="Times New Roman" pitchFamily="18" charset="0"/>
            </a:endParaRPr>
          </a:p>
          <a:p>
            <a:pPr algn="just">
              <a:buNone/>
            </a:pPr>
            <a:r>
              <a:rPr lang="en-US" sz="2000" dirty="0" smtClean="0">
                <a:latin typeface="Times New Roman" pitchFamily="18" charset="0"/>
                <a:cs typeface="Times New Roman" pitchFamily="18" charset="0"/>
              </a:rPr>
              <a:t>	</a:t>
            </a:r>
            <a:r>
              <a:rPr lang="en-US" sz="2000" b="1" i="1" dirty="0" smtClean="0">
                <a:solidFill>
                  <a:srgbClr val="00B050"/>
                </a:solidFill>
                <a:latin typeface="Times New Roman" pitchFamily="18" charset="0"/>
                <a:cs typeface="Times New Roman" pitchFamily="18" charset="0"/>
              </a:rPr>
              <a:t>Photo Diodes</a:t>
            </a:r>
          </a:p>
          <a:p>
            <a:pPr algn="just">
              <a:buNone/>
            </a:pPr>
            <a:r>
              <a:rPr lang="en-US" sz="2000" b="1" i="1" dirty="0" smtClean="0">
                <a:solidFill>
                  <a:srgbClr val="E60000"/>
                </a:solidFill>
                <a:latin typeface="Times New Roman" pitchFamily="18" charset="0"/>
                <a:cs typeface="Times New Roman" pitchFamily="18" charset="0"/>
              </a:rPr>
              <a:t>	LEDs and Laser Diodes.</a:t>
            </a:r>
          </a:p>
          <a:p>
            <a:pPr algn="just">
              <a:buNone/>
            </a:pPr>
            <a:endParaRPr lang="en-US" sz="2000" dirty="0" smtClean="0">
              <a:latin typeface="Times New Roman" pitchFamily="18" charset="0"/>
              <a:cs typeface="Times New Roman" pitchFamily="18" charset="0"/>
            </a:endParaRPr>
          </a:p>
          <a:p>
            <a:pPr algn="just">
              <a:buNone/>
            </a:pPr>
            <a:r>
              <a:rPr lang="en-US" sz="2000" dirty="0" smtClean="0">
                <a:latin typeface="Times New Roman" pitchFamily="18" charset="0"/>
                <a:cs typeface="Times New Roman" pitchFamily="18" charset="0"/>
              </a:rPr>
              <a:t>	They are also critical to a full analysis of PN junctions devices such as Bipolar Junction Transistors et. </a:t>
            </a:r>
          </a:p>
          <a:p>
            <a:pPr algn="just"/>
            <a:endParaRPr lang="en-US" sz="16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a:xfrm>
            <a:off x="0" y="0"/>
            <a:ext cx="9144000" cy="1143000"/>
          </a:xfrm>
        </p:spPr>
        <p:txBody>
          <a:bodyPr>
            <a:normAutofit/>
          </a:bodyPr>
          <a:lstStyle/>
          <a:p>
            <a:pPr algn="l"/>
            <a:r>
              <a:rPr lang="en-PH" sz="2800" b="1" dirty="0" smtClean="0">
                <a:solidFill>
                  <a:srgbClr val="FF0000"/>
                </a:solidFill>
                <a:latin typeface="Times New Roman" pitchFamily="18" charset="0"/>
                <a:cs typeface="Times New Roman" pitchFamily="18" charset="0"/>
              </a:rPr>
              <a:t>	Generation and Recombination: </a:t>
            </a:r>
            <a:endParaRPr lang="en-PH" sz="2800" dirty="0" smtClean="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a:xfrm>
            <a:off x="457200" y="1600200"/>
            <a:ext cx="8229600" cy="4800600"/>
          </a:xfrm>
        </p:spPr>
        <p:txBody>
          <a:bodyPr rtlCol="0">
            <a:normAutofit fontScale="77500" lnSpcReduction="20000"/>
          </a:bodyPr>
          <a:lstStyle/>
          <a:p>
            <a:pPr fontAlgn="auto">
              <a:lnSpc>
                <a:spcPct val="170000"/>
              </a:lnSpc>
              <a:spcAft>
                <a:spcPts val="0"/>
              </a:spcAft>
              <a:buFont typeface="Arial" pitchFamily="34" charset="0"/>
              <a:buChar char="•"/>
              <a:defRPr/>
            </a:pPr>
            <a:r>
              <a:rPr lang="en-PH" sz="2900" b="1" dirty="0" smtClean="0">
                <a:solidFill>
                  <a:srgbClr val="0000FF"/>
                </a:solidFill>
                <a:latin typeface="Times New Roman" pitchFamily="18" charset="0"/>
                <a:cs typeface="Times New Roman" pitchFamily="18" charset="0"/>
              </a:rPr>
              <a:t>Generation</a:t>
            </a:r>
            <a:r>
              <a:rPr lang="en-PH" sz="2900" dirty="0" smtClean="0">
                <a:latin typeface="Times New Roman" pitchFamily="18" charset="0"/>
                <a:cs typeface="Times New Roman" pitchFamily="18" charset="0"/>
              </a:rPr>
              <a:t> </a:t>
            </a:r>
            <a:r>
              <a:rPr lang="en-PH" sz="2600" dirty="0" smtClean="0">
                <a:latin typeface="Times New Roman" pitchFamily="18" charset="0"/>
                <a:cs typeface="Times New Roman" pitchFamily="18" charset="0"/>
              </a:rPr>
              <a:t>= break up of covalent bonds to form electrons and holes; 	              	</a:t>
            </a:r>
            <a:r>
              <a:rPr lang="en-PH" sz="2600" b="1" i="1" dirty="0" smtClean="0">
                <a:solidFill>
                  <a:srgbClr val="00B050"/>
                </a:solidFill>
                <a:latin typeface="Times New Roman" pitchFamily="18" charset="0"/>
                <a:cs typeface="Times New Roman" pitchFamily="18" charset="0"/>
              </a:rPr>
              <a:t>  Electron-Hole Pair generation</a:t>
            </a:r>
            <a:endParaRPr lang="en-PH" sz="2600" b="1" dirty="0" smtClean="0">
              <a:latin typeface="Times New Roman" pitchFamily="18" charset="0"/>
              <a:cs typeface="Times New Roman" pitchFamily="18" charset="0"/>
            </a:endParaRPr>
          </a:p>
          <a:p>
            <a:pPr fontAlgn="auto">
              <a:spcAft>
                <a:spcPts val="0"/>
              </a:spcAft>
              <a:buNone/>
              <a:defRPr/>
            </a:pPr>
            <a:endParaRPr lang="en-PH" sz="2600" b="1" dirty="0" smtClean="0">
              <a:solidFill>
                <a:srgbClr val="FF0000"/>
              </a:solidFill>
              <a:latin typeface="Times New Roman" pitchFamily="18" charset="0"/>
              <a:cs typeface="Times New Roman" pitchFamily="18" charset="0"/>
            </a:endParaRPr>
          </a:p>
          <a:p>
            <a:pPr lvl="1">
              <a:defRPr/>
            </a:pPr>
            <a:r>
              <a:rPr lang="en-PH" sz="2600" b="1" dirty="0" smtClean="0">
                <a:solidFill>
                  <a:srgbClr val="FF0000"/>
                </a:solidFill>
                <a:latin typeface="Times New Roman" pitchFamily="18" charset="0"/>
                <a:cs typeface="Times New Roman" pitchFamily="18" charset="0"/>
              </a:rPr>
              <a:t>Electron-Hole Pair generation</a:t>
            </a:r>
            <a:r>
              <a:rPr lang="en-PH" sz="2600" dirty="0" smtClean="0">
                <a:latin typeface="Times New Roman" pitchFamily="18" charset="0"/>
                <a:cs typeface="Times New Roman" pitchFamily="18" charset="0"/>
              </a:rPr>
              <a:t> requires energy in the following forms:</a:t>
            </a:r>
          </a:p>
          <a:p>
            <a:pPr lvl="1">
              <a:buNone/>
              <a:defRPr/>
            </a:pPr>
            <a:r>
              <a:rPr lang="en-PH" sz="2600" dirty="0" smtClean="0">
                <a:latin typeface="Times New Roman" pitchFamily="18" charset="0"/>
                <a:cs typeface="Times New Roman" pitchFamily="18" charset="0"/>
              </a:rPr>
              <a:t> </a:t>
            </a:r>
          </a:p>
          <a:p>
            <a:pPr lvl="1" fontAlgn="auto">
              <a:spcAft>
                <a:spcPts val="0"/>
              </a:spcAft>
              <a:buFont typeface="Arial" pitchFamily="34" charset="0"/>
              <a:buChar char="–"/>
              <a:defRPr/>
            </a:pPr>
            <a:r>
              <a:rPr lang="en-PH" sz="2600" dirty="0" smtClean="0">
                <a:latin typeface="Times New Roman" pitchFamily="18" charset="0"/>
                <a:cs typeface="Times New Roman" pitchFamily="18" charset="0"/>
              </a:rPr>
              <a:t>Thermal Energy ( thermal generation/excitation) </a:t>
            </a:r>
          </a:p>
          <a:p>
            <a:pPr lvl="1" fontAlgn="auto">
              <a:spcAft>
                <a:spcPts val="0"/>
              </a:spcAft>
              <a:buFont typeface="Arial" pitchFamily="34" charset="0"/>
              <a:buChar char="–"/>
              <a:defRPr/>
            </a:pPr>
            <a:r>
              <a:rPr lang="en-PH" sz="2600" dirty="0" smtClean="0">
                <a:latin typeface="Times New Roman" pitchFamily="18" charset="0"/>
                <a:cs typeface="Times New Roman" pitchFamily="18" charset="0"/>
              </a:rPr>
              <a:t>Optical (optical generation/excitation) </a:t>
            </a:r>
          </a:p>
          <a:p>
            <a:pPr lvl="1" fontAlgn="auto">
              <a:spcAft>
                <a:spcPts val="0"/>
              </a:spcAft>
              <a:buFont typeface="Arial" pitchFamily="34" charset="0"/>
              <a:buChar char="–"/>
              <a:defRPr/>
            </a:pPr>
            <a:r>
              <a:rPr lang="en-PH" sz="2600" dirty="0" smtClean="0">
                <a:latin typeface="Times New Roman" pitchFamily="18" charset="0"/>
                <a:cs typeface="Times New Roman" pitchFamily="18" charset="0"/>
              </a:rPr>
              <a:t>or other external sources ( e.g. particle bombardment).</a:t>
            </a:r>
          </a:p>
          <a:p>
            <a:pPr lvl="1" fontAlgn="auto">
              <a:spcAft>
                <a:spcPts val="0"/>
              </a:spcAft>
              <a:buNone/>
              <a:defRPr/>
            </a:pPr>
            <a:endParaRPr lang="en-PH" sz="2600" dirty="0" smtClean="0">
              <a:latin typeface="Times New Roman" pitchFamily="18" charset="0"/>
              <a:cs typeface="Times New Roman" pitchFamily="18" charset="0"/>
            </a:endParaRPr>
          </a:p>
          <a:p>
            <a:pPr fontAlgn="auto">
              <a:spcAft>
                <a:spcPts val="0"/>
              </a:spcAft>
              <a:buFont typeface="Arial" pitchFamily="34" charset="0"/>
              <a:buChar char="•"/>
              <a:defRPr/>
            </a:pPr>
            <a:r>
              <a:rPr lang="en-PH" sz="2900" b="1" dirty="0" smtClean="0">
                <a:solidFill>
                  <a:srgbClr val="0000FF"/>
                </a:solidFill>
                <a:latin typeface="Times New Roman" pitchFamily="18" charset="0"/>
                <a:cs typeface="Times New Roman" pitchFamily="18" charset="0"/>
              </a:rPr>
              <a:t>Recombination</a:t>
            </a:r>
            <a:r>
              <a:rPr lang="en-PH" dirty="0" smtClean="0"/>
              <a:t> = </a:t>
            </a:r>
            <a:r>
              <a:rPr lang="en-PH" sz="2900" dirty="0" smtClean="0">
                <a:latin typeface="Times New Roman" pitchFamily="18" charset="0"/>
                <a:cs typeface="Times New Roman" pitchFamily="18" charset="0"/>
              </a:rPr>
              <a:t>formation of bonds by bringing together electron 		         and holes</a:t>
            </a:r>
          </a:p>
          <a:p>
            <a:pPr lvl="1" fontAlgn="auto">
              <a:spcAft>
                <a:spcPts val="0"/>
              </a:spcAft>
              <a:buFont typeface="Arial" pitchFamily="34" charset="0"/>
              <a:buChar char="–"/>
              <a:defRPr/>
            </a:pPr>
            <a:r>
              <a:rPr lang="en-PH" sz="2900" dirty="0" smtClean="0">
                <a:latin typeface="Times New Roman" pitchFamily="18" charset="0"/>
                <a:cs typeface="Times New Roman" pitchFamily="18" charset="0"/>
              </a:rPr>
              <a:t>Releases energy in thermal or optical form</a:t>
            </a:r>
          </a:p>
          <a:p>
            <a:pPr lvl="1" fontAlgn="auto">
              <a:spcAft>
                <a:spcPts val="0"/>
              </a:spcAft>
              <a:buFont typeface="Arial" pitchFamily="34" charset="0"/>
              <a:buChar char="–"/>
              <a:defRPr/>
            </a:pPr>
            <a:r>
              <a:rPr lang="en-PH" sz="2900" dirty="0" smtClean="0">
                <a:latin typeface="Times New Roman" pitchFamily="18" charset="0"/>
                <a:cs typeface="Times New Roman" pitchFamily="18" charset="0"/>
              </a:rPr>
              <a:t>A recombination event requires 1 electron + 1 hole</a:t>
            </a:r>
            <a:endParaRPr lang="en-PH" sz="2900" b="1" dirty="0" smtClean="0">
              <a:latin typeface="Times New Roman" pitchFamily="18" charset="0"/>
              <a:cs typeface="Times New Roman" pitchFamily="18" charset="0"/>
            </a:endParaRPr>
          </a:p>
          <a:p>
            <a:pPr fontAlgn="auto">
              <a:spcAft>
                <a:spcPts val="0"/>
              </a:spcAft>
              <a:buNone/>
              <a:defRPr/>
            </a:pPr>
            <a:endParaRPr lang="en-PH" dirty="0" smtClean="0"/>
          </a:p>
          <a:p>
            <a:pPr marL="342900" lvl="1" indent="-342900" fontAlgn="auto">
              <a:spcAft>
                <a:spcPts val="0"/>
              </a:spcAft>
              <a:buFont typeface="Arial" pitchFamily="34" charset="0"/>
              <a:buNone/>
              <a:defRPr/>
            </a:pPr>
            <a:endParaRPr lang="en-PH" i="1" dirty="0" smtClean="0">
              <a:sym typeface="Wingdings" pitchFamily="2" charset="2"/>
            </a:endParaRPr>
          </a:p>
          <a:p>
            <a:pPr marL="342900" lvl="1" indent="-342900" fontAlgn="auto">
              <a:spcAft>
                <a:spcPts val="0"/>
              </a:spcAft>
              <a:buFont typeface="Arial" pitchFamily="34" charset="0"/>
              <a:buChar char="•"/>
              <a:defRPr/>
            </a:pPr>
            <a:endParaRPr lang="en-PH" dirty="0" smtClean="0"/>
          </a:p>
          <a:p>
            <a:pPr fontAlgn="auto">
              <a:spcAft>
                <a:spcPts val="0"/>
              </a:spcAft>
              <a:buFont typeface="Arial" pitchFamily="34" charset="0"/>
              <a:buChar char="•"/>
              <a:defRPr/>
            </a:pPr>
            <a:endParaRPr lang="en-PH"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52400" y="914400"/>
            <a:ext cx="8534400" cy="5410200"/>
          </a:xfrm>
        </p:spPr>
        <p:txBody>
          <a:bodyPr>
            <a:normAutofit/>
          </a:bodyPr>
          <a:lstStyle/>
          <a:p>
            <a:pPr>
              <a:lnSpc>
                <a:spcPct val="120000"/>
              </a:lnSpc>
              <a:buClr>
                <a:srgbClr val="C00000"/>
              </a:buClr>
              <a:buSzPct val="150000"/>
              <a:buFont typeface="Wingdings" pitchFamily="2" charset="2"/>
              <a:buChar char="Ø"/>
            </a:pPr>
            <a:r>
              <a:rPr lang="en-US" sz="2000" dirty="0" smtClean="0">
                <a:latin typeface="Times New Roman" pitchFamily="18" charset="0"/>
                <a:cs typeface="Times New Roman" pitchFamily="18" charset="0"/>
              </a:rPr>
              <a:t>  The ease with which electrons in a semiconductor can be </a:t>
            </a:r>
            <a:r>
              <a:rPr lang="en-US" sz="2000" b="1" i="1" dirty="0" smtClean="0">
                <a:solidFill>
                  <a:srgbClr val="FF0066"/>
                </a:solidFill>
                <a:latin typeface="Times New Roman" pitchFamily="18" charset="0"/>
                <a:cs typeface="Times New Roman" pitchFamily="18" charset="0"/>
              </a:rPr>
              <a:t>excited </a:t>
            </a:r>
          </a:p>
          <a:p>
            <a:pPr>
              <a:lnSpc>
                <a:spcPct val="120000"/>
              </a:lnSpc>
              <a:buSzPct val="150000"/>
              <a:buNone/>
            </a:pPr>
            <a:r>
              <a:rPr lang="en-US" sz="2000" b="1" i="1" dirty="0" smtClean="0">
                <a:solidFill>
                  <a:srgbClr val="FF0066"/>
                </a:solidFill>
                <a:latin typeface="Times New Roman" pitchFamily="18" charset="0"/>
                <a:cs typeface="Times New Roman" pitchFamily="18" charset="0"/>
              </a:rPr>
              <a:t>       </a:t>
            </a:r>
            <a:r>
              <a:rPr lang="en-US" sz="2000" dirty="0" smtClean="0">
                <a:latin typeface="Times New Roman" pitchFamily="18" charset="0"/>
                <a:cs typeface="Times New Roman" pitchFamily="18" charset="0"/>
              </a:rPr>
              <a:t>from the </a:t>
            </a:r>
            <a:r>
              <a:rPr lang="en-US" sz="2000" b="1" i="1" dirty="0" smtClean="0">
                <a:latin typeface="Times New Roman" pitchFamily="18" charset="0"/>
                <a:cs typeface="Times New Roman" pitchFamily="18" charset="0"/>
              </a:rPr>
              <a:t>valence band </a:t>
            </a:r>
            <a:r>
              <a:rPr lang="en-US" sz="2000" dirty="0" smtClean="0">
                <a:latin typeface="Times New Roman" pitchFamily="18" charset="0"/>
                <a:cs typeface="Times New Roman" pitchFamily="18" charset="0"/>
              </a:rPr>
              <a:t>to </a:t>
            </a:r>
            <a:r>
              <a:rPr lang="en-US" sz="2000" b="1" i="1" dirty="0" smtClean="0">
                <a:latin typeface="Times New Roman" pitchFamily="18" charset="0"/>
                <a:cs typeface="Times New Roman" pitchFamily="18" charset="0"/>
              </a:rPr>
              <a:t>the conduction band </a:t>
            </a:r>
            <a:r>
              <a:rPr lang="en-US" sz="2000" dirty="0" smtClean="0">
                <a:latin typeface="Times New Roman" pitchFamily="18" charset="0"/>
                <a:cs typeface="Times New Roman" pitchFamily="18" charset="0"/>
              </a:rPr>
              <a:t>depends on the </a:t>
            </a:r>
          </a:p>
          <a:p>
            <a:pPr>
              <a:lnSpc>
                <a:spcPct val="120000"/>
              </a:lnSpc>
              <a:buSzPct val="150000"/>
              <a:buNone/>
            </a:pPr>
            <a:r>
              <a:rPr lang="en-US" sz="2000" dirty="0" smtClean="0">
                <a:latin typeface="Times New Roman" pitchFamily="18" charset="0"/>
                <a:cs typeface="Times New Roman" pitchFamily="18" charset="0"/>
              </a:rPr>
              <a:t>       </a:t>
            </a:r>
            <a:r>
              <a:rPr lang="en-US" sz="2000" b="1" i="1" dirty="0" smtClean="0">
                <a:latin typeface="Times New Roman" pitchFamily="18" charset="0"/>
                <a:cs typeface="Times New Roman" pitchFamily="18" charset="0"/>
              </a:rPr>
              <a:t>band gap</a:t>
            </a:r>
            <a:r>
              <a:rPr lang="en-US" sz="2000" dirty="0" smtClean="0">
                <a:latin typeface="Times New Roman" pitchFamily="18" charset="0"/>
                <a:cs typeface="Times New Roman" pitchFamily="18" charset="0"/>
              </a:rPr>
              <a:t>, and it is this energy gap that serves as an arbitrary dividing line </a:t>
            </a:r>
          </a:p>
          <a:p>
            <a:pPr>
              <a:lnSpc>
                <a:spcPct val="120000"/>
              </a:lnSpc>
              <a:buSzPct val="150000"/>
              <a:buNone/>
            </a:pPr>
            <a:r>
              <a:rPr lang="en-US" sz="2000" dirty="0" smtClean="0">
                <a:latin typeface="Times New Roman" pitchFamily="18" charset="0"/>
                <a:cs typeface="Times New Roman" pitchFamily="18" charset="0"/>
              </a:rPr>
              <a:t>       (</a:t>
            </a:r>
            <a:r>
              <a:rPr lang="en-US" sz="2000" dirty="0" smtClean="0">
                <a:latin typeface="Times New Roman" pitchFamily="18" charset="0"/>
                <a:cs typeface="Times New Roman" pitchFamily="18" charset="0"/>
                <a:sym typeface="Symbol"/>
              </a:rPr>
              <a:t></a:t>
            </a:r>
            <a:r>
              <a:rPr lang="en-US" sz="2000" dirty="0" smtClean="0">
                <a:latin typeface="Times New Roman" pitchFamily="18" charset="0"/>
                <a:cs typeface="Times New Roman" pitchFamily="18" charset="0"/>
              </a:rPr>
              <a:t> 5 </a:t>
            </a:r>
            <a:r>
              <a:rPr lang="en-US" sz="2000" dirty="0" err="1" smtClean="0">
                <a:latin typeface="Times New Roman" pitchFamily="18" charset="0"/>
                <a:cs typeface="Times New Roman" pitchFamily="18" charset="0"/>
              </a:rPr>
              <a:t>eV</a:t>
            </a:r>
            <a:r>
              <a:rPr lang="en-US" sz="2000" dirty="0" smtClean="0">
                <a:latin typeface="Times New Roman" pitchFamily="18" charset="0"/>
                <a:cs typeface="Times New Roman" pitchFamily="18" charset="0"/>
              </a:rPr>
              <a:t>) between the </a:t>
            </a:r>
            <a:r>
              <a:rPr lang="en-US" sz="2000" b="1" i="1" dirty="0" smtClean="0">
                <a:solidFill>
                  <a:srgbClr val="00B050"/>
                </a:solidFill>
                <a:latin typeface="Times New Roman" pitchFamily="18" charset="0"/>
                <a:cs typeface="Times New Roman" pitchFamily="18" charset="0"/>
              </a:rPr>
              <a:t>semiconductors</a:t>
            </a:r>
            <a:r>
              <a:rPr lang="en-US" sz="2000" dirty="0" smtClean="0">
                <a:latin typeface="Times New Roman" pitchFamily="18" charset="0"/>
                <a:cs typeface="Times New Roman" pitchFamily="18" charset="0"/>
              </a:rPr>
              <a:t> and </a:t>
            </a:r>
            <a:r>
              <a:rPr lang="en-US" sz="2000" b="1" i="1" dirty="0" smtClean="0">
                <a:solidFill>
                  <a:srgbClr val="FF0000"/>
                </a:solidFill>
                <a:latin typeface="Times New Roman" pitchFamily="18" charset="0"/>
                <a:cs typeface="Times New Roman" pitchFamily="18" charset="0"/>
              </a:rPr>
              <a:t>insulators. </a:t>
            </a:r>
          </a:p>
          <a:p>
            <a:pPr>
              <a:lnSpc>
                <a:spcPct val="120000"/>
              </a:lnSpc>
              <a:buSzPct val="150000"/>
              <a:buNone/>
            </a:pPr>
            <a:endParaRPr lang="en-US" sz="2000" b="1" i="1" dirty="0" smtClean="0">
              <a:solidFill>
                <a:srgbClr val="FF0000"/>
              </a:solidFill>
              <a:latin typeface="Times New Roman" pitchFamily="18" charset="0"/>
              <a:cs typeface="Times New Roman" pitchFamily="18" charset="0"/>
            </a:endParaRPr>
          </a:p>
          <a:p>
            <a:pPr algn="just">
              <a:lnSpc>
                <a:spcPct val="120000"/>
              </a:lnSpc>
              <a:buSzPct val="150000"/>
              <a:buNone/>
            </a:pPr>
            <a:r>
              <a:rPr lang="en-US" sz="2000" b="1" i="1" dirty="0" smtClean="0">
                <a:solidFill>
                  <a:srgbClr val="FF0000"/>
                </a:solidFill>
                <a:latin typeface="Times New Roman" pitchFamily="18" charset="0"/>
                <a:cs typeface="Times New Roman" pitchFamily="18" charset="0"/>
              </a:rPr>
              <a:t>	</a:t>
            </a:r>
            <a:r>
              <a:rPr lang="en-US" sz="2000" dirty="0" smtClean="0">
                <a:latin typeface="Times New Roman" pitchFamily="18" charset="0"/>
                <a:cs typeface="Times New Roman" pitchFamily="18" charset="0"/>
              </a:rPr>
              <a:t>In terms of covalent bonds, an electron moves by hopping to a neighboring bond. Because of the Pauli exclusion principle it has to be lifted into the higher anti-bonding state of that bond. In the picture of delocalized states, for example in one dimension - that is in a </a:t>
            </a:r>
            <a:r>
              <a:rPr lang="en-US" sz="2000" b="1" i="1" dirty="0" smtClean="0">
                <a:latin typeface="Times New Roman" pitchFamily="18" charset="0"/>
                <a:cs typeface="Times New Roman" pitchFamily="18" charset="0"/>
              </a:rPr>
              <a:t>nanowire</a:t>
            </a:r>
            <a:r>
              <a:rPr lang="en-US" sz="2000" dirty="0" smtClean="0">
                <a:latin typeface="Times New Roman" pitchFamily="18" charset="0"/>
                <a:cs typeface="Times New Roman" pitchFamily="18" charset="0"/>
              </a:rPr>
              <a:t>, for every energy there is a state with electrons flowing in one direction and one state for the electrons flowing in the other. </a:t>
            </a:r>
          </a:p>
          <a:p>
            <a:pPr>
              <a:buNone/>
            </a:pPr>
            <a:endParaRPr lang="en-US" sz="3000" dirty="0">
              <a:latin typeface="Times New Roman" pitchFamily="18" charset="0"/>
              <a:cs typeface="Times New Roman" pitchFamily="18" charset="0"/>
            </a:endParaRPr>
          </a:p>
        </p:txBody>
      </p:sp>
      <p:sp>
        <p:nvSpPr>
          <p:cNvPr id="5" name="Title 4"/>
          <p:cNvSpPr>
            <a:spLocks noGrp="1"/>
          </p:cNvSpPr>
          <p:nvPr>
            <p:ph type="title" idx="4294967295"/>
          </p:nvPr>
        </p:nvSpPr>
        <p:spPr>
          <a:xfrm>
            <a:off x="0" y="0"/>
            <a:ext cx="9144000" cy="838200"/>
          </a:xfrm>
        </p:spPr>
        <p:txBody>
          <a:bodyPr>
            <a:normAutofit fontScale="90000"/>
          </a:bodyPr>
          <a:lstStyle/>
          <a:p>
            <a:pPr algn="l"/>
            <a:r>
              <a:rPr lang="en-US" sz="2800" b="1" dirty="0" smtClean="0">
                <a:solidFill>
                  <a:srgbClr val="0033CC"/>
                </a:solidFill>
                <a:latin typeface="Times New Roman" pitchFamily="18" charset="0"/>
                <a:cs typeface="Times New Roman" pitchFamily="18" charset="0"/>
              </a:rPr>
              <a:t>	</a:t>
            </a:r>
            <a:r>
              <a:rPr lang="en-US" sz="2800" b="1" dirty="0" smtClean="0">
                <a:solidFill>
                  <a:srgbClr val="FF0000"/>
                </a:solidFill>
                <a:latin typeface="Times New Roman" pitchFamily="18" charset="0"/>
                <a:cs typeface="Times New Roman" pitchFamily="18" charset="0"/>
              </a:rPr>
              <a:t>Band Gap and </a:t>
            </a:r>
            <a:r>
              <a:rPr lang="en-PH" sz="2800" b="1" dirty="0" smtClean="0">
                <a:solidFill>
                  <a:srgbClr val="00B050"/>
                </a:solidFill>
                <a:latin typeface="Times New Roman" pitchFamily="18" charset="0"/>
                <a:cs typeface="Times New Roman" pitchFamily="18" charset="0"/>
              </a:rPr>
              <a:t>Generation</a:t>
            </a:r>
            <a:r>
              <a:rPr lang="en-PH" sz="2800" b="1" dirty="0" smtClean="0">
                <a:solidFill>
                  <a:srgbClr val="FF0000"/>
                </a:solidFill>
                <a:latin typeface="Times New Roman" pitchFamily="18" charset="0"/>
                <a:cs typeface="Times New Roman" pitchFamily="18" charset="0"/>
              </a:rPr>
              <a:t>/</a:t>
            </a:r>
            <a:r>
              <a:rPr lang="en-PH" sz="2800" b="1" dirty="0" smtClean="0">
                <a:solidFill>
                  <a:srgbClr val="0070C0"/>
                </a:solidFill>
                <a:latin typeface="Times New Roman" pitchFamily="18" charset="0"/>
                <a:cs typeface="Times New Roman" pitchFamily="18" charset="0"/>
              </a:rPr>
              <a:t>Recombination</a:t>
            </a:r>
            <a:r>
              <a:rPr lang="en-PH" sz="2800" b="1" dirty="0" smtClean="0">
                <a:solidFill>
                  <a:srgbClr val="FF0000"/>
                </a:solidFill>
                <a:latin typeface="Times New Roman" pitchFamily="18" charset="0"/>
                <a:cs typeface="Times New Roman" pitchFamily="18" charset="0"/>
              </a:rPr>
              <a:t>: </a:t>
            </a:r>
            <a:r>
              <a:rPr lang="en-US" sz="2800" b="1" dirty="0" smtClean="0">
                <a:solidFill>
                  <a:schemeClr val="bg1"/>
                </a:solidFill>
                <a:effectLst/>
                <a:latin typeface="Times New Roman" pitchFamily="18" charset="0"/>
                <a:cs typeface="Times New Roman" pitchFamily="18" charset="0"/>
              </a:rPr>
              <a:t>Energy Bands</a:t>
            </a:r>
            <a:endParaRPr lang="en-US" sz="2800" b="1" dirty="0">
              <a:solidFill>
                <a:schemeClr val="bg1"/>
              </a:solidFill>
              <a:effectLst/>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219200"/>
          </a:xfrm>
        </p:spPr>
        <p:txBody>
          <a:bodyPr>
            <a:normAutofit/>
          </a:bodyPr>
          <a:lstStyle/>
          <a:p>
            <a:pPr algn="l"/>
            <a:r>
              <a:rPr lang="en-US" sz="2800" b="1" dirty="0" smtClean="0">
                <a:solidFill>
                  <a:srgbClr val="008E40"/>
                </a:solidFill>
                <a:latin typeface="Times New Roman" pitchFamily="18" charset="0"/>
                <a:cs typeface="Times New Roman" pitchFamily="18" charset="0"/>
              </a:rPr>
              <a:t>	</a:t>
            </a:r>
            <a:r>
              <a:rPr lang="en-US" sz="2800" b="1" i="1" dirty="0" smtClean="0">
                <a:solidFill>
                  <a:srgbClr val="008E40"/>
                </a:solidFill>
                <a:latin typeface="Times New Roman" pitchFamily="18" charset="0"/>
                <a:cs typeface="Times New Roman" pitchFamily="18" charset="0"/>
              </a:rPr>
              <a:t>Recombination: </a:t>
            </a:r>
            <a:endParaRPr lang="en-US" sz="2800" i="1" dirty="0" smtClean="0">
              <a:solidFill>
                <a:srgbClr val="008E40"/>
              </a:solidFill>
              <a:latin typeface="Times New Roman" pitchFamily="18" charset="0"/>
              <a:cs typeface="Times New Roman" pitchFamily="18" charset="0"/>
            </a:endParaRPr>
          </a:p>
        </p:txBody>
      </p:sp>
      <p:sp>
        <p:nvSpPr>
          <p:cNvPr id="3" name="Content Placeholder 2"/>
          <p:cNvSpPr>
            <a:spLocks noGrp="1"/>
          </p:cNvSpPr>
          <p:nvPr>
            <p:ph idx="1"/>
          </p:nvPr>
        </p:nvSpPr>
        <p:spPr>
          <a:xfrm>
            <a:off x="457200" y="1143000"/>
            <a:ext cx="8229600" cy="4983163"/>
          </a:xfrm>
        </p:spPr>
        <p:txBody>
          <a:bodyPr>
            <a:normAutofit fontScale="85000" lnSpcReduction="10000"/>
          </a:bodyPr>
          <a:lstStyle/>
          <a:p>
            <a:r>
              <a:rPr lang="en-US" sz="2400" dirty="0" smtClean="0">
                <a:latin typeface="Times New Roman" pitchFamily="18" charset="0"/>
                <a:cs typeface="Times New Roman" pitchFamily="18" charset="0"/>
              </a:rPr>
              <a:t>Recombination is the opposite of generation, which means this isn't a good thing for PV cells, leading to voltage and current loss. </a:t>
            </a:r>
          </a:p>
          <a:p>
            <a:pPr>
              <a:buNone/>
            </a:pPr>
            <a:endParaRPr lang="en-US" sz="2400" dirty="0" smtClean="0">
              <a:latin typeface="Times New Roman" pitchFamily="18" charset="0"/>
              <a:cs typeface="Times New Roman" pitchFamily="18" charset="0"/>
            </a:endParaRPr>
          </a:p>
          <a:p>
            <a:r>
              <a:rPr lang="en-US" sz="2400" dirty="0" smtClean="0">
                <a:latin typeface="Times New Roman" pitchFamily="18" charset="0"/>
                <a:cs typeface="Times New Roman" pitchFamily="18" charset="0"/>
              </a:rPr>
              <a:t>Recombination is most common when impurities or defects are present in the crystal structure, and also at the surface of the semiconductor. In the latter case energy levels may be introduced inside the energy gap, which encourages electrons to fall back into the valence band and recombine with holes.</a:t>
            </a:r>
          </a:p>
          <a:p>
            <a:pPr>
              <a:buNone/>
            </a:pPr>
            <a:endParaRPr lang="en-US" sz="2400" dirty="0" smtClean="0">
              <a:latin typeface="Times New Roman" pitchFamily="18" charset="0"/>
              <a:cs typeface="Times New Roman" pitchFamily="18" charset="0"/>
            </a:endParaRPr>
          </a:p>
          <a:p>
            <a:r>
              <a:rPr lang="en-US" sz="2400" dirty="0" smtClean="0">
                <a:latin typeface="Times New Roman" pitchFamily="18" charset="0"/>
                <a:cs typeface="Times New Roman" pitchFamily="18" charset="0"/>
              </a:rPr>
              <a:t> In the </a:t>
            </a:r>
            <a:r>
              <a:rPr lang="en-US" sz="2100" b="1" dirty="0" smtClean="0">
                <a:solidFill>
                  <a:srgbClr val="008E40"/>
                </a:solidFill>
                <a:latin typeface="Times New Roman" pitchFamily="18" charset="0"/>
                <a:cs typeface="Times New Roman" pitchFamily="18" charset="0"/>
              </a:rPr>
              <a:t>recombination process </a:t>
            </a:r>
            <a:r>
              <a:rPr lang="en-US" sz="2400" dirty="0" smtClean="0">
                <a:latin typeface="Times New Roman" pitchFamily="18" charset="0"/>
                <a:cs typeface="Times New Roman" pitchFamily="18" charset="0"/>
              </a:rPr>
              <a:t>energy is released in one of the following ways: </a:t>
            </a:r>
          </a:p>
          <a:p>
            <a:pPr lvl="0">
              <a:lnSpc>
                <a:spcPct val="160000"/>
              </a:lnSpc>
            </a:pPr>
            <a:r>
              <a:rPr lang="en-US" sz="2200" dirty="0" smtClean="0">
                <a:latin typeface="Times New Roman" pitchFamily="18" charset="0"/>
                <a:cs typeface="Times New Roman" pitchFamily="18" charset="0"/>
              </a:rPr>
              <a:t>Non-</a:t>
            </a:r>
            <a:r>
              <a:rPr lang="en-US" sz="2200" dirty="0" err="1" smtClean="0">
                <a:latin typeface="Times New Roman" pitchFamily="18" charset="0"/>
                <a:cs typeface="Times New Roman" pitchFamily="18" charset="0"/>
              </a:rPr>
              <a:t>radiative</a:t>
            </a:r>
            <a:r>
              <a:rPr lang="en-US" sz="2200" dirty="0" smtClean="0">
                <a:latin typeface="Times New Roman" pitchFamily="18" charset="0"/>
                <a:cs typeface="Times New Roman" pitchFamily="18" charset="0"/>
              </a:rPr>
              <a:t> recombination - phonons, lattice vibrations </a:t>
            </a:r>
          </a:p>
          <a:p>
            <a:pPr lvl="0">
              <a:lnSpc>
                <a:spcPct val="160000"/>
              </a:lnSpc>
            </a:pPr>
            <a:r>
              <a:rPr lang="en-US" sz="2200" dirty="0" err="1" smtClean="0">
                <a:latin typeface="Times New Roman" pitchFamily="18" charset="0"/>
                <a:cs typeface="Times New Roman" pitchFamily="18" charset="0"/>
              </a:rPr>
              <a:t>Radiative</a:t>
            </a:r>
            <a:r>
              <a:rPr lang="en-US" sz="2200" dirty="0" smtClean="0">
                <a:latin typeface="Times New Roman" pitchFamily="18" charset="0"/>
                <a:cs typeface="Times New Roman" pitchFamily="18" charset="0"/>
              </a:rPr>
              <a:t> recombination - photons, light or EM-waves </a:t>
            </a:r>
          </a:p>
          <a:p>
            <a:pPr lvl="0">
              <a:lnSpc>
                <a:spcPct val="160000"/>
              </a:lnSpc>
            </a:pPr>
            <a:r>
              <a:rPr lang="en-US" sz="2200" dirty="0" smtClean="0">
                <a:latin typeface="Times New Roman" pitchFamily="18" charset="0"/>
                <a:cs typeface="Times New Roman" pitchFamily="18" charset="0"/>
              </a:rPr>
              <a:t>Auger recombination - which is releasing kinetic energy to another free carrier </a:t>
            </a:r>
          </a:p>
          <a:p>
            <a:endParaRPr lang="en-US"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417638"/>
          </a:xfrm>
        </p:spPr>
        <p:txBody>
          <a:bodyPr>
            <a:normAutofit/>
          </a:bodyPr>
          <a:lstStyle/>
          <a:p>
            <a:pPr algn="l"/>
            <a:r>
              <a:rPr lang="en-US" sz="2800" b="1" dirty="0" smtClean="0">
                <a:solidFill>
                  <a:srgbClr val="008E40"/>
                </a:solidFill>
                <a:latin typeface="Times New Roman" pitchFamily="18" charset="0"/>
                <a:cs typeface="Times New Roman" pitchFamily="18" charset="0"/>
              </a:rPr>
              <a:t>	Recombination: </a:t>
            </a:r>
            <a:endParaRPr lang="en-US" sz="2800" dirty="0"/>
          </a:p>
        </p:txBody>
      </p:sp>
      <p:sp>
        <p:nvSpPr>
          <p:cNvPr id="3" name="Content Placeholder 2"/>
          <p:cNvSpPr>
            <a:spLocks noGrp="1"/>
          </p:cNvSpPr>
          <p:nvPr>
            <p:ph idx="1"/>
          </p:nvPr>
        </p:nvSpPr>
        <p:spPr/>
        <p:txBody>
          <a:bodyPr>
            <a:normAutofit/>
          </a:bodyPr>
          <a:lstStyle/>
          <a:p>
            <a:r>
              <a:rPr lang="en-US" sz="2600" dirty="0" smtClean="0">
                <a:latin typeface="Times New Roman" pitchFamily="18" charset="0"/>
                <a:cs typeface="Times New Roman" pitchFamily="18" charset="0"/>
              </a:rPr>
              <a:t>The non-</a:t>
            </a:r>
            <a:r>
              <a:rPr lang="en-US" sz="2600" dirty="0" err="1" smtClean="0">
                <a:latin typeface="Times New Roman" pitchFamily="18" charset="0"/>
                <a:cs typeface="Times New Roman" pitchFamily="18" charset="0"/>
              </a:rPr>
              <a:t>radiative</a:t>
            </a:r>
            <a:r>
              <a:rPr lang="en-US" sz="2600" dirty="0" smtClean="0">
                <a:latin typeface="Times New Roman" pitchFamily="18" charset="0"/>
                <a:cs typeface="Times New Roman" pitchFamily="18" charset="0"/>
              </a:rPr>
              <a:t> recombination is due to the imperfect material (impurities or crystal lattice defects).</a:t>
            </a:r>
          </a:p>
          <a:p>
            <a:pPr>
              <a:buNone/>
            </a:pPr>
            <a:endParaRPr lang="en-US" sz="2600" dirty="0" smtClean="0">
              <a:latin typeface="Times New Roman" pitchFamily="18" charset="0"/>
              <a:cs typeface="Times New Roman" pitchFamily="18" charset="0"/>
            </a:endParaRPr>
          </a:p>
          <a:p>
            <a:r>
              <a:rPr lang="en-US" sz="2600" dirty="0" err="1" smtClean="0">
                <a:latin typeface="Times New Roman" pitchFamily="18" charset="0"/>
                <a:cs typeface="Times New Roman" pitchFamily="18" charset="0"/>
              </a:rPr>
              <a:t>Radiative</a:t>
            </a:r>
            <a:r>
              <a:rPr lang="en-US" sz="2600" dirty="0" smtClean="0">
                <a:latin typeface="Times New Roman" pitchFamily="18" charset="0"/>
                <a:cs typeface="Times New Roman" pitchFamily="18" charset="0"/>
              </a:rPr>
              <a:t> and Auger recombination, we call unavoidable recombination processes. These two are </a:t>
            </a:r>
            <a:r>
              <a:rPr lang="en-US" sz="2600" dirty="0" err="1" smtClean="0">
                <a:latin typeface="Times New Roman" pitchFamily="18" charset="0"/>
                <a:cs typeface="Times New Roman" pitchFamily="18" charset="0"/>
              </a:rPr>
              <a:t>recombinations</a:t>
            </a:r>
            <a:r>
              <a:rPr lang="en-US" sz="2600" dirty="0" smtClean="0">
                <a:latin typeface="Times New Roman" pitchFamily="18" charset="0"/>
                <a:cs typeface="Times New Roman" pitchFamily="18" charset="0"/>
              </a:rPr>
              <a:t>, due to essential physical processes and release energy larger than the </a:t>
            </a:r>
            <a:r>
              <a:rPr lang="en-US" sz="2600" dirty="0" err="1" smtClean="0">
                <a:latin typeface="Times New Roman" pitchFamily="18" charset="0"/>
                <a:cs typeface="Times New Roman" pitchFamily="18" charset="0"/>
              </a:rPr>
              <a:t>bandgap</a:t>
            </a:r>
            <a:r>
              <a:rPr lang="en-US" sz="2600" dirty="0" smtClean="0">
                <a:latin typeface="Times New Roman" pitchFamily="18" charset="0"/>
                <a:cs typeface="Times New Roman" pitchFamily="18" charset="0"/>
              </a:rPr>
              <a:t>. </a:t>
            </a:r>
          </a:p>
          <a:p>
            <a:pPr>
              <a:buNone/>
            </a:pPr>
            <a:r>
              <a:rPr lang="en-US" sz="2600" dirty="0" smtClean="0">
                <a:latin typeface="Times New Roman" pitchFamily="18" charset="0"/>
                <a:cs typeface="Times New Roman" pitchFamily="18" charset="0"/>
              </a:rPr>
              <a:t> </a:t>
            </a:r>
          </a:p>
          <a:p>
            <a:endParaRPr lang="en-US"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29"/>
          <p:cNvSpPr/>
          <p:nvPr/>
        </p:nvSpPr>
        <p:spPr>
          <a:xfrm>
            <a:off x="762000" y="3429000"/>
            <a:ext cx="2286000" cy="533400"/>
          </a:xfrm>
          <a:prstGeom prst="rect">
            <a:avLst/>
          </a:prstGeom>
          <a:gradFill>
            <a:gsLst>
              <a:gs pos="39999">
                <a:schemeClr val="bg2">
                  <a:lumMod val="20000"/>
                  <a:lumOff val="80000"/>
                </a:schemeClr>
              </a:gs>
              <a:gs pos="70000">
                <a:srgbClr val="C4D6EB"/>
              </a:gs>
              <a:gs pos="100000">
                <a:srgbClr val="FFEBFA"/>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9" name="Rectangle 8"/>
          <p:cNvSpPr/>
          <p:nvPr/>
        </p:nvSpPr>
        <p:spPr>
          <a:xfrm>
            <a:off x="762000" y="1524000"/>
            <a:ext cx="2286000" cy="533400"/>
          </a:xfrm>
          <a:prstGeom prst="rect">
            <a:avLst/>
          </a:prstGeom>
          <a:gradFill>
            <a:gsLst>
              <a:gs pos="39999">
                <a:schemeClr val="bg2">
                  <a:lumMod val="20000"/>
                  <a:lumOff val="80000"/>
                </a:schemeClr>
              </a:gs>
              <a:gs pos="70000">
                <a:srgbClr val="C4D6EB"/>
              </a:gs>
              <a:gs pos="100000">
                <a:srgbClr val="FFEBFA"/>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2" name="Straight Connector 11"/>
          <p:cNvCxnSpPr/>
          <p:nvPr/>
        </p:nvCxnSpPr>
        <p:spPr>
          <a:xfrm>
            <a:off x="762000" y="2057400"/>
            <a:ext cx="2286000" cy="1588"/>
          </a:xfrm>
          <a:prstGeom prst="line">
            <a:avLst/>
          </a:prstGeom>
          <a:ln w="25400">
            <a:solidFill>
              <a:schemeClr val="bg2"/>
            </a:solidFill>
          </a:ln>
        </p:spPr>
        <p:style>
          <a:lnRef idx="1">
            <a:schemeClr val="accent1"/>
          </a:lnRef>
          <a:fillRef idx="0">
            <a:schemeClr val="accent1"/>
          </a:fillRef>
          <a:effectRef idx="0">
            <a:schemeClr val="accent1"/>
          </a:effectRef>
          <a:fontRef idx="minor">
            <a:schemeClr val="tx1"/>
          </a:fontRef>
        </p:style>
      </p:cxnSp>
      <p:sp>
        <p:nvSpPr>
          <p:cNvPr id="15" name="Oval 14"/>
          <p:cNvSpPr/>
          <p:nvPr/>
        </p:nvSpPr>
        <p:spPr>
          <a:xfrm>
            <a:off x="914400" y="1600200"/>
            <a:ext cx="228600" cy="228600"/>
          </a:xfrm>
          <a:prstGeom prst="ellipse">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6" name="Oval 15"/>
          <p:cNvSpPr/>
          <p:nvPr/>
        </p:nvSpPr>
        <p:spPr>
          <a:xfrm>
            <a:off x="2743200" y="3657600"/>
            <a:ext cx="228600" cy="228600"/>
          </a:xfrm>
          <a:prstGeom prst="ellipse">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31" name="Straight Connector 30"/>
          <p:cNvCxnSpPr/>
          <p:nvPr/>
        </p:nvCxnSpPr>
        <p:spPr>
          <a:xfrm>
            <a:off x="762000" y="3427413"/>
            <a:ext cx="2286000" cy="1587"/>
          </a:xfrm>
          <a:prstGeom prst="line">
            <a:avLst/>
          </a:prstGeom>
          <a:ln w="25400">
            <a:solidFill>
              <a:schemeClr val="bg2"/>
            </a:solidFill>
          </a:ln>
        </p:spPr>
        <p:style>
          <a:lnRef idx="1">
            <a:schemeClr val="accent1"/>
          </a:lnRef>
          <a:fillRef idx="0">
            <a:schemeClr val="accent1"/>
          </a:fillRef>
          <a:effectRef idx="0">
            <a:schemeClr val="accent1"/>
          </a:effectRef>
          <a:fontRef idx="minor">
            <a:schemeClr val="tx1"/>
          </a:fontRef>
        </p:style>
      </p:cxnSp>
      <p:sp>
        <p:nvSpPr>
          <p:cNvPr id="36" name="Rectangle 35"/>
          <p:cNvSpPr/>
          <p:nvPr/>
        </p:nvSpPr>
        <p:spPr>
          <a:xfrm>
            <a:off x="5257800" y="1447800"/>
            <a:ext cx="2667000" cy="243840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37" name="Oval 36"/>
          <p:cNvSpPr/>
          <p:nvPr/>
        </p:nvSpPr>
        <p:spPr>
          <a:xfrm>
            <a:off x="5791200" y="1676400"/>
            <a:ext cx="228600" cy="228600"/>
          </a:xfrm>
          <a:prstGeom prst="ellipse">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40" name="Oval 39"/>
          <p:cNvSpPr/>
          <p:nvPr/>
        </p:nvSpPr>
        <p:spPr>
          <a:xfrm>
            <a:off x="6934200" y="3352800"/>
            <a:ext cx="228600" cy="228600"/>
          </a:xfrm>
          <a:prstGeom prst="ellipse">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43" name="Explosion 1 42"/>
          <p:cNvSpPr/>
          <p:nvPr/>
        </p:nvSpPr>
        <p:spPr>
          <a:xfrm>
            <a:off x="5943600" y="2057400"/>
            <a:ext cx="914400" cy="1219200"/>
          </a:xfrm>
          <a:prstGeom prst="irregularSeal1">
            <a:avLst/>
          </a:prstGeom>
          <a:gradFill flip="none" rotWithShape="1">
            <a:gsLst>
              <a:gs pos="0">
                <a:srgbClr val="FFEFD1"/>
              </a:gs>
              <a:gs pos="64999">
                <a:srgbClr val="F0EBD5"/>
              </a:gs>
              <a:gs pos="100000">
                <a:srgbClr val="D1C39F"/>
              </a:gs>
            </a:gsLst>
            <a:lin ang="5400000" scaled="0"/>
            <a:tileRect r="-100000" b="-100000"/>
          </a:gradFill>
          <a:ln>
            <a:solidFill>
              <a:srgbClr val="FF0000"/>
            </a:solidFill>
          </a:ln>
          <a:effectLst>
            <a:outerShdw blurRad="50800" dist="127000" dir="54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grpSp>
        <p:nvGrpSpPr>
          <p:cNvPr id="2" name="Group 57"/>
          <p:cNvGrpSpPr>
            <a:grpSpLocks/>
          </p:cNvGrpSpPr>
          <p:nvPr/>
        </p:nvGrpSpPr>
        <p:grpSpPr bwMode="auto">
          <a:xfrm>
            <a:off x="2438400" y="2286000"/>
            <a:ext cx="1162050" cy="762000"/>
            <a:chOff x="2180205" y="2262908"/>
            <a:chExt cx="1162095" cy="762000"/>
          </a:xfrm>
        </p:grpSpPr>
        <p:sp>
          <p:nvSpPr>
            <p:cNvPr id="24" name="Lightning Bolt 23"/>
            <p:cNvSpPr/>
            <p:nvPr>
              <p:custDataLst>
                <p:tags r:id="rId3"/>
              </p:custDataLst>
            </p:nvPr>
          </p:nvSpPr>
          <p:spPr>
            <a:xfrm rot="18796250">
              <a:off x="2027814" y="2415299"/>
              <a:ext cx="762000" cy="457218"/>
            </a:xfrm>
            <a:prstGeom prst="lightningBolt">
              <a:avLst/>
            </a:prstGeom>
            <a:solidFill>
              <a:srgbClr val="FF0000"/>
            </a:solidFill>
            <a:ln>
              <a:solidFill>
                <a:schemeClr val="tx1"/>
              </a:solidFill>
            </a:ln>
            <a:effectLst>
              <a:outerShdw blurRad="50800" dist="88900" dir="54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4363" name="TextBox 51"/>
            <p:cNvSpPr txBox="1">
              <a:spLocks noChangeArrowheads="1"/>
            </p:cNvSpPr>
            <p:nvPr/>
          </p:nvSpPr>
          <p:spPr bwMode="auto">
            <a:xfrm>
              <a:off x="2819400" y="2438400"/>
              <a:ext cx="522900" cy="461665"/>
            </a:xfrm>
            <a:prstGeom prst="rect">
              <a:avLst/>
            </a:prstGeom>
            <a:noFill/>
            <a:ln w="9525">
              <a:noFill/>
              <a:miter lim="800000"/>
              <a:headEnd/>
              <a:tailEnd/>
            </a:ln>
          </p:spPr>
          <p:txBody>
            <a:bodyPr wrap="none">
              <a:spAutoFit/>
            </a:bodyPr>
            <a:lstStyle/>
            <a:p>
              <a:r>
                <a:rPr lang="en-US" sz="2400" dirty="0" err="1">
                  <a:solidFill>
                    <a:srgbClr val="C00000"/>
                  </a:solidFill>
                  <a:latin typeface="Comic Sans MS" pitchFamily="66" charset="0"/>
                </a:rPr>
                <a:t>h</a:t>
              </a:r>
              <a:r>
                <a:rPr lang="en-US" sz="2400" dirty="0" err="1">
                  <a:solidFill>
                    <a:srgbClr val="C00000"/>
                  </a:solidFill>
                  <a:latin typeface="Symbol" pitchFamily="18" charset="2"/>
                </a:rPr>
                <a:t>n</a:t>
              </a:r>
              <a:endParaRPr lang="en-US" sz="2400" dirty="0">
                <a:solidFill>
                  <a:srgbClr val="C00000"/>
                </a:solidFill>
                <a:latin typeface="Symbol" pitchFamily="18" charset="2"/>
              </a:endParaRPr>
            </a:p>
          </p:txBody>
        </p:sp>
      </p:grpSp>
      <p:grpSp>
        <p:nvGrpSpPr>
          <p:cNvPr id="3" name="Group 58"/>
          <p:cNvGrpSpPr>
            <a:grpSpLocks/>
          </p:cNvGrpSpPr>
          <p:nvPr/>
        </p:nvGrpSpPr>
        <p:grpSpPr bwMode="auto">
          <a:xfrm>
            <a:off x="6858000" y="1541463"/>
            <a:ext cx="1106488" cy="973137"/>
            <a:chOff x="6818926" y="1624474"/>
            <a:chExt cx="1105874" cy="973383"/>
          </a:xfrm>
        </p:grpSpPr>
        <p:sp>
          <p:nvSpPr>
            <p:cNvPr id="50" name="Lightning Bolt 49"/>
            <p:cNvSpPr/>
            <p:nvPr>
              <p:custDataLst>
                <p:tags r:id="rId2"/>
              </p:custDataLst>
            </p:nvPr>
          </p:nvSpPr>
          <p:spPr>
            <a:xfrm rot="16455636">
              <a:off x="6677324" y="1766076"/>
              <a:ext cx="973383" cy="690180"/>
            </a:xfrm>
            <a:prstGeom prst="lightningBolt">
              <a:avLst/>
            </a:prstGeom>
            <a:solidFill>
              <a:srgbClr val="FF0000"/>
            </a:solidFill>
            <a:ln>
              <a:solidFill>
                <a:schemeClr val="tx1"/>
              </a:solidFill>
            </a:ln>
            <a:effectLst>
              <a:outerShdw blurRad="50800" dist="88900" dir="5400000" algn="ctr" rotWithShape="0">
                <a:srgbClr val="000000">
                  <a:alpha val="43137"/>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4361" name="TextBox 52"/>
            <p:cNvSpPr txBox="1">
              <a:spLocks noChangeArrowheads="1"/>
            </p:cNvSpPr>
            <p:nvPr/>
          </p:nvSpPr>
          <p:spPr bwMode="auto">
            <a:xfrm>
              <a:off x="7401900" y="1905000"/>
              <a:ext cx="522900" cy="461665"/>
            </a:xfrm>
            <a:prstGeom prst="rect">
              <a:avLst/>
            </a:prstGeom>
            <a:noFill/>
            <a:ln w="9525">
              <a:noFill/>
              <a:miter lim="800000"/>
              <a:headEnd/>
              <a:tailEnd/>
            </a:ln>
          </p:spPr>
          <p:txBody>
            <a:bodyPr wrap="none">
              <a:spAutoFit/>
            </a:bodyPr>
            <a:lstStyle/>
            <a:p>
              <a:r>
                <a:rPr lang="en-US" sz="2400">
                  <a:solidFill>
                    <a:srgbClr val="C00000"/>
                  </a:solidFill>
                  <a:latin typeface="Comic Sans MS" pitchFamily="66" charset="0"/>
                </a:rPr>
                <a:t>h</a:t>
              </a:r>
              <a:r>
                <a:rPr lang="en-US" sz="2400">
                  <a:solidFill>
                    <a:srgbClr val="C00000"/>
                  </a:solidFill>
                  <a:latin typeface="Symbol" pitchFamily="18" charset="2"/>
                </a:rPr>
                <a:t>n</a:t>
              </a:r>
            </a:p>
          </p:txBody>
        </p:sp>
      </p:grpSp>
      <p:sp>
        <p:nvSpPr>
          <p:cNvPr id="14352" name="TextBox 54"/>
          <p:cNvSpPr txBox="1">
            <a:spLocks noChangeArrowheads="1"/>
          </p:cNvSpPr>
          <p:nvPr/>
        </p:nvSpPr>
        <p:spPr bwMode="auto">
          <a:xfrm>
            <a:off x="762000" y="4191000"/>
            <a:ext cx="2416046" cy="369332"/>
          </a:xfrm>
          <a:prstGeom prst="rect">
            <a:avLst/>
          </a:prstGeom>
          <a:noFill/>
          <a:ln w="9525">
            <a:noFill/>
            <a:miter lim="800000"/>
            <a:headEnd/>
            <a:tailEnd/>
          </a:ln>
        </p:spPr>
        <p:txBody>
          <a:bodyPr wrap="none">
            <a:spAutoFit/>
          </a:bodyPr>
          <a:lstStyle/>
          <a:p>
            <a:r>
              <a:rPr lang="en-US" b="1" dirty="0">
                <a:latin typeface="Times New Roman" pitchFamily="18" charset="0"/>
                <a:cs typeface="Times New Roman" pitchFamily="18" charset="0"/>
              </a:rPr>
              <a:t>Energy </a:t>
            </a:r>
            <a:r>
              <a:rPr lang="en-US" b="1" dirty="0" smtClean="0">
                <a:latin typeface="Times New Roman" pitchFamily="18" charset="0"/>
                <a:cs typeface="Times New Roman" pitchFamily="18" charset="0"/>
              </a:rPr>
              <a:t>Band Diagram</a:t>
            </a:r>
            <a:endParaRPr lang="en-US" b="1" dirty="0">
              <a:latin typeface="Times New Roman" pitchFamily="18" charset="0"/>
              <a:cs typeface="Times New Roman" pitchFamily="18" charset="0"/>
            </a:endParaRPr>
          </a:p>
        </p:txBody>
      </p:sp>
      <p:sp>
        <p:nvSpPr>
          <p:cNvPr id="14353" name="Rectangle 4"/>
          <p:cNvSpPr>
            <a:spLocks noGrp="1" noChangeArrowheads="1"/>
          </p:cNvSpPr>
          <p:nvPr>
            <p:ph type="title"/>
          </p:nvPr>
        </p:nvSpPr>
        <p:spPr>
          <a:xfrm>
            <a:off x="0" y="0"/>
            <a:ext cx="9144000" cy="1143000"/>
          </a:xfrm>
          <a:noFill/>
        </p:spPr>
        <p:txBody>
          <a:bodyPr>
            <a:normAutofit/>
          </a:bodyPr>
          <a:lstStyle/>
          <a:p>
            <a:pPr algn="ctr" eaLnBrk="1" hangingPunct="1"/>
            <a:r>
              <a:rPr lang="en-US" sz="2800" b="1" i="0" dirty="0" smtClean="0">
                <a:solidFill>
                  <a:srgbClr val="FF0000"/>
                </a:solidFill>
                <a:latin typeface="Times New Roman" pitchFamily="18" charset="0"/>
                <a:cs typeface="Times New Roman" pitchFamily="18" charset="0"/>
              </a:rPr>
              <a:t>Direct Band-to-Band </a:t>
            </a:r>
            <a:r>
              <a:rPr lang="en-US" sz="2800" b="1" dirty="0">
                <a:solidFill>
                  <a:srgbClr val="FF0000"/>
                </a:solidFill>
                <a:latin typeface="Times New Roman" pitchFamily="18" charset="0"/>
                <a:cs typeface="Times New Roman" pitchFamily="18" charset="0"/>
              </a:rPr>
              <a:t>R</a:t>
            </a:r>
            <a:r>
              <a:rPr lang="en-US" sz="2800" b="1" i="0" dirty="0" smtClean="0">
                <a:solidFill>
                  <a:srgbClr val="FF0000"/>
                </a:solidFill>
                <a:latin typeface="Times New Roman" pitchFamily="18" charset="0"/>
                <a:cs typeface="Times New Roman" pitchFamily="18" charset="0"/>
              </a:rPr>
              <a:t>ecombination</a:t>
            </a:r>
          </a:p>
        </p:txBody>
      </p:sp>
      <p:cxnSp>
        <p:nvCxnSpPr>
          <p:cNvPr id="62" name="Straight Arrow Connector 61"/>
          <p:cNvCxnSpPr/>
          <p:nvPr/>
        </p:nvCxnSpPr>
        <p:spPr>
          <a:xfrm>
            <a:off x="1219200" y="1676400"/>
            <a:ext cx="838200" cy="1588"/>
          </a:xfrm>
          <a:prstGeom prst="straightConnector1">
            <a:avLst/>
          </a:prstGeom>
          <a:ln>
            <a:solidFill>
              <a:schemeClr val="tx1"/>
            </a:solidFill>
            <a:tailEnd type="arrow" w="lg" len="lg"/>
          </a:ln>
        </p:spPr>
        <p:style>
          <a:lnRef idx="1">
            <a:schemeClr val="accent1"/>
          </a:lnRef>
          <a:fillRef idx="0">
            <a:schemeClr val="accent1"/>
          </a:fillRef>
          <a:effectRef idx="0">
            <a:schemeClr val="accent1"/>
          </a:effectRef>
          <a:fontRef idx="minor">
            <a:schemeClr val="tx1"/>
          </a:fontRef>
        </p:style>
      </p:cxnSp>
      <p:cxnSp>
        <p:nvCxnSpPr>
          <p:cNvPr id="63" name="Straight Arrow Connector 62"/>
          <p:cNvCxnSpPr/>
          <p:nvPr/>
        </p:nvCxnSpPr>
        <p:spPr>
          <a:xfrm rot="10800000" flipV="1">
            <a:off x="1828800" y="3808413"/>
            <a:ext cx="838200" cy="1587"/>
          </a:xfrm>
          <a:prstGeom prst="straightConnector1">
            <a:avLst/>
          </a:prstGeom>
          <a:ln>
            <a:solidFill>
              <a:schemeClr val="tx1"/>
            </a:solidFill>
            <a:tailEnd type="arrow" w="lg" len="lg"/>
          </a:ln>
        </p:spPr>
        <p:style>
          <a:lnRef idx="1">
            <a:schemeClr val="accent1"/>
          </a:lnRef>
          <a:fillRef idx="0">
            <a:schemeClr val="accent1"/>
          </a:fillRef>
          <a:effectRef idx="0">
            <a:schemeClr val="accent1"/>
          </a:effectRef>
          <a:fontRef idx="minor">
            <a:schemeClr val="tx1"/>
          </a:fontRef>
        </p:style>
      </p:cxnSp>
      <p:cxnSp>
        <p:nvCxnSpPr>
          <p:cNvPr id="65" name="Straight Arrow Connector 64"/>
          <p:cNvCxnSpPr/>
          <p:nvPr/>
        </p:nvCxnSpPr>
        <p:spPr>
          <a:xfrm rot="5400000">
            <a:off x="1219201" y="2590800"/>
            <a:ext cx="1524000" cy="3175"/>
          </a:xfrm>
          <a:prstGeom prst="straightConnector1">
            <a:avLst/>
          </a:prstGeom>
          <a:ln>
            <a:solidFill>
              <a:schemeClr val="tx1"/>
            </a:solidFill>
            <a:tailEnd type="arrow" w="lg" len="lg"/>
          </a:ln>
        </p:spPr>
        <p:style>
          <a:lnRef idx="1">
            <a:schemeClr val="accent1"/>
          </a:lnRef>
          <a:fillRef idx="0">
            <a:schemeClr val="accent1"/>
          </a:fillRef>
          <a:effectRef idx="0">
            <a:schemeClr val="accent1"/>
          </a:effectRef>
          <a:fontRef idx="minor">
            <a:schemeClr val="tx1"/>
          </a:fontRef>
        </p:style>
      </p:cxnSp>
      <p:cxnSp>
        <p:nvCxnSpPr>
          <p:cNvPr id="67" name="Straight Arrow Connector 66"/>
          <p:cNvCxnSpPr/>
          <p:nvPr/>
        </p:nvCxnSpPr>
        <p:spPr>
          <a:xfrm rot="16200000" flipH="1">
            <a:off x="5942806" y="1980407"/>
            <a:ext cx="763587" cy="609600"/>
          </a:xfrm>
          <a:prstGeom prst="straightConnector1">
            <a:avLst/>
          </a:prstGeom>
          <a:ln>
            <a:solidFill>
              <a:schemeClr val="tx1"/>
            </a:solidFill>
            <a:tailEnd type="arrow" w="lg" len="lg"/>
          </a:ln>
        </p:spPr>
        <p:style>
          <a:lnRef idx="1">
            <a:schemeClr val="accent1"/>
          </a:lnRef>
          <a:fillRef idx="0">
            <a:schemeClr val="accent1"/>
          </a:fillRef>
          <a:effectRef idx="0">
            <a:schemeClr val="accent1"/>
          </a:effectRef>
          <a:fontRef idx="minor">
            <a:schemeClr val="tx1"/>
          </a:fontRef>
        </p:style>
      </p:cxnSp>
      <p:cxnSp>
        <p:nvCxnSpPr>
          <p:cNvPr id="69" name="Straight Arrow Connector 68"/>
          <p:cNvCxnSpPr/>
          <p:nvPr/>
        </p:nvCxnSpPr>
        <p:spPr>
          <a:xfrm rot="16200000" flipV="1">
            <a:off x="6172993" y="2590007"/>
            <a:ext cx="836613" cy="685800"/>
          </a:xfrm>
          <a:prstGeom prst="straightConnector1">
            <a:avLst/>
          </a:prstGeom>
          <a:ln>
            <a:solidFill>
              <a:schemeClr val="tx1"/>
            </a:solidFill>
            <a:tailEnd type="arrow" w="lg" len="lg"/>
          </a:ln>
        </p:spPr>
        <p:style>
          <a:lnRef idx="1">
            <a:schemeClr val="accent1"/>
          </a:lnRef>
          <a:fillRef idx="0">
            <a:schemeClr val="accent1"/>
          </a:fillRef>
          <a:effectRef idx="0">
            <a:schemeClr val="accent1"/>
          </a:effectRef>
          <a:fontRef idx="minor">
            <a:schemeClr val="tx1"/>
          </a:fontRef>
        </p:style>
      </p:cxnSp>
      <p:sp>
        <p:nvSpPr>
          <p:cNvPr id="14359" name="TextBox 70"/>
          <p:cNvSpPr txBox="1">
            <a:spLocks noChangeArrowheads="1"/>
          </p:cNvSpPr>
          <p:nvPr/>
        </p:nvSpPr>
        <p:spPr bwMode="auto">
          <a:xfrm>
            <a:off x="2667000" y="5562600"/>
            <a:ext cx="3352801" cy="400110"/>
          </a:xfrm>
          <a:prstGeom prst="rect">
            <a:avLst/>
          </a:prstGeom>
          <a:noFill/>
          <a:ln w="9525">
            <a:noFill/>
            <a:miter lim="800000"/>
            <a:headEnd/>
            <a:tailEnd/>
          </a:ln>
        </p:spPr>
        <p:txBody>
          <a:bodyPr wrap="square">
            <a:spAutoFit/>
          </a:bodyPr>
          <a:lstStyle/>
          <a:p>
            <a:r>
              <a:rPr lang="en-US" sz="2000" b="1" dirty="0" smtClean="0">
                <a:latin typeface="Times New Roman" pitchFamily="18" charset="0"/>
                <a:cs typeface="Times New Roman" pitchFamily="18" charset="0"/>
              </a:rPr>
              <a:t>Applications: Lasers</a:t>
            </a:r>
            <a:r>
              <a:rPr lang="en-US" sz="2000" b="1" dirty="0">
                <a:latin typeface="Times New Roman" pitchFamily="18" charset="0"/>
                <a:cs typeface="Times New Roman" pitchFamily="18" charset="0"/>
              </a:rPr>
              <a:t>, </a:t>
            </a:r>
            <a:r>
              <a:rPr lang="en-US" sz="2000" b="1" dirty="0" smtClean="0">
                <a:latin typeface="Times New Roman" pitchFamily="18" charset="0"/>
                <a:cs typeface="Times New Roman" pitchFamily="18" charset="0"/>
              </a:rPr>
              <a:t>LEDs.</a:t>
            </a:r>
            <a:endParaRPr lang="en-US" sz="2000" b="1" dirty="0">
              <a:latin typeface="Times New Roman" pitchFamily="18" charset="0"/>
              <a:cs typeface="Times New Roman" pitchFamily="18" charset="0"/>
            </a:endParaRPr>
          </a:p>
        </p:txBody>
      </p:sp>
    </p:spTree>
    <p:custDataLst>
      <p:tags r:id="rId1"/>
    </p:custData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4"/>
          <p:cNvSpPr>
            <a:spLocks noChangeArrowheads="1"/>
          </p:cNvSpPr>
          <p:nvPr/>
        </p:nvSpPr>
        <p:spPr bwMode="auto">
          <a:xfrm>
            <a:off x="0" y="5516563"/>
            <a:ext cx="9144000" cy="1341437"/>
          </a:xfrm>
          <a:prstGeom prst="rect">
            <a:avLst/>
          </a:prstGeom>
          <a:solidFill>
            <a:schemeClr val="bg1"/>
          </a:solidFill>
          <a:ln w="9525" cap="sq">
            <a:noFill/>
            <a:miter lim="800000"/>
            <a:headEnd type="none" w="sm" len="sm"/>
            <a:tailEnd type="none" w="sm" len="sm"/>
          </a:ln>
        </p:spPr>
        <p:txBody>
          <a:bodyPr wrap="none" anchor="ctr"/>
          <a:lstStyle/>
          <a:p>
            <a:pPr algn="ctr"/>
            <a:endParaRPr lang="en-US"/>
          </a:p>
        </p:txBody>
      </p:sp>
      <p:sp>
        <p:nvSpPr>
          <p:cNvPr id="120852" name="Rectangle 20"/>
          <p:cNvSpPr>
            <a:spLocks noChangeArrowheads="1"/>
          </p:cNvSpPr>
          <p:nvPr/>
        </p:nvSpPr>
        <p:spPr bwMode="auto">
          <a:xfrm>
            <a:off x="0" y="692150"/>
            <a:ext cx="3779838" cy="6165850"/>
          </a:xfrm>
          <a:prstGeom prst="rect">
            <a:avLst/>
          </a:prstGeom>
          <a:gradFill rotWithShape="1">
            <a:gsLst>
              <a:gs pos="0">
                <a:schemeClr val="bg1"/>
              </a:gs>
              <a:gs pos="100000">
                <a:schemeClr val="accent1"/>
              </a:gs>
            </a:gsLst>
            <a:lin ang="5400000" scaled="1"/>
          </a:gradFill>
          <a:ln w="12700" cap="sq">
            <a:noFill/>
            <a:miter lim="800000"/>
            <a:headEnd type="none" w="sm" len="sm"/>
            <a:tailEnd type="none" w="sm" len="sm"/>
          </a:ln>
        </p:spPr>
        <p:txBody>
          <a:bodyPr wrap="none" anchor="ctr"/>
          <a:lstStyle/>
          <a:p>
            <a:pPr algn="ctr"/>
            <a:endParaRPr lang="en-US" dirty="0"/>
          </a:p>
        </p:txBody>
      </p:sp>
      <p:sp>
        <p:nvSpPr>
          <p:cNvPr id="25604" name="Oval 15"/>
          <p:cNvSpPr>
            <a:spLocks noChangeArrowheads="1"/>
          </p:cNvSpPr>
          <p:nvPr/>
        </p:nvSpPr>
        <p:spPr bwMode="auto">
          <a:xfrm>
            <a:off x="1258888" y="3933825"/>
            <a:ext cx="217487" cy="215900"/>
          </a:xfrm>
          <a:prstGeom prst="ellipse">
            <a:avLst/>
          </a:prstGeom>
          <a:noFill/>
          <a:ln w="12700" cap="rnd">
            <a:solidFill>
              <a:schemeClr val="bg2"/>
            </a:solidFill>
            <a:prstDash val="sysDot"/>
            <a:round/>
            <a:headEnd type="none" w="sm" len="sm"/>
            <a:tailEnd type="none" w="sm" len="sm"/>
          </a:ln>
        </p:spPr>
        <p:txBody>
          <a:bodyPr wrap="none" anchor="ctr"/>
          <a:lstStyle/>
          <a:p>
            <a:endParaRPr lang="en-US"/>
          </a:p>
        </p:txBody>
      </p:sp>
      <p:sp>
        <p:nvSpPr>
          <p:cNvPr id="25605" name="Text Box 17"/>
          <p:cNvSpPr txBox="1">
            <a:spLocks noChangeArrowheads="1"/>
          </p:cNvSpPr>
          <p:nvPr/>
        </p:nvSpPr>
        <p:spPr bwMode="auto">
          <a:xfrm>
            <a:off x="1187450" y="3789363"/>
            <a:ext cx="360363" cy="457200"/>
          </a:xfrm>
          <a:prstGeom prst="rect">
            <a:avLst/>
          </a:prstGeom>
          <a:noFill/>
          <a:ln w="12700" cap="sq">
            <a:noFill/>
            <a:miter lim="800000"/>
            <a:headEnd type="none" w="sm" len="sm"/>
            <a:tailEnd type="none" w="sm" len="sm"/>
          </a:ln>
        </p:spPr>
        <p:txBody>
          <a:bodyPr>
            <a:spAutoFit/>
          </a:bodyPr>
          <a:lstStyle/>
          <a:p>
            <a:r>
              <a:rPr lang="tr-TR" dirty="0" smtClean="0"/>
              <a:t>+</a:t>
            </a:r>
            <a:endParaRPr lang="tr-TR" dirty="0"/>
          </a:p>
        </p:txBody>
      </p:sp>
      <p:sp>
        <p:nvSpPr>
          <p:cNvPr id="25606" name="Rectangle 3"/>
          <p:cNvSpPr>
            <a:spLocks noGrp="1" noChangeArrowheads="1"/>
          </p:cNvSpPr>
          <p:nvPr>
            <p:ph type="body" idx="1"/>
          </p:nvPr>
        </p:nvSpPr>
        <p:spPr>
          <a:xfrm>
            <a:off x="3851275" y="533401"/>
            <a:ext cx="4759325" cy="5272088"/>
          </a:xfrm>
        </p:spPr>
        <p:txBody>
          <a:bodyPr>
            <a:normAutofit/>
          </a:bodyPr>
          <a:lstStyle/>
          <a:p>
            <a:pPr eaLnBrk="1" hangingPunct="1"/>
            <a:endParaRPr lang="en-US" sz="2000" dirty="0" smtClean="0">
              <a:latin typeface="Times New Roman" pitchFamily="18" charset="0"/>
              <a:cs typeface="Times New Roman" pitchFamily="18" charset="0"/>
            </a:endParaRPr>
          </a:p>
          <a:p>
            <a:r>
              <a:rPr lang="en-US" sz="2000" b="1" dirty="0">
                <a:solidFill>
                  <a:srgbClr val="FF0000"/>
                </a:solidFill>
                <a:latin typeface="Times New Roman" pitchFamily="18" charset="0"/>
                <a:ea typeface="+mj-ea"/>
                <a:cs typeface="Times New Roman" pitchFamily="18" charset="0"/>
              </a:rPr>
              <a:t>Direct Band-to-Band Recombination</a:t>
            </a:r>
            <a:endParaRPr lang="en-US" sz="2000" dirty="0">
              <a:latin typeface="Times New Roman" pitchFamily="18" charset="0"/>
              <a:cs typeface="Times New Roman" pitchFamily="18" charset="0"/>
            </a:endParaRPr>
          </a:p>
          <a:p>
            <a:pPr eaLnBrk="1" hangingPunct="1"/>
            <a:endParaRPr lang="en-US" sz="2000" dirty="0" smtClean="0">
              <a:latin typeface="Times New Roman" pitchFamily="18" charset="0"/>
              <a:cs typeface="Times New Roman" pitchFamily="18" charset="0"/>
            </a:endParaRPr>
          </a:p>
          <a:p>
            <a:pPr eaLnBrk="1" hangingPunct="1"/>
            <a:r>
              <a:rPr lang="en-US" sz="2000" dirty="0" smtClean="0">
                <a:latin typeface="Times New Roman" pitchFamily="18" charset="0"/>
                <a:cs typeface="Times New Roman" pitchFamily="18" charset="0"/>
              </a:rPr>
              <a:t>When </a:t>
            </a:r>
            <a:r>
              <a:rPr lang="tr-TR" sz="2000" dirty="0" smtClean="0">
                <a:latin typeface="Times New Roman" pitchFamily="18" charset="0"/>
                <a:cs typeface="Times New Roman" pitchFamily="18" charset="0"/>
              </a:rPr>
              <a:t> </a:t>
            </a:r>
            <a:r>
              <a:rPr lang="en-US" sz="2000" dirty="0" smtClean="0">
                <a:latin typeface="Times New Roman" pitchFamily="18" charset="0"/>
                <a:cs typeface="Times New Roman" pitchFamily="18" charset="0"/>
              </a:rPr>
              <a:t>an </a:t>
            </a:r>
            <a:r>
              <a:rPr lang="tr-TR" sz="2000" dirty="0" smtClean="0">
                <a:latin typeface="Times New Roman" pitchFamily="18" charset="0"/>
                <a:cs typeface="Times New Roman" pitchFamily="18" charset="0"/>
              </a:rPr>
              <a:t>electron</a:t>
            </a:r>
            <a:r>
              <a:rPr lang="en-US" sz="2000" dirty="0" smtClean="0">
                <a:latin typeface="Times New Roman" pitchFamily="18" charset="0"/>
                <a:cs typeface="Times New Roman" pitchFamily="18" charset="0"/>
              </a:rPr>
              <a:t> from the</a:t>
            </a:r>
            <a:r>
              <a:rPr lang="tr-TR" sz="2000" dirty="0" smtClean="0">
                <a:latin typeface="Times New Roman" pitchFamily="18" charset="0"/>
                <a:cs typeface="Times New Roman" pitchFamily="18" charset="0"/>
              </a:rPr>
              <a:t> CB recombines with a hole in </a:t>
            </a:r>
            <a:r>
              <a:rPr lang="en-US" sz="2000" dirty="0" smtClean="0">
                <a:latin typeface="Times New Roman" pitchFamily="18" charset="0"/>
                <a:cs typeface="Times New Roman" pitchFamily="18" charset="0"/>
              </a:rPr>
              <a:t>the </a:t>
            </a:r>
            <a:r>
              <a:rPr lang="tr-TR" sz="2000" dirty="0" smtClean="0">
                <a:latin typeface="Times New Roman" pitchFamily="18" charset="0"/>
                <a:cs typeface="Times New Roman" pitchFamily="18" charset="0"/>
              </a:rPr>
              <a:t>VB</a:t>
            </a:r>
            <a:r>
              <a:rPr lang="en-US" sz="2000" dirty="0" smtClean="0">
                <a:latin typeface="Times New Roman" pitchFamily="18" charset="0"/>
                <a:cs typeface="Times New Roman" pitchFamily="18" charset="0"/>
              </a:rPr>
              <a:t>, a</a:t>
            </a:r>
            <a:r>
              <a:rPr lang="tr-TR" sz="2000" dirty="0" smtClean="0">
                <a:latin typeface="Times New Roman" pitchFamily="18" charset="0"/>
                <a:cs typeface="Times New Roman" pitchFamily="18" charset="0"/>
              </a:rPr>
              <a:t>  photon</a:t>
            </a:r>
            <a:r>
              <a:rPr lang="en-US" sz="2000" dirty="0" smtClean="0">
                <a:latin typeface="Times New Roman" pitchFamily="18" charset="0"/>
                <a:cs typeface="Times New Roman" pitchFamily="18" charset="0"/>
              </a:rPr>
              <a:t> is emitted.</a:t>
            </a:r>
          </a:p>
          <a:p>
            <a:pPr algn="just" eaLnBrk="1" hangingPunct="1"/>
            <a:endParaRPr lang="tr-TR" sz="2000" dirty="0" smtClean="0">
              <a:latin typeface="Times New Roman" pitchFamily="18" charset="0"/>
              <a:cs typeface="Times New Roman" pitchFamily="18" charset="0"/>
            </a:endParaRPr>
          </a:p>
          <a:p>
            <a:pPr algn="just" eaLnBrk="1" hangingPunct="1"/>
            <a:r>
              <a:rPr lang="tr-TR" sz="2000" dirty="0" smtClean="0">
                <a:latin typeface="Times New Roman" pitchFamily="18" charset="0"/>
                <a:cs typeface="Times New Roman" pitchFamily="18" charset="0"/>
              </a:rPr>
              <a:t>The energy of the photon will be </a:t>
            </a:r>
            <a:r>
              <a:rPr lang="en-US" sz="2000" dirty="0" smtClean="0">
                <a:latin typeface="Times New Roman" pitchFamily="18" charset="0"/>
                <a:cs typeface="Times New Roman" pitchFamily="18" charset="0"/>
              </a:rPr>
              <a:t>of </a:t>
            </a:r>
          </a:p>
          <a:p>
            <a:pPr marL="0" indent="0" algn="just" eaLnBrk="1" hangingPunct="1">
              <a:buNone/>
            </a:pPr>
            <a:r>
              <a:rPr lang="en-US" sz="2000" dirty="0" smtClean="0">
                <a:latin typeface="Times New Roman" pitchFamily="18" charset="0"/>
                <a:cs typeface="Times New Roman" pitchFamily="18" charset="0"/>
              </a:rPr>
              <a:t>      </a:t>
            </a:r>
            <a:r>
              <a:rPr lang="tr-TR" sz="2000" dirty="0" smtClean="0">
                <a:latin typeface="Times New Roman" pitchFamily="18" charset="0"/>
                <a:cs typeface="Times New Roman" pitchFamily="18" charset="0"/>
              </a:rPr>
              <a:t>the order of </a:t>
            </a:r>
            <a:r>
              <a:rPr lang="en-US" sz="2000" dirty="0" smtClean="0">
                <a:latin typeface="Times New Roman" pitchFamily="18" charset="0"/>
                <a:cs typeface="Times New Roman" pitchFamily="18" charset="0"/>
              </a:rPr>
              <a:t> </a:t>
            </a:r>
            <a:r>
              <a:rPr lang="tr-TR" sz="2000" dirty="0" smtClean="0">
                <a:latin typeface="Times New Roman" pitchFamily="18" charset="0"/>
                <a:cs typeface="Times New Roman" pitchFamily="18" charset="0"/>
              </a:rPr>
              <a:t>Eg.</a:t>
            </a:r>
            <a:endParaRPr lang="en-US" sz="2000" dirty="0" smtClean="0">
              <a:latin typeface="Times New Roman" pitchFamily="18" charset="0"/>
              <a:cs typeface="Times New Roman" pitchFamily="18" charset="0"/>
            </a:endParaRPr>
          </a:p>
          <a:p>
            <a:pPr marL="0" indent="0" algn="just" eaLnBrk="1" hangingPunct="1">
              <a:buNone/>
            </a:pPr>
            <a:endParaRPr lang="tr-TR" sz="2000" dirty="0" smtClean="0">
              <a:latin typeface="Times New Roman" pitchFamily="18" charset="0"/>
              <a:cs typeface="Times New Roman" pitchFamily="18" charset="0"/>
            </a:endParaRPr>
          </a:p>
          <a:p>
            <a:pPr algn="just" eaLnBrk="1" hangingPunct="1"/>
            <a:r>
              <a:rPr lang="tr-TR" sz="2000" dirty="0" smtClean="0">
                <a:latin typeface="Times New Roman" pitchFamily="18" charset="0"/>
                <a:cs typeface="Times New Roman" pitchFamily="18" charset="0"/>
              </a:rPr>
              <a:t>If this happens in a direct band-gap </a:t>
            </a:r>
            <a:r>
              <a:rPr lang="en-US" sz="2000" dirty="0" smtClean="0">
                <a:latin typeface="Times New Roman" pitchFamily="18" charset="0"/>
                <a:cs typeface="Times New Roman" pitchFamily="18" charset="0"/>
              </a:rPr>
              <a:t>semiconductor</a:t>
            </a:r>
            <a:r>
              <a:rPr lang="tr-TR" sz="2000" dirty="0" smtClean="0">
                <a:latin typeface="Times New Roman" pitchFamily="18" charset="0"/>
                <a:cs typeface="Times New Roman" pitchFamily="18" charset="0"/>
              </a:rPr>
              <a:t>, it forms the basis </a:t>
            </a:r>
            <a:r>
              <a:rPr lang="en-US" sz="2000" dirty="0" smtClean="0">
                <a:latin typeface="Times New Roman" pitchFamily="18" charset="0"/>
                <a:cs typeface="Times New Roman" pitchFamily="18" charset="0"/>
              </a:rPr>
              <a:t>for</a:t>
            </a:r>
            <a:r>
              <a:rPr lang="tr-TR" sz="2000" dirty="0" smtClean="0">
                <a:latin typeface="Times New Roman" pitchFamily="18" charset="0"/>
                <a:cs typeface="Times New Roman" pitchFamily="18" charset="0"/>
              </a:rPr>
              <a:t> LED’s and LASERS.        </a:t>
            </a:r>
          </a:p>
        </p:txBody>
      </p:sp>
      <p:sp>
        <p:nvSpPr>
          <p:cNvPr id="25607" name="Arc 12"/>
          <p:cNvSpPr>
            <a:spLocks/>
          </p:cNvSpPr>
          <p:nvPr/>
        </p:nvSpPr>
        <p:spPr bwMode="auto">
          <a:xfrm rot="5400000">
            <a:off x="929482" y="2055018"/>
            <a:ext cx="946150" cy="1255713"/>
          </a:xfrm>
          <a:custGeom>
            <a:avLst/>
            <a:gdLst>
              <a:gd name="T0" fmla="*/ 0 w 22369"/>
              <a:gd name="T1" fmla="*/ 11830 h 43200"/>
              <a:gd name="T2" fmla="*/ 509895 w 22369"/>
              <a:gd name="T3" fmla="*/ 36496137 h 43200"/>
              <a:gd name="T4" fmla="*/ 1375807 w 22369"/>
              <a:gd name="T5" fmla="*/ 18250190 h 43200"/>
              <a:gd name="T6" fmla="*/ 0 60000 65536"/>
              <a:gd name="T7" fmla="*/ 0 60000 65536"/>
              <a:gd name="T8" fmla="*/ 0 60000 65536"/>
              <a:gd name="T9" fmla="*/ 0 w 22369"/>
              <a:gd name="T10" fmla="*/ 0 h 43200"/>
              <a:gd name="T11" fmla="*/ 22369 w 22369"/>
              <a:gd name="T12" fmla="*/ 43200 h 43200"/>
            </a:gdLst>
            <a:ahLst/>
            <a:cxnLst>
              <a:cxn ang="T6">
                <a:pos x="T0" y="T1"/>
              </a:cxn>
              <a:cxn ang="T7">
                <a:pos x="T2" y="T3"/>
              </a:cxn>
              <a:cxn ang="T8">
                <a:pos x="T4" y="T5"/>
              </a:cxn>
            </a:cxnLst>
            <a:rect l="T9" t="T10" r="T11" b="T12"/>
            <a:pathLst>
              <a:path w="22369" h="43200" fill="none" extrusionOk="0">
                <a:moveTo>
                  <a:pt x="-1" y="13"/>
                </a:moveTo>
                <a:cubicBezTo>
                  <a:pt x="256" y="4"/>
                  <a:pt x="512" y="-1"/>
                  <a:pt x="769" y="0"/>
                </a:cubicBezTo>
                <a:cubicBezTo>
                  <a:pt x="12698" y="0"/>
                  <a:pt x="22369" y="9670"/>
                  <a:pt x="22369" y="21600"/>
                </a:cubicBezTo>
                <a:cubicBezTo>
                  <a:pt x="22369" y="33529"/>
                  <a:pt x="12698" y="43200"/>
                  <a:pt x="769" y="43200"/>
                </a:cubicBezTo>
                <a:cubicBezTo>
                  <a:pt x="607" y="43200"/>
                  <a:pt x="446" y="43198"/>
                  <a:pt x="285" y="43194"/>
                </a:cubicBezTo>
              </a:path>
              <a:path w="22369" h="43200" stroke="0" extrusionOk="0">
                <a:moveTo>
                  <a:pt x="-1" y="13"/>
                </a:moveTo>
                <a:cubicBezTo>
                  <a:pt x="256" y="4"/>
                  <a:pt x="512" y="-1"/>
                  <a:pt x="769" y="0"/>
                </a:cubicBezTo>
                <a:cubicBezTo>
                  <a:pt x="12698" y="0"/>
                  <a:pt x="22369" y="9670"/>
                  <a:pt x="22369" y="21600"/>
                </a:cubicBezTo>
                <a:cubicBezTo>
                  <a:pt x="22369" y="33529"/>
                  <a:pt x="12698" y="43200"/>
                  <a:pt x="769" y="43200"/>
                </a:cubicBezTo>
                <a:cubicBezTo>
                  <a:pt x="607" y="43200"/>
                  <a:pt x="446" y="43198"/>
                  <a:pt x="285" y="43194"/>
                </a:cubicBezTo>
                <a:lnTo>
                  <a:pt x="769" y="21600"/>
                </a:lnTo>
                <a:close/>
              </a:path>
            </a:pathLst>
          </a:custGeom>
          <a:noFill/>
          <a:ln w="28575" cap="sq">
            <a:solidFill>
              <a:schemeClr val="tx1"/>
            </a:solidFill>
            <a:round/>
            <a:headEnd type="none" w="sm" len="sm"/>
            <a:tailEnd type="none" w="sm" len="sm"/>
          </a:ln>
        </p:spPr>
        <p:txBody>
          <a:bodyPr wrap="none" anchor="ctr"/>
          <a:lstStyle/>
          <a:p>
            <a:endParaRPr lang="en-US"/>
          </a:p>
        </p:txBody>
      </p:sp>
      <p:sp>
        <p:nvSpPr>
          <p:cNvPr id="25608" name="Arc 13"/>
          <p:cNvSpPr>
            <a:spLocks/>
          </p:cNvSpPr>
          <p:nvPr/>
        </p:nvSpPr>
        <p:spPr bwMode="auto">
          <a:xfrm rot="-5400000">
            <a:off x="946944" y="3444082"/>
            <a:ext cx="946150" cy="1903412"/>
          </a:xfrm>
          <a:custGeom>
            <a:avLst/>
            <a:gdLst>
              <a:gd name="T0" fmla="*/ 0 w 22369"/>
              <a:gd name="T1" fmla="*/ 27185 h 43200"/>
              <a:gd name="T2" fmla="*/ 509895 w 22369"/>
              <a:gd name="T3" fmla="*/ 83855512 h 43200"/>
              <a:gd name="T4" fmla="*/ 1375807 w 22369"/>
              <a:gd name="T5" fmla="*/ 41932603 h 43200"/>
              <a:gd name="T6" fmla="*/ 0 60000 65536"/>
              <a:gd name="T7" fmla="*/ 0 60000 65536"/>
              <a:gd name="T8" fmla="*/ 0 60000 65536"/>
              <a:gd name="T9" fmla="*/ 0 w 22369"/>
              <a:gd name="T10" fmla="*/ 0 h 43200"/>
              <a:gd name="T11" fmla="*/ 22369 w 22369"/>
              <a:gd name="T12" fmla="*/ 43200 h 43200"/>
            </a:gdLst>
            <a:ahLst/>
            <a:cxnLst>
              <a:cxn ang="T6">
                <a:pos x="T0" y="T1"/>
              </a:cxn>
              <a:cxn ang="T7">
                <a:pos x="T2" y="T3"/>
              </a:cxn>
              <a:cxn ang="T8">
                <a:pos x="T4" y="T5"/>
              </a:cxn>
            </a:cxnLst>
            <a:rect l="T9" t="T10" r="T11" b="T12"/>
            <a:pathLst>
              <a:path w="22369" h="43200" fill="none" extrusionOk="0">
                <a:moveTo>
                  <a:pt x="-1" y="13"/>
                </a:moveTo>
                <a:cubicBezTo>
                  <a:pt x="256" y="4"/>
                  <a:pt x="512" y="-1"/>
                  <a:pt x="769" y="0"/>
                </a:cubicBezTo>
                <a:cubicBezTo>
                  <a:pt x="12698" y="0"/>
                  <a:pt x="22369" y="9670"/>
                  <a:pt x="22369" y="21600"/>
                </a:cubicBezTo>
                <a:cubicBezTo>
                  <a:pt x="22369" y="33529"/>
                  <a:pt x="12698" y="43200"/>
                  <a:pt x="769" y="43200"/>
                </a:cubicBezTo>
                <a:cubicBezTo>
                  <a:pt x="607" y="43200"/>
                  <a:pt x="446" y="43198"/>
                  <a:pt x="285" y="43194"/>
                </a:cubicBezTo>
              </a:path>
              <a:path w="22369" h="43200" stroke="0" extrusionOk="0">
                <a:moveTo>
                  <a:pt x="-1" y="13"/>
                </a:moveTo>
                <a:cubicBezTo>
                  <a:pt x="256" y="4"/>
                  <a:pt x="512" y="-1"/>
                  <a:pt x="769" y="0"/>
                </a:cubicBezTo>
                <a:cubicBezTo>
                  <a:pt x="12698" y="0"/>
                  <a:pt x="22369" y="9670"/>
                  <a:pt x="22369" y="21600"/>
                </a:cubicBezTo>
                <a:cubicBezTo>
                  <a:pt x="22369" y="33529"/>
                  <a:pt x="12698" y="43200"/>
                  <a:pt x="769" y="43200"/>
                </a:cubicBezTo>
                <a:cubicBezTo>
                  <a:pt x="607" y="43200"/>
                  <a:pt x="446" y="43198"/>
                  <a:pt x="285" y="43194"/>
                </a:cubicBezTo>
                <a:lnTo>
                  <a:pt x="769" y="21600"/>
                </a:lnTo>
                <a:close/>
              </a:path>
            </a:pathLst>
          </a:custGeom>
          <a:noFill/>
          <a:ln w="28575" cap="sq">
            <a:solidFill>
              <a:schemeClr val="tx1"/>
            </a:solidFill>
            <a:round/>
            <a:headEnd type="none" w="sm" len="sm"/>
            <a:tailEnd type="none" w="sm" len="sm"/>
          </a:ln>
        </p:spPr>
        <p:txBody>
          <a:bodyPr wrap="none" anchor="ctr"/>
          <a:lstStyle/>
          <a:p>
            <a:endParaRPr lang="en-US"/>
          </a:p>
        </p:txBody>
      </p:sp>
      <p:sp>
        <p:nvSpPr>
          <p:cNvPr id="120846" name="Oval 14"/>
          <p:cNvSpPr>
            <a:spLocks noChangeArrowheads="1"/>
          </p:cNvSpPr>
          <p:nvPr/>
        </p:nvSpPr>
        <p:spPr bwMode="auto">
          <a:xfrm>
            <a:off x="1258888" y="2925763"/>
            <a:ext cx="215900" cy="215900"/>
          </a:xfrm>
          <a:prstGeom prst="ellipse">
            <a:avLst/>
          </a:prstGeom>
          <a:solidFill>
            <a:schemeClr val="accent1"/>
          </a:solidFill>
          <a:ln w="12700" cap="sq">
            <a:solidFill>
              <a:schemeClr val="tx1"/>
            </a:solidFill>
            <a:round/>
            <a:headEnd type="none" w="sm" len="sm"/>
            <a:tailEnd type="none" w="sm" len="sm"/>
          </a:ln>
        </p:spPr>
        <p:txBody>
          <a:bodyPr wrap="none" anchor="ctr"/>
          <a:lstStyle/>
          <a:p>
            <a:endParaRPr lang="en-US"/>
          </a:p>
        </p:txBody>
      </p:sp>
      <p:sp>
        <p:nvSpPr>
          <p:cNvPr id="120848" name="Text Box 16"/>
          <p:cNvSpPr txBox="1">
            <a:spLocks noChangeArrowheads="1"/>
          </p:cNvSpPr>
          <p:nvPr/>
        </p:nvSpPr>
        <p:spPr bwMode="auto">
          <a:xfrm>
            <a:off x="1187450" y="2830513"/>
            <a:ext cx="352425" cy="396875"/>
          </a:xfrm>
          <a:prstGeom prst="rect">
            <a:avLst/>
          </a:prstGeom>
          <a:noFill/>
          <a:ln w="12700" cap="sq">
            <a:noFill/>
            <a:miter lim="800000"/>
            <a:headEnd type="none" w="sm" len="sm"/>
            <a:tailEnd type="none" w="sm" len="sm"/>
          </a:ln>
        </p:spPr>
        <p:txBody>
          <a:bodyPr wrap="none">
            <a:spAutoFit/>
          </a:bodyPr>
          <a:lstStyle/>
          <a:p>
            <a:r>
              <a:rPr lang="tr-TR" sz="2000"/>
              <a:t>e</a:t>
            </a:r>
            <a:r>
              <a:rPr lang="tr-TR" sz="2000" baseline="30000"/>
              <a:t>-</a:t>
            </a:r>
            <a:endParaRPr lang="tr-TR" sz="2000"/>
          </a:p>
        </p:txBody>
      </p:sp>
      <p:sp>
        <p:nvSpPr>
          <p:cNvPr id="120850" name="Freeform 18"/>
          <p:cNvSpPr>
            <a:spLocks/>
          </p:cNvSpPr>
          <p:nvPr/>
        </p:nvSpPr>
        <p:spPr bwMode="auto">
          <a:xfrm>
            <a:off x="1619250" y="3500438"/>
            <a:ext cx="1081088" cy="85725"/>
          </a:xfrm>
          <a:custGeom>
            <a:avLst/>
            <a:gdLst>
              <a:gd name="T0" fmla="*/ 0 w 681"/>
              <a:gd name="T1" fmla="*/ 73025 h 54"/>
              <a:gd name="T2" fmla="*/ 144463 w 681"/>
              <a:gd name="T3" fmla="*/ 0 h 54"/>
              <a:gd name="T4" fmla="*/ 288925 w 681"/>
              <a:gd name="T5" fmla="*/ 73025 h 54"/>
              <a:gd name="T6" fmla="*/ 431800 w 681"/>
              <a:gd name="T7" fmla="*/ 0 h 54"/>
              <a:gd name="T8" fmla="*/ 576263 w 681"/>
              <a:gd name="T9" fmla="*/ 73025 h 54"/>
              <a:gd name="T10" fmla="*/ 720725 w 681"/>
              <a:gd name="T11" fmla="*/ 0 h 54"/>
              <a:gd name="T12" fmla="*/ 865188 w 681"/>
              <a:gd name="T13" fmla="*/ 73025 h 54"/>
              <a:gd name="T14" fmla="*/ 1081088 w 681"/>
              <a:gd name="T15" fmla="*/ 73025 h 54"/>
              <a:gd name="T16" fmla="*/ 0 60000 65536"/>
              <a:gd name="T17" fmla="*/ 0 60000 65536"/>
              <a:gd name="T18" fmla="*/ 0 60000 65536"/>
              <a:gd name="T19" fmla="*/ 0 60000 65536"/>
              <a:gd name="T20" fmla="*/ 0 60000 65536"/>
              <a:gd name="T21" fmla="*/ 0 60000 65536"/>
              <a:gd name="T22" fmla="*/ 0 60000 65536"/>
              <a:gd name="T23" fmla="*/ 0 60000 65536"/>
              <a:gd name="T24" fmla="*/ 0 w 681"/>
              <a:gd name="T25" fmla="*/ 0 h 54"/>
              <a:gd name="T26" fmla="*/ 681 w 681"/>
              <a:gd name="T27" fmla="*/ 54 h 5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81" h="54">
                <a:moveTo>
                  <a:pt x="0" y="46"/>
                </a:moveTo>
                <a:cubicBezTo>
                  <a:pt x="30" y="23"/>
                  <a:pt x="61" y="0"/>
                  <a:pt x="91" y="0"/>
                </a:cubicBezTo>
                <a:cubicBezTo>
                  <a:pt x="121" y="0"/>
                  <a:pt x="152" y="46"/>
                  <a:pt x="182" y="46"/>
                </a:cubicBezTo>
                <a:cubicBezTo>
                  <a:pt x="212" y="46"/>
                  <a:pt x="242" y="0"/>
                  <a:pt x="272" y="0"/>
                </a:cubicBezTo>
                <a:cubicBezTo>
                  <a:pt x="302" y="0"/>
                  <a:pt x="333" y="46"/>
                  <a:pt x="363" y="46"/>
                </a:cubicBezTo>
                <a:cubicBezTo>
                  <a:pt x="393" y="46"/>
                  <a:pt x="424" y="0"/>
                  <a:pt x="454" y="0"/>
                </a:cubicBezTo>
                <a:cubicBezTo>
                  <a:pt x="484" y="0"/>
                  <a:pt x="507" y="38"/>
                  <a:pt x="545" y="46"/>
                </a:cubicBezTo>
                <a:cubicBezTo>
                  <a:pt x="583" y="54"/>
                  <a:pt x="658" y="46"/>
                  <a:pt x="681" y="46"/>
                </a:cubicBezTo>
              </a:path>
            </a:pathLst>
          </a:custGeom>
          <a:noFill/>
          <a:ln w="12700" cap="sq">
            <a:solidFill>
              <a:schemeClr val="tx1"/>
            </a:solidFill>
            <a:round/>
            <a:headEnd type="none" w="sm" len="sm"/>
            <a:tailEnd type="stealth" w="lg" len="lg"/>
          </a:ln>
        </p:spPr>
        <p:txBody>
          <a:bodyPr wrap="none"/>
          <a:lstStyle/>
          <a:p>
            <a:endParaRPr lang="en-US"/>
          </a:p>
        </p:txBody>
      </p:sp>
      <p:sp>
        <p:nvSpPr>
          <p:cNvPr id="120851" name="Text Box 19"/>
          <p:cNvSpPr txBox="1">
            <a:spLocks noChangeArrowheads="1"/>
          </p:cNvSpPr>
          <p:nvPr/>
        </p:nvSpPr>
        <p:spPr bwMode="auto">
          <a:xfrm>
            <a:off x="2679700" y="3378200"/>
            <a:ext cx="1030288" cy="457200"/>
          </a:xfrm>
          <a:prstGeom prst="rect">
            <a:avLst/>
          </a:prstGeom>
          <a:noFill/>
          <a:ln w="12700" cap="sq">
            <a:noFill/>
            <a:miter lim="800000"/>
            <a:headEnd type="none" w="sm" len="sm"/>
            <a:tailEnd type="none" w="sm" len="sm"/>
          </a:ln>
        </p:spPr>
        <p:txBody>
          <a:bodyPr wrap="none">
            <a:spAutoFit/>
          </a:bodyPr>
          <a:lstStyle/>
          <a:p>
            <a:r>
              <a:rPr lang="tr-TR" dirty="0"/>
              <a:t>photon</a:t>
            </a:r>
          </a:p>
        </p:txBody>
      </p:sp>
      <p:sp>
        <p:nvSpPr>
          <p:cNvPr id="25613" name="Text Box 22"/>
          <p:cNvSpPr txBox="1">
            <a:spLocks noChangeArrowheads="1"/>
          </p:cNvSpPr>
          <p:nvPr/>
        </p:nvSpPr>
        <p:spPr bwMode="auto">
          <a:xfrm>
            <a:off x="250825" y="5013325"/>
            <a:ext cx="2305050" cy="369332"/>
          </a:xfrm>
          <a:prstGeom prst="rect">
            <a:avLst/>
          </a:prstGeom>
          <a:solidFill>
            <a:srgbClr val="DDDDDD"/>
          </a:solidFill>
          <a:ln w="12700" cap="sq">
            <a:noFill/>
            <a:miter lim="800000"/>
            <a:headEnd type="none" w="sm" len="sm"/>
            <a:tailEnd type="none" w="sm" len="sm"/>
          </a:ln>
        </p:spPr>
        <p:txBody>
          <a:bodyPr>
            <a:spAutoFit/>
          </a:bodyPr>
          <a:lstStyle/>
          <a:p>
            <a:pPr algn="ctr"/>
            <a:r>
              <a:rPr lang="tr-TR" dirty="0">
                <a:latin typeface="Times New Roman" pitchFamily="18" charset="0"/>
                <a:cs typeface="Times New Roman" pitchFamily="18" charset="0"/>
              </a:rPr>
              <a:t>Valance Band</a:t>
            </a:r>
          </a:p>
        </p:txBody>
      </p:sp>
      <p:sp>
        <p:nvSpPr>
          <p:cNvPr id="25614" name="Text Box 23"/>
          <p:cNvSpPr txBox="1">
            <a:spLocks noChangeArrowheads="1"/>
          </p:cNvSpPr>
          <p:nvPr/>
        </p:nvSpPr>
        <p:spPr bwMode="auto">
          <a:xfrm>
            <a:off x="250825" y="1557338"/>
            <a:ext cx="2324100" cy="369332"/>
          </a:xfrm>
          <a:prstGeom prst="rect">
            <a:avLst/>
          </a:prstGeom>
          <a:solidFill>
            <a:srgbClr val="DDDDDD"/>
          </a:solidFill>
          <a:ln w="12700" cap="sq">
            <a:noFill/>
            <a:miter lim="800000"/>
            <a:headEnd type="none" w="sm" len="sm"/>
            <a:tailEnd type="none" w="sm" len="sm"/>
          </a:ln>
        </p:spPr>
        <p:txBody>
          <a:bodyPr>
            <a:spAutoFit/>
          </a:bodyPr>
          <a:lstStyle/>
          <a:p>
            <a:pPr algn="ctr"/>
            <a:r>
              <a:rPr lang="tr-TR" dirty="0">
                <a:latin typeface="Times New Roman" pitchFamily="18" charset="0"/>
                <a:cs typeface="Times New Roman" pitchFamily="18" charset="0"/>
              </a:rPr>
              <a:t>Conduction Band</a:t>
            </a: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0" y="0"/>
            <a:ext cx="9144000" cy="990600"/>
          </a:xfrm>
          <a:noFill/>
          <a:ln/>
        </p:spPr>
        <p:txBody>
          <a:bodyPr>
            <a:normAutofit/>
          </a:bodyPr>
          <a:lstStyle/>
          <a:p>
            <a:pPr algn="l"/>
            <a:r>
              <a:rPr lang="en-US" sz="2800" b="1" dirty="0" smtClean="0">
                <a:solidFill>
                  <a:srgbClr val="FF0000"/>
                </a:solidFill>
                <a:latin typeface="Times New Roman" pitchFamily="18" charset="0"/>
                <a:cs typeface="Times New Roman" pitchFamily="18" charset="0"/>
              </a:rPr>
              <a:t>	Photo Generation:</a:t>
            </a:r>
            <a:endParaRPr lang="en-US" sz="2800" b="1" dirty="0">
              <a:solidFill>
                <a:srgbClr val="FF0000"/>
              </a:solidFill>
              <a:latin typeface="Times New Roman" pitchFamily="18" charset="0"/>
              <a:cs typeface="Times New Roman" pitchFamily="18" charset="0"/>
            </a:endParaRPr>
          </a:p>
        </p:txBody>
      </p:sp>
      <p:sp>
        <p:nvSpPr>
          <p:cNvPr id="9219" name="Text Box 3"/>
          <p:cNvSpPr txBox="1">
            <a:spLocks noChangeArrowheads="1"/>
          </p:cNvSpPr>
          <p:nvPr/>
        </p:nvSpPr>
        <p:spPr bwMode="auto">
          <a:xfrm>
            <a:off x="304800" y="1031875"/>
            <a:ext cx="8458200" cy="2954655"/>
          </a:xfrm>
          <a:prstGeom prst="rect">
            <a:avLst/>
          </a:prstGeom>
          <a:noFill/>
          <a:ln w="9525">
            <a:noFill/>
            <a:miter lim="800000"/>
            <a:headEnd/>
            <a:tailEnd/>
          </a:ln>
          <a:effectLst/>
        </p:spPr>
        <p:txBody>
          <a:bodyPr wrap="square">
            <a:spAutoFit/>
          </a:bodyPr>
          <a:lstStyle/>
          <a:p>
            <a:pPr marL="225425" indent="-225425"/>
            <a:endParaRPr lang="en-US" dirty="0"/>
          </a:p>
          <a:p>
            <a:pPr marL="225425" indent="-225425"/>
            <a:r>
              <a:rPr lang="en-US" sz="2400" dirty="0" smtClean="0">
                <a:latin typeface="Times New Roman" pitchFamily="18" charset="0"/>
                <a:cs typeface="Times New Roman" pitchFamily="18" charset="0"/>
              </a:rPr>
              <a:t>   An </a:t>
            </a:r>
            <a:r>
              <a:rPr lang="en-US" sz="2400" dirty="0">
                <a:latin typeface="Times New Roman" pitchFamily="18" charset="0"/>
                <a:cs typeface="Times New Roman" pitchFamily="18" charset="0"/>
              </a:rPr>
              <a:t>important generation process in device operation is </a:t>
            </a:r>
            <a:endParaRPr lang="en-US" sz="2400" dirty="0" smtClean="0">
              <a:latin typeface="Times New Roman" pitchFamily="18" charset="0"/>
              <a:cs typeface="Times New Roman" pitchFamily="18" charset="0"/>
            </a:endParaRPr>
          </a:p>
          <a:p>
            <a:pPr marL="225425" indent="-225425"/>
            <a:r>
              <a:rPr lang="en-US" sz="2400" b="1" i="1" dirty="0">
                <a:solidFill>
                  <a:srgbClr val="FF3300"/>
                </a:solidFill>
                <a:latin typeface="Times New Roman" pitchFamily="18" charset="0"/>
                <a:cs typeface="Times New Roman" pitchFamily="18" charset="0"/>
              </a:rPr>
              <a:t> </a:t>
            </a:r>
            <a:r>
              <a:rPr lang="en-US" sz="2400" b="1" i="1" dirty="0" smtClean="0">
                <a:solidFill>
                  <a:srgbClr val="FF3300"/>
                </a:solidFill>
                <a:latin typeface="Times New Roman" pitchFamily="18" charset="0"/>
                <a:cs typeface="Times New Roman" pitchFamily="18" charset="0"/>
              </a:rPr>
              <a:t>  photo generation</a:t>
            </a:r>
          </a:p>
          <a:p>
            <a:pPr marL="225425" indent="-225425"/>
            <a:endParaRPr lang="en-US" sz="2400" b="1" i="1" dirty="0">
              <a:solidFill>
                <a:srgbClr val="FF3300"/>
              </a:solidFill>
              <a:latin typeface="Times New Roman" pitchFamily="18" charset="0"/>
              <a:cs typeface="Times New Roman" pitchFamily="18" charset="0"/>
            </a:endParaRPr>
          </a:p>
          <a:p>
            <a:pPr marL="225425" indent="-225425"/>
            <a:endParaRPr lang="en-US" sz="2400" b="1" i="1" dirty="0" smtClean="0">
              <a:solidFill>
                <a:srgbClr val="FF3300"/>
              </a:solidFill>
              <a:latin typeface="Times New Roman" pitchFamily="18" charset="0"/>
              <a:cs typeface="Times New Roman" pitchFamily="18" charset="0"/>
            </a:endParaRPr>
          </a:p>
          <a:p>
            <a:pPr marL="225425" indent="-225425">
              <a:buFontTx/>
              <a:buChar char="•"/>
            </a:pPr>
            <a:endParaRPr lang="en-US" sz="2400" b="1" i="1" dirty="0" smtClean="0">
              <a:solidFill>
                <a:srgbClr val="FF3300"/>
              </a:solidFill>
              <a:latin typeface="Times New Roman" pitchFamily="18" charset="0"/>
              <a:cs typeface="Times New Roman" pitchFamily="18" charset="0"/>
            </a:endParaRPr>
          </a:p>
          <a:p>
            <a:pPr marL="225425" indent="-225425"/>
            <a:endParaRPr lang="en-US" sz="2400" b="1" i="1" dirty="0" smtClean="0">
              <a:solidFill>
                <a:srgbClr val="FF3300"/>
              </a:solidFill>
              <a:latin typeface="Times New Roman" pitchFamily="18" charset="0"/>
              <a:cs typeface="Times New Roman" pitchFamily="18" charset="0"/>
            </a:endParaRPr>
          </a:p>
          <a:p>
            <a:pPr marL="225425" indent="-225425"/>
            <a:endParaRPr lang="en-US" sz="2400" i="1" dirty="0">
              <a:latin typeface="Times New Roman" pitchFamily="18" charset="0"/>
              <a:cs typeface="Times New Roman" pitchFamily="18" charset="0"/>
            </a:endParaRPr>
          </a:p>
        </p:txBody>
      </p:sp>
      <p:sp>
        <p:nvSpPr>
          <p:cNvPr id="9221" name="Text Box 5"/>
          <p:cNvSpPr txBox="1">
            <a:spLocks noChangeArrowheads="1"/>
          </p:cNvSpPr>
          <p:nvPr/>
        </p:nvSpPr>
        <p:spPr bwMode="auto">
          <a:xfrm>
            <a:off x="0" y="2057400"/>
            <a:ext cx="9144000" cy="1754326"/>
          </a:xfrm>
          <a:prstGeom prst="rect">
            <a:avLst/>
          </a:prstGeom>
          <a:noFill/>
          <a:ln w="9525">
            <a:noFill/>
            <a:miter lim="800000"/>
            <a:headEnd/>
            <a:tailEnd/>
          </a:ln>
          <a:effectLst/>
        </p:spPr>
        <p:txBody>
          <a:bodyPr wrap="square">
            <a:spAutoFit/>
          </a:bodyPr>
          <a:lstStyle/>
          <a:p>
            <a:r>
              <a:rPr lang="en-US" sz="2000" dirty="0" smtClean="0">
                <a:latin typeface="Times New Roman" pitchFamily="18" charset="0"/>
                <a:cs typeface="Times New Roman" pitchFamily="18" charset="0"/>
              </a:rPr>
              <a:t>  </a:t>
            </a:r>
          </a:p>
          <a:p>
            <a:endParaRPr lang="en-US" sz="2000" dirty="0">
              <a:latin typeface="Times New Roman" pitchFamily="18" charset="0"/>
              <a:cs typeface="Times New Roman" pitchFamily="18" charset="0"/>
            </a:endParaRPr>
          </a:p>
          <a:p>
            <a:endParaRPr lang="en-US" sz="2000" dirty="0" smtClean="0">
              <a:latin typeface="Times New Roman" pitchFamily="18" charset="0"/>
              <a:cs typeface="Times New Roman" pitchFamily="18" charset="0"/>
            </a:endParaRPr>
          </a:p>
          <a:p>
            <a:r>
              <a:rPr lang="en-US" sz="2400" dirty="0" smtClean="0">
                <a:latin typeface="Times New Roman" pitchFamily="18" charset="0"/>
                <a:cs typeface="Times New Roman" pitchFamily="18" charset="0"/>
              </a:rPr>
              <a:t>    If </a:t>
            </a:r>
            <a:r>
              <a:rPr lang="en-US" sz="2400" dirty="0">
                <a:latin typeface="Times New Roman" pitchFamily="18" charset="0"/>
                <a:cs typeface="Times New Roman" pitchFamily="18" charset="0"/>
              </a:rPr>
              <a:t>the photon energy (</a:t>
            </a:r>
            <a:r>
              <a:rPr lang="en-US" sz="2400" i="1" dirty="0">
                <a:latin typeface="Times New Roman" pitchFamily="18" charset="0"/>
                <a:cs typeface="Times New Roman" pitchFamily="18" charset="0"/>
              </a:rPr>
              <a:t>h</a:t>
            </a:r>
            <a:r>
              <a:rPr lang="en-US" sz="2400" dirty="0">
                <a:latin typeface="Times New Roman" pitchFamily="18" charset="0"/>
                <a:cs typeface="Times New Roman" pitchFamily="18" charset="0"/>
                <a:sym typeface="Symbol" pitchFamily="18" charset="2"/>
              </a:rPr>
              <a:t>) is greater than the band gap </a:t>
            </a:r>
            <a:r>
              <a:rPr lang="en-US" sz="2400" dirty="0" smtClean="0">
                <a:latin typeface="Times New Roman" pitchFamily="18" charset="0"/>
                <a:cs typeface="Times New Roman" pitchFamily="18" charset="0"/>
                <a:sym typeface="Symbol" pitchFamily="18" charset="2"/>
              </a:rPr>
              <a:t>energy, </a:t>
            </a:r>
          </a:p>
          <a:p>
            <a:r>
              <a:rPr lang="en-US" sz="2400" dirty="0">
                <a:latin typeface="Times New Roman" pitchFamily="18" charset="0"/>
                <a:cs typeface="Times New Roman" pitchFamily="18" charset="0"/>
                <a:sym typeface="Symbol" pitchFamily="18" charset="2"/>
              </a:rPr>
              <a:t> </a:t>
            </a:r>
            <a:r>
              <a:rPr lang="en-US" sz="2400" dirty="0" smtClean="0">
                <a:latin typeface="Times New Roman" pitchFamily="18" charset="0"/>
                <a:cs typeface="Times New Roman" pitchFamily="18" charset="0"/>
                <a:sym typeface="Symbol" pitchFamily="18" charset="2"/>
              </a:rPr>
              <a:t>   then </a:t>
            </a:r>
            <a:r>
              <a:rPr lang="en-US" sz="2400" dirty="0">
                <a:latin typeface="Times New Roman" pitchFamily="18" charset="0"/>
                <a:cs typeface="Times New Roman" pitchFamily="18" charset="0"/>
                <a:sym typeface="Symbol" pitchFamily="18" charset="2"/>
              </a:rPr>
              <a:t>the </a:t>
            </a:r>
            <a:r>
              <a:rPr lang="en-US" sz="2400" dirty="0" smtClean="0">
                <a:latin typeface="Times New Roman" pitchFamily="18" charset="0"/>
                <a:cs typeface="Times New Roman" pitchFamily="18" charset="0"/>
                <a:sym typeface="Symbol" pitchFamily="18" charset="2"/>
              </a:rPr>
              <a:t>  light </a:t>
            </a:r>
            <a:r>
              <a:rPr lang="en-US" sz="2400" dirty="0">
                <a:latin typeface="Times New Roman" pitchFamily="18" charset="0"/>
                <a:cs typeface="Times New Roman" pitchFamily="18" charset="0"/>
                <a:sym typeface="Symbol" pitchFamily="18" charset="2"/>
              </a:rPr>
              <a:t>will be absorbed thereby creating </a:t>
            </a:r>
            <a:r>
              <a:rPr lang="en-US" sz="2400" b="1" i="1" dirty="0">
                <a:solidFill>
                  <a:srgbClr val="008E40"/>
                </a:solidFill>
                <a:latin typeface="Times New Roman" pitchFamily="18" charset="0"/>
                <a:cs typeface="Times New Roman" pitchFamily="18" charset="0"/>
                <a:sym typeface="Symbol" pitchFamily="18" charset="2"/>
              </a:rPr>
              <a:t>electron-hole </a:t>
            </a:r>
            <a:r>
              <a:rPr lang="en-US" sz="2400" b="1" i="1" dirty="0" smtClean="0">
                <a:solidFill>
                  <a:srgbClr val="008E40"/>
                </a:solidFill>
                <a:latin typeface="Times New Roman" pitchFamily="18" charset="0"/>
                <a:cs typeface="Times New Roman" pitchFamily="18" charset="0"/>
                <a:sym typeface="Symbol" pitchFamily="18" charset="2"/>
              </a:rPr>
              <a:t>pairs</a:t>
            </a:r>
            <a:endParaRPr lang="en-US" sz="2400" b="1" i="1" dirty="0">
              <a:solidFill>
                <a:srgbClr val="008E40"/>
              </a:solidFill>
              <a:latin typeface="Times New Roman" pitchFamily="18" charset="0"/>
              <a:cs typeface="Times New Roman" pitchFamily="18" charset="0"/>
            </a:endParaRPr>
          </a:p>
        </p:txBody>
      </p:sp>
      <p:sp>
        <p:nvSpPr>
          <p:cNvPr id="9222" name="Line 6"/>
          <p:cNvSpPr>
            <a:spLocks noChangeShapeType="1"/>
          </p:cNvSpPr>
          <p:nvPr/>
        </p:nvSpPr>
        <p:spPr bwMode="auto">
          <a:xfrm>
            <a:off x="3749675" y="5029200"/>
            <a:ext cx="1981200" cy="0"/>
          </a:xfrm>
          <a:prstGeom prst="line">
            <a:avLst/>
          </a:prstGeom>
          <a:noFill/>
          <a:ln w="19050">
            <a:solidFill>
              <a:schemeClr val="tx1"/>
            </a:solidFill>
            <a:round/>
            <a:headEnd/>
            <a:tailEnd/>
          </a:ln>
          <a:effectLst/>
        </p:spPr>
        <p:txBody>
          <a:bodyPr wrap="none" anchor="ctr"/>
          <a:lstStyle/>
          <a:p>
            <a:endParaRPr lang="en-US"/>
          </a:p>
        </p:txBody>
      </p:sp>
      <p:sp>
        <p:nvSpPr>
          <p:cNvPr id="9223" name="Line 7"/>
          <p:cNvSpPr>
            <a:spLocks noChangeShapeType="1"/>
          </p:cNvSpPr>
          <p:nvPr/>
        </p:nvSpPr>
        <p:spPr bwMode="auto">
          <a:xfrm>
            <a:off x="3749675" y="5715000"/>
            <a:ext cx="1981200" cy="0"/>
          </a:xfrm>
          <a:prstGeom prst="line">
            <a:avLst/>
          </a:prstGeom>
          <a:noFill/>
          <a:ln w="9525" cap="rnd">
            <a:solidFill>
              <a:schemeClr val="tx1"/>
            </a:solidFill>
            <a:prstDash val="sysDot"/>
            <a:round/>
            <a:headEnd/>
            <a:tailEnd/>
          </a:ln>
          <a:effectLst/>
        </p:spPr>
        <p:txBody>
          <a:bodyPr wrap="none" anchor="ctr"/>
          <a:lstStyle/>
          <a:p>
            <a:endParaRPr lang="en-US"/>
          </a:p>
        </p:txBody>
      </p:sp>
      <p:sp>
        <p:nvSpPr>
          <p:cNvPr id="9224" name="Line 8"/>
          <p:cNvSpPr>
            <a:spLocks noChangeShapeType="1"/>
          </p:cNvSpPr>
          <p:nvPr/>
        </p:nvSpPr>
        <p:spPr bwMode="auto">
          <a:xfrm>
            <a:off x="3749675" y="6400800"/>
            <a:ext cx="1981200" cy="0"/>
          </a:xfrm>
          <a:prstGeom prst="line">
            <a:avLst/>
          </a:prstGeom>
          <a:noFill/>
          <a:ln w="19050">
            <a:solidFill>
              <a:schemeClr val="tx1"/>
            </a:solidFill>
            <a:round/>
            <a:headEnd/>
            <a:tailEnd/>
          </a:ln>
          <a:effectLst/>
        </p:spPr>
        <p:txBody>
          <a:bodyPr wrap="none" anchor="ctr"/>
          <a:lstStyle/>
          <a:p>
            <a:endParaRPr lang="en-US"/>
          </a:p>
        </p:txBody>
      </p:sp>
      <p:sp>
        <p:nvSpPr>
          <p:cNvPr id="9225" name="Line 9"/>
          <p:cNvSpPr>
            <a:spLocks noChangeShapeType="1"/>
          </p:cNvSpPr>
          <p:nvPr/>
        </p:nvSpPr>
        <p:spPr bwMode="auto">
          <a:xfrm>
            <a:off x="4953000" y="5029200"/>
            <a:ext cx="0" cy="1371600"/>
          </a:xfrm>
          <a:prstGeom prst="line">
            <a:avLst/>
          </a:prstGeom>
          <a:noFill/>
          <a:ln w="9525">
            <a:solidFill>
              <a:schemeClr val="tx1"/>
            </a:solidFill>
            <a:round/>
            <a:headEnd type="triangle" w="med" len="med"/>
            <a:tailEnd type="triangle" w="med" len="med"/>
          </a:ln>
          <a:effectLst/>
        </p:spPr>
        <p:txBody>
          <a:bodyPr wrap="none" anchor="ctr"/>
          <a:lstStyle/>
          <a:p>
            <a:endParaRPr lang="en-US"/>
          </a:p>
        </p:txBody>
      </p:sp>
      <p:sp>
        <p:nvSpPr>
          <p:cNvPr id="9226" name="Text Box 10"/>
          <p:cNvSpPr txBox="1">
            <a:spLocks noChangeArrowheads="1"/>
          </p:cNvSpPr>
          <p:nvPr/>
        </p:nvSpPr>
        <p:spPr bwMode="auto">
          <a:xfrm>
            <a:off x="4968875" y="5638800"/>
            <a:ext cx="471488" cy="457200"/>
          </a:xfrm>
          <a:prstGeom prst="rect">
            <a:avLst/>
          </a:prstGeom>
          <a:noFill/>
          <a:ln w="9525">
            <a:noFill/>
            <a:miter lim="800000"/>
            <a:headEnd/>
            <a:tailEnd/>
          </a:ln>
          <a:effectLst/>
        </p:spPr>
        <p:txBody>
          <a:bodyPr wrap="none">
            <a:spAutoFit/>
          </a:bodyPr>
          <a:lstStyle/>
          <a:p>
            <a:r>
              <a:rPr lang="en-US" i="1"/>
              <a:t>E</a:t>
            </a:r>
            <a:r>
              <a:rPr lang="en-US" baseline="-25000"/>
              <a:t>g</a:t>
            </a:r>
            <a:endParaRPr lang="en-US"/>
          </a:p>
        </p:txBody>
      </p:sp>
      <p:sp>
        <p:nvSpPr>
          <p:cNvPr id="9227" name="Freeform 11"/>
          <p:cNvSpPr>
            <a:spLocks/>
          </p:cNvSpPr>
          <p:nvPr/>
        </p:nvSpPr>
        <p:spPr bwMode="auto">
          <a:xfrm>
            <a:off x="3889375" y="4419600"/>
            <a:ext cx="469900" cy="2133600"/>
          </a:xfrm>
          <a:custGeom>
            <a:avLst/>
            <a:gdLst/>
            <a:ahLst/>
            <a:cxnLst>
              <a:cxn ang="0">
                <a:pos x="248" y="1344"/>
              </a:cxn>
              <a:cxn ang="0">
                <a:pos x="8" y="816"/>
              </a:cxn>
              <a:cxn ang="0">
                <a:pos x="296" y="0"/>
              </a:cxn>
            </a:cxnLst>
            <a:rect l="0" t="0" r="r" b="b"/>
            <a:pathLst>
              <a:path w="296" h="1344">
                <a:moveTo>
                  <a:pt x="248" y="1344"/>
                </a:moveTo>
                <a:cubicBezTo>
                  <a:pt x="124" y="1192"/>
                  <a:pt x="0" y="1040"/>
                  <a:pt x="8" y="816"/>
                </a:cubicBezTo>
                <a:cubicBezTo>
                  <a:pt x="16" y="592"/>
                  <a:pt x="156" y="296"/>
                  <a:pt x="296" y="0"/>
                </a:cubicBezTo>
              </a:path>
            </a:pathLst>
          </a:custGeom>
          <a:noFill/>
          <a:ln w="9525">
            <a:solidFill>
              <a:schemeClr val="tx1"/>
            </a:solidFill>
            <a:round/>
            <a:headEnd type="none" w="med" len="med"/>
            <a:tailEnd type="triangle" w="med" len="med"/>
          </a:ln>
          <a:effectLst/>
        </p:spPr>
        <p:txBody>
          <a:bodyPr wrap="none" anchor="ctr"/>
          <a:lstStyle/>
          <a:p>
            <a:endParaRPr lang="en-US"/>
          </a:p>
        </p:txBody>
      </p:sp>
      <p:sp>
        <p:nvSpPr>
          <p:cNvPr id="9229" name="Oval 13"/>
          <p:cNvSpPr>
            <a:spLocks noChangeArrowheads="1"/>
          </p:cNvSpPr>
          <p:nvPr/>
        </p:nvSpPr>
        <p:spPr bwMode="auto">
          <a:xfrm>
            <a:off x="4283075" y="6477000"/>
            <a:ext cx="152400" cy="152400"/>
          </a:xfrm>
          <a:prstGeom prst="ellipse">
            <a:avLst/>
          </a:prstGeom>
          <a:solidFill>
            <a:srgbClr val="FFFFFF"/>
          </a:solidFill>
          <a:ln w="9525">
            <a:solidFill>
              <a:schemeClr val="tx1"/>
            </a:solidFill>
            <a:round/>
            <a:headEnd/>
            <a:tailEnd/>
          </a:ln>
          <a:effectLst/>
        </p:spPr>
        <p:txBody>
          <a:bodyPr wrap="none" anchor="ctr"/>
          <a:lstStyle/>
          <a:p>
            <a:endParaRPr lang="en-US"/>
          </a:p>
        </p:txBody>
      </p:sp>
      <p:sp>
        <p:nvSpPr>
          <p:cNvPr id="9230" name="Oval 14"/>
          <p:cNvSpPr>
            <a:spLocks noChangeArrowheads="1"/>
          </p:cNvSpPr>
          <p:nvPr/>
        </p:nvSpPr>
        <p:spPr bwMode="auto">
          <a:xfrm>
            <a:off x="4359275" y="4343400"/>
            <a:ext cx="152400" cy="152400"/>
          </a:xfrm>
          <a:prstGeom prst="ellipse">
            <a:avLst/>
          </a:prstGeom>
          <a:solidFill>
            <a:schemeClr val="tx1"/>
          </a:solidFill>
          <a:ln w="9525">
            <a:solidFill>
              <a:schemeClr val="tx1"/>
            </a:solidFill>
            <a:round/>
            <a:headEnd/>
            <a:tailEnd/>
          </a:ln>
          <a:effectLst/>
        </p:spPr>
        <p:txBody>
          <a:bodyPr wrap="none" anchor="ctr"/>
          <a:lstStyle/>
          <a:p>
            <a:endParaRPr lang="en-US"/>
          </a:p>
        </p:txBody>
      </p:sp>
      <p:sp>
        <p:nvSpPr>
          <p:cNvPr id="9231" name="Freeform 15"/>
          <p:cNvSpPr>
            <a:spLocks/>
          </p:cNvSpPr>
          <p:nvPr/>
        </p:nvSpPr>
        <p:spPr bwMode="auto">
          <a:xfrm>
            <a:off x="4486275" y="4495800"/>
            <a:ext cx="431800" cy="457200"/>
          </a:xfrm>
          <a:custGeom>
            <a:avLst/>
            <a:gdLst/>
            <a:ahLst/>
            <a:cxnLst>
              <a:cxn ang="0">
                <a:pos x="16" y="0"/>
              </a:cxn>
              <a:cxn ang="0">
                <a:pos x="16" y="48"/>
              </a:cxn>
              <a:cxn ang="0">
                <a:pos x="16" y="96"/>
              </a:cxn>
              <a:cxn ang="0">
                <a:pos x="112" y="96"/>
              </a:cxn>
              <a:cxn ang="0">
                <a:pos x="64" y="192"/>
              </a:cxn>
              <a:cxn ang="0">
                <a:pos x="160" y="192"/>
              </a:cxn>
              <a:cxn ang="0">
                <a:pos x="160" y="240"/>
              </a:cxn>
              <a:cxn ang="0">
                <a:pos x="256" y="240"/>
              </a:cxn>
              <a:cxn ang="0">
                <a:pos x="256" y="288"/>
              </a:cxn>
            </a:cxnLst>
            <a:rect l="0" t="0" r="r" b="b"/>
            <a:pathLst>
              <a:path w="272" h="288">
                <a:moveTo>
                  <a:pt x="16" y="0"/>
                </a:moveTo>
                <a:cubicBezTo>
                  <a:pt x="16" y="16"/>
                  <a:pt x="16" y="32"/>
                  <a:pt x="16" y="48"/>
                </a:cubicBezTo>
                <a:cubicBezTo>
                  <a:pt x="16" y="64"/>
                  <a:pt x="0" y="88"/>
                  <a:pt x="16" y="96"/>
                </a:cubicBezTo>
                <a:cubicBezTo>
                  <a:pt x="32" y="104"/>
                  <a:pt x="104" y="80"/>
                  <a:pt x="112" y="96"/>
                </a:cubicBezTo>
                <a:cubicBezTo>
                  <a:pt x="120" y="112"/>
                  <a:pt x="56" y="176"/>
                  <a:pt x="64" y="192"/>
                </a:cubicBezTo>
                <a:cubicBezTo>
                  <a:pt x="72" y="208"/>
                  <a:pt x="144" y="184"/>
                  <a:pt x="160" y="192"/>
                </a:cubicBezTo>
                <a:cubicBezTo>
                  <a:pt x="176" y="200"/>
                  <a:pt x="144" y="232"/>
                  <a:pt x="160" y="240"/>
                </a:cubicBezTo>
                <a:cubicBezTo>
                  <a:pt x="176" y="248"/>
                  <a:pt x="240" y="232"/>
                  <a:pt x="256" y="240"/>
                </a:cubicBezTo>
                <a:cubicBezTo>
                  <a:pt x="272" y="248"/>
                  <a:pt x="264" y="268"/>
                  <a:pt x="256" y="288"/>
                </a:cubicBezTo>
              </a:path>
            </a:pathLst>
          </a:custGeom>
          <a:noFill/>
          <a:ln w="9525">
            <a:solidFill>
              <a:schemeClr val="tx1"/>
            </a:solidFill>
            <a:round/>
            <a:headEnd/>
            <a:tailEnd/>
          </a:ln>
          <a:effectLst/>
        </p:spPr>
        <p:txBody>
          <a:bodyPr wrap="none" anchor="ctr"/>
          <a:lstStyle/>
          <a:p>
            <a:endParaRPr lang="en-US"/>
          </a:p>
        </p:txBody>
      </p:sp>
      <p:sp>
        <p:nvSpPr>
          <p:cNvPr id="9232" name="Oval 16"/>
          <p:cNvSpPr>
            <a:spLocks noChangeArrowheads="1"/>
          </p:cNvSpPr>
          <p:nvPr/>
        </p:nvSpPr>
        <p:spPr bwMode="auto">
          <a:xfrm>
            <a:off x="4892675" y="4876800"/>
            <a:ext cx="152400" cy="152400"/>
          </a:xfrm>
          <a:prstGeom prst="ellipse">
            <a:avLst/>
          </a:prstGeom>
          <a:solidFill>
            <a:schemeClr val="tx1"/>
          </a:solidFill>
          <a:ln w="9525">
            <a:solidFill>
              <a:schemeClr val="tx1"/>
            </a:solidFill>
            <a:round/>
            <a:headEnd/>
            <a:tailEnd/>
          </a:ln>
          <a:effectLst/>
        </p:spPr>
        <p:txBody>
          <a:bodyPr wrap="none" anchor="ctr"/>
          <a:lstStyle/>
          <a:p>
            <a:endParaRPr lang="en-US"/>
          </a:p>
        </p:txBody>
      </p:sp>
      <p:sp>
        <p:nvSpPr>
          <p:cNvPr id="9234" name="Text Box 18"/>
          <p:cNvSpPr txBox="1">
            <a:spLocks noChangeArrowheads="1"/>
          </p:cNvSpPr>
          <p:nvPr/>
        </p:nvSpPr>
        <p:spPr bwMode="auto">
          <a:xfrm>
            <a:off x="2895600" y="5181600"/>
            <a:ext cx="495300" cy="457200"/>
          </a:xfrm>
          <a:prstGeom prst="rect">
            <a:avLst/>
          </a:prstGeom>
          <a:noFill/>
          <a:ln w="9525">
            <a:noFill/>
            <a:miter lim="800000"/>
            <a:headEnd/>
            <a:tailEnd/>
          </a:ln>
          <a:effectLst/>
        </p:spPr>
        <p:txBody>
          <a:bodyPr wrap="none">
            <a:spAutoFit/>
          </a:bodyPr>
          <a:lstStyle/>
          <a:p>
            <a:r>
              <a:rPr lang="en-US" i="1"/>
              <a:t>h</a:t>
            </a:r>
            <a:r>
              <a:rPr lang="en-US">
                <a:sym typeface="Symbol" pitchFamily="18" charset="2"/>
              </a:rPr>
              <a:t></a:t>
            </a:r>
          </a:p>
        </p:txBody>
      </p:sp>
      <p:pic>
        <p:nvPicPr>
          <p:cNvPr id="9238" name="Picture 22" descr="F Photon"/>
          <p:cNvPicPr>
            <a:picLocks noChangeAspect="1" noChangeArrowheads="1"/>
          </p:cNvPicPr>
          <p:nvPr/>
        </p:nvPicPr>
        <p:blipFill>
          <a:blip r:embed="rId3"/>
          <a:srcRect/>
          <a:stretch>
            <a:fillRect/>
          </a:stretch>
        </p:blipFill>
        <p:spPr bwMode="auto">
          <a:xfrm>
            <a:off x="2819400" y="5638800"/>
            <a:ext cx="1060450" cy="139700"/>
          </a:xfrm>
          <a:prstGeom prst="rect">
            <a:avLst/>
          </a:prstGeom>
          <a:noFill/>
        </p:spPr>
      </p:pic>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7" name="Rectangle 5"/>
          <p:cNvSpPr>
            <a:spLocks noChangeArrowheads="1"/>
          </p:cNvSpPr>
          <p:nvPr/>
        </p:nvSpPr>
        <p:spPr bwMode="auto">
          <a:xfrm>
            <a:off x="0" y="549275"/>
            <a:ext cx="9144000" cy="647700"/>
          </a:xfrm>
          <a:prstGeom prst="rect">
            <a:avLst/>
          </a:prstGeom>
          <a:gradFill rotWithShape="1">
            <a:gsLst>
              <a:gs pos="0">
                <a:schemeClr val="bg1"/>
              </a:gs>
              <a:gs pos="50000">
                <a:schemeClr val="accent1"/>
              </a:gs>
              <a:gs pos="100000">
                <a:schemeClr val="bg1"/>
              </a:gs>
            </a:gsLst>
            <a:lin ang="5400000" scaled="1"/>
          </a:gradFill>
          <a:ln w="12700" cap="sq">
            <a:noFill/>
            <a:miter lim="800000"/>
            <a:headEnd type="none" w="sm" len="sm"/>
            <a:tailEnd type="none" w="sm" len="sm"/>
          </a:ln>
          <a:effectLst/>
        </p:spPr>
        <p:txBody>
          <a:bodyPr wrap="none" anchor="ctr"/>
          <a:lstStyle/>
          <a:p>
            <a:pPr>
              <a:defRPr/>
            </a:pPr>
            <a:endParaRPr lang="tr-TR"/>
          </a:p>
        </p:txBody>
      </p:sp>
      <p:sp>
        <p:nvSpPr>
          <p:cNvPr id="23555" name="Rectangle 4"/>
          <p:cNvSpPr>
            <a:spLocks noChangeArrowheads="1"/>
          </p:cNvSpPr>
          <p:nvPr/>
        </p:nvSpPr>
        <p:spPr bwMode="auto">
          <a:xfrm>
            <a:off x="0" y="4572000"/>
            <a:ext cx="9144000" cy="2286000"/>
          </a:xfrm>
          <a:prstGeom prst="rect">
            <a:avLst/>
          </a:prstGeom>
          <a:solidFill>
            <a:schemeClr val="bg1"/>
          </a:solidFill>
          <a:ln w="9525" cap="sq">
            <a:solidFill>
              <a:srgbClr val="DDDDDD"/>
            </a:solidFill>
            <a:miter lim="800000"/>
            <a:headEnd type="none" w="sm" len="sm"/>
            <a:tailEnd type="none" w="sm" len="sm"/>
          </a:ln>
        </p:spPr>
        <p:txBody>
          <a:bodyPr wrap="none" anchor="ctr"/>
          <a:lstStyle/>
          <a:p>
            <a:pPr algn="ctr"/>
            <a:endParaRPr lang="en-US"/>
          </a:p>
        </p:txBody>
      </p:sp>
      <p:sp>
        <p:nvSpPr>
          <p:cNvPr id="110594" name="Rectangle 2"/>
          <p:cNvSpPr>
            <a:spLocks noGrp="1" noChangeArrowheads="1"/>
          </p:cNvSpPr>
          <p:nvPr>
            <p:ph type="title"/>
          </p:nvPr>
        </p:nvSpPr>
        <p:spPr>
          <a:xfrm>
            <a:off x="0" y="0"/>
            <a:ext cx="9144000" cy="990600"/>
          </a:xfrm>
          <a:solidFill>
            <a:schemeClr val="bg1"/>
          </a:solidFill>
        </p:spPr>
        <p:txBody>
          <a:bodyPr>
            <a:normAutofit/>
          </a:bodyPr>
          <a:lstStyle/>
          <a:p>
            <a:pPr>
              <a:defRPr/>
            </a:pPr>
            <a:r>
              <a:rPr lang="en-US" sz="2800" b="1" dirty="0">
                <a:solidFill>
                  <a:srgbClr val="008E40"/>
                </a:solidFill>
                <a:latin typeface="Times New Roman" pitchFamily="18" charset="0"/>
                <a:cs typeface="Times New Roman" pitchFamily="18" charset="0"/>
              </a:rPr>
              <a:t>Some Calculations</a:t>
            </a:r>
            <a:r>
              <a:rPr lang="en-US" sz="2800" b="1" dirty="0" smtClean="0">
                <a:solidFill>
                  <a:srgbClr val="008E40"/>
                </a:solidFill>
                <a:latin typeface="Times New Roman" pitchFamily="18" charset="0"/>
                <a:cs typeface="Times New Roman" pitchFamily="18" charset="0"/>
              </a:rPr>
              <a:t>!!</a:t>
            </a:r>
            <a:br>
              <a:rPr lang="en-US" sz="2800" b="1" dirty="0" smtClean="0">
                <a:solidFill>
                  <a:srgbClr val="008E40"/>
                </a:solidFill>
                <a:latin typeface="Times New Roman" pitchFamily="18" charset="0"/>
                <a:cs typeface="Times New Roman" pitchFamily="18" charset="0"/>
              </a:rPr>
            </a:br>
            <a:endParaRPr lang="tr-TR" sz="2800" dirty="0" smtClean="0">
              <a:effectLst>
                <a:outerShdw blurRad="38100" dist="38100" dir="2700000" algn="tl">
                  <a:srgbClr val="C0C0C0"/>
                </a:outerShdw>
              </a:effectLst>
            </a:endParaRPr>
          </a:p>
        </p:txBody>
      </p:sp>
      <p:sp>
        <p:nvSpPr>
          <p:cNvPr id="110595" name="Rectangle 3"/>
          <p:cNvSpPr>
            <a:spLocks noGrp="1" noChangeArrowheads="1"/>
          </p:cNvSpPr>
          <p:nvPr>
            <p:ph type="body" idx="1"/>
          </p:nvPr>
        </p:nvSpPr>
        <p:spPr>
          <a:xfrm>
            <a:off x="304800" y="990600"/>
            <a:ext cx="8458200" cy="3124200"/>
          </a:xfrm>
          <a:solidFill>
            <a:schemeClr val="bg1"/>
          </a:solidFill>
        </p:spPr>
        <p:txBody>
          <a:bodyPr>
            <a:normAutofit/>
          </a:bodyPr>
          <a:lstStyle/>
          <a:p>
            <a:pPr algn="ctr" eaLnBrk="1" hangingPunct="1">
              <a:lnSpc>
                <a:spcPct val="90000"/>
              </a:lnSpc>
              <a:buFont typeface="Wingdings" pitchFamily="2" charset="2"/>
              <a:buNone/>
              <a:defRPr/>
            </a:pPr>
            <a:r>
              <a:rPr lang="en-US" sz="2600" b="1" dirty="0" smtClean="0">
                <a:solidFill>
                  <a:srgbClr val="FF0000"/>
                </a:solidFill>
                <a:latin typeface="Times New Roman" pitchFamily="18" charset="0"/>
                <a:cs typeface="Times New Roman" pitchFamily="18" charset="0"/>
              </a:rPr>
              <a:t>Thermal Energy</a:t>
            </a:r>
          </a:p>
          <a:p>
            <a:pPr eaLnBrk="1" hangingPunct="1">
              <a:lnSpc>
                <a:spcPct val="90000"/>
              </a:lnSpc>
              <a:buFont typeface="Wingdings" pitchFamily="2" charset="2"/>
              <a:buNone/>
              <a:defRPr/>
            </a:pPr>
            <a:endParaRPr lang="en-US" sz="2000" b="1" i="1" dirty="0">
              <a:solidFill>
                <a:srgbClr val="FF0000"/>
              </a:solidFill>
              <a:latin typeface="Times New Roman" pitchFamily="18" charset="0"/>
              <a:cs typeface="Times New Roman" pitchFamily="18" charset="0"/>
            </a:endParaRPr>
          </a:p>
          <a:p>
            <a:pPr eaLnBrk="1" hangingPunct="1">
              <a:lnSpc>
                <a:spcPct val="90000"/>
              </a:lnSpc>
              <a:buFont typeface="Wingdings" pitchFamily="2" charset="2"/>
              <a:buNone/>
              <a:defRPr/>
            </a:pPr>
            <a:r>
              <a:rPr lang="tr-TR" sz="2000" b="1" i="1" dirty="0" smtClean="0">
                <a:solidFill>
                  <a:srgbClr val="FF0000"/>
                </a:solidFill>
                <a:latin typeface="Times New Roman" pitchFamily="18" charset="0"/>
                <a:cs typeface="Times New Roman" pitchFamily="18" charset="0"/>
              </a:rPr>
              <a:t>Thermal energy</a:t>
            </a:r>
            <a:r>
              <a:rPr lang="tr-TR" sz="2000" b="1" dirty="0" smtClean="0">
                <a:latin typeface="Times New Roman" pitchFamily="18" charset="0"/>
                <a:cs typeface="Times New Roman" pitchFamily="18" charset="0"/>
              </a:rPr>
              <a:t> </a:t>
            </a:r>
            <a:r>
              <a:rPr lang="tr-TR" sz="2000" i="1" dirty="0" smtClean="0">
                <a:latin typeface="Times New Roman" pitchFamily="18" charset="0"/>
                <a:cs typeface="Times New Roman" pitchFamily="18" charset="0"/>
              </a:rPr>
              <a:t>= </a:t>
            </a:r>
            <a:r>
              <a:rPr lang="tr-TR" sz="2000" i="1" dirty="0" smtClean="0">
                <a:solidFill>
                  <a:srgbClr val="FF0000"/>
                </a:solidFill>
                <a:latin typeface="Times New Roman" pitchFamily="18" charset="0"/>
                <a:cs typeface="Times New Roman" pitchFamily="18" charset="0"/>
              </a:rPr>
              <a:t>k</a:t>
            </a:r>
            <a:r>
              <a:rPr lang="tr-TR" sz="2000" dirty="0" smtClean="0">
                <a:latin typeface="Times New Roman" pitchFamily="18" charset="0"/>
                <a:cs typeface="Times New Roman" pitchFamily="18" charset="0"/>
              </a:rPr>
              <a:t> x </a:t>
            </a:r>
            <a:r>
              <a:rPr lang="tr-TR" sz="2000" i="1" dirty="0" smtClean="0">
                <a:solidFill>
                  <a:srgbClr val="FF0000"/>
                </a:solidFill>
                <a:latin typeface="Times New Roman" pitchFamily="18" charset="0"/>
                <a:cs typeface="Times New Roman" pitchFamily="18" charset="0"/>
              </a:rPr>
              <a:t>T</a:t>
            </a:r>
            <a:r>
              <a:rPr lang="tr-TR" sz="2000" i="1" dirty="0" smtClean="0">
                <a:latin typeface="Times New Roman" pitchFamily="18" charset="0"/>
                <a:cs typeface="Times New Roman" pitchFamily="18" charset="0"/>
              </a:rPr>
              <a:t> =</a:t>
            </a:r>
            <a:r>
              <a:rPr lang="tr-TR" sz="2000" dirty="0" smtClean="0">
                <a:latin typeface="Times New Roman" pitchFamily="18" charset="0"/>
                <a:cs typeface="Times New Roman" pitchFamily="18" charset="0"/>
              </a:rPr>
              <a:t> 1.38 x 10</a:t>
            </a:r>
            <a:r>
              <a:rPr lang="tr-TR" sz="2000" baseline="30000" dirty="0" smtClean="0">
                <a:latin typeface="Times New Roman" pitchFamily="18" charset="0"/>
                <a:cs typeface="Times New Roman" pitchFamily="18" charset="0"/>
              </a:rPr>
              <a:t>-23 </a:t>
            </a:r>
            <a:r>
              <a:rPr lang="tr-TR" sz="2000" dirty="0" smtClean="0">
                <a:latin typeface="Times New Roman" pitchFamily="18" charset="0"/>
                <a:cs typeface="Times New Roman" pitchFamily="18" charset="0"/>
              </a:rPr>
              <a:t>J/K x 300 K </a:t>
            </a:r>
            <a:r>
              <a:rPr lang="tr-TR" sz="2000" i="1" dirty="0" smtClean="0">
                <a:latin typeface="Times New Roman" pitchFamily="18" charset="0"/>
                <a:cs typeface="Times New Roman" pitchFamily="18" charset="0"/>
              </a:rPr>
              <a:t>=</a:t>
            </a:r>
            <a:r>
              <a:rPr lang="tr-TR" sz="2000" dirty="0" smtClean="0">
                <a:latin typeface="Times New Roman" pitchFamily="18" charset="0"/>
                <a:cs typeface="Times New Roman" pitchFamily="18" charset="0"/>
              </a:rPr>
              <a:t>25 meV</a:t>
            </a:r>
          </a:p>
          <a:p>
            <a:pPr eaLnBrk="1" hangingPunct="1">
              <a:lnSpc>
                <a:spcPct val="90000"/>
              </a:lnSpc>
              <a:buFont typeface="Wingdings" pitchFamily="2" charset="2"/>
              <a:buNone/>
              <a:defRPr/>
            </a:pPr>
            <a:r>
              <a:rPr lang="tr-TR" sz="2000" dirty="0" smtClean="0">
                <a:latin typeface="Times New Roman" pitchFamily="18" charset="0"/>
                <a:cs typeface="Times New Roman" pitchFamily="18" charset="0"/>
              </a:rPr>
              <a:t> </a:t>
            </a:r>
          </a:p>
          <a:p>
            <a:pPr eaLnBrk="1" hangingPunct="1">
              <a:lnSpc>
                <a:spcPct val="90000"/>
              </a:lnSpc>
              <a:buFont typeface="Wingdings" pitchFamily="2" charset="2"/>
              <a:buNone/>
              <a:defRPr/>
            </a:pPr>
            <a:r>
              <a:rPr lang="tr-TR" sz="2000" dirty="0" smtClean="0">
                <a:latin typeface="Times New Roman" pitchFamily="18" charset="0"/>
                <a:cs typeface="Times New Roman" pitchFamily="18" charset="0"/>
              </a:rPr>
              <a:t>Although the thermal energy at  room temperature, </a:t>
            </a:r>
            <a:r>
              <a:rPr lang="tr-TR" sz="2000" i="1" dirty="0" smtClean="0">
                <a:solidFill>
                  <a:srgbClr val="FF0000"/>
                </a:solidFill>
                <a:latin typeface="Times New Roman" pitchFamily="18" charset="0"/>
                <a:cs typeface="Times New Roman" pitchFamily="18" charset="0"/>
              </a:rPr>
              <a:t>RT,</a:t>
            </a:r>
            <a:r>
              <a:rPr lang="tr-TR" sz="2000" dirty="0" smtClean="0">
                <a:solidFill>
                  <a:srgbClr val="FF0000"/>
                </a:solidFill>
                <a:latin typeface="Times New Roman" pitchFamily="18" charset="0"/>
                <a:cs typeface="Times New Roman" pitchFamily="18" charset="0"/>
              </a:rPr>
              <a:t> </a:t>
            </a:r>
            <a:r>
              <a:rPr lang="tr-TR" sz="2000" dirty="0" smtClean="0">
                <a:latin typeface="Times New Roman" pitchFamily="18" charset="0"/>
                <a:cs typeface="Times New Roman" pitchFamily="18" charset="0"/>
              </a:rPr>
              <a:t>is very small, </a:t>
            </a:r>
            <a:endParaRPr lang="en-US" sz="2000" dirty="0">
              <a:latin typeface="Times New Roman" pitchFamily="18" charset="0"/>
              <a:cs typeface="Times New Roman" pitchFamily="18" charset="0"/>
            </a:endParaRPr>
          </a:p>
          <a:p>
            <a:pPr eaLnBrk="1" hangingPunct="1">
              <a:lnSpc>
                <a:spcPct val="90000"/>
              </a:lnSpc>
              <a:buFont typeface="Wingdings" pitchFamily="2" charset="2"/>
              <a:buNone/>
              <a:defRPr/>
            </a:pPr>
            <a:r>
              <a:rPr lang="en-US" sz="2000" i="1" dirty="0" smtClean="0">
                <a:effectLst>
                  <a:outerShdw blurRad="38100" dist="38100" dir="2700000" algn="tl">
                    <a:srgbClr val="C0C0C0"/>
                  </a:outerShdw>
                </a:effectLst>
                <a:latin typeface="Times New Roman" pitchFamily="18" charset="0"/>
                <a:cs typeface="Times New Roman" pitchFamily="18" charset="0"/>
              </a:rPr>
              <a:t> </a:t>
            </a:r>
            <a:r>
              <a:rPr lang="tr-TR" sz="2000" i="1" dirty="0" smtClean="0">
                <a:effectLst>
                  <a:outerShdw blurRad="38100" dist="38100" dir="2700000" algn="tl">
                    <a:srgbClr val="C0C0C0"/>
                  </a:outerShdw>
                </a:effectLst>
                <a:latin typeface="Times New Roman" pitchFamily="18" charset="0"/>
                <a:cs typeface="Times New Roman" pitchFamily="18" charset="0"/>
              </a:rPr>
              <a:t>i.e.</a:t>
            </a:r>
            <a:r>
              <a:rPr lang="tr-TR" sz="2000" dirty="0" smtClean="0">
                <a:latin typeface="Times New Roman" pitchFamily="18" charset="0"/>
                <a:cs typeface="Times New Roman" pitchFamily="18" charset="0"/>
              </a:rPr>
              <a:t> </a:t>
            </a:r>
            <a:r>
              <a:rPr lang="tr-TR" sz="2000" dirty="0" smtClean="0">
                <a:solidFill>
                  <a:srgbClr val="FF0000"/>
                </a:solidFill>
                <a:latin typeface="Times New Roman" pitchFamily="18" charset="0"/>
                <a:cs typeface="Times New Roman" pitchFamily="18" charset="0"/>
              </a:rPr>
              <a:t>25 meV</a:t>
            </a:r>
            <a:r>
              <a:rPr lang="tr-TR" sz="2000" dirty="0" smtClean="0">
                <a:latin typeface="Times New Roman" pitchFamily="18" charset="0"/>
                <a:cs typeface="Times New Roman" pitchFamily="18" charset="0"/>
              </a:rPr>
              <a:t>, a few electrons can be promoted to the </a:t>
            </a:r>
            <a:r>
              <a:rPr lang="tr-TR" sz="2000" i="1" dirty="0" smtClean="0">
                <a:solidFill>
                  <a:srgbClr val="FF0000"/>
                </a:solidFill>
                <a:latin typeface="Times New Roman" pitchFamily="18" charset="0"/>
                <a:cs typeface="Times New Roman" pitchFamily="18" charset="0"/>
              </a:rPr>
              <a:t>C</a:t>
            </a:r>
            <a:r>
              <a:rPr lang="en-US" sz="2000" i="1" dirty="0" smtClean="0">
                <a:solidFill>
                  <a:srgbClr val="FF0000"/>
                </a:solidFill>
                <a:latin typeface="Times New Roman" pitchFamily="18" charset="0"/>
                <a:cs typeface="Times New Roman" pitchFamily="18" charset="0"/>
              </a:rPr>
              <a:t>conduction </a:t>
            </a:r>
            <a:r>
              <a:rPr lang="tr-TR" sz="2000" i="1" dirty="0" smtClean="0">
                <a:solidFill>
                  <a:srgbClr val="FF0000"/>
                </a:solidFill>
                <a:latin typeface="Times New Roman" pitchFamily="18" charset="0"/>
                <a:cs typeface="Times New Roman" pitchFamily="18" charset="0"/>
              </a:rPr>
              <a:t>B</a:t>
            </a:r>
            <a:r>
              <a:rPr lang="en-US" sz="2000" i="1" dirty="0" smtClean="0">
                <a:solidFill>
                  <a:srgbClr val="FF0000"/>
                </a:solidFill>
                <a:latin typeface="Times New Roman" pitchFamily="18" charset="0"/>
                <a:cs typeface="Times New Roman" pitchFamily="18" charset="0"/>
              </a:rPr>
              <a:t>and</a:t>
            </a:r>
            <a:r>
              <a:rPr lang="tr-TR" sz="2000" dirty="0" smtClean="0">
                <a:latin typeface="Times New Roman" pitchFamily="18" charset="0"/>
                <a:cs typeface="Times New Roman" pitchFamily="18" charset="0"/>
              </a:rPr>
              <a:t>. </a:t>
            </a:r>
          </a:p>
          <a:p>
            <a:pPr eaLnBrk="1" hangingPunct="1">
              <a:lnSpc>
                <a:spcPct val="90000"/>
              </a:lnSpc>
              <a:buFont typeface="Wingdings" pitchFamily="2" charset="2"/>
              <a:buNone/>
              <a:defRPr/>
            </a:pPr>
            <a:r>
              <a:rPr lang="tr-TR" sz="2000" dirty="0" smtClean="0">
                <a:latin typeface="Times New Roman" pitchFamily="18" charset="0"/>
                <a:cs typeface="Times New Roman" pitchFamily="18" charset="0"/>
              </a:rPr>
              <a:t>	    </a:t>
            </a:r>
          </a:p>
          <a:p>
            <a:pPr algn="ctr" eaLnBrk="1" hangingPunct="1">
              <a:lnSpc>
                <a:spcPct val="90000"/>
              </a:lnSpc>
              <a:buFont typeface="Wingdings" pitchFamily="2" charset="2"/>
              <a:buNone/>
              <a:defRPr/>
            </a:pPr>
            <a:r>
              <a:rPr lang="tr-TR" sz="2000" b="1" i="1" dirty="0" smtClean="0">
                <a:solidFill>
                  <a:srgbClr val="FF0000"/>
                </a:solidFill>
                <a:latin typeface="Times New Roman" pitchFamily="18" charset="0"/>
                <a:cs typeface="Times New Roman" pitchFamily="18" charset="0"/>
              </a:rPr>
              <a:t>Electrons can be promoted to the CB by means of thermal energy.</a:t>
            </a:r>
            <a:endParaRPr lang="tr-TR" sz="2000" b="1" dirty="0" smtClean="0">
              <a:latin typeface="Times New Roman" pitchFamily="18" charset="0"/>
              <a:cs typeface="Times New Roman" pitchFamily="18" charset="0"/>
            </a:endParaRPr>
          </a:p>
          <a:p>
            <a:pPr eaLnBrk="1" hangingPunct="1">
              <a:lnSpc>
                <a:spcPct val="90000"/>
              </a:lnSpc>
              <a:buFont typeface="Wingdings" pitchFamily="2" charset="2"/>
              <a:buNone/>
              <a:defRPr/>
            </a:pPr>
            <a:r>
              <a:rPr lang="tr-TR" sz="1800" dirty="0" smtClean="0"/>
              <a:t>	</a:t>
            </a:r>
            <a:endParaRPr lang="tr-TR" sz="1800" b="1" i="1" dirty="0" smtClean="0">
              <a:solidFill>
                <a:srgbClr val="FF0000"/>
              </a:solidFill>
            </a:endParaRPr>
          </a:p>
          <a:p>
            <a:pPr eaLnBrk="1" hangingPunct="1">
              <a:lnSpc>
                <a:spcPct val="90000"/>
              </a:lnSpc>
              <a:buFont typeface="Wingdings" pitchFamily="2" charset="2"/>
              <a:buNone/>
              <a:defRPr/>
            </a:pPr>
            <a:endParaRPr lang="tr-TR" sz="1800" b="1" i="1" dirty="0" smtClean="0"/>
          </a:p>
        </p:txBody>
      </p:sp>
      <p:sp>
        <p:nvSpPr>
          <p:cNvPr id="110599" name="Rectangle 7"/>
          <p:cNvSpPr>
            <a:spLocks noChangeArrowheads="1"/>
          </p:cNvSpPr>
          <p:nvPr/>
        </p:nvSpPr>
        <p:spPr bwMode="auto">
          <a:xfrm>
            <a:off x="0" y="4648200"/>
            <a:ext cx="9144000" cy="2049792"/>
          </a:xfrm>
          <a:prstGeom prst="rect">
            <a:avLst/>
          </a:prstGeom>
          <a:solidFill>
            <a:schemeClr val="bg1"/>
          </a:solidFill>
          <a:ln w="12700" cap="sq">
            <a:noFill/>
            <a:miter lim="800000"/>
            <a:headEnd type="none" w="sm" len="sm"/>
            <a:tailEnd type="none" w="sm" len="sm"/>
          </a:ln>
          <a:effectLst/>
        </p:spPr>
        <p:txBody>
          <a:bodyPr wrap="square">
            <a:spAutoFit/>
          </a:bodyPr>
          <a:lstStyle/>
          <a:p>
            <a:pPr marL="342900" lvl="0" indent="-342900" algn="ctr">
              <a:lnSpc>
                <a:spcPct val="90000"/>
              </a:lnSpc>
              <a:spcBef>
                <a:spcPct val="20000"/>
              </a:spcBef>
              <a:defRPr/>
            </a:pPr>
            <a:r>
              <a:rPr lang="tr-TR" sz="2000" dirty="0" smtClean="0">
                <a:solidFill>
                  <a:srgbClr val="FF0000"/>
                </a:solidFill>
                <a:latin typeface="Arial" charset="0"/>
              </a:rPr>
              <a:t> </a:t>
            </a:r>
            <a:r>
              <a:rPr lang="tr-TR" sz="2400" b="1" i="1" dirty="0">
                <a:solidFill>
                  <a:srgbClr val="008E40"/>
                </a:solidFill>
                <a:latin typeface="Times New Roman" pitchFamily="18" charset="0"/>
                <a:cs typeface="Times New Roman" pitchFamily="18" charset="0"/>
              </a:rPr>
              <a:t>Excitation rate</a:t>
            </a:r>
            <a:r>
              <a:rPr lang="tr-TR" sz="2400" b="1" dirty="0">
                <a:solidFill>
                  <a:srgbClr val="008E40"/>
                </a:solidFill>
                <a:latin typeface="Times New Roman" pitchFamily="18" charset="0"/>
                <a:cs typeface="Times New Roman" pitchFamily="18" charset="0"/>
              </a:rPr>
              <a:t> </a:t>
            </a:r>
            <a:r>
              <a:rPr lang="tr-TR" sz="2400" b="1" i="1" dirty="0">
                <a:solidFill>
                  <a:srgbClr val="008E40"/>
                </a:solidFill>
                <a:latin typeface="Times New Roman" pitchFamily="18" charset="0"/>
                <a:cs typeface="Times New Roman" pitchFamily="18" charset="0"/>
              </a:rPr>
              <a:t>= constant x exp(-Eg / kT)</a:t>
            </a:r>
          </a:p>
          <a:p>
            <a:pPr>
              <a:lnSpc>
                <a:spcPct val="90000"/>
              </a:lnSpc>
              <a:spcBef>
                <a:spcPct val="20000"/>
              </a:spcBef>
              <a:buClr>
                <a:schemeClr val="bg2"/>
              </a:buClr>
              <a:buSzPct val="75000"/>
              <a:buFont typeface="Wingdings" pitchFamily="2" charset="2"/>
              <a:buNone/>
              <a:defRPr/>
            </a:pPr>
            <a:endParaRPr lang="tr-TR" sz="2000" dirty="0">
              <a:solidFill>
                <a:srgbClr val="FF0000"/>
              </a:solidFill>
              <a:latin typeface="Arial" charset="0"/>
            </a:endParaRPr>
          </a:p>
          <a:p>
            <a:pPr algn="ctr">
              <a:lnSpc>
                <a:spcPct val="90000"/>
              </a:lnSpc>
              <a:spcBef>
                <a:spcPct val="20000"/>
              </a:spcBef>
              <a:buClr>
                <a:schemeClr val="bg2"/>
              </a:buClr>
              <a:buSzPct val="75000"/>
              <a:buFont typeface="Wingdings" pitchFamily="2" charset="2"/>
              <a:buNone/>
              <a:defRPr/>
            </a:pPr>
            <a:r>
              <a:rPr lang="tr-TR" sz="2000" i="1" dirty="0">
                <a:solidFill>
                  <a:srgbClr val="FF0000"/>
                </a:solidFill>
                <a:latin typeface="Arial" charset="0"/>
              </a:rPr>
              <a:t>      </a:t>
            </a:r>
            <a:r>
              <a:rPr lang="tr-TR" sz="2400" b="1" i="1" dirty="0">
                <a:solidFill>
                  <a:srgbClr val="008E40"/>
                </a:solidFill>
                <a:latin typeface="Times New Roman" pitchFamily="18" charset="0"/>
                <a:cs typeface="Times New Roman" pitchFamily="18" charset="0"/>
              </a:rPr>
              <a:t>Excitation rate is a strong function of temperature.</a:t>
            </a:r>
          </a:p>
          <a:p>
            <a:pPr>
              <a:lnSpc>
                <a:spcPct val="90000"/>
              </a:lnSpc>
              <a:spcBef>
                <a:spcPct val="20000"/>
              </a:spcBef>
              <a:buClr>
                <a:schemeClr val="bg2"/>
              </a:buClr>
              <a:buSzPct val="75000"/>
              <a:buFont typeface="Wingdings" pitchFamily="2" charset="2"/>
              <a:buNone/>
              <a:defRPr/>
            </a:pPr>
            <a:endParaRPr lang="tr-TR" sz="2000" b="1" i="1" dirty="0">
              <a:latin typeface="Arial" charset="0"/>
            </a:endParaRPr>
          </a:p>
          <a:p>
            <a:pPr>
              <a:lnSpc>
                <a:spcPct val="90000"/>
              </a:lnSpc>
              <a:spcBef>
                <a:spcPct val="20000"/>
              </a:spcBef>
              <a:buClr>
                <a:schemeClr val="bg2"/>
              </a:buClr>
              <a:buSzPct val="75000"/>
              <a:buFont typeface="Wingdings" pitchFamily="2" charset="2"/>
              <a:buNone/>
              <a:defRPr/>
            </a:pPr>
            <a:endParaRPr lang="tr-TR" sz="3200" i="1" dirty="0">
              <a:solidFill>
                <a:srgbClr val="FF0000"/>
              </a:solidFill>
              <a:effectLst>
                <a:outerShdw blurRad="38100" dist="38100" dir="2700000" algn="tl">
                  <a:srgbClr val="C0C0C0"/>
                </a:outerShdw>
              </a:effectLst>
              <a:latin typeface="Arial" charset="0"/>
            </a:endParaRP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6" name="Rectangle 6"/>
          <p:cNvSpPr>
            <a:spLocks noChangeArrowheads="1"/>
          </p:cNvSpPr>
          <p:nvPr/>
        </p:nvSpPr>
        <p:spPr bwMode="auto">
          <a:xfrm>
            <a:off x="0" y="5516563"/>
            <a:ext cx="9144000" cy="1341437"/>
          </a:xfrm>
          <a:prstGeom prst="rect">
            <a:avLst/>
          </a:prstGeom>
          <a:solidFill>
            <a:schemeClr val="bg1"/>
          </a:solidFill>
          <a:ln w="9525" cap="sq">
            <a:solidFill>
              <a:srgbClr val="DDDDDD"/>
            </a:solidFill>
            <a:miter lim="800000"/>
            <a:headEnd type="none" w="sm" len="sm"/>
            <a:tailEnd type="none" w="sm" len="sm"/>
          </a:ln>
        </p:spPr>
        <p:txBody>
          <a:bodyPr wrap="none" anchor="ctr"/>
          <a:lstStyle/>
          <a:p>
            <a:pPr algn="ctr"/>
            <a:endParaRPr lang="en-US"/>
          </a:p>
        </p:txBody>
      </p:sp>
      <p:sp>
        <p:nvSpPr>
          <p:cNvPr id="115716" name="Rectangle 4"/>
          <p:cNvSpPr>
            <a:spLocks noChangeArrowheads="1"/>
          </p:cNvSpPr>
          <p:nvPr/>
        </p:nvSpPr>
        <p:spPr bwMode="auto">
          <a:xfrm>
            <a:off x="0" y="549275"/>
            <a:ext cx="9144000" cy="647700"/>
          </a:xfrm>
          <a:prstGeom prst="rect">
            <a:avLst/>
          </a:prstGeom>
          <a:gradFill rotWithShape="1">
            <a:gsLst>
              <a:gs pos="0">
                <a:schemeClr val="bg1"/>
              </a:gs>
              <a:gs pos="50000">
                <a:schemeClr val="accent1"/>
              </a:gs>
              <a:gs pos="100000">
                <a:schemeClr val="bg1"/>
              </a:gs>
            </a:gsLst>
            <a:lin ang="5400000" scaled="1"/>
          </a:gradFill>
          <a:ln w="12700" cap="sq">
            <a:noFill/>
            <a:miter lim="800000"/>
            <a:headEnd type="none" w="sm" len="sm"/>
            <a:tailEnd type="none" w="sm" len="sm"/>
          </a:ln>
          <a:effectLst/>
        </p:spPr>
        <p:txBody>
          <a:bodyPr wrap="none" anchor="ctr"/>
          <a:lstStyle/>
          <a:p>
            <a:pPr>
              <a:defRPr/>
            </a:pPr>
            <a:endParaRPr lang="tr-TR"/>
          </a:p>
        </p:txBody>
      </p:sp>
      <p:sp>
        <p:nvSpPr>
          <p:cNvPr id="115717" name="Rectangle 5"/>
          <p:cNvSpPr>
            <a:spLocks noGrp="1" noChangeArrowheads="1"/>
          </p:cNvSpPr>
          <p:nvPr>
            <p:ph type="title"/>
          </p:nvPr>
        </p:nvSpPr>
        <p:spPr>
          <a:xfrm>
            <a:off x="0" y="0"/>
            <a:ext cx="9144000" cy="1268413"/>
          </a:xfrm>
          <a:solidFill>
            <a:schemeClr val="bg1"/>
          </a:solidFill>
        </p:spPr>
        <p:txBody>
          <a:bodyPr>
            <a:normAutofit/>
          </a:bodyPr>
          <a:lstStyle/>
          <a:p>
            <a:pPr eaLnBrk="1" hangingPunct="1">
              <a:defRPr/>
            </a:pPr>
            <a:r>
              <a:rPr lang="tr-TR" sz="2800" b="1" dirty="0" smtClean="0">
                <a:solidFill>
                  <a:srgbClr val="008E40"/>
                </a:solidFill>
                <a:latin typeface="Times New Roman" pitchFamily="18" charset="0"/>
                <a:cs typeface="Times New Roman" pitchFamily="18" charset="0"/>
              </a:rPr>
              <a:t>Electromagnetic Radiation</a:t>
            </a:r>
            <a:r>
              <a:rPr lang="en-US" sz="2800" b="1" dirty="0" smtClean="0">
                <a:solidFill>
                  <a:srgbClr val="008E40"/>
                </a:solidFill>
                <a:latin typeface="Times New Roman" pitchFamily="18" charset="0"/>
                <a:cs typeface="Times New Roman" pitchFamily="18" charset="0"/>
              </a:rPr>
              <a:t>:</a:t>
            </a:r>
            <a:endParaRPr lang="tr-TR" sz="2800" b="1" dirty="0" smtClean="0">
              <a:solidFill>
                <a:srgbClr val="008E40"/>
              </a:solidFill>
              <a:latin typeface="Times New Roman" pitchFamily="18" charset="0"/>
              <a:cs typeface="Times New Roman" pitchFamily="18" charset="0"/>
            </a:endParaRPr>
          </a:p>
        </p:txBody>
      </p:sp>
      <p:graphicFrame>
        <p:nvGraphicFramePr>
          <p:cNvPr id="115727" name="Object 15"/>
          <p:cNvGraphicFramePr>
            <a:graphicFrameLocks noGrp="1" noChangeAspect="1"/>
          </p:cNvGraphicFramePr>
          <p:nvPr>
            <p:ph sz="half" idx="2"/>
            <p:extLst>
              <p:ext uri="{D42A27DB-BD31-4B8C-83A1-F6EECF244321}">
                <p14:modId xmlns:p14="http://schemas.microsoft.com/office/powerpoint/2010/main" xmlns="" val="1629022744"/>
              </p:ext>
            </p:extLst>
          </p:nvPr>
        </p:nvGraphicFramePr>
        <p:xfrm>
          <a:off x="152400" y="1756569"/>
          <a:ext cx="8839200" cy="792162"/>
        </p:xfrm>
        <a:graphic>
          <a:graphicData uri="http://schemas.openxmlformats.org/presentationml/2006/ole">
            <p:oleObj spid="_x0000_s112876" name="Equation" r:id="rId3" imgW="4648200" imgH="419100" progId="">
              <p:embed/>
            </p:oleObj>
          </a:graphicData>
        </a:graphic>
      </p:graphicFrame>
      <p:sp>
        <p:nvSpPr>
          <p:cNvPr id="3079" name="Text Box 19"/>
          <p:cNvSpPr txBox="1">
            <a:spLocks noChangeArrowheads="1"/>
          </p:cNvSpPr>
          <p:nvPr/>
        </p:nvSpPr>
        <p:spPr bwMode="auto">
          <a:xfrm>
            <a:off x="4624388" y="2152650"/>
            <a:ext cx="184150" cy="457200"/>
          </a:xfrm>
          <a:prstGeom prst="rect">
            <a:avLst/>
          </a:prstGeom>
          <a:noFill/>
          <a:ln w="12700" cap="sq">
            <a:noFill/>
            <a:miter lim="800000"/>
            <a:headEnd type="none" w="sm" len="sm"/>
            <a:tailEnd type="none" w="sm" len="sm"/>
          </a:ln>
        </p:spPr>
        <p:txBody>
          <a:bodyPr wrap="none">
            <a:spAutoFit/>
          </a:bodyPr>
          <a:lstStyle/>
          <a:p>
            <a:endParaRPr lang="en-US"/>
          </a:p>
        </p:txBody>
      </p:sp>
      <p:sp>
        <p:nvSpPr>
          <p:cNvPr id="115735" name="Text Box 23"/>
          <p:cNvSpPr txBox="1">
            <a:spLocks noChangeArrowheads="1"/>
          </p:cNvSpPr>
          <p:nvPr/>
        </p:nvSpPr>
        <p:spPr bwMode="auto">
          <a:xfrm>
            <a:off x="2286000" y="2609850"/>
            <a:ext cx="2338388" cy="923330"/>
          </a:xfrm>
          <a:prstGeom prst="rect">
            <a:avLst/>
          </a:prstGeom>
          <a:solidFill>
            <a:schemeClr val="bg1"/>
          </a:solidFill>
          <a:ln w="12700" cap="sq">
            <a:noFill/>
            <a:miter lim="800000"/>
            <a:headEnd type="none" w="sm" len="sm"/>
            <a:tailEnd type="none" w="sm" len="sm"/>
          </a:ln>
        </p:spPr>
        <p:txBody>
          <a:bodyPr wrap="square">
            <a:spAutoFit/>
          </a:bodyPr>
          <a:lstStyle/>
          <a:p>
            <a:r>
              <a:rPr lang="tr-TR" b="1" i="1" dirty="0">
                <a:latin typeface="Times New Roman" pitchFamily="18" charset="0"/>
                <a:cs typeface="Times New Roman" pitchFamily="18" charset="0"/>
              </a:rPr>
              <a:t>h </a:t>
            </a:r>
            <a:r>
              <a:rPr lang="tr-TR" b="1" dirty="0">
                <a:latin typeface="Times New Roman" pitchFamily="18" charset="0"/>
                <a:cs typeface="Times New Roman" pitchFamily="18" charset="0"/>
              </a:rPr>
              <a:t>= 6.62 x 10</a:t>
            </a:r>
            <a:r>
              <a:rPr lang="tr-TR" b="1" baseline="30000" dirty="0">
                <a:latin typeface="Times New Roman" pitchFamily="18" charset="0"/>
                <a:cs typeface="Times New Roman" pitchFamily="18" charset="0"/>
              </a:rPr>
              <a:t>-34 </a:t>
            </a:r>
            <a:r>
              <a:rPr lang="tr-TR" b="1" dirty="0">
                <a:latin typeface="Times New Roman" pitchFamily="18" charset="0"/>
                <a:cs typeface="Times New Roman" pitchFamily="18" charset="0"/>
              </a:rPr>
              <a:t>J-s</a:t>
            </a:r>
          </a:p>
          <a:p>
            <a:r>
              <a:rPr lang="tr-TR" b="1" i="1" dirty="0">
                <a:latin typeface="Times New Roman" pitchFamily="18" charset="0"/>
                <a:cs typeface="Times New Roman" pitchFamily="18" charset="0"/>
              </a:rPr>
              <a:t>c</a:t>
            </a:r>
            <a:r>
              <a:rPr lang="tr-TR" b="1" dirty="0">
                <a:latin typeface="Times New Roman" pitchFamily="18" charset="0"/>
                <a:cs typeface="Times New Roman" pitchFamily="18" charset="0"/>
              </a:rPr>
              <a:t> = 3 x 10</a:t>
            </a:r>
            <a:r>
              <a:rPr lang="tr-TR" b="1" baseline="30000" dirty="0">
                <a:latin typeface="Times New Roman" pitchFamily="18" charset="0"/>
                <a:cs typeface="Times New Roman" pitchFamily="18" charset="0"/>
              </a:rPr>
              <a:t>8 </a:t>
            </a:r>
            <a:r>
              <a:rPr lang="tr-TR" b="1" dirty="0">
                <a:latin typeface="Times New Roman" pitchFamily="18" charset="0"/>
                <a:cs typeface="Times New Roman" pitchFamily="18" charset="0"/>
              </a:rPr>
              <a:t>m/s</a:t>
            </a:r>
          </a:p>
          <a:p>
            <a:r>
              <a:rPr lang="tr-TR" b="1" dirty="0">
                <a:latin typeface="Times New Roman" pitchFamily="18" charset="0"/>
                <a:cs typeface="Times New Roman" pitchFamily="18" charset="0"/>
              </a:rPr>
              <a:t>1 eV=1.6x10</a:t>
            </a:r>
            <a:r>
              <a:rPr lang="tr-TR" b="1" baseline="30000" dirty="0">
                <a:latin typeface="Times New Roman" pitchFamily="18" charset="0"/>
                <a:cs typeface="Times New Roman" pitchFamily="18" charset="0"/>
              </a:rPr>
              <a:t>-19</a:t>
            </a:r>
            <a:r>
              <a:rPr lang="tr-TR" b="1" dirty="0">
                <a:latin typeface="Times New Roman" pitchFamily="18" charset="0"/>
                <a:cs typeface="Times New Roman" pitchFamily="18" charset="0"/>
              </a:rPr>
              <a:t> J</a:t>
            </a:r>
          </a:p>
        </p:txBody>
      </p:sp>
      <p:graphicFrame>
        <p:nvGraphicFramePr>
          <p:cNvPr id="115737" name="Object 25"/>
          <p:cNvGraphicFramePr>
            <a:graphicFrameLocks noGrp="1" noChangeAspect="1"/>
          </p:cNvGraphicFramePr>
          <p:nvPr>
            <p:ph sz="half" idx="1"/>
          </p:nvPr>
        </p:nvGraphicFramePr>
        <p:xfrm>
          <a:off x="596900" y="4005263"/>
          <a:ext cx="7948613" cy="831850"/>
        </p:xfrm>
        <a:graphic>
          <a:graphicData uri="http://schemas.openxmlformats.org/presentationml/2006/ole">
            <p:oleObj spid="_x0000_s112877" name="Equation" r:id="rId4" imgW="5461000" imgH="571500" progId="">
              <p:embed/>
            </p:oleObj>
          </a:graphicData>
        </a:graphic>
      </p:graphicFrame>
      <p:sp>
        <p:nvSpPr>
          <p:cNvPr id="115739" name="Text Box 27"/>
          <p:cNvSpPr txBox="1">
            <a:spLocks noChangeArrowheads="1"/>
          </p:cNvSpPr>
          <p:nvPr/>
        </p:nvSpPr>
        <p:spPr bwMode="auto">
          <a:xfrm>
            <a:off x="0" y="5562600"/>
            <a:ext cx="9144000" cy="892552"/>
          </a:xfrm>
          <a:prstGeom prst="rect">
            <a:avLst/>
          </a:prstGeom>
          <a:solidFill>
            <a:schemeClr val="bg1"/>
          </a:solidFill>
          <a:ln w="12700" cap="sq">
            <a:noFill/>
            <a:miter lim="800000"/>
            <a:headEnd type="none" w="sm" len="sm"/>
            <a:tailEnd type="none" w="sm" len="sm"/>
          </a:ln>
          <a:effectLst/>
        </p:spPr>
        <p:txBody>
          <a:bodyPr wrap="square">
            <a:spAutoFit/>
          </a:bodyPr>
          <a:lstStyle/>
          <a:p>
            <a:pPr>
              <a:defRPr/>
            </a:pPr>
            <a:r>
              <a:rPr lang="tr-TR" sz="2600" b="1" i="1" dirty="0">
                <a:solidFill>
                  <a:srgbClr val="008E40"/>
                </a:solidFill>
                <a:latin typeface="Times New Roman" pitchFamily="18" charset="0"/>
                <a:cs typeface="Times New Roman" pitchFamily="18" charset="0"/>
              </a:rPr>
              <a:t>To </a:t>
            </a:r>
            <a:r>
              <a:rPr lang="en-US" sz="2600" b="1" i="1" dirty="0" smtClean="0">
                <a:solidFill>
                  <a:srgbClr val="008E40"/>
                </a:solidFill>
                <a:latin typeface="Times New Roman" pitchFamily="18" charset="0"/>
                <a:cs typeface="Times New Roman" pitchFamily="18" charset="0"/>
              </a:rPr>
              <a:t>excite</a:t>
            </a:r>
            <a:r>
              <a:rPr lang="tr-TR" sz="2600" b="1" i="1" dirty="0" smtClean="0">
                <a:solidFill>
                  <a:srgbClr val="008E40"/>
                </a:solidFill>
                <a:latin typeface="Times New Roman" pitchFamily="18" charset="0"/>
                <a:cs typeface="Times New Roman" pitchFamily="18" charset="0"/>
              </a:rPr>
              <a:t> </a:t>
            </a:r>
            <a:r>
              <a:rPr lang="tr-TR" sz="2600" b="1" i="1" dirty="0">
                <a:solidFill>
                  <a:srgbClr val="008E40"/>
                </a:solidFill>
                <a:latin typeface="Times New Roman" pitchFamily="18" charset="0"/>
                <a:cs typeface="Times New Roman" pitchFamily="18" charset="0"/>
              </a:rPr>
              <a:t>electrons from VB to CB Silicon , the wavelength</a:t>
            </a:r>
          </a:p>
          <a:p>
            <a:pPr>
              <a:defRPr/>
            </a:pPr>
            <a:r>
              <a:rPr lang="tr-TR" sz="2600" b="1" i="1" dirty="0">
                <a:solidFill>
                  <a:srgbClr val="008E40"/>
                </a:solidFill>
                <a:latin typeface="Times New Roman" pitchFamily="18" charset="0"/>
                <a:cs typeface="Times New Roman" pitchFamily="18" charset="0"/>
              </a:rPr>
              <a:t>of the photons must 1.1 </a:t>
            </a:r>
            <a:r>
              <a:rPr lang="el-GR" sz="2600" b="1" i="1" dirty="0">
                <a:solidFill>
                  <a:srgbClr val="008E40"/>
                </a:solidFill>
                <a:latin typeface="Times New Roman" pitchFamily="18" charset="0"/>
                <a:cs typeface="Times New Roman" pitchFamily="18" charset="0"/>
              </a:rPr>
              <a:t>μ</a:t>
            </a:r>
            <a:r>
              <a:rPr lang="tr-TR" sz="2600" b="1" i="1" dirty="0">
                <a:solidFill>
                  <a:srgbClr val="008E40"/>
                </a:solidFill>
                <a:latin typeface="Times New Roman" pitchFamily="18" charset="0"/>
                <a:cs typeface="Times New Roman" pitchFamily="18" charset="0"/>
              </a:rPr>
              <a:t>m or less</a:t>
            </a:r>
            <a:endParaRPr lang="el-GR" sz="2600" b="1" i="1" dirty="0">
              <a:solidFill>
                <a:srgbClr val="008E40"/>
              </a:solidFill>
              <a:latin typeface="Times New Roman" pitchFamily="18" charset="0"/>
              <a:cs typeface="Times New Roman" pitchFamily="18" charset="0"/>
            </a:endParaRPr>
          </a:p>
        </p:txBody>
      </p:sp>
      <p:sp>
        <p:nvSpPr>
          <p:cNvPr id="115740" name="AutoShape 28"/>
          <p:cNvSpPr>
            <a:spLocks/>
          </p:cNvSpPr>
          <p:nvPr/>
        </p:nvSpPr>
        <p:spPr bwMode="auto">
          <a:xfrm>
            <a:off x="7740650" y="3284538"/>
            <a:ext cx="914400" cy="609600"/>
          </a:xfrm>
          <a:prstGeom prst="borderCallout3">
            <a:avLst>
              <a:gd name="adj1" fmla="val 18750"/>
              <a:gd name="adj2" fmla="val 108333"/>
              <a:gd name="adj3" fmla="val 18750"/>
              <a:gd name="adj4" fmla="val 116667"/>
              <a:gd name="adj5" fmla="val 169792"/>
              <a:gd name="adj6" fmla="val 116667"/>
              <a:gd name="adj7" fmla="val 194009"/>
              <a:gd name="adj8" fmla="val 79861"/>
            </a:avLst>
          </a:prstGeom>
          <a:solidFill>
            <a:schemeClr val="bg1"/>
          </a:solidFill>
          <a:ln w="12700" cap="sq">
            <a:solidFill>
              <a:schemeClr val="tx1"/>
            </a:solidFill>
            <a:miter lim="800000"/>
            <a:headEnd type="none" w="sm" len="sm"/>
            <a:tailEnd type="none" w="sm" len="sm"/>
          </a:ln>
        </p:spPr>
        <p:txBody>
          <a:bodyPr/>
          <a:lstStyle/>
          <a:p>
            <a:pPr algn="ctr"/>
            <a:r>
              <a:rPr lang="tr-TR" sz="1600" dirty="0"/>
              <a:t>Near</a:t>
            </a:r>
          </a:p>
          <a:p>
            <a:pPr algn="ctr"/>
            <a:r>
              <a:rPr lang="tr-TR" sz="1600" dirty="0"/>
              <a:t>infrared</a:t>
            </a: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6"/>
          <p:cNvSpPr>
            <a:spLocks noGrp="1" noChangeArrowheads="1"/>
          </p:cNvSpPr>
          <p:nvPr>
            <p:ph type="title"/>
          </p:nvPr>
        </p:nvSpPr>
        <p:spPr>
          <a:xfrm>
            <a:off x="0" y="274638"/>
            <a:ext cx="9144000" cy="868362"/>
          </a:xfrm>
        </p:spPr>
        <p:txBody>
          <a:bodyPr>
            <a:normAutofit/>
          </a:bodyPr>
          <a:lstStyle/>
          <a:p>
            <a:r>
              <a:rPr lang="en-US" sz="2800" b="1" dirty="0" smtClean="0">
                <a:solidFill>
                  <a:srgbClr val="FF0000"/>
                </a:solidFill>
                <a:latin typeface="Times New Roman" pitchFamily="18" charset="0"/>
                <a:cs typeface="Times New Roman" pitchFamily="18" charset="0"/>
              </a:rPr>
              <a:t>Summary</a:t>
            </a:r>
          </a:p>
        </p:txBody>
      </p:sp>
      <p:sp>
        <p:nvSpPr>
          <p:cNvPr id="17411" name="Rectangle 7"/>
          <p:cNvSpPr>
            <a:spLocks noGrp="1" noChangeArrowheads="1"/>
          </p:cNvSpPr>
          <p:nvPr>
            <p:ph idx="1"/>
          </p:nvPr>
        </p:nvSpPr>
        <p:spPr>
          <a:xfrm>
            <a:off x="304800" y="1219200"/>
            <a:ext cx="8686800" cy="5181600"/>
          </a:xfrm>
        </p:spPr>
        <p:txBody>
          <a:bodyPr/>
          <a:lstStyle/>
          <a:p>
            <a:pPr>
              <a:buFont typeface="Wingdings" pitchFamily="2" charset="2"/>
              <a:buChar char="Ø"/>
            </a:pPr>
            <a:r>
              <a:rPr lang="en-US" sz="2400" dirty="0" smtClean="0">
                <a:latin typeface="Times New Roman" pitchFamily="18" charset="0"/>
                <a:cs typeface="Times New Roman" pitchFamily="18" charset="0"/>
              </a:rPr>
              <a:t>The band gap energy is the energy required to free an electron from a covalent bond.</a:t>
            </a:r>
          </a:p>
          <a:p>
            <a:pPr lvl="1">
              <a:spcBef>
                <a:spcPts val="200"/>
              </a:spcBef>
            </a:pPr>
            <a:r>
              <a:rPr lang="en-US" sz="2400" i="1" dirty="0" err="1" smtClean="0">
                <a:latin typeface="Times New Roman" pitchFamily="18" charset="0"/>
                <a:cs typeface="Times New Roman" pitchFamily="18" charset="0"/>
              </a:rPr>
              <a:t>E</a:t>
            </a:r>
            <a:r>
              <a:rPr lang="en-US" sz="2400" i="1" baseline="-25000" dirty="0" err="1" smtClean="0">
                <a:latin typeface="Times New Roman" pitchFamily="18" charset="0"/>
                <a:cs typeface="Times New Roman" pitchFamily="18" charset="0"/>
              </a:rPr>
              <a:t>g</a:t>
            </a:r>
            <a:r>
              <a:rPr lang="en-US" sz="2400" dirty="0" smtClean="0">
                <a:latin typeface="Times New Roman" pitchFamily="18" charset="0"/>
                <a:cs typeface="Times New Roman" pitchFamily="18" charset="0"/>
              </a:rPr>
              <a:t> for Si at 300K = 1.12eV</a:t>
            </a:r>
          </a:p>
          <a:p>
            <a:pPr>
              <a:spcBef>
                <a:spcPts val="800"/>
              </a:spcBef>
              <a:buFont typeface="Wingdings" pitchFamily="2" charset="2"/>
              <a:buChar char="Ø"/>
            </a:pPr>
            <a:r>
              <a:rPr lang="en-US" sz="2400" dirty="0" smtClean="0">
                <a:latin typeface="Times New Roman" pitchFamily="18" charset="0"/>
                <a:cs typeface="Times New Roman" pitchFamily="18" charset="0"/>
              </a:rPr>
              <a:t>In a pure Si crystal, conduction electrons and holes are formed in pairs.</a:t>
            </a:r>
          </a:p>
          <a:p>
            <a:pPr lvl="1">
              <a:spcBef>
                <a:spcPts val="200"/>
              </a:spcBef>
            </a:pPr>
            <a:r>
              <a:rPr lang="en-US" sz="2400" dirty="0" smtClean="0">
                <a:latin typeface="Times New Roman" pitchFamily="18" charset="0"/>
                <a:cs typeface="Times New Roman" pitchFamily="18" charset="0"/>
              </a:rPr>
              <a:t>Holes can be considered as positively charged mobile particles which exist inside a semiconductor.</a:t>
            </a:r>
          </a:p>
          <a:p>
            <a:pPr lvl="1">
              <a:spcBef>
                <a:spcPts val="200"/>
              </a:spcBef>
            </a:pPr>
            <a:r>
              <a:rPr lang="en-US" sz="2400" dirty="0" smtClean="0">
                <a:latin typeface="Times New Roman" pitchFamily="18" charset="0"/>
                <a:cs typeface="Times New Roman" pitchFamily="18" charset="0"/>
              </a:rPr>
              <a:t>Both holes and electrons can conduct current.</a:t>
            </a:r>
          </a:p>
          <a:p>
            <a:pPr>
              <a:spcBef>
                <a:spcPts val="800"/>
              </a:spcBef>
              <a:buFont typeface="Wingdings" pitchFamily="2" charset="2"/>
              <a:buChar char="Ø"/>
            </a:pPr>
            <a:r>
              <a:rPr lang="en-US" sz="2400" dirty="0" smtClean="0">
                <a:latin typeface="Times New Roman" pitchFamily="18" charset="0"/>
                <a:cs typeface="Times New Roman" pitchFamily="18" charset="0"/>
              </a:rPr>
              <a:t>Substitution </a:t>
            </a:r>
            <a:r>
              <a:rPr lang="en-US" sz="2400" dirty="0" err="1" smtClean="0">
                <a:latin typeface="Times New Roman" pitchFamily="18" charset="0"/>
                <a:cs typeface="Times New Roman" pitchFamily="18" charset="0"/>
              </a:rPr>
              <a:t>dopants</a:t>
            </a:r>
            <a:r>
              <a:rPr lang="en-US" sz="2400" dirty="0" smtClean="0">
                <a:latin typeface="Times New Roman" pitchFamily="18" charset="0"/>
                <a:cs typeface="Times New Roman" pitchFamily="18" charset="0"/>
              </a:rPr>
              <a:t> in Si:</a:t>
            </a:r>
          </a:p>
          <a:p>
            <a:pPr lvl="1">
              <a:spcBef>
                <a:spcPts val="200"/>
              </a:spcBef>
            </a:pPr>
            <a:r>
              <a:rPr lang="en-US" sz="2400" dirty="0" smtClean="0">
                <a:latin typeface="Times New Roman" pitchFamily="18" charset="0"/>
                <a:cs typeface="Times New Roman" pitchFamily="18" charset="0"/>
              </a:rPr>
              <a:t>Group-V elements (</a:t>
            </a:r>
            <a:r>
              <a:rPr lang="en-US" sz="2400" b="1" i="1" dirty="0" smtClean="0">
                <a:latin typeface="Times New Roman" pitchFamily="18" charset="0"/>
                <a:cs typeface="Times New Roman" pitchFamily="18" charset="0"/>
              </a:rPr>
              <a:t>donors</a:t>
            </a:r>
            <a:r>
              <a:rPr lang="en-US" sz="2400" dirty="0" smtClean="0">
                <a:latin typeface="Times New Roman" pitchFamily="18" charset="0"/>
                <a:cs typeface="Times New Roman" pitchFamily="18" charset="0"/>
              </a:rPr>
              <a:t>) contribute conduction electrons</a:t>
            </a:r>
            <a:endParaRPr lang="en-US" sz="2400" b="1" i="1" dirty="0" smtClean="0">
              <a:latin typeface="Times New Roman" pitchFamily="18" charset="0"/>
              <a:cs typeface="Times New Roman" pitchFamily="18" charset="0"/>
            </a:endParaRPr>
          </a:p>
          <a:p>
            <a:pPr lvl="1">
              <a:spcBef>
                <a:spcPts val="200"/>
              </a:spcBef>
            </a:pPr>
            <a:r>
              <a:rPr lang="en-US" sz="2400" dirty="0" smtClean="0">
                <a:latin typeface="Times New Roman" pitchFamily="18" charset="0"/>
                <a:cs typeface="Times New Roman" pitchFamily="18" charset="0"/>
              </a:rPr>
              <a:t>Group-III elements (</a:t>
            </a:r>
            <a:r>
              <a:rPr lang="en-US" sz="2400" b="1" i="1" dirty="0" smtClean="0">
                <a:latin typeface="Times New Roman" pitchFamily="18" charset="0"/>
                <a:cs typeface="Times New Roman" pitchFamily="18" charset="0"/>
              </a:rPr>
              <a:t>acceptors</a:t>
            </a:r>
            <a:r>
              <a:rPr lang="en-US" sz="2400" dirty="0" smtClean="0">
                <a:latin typeface="Times New Roman" pitchFamily="18" charset="0"/>
                <a:cs typeface="Times New Roman" pitchFamily="18" charset="0"/>
              </a:rPr>
              <a:t>) contribute holes</a:t>
            </a:r>
            <a:endParaRPr lang="en-US" sz="2400" b="1" i="1" dirty="0" smtClean="0">
              <a:latin typeface="Times New Roman" pitchFamily="18" charset="0"/>
              <a:cs typeface="Times New Roman" pitchFamily="18" charset="0"/>
            </a:endParaRPr>
          </a:p>
          <a:p>
            <a:pPr lvl="1">
              <a:spcBef>
                <a:spcPts val="200"/>
              </a:spcBef>
            </a:pPr>
            <a:r>
              <a:rPr lang="en-US" sz="2400" dirty="0" smtClean="0">
                <a:latin typeface="Times New Roman" pitchFamily="18" charset="0"/>
                <a:cs typeface="Times New Roman" pitchFamily="18" charset="0"/>
              </a:rPr>
              <a:t>Very low ionization energies (&lt;50 </a:t>
            </a:r>
            <a:r>
              <a:rPr lang="en-US" sz="2400" dirty="0" err="1" smtClean="0">
                <a:latin typeface="Times New Roman" pitchFamily="18" charset="0"/>
                <a:cs typeface="Times New Roman" pitchFamily="18" charset="0"/>
              </a:rPr>
              <a:t>meV</a:t>
            </a:r>
            <a:r>
              <a:rPr lang="en-US" sz="2400" dirty="0" smtClean="0">
                <a:latin typeface="Times New Roman" pitchFamily="18" charset="0"/>
                <a:cs typeface="Times New Roman" pitchFamily="18" charset="0"/>
              </a:rPr>
              <a:t>)</a:t>
            </a:r>
          </a:p>
        </p:txBody>
      </p:sp>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PPSNARRATION" val="2,1055700954,C:\Toshiba_portege\Courses\ECE663\Lectures\Fall09\lec05_RG.ppc"/>
</p:tagLst>
</file>

<file path=ppt/tags/tag2.xml><?xml version="1.0" encoding="utf-8"?>
<p:tagLst xmlns:a="http://schemas.openxmlformats.org/drawingml/2006/main" xmlns:r="http://schemas.openxmlformats.org/officeDocument/2006/relationships" xmlns:p="http://schemas.openxmlformats.org/presentationml/2006/main">
  <p:tag name="MMPROD_SUBSTITUTION_ID" val="{948AE102-BEAE-4A0D-827B-A74B33B17013}"/>
</p:tagLst>
</file>

<file path=ppt/tags/tag3.xml><?xml version="1.0" encoding="utf-8"?>
<p:tagLst xmlns:a="http://schemas.openxmlformats.org/drawingml/2006/main" xmlns:r="http://schemas.openxmlformats.org/officeDocument/2006/relationships" xmlns:p="http://schemas.openxmlformats.org/presentationml/2006/main">
  <p:tag name="MMPROD_SUBSTITUTION_ID" val="{84D02FB5-40F1-4698-85AE-402F16B0C22D}"/>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942</TotalTime>
  <Words>1485</Words>
  <Application>Microsoft Office PowerPoint</Application>
  <PresentationFormat>On-screen Show (4:3)</PresentationFormat>
  <Paragraphs>491</Paragraphs>
  <Slides>51</Slides>
  <Notes>10</Notes>
  <HiddenSlides>0</HiddenSlides>
  <MMClips>0</MMClips>
  <ScaleCrop>false</ScaleCrop>
  <HeadingPairs>
    <vt:vector size="6" baseType="variant">
      <vt:variant>
        <vt:lpstr>Theme</vt:lpstr>
      </vt:variant>
      <vt:variant>
        <vt:i4>8</vt:i4>
      </vt:variant>
      <vt:variant>
        <vt:lpstr>Embedded OLE Servers</vt:lpstr>
      </vt:variant>
      <vt:variant>
        <vt:i4>2</vt:i4>
      </vt:variant>
      <vt:variant>
        <vt:lpstr>Slide Titles</vt:lpstr>
      </vt:variant>
      <vt:variant>
        <vt:i4>51</vt:i4>
      </vt:variant>
    </vt:vector>
  </HeadingPairs>
  <TitlesOfParts>
    <vt:vector size="61" baseType="lpstr">
      <vt:lpstr>Office Theme</vt:lpstr>
      <vt:lpstr>1_Office Theme</vt:lpstr>
      <vt:lpstr>2_Office Theme</vt:lpstr>
      <vt:lpstr>3_Office Theme</vt:lpstr>
      <vt:lpstr>4_Office Theme</vt:lpstr>
      <vt:lpstr>5_Office Theme</vt:lpstr>
      <vt:lpstr>6_Office Theme</vt:lpstr>
      <vt:lpstr>7_Office Theme</vt:lpstr>
      <vt:lpstr>Equation</vt:lpstr>
      <vt:lpstr>Denklem</vt:lpstr>
      <vt:lpstr>COMSATS Institute of Information Technology Virtual campus Islamabad</vt:lpstr>
      <vt:lpstr>    Electrons and Holes</vt:lpstr>
      <vt:lpstr> Charge Carriers in Semiconductors:</vt:lpstr>
      <vt:lpstr>  Revision:</vt:lpstr>
      <vt:lpstr>        Intrinsic Semiconductors:</vt:lpstr>
      <vt:lpstr>   Extrinsic-Doped Semiconductors:    </vt:lpstr>
      <vt:lpstr>      In Thermal Equilibrium: </vt:lpstr>
      <vt:lpstr>Thermal Energy  :</vt:lpstr>
      <vt:lpstr> Charge Carriers in Semiconductors:</vt:lpstr>
      <vt:lpstr> Charge Carriers in Semiconductors: </vt:lpstr>
      <vt:lpstr> Charge Carriers in Doped Semiconductors:</vt:lpstr>
      <vt:lpstr>      Charge Carriers in Doped Semiconductors:    </vt:lpstr>
      <vt:lpstr>     Charge Carriers in Doped Semiconductors:   </vt:lpstr>
      <vt:lpstr> Charge Carriers in Semiconductors:</vt:lpstr>
      <vt:lpstr>  Effective Mass Approximation </vt:lpstr>
      <vt:lpstr>Slide 16</vt:lpstr>
      <vt:lpstr>The Concept of Effective Mass :</vt:lpstr>
      <vt:lpstr>What is the expression for m*</vt:lpstr>
      <vt:lpstr>Slide 19</vt:lpstr>
      <vt:lpstr>To find Effective Mass , m*</vt:lpstr>
      <vt:lpstr>Interpretation</vt:lpstr>
      <vt:lpstr>Slide 22</vt:lpstr>
      <vt:lpstr>  Effective Mass Approximation and Hydrogenic Model:</vt:lpstr>
      <vt:lpstr>   Density of States  Fermi-Dirac Distribution Function </vt:lpstr>
      <vt:lpstr>         Density of Charge Carriers: </vt:lpstr>
      <vt:lpstr> Density of charge carries: </vt:lpstr>
      <vt:lpstr>  Maxwell – Boltzmann Distribution:</vt:lpstr>
      <vt:lpstr>  Fermi – Dirac Distribution Function:</vt:lpstr>
      <vt:lpstr>Slide 29</vt:lpstr>
      <vt:lpstr>Slide 30</vt:lpstr>
      <vt:lpstr>Slide 31</vt:lpstr>
      <vt:lpstr>Slide 32</vt:lpstr>
      <vt:lpstr> (b) The pn Product in Equilibrium:</vt:lpstr>
      <vt:lpstr> (c) Space Charge Neutrality </vt:lpstr>
      <vt:lpstr>   (c) Space Charge Neutrality </vt:lpstr>
      <vt:lpstr>Temperature dependence of carriers</vt:lpstr>
      <vt:lpstr>Carrier Concentration vs. Temperature</vt:lpstr>
      <vt:lpstr> Fermi Level vs. Temperature</vt:lpstr>
      <vt:lpstr>Generation-Recombination</vt:lpstr>
      <vt:lpstr>         Equilibrium and Recombination/Generation: </vt:lpstr>
      <vt:lpstr> Generation and Recombination: </vt:lpstr>
      <vt:lpstr> Generation and Recombination: </vt:lpstr>
      <vt:lpstr> Band Gap and Generation/Recombination: Energy Bands</vt:lpstr>
      <vt:lpstr> Recombination: </vt:lpstr>
      <vt:lpstr> Recombination: </vt:lpstr>
      <vt:lpstr>Direct Band-to-Band Recombination</vt:lpstr>
      <vt:lpstr>Slide 47</vt:lpstr>
      <vt:lpstr> Photo Generation:</vt:lpstr>
      <vt:lpstr>Some Calculations!! </vt:lpstr>
      <vt:lpstr>Electromagnetic Radiation:</vt:lpstr>
      <vt:lpstr>Summary</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Charge Carriers in Semiconductors.</dc:title>
  <dc:subject>Electronics 1: EEE231</dc:subject>
  <dc:creator>Dr. Nasim Zafar.</dc:creator>
  <cp:lastModifiedBy>NTS</cp:lastModifiedBy>
  <cp:revision>399</cp:revision>
  <dcterms:created xsi:type="dcterms:W3CDTF">2006-08-16T00:00:00Z</dcterms:created>
  <dcterms:modified xsi:type="dcterms:W3CDTF">2012-08-24T08:00:47Z</dcterms:modified>
</cp:coreProperties>
</file>