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55" r:id="rId1"/>
    <p:sldMasterId id="2147484067" r:id="rId2"/>
    <p:sldMasterId id="2147484118" r:id="rId3"/>
    <p:sldMasterId id="2147484172" r:id="rId4"/>
    <p:sldMasterId id="2147484184" r:id="rId5"/>
    <p:sldMasterId id="2147484196" r:id="rId6"/>
    <p:sldMasterId id="2147484208" r:id="rId7"/>
    <p:sldMasterId id="2147484222" r:id="rId8"/>
    <p:sldMasterId id="2147484235" r:id="rId9"/>
    <p:sldMasterId id="2147484247" r:id="rId10"/>
  </p:sldMasterIdLst>
  <p:notesMasterIdLst>
    <p:notesMasterId r:id="rId60"/>
  </p:notesMasterIdLst>
  <p:sldIdLst>
    <p:sldId id="333" r:id="rId11"/>
    <p:sldId id="334" r:id="rId12"/>
    <p:sldId id="335" r:id="rId13"/>
    <p:sldId id="375" r:id="rId14"/>
    <p:sldId id="376" r:id="rId15"/>
    <p:sldId id="377" r:id="rId16"/>
    <p:sldId id="380" r:id="rId17"/>
    <p:sldId id="378" r:id="rId18"/>
    <p:sldId id="347" r:id="rId19"/>
    <p:sldId id="384" r:id="rId20"/>
    <p:sldId id="361" r:id="rId21"/>
    <p:sldId id="383" r:id="rId22"/>
    <p:sldId id="357" r:id="rId23"/>
    <p:sldId id="382" r:id="rId24"/>
    <p:sldId id="358" r:id="rId25"/>
    <p:sldId id="359" r:id="rId26"/>
    <p:sldId id="360" r:id="rId27"/>
    <p:sldId id="385" r:id="rId28"/>
    <p:sldId id="388" r:id="rId29"/>
    <p:sldId id="373" r:id="rId30"/>
    <p:sldId id="363" r:id="rId31"/>
    <p:sldId id="374" r:id="rId32"/>
    <p:sldId id="364" r:id="rId33"/>
    <p:sldId id="365" r:id="rId34"/>
    <p:sldId id="367" r:id="rId35"/>
    <p:sldId id="369" r:id="rId36"/>
    <p:sldId id="366" r:id="rId37"/>
    <p:sldId id="368" r:id="rId38"/>
    <p:sldId id="387" r:id="rId39"/>
    <p:sldId id="390" r:id="rId40"/>
    <p:sldId id="391" r:id="rId41"/>
    <p:sldId id="392" r:id="rId42"/>
    <p:sldId id="393" r:id="rId43"/>
    <p:sldId id="394" r:id="rId44"/>
    <p:sldId id="395" r:id="rId45"/>
    <p:sldId id="396" r:id="rId46"/>
    <p:sldId id="397" r:id="rId47"/>
    <p:sldId id="332" r:id="rId48"/>
    <p:sldId id="407" r:id="rId49"/>
    <p:sldId id="401" r:id="rId50"/>
    <p:sldId id="402" r:id="rId51"/>
    <p:sldId id="403" r:id="rId52"/>
    <p:sldId id="408" r:id="rId53"/>
    <p:sldId id="411" r:id="rId54"/>
    <p:sldId id="404" r:id="rId55"/>
    <p:sldId id="405" r:id="rId56"/>
    <p:sldId id="406" r:id="rId57"/>
    <p:sldId id="409" r:id="rId58"/>
    <p:sldId id="410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0000CC"/>
    <a:srgbClr val="FF9999"/>
    <a:srgbClr val="FF7C8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2449" autoAdjust="0"/>
    <p:restoredTop sz="94640" autoAdjust="0"/>
  </p:normalViewPr>
  <p:slideViewPr>
    <p:cSldViewPr>
      <p:cViewPr>
        <p:scale>
          <a:sx n="80" d="100"/>
          <a:sy n="80" d="100"/>
        </p:scale>
        <p:origin x="-62" y="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emf"/><Relationship Id="rId4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e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2.emf"/><Relationship Id="rId4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29DE7F7-6583-4404-A286-E0A3CB690B48}" type="datetimeFigureOut">
              <a:rPr lang="en-US"/>
              <a:pPr>
                <a:defRPr/>
              </a:pPr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DAB4F5C-98ED-4601-B48F-C6144CC04B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3773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A9341E-2F90-4800-AF81-D3E1BC33B754}" type="slidenum">
              <a:rPr lang="en-US" altLang="en-US">
                <a:solidFill>
                  <a:prstClr val="black"/>
                </a:solidFill>
              </a:rPr>
              <a:pPr/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Fig 5-2a &amp; Fig 5-4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2AEB-65CE-49CC-8CE9-D382C79F48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7184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F68C0-BF9A-4349-9861-E986E67AFA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7464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29479-BFC6-4E14-ACF4-94C8893A77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63147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FA3AD-51D6-45AD-B9F1-B445D1536D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737335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D3ED7-89F0-438C-8ADA-2174E7E515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766578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28C71-C69D-405D-BAFE-9C295E9C78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86310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9B7AB-3117-44DF-A1ED-DB3249B75C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558555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D5965-20DF-4D4B-996B-C00D32EF09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41028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09A70-EF2D-4887-996A-79992F6269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8858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FD02C-03BE-4E86-93EE-23DE24707C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113764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0B838-3660-4CD9-AAA1-9A4EE77F3D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268003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3A1FF-66D6-4C8D-B09F-79F871F7E4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747305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53AC6-E996-4F3D-AAC7-EC46E631C6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1794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20B82-BCB2-4382-8616-1FCDE78968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030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16511-1481-4EC5-A944-60738F0087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58075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750EB-0989-4325-A9B5-9E0A017A6F1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025690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D5B4B-BFF6-4ECD-8E4A-886B1D1554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156132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6C2D0-CAE7-4060-8F11-A83D941248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601728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BA5C-6687-4675-B86A-37F9647CE2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71694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68E2-C42F-468F-8236-5FDCC96419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0171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5F728-3D10-4469-BF02-0AE892A946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176401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3EE98-7D75-4870-9791-54D02417F9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84627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799134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AB41F-B9D7-4B56-B15E-02791CABB31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8DE9A-3929-4319-9983-12D8E52DAF7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88144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33D5F-56B5-401D-B719-499BD8E6AD4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7589D-00A6-4F36-A446-846222C24B1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334063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F8060-F923-47E4-8422-C61D51015C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E7C52-E110-4659-A83E-6801390D6A7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683819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07F73-469C-4971-9770-2DC8D9EC0B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E5B15-08A5-496B-9E5E-B1F64E5059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2165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0EA8-0FA8-410F-862F-02E2FECE70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1C222-BE3A-40F9-836F-2471ACD760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50602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20B6-D8E4-4B55-9F62-9E5F7E3AAC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11A92-0667-4437-85CD-82810E9D49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494222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23313-414B-4C62-9F84-4990D9FFF5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9142F-1D5D-40B7-9C8F-ECEC8684250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473459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6D51D-B2AE-4085-A1FF-810B5FFE32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DCD86-1C8F-42B2-BACC-21AADE64694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94529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52F44-B493-421B-BE1C-6C342A9853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E9A8-5E55-4511-AF9F-E36586E766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61590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96423-BD59-400B-8BE1-56F3AB53BA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537A3-A400-4508-B835-C0CE28BF861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17840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0ECD4-4D97-4C3F-B70D-DB9CD6FBEA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0F5E0-A3D1-47D9-8AB0-86225214E9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21937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781800" y="2286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400800"/>
            <a:ext cx="2362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FF95-E3C8-48FA-8AC4-BB1A9AF4D48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61650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EC08D-46A9-4DE1-87E1-2A985E4EE77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38F53-BC4F-47C1-9923-5548C7BED9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462822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312F3-3B6E-4470-BF8B-134B7ED23BA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EB326-8117-4188-A794-FE38CE21F3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7913585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66CB3-A81D-48AB-A67C-34399C175A1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6E378-B2C9-4B23-A83E-BEB6844859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98355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BEA5B-28EE-4F92-ADEE-C6763D9C62B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56FA0-B712-4E5D-9192-34D07164C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02056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32653-4A8F-4C5E-96D7-E5689422ECC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7E995-56BD-4CC8-9C9A-B09D706D4E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085570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DB11A-6098-42AE-8F66-C4393327064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60731-7EFC-4343-B303-98250D3B3F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143094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BD1C2-4EF9-4EB4-9FAC-55687CDECEC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582D5-659D-44FA-A4D5-572B9B34A5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390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BA8C0-0772-452F-90CA-C8B8FFE2CA1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B398B-AEB7-4276-934C-11B34714DA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992202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E5B9B-F600-4A47-AC2E-7DF928C1CFE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9433B-6508-4F18-BB7B-AD93E37C1C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90902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989F7-1DAD-499A-98F2-03BB12C0789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4DAC-2130-498A-B0A8-441D45AD15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13335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788FA-D150-44A2-9A31-B7DF6E67572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42283-F7DB-4152-888E-9812DB66D5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814417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1722B-C47D-4C9B-82D2-1DC6D369642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38F53-BC4F-47C1-9923-5548C7BED9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218769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D9C9D-B9EA-48C0-90AB-7603C695EA1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EB326-8117-4188-A794-FE38CE21F3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130992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5242B-A2B8-4095-AEC1-9D543600480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6E378-B2C9-4B23-A83E-BEB6844859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10128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4DE48-A039-46D5-BFEF-70D52A038F3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56FA0-B712-4E5D-9192-34D07164C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85756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E2E01-2FBB-463D-A619-34938E3271F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7E995-56BD-4CC8-9C9A-B09D706D4E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59008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CD2A7-1486-4AD1-9AED-27B1231D373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60731-7EFC-4343-B303-98250D3B3F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385038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7BD83-B33D-4F07-BA32-575592A716E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582D5-659D-44FA-A4D5-572B9B34A5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7754608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4E4E9-FE9D-4B05-87F5-6417A6A706E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B398B-AEB7-4276-934C-11B34714DA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674138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F9B04-334C-40BD-8606-D41E1DEFACF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9433B-6508-4F18-BB7B-AD93E37C1C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76821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43E83-DB6F-4DA1-ACED-D44730651D1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4DAC-2130-498A-B0A8-441D45AD15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806558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09A-0C7C-4853-9BED-F6B91D5D057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42283-F7DB-4152-888E-9812DB66D5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004626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B27C3-3D75-452D-8A3F-6D20E932540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38F53-BC4F-47C1-9923-5548C7BED9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6278007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99A36-ED10-4788-ACA1-4BC60CC3B58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EB326-8117-4188-A794-FE38CE21F3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810041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9953C-11A4-4263-80D1-70658AFD843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F6E378-B2C9-4B23-A83E-BEB6844859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390806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6C48C-F5CC-437C-BF5A-B38769A215D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56FA0-B712-4E5D-9192-34D07164C2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0400016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75616-14B4-4454-9028-D4EC9A26DB5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7E995-56BD-4CC8-9C9A-B09D706D4E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08435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BA85D-D11F-4178-A991-95EA68CED63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60731-7EFC-4343-B303-98250D3B3F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270110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4C24A-5D8D-4D50-A3AC-548B4C06C85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582D5-659D-44FA-A4D5-572B9B34A5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5193639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E68FD-70CA-42BF-A286-5059DE7ABB3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B398B-AEB7-4276-934C-11B34714DA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4118567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6903-9C5D-474D-B26A-B7EE3EC5BC4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9433B-6508-4F18-BB7B-AD93E37C1C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2342679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3E29F-55A6-4800-801D-1A03B745933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4DAC-2130-498A-B0A8-441D45AD15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490299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30B1A-0EAF-4FC0-BD86-71C5A79BAF0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42283-F7DB-4152-888E-9812DB66D5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989609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36A0-E01C-4362-B69D-6FE260633E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4868261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548C-6A02-448D-B697-7E7B24B0D9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691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557E7-454F-40D8-B7B3-512BEBFD65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334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54B3D-9C3E-46DE-AA7E-296B9FD5B7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928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F6566-DF9D-477A-A0D4-E86BCF558D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6983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EA615-C048-44A9-BEF0-460FE7E71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2973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A443-0126-4A41-A34D-657681FF19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2330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7179-4518-4BFC-9E0C-732BFD3C02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124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7BA30-ABFE-4E2D-81AC-B2C762CFAF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931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7F691-C19B-4233-9CCC-5DE539B986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6288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B7DB-CAF9-414A-82FF-9633E9D8A1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2051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05455E2-2162-43D8-B635-53EE279BC8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5791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829B782-2FC4-4323-9F20-360C708A2CE4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326087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BAE7158-EB59-47DA-A9E6-543EE3F961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791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1854E61-5191-4554-9E65-182A036424E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77263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4076-78F2-4B66-AA07-C50F00FB12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75574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2E466-5A43-4630-9970-85AAEA8ABB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881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9E72-251D-40D4-B728-9BA7190A9C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9997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A44A-7395-41AD-9397-CF5B3CC7FD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50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461D-AB61-499E-89F8-F35D40355B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583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E531-562E-42A9-8808-1EF33C921B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7699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56D0-A300-4A95-9644-2DE93E27969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6981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65042-1455-4093-BE41-795415E34C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126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9194-35CB-4182-9956-642A9D251C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0379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519E-01FF-484B-91DE-B29294BE12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658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83ECE-7842-4999-9B22-54F46F7C06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7401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583D40D-A41A-431E-879E-4949382B36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5791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829B782-2FC4-4323-9F20-360C708A2CE4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034387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A6FC1-1EF4-4D1F-ABA4-AA405516597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562009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98D09-5462-4472-872A-3C7E2D8B51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86415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6B86E-3ABA-466C-A5E7-586C083579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109123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BA29E-7F38-488F-A454-318DC70273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408411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DBBD-EAC6-4FF9-92D4-A59B24064A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385373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320C-63BD-49D8-9BBB-9773C1860A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947486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B0A5-766F-4F3A-A2B2-DC61ABA8EC5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9964274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1ABA-6184-485E-9786-EC635CF4D3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719807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402E7-F3F5-463E-AF9A-1C34CA534D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598106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AAD5-D36A-4B88-A465-3383E6563F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332420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01D2-9754-4BDC-B07D-2D690ED629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110690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D837F00-6AAA-4AC2-9BA5-304DDFE53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449770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48DCF0-C9E1-49E4-BF18-AEFF1127E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0173509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94BD58B-1B10-4C65-811C-410A649EB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45245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6E183B4-4EAB-43D3-A793-428350E5D1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246783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6C7C9B7-4520-4A62-9A7B-97E2212B6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6692142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01FA1F3-5A17-4D04-86E4-3CD2482F9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397928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3A90CD0-8F17-4525-8AA1-C38AE5811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9200146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B57764-4EC8-4ED4-85FF-21435116CE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90546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D16A4BF-8A14-473A-86C5-F293A864F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6702514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C14E646-0771-47EB-96A3-E6EFF78F5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0098487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3DF1288-0C17-4D89-BF87-9A4076C91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44232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72C36D-E40C-43C2-AA2B-F170A88FC7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Nasim Zafar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69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630454-F5C3-42D4-BFA5-C8E56EE1FC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Nasim Zafar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5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FEFD05-6EC8-480A-B167-85B39B4D49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8E735D-34B1-4D27-B888-5B972B0FEAE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59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  <p:sldLayoutId id="2147484130" r:id="rId12"/>
  </p:sldLayoutIdLst>
  <p:transition/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42DD2CFA-2DC7-4CE4-9E9C-57699900437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055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>
              <a:defRPr/>
            </a:pPr>
            <a:fld id="{C18DAD09-C789-4EFB-8B6D-737C97C8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67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  <p:sldLayoutId id="2147484174" r:id="rId2"/>
    <p:sldLayoutId id="2147484175" r:id="rId3"/>
    <p:sldLayoutId id="2147484176" r:id="rId4"/>
    <p:sldLayoutId id="2147484177" r:id="rId5"/>
    <p:sldLayoutId id="2147484178" r:id="rId6"/>
    <p:sldLayoutId id="2147484179" r:id="rId7"/>
    <p:sldLayoutId id="2147484180" r:id="rId8"/>
    <p:sldLayoutId id="2147484181" r:id="rId9"/>
    <p:sldLayoutId id="2147484182" r:id="rId10"/>
    <p:sldLayoutId id="2147484183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9BFA4E60-B9A7-4C50-AE90-35B7208865A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055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>
              <a:defRPr/>
            </a:pPr>
            <a:fld id="{C18DAD09-C789-4EFB-8B6D-737C97C8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47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6F9BE931-F630-4B75-8EA1-39462CE4B58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11/17/2012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055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>
              <a:defRPr/>
            </a:pPr>
            <a:fld id="{C18DAD09-C789-4EFB-8B6D-737C97C8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810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fld id="{DA956130-F2B0-42BB-81A1-4CEF507C4263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hangingPunct="0"/>
              <a:t>11/17/2012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r>
              <a:rPr lang="en-US" smtClean="0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hangingPunct="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943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  <p:sldLayoutId id="2147484220" r:id="rId12"/>
    <p:sldLayoutId id="2147484221" r:id="rId13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fld id="{0CC17FEF-A9DA-4683-BDDD-FC4793B0C734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hangingPunct="0"/>
              <a:t>11/17/2012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r>
              <a:rPr lang="en-US" smtClean="0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/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hangingPunct="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708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3" r:id="rId1"/>
    <p:sldLayoutId id="2147484224" r:id="rId2"/>
    <p:sldLayoutId id="2147484225" r:id="rId3"/>
    <p:sldLayoutId id="2147484226" r:id="rId4"/>
    <p:sldLayoutId id="2147484227" r:id="rId5"/>
    <p:sldLayoutId id="2147484228" r:id="rId6"/>
    <p:sldLayoutId id="2147484229" r:id="rId7"/>
    <p:sldLayoutId id="2147484230" r:id="rId8"/>
    <p:sldLayoutId id="2147484231" r:id="rId9"/>
    <p:sldLayoutId id="2147484232" r:id="rId10"/>
    <p:sldLayoutId id="2147484233" r:id="rId11"/>
    <p:sldLayoutId id="2147484234" r:id="rId1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C0C87D7-702B-4301-B8DA-E02F983A894B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11/17/2012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0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77000"/>
            <a:ext cx="5410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3622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C6EB2A4-8041-402A-8BAB-CE6DC17F4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4068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  <p:sldLayoutId id="2147484257" r:id="rId10"/>
    <p:sldLayoutId id="2147484258" r:id="rId11"/>
  </p:sldLayoutIdLst>
  <p:transition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59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59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59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7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46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12129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342900" lvl="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Potential-Divider-Biasing Circuits:</a:t>
            </a:r>
            <a:br>
              <a:rPr lang="en-US" sz="31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7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Examples </a:t>
            </a:r>
            <a:r>
              <a:rPr lang="en-US" sz="27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and </a:t>
            </a:r>
            <a:r>
              <a:rPr lang="en-US" sz="27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Exercises. </a:t>
            </a:r>
            <a:r>
              <a:rPr lang="en-US" sz="27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7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7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27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19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8000" b="1" kern="0" dirty="0" smtClean="0">
                <a:latin typeface="Times New Roman" pitchFamily="18" charset="0"/>
                <a:cs typeface="Times New Roman" pitchFamily="18" charset="0"/>
              </a:rPr>
              <a:t>Base-Biased </a:t>
            </a:r>
            <a:r>
              <a:rPr lang="en-US" sz="8000" b="1" kern="0" dirty="0">
                <a:latin typeface="Times New Roman" pitchFamily="18" charset="0"/>
                <a:cs typeface="Times New Roman" pitchFamily="18" charset="0"/>
              </a:rPr>
              <a:t>(Fixed Bias) Transistor </a:t>
            </a:r>
            <a:r>
              <a:rPr lang="en-US" sz="8000" b="1" kern="0" dirty="0" smtClean="0">
                <a:latin typeface="Times New Roman" pitchFamily="18" charset="0"/>
                <a:cs typeface="Times New Roman" pitchFamily="18" charset="0"/>
              </a:rPr>
              <a:t>Circuits. 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8000" b="1" kern="0" dirty="0">
                <a:latin typeface="Times New Roman" pitchFamily="18" charset="0"/>
                <a:cs typeface="Times New Roman" pitchFamily="18" charset="0"/>
              </a:rPr>
              <a:t>Voltage-Divider-Bias </a:t>
            </a:r>
            <a:r>
              <a:rPr lang="en-IN" sz="8000" b="1" kern="0" dirty="0" smtClean="0">
                <a:latin typeface="Times New Roman" pitchFamily="18" charset="0"/>
                <a:cs typeface="Times New Roman" pitchFamily="18" charset="0"/>
              </a:rPr>
              <a:t>transistor Circuits.</a:t>
            </a:r>
            <a:r>
              <a:rPr lang="en-US" sz="80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8000" b="1" dirty="0" smtClean="0">
                <a:latin typeface="Times New Roman"/>
                <a:ea typeface="Times New Roman"/>
                <a:cs typeface="Times New Roman"/>
              </a:rPr>
              <a:t>Examples and Exercises. </a:t>
            </a:r>
            <a:br>
              <a:rPr lang="en-US" sz="8000" b="1" dirty="0" smtClean="0">
                <a:latin typeface="Times New Roman"/>
                <a:ea typeface="Times New Roman"/>
                <a:cs typeface="Times New Roman"/>
              </a:rPr>
            </a:br>
            <a:endParaRPr lang="en-US" sz="8000" b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CFE5F-50CA-461C-AFE0-089A0FBAAE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0978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6934200" cy="5334000"/>
          </a:xfrm>
        </p:spPr>
        <p:txBody>
          <a:bodyPr rtlCol="0">
            <a:noAutofit/>
          </a:bodyPr>
          <a:lstStyle/>
          <a:p>
            <a:pPr marL="457200" indent="-457200" fontAlgn="auto">
              <a:spcAft>
                <a:spcPts val="0"/>
              </a:spcAft>
              <a:buSzPct val="124000"/>
              <a:buFont typeface="Wingdings" pitchFamily="2" charset="2"/>
              <a:buChar char="Ø"/>
              <a:defRPr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  <a:p>
            <a:pPr marL="457200" lvl="0" indent="-457200" fontAlgn="auto">
              <a:lnSpc>
                <a:spcPct val="150000"/>
              </a:lnSpc>
              <a:spcAft>
                <a:spcPts val="0"/>
              </a:spcAft>
              <a:buSzPct val="125000"/>
              <a:buFont typeface="Wingdings" pitchFamily="2" charset="2"/>
              <a:buChar char="Ø"/>
              <a:defRPr/>
            </a:pPr>
            <a:endParaRPr lang="en-US" altLang="zh-TW" sz="20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fontAlgn="auto">
              <a:spcAft>
                <a:spcPts val="0"/>
              </a:spcAft>
              <a:buSzPct val="125000"/>
              <a:buFont typeface="Wingdings" pitchFamily="2" charset="2"/>
              <a:buChar char="Ø"/>
              <a:defRPr/>
            </a:pPr>
            <a:r>
              <a:rPr lang="en-US" altLang="zh-TW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Integrated </a:t>
            </a:r>
            <a:r>
              <a:rPr lang="en-US" altLang="zh-TW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Electronics :</a:t>
            </a:r>
          </a:p>
          <a:p>
            <a:pPr lvl="0">
              <a:buSzPct val="126000"/>
              <a:buNone/>
            </a:pPr>
            <a:r>
              <a:rPr lang="en-US" altLang="zh-TW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  Jacob 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Millman</a:t>
            </a:r>
            <a:r>
              <a:rPr lang="en-US" altLang="zh-TW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Christos </a:t>
            </a:r>
            <a:r>
              <a:rPr lang="en-US" altLang="zh-TW" sz="2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Halkias</a:t>
            </a:r>
            <a:r>
              <a:rPr lang="en-US" altLang="zh-TW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(McGraw-Hill</a:t>
            </a:r>
            <a:r>
              <a:rPr lang="en-US" altLang="zh-TW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>
              <a:buSzPct val="126000"/>
              <a:buNone/>
            </a:pPr>
            <a:endParaRPr lang="en-US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SzPct val="126000"/>
              <a:buFont typeface="Wingdings" pitchFamily="2" charset="2"/>
              <a:buChar char="Ø"/>
            </a:pPr>
            <a:r>
              <a:rPr lang="en-US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Introductory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Electronic Devices and Circuits</a:t>
            </a:r>
          </a:p>
          <a:p>
            <a:pPr marL="0" indent="0" eaLnBrk="1" hangingPunct="1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Robert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Paynter</a:t>
            </a:r>
            <a:endParaRPr lang="th-TH" sz="2000" dirty="0">
              <a:latin typeface="Times New Roman" pitchFamily="18" charset="0"/>
            </a:endParaRP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SzPct val="125000"/>
              <a:buFont typeface="Wingdings" pitchFamily="2" charset="2"/>
              <a:buChar char="Ø"/>
              <a:defRPr/>
            </a:pPr>
            <a:endParaRPr lang="en-US" altLang="zh-TW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spcAft>
                <a:spcPts val="0"/>
              </a:spcAft>
              <a:buSzPct val="125000"/>
              <a:buFont typeface="Wingdings" pitchFamily="2" charset="2"/>
              <a:buChar char="Ø"/>
              <a:defRPr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Thomas L. Floyd ( Prentice Hall ). </a:t>
            </a: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DD0248-B346-404D-8C11-93BF74C467D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712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sz="2800" b="1" kern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Basic Circuits of </a:t>
            </a:r>
            <a:r>
              <a:rPr kumimoji="1" lang="en-US" altLang="zh-TW" sz="2800" b="1" kern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BJT: </a:t>
            </a:r>
            <a:br>
              <a:rPr kumimoji="1" lang="en-US" altLang="zh-TW" sz="2800" b="1" kern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1" lang="en-US" altLang="zh-TW" sz="24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NPN Transistor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6C2B9-F400-4E3D-B627-9C29C750EC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4" descr="fg17_0050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66533" y="1676400"/>
            <a:ext cx="5804693" cy="3570316"/>
          </a:xfrm>
        </p:spPr>
      </p:pic>
      <p:sp>
        <p:nvSpPr>
          <p:cNvPr id="3" name="Rectangle 2"/>
          <p:cNvSpPr/>
          <p:nvPr/>
        </p:nvSpPr>
        <p:spPr>
          <a:xfrm>
            <a:off x="3810000" y="5257800"/>
            <a:ext cx="1622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hangingPunct="0">
              <a:spcBef>
                <a:spcPct val="50000"/>
              </a:spcBef>
            </a:pPr>
            <a:r>
              <a:rPr lang="en-C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400" b="1" baseline="-18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C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= I</a:t>
            </a:r>
            <a:r>
              <a:rPr lang="en-CA" sz="2400" b="1" baseline="-20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+ I</a:t>
            </a:r>
            <a:r>
              <a:rPr lang="en-CA" sz="2400" b="1" baseline="-18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xmlns="" val="1707076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 Characteristics: </a:t>
            </a:r>
            <a:b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dirty="0" smtClean="0"/>
          </a:p>
        </p:txBody>
      </p:sp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52600"/>
            <a:ext cx="5410200" cy="399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2246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 Characteristics: </a:t>
            </a:r>
            <a:b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Load </a:t>
            </a:r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Line – Biasing and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Stability: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ct val="50000"/>
              </a:spcBef>
              <a:buNone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region: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BJT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acts as a signal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amplifier.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B-E junction is forward biased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C-B junction is reverse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biased.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Graphical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construction for determining the dc collector current </a:t>
            </a:r>
            <a:r>
              <a:rPr lang="en-US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the collector-to-emitter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voltage </a:t>
            </a:r>
            <a:r>
              <a:rPr lang="en-US" altLang="zh-CN" sz="20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CN" sz="20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altLang="zh-C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requirement  is to set the Q-point such that that it does not go into the saturation or cutoff  regions when </a:t>
            </a:r>
            <a:r>
              <a:rPr lang="en-US" alt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a ac signal is applied. </a:t>
            </a:r>
            <a:endParaRPr lang="en-US" altLang="en-US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Maximum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signal swing depends on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bias voltage.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B7589D-00A6-4F36-A446-846222C24B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070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3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 Operating Point:</a:t>
            </a:r>
            <a:br>
              <a:rPr lang="en-US" altLang="en-US" sz="3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Active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region - Amplifier: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acts as a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Signal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mplifier.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1.  B-E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unction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orward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iased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≈ 0.7 V for Si</a:t>
            </a:r>
          </a:p>
          <a:p>
            <a:pPr marL="457200" lvl="1" indent="0">
              <a:buNone/>
            </a:pP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2.  B-C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unction Reverse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iased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3.  KCL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+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4800602" y="2819400"/>
            <a:ext cx="3887973" cy="2194000"/>
            <a:chOff x="2612" y="2784"/>
            <a:chExt cx="2194" cy="1097"/>
          </a:xfrm>
        </p:grpSpPr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2612" y="2793"/>
              <a:ext cx="901" cy="1088"/>
              <a:chOff x="2660" y="2793"/>
              <a:chExt cx="901" cy="1088"/>
            </a:xfrm>
          </p:grpSpPr>
          <p:sp>
            <p:nvSpPr>
              <p:cNvPr id="8217" name="Line 25"/>
              <p:cNvSpPr>
                <a:spLocks noChangeShapeType="1"/>
              </p:cNvSpPr>
              <p:nvPr/>
            </p:nvSpPr>
            <p:spPr bwMode="auto">
              <a:xfrm flipH="1" flipV="1">
                <a:off x="2688" y="3456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4" name="Group 40"/>
              <p:cNvGrpSpPr>
                <a:grpSpLocks/>
              </p:cNvGrpSpPr>
              <p:nvPr/>
            </p:nvGrpSpPr>
            <p:grpSpPr bwMode="auto">
              <a:xfrm>
                <a:off x="2660" y="2793"/>
                <a:ext cx="901" cy="1088"/>
                <a:chOff x="2640" y="2793"/>
                <a:chExt cx="901" cy="1088"/>
              </a:xfrm>
            </p:grpSpPr>
            <p:sp>
              <p:nvSpPr>
                <p:cNvPr id="8196" name="Line 4"/>
                <p:cNvSpPr>
                  <a:spLocks noChangeShapeType="1"/>
                </p:cNvSpPr>
                <p:nvPr/>
              </p:nvSpPr>
              <p:spPr bwMode="auto">
                <a:xfrm>
                  <a:off x="2832" y="3360"/>
                  <a:ext cx="192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3024" y="3216"/>
                  <a:ext cx="144" cy="9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auto">
                <a:xfrm flipH="1" flipV="1">
                  <a:off x="3024" y="3408"/>
                  <a:ext cx="144" cy="9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3024" y="3264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3168" y="3504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168" y="3024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20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044" y="2793"/>
                  <a:ext cx="198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</a:p>
              </p:txBody>
            </p:sp>
            <p:sp>
              <p:nvSpPr>
                <p:cNvPr id="820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640" y="3216"/>
                  <a:ext cx="191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</a:p>
              </p:txBody>
            </p:sp>
            <p:sp>
              <p:nvSpPr>
                <p:cNvPr id="820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052" y="3696"/>
                  <a:ext cx="191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rPr>
                    <a:t>E</a:t>
                  </a: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360" y="3504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312" y="297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21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688" y="3456"/>
                  <a:ext cx="187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srgbClr val="0000CC"/>
                      </a:solidFill>
                      <a:latin typeface="Calibri"/>
                    </a:rPr>
                    <a:t>I</a:t>
                  </a:r>
                  <a:r>
                    <a:rPr lang="en-US" b="1" baseline="-25000" dirty="0">
                      <a:solidFill>
                        <a:srgbClr val="0000CC"/>
                      </a:solidFill>
                      <a:latin typeface="Calibri"/>
                    </a:rPr>
                    <a:t>B</a:t>
                  </a:r>
                  <a:endParaRPr lang="en-US" b="1" dirty="0">
                    <a:solidFill>
                      <a:srgbClr val="0000CC"/>
                    </a:solidFill>
                    <a:latin typeface="Calibri"/>
                  </a:endParaRPr>
                </a:p>
              </p:txBody>
            </p:sp>
            <p:sp>
              <p:nvSpPr>
                <p:cNvPr id="821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360" y="3600"/>
                  <a:ext cx="181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prstClr val="black"/>
                      </a:solidFill>
                      <a:latin typeface="Calibri"/>
                    </a:rPr>
                    <a:t>I</a:t>
                  </a:r>
                  <a:r>
                    <a:rPr lang="en-US" b="1" baseline="-25000" dirty="0">
                      <a:solidFill>
                        <a:prstClr val="black"/>
                      </a:solidFill>
                      <a:latin typeface="Calibri"/>
                    </a:rPr>
                    <a:t>E</a:t>
                  </a:r>
                  <a:endParaRPr lang="en-US" b="1" dirty="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822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312" y="2976"/>
                  <a:ext cx="183" cy="1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b="1" dirty="0">
                      <a:solidFill>
                        <a:prstClr val="black"/>
                      </a:solidFill>
                      <a:latin typeface="Calibri"/>
                    </a:rPr>
                    <a:t>I</a:t>
                  </a:r>
                  <a:r>
                    <a:rPr lang="en-US" b="1" baseline="-25000" dirty="0">
                      <a:solidFill>
                        <a:prstClr val="black"/>
                      </a:solidFill>
                      <a:latin typeface="Calibri"/>
                    </a:rPr>
                    <a:t>C</a:t>
                  </a:r>
                  <a:endParaRPr lang="en-US" b="1" dirty="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</p:grpSp>
        <p:grpSp>
          <p:nvGrpSpPr>
            <p:cNvPr id="5" name="Group 39"/>
            <p:cNvGrpSpPr>
              <a:grpSpLocks/>
            </p:cNvGrpSpPr>
            <p:nvPr/>
          </p:nvGrpSpPr>
          <p:grpSpPr bwMode="auto">
            <a:xfrm>
              <a:off x="3903" y="2784"/>
              <a:ext cx="903" cy="1097"/>
              <a:chOff x="4032" y="2832"/>
              <a:chExt cx="903" cy="1097"/>
            </a:xfrm>
          </p:grpSpPr>
          <p:sp>
            <p:nvSpPr>
              <p:cNvPr id="8210" name="Line 18"/>
              <p:cNvSpPr>
                <a:spLocks noChangeShapeType="1"/>
              </p:cNvSpPr>
              <p:nvPr/>
            </p:nvSpPr>
            <p:spPr bwMode="auto">
              <a:xfrm flipV="1">
                <a:off x="4560" y="3072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11" name="Text Box 19"/>
              <p:cNvSpPr txBox="1">
                <a:spLocks noChangeArrowheads="1"/>
              </p:cNvSpPr>
              <p:nvPr/>
            </p:nvSpPr>
            <p:spPr bwMode="auto">
              <a:xfrm>
                <a:off x="4436" y="2832"/>
                <a:ext cx="198" cy="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</a:p>
            </p:txBody>
          </p:sp>
          <p:sp>
            <p:nvSpPr>
              <p:cNvPr id="8212" name="Text Box 20"/>
              <p:cNvSpPr txBox="1">
                <a:spLocks noChangeArrowheads="1"/>
              </p:cNvSpPr>
              <p:nvPr/>
            </p:nvSpPr>
            <p:spPr bwMode="auto">
              <a:xfrm>
                <a:off x="4032" y="3264"/>
                <a:ext cx="191" cy="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</a:p>
            </p:txBody>
          </p:sp>
          <p:sp>
            <p:nvSpPr>
              <p:cNvPr id="8213" name="Text Box 21"/>
              <p:cNvSpPr txBox="1">
                <a:spLocks noChangeArrowheads="1"/>
              </p:cNvSpPr>
              <p:nvPr/>
            </p:nvSpPr>
            <p:spPr bwMode="auto">
              <a:xfrm>
                <a:off x="4464" y="3744"/>
                <a:ext cx="191" cy="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E</a:t>
                </a:r>
              </a:p>
            </p:txBody>
          </p:sp>
          <p:sp>
            <p:nvSpPr>
              <p:cNvPr id="8215" name="Line 23"/>
              <p:cNvSpPr>
                <a:spLocks noChangeShapeType="1"/>
              </p:cNvSpPr>
              <p:nvPr/>
            </p:nvSpPr>
            <p:spPr bwMode="auto">
              <a:xfrm>
                <a:off x="4752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1" name="Text Box 29"/>
              <p:cNvSpPr txBox="1">
                <a:spLocks noChangeArrowheads="1"/>
              </p:cNvSpPr>
              <p:nvPr/>
            </p:nvSpPr>
            <p:spPr bwMode="auto">
              <a:xfrm>
                <a:off x="4080" y="3504"/>
                <a:ext cx="187" cy="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I</a:t>
                </a:r>
                <a:r>
                  <a:rPr lang="en-US" b="1" baseline="-25000" dirty="0">
                    <a:solidFill>
                      <a:prstClr val="black"/>
                    </a:solidFill>
                    <a:latin typeface="Calibri"/>
                  </a:rPr>
                  <a:t>B</a:t>
                </a:r>
                <a:endParaRPr lang="en-US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2" name="Text Box 30"/>
              <p:cNvSpPr txBox="1">
                <a:spLocks noChangeArrowheads="1"/>
              </p:cNvSpPr>
              <p:nvPr/>
            </p:nvSpPr>
            <p:spPr bwMode="auto">
              <a:xfrm>
                <a:off x="4752" y="3600"/>
                <a:ext cx="181" cy="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I</a:t>
                </a:r>
                <a:r>
                  <a:rPr lang="en-US" b="1" baseline="-25000" dirty="0">
                    <a:solidFill>
                      <a:prstClr val="black"/>
                    </a:solidFill>
                    <a:latin typeface="Calibri"/>
                  </a:rPr>
                  <a:t>E</a:t>
                </a:r>
                <a:endParaRPr lang="en-US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3" name="Text Box 31"/>
              <p:cNvSpPr txBox="1">
                <a:spLocks noChangeArrowheads="1"/>
              </p:cNvSpPr>
              <p:nvPr/>
            </p:nvSpPr>
            <p:spPr bwMode="auto">
              <a:xfrm>
                <a:off x="4752" y="3024"/>
                <a:ext cx="183" cy="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prstClr val="black"/>
                    </a:solidFill>
                    <a:latin typeface="Calibri"/>
                  </a:rPr>
                  <a:t>I</a:t>
                </a:r>
                <a:r>
                  <a:rPr lang="en-US" b="1" baseline="-25000" dirty="0">
                    <a:solidFill>
                      <a:prstClr val="black"/>
                    </a:solidFill>
                    <a:latin typeface="Calibri"/>
                  </a:rPr>
                  <a:t>C</a:t>
                </a:r>
                <a:endParaRPr lang="en-US" b="1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4" name="Line 32"/>
              <p:cNvSpPr>
                <a:spLocks noChangeShapeType="1"/>
              </p:cNvSpPr>
              <p:nvPr/>
            </p:nvSpPr>
            <p:spPr bwMode="auto">
              <a:xfrm flipV="1">
                <a:off x="4080" y="350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5" name="Line 33"/>
              <p:cNvSpPr>
                <a:spLocks noChangeShapeType="1"/>
              </p:cNvSpPr>
              <p:nvPr/>
            </p:nvSpPr>
            <p:spPr bwMode="auto">
              <a:xfrm>
                <a:off x="4704" y="30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6" name="Line 34"/>
              <p:cNvSpPr>
                <a:spLocks noChangeShapeType="1"/>
              </p:cNvSpPr>
              <p:nvPr/>
            </p:nvSpPr>
            <p:spPr bwMode="auto">
              <a:xfrm>
                <a:off x="4224" y="3408"/>
                <a:ext cx="19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7" name="Line 35"/>
              <p:cNvSpPr>
                <a:spLocks noChangeShapeType="1"/>
              </p:cNvSpPr>
              <p:nvPr/>
            </p:nvSpPr>
            <p:spPr bwMode="auto">
              <a:xfrm flipV="1">
                <a:off x="4416" y="3264"/>
                <a:ext cx="144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8" name="Line 36"/>
              <p:cNvSpPr>
                <a:spLocks noChangeShapeType="1"/>
              </p:cNvSpPr>
              <p:nvPr/>
            </p:nvSpPr>
            <p:spPr bwMode="auto">
              <a:xfrm>
                <a:off x="4416" y="3456"/>
                <a:ext cx="192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29" name="Line 37"/>
              <p:cNvSpPr>
                <a:spLocks noChangeShapeType="1"/>
              </p:cNvSpPr>
              <p:nvPr/>
            </p:nvSpPr>
            <p:spPr bwMode="auto">
              <a:xfrm flipV="1">
                <a:off x="4416" y="3312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230" name="Line 38"/>
              <p:cNvSpPr>
                <a:spLocks noChangeShapeType="1"/>
              </p:cNvSpPr>
              <p:nvPr/>
            </p:nvSpPr>
            <p:spPr bwMode="auto">
              <a:xfrm flipV="1">
                <a:off x="4608" y="3552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55965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5813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Slope of the Load Line:</a:t>
            </a:r>
            <a:endParaRPr lang="en-US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8311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843873886"/>
              </p:ext>
            </p:extLst>
          </p:nvPr>
        </p:nvGraphicFramePr>
        <p:xfrm>
          <a:off x="609600" y="4686300"/>
          <a:ext cx="2737463" cy="990600"/>
        </p:xfrm>
        <a:graphic>
          <a:graphicData uri="http://schemas.openxmlformats.org/presentationml/2006/ole">
            <p:oleObj spid="_x0000_s339148" name="方程式" r:id="rId3" imgW="1193800" imgH="43180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2362200"/>
            <a:ext cx="4572000" cy="127419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RC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429000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I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4" descr="fg17_005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1" y="2133600"/>
            <a:ext cx="4824768" cy="33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62501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EEECD05-715D-41B9-8F65-469A6790E46A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082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458200" cy="1066800"/>
          </a:xfrm>
          <a:solidFill>
            <a:schemeClr val="bg1"/>
          </a:solidFill>
        </p:spPr>
        <p:txBody>
          <a:bodyPr/>
          <a:lstStyle/>
          <a:p>
            <a:r>
              <a:rPr lang="en-US" altLang="zh-CN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Current Equations in a BJT:</a:t>
            </a:r>
            <a:br>
              <a:rPr lang="en-US" altLang="zh-CN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NPN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</a:t>
            </a:r>
            <a:endParaRPr lang="en-US" sz="3600" dirty="0" smtClean="0">
              <a:ea typeface="宋体"/>
              <a:cs typeface="宋体"/>
            </a:endParaRPr>
          </a:p>
        </p:txBody>
      </p:sp>
      <p:sp>
        <p:nvSpPr>
          <p:cNvPr id="30823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Collector Current 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Base Current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Emitter Current</a:t>
            </a:r>
          </a:p>
          <a:p>
            <a:endParaRPr lang="en-US" dirty="0" smtClean="0"/>
          </a:p>
        </p:txBody>
      </p:sp>
      <p:graphicFrame>
        <p:nvGraphicFramePr>
          <p:cNvPr id="3082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40272975"/>
              </p:ext>
            </p:extLst>
          </p:nvPr>
        </p:nvGraphicFramePr>
        <p:xfrm>
          <a:off x="4191000" y="4191000"/>
          <a:ext cx="3581400" cy="1085850"/>
        </p:xfrm>
        <a:graphic>
          <a:graphicData uri="http://schemas.openxmlformats.org/presentationml/2006/ole">
            <p:oleObj spid="_x0000_s317116" name="Equation" r:id="rId3" imgW="1218671" imgH="431613" progId="Equation.3">
              <p:embed/>
            </p:oleObj>
          </a:graphicData>
        </a:graphic>
      </p:graphicFrame>
      <p:graphicFrame>
        <p:nvGraphicFramePr>
          <p:cNvPr id="3082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11631890"/>
              </p:ext>
            </p:extLst>
          </p:nvPr>
        </p:nvGraphicFramePr>
        <p:xfrm>
          <a:off x="4191000" y="1828800"/>
          <a:ext cx="3200400" cy="900113"/>
        </p:xfrm>
        <a:graphic>
          <a:graphicData uri="http://schemas.openxmlformats.org/presentationml/2006/ole">
            <p:oleObj spid="_x0000_s317117" name="Equation" r:id="rId4" imgW="1028700" imgH="330200" progId="Equation.3">
              <p:embed/>
            </p:oleObj>
          </a:graphicData>
        </a:graphic>
      </p:graphicFrame>
      <p:graphicFrame>
        <p:nvGraphicFramePr>
          <p:cNvPr id="3082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4439469"/>
              </p:ext>
            </p:extLst>
          </p:nvPr>
        </p:nvGraphicFramePr>
        <p:xfrm>
          <a:off x="4165972" y="2895600"/>
          <a:ext cx="3454028" cy="1143000"/>
        </p:xfrm>
        <a:graphic>
          <a:graphicData uri="http://schemas.openxmlformats.org/presentationml/2006/ole">
            <p:oleObj spid="_x0000_s317118" name="Equation" r:id="rId5" imgW="1219200" imgH="457200" progId="Equation.3">
              <p:embed/>
            </p:oleObj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F9B2F-CAAD-4C9C-9B66-71478BA3A64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994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marR="0" lvl="1" indent="-285750" algn="ctr" defTabSz="914400" rtl="0" eaLnBrk="1" fontAlgn="auto" latinLnBrk="0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tabLst/>
              <a:defRPr/>
            </a:pPr>
            <a: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b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IN" sz="32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IN" sz="32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IN" sz="32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1.  </a:t>
            </a:r>
            <a: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Fixed-Biased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Transistor </a:t>
            </a:r>
            <a: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Circuits. </a:t>
            </a:r>
            <a:b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	   </a:t>
            </a:r>
            <a:r>
              <a:rPr lang="en-US" sz="2400" b="1" kern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Base-Biased </a:t>
            </a:r>
            <a:r>
              <a:rPr lang="en-US" sz="2400" b="1" kern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(Fixed Bias) </a:t>
            </a:r>
            <a:r>
              <a:rPr lang="en-US" sz="2400" b="1" kern="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Transistor Circuit</a:t>
            </a:r>
            <a:r>
              <a:rPr lang="en-US" sz="2400" b="1" kern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en-US" sz="2400" b="1" kern="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 lvl="5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Single Power Supply</a:t>
            </a:r>
          </a:p>
          <a:p>
            <a:pPr marL="857250" lvl="2" indent="-457200" algn="ctr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7497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45EB027D-9D0A-4084-8B81-ADA981D75EA2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11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599"/>
            <a:ext cx="8763000" cy="1008321"/>
          </a:xfrm>
        </p:spPr>
        <p:txBody>
          <a:bodyPr/>
          <a:lstStyle/>
          <a:p>
            <a:pPr marL="2233613" indent="-22336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Base-Biased (Fixed Bias) Transistor Circuit: </a:t>
            </a:r>
            <a:b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th-TH" sz="24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3316" name="Object 27"/>
          <p:cNvGraphicFramePr>
            <a:graphicFrameLocks noChangeAspect="1"/>
          </p:cNvGraphicFramePr>
          <p:nvPr/>
        </p:nvGraphicFramePr>
        <p:xfrm>
          <a:off x="76200" y="1371600"/>
          <a:ext cx="4648200" cy="4430713"/>
        </p:xfrm>
        <a:graphic>
          <a:graphicData uri="http://schemas.openxmlformats.org/presentationml/2006/ole">
            <p:oleObj spid="_x0000_s324825" name="Visio" r:id="rId3" imgW="1797406" imgH="1713586" progId="Visio.Drawing.11">
              <p:embed/>
            </p:oleObj>
          </a:graphicData>
        </a:graphic>
      </p:graphicFrame>
      <p:sp>
        <p:nvSpPr>
          <p:cNvPr id="13317" name="Text Box 28"/>
          <p:cNvSpPr txBox="1">
            <a:spLocks noChangeArrowheads="1"/>
          </p:cNvSpPr>
          <p:nvPr/>
        </p:nvSpPr>
        <p:spPr bwMode="auto">
          <a:xfrm>
            <a:off x="4038600" y="4175124"/>
            <a:ext cx="4953000" cy="1323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Advantage: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Circuit simplicity.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Disadvantage: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Q-point shifts with temp.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Applications: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Switching circuits only.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318" name="Text Box 29"/>
          <p:cNvSpPr txBox="1">
            <a:spLocks noChangeArrowheads="1"/>
          </p:cNvSpPr>
          <p:nvPr/>
        </p:nvSpPr>
        <p:spPr bwMode="auto">
          <a:xfrm>
            <a:off x="3799367" y="1828800"/>
            <a:ext cx="5334000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Circuit Recognition: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single resistor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between the base terminal and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No emitter resistor.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99367" y="1143000"/>
            <a:ext cx="3784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Circuit </a:t>
            </a:r>
            <a:r>
              <a:rPr lang="en-US" sz="2400" b="1" kern="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Characteristics - 1: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0005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F226EB54-C7DF-4130-947D-09255DC9A2F0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12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792162"/>
          </a:xfrm>
        </p:spPr>
        <p:txBody>
          <a:bodyPr>
            <a:normAutofit fontScale="90000"/>
          </a:bodyPr>
          <a:lstStyle/>
          <a:p>
            <a:pPr lvl="0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Base-Biased </a:t>
            </a:r>
            <a:r>
              <a:rPr lang="en-US" sz="31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(Fixed Bias) Transistor Circuit: </a:t>
            </a:r>
            <a:br>
              <a:rPr lang="en-US" sz="31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2700" b="1" kern="12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Circuit </a:t>
            </a:r>
            <a:r>
              <a:rPr lang="en-US" sz="27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Characteristics - 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2: </a:t>
            </a:r>
            <a:r>
              <a:rPr lang="en-US" sz="2700" kern="1200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700" kern="1200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th-TH" sz="27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434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1045838"/>
              </p:ext>
            </p:extLst>
          </p:nvPr>
        </p:nvGraphicFramePr>
        <p:xfrm>
          <a:off x="76200" y="1371600"/>
          <a:ext cx="4648200" cy="4430713"/>
        </p:xfrm>
        <a:graphic>
          <a:graphicData uri="http://schemas.openxmlformats.org/presentationml/2006/ole">
            <p:oleObj spid="_x0000_s341478" name="Visio" r:id="rId3" imgW="1797406" imgH="1713586" progId="Visio.Drawing.11">
              <p:embed/>
            </p:oleObj>
          </a:graphicData>
        </a:graphic>
      </p:graphicFrame>
      <p:graphicFrame>
        <p:nvGraphicFramePr>
          <p:cNvPr id="143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89307284"/>
              </p:ext>
            </p:extLst>
          </p:nvPr>
        </p:nvGraphicFramePr>
        <p:xfrm>
          <a:off x="5381847" y="2037524"/>
          <a:ext cx="1600200" cy="1371600"/>
        </p:xfrm>
        <a:graphic>
          <a:graphicData uri="http://schemas.openxmlformats.org/presentationml/2006/ole">
            <p:oleObj spid="_x0000_s341479" name="Equation" r:id="rId4" imgW="800100" imgH="685800" progId="">
              <p:embed/>
            </p:oleObj>
          </a:graphicData>
        </a:graphic>
      </p:graphicFrame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5181600" y="1637414"/>
            <a:ext cx="25908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Load line equations:</a:t>
            </a:r>
            <a:endParaRPr lang="th-TH" sz="20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4343" name="Text Box 8"/>
          <p:cNvSpPr txBox="1">
            <a:spLocks noChangeArrowheads="1"/>
          </p:cNvSpPr>
          <p:nvPr/>
        </p:nvSpPr>
        <p:spPr bwMode="auto">
          <a:xfrm>
            <a:off x="5183372" y="3476655"/>
            <a:ext cx="30480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Q-point equations:</a:t>
            </a:r>
            <a:endParaRPr lang="th-TH" sz="20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graphicFrame>
        <p:nvGraphicFramePr>
          <p:cNvPr id="1434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2816946"/>
              </p:ext>
            </p:extLst>
          </p:nvPr>
        </p:nvGraphicFramePr>
        <p:xfrm>
          <a:off x="5410200" y="4038600"/>
          <a:ext cx="2133600" cy="1847850"/>
        </p:xfrm>
        <a:graphic>
          <a:graphicData uri="http://schemas.openxmlformats.org/presentationml/2006/ole">
            <p:oleObj spid="_x0000_s341480" name="Equation" r:id="rId5" imgW="1040948" imgH="901309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4946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4BFBCD5C-4F6D-45CF-B4E0-DF9E09236C2D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13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529856" y="154172"/>
            <a:ext cx="8229600" cy="1143000"/>
          </a:xfrm>
        </p:spPr>
        <p:txBody>
          <a:bodyPr/>
          <a:lstStyle/>
          <a:p>
            <a:pPr lvl="0"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Base-Biased (Fixed Bias) Transistor </a:t>
            </a:r>
            <a:r>
              <a:rPr lang="en-IN" sz="28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Circuit:</a:t>
            </a:r>
            <a:br>
              <a:rPr lang="en-IN" sz="28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400" b="1" kern="1200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Q-point </a:t>
            </a:r>
            <a:r>
              <a:rPr lang="en-US" sz="2400" b="1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equations:</a:t>
            </a:r>
            <a:r>
              <a:rPr lang="th-TH" sz="2400" b="1" kern="1200" dirty="0">
                <a:solidFill>
                  <a:srgbClr val="FF0000"/>
                </a:solidFill>
                <a:latin typeface="Times New Roman" pitchFamily="18" charset="0"/>
                <a:ea typeface="+mn-ea"/>
              </a:rPr>
              <a:t/>
            </a:r>
            <a:br>
              <a:rPr lang="th-TH" sz="2400" b="1" kern="1200" dirty="0">
                <a:solidFill>
                  <a:srgbClr val="FF0000"/>
                </a:solidFill>
                <a:latin typeface="Times New Roman" pitchFamily="18" charset="0"/>
                <a:ea typeface="+mn-ea"/>
              </a:rPr>
            </a:br>
            <a:endParaRPr lang="en-IN" sz="2400" b="1" kern="1200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92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03254535"/>
              </p:ext>
            </p:extLst>
          </p:nvPr>
        </p:nvGraphicFramePr>
        <p:xfrm>
          <a:off x="5826642" y="2895600"/>
          <a:ext cx="1905000" cy="898525"/>
        </p:xfrm>
        <a:graphic>
          <a:graphicData uri="http://schemas.openxmlformats.org/presentationml/2006/ole">
            <p:oleObj spid="_x0000_s321201" name="Equation" r:id="rId3" imgW="914400" imgH="431800" progId="">
              <p:embed/>
            </p:oleObj>
          </a:graphicData>
        </a:graphic>
      </p:graphicFrame>
      <p:graphicFrame>
        <p:nvGraphicFramePr>
          <p:cNvPr id="92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0654628"/>
              </p:ext>
            </p:extLst>
          </p:nvPr>
        </p:nvGraphicFramePr>
        <p:xfrm>
          <a:off x="5884134" y="4038600"/>
          <a:ext cx="1219200" cy="522288"/>
        </p:xfrm>
        <a:graphic>
          <a:graphicData uri="http://schemas.openxmlformats.org/presentationml/2006/ole">
            <p:oleObj spid="_x0000_s321202" name="Equation" r:id="rId4" imgW="533169" imgH="228501" progId="">
              <p:embed/>
            </p:oleObj>
          </a:graphicData>
        </a:graphic>
      </p:graphicFrame>
      <p:graphicFrame>
        <p:nvGraphicFramePr>
          <p:cNvPr id="922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1096914"/>
              </p:ext>
            </p:extLst>
          </p:nvPr>
        </p:nvGraphicFramePr>
        <p:xfrm>
          <a:off x="152400" y="1104205"/>
          <a:ext cx="5065854" cy="4829145"/>
        </p:xfrm>
        <a:graphic>
          <a:graphicData uri="http://schemas.openxmlformats.org/presentationml/2006/ole">
            <p:oleObj spid="_x0000_s321203" name="Visio" r:id="rId5" imgW="1797406" imgH="1713586" progId="Visio.Drawing.11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82016" y="1524000"/>
            <a:ext cx="2778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  <a:defRPr/>
            </a:pPr>
            <a:r>
              <a:rPr lang="en-I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Base–Emitter  </a:t>
            </a:r>
            <a:r>
              <a:rPr lang="en-I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Loop:</a:t>
            </a:r>
          </a:p>
        </p:txBody>
      </p:sp>
      <p:sp>
        <p:nvSpPr>
          <p:cNvPr id="4" name="Rectangle 3"/>
          <p:cNvSpPr/>
          <p:nvPr/>
        </p:nvSpPr>
        <p:spPr>
          <a:xfrm>
            <a:off x="5792972" y="2133600"/>
            <a:ext cx="2567562" cy="461665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I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5526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4BFBCD5C-4F6D-45CF-B4E0-DF9E09236C2D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14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529856" y="154172"/>
            <a:ext cx="8229600" cy="1143000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Base-Biased (Fixed Bias) Transistor </a:t>
            </a:r>
            <a:r>
              <a:rPr lang="en-IN" sz="28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Circuit:</a:t>
            </a:r>
          </a:p>
        </p:txBody>
      </p:sp>
      <p:graphicFrame>
        <p:nvGraphicFramePr>
          <p:cNvPr id="92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51377104"/>
              </p:ext>
            </p:extLst>
          </p:nvPr>
        </p:nvGraphicFramePr>
        <p:xfrm>
          <a:off x="6324601" y="4114800"/>
          <a:ext cx="1219200" cy="522288"/>
        </p:xfrm>
        <a:graphic>
          <a:graphicData uri="http://schemas.openxmlformats.org/presentationml/2006/ole">
            <p:oleObj spid="_x0000_s340322" name="Equation" r:id="rId3" imgW="533169" imgH="228501" progId="">
              <p:embed/>
            </p:oleObj>
          </a:graphicData>
        </a:graphic>
      </p:graphicFrame>
      <p:graphicFrame>
        <p:nvGraphicFramePr>
          <p:cNvPr id="922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91352323"/>
              </p:ext>
            </p:extLst>
          </p:nvPr>
        </p:nvGraphicFramePr>
        <p:xfrm>
          <a:off x="152400" y="1104205"/>
          <a:ext cx="5065854" cy="4829145"/>
        </p:xfrm>
        <a:graphic>
          <a:graphicData uri="http://schemas.openxmlformats.org/presentationml/2006/ole">
            <p:oleObj spid="_x0000_s340323" name="Visio" r:id="rId4" imgW="1797406" imgH="1713586" progId="Visio.Drawing.11">
              <p:embed/>
            </p:oleObj>
          </a:graphicData>
        </a:graphic>
      </p:graphicFrame>
      <p:sp>
        <p:nvSpPr>
          <p:cNvPr id="9224" name="Text Box 11"/>
          <p:cNvSpPr txBox="1">
            <a:spLocks noChangeArrowheads="1"/>
          </p:cNvSpPr>
          <p:nvPr/>
        </p:nvSpPr>
        <p:spPr bwMode="auto">
          <a:xfrm>
            <a:off x="5334000" y="4953000"/>
            <a:ext cx="3657600" cy="495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en-US" sz="2400" dirty="0" smtClean="0">
                <a:solidFill>
                  <a:srgbClr val="000000"/>
                </a:solidFill>
              </a:rPr>
              <a:t> = dc current gain = </a:t>
            </a:r>
            <a:r>
              <a:rPr lang="en-US" sz="2400" i="1" dirty="0" err="1" smtClean="0">
                <a:solidFill>
                  <a:srgbClr val="000000"/>
                </a:solidFill>
              </a:rPr>
              <a:t>h</a:t>
            </a:r>
            <a:r>
              <a:rPr lang="en-US" sz="2400" i="1" baseline="-25000" dirty="0" err="1" smtClean="0">
                <a:solidFill>
                  <a:srgbClr val="000000"/>
                </a:solidFill>
              </a:rPr>
              <a:t>FE</a:t>
            </a:r>
            <a:endParaRPr lang="th-TH" sz="2400" i="1" baseline="-25000" dirty="0" smtClean="0">
              <a:solidFill>
                <a:srgbClr val="00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0" y="1104205"/>
            <a:ext cx="32754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  <a:defRPr/>
            </a:pPr>
            <a:r>
              <a:rPr lang="en-I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 Collector–Emitter  </a:t>
            </a:r>
            <a:r>
              <a:rPr lang="en-IN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Loop:</a:t>
            </a:r>
          </a:p>
        </p:txBody>
      </p:sp>
      <p:sp>
        <p:nvSpPr>
          <p:cNvPr id="5" name="Rectangle 4"/>
          <p:cNvSpPr/>
          <p:nvPr/>
        </p:nvSpPr>
        <p:spPr>
          <a:xfrm>
            <a:off x="5846925" y="1672856"/>
            <a:ext cx="2381795" cy="646331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en-US" sz="24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RC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846925" y="2514600"/>
            <a:ext cx="237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V</a:t>
            </a:r>
            <a:r>
              <a:rPr kumimoji="0" lang="en-US" sz="2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CE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V</a:t>
            </a:r>
            <a:r>
              <a:rPr kumimoji="0" lang="en-US" sz="2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CC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- I</a:t>
            </a:r>
            <a:r>
              <a:rPr kumimoji="0" lang="en-US" sz="2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3523" y="3122428"/>
            <a:ext cx="16764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872392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C28F086C-D3BA-45A9-BF29-8BB004B94492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15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233613" indent="-22336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 19.1; Example 19.1</a:t>
            </a:r>
            <a:endParaRPr lang="th-TH" sz="28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graphicFrame>
        <p:nvGraphicFramePr>
          <p:cNvPr id="1024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3162438"/>
              </p:ext>
            </p:extLst>
          </p:nvPr>
        </p:nvGraphicFramePr>
        <p:xfrm>
          <a:off x="381000" y="1295400"/>
          <a:ext cx="4454525" cy="4953000"/>
        </p:xfrm>
        <a:graphic>
          <a:graphicData uri="http://schemas.openxmlformats.org/presentationml/2006/ole">
            <p:oleObj spid="_x0000_s322399" name="Visio" r:id="rId3" imgW="1519733" imgH="1689202" progId="Visio.Drawing.11">
              <p:embed/>
            </p:oleObj>
          </a:graphicData>
        </a:graphic>
      </p:graphicFrame>
      <p:graphicFrame>
        <p:nvGraphicFramePr>
          <p:cNvPr id="102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3920269"/>
              </p:ext>
            </p:extLst>
          </p:nvPr>
        </p:nvGraphicFramePr>
        <p:xfrm>
          <a:off x="5105400" y="1600200"/>
          <a:ext cx="3276600" cy="1189038"/>
        </p:xfrm>
        <a:graphic>
          <a:graphicData uri="http://schemas.openxmlformats.org/presentationml/2006/ole">
            <p:oleObj spid="_x0000_s322400" name="Equation" r:id="rId4" imgW="1816100" imgH="660400" progId="">
              <p:embed/>
            </p:oleObj>
          </a:graphicData>
        </a:graphic>
      </p:graphicFrame>
      <p:graphicFrame>
        <p:nvGraphicFramePr>
          <p:cNvPr id="1024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6071265"/>
              </p:ext>
            </p:extLst>
          </p:nvPr>
        </p:nvGraphicFramePr>
        <p:xfrm>
          <a:off x="5105400" y="3095625"/>
          <a:ext cx="3429000" cy="809625"/>
        </p:xfrm>
        <a:graphic>
          <a:graphicData uri="http://schemas.openxmlformats.org/presentationml/2006/ole">
            <p:oleObj spid="_x0000_s322401" name="Equation" r:id="rId5" imgW="1828800" imgH="431800" progId="">
              <p:embed/>
            </p:oleObj>
          </a:graphicData>
        </a:graphic>
      </p:graphicFrame>
      <p:graphicFrame>
        <p:nvGraphicFramePr>
          <p:cNvPr id="1024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64955244"/>
              </p:ext>
            </p:extLst>
          </p:nvPr>
        </p:nvGraphicFramePr>
        <p:xfrm>
          <a:off x="5105400" y="4267200"/>
          <a:ext cx="3352800" cy="1243013"/>
        </p:xfrm>
        <a:graphic>
          <a:graphicData uri="http://schemas.openxmlformats.org/presentationml/2006/ole">
            <p:oleObj spid="_x0000_s322402" name="Equation" r:id="rId6" imgW="1816100" imgH="673100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923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D742C632-84D8-4A97-8A90-080F8832F316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16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233613" indent="-22336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19.2</a:t>
            </a:r>
            <a:endParaRPr lang="th-TH" sz="28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1066800" y="1219200"/>
            <a:ext cx="7315200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Construct the DC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oad line for circuit 19.1; shown in slide 12, and plot the Q-point from the values obtained in Example 19.1.  Determine whether the circuit is midpoint biased.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12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50805341"/>
              </p:ext>
            </p:extLst>
          </p:nvPr>
        </p:nvGraphicFramePr>
        <p:xfrm>
          <a:off x="1066800" y="2438400"/>
          <a:ext cx="5257800" cy="3986213"/>
        </p:xfrm>
        <a:graphic>
          <a:graphicData uri="http://schemas.openxmlformats.org/presentationml/2006/ole">
            <p:oleObj spid="_x0000_s323207" name="Visio" r:id="rId3" imgW="1654759" imgH="1253338" progId="Visio.Drawing.11">
              <p:embed/>
            </p:oleObj>
          </a:graphicData>
        </a:graphic>
      </p:graphicFrame>
      <p:graphicFrame>
        <p:nvGraphicFramePr>
          <p:cNvPr id="1127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46288007"/>
              </p:ext>
            </p:extLst>
          </p:nvPr>
        </p:nvGraphicFramePr>
        <p:xfrm>
          <a:off x="5105400" y="2819400"/>
          <a:ext cx="3346450" cy="868363"/>
        </p:xfrm>
        <a:graphic>
          <a:graphicData uri="http://schemas.openxmlformats.org/presentationml/2006/ole">
            <p:oleObj spid="_x0000_s323208" name="Equation" r:id="rId4" imgW="1663700" imgH="431800" progId="">
              <p:embed/>
            </p:oleObj>
          </a:graphicData>
        </a:graphic>
      </p:graphicFrame>
      <p:graphicFrame>
        <p:nvGraphicFramePr>
          <p:cNvPr id="1127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0902590"/>
              </p:ext>
            </p:extLst>
          </p:nvPr>
        </p:nvGraphicFramePr>
        <p:xfrm>
          <a:off x="5562600" y="3962400"/>
          <a:ext cx="2362200" cy="525463"/>
        </p:xfrm>
        <a:graphic>
          <a:graphicData uri="http://schemas.openxmlformats.org/presentationml/2006/ole">
            <p:oleObj spid="_x0000_s323209" name="Equation" r:id="rId5" imgW="1143000" imgH="254000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57800" y="4953000"/>
            <a:ext cx="3174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circuit is midpoint biased.</a:t>
            </a:r>
            <a:endParaRPr lang="th-TH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6155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B64B7025-75FD-41CF-A074-F2BCBB4617E9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17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marL="2233613" indent="-22336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19.3 (Q-point Shift.)</a:t>
            </a:r>
            <a:endParaRPr lang="th-TH" sz="28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538716" y="1295400"/>
            <a:ext cx="8077200" cy="11695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transistor of Circuit 19.1, has values of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100 when T = 25 °C and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150 when T = 100 °C.  Determine the Q-point values of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at both of these temperatures.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2293" name="Object 7"/>
          <p:cNvGraphicFramePr>
            <a:graphicFrameLocks noChangeAspect="1"/>
          </p:cNvGraphicFramePr>
          <p:nvPr/>
        </p:nvGraphicFramePr>
        <p:xfrm>
          <a:off x="304800" y="2514600"/>
          <a:ext cx="4724400" cy="4051300"/>
        </p:xfrm>
        <a:graphic>
          <a:graphicData uri="http://schemas.openxmlformats.org/presentationml/2006/ole">
            <p:oleObj spid="_x0000_s323801" name="Visio" r:id="rId3" imgW="1970227" imgH="1689202" progId="Visio.Drawing.11">
              <p:embed/>
            </p:oleObj>
          </a:graphicData>
        </a:graphic>
      </p:graphicFrame>
      <p:graphicFrame>
        <p:nvGraphicFramePr>
          <p:cNvPr id="13415" name="Group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1728129"/>
              </p:ext>
            </p:extLst>
          </p:nvPr>
        </p:nvGraphicFramePr>
        <p:xfrm>
          <a:off x="3886200" y="3124200"/>
          <a:ext cx="5029200" cy="1097202"/>
        </p:xfrm>
        <a:graphic>
          <a:graphicData uri="http://schemas.openxmlformats.org/drawingml/2006/table">
            <a:tbl>
              <a:tblPr/>
              <a:tblGrid>
                <a:gridCol w="1508125"/>
                <a:gridCol w="1174750"/>
                <a:gridCol w="1173163"/>
                <a:gridCol w="1173162"/>
              </a:tblGrid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Temp(°C)</a:t>
                      </a:r>
                      <a:endParaRPr kumimoji="0" lang="th-TH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ahoma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(mA)</a:t>
                      </a:r>
                      <a:endParaRPr kumimoji="0" lang="th-TH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ahoma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(mA)</a:t>
                      </a:r>
                      <a:endParaRPr kumimoji="0" lang="th-TH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ahoma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(V)</a:t>
                      </a:r>
                      <a:endParaRPr kumimoji="0" lang="th-TH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ahoma" pitchFamily="34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20.28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2.028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3.94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20.28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3.04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1.92</a:t>
                      </a:r>
                      <a:endParaRPr kumimoji="0" lang="th-TH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2902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>
              <a:lnSpc>
                <a:spcPct val="150000"/>
              </a:lnSpc>
              <a:defRPr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IN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Voltage-Divider-Bias Circuits.</a:t>
            </a:r>
            <a:endParaRPr lang="en-IN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964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Voltage-Divider Bias Circuits:</a:t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NPN Transistor.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752600"/>
            <a:ext cx="4114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Voltage-divider biasing is the most common form of transistor biasing used. A thorough understanding of the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analysis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this circuit is essential for an electronic technician.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the Circuit, R1 and R2 set up a voltage divider on the base. Notice the similarity to the emitter-biased circuit.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20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19200"/>
            <a:ext cx="4267199" cy="422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9497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981E10E9-DE29-44C7-902F-2C78D0E696ED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20</a:t>
            </a:fld>
            <a:endParaRPr lang="th-TH" sz="1600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143000"/>
          </a:xfrm>
        </p:spPr>
        <p:txBody>
          <a:bodyPr/>
          <a:lstStyle/>
          <a:p>
            <a:pPr marL="1998663" indent="-199866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Voltage-Divider 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ias Characteristics-(1)</a:t>
            </a:r>
            <a:endParaRPr lang="th-TH" sz="28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graphicFrame>
        <p:nvGraphicFramePr>
          <p:cNvPr id="25604" name="Object 8"/>
          <p:cNvGraphicFramePr>
            <a:graphicFrameLocks noChangeAspect="1"/>
          </p:cNvGraphicFramePr>
          <p:nvPr/>
        </p:nvGraphicFramePr>
        <p:xfrm>
          <a:off x="76200" y="1289050"/>
          <a:ext cx="5181600" cy="4883150"/>
        </p:xfrm>
        <a:graphic>
          <a:graphicData uri="http://schemas.openxmlformats.org/presentationml/2006/ole">
            <p:oleObj spid="_x0000_s337112" name="Visio" r:id="rId3" imgW="1817827" imgH="1713586" progId="Visio.Drawing.11">
              <p:embed/>
            </p:oleObj>
          </a:graphicData>
        </a:graphic>
      </p:graphicFrame>
      <p:sp>
        <p:nvSpPr>
          <p:cNvPr id="25605" name="Text Box 9"/>
          <p:cNvSpPr txBox="1">
            <a:spLocks noChangeArrowheads="1"/>
          </p:cNvSpPr>
          <p:nvPr/>
        </p:nvSpPr>
        <p:spPr bwMode="auto">
          <a:xfrm>
            <a:off x="5334000" y="1600200"/>
            <a:ext cx="3505200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Circuit Recognition: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voltage divider in the base circuit.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6" name="Text Box 10"/>
          <p:cNvSpPr txBox="1">
            <a:spLocks noChangeArrowheads="1"/>
          </p:cNvSpPr>
          <p:nvPr/>
        </p:nvSpPr>
        <p:spPr bwMode="auto">
          <a:xfrm>
            <a:off x="5334000" y="2803525"/>
            <a:ext cx="3505200" cy="28352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Advantages: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circuit Q-point values are stable against changes in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Disadvantages: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Requires more components than most other biasing circuits.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Applications: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Used primarily to bias linear amplifier.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6014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F146FB58-953E-4452-B42E-252B2300C0CA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21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868362"/>
          </a:xfrm>
        </p:spPr>
        <p:txBody>
          <a:bodyPr/>
          <a:lstStyle/>
          <a:p>
            <a:pPr marL="2233613" indent="-2233613" eaLnBrk="1" hangingPunct="1"/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Voltage-Divider Bias Characteristics-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endParaRPr lang="th-TH" sz="3600" dirty="0" smtClean="0">
              <a:solidFill>
                <a:srgbClr val="0000CC"/>
              </a:solidFill>
            </a:endParaRPr>
          </a:p>
        </p:txBody>
      </p:sp>
      <p:graphicFrame>
        <p:nvGraphicFramePr>
          <p:cNvPr id="15364" name="Object 8"/>
          <p:cNvGraphicFramePr>
            <a:graphicFrameLocks noChangeAspect="1"/>
          </p:cNvGraphicFramePr>
          <p:nvPr/>
        </p:nvGraphicFramePr>
        <p:xfrm>
          <a:off x="76200" y="1289050"/>
          <a:ext cx="5181600" cy="4883150"/>
        </p:xfrm>
        <a:graphic>
          <a:graphicData uri="http://schemas.openxmlformats.org/presentationml/2006/ole">
            <p:oleObj spid="_x0000_s327113" name="Visio" r:id="rId3" imgW="1817827" imgH="1713586" progId="Visio.Drawing.11">
              <p:embed/>
            </p:oleObj>
          </a:graphicData>
        </a:graphic>
      </p:graphicFrame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5332228" y="1538177"/>
            <a:ext cx="3657600" cy="46166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marL="342900" lvl="0" indent="-342900" eaLnBrk="1" fontAlgn="auto" hangingPunct="1">
              <a:spcBef>
                <a:spcPct val="2000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Thevenin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voltage:</a:t>
            </a:r>
            <a:endParaRPr lang="th-TH" sz="20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93488" y="2362200"/>
            <a:ext cx="2436628" cy="48567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13" name="Picture 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35872" y="3200400"/>
            <a:ext cx="1524000" cy="7251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Picture 5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35872" y="4271962"/>
            <a:ext cx="1457325" cy="409575"/>
          </a:xfrm>
          <a:prstGeom prst="rect">
            <a:avLst/>
          </a:prstGeom>
          <a:noFill/>
        </p:spPr>
      </p:pic>
      <p:pic>
        <p:nvPicPr>
          <p:cNvPr id="15" name="Picture 5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35464" y="4953000"/>
            <a:ext cx="2987431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160836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4311ACD1-5C3B-4093-B0D0-510BBA5CF67F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22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143000"/>
          </a:xfrm>
        </p:spPr>
        <p:txBody>
          <a:bodyPr/>
          <a:lstStyle/>
          <a:p>
            <a:pPr marL="1998663" indent="-199866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Voltage-Divider 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ias Characteristics-(3)</a:t>
            </a:r>
            <a:endParaRPr lang="th-TH" sz="28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graphicFrame>
        <p:nvGraphicFramePr>
          <p:cNvPr id="26628" name="Object 3"/>
          <p:cNvGraphicFramePr>
            <a:graphicFrameLocks noChangeAspect="1"/>
          </p:cNvGraphicFramePr>
          <p:nvPr/>
        </p:nvGraphicFramePr>
        <p:xfrm>
          <a:off x="76200" y="1289050"/>
          <a:ext cx="5181600" cy="4883150"/>
        </p:xfrm>
        <a:graphic>
          <a:graphicData uri="http://schemas.openxmlformats.org/presentationml/2006/ole">
            <p:oleObj spid="_x0000_s338561" name="Visio" r:id="rId3" imgW="1817827" imgH="1713586" progId="Visio.Drawing.11">
              <p:embed/>
            </p:oleObj>
          </a:graphicData>
        </a:graphic>
      </p:graphicFrame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5486400" y="1335775"/>
            <a:ext cx="2743200" cy="400110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Load line equations: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663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28917668"/>
              </p:ext>
            </p:extLst>
          </p:nvPr>
        </p:nvGraphicFramePr>
        <p:xfrm>
          <a:off x="5521842" y="1676400"/>
          <a:ext cx="1752600" cy="1168400"/>
        </p:xfrm>
        <a:graphic>
          <a:graphicData uri="http://schemas.openxmlformats.org/presentationml/2006/ole">
            <p:oleObj spid="_x0000_s338562" name="Equation" r:id="rId4" imgW="1028700" imgH="685800" progId="">
              <p:embed/>
            </p:oleObj>
          </a:graphicData>
        </a:graphic>
      </p:graphicFrame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5486400" y="2987675"/>
            <a:ext cx="3276600" cy="701675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Q-point equations (assume that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 10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66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83224479"/>
              </p:ext>
            </p:extLst>
          </p:nvPr>
        </p:nvGraphicFramePr>
        <p:xfrm>
          <a:off x="5486400" y="3749675"/>
          <a:ext cx="2895600" cy="2422525"/>
        </p:xfrm>
        <a:graphic>
          <a:graphicData uri="http://schemas.openxmlformats.org/presentationml/2006/ole">
            <p:oleObj spid="_x0000_s338563" name="Equation" r:id="rId5" imgW="1638300" imgH="1371600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702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27AFBE84-479F-475A-A528-886EA2B05034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23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9"/>
            <a:ext cx="8763000" cy="792162"/>
          </a:xfrm>
        </p:spPr>
        <p:txBody>
          <a:bodyPr/>
          <a:lstStyle/>
          <a:p>
            <a:pPr marL="2233613" indent="-22336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 19.2; Example 19.4 (a).</a:t>
            </a:r>
            <a:endParaRPr lang="th-TH" sz="2800" b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04800" y="1171545"/>
            <a:ext cx="8458200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Determine the values of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CQ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CEQ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for the circuit 19.2 shown in Fig below: 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152400" y="1792288"/>
          <a:ext cx="4121150" cy="4760912"/>
        </p:xfrm>
        <a:graphic>
          <a:graphicData uri="http://schemas.openxmlformats.org/presentationml/2006/ole">
            <p:oleObj spid="_x0000_s346160" name="Visio" r:id="rId3" imgW="1483462" imgH="1713586" progId="Visio.Drawing.11">
              <p:embed/>
            </p:oleObj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09447161"/>
              </p:ext>
            </p:extLst>
          </p:nvPr>
        </p:nvGraphicFramePr>
        <p:xfrm>
          <a:off x="4953000" y="1828800"/>
          <a:ext cx="2971800" cy="1411288"/>
        </p:xfrm>
        <a:graphic>
          <a:graphicData uri="http://schemas.openxmlformats.org/presentationml/2006/ole">
            <p:oleObj spid="_x0000_s346161" name="Equation" r:id="rId4" imgW="1765300" imgH="838200" progId="">
              <p:embed/>
            </p:oleObj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559018"/>
              </p:ext>
            </p:extLst>
          </p:nvPr>
        </p:nvGraphicFramePr>
        <p:xfrm>
          <a:off x="4953000" y="3321050"/>
          <a:ext cx="2743200" cy="657225"/>
        </p:xfrm>
        <a:graphic>
          <a:graphicData uri="http://schemas.openxmlformats.org/presentationml/2006/ole">
            <p:oleObj spid="_x0000_s346162" name="Equation" r:id="rId5" imgW="1701800" imgH="406400" progId="">
              <p:embed/>
            </p:oleObj>
          </a:graphicData>
        </a:graphic>
      </p:graphicFrame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572000" y="4191000"/>
            <a:ext cx="3962400" cy="400110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Because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CQ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@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(or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&gt;&gt; 1),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63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449941"/>
              </p:ext>
            </p:extLst>
          </p:nvPr>
        </p:nvGraphicFramePr>
        <p:xfrm>
          <a:off x="4953000" y="4660900"/>
          <a:ext cx="2971800" cy="717550"/>
        </p:xfrm>
        <a:graphic>
          <a:graphicData uri="http://schemas.openxmlformats.org/presentationml/2006/ole">
            <p:oleObj spid="_x0000_s346163" name="Equation" r:id="rId6" imgW="1790700" imgH="431800" progId="">
              <p:embed/>
            </p:oleObj>
          </a:graphicData>
        </a:graphic>
      </p:graphicFrame>
      <p:graphicFrame>
        <p:nvGraphicFramePr>
          <p:cNvPr id="1639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617726"/>
              </p:ext>
            </p:extLst>
          </p:nvPr>
        </p:nvGraphicFramePr>
        <p:xfrm>
          <a:off x="4953000" y="5470525"/>
          <a:ext cx="3886200" cy="788988"/>
        </p:xfrm>
        <a:graphic>
          <a:graphicData uri="http://schemas.openxmlformats.org/presentationml/2006/ole">
            <p:oleObj spid="_x0000_s346164" name="Equation" r:id="rId7" imgW="2501900" imgH="508000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105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8BAFB9B0-A809-41B5-8EDA-F9A7B03AEE78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24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marL="2233613" indent="-2233613" eaLnBrk="1" hangingPunct="1"/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 19.2; Example 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19.4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(b).</a:t>
            </a:r>
            <a:endParaRPr lang="th-TH" sz="4000" dirty="0" smtClean="0"/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4495800" y="1371600"/>
            <a:ext cx="32004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Verify that </a:t>
            </a:r>
            <a:r>
              <a:rPr lang="en-US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 10 </a:t>
            </a:r>
            <a:r>
              <a:rPr lang="en-US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h-TH" sz="20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7413" name="Object 4"/>
          <p:cNvGraphicFramePr>
            <a:graphicFrameLocks noChangeAspect="1"/>
          </p:cNvGraphicFramePr>
          <p:nvPr/>
        </p:nvGraphicFramePr>
        <p:xfrm>
          <a:off x="152400" y="1792288"/>
          <a:ext cx="4121150" cy="4760912"/>
        </p:xfrm>
        <a:graphic>
          <a:graphicData uri="http://schemas.openxmlformats.org/presentationml/2006/ole">
            <p:oleObj spid="_x0000_s329562" name="Visio" r:id="rId3" imgW="1483462" imgH="1713586" progId="Visio.Drawing.11">
              <p:embed/>
            </p:oleObj>
          </a:graphicData>
        </a:graphic>
      </p:graphicFrame>
      <p:graphicFrame>
        <p:nvGraphicFramePr>
          <p:cNvPr id="1741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73125377"/>
              </p:ext>
            </p:extLst>
          </p:nvPr>
        </p:nvGraphicFramePr>
        <p:xfrm>
          <a:off x="4572000" y="2095500"/>
          <a:ext cx="2906713" cy="715963"/>
        </p:xfrm>
        <a:graphic>
          <a:graphicData uri="http://schemas.openxmlformats.org/presentationml/2006/ole">
            <p:oleObj spid="_x0000_s329563" name="Equation" r:id="rId4" imgW="1752600" imgH="431800" progId="">
              <p:embed/>
            </p:oleObj>
          </a:graphicData>
        </a:graphic>
      </p:graphicFrame>
      <p:graphicFrame>
        <p:nvGraphicFramePr>
          <p:cNvPr id="1741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8616718"/>
              </p:ext>
            </p:extLst>
          </p:nvPr>
        </p:nvGraphicFramePr>
        <p:xfrm>
          <a:off x="4572000" y="2895600"/>
          <a:ext cx="2362200" cy="1108075"/>
        </p:xfrm>
        <a:graphic>
          <a:graphicData uri="http://schemas.openxmlformats.org/presentationml/2006/ole">
            <p:oleObj spid="_x0000_s329564" name="Equation" r:id="rId5" imgW="1409088" imgH="660113" progId="">
              <p:embed/>
            </p:oleObj>
          </a:graphicData>
        </a:graphic>
      </p:graphicFrame>
      <p:graphicFrame>
        <p:nvGraphicFramePr>
          <p:cNvPr id="1741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05117188"/>
              </p:ext>
            </p:extLst>
          </p:nvPr>
        </p:nvGraphicFramePr>
        <p:xfrm>
          <a:off x="5181600" y="4267200"/>
          <a:ext cx="1241425" cy="398462"/>
        </p:xfrm>
        <a:graphic>
          <a:graphicData uri="http://schemas.openxmlformats.org/presentationml/2006/ole">
            <p:oleObj spid="_x0000_s329565" name="Equation" r:id="rId6" imgW="711200" imgH="228600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7064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8531EBB9-26A8-4D93-80A1-9D21713CBCF1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25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143000"/>
          </a:xfrm>
        </p:spPr>
        <p:txBody>
          <a:bodyPr/>
          <a:lstStyle/>
          <a:p>
            <a:pPr marL="2233613" indent="-22336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19.5</a:t>
            </a:r>
            <a:endParaRPr lang="th-TH" sz="2800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534400" cy="1015663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thaiDist" eaLnBrk="1" hangingPunct="1"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voltage-divider bias circuit has the following values: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1.5 kW,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680 W,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260 W,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240 W and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10 V.  Assuming the transistor is a 2N3904, determine the value of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for the circuit.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69173042"/>
              </p:ext>
            </p:extLst>
          </p:nvPr>
        </p:nvGraphicFramePr>
        <p:xfrm>
          <a:off x="2324100" y="2667000"/>
          <a:ext cx="4495800" cy="760413"/>
        </p:xfrm>
        <a:graphic>
          <a:graphicData uri="http://schemas.openxmlformats.org/presentationml/2006/ole">
            <p:oleObj spid="_x0000_s347184" name="Equation" r:id="rId3" imgW="2552700" imgH="431800" progId="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2474710"/>
              </p:ext>
            </p:extLst>
          </p:nvPr>
        </p:nvGraphicFramePr>
        <p:xfrm>
          <a:off x="2362200" y="3581400"/>
          <a:ext cx="4419600" cy="411163"/>
        </p:xfrm>
        <a:graphic>
          <a:graphicData uri="http://schemas.openxmlformats.org/presentationml/2006/ole">
            <p:oleObj spid="_x0000_s347185" name="Equation" r:id="rId4" imgW="2451100" imgH="228600" progId="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8346281"/>
              </p:ext>
            </p:extLst>
          </p:nvPr>
        </p:nvGraphicFramePr>
        <p:xfrm>
          <a:off x="3352800" y="4038600"/>
          <a:ext cx="2476041" cy="761153"/>
        </p:xfrm>
        <a:graphic>
          <a:graphicData uri="http://schemas.openxmlformats.org/presentationml/2006/ole">
            <p:oleObj spid="_x0000_s347186" name="Equation" r:id="rId5" imgW="1981200" imgH="431800" progId="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4608056"/>
              </p:ext>
            </p:extLst>
          </p:nvPr>
        </p:nvGraphicFramePr>
        <p:xfrm>
          <a:off x="2362200" y="4953000"/>
          <a:ext cx="4953000" cy="487363"/>
        </p:xfrm>
        <a:graphic>
          <a:graphicData uri="http://schemas.openxmlformats.org/presentationml/2006/ole">
            <p:oleObj spid="_x0000_s347187" name="Equation" r:id="rId6" imgW="2844800" imgH="279400" progId="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33967302"/>
              </p:ext>
            </p:extLst>
          </p:nvPr>
        </p:nvGraphicFramePr>
        <p:xfrm>
          <a:off x="2362200" y="5715000"/>
          <a:ext cx="3657600" cy="774700"/>
        </p:xfrm>
        <a:graphic>
          <a:graphicData uri="http://schemas.openxmlformats.org/presentationml/2006/ole">
            <p:oleObj spid="_x0000_s347188" name="Equation" r:id="rId7" imgW="2094591" imgH="444307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9344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6E01497D-98F5-43F0-BAD7-8ED104FC6038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26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marL="2462213" indent="-24622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Load 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ine for Voltage 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ivider 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ias Circuit.</a:t>
            </a:r>
            <a:b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19.5</a:t>
            </a:r>
            <a:endParaRPr lang="th-TH" sz="24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2150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9673601"/>
              </p:ext>
            </p:extLst>
          </p:nvPr>
        </p:nvGraphicFramePr>
        <p:xfrm>
          <a:off x="1752600" y="1356537"/>
          <a:ext cx="5649914" cy="4419600"/>
        </p:xfrm>
        <a:graphic>
          <a:graphicData uri="http://schemas.openxmlformats.org/presentationml/2006/ole">
            <p:oleObj spid="_x0000_s333441" name="Visio" r:id="rId3" imgW="1849222" imgH="1446886" progId="Visio.Drawing.11">
              <p:embed/>
            </p:oleObj>
          </a:graphicData>
        </a:graphic>
      </p:graphicFrame>
      <p:graphicFrame>
        <p:nvGraphicFramePr>
          <p:cNvPr id="2150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1264325"/>
              </p:ext>
            </p:extLst>
          </p:nvPr>
        </p:nvGraphicFramePr>
        <p:xfrm>
          <a:off x="3048000" y="1828800"/>
          <a:ext cx="4876800" cy="919163"/>
        </p:xfrm>
        <a:graphic>
          <a:graphicData uri="http://schemas.openxmlformats.org/presentationml/2006/ole">
            <p:oleObj spid="_x0000_s333442" name="Equation" r:id="rId4" imgW="2514600" imgH="431800" progId="">
              <p:embed/>
            </p:oleObj>
          </a:graphicData>
        </a:graphic>
      </p:graphicFrame>
      <p:sp>
        <p:nvSpPr>
          <p:cNvPr id="21510" name="Line 5"/>
          <p:cNvSpPr>
            <a:spLocks noChangeShapeType="1"/>
          </p:cNvSpPr>
          <p:nvPr/>
        </p:nvSpPr>
        <p:spPr bwMode="auto">
          <a:xfrm flipH="1">
            <a:off x="2209800" y="2438400"/>
            <a:ext cx="838200" cy="533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smtClean="0">
              <a:solidFill>
                <a:srgbClr val="000000"/>
              </a:solidFill>
            </a:endParaRPr>
          </a:p>
        </p:txBody>
      </p:sp>
      <p:graphicFrame>
        <p:nvGraphicFramePr>
          <p:cNvPr id="2151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88892055"/>
              </p:ext>
            </p:extLst>
          </p:nvPr>
        </p:nvGraphicFramePr>
        <p:xfrm>
          <a:off x="5377416" y="4267200"/>
          <a:ext cx="2743200" cy="542925"/>
        </p:xfrm>
        <a:graphic>
          <a:graphicData uri="http://schemas.openxmlformats.org/presentationml/2006/ole">
            <p:oleObj spid="_x0000_s333443" name="Equation" r:id="rId5" imgW="1218671" imgH="241195" progId="">
              <p:embed/>
            </p:oleObj>
          </a:graphicData>
        </a:graphic>
      </p:graphicFrame>
      <p:sp>
        <p:nvSpPr>
          <p:cNvPr id="21512" name="Line 7"/>
          <p:cNvSpPr>
            <a:spLocks noChangeShapeType="1"/>
          </p:cNvSpPr>
          <p:nvPr/>
        </p:nvSpPr>
        <p:spPr bwMode="auto">
          <a:xfrm flipH="1">
            <a:off x="5143500" y="4648200"/>
            <a:ext cx="228600" cy="6858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5228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628EC56E-A330-46D6-B924-9FC21932CED9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27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marL="2233613" indent="-2233613"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Which value of </a:t>
            </a:r>
            <a:r>
              <a:rPr lang="en-US" sz="28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i="1" baseline="-25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do we use?</a:t>
            </a:r>
            <a:endParaRPr lang="th-TH" sz="2800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7924800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Transistor specification sheet may list any combination of the following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max.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min.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or </a:t>
            </a:r>
            <a:r>
              <a:rPr lang="en-US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typ. </a:t>
            </a:r>
            <a:r>
              <a:rPr lang="en-US" sz="2400" i="1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baseline="-25000" dirty="0" err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Use </a:t>
            </a:r>
            <a:r>
              <a:rPr lang="en-US" sz="2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typical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value if there is one.  Otherwise, use</a:t>
            </a:r>
            <a:endParaRPr lang="th-TH" sz="24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843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1267303"/>
              </p:ext>
            </p:extLst>
          </p:nvPr>
        </p:nvGraphicFramePr>
        <p:xfrm>
          <a:off x="2590800" y="3581400"/>
          <a:ext cx="4038600" cy="685800"/>
        </p:xfrm>
        <a:graphic>
          <a:graphicData uri="http://schemas.openxmlformats.org/presentationml/2006/ole">
            <p:oleObj spid="_x0000_s329944" name="Equation" r:id="rId3" imgW="1651000" imgH="279400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9500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6738DA52-C616-426F-8F0E-55F634387D8D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28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Stability of Voltage Divider Bias Circuit:</a:t>
            </a:r>
            <a:endParaRPr lang="th-TH" sz="2800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914400" y="1600200"/>
            <a:ext cx="73152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marL="342900" indent="-342900" algn="thaiDist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Q-point of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voltage divider bias circuit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 less dependent on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than that of the base bias (fixed bias).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15200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 example, if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exactly 10 mA, the range of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100 to 300.  Then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048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62400342"/>
              </p:ext>
            </p:extLst>
          </p:nvPr>
        </p:nvGraphicFramePr>
        <p:xfrm>
          <a:off x="1143000" y="3733800"/>
          <a:ext cx="7467600" cy="733425"/>
        </p:xfrm>
        <a:graphic>
          <a:graphicData uri="http://schemas.openxmlformats.org/presentationml/2006/ole">
            <p:oleObj spid="_x0000_s332206" name="Equation" r:id="rId3" imgW="4394200" imgH="431800" progId="">
              <p:embed/>
            </p:oleObj>
          </a:graphicData>
        </a:graphic>
      </p:graphicFrame>
      <p:graphicFrame>
        <p:nvGraphicFramePr>
          <p:cNvPr id="204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0323435"/>
              </p:ext>
            </p:extLst>
          </p:nvPr>
        </p:nvGraphicFramePr>
        <p:xfrm>
          <a:off x="1143000" y="4648200"/>
          <a:ext cx="7359650" cy="733425"/>
        </p:xfrm>
        <a:graphic>
          <a:graphicData uri="http://schemas.openxmlformats.org/presentationml/2006/ole">
            <p:oleObj spid="_x0000_s332207" name="Equation" r:id="rId4" imgW="4330700" imgH="431800" progId="">
              <p:embed/>
            </p:oleObj>
          </a:graphicData>
        </a:graphic>
      </p:graphicFrame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914400" y="5867400"/>
            <a:ext cx="7315200" cy="396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CQ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hardly changes over the entire range of </a:t>
            </a:r>
            <a:r>
              <a:rPr lang="en-US" sz="2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000" b="1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h-TH" sz="20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3178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Voltage-Divider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Bias Circuit: </a:t>
            </a:r>
            <a:b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Circuit-</a:t>
            </a:r>
            <a:r>
              <a:rPr lang="en-US" sz="2200" b="1" kern="0" dirty="0" smtClean="0">
                <a:solidFill>
                  <a:srgbClr val="FF0000"/>
                </a:solidFill>
                <a:latin typeface="Times New Roman"/>
              </a:rPr>
              <a:t>19.3</a:t>
            </a:r>
            <a:r>
              <a:rPr lang="en-US" sz="2200" b="1" kern="0" dirty="0">
                <a:solidFill>
                  <a:srgbClr val="FF0000"/>
                </a:solidFill>
                <a:latin typeface="Times New Roman"/>
              </a:rPr>
              <a:t>; </a:t>
            </a:r>
            <a:r>
              <a:rPr lang="en-US" sz="2200" b="1" kern="0" dirty="0" smtClean="0">
                <a:solidFill>
                  <a:srgbClr val="FF0000"/>
                </a:solidFill>
                <a:latin typeface="Times New Roman"/>
              </a:rPr>
              <a:t>Problem </a:t>
            </a:r>
            <a:r>
              <a:rPr lang="en-US" sz="2200" b="1" kern="0" dirty="0">
                <a:solidFill>
                  <a:srgbClr val="FF0000"/>
                </a:solidFill>
                <a:latin typeface="Times New Roman"/>
              </a:rPr>
              <a:t>19.6 (a).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Everybody\Desktop\Naseem Anti files\page 2 of 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76400"/>
            <a:ext cx="3124200" cy="36958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effectLst>
            <a:glow rad="101600">
              <a:srgbClr val="0000CC">
                <a:alpha val="40000"/>
              </a:srgbClr>
            </a:glow>
          </a:effec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33400" y="2362200"/>
            <a:ext cx="4343400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Find the operating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point Q for this circuit.</a:t>
            </a: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The use of 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</a:rPr>
              <a:t>Thevenin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equivalent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circuit for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the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base makes the circuit simpler.</a:t>
            </a: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US" sz="1200" dirty="0">
              <a:solidFill>
                <a:srgbClr val="C0504D"/>
              </a:solidFill>
              <a:latin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6559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Determination of  V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– The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Thevenin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Voltage</a:t>
            </a:r>
            <a:endParaRPr lang="en-US" sz="2800" b="1" baseline="-25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08437"/>
            <a:ext cx="3505200" cy="2620963"/>
          </a:xfrm>
        </p:spPr>
        <p:txBody>
          <a:bodyPr/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I.(R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R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en-US" baseline="-25000" dirty="0" smtClean="0"/>
          </a:p>
          <a:p>
            <a:pPr>
              <a:buNone/>
            </a:pPr>
            <a:r>
              <a:rPr lang="en-US" dirty="0" smtClean="0"/>
              <a:t>		            --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Eq. (1)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419600" y="4008437"/>
            <a:ext cx="4495800" cy="2620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Thev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I.R</a:t>
            </a:r>
            <a:r>
              <a:rPr kumimoji="0" lang="en-US" sz="24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             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Eq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endParaRPr lang="en-US" sz="2000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3200" baseline="-25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--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Eq. (3)</a:t>
            </a:r>
            <a:endParaRPr kumimoji="0" lang="en-US" sz="20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4706679"/>
            <a:ext cx="2133600" cy="83820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5638800"/>
            <a:ext cx="2362200" cy="914400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548" y="4861718"/>
            <a:ext cx="1502229" cy="914400"/>
          </a:xfrm>
          <a:prstGeom prst="rect">
            <a:avLst/>
          </a:prstGeom>
          <a:noFill/>
        </p:spPr>
      </p:pic>
      <p:pic>
        <p:nvPicPr>
          <p:cNvPr id="1039" name="Picture 15" descr="C:\Users\Everybody\Desktop\Naseem Anti files\page 3b of 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1524000"/>
            <a:ext cx="4191000" cy="220980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rgbClr val="0000FF">
                <a:alpha val="60000"/>
              </a:srgbClr>
            </a:glow>
          </a:effectLst>
        </p:spPr>
      </p:pic>
      <p:sp>
        <p:nvSpPr>
          <p:cNvPr id="33" name="Freeform 32"/>
          <p:cNvSpPr/>
          <p:nvPr/>
        </p:nvSpPr>
        <p:spPr>
          <a:xfrm>
            <a:off x="1163782" y="2283358"/>
            <a:ext cx="568036" cy="820060"/>
          </a:xfrm>
          <a:custGeom>
            <a:avLst/>
            <a:gdLst>
              <a:gd name="connsiteX0" fmla="*/ 568036 w 568036"/>
              <a:gd name="connsiteY0" fmla="*/ 30351 h 820060"/>
              <a:gd name="connsiteX1" fmla="*/ 318654 w 568036"/>
              <a:gd name="connsiteY1" fmla="*/ 30351 h 820060"/>
              <a:gd name="connsiteX2" fmla="*/ 235527 w 568036"/>
              <a:gd name="connsiteY2" fmla="*/ 85769 h 820060"/>
              <a:gd name="connsiteX3" fmla="*/ 193963 w 568036"/>
              <a:gd name="connsiteY3" fmla="*/ 168897 h 820060"/>
              <a:gd name="connsiteX4" fmla="*/ 166254 w 568036"/>
              <a:gd name="connsiteY4" fmla="*/ 210460 h 820060"/>
              <a:gd name="connsiteX5" fmla="*/ 152400 w 568036"/>
              <a:gd name="connsiteY5" fmla="*/ 252024 h 820060"/>
              <a:gd name="connsiteX6" fmla="*/ 124691 w 568036"/>
              <a:gd name="connsiteY6" fmla="*/ 293587 h 820060"/>
              <a:gd name="connsiteX7" fmla="*/ 110836 w 568036"/>
              <a:gd name="connsiteY7" fmla="*/ 349006 h 820060"/>
              <a:gd name="connsiteX8" fmla="*/ 96982 w 568036"/>
              <a:gd name="connsiteY8" fmla="*/ 390569 h 820060"/>
              <a:gd name="connsiteX9" fmla="*/ 69273 w 568036"/>
              <a:gd name="connsiteY9" fmla="*/ 501406 h 820060"/>
              <a:gd name="connsiteX10" fmla="*/ 83127 w 568036"/>
              <a:gd name="connsiteY10" fmla="*/ 723078 h 820060"/>
              <a:gd name="connsiteX11" fmla="*/ 83127 w 568036"/>
              <a:gd name="connsiteY11" fmla="*/ 806206 h 820060"/>
              <a:gd name="connsiteX12" fmla="*/ 27709 w 568036"/>
              <a:gd name="connsiteY12" fmla="*/ 723078 h 820060"/>
              <a:gd name="connsiteX13" fmla="*/ 0 w 568036"/>
              <a:gd name="connsiteY13" fmla="*/ 681515 h 820060"/>
              <a:gd name="connsiteX14" fmla="*/ 13854 w 568036"/>
              <a:gd name="connsiteY14" fmla="*/ 723078 h 820060"/>
              <a:gd name="connsiteX15" fmla="*/ 69273 w 568036"/>
              <a:gd name="connsiteY15" fmla="*/ 792351 h 820060"/>
              <a:gd name="connsiteX16" fmla="*/ 110836 w 568036"/>
              <a:gd name="connsiteY16" fmla="*/ 820060 h 820060"/>
              <a:gd name="connsiteX17" fmla="*/ 152400 w 568036"/>
              <a:gd name="connsiteY17" fmla="*/ 695369 h 820060"/>
              <a:gd name="connsiteX18" fmla="*/ 166254 w 568036"/>
              <a:gd name="connsiteY18" fmla="*/ 639951 h 820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8036" h="820060">
                <a:moveTo>
                  <a:pt x="568036" y="30351"/>
                </a:moveTo>
                <a:cubicBezTo>
                  <a:pt x="472985" y="14510"/>
                  <a:pt x="427917" y="0"/>
                  <a:pt x="318654" y="30351"/>
                </a:cubicBezTo>
                <a:cubicBezTo>
                  <a:pt x="286567" y="39264"/>
                  <a:pt x="235527" y="85769"/>
                  <a:pt x="235527" y="85769"/>
                </a:cubicBezTo>
                <a:cubicBezTo>
                  <a:pt x="156114" y="204890"/>
                  <a:pt x="251326" y="54172"/>
                  <a:pt x="193963" y="168897"/>
                </a:cubicBezTo>
                <a:cubicBezTo>
                  <a:pt x="186516" y="183790"/>
                  <a:pt x="175490" y="196606"/>
                  <a:pt x="166254" y="210460"/>
                </a:cubicBezTo>
                <a:cubicBezTo>
                  <a:pt x="161636" y="224315"/>
                  <a:pt x="158931" y="238962"/>
                  <a:pt x="152400" y="252024"/>
                </a:cubicBezTo>
                <a:cubicBezTo>
                  <a:pt x="144954" y="266917"/>
                  <a:pt x="131250" y="278282"/>
                  <a:pt x="124691" y="293587"/>
                </a:cubicBezTo>
                <a:cubicBezTo>
                  <a:pt x="117190" y="311089"/>
                  <a:pt x="116067" y="330697"/>
                  <a:pt x="110836" y="349006"/>
                </a:cubicBezTo>
                <a:cubicBezTo>
                  <a:pt x="106824" y="363048"/>
                  <a:pt x="100824" y="376480"/>
                  <a:pt x="96982" y="390569"/>
                </a:cubicBezTo>
                <a:cubicBezTo>
                  <a:pt x="86962" y="427310"/>
                  <a:pt x="69273" y="501406"/>
                  <a:pt x="69273" y="501406"/>
                </a:cubicBezTo>
                <a:cubicBezTo>
                  <a:pt x="73891" y="575297"/>
                  <a:pt x="75377" y="649450"/>
                  <a:pt x="83127" y="723078"/>
                </a:cubicBezTo>
                <a:cubicBezTo>
                  <a:pt x="91994" y="807315"/>
                  <a:pt x="111207" y="721969"/>
                  <a:pt x="83127" y="806206"/>
                </a:cubicBezTo>
                <a:lnTo>
                  <a:pt x="27709" y="723078"/>
                </a:lnTo>
                <a:lnTo>
                  <a:pt x="0" y="681515"/>
                </a:lnTo>
                <a:cubicBezTo>
                  <a:pt x="4618" y="695369"/>
                  <a:pt x="7323" y="710016"/>
                  <a:pt x="13854" y="723078"/>
                </a:cubicBezTo>
                <a:cubicBezTo>
                  <a:pt x="25857" y="747085"/>
                  <a:pt x="47793" y="775167"/>
                  <a:pt x="69273" y="792351"/>
                </a:cubicBezTo>
                <a:cubicBezTo>
                  <a:pt x="82275" y="802753"/>
                  <a:pt x="96982" y="810824"/>
                  <a:pt x="110836" y="820060"/>
                </a:cubicBezTo>
                <a:lnTo>
                  <a:pt x="152400" y="695369"/>
                </a:lnTo>
                <a:cubicBezTo>
                  <a:pt x="167714" y="649426"/>
                  <a:pt x="166254" y="668409"/>
                  <a:pt x="166254" y="63995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7065818" y="2272145"/>
            <a:ext cx="554182" cy="1094510"/>
          </a:xfrm>
          <a:custGeom>
            <a:avLst/>
            <a:gdLst>
              <a:gd name="connsiteX0" fmla="*/ 0 w 554182"/>
              <a:gd name="connsiteY0" fmla="*/ 0 h 1094510"/>
              <a:gd name="connsiteX1" fmla="*/ 180109 w 554182"/>
              <a:gd name="connsiteY1" fmla="*/ 27710 h 1094510"/>
              <a:gd name="connsiteX2" fmla="*/ 235527 w 554182"/>
              <a:gd name="connsiteY2" fmla="*/ 69273 h 1094510"/>
              <a:gd name="connsiteX3" fmla="*/ 277091 w 554182"/>
              <a:gd name="connsiteY3" fmla="*/ 96982 h 1094510"/>
              <a:gd name="connsiteX4" fmla="*/ 346364 w 554182"/>
              <a:gd name="connsiteY4" fmla="*/ 193964 h 1094510"/>
              <a:gd name="connsiteX5" fmla="*/ 374073 w 554182"/>
              <a:gd name="connsiteY5" fmla="*/ 249382 h 1094510"/>
              <a:gd name="connsiteX6" fmla="*/ 387927 w 554182"/>
              <a:gd name="connsiteY6" fmla="*/ 290946 h 1094510"/>
              <a:gd name="connsiteX7" fmla="*/ 415637 w 554182"/>
              <a:gd name="connsiteY7" fmla="*/ 318655 h 1094510"/>
              <a:gd name="connsiteX8" fmla="*/ 443346 w 554182"/>
              <a:gd name="connsiteY8" fmla="*/ 415637 h 1094510"/>
              <a:gd name="connsiteX9" fmla="*/ 457200 w 554182"/>
              <a:gd name="connsiteY9" fmla="*/ 471055 h 1094510"/>
              <a:gd name="connsiteX10" fmla="*/ 484909 w 554182"/>
              <a:gd name="connsiteY10" fmla="*/ 568037 h 1094510"/>
              <a:gd name="connsiteX11" fmla="*/ 471055 w 554182"/>
              <a:gd name="connsiteY11" fmla="*/ 928255 h 1094510"/>
              <a:gd name="connsiteX12" fmla="*/ 429491 w 554182"/>
              <a:gd name="connsiteY12" fmla="*/ 1052946 h 1094510"/>
              <a:gd name="connsiteX13" fmla="*/ 415637 w 554182"/>
              <a:gd name="connsiteY13" fmla="*/ 1094510 h 1094510"/>
              <a:gd name="connsiteX14" fmla="*/ 374073 w 554182"/>
              <a:gd name="connsiteY14" fmla="*/ 914400 h 1094510"/>
              <a:gd name="connsiteX15" fmla="*/ 387927 w 554182"/>
              <a:gd name="connsiteY15" fmla="*/ 955964 h 1094510"/>
              <a:gd name="connsiteX16" fmla="*/ 401782 w 554182"/>
              <a:gd name="connsiteY16" fmla="*/ 997528 h 1094510"/>
              <a:gd name="connsiteX17" fmla="*/ 457200 w 554182"/>
              <a:gd name="connsiteY17" fmla="*/ 1080655 h 1094510"/>
              <a:gd name="connsiteX18" fmla="*/ 526473 w 554182"/>
              <a:gd name="connsiteY18" fmla="*/ 997528 h 1094510"/>
              <a:gd name="connsiteX19" fmla="*/ 554182 w 554182"/>
              <a:gd name="connsiteY19" fmla="*/ 983673 h 109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54182" h="1094510">
                <a:moveTo>
                  <a:pt x="0" y="0"/>
                </a:moveTo>
                <a:cubicBezTo>
                  <a:pt x="60036" y="9237"/>
                  <a:pt x="121835" y="10570"/>
                  <a:pt x="180109" y="27710"/>
                </a:cubicBezTo>
                <a:cubicBezTo>
                  <a:pt x="202261" y="34225"/>
                  <a:pt x="216737" y="55852"/>
                  <a:pt x="235527" y="69273"/>
                </a:cubicBezTo>
                <a:cubicBezTo>
                  <a:pt x="249077" y="78951"/>
                  <a:pt x="265317" y="85208"/>
                  <a:pt x="277091" y="96982"/>
                </a:cubicBezTo>
                <a:cubicBezTo>
                  <a:pt x="287006" y="106896"/>
                  <a:pt x="335874" y="175606"/>
                  <a:pt x="346364" y="193964"/>
                </a:cubicBezTo>
                <a:cubicBezTo>
                  <a:pt x="356611" y="211896"/>
                  <a:pt x="365937" y="230399"/>
                  <a:pt x="374073" y="249382"/>
                </a:cubicBezTo>
                <a:cubicBezTo>
                  <a:pt x="379826" y="262805"/>
                  <a:pt x="380413" y="278423"/>
                  <a:pt x="387927" y="290946"/>
                </a:cubicBezTo>
                <a:cubicBezTo>
                  <a:pt x="394648" y="302147"/>
                  <a:pt x="406400" y="309419"/>
                  <a:pt x="415637" y="318655"/>
                </a:cubicBezTo>
                <a:cubicBezTo>
                  <a:pt x="458946" y="491899"/>
                  <a:pt x="403594" y="276506"/>
                  <a:pt x="443346" y="415637"/>
                </a:cubicBezTo>
                <a:cubicBezTo>
                  <a:pt x="448577" y="433946"/>
                  <a:pt x="451969" y="452746"/>
                  <a:pt x="457200" y="471055"/>
                </a:cubicBezTo>
                <a:cubicBezTo>
                  <a:pt x="496952" y="610186"/>
                  <a:pt x="441600" y="394793"/>
                  <a:pt x="484909" y="568037"/>
                </a:cubicBezTo>
                <a:cubicBezTo>
                  <a:pt x="480291" y="688110"/>
                  <a:pt x="482271" y="808618"/>
                  <a:pt x="471055" y="928255"/>
                </a:cubicBezTo>
                <a:cubicBezTo>
                  <a:pt x="471055" y="928260"/>
                  <a:pt x="436419" y="1032162"/>
                  <a:pt x="429491" y="1052946"/>
                </a:cubicBezTo>
                <a:lnTo>
                  <a:pt x="415637" y="1094510"/>
                </a:lnTo>
                <a:cubicBezTo>
                  <a:pt x="397652" y="968621"/>
                  <a:pt x="412107" y="1028501"/>
                  <a:pt x="374073" y="914400"/>
                </a:cubicBezTo>
                <a:lnTo>
                  <a:pt x="387927" y="955964"/>
                </a:lnTo>
                <a:cubicBezTo>
                  <a:pt x="392545" y="969819"/>
                  <a:pt x="393681" y="985377"/>
                  <a:pt x="401782" y="997528"/>
                </a:cubicBezTo>
                <a:lnTo>
                  <a:pt x="457200" y="1080655"/>
                </a:lnTo>
                <a:cubicBezTo>
                  <a:pt x="482828" y="1042213"/>
                  <a:pt x="488372" y="1028008"/>
                  <a:pt x="526473" y="997528"/>
                </a:cubicBezTo>
                <a:cubicBezTo>
                  <a:pt x="534537" y="991077"/>
                  <a:pt x="544946" y="988291"/>
                  <a:pt x="554182" y="983673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0604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Circuit-</a:t>
            </a:r>
            <a:r>
              <a:rPr lang="en-US" sz="3100" b="1" kern="0" dirty="0">
                <a:solidFill>
                  <a:srgbClr val="0000CC"/>
                </a:solidFill>
                <a:latin typeface="Times New Roman"/>
              </a:rPr>
              <a:t>19.3; Problem 19.6 </a:t>
            </a:r>
            <a:r>
              <a:rPr lang="en-US" sz="3100" b="1" kern="0" dirty="0" smtClean="0">
                <a:solidFill>
                  <a:srgbClr val="0000CC"/>
                </a:solidFill>
                <a:latin typeface="Times New Roman"/>
              </a:rPr>
              <a:t>(a)</a:t>
            </a:r>
            <a:r>
              <a:rPr lang="en-US" sz="31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Determination of V</a:t>
            </a:r>
            <a:r>
              <a:rPr lang="en-US" sz="27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BB </a:t>
            </a:r>
            <a:r>
              <a:rPr lang="en-U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4572000" cy="4525963"/>
          </a:xfrm>
        </p:spPr>
        <p:txBody>
          <a:bodyPr/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Eq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(3)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Thev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2 Volts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2667000"/>
            <a:ext cx="2971800" cy="1143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52600"/>
            <a:ext cx="3859213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7506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Circuit-</a:t>
            </a:r>
            <a:r>
              <a:rPr lang="en-US" sz="2800" b="1" kern="0" dirty="0">
                <a:solidFill>
                  <a:srgbClr val="0000CC"/>
                </a:solidFill>
                <a:latin typeface="Times New Roman"/>
              </a:rPr>
              <a:t>19.3; Problem 19.6 (b).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Determination of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441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Loop with R</a:t>
            </a:r>
            <a:r>
              <a:rPr lang="en-US" sz="2400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>
              <a:lnSpc>
                <a:spcPct val="150000"/>
              </a:lnSpc>
              <a:buNone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BB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RE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	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BB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lnSpc>
                <a:spcPct val="150000"/>
              </a:lnSpc>
              <a:buNone/>
            </a:pPr>
            <a:r>
              <a:rPr lang="en-US" sz="2800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2V - 0.7V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1.3V</a:t>
            </a:r>
          </a:p>
          <a:p>
            <a:pPr>
              <a:buNone/>
            </a:pPr>
            <a:endParaRPr lang="en-US" u="sng" dirty="0" smtClean="0"/>
          </a:p>
        </p:txBody>
      </p:sp>
      <p:pic>
        <p:nvPicPr>
          <p:cNvPr id="3420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495425"/>
            <a:ext cx="3859213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505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Circuit-</a:t>
            </a:r>
            <a:r>
              <a:rPr lang="en-US" sz="2800" b="1" kern="0" dirty="0">
                <a:solidFill>
                  <a:srgbClr val="0000CC"/>
                </a:solidFill>
                <a:latin typeface="Times New Roman"/>
              </a:rPr>
              <a:t>19.3; Problem 19.6 </a:t>
            </a:r>
            <a:r>
              <a:rPr lang="en-US" sz="2800" b="1" kern="0" dirty="0" smtClean="0">
                <a:solidFill>
                  <a:srgbClr val="0000CC"/>
                </a:solidFill>
                <a:latin typeface="Times New Roman"/>
              </a:rPr>
              <a:t>(c).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Determination of I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79853"/>
            <a:ext cx="4419600" cy="4525963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8191" y="2856717"/>
            <a:ext cx="1524000" cy="986118"/>
          </a:xfrm>
          <a:prstGeom prst="rect">
            <a:avLst/>
          </a:prstGeom>
          <a:noFill/>
        </p:spPr>
      </p:pic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14400" y="3988095"/>
            <a:ext cx="2362200" cy="838200"/>
          </a:xfrm>
          <a:prstGeom prst="rect">
            <a:avLst/>
          </a:prstGeom>
          <a:noFill/>
        </p:spPr>
      </p:pic>
      <p:pic>
        <p:nvPicPr>
          <p:cNvPr id="3430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198" y="1752600"/>
            <a:ext cx="3700463" cy="370998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974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Circuit-</a:t>
            </a:r>
            <a:r>
              <a:rPr lang="en-US" sz="2800" b="1" kern="0" dirty="0">
                <a:solidFill>
                  <a:srgbClr val="0000CC"/>
                </a:solidFill>
                <a:latin typeface="Times New Roman"/>
              </a:rPr>
              <a:t>19.3; Problem 19.6 </a:t>
            </a:r>
            <a:r>
              <a:rPr lang="en-US" sz="2800" b="1" kern="0" dirty="0" smtClean="0">
                <a:solidFill>
                  <a:srgbClr val="0000CC"/>
                </a:solidFill>
                <a:latin typeface="Times New Roman"/>
              </a:rPr>
              <a:t>(d).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Determination of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RC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43434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Since</a:t>
            </a:r>
          </a:p>
          <a:p>
            <a:pPr>
              <a:buNone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000" baseline="-250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≈ I</a:t>
            </a:r>
            <a:r>
              <a:rPr lang="en-US" sz="30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>
              <a:buNone/>
            </a:pPr>
            <a:r>
              <a:rPr lang="en-US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0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1.3mA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Therefore,</a:t>
            </a:r>
          </a:p>
          <a:p>
            <a:pPr>
              <a:buNone/>
            </a:pPr>
            <a:r>
              <a:rPr lang="en-US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0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3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1.3mA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RC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(1.3mA)(4x10</a:t>
            </a:r>
            <a:r>
              <a:rPr lang="en-US" sz="28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l-GR" sz="2800" dirty="0" smtClean="0">
                <a:solidFill>
                  <a:srgbClr val="FF0000"/>
                </a:solidFill>
                <a:latin typeface="Arial"/>
                <a:cs typeface="Arial"/>
              </a:rPr>
              <a:t>Ω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RC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5.2V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40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599" y="1676400"/>
            <a:ext cx="3859213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750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Circuit-</a:t>
            </a:r>
            <a:r>
              <a:rPr lang="en-US" sz="2800" b="1" kern="0" dirty="0">
                <a:solidFill>
                  <a:srgbClr val="0000CC"/>
                </a:solidFill>
                <a:latin typeface="Times New Roman"/>
              </a:rPr>
              <a:t>19.3; Problem 19.6 </a:t>
            </a:r>
            <a:r>
              <a:rPr lang="en-US" sz="2800" b="1" kern="0" dirty="0" smtClean="0">
                <a:solidFill>
                  <a:srgbClr val="0000CC"/>
                </a:solidFill>
                <a:latin typeface="Times New Roman"/>
              </a:rPr>
              <a:t>(e).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Determination of V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70818"/>
            <a:ext cx="4495800" cy="4525963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 Loop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RE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RE</a:t>
            </a:r>
          </a:p>
          <a:p>
            <a:pPr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12V - 5.2V - 1.3V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5.5V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50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3859213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6572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Results of Problem 19.6 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495800" cy="48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3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I</a:t>
            </a:r>
            <a:r>
              <a:rPr lang="en-US" sz="33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1.3mA</a:t>
            </a:r>
          </a:p>
          <a:p>
            <a:pPr>
              <a:buNone/>
            </a:pP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3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RC </a:t>
            </a: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5.2V</a:t>
            </a:r>
          </a:p>
          <a:p>
            <a:pPr>
              <a:buNone/>
            </a:pP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3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5.5V</a:t>
            </a:r>
          </a:p>
          <a:p>
            <a:pPr>
              <a:buNone/>
            </a:pP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3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1.3V</a:t>
            </a:r>
          </a:p>
          <a:p>
            <a:pPr>
              <a:buNone/>
            </a:pP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3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BB </a:t>
            </a:r>
            <a:r>
              <a:rPr lang="en-US" sz="3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2V</a:t>
            </a:r>
          </a:p>
          <a:p>
            <a:pPr marL="0" indent="0">
              <a:buNone/>
            </a:pPr>
            <a:r>
              <a:rPr lang="el-GR" sz="2600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was never used in a calculation. Hence, voltage-divider biased circuits are immune to changes in </a:t>
            </a:r>
            <a:r>
              <a:rPr lang="el-GR" sz="2600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 single voltage source supplies both voltages, V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and V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BB</a:t>
            </a:r>
            <a:endParaRPr lang="en-US" sz="26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859213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92148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Review of equations: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Review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BB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 V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buNone/>
            </a:pPr>
            <a:endParaRPr lang="en-US" baseline="-25000" dirty="0" smtClean="0"/>
          </a:p>
          <a:p>
            <a:pPr>
              <a:buNone/>
            </a:pPr>
            <a:endParaRPr lang="en-US" baseline="-25000" dirty="0" smtClean="0"/>
          </a:p>
          <a:p>
            <a:pPr>
              <a:buNone/>
            </a:pPr>
            <a:endParaRPr lang="en-US" baseline="-25000" dirty="0" smtClean="0"/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≈ 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2362200"/>
            <a:ext cx="2362200" cy="838200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3810000"/>
            <a:ext cx="1524000" cy="914400"/>
          </a:xfrm>
          <a:prstGeom prst="rect">
            <a:avLst/>
          </a:prstGeom>
          <a:noFill/>
        </p:spPr>
      </p:pic>
      <p:pic>
        <p:nvPicPr>
          <p:cNvPr id="3481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999" y="1676400"/>
            <a:ext cx="3859213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EB46-3CD8-4A4F-98FC-357EC0C262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2071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5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Summary: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lvl="0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Voltage-divider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biased circuits are immune to changes in </a:t>
            </a:r>
            <a:r>
              <a:rPr lang="el-GR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single voltage source supplies both voltages, V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V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circuit Q-point values are stable against changes in </a:t>
            </a:r>
            <a:r>
              <a:rPr lang="en-US" sz="24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i="1" baseline="-25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Use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of the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</a:rPr>
              <a:t>Thevenin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 equivalent circuit for the base makes the circuit simpler.</a:t>
            </a:r>
          </a:p>
          <a:p>
            <a:pPr lvl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Make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the current in the voltage divider about 10 times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IB, </a:t>
            </a:r>
          </a:p>
          <a:p>
            <a:pPr marL="0" lvl="0" indent="0">
              <a:spcBef>
                <a:spcPct val="50000"/>
              </a:spcBef>
              <a:buClr>
                <a:srgbClr val="FF0000"/>
              </a:buClr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</a:rPr>
              <a:t>    to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simplify the analysis. 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For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design, solve for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the resistor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values (IC and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VC specified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</a:rPr>
              <a:t>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6C2B9-F400-4E3D-B627-9C29C750EC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252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16E5D-FC89-419F-A671-64590F815F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1106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3124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5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77724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dirty="0" smtClean="0">
                <a:solidFill>
                  <a:schemeClr val="accent2"/>
                </a:solidFill>
              </a:rPr>
              <a:t>Circuit 19.4; Problem 19.7 (a).</a:t>
            </a:r>
            <a:endParaRPr lang="en-US" sz="2800" b="1" dirty="0" smtClean="0"/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3581400" y="1219200"/>
            <a:ext cx="5334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Given: 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B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 = 3V and I = 0.2mA.</a:t>
            </a:r>
          </a:p>
          <a:p>
            <a:pPr>
              <a:spcBef>
                <a:spcPct val="50000"/>
              </a:spcBef>
            </a:pPr>
            <a:endParaRPr lang="en-US" sz="1200" dirty="0">
              <a:solidFill>
                <a:srgbClr val="3333CC"/>
              </a:solidFill>
              <a:latin typeface="Times New Roman" pitchFamily="18" charset="0"/>
            </a:endParaRPr>
          </a:p>
        </p:txBody>
      </p:sp>
      <p:sp>
        <p:nvSpPr>
          <p:cNvPr id="195589" name="Text Box 5"/>
          <p:cNvSpPr txBox="1">
            <a:spLocks noChangeArrowheads="1"/>
          </p:cNvSpPr>
          <p:nvPr/>
        </p:nvSpPr>
        <p:spPr bwMode="auto">
          <a:xfrm>
            <a:off x="1447800" y="42672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en-US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5590" name="Line 6"/>
          <p:cNvSpPr>
            <a:spLocks noChangeShapeType="1"/>
          </p:cNvSpPr>
          <p:nvPr/>
        </p:nvSpPr>
        <p:spPr bwMode="auto">
          <a:xfrm>
            <a:off x="1371600" y="4191000"/>
            <a:ext cx="381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5591" name="Line 7"/>
          <p:cNvSpPr>
            <a:spLocks noChangeShapeType="1"/>
          </p:cNvSpPr>
          <p:nvPr/>
        </p:nvSpPr>
        <p:spPr bwMode="auto">
          <a:xfrm>
            <a:off x="1143000" y="3429000"/>
            <a:ext cx="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5592" name="Text Box 8"/>
          <p:cNvSpPr txBox="1">
            <a:spLocks noChangeArrowheads="1"/>
          </p:cNvSpPr>
          <p:nvPr/>
        </p:nvSpPr>
        <p:spPr bwMode="auto">
          <a:xfrm>
            <a:off x="569912" y="3581399"/>
            <a:ext cx="268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endParaRPr lang="en-US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64233" name="Text Box 9"/>
          <p:cNvSpPr txBox="1">
            <a:spLocks noChangeArrowheads="1"/>
          </p:cNvSpPr>
          <p:nvPr/>
        </p:nvSpPr>
        <p:spPr bwMode="auto">
          <a:xfrm>
            <a:off x="3429000" y="2265654"/>
            <a:ext cx="502920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a) RB1 and RB2 form a voltage divider.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Assume I &gt;&gt; IB  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</a:rPr>
              <a:t>           I 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</a:rPr>
              <a:t>= V</a:t>
            </a:r>
            <a:r>
              <a:rPr lang="en-US" sz="1200" b="1" dirty="0">
                <a:solidFill>
                  <a:srgbClr val="000000"/>
                </a:solidFill>
                <a:latin typeface="Times New Roman" pitchFamily="18" charset="0"/>
              </a:rPr>
              <a:t>CC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</a:rPr>
              <a:t>/(R</a:t>
            </a:r>
            <a:r>
              <a:rPr lang="en-US" sz="1200" b="1" dirty="0">
                <a:solidFill>
                  <a:srgbClr val="000000"/>
                </a:solidFill>
                <a:latin typeface="Times New Roman" pitchFamily="18" charset="0"/>
              </a:rPr>
              <a:t>B1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</a:rPr>
              <a:t> + R</a:t>
            </a:r>
            <a:r>
              <a:rPr lang="en-US" sz="1200" b="1" dirty="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</a:rPr>
              <a:t>     0.2mA 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</a:rPr>
              <a:t>= 9 /(R</a:t>
            </a:r>
            <a:r>
              <a:rPr lang="en-US" sz="1200" b="1" dirty="0">
                <a:solidFill>
                  <a:srgbClr val="000000"/>
                </a:solidFill>
                <a:latin typeface="Times New Roman" pitchFamily="18" charset="0"/>
              </a:rPr>
              <a:t>B1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</a:rPr>
              <a:t> + R</a:t>
            </a:r>
            <a:r>
              <a:rPr lang="en-US" sz="1200" b="1" dirty="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 b="1" dirty="0">
                <a:solidFill>
                  <a:srgbClr val="000000"/>
                </a:solidFill>
                <a:latin typeface="Times New Roman" pitchFamily="18" charset="0"/>
              </a:rPr>
              <a:t>)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 sz="1200" b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859D9C-3AC6-439D-9DAB-4313F76E8740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Nasim Zafar</a:t>
            </a: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3277774"/>
            <a:ext cx="2268577" cy="452183"/>
          </a:xfrm>
          <a:prstGeom prst="rect">
            <a:avLst/>
          </a:prstGeom>
          <a:solidFill>
            <a:srgbClr val="FF9999"/>
          </a:solidFill>
          <a:ln w="9525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25394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3124200" cy="4419600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</p:spPr>
      </p:pic>
      <p:sp>
        <p:nvSpPr>
          <p:cNvPr id="1955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77724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dirty="0" smtClean="0">
                <a:solidFill>
                  <a:schemeClr val="accent2"/>
                </a:solidFill>
              </a:rPr>
              <a:t>Circuit 19.4; Problem 19.7 (b).</a:t>
            </a:r>
            <a:endParaRPr lang="en-US" sz="2800" b="1" dirty="0" smtClean="0"/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3581400" y="933033"/>
            <a:ext cx="533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Given: 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B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 = 3V and I = 0.2mA</a:t>
            </a: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.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endParaRPr lang="en-US" sz="2000" b="1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R</a:t>
            </a:r>
            <a:r>
              <a:rPr lang="en-US" sz="1200" b="1" dirty="0" smtClean="0">
                <a:solidFill>
                  <a:srgbClr val="0000CC"/>
                </a:solidFill>
                <a:latin typeface="Times New Roman" pitchFamily="18" charset="0"/>
              </a:rPr>
              <a:t>B1</a:t>
            </a: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= 30K</a:t>
            </a:r>
            <a:r>
              <a:rPr lang="en-US" sz="2000" b="1" dirty="0">
                <a:solidFill>
                  <a:srgbClr val="0000CC"/>
                </a:solidFill>
                <a:latin typeface="Symbol" pitchFamily="18" charset="2"/>
              </a:rPr>
              <a:t>W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,   and  R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B2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= 15K</a:t>
            </a:r>
            <a:r>
              <a:rPr lang="en-US" sz="2000" b="1" dirty="0">
                <a:solidFill>
                  <a:srgbClr val="0000CC"/>
                </a:solidFill>
                <a:latin typeface="Symbol" pitchFamily="18" charset="2"/>
              </a:rPr>
              <a:t>W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sz="2000" b="1" dirty="0">
              <a:solidFill>
                <a:srgbClr val="0000CC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1200" dirty="0">
              <a:solidFill>
                <a:srgbClr val="3333CC"/>
              </a:solidFill>
              <a:latin typeface="Times New Roman" pitchFamily="18" charset="0"/>
            </a:endParaRPr>
          </a:p>
        </p:txBody>
      </p:sp>
      <p:sp>
        <p:nvSpPr>
          <p:cNvPr id="195589" name="Text Box 5"/>
          <p:cNvSpPr txBox="1">
            <a:spLocks noChangeArrowheads="1"/>
          </p:cNvSpPr>
          <p:nvPr/>
        </p:nvSpPr>
        <p:spPr bwMode="auto">
          <a:xfrm>
            <a:off x="1447800" y="42672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en-US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5590" name="Line 6"/>
          <p:cNvSpPr>
            <a:spLocks noChangeShapeType="1"/>
          </p:cNvSpPr>
          <p:nvPr/>
        </p:nvSpPr>
        <p:spPr bwMode="auto">
          <a:xfrm>
            <a:off x="1371600" y="4191000"/>
            <a:ext cx="381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5591" name="Line 7"/>
          <p:cNvSpPr>
            <a:spLocks noChangeShapeType="1"/>
          </p:cNvSpPr>
          <p:nvPr/>
        </p:nvSpPr>
        <p:spPr bwMode="auto">
          <a:xfrm>
            <a:off x="1143000" y="3429000"/>
            <a:ext cx="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5592" name="Text Box 8"/>
          <p:cNvSpPr txBox="1">
            <a:spLocks noChangeArrowheads="1"/>
          </p:cNvSpPr>
          <p:nvPr/>
        </p:nvSpPr>
        <p:spPr bwMode="auto">
          <a:xfrm>
            <a:off x="569912" y="3581399"/>
            <a:ext cx="268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endParaRPr lang="en-US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64233" name="Text Box 9"/>
          <p:cNvSpPr txBox="1">
            <a:spLocks noChangeArrowheads="1"/>
          </p:cNvSpPr>
          <p:nvPr/>
        </p:nvSpPr>
        <p:spPr bwMode="auto">
          <a:xfrm>
            <a:off x="3500770" y="2101838"/>
            <a:ext cx="50292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     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       V</a:t>
            </a:r>
            <a:r>
              <a:rPr lang="en-US" sz="1200" dirty="0" smtClean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= V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CC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[R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/(R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B1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+ 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)]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          3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= 9 [R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/(R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B1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+ 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)], </a:t>
            </a: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</a:rPr>
              <a:t>Solve 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</a:rPr>
              <a:t>for R</a:t>
            </a:r>
            <a:r>
              <a:rPr lang="en-US" sz="1200" b="1" dirty="0">
                <a:solidFill>
                  <a:srgbClr val="00B050"/>
                </a:solidFill>
                <a:latin typeface="Times New Roman" pitchFamily="18" charset="0"/>
              </a:rPr>
              <a:t>B1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</a:rPr>
              <a:t> and R</a:t>
            </a:r>
            <a:r>
              <a:rPr lang="en-US" sz="1200" b="1" dirty="0">
                <a:solidFill>
                  <a:srgbClr val="00B050"/>
                </a:solidFill>
                <a:latin typeface="Times New Roman" pitchFamily="18" charset="0"/>
              </a:rPr>
              <a:t>B2.</a:t>
            </a:r>
            <a:r>
              <a:rPr lang="en-US" sz="2000" b="1" dirty="0">
                <a:solidFill>
                  <a:srgbClr val="00B05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859D9C-3AC6-439D-9DAB-4313F76E8740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Nasim Zafar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467100" y="1849741"/>
            <a:ext cx="52578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(b) </a:t>
            </a:r>
            <a:r>
              <a:rPr lang="en-US" sz="20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Determination </a:t>
            </a:r>
            <a:r>
              <a:rPr lang="en-US" sz="20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0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b="1" kern="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Thevenin</a:t>
            </a:r>
            <a:r>
              <a:rPr lang="en-US" sz="20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voltage:</a:t>
            </a:r>
            <a:endParaRPr lang="th-TH" sz="2000" b="1" kern="0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2590800"/>
            <a:ext cx="2248380" cy="448157"/>
          </a:xfrm>
          <a:prstGeom prst="rect">
            <a:avLst/>
          </a:prstGeom>
          <a:solidFill>
            <a:srgbClr val="FF9999"/>
          </a:solidFill>
          <a:ln w="9525">
            <a:solidFill>
              <a:srgbClr val="000000"/>
            </a:solidFill>
          </a:ln>
        </p:spPr>
      </p:pic>
      <p:pic>
        <p:nvPicPr>
          <p:cNvPr id="14" name="Picture 5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3668266"/>
            <a:ext cx="2209800" cy="620016"/>
          </a:xfrm>
          <a:prstGeom prst="rect">
            <a:avLst/>
          </a:prstGeom>
          <a:solidFill>
            <a:srgbClr val="FF9999"/>
          </a:solidFill>
          <a:ln w="9525">
            <a:solidFill>
              <a:srgbClr val="000000"/>
            </a:solidFill>
          </a:ln>
        </p:spPr>
      </p:pic>
      <p:pic>
        <p:nvPicPr>
          <p:cNvPr id="15" name="Picture 5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3159237"/>
            <a:ext cx="1457325" cy="409575"/>
          </a:xfrm>
          <a:prstGeom prst="rect">
            <a:avLst/>
          </a:prstGeom>
          <a:solidFill>
            <a:srgbClr val="FF9999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93714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374491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61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7772400" cy="1143000"/>
          </a:xfrm>
        </p:spPr>
        <p:txBody>
          <a:bodyPr anchor="t"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Prob. 19.7 (c).</a:t>
            </a:r>
          </a:p>
        </p:txBody>
      </p:sp>
      <p:sp>
        <p:nvSpPr>
          <p:cNvPr id="196611" name="Text Box 4"/>
          <p:cNvSpPr txBox="1">
            <a:spLocks noChangeArrowheads="1"/>
          </p:cNvSpPr>
          <p:nvPr/>
        </p:nvSpPr>
        <p:spPr bwMode="auto">
          <a:xfrm>
            <a:off x="3810000" y="1447800"/>
            <a:ext cx="533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Find the operating point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The use of 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</a:rPr>
              <a:t>Thevenin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equivalent circuit for the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base makes the circuit simpler.</a:t>
            </a: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US" sz="1200" dirty="0">
              <a:solidFill>
                <a:srgbClr val="C0504D"/>
              </a:solidFill>
              <a:latin typeface="Times New Roman" pitchFamily="18" charset="0"/>
            </a:endParaRPr>
          </a:p>
        </p:txBody>
      </p:sp>
      <p:sp>
        <p:nvSpPr>
          <p:cNvPr id="565253" name="Text Box 5"/>
          <p:cNvSpPr txBox="1">
            <a:spLocks noChangeArrowheads="1"/>
          </p:cNvSpPr>
          <p:nvPr/>
        </p:nvSpPr>
        <p:spPr bwMode="auto">
          <a:xfrm>
            <a:off x="3886200" y="2667000"/>
            <a:ext cx="462979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=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=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</a:rPr>
              <a:t>3V</a:t>
            </a: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C0504D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endParaRPr lang="en-US" sz="2000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R</a:t>
            </a:r>
            <a:r>
              <a:rPr lang="en-US" sz="1200" b="1" dirty="0" smtClean="0">
                <a:solidFill>
                  <a:srgbClr val="0000CC"/>
                </a:solidFill>
                <a:latin typeface="Times New Roman" pitchFamily="18" charset="0"/>
              </a:rPr>
              <a:t>BB</a:t>
            </a: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= R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B1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|| R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B2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= 30K</a:t>
            </a:r>
            <a:r>
              <a:rPr lang="en-US" sz="2000" b="1" dirty="0">
                <a:solidFill>
                  <a:srgbClr val="0000CC"/>
                </a:solidFill>
                <a:latin typeface="Symbol" pitchFamily="18" charset="2"/>
              </a:rPr>
              <a:t>W ||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15K</a:t>
            </a:r>
            <a:r>
              <a:rPr lang="en-US" sz="2000" b="1" dirty="0">
                <a:solidFill>
                  <a:srgbClr val="0000CC"/>
                </a:solidFill>
                <a:latin typeface="Symbol" pitchFamily="18" charset="2"/>
              </a:rPr>
              <a:t>W =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10K</a:t>
            </a:r>
            <a:r>
              <a:rPr lang="en-US" sz="2000" b="1" dirty="0" smtClean="0">
                <a:solidFill>
                  <a:srgbClr val="FF0000"/>
                </a:solidFill>
                <a:latin typeface="Symbol" pitchFamily="18" charset="2"/>
              </a:rPr>
              <a:t>W</a:t>
            </a:r>
            <a:endParaRPr lang="en-US" sz="2000" b="1" dirty="0">
              <a:solidFill>
                <a:srgbClr val="FF0000"/>
              </a:solidFill>
              <a:latin typeface="Symbol" pitchFamily="18" charset="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FEE52-B9FA-466D-B2BE-9364B64BB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1381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57400"/>
            <a:ext cx="374491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634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762000"/>
          </a:xfrm>
        </p:spPr>
        <p:txBody>
          <a:bodyPr anchor="t"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Problem 19.7 (d).</a:t>
            </a:r>
          </a:p>
        </p:txBody>
      </p:sp>
      <p:sp>
        <p:nvSpPr>
          <p:cNvPr id="197635" name="Text Box 4"/>
          <p:cNvSpPr txBox="1">
            <a:spLocks noChangeArrowheads="1"/>
          </p:cNvSpPr>
          <p:nvPr/>
        </p:nvSpPr>
        <p:spPr bwMode="auto">
          <a:xfrm>
            <a:off x="3810000" y="1447800"/>
            <a:ext cx="5334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Write B-E loop and C-E loop</a:t>
            </a:r>
          </a:p>
          <a:p>
            <a:pPr>
              <a:spcBef>
                <a:spcPct val="50000"/>
              </a:spcBef>
            </a:pP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97636" name="Freeform 5"/>
          <p:cNvSpPr>
            <a:spLocks/>
          </p:cNvSpPr>
          <p:nvPr/>
        </p:nvSpPr>
        <p:spPr bwMode="auto">
          <a:xfrm>
            <a:off x="1181100" y="4394200"/>
            <a:ext cx="901700" cy="1409700"/>
          </a:xfrm>
          <a:custGeom>
            <a:avLst/>
            <a:gdLst>
              <a:gd name="T0" fmla="*/ 60483749 w 568"/>
              <a:gd name="T1" fmla="*/ 1975802751 h 888"/>
              <a:gd name="T2" fmla="*/ 181451222 w 568"/>
              <a:gd name="T3" fmla="*/ 282257522 h 888"/>
              <a:gd name="T4" fmla="*/ 1149191153 w 568"/>
              <a:gd name="T5" fmla="*/ 282257522 h 888"/>
              <a:gd name="T6" fmla="*/ 1391126049 w 568"/>
              <a:gd name="T7" fmla="*/ 1249997553 h 888"/>
              <a:gd name="T8" fmla="*/ 907256257 w 568"/>
              <a:gd name="T9" fmla="*/ 2096770217 h 888"/>
              <a:gd name="T10" fmla="*/ 302418719 w 568"/>
              <a:gd name="T11" fmla="*/ 2096770217 h 8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8"/>
              <a:gd name="T19" fmla="*/ 0 h 888"/>
              <a:gd name="T20" fmla="*/ 568 w 568"/>
              <a:gd name="T21" fmla="*/ 888 h 8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8" h="888">
                <a:moveTo>
                  <a:pt x="24" y="784"/>
                </a:moveTo>
                <a:cubicBezTo>
                  <a:pt x="12" y="504"/>
                  <a:pt x="0" y="224"/>
                  <a:pt x="72" y="112"/>
                </a:cubicBezTo>
                <a:cubicBezTo>
                  <a:pt x="144" y="0"/>
                  <a:pt x="376" y="48"/>
                  <a:pt x="456" y="112"/>
                </a:cubicBezTo>
                <a:cubicBezTo>
                  <a:pt x="536" y="176"/>
                  <a:pt x="568" y="376"/>
                  <a:pt x="552" y="496"/>
                </a:cubicBezTo>
                <a:cubicBezTo>
                  <a:pt x="536" y="616"/>
                  <a:pt x="432" y="776"/>
                  <a:pt x="360" y="832"/>
                </a:cubicBezTo>
                <a:cubicBezTo>
                  <a:pt x="288" y="888"/>
                  <a:pt x="204" y="860"/>
                  <a:pt x="120" y="832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7637" name="Freeform 6"/>
          <p:cNvSpPr>
            <a:spLocks/>
          </p:cNvSpPr>
          <p:nvPr/>
        </p:nvSpPr>
        <p:spPr bwMode="auto">
          <a:xfrm>
            <a:off x="2438400" y="2438400"/>
            <a:ext cx="241300" cy="3505200"/>
          </a:xfrm>
          <a:custGeom>
            <a:avLst/>
            <a:gdLst>
              <a:gd name="T0" fmla="*/ 0 w 152"/>
              <a:gd name="T1" fmla="*/ 0 h 2208"/>
              <a:gd name="T2" fmla="*/ 241935002 w 152"/>
              <a:gd name="T3" fmla="*/ 725804877 h 2208"/>
              <a:gd name="T4" fmla="*/ 362902453 w 152"/>
              <a:gd name="T5" fmla="*/ 2147483647 h 2208"/>
              <a:gd name="T6" fmla="*/ 362902453 w 152"/>
              <a:gd name="T7" fmla="*/ 2147483647 h 2208"/>
              <a:gd name="T8" fmla="*/ 0 60000 65536"/>
              <a:gd name="T9" fmla="*/ 0 60000 65536"/>
              <a:gd name="T10" fmla="*/ 0 60000 65536"/>
              <a:gd name="T11" fmla="*/ 0 60000 65536"/>
              <a:gd name="T12" fmla="*/ 0 w 152"/>
              <a:gd name="T13" fmla="*/ 0 h 2208"/>
              <a:gd name="T14" fmla="*/ 152 w 152"/>
              <a:gd name="T15" fmla="*/ 2208 h 22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2" h="2208">
                <a:moveTo>
                  <a:pt x="0" y="0"/>
                </a:moveTo>
                <a:cubicBezTo>
                  <a:pt x="36" y="56"/>
                  <a:pt x="72" y="112"/>
                  <a:pt x="96" y="288"/>
                </a:cubicBezTo>
                <a:cubicBezTo>
                  <a:pt x="120" y="464"/>
                  <a:pt x="136" y="736"/>
                  <a:pt x="144" y="1056"/>
                </a:cubicBezTo>
                <a:cubicBezTo>
                  <a:pt x="152" y="1376"/>
                  <a:pt x="148" y="1792"/>
                  <a:pt x="144" y="2208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7638" name="Text Box 7"/>
          <p:cNvSpPr txBox="1">
            <a:spLocks noChangeArrowheads="1"/>
          </p:cNvSpPr>
          <p:nvPr/>
        </p:nvSpPr>
        <p:spPr bwMode="auto">
          <a:xfrm>
            <a:off x="1295400" y="4724400"/>
            <a:ext cx="63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B-E</a:t>
            </a:r>
          </a:p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loop</a:t>
            </a:r>
            <a:endParaRPr lang="en-US" sz="2000">
              <a:solidFill>
                <a:srgbClr val="C0504D"/>
              </a:solidFill>
              <a:latin typeface="Times New Roman" pitchFamily="18" charset="0"/>
            </a:endParaRPr>
          </a:p>
        </p:txBody>
      </p:sp>
      <p:sp>
        <p:nvSpPr>
          <p:cNvPr id="197639" name="Text Box 8"/>
          <p:cNvSpPr txBox="1">
            <a:spLocks noChangeArrowheads="1"/>
          </p:cNvSpPr>
          <p:nvPr/>
        </p:nvSpPr>
        <p:spPr bwMode="auto">
          <a:xfrm>
            <a:off x="2590800" y="3657600"/>
            <a:ext cx="110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C-E loop</a:t>
            </a:r>
            <a:endParaRPr lang="en-US" sz="2000">
              <a:solidFill>
                <a:srgbClr val="C0504D"/>
              </a:solidFill>
              <a:latin typeface="Times New Roman" pitchFamily="18" charset="0"/>
            </a:endParaRPr>
          </a:p>
        </p:txBody>
      </p:sp>
      <p:sp>
        <p:nvSpPr>
          <p:cNvPr id="566281" name="Text Box 9"/>
          <p:cNvSpPr txBox="1">
            <a:spLocks noChangeArrowheads="1"/>
          </p:cNvSpPr>
          <p:nvPr/>
        </p:nvSpPr>
        <p:spPr bwMode="auto">
          <a:xfrm>
            <a:off x="3962400" y="2057400"/>
            <a:ext cx="4453463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B-E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Voltage Loop: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 =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</a:rPr>
              <a:t>RBB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 +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BE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 +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400" dirty="0" smtClean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E</a:t>
            </a:r>
            <a:endParaRPr lang="en-US" sz="2000" dirty="0" smtClean="0">
              <a:solidFill>
                <a:srgbClr val="C0504D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=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BB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+ I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E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E</a:t>
            </a:r>
            <a:endParaRPr lang="en-US" sz="2000" dirty="0">
              <a:solidFill>
                <a:srgbClr val="C0504D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E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 =2.09 </a:t>
            </a:r>
            <a:r>
              <a:rPr lang="en-US" sz="2000" b="1" dirty="0" err="1">
                <a:solidFill>
                  <a:srgbClr val="0000CC"/>
                </a:solidFill>
                <a:latin typeface="Times New Roman" pitchFamily="18" charset="0"/>
              </a:rPr>
              <a:t>mA</a:t>
            </a:r>
            <a:endParaRPr lang="en-US" sz="2000" b="1" dirty="0">
              <a:solidFill>
                <a:srgbClr val="0000CC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C-E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Voltage Loop: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+ I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E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 smtClean="0">
                <a:solidFill>
                  <a:prstClr val="black"/>
                </a:solidFill>
                <a:latin typeface="Times New Roman" pitchFamily="18" charset="0"/>
              </a:rPr>
              <a:t>E</a:t>
            </a:r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V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CE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=4.8 V</a:t>
            </a:r>
          </a:p>
          <a:p>
            <a:pPr>
              <a:spcBef>
                <a:spcPct val="50000"/>
              </a:spcBef>
            </a:pP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</a:rPr>
              <a:t>This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is how all DC circuits are analyzed </a:t>
            </a:r>
          </a:p>
          <a:p>
            <a:pPr>
              <a:spcBef>
                <a:spcPct val="50000"/>
              </a:spcBef>
            </a:pP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and designed!</a:t>
            </a:r>
          </a:p>
          <a:p>
            <a:endParaRPr lang="en-US" sz="2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FEE52-B9FA-466D-B2BE-9364B64BB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5273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16E5D-FC89-419F-A671-64590F815F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19.7</a:t>
            </a:r>
            <a:endParaRPr lang="en-US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778" name="Text Box 3"/>
          <p:cNvSpPr txBox="1">
            <a:spLocks noChangeArrowheads="1"/>
          </p:cNvSpPr>
          <p:nvPr/>
        </p:nvSpPr>
        <p:spPr bwMode="auto">
          <a:xfrm>
            <a:off x="4800600" y="1676400"/>
            <a:ext cx="3962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Stage 2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C-E loop</a:t>
            </a:r>
          </a:p>
        </p:txBody>
      </p:sp>
      <p:pic>
        <p:nvPicPr>
          <p:cNvPr id="20377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411480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780" name="Line 5"/>
          <p:cNvSpPr>
            <a:spLocks noChangeShapeType="1"/>
          </p:cNvSpPr>
          <p:nvPr/>
        </p:nvSpPr>
        <p:spPr bwMode="auto">
          <a:xfrm>
            <a:off x="3048000" y="27432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3781" name="Text Box 6"/>
          <p:cNvSpPr txBox="1">
            <a:spLocks noChangeArrowheads="1"/>
          </p:cNvSpPr>
          <p:nvPr/>
        </p:nvSpPr>
        <p:spPr bwMode="auto">
          <a:xfrm>
            <a:off x="3200400" y="2514600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E2</a:t>
            </a:r>
          </a:p>
        </p:txBody>
      </p:sp>
      <p:sp>
        <p:nvSpPr>
          <p:cNvPr id="203782" name="Freeform 7"/>
          <p:cNvSpPr>
            <a:spLocks/>
          </p:cNvSpPr>
          <p:nvPr/>
        </p:nvSpPr>
        <p:spPr bwMode="auto">
          <a:xfrm>
            <a:off x="1663700" y="2209800"/>
            <a:ext cx="1689100" cy="3200400"/>
          </a:xfrm>
          <a:custGeom>
            <a:avLst/>
            <a:gdLst>
              <a:gd name="T0" fmla="*/ 20161247 w 1064"/>
              <a:gd name="T1" fmla="*/ 0 h 2016"/>
              <a:gd name="T2" fmla="*/ 383063673 w 1064"/>
              <a:gd name="T3" fmla="*/ 483870081 h 2016"/>
              <a:gd name="T4" fmla="*/ 2147483647 w 1064"/>
              <a:gd name="T5" fmla="*/ 483870081 h 2016"/>
              <a:gd name="T6" fmla="*/ 2147483647 w 1064"/>
              <a:gd name="T7" fmla="*/ 2147483647 h 2016"/>
              <a:gd name="T8" fmla="*/ 2147483647 w 1064"/>
              <a:gd name="T9" fmla="*/ 2147483647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4"/>
              <a:gd name="T16" fmla="*/ 0 h 2016"/>
              <a:gd name="T17" fmla="*/ 1064 w 1064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4" h="2016">
                <a:moveTo>
                  <a:pt x="8" y="0"/>
                </a:moveTo>
                <a:cubicBezTo>
                  <a:pt x="4" y="80"/>
                  <a:pt x="0" y="160"/>
                  <a:pt x="152" y="192"/>
                </a:cubicBezTo>
                <a:cubicBezTo>
                  <a:pt x="304" y="224"/>
                  <a:pt x="776" y="56"/>
                  <a:pt x="920" y="192"/>
                </a:cubicBezTo>
                <a:cubicBezTo>
                  <a:pt x="1064" y="328"/>
                  <a:pt x="1000" y="704"/>
                  <a:pt x="1016" y="1008"/>
                </a:cubicBezTo>
                <a:cubicBezTo>
                  <a:pt x="1032" y="1312"/>
                  <a:pt x="1024" y="1664"/>
                  <a:pt x="1016" y="2016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3783" name="Line 8"/>
          <p:cNvSpPr>
            <a:spLocks noChangeShapeType="1"/>
          </p:cNvSpPr>
          <p:nvPr/>
        </p:nvSpPr>
        <p:spPr bwMode="auto">
          <a:xfrm>
            <a:off x="3124200" y="43434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3784" name="Text Box 9"/>
          <p:cNvSpPr txBox="1">
            <a:spLocks noChangeArrowheads="1"/>
          </p:cNvSpPr>
          <p:nvPr/>
        </p:nvSpPr>
        <p:spPr bwMode="auto">
          <a:xfrm>
            <a:off x="3352800" y="4343400"/>
            <a:ext cx="446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C2</a:t>
            </a:r>
          </a:p>
        </p:txBody>
      </p:sp>
      <p:sp>
        <p:nvSpPr>
          <p:cNvPr id="571402" name="Text Box 10"/>
          <p:cNvSpPr txBox="1">
            <a:spLocks noChangeArrowheads="1"/>
          </p:cNvSpPr>
          <p:nvPr/>
        </p:nvSpPr>
        <p:spPr bwMode="auto">
          <a:xfrm>
            <a:off x="4708525" y="2833688"/>
            <a:ext cx="3157538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EC2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C2</a:t>
            </a:r>
          </a:p>
          <a:p>
            <a:endParaRPr lang="en-US" sz="2000" dirty="0">
              <a:solidFill>
                <a:srgbClr val="4F81BD"/>
              </a:solidFill>
              <a:latin typeface="Times New Roman" pitchFamily="18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15 = 2.8(2) 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EC2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+ 2.8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(2.7)</a:t>
            </a:r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  <a:p>
            <a:r>
              <a:rPr lang="en-US" sz="2000" dirty="0">
                <a:solidFill>
                  <a:srgbClr val="4F81BD"/>
                </a:solidFill>
                <a:latin typeface="Times New Roman" pitchFamily="18" charset="0"/>
              </a:rPr>
              <a:t>solve for V</a:t>
            </a:r>
            <a:r>
              <a:rPr lang="en-US" sz="1200" dirty="0">
                <a:solidFill>
                  <a:srgbClr val="4F81BD"/>
                </a:solidFill>
                <a:latin typeface="Times New Roman" pitchFamily="18" charset="0"/>
              </a:rPr>
              <a:t>EC2</a:t>
            </a: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en-US" sz="1200" b="1" dirty="0">
                <a:solidFill>
                  <a:srgbClr val="FF0000"/>
                </a:solidFill>
                <a:latin typeface="Times New Roman" pitchFamily="18" charset="0"/>
              </a:rPr>
              <a:t>CE2 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= 1.84V</a:t>
            </a:r>
          </a:p>
          <a:p>
            <a:endParaRPr lang="en-US" sz="2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16E5D-FC89-419F-A671-64590F815F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446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 anchor="t"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19.7</a:t>
            </a:r>
          </a:p>
        </p:txBody>
      </p:sp>
      <p:sp>
        <p:nvSpPr>
          <p:cNvPr id="201730" name="Text Box 3"/>
          <p:cNvSpPr txBox="1">
            <a:spLocks noChangeArrowheads="1"/>
          </p:cNvSpPr>
          <p:nvPr/>
        </p:nvSpPr>
        <p:spPr bwMode="auto">
          <a:xfrm>
            <a:off x="3733800" y="1676400"/>
            <a:ext cx="3962400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C-E loop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4F81BD"/>
                </a:solidFill>
                <a:latin typeface="Times New Roman" pitchFamily="18" charset="0"/>
              </a:rPr>
              <a:t>neglect IB2 because it is IB2 &lt;&lt; IC1</a:t>
            </a:r>
          </a:p>
          <a:p>
            <a:pPr>
              <a:spcBef>
                <a:spcPct val="50000"/>
              </a:spcBef>
            </a:pP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2017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05000"/>
            <a:ext cx="34194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1732" name="Line 5"/>
          <p:cNvSpPr>
            <a:spLocks noChangeShapeType="1"/>
          </p:cNvSpPr>
          <p:nvPr/>
        </p:nvSpPr>
        <p:spPr bwMode="auto">
          <a:xfrm>
            <a:off x="2819400" y="2362200"/>
            <a:ext cx="0" cy="2819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1733" name="Line 6"/>
          <p:cNvSpPr>
            <a:spLocks noChangeShapeType="1"/>
          </p:cNvSpPr>
          <p:nvPr/>
        </p:nvSpPr>
        <p:spPr bwMode="auto">
          <a:xfrm>
            <a:off x="2590800" y="3352800"/>
            <a:ext cx="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1734" name="Line 7"/>
          <p:cNvSpPr>
            <a:spLocks noChangeShapeType="1"/>
          </p:cNvSpPr>
          <p:nvPr/>
        </p:nvSpPr>
        <p:spPr bwMode="auto">
          <a:xfrm>
            <a:off x="2590800" y="4191000"/>
            <a:ext cx="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1735" name="Text Box 8"/>
          <p:cNvSpPr txBox="1">
            <a:spLocks noChangeArrowheads="1"/>
          </p:cNvSpPr>
          <p:nvPr/>
        </p:nvSpPr>
        <p:spPr bwMode="auto">
          <a:xfrm>
            <a:off x="1981200" y="4191000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E1</a:t>
            </a:r>
          </a:p>
        </p:txBody>
      </p:sp>
      <p:sp>
        <p:nvSpPr>
          <p:cNvPr id="201736" name="Text Box 9"/>
          <p:cNvSpPr txBox="1">
            <a:spLocks noChangeArrowheads="1"/>
          </p:cNvSpPr>
          <p:nvPr/>
        </p:nvSpPr>
        <p:spPr bwMode="auto">
          <a:xfrm>
            <a:off x="2057400" y="3276600"/>
            <a:ext cx="446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C1</a:t>
            </a:r>
          </a:p>
        </p:txBody>
      </p:sp>
      <p:sp>
        <p:nvSpPr>
          <p:cNvPr id="569354" name="Text Box 10"/>
          <p:cNvSpPr txBox="1">
            <a:spLocks noChangeArrowheads="1"/>
          </p:cNvSpPr>
          <p:nvPr/>
        </p:nvSpPr>
        <p:spPr bwMode="auto">
          <a:xfrm>
            <a:off x="3733800" y="3048000"/>
            <a:ext cx="297656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C1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C1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CE1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E1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E1</a:t>
            </a:r>
          </a:p>
          <a:p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15 = 1.3(5) 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CE1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+1.3(3)</a:t>
            </a:r>
          </a:p>
          <a:p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VCE1= 4.87V</a:t>
            </a:r>
          </a:p>
          <a:p>
            <a:endParaRPr lang="en-US" sz="2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FEE52-B9FA-466D-B2BE-9364B64BB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5735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19.7</a:t>
            </a:r>
            <a:endParaRPr lang="en-US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754" name="Text Box 3"/>
          <p:cNvSpPr txBox="1">
            <a:spLocks noChangeArrowheads="1"/>
          </p:cNvSpPr>
          <p:nvPr/>
        </p:nvSpPr>
        <p:spPr bwMode="auto">
          <a:xfrm>
            <a:off x="4800600" y="1676400"/>
            <a:ext cx="3962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Stage 2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B-E loop</a:t>
            </a:r>
          </a:p>
        </p:txBody>
      </p:sp>
      <p:pic>
        <p:nvPicPr>
          <p:cNvPr id="2027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828800"/>
            <a:ext cx="4114800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756" name="Freeform 5"/>
          <p:cNvSpPr>
            <a:spLocks/>
          </p:cNvSpPr>
          <p:nvPr/>
        </p:nvSpPr>
        <p:spPr bwMode="auto">
          <a:xfrm>
            <a:off x="660400" y="2286000"/>
            <a:ext cx="1955800" cy="3124200"/>
          </a:xfrm>
          <a:custGeom>
            <a:avLst/>
            <a:gdLst>
              <a:gd name="T0" fmla="*/ 887095045 w 1232"/>
              <a:gd name="T1" fmla="*/ 0 h 1968"/>
              <a:gd name="T2" fmla="*/ 1249997401 w 1232"/>
              <a:gd name="T3" fmla="*/ 846772687 h 1968"/>
              <a:gd name="T4" fmla="*/ 2147483647 w 1232"/>
              <a:gd name="T5" fmla="*/ 846772687 h 1968"/>
              <a:gd name="T6" fmla="*/ 2147483647 w 1232"/>
              <a:gd name="T7" fmla="*/ 1209675097 h 1968"/>
              <a:gd name="T8" fmla="*/ 2147483647 w 1232"/>
              <a:gd name="T9" fmla="*/ 1693545374 h 1968"/>
              <a:gd name="T10" fmla="*/ 1733867607 w 1232"/>
              <a:gd name="T11" fmla="*/ 1814512844 h 1968"/>
              <a:gd name="T12" fmla="*/ 282257487 w 1232"/>
              <a:gd name="T13" fmla="*/ 2147483647 h 1968"/>
              <a:gd name="T14" fmla="*/ 40322496 w 1232"/>
              <a:gd name="T15" fmla="*/ 2147483647 h 1968"/>
              <a:gd name="T16" fmla="*/ 161289986 w 1232"/>
              <a:gd name="T17" fmla="*/ 2147483647 h 19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32"/>
              <a:gd name="T28" fmla="*/ 0 h 1968"/>
              <a:gd name="T29" fmla="*/ 1232 w 1232"/>
              <a:gd name="T30" fmla="*/ 1968 h 19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32" h="1968">
                <a:moveTo>
                  <a:pt x="352" y="0"/>
                </a:moveTo>
                <a:cubicBezTo>
                  <a:pt x="368" y="140"/>
                  <a:pt x="384" y="280"/>
                  <a:pt x="496" y="336"/>
                </a:cubicBezTo>
                <a:cubicBezTo>
                  <a:pt x="608" y="392"/>
                  <a:pt x="904" y="312"/>
                  <a:pt x="1024" y="336"/>
                </a:cubicBezTo>
                <a:cubicBezTo>
                  <a:pt x="1144" y="360"/>
                  <a:pt x="1200" y="424"/>
                  <a:pt x="1216" y="480"/>
                </a:cubicBezTo>
                <a:cubicBezTo>
                  <a:pt x="1232" y="536"/>
                  <a:pt x="1208" y="632"/>
                  <a:pt x="1120" y="672"/>
                </a:cubicBezTo>
                <a:cubicBezTo>
                  <a:pt x="1032" y="712"/>
                  <a:pt x="856" y="680"/>
                  <a:pt x="688" y="720"/>
                </a:cubicBezTo>
                <a:cubicBezTo>
                  <a:pt x="520" y="760"/>
                  <a:pt x="224" y="816"/>
                  <a:pt x="112" y="912"/>
                </a:cubicBezTo>
                <a:cubicBezTo>
                  <a:pt x="0" y="1008"/>
                  <a:pt x="24" y="1120"/>
                  <a:pt x="16" y="1296"/>
                </a:cubicBezTo>
                <a:cubicBezTo>
                  <a:pt x="8" y="1472"/>
                  <a:pt x="36" y="1720"/>
                  <a:pt x="64" y="1968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2757" name="Line 6"/>
          <p:cNvSpPr>
            <a:spLocks noChangeShapeType="1"/>
          </p:cNvSpPr>
          <p:nvPr/>
        </p:nvSpPr>
        <p:spPr bwMode="auto">
          <a:xfrm flipH="1">
            <a:off x="1752600" y="4191000"/>
            <a:ext cx="381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2758" name="Line 7"/>
          <p:cNvSpPr>
            <a:spLocks noChangeShapeType="1"/>
          </p:cNvSpPr>
          <p:nvPr/>
        </p:nvSpPr>
        <p:spPr bwMode="auto">
          <a:xfrm>
            <a:off x="3048000" y="27432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2759" name="Text Box 8"/>
          <p:cNvSpPr txBox="1">
            <a:spLocks noChangeArrowheads="1"/>
          </p:cNvSpPr>
          <p:nvPr/>
        </p:nvSpPr>
        <p:spPr bwMode="auto">
          <a:xfrm>
            <a:off x="1828800" y="4191000"/>
            <a:ext cx="446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B2</a:t>
            </a:r>
          </a:p>
        </p:txBody>
      </p:sp>
      <p:sp>
        <p:nvSpPr>
          <p:cNvPr id="202760" name="Text Box 9"/>
          <p:cNvSpPr txBox="1">
            <a:spLocks noChangeArrowheads="1"/>
          </p:cNvSpPr>
          <p:nvPr/>
        </p:nvSpPr>
        <p:spPr bwMode="auto">
          <a:xfrm>
            <a:off x="3124200" y="2514600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E2</a:t>
            </a:r>
          </a:p>
        </p:txBody>
      </p:sp>
      <p:sp>
        <p:nvSpPr>
          <p:cNvPr id="570378" name="Text Box 10"/>
          <p:cNvSpPr txBox="1">
            <a:spLocks noChangeArrowheads="1"/>
          </p:cNvSpPr>
          <p:nvPr/>
        </p:nvSpPr>
        <p:spPr bwMode="auto">
          <a:xfrm>
            <a:off x="4419600" y="2667000"/>
            <a:ext cx="4459288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EB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+I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BB2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+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BB2</a:t>
            </a:r>
          </a:p>
          <a:p>
            <a:endParaRPr lang="en-US" sz="2000" dirty="0">
              <a:solidFill>
                <a:srgbClr val="4F81BD"/>
              </a:solidFill>
              <a:latin typeface="Times New Roman" pitchFamily="18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15 =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E2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(2K) + .7 +I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B2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(5K)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+ 4.87 + 1.3(3)</a:t>
            </a:r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  <a:p>
            <a:r>
              <a:rPr lang="en-US" sz="2000" dirty="0">
                <a:solidFill>
                  <a:srgbClr val="4F81BD"/>
                </a:solidFill>
                <a:latin typeface="Times New Roman" pitchFamily="18" charset="0"/>
              </a:rPr>
              <a:t>Use I</a:t>
            </a:r>
            <a:r>
              <a:rPr lang="en-US" sz="1200" dirty="0">
                <a:solidFill>
                  <a:srgbClr val="4F81BD"/>
                </a:solidFill>
                <a:latin typeface="Times New Roman" pitchFamily="18" charset="0"/>
              </a:rPr>
              <a:t>B2</a:t>
            </a:r>
            <a:r>
              <a:rPr lang="en-US" sz="2000" dirty="0">
                <a:solidFill>
                  <a:srgbClr val="4F81BD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srgbClr val="4F81BD"/>
                </a:solidFill>
                <a:latin typeface="Times New Roman" pitchFamily="18" charset="0"/>
                <a:sym typeface="Symbol" pitchFamily="18" charset="2"/>
              </a:rPr>
              <a:t> I</a:t>
            </a:r>
            <a:r>
              <a:rPr lang="en-US" sz="1200" dirty="0">
                <a:solidFill>
                  <a:srgbClr val="4F81BD"/>
                </a:solidFill>
                <a:latin typeface="Times New Roman" pitchFamily="18" charset="0"/>
                <a:sym typeface="Symbol" pitchFamily="18" charset="2"/>
              </a:rPr>
              <a:t>E2</a:t>
            </a:r>
            <a:r>
              <a:rPr lang="en-US" sz="2000" dirty="0">
                <a:solidFill>
                  <a:srgbClr val="4F81BD"/>
                </a:solidFill>
                <a:latin typeface="Times New Roman" pitchFamily="18" charset="0"/>
                <a:sym typeface="Symbol" pitchFamily="18" charset="2"/>
              </a:rPr>
              <a:t>/ </a:t>
            </a:r>
            <a:r>
              <a:rPr lang="en-US" sz="2000" dirty="0">
                <a:solidFill>
                  <a:srgbClr val="4F81BD"/>
                </a:solidFill>
                <a:latin typeface="Symbol" pitchFamily="18" charset="2"/>
              </a:rPr>
              <a:t>b, </a:t>
            </a:r>
            <a:r>
              <a:rPr lang="en-US" sz="2000" dirty="0">
                <a:solidFill>
                  <a:srgbClr val="4F81BD"/>
                </a:solidFill>
                <a:latin typeface="Times New Roman" pitchFamily="18" charset="0"/>
              </a:rPr>
              <a:t>solve for </a:t>
            </a:r>
            <a:r>
              <a:rPr lang="en-US" sz="2000" dirty="0">
                <a:solidFill>
                  <a:srgbClr val="4F81BD"/>
                </a:solidFill>
                <a:latin typeface="Times New Roman" pitchFamily="18" charset="0"/>
                <a:sym typeface="Symbol" pitchFamily="18" charset="2"/>
              </a:rPr>
              <a:t>I</a:t>
            </a:r>
            <a:r>
              <a:rPr lang="en-US" sz="1200" dirty="0">
                <a:solidFill>
                  <a:srgbClr val="4F81BD"/>
                </a:solidFill>
                <a:latin typeface="Times New Roman" pitchFamily="18" charset="0"/>
                <a:sym typeface="Symbol" pitchFamily="18" charset="2"/>
              </a:rPr>
              <a:t>E2</a:t>
            </a: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IE2 = 2.8mA</a:t>
            </a:r>
          </a:p>
          <a:p>
            <a:endParaRPr lang="en-US" sz="28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16E5D-FC89-419F-A671-64590F815FC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387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 anchor="t"/>
          <a:lstStyle/>
          <a:p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Example 19.7</a:t>
            </a:r>
          </a:p>
        </p:txBody>
      </p:sp>
      <p:pic>
        <p:nvPicPr>
          <p:cNvPr id="1996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49530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9683" name="Text Box 4"/>
          <p:cNvSpPr txBox="1">
            <a:spLocks noChangeArrowheads="1"/>
          </p:cNvSpPr>
          <p:nvPr/>
        </p:nvSpPr>
        <p:spPr bwMode="auto">
          <a:xfrm>
            <a:off x="5257800" y="1828800"/>
            <a:ext cx="36576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2-stage amplifier, 1st stage has an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</a:rPr>
              <a:t>npn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transistor; 2nd stage has an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</a:rPr>
              <a:t>pnp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transistor.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</a:t>
            </a:r>
            <a:r>
              <a:rPr lang="en-US" sz="2000" dirty="0" err="1">
                <a:solidFill>
                  <a:prstClr val="black"/>
                </a:solidFill>
                <a:latin typeface="Symbol" pitchFamily="18" charset="2"/>
              </a:rPr>
              <a:t>b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</a:rPr>
              <a:t>I</a:t>
            </a:r>
            <a:r>
              <a:rPr lang="en-US" sz="1200" dirty="0" err="1">
                <a:solidFill>
                  <a:prstClr val="black"/>
                </a:solidFill>
                <a:latin typeface="Times New Roman" pitchFamily="18" charset="0"/>
              </a:rPr>
              <a:t>B</a:t>
            </a: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sym typeface="Symbol" pitchFamily="18" charset="2"/>
              </a:rPr>
              <a:t>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0.7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Times New Roman" pitchFamily="18" charset="0"/>
              </a:rPr>
              <a:t>npn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)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-0.7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Times New Roman" pitchFamily="18" charset="0"/>
              </a:rPr>
              <a:t>pnp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)</a:t>
            </a: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prstClr val="black"/>
                </a:solidFill>
                <a:latin typeface="Symbol" pitchFamily="18" charset="2"/>
              </a:rPr>
              <a:t>b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100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C0504D"/>
                </a:solidFill>
                <a:latin typeface="Times New Roman" pitchFamily="18" charset="0"/>
              </a:rPr>
              <a:t>Find I</a:t>
            </a:r>
            <a:r>
              <a:rPr lang="en-US" sz="1200" dirty="0">
                <a:solidFill>
                  <a:srgbClr val="C0504D"/>
                </a:solidFill>
                <a:latin typeface="Times New Roman" pitchFamily="18" charset="0"/>
              </a:rPr>
              <a:t>C1</a:t>
            </a:r>
            <a:r>
              <a:rPr lang="en-US" sz="2000" dirty="0">
                <a:solidFill>
                  <a:srgbClr val="C0504D"/>
                </a:solidFill>
                <a:latin typeface="Times New Roman" pitchFamily="18" charset="0"/>
              </a:rPr>
              <a:t>, I</a:t>
            </a:r>
            <a:r>
              <a:rPr lang="en-US" sz="1200" dirty="0">
                <a:solidFill>
                  <a:srgbClr val="C0504D"/>
                </a:solidFill>
                <a:latin typeface="Times New Roman" pitchFamily="18" charset="0"/>
              </a:rPr>
              <a:t>C2</a:t>
            </a:r>
            <a:r>
              <a:rPr lang="en-US" sz="2000" dirty="0">
                <a:solidFill>
                  <a:srgbClr val="C0504D"/>
                </a:solidFill>
                <a:latin typeface="Times New Roman" pitchFamily="18" charset="0"/>
              </a:rPr>
              <a:t>, V</a:t>
            </a:r>
            <a:r>
              <a:rPr lang="en-US" sz="1200" dirty="0">
                <a:solidFill>
                  <a:srgbClr val="C0504D"/>
                </a:solidFill>
                <a:latin typeface="Times New Roman" pitchFamily="18" charset="0"/>
              </a:rPr>
              <a:t>CE1</a:t>
            </a:r>
            <a:r>
              <a:rPr lang="en-US" sz="2000" dirty="0">
                <a:solidFill>
                  <a:srgbClr val="C0504D"/>
                </a:solidFill>
                <a:latin typeface="Times New Roman" pitchFamily="18" charset="0"/>
              </a:rPr>
              <a:t>, V</a:t>
            </a:r>
            <a:r>
              <a:rPr lang="en-US" sz="1200" dirty="0">
                <a:solidFill>
                  <a:srgbClr val="C0504D"/>
                </a:solidFill>
                <a:latin typeface="Times New Roman" pitchFamily="18" charset="0"/>
              </a:rPr>
              <a:t>CE2</a:t>
            </a:r>
            <a:endParaRPr lang="en-US" sz="2000" dirty="0">
              <a:solidFill>
                <a:srgbClr val="C0504D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Use </a:t>
            </a:r>
            <a:r>
              <a:rPr lang="en-US" sz="2000" b="1" dirty="0" err="1">
                <a:solidFill>
                  <a:srgbClr val="0000CC"/>
                </a:solidFill>
                <a:latin typeface="Times New Roman" pitchFamily="18" charset="0"/>
              </a:rPr>
              <a:t>Thevenin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 circuits.</a:t>
            </a:r>
          </a:p>
          <a:p>
            <a:pPr>
              <a:spcBef>
                <a:spcPct val="50000"/>
              </a:spcBef>
            </a:pPr>
            <a:endParaRPr lang="en-US" sz="20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2FEE52-B9FA-466D-B2BE-9364B64BB5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8684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Example 19.7</a:t>
            </a:r>
          </a:p>
        </p:txBody>
      </p:sp>
      <p:sp>
        <p:nvSpPr>
          <p:cNvPr id="568323" name="Text Box 3"/>
          <p:cNvSpPr txBox="1">
            <a:spLocks noChangeArrowheads="1"/>
          </p:cNvSpPr>
          <p:nvPr/>
        </p:nvSpPr>
        <p:spPr bwMode="auto">
          <a:xfrm>
            <a:off x="3733800" y="1676400"/>
            <a:ext cx="39624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||R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</a:t>
            </a:r>
            <a:r>
              <a:rPr lang="en-US" sz="2000">
                <a:solidFill>
                  <a:srgbClr val="3333CC"/>
                </a:solidFill>
                <a:latin typeface="Times New Roman" pitchFamily="18" charset="0"/>
              </a:rPr>
              <a:t>33K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CC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[R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/(R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+R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B2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)]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 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15[50K/150K] = </a:t>
            </a:r>
            <a:r>
              <a:rPr lang="en-US" sz="2000">
                <a:solidFill>
                  <a:srgbClr val="3333CC"/>
                </a:solidFill>
                <a:latin typeface="Times New Roman" pitchFamily="18" charset="0"/>
              </a:rPr>
              <a:t>5V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  <a:latin typeface="Times New Roman" pitchFamily="18" charset="0"/>
              </a:rPr>
              <a:t>Stage 1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rgbClr val="3333CC"/>
                </a:solidFill>
                <a:latin typeface="Times New Roman" pitchFamily="18" charset="0"/>
              </a:rPr>
              <a:t>B-E loop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BB1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+ 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BE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+I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E1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E1</a:t>
            </a:r>
          </a:p>
          <a:p>
            <a:r>
              <a:rPr lang="en-US" sz="2000">
                <a:solidFill>
                  <a:srgbClr val="00CC99"/>
                </a:solidFill>
                <a:latin typeface="Times New Roman" pitchFamily="18" charset="0"/>
              </a:rPr>
              <a:t>Use I</a:t>
            </a:r>
            <a:r>
              <a:rPr lang="en-US" sz="1200">
                <a:solidFill>
                  <a:srgbClr val="00CC99"/>
                </a:solidFill>
                <a:latin typeface="Times New Roman" pitchFamily="18" charset="0"/>
              </a:rPr>
              <a:t>B1</a:t>
            </a:r>
            <a:r>
              <a:rPr lang="en-US" sz="2000">
                <a:solidFill>
                  <a:srgbClr val="00CC99"/>
                </a:solidFill>
                <a:latin typeface="Times New Roman" pitchFamily="18" charset="0"/>
              </a:rPr>
              <a:t> </a:t>
            </a:r>
            <a:r>
              <a:rPr lang="en-US" sz="2000">
                <a:solidFill>
                  <a:srgbClr val="00CC99"/>
                </a:solidFill>
                <a:latin typeface="Times New Roman" pitchFamily="18" charset="0"/>
                <a:sym typeface="Symbol" pitchFamily="18" charset="2"/>
              </a:rPr>
              <a:t> I</a:t>
            </a:r>
            <a:r>
              <a:rPr lang="en-US" sz="1200">
                <a:solidFill>
                  <a:srgbClr val="00CC99"/>
                </a:solidFill>
                <a:latin typeface="Times New Roman" pitchFamily="18" charset="0"/>
                <a:sym typeface="Symbol" pitchFamily="18" charset="2"/>
              </a:rPr>
              <a:t>E1</a:t>
            </a:r>
            <a:r>
              <a:rPr lang="en-US" sz="2000">
                <a:solidFill>
                  <a:srgbClr val="00CC99"/>
                </a:solidFill>
                <a:latin typeface="Times New Roman" pitchFamily="18" charset="0"/>
                <a:sym typeface="Symbol" pitchFamily="18" charset="2"/>
              </a:rPr>
              <a:t>/ </a:t>
            </a:r>
            <a:r>
              <a:rPr lang="en-US" sz="2000">
                <a:solidFill>
                  <a:srgbClr val="00CC99"/>
                </a:solidFill>
                <a:latin typeface="Symbol" pitchFamily="18" charset="2"/>
              </a:rPr>
              <a:t>b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5 = 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E1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33K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/ 100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+ .7 + 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E1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3K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3333CC"/>
                </a:solidFill>
                <a:latin typeface="Times New Roman" pitchFamily="18" charset="0"/>
              </a:rPr>
              <a:t>E1 </a:t>
            </a:r>
            <a:r>
              <a:rPr lang="en-US" sz="2000">
                <a:solidFill>
                  <a:srgbClr val="3333CC"/>
                </a:solidFill>
                <a:latin typeface="Times New Roman" pitchFamily="18" charset="0"/>
              </a:rPr>
              <a:t>= 1.3mA</a:t>
            </a:r>
          </a:p>
        </p:txBody>
      </p:sp>
      <p:pic>
        <p:nvPicPr>
          <p:cNvPr id="2007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05000"/>
            <a:ext cx="34194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0709" name="Freeform 5"/>
          <p:cNvSpPr>
            <a:spLocks/>
          </p:cNvSpPr>
          <p:nvPr/>
        </p:nvSpPr>
        <p:spPr bwMode="auto">
          <a:xfrm>
            <a:off x="1346200" y="4165600"/>
            <a:ext cx="889000" cy="1016000"/>
          </a:xfrm>
          <a:custGeom>
            <a:avLst/>
            <a:gdLst>
              <a:gd name="T0" fmla="*/ 40322495 w 560"/>
              <a:gd name="T1" fmla="*/ 1491932328 h 640"/>
              <a:gd name="T2" fmla="*/ 40322495 w 560"/>
              <a:gd name="T3" fmla="*/ 403224945 h 640"/>
              <a:gd name="T4" fmla="*/ 282257476 w 560"/>
              <a:gd name="T5" fmla="*/ 40322497 h 640"/>
              <a:gd name="T6" fmla="*/ 1008062457 w 560"/>
              <a:gd name="T7" fmla="*/ 161289988 h 640"/>
              <a:gd name="T8" fmla="*/ 1370964799 w 560"/>
              <a:gd name="T9" fmla="*/ 1008062512 h 640"/>
              <a:gd name="T10" fmla="*/ 1249997352 w 560"/>
              <a:gd name="T11" fmla="*/ 1612899782 h 6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0"/>
              <a:gd name="T19" fmla="*/ 0 h 640"/>
              <a:gd name="T20" fmla="*/ 560 w 560"/>
              <a:gd name="T21" fmla="*/ 640 h 6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0" h="640">
                <a:moveTo>
                  <a:pt x="16" y="592"/>
                </a:moveTo>
                <a:cubicBezTo>
                  <a:pt x="8" y="424"/>
                  <a:pt x="0" y="256"/>
                  <a:pt x="16" y="160"/>
                </a:cubicBezTo>
                <a:cubicBezTo>
                  <a:pt x="32" y="64"/>
                  <a:pt x="48" y="32"/>
                  <a:pt x="112" y="16"/>
                </a:cubicBezTo>
                <a:cubicBezTo>
                  <a:pt x="176" y="0"/>
                  <a:pt x="328" y="0"/>
                  <a:pt x="400" y="64"/>
                </a:cubicBezTo>
                <a:cubicBezTo>
                  <a:pt x="472" y="128"/>
                  <a:pt x="528" y="304"/>
                  <a:pt x="544" y="400"/>
                </a:cubicBezTo>
                <a:cubicBezTo>
                  <a:pt x="560" y="496"/>
                  <a:pt x="528" y="568"/>
                  <a:pt x="496" y="64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0710" name="Line 6"/>
          <p:cNvSpPr>
            <a:spLocks noChangeShapeType="1"/>
          </p:cNvSpPr>
          <p:nvPr/>
        </p:nvSpPr>
        <p:spPr bwMode="auto">
          <a:xfrm>
            <a:off x="914400" y="3810000"/>
            <a:ext cx="381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0711" name="Line 7"/>
          <p:cNvSpPr>
            <a:spLocks noChangeShapeType="1"/>
          </p:cNvSpPr>
          <p:nvPr/>
        </p:nvSpPr>
        <p:spPr bwMode="auto">
          <a:xfrm>
            <a:off x="2667000" y="4191000"/>
            <a:ext cx="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0712" name="Text Box 8"/>
          <p:cNvSpPr txBox="1">
            <a:spLocks noChangeArrowheads="1"/>
          </p:cNvSpPr>
          <p:nvPr/>
        </p:nvSpPr>
        <p:spPr bwMode="auto">
          <a:xfrm>
            <a:off x="762000" y="3352800"/>
            <a:ext cx="446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B1</a:t>
            </a:r>
          </a:p>
        </p:txBody>
      </p:sp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2743200" y="3962400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E1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54E376-2906-4F6C-B3D9-0C0F1FFD7E31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Nasim Zafar</a:t>
            </a:r>
          </a:p>
        </p:txBody>
      </p:sp>
    </p:spTree>
    <p:extLst>
      <p:ext uri="{BB962C8B-B14F-4D97-AF65-F5344CB8AC3E}">
        <p14:creationId xmlns:p14="http://schemas.microsoft.com/office/powerpoint/2010/main" xmlns="" val="493492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Verdana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Verdana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Verdana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1631</Words>
  <Application>Microsoft Office PowerPoint</Application>
  <PresentationFormat>On-screen Show (4:3)</PresentationFormat>
  <Paragraphs>410</Paragraphs>
  <Slides>49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62" baseType="lpstr">
      <vt:lpstr>2_Office Theme</vt:lpstr>
      <vt:lpstr>3_Office Theme</vt:lpstr>
      <vt:lpstr>1_Office Theme</vt:lpstr>
      <vt:lpstr>2_Default Design</vt:lpstr>
      <vt:lpstr>3_Default Design</vt:lpstr>
      <vt:lpstr>4_Default Design</vt:lpstr>
      <vt:lpstr>7_Office Theme</vt:lpstr>
      <vt:lpstr>8_Office Theme</vt:lpstr>
      <vt:lpstr>Office Theme</vt:lpstr>
      <vt:lpstr>Default Design</vt:lpstr>
      <vt:lpstr>方程式</vt:lpstr>
      <vt:lpstr>Equation</vt:lpstr>
      <vt:lpstr>Visio</vt:lpstr>
      <vt:lpstr>COMSATS Institute of Information Technology Virtual campus Islamabad</vt:lpstr>
      <vt:lpstr>   Potential-Divider-Biasing Circuits: Examples and Exercises.   .  </vt:lpstr>
      <vt:lpstr>References:</vt:lpstr>
      <vt:lpstr>Basic Circuits of BJT:  NPN Transistor</vt:lpstr>
      <vt:lpstr>  Transistor Output Characteristics:   </vt:lpstr>
      <vt:lpstr> Transistor Output Characteristics:  Load Line – Biasing and Stability:  </vt:lpstr>
      <vt:lpstr> The DC Operating Point: Biasing and Stability </vt:lpstr>
      <vt:lpstr> The DC Operating Point: Biasing and Stability </vt:lpstr>
      <vt:lpstr>Current Equations in a BJT: NPN Transistor</vt:lpstr>
      <vt:lpstr>    1.  Fixed-Biased Transistor Circuits.  </vt:lpstr>
      <vt:lpstr>Base-Biased (Fixed Bias) Transistor Circuit:  </vt:lpstr>
      <vt:lpstr>     Base-Biased (Fixed Bias) Transistor Circuit:           Circuit Characteristics - 2:    </vt:lpstr>
      <vt:lpstr>Base-Biased (Fixed Bias) Transistor Circuit: Q-point equations: </vt:lpstr>
      <vt:lpstr>Base-Biased (Fixed Bias) Transistor Circuit:</vt:lpstr>
      <vt:lpstr>Circuit 19.1; Example 19.1</vt:lpstr>
      <vt:lpstr>Example 19.2</vt:lpstr>
      <vt:lpstr>Example 19.3 (Q-point Shift.)</vt:lpstr>
      <vt:lpstr>3.        2.  Voltage-Divider-Bias Circuits.</vt:lpstr>
      <vt:lpstr>Voltage-Divider Bias Circuits: NPN Transistor.</vt:lpstr>
      <vt:lpstr>Voltage-Divider Bias Characteristics-(1)</vt:lpstr>
      <vt:lpstr>Voltage-Divider Bias Characteristics-(2)</vt:lpstr>
      <vt:lpstr>Voltage-Divider Bias Characteristics-(3)</vt:lpstr>
      <vt:lpstr>Circuit 19.2; Example 19.4 (a).</vt:lpstr>
      <vt:lpstr>Circuit 19.2; Example 19.4 (b).</vt:lpstr>
      <vt:lpstr>Example 19.5</vt:lpstr>
      <vt:lpstr>Load Line for Voltage Divider Bias Circuit. Example 19.5</vt:lpstr>
      <vt:lpstr>Which value of hFE do we use?</vt:lpstr>
      <vt:lpstr>Stability of Voltage Divider Bias Circuit:</vt:lpstr>
      <vt:lpstr>Voltage-Divider Bias Circuit:  Circuit-19.3; Problem 19.6 (a). </vt:lpstr>
      <vt:lpstr>Determination of  VBB – The Thevenin Voltage</vt:lpstr>
      <vt:lpstr>Circuit-19.3; Problem 19.6 (a) Determination of VBB  </vt:lpstr>
      <vt:lpstr>Circuit-19.3; Problem 19.6 (b). Determination of VRE</vt:lpstr>
      <vt:lpstr>Circuit-19.3; Problem 19.6 (c). Determination of IE</vt:lpstr>
      <vt:lpstr>Circuit-19.3; Problem 19.6 (d). Determination of VRC</vt:lpstr>
      <vt:lpstr>Circuit-19.3; Problem 19.6 (e). Determination of VCE</vt:lpstr>
      <vt:lpstr>Results of Problem 19.6 </vt:lpstr>
      <vt:lpstr>Review of equations:</vt:lpstr>
      <vt:lpstr> Summary: </vt:lpstr>
      <vt:lpstr>Slide 39</vt:lpstr>
      <vt:lpstr>Circuit 19.4; Problem 19.7 (a).</vt:lpstr>
      <vt:lpstr>Circuit 19.4; Problem 19.7 (b).</vt:lpstr>
      <vt:lpstr>Prob. 19.7 (c).</vt:lpstr>
      <vt:lpstr>Problem 19.7 (d).</vt:lpstr>
      <vt:lpstr>Slide 44</vt:lpstr>
      <vt:lpstr>Slide 45</vt:lpstr>
      <vt:lpstr>Example 19.7</vt:lpstr>
      <vt:lpstr>Slide 47</vt:lpstr>
      <vt:lpstr>Example 19.7</vt:lpstr>
      <vt:lpstr>Example 19.7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Nasim Zafar</dc:creator>
  <cp:lastModifiedBy>NTS</cp:lastModifiedBy>
  <cp:revision>376</cp:revision>
  <dcterms:created xsi:type="dcterms:W3CDTF">2012-09-15T06:36:07Z</dcterms:created>
  <dcterms:modified xsi:type="dcterms:W3CDTF">2012-11-17T06:09:12Z</dcterms:modified>
</cp:coreProperties>
</file>