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6" r:id="rId3"/>
    <p:sldMasterId id="2147483701" r:id="rId4"/>
  </p:sldMasterIdLst>
  <p:notesMasterIdLst>
    <p:notesMasterId r:id="rId43"/>
  </p:notesMasterIdLst>
  <p:sldIdLst>
    <p:sldId id="291" r:id="rId5"/>
    <p:sldId id="292" r:id="rId6"/>
    <p:sldId id="351" r:id="rId7"/>
    <p:sldId id="293" r:id="rId8"/>
    <p:sldId id="257" r:id="rId9"/>
    <p:sldId id="260" r:id="rId10"/>
    <p:sldId id="334" r:id="rId11"/>
    <p:sldId id="316" r:id="rId12"/>
    <p:sldId id="321" r:id="rId13"/>
    <p:sldId id="323" r:id="rId14"/>
    <p:sldId id="336" r:id="rId15"/>
    <p:sldId id="298" r:id="rId16"/>
    <p:sldId id="325" r:id="rId17"/>
    <p:sldId id="299" r:id="rId18"/>
    <p:sldId id="333" r:id="rId19"/>
    <p:sldId id="329" r:id="rId20"/>
    <p:sldId id="324" r:id="rId21"/>
    <p:sldId id="302" r:id="rId22"/>
    <p:sldId id="335" r:id="rId23"/>
    <p:sldId id="322" r:id="rId24"/>
    <p:sldId id="354" r:id="rId25"/>
    <p:sldId id="261" r:id="rId26"/>
    <p:sldId id="307" r:id="rId27"/>
    <p:sldId id="338" r:id="rId28"/>
    <p:sldId id="262" r:id="rId29"/>
    <p:sldId id="337" r:id="rId30"/>
    <p:sldId id="339" r:id="rId31"/>
    <p:sldId id="340" r:id="rId32"/>
    <p:sldId id="341" r:id="rId33"/>
    <p:sldId id="346" r:id="rId34"/>
    <p:sldId id="345" r:id="rId35"/>
    <p:sldId id="358" r:id="rId36"/>
    <p:sldId id="343" r:id="rId37"/>
    <p:sldId id="344" r:id="rId38"/>
    <p:sldId id="270" r:id="rId39"/>
    <p:sldId id="350" r:id="rId40"/>
    <p:sldId id="355" r:id="rId41"/>
    <p:sldId id="35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0000FF"/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4" autoAdjust="0"/>
    <p:restoredTop sz="94660"/>
  </p:normalViewPr>
  <p:slideViewPr>
    <p:cSldViewPr>
      <p:cViewPr>
        <p:scale>
          <a:sx n="70" d="100"/>
          <a:sy n="70" d="100"/>
        </p:scale>
        <p:origin x="-701" y="-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12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E4E424-3B55-471F-B87A-30EDEE66F2C9}" type="datetimeFigureOut">
              <a:rPr lang="en-US" smtClean="0"/>
              <a:pPr/>
              <a:t>10/4/2012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B8E9E-0F32-450A-8268-18585FCF5C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74167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10C6CF-F725-4D65-A0B1-6F5BD1C72B94}" type="slidenum">
              <a:rPr lang="en-US" altLang="en-US">
                <a:solidFill>
                  <a:prstClr val="black"/>
                </a:solidFill>
              </a:rPr>
              <a:pPr/>
              <a:t>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4881E7-F5FF-4A95-A7C2-41E879D0B72F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Fig 5-1a, b, &amp; c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A9341E-2F90-4800-AF81-D3E1BC33B75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Fig 5-2a &amp; Fig 5-4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A9341E-2F90-4800-AF81-D3E1BC33B754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Fig 5-2a &amp; Fig 5-4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18430-20F0-44C3-B722-300FBBA0F068}" type="slidenum">
              <a:rPr lang="en-US" altLang="en-US">
                <a:solidFill>
                  <a:prstClr val="black"/>
                </a:solidFill>
              </a:rPr>
              <a:pPr/>
              <a:t>15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F0881-59E7-46B1-A866-CC4E5172411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2014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EECD7A-E71D-448D-9F6C-0D5B44ADD006}" type="slidenum">
              <a:rPr lang="en-US" altLang="en-US"/>
              <a:pPr/>
              <a:t>29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dirty="0" smtClean="0"/>
              <a:t>Fig 5-9 Voltage-Div. Bias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97E7DC-EAA7-4A43-8DA8-EE5934CD2363}" type="slidenum">
              <a:rPr lang="en-US" altLang="en-US"/>
              <a:pPr/>
              <a:t>30</a:t>
            </a:fld>
            <a:endParaRPr lang="en-US" alt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Fig 5-9 Voltage-Div. Bias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F0881-59E7-46B1-A866-CC4E5172411F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20143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F0881-59E7-46B1-A866-CC4E5172411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2014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FF0881-59E7-46B1-A866-CC4E5172411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20143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218A4D-6FD0-4DB0-8B7A-A33BDA3F8173}" type="slidenum">
              <a:rPr lang="en-US" altLang="en-US"/>
              <a:pPr/>
              <a:t>37</a:t>
            </a:fld>
            <a:endParaRPr lang="en-US" alt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en-US" smtClean="0"/>
              <a:t>Fig 5-21a npn emitter bias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864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225120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9178448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5531419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887632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746762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3895311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50703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274285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62381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6303826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1790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781800" y="5791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829B782-2FC4-4323-9F20-360C708A2CE4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5022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781800" y="57912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1854E61-5191-4554-9E65-182A036424ED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53741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32E20-2043-43AE-874A-2C415283FD5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74730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2B9-F400-4E3D-B627-9C29C750ECC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77179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6962A-1625-4B24-90D3-843FC91C8EC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8503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BB86E-2E20-4CF5-B62A-2E9F647DA70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2580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E317-55AE-49B1-B1EB-A932A2F09A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025690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FEE52-B9FA-466D-B2BE-9364B64BB52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1561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16E5D-FC89-419F-A671-64590F815FC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6017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899C4-A8A7-4DEE-BEE1-296FB893B06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0716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6DF2D-C814-4575-8254-EB9CADFF491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01718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CA201-89F8-4097-ADC4-AB46F0E8DD4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17640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3AAD-1A03-4095-999A-340558310B0E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88462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779913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D837F00-6AAA-4AC2-9BA5-304DDFE53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248DCF0-C9E1-49E4-BF18-AEFF1127E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94BD58B-1B10-4C65-811C-410A649EB0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6E183B4-4EAB-43D3-A793-428350E5D1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6C7C9B7-4520-4A62-9A7B-97E2212B6C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01FA1F3-5A17-4D04-86E4-3CD2482F93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3A90CD0-8F17-4525-8AA1-C38AE58115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B57764-4EC8-4ED4-85FF-21435116CE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D16A4BF-8A14-473A-86C5-F293A864F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C14E646-0771-47EB-96A3-E6EFF78F53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mtClean="0"/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3DF1288-0C17-4D89-BF87-9A4076C912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med"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EDAB02DA-43B7-4F36-B316-514EEA18990A}" type="slidenum">
              <a:rPr lang="en-US">
                <a:solidFill>
                  <a:prstClr val="black">
                    <a:tint val="75000"/>
                  </a:prstClr>
                </a:solidFill>
                <a:latin typeface="Tahoma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614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med">
    <p:random/>
  </p:transition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10/2/2012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Nasim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9812A3-ACAA-4681-98E4-2950E022EF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10/2/2012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ACCE69C-974B-4F8A-9DC3-968F1916468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2954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" y="6477000"/>
            <a:ext cx="5410200" cy="2286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362200" cy="30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BC6EB2A4-8041-402A-8BAB-CE6DC17F43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ransition spd="med">
    <p:pull dir="d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3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3.png"/><Relationship Id="rId4" Type="http://schemas.openxmlformats.org/officeDocument/2006/relationships/oleObject" Target="../embeddings/oleObject5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Nasim Zafar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1:  EEE 231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4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/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Islamabad</a:t>
            </a:r>
          </a:p>
        </p:txBody>
      </p:sp>
      <p:pic>
        <p:nvPicPr>
          <p:cNvPr id="1638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01212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Transistor Biasing Circuits and Thermal Stability.</a:t>
            </a: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3100" b="1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en-US" sz="28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2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1200" b="1" dirty="0" smtClean="0">
                <a:latin typeface="Times New Roman" pitchFamily="18" charset="0"/>
                <a:cs typeface="Times New Roman" pitchFamily="18" charset="0"/>
              </a:rPr>
              <a:t>Lecture No: 18</a:t>
            </a:r>
          </a:p>
          <a:p>
            <a:pPr fontAlgn="auto">
              <a:lnSpc>
                <a:spcPct val="22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r>
              <a:rPr lang="en-US" sz="1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Contents:</a:t>
            </a:r>
          </a:p>
          <a:p>
            <a:pPr algn="just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9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Introduction </a:t>
            </a:r>
          </a:p>
          <a:p>
            <a:pPr algn="just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9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The Operating Point and Biasing Stability</a:t>
            </a:r>
          </a:p>
          <a:p>
            <a:pPr algn="just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9600" dirty="0" smtClean="0">
                <a:latin typeface="Times New Roman" pitchFamily="18" charset="0"/>
                <a:cs typeface="Times New Roman" pitchFamily="18" charset="0"/>
              </a:rPr>
              <a:t>Fixed-Bias Circuits</a:t>
            </a:r>
          </a:p>
          <a:p>
            <a:pPr algn="just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9600" dirty="0" smtClean="0">
                <a:latin typeface="Times New Roman" pitchFamily="18" charset="0"/>
                <a:cs typeface="Times New Roman" pitchFamily="18" charset="0"/>
              </a:rPr>
              <a:t>Fixed Bias with Emitter Resistance</a:t>
            </a:r>
          </a:p>
          <a:p>
            <a:pPr algn="just" fontAlgn="auto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9600" dirty="0" smtClean="0">
                <a:latin typeface="Times New Roman" pitchFamily="18" charset="0"/>
                <a:cs typeface="Times New Roman" pitchFamily="18" charset="0"/>
              </a:rPr>
              <a:t>Voltage-Divider Bias Circuits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Clr>
                <a:srgbClr val="FF0000"/>
              </a:buClr>
              <a:buFont typeface="Arial" pitchFamily="34" charset="0"/>
              <a:buNone/>
              <a:defRPr/>
            </a:pPr>
            <a:endParaRPr lang="en-US" sz="96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6C2B9-F400-4E3D-B627-9C29C750EC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09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References: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6934200" cy="5334000"/>
          </a:xfrm>
        </p:spPr>
        <p:txBody>
          <a:bodyPr>
            <a:noAutofit/>
          </a:bodyPr>
          <a:lstStyle/>
          <a:p>
            <a:pPr marL="457200" indent="-457200" eaLnBrk="1" hangingPunct="1">
              <a:lnSpc>
                <a:spcPct val="120000"/>
              </a:lnSpc>
              <a:buSzPct val="124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 marL="457200" indent="-457200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  <a:p>
            <a:pPr marL="457200" indent="-457200">
              <a:lnSpc>
                <a:spcPct val="12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SzPct val="125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Electronic Devices :</a:t>
            </a:r>
          </a:p>
          <a:p>
            <a:pPr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Thomas L. Floyd ( Prentice Hall ). </a:t>
            </a:r>
          </a:p>
          <a:p>
            <a:pPr>
              <a:lnSpc>
                <a:spcPct val="12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SzPct val="126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Integrated Electronics </a:t>
            </a:r>
          </a:p>
          <a:p>
            <a:pPr>
              <a:lnSpc>
                <a:spcPct val="11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Jacob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Millman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and Christos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Halkias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(McGraw-Hill).</a:t>
            </a:r>
          </a:p>
          <a:p>
            <a:pPr>
              <a:lnSpc>
                <a:spcPct val="110000"/>
              </a:lnSpc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20000"/>
              </a:lnSpc>
              <a:buSzPct val="125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Electronic Devices and Circuit Theory: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	   Robert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Boylestad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&amp; Louis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Nashelsky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( Prentice Hall ).</a:t>
            </a:r>
          </a:p>
          <a:p>
            <a:pPr eaLnBrk="1" hangingPunct="1">
              <a:buNone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buSzPct val="126000"/>
              <a:buFont typeface="Wingdings" pitchFamily="2" charset="2"/>
              <a:buChar char="Ø"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Introductory Electronic Devices and Circuits: </a:t>
            </a: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        Robert T. </a:t>
            </a:r>
            <a:r>
              <a:rPr lang="en-US" altLang="zh-TW" sz="1800" dirty="0" err="1" smtClean="0">
                <a:latin typeface="Times New Roman" pitchFamily="18" charset="0"/>
                <a:cs typeface="Times New Roman" pitchFamily="18" charset="0"/>
              </a:rPr>
              <a:t>Paynter</a:t>
            </a:r>
            <a:r>
              <a:rPr lang="en-US" altLang="zh-TW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zh-TW" sz="1800" u="sng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endParaRPr lang="en-US" altLang="zh-TW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6C2B9-F400-4E3D-B627-9C29C750EC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50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References for this Lecture:</a:t>
            </a:r>
            <a:br>
              <a:rPr lang="en-US" altLang="zh-TW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TW" sz="2400" b="1" dirty="0" smtClean="0">
                <a:latin typeface="Times New Roman" pitchFamily="18" charset="0"/>
                <a:cs typeface="Times New Roman" pitchFamily="18" charset="0"/>
              </a:rPr>
              <a:t>Chapter No. 9</a:t>
            </a:r>
          </a:p>
        </p:txBody>
      </p:sp>
      <p:sp>
        <p:nvSpPr>
          <p:cNvPr id="112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219200"/>
            <a:ext cx="6934200" cy="5334000"/>
          </a:xfrm>
        </p:spPr>
        <p:txBody>
          <a:bodyPr rtlCol="0">
            <a:noAutofit/>
          </a:bodyPr>
          <a:lstStyle/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SzPct val="124000"/>
              <a:buFont typeface="Wingdings" pitchFamily="2" charset="2"/>
              <a:buChar char="Ø"/>
              <a:defRPr/>
            </a:pPr>
            <a:endParaRPr lang="en-US" altLang="zh-TW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SzPct val="124000"/>
              <a:buFont typeface="Wingdings" pitchFamily="2" charset="2"/>
              <a:buChar char="Ø"/>
              <a:defRPr/>
            </a:pPr>
            <a:endParaRPr lang="en-US" altLang="zh-TW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SzPct val="124000"/>
              <a:buFont typeface="Wingdings" pitchFamily="2" charset="2"/>
              <a:buChar char="Ø"/>
              <a:defRPr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Microelectronic Circuits:  </a:t>
            </a: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       Adel S.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Sedra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and Kenneth C. Smith. </a:t>
            </a: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150000"/>
              </a:lnSpc>
              <a:spcAft>
                <a:spcPts val="0"/>
              </a:spcAft>
              <a:buSzPct val="125000"/>
              <a:buFont typeface="Wingdings" pitchFamily="2" charset="2"/>
              <a:buChar char="Ø"/>
              <a:defRPr/>
            </a:pPr>
            <a:r>
              <a:rPr lang="en-US" altLang="zh-TW" sz="2000" b="1" i="1" dirty="0" smtClean="0">
                <a:latin typeface="Times New Roman" pitchFamily="18" charset="0"/>
                <a:cs typeface="Times New Roman" pitchFamily="18" charset="0"/>
              </a:rPr>
              <a:t>Integrated Electronics :</a:t>
            </a:r>
          </a:p>
          <a:p>
            <a:pPr>
              <a:lnSpc>
                <a:spcPct val="120000"/>
              </a:lnSpc>
              <a:buSzPct val="126000"/>
              <a:buNone/>
            </a:pP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	  Jacob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Millman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and Christos </a:t>
            </a:r>
            <a:r>
              <a:rPr lang="en-US" altLang="zh-TW" sz="2000" dirty="0" err="1" smtClean="0">
                <a:latin typeface="Times New Roman" pitchFamily="18" charset="0"/>
                <a:cs typeface="Times New Roman" pitchFamily="18" charset="0"/>
              </a:rPr>
              <a:t>Halkias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(McGraw-Hill).</a:t>
            </a:r>
          </a:p>
          <a:p>
            <a:pPr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zh-TW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E6C2B9-F400-4E3D-B627-9C29C750ECC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571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Objectives:</a:t>
            </a:r>
            <a:endParaRPr lang="en-US" alt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1143000" y="1752600"/>
            <a:ext cx="73914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Discuss </a:t>
            </a:r>
            <a:r>
              <a:rPr lang="en-US" alt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concept of </a:t>
            </a:r>
            <a:r>
              <a:rPr lang="en-US" alt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 biasing </a:t>
            </a:r>
            <a:r>
              <a:rPr lang="en-US" alt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a transistor for </a:t>
            </a: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linear operation in the </a:t>
            </a:r>
            <a:r>
              <a:rPr lang="en-US" alt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active region</a:t>
            </a:r>
            <a:r>
              <a:rPr lang="en-US" altLang="en-US" sz="20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Establish an operating point Q in this active region to provide appropriate potentials and currents.</a:t>
            </a:r>
            <a:endParaRPr lang="en-US" alt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1143000" y="3124200"/>
            <a:ext cx="6934200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Analyze the </a:t>
            </a:r>
            <a:r>
              <a:rPr lang="en-US" altLang="en-US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voltage-divider </a:t>
            </a:r>
            <a:r>
              <a:rPr lang="en-US" altLang="en-US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bias</a:t>
            </a:r>
            <a:r>
              <a:rPr lang="en-US" alt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base bias, and collector-feedback bias </a:t>
            </a: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circuits. </a:t>
            </a:r>
          </a:p>
          <a:p>
            <a:pPr marL="342900" indent="-34290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Establish a criterion for </a:t>
            </a:r>
            <a:r>
              <a:rPr lang="en-US" altLang="en-US" sz="200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comparing the stability </a:t>
            </a: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different biasing circuits. </a:t>
            </a:r>
            <a:endParaRPr lang="en-US" alt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103410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Biasing Circuits:</a:t>
            </a:r>
            <a:b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IN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Biasing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refers to the establishment of suitable dc values of different currents and voltages of a given transistor.</a:t>
            </a: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IN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I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Through proper biasing, a desired 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 operating point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quiescent point</a:t>
            </a:r>
            <a:r>
              <a:rPr lang="en-IN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spcBef>
                <a:spcPts val="0"/>
              </a:spcBef>
              <a:buClr>
                <a:srgbClr val="FF0000"/>
              </a:buClr>
              <a:buNone/>
              <a:defRPr/>
            </a:pP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  Q-Point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transistor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amplifier, in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active region (linear region) of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  characteristics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is obtained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alt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goal of amplification, in most cases, is to increase the amplitude of an ac signal without  distortion or clipping the wave form.</a:t>
            </a:r>
            <a:r>
              <a:rPr lang="en-US" altLang="zh-TW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378007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Biasing Circuits:</a:t>
            </a:r>
            <a:b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alt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I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selection of a proper 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 operating point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quiescent point,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generally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depends on the following factors:</a:t>
            </a:r>
          </a:p>
          <a:p>
            <a:pPr marL="0" lvl="0" indent="0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I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None/>
              <a:defRPr/>
            </a:pP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   (a)  The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amplitude of </a:t>
            </a:r>
            <a:r>
              <a:rPr lang="en-IN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ac signal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to be handled by the amplifier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  	 	distortion level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signal.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Applying large ac voltages to the base would 	result in driving the collector current into saturation or cutoff  regions 	resulting in a distorted or clipped wave form.</a:t>
            </a:r>
            <a:r>
              <a:rPr lang="en-US" altLang="zh-TW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None/>
              <a:defRPr/>
            </a:pP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  (b)  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load to which the amplifier is to work for a corresponding supply 	</a:t>
            </a:r>
            <a:endParaRPr lang="en-IN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buClr>
                <a:srgbClr val="FF0000"/>
              </a:buClr>
              <a:buNone/>
              <a:defRPr/>
            </a:pPr>
            <a:r>
              <a:rPr lang="en-IN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         voltage</a:t>
            </a:r>
            <a:r>
              <a:rPr lang="en-IN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spcBef>
                <a:spcPts val="0"/>
              </a:spcBef>
              <a:buClr>
                <a:srgbClr val="4F81BD">
                  <a:lumMod val="75000"/>
                </a:srgbClr>
              </a:buClr>
              <a:buNone/>
              <a:defRPr/>
            </a:pPr>
            <a:endParaRPr lang="en-IN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378007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90600"/>
          </a:xfrm>
        </p:spPr>
        <p:txBody>
          <a:bodyPr>
            <a:normAutofit fontScale="90000"/>
          </a:bodyPr>
          <a:lstStyle/>
          <a:p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en-US" sz="27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38200" y="1600200"/>
            <a:ext cx="7696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lvl="0" indent="-342900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goal of amplification,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in most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cases,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is to increase the amplitude of an ac signal without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distortion or clipping the wave form.</a:t>
            </a:r>
            <a:r>
              <a:rPr lang="en-US" altLang="zh-TW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 t="19559" b="23396"/>
          <a:stretch>
            <a:fillRect/>
          </a:stretch>
        </p:blipFill>
        <p:spPr bwMode="auto">
          <a:xfrm>
            <a:off x="1066800" y="2590800"/>
            <a:ext cx="7010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812A3-ACAA-4681-98E4-2950E022EF7D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25" name="Object 33"/>
          <p:cNvGraphicFramePr>
            <a:graphicFrameLocks noChangeAspect="1"/>
          </p:cNvGraphicFramePr>
          <p:nvPr/>
        </p:nvGraphicFramePr>
        <p:xfrm>
          <a:off x="838200" y="1371600"/>
          <a:ext cx="7573963" cy="4343400"/>
        </p:xfrm>
        <a:graphic>
          <a:graphicData uri="http://schemas.openxmlformats.org/presentationml/2006/ole">
            <p:oleObj spid="_x0000_s59394" name="Bitmap Image" r:id="rId3" imgW="7571429" imgH="4342857" progId="PBrush">
              <p:embed/>
            </p:oleObj>
          </a:graphicData>
        </a:graphic>
      </p:graphicFrame>
      <p:sp>
        <p:nvSpPr>
          <p:cNvPr id="8226" name="Rectangle 3"/>
          <p:cNvSpPr>
            <a:spLocks noChangeArrowheads="1"/>
          </p:cNvSpPr>
          <p:nvPr/>
        </p:nvSpPr>
        <p:spPr bwMode="auto">
          <a:xfrm>
            <a:off x="1524000" y="381000"/>
            <a:ext cx="56065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</a:rPr>
              <a:t>Transistor Output  Characteristics: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8227" name="Freeform 4"/>
          <p:cNvSpPr>
            <a:spLocks/>
          </p:cNvSpPr>
          <p:nvPr/>
        </p:nvSpPr>
        <p:spPr bwMode="auto">
          <a:xfrm>
            <a:off x="2603500" y="2032000"/>
            <a:ext cx="596900" cy="1003300"/>
          </a:xfrm>
          <a:custGeom>
            <a:avLst/>
            <a:gdLst>
              <a:gd name="T0" fmla="*/ 947578839 w 376"/>
              <a:gd name="T1" fmla="*/ 403224943 h 632"/>
              <a:gd name="T2" fmla="*/ 705643719 w 376"/>
              <a:gd name="T3" fmla="*/ 40322497 h 632"/>
              <a:gd name="T4" fmla="*/ 100806242 w 376"/>
              <a:gd name="T5" fmla="*/ 161289987 h 632"/>
              <a:gd name="T6" fmla="*/ 100806242 w 376"/>
              <a:gd name="T7" fmla="*/ 766127402 h 632"/>
              <a:gd name="T8" fmla="*/ 221773777 w 376"/>
              <a:gd name="T9" fmla="*/ 1491932321 h 632"/>
              <a:gd name="T10" fmla="*/ 705643719 w 376"/>
              <a:gd name="T11" fmla="*/ 1370964867 h 63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6"/>
              <a:gd name="T19" fmla="*/ 0 h 632"/>
              <a:gd name="T20" fmla="*/ 376 w 376"/>
              <a:gd name="T21" fmla="*/ 632 h 63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6" h="632">
                <a:moveTo>
                  <a:pt x="376" y="160"/>
                </a:moveTo>
                <a:cubicBezTo>
                  <a:pt x="356" y="96"/>
                  <a:pt x="336" y="32"/>
                  <a:pt x="280" y="16"/>
                </a:cubicBezTo>
                <a:cubicBezTo>
                  <a:pt x="224" y="0"/>
                  <a:pt x="80" y="16"/>
                  <a:pt x="40" y="64"/>
                </a:cubicBezTo>
                <a:cubicBezTo>
                  <a:pt x="0" y="112"/>
                  <a:pt x="32" y="216"/>
                  <a:pt x="40" y="304"/>
                </a:cubicBezTo>
                <a:cubicBezTo>
                  <a:pt x="48" y="392"/>
                  <a:pt x="48" y="552"/>
                  <a:pt x="88" y="592"/>
                </a:cubicBezTo>
                <a:cubicBezTo>
                  <a:pt x="128" y="632"/>
                  <a:pt x="248" y="552"/>
                  <a:pt x="280" y="544"/>
                </a:cubicBezTo>
              </a:path>
            </a:pathLst>
          </a:custGeom>
          <a:noFill/>
          <a:ln w="9525">
            <a:solidFill>
              <a:srgbClr val="FF0000"/>
            </a:solidFill>
            <a:round/>
            <a:headEnd type="none" w="med" len="med"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28" name="Text Box 5"/>
          <p:cNvSpPr txBox="1">
            <a:spLocks noChangeArrowheads="1"/>
          </p:cNvSpPr>
          <p:nvPr/>
        </p:nvSpPr>
        <p:spPr bwMode="auto">
          <a:xfrm>
            <a:off x="2651125" y="2071688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FF0000"/>
                </a:solidFill>
                <a:latin typeface="Times New Roman" pitchFamily="18" charset="0"/>
              </a:rPr>
              <a:t>C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29" name="Text Box 6"/>
          <p:cNvSpPr txBox="1">
            <a:spLocks noChangeArrowheads="1"/>
          </p:cNvSpPr>
          <p:nvPr/>
        </p:nvSpPr>
        <p:spPr bwMode="auto">
          <a:xfrm>
            <a:off x="4267200" y="1371600"/>
            <a:ext cx="369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C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30" name="Text Box 7"/>
          <p:cNvSpPr txBox="1">
            <a:spLocks noChangeArrowheads="1"/>
          </p:cNvSpPr>
          <p:nvPr/>
        </p:nvSpPr>
        <p:spPr bwMode="auto">
          <a:xfrm>
            <a:off x="7620000" y="4724400"/>
            <a:ext cx="563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V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CE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31" name="Text Box 8"/>
          <p:cNvSpPr txBox="1">
            <a:spLocks noChangeArrowheads="1"/>
          </p:cNvSpPr>
          <p:nvPr/>
        </p:nvSpPr>
        <p:spPr bwMode="auto">
          <a:xfrm>
            <a:off x="7223125" y="4198938"/>
            <a:ext cx="122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10</a:t>
            </a:r>
            <a:r>
              <a:rPr lang="en-US" sz="200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A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32" name="Text Box 9"/>
          <p:cNvSpPr txBox="1">
            <a:spLocks noChangeArrowheads="1"/>
          </p:cNvSpPr>
          <p:nvPr/>
        </p:nvSpPr>
        <p:spPr bwMode="auto">
          <a:xfrm>
            <a:off x="7239000" y="3505200"/>
            <a:ext cx="122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20</a:t>
            </a:r>
            <a:r>
              <a:rPr lang="en-US" sz="200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A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33" name="Text Box 10"/>
          <p:cNvSpPr txBox="1">
            <a:spLocks noChangeArrowheads="1"/>
          </p:cNvSpPr>
          <p:nvPr/>
        </p:nvSpPr>
        <p:spPr bwMode="auto">
          <a:xfrm>
            <a:off x="7315200" y="2819400"/>
            <a:ext cx="122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30</a:t>
            </a:r>
            <a:r>
              <a:rPr lang="en-US" sz="200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A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34" name="Text Box 11"/>
          <p:cNvSpPr txBox="1">
            <a:spLocks noChangeArrowheads="1"/>
          </p:cNvSpPr>
          <p:nvPr/>
        </p:nvSpPr>
        <p:spPr bwMode="auto">
          <a:xfrm>
            <a:off x="7239000" y="2057400"/>
            <a:ext cx="1223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I</a:t>
            </a:r>
            <a:r>
              <a:rPr lang="en-US" sz="120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 = 40</a:t>
            </a:r>
            <a:r>
              <a:rPr lang="en-US" sz="2000">
                <a:solidFill>
                  <a:srgbClr val="000000"/>
                </a:solidFill>
                <a:latin typeface="Symbol" pitchFamily="18" charset="2"/>
              </a:rPr>
              <a:t>m</a:t>
            </a:r>
            <a:r>
              <a:rPr lang="en-US" sz="2000">
                <a:solidFill>
                  <a:srgbClr val="000000"/>
                </a:solidFill>
                <a:latin typeface="Times New Roman" pitchFamily="18" charset="0"/>
              </a:rPr>
              <a:t>A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35" name="Line 12"/>
          <p:cNvSpPr>
            <a:spLocks noChangeShapeType="1"/>
          </p:cNvSpPr>
          <p:nvPr/>
        </p:nvSpPr>
        <p:spPr bwMode="auto">
          <a:xfrm>
            <a:off x="4495800" y="48006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6" name="Text Box 13"/>
          <p:cNvSpPr txBox="1">
            <a:spLocks noChangeArrowheads="1"/>
          </p:cNvSpPr>
          <p:nvPr/>
        </p:nvSpPr>
        <p:spPr bwMode="auto">
          <a:xfrm>
            <a:off x="6858000" y="5029200"/>
            <a:ext cx="7159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Cutoff</a:t>
            </a:r>
          </a:p>
          <a:p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region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237" name="Line 14"/>
          <p:cNvSpPr>
            <a:spLocks noChangeShapeType="1"/>
          </p:cNvSpPr>
          <p:nvPr/>
        </p:nvSpPr>
        <p:spPr bwMode="auto">
          <a:xfrm flipH="1" flipV="1">
            <a:off x="6477000" y="4876800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38" name="Text Box 15"/>
          <p:cNvSpPr txBox="1">
            <a:spLocks noChangeArrowheads="1"/>
          </p:cNvSpPr>
          <p:nvPr/>
        </p:nvSpPr>
        <p:spPr bwMode="auto">
          <a:xfrm>
            <a:off x="2057400" y="5715000"/>
            <a:ext cx="47039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</a:rPr>
              <a:t> At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a fixed I</a:t>
            </a:r>
            <a:r>
              <a:rPr lang="en-US" sz="1200" dirty="0">
                <a:solidFill>
                  <a:srgbClr val="000000"/>
                </a:solidFill>
                <a:latin typeface="Times New Roman" pitchFamily="18" charset="0"/>
              </a:rPr>
              <a:t>B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</a:rPr>
              <a:t>,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sz="1200" b="1" dirty="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is not dependent on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V</a:t>
            </a:r>
            <a:r>
              <a:rPr lang="en-US" sz="1200" b="1" dirty="0" smtClean="0">
                <a:solidFill>
                  <a:srgbClr val="FF0000"/>
                </a:solidFill>
                <a:latin typeface="Times New Roman" pitchFamily="18" charset="0"/>
              </a:rPr>
              <a:t>CE</a:t>
            </a:r>
            <a:endParaRPr lang="en-US" sz="1200" b="1" dirty="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8239" name="Text Box 16"/>
          <p:cNvSpPr txBox="1">
            <a:spLocks noChangeArrowheads="1"/>
          </p:cNvSpPr>
          <p:nvPr/>
        </p:nvSpPr>
        <p:spPr bwMode="auto">
          <a:xfrm>
            <a:off x="1219200" y="5029200"/>
            <a:ext cx="1276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0000"/>
                </a:solidFill>
                <a:latin typeface="Times New Roman" pitchFamily="18" charset="0"/>
              </a:rPr>
              <a:t>Early voltage</a:t>
            </a:r>
            <a:endParaRPr lang="en-US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3A90CD0-8F17-4525-8AA1-C38AE581157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 Characteristics: </a:t>
            </a:r>
            <a:br>
              <a:rPr 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Load Line – Biasing and Stability </a:t>
            </a:r>
            <a: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en-US" dirty="0" smtClean="0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533400" y="1600200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The requirement  is to set the Q-point such that that it does not go into the saturation or cutoff  regions when </a:t>
            </a:r>
            <a:r>
              <a:rPr lang="en-US" alt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a ac signal is applied. </a:t>
            </a:r>
            <a:endParaRPr lang="en-US" altLang="en-US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514600"/>
            <a:ext cx="5410200" cy="3991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dirty="0">
              <a:solidFill>
                <a:srgbClr val="0000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Slope of the Load Line:</a:t>
            </a:r>
            <a:endParaRPr lang="en-US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8311" name="Object 7"/>
          <p:cNvGraphicFramePr>
            <a:graphicFrameLocks noGrp="1" noChangeAspect="1"/>
          </p:cNvGraphicFramePr>
          <p:nvPr/>
        </p:nvGraphicFramePr>
        <p:xfrm>
          <a:off x="609600" y="4343400"/>
          <a:ext cx="2737463" cy="990600"/>
        </p:xfrm>
        <a:graphic>
          <a:graphicData uri="http://schemas.openxmlformats.org/presentationml/2006/ole">
            <p:oleObj spid="_x0000_s161794" name="方程式" r:id="rId3" imgW="1193760" imgH="431640" progId="Equation.3">
              <p:embed/>
            </p:oleObj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905000"/>
            <a:ext cx="4648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2514600"/>
            <a:ext cx="4572000" cy="9048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rgbClr val="FF0000"/>
              </a:buClr>
            </a:pPr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+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rgbClr val="FF0000"/>
              </a:buClr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	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RC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505200"/>
            <a:ext cx="251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I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400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8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700" dirty="0">
              <a:solidFill>
                <a:srgbClr val="FF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Load Line drawn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 characteristic curves.</a:t>
            </a:r>
            <a:endParaRPr lang="en-US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Determines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quiescent point, 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</a:t>
            </a:r>
          </a:p>
          <a:p>
            <a:pPr lvl="1"/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Q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is between saturation and cutoff</a:t>
            </a: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Best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 for a linear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amplifier:</a:t>
            </a:r>
            <a:endParaRPr lang="en-US" sz="24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Midway between saturation 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cutoff.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688086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295400"/>
          </a:xfrm>
        </p:spPr>
        <p:txBody>
          <a:bodyPr>
            <a:normAutofit fontScale="90000"/>
          </a:bodyPr>
          <a:lstStyle/>
          <a:p>
            <a: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br>
              <a:rPr lang="en-US" altLang="en-US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en-US" sz="2700" dirty="0" smtClean="0"/>
          </a:p>
        </p:txBody>
      </p:sp>
      <p:pic>
        <p:nvPicPr>
          <p:cNvPr id="922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2286000"/>
            <a:ext cx="5410200" cy="3991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81000" y="1447800"/>
            <a:ext cx="838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000" dirty="0" smtClean="0"/>
              <a:t>For this particular transistor we see that 30 </a:t>
            </a:r>
            <a:r>
              <a:rPr lang="en-US" altLang="en-US" sz="2000" dirty="0" err="1" smtClean="0"/>
              <a:t>mA</a:t>
            </a:r>
            <a:r>
              <a:rPr lang="en-US" altLang="en-US" sz="2000" dirty="0" smtClean="0"/>
              <a:t> of collector current is best for maximum amplification, giving equal amount above and below </a:t>
            </a:r>
            <a:r>
              <a:rPr lang="en-US" altLang="en-US" sz="2000" b="1" i="1" dirty="0" smtClean="0">
                <a:solidFill>
                  <a:srgbClr val="0000FF"/>
                </a:solidFill>
              </a:rPr>
              <a:t>the Q-point. </a:t>
            </a:r>
            <a:endParaRPr lang="en-US" sz="2000" b="1" i="1" dirty="0">
              <a:solidFill>
                <a:srgbClr val="0000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1FA1F3-5A17-4D04-86E4-3CD2482F934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914400"/>
          </a:xfrm>
        </p:spPr>
        <p:txBody>
          <a:bodyPr>
            <a:noAutofit/>
          </a:bodyPr>
          <a:lstStyle/>
          <a:p>
            <a:r>
              <a:rPr lang="en-US" altLang="en-US" sz="2800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en-US" sz="2800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en-US" sz="2800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br>
              <a:rPr lang="en-US" altLang="en-US" sz="2800" b="1" kern="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4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400" b="1" kern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800" dirty="0"/>
          </a:p>
        </p:txBody>
      </p:sp>
      <p:sp>
        <p:nvSpPr>
          <p:cNvPr id="67587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8153400" cy="449580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buClr>
                <a:srgbClr val="FF0000"/>
              </a:buCl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Q-Point and Current Gain</a:t>
            </a:r>
            <a:r>
              <a:rPr lang="el-GR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800" b="1" baseline="-25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l-GR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800" b="1" i="1" baseline="-25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 constant</a:t>
            </a:r>
            <a:endParaRPr lang="en-US" sz="24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l-GR" sz="2800" b="1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800" b="1" i="1" baseline="-25000" dirty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ependent on:</a:t>
            </a:r>
            <a:endParaRPr lang="en-US" sz="2400" b="1" i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Operating Point Q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Temperature 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Active region limited by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Maximum forward current,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C(MAX)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Maximum power dissipation,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B782-2FC4-4323-9F20-360C708A2CE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7058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DC Operating Point:</a:t>
            </a:r>
            <a:br>
              <a:rPr lang="en-IN" sz="3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Biasing and Stability</a:t>
            </a:r>
            <a:br>
              <a:rPr lang="en-IN" sz="2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altLang="en-US" sz="2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6435" name="Text Box 3"/>
          <p:cNvSpPr txBox="1">
            <a:spLocks noChangeArrowheads="1"/>
          </p:cNvSpPr>
          <p:nvPr/>
        </p:nvSpPr>
        <p:spPr bwMode="auto">
          <a:xfrm>
            <a:off x="685800" y="1828801"/>
            <a:ext cx="76962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lvl="0" indent="-342900">
              <a:buClr>
                <a:srgbClr val="FF0000"/>
              </a:buClr>
              <a:defRPr/>
            </a:pPr>
            <a:endParaRPr lang="en-IN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IN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IN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operating </a:t>
            </a:r>
            <a:r>
              <a:rPr lang="en-IN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point </a:t>
            </a:r>
            <a:r>
              <a:rPr lang="en-I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a transistor amplifier shifts mainly due to changes in the </a:t>
            </a:r>
            <a:r>
              <a:rPr lang="en-IN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temperature, </a:t>
            </a:r>
            <a:r>
              <a:rPr lang="en-IN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since the transistor </a:t>
            </a:r>
            <a:r>
              <a:rPr lang="en-IN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parameters:</a:t>
            </a:r>
          </a:p>
          <a:p>
            <a:pPr marL="342900" lvl="0" indent="-342900">
              <a:buClr>
                <a:srgbClr val="FF0000"/>
              </a:buClr>
              <a:defRPr/>
            </a:pPr>
            <a:r>
              <a:rPr lang="en-IN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 — </a:t>
            </a:r>
            <a:r>
              <a:rPr lang="en-IN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β, I</a:t>
            </a:r>
            <a:r>
              <a:rPr lang="en-IN" sz="24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IN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and V</a:t>
            </a:r>
            <a:r>
              <a:rPr lang="en-IN" sz="2400" i="1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IN" sz="2400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—are </a:t>
            </a:r>
            <a:r>
              <a:rPr lang="en-IN" sz="24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functions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temperature.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100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l-GR" sz="2400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300</a:t>
            </a:r>
          </a:p>
          <a:p>
            <a:pPr lvl="0">
              <a:buClr>
                <a:srgbClr val="FF0000"/>
              </a:buClr>
              <a:defRPr/>
            </a:pP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Clr>
                <a:srgbClr val="FF0000"/>
              </a:buClr>
              <a:buFont typeface="Wingdings" pitchFamily="2" charset="2"/>
              <a:buChar char="Ø"/>
              <a:defRPr/>
            </a:pPr>
            <a:endParaRPr lang="en-IN" altLang="en-US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We 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will discuss some of the methods used for biasing </a:t>
            </a:r>
            <a:r>
              <a:rPr lang="en-US" altLang="en-US" sz="2400" dirty="0" smtClean="0">
                <a:latin typeface="Times New Roman" pitchFamily="18" charset="0"/>
                <a:cs typeface="Times New Roman" pitchFamily="18" charset="0"/>
              </a:rPr>
              <a:t>the transistor circuits</a:t>
            </a:r>
            <a:r>
              <a:rPr lang="en-US" altLang="en-US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7063734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/>
            </a:r>
            <a:b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</a:br>
            <a: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  <a:t>Transistor Biasing Circuits.</a:t>
            </a:r>
            <a:br>
              <a:rPr lang="en-US" sz="3200" b="1" dirty="0" smtClean="0">
                <a:solidFill>
                  <a:srgbClr val="FF0000"/>
                </a:solidFill>
                <a:ea typeface="Times New Roman"/>
                <a:cs typeface="Times New Roman"/>
              </a:rPr>
            </a:br>
            <a:endParaRPr lang="en-US" sz="3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01FA1F3-5A17-4D04-86E4-3CD2482F934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n-IN" sz="28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Transistor Biasing Circuits:</a:t>
            </a:r>
            <a:br>
              <a:rPr lang="en-IN" sz="2800" b="1" kern="1200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 marL="0" lvl="0" indent="0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IN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buClr>
                <a:srgbClr val="FF0000"/>
              </a:buClr>
              <a:buNone/>
              <a:defRPr/>
            </a:pP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Biasing - Circuit Configurations: </a:t>
            </a:r>
          </a:p>
          <a:p>
            <a:pPr marL="0" lvl="0" indent="0" algn="just">
              <a:spcBef>
                <a:spcPts val="0"/>
              </a:spcBef>
              <a:buClr>
                <a:srgbClr val="FF0000"/>
              </a:buClr>
              <a:buNone/>
              <a:defRPr/>
            </a:pPr>
            <a:endParaRPr lang="en-IN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just">
              <a:lnSpc>
                <a:spcPct val="200000"/>
              </a:lnSpc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I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Fixed-Biased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I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Circuits.</a:t>
            </a:r>
          </a:p>
          <a:p>
            <a:pPr marL="457200" lvl="1" indent="0" algn="just">
              <a:lnSpc>
                <a:spcPct val="200000"/>
              </a:lnSpc>
              <a:spcBef>
                <a:spcPts val="0"/>
              </a:spcBef>
              <a:buClr>
                <a:srgbClr val="008000"/>
              </a:buClr>
              <a:buFont typeface="Wingdings" pitchFamily="2" charset="2"/>
              <a:buChar char="Ø"/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IN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Fixed-Biased with Emitter Resistance Circuits.</a:t>
            </a:r>
          </a:p>
          <a:p>
            <a:pPr marL="457200" lvl="1" indent="0" algn="just">
              <a:lnSpc>
                <a:spcPct val="200000"/>
              </a:lnSpc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Voltage-Divider-Biased Transistor Circuits.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0644557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en-IN" sz="31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Transistor Biasing Circuits:</a:t>
            </a:r>
            <a:br>
              <a:rPr lang="en-IN" sz="31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en-US" sz="31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229600" cy="3657600"/>
          </a:xfrm>
        </p:spPr>
        <p:txBody>
          <a:bodyPr>
            <a:normAutofit lnSpcReduction="10000"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I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Fixed-Biased 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IN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Circuits.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	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Highly dependent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baseline="-25000" dirty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n-IN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 Fixed-Bias with Emitter Resistance Circuits. 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Add emitter resistor</a:t>
            </a:r>
          </a:p>
          <a:p>
            <a:pPr lvl="1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Greatly reduces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effects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of change of 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Equations </a:t>
            </a:r>
          </a:p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highly dependent on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l-GR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4E61-5191-4554-9E65-182A036424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886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I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Fixed-Biased </a:t>
            </a:r>
            <a:r>
              <a:rPr lang="en-US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IN" sz="3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Circuits. </a:t>
            </a:r>
          </a:p>
          <a:p>
            <a:pPr lvl="1" algn="ctr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				</a:t>
            </a:r>
          </a:p>
          <a:p>
            <a:pPr lvl="5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Single Power Supply</a:t>
            </a:r>
          </a:p>
          <a:p>
            <a:pPr marL="857250" lvl="2" indent="-457200" algn="ctr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DC Voltages and Currents in a BJT:</a:t>
            </a:r>
            <a:endParaRPr lang="en-US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Active </a:t>
            </a:r>
            <a:r>
              <a:rPr lang="en-US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region - Amplifier: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BJT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acts as a signal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amplifier.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4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1.  B-E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unction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orward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iased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lvl="2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≈ 0.7 V for Si</a:t>
            </a:r>
          </a:p>
          <a:p>
            <a:pPr marL="457200" lvl="1" indent="0">
              <a:buNone/>
            </a:pPr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2.  B-C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unction Reverse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iased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3. KCL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en-US" sz="2000" b="1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+ I</a:t>
            </a:r>
            <a:r>
              <a:rPr 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pSp>
        <p:nvGrpSpPr>
          <p:cNvPr id="2" name="Group 42"/>
          <p:cNvGrpSpPr>
            <a:grpSpLocks/>
          </p:cNvGrpSpPr>
          <p:nvPr/>
        </p:nvGrpSpPr>
        <p:grpSpPr bwMode="auto">
          <a:xfrm>
            <a:off x="4800600" y="2819400"/>
            <a:ext cx="3962400" cy="2286000"/>
            <a:chOff x="2612" y="2784"/>
            <a:chExt cx="2236" cy="1143"/>
          </a:xfrm>
        </p:grpSpPr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2612" y="2793"/>
              <a:ext cx="940" cy="1134"/>
              <a:chOff x="2660" y="2793"/>
              <a:chExt cx="940" cy="1134"/>
            </a:xfrm>
          </p:grpSpPr>
          <p:sp>
            <p:nvSpPr>
              <p:cNvPr id="8217" name="Line 25"/>
              <p:cNvSpPr>
                <a:spLocks noChangeShapeType="1"/>
              </p:cNvSpPr>
              <p:nvPr/>
            </p:nvSpPr>
            <p:spPr bwMode="auto">
              <a:xfrm flipH="1" flipV="1">
                <a:off x="2688" y="3456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" name="Group 40"/>
              <p:cNvGrpSpPr>
                <a:grpSpLocks/>
              </p:cNvGrpSpPr>
              <p:nvPr/>
            </p:nvGrpSpPr>
            <p:grpSpPr bwMode="auto">
              <a:xfrm>
                <a:off x="2660" y="2793"/>
                <a:ext cx="940" cy="1134"/>
                <a:chOff x="2640" y="2793"/>
                <a:chExt cx="940" cy="1134"/>
              </a:xfrm>
            </p:grpSpPr>
            <p:sp>
              <p:nvSpPr>
                <p:cNvPr id="8196" name="Line 4"/>
                <p:cNvSpPr>
                  <a:spLocks noChangeShapeType="1"/>
                </p:cNvSpPr>
                <p:nvPr/>
              </p:nvSpPr>
              <p:spPr bwMode="auto">
                <a:xfrm>
                  <a:off x="2832" y="3360"/>
                  <a:ext cx="192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auto">
                <a:xfrm flipV="1">
                  <a:off x="3024" y="3216"/>
                  <a:ext cx="144" cy="9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auto">
                <a:xfrm flipH="1" flipV="1">
                  <a:off x="3024" y="3408"/>
                  <a:ext cx="144" cy="9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 type="arrow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3024" y="3264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3168" y="3504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3168" y="3024"/>
                  <a:ext cx="0" cy="1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02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3044" y="2793"/>
                  <a:ext cx="22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 sz="1800" i="1"/>
                    <a:t>C</a:t>
                  </a:r>
                </a:p>
              </p:txBody>
            </p:sp>
            <p:sp>
              <p:nvSpPr>
                <p:cNvPr id="8203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640" y="3216"/>
                  <a:ext cx="21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 sz="1800" i="1"/>
                    <a:t>B</a:t>
                  </a:r>
                </a:p>
              </p:txBody>
            </p:sp>
            <p:sp>
              <p:nvSpPr>
                <p:cNvPr id="8204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052" y="3696"/>
                  <a:ext cx="212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 sz="1800" i="1"/>
                    <a:t>E</a:t>
                  </a: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3360" y="3504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3312" y="2976"/>
                  <a:ext cx="0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18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2688" y="3456"/>
                  <a:ext cx="22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 sz="1800" i="1"/>
                    <a:t>I</a:t>
                  </a:r>
                  <a:r>
                    <a:rPr lang="en-US" sz="1800" i="1" baseline="-25000"/>
                    <a:t>B</a:t>
                  </a:r>
                  <a:endParaRPr lang="en-US" sz="1800" i="1"/>
                </a:p>
              </p:txBody>
            </p:sp>
            <p:sp>
              <p:nvSpPr>
                <p:cNvPr id="821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3360" y="3600"/>
                  <a:ext cx="220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 sz="1800" i="1"/>
                    <a:t>I</a:t>
                  </a:r>
                  <a:r>
                    <a:rPr lang="en-US" sz="1800" i="1" baseline="-25000"/>
                    <a:t>E</a:t>
                  </a:r>
                  <a:endParaRPr lang="en-US" sz="1800" i="1"/>
                </a:p>
              </p:txBody>
            </p:sp>
            <p:sp>
              <p:nvSpPr>
                <p:cNvPr id="822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312" y="2976"/>
                  <a:ext cx="225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 sz="1800" i="1"/>
                    <a:t>I</a:t>
                  </a:r>
                  <a:r>
                    <a:rPr lang="en-US" sz="1800" i="1" baseline="-25000"/>
                    <a:t>C</a:t>
                  </a:r>
                  <a:endParaRPr lang="en-US" sz="1800" i="1"/>
                </a:p>
              </p:txBody>
            </p:sp>
          </p:grpSp>
        </p:grpSp>
        <p:grpSp>
          <p:nvGrpSpPr>
            <p:cNvPr id="5" name="Group 39"/>
            <p:cNvGrpSpPr>
              <a:grpSpLocks/>
            </p:cNvGrpSpPr>
            <p:nvPr/>
          </p:nvGrpSpPr>
          <p:grpSpPr bwMode="auto">
            <a:xfrm>
              <a:off x="3903" y="2784"/>
              <a:ext cx="945" cy="1143"/>
              <a:chOff x="4032" y="2832"/>
              <a:chExt cx="945" cy="1143"/>
            </a:xfrm>
          </p:grpSpPr>
          <p:sp>
            <p:nvSpPr>
              <p:cNvPr id="8210" name="Line 18"/>
              <p:cNvSpPr>
                <a:spLocks noChangeShapeType="1"/>
              </p:cNvSpPr>
              <p:nvPr/>
            </p:nvSpPr>
            <p:spPr bwMode="auto">
              <a:xfrm flipV="1">
                <a:off x="4560" y="3072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11" name="Text Box 19"/>
              <p:cNvSpPr txBox="1">
                <a:spLocks noChangeArrowheads="1"/>
              </p:cNvSpPr>
              <p:nvPr/>
            </p:nvSpPr>
            <p:spPr bwMode="auto">
              <a:xfrm>
                <a:off x="4436" y="2832"/>
                <a:ext cx="22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800" i="1"/>
                  <a:t>C</a:t>
                </a:r>
              </a:p>
            </p:txBody>
          </p:sp>
          <p:sp>
            <p:nvSpPr>
              <p:cNvPr id="8212" name="Text Box 20"/>
              <p:cNvSpPr txBox="1">
                <a:spLocks noChangeArrowheads="1"/>
              </p:cNvSpPr>
              <p:nvPr/>
            </p:nvSpPr>
            <p:spPr bwMode="auto">
              <a:xfrm>
                <a:off x="4032" y="3264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800" i="1"/>
                  <a:t>B</a:t>
                </a:r>
              </a:p>
            </p:txBody>
          </p:sp>
          <p:sp>
            <p:nvSpPr>
              <p:cNvPr id="8213" name="Text Box 21"/>
              <p:cNvSpPr txBox="1">
                <a:spLocks noChangeArrowheads="1"/>
              </p:cNvSpPr>
              <p:nvPr/>
            </p:nvSpPr>
            <p:spPr bwMode="auto">
              <a:xfrm>
                <a:off x="4464" y="3744"/>
                <a:ext cx="212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800" i="1"/>
                  <a:t>E</a:t>
                </a:r>
              </a:p>
            </p:txBody>
          </p:sp>
          <p:sp>
            <p:nvSpPr>
              <p:cNvPr id="8215" name="Line 23"/>
              <p:cNvSpPr>
                <a:spLocks noChangeShapeType="1"/>
              </p:cNvSpPr>
              <p:nvPr/>
            </p:nvSpPr>
            <p:spPr bwMode="auto">
              <a:xfrm>
                <a:off x="4752" y="3552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1" name="Text Box 29"/>
              <p:cNvSpPr txBox="1">
                <a:spLocks noChangeArrowheads="1"/>
              </p:cNvSpPr>
              <p:nvPr/>
            </p:nvSpPr>
            <p:spPr bwMode="auto">
              <a:xfrm>
                <a:off x="4080" y="3504"/>
                <a:ext cx="22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800" i="1"/>
                  <a:t>I</a:t>
                </a:r>
                <a:r>
                  <a:rPr lang="en-US" sz="1800" i="1" baseline="-25000"/>
                  <a:t>B</a:t>
                </a:r>
                <a:endParaRPr lang="en-US" sz="1800" i="1"/>
              </a:p>
            </p:txBody>
          </p:sp>
          <p:sp>
            <p:nvSpPr>
              <p:cNvPr id="8222" name="Text Box 30"/>
              <p:cNvSpPr txBox="1">
                <a:spLocks noChangeArrowheads="1"/>
              </p:cNvSpPr>
              <p:nvPr/>
            </p:nvSpPr>
            <p:spPr bwMode="auto">
              <a:xfrm>
                <a:off x="4752" y="3600"/>
                <a:ext cx="220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800" i="1"/>
                  <a:t>I</a:t>
                </a:r>
                <a:r>
                  <a:rPr lang="en-US" sz="1800" i="1" baseline="-25000"/>
                  <a:t>E</a:t>
                </a:r>
                <a:endParaRPr lang="en-US" sz="1800" i="1"/>
              </a:p>
            </p:txBody>
          </p:sp>
          <p:sp>
            <p:nvSpPr>
              <p:cNvPr id="8223" name="Text Box 31"/>
              <p:cNvSpPr txBox="1">
                <a:spLocks noChangeArrowheads="1"/>
              </p:cNvSpPr>
              <p:nvPr/>
            </p:nvSpPr>
            <p:spPr bwMode="auto">
              <a:xfrm>
                <a:off x="4752" y="3024"/>
                <a:ext cx="225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1800" i="1"/>
                  <a:t>I</a:t>
                </a:r>
                <a:r>
                  <a:rPr lang="en-US" sz="1800" i="1" baseline="-25000"/>
                  <a:t>C</a:t>
                </a:r>
                <a:endParaRPr lang="en-US" sz="1800" i="1"/>
              </a:p>
            </p:txBody>
          </p:sp>
          <p:sp>
            <p:nvSpPr>
              <p:cNvPr id="8224" name="Line 32"/>
              <p:cNvSpPr>
                <a:spLocks noChangeShapeType="1"/>
              </p:cNvSpPr>
              <p:nvPr/>
            </p:nvSpPr>
            <p:spPr bwMode="auto">
              <a:xfrm flipV="1">
                <a:off x="4080" y="3504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5" name="Line 33"/>
              <p:cNvSpPr>
                <a:spLocks noChangeShapeType="1"/>
              </p:cNvSpPr>
              <p:nvPr/>
            </p:nvSpPr>
            <p:spPr bwMode="auto">
              <a:xfrm>
                <a:off x="4704" y="3072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6" name="Line 34"/>
              <p:cNvSpPr>
                <a:spLocks noChangeShapeType="1"/>
              </p:cNvSpPr>
              <p:nvPr/>
            </p:nvSpPr>
            <p:spPr bwMode="auto">
              <a:xfrm>
                <a:off x="4224" y="3408"/>
                <a:ext cx="19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7" name="Line 35"/>
              <p:cNvSpPr>
                <a:spLocks noChangeShapeType="1"/>
              </p:cNvSpPr>
              <p:nvPr/>
            </p:nvSpPr>
            <p:spPr bwMode="auto">
              <a:xfrm flipV="1">
                <a:off x="4416" y="3264"/>
                <a:ext cx="144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8" name="Line 36"/>
              <p:cNvSpPr>
                <a:spLocks noChangeShapeType="1"/>
              </p:cNvSpPr>
              <p:nvPr/>
            </p:nvSpPr>
            <p:spPr bwMode="auto">
              <a:xfrm>
                <a:off x="4416" y="3456"/>
                <a:ext cx="192" cy="9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29" name="Line 37"/>
              <p:cNvSpPr>
                <a:spLocks noChangeShapeType="1"/>
              </p:cNvSpPr>
              <p:nvPr/>
            </p:nvSpPr>
            <p:spPr bwMode="auto">
              <a:xfrm flipV="1">
                <a:off x="4416" y="3312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30" name="Line 38"/>
              <p:cNvSpPr>
                <a:spLocks noChangeShapeType="1"/>
              </p:cNvSpPr>
              <p:nvPr/>
            </p:nvSpPr>
            <p:spPr bwMode="auto">
              <a:xfrm flipV="1">
                <a:off x="4608" y="3552"/>
                <a:ext cx="0" cy="1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1763453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1. Fixed-Biased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Circuits:</a:t>
            </a:r>
            <a:endParaRPr lang="en-IN" sz="2800" b="1" dirty="0">
              <a:solidFill>
                <a:srgbClr val="0000FF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76275" y="1371600"/>
            <a:ext cx="7715250" cy="4343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7" name="Rectangle 6"/>
          <p:cNvSpPr/>
          <p:nvPr/>
        </p:nvSpPr>
        <p:spPr>
          <a:xfrm>
            <a:off x="2438400" y="5410200"/>
            <a:ext cx="4572000" cy="4247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10000"/>
              </a:spcBef>
              <a:buFont typeface="Arial" pitchFamily="34" charset="0"/>
              <a:buChar char="–"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Single Power Supply</a:t>
            </a:r>
          </a:p>
        </p:txBody>
      </p:sp>
      <p:pic>
        <p:nvPicPr>
          <p:cNvPr id="9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25000" r="26389"/>
          <a:stretch>
            <a:fillRect/>
          </a:stretch>
        </p:blipFill>
        <p:spPr bwMode="auto">
          <a:xfrm>
            <a:off x="3048000" y="1447800"/>
            <a:ext cx="2722556" cy="3733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4E61-5191-4554-9E65-182A036424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342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1752600" y="304800"/>
            <a:ext cx="52826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Fixed-Bias Circuits:</a:t>
            </a:r>
            <a:endParaRPr lang="en-IN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857500"/>
            <a:ext cx="6067425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388" y="5953125"/>
            <a:ext cx="2571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8" y="5891213"/>
            <a:ext cx="22860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00125" y="6286500"/>
            <a:ext cx="6786563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Fixed-Bias Circuit.      		           (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b) Equivalent 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Circuit.</a:t>
            </a:r>
            <a:endParaRPr lang="en-IN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6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00200"/>
            <a:ext cx="1841598" cy="12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90600" y="990600"/>
            <a:ext cx="25908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defRPr/>
            </a:pPr>
            <a:r>
              <a:rPr lang="en-I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Base–Emitter  Loop:</a:t>
            </a:r>
            <a:endParaRPr lang="en-IN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419600" y="990600"/>
            <a:ext cx="3352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chemeClr val="accent1">
                  <a:lumMod val="75000"/>
                </a:schemeClr>
              </a:buClr>
              <a:defRPr/>
            </a:pPr>
            <a:r>
              <a:rPr lang="en-IN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Collector–Emitter Loop:</a:t>
            </a:r>
            <a:endParaRPr lang="en-IN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30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2438399"/>
            <a:ext cx="262002" cy="202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286000"/>
            <a:ext cx="838200" cy="37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057400"/>
            <a:ext cx="167640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4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90800"/>
            <a:ext cx="265304" cy="205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5181600" y="1600200"/>
            <a:ext cx="2011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CE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= V</a:t>
            </a:r>
            <a:r>
              <a:rPr lang="en-US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-- I</a:t>
            </a:r>
            <a:r>
              <a:rPr lang="en-US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b="1" baseline="-25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endParaRPr lang="en-US" b="1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270957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1.  Transistor Fixed-Bias Circuits:</a:t>
            </a:r>
            <a:endParaRPr lang="en-IN" sz="2800" b="1" dirty="0">
              <a:solidFill>
                <a:srgbClr val="0000FF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371600"/>
            <a:ext cx="7639050" cy="3733800"/>
          </a:xfrm>
        </p:spPr>
        <p:txBody>
          <a:bodyPr>
            <a:norm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Current-Voltage Equations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for Fixed-Bias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circuits: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556" name="Object 4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28344959"/>
              </p:ext>
            </p:extLst>
          </p:nvPr>
        </p:nvGraphicFramePr>
        <p:xfrm>
          <a:off x="2819400" y="2286000"/>
          <a:ext cx="3086100" cy="2747963"/>
        </p:xfrm>
        <a:graphic>
          <a:graphicData uri="http://schemas.openxmlformats.org/presentationml/2006/ole">
            <p:oleObj spid="_x0000_s51202" name="Equation" r:id="rId3" imgW="1040948" imgH="901309" progId="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4E61-5191-4554-9E65-182A036424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302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3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en-IN" sz="32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Fixed-Bias with Emitter Resistance</a:t>
            </a:r>
          </a:p>
          <a:p>
            <a:pPr lvl="1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 lvl="5">
              <a:lnSpc>
                <a:spcPct val="90000"/>
              </a:lnSpc>
              <a:spcBef>
                <a:spcPct val="10000"/>
              </a:spcBef>
              <a:buNone/>
            </a:pP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Single Power Supply</a:t>
            </a:r>
          </a:p>
          <a:p>
            <a:pPr marL="857250" lvl="2" indent="-457200" algn="ctr">
              <a:buFont typeface="+mj-lt"/>
              <a:buAutoNum type="arabicPeriod"/>
            </a:pP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1371600" y="304800"/>
            <a:ext cx="660302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1" algn="just">
              <a:lnSpc>
                <a:spcPct val="150000"/>
              </a:lnSpc>
              <a:buClr>
                <a:srgbClr val="4F81BD">
                  <a:lumMod val="75000"/>
                </a:srgbClr>
              </a:buClr>
              <a:defRPr/>
            </a:pPr>
            <a:r>
              <a:rPr lang="en-IN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 Fixed-Bias </a:t>
            </a:r>
            <a:r>
              <a:rPr lang="en-IN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Emitter Resistance:</a:t>
            </a:r>
            <a:endParaRPr lang="en-IN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00200"/>
            <a:ext cx="3810000" cy="364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914400"/>
            <a:ext cx="51435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defRPr/>
            </a:pPr>
            <a:endParaRPr lang="en-IN" b="1" dirty="0">
              <a:latin typeface="Arial" charset="0"/>
              <a:cs typeface="Arial" charset="0"/>
            </a:endParaRPr>
          </a:p>
          <a:p>
            <a:pPr lvl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Base-Emitter Loop: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57400"/>
            <a:ext cx="3033712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Rectangle 6"/>
          <p:cNvSpPr>
            <a:spLocks noChangeArrowheads="1"/>
          </p:cNvSpPr>
          <p:nvPr/>
        </p:nvSpPr>
        <p:spPr bwMode="auto">
          <a:xfrm>
            <a:off x="685800" y="3276600"/>
            <a:ext cx="4465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emitter current can be written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as: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20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86200"/>
            <a:ext cx="1371600" cy="32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876799"/>
            <a:ext cx="2362200" cy="933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685800" y="4419600"/>
            <a:ext cx="39982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above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two equation we get: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35742" y="5486400"/>
            <a:ext cx="44082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Fixed-Bias </a:t>
            </a:r>
            <a:r>
              <a:rPr lang="en-IN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ircuit </a:t>
            </a:r>
            <a:r>
              <a:rPr lang="en-IN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with E</a:t>
            </a:r>
            <a:r>
              <a:rPr lang="en-IN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mitter Resistance</a:t>
            </a:r>
            <a:endParaRPr lang="en-IN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7200" y="2743200"/>
            <a:ext cx="30909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KCL:  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+ I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41610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1219200" y="228600"/>
            <a:ext cx="666233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1" algn="just">
              <a:lnSpc>
                <a:spcPct val="150000"/>
              </a:lnSpc>
              <a:buClr>
                <a:srgbClr val="4F81BD">
                  <a:lumMod val="75000"/>
                </a:srgbClr>
              </a:buClr>
              <a:defRPr/>
            </a:pPr>
            <a:r>
              <a:rPr lang="en-IN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IN" sz="28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Fixed-Bias with Emitter Resistance. </a:t>
            </a:r>
            <a:endParaRPr lang="en-IN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52600"/>
            <a:ext cx="3810000" cy="364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0" y="1524000"/>
            <a:ext cx="5029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Clr>
                <a:srgbClr val="FF0000"/>
              </a:buClr>
              <a:buFont typeface="Wingdings" pitchFamily="2" charset="2"/>
              <a:buChar char="Ø"/>
              <a:defRPr/>
            </a:pPr>
            <a:r>
              <a:rPr lang="en-IN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Collector-Emitter Loop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2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305276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5" name="Rectangle 12"/>
          <p:cNvSpPr>
            <a:spLocks noChangeArrowheads="1"/>
          </p:cNvSpPr>
          <p:nvPr/>
        </p:nvSpPr>
        <p:spPr bwMode="auto">
          <a:xfrm>
            <a:off x="914400" y="3352800"/>
            <a:ext cx="3429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with the base current known,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IN" sz="24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can be easily calculated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the relation I</a:t>
            </a:r>
            <a:r>
              <a:rPr lang="en-IN" sz="2400" baseline="-25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  =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β I</a:t>
            </a:r>
            <a:r>
              <a:rPr lang="en-IN" sz="24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IN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191000" y="5486400"/>
            <a:ext cx="48706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Fixed-Bias </a:t>
            </a:r>
            <a:r>
              <a:rPr lang="en-IN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IN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ircuit </a:t>
            </a:r>
            <a:r>
              <a:rPr lang="en-IN" sz="20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IN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Emitter Resistance</a:t>
            </a:r>
            <a:endParaRPr lang="en-IN" sz="20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41610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>
              <a:lnSpc>
                <a:spcPct val="150000"/>
              </a:lnSpc>
              <a:defRPr/>
            </a:pP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 </a:t>
            </a:r>
            <a:r>
              <a:rPr lang="en-IN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Voltage-Divider-Bias Circuits.</a:t>
            </a:r>
            <a:endParaRPr lang="en-IN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Voltage-Divider-Bias Circuits: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7788275" cy="449580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5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Voltage-Divider Bias Circuits:</a:t>
            </a:r>
            <a:endParaRPr lang="en-US" sz="51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51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Sometimes 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referred to as </a:t>
            </a:r>
            <a:r>
              <a:rPr lang="en-US" sz="51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Universal-Bias Circuit: </a:t>
            </a:r>
            <a:endParaRPr lang="en-US" sz="51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stable</a:t>
            </a:r>
          </a:p>
          <a:p>
            <a:pPr lvl="1">
              <a:lnSpc>
                <a:spcPct val="150000"/>
              </a:lnSpc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Need </a:t>
            </a:r>
            <a:r>
              <a:rPr lang="en-US" sz="5100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5100" baseline="-250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5100" i="1" dirty="0" smtClean="0">
                <a:latin typeface="Times New Roman" pitchFamily="18" charset="0"/>
                <a:cs typeface="Times New Roman" pitchFamily="18" charset="0"/>
              </a:rPr>
              <a:t> &lt;&lt; I</a:t>
            </a:r>
            <a:r>
              <a:rPr lang="en-US" sz="51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Make </a:t>
            </a:r>
          </a:p>
          <a:p>
            <a:pPr lvl="1">
              <a:lnSpc>
                <a:spcPct val="150000"/>
              </a:lnSpc>
            </a:pP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Simple Voltage divider between </a:t>
            </a:r>
            <a:r>
              <a:rPr lang="en-US" sz="51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5100" baseline="-25000" dirty="0" smtClean="0">
                <a:latin typeface="Times New Roman" pitchFamily="18" charset="0"/>
                <a:cs typeface="Times New Roman" pitchFamily="18" charset="0"/>
              </a:rPr>
              <a:t>CC</a:t>
            </a:r>
            <a:r>
              <a:rPr lang="en-US" sz="5100" dirty="0" smtClean="0">
                <a:latin typeface="Times New Roman" pitchFamily="18" charset="0"/>
                <a:cs typeface="Times New Roman" pitchFamily="18" charset="0"/>
              </a:rPr>
              <a:t>, Base, and ground.</a:t>
            </a:r>
          </a:p>
          <a:p>
            <a:pPr lvl="1">
              <a:buNone/>
            </a:pPr>
            <a:endParaRPr lang="en-US" sz="51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8659" name="Object 3"/>
          <p:cNvGraphicFramePr>
            <a:graphicFrameLocks noGrp="1" noChangeAspect="1"/>
          </p:cNvGraphicFramePr>
          <p:nvPr/>
        </p:nvGraphicFramePr>
        <p:xfrm>
          <a:off x="2133600" y="3886200"/>
          <a:ext cx="1534962" cy="488242"/>
        </p:xfrm>
        <a:graphic>
          <a:graphicData uri="http://schemas.openxmlformats.org/presentationml/2006/ole">
            <p:oleObj spid="_x0000_s198659" name="Equation" r:id="rId4" imgW="736600" imgH="228600" progId="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4E61-5191-4554-9E65-182A036424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189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Voltage-Divider-Bias Circuits:</a:t>
            </a:r>
            <a:endParaRPr lang="en-US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685800" y="1676400"/>
            <a:ext cx="39624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 Voltage-divider biasing circuit is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the most widely used type of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transistor biasing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circuit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  <a:buClr>
                <a:srgbClr val="FF0000"/>
              </a:buClr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Only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one power supply is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needed. </a:t>
            </a:r>
          </a:p>
          <a:p>
            <a:pPr>
              <a:spcBef>
                <a:spcPct val="50000"/>
              </a:spcBef>
              <a:buClr>
                <a:srgbClr val="FF0000"/>
              </a:buClr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voltage-divider bias is more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stable (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 independent)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than other bias types. </a:t>
            </a:r>
            <a:endParaRPr lang="en-US" altLang="en-US" sz="2100" dirty="0"/>
          </a:p>
        </p:txBody>
      </p:sp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 cstate="print"/>
          <a:srcRect l="23750" r="31250"/>
          <a:stretch>
            <a:fillRect/>
          </a:stretch>
        </p:blipFill>
        <p:spPr bwMode="auto">
          <a:xfrm>
            <a:off x="4724400" y="1600200"/>
            <a:ext cx="3124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Voltage-Divider-Bias Circuits:</a:t>
            </a:r>
            <a:endParaRPr lang="en-US" altLang="en-US" dirty="0" smtClean="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09600" y="1905000"/>
            <a:ext cx="4038600" cy="4508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 For the transistor circuit shown here, R</a:t>
            </a:r>
            <a:r>
              <a:rPr lang="en-US" altLang="en-US" sz="20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and R</a:t>
            </a:r>
            <a:r>
              <a:rPr lang="en-US" altLang="en-US" sz="20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set up a voltage divider on the base, voltage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the point A (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base). </a:t>
            </a: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 The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resistance to ground from the base is not significant enough to consider in most cases. </a:t>
            </a: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 Remember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, the basic operation of the transistor has not changed. </a:t>
            </a:r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 l="23810" r="28571"/>
          <a:stretch>
            <a:fillRect/>
          </a:stretch>
        </p:blipFill>
        <p:spPr bwMode="auto">
          <a:xfrm>
            <a:off x="4876800" y="1600200"/>
            <a:ext cx="27749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Voltage-Divider-Bias Circuits: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23750" r="31250"/>
          <a:stretch>
            <a:fillRect/>
          </a:stretch>
        </p:blipFill>
        <p:spPr bwMode="auto">
          <a:xfrm>
            <a:off x="838200" y="1447801"/>
            <a:ext cx="3055025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447800"/>
            <a:ext cx="3048000" cy="4343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914400" y="5943600"/>
            <a:ext cx="29123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Voltage-Divider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ias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circuit</a:t>
            </a:r>
          </a:p>
        </p:txBody>
      </p:sp>
      <p:sp>
        <p:nvSpPr>
          <p:cNvPr id="11" name="Footer Placeholder 13"/>
          <p:cNvSpPr txBox="1">
            <a:spLocks/>
          </p:cNvSpPr>
          <p:nvPr/>
        </p:nvSpPr>
        <p:spPr>
          <a:xfrm>
            <a:off x="4724400" y="5943600"/>
            <a:ext cx="381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724400" y="5943600"/>
            <a:ext cx="3498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IN" b="1" dirty="0">
                <a:latin typeface="Times New Roman" pitchFamily="18" charset="0"/>
                <a:cs typeface="Times New Roman" pitchFamily="18" charset="0"/>
              </a:rPr>
              <a:t>Simplified V</a:t>
            </a: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oltage-Divider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circuit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Voltage-Divider-Bias Circuits: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7788275" cy="4495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Determination of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– the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Thevenin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Voltage.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r>
              <a:rPr lang="en-US" baseline="-25000" dirty="0" smtClean="0"/>
              <a:t/>
            </a:r>
            <a:br>
              <a:rPr lang="en-US" baseline="-25000" dirty="0" smtClean="0"/>
            </a:br>
            <a:r>
              <a:rPr lang="en-US" baseline="-25000" dirty="0" smtClean="0">
                <a:latin typeface="Times New Roman"/>
                <a:ea typeface="Times New Roman"/>
              </a:rPr>
              <a:t> </a:t>
            </a:r>
            <a:br>
              <a:rPr lang="en-US" baseline="-25000" dirty="0" smtClean="0">
                <a:latin typeface="Times New Roman"/>
                <a:ea typeface="Times New Roman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sz="51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None/>
            </a:pPr>
            <a:endParaRPr lang="en-US" sz="5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126682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1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0" y="8001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9169" name="Picture 1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90600" y="4419600"/>
            <a:ext cx="1524000" cy="725128"/>
          </a:xfrm>
          <a:prstGeom prst="rect">
            <a:avLst/>
          </a:prstGeom>
          <a:noFill/>
        </p:spPr>
      </p:pic>
      <p:sp>
        <p:nvSpPr>
          <p:cNvPr id="4917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9171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3657600"/>
            <a:ext cx="2409825" cy="409575"/>
          </a:xfrm>
          <a:prstGeom prst="rect">
            <a:avLst/>
          </a:prstGeom>
          <a:noFill/>
        </p:spPr>
      </p:pic>
      <p:sp>
        <p:nvSpPr>
          <p:cNvPr id="4917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7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80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82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84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86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88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90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92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94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96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98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200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202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204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206" name="Rectangle 5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9205" name="Picture 5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24400" y="3657600"/>
            <a:ext cx="1457325" cy="409575"/>
          </a:xfrm>
          <a:prstGeom prst="rect">
            <a:avLst/>
          </a:prstGeom>
          <a:noFill/>
        </p:spPr>
      </p:pic>
      <p:sp>
        <p:nvSpPr>
          <p:cNvPr id="49207" name="Rectangle 55"/>
          <p:cNvSpPr>
            <a:spLocks noChangeArrowheads="1"/>
          </p:cNvSpPr>
          <p:nvPr/>
        </p:nvSpPr>
        <p:spPr bwMode="auto">
          <a:xfrm>
            <a:off x="0" y="8667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9209" name="Rectangle 5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211" name="Rectangle 5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9210" name="Picture 5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9600" y="4419600"/>
            <a:ext cx="2647950" cy="742950"/>
          </a:xfrm>
          <a:prstGeom prst="rect">
            <a:avLst/>
          </a:prstGeom>
          <a:noFill/>
        </p:spPr>
      </p:pic>
      <p:sp>
        <p:nvSpPr>
          <p:cNvPr id="40" name="Slide Number Placeholder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4E61-5191-4554-9E65-182A036424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" name="Footer Placeholder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189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914400"/>
            <a:ext cx="51435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  <a:defRPr/>
            </a:pPr>
            <a:endParaRPr lang="en-IN" b="1" dirty="0">
              <a:latin typeface="Arial" charset="0"/>
              <a:cs typeface="Arial" charset="0"/>
            </a:endParaRPr>
          </a:p>
          <a:p>
            <a:pPr lvl="1">
              <a:buClr>
                <a:srgbClr val="FF0000"/>
              </a:buClr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 Emitter Loop:</a:t>
            </a:r>
            <a:endParaRPr lang="en-IN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22860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Voltage-Divider-Bias Circuits: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685800" y="1828800"/>
            <a:ext cx="403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The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b="1" i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Thevenin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equivalent Voltage </a:t>
            </a:r>
          </a:p>
          <a:p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for the input circuit is given by:</a:t>
            </a:r>
          </a:p>
        </p:txBody>
      </p:sp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43200"/>
            <a:ext cx="2525792" cy="100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48200"/>
            <a:ext cx="2185526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609600" y="3886200"/>
            <a:ext cx="4114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00FF"/>
              </a:buClr>
              <a:buFont typeface="Wingdings" pitchFamily="2" charset="2"/>
              <a:buChar char="Ø"/>
            </a:pP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Resistance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for the input circuit:</a:t>
            </a:r>
            <a:endParaRPr lang="en-US" sz="2000" dirty="0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124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416100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n-US" sz="2800" b="1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3.  </a:t>
            </a:r>
            <a:r>
              <a:rPr lang="en-IN" sz="2800" b="1" kern="1200" dirty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Voltage-Divider Bias Circuits: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1" indent="-34290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Base-Emitter Loop: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00400"/>
            <a:ext cx="2759529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371600"/>
            <a:ext cx="3048000" cy="4495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381000" y="2133600"/>
            <a:ext cx="4484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 KVL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equation for the input circuit:</a:t>
            </a:r>
            <a:endParaRPr lang="en-IN" sz="2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 Biasing Circuits: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7788275" cy="4572000"/>
          </a:xfrm>
        </p:spPr>
        <p:txBody>
          <a:bodyPr>
            <a:normAutofit/>
          </a:bodyPr>
          <a:lstStyle/>
          <a:p>
            <a:pPr marL="342900" lvl="1" indent="-342900"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 Collector-</a:t>
            </a:r>
            <a:r>
              <a:rPr lang="en-I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Emitter Loop:</a:t>
            </a:r>
          </a:p>
        </p:txBody>
      </p:sp>
      <p:graphicFrame>
        <p:nvGraphicFramePr>
          <p:cNvPr id="3113" name="Object 41"/>
          <p:cNvGraphicFramePr>
            <a:graphicFrameLocks noGrp="1" noChangeAspect="1"/>
          </p:cNvGraphicFramePr>
          <p:nvPr/>
        </p:nvGraphicFramePr>
        <p:xfrm>
          <a:off x="990600" y="2438400"/>
          <a:ext cx="3145221" cy="1752600"/>
        </p:xfrm>
        <a:graphic>
          <a:graphicData uri="http://schemas.openxmlformats.org/presentationml/2006/ole">
            <p:oleObj spid="_x0000_s3113" name="Equation" r:id="rId4" imgW="1473200" imgH="660400" progId="">
              <p:embed/>
            </p:oleObj>
          </a:graphicData>
        </a:graphic>
      </p:graphicFrame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19200"/>
            <a:ext cx="3124200" cy="457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4E61-5191-4554-9E65-182A036424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189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9144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Voltage-Divider Biasing Circuits: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7788275" cy="4572000"/>
          </a:xfrm>
        </p:spPr>
        <p:txBody>
          <a:bodyPr/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Voltage Divider Equations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143000" y="3962400"/>
          <a:ext cx="2924624" cy="1806311"/>
        </p:xfrm>
        <a:graphic>
          <a:graphicData uri="http://schemas.openxmlformats.org/presentationml/2006/ole">
            <p:oleObj spid="_x0000_s204802" name="Equation" r:id="rId4" imgW="1459866" imgH="901309" progId="">
              <p:embed/>
            </p:oleObj>
          </a:graphicData>
        </a:graphic>
      </p:graphicFrame>
      <p:graphicFrame>
        <p:nvGraphicFramePr>
          <p:cNvPr id="3113" name="Object 41"/>
          <p:cNvGraphicFramePr>
            <a:graphicFrameLocks noGrp="1" noChangeAspect="1"/>
          </p:cNvGraphicFramePr>
          <p:nvPr/>
        </p:nvGraphicFramePr>
        <p:xfrm>
          <a:off x="1143000" y="2133600"/>
          <a:ext cx="2693276" cy="1370263"/>
        </p:xfrm>
        <a:graphic>
          <a:graphicData uri="http://schemas.openxmlformats.org/presentationml/2006/ole">
            <p:oleObj spid="_x0000_s204803" name="Equation" r:id="rId5" imgW="1473200" imgH="660400" progId="">
              <p:embed/>
            </p:oleObj>
          </a:graphicData>
        </a:graphic>
      </p:graphicFrame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752601"/>
            <a:ext cx="3086100" cy="3854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54E61-5191-4554-9E65-182A036424E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189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alt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Emitter Biased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Transistor </a:t>
            </a:r>
            <a:r>
              <a:rPr lang="en-IN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Circuits: </a:t>
            </a:r>
            <a:endParaRPr lang="en-US" alt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09600" y="1066800"/>
            <a:ext cx="4114800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This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type of circuit is independent of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making it as stable as the voltage-divider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type,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drawback is that it requires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two power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supplies.</a:t>
            </a: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Two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key equations for analysis of this type of bias circuit are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given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below. </a:t>
            </a: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With </a:t>
            </a:r>
            <a:r>
              <a:rPr lang="en-US" altLang="en-US" sz="2000" dirty="0">
                <a:latin typeface="Times New Roman" pitchFamily="18" charset="0"/>
                <a:cs typeface="Times New Roman" pitchFamily="18" charset="0"/>
              </a:rPr>
              <a:t>these two currents known we can apply Ohm’s law and Kirchhoff's law to solve for the voltages. </a:t>
            </a: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762000" y="5029200"/>
            <a:ext cx="561022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altLang="en-US" sz="2000" b="1" baseline="-250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≈ I</a:t>
            </a:r>
            <a:r>
              <a:rPr lang="en-US" altLang="en-US" sz="2000" b="1" baseline="-25000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E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/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 </a:t>
            </a:r>
          </a:p>
          <a:p>
            <a:pPr>
              <a:spcBef>
                <a:spcPct val="50000"/>
              </a:spcBef>
            </a:pP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</a:t>
            </a:r>
            <a:r>
              <a:rPr lang="en-US" alt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 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≈ I</a:t>
            </a:r>
            <a:r>
              <a:rPr lang="en-US" altLang="en-US" sz="2000" b="1" baseline="-25000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E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 ≈</a:t>
            </a:r>
            <a:r>
              <a:rPr lang="en-US" altLang="zh-TW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(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 -</a:t>
            </a:r>
            <a:r>
              <a:rPr lang="en-US" altLang="zh-TW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V</a:t>
            </a:r>
            <a:r>
              <a:rPr lang="en-US" altLang="zh-TW" sz="2000" b="1" baseline="-25000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EE</a:t>
            </a:r>
            <a:r>
              <a:rPr lang="en-US" altLang="zh-TW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-V</a:t>
            </a:r>
            <a:r>
              <a:rPr lang="en-US" altLang="zh-TW" sz="2000" b="1" baseline="-25000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BE</a:t>
            </a:r>
            <a:r>
              <a:rPr lang="en-US" altLang="zh-TW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)/(R</a:t>
            </a:r>
            <a:r>
              <a:rPr lang="en-US" altLang="zh-TW" sz="2000" b="1" baseline="-25000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E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 + R</a:t>
            </a:r>
            <a:r>
              <a:rPr lang="en-US" altLang="en-US" sz="2000" b="1" baseline="-25000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B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MS LineDraw" pitchFamily="49" charset="2"/>
              </a:rPr>
              <a:t>/</a:t>
            </a:r>
            <a:r>
              <a:rPr lang="en-US" altLang="en-US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</a:t>
            </a:r>
            <a:r>
              <a:rPr lang="en-US" altLang="en-US" sz="2000" b="1" baseline="-250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DC</a:t>
            </a:r>
            <a:r>
              <a:rPr lang="en-US" altLang="zh-TW" sz="2000" b="1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)</a:t>
            </a:r>
            <a:endParaRPr lang="en-US" altLang="en-US" sz="2000" b="1" dirty="0">
              <a:latin typeface="Times New Roman" pitchFamily="18" charset="0"/>
              <a:ea typeface="新細明體" pitchFamily="18" charset="-120"/>
              <a:cs typeface="Times New Roman" pitchFamily="18" charset="0"/>
              <a:sym typeface="Symbol" pitchFamily="18" charset="2"/>
            </a:endParaRPr>
          </a:p>
        </p:txBody>
      </p:sp>
      <p:pic>
        <p:nvPicPr>
          <p:cNvPr id="1638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00200"/>
            <a:ext cx="32480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Summary: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l-GR" sz="2800" b="1" i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2800" b="1" i="1" baseline="-25000" dirty="0" smtClean="0">
                <a:latin typeface="Times New Roman" pitchFamily="18" charset="0"/>
                <a:cs typeface="Times New Roman" pitchFamily="18" charset="0"/>
              </a:rPr>
              <a:t>dc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Dependent on: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Operating Point Q</a:t>
            </a: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Temperature </a:t>
            </a:r>
          </a:p>
          <a:p>
            <a:pPr lvl="1">
              <a:lnSpc>
                <a:spcPct val="150000"/>
              </a:lnSpc>
            </a:pP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For stability of the Q-point: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Make </a:t>
            </a:r>
          </a:p>
        </p:txBody>
      </p:sp>
      <p:graphicFrame>
        <p:nvGraphicFramePr>
          <p:cNvPr id="214019" name="Object 3"/>
          <p:cNvGraphicFramePr>
            <a:graphicFrameLocks noGrp="1" noChangeAspect="1"/>
          </p:cNvGraphicFramePr>
          <p:nvPr/>
        </p:nvGraphicFramePr>
        <p:xfrm>
          <a:off x="2133600" y="3810000"/>
          <a:ext cx="1535113" cy="488950"/>
        </p:xfrm>
        <a:graphic>
          <a:graphicData uri="http://schemas.openxmlformats.org/presentationml/2006/ole">
            <p:oleObj spid="_x0000_s214019" name="Equation" r:id="rId3" imgW="736600" imgH="228600" progId="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B02DA-43B7-4F36-B316-514EEA1899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Nasim Zafar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883</TotalTime>
  <Words>1152</Words>
  <Application>Microsoft Office PowerPoint</Application>
  <PresentationFormat>On-screen Show (4:3)</PresentationFormat>
  <Paragraphs>334</Paragraphs>
  <Slides>38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1_Office Theme</vt:lpstr>
      <vt:lpstr>Office Theme</vt:lpstr>
      <vt:lpstr>3_Office Theme</vt:lpstr>
      <vt:lpstr>Default Design</vt:lpstr>
      <vt:lpstr>Bitmap Image</vt:lpstr>
      <vt:lpstr>方程式</vt:lpstr>
      <vt:lpstr>Equation</vt:lpstr>
      <vt:lpstr>COMSATS Institute of Information Technology Virtual campus Islamabad</vt:lpstr>
      <vt:lpstr>   Transistor Biasing Circuits and Thermal Stability.   </vt:lpstr>
      <vt:lpstr>References:</vt:lpstr>
      <vt:lpstr>References for this Lecture: Chapter No. 9</vt:lpstr>
      <vt:lpstr>Objectives:</vt:lpstr>
      <vt:lpstr>Transistor Biasing Circuits: an Introduction</vt:lpstr>
      <vt:lpstr>Transistor Biasing Circuits: an Introduction</vt:lpstr>
      <vt:lpstr> The DC Operating Point: Biasing and Stability </vt:lpstr>
      <vt:lpstr>Slide 9</vt:lpstr>
      <vt:lpstr>  Transistor Output Characteristics:   Load Line – Biasing and Stability  </vt:lpstr>
      <vt:lpstr> The DC Operating Point: Biasing and Stability </vt:lpstr>
      <vt:lpstr> The DC Operating Point: Biasing and Stability </vt:lpstr>
      <vt:lpstr>The DC Operating Point: Biasing and Stability </vt:lpstr>
      <vt:lpstr> The DC Operating Point: Biasing and Stability </vt:lpstr>
      <vt:lpstr> The DC Operating Point: Biasing and Stability </vt:lpstr>
      <vt:lpstr>     Transistor Biasing Circuits. </vt:lpstr>
      <vt:lpstr>Transistor Biasing Circuits: </vt:lpstr>
      <vt:lpstr> Transistor Biasing Circuits: </vt:lpstr>
      <vt:lpstr>Slide 19</vt:lpstr>
      <vt:lpstr>DC Voltages and Currents in a BJT:</vt:lpstr>
      <vt:lpstr>1. Fixed-Biased Transistor Circuits:</vt:lpstr>
      <vt:lpstr>Slide 22</vt:lpstr>
      <vt:lpstr>1.  Transistor Fixed-Bias Circuits:</vt:lpstr>
      <vt:lpstr>Slide 24</vt:lpstr>
      <vt:lpstr>Slide 25</vt:lpstr>
      <vt:lpstr>Slide 26</vt:lpstr>
      <vt:lpstr>3.        3.  Voltage-Divider-Bias Circuits.</vt:lpstr>
      <vt:lpstr>3. Voltage-Divider-Bias Circuits:</vt:lpstr>
      <vt:lpstr>3. Voltage-Divider-Bias Circuits:</vt:lpstr>
      <vt:lpstr>3. Voltage-Divider-Bias Circuits:</vt:lpstr>
      <vt:lpstr>3. Voltage-Divider-Bias Circuits:</vt:lpstr>
      <vt:lpstr>3. Voltage-Divider-Bias Circuits:</vt:lpstr>
      <vt:lpstr>Slide 33</vt:lpstr>
      <vt:lpstr>3.  Voltage-Divider Bias Circuits:</vt:lpstr>
      <vt:lpstr>3. Voltage-Divider Biasing Circuits:</vt:lpstr>
      <vt:lpstr>3. Voltage-Divider Biasing Circuits:</vt:lpstr>
      <vt:lpstr>Emitter Biased Transistor Circuits: </vt:lpstr>
      <vt:lpstr>Summary: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Nasim Zafar</dc:creator>
  <cp:lastModifiedBy>NTS</cp:lastModifiedBy>
  <cp:revision>331</cp:revision>
  <dcterms:created xsi:type="dcterms:W3CDTF">2012-10-01T10:37:29Z</dcterms:created>
  <dcterms:modified xsi:type="dcterms:W3CDTF">2012-10-04T05:30:09Z</dcterms:modified>
</cp:coreProperties>
</file>