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1"/>
    <p:sldMasterId id="2147483722" r:id="rId2"/>
    <p:sldMasterId id="2147484055" r:id="rId3"/>
    <p:sldMasterId id="2147484067" r:id="rId4"/>
    <p:sldMasterId id="2147484080" r:id="rId5"/>
  </p:sldMasterIdLst>
  <p:notesMasterIdLst>
    <p:notesMasterId r:id="rId44"/>
  </p:notesMasterIdLst>
  <p:sldIdLst>
    <p:sldId id="344" r:id="rId6"/>
    <p:sldId id="334" r:id="rId7"/>
    <p:sldId id="347" r:id="rId8"/>
    <p:sldId id="346" r:id="rId9"/>
    <p:sldId id="368" r:id="rId10"/>
    <p:sldId id="354" r:id="rId11"/>
    <p:sldId id="364" r:id="rId12"/>
    <p:sldId id="355" r:id="rId13"/>
    <p:sldId id="356" r:id="rId14"/>
    <p:sldId id="337" r:id="rId15"/>
    <p:sldId id="339" r:id="rId16"/>
    <p:sldId id="340" r:id="rId17"/>
    <p:sldId id="365" r:id="rId18"/>
    <p:sldId id="366" r:id="rId19"/>
    <p:sldId id="348" r:id="rId20"/>
    <p:sldId id="394" r:id="rId21"/>
    <p:sldId id="396" r:id="rId22"/>
    <p:sldId id="402" r:id="rId23"/>
    <p:sldId id="403" r:id="rId24"/>
    <p:sldId id="372" r:id="rId25"/>
    <p:sldId id="371" r:id="rId26"/>
    <p:sldId id="373" r:id="rId27"/>
    <p:sldId id="401" r:id="rId28"/>
    <p:sldId id="374" r:id="rId29"/>
    <p:sldId id="397" r:id="rId30"/>
    <p:sldId id="375" r:id="rId31"/>
    <p:sldId id="377" r:id="rId32"/>
    <p:sldId id="398" r:id="rId33"/>
    <p:sldId id="378" r:id="rId34"/>
    <p:sldId id="379" r:id="rId35"/>
    <p:sldId id="380" r:id="rId36"/>
    <p:sldId id="381" r:id="rId37"/>
    <p:sldId id="383" r:id="rId38"/>
    <p:sldId id="384" r:id="rId39"/>
    <p:sldId id="309" r:id="rId40"/>
    <p:sldId id="310" r:id="rId41"/>
    <p:sldId id="399" r:id="rId42"/>
    <p:sldId id="332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009900"/>
    <a:srgbClr val="FF6699"/>
    <a:srgbClr val="0000CC"/>
    <a:srgbClr val="00CC99"/>
    <a:srgbClr val="00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727" autoAdjust="0"/>
    <p:restoredTop sz="94640" autoAdjust="0"/>
  </p:normalViewPr>
  <p:slideViewPr>
    <p:cSldViewPr>
      <p:cViewPr>
        <p:scale>
          <a:sx n="70" d="100"/>
          <a:sy n="70" d="100"/>
        </p:scale>
        <p:origin x="-27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35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29DE7F7-6583-4404-A286-E0A3CB690B48}" type="datetimeFigureOut">
              <a:rPr lang="en-US"/>
              <a:pPr>
                <a:defRPr/>
              </a:pPr>
              <a:t>11/28/2012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DAB4F5C-98ED-4601-B48F-C6144CC04B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3773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6229D25F-3C37-4D90-9E87-7A9D5836ABA2}" type="slidenum">
              <a:rPr lang="en-US" altLang="en-US" sz="1200"/>
              <a:pPr/>
              <a:t>6</a:t>
            </a:fld>
            <a:endParaRPr lang="en-US" altLang="en-US" sz="1200" dirty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 smtClean="0"/>
              <a:t>Fig 4-6a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6373C8-16B4-4ED8-AC22-599128CAF555}" type="slidenum">
              <a:rPr lang="en-US" altLang="en-US">
                <a:solidFill>
                  <a:srgbClr val="C0504D"/>
                </a:solidFill>
              </a:rPr>
              <a:pPr/>
              <a:t>7</a:t>
            </a:fld>
            <a:endParaRPr lang="en-US" altLang="en-US">
              <a:solidFill>
                <a:srgbClr val="C0504D"/>
              </a:solidFill>
            </a:endParaRPr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Fig 4-7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B763E4-A616-4CEF-8708-50EE0CB71799}" type="slidenum">
              <a:rPr lang="en-US" altLang="en-US">
                <a:solidFill>
                  <a:srgbClr val="C0504D"/>
                </a:solidFill>
              </a:rPr>
              <a:pPr/>
              <a:t>8</a:t>
            </a:fld>
            <a:endParaRPr lang="en-US" altLang="en-US" dirty="0">
              <a:solidFill>
                <a:srgbClr val="C0504D"/>
              </a:solidFill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Fig 4-7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5E4C28-5531-4069-A4C4-A54C5545E9C4}" type="slidenum">
              <a:rPr lang="en-US" altLang="en-US">
                <a:solidFill>
                  <a:srgbClr val="C0504D"/>
                </a:solidFill>
              </a:rPr>
              <a:pPr/>
              <a:t>9</a:t>
            </a:fld>
            <a:endParaRPr lang="en-US" altLang="en-US" dirty="0">
              <a:solidFill>
                <a:srgbClr val="C0504D"/>
              </a:solidFill>
            </a:endParaRPr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Fig 4-7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9pPr>
          </a:lstStyle>
          <a:p>
            <a:fld id="{6AB96C24-6235-4F6B-84ED-3BB5B7FC613C}" type="slidenum">
              <a:rPr kumimoji="0" lang="zh-TW" altLang="en-US">
                <a:latin typeface="Times New Roman" pitchFamily="18" charset="0"/>
              </a:rPr>
              <a:pPr/>
              <a:t>13</a:t>
            </a:fld>
            <a:endParaRPr kumimoji="0" lang="en-US" altLang="zh-TW" dirty="0">
              <a:latin typeface="Times New Roman" pitchFamily="18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omic Sans MS" pitchFamily="66" charset="0"/>
                <a:ea typeface="新細明體" pitchFamily="18" charset="-120"/>
              </a:defRPr>
            </a:lvl9pPr>
          </a:lstStyle>
          <a:p>
            <a:fld id="{8B2978D3-049E-4D10-9C39-DF12E006B067}" type="slidenum">
              <a:rPr kumimoji="0" lang="zh-TW" altLang="en-US">
                <a:latin typeface="Times New Roman" pitchFamily="18" charset="0"/>
              </a:rPr>
              <a:pPr/>
              <a:t>14</a:t>
            </a:fld>
            <a:endParaRPr kumimoji="0" lang="en-US" altLang="zh-TW" dirty="0">
              <a:latin typeface="Times New Roman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D49482A8-9330-4258-B748-5D053A0E867E}" type="slidenum">
              <a:rPr lang="en-US" altLang="en-US" sz="1200">
                <a:solidFill>
                  <a:prstClr val="black"/>
                </a:solidFill>
              </a:rPr>
              <a:pPr/>
              <a:t>19</a:t>
            </a:fld>
            <a:endParaRPr lang="en-US" altLang="en-US" sz="1200">
              <a:solidFill>
                <a:prstClr val="black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smtClean="0"/>
              <a:t>Fig 4-12 cutoff ex.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B5EA050-D3D6-42C7-A7DE-20E902578C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4C64E64-00A3-4B41-8752-6D6C4369C2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A7F63B9-2A90-49E1-B47F-75440BB4DE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132D437-C6F3-44AD-94B3-F127C5048A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3AD1C49-2F3C-4BC7-BCD8-8FC0F1B733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E43ABE8-1781-48B0-8301-8177D04B3F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2D096FC-03BE-47E5-B4AB-39C0713B76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499637A-D68A-45D7-90E1-801FAB3222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B9D08F9-7A30-498F-B77C-88B18CC202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71382A5-1D15-4900-ACE0-0DEF796DFF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B51E29C-FEFD-432B-A8A2-E50CDC1BB5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726BB7F-A438-4548-9ECF-23955A2B57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7039B74-846F-402B-A94C-C1FB2B6536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FD1C145-F9BB-4182-8ADA-0213CEE1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EB995AB-436B-4246-BAF6-62CAC9C14F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594730B-0F4A-40DB-9885-1886B8E654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646BD83-E37C-4E41-97AA-258F7B6E85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71CF5E7-BF79-48DE-9BCF-0B33BC0A94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749267C-9855-43CD-A32C-0074D69DCC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6F13603-2EF2-4C33-859C-CF7528D574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D6B7DB3-AD61-4EFB-97B1-5968451B8C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AB55E2B-6914-4697-8A7A-1A80A9EBDF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pull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32E20-2043-43AE-874A-2C415283FD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27184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6C2B9-F400-4E3D-B627-9C29C750EC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7464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6962A-1625-4B24-90D3-843FC91C8E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16314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BB86E-2E20-4CF5-B62A-2E9F647DA70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73733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3E317-55AE-49B1-B1EB-A932A2F09A7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7665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FEE52-B9FA-466D-B2BE-9364B64BB52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28631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16E5D-FC89-419F-A671-64590F815FC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55855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99C4-A8A7-4DEE-BEE1-296FB893B0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4102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6DF2D-C814-4575-8254-EB9CADFF49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18858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CA201-89F8-4097-ADC4-AB46F0E8DD4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11376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03AAD-1A03-4095-999A-340558310B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26800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32E20-2043-43AE-874A-2C415283FD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74730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6C2B9-F400-4E3D-B627-9C29C750EC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71794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6962A-1625-4B24-90D3-843FC91C8E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503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BB86E-2E20-4CF5-B62A-2E9F647DA70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25807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3E317-55AE-49B1-B1EB-A932A2F09A7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02569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FEE52-B9FA-466D-B2BE-9364B64BB52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15613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16E5D-FC89-419F-A671-64590F815FC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60172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99C4-A8A7-4DEE-BEE1-296FB893B0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07169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6DF2D-C814-4575-8254-EB9CADFF49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01718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CA201-89F8-4097-ADC4-AB46F0E8DD4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17640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03AAD-1A03-4095-999A-340558310B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88462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79913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05A50-3050-4CC7-8356-DE9DC7826C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26733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05A50-3050-4CC7-8356-DE9DC7826C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80636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05A50-3050-4CC7-8356-DE9DC7826C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8962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05A50-3050-4CC7-8356-DE9DC7826C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48887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05A50-3050-4CC7-8356-DE9DC7826C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11486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05A50-3050-4CC7-8356-DE9DC7826C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43704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05A50-3050-4CC7-8356-DE9DC7826C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95130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05A50-3050-4CC7-8356-DE9DC7826C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30975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05A50-3050-4CC7-8356-DE9DC7826C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43390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05A50-3050-4CC7-8356-DE9DC7826C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419688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05A50-3050-4CC7-8356-DE9DC7826C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4689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" y="6477000"/>
            <a:ext cx="54102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362200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FE04F50-F5E2-4985-B1B2-84E8EE1BE7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</p:sldLayoutIdLst>
  <p:transition spd="med">
    <p:pull dir="d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" y="6477000"/>
            <a:ext cx="54102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362200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AB6E522-8E52-4438-B35A-F8D238F47B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</p:sldLayoutIdLst>
  <p:transition spd="med">
    <p:pull dir="d"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Nasim Zafar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CCE69C-974B-4F8A-9DC3-968F1916468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469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Nasim Zafar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CCE69C-974B-4F8A-9DC3-968F1916468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9542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69" r:id="rId2"/>
    <p:sldLayoutId id="2147484070" r:id="rId3"/>
    <p:sldLayoutId id="2147484071" r:id="rId4"/>
    <p:sldLayoutId id="2147484072" r:id="rId5"/>
    <p:sldLayoutId id="2147484073" r:id="rId6"/>
    <p:sldLayoutId id="2147484074" r:id="rId7"/>
    <p:sldLayoutId id="2147484075" r:id="rId8"/>
    <p:sldLayoutId id="2147484076" r:id="rId9"/>
    <p:sldLayoutId id="2147484077" r:id="rId10"/>
    <p:sldLayoutId id="2147484078" r:id="rId11"/>
    <p:sldLayoutId id="2147484079" r:id="rId12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Nasim Zafar</a:t>
            </a: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7D505A50-3050-4CC7-8356-DE9DC7826CD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862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Relationship Id="rId4" Type="http://schemas.microsoft.com/office/2007/relationships/hdphoto" Target="../media/hdphoto2.wdp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 rtlCol="0">
            <a:normAutofit fontScale="92500" lnSpcReduction="10000"/>
          </a:bodyPr>
          <a:lstStyle/>
          <a:p>
            <a:pPr marL="0" indent="0">
              <a:buNone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Dr. Nasim Zafar</a:t>
            </a:r>
          </a:p>
          <a:p>
            <a:pPr algn="ctr">
              <a:buNone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Electronics 1 - EEE 231</a:t>
            </a:r>
          </a:p>
          <a:p>
            <a:pPr algn="ctr">
              <a:buNone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4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/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Islamabad</a:t>
            </a:r>
          </a:p>
        </p:txBody>
      </p:sp>
      <p:pic>
        <p:nvPicPr>
          <p:cNvPr id="1638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609601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1024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DC </a:t>
            </a:r>
            <a: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Analysis of Transistor </a:t>
            </a:r>
            <a: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Circuits-II</a:t>
            </a:r>
            <a: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25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Lecture No: 17</a:t>
            </a:r>
          </a:p>
          <a:p>
            <a:pPr fontAlgn="auto">
              <a:lnSpc>
                <a:spcPct val="2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1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Contents:</a:t>
            </a:r>
          </a:p>
          <a:p>
            <a:pPr algn="just" fontAlgn="auto">
              <a:lnSpc>
                <a:spcPct val="2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9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DC Current and Voltage Analysis.</a:t>
            </a:r>
          </a:p>
          <a:p>
            <a:pPr fontAlgn="auto">
              <a:lnSpc>
                <a:spcPct val="22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9600" dirty="0" smtClean="0">
                <a:latin typeface="Times New Roman"/>
                <a:ea typeface="Times New Roman"/>
                <a:cs typeface="Times New Roman"/>
              </a:rPr>
              <a:t>Examples and Exercises. </a:t>
            </a:r>
            <a:r>
              <a:rPr lang="en-US" sz="9600" b="1" dirty="0" smtClean="0">
                <a:latin typeface="Times New Roman"/>
                <a:ea typeface="Times New Roman"/>
                <a:cs typeface="Times New Roman"/>
              </a:rPr>
              <a:t/>
            </a:r>
            <a:br>
              <a:rPr lang="en-US" sz="9600" b="1" dirty="0" smtClean="0">
                <a:latin typeface="Times New Roman"/>
                <a:ea typeface="Times New Roman"/>
                <a:cs typeface="Times New Roman"/>
              </a:rPr>
            </a:br>
            <a:endParaRPr lang="en-US" sz="96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en-US" sz="96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9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0978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References: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219200"/>
            <a:ext cx="6934200" cy="5334000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120000"/>
              </a:lnSpc>
              <a:buSzPct val="124000"/>
              <a:buFont typeface="Wingdings" pitchFamily="2" charset="2"/>
              <a:buChar char="Ø"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Microelectronic Circuits:  </a:t>
            </a:r>
          </a:p>
          <a:p>
            <a:pPr marL="457200" indent="-457200">
              <a:lnSpc>
                <a:spcPct val="120000"/>
              </a:lnSpc>
              <a:buNone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       Adel S.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and Kenneth C. Smith. </a:t>
            </a:r>
          </a:p>
          <a:p>
            <a:pPr marL="457200" indent="-457200">
              <a:lnSpc>
                <a:spcPct val="120000"/>
              </a:lnSpc>
              <a:buNone/>
            </a:pPr>
            <a:endParaRPr lang="en-US" altLang="zh-TW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SzPct val="125000"/>
              <a:buFont typeface="Wingdings" pitchFamily="2" charset="2"/>
              <a:buChar char="Ø"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Electronic Devices :</a:t>
            </a:r>
          </a:p>
          <a:p>
            <a:pPr>
              <a:lnSpc>
                <a:spcPct val="120000"/>
              </a:lnSpc>
              <a:buNone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	  Thomas L. Floyd ( Prentice Hall ). </a:t>
            </a:r>
          </a:p>
          <a:p>
            <a:pPr>
              <a:lnSpc>
                <a:spcPct val="120000"/>
              </a:lnSpc>
              <a:buNone/>
            </a:pPr>
            <a:endParaRPr lang="en-US" altLang="zh-TW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SzPct val="126000"/>
              <a:buFont typeface="Wingdings" pitchFamily="2" charset="2"/>
              <a:buChar char="Ø"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Integrated Electronics </a:t>
            </a:r>
          </a:p>
          <a:p>
            <a:pPr>
              <a:lnSpc>
                <a:spcPct val="110000"/>
              </a:lnSpc>
              <a:buNone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	  Jacob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Millman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and Christos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Halkias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(McGraw-Hill).</a:t>
            </a:r>
          </a:p>
          <a:p>
            <a:pPr>
              <a:lnSpc>
                <a:spcPct val="110000"/>
              </a:lnSpc>
              <a:buNone/>
            </a:pPr>
            <a:endParaRPr lang="en-US" altLang="zh-TW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SzPct val="125000"/>
              <a:buFont typeface="Wingdings" pitchFamily="2" charset="2"/>
              <a:buChar char="Ø"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Electronic Devices and Circuit Theory:</a:t>
            </a:r>
          </a:p>
          <a:p>
            <a:pPr eaLnBrk="1" hangingPunct="1">
              <a:lnSpc>
                <a:spcPct val="120000"/>
              </a:lnSpc>
              <a:buNone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	   Robert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Boylestad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&amp; Louis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Nashelsky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( Prentice Hall ).</a:t>
            </a:r>
          </a:p>
          <a:p>
            <a:pPr eaLnBrk="1" hangingPunct="1">
              <a:buNone/>
            </a:pPr>
            <a:endParaRPr lang="en-US" altLang="zh-TW" sz="1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  <a:buSzPct val="126000"/>
              <a:buFont typeface="Wingdings" pitchFamily="2" charset="2"/>
              <a:buChar char="Ø"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 Introductory Electronic Devices and Circuits: </a:t>
            </a:r>
          </a:p>
          <a:p>
            <a:pPr eaLnBrk="1" hangingPunct="1">
              <a:lnSpc>
                <a:spcPct val="120000"/>
              </a:lnSpc>
              <a:buNone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       Robert T.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Paynter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zh-TW" sz="18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en-US" altLang="zh-TW" sz="1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500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865" indent="-342865"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Lecture No. 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17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153" indent="-457153" algn="ctr">
              <a:buSzPct val="124000"/>
              <a:buNone/>
              <a:defRPr/>
            </a:pPr>
            <a:r>
              <a:rPr lang="en-US" sz="2800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DC Analysis of Transistor Circuits-II</a:t>
            </a:r>
            <a:br>
              <a:rPr lang="en-US" sz="2800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altLang="zh-TW" sz="2800" b="1" dirty="0" smtClean="0">
                <a:latin typeface="Times New Roman" pitchFamily="18" charset="0"/>
                <a:cs typeface="Times New Roman" pitchFamily="18" charset="0"/>
              </a:rPr>
              <a:t>Reference: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457153" indent="-457153" algn="ctr">
              <a:buSzPct val="124000"/>
              <a:buNone/>
              <a:defRPr/>
            </a:pPr>
            <a:r>
              <a:rPr lang="en-US" altLang="zh-TW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Chapter 5.4 </a:t>
            </a:r>
          </a:p>
          <a:p>
            <a:pPr marL="457153" indent="-457153" algn="ctr">
              <a:buSzPct val="124000"/>
              <a:buNone/>
              <a:defRPr/>
            </a:pPr>
            <a:r>
              <a:rPr lang="en-US" altLang="zh-TW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Microelectronic </a:t>
            </a:r>
            <a:r>
              <a:rPr lang="en-US" altLang="zh-TW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Circuits</a:t>
            </a:r>
          </a:p>
          <a:p>
            <a:pPr marL="457153" indent="-457153" algn="ctr">
              <a:buNone/>
              <a:defRPr/>
            </a:pPr>
            <a:r>
              <a:rPr lang="en-US" altLang="zh-TW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Adel S. </a:t>
            </a:r>
            <a:r>
              <a:rPr lang="en-US" altLang="zh-TW" sz="28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and Kenneth C. Smith. </a:t>
            </a:r>
          </a:p>
        </p:txBody>
      </p:sp>
    </p:spTree>
    <p:extLst>
      <p:ext uri="{BB962C8B-B14F-4D97-AF65-F5344CB8AC3E}">
        <p14:creationId xmlns:p14="http://schemas.microsoft.com/office/powerpoint/2010/main" xmlns="" val="18828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5035550" algn="l"/>
              </a:tabLst>
            </a:pPr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DC Analysis of Transistor Circuits</a:t>
            </a:r>
            <a:br>
              <a:rPr lang="en-US" sz="3200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022214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018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Basic Transistor Operation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304800" y="1371600"/>
            <a:ext cx="51054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Clr>
                <a:srgbClr val="0000CC"/>
              </a:buClr>
              <a:buFont typeface="Wingdings" pitchFamily="2" charset="2"/>
              <a:buChar char="v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Consider </a:t>
            </a:r>
            <a:r>
              <a:rPr lang="en-US" alt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this circuit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as two separate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circuits: </a:t>
            </a:r>
          </a:p>
          <a:p>
            <a:pPr marL="342900" indent="-34290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latin typeface="Times New Roman" pitchFamily="18" charset="0"/>
                <a:cs typeface="Times New Roman" pitchFamily="18" charset="0"/>
              </a:rPr>
              <a:t>The Base-Emitter Circuit</a:t>
            </a:r>
          </a:p>
          <a:p>
            <a:pPr marL="342900" indent="-34290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latin typeface="Times New Roman" pitchFamily="18" charset="0"/>
                <a:cs typeface="Times New Roman" pitchFamily="18" charset="0"/>
              </a:rPr>
              <a:t>The Collector-Emitter Circuit </a:t>
            </a:r>
          </a:p>
          <a:p>
            <a:pPr marL="342900" indent="-34290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amount of current flow in the base-emitter circuit controls the amount of current that flows in the collector circuit. </a:t>
            </a:r>
            <a:endParaRPr lang="en-US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Small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changes in base-emitter current yields a large change in collector-current.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92714"/>
            <a:ext cx="33528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31538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8382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DC Analysis of Transistor Circuits</a:t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endParaRPr lang="en-US" alt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609600" y="1371600"/>
            <a:ext cx="8001000" cy="4616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00FF"/>
              </a:buClr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Analysis of this transistor circuit to predict: </a:t>
            </a:r>
          </a:p>
          <a:p>
            <a:pPr eaLnBrk="0" hangingPunct="0">
              <a:spcBef>
                <a:spcPct val="50000"/>
              </a:spcBef>
              <a:buClr>
                <a:srgbClr val="0000FF"/>
              </a:buClr>
              <a:buFont typeface="Wingdings" pitchFamily="2" charset="2"/>
              <a:buChar char="v"/>
            </a:pPr>
            <a:r>
              <a:rPr lang="en-US" alt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DC Voltages 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 eaLnBrk="0" hangingPunct="0">
              <a:spcBef>
                <a:spcPct val="50000"/>
              </a:spcBef>
              <a:buClr>
                <a:srgbClr val="0000FF"/>
              </a:buClr>
              <a:buFont typeface="Wingdings" pitchFamily="2" charset="2"/>
              <a:buChar char="v"/>
            </a:pPr>
            <a:r>
              <a:rPr lang="en-US" alt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Currents  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requires use of :</a:t>
            </a:r>
          </a:p>
          <a:p>
            <a:pPr eaLnBrk="0" hangingPunct="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Ohm’s law, </a:t>
            </a:r>
          </a:p>
          <a:p>
            <a:pPr eaLnBrk="0" hangingPunct="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Kirchhoff’s voltage law </a:t>
            </a:r>
          </a:p>
          <a:p>
            <a:pPr eaLnBrk="0" hangingPunct="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and the </a:t>
            </a:r>
            <a:r>
              <a:rPr lang="en-US" alt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ß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for the transistor. </a:t>
            </a:r>
          </a:p>
          <a:p>
            <a:pPr eaLnBrk="0" hangingPunct="0">
              <a:spcBef>
                <a:spcPct val="50000"/>
              </a:spcBef>
            </a:pPr>
            <a:endParaRPr lang="en-US" altLang="en-US" sz="2000" dirty="0" smtClean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en-US" sz="2000" dirty="0" smtClean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endParaRPr lang="en-US" altLang="en-US" sz="2000" dirty="0" smtClean="0">
              <a:solidFill>
                <a:srgbClr val="33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554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57400"/>
            <a:ext cx="4038600" cy="279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7891321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8382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DC Analysis of Transistor Circuits</a:t>
            </a:r>
            <a:r>
              <a:rPr lang="en-US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</a:br>
            <a:endParaRPr lang="en-US" altLang="en-US" dirty="0">
              <a:solidFill>
                <a:schemeClr val="accent2"/>
              </a:solidFill>
            </a:endParaRP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457200" y="1219200"/>
            <a:ext cx="3733800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buFont typeface="Wingdings" pitchFamily="2" charset="2"/>
              <a:buChar char="v"/>
            </a:pPr>
            <a:r>
              <a:rPr lang="en-US" alt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Kirchhoff’s voltage law: </a:t>
            </a:r>
          </a:p>
          <a:p>
            <a:pPr eaLnBrk="0" hangingPunct="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the Base Circuit:</a:t>
            </a:r>
          </a:p>
          <a:p>
            <a:pPr eaLnBrk="0" hangingPunct="0">
              <a:spcBef>
                <a:spcPct val="50000"/>
              </a:spcBef>
              <a:buClr>
                <a:srgbClr val="FF0000"/>
              </a:buClr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sz="2400" b="1" baseline="-25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is distributed across the </a:t>
            </a:r>
            <a:r>
              <a:rPr lang="en-US" alt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base-emitter junction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24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2400" b="1" baseline="-25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altLang="en-US" sz="2400" b="1" baseline="-25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50000"/>
              </a:spcBef>
              <a:buClr>
                <a:srgbClr val="FF0000"/>
              </a:buClr>
            </a:pPr>
            <a:endParaRPr lang="en-US" altLang="en-US" sz="2400" b="1" baseline="-25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the collector circuit:</a:t>
            </a:r>
          </a:p>
          <a:p>
            <a:pPr eaLnBrk="0" hangingPunct="0">
              <a:spcBef>
                <a:spcPct val="50000"/>
              </a:spcBef>
              <a:buClr>
                <a:srgbClr val="FF0000"/>
              </a:buClr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We determine that </a:t>
            </a:r>
            <a:r>
              <a:rPr lang="en-US" altLang="en-US" sz="24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sz="2400" b="1" baseline="-25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is distributed proportionally across </a:t>
            </a:r>
            <a:r>
              <a:rPr lang="en-US" altLang="en-US" sz="24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2400" b="1" baseline="-25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the transistor, </a:t>
            </a:r>
            <a:r>
              <a:rPr lang="en-US" alt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sz="2400" b="1" baseline="-25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alt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spcBef>
                <a:spcPct val="50000"/>
              </a:spcBef>
            </a:pPr>
            <a:endParaRPr lang="en-US" altLang="en-US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51" r="8064"/>
          <a:stretch>
            <a:fillRect/>
          </a:stretch>
        </p:blipFill>
        <p:spPr bwMode="auto">
          <a:xfrm>
            <a:off x="4114800" y="1752600"/>
            <a:ext cx="4495800" cy="350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7589" name="Oval 5"/>
          <p:cNvSpPr>
            <a:spLocks noChangeArrowheads="1"/>
          </p:cNvSpPr>
          <p:nvPr/>
        </p:nvSpPr>
        <p:spPr bwMode="auto">
          <a:xfrm rot="-2210893">
            <a:off x="6172200" y="1981200"/>
            <a:ext cx="762000" cy="1676400"/>
          </a:xfrm>
          <a:prstGeom prst="ellipse">
            <a:avLst/>
          </a:prstGeom>
          <a:noFill/>
          <a:ln w="127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spcBef>
                <a:spcPct val="15000"/>
              </a:spcBef>
            </a:pPr>
            <a:endParaRPr lang="en-US" sz="2000" dirty="0" smtClean="0">
              <a:solidFill>
                <a:srgbClr val="3333CC"/>
              </a:solidFill>
              <a:latin typeface="Tahoma" pitchFamily="34" charset="0"/>
            </a:endParaRPr>
          </a:p>
        </p:txBody>
      </p:sp>
      <p:sp>
        <p:nvSpPr>
          <p:cNvPr id="67590" name="Oval 6"/>
          <p:cNvSpPr>
            <a:spLocks noChangeArrowheads="1"/>
          </p:cNvSpPr>
          <p:nvPr/>
        </p:nvSpPr>
        <p:spPr bwMode="auto">
          <a:xfrm rot="2334521">
            <a:off x="4951413" y="2974975"/>
            <a:ext cx="1752600" cy="803275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spcBef>
                <a:spcPct val="15000"/>
              </a:spcBef>
            </a:pPr>
            <a:endParaRPr lang="en-US" sz="2000" dirty="0" smtClean="0">
              <a:solidFill>
                <a:srgbClr val="3333CC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871311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Transistor Characteristics and Parameters</a:t>
            </a:r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533399" y="914400"/>
            <a:ext cx="823244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hangingPunct="0">
              <a:spcBef>
                <a:spcPct val="50000"/>
              </a:spcBef>
              <a:buClr>
                <a:srgbClr val="0000FF"/>
              </a:buClr>
              <a:buFont typeface="Wingdings" pitchFamily="2" charset="2"/>
              <a:buChar char="v"/>
            </a:pPr>
            <a:r>
              <a:rPr lang="en-US" altLang="en-US" sz="2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There are </a:t>
            </a:r>
            <a:r>
              <a:rPr lang="en-US" alt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three dc voltages </a:t>
            </a:r>
            <a:r>
              <a:rPr lang="en-US" altLang="en-US" sz="2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altLang="en-US" sz="2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three dc currents </a:t>
            </a:r>
            <a:r>
              <a:rPr lang="en-US" altLang="en-US" sz="2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 be considered. </a:t>
            </a:r>
          </a:p>
        </p:txBody>
      </p:sp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533400" y="2133600"/>
            <a:ext cx="3124200" cy="363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000" b="1" i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000" b="1" baseline="-25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dc base current </a:t>
            </a:r>
            <a:endParaRPr lang="en-US" altLang="en-US" sz="2000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 sz="2000" b="1" i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000" b="1" baseline="-25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dc emitter current</a:t>
            </a:r>
            <a:endParaRPr lang="en-US" altLang="en-US" sz="2000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 sz="2000" b="1" i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000" b="1" baseline="-25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dc collector current</a:t>
            </a:r>
            <a:endParaRPr lang="en-US" altLang="en-US" sz="2000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 sz="2000" b="1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sz="2000" b="1" baseline="-250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dc voltage across base-emitter junction</a:t>
            </a:r>
            <a:endParaRPr lang="en-US" altLang="en-US" sz="2000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 sz="2000" b="1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sz="2000" b="1" baseline="-250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CB</a:t>
            </a:r>
            <a:r>
              <a:rPr lang="en-US" alt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dc voltage across collector-base junction</a:t>
            </a:r>
            <a:endParaRPr lang="en-US" altLang="en-US" sz="2000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 sz="2000" b="1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sz="2000" b="1" baseline="-250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altLang="en-US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dc voltage from collector to emitter</a:t>
            </a:r>
          </a:p>
        </p:txBody>
      </p:sp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34" r="7042"/>
          <a:stretch>
            <a:fillRect/>
          </a:stretch>
        </p:blipFill>
        <p:spPr bwMode="auto">
          <a:xfrm>
            <a:off x="4114800" y="2146110"/>
            <a:ext cx="4343400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1448" name="Rectangle 8"/>
          <p:cNvSpPr>
            <a:spLocks noChangeArrowheads="1"/>
          </p:cNvSpPr>
          <p:nvPr/>
        </p:nvSpPr>
        <p:spPr bwMode="auto">
          <a:xfrm>
            <a:off x="533400" y="1853981"/>
            <a:ext cx="2971800" cy="4191000"/>
          </a:xfrm>
          <a:prstGeom prst="rect">
            <a:avLst/>
          </a:prstGeom>
          <a:noFill/>
          <a:ln w="9525" algn="ctr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0" hangingPunct="0">
              <a:spcBef>
                <a:spcPct val="15000"/>
              </a:spcBef>
            </a:pPr>
            <a:endParaRPr lang="en-US" sz="2000" dirty="0" smtClean="0">
              <a:solidFill>
                <a:srgbClr val="3333CC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944048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Title 1"/>
          <p:cNvSpPr>
            <a:spLocks noGrp="1"/>
          </p:cNvSpPr>
          <p:nvPr>
            <p:ph type="title"/>
          </p:nvPr>
        </p:nvSpPr>
        <p:spPr>
          <a:xfrm>
            <a:off x="457200" y="153988"/>
            <a:ext cx="8229600" cy="1143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BJT-Current and Voltage Analysis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GB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GB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GB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GB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GB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the base-emitter junction, in an NPN transistor is forward biased, </a:t>
            </a:r>
          </a:p>
          <a:p>
            <a:pPr marL="0" indent="0" fontAlgn="auto"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    it is like a forward biased diode and has a forward-voltage drop of: </a:t>
            </a:r>
          </a:p>
          <a:p>
            <a:pPr marL="0" indent="0" fontAlgn="auto"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BE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= 0.7 V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None/>
              <a:defRPr/>
            </a:pP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9203" name="Picture 6" descr="np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3962400"/>
            <a:ext cx="2971800" cy="230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206" name="Rectangle 8"/>
          <p:cNvSpPr>
            <a:spLocks noChangeArrowheads="1"/>
          </p:cNvSpPr>
          <p:nvPr/>
        </p:nvSpPr>
        <p:spPr bwMode="auto">
          <a:xfrm>
            <a:off x="1981200" y="5029200"/>
            <a:ext cx="714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NPN</a:t>
            </a:r>
          </a:p>
        </p:txBody>
      </p:sp>
      <p:sp>
        <p:nvSpPr>
          <p:cNvPr id="10" name="Text Box 2052"/>
          <p:cNvSpPr txBox="1">
            <a:spLocks noChangeArrowheads="1"/>
          </p:cNvSpPr>
          <p:nvPr/>
        </p:nvSpPr>
        <p:spPr bwMode="auto">
          <a:xfrm>
            <a:off x="457200" y="1143000"/>
            <a:ext cx="82296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 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</a:rPr>
              <a:t>For 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</a:rPr>
              <a:t>all circuits: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Assume the NPN transistor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operates in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the 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</a:rPr>
              <a:t>linear region:</a:t>
            </a:r>
          </a:p>
          <a:p>
            <a:pPr lvl="4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  write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B-E voltage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loop</a:t>
            </a:r>
          </a:p>
          <a:p>
            <a:pPr lvl="4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  write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C-E voltage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loop</a:t>
            </a:r>
          </a:p>
          <a:p>
            <a:pPr lvl="4">
              <a:lnSpc>
                <a:spcPct val="150000"/>
              </a:lnSpc>
            </a:pPr>
            <a:endParaRPr lang="en-US" sz="2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lvl="4"/>
            <a:endParaRPr lang="en-US" sz="2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Title 1"/>
          <p:cNvSpPr>
            <a:spLocks noGrp="1"/>
          </p:cNvSpPr>
          <p:nvPr>
            <p:ph type="title"/>
          </p:nvPr>
        </p:nvSpPr>
        <p:spPr>
          <a:xfrm>
            <a:off x="457200" y="153988"/>
            <a:ext cx="8229600" cy="1143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BJT-Current and Voltage Analysis: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 rtlCol="0">
            <a:normAutofit fontScale="32500" lnSpcReduction="2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GB" sz="7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Input Circuit: Forward Biased E-B Junction.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buNone/>
              <a:defRPr/>
            </a:pPr>
            <a:endParaRPr lang="en-GB" sz="6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GB" sz="6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Since the emitter is grounded, by </a:t>
            </a:r>
            <a:r>
              <a:rPr lang="en-GB" sz="6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Kirchhoff’s  voltage law</a:t>
            </a:r>
            <a:r>
              <a:rPr lang="en-GB" sz="6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GB" sz="6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the voltages 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6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in the </a:t>
            </a:r>
            <a:r>
              <a:rPr lang="en-GB" sz="6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input circuit </a:t>
            </a:r>
            <a:r>
              <a:rPr lang="en-GB" sz="6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are:</a:t>
            </a:r>
            <a:r>
              <a:rPr lang="en-US" sz="6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6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6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US" sz="6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6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6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RS </a:t>
            </a:r>
            <a:r>
              <a:rPr lang="en-US" sz="6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+  V</a:t>
            </a:r>
            <a:r>
              <a:rPr lang="en-US" sz="6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BE    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6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endParaRPr lang="en-US" sz="6000" baseline="-25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None/>
            </a:pPr>
            <a:r>
              <a:rPr lang="en-US" sz="6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6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6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RS </a:t>
            </a:r>
            <a:r>
              <a:rPr lang="en-US" sz="6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6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6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US" sz="6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--  V</a:t>
            </a:r>
            <a:r>
              <a:rPr lang="en-US" sz="6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BE</a:t>
            </a:r>
          </a:p>
          <a:p>
            <a:pPr>
              <a:buClr>
                <a:srgbClr val="FF0000"/>
              </a:buClr>
              <a:buNone/>
            </a:pPr>
            <a:endParaRPr lang="en-US" sz="3600" b="1" i="1" baseline="-25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None/>
            </a:pPr>
            <a:r>
              <a:rPr lang="en-US" sz="6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Using Ohm’s law:  </a:t>
            </a:r>
          </a:p>
          <a:p>
            <a:pPr>
              <a:buClr>
                <a:srgbClr val="FF0000"/>
              </a:buClr>
              <a:buNone/>
            </a:pPr>
            <a:r>
              <a:rPr lang="en-US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6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62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RS   </a:t>
            </a:r>
            <a:r>
              <a:rPr lang="en-US" sz="6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 I</a:t>
            </a:r>
            <a:r>
              <a:rPr lang="en-US" sz="62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6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62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 </a:t>
            </a:r>
          </a:p>
          <a:p>
            <a:pPr>
              <a:buClr>
                <a:srgbClr val="FF0000"/>
              </a:buClr>
              <a:buNone/>
            </a:pPr>
            <a:r>
              <a:rPr lang="en-US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      </a:t>
            </a:r>
          </a:p>
          <a:p>
            <a:pPr>
              <a:buClr>
                <a:srgbClr val="FF0000"/>
              </a:buClr>
              <a:buNone/>
            </a:pPr>
            <a:r>
              <a:rPr lang="en-US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  </a:t>
            </a:r>
            <a:r>
              <a:rPr lang="en-US" sz="6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62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6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62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6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= V</a:t>
            </a:r>
            <a:r>
              <a:rPr lang="en-US" sz="62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US" sz="6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--  V</a:t>
            </a:r>
            <a:r>
              <a:rPr lang="en-US" sz="62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</a:p>
          <a:p>
            <a:pPr>
              <a:buClr>
                <a:srgbClr val="FF0000"/>
              </a:buClr>
              <a:buNone/>
            </a:pPr>
            <a:r>
              <a:rPr lang="en-US" sz="6000" b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sz="6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>
              <a:buClr>
                <a:srgbClr val="FF0000"/>
              </a:buClr>
              <a:buNone/>
            </a:pPr>
            <a:r>
              <a:rPr lang="en-US" sz="6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CA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z="6000" b="1" baseline="-2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= (V</a:t>
            </a:r>
            <a:r>
              <a:rPr lang="en-CA" sz="6000" b="1" baseline="-2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CA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– V</a:t>
            </a:r>
            <a:r>
              <a:rPr lang="en-CA" sz="6000" b="1" baseline="-2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CA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)/R</a:t>
            </a:r>
            <a:r>
              <a:rPr lang="en-CA" sz="6000" b="1" baseline="-2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</a:t>
            </a:r>
          </a:p>
          <a:p>
            <a:pPr>
              <a:buClr>
                <a:srgbClr val="FF0000"/>
              </a:buClr>
              <a:buNone/>
            </a:pPr>
            <a:endParaRPr lang="en-GB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None/>
            </a:pPr>
            <a:endParaRPr lang="en-GB" sz="36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None/>
              <a:defRPr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9203" name="Picture 6" descr="np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2971800"/>
            <a:ext cx="363189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206" name="Rectangle 8"/>
          <p:cNvSpPr>
            <a:spLocks noChangeArrowheads="1"/>
          </p:cNvSpPr>
          <p:nvPr/>
        </p:nvSpPr>
        <p:spPr bwMode="auto">
          <a:xfrm>
            <a:off x="7543800" y="3733800"/>
            <a:ext cx="714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NPN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BJT-Current and Voltage Analysis: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Output Circuit: Reverse Biased B-C Junction.</a:t>
            </a:r>
            <a:r>
              <a:rPr lang="en-GB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Using </a:t>
            </a:r>
            <a:r>
              <a:rPr lang="en-GB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Kirchhoff’s  voltage law</a:t>
            </a:r>
            <a:r>
              <a:rPr lang="en-GB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the voltages  in the </a:t>
            </a:r>
            <a:r>
              <a:rPr lang="en-GB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Output Circuit 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are: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6" name="Picture 6" descr="np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514600"/>
            <a:ext cx="378095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762000" y="2286001"/>
            <a:ext cx="4038600" cy="493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Font typeface="Arial" charset="0"/>
              <a:buNone/>
            </a:pP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US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CC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RL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spcBef>
                <a:spcPct val="20000"/>
              </a:spcBef>
              <a:buClr>
                <a:srgbClr val="FF0000"/>
              </a:buClr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--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RL</a:t>
            </a: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</a:pPr>
            <a:endParaRPr lang="en-GB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</a:pP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voltage drop across 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  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is: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RL  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 I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 </a:t>
            </a: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</a:pPr>
            <a:endParaRPr lang="en-GB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</a:pPr>
            <a:r>
              <a:rPr lang="en-GB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collector voltage is:</a:t>
            </a: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</a:pP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-- I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endParaRPr lang="en-US" sz="2400" b="1" dirty="0" smtClean="0">
              <a:solidFill>
                <a:srgbClr val="0000FF"/>
              </a:solidFill>
              <a:latin typeface="Calibri"/>
            </a:endParaRP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spcBef>
                <a:spcPct val="20000"/>
              </a:spcBef>
              <a:buClr>
                <a:srgbClr val="FF0000"/>
              </a:buClr>
            </a:pPr>
            <a:endParaRPr lang="en-GB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FF0000"/>
              </a:buClr>
              <a:buFont typeface="Arial" charset="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6870700" cy="915988"/>
          </a:xfrm>
        </p:spPr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en-US" altLang="zh-TW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DC Voltages for the Biased Transistor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696200" cy="4267200"/>
          </a:xfrm>
        </p:spPr>
        <p:txBody>
          <a:bodyPr/>
          <a:lstStyle/>
          <a:p>
            <a:pPr eaLnBrk="1" hangingPunct="1">
              <a:buClr>
                <a:srgbClr val="0000FF"/>
              </a:buClr>
              <a:buFont typeface="Wingdings" pitchFamily="2" charset="2"/>
              <a:buChar char="v"/>
            </a:pPr>
            <a:r>
              <a:rPr lang="en-US" altLang="zh-TW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Collector voltage:</a:t>
            </a:r>
          </a:p>
          <a:p>
            <a:pPr eaLnBrk="1" hangingPunct="1">
              <a:buClr>
                <a:srgbClr val="0000FF"/>
              </a:buClr>
              <a:buNone/>
            </a:pPr>
            <a:r>
              <a:rPr lang="en-US" altLang="zh-TW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zh-TW" sz="2400" baseline="-25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altLang="zh-TW" sz="2400" baseline="-25000" dirty="0" smtClean="0"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 - I</a:t>
            </a:r>
            <a:r>
              <a:rPr lang="en-US" altLang="zh-TW" sz="24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zh-TW" sz="24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altLang="zh-TW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0000FF"/>
              </a:buClr>
              <a:buFont typeface="Wingdings" pitchFamily="2" charset="2"/>
              <a:buChar char="v"/>
            </a:pPr>
            <a:endParaRPr lang="en-US" altLang="zh-TW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0000FF"/>
              </a:buClr>
              <a:buFont typeface="Wingdings" pitchFamily="2" charset="2"/>
              <a:buChar char="v"/>
            </a:pPr>
            <a:r>
              <a:rPr lang="en-US" altLang="zh-TW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Base voltage:</a:t>
            </a:r>
          </a:p>
          <a:p>
            <a:pPr eaLnBrk="1" hangingPunct="1">
              <a:buClr>
                <a:srgbClr val="0000FF"/>
              </a:buClr>
              <a:buNone/>
            </a:pPr>
            <a:r>
              <a:rPr lang="en-US" altLang="zh-TW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zh-TW" sz="2400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altLang="zh-TW" sz="2400" baseline="-25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 – V</a:t>
            </a:r>
            <a:r>
              <a:rPr lang="en-US" altLang="zh-TW" sz="2400" baseline="-25000" dirty="0" smtClean="0">
                <a:latin typeface="Times New Roman" pitchFamily="18" charset="0"/>
                <a:cs typeface="Times New Roman" pitchFamily="18" charset="0"/>
              </a:rPr>
              <a:t>CB</a:t>
            </a:r>
          </a:p>
          <a:p>
            <a:pPr lvl="1"/>
            <a:r>
              <a:rPr lang="en-CA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z="2400" b="1" baseline="-2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= (V</a:t>
            </a:r>
            <a:r>
              <a:rPr lang="en-CA" sz="2400" b="1" baseline="-2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CA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– V</a:t>
            </a:r>
            <a:r>
              <a:rPr lang="en-CA" sz="2400" b="1" baseline="-2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CA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)/R</a:t>
            </a:r>
            <a:r>
              <a:rPr lang="en-CA" sz="2400" b="1" baseline="-2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lvl="1" eaLnBrk="1" hangingPunct="1"/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for silicon transistors, V</a:t>
            </a:r>
            <a:r>
              <a:rPr lang="en-US" altLang="zh-TW" sz="2400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 = 0.7 V</a:t>
            </a:r>
          </a:p>
          <a:p>
            <a:pPr lvl="1" eaLnBrk="1" hangingPunct="1"/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for germanium transistors, V</a:t>
            </a:r>
            <a:r>
              <a:rPr lang="en-US" altLang="zh-TW" sz="2400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 = 0.3 V</a:t>
            </a:r>
            <a:endParaRPr lang="en-CA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buNone/>
            </a:pPr>
            <a:endParaRPr lang="en-US" altLang="zh-TW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6" descr="npn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447800"/>
            <a:ext cx="3581400" cy="288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032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76200"/>
            <a:ext cx="6870700" cy="1060450"/>
          </a:xfrm>
        </p:spPr>
        <p:txBody>
          <a:bodyPr/>
          <a:lstStyle/>
          <a:p>
            <a:pPr eaLnBrk="1" hangingPunct="1"/>
            <a:r>
              <a:rPr lang="en-US" sz="3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DC 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Analysis of Transistor Circuits</a:t>
            </a:r>
            <a:b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endParaRPr lang="en-US" altLang="zh-TW" sz="2800" dirty="0" smtClean="0">
              <a:solidFill>
                <a:srgbClr val="FF0000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696200" cy="3657600"/>
          </a:xfrm>
        </p:spPr>
        <p:txBody>
          <a:bodyPr/>
          <a:lstStyle/>
          <a:p>
            <a:pPr eaLnBrk="1" hangingPunct="1">
              <a:buClr>
                <a:srgbClr val="0000FF"/>
              </a:buClr>
              <a:buFont typeface="Wingdings" pitchFamily="2" charset="2"/>
              <a:buChar char="v"/>
            </a:pPr>
            <a:r>
              <a:rPr lang="en-US" altLang="zh-TW" sz="2400" b="1" dirty="0" smtClean="0">
                <a:latin typeface="Times New Roman" pitchFamily="18" charset="0"/>
                <a:cs typeface="Times New Roman" pitchFamily="18" charset="0"/>
              </a:rPr>
              <a:t>Transistor Currents:  </a:t>
            </a:r>
            <a:r>
              <a:rPr lang="en-US" altLang="zh-TW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TW" sz="2800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zh-TW" sz="2800" dirty="0" smtClean="0">
                <a:latin typeface="Times New Roman" pitchFamily="18" charset="0"/>
                <a:cs typeface="Times New Roman" pitchFamily="18" charset="0"/>
              </a:rPr>
              <a:t> = I</a:t>
            </a:r>
            <a:r>
              <a:rPr lang="en-US" altLang="zh-TW" sz="28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TW" sz="2800" dirty="0" smtClean="0">
                <a:latin typeface="Times New Roman" pitchFamily="18" charset="0"/>
                <a:cs typeface="Times New Roman" pitchFamily="18" charset="0"/>
              </a:rPr>
              <a:t> + I</a:t>
            </a:r>
            <a:r>
              <a:rPr lang="en-US" altLang="zh-TW" sz="28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altLang="zh-TW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0000FF"/>
              </a:buClr>
              <a:buFont typeface="Wingdings" pitchFamily="2" charset="2"/>
              <a:buChar char="v"/>
            </a:pPr>
            <a:endParaRPr lang="en-US" altLang="zh-TW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0000FF"/>
              </a:buClr>
              <a:buFont typeface="Wingdings" pitchFamily="2" charset="2"/>
              <a:buChar char="v"/>
            </a:pPr>
            <a:r>
              <a:rPr lang="en-US" altLang="zh-TW" sz="2400" b="1" dirty="0" smtClean="0">
                <a:latin typeface="Times New Roman" pitchFamily="18" charset="0"/>
                <a:cs typeface="Times New Roman" pitchFamily="18" charset="0"/>
              </a:rPr>
              <a:t>alpha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en-US" altLang="zh-TW" sz="2400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):  </a:t>
            </a:r>
            <a:r>
              <a:rPr lang="en-US" altLang="zh-TW" sz="24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zh-TW" sz="2400" b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zh-TW" sz="2400" b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altLang="zh-TW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en-US" altLang="zh-TW" sz="2400" b="1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altLang="zh-TW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</a:t>
            </a:r>
            <a:r>
              <a:rPr lang="en-US" altLang="zh-TW" sz="2400" b="1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</a:t>
            </a:r>
            <a:endParaRPr lang="en-US" altLang="zh-TW" sz="2400" b="1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1" hangingPunct="1">
              <a:buClr>
                <a:srgbClr val="0000FF"/>
              </a:buClr>
              <a:buFont typeface="Wingdings" pitchFamily="2" charset="2"/>
              <a:buChar char="v"/>
            </a:pPr>
            <a:endParaRPr lang="en-US" altLang="zh-TW" sz="2400" b="1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1" hangingPunct="1">
              <a:buClr>
                <a:srgbClr val="0000FF"/>
              </a:buClr>
              <a:buFont typeface="Wingdings" pitchFamily="2" charset="2"/>
              <a:buChar char="v"/>
            </a:pPr>
            <a:r>
              <a:rPr lang="en-US" altLang="zh-TW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beta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(</a:t>
            </a:r>
            <a:r>
              <a:rPr lang="en-US" altLang="zh-TW" sz="2400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):    </a:t>
            </a:r>
            <a:r>
              <a:rPr lang="en-US" altLang="zh-TW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</a:t>
            </a:r>
            <a:r>
              <a:rPr lang="en-US" altLang="zh-TW" sz="2400" b="1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en-US" altLang="zh-TW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</a:t>
            </a:r>
            <a:r>
              <a:rPr lang="en-US" altLang="zh-TW" sz="2400" b="1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altLang="zh-TW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</a:t>
            </a:r>
            <a:r>
              <a:rPr lang="en-US" altLang="zh-TW" sz="2400" b="1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</a:t>
            </a:r>
            <a:endParaRPr lang="en-US" altLang="zh-TW" sz="2400" b="1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lvl="1" eaLnBrk="1" hangingPunct="1"/>
            <a:endParaRPr lang="en-US" altLang="zh-TW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lvl="1" eaLnBrk="1" hangingPunct="1"/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en-US" altLang="zh-TW" sz="2400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typically has a value between 20 and 200</a:t>
            </a:r>
            <a:endParaRPr lang="en-US" altLang="zh-TW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392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133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Examples and Exercises: </a:t>
            </a:r>
            <a:br>
              <a:rPr lang="en-US" sz="3200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</a:b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DC 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Analysis of Transistor Circuits</a:t>
            </a:r>
            <a:b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endParaRPr lang="en-US" dirty="0"/>
          </a:p>
        </p:txBody>
      </p:sp>
      <p:pic>
        <p:nvPicPr>
          <p:cNvPr id="4331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524000"/>
            <a:ext cx="4419600" cy="3680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28600" y="1676400"/>
            <a:ext cx="3886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Q: What is I</a:t>
            </a:r>
            <a:r>
              <a:rPr lang="en-US" sz="2400" b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I</a:t>
            </a:r>
            <a:r>
              <a:rPr lang="en-US" sz="2400" b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I</a:t>
            </a:r>
            <a:r>
              <a:rPr lang="en-US" sz="2400" b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also V</a:t>
            </a:r>
            <a:r>
              <a:rPr lang="en-US" sz="24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V</a:t>
            </a:r>
            <a:r>
              <a:rPr lang="en-US" sz="24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CB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V</a:t>
            </a:r>
            <a:r>
              <a:rPr lang="en-US" sz="24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??</a:t>
            </a: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endParaRPr lang="en-US" sz="24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A: I don’t know ! But, we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can find out—IF we complete 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each of the four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steps 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required for BJT DC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analysis.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2254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DC </a:t>
            </a:r>
            <a: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Analysis of Transistor Circuits</a:t>
            </a:r>
            <a:b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Step 1 –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Assume an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operating mode.</a:t>
            </a:r>
          </a:p>
          <a:p>
            <a:pPr marL="0" indent="0">
              <a:buNone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Let’s assume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BJT is in 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linear region !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Remember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this is just a guess; we have no way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knowing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sure what mode the BJT is in at this point.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Step 2 -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nforce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the conditions of the assumed mode.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Step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– ANALYZE the circuit.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Step 4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Write KVL equations for the base-emitter “leg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xmlns="" val="1915871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9" name="Object 15"/>
          <p:cNvGraphicFramePr>
            <a:graphicFrameLocks noChangeAspect="1"/>
          </p:cNvGraphicFramePr>
          <p:nvPr/>
        </p:nvGraphicFramePr>
        <p:xfrm>
          <a:off x="609600" y="1066800"/>
          <a:ext cx="7772400" cy="4081573"/>
        </p:xfrm>
        <a:graphic>
          <a:graphicData uri="http://schemas.openxmlformats.org/presentationml/2006/ole">
            <p:oleObj spid="_x0000_s2050" name="Microsoft Draw Drawing" r:id="rId3" imgW="5220720" imgH="2911680" progId="">
              <p:embed/>
            </p:oleObj>
          </a:graphicData>
        </a:graphic>
      </p:graphicFrame>
      <p:sp>
        <p:nvSpPr>
          <p:cNvPr id="17" name="Rectangle 16"/>
          <p:cNvSpPr/>
          <p:nvPr/>
        </p:nvSpPr>
        <p:spPr>
          <a:xfrm>
            <a:off x="838200" y="304800"/>
            <a:ext cx="762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Modes of BJT Operation:</a:t>
            </a:r>
            <a:endParaRPr lang="en-US" sz="2800" dirty="0"/>
          </a:p>
        </p:txBody>
      </p:sp>
      <p:sp>
        <p:nvSpPr>
          <p:cNvPr id="18" name="Rectangle 17"/>
          <p:cNvSpPr/>
          <p:nvPr/>
        </p:nvSpPr>
        <p:spPr>
          <a:xfrm>
            <a:off x="990600" y="5410200"/>
            <a:ext cx="693420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Active: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BJT acts like an amplifier (most common use).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90600" y="5791200"/>
            <a:ext cx="431304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Saturation: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BJT acts like a short circuit. </a:t>
            </a:r>
          </a:p>
          <a:p>
            <a:pPr eaLnBrk="0" hangingPunct="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Cutoff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BJT acts like an open circuit.</a:t>
            </a:r>
            <a:endParaRPr 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267200" y="6324600"/>
            <a:ext cx="2895600" cy="365125"/>
          </a:xfrm>
        </p:spPr>
        <p:txBody>
          <a:bodyPr/>
          <a:lstStyle/>
          <a:p>
            <a:r>
              <a:rPr lang="en-US" dirty="0" smtClean="0"/>
              <a:t>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Transistor Characteristics and </a:t>
            </a:r>
            <a:r>
              <a:rPr lang="en-US" alt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Parameters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Cutoff Region </a:t>
            </a:r>
            <a:endParaRPr lang="en-US" altLang="en-US" sz="2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457200" y="1524000"/>
            <a:ext cx="8153400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With no I</a:t>
            </a:r>
            <a:r>
              <a:rPr lang="en-US" altLang="en-US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alt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transistor is in the </a:t>
            </a:r>
            <a:r>
              <a:rPr lang="en-US" alt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cutoff</a:t>
            </a:r>
            <a:r>
              <a:rPr lang="en-US" alt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region and just as the name implies there is practically no current flow in the collector part of the circuit. With the transistor in a cutoff state </a:t>
            </a:r>
            <a:r>
              <a:rPr lang="en-US" alt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full </a:t>
            </a:r>
            <a:r>
              <a:rPr lang="en-US" alt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CC </a:t>
            </a:r>
            <a:r>
              <a:rPr lang="en-US" alt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can be measured across the collector and emitter(V</a:t>
            </a:r>
            <a:r>
              <a:rPr lang="en-US" altLang="en-US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alt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1434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359" b="9134"/>
          <a:stretch>
            <a:fillRect/>
          </a:stretch>
        </p:blipFill>
        <p:spPr bwMode="auto">
          <a:xfrm>
            <a:off x="2209800" y="3505200"/>
            <a:ext cx="50292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7517297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5.4 - Figure 5.34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2057400"/>
            <a:ext cx="7567524" cy="4274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685800" y="1371600"/>
            <a:ext cx="815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Consider the circuit shown in Fig. 5.34(a), which is redrawn in Fig. 5.34(b) </a:t>
            </a:r>
          </a:p>
        </p:txBody>
      </p:sp>
    </p:spTree>
    <p:extLst>
      <p:ext uri="{BB962C8B-B14F-4D97-AF65-F5344CB8AC3E}">
        <p14:creationId xmlns:p14="http://schemas.microsoft.com/office/powerpoint/2010/main" xmlns="" val="1478285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 5.4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Example: 5.4</a:t>
            </a:r>
          </a:p>
          <a:p>
            <a:pPr>
              <a:buClr>
                <a:srgbClr val="0000FF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 wish to analyze this circuit to determine:</a:t>
            </a: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all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node voltages </a:t>
            </a: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branch currents. </a:t>
            </a: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 will assume that β is specified to be 100.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33517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 5.4 - Figure 5.34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371600"/>
            <a:ext cx="7722706" cy="4501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605381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Solution - Example 5.4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Solution - </a:t>
            </a: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Example 5.4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GB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Input Circuit: Forward Biased E-B Junction:</a:t>
            </a: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Step 1: </a:t>
            </a: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circuit in Fig. 5.34(b) shows that the base is connected to +4 V and the emitter is connected to ground through a resistance </a:t>
            </a: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600" i="1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600" i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Clr>
                <a:srgbClr val="0000FF"/>
              </a:buClr>
              <a:buNone/>
            </a:pPr>
            <a:endParaRPr lang="en-US" sz="26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base–emitter junction will be forward biased. </a:t>
            </a: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endParaRPr lang="en-GB" sz="2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GB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Since the emitter is grounded, by </a:t>
            </a:r>
            <a:r>
              <a:rPr lang="en-GB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Kirchhoff’s  voltage law</a:t>
            </a:r>
            <a:r>
              <a:rPr lang="en-GB" sz="2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GB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the voltages in the </a:t>
            </a:r>
            <a:r>
              <a:rPr lang="en-GB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input circuit </a:t>
            </a:r>
            <a:r>
              <a:rPr lang="en-GB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are:</a:t>
            </a:r>
            <a:r>
              <a:rPr lang="en-US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1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= V</a:t>
            </a:r>
            <a:r>
              <a:rPr lang="en-US" sz="31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 </a:t>
            </a:r>
            <a:r>
              <a:rPr 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+  V</a:t>
            </a:r>
            <a:r>
              <a:rPr lang="en-US" sz="31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BE    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31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>
              <a:buClr>
                <a:srgbClr val="FF0000"/>
              </a:buClr>
              <a:buNone/>
            </a:pPr>
            <a:r>
              <a:rPr lang="en-US" sz="31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1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 </a:t>
            </a:r>
            <a:r>
              <a:rPr 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sz="31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--  V</a:t>
            </a:r>
            <a:r>
              <a:rPr lang="en-US" sz="31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BE</a:t>
            </a:r>
          </a:p>
          <a:p>
            <a:pPr>
              <a:buClr>
                <a:srgbClr val="0000FF"/>
              </a:buClr>
              <a:buNone/>
            </a:pPr>
            <a:endParaRPr lang="en-US" sz="3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38471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Solution - Example 5.4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Assuming that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i="1" baseline="-25000" dirty="0" smtClean="0">
                <a:latin typeface="Times New Roman" pitchFamily="18" charset="0"/>
                <a:cs typeface="Times New Roman" pitchFamily="18" charset="0"/>
              </a:rPr>
              <a:t>BE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is approximately 0.7 V, it follows that the </a:t>
            </a: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emitter voltage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will be: 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Step 2:</a:t>
            </a:r>
          </a:p>
          <a:p>
            <a:pPr lvl="0"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We know the voltages at the two ends of </a:t>
            </a:r>
            <a:r>
              <a:rPr lang="en-US" sz="2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i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thus can determine the current </a:t>
            </a:r>
            <a:r>
              <a:rPr lang="en-US" sz="2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i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through it,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None/>
              <a:defRPr/>
            </a:pP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514600"/>
            <a:ext cx="2819400" cy="47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4343400"/>
            <a:ext cx="2707053" cy="647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Solution - Example 5.4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Step 3: </a:t>
            </a: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 can evaluate the collector current from: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2362200"/>
            <a:ext cx="990600" cy="381000"/>
          </a:xfrm>
          <a:prstGeom prst="rect">
            <a:avLst/>
          </a:prstGeom>
          <a:noFill/>
        </p:spPr>
      </p:pic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2895600"/>
            <a:ext cx="2391508" cy="609600"/>
          </a:xfrm>
          <a:prstGeom prst="rect">
            <a:avLst/>
          </a:prstGeom>
          <a:noFill/>
        </p:spPr>
      </p:pic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3886200"/>
            <a:ext cx="2010997" cy="402199"/>
          </a:xfrm>
          <a:prstGeom prst="rect">
            <a:avLst/>
          </a:prstGeom>
          <a:noFill/>
        </p:spPr>
      </p:pic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11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6984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Solution - Example 5.4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Step 4: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are now in a position to use Ohm’s law to determine the collector voltage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Clr>
                <a:srgbClr val="0000FF"/>
              </a:buClr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Since </a:t>
            </a:r>
            <a:r>
              <a:rPr lang="en-US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base is at +4 V, the collector–base junction is reverse biased by 1.3 V, and the 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transistor is </a:t>
            </a:r>
            <a:r>
              <a:rPr lang="en-US" sz="24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indeed in the active mode as 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assumed.</a:t>
            </a:r>
          </a:p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Step 5: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remains only to determine the base current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i="1" baseline="-250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as follows:</a:t>
            </a:r>
          </a:p>
        </p:txBody>
      </p:sp>
      <p:pic>
        <p:nvPicPr>
          <p:cNvPr id="429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667000"/>
            <a:ext cx="320040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9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6756" y="5257800"/>
            <a:ext cx="2861213" cy="76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446790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9812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Example 5.5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5.5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Figure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5.35</a:t>
            </a:r>
            <a:endParaRPr lang="en-US" dirty="0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371600"/>
            <a:ext cx="6781800" cy="4416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2479154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Example 5.5 - Figure 5.35</a:t>
            </a:r>
            <a:endParaRPr lang="en-US" dirty="0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72495" y="1447800"/>
            <a:ext cx="786190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4909244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Solution: Example 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5.5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Assuming active-mode operation, we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have: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438400"/>
            <a:ext cx="251142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0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095190"/>
            <a:ext cx="1600200" cy="626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0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2672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624999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Solution: Example 5.5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Since the collector voltage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calculated,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appears to be less than the base voltage by 3.52 V,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 follows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that our original assumption of active-mode operation is incorrect. In fact,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transistor has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be in the </a:t>
            </a:r>
            <a:r>
              <a:rPr lang="en-US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saturation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mode. Assuming this to be the case, we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have: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1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336366"/>
            <a:ext cx="2209800" cy="477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1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8885" y="4114800"/>
            <a:ext cx="2311401" cy="630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11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3833" y="5180012"/>
            <a:ext cx="3296450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87444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Solution: Example 5.5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Also: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4900" y="2287597"/>
            <a:ext cx="2701132" cy="756317"/>
          </a:xfrm>
          <a:prstGeom prst="rect">
            <a:avLst/>
          </a:prstGeom>
          <a:noFill/>
        </p:spPr>
      </p:pic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4900" y="3437299"/>
            <a:ext cx="2967979" cy="533400"/>
          </a:xfrm>
          <a:prstGeom prst="rect">
            <a:avLst/>
          </a:prstGeom>
          <a:noFill/>
        </p:spPr>
      </p:pic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82603" y="4779818"/>
            <a:ext cx="2612571" cy="762000"/>
          </a:xfrm>
          <a:prstGeom prst="rect">
            <a:avLst/>
          </a:prstGeom>
          <a:noFill/>
        </p:spPr>
      </p:pic>
      <p:pic>
        <p:nvPicPr>
          <p:cNvPr id="4321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599" y="4046384"/>
            <a:ext cx="6469063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229087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050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0000FF"/>
                </a:solidFill>
              </a:rPr>
              <a:t>Some More Examples</a:t>
            </a:r>
            <a:endParaRPr lang="en-US" sz="3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0484543"/>
      </p:ext>
    </p:extLst>
  </p:cSld>
  <p:clrMapOvr>
    <a:masterClrMapping/>
  </p:clrMapOvr>
  <p:transition spd="med">
    <p:pull dir="d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5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Cement/>
                    </a14:imgEffect>
                    <a14:imgEffect>
                      <a14:saturation sat="4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3716338" cy="4343400"/>
          </a:xfrm>
          <a:prstGeom prst="rect">
            <a:avLst/>
          </a:prstGeom>
          <a:solidFill>
            <a:srgbClr val="FF6699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353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b="1" dirty="0" smtClean="0">
                <a:solidFill>
                  <a:srgbClr val="0000CC"/>
                </a:solidFill>
              </a:rPr>
              <a:t/>
            </a:r>
            <a:br>
              <a:rPr lang="en-US" sz="2800" b="1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</a:rPr>
              <a:t>Example17-1</a:t>
            </a:r>
          </a:p>
        </p:txBody>
      </p:sp>
      <p:sp>
        <p:nvSpPr>
          <p:cNvPr id="560132" name="Text Box 4"/>
          <p:cNvSpPr txBox="1">
            <a:spLocks noChangeArrowheads="1"/>
          </p:cNvSpPr>
          <p:nvPr/>
        </p:nvSpPr>
        <p:spPr bwMode="auto">
          <a:xfrm>
            <a:off x="4038600" y="1524000"/>
            <a:ext cx="4724400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GB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Input Circuit: Forward Biased Junction.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B-E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Voltage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Loop:	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V</a:t>
            </a:r>
            <a:r>
              <a:rPr lang="en-US" sz="2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RB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+  V</a:t>
            </a:r>
            <a:r>
              <a:rPr lang="en-US" sz="2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BE    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2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V</a:t>
            </a:r>
            <a:r>
              <a:rPr lang="en-US" sz="2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= 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Times New Roman" pitchFamily="18" charset="0"/>
              </a:rPr>
              <a:t>B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R</a:t>
            </a:r>
            <a:r>
              <a:rPr lang="en-US" sz="1200" dirty="0">
                <a:solidFill>
                  <a:srgbClr val="000000"/>
                </a:solidFill>
                <a:latin typeface="Times New Roman" pitchFamily="18" charset="0"/>
              </a:rPr>
              <a:t>B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 +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 V</a:t>
            </a:r>
            <a:r>
              <a:rPr lang="en-US" sz="1400" dirty="0" smtClean="0">
                <a:solidFill>
                  <a:srgbClr val="000000"/>
                </a:solidFill>
                <a:latin typeface="Times New Roman" pitchFamily="18" charset="0"/>
              </a:rPr>
              <a:t>BE</a:t>
            </a:r>
            <a:r>
              <a:rPr lang="en-US" sz="1200" dirty="0" smtClean="0">
                <a:solidFill>
                  <a:srgbClr val="000000"/>
                </a:solidFill>
                <a:latin typeface="Times New Roman" pitchFamily="18" charset="0"/>
              </a:rPr>
              <a:t>  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en-US" sz="2000" b="1" dirty="0" smtClean="0">
              <a:solidFill>
                <a:srgbClr val="0000CC"/>
              </a:solidFill>
              <a:latin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2000" b="1" dirty="0" smtClean="0">
                <a:solidFill>
                  <a:srgbClr val="0000CC"/>
                </a:solidFill>
                <a:latin typeface="Times New Roman" pitchFamily="18" charset="0"/>
              </a:rPr>
              <a:t>Solve 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for </a:t>
            </a:r>
            <a:r>
              <a:rPr lang="en-US" sz="2000" b="1" dirty="0" smtClean="0">
                <a:solidFill>
                  <a:srgbClr val="0000CC"/>
                </a:solidFill>
                <a:latin typeface="Times New Roman" pitchFamily="18" charset="0"/>
              </a:rPr>
              <a:t>I</a:t>
            </a:r>
            <a:r>
              <a:rPr lang="en-US" sz="1400" b="1" dirty="0" smtClean="0">
                <a:solidFill>
                  <a:srgbClr val="0000CC"/>
                </a:solidFill>
                <a:latin typeface="Times New Roman" pitchFamily="18" charset="0"/>
              </a:rPr>
              <a:t>B,  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</a:rPr>
              <a:t>I</a:t>
            </a:r>
            <a:r>
              <a:rPr lang="en-US" b="1" baseline="-25000" dirty="0" smtClean="0">
                <a:solidFill>
                  <a:srgbClr val="0000CC"/>
                </a:solidFill>
                <a:latin typeface="Times New Roman" pitchFamily="18" charset="0"/>
              </a:rPr>
              <a:t>C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</a:rPr>
              <a:t>, V</a:t>
            </a:r>
            <a:r>
              <a:rPr lang="en-US" sz="2000" b="1" baseline="-25000" dirty="0" smtClean="0">
                <a:solidFill>
                  <a:srgbClr val="0000CC"/>
                </a:solidFill>
                <a:latin typeface="Times New Roman" pitchFamily="18" charset="0"/>
              </a:rPr>
              <a:t>CC</a:t>
            </a:r>
            <a:r>
              <a:rPr lang="en-US" b="1" dirty="0" smtClean="0">
                <a:solidFill>
                  <a:srgbClr val="0000CC"/>
                </a:solidFill>
                <a:latin typeface="Times New Roman" pitchFamily="18" charset="0"/>
              </a:rPr>
              <a:t>: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en-US" sz="2000" b="1" dirty="0">
              <a:solidFill>
                <a:srgbClr val="0000CC"/>
              </a:solidFill>
              <a:latin typeface="Times New Roman" pitchFamily="18" charset="0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= V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--  V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</a:p>
          <a:p>
            <a:endParaRPr lang="en-US" sz="2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Times New Roman" pitchFamily="18" charset="0"/>
              </a:rPr>
              <a:t>B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= (5 - V</a:t>
            </a:r>
            <a:r>
              <a:rPr lang="en-US" sz="1200" dirty="0">
                <a:solidFill>
                  <a:srgbClr val="000000"/>
                </a:solidFill>
                <a:latin typeface="Times New Roman" pitchFamily="18" charset="0"/>
              </a:rPr>
              <a:t>BE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)/R</a:t>
            </a:r>
            <a:r>
              <a:rPr lang="en-US" sz="1200" dirty="0">
                <a:solidFill>
                  <a:srgbClr val="000000"/>
                </a:solidFill>
                <a:latin typeface="Times New Roman" pitchFamily="18" charset="0"/>
              </a:rPr>
              <a:t>B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= (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5-0.7)/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100k = </a:t>
            </a:r>
            <a:r>
              <a:rPr lang="en-US" sz="2000" dirty="0">
                <a:solidFill>
                  <a:srgbClr val="3333CC"/>
                </a:solidFill>
                <a:latin typeface="Times New Roman" pitchFamily="18" charset="0"/>
              </a:rPr>
              <a:t>0.043mA</a:t>
            </a:r>
          </a:p>
          <a:p>
            <a:endParaRPr lang="en-US" sz="2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1200" dirty="0" smtClean="0">
                <a:solidFill>
                  <a:srgbClr val="000000"/>
                </a:solidFill>
                <a:latin typeface="Times New Roman" pitchFamily="18" charset="0"/>
              </a:rPr>
              <a:t>C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= </a:t>
            </a:r>
            <a:r>
              <a:rPr lang="en-US" sz="2000" dirty="0">
                <a:solidFill>
                  <a:srgbClr val="000000"/>
                </a:solidFill>
                <a:latin typeface="Symbol" pitchFamily="18" charset="2"/>
                <a:sym typeface="Symbol" pitchFamily="18" charset="2"/>
              </a:rPr>
              <a:t>b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Times New Roman" pitchFamily="18" charset="0"/>
              </a:rPr>
              <a:t>B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 = (100)0.043mA = </a:t>
            </a:r>
            <a:r>
              <a:rPr lang="en-US" sz="2000" dirty="0" smtClean="0">
                <a:solidFill>
                  <a:srgbClr val="3333CC"/>
                </a:solidFill>
                <a:latin typeface="Times New Roman" pitchFamily="18" charset="0"/>
              </a:rPr>
              <a:t>4.3mA</a:t>
            </a:r>
          </a:p>
          <a:p>
            <a:endParaRPr lang="en-US" sz="2000" dirty="0" smtClean="0">
              <a:solidFill>
                <a:srgbClr val="3333CC"/>
              </a:solidFill>
              <a:latin typeface="Times New Roman" pitchFamily="18" charset="0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V</a:t>
            </a:r>
            <a:r>
              <a:rPr lang="en-US" sz="1200" dirty="0" smtClean="0">
                <a:solidFill>
                  <a:srgbClr val="000000"/>
                </a:solidFill>
                <a:latin typeface="Times New Roman" pitchFamily="18" charset="0"/>
              </a:rPr>
              <a:t>CC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= 10 - I</a:t>
            </a:r>
            <a:r>
              <a:rPr lang="en-US" sz="1200" dirty="0">
                <a:solidFill>
                  <a:srgbClr val="000000"/>
                </a:solidFill>
                <a:latin typeface="Times New Roman" pitchFamily="18" charset="0"/>
              </a:rPr>
              <a:t>C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R</a:t>
            </a:r>
            <a:r>
              <a:rPr lang="en-US" sz="1200" dirty="0">
                <a:solidFill>
                  <a:srgbClr val="000000"/>
                </a:solidFill>
                <a:latin typeface="Times New Roman" pitchFamily="18" charset="0"/>
              </a:rPr>
              <a:t>C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 = 10 - 4.3(2) = </a:t>
            </a:r>
            <a:r>
              <a:rPr lang="en-US" sz="2000" dirty="0">
                <a:solidFill>
                  <a:srgbClr val="3333CC"/>
                </a:solidFill>
                <a:latin typeface="Times New Roman" pitchFamily="18" charset="0"/>
              </a:rPr>
              <a:t>1.4V</a:t>
            </a:r>
            <a:endParaRPr lang="en-US" sz="20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3541" name="Line 5"/>
          <p:cNvSpPr>
            <a:spLocks noChangeShapeType="1"/>
          </p:cNvSpPr>
          <p:nvPr/>
        </p:nvSpPr>
        <p:spPr bwMode="auto">
          <a:xfrm>
            <a:off x="2667000" y="3810000"/>
            <a:ext cx="0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3542" name="Line 6"/>
          <p:cNvSpPr>
            <a:spLocks noChangeShapeType="1"/>
          </p:cNvSpPr>
          <p:nvPr/>
        </p:nvSpPr>
        <p:spPr bwMode="auto">
          <a:xfrm>
            <a:off x="2667000" y="4800600"/>
            <a:ext cx="0" cy="457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3543" name="Text Box 7"/>
          <p:cNvSpPr txBox="1">
            <a:spLocks noChangeArrowheads="1"/>
          </p:cNvSpPr>
          <p:nvPr/>
        </p:nvSpPr>
        <p:spPr bwMode="auto">
          <a:xfrm>
            <a:off x="2895600" y="4724400"/>
            <a:ext cx="361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 dirty="0">
                <a:solidFill>
                  <a:srgbClr val="FF0000"/>
                </a:solidFill>
                <a:latin typeface="Times New Roman" pitchFamily="18" charset="0"/>
              </a:rPr>
              <a:t>E</a:t>
            </a:r>
            <a:endParaRPr lang="en-US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3544" name="Text Box 8"/>
          <p:cNvSpPr txBox="1">
            <a:spLocks noChangeArrowheads="1"/>
          </p:cNvSpPr>
          <p:nvPr/>
        </p:nvSpPr>
        <p:spPr bwMode="auto">
          <a:xfrm>
            <a:off x="2895600" y="3810000"/>
            <a:ext cx="369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 dirty="0">
                <a:solidFill>
                  <a:srgbClr val="FF0000"/>
                </a:solidFill>
                <a:latin typeface="Times New Roman" pitchFamily="18" charset="0"/>
              </a:rPr>
              <a:t>C</a:t>
            </a:r>
            <a:endParaRPr lang="en-US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3545" name="Line 9"/>
          <p:cNvSpPr>
            <a:spLocks noChangeShapeType="1"/>
          </p:cNvSpPr>
          <p:nvPr/>
        </p:nvSpPr>
        <p:spPr bwMode="auto">
          <a:xfrm>
            <a:off x="914400" y="4724400"/>
            <a:ext cx="457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3546" name="Text Box 10"/>
          <p:cNvSpPr txBox="1">
            <a:spLocks noChangeArrowheads="1"/>
          </p:cNvSpPr>
          <p:nvPr/>
        </p:nvSpPr>
        <p:spPr bwMode="auto">
          <a:xfrm>
            <a:off x="1447800" y="4572000"/>
            <a:ext cx="369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 dirty="0">
                <a:solidFill>
                  <a:srgbClr val="FF0000"/>
                </a:solidFill>
                <a:latin typeface="Times New Roman" pitchFamily="18" charset="0"/>
              </a:rPr>
              <a:t>B</a:t>
            </a:r>
            <a:endParaRPr lang="en-US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3547" name="Text Box 11"/>
          <p:cNvSpPr txBox="1">
            <a:spLocks noChangeArrowheads="1"/>
          </p:cNvSpPr>
          <p:nvPr/>
        </p:nvSpPr>
        <p:spPr bwMode="auto">
          <a:xfrm>
            <a:off x="304800" y="2514600"/>
            <a:ext cx="974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Symbol" pitchFamily="18" charset="2"/>
              </a:rPr>
              <a:t>b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 = 100</a:t>
            </a:r>
            <a:endParaRPr lang="en-US" sz="2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60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60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60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60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560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1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5601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1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5601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1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56013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13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56013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0132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05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609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 smtClean="0">
                <a:solidFill>
                  <a:srgbClr val="3333CC"/>
                </a:solidFill>
                <a:latin typeface="Times New Roman" pitchFamily="18" charset="0"/>
              </a:rPr>
              <a:t>Example 17-2</a:t>
            </a:r>
            <a:endParaRPr lang="en-US" sz="36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92515" name="Picture 2051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CrisscrossEtching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3087688" cy="388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2518" name="Text Box 2054"/>
          <p:cNvSpPr txBox="1">
            <a:spLocks noChangeArrowheads="1"/>
          </p:cNvSpPr>
          <p:nvPr/>
        </p:nvSpPr>
        <p:spPr bwMode="auto">
          <a:xfrm>
            <a:off x="3505200" y="1600200"/>
            <a:ext cx="47244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voltages in the </a:t>
            </a:r>
            <a:r>
              <a:rPr lang="en-GB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input circuit 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are: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     VE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= VB - VBE = 4V - 0.7V = </a:t>
            </a:r>
            <a:r>
              <a:rPr lang="en-US" sz="2000" b="1" dirty="0">
                <a:solidFill>
                  <a:srgbClr val="3333CC"/>
                </a:solidFill>
                <a:latin typeface="Times New Roman" pitchFamily="18" charset="0"/>
              </a:rPr>
              <a:t>3.3V</a:t>
            </a:r>
          </a:p>
        </p:txBody>
      </p:sp>
      <p:sp>
        <p:nvSpPr>
          <p:cNvPr id="192519" name="Line 2055"/>
          <p:cNvSpPr>
            <a:spLocks noChangeShapeType="1"/>
          </p:cNvSpPr>
          <p:nvPr/>
        </p:nvSpPr>
        <p:spPr bwMode="auto">
          <a:xfrm flipH="1">
            <a:off x="2133600" y="2286000"/>
            <a:ext cx="1600200" cy="1295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2520" name="Line 2056"/>
          <p:cNvSpPr>
            <a:spLocks noChangeShapeType="1"/>
          </p:cNvSpPr>
          <p:nvPr/>
        </p:nvSpPr>
        <p:spPr bwMode="auto">
          <a:xfrm>
            <a:off x="2362200" y="3505200"/>
            <a:ext cx="0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2521" name="Line 2057"/>
          <p:cNvSpPr>
            <a:spLocks noChangeShapeType="1"/>
          </p:cNvSpPr>
          <p:nvPr/>
        </p:nvSpPr>
        <p:spPr bwMode="auto">
          <a:xfrm>
            <a:off x="1828800" y="4191000"/>
            <a:ext cx="0" cy="457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2522" name="Text Box 2058"/>
          <p:cNvSpPr txBox="1">
            <a:spLocks noChangeArrowheads="1"/>
          </p:cNvSpPr>
          <p:nvPr/>
        </p:nvSpPr>
        <p:spPr bwMode="auto">
          <a:xfrm>
            <a:off x="1371600" y="4191000"/>
            <a:ext cx="361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 dirty="0">
                <a:solidFill>
                  <a:srgbClr val="FF0000"/>
                </a:solidFill>
                <a:latin typeface="Times New Roman" pitchFamily="18" charset="0"/>
              </a:rPr>
              <a:t>E</a:t>
            </a:r>
            <a:endParaRPr lang="en-US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2523" name="Text Box 2059"/>
          <p:cNvSpPr txBox="1">
            <a:spLocks noChangeArrowheads="1"/>
          </p:cNvSpPr>
          <p:nvPr/>
        </p:nvSpPr>
        <p:spPr bwMode="auto">
          <a:xfrm>
            <a:off x="2362200" y="3505200"/>
            <a:ext cx="369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 dirty="0">
                <a:solidFill>
                  <a:srgbClr val="FF0000"/>
                </a:solidFill>
                <a:latin typeface="Times New Roman" pitchFamily="18" charset="0"/>
              </a:rPr>
              <a:t>C</a:t>
            </a:r>
            <a:endParaRPr lang="en-US" sz="1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59116" name="Text Box 2060"/>
          <p:cNvSpPr txBox="1">
            <a:spLocks noChangeArrowheads="1"/>
          </p:cNvSpPr>
          <p:nvPr/>
        </p:nvSpPr>
        <p:spPr bwMode="auto">
          <a:xfrm>
            <a:off x="3657600" y="2819400"/>
            <a:ext cx="4023858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IE = (VE - 0)/RE = 3.3/3.3K = </a:t>
            </a:r>
            <a:r>
              <a:rPr lang="en-US" sz="2000" dirty="0">
                <a:solidFill>
                  <a:srgbClr val="3333CC"/>
                </a:solidFill>
                <a:latin typeface="Times New Roman" pitchFamily="18" charset="0"/>
              </a:rPr>
              <a:t>1mA</a:t>
            </a:r>
            <a:endParaRPr lang="en-US" sz="20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IC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sym typeface="Symbol" pitchFamily="18" charset="2"/>
              </a:rPr>
              <a:t>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IE = </a:t>
            </a:r>
            <a:r>
              <a:rPr lang="en-US" sz="2000" dirty="0">
                <a:solidFill>
                  <a:srgbClr val="3333CC"/>
                </a:solidFill>
                <a:latin typeface="Times New Roman" pitchFamily="18" charset="0"/>
              </a:rPr>
              <a:t>1mA</a:t>
            </a:r>
            <a:endParaRPr lang="en-US" sz="20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20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VC = 10 - I</a:t>
            </a:r>
            <a:r>
              <a:rPr lang="en-US" sz="2000" baseline="-25000" dirty="0">
                <a:solidFill>
                  <a:srgbClr val="000000"/>
                </a:solidFill>
                <a:latin typeface="Times New Roman" pitchFamily="18" charset="0"/>
              </a:rPr>
              <a:t>C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R</a:t>
            </a:r>
            <a:r>
              <a:rPr lang="en-US" sz="2000" baseline="-25000" dirty="0">
                <a:solidFill>
                  <a:srgbClr val="000000"/>
                </a:solidFill>
                <a:latin typeface="Times New Roman" pitchFamily="18" charset="0"/>
              </a:rPr>
              <a:t>C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= 10 - 1(4.7) = </a:t>
            </a:r>
            <a:r>
              <a:rPr lang="en-US" sz="2000" dirty="0">
                <a:solidFill>
                  <a:srgbClr val="3333CC"/>
                </a:solidFill>
                <a:latin typeface="Times New Roman" pitchFamily="18" charset="0"/>
              </a:rPr>
              <a:t>5.3V</a:t>
            </a:r>
            <a:endParaRPr lang="en-US" sz="20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59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591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591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9116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Exercise</a:t>
            </a:r>
            <a:endParaRPr lang="en-US" sz="2800" b="1" dirty="0">
              <a:solidFill>
                <a:srgbClr val="0000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CECFF"/>
              </a:clrFrom>
              <a:clrTo>
                <a:srgbClr val="CCEC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1447800"/>
            <a:ext cx="4267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52600"/>
            <a:ext cx="7772400" cy="4373563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med">
    <p:pull dir="d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Summary of DC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Bias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the transistor so that it operates in the </a:t>
            </a:r>
            <a:r>
              <a:rPr lang="en-US" sz="2000" b="1" i="1" dirty="0">
                <a:solidFill>
                  <a:prstClr val="black"/>
                </a:solidFill>
                <a:latin typeface="Times New Roman" pitchFamily="18" charset="0"/>
              </a:rPr>
              <a:t>linear region </a:t>
            </a:r>
            <a:endParaRPr lang="en-US" sz="2000" b="1" i="1" dirty="0" smtClean="0">
              <a:solidFill>
                <a:prstClr val="black"/>
              </a:solidFill>
              <a:latin typeface="Times New Roman" pitchFamily="18" charset="0"/>
            </a:endParaRPr>
          </a:p>
          <a:p>
            <a:pPr lvl="0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B-E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junction forward biased, C-E junction reversed biased.</a:t>
            </a:r>
          </a:p>
          <a:p>
            <a:pPr lvl="0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Use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BE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= 0.7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(NPN),  </a:t>
            </a:r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</a:rPr>
              <a:t>I</a:t>
            </a:r>
            <a:r>
              <a:rPr lang="en-US" sz="1200" b="1" dirty="0">
                <a:solidFill>
                  <a:srgbClr val="006600"/>
                </a:solidFill>
                <a:latin typeface="Times New Roman" pitchFamily="18" charset="0"/>
              </a:rPr>
              <a:t>C</a:t>
            </a:r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</a:rPr>
              <a:t> </a:t>
            </a:r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  <a:sym typeface="Symbol" pitchFamily="18" charset="2"/>
              </a:rPr>
              <a:t> </a:t>
            </a:r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</a:rPr>
              <a:t>I</a:t>
            </a:r>
            <a:r>
              <a:rPr lang="en-US" sz="1200" b="1" dirty="0">
                <a:solidFill>
                  <a:srgbClr val="006600"/>
                </a:solidFill>
                <a:latin typeface="Times New Roman" pitchFamily="18" charset="0"/>
              </a:rPr>
              <a:t>E</a:t>
            </a:r>
            <a:r>
              <a:rPr lang="en-US" sz="2000" b="1" dirty="0">
                <a:solidFill>
                  <a:srgbClr val="006600"/>
                </a:solidFill>
                <a:latin typeface="Times New Roman" pitchFamily="18" charset="0"/>
              </a:rPr>
              <a:t>,   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I</a:t>
            </a:r>
            <a:r>
              <a:rPr lang="en-US" sz="1200" b="1" dirty="0">
                <a:solidFill>
                  <a:srgbClr val="0000CC"/>
                </a:solidFill>
                <a:latin typeface="Times New Roman" pitchFamily="18" charset="0"/>
              </a:rPr>
              <a:t>C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 = </a:t>
            </a:r>
            <a:r>
              <a:rPr lang="en-US" sz="2000" b="1" dirty="0">
                <a:solidFill>
                  <a:srgbClr val="0000CC"/>
                </a:solidFill>
                <a:latin typeface="Symbol" pitchFamily="18" charset="2"/>
              </a:rPr>
              <a:t>b</a:t>
            </a:r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I</a:t>
            </a:r>
            <a:r>
              <a:rPr lang="en-US" sz="1200" b="1" dirty="0">
                <a:solidFill>
                  <a:srgbClr val="0000CC"/>
                </a:solidFill>
                <a:latin typeface="Times New Roman" pitchFamily="18" charset="0"/>
              </a:rPr>
              <a:t>B</a:t>
            </a:r>
          </a:p>
          <a:p>
            <a:pPr lvl="0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Write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B-E, and C-E voltage loops.</a:t>
            </a:r>
          </a:p>
          <a:p>
            <a:pPr lvl="0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For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DC analysis, solve for I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, and 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CE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.</a:t>
            </a:r>
          </a:p>
          <a:p>
            <a:pPr lvl="0">
              <a:lnSpc>
                <a:spcPct val="150000"/>
              </a:lnSpc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For design, solve for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</a:rPr>
              <a:t>the resistor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values (I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and V</a:t>
            </a:r>
            <a:r>
              <a:rPr lang="en-US" sz="1200" dirty="0">
                <a:solidFill>
                  <a:prstClr val="black"/>
                </a:solidFill>
                <a:latin typeface="Times New Roman" pitchFamily="18" charset="0"/>
              </a:rPr>
              <a:t>CE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</a:rPr>
              <a:t> specified).</a:t>
            </a:r>
          </a:p>
        </p:txBody>
      </p:sp>
    </p:spTree>
    <p:extLst>
      <p:ext uri="{BB962C8B-B14F-4D97-AF65-F5344CB8AC3E}">
        <p14:creationId xmlns:p14="http://schemas.microsoft.com/office/powerpoint/2010/main" xmlns="" val="1657252785"/>
      </p:ext>
    </p:extLst>
  </p:cSld>
  <p:clrMapOvr>
    <a:masterClrMapping/>
  </p:clrMapOvr>
</p:sld>
</file>

<file path=ppt/theme/theme1.xml><?xml version="1.0" encoding="utf-8"?>
<a:theme xmlns:a="http://schemas.openxmlformats.org/drawingml/2006/main" name="2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</TotalTime>
  <Words>1054</Words>
  <Application>Microsoft Office PowerPoint</Application>
  <PresentationFormat>On-screen Show (4:3)</PresentationFormat>
  <Paragraphs>250</Paragraphs>
  <Slides>38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2_Default Design</vt:lpstr>
      <vt:lpstr>3_Default Design</vt:lpstr>
      <vt:lpstr>2_Office Theme</vt:lpstr>
      <vt:lpstr>3_Office Theme</vt:lpstr>
      <vt:lpstr>4_Office Theme</vt:lpstr>
      <vt:lpstr>Microsoft Draw Drawing</vt:lpstr>
      <vt:lpstr>COMSATS Institute of Information Technology Virtual campus Islamabad</vt:lpstr>
      <vt:lpstr>   DC Analysis of Transistor Circuits-II   </vt:lpstr>
      <vt:lpstr>References:</vt:lpstr>
      <vt:lpstr>Lecture No. 17</vt:lpstr>
      <vt:lpstr>            DC Analysis of Transistor Circuits  </vt:lpstr>
      <vt:lpstr>Basic Transistor Operation</vt:lpstr>
      <vt:lpstr> DC Analysis of Transistor Circuits </vt:lpstr>
      <vt:lpstr> DC Analysis of Transistor Circuits </vt:lpstr>
      <vt:lpstr>Transistor Characteristics and Parameters</vt:lpstr>
      <vt:lpstr>BJT-Current and Voltage Analysis</vt:lpstr>
      <vt:lpstr>BJT-Current and Voltage Analysis:</vt:lpstr>
      <vt:lpstr>BJT-Current and Voltage Analysis:</vt:lpstr>
      <vt:lpstr>DC Voltages for the Biased Transistor</vt:lpstr>
      <vt:lpstr>  DC Analysis of Transistor Circuits  </vt:lpstr>
      <vt:lpstr> Examples and Exercises:  </vt:lpstr>
      <vt:lpstr>  DC Analysis of Transistor Circuits  </vt:lpstr>
      <vt:lpstr>  DC Analysis of Transistor Circuits  </vt:lpstr>
      <vt:lpstr>Slide 18</vt:lpstr>
      <vt:lpstr>Transistor Characteristics and Parameters  The Cutoff Region </vt:lpstr>
      <vt:lpstr>Example 5.4 - Figure 5.34</vt:lpstr>
      <vt:lpstr>Example 5.4</vt:lpstr>
      <vt:lpstr>Example 5.4 - Figure 5.34</vt:lpstr>
      <vt:lpstr>Solution - Example 5.4 </vt:lpstr>
      <vt:lpstr>Solution - Example 5.4 </vt:lpstr>
      <vt:lpstr>Solution - Example 5.4 </vt:lpstr>
      <vt:lpstr>Solution - Example 5.4 </vt:lpstr>
      <vt:lpstr>Solution - Example 5.4 </vt:lpstr>
      <vt:lpstr>Example 5.5</vt:lpstr>
      <vt:lpstr>Example 5.5 - Figure 5.35</vt:lpstr>
      <vt:lpstr>Example 5.5 - Figure 5.35</vt:lpstr>
      <vt:lpstr>Solution: Example 5.5</vt:lpstr>
      <vt:lpstr>Solution: Example 5.5</vt:lpstr>
      <vt:lpstr>Solution: Example 5.5</vt:lpstr>
      <vt:lpstr>Some More Examples</vt:lpstr>
      <vt:lpstr> Example17-1</vt:lpstr>
      <vt:lpstr>Example 17-2</vt:lpstr>
      <vt:lpstr>Exercise</vt:lpstr>
      <vt:lpstr>Summary of DC Analysis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EEE231- Lecture No.17 - DC Analysis of Transistor Circuits-II.</dc:title>
  <dc:subject>Electronics 1</dc:subject>
  <dc:creator>Dr. Nasim Zafar</dc:creator>
  <cp:lastModifiedBy>Nasim Zafar</cp:lastModifiedBy>
  <cp:revision>362</cp:revision>
  <dcterms:created xsi:type="dcterms:W3CDTF">2012-09-15T06:36:07Z</dcterms:created>
  <dcterms:modified xsi:type="dcterms:W3CDTF">2012-11-28T02:49:02Z</dcterms:modified>
</cp:coreProperties>
</file>