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3" r:id="rId2"/>
    <p:sldMasterId id="2147483734" r:id="rId3"/>
    <p:sldMasterId id="2147483794" r:id="rId4"/>
    <p:sldMasterId id="2147483806" r:id="rId5"/>
    <p:sldMasterId id="2147484055" r:id="rId6"/>
    <p:sldMasterId id="2147484068" r:id="rId7"/>
  </p:sldMasterIdLst>
  <p:notesMasterIdLst>
    <p:notesMasterId r:id="rId33"/>
  </p:notesMasterIdLst>
  <p:sldIdLst>
    <p:sldId id="268" r:id="rId8"/>
    <p:sldId id="270" r:id="rId9"/>
    <p:sldId id="272" r:id="rId10"/>
    <p:sldId id="304" r:id="rId11"/>
    <p:sldId id="299" r:id="rId12"/>
    <p:sldId id="303" r:id="rId13"/>
    <p:sldId id="300" r:id="rId14"/>
    <p:sldId id="301" r:id="rId15"/>
    <p:sldId id="332" r:id="rId16"/>
    <p:sldId id="316" r:id="rId17"/>
    <p:sldId id="333" r:id="rId18"/>
    <p:sldId id="334" r:id="rId19"/>
    <p:sldId id="317" r:id="rId20"/>
    <p:sldId id="266" r:id="rId21"/>
    <p:sldId id="274" r:id="rId22"/>
    <p:sldId id="275" r:id="rId23"/>
    <p:sldId id="311" r:id="rId24"/>
    <p:sldId id="258" r:id="rId25"/>
    <p:sldId id="259" r:id="rId26"/>
    <p:sldId id="260" r:id="rId27"/>
    <p:sldId id="339" r:id="rId28"/>
    <p:sldId id="337" r:id="rId29"/>
    <p:sldId id="261" r:id="rId30"/>
    <p:sldId id="336" r:id="rId31"/>
    <p:sldId id="340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6600"/>
    <a:srgbClr val="00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40" autoAdjust="0"/>
  </p:normalViewPr>
  <p:slideViewPr>
    <p:cSldViewPr>
      <p:cViewPr>
        <p:scale>
          <a:sx n="90" d="100"/>
          <a:sy n="90" d="100"/>
        </p:scale>
        <p:origin x="946" y="4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95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29DE7F7-6583-4404-A286-E0A3CB690B48}" type="datetimeFigureOut">
              <a:rPr lang="en-US"/>
              <a:pPr>
                <a:defRPr/>
              </a:pPr>
              <a:t>9/27/2012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DAB4F5C-98ED-4601-B48F-C6144CC04B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3773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2E20-2043-43AE-874A-2C415283FD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6C2B9-F400-4E3D-B627-9C29C750EC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6962A-1625-4B24-90D3-843FC91C8E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B86E-2E20-4CF5-B62A-2E9F647DA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3E317-55AE-49B1-B1EB-A932A2F09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EE52-B9FA-466D-B2BE-9364B64BB5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16E5D-FC89-419F-A671-64590F815F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99C4-A8A7-4DEE-BEE1-296FB893B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DF2D-C814-4575-8254-EB9CADFF4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CA201-89F8-4097-ADC4-AB46F0E8D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03AAD-1A03-4095-999A-340558310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393519C-7BA5-4A05-954B-3964513721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B880D44-64A7-481B-8A2C-AB848D95C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288400B-4184-447F-AE5E-69273002D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211F3DE-9D6B-4A3E-BE52-C7E9E6E6D0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A4FE842-746A-4DD0-B291-871D561617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AFA92D6-8325-41B6-8BFF-772A46EA2C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8935953-4845-4571-B683-3DAE32EC43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928688D-2318-4B10-B77F-F23211D6E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8E5BE6-99B9-40A8-BF61-3D90603A5F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1EA567C-07E7-438D-A0C2-2C89691B7D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EE06E7B-6D22-41AB-94A7-A18CDE28E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BFD626-E661-412F-B609-329016FD5C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BEA4A17-4D44-480D-BFA9-9CB5C64CB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7F6B2A9-F7D2-4297-AE2A-656248937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5FA4E22-8053-4010-9CA5-09EA7A8A0C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80EB7E-F7EB-4C86-A10D-29AAC6D721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1F99D49-D2F1-463D-951D-7AE1DF5C0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E15E959-FB71-4680-9997-4FBECF5F05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442B9D0-3877-47F1-B583-507F50DB8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72BB7FE-7D50-473D-B587-ADBD12429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5CD0938-96AE-412C-AB3D-8B2462816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C0DA633-18B2-43C9-95CC-890FC7064B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976A5-D15B-4DA3-A530-2267BCD206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D2F72-9EE8-4570-8124-A1B27F47CA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FE906-9E80-4611-97E0-51C7DD3EB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054B0-502D-4635-A4F1-958217C0F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4C259-F4C8-41B2-B741-2238AA5BA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47C37-4429-41EF-A739-1E83CCFF59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51E42-E87A-4EBD-8DB4-4A85F2DD7E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9AAAF-9580-4BEB-956E-2929EE7837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D39B2-5995-451A-95A5-3F2AF1F6CD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7F0C5-1AB7-4C49-B69B-11B3D36B5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6E35B-D6D0-4AF7-97BB-BDC402F9C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0244D-D097-4792-A86D-310E744036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9F429-69EF-42A6-AFFF-0CE99FCFE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E2815-B816-49BA-8EF8-B3591AAF8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2CC48-59AB-4F17-B467-C2F939B072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D167D-F3D2-4BAA-8DE7-14AF67ABA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CFEA3-1C94-49B6-AB5B-1DAC2FBEA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E1E83-2F50-48FF-BE31-F09F120794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EF2C6-17B9-440D-9EE7-76EB562E8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BC5EF-F6DE-4593-8757-B56DD04D5A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DD120-8495-4757-8C95-CE26426FD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6EEB4-F230-4F83-8E12-E19136F17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2E20-2043-43AE-874A-2C415283FD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262040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6C2B9-F400-4E3D-B627-9C29C750EC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0564575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6962A-1625-4B24-90D3-843FC91C8E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8906924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B86E-2E20-4CF5-B62A-2E9F647DA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0908016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3E317-55AE-49B1-B1EB-A932A2F09A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4910335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EE52-B9FA-466D-B2BE-9364B64BB5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992932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16E5D-FC89-419F-A671-64590F815F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9684741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99C4-A8A7-4DEE-BEE1-296FB893B0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7018115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DF2D-C814-4575-8254-EB9CADFF49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4165514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CA201-89F8-4097-ADC4-AB46F0E8DD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021518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03AAD-1A03-4095-999A-340558310B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1803043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33892036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2E20-2043-43AE-874A-2C415283FD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466254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6C2B9-F400-4E3D-B627-9C29C750EC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675346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6962A-1625-4B24-90D3-843FC91C8E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4413000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B86E-2E20-4CF5-B62A-2E9F647DA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6639846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3E317-55AE-49B1-B1EB-A932A2F09A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015733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EE52-B9FA-466D-B2BE-9364B64BB5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692404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16E5D-FC89-419F-A671-64590F815F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4506328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99C4-A8A7-4DEE-BEE1-296FB893B0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3991521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DF2D-C814-4575-8254-EB9CADFF49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29495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CA201-89F8-4097-ADC4-AB46F0E8DD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057564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03AAD-1A03-4095-999A-340558310B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2555695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838289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CCE69C-974B-4F8A-9DC3-968F191646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6" r:id="rId2"/>
    <p:sldLayoutId id="2147483905" r:id="rId3"/>
    <p:sldLayoutId id="2147483904" r:id="rId4"/>
    <p:sldLayoutId id="2147483903" r:id="rId5"/>
    <p:sldLayoutId id="2147483902" r:id="rId6"/>
    <p:sldLayoutId id="2147483901" r:id="rId7"/>
    <p:sldLayoutId id="2147483900" r:id="rId8"/>
    <p:sldLayoutId id="2147483899" r:id="rId9"/>
    <p:sldLayoutId id="2147483898" r:id="rId10"/>
    <p:sldLayoutId id="2147483897" r:id="rId11"/>
    <p:sldLayoutId id="2147483952" r:id="rId12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" y="6477000"/>
            <a:ext cx="54102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3622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B40AB09-6648-471A-B90C-FEF1DCB4A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" y="6477000"/>
            <a:ext cx="54102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3622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9561523-FC5A-4674-BC5D-2013D50C8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8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DD027D9A-5A5E-4E34-BA60-6BFC5A7CB5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39" r:id="rId2"/>
    <p:sldLayoutId id="2147483938" r:id="rId3"/>
    <p:sldLayoutId id="2147483937" r:id="rId4"/>
    <p:sldLayoutId id="2147483936" r:id="rId5"/>
    <p:sldLayoutId id="2147483935" r:id="rId6"/>
    <p:sldLayoutId id="2147483934" r:id="rId7"/>
    <p:sldLayoutId id="2147483933" r:id="rId8"/>
    <p:sldLayoutId id="2147483932" r:id="rId9"/>
    <p:sldLayoutId id="2147483931" r:id="rId10"/>
    <p:sldLayoutId id="2147483930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05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8A1E2191-E867-4034-A810-19BF9E409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0" r:id="rId2"/>
    <p:sldLayoutId id="2147483949" r:id="rId3"/>
    <p:sldLayoutId id="2147483948" r:id="rId4"/>
    <p:sldLayoutId id="2147483947" r:id="rId5"/>
    <p:sldLayoutId id="2147483946" r:id="rId6"/>
    <p:sldLayoutId id="2147483945" r:id="rId7"/>
    <p:sldLayoutId id="2147483944" r:id="rId8"/>
    <p:sldLayoutId id="2147483943" r:id="rId9"/>
    <p:sldLayoutId id="2147483942" r:id="rId10"/>
    <p:sldLayoutId id="2147483941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Nasim Zafar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CCE69C-974B-4F8A-9DC3-968F191646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429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Nasim Zafar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CCE69C-974B-4F8A-9DC3-968F191646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174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 rtlCol="0"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/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Islamabad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DC </a:t>
            </a: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Analysis of </a:t>
            </a:r>
            <a:r>
              <a:rPr lang="en-US" sz="31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Transistor </a:t>
            </a:r>
            <a:r>
              <a:rPr lang="en-US" sz="3100" b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Circuits-I</a:t>
            </a: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Lecture No: 16</a:t>
            </a:r>
          </a:p>
          <a:p>
            <a:pPr fontAlgn="auto">
              <a:lnSpc>
                <a:spcPct val="2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1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Contents:</a:t>
            </a:r>
          </a:p>
          <a:p>
            <a:pPr algn="just" fontAlgn="auto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9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DC Current and Voltage Analysis.</a:t>
            </a:r>
          </a:p>
          <a:p>
            <a:pPr fontAlgn="auto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9600" dirty="0" smtClean="0">
                <a:latin typeface="Times New Roman"/>
                <a:ea typeface="Times New Roman"/>
                <a:cs typeface="Times New Roman"/>
              </a:rPr>
              <a:t>Examples and Exercises. </a:t>
            </a:r>
            <a:r>
              <a:rPr lang="en-US" sz="96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sz="9600" b="1" dirty="0" smtClean="0">
                <a:latin typeface="Times New Roman"/>
                <a:ea typeface="Times New Roman"/>
                <a:cs typeface="Times New Roman"/>
              </a:rPr>
            </a:br>
            <a:endParaRPr lang="en-US" sz="96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FCFE5F-50CA-461C-AFE0-089A0FBAAEA5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Title 1"/>
          <p:cNvSpPr>
            <a:spLocks noGrp="1"/>
          </p:cNvSpPr>
          <p:nvPr>
            <p:ph type="title"/>
          </p:nvPr>
        </p:nvSpPr>
        <p:spPr>
          <a:xfrm>
            <a:off x="1752600" y="4800600"/>
            <a:ext cx="5486400" cy="566738"/>
          </a:xfrm>
        </p:spPr>
        <p:txBody>
          <a:bodyPr/>
          <a:lstStyle/>
          <a:p>
            <a:pPr algn="ctr"/>
            <a:r>
              <a:rPr lang="en-US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NPN Transistor</a:t>
            </a:r>
          </a:p>
        </p:txBody>
      </p:sp>
      <p:pic>
        <p:nvPicPr>
          <p:cNvPr id="166914" name="Picture Placeholder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4772" b="14772"/>
          <a:stretch>
            <a:fillRect/>
          </a:stretch>
        </p:blipFill>
        <p:spPr>
          <a:xfrm>
            <a:off x="2057400" y="914400"/>
            <a:ext cx="4832350" cy="3624263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DA813B-FF68-4D55-8B36-DFC475F320CD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/>
              </a:rPr>
              <a:t>Operation of </a:t>
            </a:r>
            <a:r>
              <a:rPr lang="en-US" sz="2800" b="1" kern="0" dirty="0" smtClean="0">
                <a:solidFill>
                  <a:srgbClr val="FF0000"/>
                </a:solidFill>
                <a:latin typeface="Times New Roman"/>
              </a:rPr>
              <a:t>an </a:t>
            </a:r>
            <a:r>
              <a:rPr lang="en-US" sz="2800" b="1" kern="0" dirty="0" smtClean="0">
                <a:solidFill>
                  <a:srgbClr val="0000CC"/>
                </a:solidFill>
                <a:latin typeface="Times New Roman"/>
              </a:rPr>
              <a:t>NPN</a:t>
            </a:r>
            <a:r>
              <a:rPr lang="en-US" sz="2800" b="1" kern="0" dirty="0" smtClean="0">
                <a:solidFill>
                  <a:srgbClr val="FF0000"/>
                </a:solidFill>
                <a:latin typeface="Times New Roman"/>
              </a:rPr>
              <a:t> Transistor: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117123-251A-47B3-BFF3-845C56A81E71}" type="slidenum">
              <a:rPr lang="en-US"/>
              <a:pPr>
                <a:defRPr/>
              </a:pPr>
              <a:t>4</a:t>
            </a:fld>
            <a:endParaRPr lang="en-US"/>
          </a:p>
        </p:txBody>
      </p:sp>
      <p:pic>
        <p:nvPicPr>
          <p:cNvPr id="167940" name="Picture 2" descr="L:\Clients\Oxford\PPT\Ch_4\8212n04_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828800"/>
            <a:ext cx="5910263" cy="3402013"/>
          </a:xfrm>
        </p:spPr>
      </p:pic>
      <p:sp>
        <p:nvSpPr>
          <p:cNvPr id="167941" name="Rectangle 6"/>
          <p:cNvSpPr>
            <a:spLocks noChangeArrowheads="1"/>
          </p:cNvSpPr>
          <p:nvPr/>
        </p:nvSpPr>
        <p:spPr bwMode="auto">
          <a:xfrm>
            <a:off x="7010400" y="2286000"/>
            <a:ext cx="17256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Large current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358188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1000" b="1" smtClean="0">
                <a:solidFill>
                  <a:srgbClr val="FF0000"/>
                </a:solidFill>
              </a:rPr>
              <a:t/>
            </a:r>
            <a:br>
              <a:rPr lang="en-US" sz="1000" b="1" smtClean="0">
                <a:solidFill>
                  <a:srgbClr val="FF0000"/>
                </a:solidFill>
              </a:rPr>
            </a:br>
            <a:r>
              <a:rPr lang="en-US" sz="2800" b="1" smtClean="0">
                <a:solidFill>
                  <a:srgbClr val="FF0000"/>
                </a:solidFill>
              </a:rPr>
              <a:t>Modes of Operation of a BJT Transistor:</a:t>
            </a:r>
          </a:p>
        </p:txBody>
      </p:sp>
      <p:sp>
        <p:nvSpPr>
          <p:cNvPr id="168962" name="Text Box 3"/>
          <p:cNvSpPr txBox="1">
            <a:spLocks noChangeArrowheads="1"/>
          </p:cNvSpPr>
          <p:nvPr/>
        </p:nvSpPr>
        <p:spPr bwMode="auto">
          <a:xfrm>
            <a:off x="381000" y="1905000"/>
            <a:ext cx="7580313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Mode:			B-E Junction:		B-C Junction:</a:t>
            </a:r>
          </a:p>
          <a:p>
            <a:endParaRPr lang="en-US" sz="2800" b="1" u="sng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cutoff			reverse biased		reverse biased</a:t>
            </a:r>
          </a:p>
          <a:p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000" b="1">
                <a:solidFill>
                  <a:srgbClr val="FF0000"/>
                </a:solidFill>
                <a:latin typeface="Times New Roman" pitchFamily="18" charset="0"/>
              </a:rPr>
              <a:t>Active(linear)		Forward Biased		Reverse Biased</a:t>
            </a:r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saturation		 forward biased		forward biased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400" b="1" smtClean="0">
                <a:latin typeface="+mj-lt"/>
              </a:rPr>
              <a:t>Nasim Zafar</a:t>
            </a:r>
            <a:endParaRPr lang="en-US" sz="1400" b="1" dirty="0">
              <a:latin typeface="+mj-lt"/>
            </a:endParaRPr>
          </a:p>
        </p:txBody>
      </p:sp>
      <p:sp>
        <p:nvSpPr>
          <p:cNvPr id="16896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9ADC4D-F9AD-4E75-9D8F-A5712454193D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b="1" smtClean="0">
                <a:solidFill>
                  <a:srgbClr val="FF0000"/>
                </a:solidFill>
              </a:rPr>
              <a:t>Transistor Characteristics:</a:t>
            </a:r>
          </a:p>
        </p:txBody>
      </p:sp>
      <p:graphicFrame>
        <p:nvGraphicFramePr>
          <p:cNvPr id="7215" name="Object 47"/>
          <p:cNvGraphicFramePr>
            <a:graphicFrameLocks noChangeAspect="1"/>
          </p:cNvGraphicFramePr>
          <p:nvPr/>
        </p:nvGraphicFramePr>
        <p:xfrm>
          <a:off x="1114425" y="2209800"/>
          <a:ext cx="7115175" cy="3505200"/>
        </p:xfrm>
        <a:graphic>
          <a:graphicData uri="http://schemas.openxmlformats.org/presentationml/2006/ole">
            <p:oleObj spid="_x0000_s7285" name="Bitmap Image" r:id="rId3" imgW="7571429" imgH="4342857" progId="PBrush">
              <p:embed/>
            </p:oleObj>
          </a:graphicData>
        </a:graphic>
      </p:graphicFrame>
      <p:sp>
        <p:nvSpPr>
          <p:cNvPr id="7217" name="Freeform 4"/>
          <p:cNvSpPr>
            <a:spLocks/>
          </p:cNvSpPr>
          <p:nvPr/>
        </p:nvSpPr>
        <p:spPr bwMode="auto">
          <a:xfrm>
            <a:off x="4343400" y="2514600"/>
            <a:ext cx="914400" cy="2311400"/>
          </a:xfrm>
          <a:custGeom>
            <a:avLst/>
            <a:gdLst>
              <a:gd name="T0" fmla="*/ 1451609782 w 576"/>
              <a:gd name="T1" fmla="*/ 262096261 h 1456"/>
              <a:gd name="T2" fmla="*/ 241934997 w 576"/>
              <a:gd name="T3" fmla="*/ 262096261 h 1456"/>
              <a:gd name="T4" fmla="*/ 0 w 576"/>
              <a:gd name="T5" fmla="*/ 1834673928 h 1456"/>
              <a:gd name="T6" fmla="*/ 241934997 w 576"/>
              <a:gd name="T7" fmla="*/ 2147483647 h 1456"/>
              <a:gd name="T8" fmla="*/ 1209674884 w 576"/>
              <a:gd name="T9" fmla="*/ 2147483647 h 1456"/>
              <a:gd name="T10" fmla="*/ 1451609782 w 576"/>
              <a:gd name="T11" fmla="*/ 2147483647 h 14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76"/>
              <a:gd name="T19" fmla="*/ 0 h 1456"/>
              <a:gd name="T20" fmla="*/ 576 w 576"/>
              <a:gd name="T21" fmla="*/ 1456 h 145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76" h="1456">
                <a:moveTo>
                  <a:pt x="576" y="104"/>
                </a:moveTo>
                <a:cubicBezTo>
                  <a:pt x="384" y="52"/>
                  <a:pt x="192" y="0"/>
                  <a:pt x="96" y="104"/>
                </a:cubicBezTo>
                <a:cubicBezTo>
                  <a:pt x="0" y="208"/>
                  <a:pt x="0" y="520"/>
                  <a:pt x="0" y="728"/>
                </a:cubicBezTo>
                <a:cubicBezTo>
                  <a:pt x="0" y="936"/>
                  <a:pt x="16" y="1248"/>
                  <a:pt x="96" y="1352"/>
                </a:cubicBezTo>
                <a:cubicBezTo>
                  <a:pt x="176" y="1456"/>
                  <a:pt x="400" y="1416"/>
                  <a:pt x="480" y="1352"/>
                </a:cubicBezTo>
                <a:cubicBezTo>
                  <a:pt x="560" y="1288"/>
                  <a:pt x="568" y="1128"/>
                  <a:pt x="576" y="968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8" name="Line 5"/>
          <p:cNvSpPr>
            <a:spLocks noChangeShapeType="1"/>
          </p:cNvSpPr>
          <p:nvPr/>
        </p:nvSpPr>
        <p:spPr bwMode="auto">
          <a:xfrm>
            <a:off x="3810000" y="2286000"/>
            <a:ext cx="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19" name="Line 6"/>
          <p:cNvSpPr>
            <a:spLocks noChangeShapeType="1"/>
          </p:cNvSpPr>
          <p:nvPr/>
        </p:nvSpPr>
        <p:spPr bwMode="auto">
          <a:xfrm>
            <a:off x="2362200" y="3352800"/>
            <a:ext cx="6096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0" name="Line 7"/>
          <p:cNvSpPr>
            <a:spLocks noChangeShapeType="1"/>
          </p:cNvSpPr>
          <p:nvPr/>
        </p:nvSpPr>
        <p:spPr bwMode="auto">
          <a:xfrm>
            <a:off x="4191000" y="4419600"/>
            <a:ext cx="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1" name="Text Box 8"/>
          <p:cNvSpPr txBox="1">
            <a:spLocks noChangeArrowheads="1"/>
          </p:cNvSpPr>
          <p:nvPr/>
        </p:nvSpPr>
        <p:spPr bwMode="auto">
          <a:xfrm>
            <a:off x="2346325" y="2833688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22" name="Text Box 9"/>
          <p:cNvSpPr txBox="1">
            <a:spLocks noChangeArrowheads="1"/>
          </p:cNvSpPr>
          <p:nvPr/>
        </p:nvSpPr>
        <p:spPr bwMode="auto">
          <a:xfrm>
            <a:off x="3352800" y="22098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C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23" name="Text Box 10"/>
          <p:cNvSpPr txBox="1">
            <a:spLocks noChangeArrowheads="1"/>
          </p:cNvSpPr>
          <p:nvPr/>
        </p:nvSpPr>
        <p:spPr bwMode="auto">
          <a:xfrm>
            <a:off x="4191000" y="4495800"/>
            <a:ext cx="361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E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24" name="Text Box 11"/>
          <p:cNvSpPr txBox="1">
            <a:spLocks noChangeArrowheads="1"/>
          </p:cNvSpPr>
          <p:nvPr/>
        </p:nvSpPr>
        <p:spPr bwMode="auto">
          <a:xfrm>
            <a:off x="4572000" y="2895600"/>
            <a:ext cx="889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Output</a:t>
            </a:r>
          </a:p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Circuit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25" name="Text Box 12"/>
          <p:cNvSpPr txBox="1">
            <a:spLocks noChangeArrowheads="1"/>
          </p:cNvSpPr>
          <p:nvPr/>
        </p:nvSpPr>
        <p:spPr bwMode="auto">
          <a:xfrm>
            <a:off x="2743200" y="4038600"/>
            <a:ext cx="8302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Input</a:t>
            </a:r>
          </a:p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Circuit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26" name="Freeform 13"/>
          <p:cNvSpPr>
            <a:spLocks/>
          </p:cNvSpPr>
          <p:nvPr/>
        </p:nvSpPr>
        <p:spPr bwMode="auto">
          <a:xfrm>
            <a:off x="2743200" y="3886200"/>
            <a:ext cx="939800" cy="1003300"/>
          </a:xfrm>
          <a:custGeom>
            <a:avLst/>
            <a:gdLst>
              <a:gd name="T0" fmla="*/ 0 w 592"/>
              <a:gd name="T1" fmla="*/ 0 h 632"/>
              <a:gd name="T2" fmla="*/ 846772548 w 592"/>
              <a:gd name="T3" fmla="*/ 120967503 h 632"/>
              <a:gd name="T4" fmla="*/ 1209674898 w 592"/>
              <a:gd name="T5" fmla="*/ 483870012 h 632"/>
              <a:gd name="T6" fmla="*/ 1451609798 w 592"/>
              <a:gd name="T7" fmla="*/ 967740023 h 632"/>
              <a:gd name="T8" fmla="*/ 1330642348 w 592"/>
              <a:gd name="T9" fmla="*/ 1451609836 h 632"/>
              <a:gd name="T10" fmla="*/ 483869999 w 592"/>
              <a:gd name="T11" fmla="*/ 1572577289 h 632"/>
              <a:gd name="T12" fmla="*/ 0 w 592"/>
              <a:gd name="T13" fmla="*/ 1330642383 h 6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2"/>
              <a:gd name="T22" fmla="*/ 0 h 632"/>
              <a:gd name="T23" fmla="*/ 592 w 592"/>
              <a:gd name="T24" fmla="*/ 632 h 6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92" h="632">
                <a:moveTo>
                  <a:pt x="0" y="0"/>
                </a:moveTo>
                <a:cubicBezTo>
                  <a:pt x="128" y="8"/>
                  <a:pt x="256" y="16"/>
                  <a:pt x="336" y="48"/>
                </a:cubicBezTo>
                <a:cubicBezTo>
                  <a:pt x="416" y="80"/>
                  <a:pt x="440" y="136"/>
                  <a:pt x="480" y="192"/>
                </a:cubicBezTo>
                <a:cubicBezTo>
                  <a:pt x="520" y="248"/>
                  <a:pt x="568" y="320"/>
                  <a:pt x="576" y="384"/>
                </a:cubicBezTo>
                <a:cubicBezTo>
                  <a:pt x="584" y="448"/>
                  <a:pt x="592" y="536"/>
                  <a:pt x="528" y="576"/>
                </a:cubicBezTo>
                <a:cubicBezTo>
                  <a:pt x="464" y="616"/>
                  <a:pt x="280" y="632"/>
                  <a:pt x="192" y="624"/>
                </a:cubicBezTo>
                <a:cubicBezTo>
                  <a:pt x="104" y="616"/>
                  <a:pt x="52" y="572"/>
                  <a:pt x="0" y="528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2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866900" y="6400800"/>
            <a:ext cx="5410200" cy="2286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latin typeface="Arial" charset="0"/>
              </a:rPr>
              <a:t>Nasim Zafar</a:t>
            </a:r>
            <a:endParaRPr lang="en-US">
              <a:latin typeface="Arial" charset="0"/>
            </a:endParaRPr>
          </a:p>
        </p:txBody>
      </p:sp>
      <p:sp>
        <p:nvSpPr>
          <p:cNvPr id="722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2A6E63A-C857-4D93-B92C-1ECD90128CA3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1026"/>
          <p:cNvSpPr txBox="1">
            <a:spLocks noChangeArrowheads="1"/>
          </p:cNvSpPr>
          <p:nvPr/>
        </p:nvSpPr>
        <p:spPr bwMode="auto">
          <a:xfrm>
            <a:off x="685800" y="381000"/>
            <a:ext cx="8077200" cy="9540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b="1" dirty="0" smtClean="0">
                <a:solidFill>
                  <a:srgbClr val="FF0000"/>
                </a:solidFill>
                <a:ea typeface="+mj-ea"/>
                <a:cs typeface="Times New Roman" pitchFamily="18" charset="0"/>
              </a:rPr>
              <a:t>DC Current </a:t>
            </a:r>
            <a:r>
              <a:rPr lang="en-US" b="1" dirty="0">
                <a:solidFill>
                  <a:srgbClr val="FF0000"/>
                </a:solidFill>
                <a:ea typeface="+mj-ea"/>
                <a:cs typeface="Times New Roman" pitchFamily="18" charset="0"/>
              </a:rPr>
              <a:t>and Voltage Analysis</a:t>
            </a:r>
            <a:r>
              <a:rPr lang="en-US" b="1" dirty="0" smtClean="0">
                <a:solidFill>
                  <a:srgbClr val="FF0000"/>
                </a:solidFill>
                <a:ea typeface="+mj-ea"/>
                <a:cs typeface="Times New Roman" pitchFamily="18" charset="0"/>
              </a:rPr>
              <a:t>: </a:t>
            </a:r>
          </a:p>
          <a:p>
            <a:pPr algn="ctr" eaLnBrk="1" hangingPunct="1">
              <a:defRPr/>
            </a:pP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</p:txBody>
      </p:sp>
      <p:graphicFrame>
        <p:nvGraphicFramePr>
          <p:cNvPr id="5167" name="Object 47"/>
          <p:cNvGraphicFramePr>
            <a:graphicFrameLocks noChangeAspect="1"/>
          </p:cNvGraphicFramePr>
          <p:nvPr/>
        </p:nvGraphicFramePr>
        <p:xfrm>
          <a:off x="3657600" y="3276600"/>
          <a:ext cx="1019175" cy="809625"/>
        </p:xfrm>
        <a:graphic>
          <a:graphicData uri="http://schemas.openxmlformats.org/presentationml/2006/ole">
            <p:oleObj spid="_x0000_s5237" name="Bitmap Image" r:id="rId3" imgW="1019048" imgH="809738" progId="PBrush">
              <p:embed/>
            </p:oleObj>
          </a:graphicData>
        </a:graphic>
      </p:graphicFrame>
      <p:sp>
        <p:nvSpPr>
          <p:cNvPr id="5169" name="Text Box 1028"/>
          <p:cNvSpPr txBox="1">
            <a:spLocks noChangeArrowheads="1"/>
          </p:cNvSpPr>
          <p:nvPr/>
        </p:nvSpPr>
        <p:spPr bwMode="auto">
          <a:xfrm>
            <a:off x="3930650" y="1711325"/>
            <a:ext cx="819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NPN</a:t>
            </a:r>
          </a:p>
        </p:txBody>
      </p:sp>
      <p:sp>
        <p:nvSpPr>
          <p:cNvPr id="5170" name="Text Box 1029"/>
          <p:cNvSpPr txBox="1">
            <a:spLocks noChangeArrowheads="1"/>
          </p:cNvSpPr>
          <p:nvPr/>
        </p:nvSpPr>
        <p:spPr bwMode="auto">
          <a:xfrm>
            <a:off x="4038600" y="2895600"/>
            <a:ext cx="1069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collector</a:t>
            </a:r>
          </a:p>
        </p:txBody>
      </p:sp>
      <p:sp>
        <p:nvSpPr>
          <p:cNvPr id="5171" name="Text Box 1030"/>
          <p:cNvSpPr txBox="1">
            <a:spLocks noChangeArrowheads="1"/>
          </p:cNvSpPr>
          <p:nvPr/>
        </p:nvSpPr>
        <p:spPr bwMode="auto">
          <a:xfrm>
            <a:off x="4343400" y="3886200"/>
            <a:ext cx="900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emitter</a:t>
            </a:r>
          </a:p>
        </p:txBody>
      </p:sp>
      <p:sp>
        <p:nvSpPr>
          <p:cNvPr id="5172" name="Text Box 1031"/>
          <p:cNvSpPr txBox="1">
            <a:spLocks noChangeArrowheads="1"/>
          </p:cNvSpPr>
          <p:nvPr/>
        </p:nvSpPr>
        <p:spPr bwMode="auto">
          <a:xfrm>
            <a:off x="3276600" y="3124200"/>
            <a:ext cx="635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base</a:t>
            </a:r>
          </a:p>
        </p:txBody>
      </p:sp>
      <p:sp>
        <p:nvSpPr>
          <p:cNvPr id="5173" name="Line 1032"/>
          <p:cNvSpPr>
            <a:spLocks noChangeShapeType="1"/>
          </p:cNvSpPr>
          <p:nvPr/>
        </p:nvSpPr>
        <p:spPr bwMode="auto">
          <a:xfrm>
            <a:off x="4343400" y="4267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4" name="Line 1033"/>
          <p:cNvSpPr>
            <a:spLocks noChangeShapeType="1"/>
          </p:cNvSpPr>
          <p:nvPr/>
        </p:nvSpPr>
        <p:spPr bwMode="auto">
          <a:xfrm>
            <a:off x="4343400" y="2590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5" name="Line 1034"/>
          <p:cNvSpPr>
            <a:spLocks noChangeShapeType="1"/>
          </p:cNvSpPr>
          <p:nvPr/>
        </p:nvSpPr>
        <p:spPr bwMode="auto">
          <a:xfrm>
            <a:off x="3124200" y="3657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6" name="Text Box 1035"/>
          <p:cNvSpPr txBox="1">
            <a:spLocks noChangeArrowheads="1"/>
          </p:cNvSpPr>
          <p:nvPr/>
        </p:nvSpPr>
        <p:spPr bwMode="auto">
          <a:xfrm>
            <a:off x="2743200" y="34290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</a:t>
            </a:r>
          </a:p>
        </p:txBody>
      </p:sp>
      <p:sp>
        <p:nvSpPr>
          <p:cNvPr id="5177" name="Text Box 1036"/>
          <p:cNvSpPr txBox="1">
            <a:spLocks noChangeArrowheads="1"/>
          </p:cNvSpPr>
          <p:nvPr/>
        </p:nvSpPr>
        <p:spPr bwMode="auto">
          <a:xfrm>
            <a:off x="4343400" y="4114800"/>
            <a:ext cx="361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E</a:t>
            </a:r>
          </a:p>
        </p:txBody>
      </p:sp>
      <p:sp>
        <p:nvSpPr>
          <p:cNvPr id="5178" name="Text Box 1037"/>
          <p:cNvSpPr txBox="1">
            <a:spLocks noChangeArrowheads="1"/>
          </p:cNvSpPr>
          <p:nvPr/>
        </p:nvSpPr>
        <p:spPr bwMode="auto">
          <a:xfrm>
            <a:off x="4343400" y="23622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C</a:t>
            </a:r>
          </a:p>
        </p:txBody>
      </p:sp>
      <p:sp>
        <p:nvSpPr>
          <p:cNvPr id="5179" name="Freeform 1038"/>
          <p:cNvSpPr>
            <a:spLocks/>
          </p:cNvSpPr>
          <p:nvPr/>
        </p:nvSpPr>
        <p:spPr bwMode="auto">
          <a:xfrm>
            <a:off x="3124200" y="4191000"/>
            <a:ext cx="838200" cy="635000"/>
          </a:xfrm>
          <a:custGeom>
            <a:avLst/>
            <a:gdLst>
              <a:gd name="T0" fmla="*/ 0 w 528"/>
              <a:gd name="T1" fmla="*/ 40322500 h 400"/>
              <a:gd name="T2" fmla="*/ 846772505 w 528"/>
              <a:gd name="T3" fmla="*/ 40322500 h 400"/>
              <a:gd name="T4" fmla="*/ 1209674838 w 528"/>
              <a:gd name="T5" fmla="*/ 282257513 h 400"/>
              <a:gd name="T6" fmla="*/ 1330642282 w 528"/>
              <a:gd name="T7" fmla="*/ 1008062589 h 400"/>
              <a:gd name="T8" fmla="*/ 0 60000 65536"/>
              <a:gd name="T9" fmla="*/ 0 60000 65536"/>
              <a:gd name="T10" fmla="*/ 0 60000 65536"/>
              <a:gd name="T11" fmla="*/ 0 60000 65536"/>
              <a:gd name="T12" fmla="*/ 0 w 528"/>
              <a:gd name="T13" fmla="*/ 0 h 400"/>
              <a:gd name="T14" fmla="*/ 528 w 528"/>
              <a:gd name="T15" fmla="*/ 400 h 4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8" h="400">
                <a:moveTo>
                  <a:pt x="0" y="16"/>
                </a:moveTo>
                <a:cubicBezTo>
                  <a:pt x="128" y="8"/>
                  <a:pt x="256" y="0"/>
                  <a:pt x="336" y="16"/>
                </a:cubicBezTo>
                <a:cubicBezTo>
                  <a:pt x="416" y="32"/>
                  <a:pt x="448" y="48"/>
                  <a:pt x="480" y="112"/>
                </a:cubicBezTo>
                <a:cubicBezTo>
                  <a:pt x="512" y="176"/>
                  <a:pt x="520" y="288"/>
                  <a:pt x="528" y="40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0" name="Text Box 1039"/>
          <p:cNvSpPr txBox="1">
            <a:spLocks noChangeArrowheads="1"/>
          </p:cNvSpPr>
          <p:nvPr/>
        </p:nvSpPr>
        <p:spPr bwMode="auto">
          <a:xfrm>
            <a:off x="2057400" y="4495800"/>
            <a:ext cx="1739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Times New Roman" pitchFamily="18" charset="0"/>
              </a:rPr>
              <a:t>Small Current</a:t>
            </a:r>
            <a:endParaRPr lang="en-US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81" name="Line 1040"/>
          <p:cNvSpPr>
            <a:spLocks noChangeShapeType="1"/>
          </p:cNvSpPr>
          <p:nvPr/>
        </p:nvSpPr>
        <p:spPr bwMode="auto">
          <a:xfrm>
            <a:off x="5410200" y="2713038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2" name="Text Box 1041"/>
          <p:cNvSpPr txBox="1">
            <a:spLocks noChangeArrowheads="1"/>
          </p:cNvSpPr>
          <p:nvPr/>
        </p:nvSpPr>
        <p:spPr bwMode="auto">
          <a:xfrm>
            <a:off x="5562600" y="3244850"/>
            <a:ext cx="1571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CC"/>
                </a:solidFill>
                <a:latin typeface="Times New Roman" pitchFamily="18" charset="0"/>
              </a:rPr>
              <a:t>Large current</a:t>
            </a:r>
          </a:p>
        </p:txBody>
      </p:sp>
      <p:sp>
        <p:nvSpPr>
          <p:cNvPr id="5183" name="Text Box 1042"/>
          <p:cNvSpPr txBox="1">
            <a:spLocks noChangeArrowheads="1"/>
          </p:cNvSpPr>
          <p:nvPr/>
        </p:nvSpPr>
        <p:spPr bwMode="auto">
          <a:xfrm>
            <a:off x="3429000" y="3657600"/>
            <a:ext cx="9032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   V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BE</a:t>
            </a:r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         -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84" name="Footer Placeholder 1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latin typeface="Arial" charset="0"/>
              </a:rPr>
              <a:t>Nasim Zafar</a:t>
            </a:r>
            <a:endParaRPr lang="en-US">
              <a:latin typeface="Arial" charset="0"/>
            </a:endParaRPr>
          </a:p>
        </p:txBody>
      </p:sp>
      <p:sp>
        <p:nvSpPr>
          <p:cNvPr id="518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5E6A4B-618D-4C3D-B33F-5676AB928D2B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91" name="Object 47"/>
          <p:cNvGraphicFramePr>
            <a:graphicFrameLocks noChangeAspect="1"/>
          </p:cNvGraphicFramePr>
          <p:nvPr/>
        </p:nvGraphicFramePr>
        <p:xfrm>
          <a:off x="3962400" y="3276600"/>
          <a:ext cx="1019175" cy="809625"/>
        </p:xfrm>
        <a:graphic>
          <a:graphicData uri="http://schemas.openxmlformats.org/presentationml/2006/ole">
            <p:oleObj spid="_x0000_s6261" name="Bitmap Image" r:id="rId3" imgW="1085682" imgH="876289" progId="PBrush">
              <p:embed/>
            </p:oleObj>
          </a:graphicData>
        </a:graphic>
      </p:graphicFrame>
      <p:sp>
        <p:nvSpPr>
          <p:cNvPr id="6192" name="Text Box 4"/>
          <p:cNvSpPr txBox="1">
            <a:spLocks noChangeArrowheads="1"/>
          </p:cNvSpPr>
          <p:nvPr/>
        </p:nvSpPr>
        <p:spPr bwMode="auto">
          <a:xfrm>
            <a:off x="4216400" y="1509713"/>
            <a:ext cx="7826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PNP</a:t>
            </a:r>
          </a:p>
        </p:txBody>
      </p:sp>
      <p:sp>
        <p:nvSpPr>
          <p:cNvPr id="6193" name="Text Box 5"/>
          <p:cNvSpPr txBox="1">
            <a:spLocks noChangeArrowheads="1"/>
          </p:cNvSpPr>
          <p:nvPr/>
        </p:nvSpPr>
        <p:spPr bwMode="auto">
          <a:xfrm>
            <a:off x="4343400" y="2895600"/>
            <a:ext cx="1069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collector</a:t>
            </a:r>
          </a:p>
        </p:txBody>
      </p:sp>
      <p:sp>
        <p:nvSpPr>
          <p:cNvPr id="6194" name="Text Box 6"/>
          <p:cNvSpPr txBox="1">
            <a:spLocks noChangeArrowheads="1"/>
          </p:cNvSpPr>
          <p:nvPr/>
        </p:nvSpPr>
        <p:spPr bwMode="auto">
          <a:xfrm>
            <a:off x="4648200" y="3886200"/>
            <a:ext cx="900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emitter</a:t>
            </a:r>
          </a:p>
        </p:txBody>
      </p:sp>
      <p:sp>
        <p:nvSpPr>
          <p:cNvPr id="6195" name="Text Box 7"/>
          <p:cNvSpPr txBox="1">
            <a:spLocks noChangeArrowheads="1"/>
          </p:cNvSpPr>
          <p:nvPr/>
        </p:nvSpPr>
        <p:spPr bwMode="auto">
          <a:xfrm>
            <a:off x="3581400" y="3124200"/>
            <a:ext cx="635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base</a:t>
            </a:r>
          </a:p>
        </p:txBody>
      </p:sp>
      <p:sp>
        <p:nvSpPr>
          <p:cNvPr id="6196" name="Line 8"/>
          <p:cNvSpPr>
            <a:spLocks noChangeShapeType="1"/>
          </p:cNvSpPr>
          <p:nvPr/>
        </p:nvSpPr>
        <p:spPr bwMode="auto">
          <a:xfrm>
            <a:off x="4648200" y="4267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97" name="Line 9"/>
          <p:cNvSpPr>
            <a:spLocks noChangeShapeType="1"/>
          </p:cNvSpPr>
          <p:nvPr/>
        </p:nvSpPr>
        <p:spPr bwMode="auto">
          <a:xfrm>
            <a:off x="4648200" y="2590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98" name="Line 10"/>
          <p:cNvSpPr>
            <a:spLocks noChangeShapeType="1"/>
          </p:cNvSpPr>
          <p:nvPr/>
        </p:nvSpPr>
        <p:spPr bwMode="auto">
          <a:xfrm>
            <a:off x="3429000" y="3657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99" name="Text Box 11"/>
          <p:cNvSpPr txBox="1">
            <a:spLocks noChangeArrowheads="1"/>
          </p:cNvSpPr>
          <p:nvPr/>
        </p:nvSpPr>
        <p:spPr bwMode="auto">
          <a:xfrm>
            <a:off x="3048000" y="34290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</a:t>
            </a:r>
          </a:p>
        </p:txBody>
      </p:sp>
      <p:sp>
        <p:nvSpPr>
          <p:cNvPr id="6200" name="Text Box 12"/>
          <p:cNvSpPr txBox="1">
            <a:spLocks noChangeArrowheads="1"/>
          </p:cNvSpPr>
          <p:nvPr/>
        </p:nvSpPr>
        <p:spPr bwMode="auto">
          <a:xfrm>
            <a:off x="4648200" y="4114800"/>
            <a:ext cx="361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E</a:t>
            </a:r>
          </a:p>
        </p:txBody>
      </p:sp>
      <p:sp>
        <p:nvSpPr>
          <p:cNvPr id="6201" name="Text Box 13"/>
          <p:cNvSpPr txBox="1">
            <a:spLocks noChangeArrowheads="1"/>
          </p:cNvSpPr>
          <p:nvPr/>
        </p:nvSpPr>
        <p:spPr bwMode="auto">
          <a:xfrm>
            <a:off x="4648200" y="23622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C</a:t>
            </a:r>
          </a:p>
        </p:txBody>
      </p:sp>
      <p:sp>
        <p:nvSpPr>
          <p:cNvPr id="6202" name="Freeform 14"/>
          <p:cNvSpPr>
            <a:spLocks/>
          </p:cNvSpPr>
          <p:nvPr/>
        </p:nvSpPr>
        <p:spPr bwMode="auto">
          <a:xfrm>
            <a:off x="3429000" y="4191000"/>
            <a:ext cx="838200" cy="635000"/>
          </a:xfrm>
          <a:custGeom>
            <a:avLst/>
            <a:gdLst>
              <a:gd name="T0" fmla="*/ 0 w 528"/>
              <a:gd name="T1" fmla="*/ 40322500 h 400"/>
              <a:gd name="T2" fmla="*/ 846772505 w 528"/>
              <a:gd name="T3" fmla="*/ 40322500 h 400"/>
              <a:gd name="T4" fmla="*/ 1209674838 w 528"/>
              <a:gd name="T5" fmla="*/ 282257513 h 400"/>
              <a:gd name="T6" fmla="*/ 1330642282 w 528"/>
              <a:gd name="T7" fmla="*/ 1008062589 h 400"/>
              <a:gd name="T8" fmla="*/ 0 60000 65536"/>
              <a:gd name="T9" fmla="*/ 0 60000 65536"/>
              <a:gd name="T10" fmla="*/ 0 60000 65536"/>
              <a:gd name="T11" fmla="*/ 0 60000 65536"/>
              <a:gd name="T12" fmla="*/ 0 w 528"/>
              <a:gd name="T13" fmla="*/ 0 h 400"/>
              <a:gd name="T14" fmla="*/ 528 w 528"/>
              <a:gd name="T15" fmla="*/ 400 h 4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8" h="400">
                <a:moveTo>
                  <a:pt x="0" y="16"/>
                </a:moveTo>
                <a:cubicBezTo>
                  <a:pt x="128" y="8"/>
                  <a:pt x="256" y="0"/>
                  <a:pt x="336" y="16"/>
                </a:cubicBezTo>
                <a:cubicBezTo>
                  <a:pt x="416" y="32"/>
                  <a:pt x="448" y="48"/>
                  <a:pt x="480" y="112"/>
                </a:cubicBezTo>
                <a:cubicBezTo>
                  <a:pt x="512" y="176"/>
                  <a:pt x="520" y="288"/>
                  <a:pt x="528" y="40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arrow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03" name="Text Box 15"/>
          <p:cNvSpPr txBox="1">
            <a:spLocks noChangeArrowheads="1"/>
          </p:cNvSpPr>
          <p:nvPr/>
        </p:nvSpPr>
        <p:spPr bwMode="auto">
          <a:xfrm>
            <a:off x="2438400" y="4495800"/>
            <a:ext cx="1663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Times New Roman" pitchFamily="18" charset="0"/>
              </a:rPr>
              <a:t>Small Current</a:t>
            </a:r>
            <a:endParaRPr lang="en-US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04" name="Line 16"/>
          <p:cNvSpPr>
            <a:spLocks noChangeShapeType="1"/>
          </p:cNvSpPr>
          <p:nvPr/>
        </p:nvSpPr>
        <p:spPr bwMode="auto">
          <a:xfrm>
            <a:off x="5715000" y="2713038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05" name="Text Box 17"/>
          <p:cNvSpPr txBox="1">
            <a:spLocks noChangeArrowheads="1"/>
          </p:cNvSpPr>
          <p:nvPr/>
        </p:nvSpPr>
        <p:spPr bwMode="auto">
          <a:xfrm>
            <a:off x="6019800" y="3230563"/>
            <a:ext cx="15652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CC"/>
                </a:solidFill>
                <a:latin typeface="Times New Roman" pitchFamily="18" charset="0"/>
              </a:rPr>
              <a:t>Large curren</a:t>
            </a: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t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06" name="Text Box 18"/>
          <p:cNvSpPr txBox="1">
            <a:spLocks noChangeArrowheads="1"/>
          </p:cNvSpPr>
          <p:nvPr/>
        </p:nvSpPr>
        <p:spPr bwMode="auto">
          <a:xfrm>
            <a:off x="3733800" y="3657600"/>
            <a:ext cx="9032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   V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BE</a:t>
            </a:r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         -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07" name="Footer Placeholder 1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latin typeface="Arial" charset="0"/>
              </a:rPr>
              <a:t>Nasim Zafar</a:t>
            </a:r>
            <a:endParaRPr lang="en-US">
              <a:latin typeface="Arial" charset="0"/>
            </a:endParaRPr>
          </a:p>
        </p:txBody>
      </p:sp>
      <p:sp>
        <p:nvSpPr>
          <p:cNvPr id="620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77E09D-090D-403E-8D66-C064C03E8DD4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mtClean="0">
              <a:latin typeface="Arial" charset="0"/>
            </a:endParaRPr>
          </a:p>
        </p:txBody>
      </p:sp>
      <p:sp>
        <p:nvSpPr>
          <p:cNvPr id="6209" name="Rectangle 3"/>
          <p:cNvSpPr>
            <a:spLocks noChangeArrowheads="1"/>
          </p:cNvSpPr>
          <p:nvPr/>
        </p:nvSpPr>
        <p:spPr bwMode="auto">
          <a:xfrm>
            <a:off x="663575" y="381000"/>
            <a:ext cx="7772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 Current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Voltage Analysis: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DC Analysis of </a:t>
            </a:r>
            <a: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T</a:t>
            </a:r>
            <a:r>
              <a:rPr lang="en-US" sz="31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ransistor Circuits.</a:t>
            </a:r>
            <a:br>
              <a:rPr lang="en-US" sz="31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sz="3100" dirty="0">
              <a:solidFill>
                <a:srgbClr val="0000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76BB5A-806C-4AB3-BC96-68143ABA68E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9476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DC </a:t>
            </a:r>
            <a: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Analysis of Transistor </a:t>
            </a:r>
            <a:r>
              <a:rPr lang="en-US" sz="31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Circuits:</a:t>
            </a:r>
            <a: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AU" sz="2000" dirty="0">
                <a:latin typeface="Times New Roman" pitchFamily="18" charset="0"/>
                <a:ea typeface="Calibri"/>
                <a:cs typeface="Times New Roman" pitchFamily="18" charset="0"/>
              </a:rPr>
              <a:t>The DC Analysis of </a:t>
            </a:r>
            <a:r>
              <a:rPr lang="en-A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the transistor </a:t>
            </a:r>
            <a:r>
              <a:rPr lang="en-AU" sz="2000" dirty="0">
                <a:latin typeface="Times New Roman" pitchFamily="18" charset="0"/>
                <a:ea typeface="Calibri"/>
                <a:cs typeface="Times New Roman" pitchFamily="18" charset="0"/>
              </a:rPr>
              <a:t>circuits involves solving for all </a:t>
            </a:r>
            <a:endParaRPr lang="en-AU" sz="2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fontAlgn="auto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A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(</a:t>
            </a:r>
            <a:r>
              <a:rPr lang="en-AU" sz="2000" dirty="0">
                <a:latin typeface="Times New Roman" pitchFamily="18" charset="0"/>
                <a:ea typeface="Calibri"/>
                <a:cs typeface="Times New Roman" pitchFamily="18" charset="0"/>
              </a:rPr>
              <a:t>or most of) the currents and voltages in the circuit. </a:t>
            </a:r>
          </a:p>
          <a:p>
            <a:pPr marL="0" indent="0" fontAlgn="auto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AU" sz="2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A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The </a:t>
            </a:r>
            <a:r>
              <a:rPr lang="en-AU" sz="2000" dirty="0">
                <a:latin typeface="Times New Roman" pitchFamily="18" charset="0"/>
                <a:ea typeface="Calibri"/>
                <a:cs typeface="Times New Roman" pitchFamily="18" charset="0"/>
              </a:rPr>
              <a:t>most important DC parameters to solve are </a:t>
            </a:r>
            <a:r>
              <a:rPr lang="en-GB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aseline="-17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A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and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A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endParaRPr lang="en-US" sz="2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A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The </a:t>
            </a:r>
            <a:r>
              <a:rPr lang="en-AU" sz="2000" dirty="0">
                <a:latin typeface="Times New Roman" pitchFamily="18" charset="0"/>
                <a:ea typeface="Calibri"/>
                <a:cs typeface="Times New Roman" pitchFamily="18" charset="0"/>
              </a:rPr>
              <a:t>“Q-point” of a transistor, </a:t>
            </a:r>
            <a:r>
              <a:rPr lang="en-A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gives the values </a:t>
            </a:r>
            <a:r>
              <a:rPr lang="en-AU" sz="2000" dirty="0">
                <a:latin typeface="Times New Roman" pitchFamily="18" charset="0"/>
                <a:ea typeface="Calibri"/>
                <a:cs typeface="Times New Roman" pitchFamily="18" charset="0"/>
              </a:rPr>
              <a:t>of </a:t>
            </a:r>
            <a:r>
              <a:rPr lang="en-GB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aseline="-17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A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and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AU" sz="20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A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that </a:t>
            </a:r>
            <a:r>
              <a:rPr lang="en-AU" sz="2000" dirty="0">
                <a:latin typeface="Times New Roman" pitchFamily="18" charset="0"/>
                <a:ea typeface="Calibri"/>
                <a:cs typeface="Times New Roman" pitchFamily="18" charset="0"/>
              </a:rPr>
              <a:t>are present in the </a:t>
            </a:r>
            <a:r>
              <a:rPr lang="en-A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given transistor </a:t>
            </a:r>
            <a:r>
              <a:rPr lang="en-AU" sz="2000" dirty="0">
                <a:latin typeface="Times New Roman" pitchFamily="18" charset="0"/>
                <a:ea typeface="Calibri"/>
                <a:cs typeface="Times New Roman" pitchFamily="18" charset="0"/>
              </a:rPr>
              <a:t>circuit. </a:t>
            </a:r>
            <a:endParaRPr lang="en-AU" sz="2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first step in the DC 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analysis, </a:t>
            </a: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of any transistor 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circuit, </a:t>
            </a: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is to solve for one of the unknown currents, </a:t>
            </a:r>
            <a:r>
              <a:rPr lang="en-GB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GB" sz="2400" baseline="-17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or I</a:t>
            </a:r>
            <a:r>
              <a:rPr lang="en-GB" sz="24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E. </a:t>
            </a:r>
            <a:endParaRPr lang="en-US" sz="2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0D2F72-9EE8-4570-8124-A1B27F47CAB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DC </a:t>
            </a:r>
            <a: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Analysis of Transistor Circuits:</a:t>
            </a:r>
            <a:b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We need a set of equations – a model of the transistor – to be used in transistor circuit theory.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a basic transistor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circuit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 have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three 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terminals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- collector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base and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the emitter. </a:t>
            </a:r>
            <a:endParaRPr lang="en-US" sz="2000" b="1" i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613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170274"/>
            <a:ext cx="2514600" cy="251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6132" name="Footer Placeholder 5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898989"/>
                </a:solidFill>
              </a:rPr>
              <a:t>Nasim Zafar</a:t>
            </a:r>
            <a:endParaRPr lang="en-US">
              <a:solidFill>
                <a:srgbClr val="898989"/>
              </a:solidFill>
            </a:endParaRPr>
          </a:p>
        </p:txBody>
      </p:sp>
      <p:sp>
        <p:nvSpPr>
          <p:cNvPr id="176133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5357437-3FD0-43AE-92A1-051670D7B978}" type="slidenum">
              <a:rPr lang="en-US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6950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DC </a:t>
            </a:r>
            <a: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Analysis of Transistor Circuits:</a:t>
            </a:r>
            <a:b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endParaRPr lang="en-US" dirty="0" smtClean="0"/>
          </a:p>
        </p:txBody>
      </p:sp>
      <p:sp>
        <p:nvSpPr>
          <p:cNvPr id="178178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basic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 circuit,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 have </a:t>
            </a:r>
            <a:r>
              <a:rPr lang="en-GB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three terminals - collector, base and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emitter; and </a:t>
            </a:r>
            <a:r>
              <a:rPr lang="en-GB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correspondingly we have: </a:t>
            </a:r>
          </a:p>
          <a:p>
            <a:pPr lvl="0"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0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000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Three possible DC voltages: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, V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CB,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- but only two are independent due to KVL; and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0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Three transistor DC currents: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E­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- but only two are independent </a:t>
            </a:r>
            <a:br>
              <a:rPr lang="en-GB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due to KCL. </a:t>
            </a:r>
          </a:p>
          <a:p>
            <a:pPr>
              <a:buClr>
                <a:srgbClr val="FF0000"/>
              </a:buClr>
              <a:buFont typeface="Arial" charset="0"/>
              <a:buNone/>
            </a:pPr>
            <a:endParaRPr lang="en-GB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charset="0"/>
              <a:buNone/>
            </a:pPr>
            <a:endParaRPr lang="en-GB" sz="8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8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8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8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C76EA-19EB-4E3B-B98A-9311EA9658E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8562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DC Analysis of Transistor Circuits:</a:t>
            </a:r>
            <a:br>
              <a:rPr lang="en-US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If we solve for one of these unknowns, the other two can be found by using the current gain equations</a:t>
            </a:r>
            <a:r>
              <a:rPr lang="en-A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and the given value of </a:t>
            </a:r>
            <a:r>
              <a:rPr lang="en-AU" sz="2000" b="1" i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AU" sz="20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The recommended way of solving for one of the currents is to write a Kirchhoff's Voltage Law (KVL) loop.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The KVL states the sum of all voltages around a closed loop equals zero.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sz="2000" dirty="0" smtClean="0"/>
              <a:t> </a:t>
            </a:r>
            <a:br>
              <a:rPr lang="en-US" sz="2000" dirty="0" smtClean="0"/>
            </a:br>
            <a:endParaRPr lang="en-US" sz="2000" dirty="0" smtClean="0"/>
          </a:p>
          <a:p>
            <a:pPr>
              <a:buFont typeface="Arial" charset="0"/>
              <a:buNone/>
            </a:pPr>
            <a:endParaRPr lang="en-US" sz="2000" dirty="0" smtClean="0"/>
          </a:p>
          <a:p>
            <a:pPr>
              <a:buFont typeface="Arial" charset="0"/>
              <a:buNone/>
            </a:pPr>
            <a:r>
              <a:rPr lang="en-US" sz="2000" dirty="0" smtClean="0"/>
              <a:t>                                                   </a:t>
            </a:r>
          </a:p>
          <a:p>
            <a:pPr>
              <a:buFont typeface="Arial" charset="0"/>
              <a:buNone/>
            </a:pPr>
            <a:r>
              <a:rPr lang="en-AU" sz="2000" b="1" dirty="0" smtClean="0">
                <a:latin typeface="Times New Roman" pitchFamily="18" charset="0"/>
                <a:cs typeface="Times New Roman" pitchFamily="18" charset="0"/>
              </a:rPr>
              <a:t>				    </a:t>
            </a:r>
            <a:r>
              <a:rPr lang="en-AU" sz="2000" b="1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AU" sz="2000" b="1" dirty="0" smtClean="0">
                <a:latin typeface="Times New Roman" pitchFamily="18" charset="0"/>
                <a:cs typeface="Times New Roman" pitchFamily="18" charset="0"/>
              </a:rPr>
              <a:t> = V1 + V2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53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4038600"/>
            <a:ext cx="31242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C9F429-69EF-42A6-AFFF-0CE99FCFE88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Title 1"/>
          <p:cNvSpPr>
            <a:spLocks noGrp="1"/>
          </p:cNvSpPr>
          <p:nvPr>
            <p:ph type="title"/>
          </p:nvPr>
        </p:nvSpPr>
        <p:spPr>
          <a:xfrm>
            <a:off x="457200" y="153988"/>
            <a:ext cx="82296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BJT-Current and Voltage Analysis:</a:t>
            </a:r>
            <a:endParaRPr lang="en-US" dirty="0" smtClean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base-emitter junction, in an NPN transistor is forward biased, </a:t>
            </a:r>
          </a:p>
          <a:p>
            <a:pPr marL="0" indent="0"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    it is like a forward biased diode and has a forward-voltage drop of: </a:t>
            </a:r>
          </a:p>
          <a:p>
            <a:pPr algn="ctr"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= 0.7 V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Since the emitter is grounded, by </a:t>
            </a:r>
            <a:r>
              <a:rPr lang="en-GB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Kirchhoff’s voltage law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the voltages in the </a:t>
            </a:r>
            <a:r>
              <a:rPr lang="en-GB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input circuit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are: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RS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+  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   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endParaRPr lang="en-US" sz="2000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RS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--  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endParaRPr lang="en-US" sz="2000" dirty="0" smtClean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79203" name="Picture 6" descr="np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733800"/>
            <a:ext cx="3200400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E76CC9-C243-4D27-B3EE-7163812047C4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179206" name="Rectangle 8"/>
          <p:cNvSpPr>
            <a:spLocks noChangeArrowheads="1"/>
          </p:cNvSpPr>
          <p:nvPr/>
        </p:nvSpPr>
        <p:spPr bwMode="auto">
          <a:xfrm>
            <a:off x="5434012" y="3333750"/>
            <a:ext cx="714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NPN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BJT-Current and Voltage Analysis:</a:t>
            </a:r>
            <a:endParaRPr lang="en-US" dirty="0" smtClean="0">
              <a:solidFill>
                <a:srgbClr val="0000CC"/>
              </a:solidFill>
            </a:endParaRPr>
          </a:p>
        </p:txBody>
      </p:sp>
      <p:sp>
        <p:nvSpPr>
          <p:cNvPr id="180226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buClr>
                <a:srgbClr val="FF0000"/>
              </a:buClr>
              <a:buFont typeface="Arial" charset="0"/>
              <a:buNone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charset="0"/>
              <a:buNone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Using Ohm’s law:  V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RS 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 I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 </a:t>
            </a:r>
          </a:p>
          <a:p>
            <a:pPr>
              <a:buClr>
                <a:srgbClr val="FF0000"/>
              </a:buClr>
              <a:buFont typeface="Arial" charset="0"/>
              <a:buNone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                 I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= V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--  V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charset="0"/>
              <a:buNone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drop across RL is: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Arial" charset="0"/>
              <a:buNone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	V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 I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 </a:t>
            </a: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charset="0"/>
              <a:buNone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charset="0"/>
              <a:buNone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collector voltage is:</a:t>
            </a:r>
          </a:p>
          <a:p>
            <a:pPr>
              <a:buClr>
                <a:srgbClr val="FF0000"/>
              </a:buClr>
              <a:buFont typeface="Arial" charset="0"/>
              <a:buNone/>
            </a:pP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-- I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endParaRPr lang="en-US" sz="2000" dirty="0" smtClean="0">
              <a:solidFill>
                <a:srgbClr val="000000"/>
              </a:solidFill>
            </a:endParaRPr>
          </a:p>
          <a:p>
            <a:pPr>
              <a:buClr>
                <a:srgbClr val="FF0000"/>
              </a:buClr>
              <a:buFont typeface="Arial" charset="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Arial" charset="0"/>
              <a:buNone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Arial" charset="0"/>
              <a:buNone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GB" sz="2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0227" name="Picture 6" descr="np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5363" y="2209800"/>
            <a:ext cx="338296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E1A94A-583B-421C-AEFA-F1BFA198C45D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180230" name="Rectangle 8"/>
          <p:cNvSpPr>
            <a:spLocks noChangeArrowheads="1"/>
          </p:cNvSpPr>
          <p:nvPr/>
        </p:nvSpPr>
        <p:spPr bwMode="auto">
          <a:xfrm>
            <a:off x="6248400" y="1676400"/>
            <a:ext cx="714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NPN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DC Analysis of </a:t>
            </a:r>
            <a: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T</a:t>
            </a:r>
            <a:r>
              <a:rPr lang="en-US" sz="31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ransistor Circuits</a:t>
            </a:r>
            <a:br>
              <a:rPr lang="en-US" sz="31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Examples </a:t>
            </a: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and </a:t>
            </a: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Exercises: </a:t>
            </a: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sz="3100" dirty="0">
              <a:solidFill>
                <a:srgbClr val="0000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76BB5A-806C-4AB3-BC96-68143ABA68E2}" type="slidenum">
              <a:rPr lang="en-US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C0BA76-38AA-48E5-A7CA-AC75354A7D75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mtClean="0">
              <a:latin typeface="Arial" charset="0"/>
            </a:endParaRPr>
          </a:p>
        </p:txBody>
      </p:sp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</a:rPr>
              <a:t/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Summary of equations for a BJT:</a:t>
            </a:r>
          </a:p>
        </p:txBody>
      </p:sp>
      <p:sp>
        <p:nvSpPr>
          <p:cNvPr id="186371" name="Text Box 3"/>
          <p:cNvSpPr txBox="1">
            <a:spLocks noChangeArrowheads="1"/>
          </p:cNvSpPr>
          <p:nvPr/>
        </p:nvSpPr>
        <p:spPr bwMode="auto">
          <a:xfrm>
            <a:off x="1981200" y="1594884"/>
            <a:ext cx="5824030" cy="367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lvl="0" indent="-342900" fontAlgn="auto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auto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defRPr/>
            </a:pPr>
            <a:r>
              <a:rPr lang="en-GB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GB" sz="24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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GB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GB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=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Symbol" pitchFamily="18" charset="2"/>
              </a:rPr>
              <a:t>b</a:t>
            </a:r>
            <a:r>
              <a:rPr lang="en-GB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Symbol" pitchFamily="18" charset="2"/>
              </a:rPr>
              <a:t>b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 is the current gain of the transistor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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100-200</a:t>
            </a:r>
            <a:endParaRPr lang="en-US" sz="2000" dirty="0">
              <a:solidFill>
                <a:srgbClr val="000000"/>
              </a:solidFill>
              <a:latin typeface="Times New Roman" pitchFamily="18" charset="0"/>
              <a:sym typeface="Symbol" pitchFamily="18" charset="2"/>
            </a:endParaRPr>
          </a:p>
          <a:p>
            <a:endParaRPr lang="en-US" sz="2400" dirty="0">
              <a:solidFill>
                <a:srgbClr val="000000"/>
              </a:solidFill>
              <a:latin typeface="Times New Roman" pitchFamily="18" charset="0"/>
              <a:sym typeface="Symbol" pitchFamily="18" charset="2"/>
            </a:endParaRPr>
          </a:p>
          <a:p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VBE =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0.7V(NPN)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sym typeface="Symbol" pitchFamily="18" charset="2"/>
            </a:endParaRPr>
          </a:p>
          <a:p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VBE = -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0.7V(PNP)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Text Box 16"/>
          <p:cNvSpPr txBox="1">
            <a:spLocks noChangeArrowheads="1"/>
          </p:cNvSpPr>
          <p:nvPr/>
        </p:nvSpPr>
        <p:spPr bwMode="auto">
          <a:xfrm>
            <a:off x="533400" y="228600"/>
            <a:ext cx="8001000" cy="12620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 4-1: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Common-Emitter Configuration:</a:t>
            </a:r>
          </a:p>
          <a:p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7394" name="Text Box 130"/>
          <p:cNvSpPr txBox="1">
            <a:spLocks noChangeArrowheads="1"/>
          </p:cNvSpPr>
          <p:nvPr/>
        </p:nvSpPr>
        <p:spPr bwMode="auto">
          <a:xfrm>
            <a:off x="4191000" y="1524000"/>
            <a:ext cx="4495800" cy="38472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Given:  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50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A , 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= 3.65 mA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Determine: 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000" b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Solution:</a:t>
            </a:r>
          </a:p>
          <a:p>
            <a:pPr>
              <a:spcBef>
                <a:spcPct val="80000"/>
              </a:spcBef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=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+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= 50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+ 3.65 mA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= 3.7 mA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80000"/>
              </a:spcBef>
            </a:pP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000" b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0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/>
              </a:rPr>
              <a:t>=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Math A"/>
              </a:rPr>
              <a:t>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/>
              </a:rPr>
              <a:t> /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Math A"/>
              </a:rPr>
              <a:t>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/>
              </a:rPr>
              <a:t> = 3.65 mA / 0.05 mA = 73</a:t>
            </a:r>
          </a:p>
          <a:p>
            <a:pPr>
              <a:spcBef>
                <a:spcPct val="80000"/>
              </a:spcBef>
            </a:pP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/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Math A"/>
              </a:rPr>
              <a:t>3.65 mA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/ 3.7 mA = 0.986</a:t>
            </a:r>
          </a:p>
          <a:p>
            <a:pPr>
              <a:spcBef>
                <a:spcPct val="80000"/>
              </a:spcBef>
            </a:pPr>
            <a:endParaRPr lang="en-US" sz="2000" b="1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6524" name="Line 140"/>
          <p:cNvSpPr>
            <a:spLocks noChangeShapeType="1"/>
          </p:cNvSpPr>
          <p:nvPr/>
        </p:nvSpPr>
        <p:spPr bwMode="auto">
          <a:xfrm>
            <a:off x="5181600" y="6019800"/>
            <a:ext cx="609600" cy="0"/>
          </a:xfrm>
          <a:prstGeom prst="line">
            <a:avLst/>
          </a:prstGeom>
          <a:noFill/>
          <a:ln w="25400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525" name="Line 141"/>
          <p:cNvSpPr>
            <a:spLocks noChangeShapeType="1"/>
          </p:cNvSpPr>
          <p:nvPr/>
        </p:nvSpPr>
        <p:spPr bwMode="auto">
          <a:xfrm>
            <a:off x="6172200" y="6019800"/>
            <a:ext cx="381000" cy="0"/>
          </a:xfrm>
          <a:prstGeom prst="line">
            <a:avLst/>
          </a:prstGeom>
          <a:noFill/>
          <a:ln w="25400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739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3429000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076AEC-CA9E-4A92-B6B8-2BE81C79D5E8}" type="slidenum">
              <a:rPr lang="en-US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Exercise 4-1</a:t>
            </a:r>
          </a:p>
        </p:txBody>
      </p:sp>
      <p:sp>
        <p:nvSpPr>
          <p:cNvPr id="1884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A certain transistor has a </a:t>
            </a:r>
            <a:r>
              <a:rPr lang="en-AU" sz="2000" b="1" dirty="0" smtClean="0">
                <a:solidFill>
                  <a:prstClr val="black"/>
                </a:solidFill>
                <a:latin typeface="Times New Roman"/>
                <a:ea typeface="Times New Roman"/>
                <a:sym typeface="Symbol"/>
              </a:rPr>
              <a:t>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  <a:sym typeface="Math A"/>
              </a:rPr>
              <a:t>dc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200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When the base current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= 50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Determine the collector current. Also calculate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</p:txBody>
      </p:sp>
      <p:pic>
        <p:nvPicPr>
          <p:cNvPr id="18841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667000"/>
            <a:ext cx="4038600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FB67E7-5888-461E-B2B8-601577C931E4}" type="slidenum">
              <a:rPr lang="en-US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 4-2</a:t>
            </a:r>
          </a:p>
        </p:txBody>
      </p:sp>
      <p:sp>
        <p:nvSpPr>
          <p:cNvPr id="1894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A given NPN transistor has </a:t>
            </a: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000" b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000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150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Determine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,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CB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CB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V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BE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the circuit shown below (ignore ac signal):</a:t>
            </a:r>
          </a:p>
        </p:txBody>
      </p:sp>
      <p:pic>
        <p:nvPicPr>
          <p:cNvPr id="18944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667000"/>
            <a:ext cx="52768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FBA517-379D-43E2-A5D6-2AC775EA03C9}" type="slidenum">
              <a:rPr lang="en-US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Text Box 2"/>
          <p:cNvSpPr txBox="1">
            <a:spLocks noChangeArrowheads="1"/>
          </p:cNvSpPr>
          <p:nvPr/>
        </p:nvSpPr>
        <p:spPr bwMode="auto">
          <a:xfrm>
            <a:off x="762000" y="1600200"/>
            <a:ext cx="77724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Graphical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construction for determining the dc collector current </a:t>
            </a:r>
            <a:r>
              <a:rPr lang="en-US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collector-to-emitter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voltage </a:t>
            </a:r>
            <a:r>
              <a:rPr lang="en-US" sz="2000" b="1" dirty="0" smtClean="0">
                <a:latin typeface="Times New Roman" pitchFamily="18" charset="0"/>
              </a:rPr>
              <a:t>V</a:t>
            </a:r>
            <a:r>
              <a:rPr lang="en-US" sz="1200" b="1" dirty="0" smtClean="0">
                <a:latin typeface="Times New Roman" pitchFamily="18" charset="0"/>
              </a:rPr>
              <a:t>CE</a:t>
            </a:r>
            <a:r>
              <a:rPr lang="en-US" sz="2000" dirty="0" smtClean="0">
                <a:latin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</a:endParaRPr>
          </a:p>
        </p:txBody>
      </p:sp>
      <p:pic>
        <p:nvPicPr>
          <p:cNvPr id="306179" name="Picture 3" descr="8212n04_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2340" y="2743200"/>
            <a:ext cx="52578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618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7772400" cy="1143000"/>
          </a:xfrm>
          <a:ln/>
        </p:spPr>
        <p:txBody>
          <a:bodyPr/>
          <a:lstStyle/>
          <a:p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BJT-Output Characteristics: </a:t>
            </a:r>
            <a:b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 Emitter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Configuration.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F9B2F-CAAD-4C9C-9B66-71478BA3A64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3427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1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b="1" kern="1200" dirty="0" smtClean="0">
                <a:solidFill>
                  <a:srgbClr val="0000CC"/>
                </a:solidFill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BJT-Output Characteristics: </a:t>
            </a:r>
            <a:br>
              <a:rPr lang="en-US" sz="2800" b="1" kern="1200" dirty="0" smtClean="0">
                <a:solidFill>
                  <a:srgbClr val="0000CC"/>
                </a:solidFill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</a:br>
            <a:r>
              <a:rPr lang="en-US" sz="2000" b="1" kern="12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000" b="1" kern="1200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ommon Emitter </a:t>
            </a:r>
            <a:r>
              <a:rPr lang="en-US" sz="2000" b="1" kern="12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000" b="1" kern="1200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onfiguration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  <p:sp>
        <p:nvSpPr>
          <p:cNvPr id="9252" name="Text Box 1027"/>
          <p:cNvSpPr txBox="1">
            <a:spLocks noChangeArrowheads="1"/>
          </p:cNvSpPr>
          <p:nvPr/>
        </p:nvSpPr>
        <p:spPr bwMode="auto">
          <a:xfrm>
            <a:off x="457200" y="1600200"/>
            <a:ext cx="8305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57300" lvl="2" indent="-342900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We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must operate the transistor in the linear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region.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A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transistor’s operating point (Q-point) is defined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by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</a:rPr>
              <a:t>, </a:t>
            </a:r>
            <a:r>
              <a:rPr lang="en-US" sz="2000" b="1" i="1" dirty="0">
                <a:solidFill>
                  <a:srgbClr val="006600"/>
                </a:solidFill>
                <a:latin typeface="Times New Roman" pitchFamily="18" charset="0"/>
              </a:rPr>
              <a:t>V</a:t>
            </a:r>
            <a:r>
              <a:rPr lang="en-US" sz="1200" b="1" i="1" dirty="0">
                <a:solidFill>
                  <a:srgbClr val="006600"/>
                </a:solidFill>
                <a:latin typeface="Times New Roman" pitchFamily="18" charset="0"/>
              </a:rPr>
              <a:t>CE</a:t>
            </a:r>
            <a:r>
              <a:rPr lang="en-US" sz="2000" b="1" i="1" dirty="0">
                <a:solidFill>
                  <a:srgbClr val="006600"/>
                </a:solidFill>
                <a:latin typeface="Times New Roman" pitchFamily="18" charset="0"/>
              </a:rPr>
              <a:t>,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and </a:t>
            </a:r>
            <a:r>
              <a:rPr lang="en-US" sz="2000" b="1" i="1" dirty="0">
                <a:solidFill>
                  <a:srgbClr val="0000CC"/>
                </a:solidFill>
                <a:latin typeface="Times New Roman" pitchFamily="18" charset="0"/>
              </a:rPr>
              <a:t>I</a:t>
            </a:r>
            <a:r>
              <a:rPr lang="en-US" sz="1200" b="1" i="1" dirty="0">
                <a:solidFill>
                  <a:srgbClr val="0000CC"/>
                </a:solidFill>
                <a:latin typeface="Times New Roman" pitchFamily="18" charset="0"/>
              </a:rPr>
              <a:t>B.</a:t>
            </a:r>
            <a:r>
              <a:rPr lang="en-US" sz="2800" b="1" i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9250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70536283"/>
              </p:ext>
            </p:extLst>
          </p:nvPr>
        </p:nvGraphicFramePr>
        <p:xfrm>
          <a:off x="1981200" y="2514600"/>
          <a:ext cx="5811838" cy="3419475"/>
        </p:xfrm>
        <a:graphic>
          <a:graphicData uri="http://schemas.openxmlformats.org/presentationml/2006/ole">
            <p:oleObj spid="_x0000_s315403" name="Bitmap Image" r:id="rId3" imgW="5811061" imgH="3419952" progId="PBrush">
              <p:embed/>
            </p:oleObj>
          </a:graphicData>
        </a:graphic>
      </p:graphicFrame>
      <p:sp>
        <p:nvSpPr>
          <p:cNvPr id="925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EADAC1-EAB7-41A0-9D3B-ACF2EFAF63AA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mtClean="0">
              <a:latin typeface="Arial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				</a:t>
            </a:r>
            <a:r>
              <a:rPr lang="en-US" dirty="0" err="1" smtClean="0"/>
              <a:t>Nasim</a:t>
            </a:r>
            <a:r>
              <a:rPr lang="en-US" dirty="0" smtClean="0"/>
              <a:t> </a:t>
            </a:r>
            <a:r>
              <a:rPr lang="en-US" dirty="0" err="1" smtClean="0"/>
              <a:t>Zafar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00829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 4.3</a:t>
            </a:r>
          </a:p>
        </p:txBody>
      </p:sp>
      <p:sp>
        <p:nvSpPr>
          <p:cNvPr id="10269" name="Rectangle 4"/>
          <p:cNvSpPr>
            <a:spLocks noGrp="1" noChangeArrowheads="1"/>
          </p:cNvSpPr>
          <p:nvPr>
            <p:ph idx="1"/>
          </p:nvPr>
        </p:nvSpPr>
        <p:spPr>
          <a:xfrm>
            <a:off x="914400" y="1219200"/>
            <a:ext cx="7620000" cy="4114800"/>
          </a:xfrm>
        </p:spPr>
        <p:txBody>
          <a:bodyPr/>
          <a:lstStyle/>
          <a:p>
            <a:pPr>
              <a:lnSpc>
                <a:spcPct val="110000"/>
              </a:lnSpc>
              <a:buFont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From the output characteristics of the common emitter configuration shown below, find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ac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and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with an Operating point at I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=25 A and V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=7.5V.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CB2A5-8D13-4C88-A217-F9F4FFB15B42}" type="slidenum">
              <a:rPr lang="en-US"/>
              <a:pPr>
                <a:defRPr/>
              </a:pPr>
              <a:t>23</a:t>
            </a:fld>
            <a:endParaRPr lang="en-US"/>
          </a:p>
        </p:txBody>
      </p:sp>
      <p:graphicFrame>
        <p:nvGraphicFramePr>
          <p:cNvPr id="10267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70764436"/>
              </p:ext>
            </p:extLst>
          </p:nvPr>
        </p:nvGraphicFramePr>
        <p:xfrm>
          <a:off x="1981200" y="2438400"/>
          <a:ext cx="5811838" cy="3419475"/>
        </p:xfrm>
        <a:graphic>
          <a:graphicData uri="http://schemas.openxmlformats.org/presentationml/2006/ole">
            <p:oleObj spid="_x0000_s10337" name="Bitmap Image" r:id="rId3" imgW="5811061" imgH="3419952" progId="PBrush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 of DC Analysis: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Bias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the transistor so that it operates in the </a:t>
            </a:r>
            <a:r>
              <a:rPr lang="en-US" sz="2000" b="1" i="1" dirty="0">
                <a:solidFill>
                  <a:prstClr val="black"/>
                </a:solidFill>
                <a:latin typeface="Times New Roman" pitchFamily="18" charset="0"/>
              </a:rPr>
              <a:t>linear region </a:t>
            </a:r>
            <a:endParaRPr lang="en-US" sz="2000" b="1" i="1" dirty="0" smtClean="0">
              <a:solidFill>
                <a:prstClr val="black"/>
              </a:solidFill>
              <a:latin typeface="Times New Roman" pitchFamily="18" charset="0"/>
            </a:endParaRP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B-E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junction forward biased, C-E junction reversed biased.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Use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BE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= 0.7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(NPN),  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I</a:t>
            </a:r>
            <a:r>
              <a:rPr lang="en-US" sz="1200" b="1" dirty="0">
                <a:solidFill>
                  <a:srgbClr val="006600"/>
                </a:solidFill>
                <a:latin typeface="Times New Roman" pitchFamily="18" charset="0"/>
              </a:rPr>
              <a:t>C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  <a:sym typeface="Symbol" pitchFamily="18" charset="2"/>
              </a:rPr>
              <a:t> 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I</a:t>
            </a:r>
            <a:r>
              <a:rPr lang="en-US" sz="1200" b="1" dirty="0">
                <a:solidFill>
                  <a:srgbClr val="006600"/>
                </a:solidFill>
                <a:latin typeface="Times New Roman" pitchFamily="18" charset="0"/>
              </a:rPr>
              <a:t>E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,  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I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C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 = </a:t>
            </a:r>
            <a:r>
              <a:rPr lang="en-US" sz="2000" b="1" dirty="0" err="1">
                <a:solidFill>
                  <a:srgbClr val="0000CC"/>
                </a:solidFill>
                <a:latin typeface="Symbol" pitchFamily="18" charset="2"/>
              </a:rPr>
              <a:t>b</a:t>
            </a:r>
            <a:r>
              <a:rPr lang="en-US" sz="2000" b="1" dirty="0" err="1">
                <a:solidFill>
                  <a:srgbClr val="0000CC"/>
                </a:solidFill>
                <a:latin typeface="Times New Roman" pitchFamily="18" charset="0"/>
              </a:rPr>
              <a:t>I</a:t>
            </a:r>
            <a:r>
              <a:rPr lang="en-US" sz="1200" b="1" dirty="0" err="1">
                <a:solidFill>
                  <a:srgbClr val="0000CC"/>
                </a:solidFill>
                <a:latin typeface="Times New Roman" pitchFamily="18" charset="0"/>
              </a:rPr>
              <a:t>B</a:t>
            </a:r>
            <a:endParaRPr lang="en-US" sz="1200" b="1" dirty="0">
              <a:solidFill>
                <a:srgbClr val="0000CC"/>
              </a:solidFill>
              <a:latin typeface="Times New Roman" pitchFamily="18" charset="0"/>
            </a:endParaRP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Write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B-E, and C-E voltage loops.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For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DC analysis, solve for 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, and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CE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.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For design, solve for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the resistor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values (I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and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CE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specified).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E6C2B9-F400-4E3D-B627-9C29C750ECC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4203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16E5D-FC89-419F-A671-64590F815FC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7478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750</Words>
  <Application>Microsoft Office PowerPoint</Application>
  <PresentationFormat>On-screen Show (4:3)</PresentationFormat>
  <Paragraphs>219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Office Theme</vt:lpstr>
      <vt:lpstr>1_Default Design</vt:lpstr>
      <vt:lpstr>4_Default Design</vt:lpstr>
      <vt:lpstr>3_Office Theme</vt:lpstr>
      <vt:lpstr>4_Office Theme</vt:lpstr>
      <vt:lpstr>2_Office Theme</vt:lpstr>
      <vt:lpstr>6_Office Theme</vt:lpstr>
      <vt:lpstr>Bitmap Image</vt:lpstr>
      <vt:lpstr>COMSATS Institute of Information Technology Virtual campus Islamabad</vt:lpstr>
      <vt:lpstr>  DC Analysis of Transistor Circuits-I   </vt:lpstr>
      <vt:lpstr>NPN Transistor</vt:lpstr>
      <vt:lpstr>Operation of an NPN Transistor:</vt:lpstr>
      <vt:lpstr> Modes of Operation of a BJT Transistor:</vt:lpstr>
      <vt:lpstr>Transistor Characteristics:</vt:lpstr>
      <vt:lpstr>Slide 7</vt:lpstr>
      <vt:lpstr>Slide 8</vt:lpstr>
      <vt:lpstr>           DC Analysis of Transistor Circuits.   </vt:lpstr>
      <vt:lpstr>  DC Analysis of Transistor Circuits:  </vt:lpstr>
      <vt:lpstr>  DC Analysis of Transistor Circuits:  </vt:lpstr>
      <vt:lpstr>  DC Analysis of Transistor Circuits:  </vt:lpstr>
      <vt:lpstr>  DC Analysis of Transistor Circuits:  </vt:lpstr>
      <vt:lpstr>BJT-Current and Voltage Analysis:</vt:lpstr>
      <vt:lpstr>BJT-Current and Voltage Analysis:</vt:lpstr>
      <vt:lpstr>         DC Analysis of Transistor Circuits  Examples and Exercises:   </vt:lpstr>
      <vt:lpstr> Summary of equations for a BJT:</vt:lpstr>
      <vt:lpstr>Slide 18</vt:lpstr>
      <vt:lpstr>Exercise 4-1</vt:lpstr>
      <vt:lpstr>Example 4-2</vt:lpstr>
      <vt:lpstr>BJT-Output Characteristics:  Common Emitter Configuration.</vt:lpstr>
      <vt:lpstr>BJT-Output Characteristics:  Common Emitter Configuration</vt:lpstr>
      <vt:lpstr>Example 4.3</vt:lpstr>
      <vt:lpstr>Summary of DC Analysis: 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Nasim Zafar</dc:creator>
  <cp:lastModifiedBy>NTS</cp:lastModifiedBy>
  <cp:revision>155</cp:revision>
  <dcterms:created xsi:type="dcterms:W3CDTF">2012-09-15T06:36:07Z</dcterms:created>
  <dcterms:modified xsi:type="dcterms:W3CDTF">2012-09-27T05:45:31Z</dcterms:modified>
</cp:coreProperties>
</file>