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8"/>
  </p:notesMasterIdLst>
  <p:sldIdLst>
    <p:sldId id="257" r:id="rId2"/>
    <p:sldId id="298" r:id="rId3"/>
    <p:sldId id="351" r:id="rId4"/>
    <p:sldId id="331" r:id="rId5"/>
    <p:sldId id="299" r:id="rId6"/>
    <p:sldId id="340" r:id="rId7"/>
    <p:sldId id="352" r:id="rId8"/>
    <p:sldId id="335" r:id="rId9"/>
    <p:sldId id="346" r:id="rId10"/>
    <p:sldId id="344" r:id="rId11"/>
    <p:sldId id="304" r:id="rId12"/>
    <p:sldId id="313" r:id="rId13"/>
    <p:sldId id="302" r:id="rId14"/>
    <p:sldId id="366" r:id="rId15"/>
    <p:sldId id="345" r:id="rId16"/>
    <p:sldId id="362" r:id="rId17"/>
    <p:sldId id="278" r:id="rId18"/>
    <p:sldId id="347" r:id="rId19"/>
    <p:sldId id="330" r:id="rId20"/>
    <p:sldId id="348" r:id="rId21"/>
    <p:sldId id="329" r:id="rId22"/>
    <p:sldId id="332" r:id="rId23"/>
    <p:sldId id="333" r:id="rId24"/>
    <p:sldId id="354" r:id="rId25"/>
    <p:sldId id="327" r:id="rId26"/>
    <p:sldId id="326" r:id="rId27"/>
    <p:sldId id="325" r:id="rId28"/>
    <p:sldId id="317" r:id="rId29"/>
    <p:sldId id="285" r:id="rId30"/>
    <p:sldId id="318" r:id="rId31"/>
    <p:sldId id="368" r:id="rId32"/>
    <p:sldId id="319" r:id="rId33"/>
    <p:sldId id="341" r:id="rId34"/>
    <p:sldId id="323" r:id="rId35"/>
    <p:sldId id="338" r:id="rId36"/>
    <p:sldId id="339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00FF"/>
    <a:srgbClr val="990099"/>
    <a:srgbClr val="D0240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208" autoAdjust="0"/>
    <p:restoredTop sz="94660"/>
  </p:normalViewPr>
  <p:slideViewPr>
    <p:cSldViewPr>
      <p:cViewPr>
        <p:scale>
          <a:sx n="70" d="100"/>
          <a:sy n="70" d="100"/>
        </p:scale>
        <p:origin x="-498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23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CCCCA-3E14-46A7-ABD4-A34410AD28FC}" type="datetimeFigureOut">
              <a:rPr lang="en-US" smtClean="0"/>
              <a:pPr/>
              <a:t>9/22/2012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6CCF8D-CE32-4C81-A4CA-E34D51C977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F87837-45D1-4013-8562-C1B9EC9019F0}" type="slidenum">
              <a:rPr lang="en-US"/>
              <a:pPr/>
              <a:t>19</a:t>
            </a:fld>
            <a:endParaRPr lang="en-US"/>
          </a:p>
        </p:txBody>
      </p:sp>
      <p:sp>
        <p:nvSpPr>
          <p:cNvPr id="31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329E85-6828-429F-BF67-E201E83CBF7E}" type="slidenum">
              <a:rPr lang="en-US"/>
              <a:pPr/>
              <a:t>21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AD8AEC-0127-47F0-BA3C-D1C9FCA2FD3F}" type="slidenum">
              <a:rPr lang="en-US"/>
              <a:pPr/>
              <a:t>25</a:t>
            </a:fld>
            <a:endParaRPr lang="en-US"/>
          </a:p>
        </p:txBody>
      </p:sp>
      <p:sp>
        <p:nvSpPr>
          <p:cNvPr id="317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97A1C-FE54-48C0-9B74-7DB028C7BF52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DD30D-B583-44F1-80FD-46778D973CEA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B9301-27AC-4BB2-9F4B-838F377355E5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0024-42C3-4886-A340-6C278EE1C72D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4931B-C152-4F1E-AF60-B70044B230B6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9E8D3-6D27-47AC-B036-2B755A76939E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163EE-91A6-4278-82F3-8A93163A91D3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CFD14-2E33-4264-B5DF-0A00B1291BE0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BE6A-0A38-47D0-A7FD-1809D1EF9471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0CC8-2CEF-41B1-81B1-1FFFE59E1CE5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6E78-5769-4715-B168-AA678FCC83F8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xmlns="" val="389050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54125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6525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6525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FF7D8-FF06-4238-802C-8462F0314FF7}" type="datetime1">
              <a:rPr lang="en-US" smtClean="0"/>
              <a:pPr>
                <a:defRPr/>
              </a:pPr>
              <a:t>9/22/2012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Rectangle 2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E1D94-6FF2-46B8-A43A-45B3E95B2B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79C5B-0FA4-40CC-995D-EEA63E6CFAFE}" type="datetime1">
              <a:rPr lang="en-US" smtClean="0"/>
              <a:pPr/>
              <a:t>9/22/2012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88" r:id="rId13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903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BJT-Transistor Characteristics </a:t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and Parameters: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15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  <a:endParaRPr lang="en-US" sz="112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Transistor Characteristics and Parameters. 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The Gain Factors: DC Beta(</a:t>
            </a:r>
            <a:r>
              <a:rPr lang="en-US" sz="9600" b="1" i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</a:t>
            </a: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) and DC Alpha (</a:t>
            </a:r>
            <a:r>
              <a:rPr lang="en-GB" sz="96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).  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Relationship of </a:t>
            </a:r>
            <a:r>
              <a:rPr lang="en-US" sz="9600" b="1" i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and </a:t>
            </a:r>
            <a:r>
              <a:rPr lang="en-GB" sz="96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Early </a:t>
            </a: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Effect. 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9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Maximum Transistor Ratings. 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  <a:buNone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lnSpc>
                <a:spcPct val="150000"/>
              </a:lnSpc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4975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150000"/>
              </a:lnSpc>
              <a:buSzPct val="124000"/>
              <a:buFont typeface="Wingdings" pitchFamily="2" charset="2"/>
              <a:buChar char="Ø"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>
              <a:lnSpc>
                <a:spcPct val="150000"/>
              </a:lnSpc>
              <a:buSzPct val="125000"/>
              <a:buFont typeface="Wingdings" pitchFamily="2" charset="2"/>
              <a:buChar char="Ø"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>
              <a:lnSpc>
                <a:spcPct val="150000"/>
              </a:lnSpc>
              <a:buSzPct val="126000"/>
              <a:buFont typeface="Wingdings" pitchFamily="2" charset="2"/>
              <a:buChar char="Ø"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Integrated Electronics: </a:t>
            </a:r>
          </a:p>
          <a:p>
            <a:pPr>
              <a:lnSpc>
                <a:spcPct val="150000"/>
              </a:lnSpc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Jacob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 marL="457200" indent="-457200">
              <a:lnSpc>
                <a:spcPct val="150000"/>
              </a:lnSpc>
              <a:buSzPct val="125000"/>
              <a:buFont typeface="Wingdings" pitchFamily="2" charset="2"/>
              <a:buChar char="Ø"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 Robert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lnSpc>
                <a:spcPct val="150000"/>
              </a:lnSpc>
              <a:buSzPct val="126000"/>
              <a:buFont typeface="Wingdings" pitchFamily="2" charset="2"/>
              <a:buChar char="Ø"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Introductory Electronic Devices and Circuits: </a:t>
            </a:r>
          </a:p>
          <a:p>
            <a:pPr eaLnBrk="1" hangingPunct="1">
              <a:lnSpc>
                <a:spcPct val="150000"/>
              </a:lnSpc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      Robert T.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20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lnSpc>
                <a:spcPct val="150000"/>
              </a:lnSpc>
              <a:buFont typeface="Wingdings" pitchFamily="2" charset="2"/>
              <a:buChar char="Ø"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Chapter 4 – Bipolar Junction Transistors:</a:t>
            </a:r>
          </a:p>
          <a:p>
            <a:pPr marL="0" lvl="0" indent="0" algn="ctr" fontAlgn="base">
              <a:lnSpc>
                <a:spcPct val="80000"/>
              </a:lnSpc>
              <a:spcAft>
                <a:spcPct val="0"/>
              </a:spcAft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Figures are </a:t>
            </a:r>
            <a:r>
              <a:rPr lang="en-US" sz="2100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redrawn (with some modifications</a:t>
            </a:r>
            <a:r>
              <a:rPr lang="en-US" sz="21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from </a:t>
            </a:r>
          </a:p>
          <a:p>
            <a:pPr marL="0" lvl="0" indent="0" algn="ctr" fontAlgn="base">
              <a:spcAft>
                <a:spcPct val="0"/>
              </a:spcAft>
              <a:buNone/>
            </a:pPr>
            <a:endParaRPr lang="en-US" sz="20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Electronic </a:t>
            </a:r>
            <a:r>
              <a:rPr lang="en-US" sz="2400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Devices </a:t>
            </a:r>
            <a:endParaRPr lang="en-US" sz="2400" b="1" kern="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kern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endParaRPr lang="en-US" sz="2400" kern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 fontAlgn="base">
              <a:spcAft>
                <a:spcPct val="0"/>
              </a:spcAft>
              <a:buNone/>
            </a:pPr>
            <a:r>
              <a:rPr lang="en-US" sz="2400" b="1" i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Thomas L. Floyd</a:t>
            </a:r>
            <a:endParaRPr lang="th-TH" sz="2400" b="1" i="1" kern="0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3959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Bipolar Junction Transistors</a:t>
            </a:r>
            <a:b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BJTs-Circuits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2819400" y="2438401"/>
            <a:ext cx="2362200" cy="3281363"/>
            <a:chOff x="2304" y="2112"/>
            <a:chExt cx="1488" cy="2067"/>
          </a:xfrm>
        </p:grpSpPr>
        <p:sp>
          <p:nvSpPr>
            <p:cNvPr id="5" name="Oval 34"/>
            <p:cNvSpPr>
              <a:spLocks noChangeArrowheads="1"/>
            </p:cNvSpPr>
            <p:nvPr/>
          </p:nvSpPr>
          <p:spPr bwMode="auto">
            <a:xfrm>
              <a:off x="2880" y="2688"/>
              <a:ext cx="912" cy="91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" name="Line 35"/>
            <p:cNvSpPr>
              <a:spLocks noChangeShapeType="1"/>
            </p:cNvSpPr>
            <p:nvPr/>
          </p:nvSpPr>
          <p:spPr bwMode="auto">
            <a:xfrm>
              <a:off x="3168" y="2832"/>
              <a:ext cx="0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Line 36"/>
            <p:cNvSpPr>
              <a:spLocks noChangeShapeType="1"/>
            </p:cNvSpPr>
            <p:nvPr/>
          </p:nvSpPr>
          <p:spPr bwMode="auto">
            <a:xfrm flipV="1">
              <a:off x="3168" y="2736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" name="Line 37"/>
            <p:cNvSpPr>
              <a:spLocks noChangeShapeType="1"/>
            </p:cNvSpPr>
            <p:nvPr/>
          </p:nvSpPr>
          <p:spPr bwMode="auto">
            <a:xfrm>
              <a:off x="3168" y="3312"/>
              <a:ext cx="336" cy="24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Line 38"/>
            <p:cNvSpPr>
              <a:spLocks noChangeShapeType="1"/>
            </p:cNvSpPr>
            <p:nvPr/>
          </p:nvSpPr>
          <p:spPr bwMode="auto">
            <a:xfrm flipV="1">
              <a:off x="3504" y="23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" name="Line 39"/>
            <p:cNvSpPr>
              <a:spLocks noChangeShapeType="1"/>
            </p:cNvSpPr>
            <p:nvPr/>
          </p:nvSpPr>
          <p:spPr bwMode="auto">
            <a:xfrm flipH="1">
              <a:off x="2592" y="3168"/>
              <a:ext cx="57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Line 40"/>
            <p:cNvSpPr>
              <a:spLocks noChangeShapeType="1"/>
            </p:cNvSpPr>
            <p:nvPr/>
          </p:nvSpPr>
          <p:spPr bwMode="auto">
            <a:xfrm flipV="1">
              <a:off x="3504" y="3552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 Box 42"/>
            <p:cNvSpPr txBox="1">
              <a:spLocks noChangeArrowheads="1"/>
            </p:cNvSpPr>
            <p:nvPr/>
          </p:nvSpPr>
          <p:spPr bwMode="auto">
            <a:xfrm>
              <a:off x="2304" y="3024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  <p:sp>
          <p:nvSpPr>
            <p:cNvPr id="13" name="Text Box 43"/>
            <p:cNvSpPr txBox="1">
              <a:spLocks noChangeArrowheads="1"/>
            </p:cNvSpPr>
            <p:nvPr/>
          </p:nvSpPr>
          <p:spPr bwMode="auto">
            <a:xfrm>
              <a:off x="3312" y="2112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C</a:t>
              </a:r>
            </a:p>
          </p:txBody>
        </p:sp>
        <p:sp>
          <p:nvSpPr>
            <p:cNvPr id="14" name="Text Box 44"/>
            <p:cNvSpPr txBox="1">
              <a:spLocks noChangeArrowheads="1"/>
            </p:cNvSpPr>
            <p:nvPr/>
          </p:nvSpPr>
          <p:spPr bwMode="auto">
            <a:xfrm>
              <a:off x="3312" y="3888"/>
              <a:ext cx="384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 dirty="0">
                  <a:latin typeface="Times New Roman" pitchFamily="18" charset="0"/>
                  <a:cs typeface="Times New Roman" pitchFamily="18" charset="0"/>
                </a:rPr>
                <a:t>E</a:t>
              </a: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Types:</a:t>
            </a:r>
            <a:endParaRPr lang="es-E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133600"/>
            <a:ext cx="7340600" cy="40084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MOS </a:t>
            </a:r>
            <a:r>
              <a:rPr lang="es-ES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- Metal Oxide </a:t>
            </a:r>
            <a:r>
              <a:rPr lang="es-ES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Semiconductor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FET </a:t>
            </a:r>
            <a:r>
              <a:rPr lang="es-E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s-ES" sz="2800" b="1" i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Field</a:t>
            </a:r>
            <a:r>
              <a:rPr lang="es-ES" sz="28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Effect </a:t>
            </a:r>
            <a:r>
              <a:rPr lang="es-ES" sz="28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endParaRPr lang="es-ES" sz="28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s-ES" sz="2800" b="1" i="1" dirty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BJT - Bipolar Junction </a:t>
            </a:r>
            <a:r>
              <a:rPr lang="es-ES" sz="2800" b="1" i="1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Transistor</a:t>
            </a:r>
            <a:endParaRPr lang="es-ES" sz="2800" b="1" i="1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372" name="Rectangle 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8529638" y="6289675"/>
            <a:ext cx="5365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>
                <a:solidFill>
                  <a:srgbClr val="3366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◄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981200"/>
            <a:ext cx="7661649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Characteristics 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and 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Hybrid Parameters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7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" descr="C21NF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3357563"/>
            <a:ext cx="456406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7772400" cy="1112838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Overview of Bipolar Transistors: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3238"/>
            <a:ext cx="8331200" cy="48958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control in an FET is due to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 field. </a:t>
            </a: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Control in a bipolar transistor is generally considered to be due to an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electric current.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current into one terminal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determines the current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between two others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as with an FET, 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bipolar transistor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can be used as a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‘control device’</a:t>
            </a:r>
          </a:p>
        </p:txBody>
      </p:sp>
      <p:sp>
        <p:nvSpPr>
          <p:cNvPr id="512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7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128" name="Rectangle 9"/>
          <p:cNvSpPr>
            <a:spLocks noChangeArrowheads="1"/>
          </p:cNvSpPr>
          <p:nvPr/>
        </p:nvSpPr>
        <p:spPr bwMode="auto">
          <a:xfrm>
            <a:off x="0" y="3114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58813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Characteristics:</a:t>
            </a:r>
            <a:endParaRPr lang="en-GB" sz="2800" dirty="0"/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Transistor Geometry.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Carrier motion (mobility).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Collector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collection efficiency”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(Alpha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Asymmetry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: Efficiency / Breakdown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voltages.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NPN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transistors are normally better than PNP since electron mobility is better than hole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mobility.</a:t>
            </a:r>
            <a:endParaRPr lang="en-GB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and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Operation Modes: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4" name="Picture 5" descr="8212n04_0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209800"/>
            <a:ext cx="6079332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Biasing Configurations: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219200"/>
            <a:ext cx="716280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  <a:defRPr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Common-Base Configuration (CB) : </a:t>
            </a:r>
          </a:p>
          <a:p>
            <a:pPr marL="457200" indent="-457200"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Common-Emitter Configuration (CE): </a:t>
            </a: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input = 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 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3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Common-Collector Configuration (CC)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input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;  output = V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&amp; I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E</a:t>
            </a:r>
          </a:p>
          <a:p>
            <a:endParaRPr lang="en-US" sz="2400" dirty="0" smtClean="0"/>
          </a:p>
          <a:p>
            <a:pPr marL="457200" indent="-457200">
              <a:buNone/>
              <a:defRPr/>
            </a:pP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Object 15"/>
          <p:cNvGraphicFramePr>
            <a:graphicFrameLocks noChangeAspect="1"/>
          </p:cNvGraphicFramePr>
          <p:nvPr/>
        </p:nvGraphicFramePr>
        <p:xfrm>
          <a:off x="762000" y="1066800"/>
          <a:ext cx="7772400" cy="4081573"/>
        </p:xfrm>
        <a:graphic>
          <a:graphicData uri="http://schemas.openxmlformats.org/presentationml/2006/ole">
            <p:oleObj spid="_x0000_s84997" name="Microsoft Draw Drawing" r:id="rId3" imgW="5220720" imgH="2911680" progId="">
              <p:embed/>
            </p:oleObj>
          </a:graphicData>
        </a:graphic>
      </p:graphicFrame>
      <p:sp>
        <p:nvSpPr>
          <p:cNvPr id="17" name="Rectangle 16"/>
          <p:cNvSpPr/>
          <p:nvPr/>
        </p:nvSpPr>
        <p:spPr>
          <a:xfrm>
            <a:off x="838200" y="304800"/>
            <a:ext cx="7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990600" y="5410200"/>
            <a:ext cx="6934200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Active: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BJT acts like an amplifier (most common use).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0600" y="5791200"/>
            <a:ext cx="431304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Saturation: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 short circuit. </a:t>
            </a:r>
          </a:p>
          <a:p>
            <a:pPr eaLnBrk="0" hangingPunct="0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BJT acts like an open circuit.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</a:p>
        </p:txBody>
      </p:sp>
      <p:sp>
        <p:nvSpPr>
          <p:cNvPr id="3379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800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Region: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Region where current curves are practically flat.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lnSpc>
                <a:spcPct val="110000"/>
              </a:lnSpc>
              <a:spcBef>
                <a:spcPts val="300"/>
              </a:spcBef>
              <a:spcAft>
                <a:spcPts val="500"/>
              </a:spcAft>
              <a:buClr>
                <a:srgbClr val="FF0000"/>
              </a:buClr>
              <a:buSzPct val="154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Active Region,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transistor is on. The collector current is proportional to and controlled by the base current 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 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GB" sz="20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βI</a:t>
            </a:r>
            <a:r>
              <a:rPr lang="en-GB" sz="2000" baseline="-17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and relatively insensitive to </a:t>
            </a:r>
            <a:r>
              <a:rPr lang="en-GB" sz="20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pPr lvl="0">
              <a:lnSpc>
                <a:spcPct val="110000"/>
              </a:lnSpc>
              <a:spcBef>
                <a:spcPts val="300"/>
              </a:spcBef>
              <a:spcAft>
                <a:spcPts val="500"/>
              </a:spcAft>
              <a:buClr>
                <a:srgbClr val="FF0000"/>
              </a:buClr>
              <a:buSzPct val="151000"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this region the transistor can be used as an </a:t>
            </a:r>
            <a:r>
              <a:rPr lang="en-GB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amplifier</a:t>
            </a:r>
            <a:r>
              <a:rPr lang="en-GB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Cutoff Region: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Current reduced to zero.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transistor is off. There is no conduction between the collector and the emitter.  (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= 0 therefore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= 0).</a:t>
            </a:r>
          </a:p>
          <a:p>
            <a:pPr lvl="1">
              <a:lnSpc>
                <a:spcPct val="90000"/>
              </a:lnSpc>
              <a:buNone/>
            </a:pPr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Equivalent to an </a:t>
            </a:r>
            <a:r>
              <a:rPr 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off-state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the transistor behaves like an open switch. Low current flow, High Voltage.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Saturation Region:</a:t>
            </a:r>
          </a:p>
          <a:p>
            <a:pPr>
              <a:lnSpc>
                <a:spcPct val="90000"/>
              </a:lnSpc>
              <a:buNone/>
            </a:pP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In Saturation region: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 The transistor is </a:t>
            </a:r>
            <a:r>
              <a:rPr lang="en-GB" sz="20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on.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The collector current varies very little with a change in the base current in the saturation  region. </a:t>
            </a:r>
          </a:p>
          <a:p>
            <a:pPr lvl="1">
              <a:lnSpc>
                <a:spcPct val="90000"/>
              </a:lnSpc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output voltage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is small, a few tenths of  a volt. </a:t>
            </a:r>
          </a:p>
          <a:p>
            <a:pPr lvl="1">
              <a:lnSpc>
                <a:spcPct val="90000"/>
              </a:lnSpc>
              <a:buNone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The collector current is strongly dependent on </a:t>
            </a:r>
            <a:r>
              <a:rPr lang="en-GB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000" baseline="-17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unlike in the active region. 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Ideal transistor behaves like a </a:t>
            </a:r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closed switch.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14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Modes of BJT Operation: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039813"/>
            <a:ext cx="8686800" cy="566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4495800" y="2514600"/>
            <a:ext cx="3352800" cy="457200"/>
          </a:xfrm>
          <a:prstGeom prst="rect">
            <a:avLst/>
          </a:prstGeom>
          <a:noFill/>
          <a:ln w="9525">
            <a:solidFill>
              <a:srgbClr val="0033CC"/>
            </a:solidFill>
            <a:prstDash val="lg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981200"/>
            <a:ext cx="7661649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Transistor Characteristics 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and </a:t>
            </a:r>
          </a:p>
          <a:p>
            <a:pPr lvl="0" algn="ctr">
              <a:lnSpc>
                <a:spcPct val="170000"/>
              </a:lnSpc>
              <a:spcBef>
                <a:spcPts val="0"/>
              </a:spcBef>
            </a:pP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Hybrid Parameters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16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DC-Current Gain Parameters:</a:t>
            </a:r>
            <a:endParaRPr lang="en-GB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5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Clr>
                <a:srgbClr val="FF0000"/>
              </a:buCl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DC Beta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(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)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DC Alpha (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):</a:t>
            </a:r>
            <a:endParaRPr lang="en-GB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Clr>
                <a:srgbClr val="FF0000"/>
              </a:buCl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Two quantities of great importance in the characterization of the transistors are: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common-base current gain 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</a:t>
            </a:r>
            <a:r>
              <a:rPr lang="en-GB" sz="24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.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common-emitter current gain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.</a:t>
            </a:r>
            <a:endParaRPr lang="en-GB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n-US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Common-emitter current gain</a:t>
            </a:r>
          </a:p>
          <a:p>
            <a:pPr>
              <a:lnSpc>
                <a:spcPct val="150000"/>
              </a:lnSpc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       =  Common-base current gain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17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lnSpc>
                <a:spcPct val="120000"/>
              </a:lnSpc>
              <a:spcBef>
                <a:spcPct val="20000"/>
              </a:spcBef>
            </a:pP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/>
            </a:r>
            <a:b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</a:br>
            <a:r>
              <a:rPr lang="en-US" sz="31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DC Common-Emitter Current Gain</a:t>
            </a:r>
            <a:r>
              <a:rPr lang="en-GB" sz="3100" b="1" i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3100" b="1" dirty="0" smtClean="0">
                <a:latin typeface="Times New Roman" pitchFamily="18" charset="0"/>
                <a:ea typeface="+mn-ea"/>
                <a:cs typeface="Times New Roman" pitchFamily="18" charset="0"/>
                <a:sym typeface="Math A" pitchFamily="18" charset="2"/>
              </a:rPr>
              <a:t>:</a:t>
            </a:r>
            <a:r>
              <a:rPr lang="en-GB" sz="3100" dirty="0" smtClean="0"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  <a:t> </a:t>
            </a:r>
            <a:br>
              <a:rPr lang="en-GB" sz="3100" dirty="0" smtClean="0">
                <a:latin typeface="Times New Roman" pitchFamily="18" charset="0"/>
                <a:ea typeface="+mn-ea"/>
                <a:cs typeface="Times New Roman" pitchFamily="18" charset="0"/>
                <a:sym typeface="Symbol" pitchFamily="18" charset="2"/>
              </a:rPr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Current gain</a:t>
            </a:r>
            <a:r>
              <a:rPr lang="en-GB" sz="2400" b="1" i="1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β</a:t>
            </a:r>
            <a:r>
              <a:rPr lang="en-GB" sz="2400" dirty="0" smtClean="0">
                <a:sym typeface="Symbol" pitchFamily="18" charset="2"/>
              </a:rPr>
              <a:t>,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usually designated as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equivalent </a:t>
            </a: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hybrid (h) parameter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is defined by:</a:t>
            </a: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</a:t>
            </a: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	 	</a:t>
            </a:r>
            <a:r>
              <a:rPr lang="en-US" sz="28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=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endParaRPr lang="en-US" sz="2800" b="1" baseline="-25000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The ratio of the dc collector current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to the dc base current</a:t>
            </a:r>
          </a:p>
          <a:p>
            <a:pPr marL="0"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defined as the dc gain factor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Beta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(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)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a transistor.</a:t>
            </a:r>
          </a:p>
          <a:p>
            <a:pPr marL="800100" lvl="2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Thus:	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= I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/I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 </a:t>
            </a:r>
            <a:endParaRPr lang="en-US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18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 Common-Emitter Current Gain</a:t>
            </a:r>
            <a:r>
              <a:rPr lang="en-GB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:</a:t>
            </a:r>
            <a:r>
              <a:rPr lang="en-GB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br>
              <a:rPr lang="en-GB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en-US" sz="2800" b="1" dirty="0"/>
          </a:p>
        </p:txBody>
      </p:sp>
      <p:graphicFrame>
        <p:nvGraphicFramePr>
          <p:cNvPr id="314371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143000" y="3200400"/>
          <a:ext cx="2265720" cy="920772"/>
        </p:xfrm>
        <a:graphic>
          <a:graphicData uri="http://schemas.openxmlformats.org/presentationml/2006/ole">
            <p:oleObj spid="_x0000_s150530" name="Equation" r:id="rId4" imgW="812520" imgH="330120" progId="Equation.3">
              <p:embed/>
            </p:oleObj>
          </a:graphicData>
        </a:graphic>
      </p:graphicFrame>
      <p:graphicFrame>
        <p:nvGraphicFramePr>
          <p:cNvPr id="314373" name="Object 5"/>
          <p:cNvGraphicFramePr>
            <a:graphicFrameLocks noChangeAspect="1"/>
          </p:cNvGraphicFramePr>
          <p:nvPr/>
        </p:nvGraphicFramePr>
        <p:xfrm>
          <a:off x="1219200" y="4564327"/>
          <a:ext cx="2057400" cy="1076233"/>
        </p:xfrm>
        <a:graphic>
          <a:graphicData uri="http://schemas.openxmlformats.org/presentationml/2006/ole">
            <p:oleObj spid="_x0000_s150531" name="Equation" r:id="rId5" imgW="825480" imgH="431640" progId="Equation.3">
              <p:embed/>
            </p:oleObj>
          </a:graphicData>
        </a:graphic>
      </p:graphicFrame>
      <p:graphicFrame>
        <p:nvGraphicFramePr>
          <p:cNvPr id="314374" name="Object 6"/>
          <p:cNvGraphicFramePr>
            <a:graphicFrameLocks noChangeAspect="1"/>
          </p:cNvGraphicFramePr>
          <p:nvPr/>
        </p:nvGraphicFramePr>
        <p:xfrm>
          <a:off x="1295400" y="2209800"/>
          <a:ext cx="981075" cy="952500"/>
        </p:xfrm>
        <a:graphic>
          <a:graphicData uri="http://schemas.openxmlformats.org/presentationml/2006/ole">
            <p:oleObj spid="_x0000_s150532" name="Equation" r:id="rId6" imgW="444240" imgH="431640" progId="Equation.3">
              <p:embed/>
            </p:oleObj>
          </a:graphicData>
        </a:graphic>
      </p:graphicFrame>
      <p:sp>
        <p:nvSpPr>
          <p:cNvPr id="314375" name="Rectangle 7"/>
          <p:cNvSpPr>
            <a:spLocks noChangeArrowheads="1"/>
          </p:cNvSpPr>
          <p:nvPr/>
        </p:nvSpPr>
        <p:spPr bwMode="auto">
          <a:xfrm>
            <a:off x="1219200" y="1447800"/>
            <a:ext cx="681468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Common-emitter-current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gain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typical </a:t>
            </a:r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50-200)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19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 descr="npnc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2362200"/>
            <a:ext cx="4191000" cy="321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 Common-Base Current Gain</a:t>
            </a:r>
            <a:r>
              <a:rPr lang="en-GB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GB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Current gain </a:t>
            </a:r>
            <a:r>
              <a:rPr lang="en-GB" sz="26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 ,</a:t>
            </a:r>
            <a:r>
              <a:rPr lang="en-GB" sz="2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  <a:r>
              <a:rPr lang="en-GB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is</a:t>
            </a:r>
            <a:r>
              <a:rPr lang="en-GB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also referred to as </a:t>
            </a:r>
            <a:r>
              <a:rPr lang="en-US" sz="26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6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FB</a:t>
            </a:r>
            <a:r>
              <a:rPr lang="en-US" sz="2600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is defined by:</a:t>
            </a:r>
          </a:p>
          <a:p>
            <a:pPr marL="457200" lvl="1" indent="0">
              <a:spcBef>
                <a:spcPts val="0"/>
              </a:spcBef>
              <a:buClr>
                <a:srgbClr val="FF0000"/>
              </a:buClr>
              <a:buNone/>
            </a:pPr>
            <a:r>
              <a:rPr lang="en-US" sz="2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en-US" b="1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1" baseline="-25000" dirty="0" err="1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FB</a:t>
            </a:r>
            <a:r>
              <a:rPr lang="en-US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=  </a:t>
            </a:r>
            <a:r>
              <a:rPr lang="en-US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endParaRPr lang="en-US" b="1" dirty="0" smtClean="0">
              <a:solidFill>
                <a:srgbClr val="008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457200" lvl="1" indent="0">
              <a:spcBef>
                <a:spcPts val="0"/>
              </a:spcBef>
              <a:buClr>
                <a:srgbClr val="FF0000"/>
              </a:buClr>
              <a:buNone/>
            </a:pPr>
            <a:endParaRPr lang="en-US" sz="24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The ratio of the dc collector current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to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due to the   majority carriers, are related by a quantity called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dc Alpha (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4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): </a:t>
            </a:r>
          </a:p>
          <a:p>
            <a:pPr marL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=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/ I</a:t>
            </a:r>
            <a:r>
              <a:rPr lang="en-US" sz="2400" b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</a:p>
          <a:p>
            <a:pPr marL="457200" lvl="1" indent="0">
              <a:spcBef>
                <a:spcPts val="0"/>
              </a:spcBef>
              <a:buClr>
                <a:srgbClr val="FF0000"/>
              </a:buClr>
              <a:buNone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marL="457200" lvl="1" indent="0">
              <a:spcBef>
                <a:spcPts val="0"/>
              </a:spcBef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Also: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20</a:t>
            </a:fld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84322" name="Object 2"/>
          <p:cNvGraphicFramePr>
            <a:graphicFrameLocks noChangeAspect="1"/>
          </p:cNvGraphicFramePr>
          <p:nvPr/>
        </p:nvGraphicFramePr>
        <p:xfrm>
          <a:off x="2286000" y="5181600"/>
          <a:ext cx="2057400" cy="609600"/>
        </p:xfrm>
        <a:graphic>
          <a:graphicData uri="http://schemas.openxmlformats.org/presentationml/2006/ole">
            <p:oleObj spid="_x0000_s184322" name="Equation" r:id="rId3" imgW="482400" imgH="203040" progId="Equation.3">
              <p:embed/>
            </p:oleObj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 Common-Base Current Gain</a:t>
            </a:r>
            <a:r>
              <a:rPr lang="en-GB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GB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GB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400" b="1" dirty="0"/>
          </a:p>
        </p:txBody>
      </p:sp>
      <p:graphicFrame>
        <p:nvGraphicFramePr>
          <p:cNvPr id="312323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1676400" y="3352800"/>
          <a:ext cx="1738313" cy="935038"/>
        </p:xfrm>
        <a:graphic>
          <a:graphicData uri="http://schemas.openxmlformats.org/presentationml/2006/ole">
            <p:oleObj spid="_x0000_s149506" name="Equation" r:id="rId4" imgW="812520" imgH="330120" progId="Equation.3">
              <p:embed/>
            </p:oleObj>
          </a:graphicData>
        </a:graphic>
      </p:graphicFrame>
      <p:graphicFrame>
        <p:nvGraphicFramePr>
          <p:cNvPr id="312328" name="Object 8"/>
          <p:cNvGraphicFramePr>
            <a:graphicFrameLocks noChangeAspect="1"/>
          </p:cNvGraphicFramePr>
          <p:nvPr/>
        </p:nvGraphicFramePr>
        <p:xfrm>
          <a:off x="1595480" y="4572000"/>
          <a:ext cx="2199684" cy="1066800"/>
        </p:xfrm>
        <a:graphic>
          <a:graphicData uri="http://schemas.openxmlformats.org/presentationml/2006/ole">
            <p:oleObj spid="_x0000_s149507" name="Equation" r:id="rId5" imgW="838080" imgH="406080" progId="Equation.3">
              <p:embed/>
            </p:oleObj>
          </a:graphicData>
        </a:graphic>
      </p:graphicFrame>
      <p:graphicFrame>
        <p:nvGraphicFramePr>
          <p:cNvPr id="312329" name="Object 9"/>
          <p:cNvGraphicFramePr>
            <a:graphicFrameLocks noChangeAspect="1"/>
          </p:cNvGraphicFramePr>
          <p:nvPr/>
        </p:nvGraphicFramePr>
        <p:xfrm>
          <a:off x="1600200" y="2057400"/>
          <a:ext cx="1216533" cy="1181100"/>
        </p:xfrm>
        <a:graphic>
          <a:graphicData uri="http://schemas.openxmlformats.org/presentationml/2006/ole">
            <p:oleObj spid="_x0000_s149508" name="Equation" r:id="rId6" imgW="444240" imgH="431640" progId="Equation.3">
              <p:embed/>
            </p:oleObj>
          </a:graphicData>
        </a:graphic>
      </p:graphicFrame>
      <p:sp>
        <p:nvSpPr>
          <p:cNvPr id="312334" name="Rectangle 14"/>
          <p:cNvSpPr>
            <a:spLocks noChangeArrowheads="1"/>
          </p:cNvSpPr>
          <p:nvPr/>
        </p:nvSpPr>
        <p:spPr bwMode="auto">
          <a:xfrm>
            <a:off x="1219200" y="1447800"/>
            <a:ext cx="685800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 =  Common-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Base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urrent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G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ain (typical </a:t>
            </a:r>
            <a:r>
              <a:rPr lang="en-US" sz="2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0.99)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21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3" descr="npncb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38600" y="2133600"/>
            <a:ext cx="4255075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9" name="Rectangle 15"/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rgbClr val="0000FF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Beta () </a:t>
            </a:r>
            <a:r>
              <a:rPr lang="en-US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or 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mplification Factor:</a:t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52240" name="Rectangle 16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8077200" cy="54102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are determined at a particular</a:t>
            </a:r>
          </a:p>
          <a:p>
            <a:pPr>
              <a:lnSpc>
                <a:spcPct val="120000"/>
              </a:lnSpc>
              <a:buClr>
                <a:srgbClr val="FF0000"/>
              </a:buClr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 operating point, Q-point (quiescent point). </a:t>
            </a:r>
          </a:p>
          <a:p>
            <a:pPr>
              <a:lnSpc>
                <a:spcPct val="120000"/>
              </a:lnSpc>
              <a:buClr>
                <a:srgbClr val="FF0000"/>
              </a:buClr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Typical values of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4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Math A" pitchFamily="18" charset="2"/>
              </a:rPr>
              <a:t>range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from: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 30 &lt;  dc &lt; 200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2N3904</a:t>
            </a:r>
          </a:p>
          <a:p>
            <a:pPr eaLnBrk="1" hangingPunct="1">
              <a:lnSpc>
                <a:spcPct val="120000"/>
              </a:lnSpc>
              <a:buFontTx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On data sheet,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= </a:t>
            </a:r>
            <a:r>
              <a:rPr lang="en-US" sz="24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with </a:t>
            </a:r>
            <a:r>
              <a:rPr lang="en-US" sz="2400" i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derived from ac hybrid equivalent circuit. </a:t>
            </a:r>
            <a:r>
              <a:rPr lang="en-US" sz="24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h</a:t>
            </a:r>
            <a:r>
              <a:rPr lang="en-US" sz="24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FE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are derived from forward-current amplification and common-emitter configuration respectively.</a:t>
            </a:r>
          </a:p>
          <a:p>
            <a:pPr eaLnBrk="1" hangingPunct="1">
              <a:defRPr/>
            </a:pPr>
            <a:endParaRPr lang="en-US" sz="2000" dirty="0" smtClean="0">
              <a:latin typeface="Verdana" pitchFamily="34" charset="0"/>
              <a:sym typeface="Wingdings" pitchFamily="2" charset="2"/>
            </a:endParaRPr>
          </a:p>
          <a:p>
            <a:pPr eaLnBrk="1" hangingPunct="1">
              <a:defRPr/>
            </a:pPr>
            <a:endParaRPr lang="en-US" dirty="0" smtClean="0">
              <a:sym typeface="Wingdings" pitchFamily="2" charset="2"/>
            </a:endParaRPr>
          </a:p>
          <a:p>
            <a:pPr eaLnBrk="1" hangingPunct="1">
              <a:defRPr/>
            </a:pPr>
            <a:endParaRPr lang="en-US" dirty="0" smtClean="0"/>
          </a:p>
        </p:txBody>
      </p:sp>
      <p:pic>
        <p:nvPicPr>
          <p:cNvPr id="26628" name="Picture 17"/>
          <p:cNvPicPr>
            <a:picLocks noChangeAspect="1" noChangeArrowheads="1"/>
          </p:cNvPicPr>
          <p:nvPr/>
        </p:nvPicPr>
        <p:blipFill>
          <a:blip r:embed="rId2">
            <a:lum bright="-6000" contrast="18000"/>
          </a:blip>
          <a:srcRect/>
          <a:stretch>
            <a:fillRect/>
          </a:stretch>
        </p:blipFill>
        <p:spPr bwMode="auto">
          <a:xfrm>
            <a:off x="6248400" y="1981200"/>
            <a:ext cx="2133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22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457200"/>
            <a:ext cx="7315201" cy="5943600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AC Common-Base Current Gain</a:t>
            </a:r>
            <a:r>
              <a:rPr lang="en-GB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GB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Symbol"/>
              </a:rPr>
              <a:t> 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spcBef>
                <a:spcPct val="0"/>
              </a:spcBef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ac situations, where the point of operation moves on the characteristics curve, an ac alpha is defined by:</a:t>
            </a:r>
          </a:p>
          <a:p>
            <a:pPr eaLnBrk="1" hangingPunct="1">
              <a:buFontTx/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Alpha, a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common base current gain factor,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gives the efficiency of the transistor for a current flow from the emitter to the collector.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value of  is typical from 0.95 ~ 0.99.</a:t>
            </a:r>
          </a:p>
        </p:txBody>
      </p:sp>
      <p:graphicFrame>
        <p:nvGraphicFramePr>
          <p:cNvPr id="1027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3581400" y="2514600"/>
          <a:ext cx="1209894" cy="762000"/>
        </p:xfrm>
        <a:graphic>
          <a:graphicData uri="http://schemas.openxmlformats.org/presentationml/2006/ole">
            <p:oleObj spid="_x0000_s178179" name="Equation" r:id="rId3" imgW="583920" imgH="368280" progId="Equation.3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E1D94-6FF2-46B8-A43A-45B3E95B2B0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Relationship of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 smtClean="0"/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524000"/>
            <a:ext cx="2716213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981200"/>
            <a:ext cx="40386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Relationship of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DC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8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:</a:t>
            </a:r>
            <a:endParaRPr lang="en-US" sz="2800" b="1" dirty="0"/>
          </a:p>
        </p:txBody>
      </p:sp>
      <p:graphicFrame>
        <p:nvGraphicFramePr>
          <p:cNvPr id="316421" name="Object 5"/>
          <p:cNvGraphicFramePr>
            <a:graphicFrameLocks noChangeAspect="1"/>
          </p:cNvGraphicFramePr>
          <p:nvPr/>
        </p:nvGraphicFramePr>
        <p:xfrm>
          <a:off x="4724400" y="3733799"/>
          <a:ext cx="1876425" cy="1118089"/>
        </p:xfrm>
        <a:graphic>
          <a:graphicData uri="http://schemas.openxmlformats.org/presentationml/2006/ole">
            <p:oleObj spid="_x0000_s147458" name="Equation" r:id="rId4" imgW="660240" imgH="393480" progId="Equation.3">
              <p:embed/>
            </p:oleObj>
          </a:graphicData>
        </a:graphic>
      </p:graphicFrame>
      <p:graphicFrame>
        <p:nvGraphicFramePr>
          <p:cNvPr id="316422" name="Object 6"/>
          <p:cNvGraphicFramePr>
            <a:graphicFrameLocks noChangeAspect="1"/>
          </p:cNvGraphicFramePr>
          <p:nvPr/>
        </p:nvGraphicFramePr>
        <p:xfrm>
          <a:off x="2057400" y="3810000"/>
          <a:ext cx="1712946" cy="1152525"/>
        </p:xfrm>
        <a:graphic>
          <a:graphicData uri="http://schemas.openxmlformats.org/presentationml/2006/ole">
            <p:oleObj spid="_x0000_s147459" name="Equation" r:id="rId5" imgW="622080" imgH="419040" progId="Equation.3">
              <p:embed/>
            </p:oleObj>
          </a:graphicData>
        </a:graphic>
      </p:graphicFrame>
      <p:sp>
        <p:nvSpPr>
          <p:cNvPr id="316423" name="Rectangle 7"/>
          <p:cNvSpPr>
            <a:spLocks noChangeArrowheads="1"/>
          </p:cNvSpPr>
          <p:nvPr/>
        </p:nvSpPr>
        <p:spPr bwMode="auto">
          <a:xfrm>
            <a:off x="1219200" y="1981200"/>
            <a:ext cx="561884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  =  Common-emitter current gain 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(typical </a:t>
            </a:r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50-200)</a:t>
            </a:r>
          </a:p>
        </p:txBody>
      </p:sp>
      <p:sp>
        <p:nvSpPr>
          <p:cNvPr id="316425" name="Rectangle 9"/>
          <p:cNvSpPr>
            <a:spLocks noChangeArrowheads="1"/>
          </p:cNvSpPr>
          <p:nvPr/>
        </p:nvSpPr>
        <p:spPr bwMode="auto">
          <a:xfrm>
            <a:off x="1219200" y="1371600"/>
            <a:ext cx="486864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  =  Common-base current gain (</a:t>
            </a:r>
            <a:r>
              <a:rPr lang="en-US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0.95-0.99)</a:t>
            </a:r>
            <a:endParaRPr lang="en-US" sz="20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0" y="2590800"/>
            <a:ext cx="70866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The relationship between the two parameters are: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  <a:noFill/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Performance Parameters for PNP:</a:t>
            </a:r>
          </a:p>
        </p:txBody>
      </p:sp>
      <p:sp>
        <p:nvSpPr>
          <p:cNvPr id="5128" name="Text Box 3"/>
          <p:cNvSpPr txBox="1">
            <a:spLocks noChangeArrowheads="1"/>
          </p:cNvSpPr>
          <p:nvPr/>
        </p:nvSpPr>
        <p:spPr bwMode="auto">
          <a:xfrm>
            <a:off x="274638" y="1295400"/>
            <a:ext cx="22767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Emitter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Efficiency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52438" y="1871663"/>
          <a:ext cx="2824162" cy="795337"/>
        </p:xfrm>
        <a:graphic>
          <a:graphicData uri="http://schemas.openxmlformats.org/presentationml/2006/ole">
            <p:oleObj spid="_x0000_s146434" name="Equation" r:id="rId3" imgW="2831760" imgH="799920" progId="Equation.3">
              <p:embed/>
            </p:oleObj>
          </a:graphicData>
        </a:graphic>
      </p:graphicFrame>
      <p:sp>
        <p:nvSpPr>
          <p:cNvPr id="5129" name="Text Box 5"/>
          <p:cNvSpPr txBox="1">
            <a:spLocks noChangeArrowheads="1"/>
          </p:cNvSpPr>
          <p:nvPr/>
        </p:nvSpPr>
        <p:spPr bwMode="auto">
          <a:xfrm>
            <a:off x="3487738" y="1981200"/>
            <a:ext cx="46538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Fraction of emitter current carried by holes.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 want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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close to 1.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0" name="Text Box 6"/>
          <p:cNvSpPr txBox="1">
            <a:spLocks noChangeArrowheads="1"/>
          </p:cNvSpPr>
          <p:nvPr/>
        </p:nvSpPr>
        <p:spPr bwMode="auto">
          <a:xfrm>
            <a:off x="234950" y="3048000"/>
            <a:ext cx="27386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Base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Transport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actor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685800" y="3719513"/>
          <a:ext cx="1133475" cy="852487"/>
        </p:xfrm>
        <a:graphic>
          <a:graphicData uri="http://schemas.openxmlformats.org/presentationml/2006/ole">
            <p:oleObj spid="_x0000_s146435" name="Equation" r:id="rId4" imgW="1130040" imgH="850680" progId="Equation.3">
              <p:embed/>
            </p:oleObj>
          </a:graphicData>
        </a:graphic>
      </p:graphicFrame>
      <p:sp>
        <p:nvSpPr>
          <p:cNvPr id="5131" name="Text Box 8"/>
          <p:cNvSpPr txBox="1">
            <a:spLocks noChangeArrowheads="1"/>
          </p:cNvSpPr>
          <p:nvPr/>
        </p:nvSpPr>
        <p:spPr bwMode="auto">
          <a:xfrm>
            <a:off x="1981200" y="3659188"/>
            <a:ext cx="461241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Fraction of holes collected by the collector.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 want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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close to 1.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2" name="Text Box 9"/>
          <p:cNvSpPr txBox="1">
            <a:spLocks noChangeArrowheads="1"/>
          </p:cNvSpPr>
          <p:nvPr/>
        </p:nvSpPr>
        <p:spPr bwMode="auto">
          <a:xfrm>
            <a:off x="231775" y="4724400"/>
            <a:ext cx="37403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Common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Base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dc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Current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ain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5124" name="Object 10"/>
          <p:cNvGraphicFramePr>
            <a:graphicFrameLocks noChangeAspect="1"/>
          </p:cNvGraphicFramePr>
          <p:nvPr/>
        </p:nvGraphicFramePr>
        <p:xfrm>
          <a:off x="731838" y="5405438"/>
          <a:ext cx="3848100" cy="466725"/>
        </p:xfrm>
        <a:graphic>
          <a:graphicData uri="http://schemas.openxmlformats.org/presentationml/2006/ole">
            <p:oleObj spid="_x0000_s146436" name="Equation" r:id="rId5" imgW="1879560" imgH="228600" progId="Equation.3">
              <p:embed/>
            </p:oleObj>
          </a:graphicData>
        </a:graphic>
      </p:graphicFrame>
      <p:graphicFrame>
        <p:nvGraphicFramePr>
          <p:cNvPr id="5125" name="Object 11"/>
          <p:cNvGraphicFramePr>
            <a:graphicFrameLocks noChangeAspect="1"/>
          </p:cNvGraphicFramePr>
          <p:nvPr/>
        </p:nvGraphicFramePr>
        <p:xfrm>
          <a:off x="762000" y="6091238"/>
          <a:ext cx="1398588" cy="385762"/>
        </p:xfrm>
        <a:graphic>
          <a:graphicData uri="http://schemas.openxmlformats.org/presentationml/2006/ole">
            <p:oleObj spid="_x0000_s146437" name="Equation" r:id="rId6" imgW="1371600" imgH="380880" progId="Equation.3">
              <p:embed/>
            </p:oleObj>
          </a:graphicData>
        </a:graphic>
      </p:graphicFrame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Early Effect (Early Voltage)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Effect (base width modulation):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In a Common Emitter Configuration, I</a:t>
            </a:r>
            <a:r>
              <a:rPr lang="en-GB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depends on V</a:t>
            </a:r>
            <a:r>
              <a:rPr lang="en-GB" sz="2400" baseline="-25000" dirty="0" smtClean="0">
                <a:latin typeface="Times New Roman" pitchFamily="18" charset="0"/>
                <a:cs typeface="Times New Roman" pitchFamily="18" charset="0"/>
              </a:rPr>
              <a:t>CE.</a:t>
            </a:r>
          </a:p>
          <a:p>
            <a:pPr>
              <a:buClr>
                <a:srgbClr val="FF0000"/>
              </a:buClr>
              <a:buNone/>
            </a:pPr>
            <a:endParaRPr lang="en-GB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An increase in V</a:t>
            </a:r>
            <a:r>
              <a:rPr lang="en-GB" sz="24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means that the CB junction becomes more reverse biased.</a:t>
            </a:r>
          </a:p>
          <a:p>
            <a:pPr>
              <a:buClr>
                <a:srgbClr val="FF0000"/>
              </a:buClr>
              <a:buNone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The depletion layer width increases into the base, reducing the effective base width.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Hence the base transport efficiency (α) and β increase with increasing V</a:t>
            </a:r>
            <a:r>
              <a:rPr lang="en-GB" sz="2400" baseline="-25000" dirty="0" smtClean="0">
                <a:latin typeface="Times New Roman" pitchFamily="18" charset="0"/>
                <a:cs typeface="Times New Roman" pitchFamily="18" charset="0"/>
              </a:rPr>
              <a:t>CE.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This effect is known as 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 width modulation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or the 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Effect.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14400" y="0"/>
            <a:ext cx="7315200" cy="954107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Early Effect (Early Voltage)</a:t>
            </a:r>
          </a:p>
        </p:txBody>
      </p:sp>
      <p:sp>
        <p:nvSpPr>
          <p:cNvPr id="8242" name="Line 50"/>
          <p:cNvSpPr>
            <a:spLocks noChangeShapeType="1"/>
          </p:cNvSpPr>
          <p:nvPr/>
        </p:nvSpPr>
        <p:spPr bwMode="auto">
          <a:xfrm flipV="1">
            <a:off x="4572000" y="609600"/>
            <a:ext cx="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43" name="Line 51"/>
          <p:cNvSpPr>
            <a:spLocks noChangeShapeType="1"/>
          </p:cNvSpPr>
          <p:nvPr/>
        </p:nvSpPr>
        <p:spPr bwMode="auto">
          <a:xfrm>
            <a:off x="228600" y="3276600"/>
            <a:ext cx="868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44" name="Text Box 52"/>
          <p:cNvSpPr txBox="1">
            <a:spLocks noChangeArrowheads="1"/>
          </p:cNvSpPr>
          <p:nvPr/>
        </p:nvSpPr>
        <p:spPr bwMode="auto">
          <a:xfrm>
            <a:off x="8153400" y="3429000"/>
            <a:ext cx="6858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CE</a:t>
            </a:r>
          </a:p>
        </p:txBody>
      </p:sp>
      <p:sp>
        <p:nvSpPr>
          <p:cNvPr id="8245" name="Text Box 53"/>
          <p:cNvSpPr txBox="1">
            <a:spLocks noChangeArrowheads="1"/>
          </p:cNvSpPr>
          <p:nvPr/>
        </p:nvSpPr>
        <p:spPr bwMode="auto">
          <a:xfrm>
            <a:off x="3962400" y="762000"/>
            <a:ext cx="685800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8246" name="Text Box 54"/>
          <p:cNvSpPr txBox="1">
            <a:spLocks noChangeArrowheads="1"/>
          </p:cNvSpPr>
          <p:nvPr/>
        </p:nvSpPr>
        <p:spPr bwMode="auto">
          <a:xfrm>
            <a:off x="2819400" y="3505200"/>
            <a:ext cx="3886200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Common-Emitter Configuration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47" name="Line 55"/>
          <p:cNvSpPr>
            <a:spLocks noChangeShapeType="1"/>
          </p:cNvSpPr>
          <p:nvPr/>
        </p:nvSpPr>
        <p:spPr bwMode="auto">
          <a:xfrm>
            <a:off x="304800" y="31242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48" name="Text Box 56"/>
          <p:cNvSpPr txBox="1">
            <a:spLocks noChangeArrowheads="1"/>
          </p:cNvSpPr>
          <p:nvPr/>
        </p:nvSpPr>
        <p:spPr bwMode="auto">
          <a:xfrm>
            <a:off x="228600" y="3429000"/>
            <a:ext cx="685800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8249" name="Line 57"/>
          <p:cNvSpPr>
            <a:spLocks noChangeShapeType="1"/>
          </p:cNvSpPr>
          <p:nvPr/>
        </p:nvSpPr>
        <p:spPr bwMode="auto">
          <a:xfrm flipV="1">
            <a:off x="304800" y="3124200"/>
            <a:ext cx="8382000" cy="152400"/>
          </a:xfrm>
          <a:prstGeom prst="line">
            <a:avLst/>
          </a:prstGeom>
          <a:noFill/>
          <a:ln w="25400">
            <a:solidFill>
              <a:srgbClr val="FF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0" name="Line 58"/>
          <p:cNvSpPr>
            <a:spLocks noChangeShapeType="1"/>
          </p:cNvSpPr>
          <p:nvPr/>
        </p:nvSpPr>
        <p:spPr bwMode="auto">
          <a:xfrm flipV="1">
            <a:off x="304800" y="2514600"/>
            <a:ext cx="8382000" cy="762000"/>
          </a:xfrm>
          <a:prstGeom prst="line">
            <a:avLst/>
          </a:prstGeom>
          <a:noFill/>
          <a:ln w="25400">
            <a:solidFill>
              <a:srgbClr val="FF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1" name="Line 59"/>
          <p:cNvSpPr>
            <a:spLocks noChangeShapeType="1"/>
          </p:cNvSpPr>
          <p:nvPr/>
        </p:nvSpPr>
        <p:spPr bwMode="auto">
          <a:xfrm flipV="1">
            <a:off x="304800" y="1752600"/>
            <a:ext cx="8382000" cy="1524000"/>
          </a:xfrm>
          <a:prstGeom prst="line">
            <a:avLst/>
          </a:prstGeom>
          <a:noFill/>
          <a:ln w="25400">
            <a:solidFill>
              <a:srgbClr val="FF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2" name="Line 60"/>
          <p:cNvSpPr>
            <a:spLocks noChangeShapeType="1"/>
          </p:cNvSpPr>
          <p:nvPr/>
        </p:nvSpPr>
        <p:spPr bwMode="auto">
          <a:xfrm flipV="1">
            <a:off x="304800" y="1219200"/>
            <a:ext cx="8458200" cy="2057400"/>
          </a:xfrm>
          <a:prstGeom prst="line">
            <a:avLst/>
          </a:prstGeom>
          <a:noFill/>
          <a:ln w="25400">
            <a:solidFill>
              <a:srgbClr val="FF00FF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4" name="Freeform 62"/>
          <p:cNvSpPr>
            <a:spLocks/>
          </p:cNvSpPr>
          <p:nvPr/>
        </p:nvSpPr>
        <p:spPr bwMode="auto">
          <a:xfrm>
            <a:off x="4572000" y="3200400"/>
            <a:ext cx="76200" cy="76200"/>
          </a:xfrm>
          <a:custGeom>
            <a:avLst/>
            <a:gdLst/>
            <a:ahLst/>
            <a:cxnLst>
              <a:cxn ang="0">
                <a:pos x="0" y="48"/>
              </a:cxn>
              <a:cxn ang="0">
                <a:pos x="48" y="0"/>
              </a:cxn>
            </a:cxnLst>
            <a:rect l="0" t="0" r="r" b="b"/>
            <a:pathLst>
              <a:path w="48" h="48">
                <a:moveTo>
                  <a:pt x="0" y="48"/>
                </a:moveTo>
                <a:cubicBezTo>
                  <a:pt x="0" y="48"/>
                  <a:pt x="48" y="0"/>
                  <a:pt x="48" y="0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5" name="Freeform 63"/>
          <p:cNvSpPr>
            <a:spLocks/>
          </p:cNvSpPr>
          <p:nvPr/>
        </p:nvSpPr>
        <p:spPr bwMode="auto">
          <a:xfrm>
            <a:off x="4648200" y="3200400"/>
            <a:ext cx="403860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44" y="0"/>
              </a:cxn>
            </a:cxnLst>
            <a:rect l="0" t="0" r="r" b="b"/>
            <a:pathLst>
              <a:path w="2544" h="1">
                <a:moveTo>
                  <a:pt x="0" y="0"/>
                </a:moveTo>
                <a:cubicBezTo>
                  <a:pt x="424" y="0"/>
                  <a:pt x="2014" y="0"/>
                  <a:pt x="2544" y="0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6" name="Freeform 64"/>
          <p:cNvSpPr>
            <a:spLocks/>
          </p:cNvSpPr>
          <p:nvPr/>
        </p:nvSpPr>
        <p:spPr bwMode="auto">
          <a:xfrm>
            <a:off x="4572000" y="2133600"/>
            <a:ext cx="381000" cy="1143000"/>
          </a:xfrm>
          <a:custGeom>
            <a:avLst/>
            <a:gdLst/>
            <a:ahLst/>
            <a:cxnLst>
              <a:cxn ang="0">
                <a:pos x="0" y="624"/>
              </a:cxn>
              <a:cxn ang="0">
                <a:pos x="123" y="30"/>
              </a:cxn>
              <a:cxn ang="0">
                <a:pos x="144" y="0"/>
              </a:cxn>
            </a:cxnLst>
            <a:rect l="0" t="0" r="r" b="b"/>
            <a:pathLst>
              <a:path w="144" h="624">
                <a:moveTo>
                  <a:pt x="0" y="624"/>
                </a:moveTo>
                <a:lnTo>
                  <a:pt x="123" y="30"/>
                </a:lnTo>
                <a:lnTo>
                  <a:pt x="144" y="0"/>
                </a:ln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7" name="Freeform 65"/>
          <p:cNvSpPr>
            <a:spLocks/>
          </p:cNvSpPr>
          <p:nvPr/>
        </p:nvSpPr>
        <p:spPr bwMode="auto">
          <a:xfrm flipV="1">
            <a:off x="4953000" y="2057400"/>
            <a:ext cx="3733800" cy="74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48" y="0"/>
              </a:cxn>
            </a:cxnLst>
            <a:rect l="0" t="0" r="r" b="b"/>
            <a:pathLst>
              <a:path w="2448" h="1">
                <a:moveTo>
                  <a:pt x="0" y="0"/>
                </a:moveTo>
                <a:cubicBezTo>
                  <a:pt x="408" y="0"/>
                  <a:pt x="1938" y="0"/>
                  <a:pt x="2448" y="0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8" name="Freeform 66"/>
          <p:cNvSpPr>
            <a:spLocks/>
          </p:cNvSpPr>
          <p:nvPr/>
        </p:nvSpPr>
        <p:spPr bwMode="auto">
          <a:xfrm>
            <a:off x="4572000" y="2895600"/>
            <a:ext cx="152400" cy="381000"/>
          </a:xfrm>
          <a:custGeom>
            <a:avLst/>
            <a:gdLst/>
            <a:ahLst/>
            <a:cxnLst>
              <a:cxn ang="0">
                <a:pos x="0" y="240"/>
              </a:cxn>
              <a:cxn ang="0">
                <a:pos x="69" y="30"/>
              </a:cxn>
              <a:cxn ang="0">
                <a:pos x="96" y="0"/>
              </a:cxn>
            </a:cxnLst>
            <a:rect l="0" t="0" r="r" b="b"/>
            <a:pathLst>
              <a:path w="96" h="240">
                <a:moveTo>
                  <a:pt x="0" y="240"/>
                </a:moveTo>
                <a:lnTo>
                  <a:pt x="69" y="30"/>
                </a:lnTo>
                <a:lnTo>
                  <a:pt x="96" y="0"/>
                </a:ln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59" name="Freeform 67"/>
          <p:cNvSpPr>
            <a:spLocks/>
          </p:cNvSpPr>
          <p:nvPr/>
        </p:nvSpPr>
        <p:spPr bwMode="auto">
          <a:xfrm>
            <a:off x="4724400" y="2895600"/>
            <a:ext cx="396240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96" y="0"/>
              </a:cxn>
            </a:cxnLst>
            <a:rect l="0" t="0" r="r" b="b"/>
            <a:pathLst>
              <a:path w="2496" h="1">
                <a:moveTo>
                  <a:pt x="0" y="0"/>
                </a:moveTo>
                <a:cubicBezTo>
                  <a:pt x="416" y="0"/>
                  <a:pt x="1976" y="0"/>
                  <a:pt x="2496" y="0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0" name="Freeform 68"/>
          <p:cNvSpPr>
            <a:spLocks/>
          </p:cNvSpPr>
          <p:nvPr/>
        </p:nvSpPr>
        <p:spPr bwMode="auto">
          <a:xfrm>
            <a:off x="4572000" y="2514600"/>
            <a:ext cx="228600" cy="762000"/>
          </a:xfrm>
          <a:custGeom>
            <a:avLst/>
            <a:gdLst/>
            <a:ahLst/>
            <a:cxnLst>
              <a:cxn ang="0">
                <a:pos x="0" y="480"/>
              </a:cxn>
              <a:cxn ang="0">
                <a:pos x="123" y="36"/>
              </a:cxn>
              <a:cxn ang="0">
                <a:pos x="144" y="0"/>
              </a:cxn>
            </a:cxnLst>
            <a:rect l="0" t="0" r="r" b="b"/>
            <a:pathLst>
              <a:path w="144" h="480">
                <a:moveTo>
                  <a:pt x="0" y="480"/>
                </a:moveTo>
                <a:lnTo>
                  <a:pt x="123" y="36"/>
                </a:lnTo>
                <a:lnTo>
                  <a:pt x="144" y="0"/>
                </a:ln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1" name="Freeform 69"/>
          <p:cNvSpPr>
            <a:spLocks/>
          </p:cNvSpPr>
          <p:nvPr/>
        </p:nvSpPr>
        <p:spPr bwMode="auto">
          <a:xfrm>
            <a:off x="4800600" y="2514600"/>
            <a:ext cx="3886200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448" y="0"/>
              </a:cxn>
            </a:cxnLst>
            <a:rect l="0" t="0" r="r" b="b"/>
            <a:pathLst>
              <a:path w="2448" h="1">
                <a:moveTo>
                  <a:pt x="0" y="0"/>
                </a:moveTo>
                <a:cubicBezTo>
                  <a:pt x="408" y="0"/>
                  <a:pt x="1938" y="0"/>
                  <a:pt x="2448" y="0"/>
                </a:cubicBezTo>
              </a:path>
            </a:pathLst>
          </a:custGeom>
          <a:noFill/>
          <a:ln w="25400" cap="flat" cmpd="sng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4" name="Freeform 72"/>
          <p:cNvSpPr>
            <a:spLocks/>
          </p:cNvSpPr>
          <p:nvPr/>
        </p:nvSpPr>
        <p:spPr bwMode="auto">
          <a:xfrm>
            <a:off x="4572000" y="3124200"/>
            <a:ext cx="4114800" cy="152400"/>
          </a:xfrm>
          <a:custGeom>
            <a:avLst/>
            <a:gdLst/>
            <a:ahLst/>
            <a:cxnLst>
              <a:cxn ang="0">
                <a:pos x="0" y="144"/>
              </a:cxn>
              <a:cxn ang="0">
                <a:pos x="57" y="87"/>
              </a:cxn>
              <a:cxn ang="0">
                <a:pos x="2592" y="0"/>
              </a:cxn>
            </a:cxnLst>
            <a:rect l="0" t="0" r="r" b="b"/>
            <a:pathLst>
              <a:path w="2592" h="144">
                <a:moveTo>
                  <a:pt x="0" y="144"/>
                </a:moveTo>
                <a:cubicBezTo>
                  <a:pt x="9" y="135"/>
                  <a:pt x="39" y="78"/>
                  <a:pt x="57" y="87"/>
                </a:cubicBezTo>
                <a:cubicBezTo>
                  <a:pt x="75" y="96"/>
                  <a:pt x="2064" y="18"/>
                  <a:pt x="2592" y="0"/>
                </a:cubicBezTo>
              </a:path>
            </a:pathLst>
          </a:custGeom>
          <a:noFill/>
          <a:ln w="25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5" name="Freeform 73"/>
          <p:cNvSpPr>
            <a:spLocks/>
          </p:cNvSpPr>
          <p:nvPr/>
        </p:nvSpPr>
        <p:spPr bwMode="auto">
          <a:xfrm>
            <a:off x="4572000" y="2520950"/>
            <a:ext cx="4064000" cy="755650"/>
          </a:xfrm>
          <a:custGeom>
            <a:avLst/>
            <a:gdLst/>
            <a:ahLst/>
            <a:cxnLst>
              <a:cxn ang="0">
                <a:pos x="0" y="476"/>
              </a:cxn>
              <a:cxn ang="0">
                <a:pos x="87" y="239"/>
              </a:cxn>
              <a:cxn ang="0">
                <a:pos x="2560" y="0"/>
              </a:cxn>
            </a:cxnLst>
            <a:rect l="0" t="0" r="r" b="b"/>
            <a:pathLst>
              <a:path w="2560" h="476">
                <a:moveTo>
                  <a:pt x="0" y="476"/>
                </a:moveTo>
                <a:cubicBezTo>
                  <a:pt x="14" y="437"/>
                  <a:pt x="26" y="270"/>
                  <a:pt x="87" y="239"/>
                </a:cubicBezTo>
                <a:cubicBezTo>
                  <a:pt x="148" y="208"/>
                  <a:pt x="2045" y="50"/>
                  <a:pt x="2560" y="0"/>
                </a:cubicBezTo>
              </a:path>
            </a:pathLst>
          </a:custGeom>
          <a:noFill/>
          <a:ln w="25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6" name="Freeform 74"/>
          <p:cNvSpPr>
            <a:spLocks/>
          </p:cNvSpPr>
          <p:nvPr/>
        </p:nvSpPr>
        <p:spPr bwMode="auto">
          <a:xfrm>
            <a:off x="4572000" y="1752600"/>
            <a:ext cx="4114800" cy="1524000"/>
          </a:xfrm>
          <a:custGeom>
            <a:avLst/>
            <a:gdLst/>
            <a:ahLst/>
            <a:cxnLst>
              <a:cxn ang="0">
                <a:pos x="0" y="960"/>
              </a:cxn>
              <a:cxn ang="0">
                <a:pos x="196" y="448"/>
              </a:cxn>
              <a:cxn ang="0">
                <a:pos x="2592" y="0"/>
              </a:cxn>
            </a:cxnLst>
            <a:rect l="0" t="0" r="r" b="b"/>
            <a:pathLst>
              <a:path w="2592" h="960">
                <a:moveTo>
                  <a:pt x="0" y="960"/>
                </a:moveTo>
                <a:cubicBezTo>
                  <a:pt x="33" y="875"/>
                  <a:pt x="136" y="483"/>
                  <a:pt x="196" y="448"/>
                </a:cubicBezTo>
                <a:cubicBezTo>
                  <a:pt x="256" y="414"/>
                  <a:pt x="2093" y="93"/>
                  <a:pt x="2592" y="0"/>
                </a:cubicBezTo>
              </a:path>
            </a:pathLst>
          </a:custGeom>
          <a:noFill/>
          <a:ln w="25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7" name="Freeform 75"/>
          <p:cNvSpPr>
            <a:spLocks/>
          </p:cNvSpPr>
          <p:nvPr/>
        </p:nvSpPr>
        <p:spPr bwMode="auto">
          <a:xfrm>
            <a:off x="4572000" y="1219200"/>
            <a:ext cx="4114800" cy="20574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228" y="588"/>
              </a:cxn>
              <a:cxn ang="0">
                <a:pos x="2592" y="0"/>
              </a:cxn>
            </a:cxnLst>
            <a:rect l="0" t="0" r="r" b="b"/>
            <a:pathLst>
              <a:path w="2592" h="1296">
                <a:moveTo>
                  <a:pt x="0" y="1296"/>
                </a:moveTo>
                <a:cubicBezTo>
                  <a:pt x="38" y="1178"/>
                  <a:pt x="168" y="632"/>
                  <a:pt x="228" y="588"/>
                </a:cubicBezTo>
                <a:cubicBezTo>
                  <a:pt x="288" y="544"/>
                  <a:pt x="2100" y="122"/>
                  <a:pt x="2592" y="0"/>
                </a:cubicBezTo>
              </a:path>
            </a:pathLst>
          </a:custGeom>
          <a:noFill/>
          <a:ln w="254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8" name="Line 76"/>
          <p:cNvSpPr>
            <a:spLocks noChangeShapeType="1"/>
          </p:cNvSpPr>
          <p:nvPr/>
        </p:nvSpPr>
        <p:spPr bwMode="auto">
          <a:xfrm flipV="1">
            <a:off x="8763000" y="1295400"/>
            <a:ext cx="0" cy="1066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69" name="Text Box 77"/>
          <p:cNvSpPr txBox="1">
            <a:spLocks noChangeArrowheads="1"/>
          </p:cNvSpPr>
          <p:nvPr/>
        </p:nvSpPr>
        <p:spPr bwMode="auto">
          <a:xfrm>
            <a:off x="8686800" y="2362200"/>
            <a:ext cx="6096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8270" name="Text Box 78"/>
          <p:cNvSpPr txBox="1">
            <a:spLocks noChangeArrowheads="1"/>
          </p:cNvSpPr>
          <p:nvPr/>
        </p:nvSpPr>
        <p:spPr bwMode="auto">
          <a:xfrm>
            <a:off x="990600" y="4267200"/>
            <a:ext cx="7315200" cy="138499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Green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= Ideal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algn="ctr">
              <a:defRPr/>
            </a:pPr>
            <a:endParaRPr lang="en-US" b="1" baseline="-250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b="1" dirty="0">
                <a:solidFill>
                  <a:srgbClr val="D02402"/>
                </a:solidFill>
                <a:latin typeface="Times New Roman" pitchFamily="18" charset="0"/>
                <a:cs typeface="Times New Roman" pitchFamily="18" charset="0"/>
              </a:rPr>
              <a:t>Orange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= Actual 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(I</a:t>
            </a:r>
            <a:r>
              <a:rPr lang="en-US" b="1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’)</a:t>
            </a:r>
          </a:p>
          <a:p>
            <a:pPr>
              <a:defRPr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8271" name="Line 79"/>
          <p:cNvSpPr>
            <a:spLocks noChangeShapeType="1"/>
          </p:cNvSpPr>
          <p:nvPr/>
        </p:nvSpPr>
        <p:spPr bwMode="auto">
          <a:xfrm>
            <a:off x="4724400" y="5715000"/>
            <a:ext cx="457200" cy="0"/>
          </a:xfrm>
          <a:prstGeom prst="line">
            <a:avLst/>
          </a:prstGeom>
          <a:noFill/>
          <a:ln w="25400">
            <a:solidFill>
              <a:srgbClr val="FFFFC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72" name="Freeform 80"/>
          <p:cNvSpPr>
            <a:spLocks/>
          </p:cNvSpPr>
          <p:nvPr/>
        </p:nvSpPr>
        <p:spPr bwMode="auto">
          <a:xfrm>
            <a:off x="4584700" y="5334000"/>
            <a:ext cx="65088" cy="7620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248"/>
              </a:cxn>
              <a:cxn ang="0">
                <a:pos x="41" y="480"/>
              </a:cxn>
            </a:cxnLst>
            <a:rect l="0" t="0" r="r" b="b"/>
            <a:pathLst>
              <a:path w="41" h="480">
                <a:moveTo>
                  <a:pt x="40" y="0"/>
                </a:moveTo>
                <a:cubicBezTo>
                  <a:pt x="33" y="41"/>
                  <a:pt x="0" y="168"/>
                  <a:pt x="0" y="248"/>
                </a:cubicBezTo>
                <a:cubicBezTo>
                  <a:pt x="0" y="328"/>
                  <a:pt x="32" y="432"/>
                  <a:pt x="41" y="480"/>
                </a:cubicBezTo>
              </a:path>
            </a:pathLst>
          </a:custGeom>
          <a:noFill/>
          <a:ln w="25400" cap="flat" cmpd="sng">
            <a:solidFill>
              <a:srgbClr val="FFFF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73" name="Freeform 81"/>
          <p:cNvSpPr>
            <a:spLocks/>
          </p:cNvSpPr>
          <p:nvPr/>
        </p:nvSpPr>
        <p:spPr bwMode="auto">
          <a:xfrm rot="10800000">
            <a:off x="5638800" y="5334000"/>
            <a:ext cx="65088" cy="762000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248"/>
              </a:cxn>
              <a:cxn ang="0">
                <a:pos x="41" y="480"/>
              </a:cxn>
            </a:cxnLst>
            <a:rect l="0" t="0" r="r" b="b"/>
            <a:pathLst>
              <a:path w="41" h="480">
                <a:moveTo>
                  <a:pt x="40" y="0"/>
                </a:moveTo>
                <a:cubicBezTo>
                  <a:pt x="33" y="41"/>
                  <a:pt x="0" y="168"/>
                  <a:pt x="0" y="248"/>
                </a:cubicBezTo>
                <a:cubicBezTo>
                  <a:pt x="0" y="328"/>
                  <a:pt x="32" y="432"/>
                  <a:pt x="41" y="480"/>
                </a:cubicBezTo>
              </a:path>
            </a:pathLst>
          </a:custGeom>
          <a:noFill/>
          <a:ln w="25400" cap="flat" cmpd="sng">
            <a:solidFill>
              <a:srgbClr val="FFFF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29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Actual  Output Characteristics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Salient features are: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finite slope of the plots (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2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depends on 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28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GB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A limit on the power that can be dissipated.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curves are not equally spaced (</a:t>
            </a:r>
            <a:r>
              <a:rPr lang="en-GB" sz="26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i.e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β varies with base current, I</a:t>
            </a:r>
            <a:r>
              <a:rPr lang="en-GB" sz="26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B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).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FF0000"/>
              </a:buClr>
              <a:buNone/>
            </a:pPr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Note: The finite slope of the (I</a:t>
            </a:r>
            <a:r>
              <a:rPr lang="en-GB" sz="26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-V</a:t>
            </a:r>
            <a:r>
              <a:rPr lang="en-GB" sz="2600" baseline="-25000" dirty="0" smtClean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GB" sz="2600" dirty="0" smtClean="0">
                <a:latin typeface="Times New Roman" pitchFamily="18" charset="0"/>
                <a:cs typeface="Times New Roman" pitchFamily="18" charset="0"/>
              </a:rPr>
              <a:t>) plot would manifest itself as an output resistance. This would appear in a more detailed a.c. equivalent circuit of the transistor than the one we shall derive from the ideal curve. </a:t>
            </a:r>
          </a:p>
          <a:p>
            <a:endParaRPr lang="en-GB" sz="2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30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Output Characteristics: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Ideal</a:t>
            </a: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 C-E Output Characteristics: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14800" cy="4525963"/>
          </a:xfrm>
        </p:spPr>
        <p:txBody>
          <a:bodyPr/>
          <a:lstStyle/>
          <a:p>
            <a:pPr>
              <a:buNone/>
            </a:pPr>
            <a:r>
              <a:rPr lang="en-GB" sz="20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Actual</a:t>
            </a:r>
            <a:r>
              <a:rPr lang="en-GB" sz="2000" b="1" dirty="0" smtClean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GB" sz="2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C-E Output Characteristics: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33400" y="2667000"/>
            <a:ext cx="3886200" cy="3657600"/>
            <a:chOff x="1152" y="1290"/>
            <a:chExt cx="3408" cy="2935"/>
          </a:xfrm>
        </p:grpSpPr>
        <p:pic>
          <p:nvPicPr>
            <p:cNvPr id="8" name="Picture 4" descr="C:\DOCUME~1\TREVOR~1\LOCALS~1\Temp\\msotw9_temp0.bmp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316" y="1290"/>
              <a:ext cx="2956" cy="29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584" y="4080"/>
              <a:ext cx="2976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152" y="3024"/>
              <a:ext cx="528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5"/>
          <p:cNvGrpSpPr>
            <a:grpSpLocks/>
          </p:cNvGrpSpPr>
          <p:nvPr/>
        </p:nvGrpSpPr>
        <p:grpSpPr bwMode="auto">
          <a:xfrm>
            <a:off x="4572000" y="2362200"/>
            <a:ext cx="3733800" cy="3352800"/>
            <a:chOff x="1344" y="1008"/>
            <a:chExt cx="3408" cy="3075"/>
          </a:xfrm>
        </p:grpSpPr>
        <p:pic>
          <p:nvPicPr>
            <p:cNvPr id="12" name="Picture 11" descr="C:\DOCUME~1\TREVOR~1\LOCALS~1\Temp\\msotw9_temp0.bm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92" y="1248"/>
              <a:ext cx="3004" cy="28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3984" y="1008"/>
              <a:ext cx="76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/>
                <a:t>I</a:t>
              </a:r>
              <a:r>
                <a:rPr lang="en-GB" baseline="-25000"/>
                <a:t>B </a:t>
              </a:r>
              <a:r>
                <a:rPr lang="en-GB"/>
                <a:t>=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648" y="1152"/>
              <a:ext cx="384" cy="1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1344" y="4032"/>
              <a:ext cx="316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Example-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The Early Effect:</a:t>
            </a:r>
            <a:endParaRPr lang="en-US" sz="2800" b="1" dirty="0">
              <a:solidFill>
                <a:prstClr val="black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 Box 18"/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2057400"/>
            <a:ext cx="8229600" cy="22344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Given:</a:t>
            </a:r>
            <a:r>
              <a:rPr lang="en-US" sz="20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The common-emitter circuit below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</a:p>
          <a:p>
            <a:pPr algn="l">
              <a:buNone/>
              <a:defRPr/>
            </a:pP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			I</a:t>
            </a:r>
            <a:r>
              <a:rPr lang="en-US" sz="2400" b="1" i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= 25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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= 15V,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  <a:sym typeface="Math A" pitchFamily="18" charset="2"/>
              </a:rPr>
              <a:t>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= 100 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and 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="1" i="1" baseline="-25000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= 80</a:t>
            </a:r>
            <a:r>
              <a:rPr lang="en-US" sz="24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>
              <a:defRPr/>
            </a:pPr>
            <a:endParaRPr lang="en-US" sz="2400" b="1" i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n-US" sz="24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Find: 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  The ideal collector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current</a:t>
            </a:r>
          </a:p>
          <a:p>
            <a:pPr algn="l"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                b) The actual collector current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32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Power Across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P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BJT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= V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*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CE</a:t>
            </a:r>
            <a:endParaRPr lang="en-US" sz="2800" baseline="-250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be below the rated transistor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power.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Should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be kept in mind when considering heat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dissipation.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Reducing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power increases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efficiency.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33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609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Derating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32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Dmax</a:t>
            </a:r>
            <a:endParaRPr lang="en-US" sz="3200" b="1" baseline="-25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1600200"/>
            <a:ext cx="77724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Dmax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is usually specified at 25°C.</a:t>
            </a:r>
          </a:p>
          <a:p>
            <a:pPr eaLnBrk="1" hangingPunct="1">
              <a:lnSpc>
                <a:spcPct val="13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higher temperature goes, the less is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</a:rPr>
              <a:t>dmax</a:t>
            </a:r>
            <a:endParaRPr lang="en-US" sz="2400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Example:</a:t>
            </a:r>
          </a:p>
          <a:p>
            <a:pPr lvl="1" eaLnBrk="1" hangingPunct="1">
              <a:lnSpc>
                <a:spcPct val="13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derating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factor of 2mW/°C indicates the power dissipation is reduced 2mW each degree centigrade increase of temperature.</a:t>
            </a:r>
          </a:p>
          <a:p>
            <a:pPr eaLnBrk="1" hangingPunct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34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of Bipolar Transistors: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3238"/>
            <a:ext cx="8331200" cy="431958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Bipolar transistors have three terminals: </a:t>
            </a: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collector, base and emitter.</a:t>
            </a: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base is the control input.</a:t>
            </a: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 polarities of device: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npn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pnp</a:t>
            </a: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None/>
            </a:pPr>
            <a:endParaRPr lang="en-US" sz="2800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1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collector current is controlled by the base voltage/current 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FE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800" i="1" baseline="-25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8439" name="Rectangle 9"/>
          <p:cNvSpPr>
            <a:spLocks noChangeArrowheads="1"/>
          </p:cNvSpPr>
          <p:nvPr/>
        </p:nvSpPr>
        <p:spPr bwMode="auto">
          <a:xfrm>
            <a:off x="0" y="3114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35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 of Bipolar Transistors: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73238"/>
            <a:ext cx="8583613" cy="4643437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Bipolar transistors are widely used in both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analogue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digital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circuits.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They can be considered as either voltage-controlled or current-controlled devices.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Their characteristics may be described by their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or by their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transconductance.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majority of circuits use transistors in a common-emitter configuration where the input is applied to the base and the output is taken from the collector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Common-collector circuits make good buffer amplifiers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Bipolar transistors are used in a wide range of applications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z="14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pPr/>
              <a:t>36</a:t>
            </a:fld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Nasim Zafar</a:t>
            </a:r>
            <a:endParaRPr lang="en-US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13005422</TotalTime>
  <Words>995</Words>
  <Application>Microsoft Office PowerPoint</Application>
  <PresentationFormat>On-screen Show (4:3)</PresentationFormat>
  <Paragraphs>302</Paragraphs>
  <Slides>36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1_Office Theme</vt:lpstr>
      <vt:lpstr>Microsoft Draw Drawing</vt:lpstr>
      <vt:lpstr>Equation</vt:lpstr>
      <vt:lpstr>COMSATS Institute of Information Technology Virtual campus Islamabad</vt:lpstr>
      <vt:lpstr>BJT-Transistor Characteristics  and Parameters:</vt:lpstr>
      <vt:lpstr>References:</vt:lpstr>
      <vt:lpstr>Reference:</vt:lpstr>
      <vt:lpstr> Bipolar Junction Transistors </vt:lpstr>
      <vt:lpstr>Transistor Types:</vt:lpstr>
      <vt:lpstr>Slide 7</vt:lpstr>
      <vt:lpstr>An Overview of Bipolar Transistors:</vt:lpstr>
      <vt:lpstr>Transistor Characteristics:</vt:lpstr>
      <vt:lpstr>Transistor Biasing Configurations and Operation Modes:</vt:lpstr>
      <vt:lpstr>Transistor Biasing Configurations: </vt:lpstr>
      <vt:lpstr>Slide 12</vt:lpstr>
      <vt:lpstr>Modes of BJT Operation:</vt:lpstr>
      <vt:lpstr>Modes of BJT Operation:</vt:lpstr>
      <vt:lpstr>Modes of BJT Operation:</vt:lpstr>
      <vt:lpstr>Slide 16</vt:lpstr>
      <vt:lpstr>1.  DC-Current Gain Parameters:</vt:lpstr>
      <vt:lpstr> DC Common-Emitter Current Gain :  </vt:lpstr>
      <vt:lpstr>DC Common-Emitter Current Gain :  </vt:lpstr>
      <vt:lpstr>DC Common-Base Current Gain  :</vt:lpstr>
      <vt:lpstr>DC Common-Base Current Gain  :</vt:lpstr>
      <vt:lpstr>Beta () or Amplification Factor: </vt:lpstr>
      <vt:lpstr>Slide 23</vt:lpstr>
      <vt:lpstr>2.  Relationship of DC and DC: </vt:lpstr>
      <vt:lpstr>2.  Relationship of DC and DC:</vt:lpstr>
      <vt:lpstr>3.  Performance Parameters for PNP:</vt:lpstr>
      <vt:lpstr>          The Early Effect (Early Voltage)</vt:lpstr>
      <vt:lpstr>Early Effect (base width modulation):</vt:lpstr>
      <vt:lpstr>Slide 29</vt:lpstr>
      <vt:lpstr>Actual  Output Characteristics</vt:lpstr>
      <vt:lpstr>Output Characteristics:</vt:lpstr>
      <vt:lpstr>an Example-The Early Effect:</vt:lpstr>
      <vt:lpstr>Power Across BJT:</vt:lpstr>
      <vt:lpstr>Derating PDmax</vt:lpstr>
      <vt:lpstr>Summary of Bipolar Transistors:</vt:lpstr>
      <vt:lpstr>Summary of Bipolar Transistors: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Junction Transisitors-III</dc:title>
  <dc:subject>Electronics 1: EEE 231</dc:subject>
  <dc:creator>Dr. Nasim Zafar.</dc:creator>
  <cp:lastModifiedBy>Nasim Zafar</cp:lastModifiedBy>
  <cp:revision>220</cp:revision>
  <dcterms:created xsi:type="dcterms:W3CDTF">2012-09-15T06:36:07Z</dcterms:created>
  <dcterms:modified xsi:type="dcterms:W3CDTF">2012-09-22T14:26:38Z</dcterms:modified>
</cp:coreProperties>
</file>