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4" r:id="rId2"/>
  </p:sldMasterIdLst>
  <p:notesMasterIdLst>
    <p:notesMasterId r:id="rId35"/>
  </p:notesMasterIdLst>
  <p:sldIdLst>
    <p:sldId id="257" r:id="rId3"/>
    <p:sldId id="298" r:id="rId4"/>
    <p:sldId id="342" r:id="rId5"/>
    <p:sldId id="331" r:id="rId6"/>
    <p:sldId id="299" r:id="rId7"/>
    <p:sldId id="340" r:id="rId8"/>
    <p:sldId id="314" r:id="rId9"/>
    <p:sldId id="335" r:id="rId10"/>
    <p:sldId id="304" r:id="rId11"/>
    <p:sldId id="302" r:id="rId12"/>
    <p:sldId id="313" r:id="rId13"/>
    <p:sldId id="315" r:id="rId14"/>
    <p:sldId id="259" r:id="rId15"/>
    <p:sldId id="307" r:id="rId16"/>
    <p:sldId id="258" r:id="rId17"/>
    <p:sldId id="261" r:id="rId18"/>
    <p:sldId id="260" r:id="rId19"/>
    <p:sldId id="337" r:id="rId20"/>
    <p:sldId id="272" r:id="rId21"/>
    <p:sldId id="271" r:id="rId22"/>
    <p:sldId id="301" r:id="rId23"/>
    <p:sldId id="278" r:id="rId24"/>
    <p:sldId id="322" r:id="rId25"/>
    <p:sldId id="332" r:id="rId26"/>
    <p:sldId id="333" r:id="rId27"/>
    <p:sldId id="329" r:id="rId28"/>
    <p:sldId id="330" r:id="rId29"/>
    <p:sldId id="327" r:id="rId30"/>
    <p:sldId id="328" r:id="rId31"/>
    <p:sldId id="326" r:id="rId32"/>
    <p:sldId id="320" r:id="rId33"/>
    <p:sldId id="343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90099"/>
    <a:srgbClr val="0000FF"/>
    <a:srgbClr val="008000"/>
    <a:srgbClr val="D0240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4" autoAdjust="0"/>
    <p:restoredTop sz="94660"/>
  </p:normalViewPr>
  <p:slideViewPr>
    <p:cSldViewPr>
      <p:cViewPr>
        <p:scale>
          <a:sx n="50" d="100"/>
          <a:sy n="50" d="100"/>
        </p:scale>
        <p:origin x="-1258" y="1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4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CCCCA-3E14-46A7-ABD4-A34410AD28FC}" type="datetimeFigureOut">
              <a:rPr lang="en-US" smtClean="0"/>
              <a:pPr/>
              <a:t>9/20/2012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CCF8D-CE32-4C81-A4CA-E34D51C97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CCF8D-CE32-4C81-A4CA-E34D51C977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329E85-6828-429F-BF67-E201E83CBF7E}" type="slidenum">
              <a:rPr lang="en-US"/>
              <a:pPr/>
              <a:t>26</a:t>
            </a:fld>
            <a:endParaRPr lang="en-US"/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F87837-45D1-4013-8562-C1B9EC9019F0}" type="slidenum">
              <a:rPr lang="en-US"/>
              <a:pPr/>
              <a:t>27</a:t>
            </a:fld>
            <a:endParaRPr lang="en-US"/>
          </a:p>
        </p:txBody>
      </p:sp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AD8AEC-0127-47F0-BA3C-D1C9FCA2FD3F}" type="slidenum">
              <a:rPr lang="en-US"/>
              <a:pPr/>
              <a:t>28</a:t>
            </a:fld>
            <a:endParaRPr lang="en-US"/>
          </a:p>
        </p:txBody>
      </p:sp>
      <p:sp>
        <p:nvSpPr>
          <p:cNvPr id="31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3890500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54125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16525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16525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Zafar.</a:t>
            </a:r>
            <a:endParaRPr 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E1D94-6FF2-46B8-A43A-45B3E95B2B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="" xmlns:p14="http://schemas.microsoft.com/office/powerpoint/2010/main" val="3890500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Nasim Zafar.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283A1180-AB6A-4624-A8C1-185A459BFE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88" r:id="rId1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 Nasim Zafar</a:t>
            </a: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Electronics 1</a:t>
            </a: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EEE 231 – BS Electrical Engineering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Islamabad</a:t>
            </a:r>
            <a:endParaRPr lang="en-US" sz="24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609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5903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Bipolar Junction Transistors</a:t>
            </a:r>
            <a:r>
              <a:rPr lang="en-US" sz="36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BJTs</a:t>
            </a:r>
            <a:b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Lecture No: 14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None/>
            </a:pPr>
            <a:r>
              <a:rPr lang="en-US" sz="1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Contents:</a:t>
            </a:r>
            <a:endParaRPr lang="en-US" sz="1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96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Introduction </a:t>
            </a:r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9600" dirty="0" smtClean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Bipolar Transistor Currents</a:t>
            </a:r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9600" dirty="0" smtClean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Bipolar Transistor Characteristics and Parameter</a:t>
            </a:r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9600" dirty="0" smtClean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Early Effect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None/>
            </a:pP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lnSpc>
                <a:spcPct val="150000"/>
              </a:lnSpc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lnSpc>
                <a:spcPct val="150000"/>
              </a:lnSpc>
            </a:pPr>
            <a:endParaRPr lang="en-US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497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References: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219200"/>
            <a:ext cx="6934200" cy="5334000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120000"/>
              </a:lnSpc>
              <a:buSzPct val="124000"/>
              <a:buFont typeface="Wingdings" pitchFamily="2" charset="2"/>
              <a:buChar char="Ø"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Microelectronic Circuits:  </a:t>
            </a:r>
          </a:p>
          <a:p>
            <a:pPr marL="457200" indent="-457200">
              <a:lnSpc>
                <a:spcPct val="120000"/>
              </a:lnSpc>
              <a:buNone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       Adel S.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and Kenneth C. Smith. </a:t>
            </a:r>
          </a:p>
          <a:p>
            <a:pPr marL="457200" indent="-457200">
              <a:lnSpc>
                <a:spcPct val="120000"/>
              </a:lnSpc>
              <a:buNone/>
            </a:pPr>
            <a:endParaRPr lang="en-US" altLang="zh-TW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SzPct val="125000"/>
              <a:buFont typeface="Wingdings" pitchFamily="2" charset="2"/>
              <a:buChar char="Ø"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Electronic Devices :</a:t>
            </a:r>
          </a:p>
          <a:p>
            <a:pPr>
              <a:lnSpc>
                <a:spcPct val="120000"/>
              </a:lnSpc>
              <a:buNone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	  Thomas L. Floyd ( Prentice Hall ). </a:t>
            </a:r>
          </a:p>
          <a:p>
            <a:pPr>
              <a:lnSpc>
                <a:spcPct val="120000"/>
              </a:lnSpc>
              <a:buNone/>
            </a:pPr>
            <a:endParaRPr lang="en-US" altLang="zh-TW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SzPct val="126000"/>
              <a:buFont typeface="Wingdings" pitchFamily="2" charset="2"/>
              <a:buChar char="Ø"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Integrated Electronics </a:t>
            </a:r>
          </a:p>
          <a:p>
            <a:pPr>
              <a:lnSpc>
                <a:spcPct val="110000"/>
              </a:lnSpc>
              <a:buNone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	  Jacob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Millman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and Christos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Halkias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(McGraw-Hill).</a:t>
            </a:r>
          </a:p>
          <a:p>
            <a:pPr>
              <a:lnSpc>
                <a:spcPct val="110000"/>
              </a:lnSpc>
              <a:buNone/>
            </a:pPr>
            <a:endParaRPr lang="en-US" altLang="zh-TW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SzPct val="125000"/>
              <a:buFont typeface="Wingdings" pitchFamily="2" charset="2"/>
              <a:buChar char="Ø"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Electronic Devices and Circuit Theory:</a:t>
            </a:r>
          </a:p>
          <a:p>
            <a:pPr eaLnBrk="1" hangingPunct="1">
              <a:lnSpc>
                <a:spcPct val="120000"/>
              </a:lnSpc>
              <a:buNone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	   Robert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Boylestad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&amp; Louis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Nashelsky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( Prentice Hall ).</a:t>
            </a:r>
          </a:p>
          <a:p>
            <a:pPr eaLnBrk="1" hangingPunct="1">
              <a:buNone/>
            </a:pPr>
            <a:endParaRPr lang="en-US" altLang="zh-TW" sz="1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  <a:buSzPct val="126000"/>
              <a:buFont typeface="Wingdings" pitchFamily="2" charset="2"/>
              <a:buChar char="Ø"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 Introductory Electronic Devices and Circuits: </a:t>
            </a:r>
          </a:p>
          <a:p>
            <a:pPr eaLnBrk="1" hangingPunct="1">
              <a:lnSpc>
                <a:spcPct val="120000"/>
              </a:lnSpc>
              <a:buNone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       Robert T.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Paynter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zh-TW" sz="18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en-US" altLang="zh-TW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500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Chapter 4 – Bipolar Junction Transistors:</a:t>
            </a:r>
          </a:p>
          <a:p>
            <a:pPr marL="0" lvl="0" indent="0" algn="ctr" fontAlgn="base">
              <a:lnSpc>
                <a:spcPct val="80000"/>
              </a:lnSpc>
              <a:spcAft>
                <a:spcPct val="0"/>
              </a:spcAft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fontAlgn="base">
              <a:spcAft>
                <a:spcPct val="0"/>
              </a:spcAft>
              <a:buNone/>
            </a:pPr>
            <a:r>
              <a:rPr lang="en-US" sz="21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Figures are </a:t>
            </a:r>
            <a:r>
              <a:rPr lang="en-US" sz="21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redrawn (with some modifications</a:t>
            </a:r>
            <a:r>
              <a:rPr lang="en-US" sz="21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from </a:t>
            </a:r>
          </a:p>
          <a:p>
            <a:pPr marL="0" lvl="0" indent="0" algn="ctr" fontAlgn="base">
              <a:spcAft>
                <a:spcPct val="0"/>
              </a:spcAft>
              <a:buNone/>
            </a:pPr>
            <a:endParaRPr lang="en-US" sz="2000" b="1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fontAlgn="base">
              <a:spcAft>
                <a:spcPct val="0"/>
              </a:spcAft>
              <a:buNone/>
            </a:pPr>
            <a:r>
              <a:rPr lang="en-US" sz="24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Electronic </a:t>
            </a:r>
            <a:r>
              <a:rPr lang="en-US" sz="24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Devices </a:t>
            </a:r>
            <a:endParaRPr lang="en-US" sz="2400" b="1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fontAlgn="base">
              <a:spcAft>
                <a:spcPct val="0"/>
              </a:spcAft>
              <a:buNone/>
            </a:pPr>
            <a:r>
              <a:rPr lang="en-US" sz="24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endParaRPr lang="en-US" sz="24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fontAlgn="base">
              <a:spcAft>
                <a:spcPct val="0"/>
              </a:spcAft>
              <a:buNone/>
            </a:pPr>
            <a:r>
              <a:rPr lang="en-US" sz="24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Thomas L. Floyd</a:t>
            </a:r>
            <a:endParaRPr lang="th-TH" sz="2400" b="1" i="1" kern="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2395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Bipolar Junction Transistors</a:t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BJTs-Circuits</a:t>
            </a:r>
            <a:endParaRPr lang="en-US" sz="4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2819400" y="2438401"/>
            <a:ext cx="2362200" cy="3281363"/>
            <a:chOff x="2304" y="2112"/>
            <a:chExt cx="1488" cy="2067"/>
          </a:xfrm>
        </p:grpSpPr>
        <p:sp>
          <p:nvSpPr>
            <p:cNvPr id="5" name="Oval 34"/>
            <p:cNvSpPr>
              <a:spLocks noChangeArrowheads="1"/>
            </p:cNvSpPr>
            <p:nvPr/>
          </p:nvSpPr>
          <p:spPr bwMode="auto">
            <a:xfrm>
              <a:off x="2880" y="2688"/>
              <a:ext cx="912" cy="91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Line 35"/>
            <p:cNvSpPr>
              <a:spLocks noChangeShapeType="1"/>
            </p:cNvSpPr>
            <p:nvPr/>
          </p:nvSpPr>
          <p:spPr bwMode="auto">
            <a:xfrm>
              <a:off x="3168" y="2832"/>
              <a:ext cx="0" cy="6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Line 36"/>
            <p:cNvSpPr>
              <a:spLocks noChangeShapeType="1"/>
            </p:cNvSpPr>
            <p:nvPr/>
          </p:nvSpPr>
          <p:spPr bwMode="auto">
            <a:xfrm flipV="1">
              <a:off x="3168" y="2736"/>
              <a:ext cx="336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Line 37"/>
            <p:cNvSpPr>
              <a:spLocks noChangeShapeType="1"/>
            </p:cNvSpPr>
            <p:nvPr/>
          </p:nvSpPr>
          <p:spPr bwMode="auto">
            <a:xfrm>
              <a:off x="3168" y="3312"/>
              <a:ext cx="336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Line 38"/>
            <p:cNvSpPr>
              <a:spLocks noChangeShapeType="1"/>
            </p:cNvSpPr>
            <p:nvPr/>
          </p:nvSpPr>
          <p:spPr bwMode="auto">
            <a:xfrm flipV="1">
              <a:off x="3504" y="2352"/>
              <a:ext cx="0" cy="38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Line 39"/>
            <p:cNvSpPr>
              <a:spLocks noChangeShapeType="1"/>
            </p:cNvSpPr>
            <p:nvPr/>
          </p:nvSpPr>
          <p:spPr bwMode="auto">
            <a:xfrm flipH="1">
              <a:off x="2592" y="3168"/>
              <a:ext cx="57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Line 40"/>
            <p:cNvSpPr>
              <a:spLocks noChangeShapeType="1"/>
            </p:cNvSpPr>
            <p:nvPr/>
          </p:nvSpPr>
          <p:spPr bwMode="auto">
            <a:xfrm flipV="1">
              <a:off x="3504" y="3552"/>
              <a:ext cx="0" cy="38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Text Box 42"/>
            <p:cNvSpPr txBox="1">
              <a:spLocks noChangeArrowheads="1"/>
            </p:cNvSpPr>
            <p:nvPr/>
          </p:nvSpPr>
          <p:spPr bwMode="auto">
            <a:xfrm>
              <a:off x="2304" y="3024"/>
              <a:ext cx="384" cy="29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B</a:t>
              </a:r>
            </a:p>
          </p:txBody>
        </p:sp>
        <p:sp>
          <p:nvSpPr>
            <p:cNvPr id="13" name="Text Box 43"/>
            <p:cNvSpPr txBox="1">
              <a:spLocks noChangeArrowheads="1"/>
            </p:cNvSpPr>
            <p:nvPr/>
          </p:nvSpPr>
          <p:spPr bwMode="auto">
            <a:xfrm>
              <a:off x="3312" y="2112"/>
              <a:ext cx="384" cy="29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C</a:t>
              </a:r>
            </a:p>
          </p:txBody>
        </p:sp>
        <p:sp>
          <p:nvSpPr>
            <p:cNvPr id="14" name="Text Box 44"/>
            <p:cNvSpPr txBox="1">
              <a:spLocks noChangeArrowheads="1"/>
            </p:cNvSpPr>
            <p:nvPr/>
          </p:nvSpPr>
          <p:spPr bwMode="auto">
            <a:xfrm>
              <a:off x="3312" y="3888"/>
              <a:ext cx="384" cy="29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E</a:t>
              </a:r>
            </a:p>
          </p:txBody>
        </p:sp>
      </p:grp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Transistor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Types</a:t>
            </a:r>
            <a:endParaRPr lang="es-E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133600"/>
            <a:ext cx="7340600" cy="400843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s-ES" sz="28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MOS </a:t>
            </a:r>
            <a:r>
              <a:rPr lang="es-ES" sz="28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- Metal Oxide </a:t>
            </a:r>
            <a:r>
              <a:rPr lang="es-ES" sz="28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Semiconductor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s-ES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FET </a:t>
            </a:r>
            <a:r>
              <a:rPr lang="es-ES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s-ES" sz="28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Field</a:t>
            </a:r>
            <a:r>
              <a:rPr lang="es-ES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Effect</a:t>
            </a:r>
            <a:r>
              <a:rPr lang="es-ES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Transistor </a:t>
            </a:r>
            <a:endParaRPr lang="es-ES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s-ES" sz="2800" b="1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BJT - Bipolar Junction </a:t>
            </a:r>
            <a:r>
              <a:rPr lang="es-ES" sz="2800" b="1" i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Transistor</a:t>
            </a:r>
            <a:endParaRPr lang="es-ES" sz="2800" b="1" i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372" name="Rectangl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529638" y="6289675"/>
            <a:ext cx="5365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3366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◄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lnSpc>
                <a:spcPct val="170000"/>
              </a:lnSpc>
              <a:spcBef>
                <a:spcPts val="0"/>
              </a:spcBef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Transistor Current Characteristics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0" descr="C21NF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4663" y="3357563"/>
            <a:ext cx="4564062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772400" cy="1112838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 Overview of Bipolar Transistors: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73238"/>
            <a:ext cx="8331200" cy="4895850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While control in a FET is due to an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electric field. </a:t>
            </a:r>
          </a:p>
          <a:p>
            <a:pPr eaLnBrk="1" hangingPunct="1"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Control in a bipolar transistor is generally considered to be due to an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electric current.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current into one terminal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determines the current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between two others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as with an FET, a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bipolar transistor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can be used as a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‘control device’</a:t>
            </a:r>
          </a:p>
        </p:txBody>
      </p:sp>
      <p:sp>
        <p:nvSpPr>
          <p:cNvPr id="512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7" name="Rectangle 8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8" name="Rectangle 9"/>
          <p:cNvSpPr>
            <a:spLocks noChangeArrowheads="1"/>
          </p:cNvSpPr>
          <p:nvPr/>
        </p:nvSpPr>
        <p:spPr bwMode="auto">
          <a:xfrm>
            <a:off x="0" y="3114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Transistor Biasing Configurations: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219200"/>
            <a:ext cx="7162800" cy="452596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  <a:defRPr/>
            </a:pP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Common-Base Configuration (CB) : </a:t>
            </a:r>
          </a:p>
          <a:p>
            <a:pPr marL="457200" indent="-457200"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EB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;  output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pPr marL="457200" indent="-457200">
              <a:buNone/>
              <a:defRPr/>
            </a:pPr>
            <a:endParaRPr lang="en-US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  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Common-Emitter Configuration (CE): </a:t>
            </a:r>
          </a:p>
          <a:p>
            <a:pPr>
              <a:buNone/>
              <a:defRPr/>
            </a:pP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input = 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;  output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 </a:t>
            </a:r>
          </a:p>
          <a:p>
            <a:pPr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	</a:t>
            </a:r>
            <a:endParaRPr lang="en-US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3"/>
              <a:defRPr/>
            </a:pP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Common-Collector Configuration (CC)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  input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;  output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EC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&amp; I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endParaRPr lang="en-US" sz="2400" dirty="0" smtClean="0"/>
          </a:p>
          <a:p>
            <a:pPr marL="457200" indent="-457200">
              <a:buNone/>
              <a:defRPr/>
            </a:pPr>
            <a:endParaRPr lang="en-US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Operation Modes:</a:t>
            </a:r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83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Active: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Most importance mode, e.g. for amplifier operation.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The region where current curves are practically flat.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Saturation: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Barrier potential of the junctions cancel each other out causing a virtual short.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Ideal transistor behaves like a closed switch.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Cutoff: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Current reduced to zero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Ideal transistor behaves like an open </a:t>
            </a:r>
            <a:r>
              <a:rPr lang="en-US" sz="2400" dirty="0" smtClean="0"/>
              <a:t>switch.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9" name="Object 15"/>
          <p:cNvGraphicFramePr>
            <a:graphicFrameLocks noChangeAspect="1"/>
          </p:cNvGraphicFramePr>
          <p:nvPr/>
        </p:nvGraphicFramePr>
        <p:xfrm>
          <a:off x="1066800" y="1066800"/>
          <a:ext cx="6856363" cy="4081573"/>
        </p:xfrm>
        <a:graphic>
          <a:graphicData uri="http://schemas.openxmlformats.org/presentationml/2006/ole">
            <p:oleObj spid="_x0000_s84997" name="Microsoft Draw Drawing" r:id="rId3" imgW="5220720" imgH="2911680" progId="">
              <p:embed/>
            </p:oleObj>
          </a:graphicData>
        </a:graphic>
      </p:graphicFrame>
      <p:sp>
        <p:nvSpPr>
          <p:cNvPr id="17" name="Rectangle 16"/>
          <p:cNvSpPr/>
          <p:nvPr/>
        </p:nvSpPr>
        <p:spPr>
          <a:xfrm>
            <a:off x="3276600" y="304800"/>
            <a:ext cx="2585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Operation Modes: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990600" y="5410200"/>
            <a:ext cx="693420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Active: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BJT acts like an amplifier (most common use).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90600" y="5791200"/>
            <a:ext cx="431304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Saturation: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BJT acts like a short circuit. </a:t>
            </a:r>
          </a:p>
          <a:p>
            <a:pPr eaLnBrk="0" hangingPunct="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Cutoff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BJT acts like an open circuit.</a:t>
            </a:r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 Emitter Characteristics: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lvl="0"/>
            <a:endParaRPr lang="en-GB" sz="2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GB" sz="2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We consider DC behaviour and assume that we are working in the </a:t>
            </a:r>
            <a:r>
              <a:rPr lang="en-GB" sz="28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normal linear amplifier regime </a:t>
            </a:r>
            <a:r>
              <a:rPr lang="en-GB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with the BE junction forward biased and the CB junction reverse biased.</a:t>
            </a:r>
            <a:endParaRPr lang="en-GB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914400" y="0"/>
            <a:ext cx="7315200" cy="52322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Common-Emitter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Output Characteristics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717" name="Text Box 93"/>
          <p:cNvSpPr txBox="1">
            <a:spLocks noChangeArrowheads="1"/>
          </p:cNvSpPr>
          <p:nvPr/>
        </p:nvSpPr>
        <p:spPr bwMode="auto">
          <a:xfrm>
            <a:off x="1203325" y="407988"/>
            <a:ext cx="1841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735" name="Line 111"/>
          <p:cNvSpPr>
            <a:spLocks noChangeShapeType="1"/>
          </p:cNvSpPr>
          <p:nvPr/>
        </p:nvSpPr>
        <p:spPr bwMode="auto">
          <a:xfrm>
            <a:off x="658813" y="2971800"/>
            <a:ext cx="131762" cy="0"/>
          </a:xfrm>
          <a:prstGeom prst="line">
            <a:avLst/>
          </a:prstGeom>
          <a:noFill/>
          <a:ln w="2857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752" name="Line 128"/>
          <p:cNvSpPr>
            <a:spLocks noChangeShapeType="1"/>
          </p:cNvSpPr>
          <p:nvPr/>
        </p:nvSpPr>
        <p:spPr bwMode="auto">
          <a:xfrm flipV="1">
            <a:off x="4800600" y="1219200"/>
            <a:ext cx="0" cy="29718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753" name="Line 129"/>
          <p:cNvSpPr>
            <a:spLocks noChangeShapeType="1"/>
          </p:cNvSpPr>
          <p:nvPr/>
        </p:nvSpPr>
        <p:spPr bwMode="auto">
          <a:xfrm>
            <a:off x="4419600" y="3886200"/>
            <a:ext cx="457200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754" name="Text Box 130"/>
          <p:cNvSpPr txBox="1">
            <a:spLocks noChangeArrowheads="1"/>
          </p:cNvSpPr>
          <p:nvPr/>
        </p:nvSpPr>
        <p:spPr bwMode="auto">
          <a:xfrm>
            <a:off x="8551863" y="3886200"/>
            <a:ext cx="59213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b="1" baseline="-25000" dirty="0">
                <a:latin typeface="Times New Roman" pitchFamily="18" charset="0"/>
                <a:cs typeface="Times New Roman" pitchFamily="18" charset="0"/>
              </a:rPr>
              <a:t>CE</a:t>
            </a:r>
          </a:p>
        </p:txBody>
      </p:sp>
      <p:sp>
        <p:nvSpPr>
          <p:cNvPr id="26755" name="Text Box 131"/>
          <p:cNvSpPr txBox="1">
            <a:spLocks noChangeArrowheads="1"/>
          </p:cNvSpPr>
          <p:nvPr/>
        </p:nvSpPr>
        <p:spPr bwMode="auto">
          <a:xfrm>
            <a:off x="4267200" y="1066800"/>
            <a:ext cx="593725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baseline="-250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26756" name="Line 132"/>
          <p:cNvSpPr>
            <a:spLocks noChangeShapeType="1"/>
          </p:cNvSpPr>
          <p:nvPr/>
        </p:nvSpPr>
        <p:spPr bwMode="auto">
          <a:xfrm flipV="1">
            <a:off x="4800600" y="1371600"/>
            <a:ext cx="381000" cy="2514600"/>
          </a:xfrm>
          <a:prstGeom prst="line">
            <a:avLst/>
          </a:prstGeom>
          <a:noFill/>
          <a:ln w="25400">
            <a:solidFill>
              <a:srgbClr val="FF99CC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758" name="Freeform 134"/>
          <p:cNvSpPr>
            <a:spLocks/>
          </p:cNvSpPr>
          <p:nvPr/>
        </p:nvSpPr>
        <p:spPr bwMode="auto">
          <a:xfrm>
            <a:off x="4797425" y="3810000"/>
            <a:ext cx="3697288" cy="76200"/>
          </a:xfrm>
          <a:custGeom>
            <a:avLst/>
            <a:gdLst/>
            <a:ahLst/>
            <a:cxnLst>
              <a:cxn ang="0">
                <a:pos x="2" y="50"/>
              </a:cxn>
              <a:cxn ang="0">
                <a:pos x="18" y="14"/>
              </a:cxn>
              <a:cxn ang="0">
                <a:pos x="2402" y="2"/>
              </a:cxn>
            </a:cxnLst>
            <a:rect l="0" t="0" r="r" b="b"/>
            <a:pathLst>
              <a:path w="2402" h="50">
                <a:moveTo>
                  <a:pt x="2" y="50"/>
                </a:moveTo>
                <a:cubicBezTo>
                  <a:pt x="5" y="44"/>
                  <a:pt x="0" y="28"/>
                  <a:pt x="18" y="14"/>
                </a:cubicBezTo>
                <a:cubicBezTo>
                  <a:pt x="36" y="0"/>
                  <a:pt x="1905" y="4"/>
                  <a:pt x="2402" y="2"/>
                </a:cubicBezTo>
              </a:path>
            </a:pathLst>
          </a:custGeom>
          <a:noFill/>
          <a:ln w="25400" cap="flat" cmpd="sng">
            <a:solidFill>
              <a:srgbClr val="FF99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760" name="Freeform 136"/>
          <p:cNvSpPr>
            <a:spLocks/>
          </p:cNvSpPr>
          <p:nvPr/>
        </p:nvSpPr>
        <p:spPr bwMode="auto">
          <a:xfrm>
            <a:off x="4803775" y="3276600"/>
            <a:ext cx="3733800" cy="609600"/>
          </a:xfrm>
          <a:custGeom>
            <a:avLst/>
            <a:gdLst/>
            <a:ahLst/>
            <a:cxnLst>
              <a:cxn ang="0">
                <a:pos x="0" y="300"/>
              </a:cxn>
              <a:cxn ang="0">
                <a:pos x="46" y="84"/>
              </a:cxn>
              <a:cxn ang="0">
                <a:pos x="2426" y="0"/>
              </a:cxn>
            </a:cxnLst>
            <a:rect l="0" t="0" r="r" b="b"/>
            <a:pathLst>
              <a:path w="2426" h="300">
                <a:moveTo>
                  <a:pt x="0" y="300"/>
                </a:moveTo>
                <a:cubicBezTo>
                  <a:pt x="8" y="264"/>
                  <a:pt x="26" y="140"/>
                  <a:pt x="46" y="84"/>
                </a:cubicBezTo>
                <a:cubicBezTo>
                  <a:pt x="66" y="28"/>
                  <a:pt x="1930" y="18"/>
                  <a:pt x="2426" y="0"/>
                </a:cubicBezTo>
              </a:path>
            </a:pathLst>
          </a:custGeom>
          <a:noFill/>
          <a:ln w="25400" cap="flat" cmpd="sng">
            <a:solidFill>
              <a:srgbClr val="FF99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761" name="Freeform 137"/>
          <p:cNvSpPr>
            <a:spLocks/>
          </p:cNvSpPr>
          <p:nvPr/>
        </p:nvSpPr>
        <p:spPr bwMode="auto">
          <a:xfrm>
            <a:off x="4800600" y="2667000"/>
            <a:ext cx="3733800" cy="1238250"/>
          </a:xfrm>
          <a:custGeom>
            <a:avLst/>
            <a:gdLst/>
            <a:ahLst/>
            <a:cxnLst>
              <a:cxn ang="0">
                <a:pos x="0" y="780"/>
              </a:cxn>
              <a:cxn ang="0">
                <a:pos x="96" y="216"/>
              </a:cxn>
              <a:cxn ang="0">
                <a:pos x="2426" y="0"/>
              </a:cxn>
            </a:cxnLst>
            <a:rect l="0" t="0" r="r" b="b"/>
            <a:pathLst>
              <a:path w="2426" h="780">
                <a:moveTo>
                  <a:pt x="0" y="780"/>
                </a:moveTo>
                <a:cubicBezTo>
                  <a:pt x="16" y="686"/>
                  <a:pt x="76" y="362"/>
                  <a:pt x="96" y="216"/>
                </a:cubicBezTo>
                <a:cubicBezTo>
                  <a:pt x="116" y="71"/>
                  <a:pt x="1941" y="45"/>
                  <a:pt x="2426" y="0"/>
                </a:cubicBezTo>
              </a:path>
            </a:pathLst>
          </a:custGeom>
          <a:noFill/>
          <a:ln w="25400" cap="flat" cmpd="sng">
            <a:solidFill>
              <a:srgbClr val="FF99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762" name="Freeform 138"/>
          <p:cNvSpPr>
            <a:spLocks/>
          </p:cNvSpPr>
          <p:nvPr/>
        </p:nvSpPr>
        <p:spPr bwMode="auto">
          <a:xfrm>
            <a:off x="4800600" y="1981200"/>
            <a:ext cx="3733800" cy="1924050"/>
          </a:xfrm>
          <a:custGeom>
            <a:avLst/>
            <a:gdLst/>
            <a:ahLst/>
            <a:cxnLst>
              <a:cxn ang="0">
                <a:pos x="0" y="1212"/>
              </a:cxn>
              <a:cxn ang="0">
                <a:pos x="148" y="304"/>
              </a:cxn>
              <a:cxn ang="0">
                <a:pos x="2426" y="0"/>
              </a:cxn>
            </a:cxnLst>
            <a:rect l="0" t="0" r="r" b="b"/>
            <a:pathLst>
              <a:path w="2426" h="1212">
                <a:moveTo>
                  <a:pt x="0" y="1212"/>
                </a:moveTo>
                <a:cubicBezTo>
                  <a:pt x="25" y="1061"/>
                  <a:pt x="132" y="440"/>
                  <a:pt x="148" y="304"/>
                </a:cubicBezTo>
                <a:cubicBezTo>
                  <a:pt x="164" y="168"/>
                  <a:pt x="1952" y="63"/>
                  <a:pt x="2426" y="0"/>
                </a:cubicBezTo>
              </a:path>
            </a:pathLst>
          </a:custGeom>
          <a:noFill/>
          <a:ln w="25400" cap="flat" cmpd="sng">
            <a:solidFill>
              <a:srgbClr val="FF99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763" name="Text Box 139"/>
          <p:cNvSpPr txBox="1">
            <a:spLocks noChangeArrowheads="1"/>
          </p:cNvSpPr>
          <p:nvPr/>
        </p:nvSpPr>
        <p:spPr bwMode="auto">
          <a:xfrm>
            <a:off x="6019800" y="1905000"/>
            <a:ext cx="1219200" cy="70788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Active Region</a:t>
            </a:r>
          </a:p>
        </p:txBody>
      </p:sp>
      <p:sp>
        <p:nvSpPr>
          <p:cNvPr id="26764" name="Line 140"/>
          <p:cNvSpPr>
            <a:spLocks noChangeShapeType="1"/>
          </p:cNvSpPr>
          <p:nvPr/>
        </p:nvSpPr>
        <p:spPr bwMode="auto">
          <a:xfrm>
            <a:off x="7086600" y="2286000"/>
            <a:ext cx="33020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765" name="Line 141"/>
          <p:cNvSpPr>
            <a:spLocks noChangeShapeType="1"/>
          </p:cNvSpPr>
          <p:nvPr/>
        </p:nvSpPr>
        <p:spPr bwMode="auto">
          <a:xfrm flipV="1">
            <a:off x="6629400" y="1447800"/>
            <a:ext cx="1588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766" name="Line 142"/>
          <p:cNvSpPr>
            <a:spLocks noChangeShapeType="1"/>
          </p:cNvSpPr>
          <p:nvPr/>
        </p:nvSpPr>
        <p:spPr bwMode="auto">
          <a:xfrm flipH="1" flipV="1">
            <a:off x="5842000" y="2286000"/>
            <a:ext cx="330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767" name="Line 143"/>
          <p:cNvSpPr>
            <a:spLocks noChangeShapeType="1"/>
          </p:cNvSpPr>
          <p:nvPr/>
        </p:nvSpPr>
        <p:spPr bwMode="auto">
          <a:xfrm>
            <a:off x="6629400" y="2590800"/>
            <a:ext cx="1588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768" name="Line 144"/>
          <p:cNvSpPr>
            <a:spLocks noChangeShapeType="1"/>
          </p:cNvSpPr>
          <p:nvPr/>
        </p:nvSpPr>
        <p:spPr bwMode="auto">
          <a:xfrm flipV="1">
            <a:off x="8763000" y="2057400"/>
            <a:ext cx="0" cy="914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769" name="Text Box 145"/>
          <p:cNvSpPr txBox="1">
            <a:spLocks noChangeArrowheads="1"/>
          </p:cNvSpPr>
          <p:nvPr/>
        </p:nvSpPr>
        <p:spPr bwMode="auto">
          <a:xfrm>
            <a:off x="8458200" y="2895600"/>
            <a:ext cx="5921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I</a:t>
            </a:r>
            <a:r>
              <a:rPr lang="en-US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</a:p>
        </p:txBody>
      </p:sp>
      <p:sp>
        <p:nvSpPr>
          <p:cNvPr id="26770" name="Freeform 146"/>
          <p:cNvSpPr>
            <a:spLocks/>
          </p:cNvSpPr>
          <p:nvPr/>
        </p:nvSpPr>
        <p:spPr bwMode="auto">
          <a:xfrm>
            <a:off x="4191000" y="2133600"/>
            <a:ext cx="609600" cy="2419350"/>
          </a:xfrm>
          <a:custGeom>
            <a:avLst/>
            <a:gdLst/>
            <a:ahLst/>
            <a:cxnLst>
              <a:cxn ang="0">
                <a:pos x="252" y="1524"/>
              </a:cxn>
              <a:cxn ang="0">
                <a:pos x="31" y="790"/>
              </a:cxn>
              <a:cxn ang="0">
                <a:pos x="438" y="0"/>
              </a:cxn>
            </a:cxnLst>
            <a:rect l="0" t="0" r="r" b="b"/>
            <a:pathLst>
              <a:path w="438" h="1524">
                <a:moveTo>
                  <a:pt x="252" y="1524"/>
                </a:moveTo>
                <a:cubicBezTo>
                  <a:pt x="214" y="1402"/>
                  <a:pt x="0" y="1044"/>
                  <a:pt x="31" y="790"/>
                </a:cubicBezTo>
                <a:cubicBezTo>
                  <a:pt x="56" y="534"/>
                  <a:pt x="353" y="165"/>
                  <a:pt x="438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771" name="Freeform 147"/>
          <p:cNvSpPr>
            <a:spLocks/>
          </p:cNvSpPr>
          <p:nvPr/>
        </p:nvSpPr>
        <p:spPr bwMode="auto">
          <a:xfrm>
            <a:off x="8229600" y="3362325"/>
            <a:ext cx="476250" cy="1438275"/>
          </a:xfrm>
          <a:custGeom>
            <a:avLst/>
            <a:gdLst/>
            <a:ahLst/>
            <a:cxnLst>
              <a:cxn ang="0">
                <a:pos x="0" y="990"/>
              </a:cxn>
              <a:cxn ang="0">
                <a:pos x="270" y="96"/>
              </a:cxn>
              <a:cxn ang="0">
                <a:pos x="18" y="282"/>
              </a:cxn>
            </a:cxnLst>
            <a:rect l="0" t="0" r="r" b="b"/>
            <a:pathLst>
              <a:path w="270" h="990">
                <a:moveTo>
                  <a:pt x="0" y="990"/>
                </a:moveTo>
                <a:cubicBezTo>
                  <a:pt x="44" y="842"/>
                  <a:pt x="267" y="214"/>
                  <a:pt x="270" y="96"/>
                </a:cubicBezTo>
                <a:cubicBezTo>
                  <a:pt x="254" y="0"/>
                  <a:pt x="70" y="243"/>
                  <a:pt x="18" y="28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772" name="Text Box 148"/>
          <p:cNvSpPr txBox="1">
            <a:spLocks noChangeArrowheads="1"/>
          </p:cNvSpPr>
          <p:nvPr/>
        </p:nvSpPr>
        <p:spPr bwMode="auto">
          <a:xfrm>
            <a:off x="4343400" y="4419600"/>
            <a:ext cx="24384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Saturation Region</a:t>
            </a:r>
          </a:p>
        </p:txBody>
      </p:sp>
      <p:sp>
        <p:nvSpPr>
          <p:cNvPr id="26774" name="Text Box 150"/>
          <p:cNvSpPr txBox="1">
            <a:spLocks noChangeArrowheads="1"/>
          </p:cNvSpPr>
          <p:nvPr/>
        </p:nvSpPr>
        <p:spPr bwMode="auto">
          <a:xfrm>
            <a:off x="6781800" y="4724400"/>
            <a:ext cx="1828800" cy="70788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Cutoff Region</a:t>
            </a:r>
          </a:p>
          <a:p>
            <a:pPr>
              <a:spcBef>
                <a:spcPct val="0"/>
              </a:spcBef>
              <a:defRPr/>
            </a:pP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baseline="-250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 = 0</a:t>
            </a:r>
          </a:p>
        </p:txBody>
      </p:sp>
      <p:graphicFrame>
        <p:nvGraphicFramePr>
          <p:cNvPr id="26823" name="Group 199"/>
          <p:cNvGraphicFramePr>
            <a:graphicFrameLocks noGrp="1"/>
          </p:cNvGraphicFramePr>
          <p:nvPr/>
        </p:nvGraphicFramePr>
        <p:xfrm>
          <a:off x="304800" y="3380580"/>
          <a:ext cx="3505200" cy="3305970"/>
        </p:xfrm>
        <a:graphic>
          <a:graphicData uri="http://schemas.openxmlformats.org/drawingml/2006/table">
            <a:tbl>
              <a:tblPr/>
              <a:tblGrid>
                <a:gridCol w="1145931"/>
                <a:gridCol w="2359269"/>
              </a:tblGrid>
              <a:tr h="7142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Region of Operation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Description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39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Active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Small base current controls a large collector current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9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Saturation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CE(sat)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~ 0.2V,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increases with I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39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Cutoff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Achieved by reducing I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to 0, Ideally, I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will also equal 0.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7" name="Rectangle 56"/>
          <p:cNvSpPr/>
          <p:nvPr/>
        </p:nvSpPr>
        <p:spPr>
          <a:xfrm>
            <a:off x="4999917" y="1143000"/>
            <a:ext cx="39916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Output Characteristic Curves - (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600" b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b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b="1" baseline="-25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85800"/>
            <a:ext cx="2743200" cy="22146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Common-Base-Configuration (CBC) 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NPN Transistor</a:t>
            </a:r>
            <a:endParaRPr lang="en-US" sz="2800" dirty="0">
              <a:solidFill>
                <a:srgbClr val="0000CC"/>
              </a:solidFill>
            </a:endParaRPr>
          </a:p>
        </p:txBody>
      </p:sp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905000"/>
            <a:ext cx="4038600" cy="3333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590800" y="5638800"/>
            <a:ext cx="3929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Circuit Diagram:  NPN Transistor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914400" y="0"/>
            <a:ext cx="7315200" cy="52322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Common-Base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Output Characteristics: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68" name="Text Box 68"/>
          <p:cNvSpPr txBox="1">
            <a:spLocks noChangeArrowheads="1"/>
          </p:cNvSpPr>
          <p:nvPr/>
        </p:nvSpPr>
        <p:spPr bwMode="auto">
          <a:xfrm>
            <a:off x="457200" y="762000"/>
            <a:ext cx="8229600" cy="70788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Although the Common-Base configuration is not the most common configuration, it is often helpful 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understanding the operation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BJT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69" name="Text Box 69"/>
          <p:cNvSpPr txBox="1">
            <a:spLocks noChangeArrowheads="1"/>
          </p:cNvSpPr>
          <p:nvPr/>
        </p:nvSpPr>
        <p:spPr bwMode="auto">
          <a:xfrm>
            <a:off x="2286000" y="1676400"/>
            <a:ext cx="48768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Output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Characteristic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Curves - (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70" name="Line 70"/>
          <p:cNvSpPr>
            <a:spLocks noChangeShapeType="1"/>
          </p:cNvSpPr>
          <p:nvPr/>
        </p:nvSpPr>
        <p:spPr bwMode="auto">
          <a:xfrm rot="10800000">
            <a:off x="1447800" y="2362200"/>
            <a:ext cx="0" cy="3657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71" name="Line 71"/>
          <p:cNvSpPr>
            <a:spLocks noChangeShapeType="1"/>
          </p:cNvSpPr>
          <p:nvPr/>
        </p:nvSpPr>
        <p:spPr bwMode="auto">
          <a:xfrm>
            <a:off x="457200" y="5867400"/>
            <a:ext cx="7467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72" name="Text Box 72"/>
          <p:cNvSpPr txBox="1">
            <a:spLocks noChangeArrowheads="1"/>
          </p:cNvSpPr>
          <p:nvPr/>
        </p:nvSpPr>
        <p:spPr bwMode="auto">
          <a:xfrm rot="16200000">
            <a:off x="-563562" y="4144962"/>
            <a:ext cx="24384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Saturation Region</a:t>
            </a:r>
          </a:p>
        </p:txBody>
      </p:sp>
      <p:sp>
        <p:nvSpPr>
          <p:cNvPr id="25673" name="Freeform 73"/>
          <p:cNvSpPr>
            <a:spLocks/>
          </p:cNvSpPr>
          <p:nvPr/>
        </p:nvSpPr>
        <p:spPr bwMode="auto">
          <a:xfrm>
            <a:off x="1219200" y="5257800"/>
            <a:ext cx="6248400" cy="609600"/>
          </a:xfrm>
          <a:custGeom>
            <a:avLst/>
            <a:gdLst/>
            <a:ahLst/>
            <a:cxnLst>
              <a:cxn ang="0">
                <a:pos x="0" y="288"/>
              </a:cxn>
              <a:cxn ang="0">
                <a:pos x="80" y="72"/>
              </a:cxn>
              <a:cxn ang="0">
                <a:pos x="3984" y="0"/>
              </a:cxn>
            </a:cxnLst>
            <a:rect l="0" t="0" r="r" b="b"/>
            <a:pathLst>
              <a:path w="3984" h="288">
                <a:moveTo>
                  <a:pt x="0" y="288"/>
                </a:moveTo>
                <a:cubicBezTo>
                  <a:pt x="13" y="252"/>
                  <a:pt x="0" y="88"/>
                  <a:pt x="80" y="72"/>
                </a:cubicBezTo>
                <a:cubicBezTo>
                  <a:pt x="160" y="56"/>
                  <a:pt x="3171" y="15"/>
                  <a:pt x="3984" y="0"/>
                </a:cubicBezTo>
              </a:path>
            </a:pathLst>
          </a:custGeom>
          <a:noFill/>
          <a:ln w="25400" cap="flat" cmpd="sng">
            <a:solidFill>
              <a:srgbClr val="FF99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74" name="Freeform 74"/>
          <p:cNvSpPr>
            <a:spLocks/>
          </p:cNvSpPr>
          <p:nvPr/>
        </p:nvSpPr>
        <p:spPr bwMode="auto">
          <a:xfrm>
            <a:off x="1143000" y="4419600"/>
            <a:ext cx="6324600" cy="1447800"/>
          </a:xfrm>
          <a:custGeom>
            <a:avLst/>
            <a:gdLst/>
            <a:ahLst/>
            <a:cxnLst>
              <a:cxn ang="0">
                <a:pos x="0" y="864"/>
              </a:cxn>
              <a:cxn ang="0">
                <a:pos x="160" y="288"/>
              </a:cxn>
              <a:cxn ang="0">
                <a:pos x="4080" y="0"/>
              </a:cxn>
            </a:cxnLst>
            <a:rect l="0" t="0" r="r" b="b"/>
            <a:pathLst>
              <a:path w="4080" h="864">
                <a:moveTo>
                  <a:pt x="0" y="864"/>
                </a:moveTo>
                <a:cubicBezTo>
                  <a:pt x="27" y="768"/>
                  <a:pt x="64" y="400"/>
                  <a:pt x="160" y="288"/>
                </a:cubicBezTo>
                <a:cubicBezTo>
                  <a:pt x="256" y="176"/>
                  <a:pt x="3263" y="60"/>
                  <a:pt x="4080" y="0"/>
                </a:cubicBezTo>
              </a:path>
            </a:pathLst>
          </a:custGeom>
          <a:noFill/>
          <a:ln w="25400" cap="flat" cmpd="sng">
            <a:solidFill>
              <a:srgbClr val="FF99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75" name="Freeform 75"/>
          <p:cNvSpPr>
            <a:spLocks/>
          </p:cNvSpPr>
          <p:nvPr/>
        </p:nvSpPr>
        <p:spPr bwMode="auto">
          <a:xfrm>
            <a:off x="1066800" y="3352800"/>
            <a:ext cx="6324600" cy="2514600"/>
          </a:xfrm>
          <a:custGeom>
            <a:avLst/>
            <a:gdLst/>
            <a:ahLst/>
            <a:cxnLst>
              <a:cxn ang="0">
                <a:pos x="0" y="1584"/>
              </a:cxn>
              <a:cxn ang="0">
                <a:pos x="160" y="432"/>
              </a:cxn>
              <a:cxn ang="0">
                <a:pos x="4128" y="0"/>
              </a:cxn>
            </a:cxnLst>
            <a:rect l="0" t="0" r="r" b="b"/>
            <a:pathLst>
              <a:path w="4128" h="1584">
                <a:moveTo>
                  <a:pt x="0" y="1584"/>
                </a:moveTo>
                <a:cubicBezTo>
                  <a:pt x="27" y="1392"/>
                  <a:pt x="64" y="576"/>
                  <a:pt x="160" y="432"/>
                </a:cubicBezTo>
                <a:cubicBezTo>
                  <a:pt x="256" y="288"/>
                  <a:pt x="3301" y="90"/>
                  <a:pt x="4128" y="0"/>
                </a:cubicBezTo>
              </a:path>
            </a:pathLst>
          </a:custGeom>
          <a:noFill/>
          <a:ln w="25400" cap="flat" cmpd="sng">
            <a:solidFill>
              <a:srgbClr val="FF99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76" name="Freeform 76"/>
          <p:cNvSpPr>
            <a:spLocks/>
          </p:cNvSpPr>
          <p:nvPr/>
        </p:nvSpPr>
        <p:spPr bwMode="auto">
          <a:xfrm>
            <a:off x="990600" y="2286000"/>
            <a:ext cx="6553200" cy="3581400"/>
          </a:xfrm>
          <a:custGeom>
            <a:avLst/>
            <a:gdLst/>
            <a:ahLst/>
            <a:cxnLst>
              <a:cxn ang="0">
                <a:pos x="0" y="2208"/>
              </a:cxn>
              <a:cxn ang="0">
                <a:pos x="224" y="528"/>
              </a:cxn>
              <a:cxn ang="0">
                <a:pos x="4224" y="0"/>
              </a:cxn>
            </a:cxnLst>
            <a:rect l="0" t="0" r="r" b="b"/>
            <a:pathLst>
              <a:path w="4224" h="2208">
                <a:moveTo>
                  <a:pt x="0" y="2208"/>
                </a:moveTo>
                <a:cubicBezTo>
                  <a:pt x="37" y="1928"/>
                  <a:pt x="88" y="712"/>
                  <a:pt x="224" y="528"/>
                </a:cubicBezTo>
                <a:cubicBezTo>
                  <a:pt x="360" y="344"/>
                  <a:pt x="3391" y="110"/>
                  <a:pt x="4224" y="0"/>
                </a:cubicBezTo>
              </a:path>
            </a:pathLst>
          </a:custGeom>
          <a:noFill/>
          <a:ln w="25400" cap="flat" cmpd="sng">
            <a:solidFill>
              <a:srgbClr val="FF99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77" name="Line 77"/>
          <p:cNvSpPr>
            <a:spLocks noChangeShapeType="1"/>
          </p:cNvSpPr>
          <p:nvPr/>
        </p:nvSpPr>
        <p:spPr bwMode="auto">
          <a:xfrm flipV="1">
            <a:off x="8001000" y="3124200"/>
            <a:ext cx="0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78" name="Text Box 78"/>
          <p:cNvSpPr txBox="1">
            <a:spLocks noChangeArrowheads="1"/>
          </p:cNvSpPr>
          <p:nvPr/>
        </p:nvSpPr>
        <p:spPr bwMode="auto">
          <a:xfrm>
            <a:off x="8001000" y="3581400"/>
            <a:ext cx="5334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I</a:t>
            </a:r>
            <a:r>
              <a:rPr lang="en-US" sz="2000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E</a:t>
            </a:r>
          </a:p>
        </p:txBody>
      </p:sp>
      <p:sp>
        <p:nvSpPr>
          <p:cNvPr id="25679" name="Text Box 79"/>
          <p:cNvSpPr txBox="1">
            <a:spLocks noChangeArrowheads="1"/>
          </p:cNvSpPr>
          <p:nvPr/>
        </p:nvSpPr>
        <p:spPr bwMode="auto">
          <a:xfrm>
            <a:off x="1295400" y="1981200"/>
            <a:ext cx="457200" cy="3416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baseline="-25000" dirty="0">
                <a:latin typeface="Times New Roman" pitchFamily="18" charset="0"/>
                <a:cs typeface="Times New Roman" pitchFamily="18" charset="0"/>
              </a:rPr>
              <a:t>C  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80" name="Text Box 80"/>
          <p:cNvSpPr txBox="1">
            <a:spLocks noChangeArrowheads="1"/>
          </p:cNvSpPr>
          <p:nvPr/>
        </p:nvSpPr>
        <p:spPr bwMode="auto">
          <a:xfrm>
            <a:off x="7467600" y="5867400"/>
            <a:ext cx="60960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b="1" baseline="-25000" dirty="0">
                <a:latin typeface="Times New Roman" pitchFamily="18" charset="0"/>
                <a:cs typeface="Times New Roman" pitchFamily="18" charset="0"/>
              </a:rPr>
              <a:t>CB</a:t>
            </a:r>
          </a:p>
        </p:txBody>
      </p:sp>
      <p:sp>
        <p:nvSpPr>
          <p:cNvPr id="25681" name="Text Box 81"/>
          <p:cNvSpPr txBox="1">
            <a:spLocks noChangeArrowheads="1"/>
          </p:cNvSpPr>
          <p:nvPr/>
        </p:nvSpPr>
        <p:spPr bwMode="auto">
          <a:xfrm>
            <a:off x="2743200" y="2971800"/>
            <a:ext cx="18288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Active Region</a:t>
            </a:r>
          </a:p>
        </p:txBody>
      </p:sp>
      <p:sp>
        <p:nvSpPr>
          <p:cNvPr id="25682" name="Line 82"/>
          <p:cNvSpPr>
            <a:spLocks noChangeShapeType="1"/>
          </p:cNvSpPr>
          <p:nvPr/>
        </p:nvSpPr>
        <p:spPr bwMode="auto">
          <a:xfrm>
            <a:off x="4267200" y="3352800"/>
            <a:ext cx="381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83" name="Line 83"/>
          <p:cNvSpPr>
            <a:spLocks noChangeShapeType="1"/>
          </p:cNvSpPr>
          <p:nvPr/>
        </p:nvSpPr>
        <p:spPr bwMode="auto">
          <a:xfrm flipV="1">
            <a:off x="3657600" y="2514600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84" name="Line 84"/>
          <p:cNvSpPr>
            <a:spLocks noChangeShapeType="1"/>
          </p:cNvSpPr>
          <p:nvPr/>
        </p:nvSpPr>
        <p:spPr bwMode="auto">
          <a:xfrm flipH="1" flipV="1">
            <a:off x="2819400" y="3352800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85" name="Line 85"/>
          <p:cNvSpPr>
            <a:spLocks noChangeShapeType="1"/>
          </p:cNvSpPr>
          <p:nvPr/>
        </p:nvSpPr>
        <p:spPr bwMode="auto">
          <a:xfrm>
            <a:off x="3657600" y="3657600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86" name="Freeform 86"/>
          <p:cNvSpPr>
            <a:spLocks/>
          </p:cNvSpPr>
          <p:nvPr/>
        </p:nvSpPr>
        <p:spPr bwMode="auto">
          <a:xfrm>
            <a:off x="1295400" y="5791200"/>
            <a:ext cx="6172200" cy="7620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51" y="21"/>
              </a:cxn>
              <a:cxn ang="0">
                <a:pos x="3888" y="0"/>
              </a:cxn>
            </a:cxnLst>
            <a:rect l="0" t="0" r="r" b="b"/>
            <a:pathLst>
              <a:path w="3888" h="48">
                <a:moveTo>
                  <a:pt x="0" y="48"/>
                </a:moveTo>
                <a:cubicBezTo>
                  <a:pt x="8" y="44"/>
                  <a:pt x="0" y="30"/>
                  <a:pt x="51" y="21"/>
                </a:cubicBezTo>
                <a:cubicBezTo>
                  <a:pt x="102" y="12"/>
                  <a:pt x="3089" y="4"/>
                  <a:pt x="3888" y="0"/>
                </a:cubicBezTo>
              </a:path>
            </a:pathLst>
          </a:custGeom>
          <a:noFill/>
          <a:ln w="25400" cap="flat" cmpd="sng">
            <a:solidFill>
              <a:srgbClr val="FF99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87" name="Line 87"/>
          <p:cNvSpPr>
            <a:spLocks noChangeShapeType="1"/>
          </p:cNvSpPr>
          <p:nvPr/>
        </p:nvSpPr>
        <p:spPr bwMode="auto">
          <a:xfrm flipH="1">
            <a:off x="6553200" y="5562600"/>
            <a:ext cx="3048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88" name="Line 88"/>
          <p:cNvSpPr>
            <a:spLocks noChangeShapeType="1"/>
          </p:cNvSpPr>
          <p:nvPr/>
        </p:nvSpPr>
        <p:spPr bwMode="auto">
          <a:xfrm flipV="1">
            <a:off x="6858000" y="5334000"/>
            <a:ext cx="11430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89" name="Text Box 89"/>
          <p:cNvSpPr txBox="1">
            <a:spLocks noChangeArrowheads="1"/>
          </p:cNvSpPr>
          <p:nvPr/>
        </p:nvSpPr>
        <p:spPr bwMode="auto">
          <a:xfrm>
            <a:off x="7848600" y="4953000"/>
            <a:ext cx="1143000" cy="70173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Cutoff</a:t>
            </a:r>
          </a:p>
          <a:p>
            <a:pPr>
              <a:spcBef>
                <a:spcPct val="20000"/>
              </a:spcBef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= 0</a:t>
            </a:r>
          </a:p>
        </p:txBody>
      </p:sp>
      <p:sp>
        <p:nvSpPr>
          <p:cNvPr id="25690" name="Line 90"/>
          <p:cNvSpPr>
            <a:spLocks noChangeShapeType="1"/>
          </p:cNvSpPr>
          <p:nvPr/>
        </p:nvSpPr>
        <p:spPr bwMode="auto">
          <a:xfrm>
            <a:off x="838200" y="5791200"/>
            <a:ext cx="0" cy="152400"/>
          </a:xfrm>
          <a:prstGeom prst="line">
            <a:avLst/>
          </a:prstGeom>
          <a:noFill/>
          <a:ln w="38100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91" name="Text Box 91"/>
          <p:cNvSpPr txBox="1">
            <a:spLocks noChangeArrowheads="1"/>
          </p:cNvSpPr>
          <p:nvPr/>
        </p:nvSpPr>
        <p:spPr bwMode="auto">
          <a:xfrm>
            <a:off x="609600" y="5943600"/>
            <a:ext cx="609600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/>
              <a:t>0.8V</a:t>
            </a:r>
          </a:p>
        </p:txBody>
      </p:sp>
      <p:sp>
        <p:nvSpPr>
          <p:cNvPr id="25692" name="Line 92"/>
          <p:cNvSpPr>
            <a:spLocks noChangeShapeType="1"/>
          </p:cNvSpPr>
          <p:nvPr/>
        </p:nvSpPr>
        <p:spPr bwMode="auto">
          <a:xfrm flipV="1">
            <a:off x="2590800" y="57150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93" name="Line 93"/>
          <p:cNvSpPr>
            <a:spLocks noChangeShapeType="1"/>
          </p:cNvSpPr>
          <p:nvPr/>
        </p:nvSpPr>
        <p:spPr bwMode="auto">
          <a:xfrm flipV="1">
            <a:off x="3886200" y="57150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94" name="Line 94"/>
          <p:cNvSpPr>
            <a:spLocks noChangeShapeType="1"/>
          </p:cNvSpPr>
          <p:nvPr/>
        </p:nvSpPr>
        <p:spPr bwMode="auto">
          <a:xfrm flipV="1">
            <a:off x="5105400" y="57150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95" name="Line 95"/>
          <p:cNvSpPr>
            <a:spLocks noChangeShapeType="1"/>
          </p:cNvSpPr>
          <p:nvPr/>
        </p:nvSpPr>
        <p:spPr bwMode="auto">
          <a:xfrm flipV="1">
            <a:off x="6324600" y="5715000"/>
            <a:ext cx="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96" name="Text Box 96"/>
          <p:cNvSpPr txBox="1">
            <a:spLocks noChangeArrowheads="1"/>
          </p:cNvSpPr>
          <p:nvPr/>
        </p:nvSpPr>
        <p:spPr bwMode="auto">
          <a:xfrm>
            <a:off x="2209800" y="5943600"/>
            <a:ext cx="685800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/>
              <a:t>2V</a:t>
            </a:r>
          </a:p>
        </p:txBody>
      </p:sp>
      <p:sp>
        <p:nvSpPr>
          <p:cNvPr id="25697" name="Text Box 97"/>
          <p:cNvSpPr txBox="1">
            <a:spLocks noChangeArrowheads="1"/>
          </p:cNvSpPr>
          <p:nvPr/>
        </p:nvSpPr>
        <p:spPr bwMode="auto">
          <a:xfrm>
            <a:off x="3581400" y="5943600"/>
            <a:ext cx="533400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/>
              <a:t>4V</a:t>
            </a:r>
          </a:p>
        </p:txBody>
      </p:sp>
      <p:sp>
        <p:nvSpPr>
          <p:cNvPr id="25698" name="Text Box 98"/>
          <p:cNvSpPr txBox="1">
            <a:spLocks noChangeArrowheads="1"/>
          </p:cNvSpPr>
          <p:nvPr/>
        </p:nvSpPr>
        <p:spPr bwMode="auto">
          <a:xfrm>
            <a:off x="4876800" y="5943600"/>
            <a:ext cx="533400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/>
              <a:t>6V</a:t>
            </a:r>
          </a:p>
        </p:txBody>
      </p:sp>
      <p:sp>
        <p:nvSpPr>
          <p:cNvPr id="25699" name="Text Box 99"/>
          <p:cNvSpPr txBox="1">
            <a:spLocks noChangeArrowheads="1"/>
          </p:cNvSpPr>
          <p:nvPr/>
        </p:nvSpPr>
        <p:spPr bwMode="auto">
          <a:xfrm>
            <a:off x="6096000" y="5943600"/>
            <a:ext cx="609600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/>
              <a:t>8V</a:t>
            </a:r>
          </a:p>
        </p:txBody>
      </p:sp>
      <p:sp>
        <p:nvSpPr>
          <p:cNvPr id="25700" name="Line 100"/>
          <p:cNvSpPr>
            <a:spLocks noChangeShapeType="1"/>
          </p:cNvSpPr>
          <p:nvPr/>
        </p:nvSpPr>
        <p:spPr bwMode="auto">
          <a:xfrm>
            <a:off x="1447800" y="4876800"/>
            <a:ext cx="15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701" name="Line 101"/>
          <p:cNvSpPr>
            <a:spLocks noChangeShapeType="1"/>
          </p:cNvSpPr>
          <p:nvPr/>
        </p:nvSpPr>
        <p:spPr bwMode="auto">
          <a:xfrm>
            <a:off x="1447800" y="3886200"/>
            <a:ext cx="15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702" name="Line 102"/>
          <p:cNvSpPr>
            <a:spLocks noChangeShapeType="1"/>
          </p:cNvSpPr>
          <p:nvPr/>
        </p:nvSpPr>
        <p:spPr bwMode="auto">
          <a:xfrm>
            <a:off x="1447800" y="2971800"/>
            <a:ext cx="15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705" name="Text Box 105"/>
          <p:cNvSpPr txBox="1">
            <a:spLocks noChangeArrowheads="1"/>
          </p:cNvSpPr>
          <p:nvPr/>
        </p:nvSpPr>
        <p:spPr bwMode="auto">
          <a:xfrm>
            <a:off x="1524000" y="2362200"/>
            <a:ext cx="533400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06" name="Text Box 106"/>
          <p:cNvSpPr txBox="1">
            <a:spLocks noChangeArrowheads="1"/>
          </p:cNvSpPr>
          <p:nvPr/>
        </p:nvSpPr>
        <p:spPr bwMode="auto">
          <a:xfrm>
            <a:off x="1524000" y="4724400"/>
            <a:ext cx="381000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60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</a:p>
        </p:txBody>
      </p:sp>
      <p:sp>
        <p:nvSpPr>
          <p:cNvPr id="25707" name="Text Box 107"/>
          <p:cNvSpPr txBox="1">
            <a:spLocks noChangeArrowheads="1"/>
          </p:cNvSpPr>
          <p:nvPr/>
        </p:nvSpPr>
        <p:spPr bwMode="auto">
          <a:xfrm>
            <a:off x="1524000" y="3657600"/>
            <a:ext cx="381000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600"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</a:p>
        </p:txBody>
      </p:sp>
      <p:sp>
        <p:nvSpPr>
          <p:cNvPr id="25708" name="Text Box 108"/>
          <p:cNvSpPr txBox="1">
            <a:spLocks noChangeArrowheads="1"/>
          </p:cNvSpPr>
          <p:nvPr/>
        </p:nvSpPr>
        <p:spPr bwMode="auto">
          <a:xfrm>
            <a:off x="1524000" y="2819400"/>
            <a:ext cx="457200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600">
                <a:effectLst>
                  <a:outerShdw blurRad="38100" dist="38100" dir="2700000" algn="tl">
                    <a:srgbClr val="000000"/>
                  </a:outerShdw>
                </a:effectLst>
              </a:rPr>
              <a:t>6</a:t>
            </a:r>
          </a:p>
        </p:txBody>
      </p:sp>
      <p:sp>
        <p:nvSpPr>
          <p:cNvPr id="25709" name="Text Box 109"/>
          <p:cNvSpPr txBox="1">
            <a:spLocks noChangeArrowheads="1"/>
          </p:cNvSpPr>
          <p:nvPr/>
        </p:nvSpPr>
        <p:spPr bwMode="auto">
          <a:xfrm>
            <a:off x="5486400" y="4953000"/>
            <a:ext cx="1295400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baseline="-25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=1mA</a:t>
            </a:r>
          </a:p>
        </p:txBody>
      </p:sp>
      <p:sp>
        <p:nvSpPr>
          <p:cNvPr id="25710" name="Line 110"/>
          <p:cNvSpPr>
            <a:spLocks noChangeShapeType="1"/>
          </p:cNvSpPr>
          <p:nvPr/>
        </p:nvSpPr>
        <p:spPr bwMode="auto">
          <a:xfrm>
            <a:off x="1447800" y="5410200"/>
            <a:ext cx="76200" cy="0"/>
          </a:xfrm>
          <a:prstGeom prst="line">
            <a:avLst/>
          </a:prstGeom>
          <a:noFill/>
          <a:ln w="222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712" name="Text Box 112"/>
          <p:cNvSpPr txBox="1">
            <a:spLocks noChangeArrowheads="1"/>
          </p:cNvSpPr>
          <p:nvPr/>
        </p:nvSpPr>
        <p:spPr bwMode="auto">
          <a:xfrm>
            <a:off x="5257800" y="4114800"/>
            <a:ext cx="1447800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baseline="-25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=2mA</a:t>
            </a:r>
          </a:p>
        </p:txBody>
      </p:sp>
      <p:sp>
        <p:nvSpPr>
          <p:cNvPr id="25713" name="Arc 113"/>
          <p:cNvSpPr>
            <a:spLocks/>
          </p:cNvSpPr>
          <p:nvPr/>
        </p:nvSpPr>
        <p:spPr bwMode="auto">
          <a:xfrm flipV="1">
            <a:off x="7427913" y="639763"/>
            <a:ext cx="1701800" cy="1643062"/>
          </a:xfrm>
          <a:custGeom>
            <a:avLst/>
            <a:gdLst>
              <a:gd name="G0" fmla="+- 0 0 0"/>
              <a:gd name="G1" fmla="+- 21545 0 0"/>
              <a:gd name="G2" fmla="+- 21600 0 0"/>
              <a:gd name="T0" fmla="*/ 1538 w 21443"/>
              <a:gd name="T1" fmla="*/ 0 h 21545"/>
              <a:gd name="T2" fmla="*/ 21443 w 21443"/>
              <a:gd name="T3" fmla="*/ 18943 h 21545"/>
              <a:gd name="T4" fmla="*/ 0 w 21443"/>
              <a:gd name="T5" fmla="*/ 21545 h 21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43" h="21545" fill="none" extrusionOk="0">
                <a:moveTo>
                  <a:pt x="1538" y="-1"/>
                </a:moveTo>
                <a:cubicBezTo>
                  <a:pt x="11851" y="736"/>
                  <a:pt x="20197" y="8678"/>
                  <a:pt x="21442" y="18943"/>
                </a:cubicBezTo>
              </a:path>
              <a:path w="21443" h="21545" stroke="0" extrusionOk="0">
                <a:moveTo>
                  <a:pt x="1538" y="-1"/>
                </a:moveTo>
                <a:cubicBezTo>
                  <a:pt x="11851" y="736"/>
                  <a:pt x="20197" y="8678"/>
                  <a:pt x="21442" y="18943"/>
                </a:cubicBezTo>
                <a:lnTo>
                  <a:pt x="0" y="21545"/>
                </a:lnTo>
                <a:close/>
              </a:path>
            </a:pathLst>
          </a:custGeom>
          <a:noFill/>
          <a:ln w="25400">
            <a:solidFill>
              <a:srgbClr val="FFCC99"/>
            </a:solidFill>
            <a:prstDash val="lgDash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714" name="Text Box 114"/>
          <p:cNvSpPr txBox="1">
            <a:spLocks noChangeArrowheads="1"/>
          </p:cNvSpPr>
          <p:nvPr/>
        </p:nvSpPr>
        <p:spPr bwMode="auto">
          <a:xfrm>
            <a:off x="7010400" y="2514600"/>
            <a:ext cx="2133600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Breakdown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Region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715" name="Line 115"/>
          <p:cNvSpPr>
            <a:spLocks noChangeShapeType="1"/>
          </p:cNvSpPr>
          <p:nvPr/>
        </p:nvSpPr>
        <p:spPr bwMode="auto">
          <a:xfrm flipV="1">
            <a:off x="8305800" y="1828800"/>
            <a:ext cx="381000" cy="762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716" name="Line 116"/>
          <p:cNvSpPr>
            <a:spLocks noChangeShapeType="1"/>
          </p:cNvSpPr>
          <p:nvPr/>
        </p:nvSpPr>
        <p:spPr bwMode="auto">
          <a:xfrm>
            <a:off x="1447800" y="4419600"/>
            <a:ext cx="7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717" name="Line 117"/>
          <p:cNvSpPr>
            <a:spLocks noChangeShapeType="1"/>
          </p:cNvSpPr>
          <p:nvPr/>
        </p:nvSpPr>
        <p:spPr bwMode="auto">
          <a:xfrm>
            <a:off x="1447800" y="3429000"/>
            <a:ext cx="762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629400" y="1676400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)</a:t>
            </a:r>
            <a:endParaRPr lang="en-US" sz="2000" dirty="0"/>
          </a:p>
        </p:txBody>
      </p:sp>
      <p:sp>
        <p:nvSpPr>
          <p:cNvPr id="51" name="Slide Number Placeholder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2" name="Footer Placeholder 5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ED77051-7611-4EA3-93C5-A05A75A49E32}" type="slidenum">
              <a:rPr lang="en-US"/>
              <a:pPr/>
              <a:t>16</a:t>
            </a:fld>
            <a:endParaRPr lang="en-US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385763" y="87313"/>
            <a:ext cx="8410575" cy="519112"/>
          </a:xfrm>
          <a:noFill/>
        </p:spPr>
        <p:txBody>
          <a:bodyPr>
            <a:normAutofit/>
          </a:bodyPr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Transistor Currents - O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utput characteristics: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 cstate="print"/>
          <a:srcRect t="4036" b="17276"/>
          <a:stretch>
            <a:fillRect/>
          </a:stretch>
        </p:blipFill>
        <p:spPr bwMode="auto">
          <a:xfrm>
            <a:off x="762000" y="1447800"/>
            <a:ext cx="7504113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914400" y="0"/>
            <a:ext cx="7315200" cy="52322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Common-Collector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Output Characteristics:</a:t>
            </a:r>
          </a:p>
        </p:txBody>
      </p:sp>
      <p:sp>
        <p:nvSpPr>
          <p:cNvPr id="27754" name="Text Box 106"/>
          <p:cNvSpPr txBox="1">
            <a:spLocks noChangeArrowheads="1"/>
          </p:cNvSpPr>
          <p:nvPr/>
        </p:nvSpPr>
        <p:spPr bwMode="auto">
          <a:xfrm>
            <a:off x="4114800" y="685800"/>
            <a:ext cx="393223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Emitter-Current Curves</a:t>
            </a:r>
          </a:p>
        </p:txBody>
      </p:sp>
      <p:sp>
        <p:nvSpPr>
          <p:cNvPr id="27755" name="Line 107"/>
          <p:cNvSpPr>
            <a:spLocks noChangeShapeType="1"/>
          </p:cNvSpPr>
          <p:nvPr/>
        </p:nvSpPr>
        <p:spPr bwMode="auto">
          <a:xfrm flipV="1">
            <a:off x="3932238" y="1320800"/>
            <a:ext cx="0" cy="353695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756" name="Line 108"/>
          <p:cNvSpPr>
            <a:spLocks noChangeShapeType="1"/>
          </p:cNvSpPr>
          <p:nvPr/>
        </p:nvSpPr>
        <p:spPr bwMode="auto">
          <a:xfrm>
            <a:off x="3475038" y="4495800"/>
            <a:ext cx="548640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757" name="Text Box 109"/>
          <p:cNvSpPr txBox="1">
            <a:spLocks noChangeArrowheads="1"/>
          </p:cNvSpPr>
          <p:nvPr/>
        </p:nvSpPr>
        <p:spPr bwMode="auto">
          <a:xfrm>
            <a:off x="7620000" y="4419600"/>
            <a:ext cx="7112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CE</a:t>
            </a:r>
          </a:p>
        </p:txBody>
      </p:sp>
      <p:sp>
        <p:nvSpPr>
          <p:cNvPr id="27758" name="Text Box 110"/>
          <p:cNvSpPr txBox="1">
            <a:spLocks noChangeArrowheads="1"/>
          </p:cNvSpPr>
          <p:nvPr/>
        </p:nvSpPr>
        <p:spPr bwMode="auto">
          <a:xfrm>
            <a:off x="3962400" y="1371600"/>
            <a:ext cx="7112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27759" name="Line 111"/>
          <p:cNvSpPr>
            <a:spLocks noChangeShapeType="1"/>
          </p:cNvSpPr>
          <p:nvPr/>
        </p:nvSpPr>
        <p:spPr bwMode="auto">
          <a:xfrm flipV="1">
            <a:off x="3932238" y="1501775"/>
            <a:ext cx="457200" cy="2994025"/>
          </a:xfrm>
          <a:prstGeom prst="line">
            <a:avLst/>
          </a:prstGeom>
          <a:noFill/>
          <a:ln w="25400">
            <a:solidFill>
              <a:srgbClr val="FF99CC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760" name="Freeform 112"/>
          <p:cNvSpPr>
            <a:spLocks/>
          </p:cNvSpPr>
          <p:nvPr/>
        </p:nvSpPr>
        <p:spPr bwMode="auto">
          <a:xfrm>
            <a:off x="3927475" y="4405313"/>
            <a:ext cx="4437063" cy="90487"/>
          </a:xfrm>
          <a:custGeom>
            <a:avLst/>
            <a:gdLst/>
            <a:ahLst/>
            <a:cxnLst>
              <a:cxn ang="0">
                <a:pos x="2" y="50"/>
              </a:cxn>
              <a:cxn ang="0">
                <a:pos x="18" y="14"/>
              </a:cxn>
              <a:cxn ang="0">
                <a:pos x="2402" y="2"/>
              </a:cxn>
            </a:cxnLst>
            <a:rect l="0" t="0" r="r" b="b"/>
            <a:pathLst>
              <a:path w="2402" h="50">
                <a:moveTo>
                  <a:pt x="2" y="50"/>
                </a:moveTo>
                <a:cubicBezTo>
                  <a:pt x="5" y="44"/>
                  <a:pt x="0" y="28"/>
                  <a:pt x="18" y="14"/>
                </a:cubicBezTo>
                <a:cubicBezTo>
                  <a:pt x="36" y="0"/>
                  <a:pt x="1905" y="4"/>
                  <a:pt x="2402" y="2"/>
                </a:cubicBezTo>
              </a:path>
            </a:pathLst>
          </a:custGeom>
          <a:noFill/>
          <a:ln w="25400" cap="flat" cmpd="sng">
            <a:solidFill>
              <a:srgbClr val="FF99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761" name="Freeform 113"/>
          <p:cNvSpPr>
            <a:spLocks/>
          </p:cNvSpPr>
          <p:nvPr/>
        </p:nvSpPr>
        <p:spPr bwMode="auto">
          <a:xfrm>
            <a:off x="3935413" y="3770313"/>
            <a:ext cx="4481512" cy="725487"/>
          </a:xfrm>
          <a:custGeom>
            <a:avLst/>
            <a:gdLst/>
            <a:ahLst/>
            <a:cxnLst>
              <a:cxn ang="0">
                <a:pos x="0" y="300"/>
              </a:cxn>
              <a:cxn ang="0">
                <a:pos x="46" y="84"/>
              </a:cxn>
              <a:cxn ang="0">
                <a:pos x="2426" y="0"/>
              </a:cxn>
            </a:cxnLst>
            <a:rect l="0" t="0" r="r" b="b"/>
            <a:pathLst>
              <a:path w="2426" h="300">
                <a:moveTo>
                  <a:pt x="0" y="300"/>
                </a:moveTo>
                <a:cubicBezTo>
                  <a:pt x="8" y="264"/>
                  <a:pt x="26" y="140"/>
                  <a:pt x="46" y="84"/>
                </a:cubicBezTo>
                <a:cubicBezTo>
                  <a:pt x="66" y="28"/>
                  <a:pt x="1930" y="18"/>
                  <a:pt x="2426" y="0"/>
                </a:cubicBezTo>
              </a:path>
            </a:pathLst>
          </a:custGeom>
          <a:noFill/>
          <a:ln w="25400" cap="flat" cmpd="sng">
            <a:solidFill>
              <a:srgbClr val="FF99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762" name="Freeform 114"/>
          <p:cNvSpPr>
            <a:spLocks/>
          </p:cNvSpPr>
          <p:nvPr/>
        </p:nvSpPr>
        <p:spPr bwMode="auto">
          <a:xfrm>
            <a:off x="3932238" y="3044825"/>
            <a:ext cx="4479925" cy="1473200"/>
          </a:xfrm>
          <a:custGeom>
            <a:avLst/>
            <a:gdLst/>
            <a:ahLst/>
            <a:cxnLst>
              <a:cxn ang="0">
                <a:pos x="0" y="780"/>
              </a:cxn>
              <a:cxn ang="0">
                <a:pos x="96" y="216"/>
              </a:cxn>
              <a:cxn ang="0">
                <a:pos x="2426" y="0"/>
              </a:cxn>
            </a:cxnLst>
            <a:rect l="0" t="0" r="r" b="b"/>
            <a:pathLst>
              <a:path w="2426" h="780">
                <a:moveTo>
                  <a:pt x="0" y="780"/>
                </a:moveTo>
                <a:cubicBezTo>
                  <a:pt x="16" y="686"/>
                  <a:pt x="76" y="362"/>
                  <a:pt x="96" y="216"/>
                </a:cubicBezTo>
                <a:cubicBezTo>
                  <a:pt x="116" y="71"/>
                  <a:pt x="1941" y="45"/>
                  <a:pt x="2426" y="0"/>
                </a:cubicBezTo>
              </a:path>
            </a:pathLst>
          </a:custGeom>
          <a:noFill/>
          <a:ln w="25400" cap="flat" cmpd="sng">
            <a:solidFill>
              <a:srgbClr val="FF99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763" name="Freeform 115"/>
          <p:cNvSpPr>
            <a:spLocks/>
          </p:cNvSpPr>
          <p:nvPr/>
        </p:nvSpPr>
        <p:spPr bwMode="auto">
          <a:xfrm>
            <a:off x="3932238" y="2227263"/>
            <a:ext cx="4479925" cy="2290762"/>
          </a:xfrm>
          <a:custGeom>
            <a:avLst/>
            <a:gdLst/>
            <a:ahLst/>
            <a:cxnLst>
              <a:cxn ang="0">
                <a:pos x="0" y="1212"/>
              </a:cxn>
              <a:cxn ang="0">
                <a:pos x="148" y="304"/>
              </a:cxn>
              <a:cxn ang="0">
                <a:pos x="2426" y="0"/>
              </a:cxn>
            </a:cxnLst>
            <a:rect l="0" t="0" r="r" b="b"/>
            <a:pathLst>
              <a:path w="2426" h="1212">
                <a:moveTo>
                  <a:pt x="0" y="1212"/>
                </a:moveTo>
                <a:cubicBezTo>
                  <a:pt x="25" y="1061"/>
                  <a:pt x="132" y="440"/>
                  <a:pt x="148" y="304"/>
                </a:cubicBezTo>
                <a:cubicBezTo>
                  <a:pt x="164" y="168"/>
                  <a:pt x="1952" y="63"/>
                  <a:pt x="2426" y="0"/>
                </a:cubicBezTo>
              </a:path>
            </a:pathLst>
          </a:custGeom>
          <a:noFill/>
          <a:ln w="25400" cap="flat" cmpd="sng">
            <a:solidFill>
              <a:srgbClr val="FF99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764" name="Text Box 116"/>
          <p:cNvSpPr txBox="1">
            <a:spLocks noChangeArrowheads="1"/>
          </p:cNvSpPr>
          <p:nvPr/>
        </p:nvSpPr>
        <p:spPr bwMode="auto">
          <a:xfrm>
            <a:off x="5715000" y="2209800"/>
            <a:ext cx="1463675" cy="64633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Active Region</a:t>
            </a:r>
          </a:p>
        </p:txBody>
      </p:sp>
      <p:sp>
        <p:nvSpPr>
          <p:cNvPr id="27765" name="Line 117"/>
          <p:cNvSpPr>
            <a:spLocks noChangeShapeType="1"/>
          </p:cNvSpPr>
          <p:nvPr/>
        </p:nvSpPr>
        <p:spPr bwMode="auto">
          <a:xfrm>
            <a:off x="6675438" y="2590800"/>
            <a:ext cx="395287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766" name="Line 118"/>
          <p:cNvSpPr>
            <a:spLocks noChangeShapeType="1"/>
          </p:cNvSpPr>
          <p:nvPr/>
        </p:nvSpPr>
        <p:spPr bwMode="auto">
          <a:xfrm flipV="1">
            <a:off x="6126163" y="1592263"/>
            <a:ext cx="1587" cy="454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767" name="Line 119"/>
          <p:cNvSpPr>
            <a:spLocks noChangeShapeType="1"/>
          </p:cNvSpPr>
          <p:nvPr/>
        </p:nvSpPr>
        <p:spPr bwMode="auto">
          <a:xfrm flipH="1" flipV="1">
            <a:off x="5181600" y="2590800"/>
            <a:ext cx="3968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768" name="Line 120"/>
          <p:cNvSpPr>
            <a:spLocks noChangeShapeType="1"/>
          </p:cNvSpPr>
          <p:nvPr/>
        </p:nvSpPr>
        <p:spPr bwMode="auto">
          <a:xfrm>
            <a:off x="6126163" y="2952750"/>
            <a:ext cx="1587" cy="454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769" name="Line 121"/>
          <p:cNvSpPr>
            <a:spLocks noChangeShapeType="1"/>
          </p:cNvSpPr>
          <p:nvPr/>
        </p:nvSpPr>
        <p:spPr bwMode="auto">
          <a:xfrm flipV="1">
            <a:off x="8458200" y="2286000"/>
            <a:ext cx="0" cy="1089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770" name="Text Box 122"/>
          <p:cNvSpPr txBox="1">
            <a:spLocks noChangeArrowheads="1"/>
          </p:cNvSpPr>
          <p:nvPr/>
        </p:nvSpPr>
        <p:spPr bwMode="auto">
          <a:xfrm>
            <a:off x="8321675" y="3316288"/>
            <a:ext cx="7096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27771" name="Freeform 123"/>
          <p:cNvSpPr>
            <a:spLocks/>
          </p:cNvSpPr>
          <p:nvPr/>
        </p:nvSpPr>
        <p:spPr bwMode="auto">
          <a:xfrm>
            <a:off x="3276600" y="2133600"/>
            <a:ext cx="1047750" cy="3143250"/>
          </a:xfrm>
          <a:custGeom>
            <a:avLst/>
            <a:gdLst/>
            <a:ahLst/>
            <a:cxnLst>
              <a:cxn ang="0">
                <a:pos x="293" y="1980"/>
              </a:cxn>
              <a:cxn ang="0">
                <a:pos x="61" y="1106"/>
              </a:cxn>
              <a:cxn ang="0">
                <a:pos x="660" y="0"/>
              </a:cxn>
            </a:cxnLst>
            <a:rect l="0" t="0" r="r" b="b"/>
            <a:pathLst>
              <a:path w="660" h="1980">
                <a:moveTo>
                  <a:pt x="293" y="1980"/>
                </a:moveTo>
                <a:cubicBezTo>
                  <a:pt x="253" y="1835"/>
                  <a:pt x="0" y="1436"/>
                  <a:pt x="61" y="1106"/>
                </a:cubicBezTo>
                <a:cubicBezTo>
                  <a:pt x="87" y="802"/>
                  <a:pt x="535" y="230"/>
                  <a:pt x="660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772" name="Freeform 124"/>
          <p:cNvSpPr>
            <a:spLocks/>
          </p:cNvSpPr>
          <p:nvPr/>
        </p:nvSpPr>
        <p:spPr bwMode="auto">
          <a:xfrm>
            <a:off x="8047038" y="3871913"/>
            <a:ext cx="571500" cy="1711325"/>
          </a:xfrm>
          <a:custGeom>
            <a:avLst/>
            <a:gdLst/>
            <a:ahLst/>
            <a:cxnLst>
              <a:cxn ang="0">
                <a:pos x="0" y="990"/>
              </a:cxn>
              <a:cxn ang="0">
                <a:pos x="270" y="96"/>
              </a:cxn>
              <a:cxn ang="0">
                <a:pos x="18" y="282"/>
              </a:cxn>
            </a:cxnLst>
            <a:rect l="0" t="0" r="r" b="b"/>
            <a:pathLst>
              <a:path w="270" h="990">
                <a:moveTo>
                  <a:pt x="0" y="990"/>
                </a:moveTo>
                <a:cubicBezTo>
                  <a:pt x="44" y="842"/>
                  <a:pt x="267" y="214"/>
                  <a:pt x="270" y="96"/>
                </a:cubicBezTo>
                <a:cubicBezTo>
                  <a:pt x="254" y="0"/>
                  <a:pt x="70" y="243"/>
                  <a:pt x="18" y="282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773" name="Text Box 125"/>
          <p:cNvSpPr txBox="1">
            <a:spLocks noChangeArrowheads="1"/>
          </p:cNvSpPr>
          <p:nvPr/>
        </p:nvSpPr>
        <p:spPr bwMode="auto">
          <a:xfrm>
            <a:off x="3382963" y="5130800"/>
            <a:ext cx="2925762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Saturation Region</a:t>
            </a:r>
          </a:p>
        </p:txBody>
      </p:sp>
      <p:sp>
        <p:nvSpPr>
          <p:cNvPr id="27774" name="Text Box 126"/>
          <p:cNvSpPr txBox="1">
            <a:spLocks noChangeArrowheads="1"/>
          </p:cNvSpPr>
          <p:nvPr/>
        </p:nvSpPr>
        <p:spPr bwMode="auto">
          <a:xfrm>
            <a:off x="6934200" y="5410200"/>
            <a:ext cx="3276599" cy="70788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Cutoff Region</a:t>
            </a:r>
          </a:p>
          <a:p>
            <a:pPr>
              <a:spcBef>
                <a:spcPct val="0"/>
              </a:spcBef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= 0</a:t>
            </a: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52600"/>
            <a:ext cx="3048000" cy="24632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Bipolar Transistor Characteristics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73238"/>
            <a:ext cx="8331200" cy="4319587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dirty="0" err="1" smtClean="0"/>
              <a:t>Behaviour</a:t>
            </a:r>
            <a:r>
              <a:rPr lang="en-US" dirty="0" smtClean="0"/>
              <a:t> can be described by the </a:t>
            </a:r>
            <a:r>
              <a:rPr lang="en-US" b="1" dirty="0" smtClean="0">
                <a:solidFill>
                  <a:srgbClr val="0000FF"/>
                </a:solidFill>
              </a:rPr>
              <a:t>current gain, </a:t>
            </a:r>
            <a:r>
              <a:rPr lang="en-US" b="1" i="1" dirty="0" err="1" smtClean="0">
                <a:solidFill>
                  <a:srgbClr val="0000FF"/>
                </a:solidFill>
              </a:rPr>
              <a:t>h</a:t>
            </a:r>
            <a:r>
              <a:rPr lang="en-US" b="1" i="1" baseline="-25000" dirty="0" err="1" smtClean="0">
                <a:solidFill>
                  <a:srgbClr val="0000FF"/>
                </a:solidFill>
              </a:rPr>
              <a:t>fe</a:t>
            </a:r>
            <a:r>
              <a:rPr lang="en-US" dirty="0" smtClean="0"/>
              <a:t> or by the </a:t>
            </a:r>
            <a:r>
              <a:rPr lang="en-US" b="1" dirty="0" smtClean="0">
                <a:solidFill>
                  <a:srgbClr val="0000FF"/>
                </a:solidFill>
              </a:rPr>
              <a:t>transconductance, </a:t>
            </a:r>
            <a:r>
              <a:rPr lang="en-US" b="1" i="1" dirty="0" smtClean="0">
                <a:solidFill>
                  <a:srgbClr val="0000FF"/>
                </a:solidFill>
              </a:rPr>
              <a:t>g</a:t>
            </a:r>
            <a:r>
              <a:rPr lang="en-US" b="1" i="1" baseline="-25000" dirty="0" smtClean="0">
                <a:solidFill>
                  <a:srgbClr val="0000FF"/>
                </a:solidFill>
              </a:rPr>
              <a:t>m</a:t>
            </a:r>
            <a:r>
              <a:rPr lang="en-US" dirty="0" smtClean="0"/>
              <a:t> of the device</a:t>
            </a:r>
            <a:endParaRPr lang="en-US" dirty="0" smtClean="0">
              <a:sym typeface="Symbol" pitchFamily="18" charset="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969250" y="188913"/>
            <a:ext cx="746125" cy="1338262"/>
            <a:chOff x="5020" y="119"/>
            <a:chExt cx="470" cy="843"/>
          </a:xfrm>
        </p:grpSpPr>
        <p:pic>
          <p:nvPicPr>
            <p:cNvPr id="12297" name="Picture 5" descr="front cover ico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20" y="119"/>
              <a:ext cx="470" cy="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8" name="Text Box 6"/>
            <p:cNvSpPr txBox="1">
              <a:spLocks noChangeArrowheads="1"/>
            </p:cNvSpPr>
            <p:nvPr/>
          </p:nvSpPr>
          <p:spPr bwMode="auto">
            <a:xfrm>
              <a:off x="5074" y="731"/>
              <a:ext cx="3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800">
                  <a:latin typeface="Arial" charset="0"/>
                </a:rPr>
                <a:t>21.4</a:t>
              </a:r>
            </a:p>
          </p:txBody>
        </p:sp>
      </p:grp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0" y="3114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2296" name="Picture 10" descr="C21NF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0938" y="3181350"/>
            <a:ext cx="6913562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Conventional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View &amp; </a:t>
            </a:r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Current Components:</a:t>
            </a:r>
            <a:b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NPN Transistor-CEC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981200"/>
            <a:ext cx="5762494" cy="41910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Current Components: 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NPN Transistor-CEC</a:t>
            </a:r>
            <a:endParaRPr lang="en-US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981200"/>
            <a:ext cx="5937772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362200"/>
            <a:ext cx="7661649" cy="816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70000"/>
              </a:lnSpc>
              <a:spcBef>
                <a:spcPts val="0"/>
              </a:spcBef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BJT Characteristics and Parameters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BJT-Current Gain Parameters:</a:t>
            </a:r>
            <a:endParaRPr lang="en-GB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6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Two quantities of great importance in the characterization of transistors are the so-called </a:t>
            </a:r>
            <a:r>
              <a:rPr lang="en-GB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common-base current gain </a:t>
            </a:r>
            <a:r>
              <a:rPr lang="en-GB" sz="6000" b="1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GB" sz="6000" b="1" i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..</a:t>
            </a:r>
            <a:endParaRPr lang="en-GB" sz="60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>
              <a:buClr>
                <a:srgbClr val="FF0000"/>
              </a:buClr>
              <a:buNone/>
            </a:pPr>
            <a:r>
              <a:rPr lang="en-GB" sz="6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	</a:t>
            </a:r>
            <a:endParaRPr lang="en-US" sz="6000" b="1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6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and the so-called </a:t>
            </a:r>
            <a:r>
              <a:rPr lang="en-US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common-emitter gain</a:t>
            </a:r>
            <a:r>
              <a:rPr lang="en-GB" sz="6000" b="1" i="1" dirty="0" smtClean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.</a:t>
            </a:r>
            <a:r>
              <a:rPr lang="en-GB" sz="6000" dirty="0" smtClean="0">
                <a:sym typeface="Symbol" pitchFamily="18" charset="2"/>
              </a:rPr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en-US" sz="51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DC </a:t>
            </a:r>
            <a:r>
              <a:rPr lang="en-US" sz="51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</a:t>
            </a:r>
            <a:r>
              <a:rPr lang="en-US" sz="51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and DC </a:t>
            </a:r>
            <a:r>
              <a:rPr lang="en-US" sz="51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</a:p>
          <a:p>
            <a:pPr>
              <a:lnSpc>
                <a:spcPct val="150000"/>
              </a:lnSpc>
              <a:buNone/>
              <a:defRPr/>
            </a:pPr>
            <a:r>
              <a:rPr lang="en-US" sz="51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</a:t>
            </a:r>
            <a:r>
              <a:rPr lang="en-US" sz="5100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  =  Common-emitter current gain</a:t>
            </a:r>
          </a:p>
          <a:p>
            <a:pPr>
              <a:lnSpc>
                <a:spcPct val="150000"/>
              </a:lnSpc>
              <a:buNone/>
              <a:defRPr/>
            </a:pPr>
            <a:r>
              <a:rPr lang="en-US" sz="51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  =  Common-base current gain</a:t>
            </a: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endParaRPr lang="en-US" sz="3600" b="1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800100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	</a:t>
            </a:r>
            <a:r>
              <a:rPr lang="en-US" sz="5000" b="1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	</a:t>
            </a:r>
            <a:r>
              <a:rPr lang="en-US" sz="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Note:  and </a:t>
            </a:r>
            <a:r>
              <a:rPr lang="en-US" sz="5000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 are sometimes referred to as </a:t>
            </a:r>
            <a:r>
              <a:rPr lang="en-US" sz="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en-US" sz="5000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sz="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and</a:t>
            </a:r>
            <a:r>
              <a:rPr lang="en-US" sz="5000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</a:t>
            </a:r>
            <a:r>
              <a:rPr lang="en-US" sz="5000" baseline="-25000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dc</a:t>
            </a:r>
            <a:r>
              <a:rPr lang="en-US" sz="5000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</a:t>
            </a:r>
          </a:p>
          <a:p>
            <a:pPr marL="800100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r>
              <a:rPr lang="en-US" sz="5000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because the relationships being dealt within the BJT are DC.</a:t>
            </a:r>
          </a:p>
          <a:p>
            <a:pPr marL="800100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	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BJT-Current Gain Parameters:</a:t>
            </a:r>
            <a:endParaRPr lang="en-GB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Common-base current gain </a:t>
            </a:r>
            <a:r>
              <a:rPr lang="en-GB" sz="2800" b="1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 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,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is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also referred to as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</a:rPr>
              <a:t>FB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is defined by:</a:t>
            </a:r>
          </a:p>
          <a:p>
            <a:pPr>
              <a:buClr>
                <a:srgbClr val="FF0000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Clr>
                <a:srgbClr val="FF0000"/>
              </a:buCl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 =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="1" baseline="-25000" dirty="0" err="1" smtClean="0">
                <a:latin typeface="Times New Roman" pitchFamily="18" charset="0"/>
                <a:cs typeface="Times New Roman" pitchFamily="18" charset="0"/>
              </a:rPr>
              <a:t>FB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I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/ I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Common-emitter current gain</a:t>
            </a:r>
            <a:r>
              <a:rPr lang="en-GB" sz="2400" b="1" i="1" dirty="0" smtClean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GB" sz="28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β</a:t>
            </a:r>
            <a:r>
              <a:rPr lang="en-GB" sz="2400" dirty="0" smtClean="0">
                <a:sym typeface="Symbol" pitchFamily="18" charset="2"/>
              </a:rPr>
              <a:t>, is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also referred as</a:t>
            </a:r>
            <a:r>
              <a:rPr lang="en-US" sz="2400" dirty="0" smtClean="0"/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</a:t>
            </a: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is defined by:</a:t>
            </a:r>
            <a:endParaRPr lang="en-US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800100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			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= I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/I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B 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Thus:</a:t>
            </a: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endParaRPr lang="en-US" sz="2400" dirty="0" smtClean="0">
              <a:ea typeface="Times New Roman"/>
              <a:cs typeface="Times New Roman"/>
            </a:endParaRPr>
          </a:p>
          <a:p>
            <a:pPr lvl="1">
              <a:buClr>
                <a:srgbClr val="FF0000"/>
              </a:buClr>
              <a:buNone/>
            </a:pPr>
            <a:endParaRPr lang="en-GB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endParaRPr lang="en-US" dirty="0"/>
          </a:p>
        </p:txBody>
      </p:sp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057400" y="5181600"/>
          <a:ext cx="2057400" cy="610121"/>
        </p:xfrm>
        <a:graphic>
          <a:graphicData uri="http://schemas.openxmlformats.org/presentationml/2006/ole">
            <p:oleObj spid="_x0000_s87042" name="Equation" r:id="rId3" imgW="482400" imgH="203040" progId="Equation.3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9" name="Rectangle 15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7724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Beta () or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amplification factor: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52240" name="Rectangle 16"/>
          <p:cNvSpPr>
            <a:spLocks noGrp="1" noChangeArrowheads="1"/>
          </p:cNvSpPr>
          <p:nvPr>
            <p:ph idx="1"/>
          </p:nvPr>
        </p:nvSpPr>
        <p:spPr>
          <a:xfrm>
            <a:off x="533400" y="914400"/>
            <a:ext cx="8077200" cy="5410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The ratio of dc collector current (IC) to the dc base current (IB) is dc beta (dc ) which is dc current gain where IC and IB are determined at a particular operating point, Q-point (quiescent point). </a:t>
            </a:r>
          </a:p>
          <a:p>
            <a:pPr eaLnBrk="1" hangingPunct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It’s define by the following equation:</a:t>
            </a:r>
          </a:p>
          <a:p>
            <a:pPr eaLnBrk="1" hangingPunct="1">
              <a:lnSpc>
                <a:spcPct val="120000"/>
              </a:lnSpc>
              <a:buFontTx/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       30 &lt;  dc &lt; 300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2N3904</a:t>
            </a:r>
          </a:p>
          <a:p>
            <a:pPr eaLnBrk="1" hangingPunct="1">
              <a:lnSpc>
                <a:spcPct val="120000"/>
              </a:lnSpc>
              <a:buFontTx/>
              <a:buNone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eaLnBrk="1" hangingPunct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On data sheet, 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</a:t>
            </a:r>
            <a:r>
              <a:rPr lang="en-US" sz="24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en-US" sz="24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FE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with </a:t>
            </a:r>
            <a:r>
              <a:rPr lang="en-US" sz="24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is derived from ac hybrid equivalent circuit. FE are derived from forward-current amplification and common-emitter configuration respectively.</a:t>
            </a:r>
          </a:p>
          <a:p>
            <a:pPr eaLnBrk="1" hangingPunct="1">
              <a:defRPr/>
            </a:pPr>
            <a:endParaRPr lang="en-US" sz="2000" dirty="0" smtClean="0">
              <a:latin typeface="Verdana" pitchFamily="34" charset="0"/>
              <a:sym typeface="Wingdings" pitchFamily="2" charset="2"/>
            </a:endParaRPr>
          </a:p>
          <a:p>
            <a:pPr eaLnBrk="1" hangingPunct="1">
              <a:defRPr/>
            </a:pPr>
            <a:endParaRPr lang="en-US" dirty="0" smtClean="0">
              <a:sym typeface="Wingdings" pitchFamily="2" charset="2"/>
            </a:endParaRPr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26628" name="Picture 17"/>
          <p:cNvPicPr>
            <a:picLocks noChangeAspect="1" noChangeArrowheads="1"/>
          </p:cNvPicPr>
          <p:nvPr/>
        </p:nvPicPr>
        <p:blipFill>
          <a:blip r:embed="rId2" cstate="print">
            <a:lum bright="-6000" contrast="18000"/>
          </a:blip>
          <a:srcRect/>
          <a:stretch>
            <a:fillRect/>
          </a:stretch>
        </p:blipFill>
        <p:spPr bwMode="auto">
          <a:xfrm>
            <a:off x="6324600" y="2362200"/>
            <a:ext cx="17526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71600" y="457200"/>
            <a:ext cx="7432675" cy="5943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the dc mode the level of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due to the majority carriers are related by a quantity called alpha:</a:t>
            </a:r>
          </a:p>
          <a:p>
            <a:pPr eaLnBrk="1" hangingPunct="1">
              <a:buFontTx/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	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=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    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I</a:t>
            </a:r>
            <a:r>
              <a:rPr lang="en-US" sz="2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+ I</a:t>
            </a:r>
            <a:r>
              <a:rPr lang="en-US" sz="2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CBO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It can then be summarize to 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en-US" sz="2400" b="1" baseline="-25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I</a:t>
            </a:r>
            <a:r>
              <a:rPr lang="en-US" sz="2400" b="1" baseline="-25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(ignore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CBO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due to small value)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a.c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situations where the point of operation moves on the characteristics curve, an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a.c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alpha defined by</a:t>
            </a:r>
          </a:p>
          <a:p>
            <a:pPr eaLnBrk="1" hangingPunct="1">
              <a:buFontTx/>
              <a:buNone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Alpha a 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common base current gain factor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that shows the efficiency by calculating the current percent from current flow from emitter to collector. The value of  is typical from 0.9 ~ 0.998.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4572000" y="1066800"/>
          <a:ext cx="325437" cy="628650"/>
        </p:xfrm>
        <a:graphic>
          <a:graphicData uri="http://schemas.openxmlformats.org/presentationml/2006/ole">
            <p:oleObj spid="_x0000_s178178" name="Equation" r:id="rId3" imgW="177480" imgH="342720" progId="Equation.3">
              <p:embed/>
            </p:oleObj>
          </a:graphicData>
        </a:graphic>
      </p:graphicFrame>
      <p:graphicFrame>
        <p:nvGraphicFramePr>
          <p:cNvPr id="1027" name="Object 7"/>
          <p:cNvGraphicFramePr>
            <a:graphicFrameLocks noChangeAspect="1"/>
          </p:cNvGraphicFramePr>
          <p:nvPr>
            <p:ph sz="quarter" idx="3"/>
          </p:nvPr>
        </p:nvGraphicFramePr>
        <p:xfrm>
          <a:off x="4114800" y="3916363"/>
          <a:ext cx="990600" cy="623887"/>
        </p:xfrm>
        <a:graphic>
          <a:graphicData uri="http://schemas.openxmlformats.org/presentationml/2006/ole">
            <p:oleObj spid="_x0000_s178179" name="Equation" r:id="rId4" imgW="583920" imgH="368280" progId="Equation.3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0E1D94-6FF2-46B8-A43A-45B3E95B2B0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BJT-Current Gain Parameters:</a:t>
            </a:r>
            <a:endParaRPr lang="en-US" sz="2400" b="1" dirty="0"/>
          </a:p>
        </p:txBody>
      </p:sp>
      <p:graphicFrame>
        <p:nvGraphicFramePr>
          <p:cNvPr id="312323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1676400" y="3352800"/>
          <a:ext cx="1738313" cy="935038"/>
        </p:xfrm>
        <a:graphic>
          <a:graphicData uri="http://schemas.openxmlformats.org/presentationml/2006/ole">
            <p:oleObj spid="_x0000_s149506" name="Equation" r:id="rId4" imgW="812520" imgH="330120" progId="Equation.3">
              <p:embed/>
            </p:oleObj>
          </a:graphicData>
        </a:graphic>
      </p:graphicFrame>
      <p:graphicFrame>
        <p:nvGraphicFramePr>
          <p:cNvPr id="312328" name="Object 8"/>
          <p:cNvGraphicFramePr>
            <a:graphicFrameLocks noChangeAspect="1"/>
          </p:cNvGraphicFramePr>
          <p:nvPr/>
        </p:nvGraphicFramePr>
        <p:xfrm>
          <a:off x="1595480" y="4572000"/>
          <a:ext cx="2199684" cy="1066800"/>
        </p:xfrm>
        <a:graphic>
          <a:graphicData uri="http://schemas.openxmlformats.org/presentationml/2006/ole">
            <p:oleObj spid="_x0000_s149507" name="Equation" r:id="rId5" imgW="838080" imgH="406080" progId="Equation.3">
              <p:embed/>
            </p:oleObj>
          </a:graphicData>
        </a:graphic>
      </p:graphicFrame>
      <p:graphicFrame>
        <p:nvGraphicFramePr>
          <p:cNvPr id="312329" name="Object 9"/>
          <p:cNvGraphicFramePr>
            <a:graphicFrameLocks noChangeAspect="1"/>
          </p:cNvGraphicFramePr>
          <p:nvPr/>
        </p:nvGraphicFramePr>
        <p:xfrm>
          <a:off x="1600200" y="2057400"/>
          <a:ext cx="1216533" cy="1181100"/>
        </p:xfrm>
        <a:graphic>
          <a:graphicData uri="http://schemas.openxmlformats.org/presentationml/2006/ole">
            <p:oleObj spid="_x0000_s149508" name="Equation" r:id="rId6" imgW="444240" imgH="431640" progId="Equation.3">
              <p:embed/>
            </p:oleObj>
          </a:graphicData>
        </a:graphic>
      </p:graphicFrame>
      <p:sp>
        <p:nvSpPr>
          <p:cNvPr id="312334" name="Rectangle 14"/>
          <p:cNvSpPr>
            <a:spLocks noChangeArrowheads="1"/>
          </p:cNvSpPr>
          <p:nvPr/>
        </p:nvSpPr>
        <p:spPr bwMode="auto">
          <a:xfrm>
            <a:off x="1219200" y="1447800"/>
            <a:ext cx="68580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  =  Common-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Base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en-US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urrent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G</a:t>
            </a:r>
            <a:r>
              <a:rPr lang="en-US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ain (typical </a:t>
            </a:r>
            <a:r>
              <a:rPr lang="en-US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0.99)</a:t>
            </a:r>
          </a:p>
        </p:txBody>
      </p:sp>
      <p:pic>
        <p:nvPicPr>
          <p:cNvPr id="312335" name="Picture 15" descr="sedr42021_0514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8200" y="2362200"/>
            <a:ext cx="2971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BJT-Current Gain Parameters:</a:t>
            </a:r>
            <a:endParaRPr lang="en-US" sz="2800" b="1" dirty="0"/>
          </a:p>
        </p:txBody>
      </p:sp>
      <p:graphicFrame>
        <p:nvGraphicFramePr>
          <p:cNvPr id="314371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1143000" y="3200400"/>
          <a:ext cx="2265720" cy="920772"/>
        </p:xfrm>
        <a:graphic>
          <a:graphicData uri="http://schemas.openxmlformats.org/presentationml/2006/ole">
            <p:oleObj spid="_x0000_s150530" name="Equation" r:id="rId4" imgW="812520" imgH="330120" progId="Equation.3">
              <p:embed/>
            </p:oleObj>
          </a:graphicData>
        </a:graphic>
      </p:graphicFrame>
      <p:graphicFrame>
        <p:nvGraphicFramePr>
          <p:cNvPr id="314373" name="Object 5"/>
          <p:cNvGraphicFramePr>
            <a:graphicFrameLocks noChangeAspect="1"/>
          </p:cNvGraphicFramePr>
          <p:nvPr/>
        </p:nvGraphicFramePr>
        <p:xfrm>
          <a:off x="1219200" y="4564327"/>
          <a:ext cx="2057400" cy="1076233"/>
        </p:xfrm>
        <a:graphic>
          <a:graphicData uri="http://schemas.openxmlformats.org/presentationml/2006/ole">
            <p:oleObj spid="_x0000_s150531" name="Equation" r:id="rId5" imgW="825480" imgH="431640" progId="Equation.3">
              <p:embed/>
            </p:oleObj>
          </a:graphicData>
        </a:graphic>
      </p:graphicFrame>
      <p:graphicFrame>
        <p:nvGraphicFramePr>
          <p:cNvPr id="314374" name="Object 6"/>
          <p:cNvGraphicFramePr>
            <a:graphicFrameLocks noChangeAspect="1"/>
          </p:cNvGraphicFramePr>
          <p:nvPr/>
        </p:nvGraphicFramePr>
        <p:xfrm>
          <a:off x="1295400" y="2209800"/>
          <a:ext cx="981075" cy="952500"/>
        </p:xfrm>
        <a:graphic>
          <a:graphicData uri="http://schemas.openxmlformats.org/presentationml/2006/ole">
            <p:oleObj spid="_x0000_s150532" name="Equation" r:id="rId6" imgW="444240" imgH="431640" progId="Equation.3">
              <p:embed/>
            </p:oleObj>
          </a:graphicData>
        </a:graphic>
      </p:graphicFrame>
      <p:sp>
        <p:nvSpPr>
          <p:cNvPr id="314375" name="Rectangle 7"/>
          <p:cNvSpPr>
            <a:spLocks noChangeArrowheads="1"/>
          </p:cNvSpPr>
          <p:nvPr/>
        </p:nvSpPr>
        <p:spPr bwMode="auto">
          <a:xfrm>
            <a:off x="1219200" y="1447800"/>
            <a:ext cx="662232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  =  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Common-emitter current gain </a:t>
            </a:r>
            <a:r>
              <a:rPr lang="en-US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(10-1000; typical 50-200)</a:t>
            </a:r>
          </a:p>
        </p:txBody>
      </p:sp>
      <p:pic>
        <p:nvPicPr>
          <p:cNvPr id="314376" name="Picture 8" descr="sedr42021_0514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19600" y="2362200"/>
            <a:ext cx="2590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DC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DC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endParaRPr lang="en-US" sz="2400" b="1" dirty="0"/>
          </a:p>
        </p:txBody>
      </p:sp>
      <p:graphicFrame>
        <p:nvGraphicFramePr>
          <p:cNvPr id="316421" name="Object 5"/>
          <p:cNvGraphicFramePr>
            <a:graphicFrameLocks noChangeAspect="1"/>
          </p:cNvGraphicFramePr>
          <p:nvPr/>
        </p:nvGraphicFramePr>
        <p:xfrm>
          <a:off x="4724400" y="3733799"/>
          <a:ext cx="1876425" cy="1118089"/>
        </p:xfrm>
        <a:graphic>
          <a:graphicData uri="http://schemas.openxmlformats.org/presentationml/2006/ole">
            <p:oleObj spid="_x0000_s147458" name="Equation" r:id="rId4" imgW="660240" imgH="393480" progId="Equation.3">
              <p:embed/>
            </p:oleObj>
          </a:graphicData>
        </a:graphic>
      </p:graphicFrame>
      <p:graphicFrame>
        <p:nvGraphicFramePr>
          <p:cNvPr id="316422" name="Object 6"/>
          <p:cNvGraphicFramePr>
            <a:graphicFrameLocks noChangeAspect="1"/>
          </p:cNvGraphicFramePr>
          <p:nvPr/>
        </p:nvGraphicFramePr>
        <p:xfrm>
          <a:off x="2057400" y="3810000"/>
          <a:ext cx="1712946" cy="1152525"/>
        </p:xfrm>
        <a:graphic>
          <a:graphicData uri="http://schemas.openxmlformats.org/presentationml/2006/ole">
            <p:oleObj spid="_x0000_s147459" name="Equation" r:id="rId5" imgW="622080" imgH="419040" progId="Equation.3">
              <p:embed/>
            </p:oleObj>
          </a:graphicData>
        </a:graphic>
      </p:graphicFrame>
      <p:sp>
        <p:nvSpPr>
          <p:cNvPr id="316423" name="Rectangle 7"/>
          <p:cNvSpPr>
            <a:spLocks noChangeArrowheads="1"/>
          </p:cNvSpPr>
          <p:nvPr/>
        </p:nvSpPr>
        <p:spPr bwMode="auto">
          <a:xfrm>
            <a:off x="1219200" y="1981200"/>
            <a:ext cx="662232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  =  Common-emitter current gain (10-1000; typical 50-200)</a:t>
            </a:r>
          </a:p>
        </p:txBody>
      </p:sp>
      <p:sp>
        <p:nvSpPr>
          <p:cNvPr id="316425" name="Rectangle 9"/>
          <p:cNvSpPr>
            <a:spLocks noChangeArrowheads="1"/>
          </p:cNvSpPr>
          <p:nvPr/>
        </p:nvSpPr>
        <p:spPr bwMode="auto">
          <a:xfrm>
            <a:off x="1219200" y="1447800"/>
            <a:ext cx="622638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  =  Common-base current gain (0.9-0.999; typical 0.99)</a:t>
            </a:r>
          </a:p>
        </p:txBody>
      </p:sp>
      <p:sp>
        <p:nvSpPr>
          <p:cNvPr id="7" name="Rectangle 6"/>
          <p:cNvSpPr/>
          <p:nvPr/>
        </p:nvSpPr>
        <p:spPr>
          <a:xfrm>
            <a:off x="1143000" y="2590800"/>
            <a:ext cx="7086600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The relationship between the two parameters are: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87313"/>
            <a:ext cx="7772400" cy="519112"/>
          </a:xfrm>
          <a:noFill/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Performance Parameters for PNP: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2" name="Text Box 3"/>
          <p:cNvSpPr txBox="1">
            <a:spLocks noChangeArrowheads="1"/>
          </p:cNvSpPr>
          <p:nvPr/>
        </p:nvSpPr>
        <p:spPr bwMode="auto">
          <a:xfrm>
            <a:off x="441325" y="855663"/>
            <a:ext cx="47513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Common emitter dc current gain,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graphicFrame>
        <p:nvGraphicFramePr>
          <p:cNvPr id="6146" name="Object 0"/>
          <p:cNvGraphicFramePr>
            <a:graphicFrameLocks noChangeAspect="1"/>
          </p:cNvGraphicFramePr>
          <p:nvPr/>
        </p:nvGraphicFramePr>
        <p:xfrm>
          <a:off x="569913" y="1597025"/>
          <a:ext cx="1563687" cy="384175"/>
        </p:xfrm>
        <a:graphic>
          <a:graphicData uri="http://schemas.openxmlformats.org/presentationml/2006/ole">
            <p:oleObj spid="_x0000_s148482" name="Equation" r:id="rId3" imgW="1536480" imgH="380880" progId="Equation.3">
              <p:embed/>
            </p:oleObj>
          </a:graphicData>
        </a:graphic>
      </p:graphicFrame>
      <p:graphicFrame>
        <p:nvGraphicFramePr>
          <p:cNvPr id="6147" name="Object 1"/>
          <p:cNvGraphicFramePr>
            <a:graphicFrameLocks noChangeAspect="1"/>
          </p:cNvGraphicFramePr>
          <p:nvPr/>
        </p:nvGraphicFramePr>
        <p:xfrm>
          <a:off x="4279900" y="1676400"/>
          <a:ext cx="3263900" cy="1331913"/>
        </p:xfrm>
        <a:graphic>
          <a:graphicData uri="http://schemas.openxmlformats.org/presentationml/2006/ole">
            <p:oleObj spid="_x0000_s148483" name="Equation" r:id="rId4" imgW="3238200" imgH="1320480" progId="Equation.3">
              <p:embed/>
            </p:oleObj>
          </a:graphicData>
        </a:graphic>
      </p:graphicFrame>
      <p:sp>
        <p:nvSpPr>
          <p:cNvPr id="6153" name="Text Box 6"/>
          <p:cNvSpPr txBox="1">
            <a:spLocks noChangeArrowheads="1"/>
          </p:cNvSpPr>
          <p:nvPr/>
        </p:nvSpPr>
        <p:spPr bwMode="auto">
          <a:xfrm>
            <a:off x="2803525" y="1565275"/>
            <a:ext cx="700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But,</a:t>
            </a:r>
          </a:p>
        </p:txBody>
      </p:sp>
      <p:sp>
        <p:nvSpPr>
          <p:cNvPr id="6154" name="Freeform 8"/>
          <p:cNvSpPr>
            <a:spLocks/>
          </p:cNvSpPr>
          <p:nvPr/>
        </p:nvSpPr>
        <p:spPr bwMode="auto">
          <a:xfrm>
            <a:off x="1409700" y="2133600"/>
            <a:ext cx="3390900" cy="381000"/>
          </a:xfrm>
          <a:custGeom>
            <a:avLst/>
            <a:gdLst>
              <a:gd name="T0" fmla="*/ 72 w 2136"/>
              <a:gd name="T1" fmla="*/ 0 h 240"/>
              <a:gd name="T2" fmla="*/ 264 w 2136"/>
              <a:gd name="T3" fmla="*/ 192 h 240"/>
              <a:gd name="T4" fmla="*/ 1656 w 2136"/>
              <a:gd name="T5" fmla="*/ 48 h 240"/>
              <a:gd name="T6" fmla="*/ 2136 w 2136"/>
              <a:gd name="T7" fmla="*/ 240 h 240"/>
              <a:gd name="T8" fmla="*/ 0 60000 65536"/>
              <a:gd name="T9" fmla="*/ 0 60000 65536"/>
              <a:gd name="T10" fmla="*/ 0 60000 65536"/>
              <a:gd name="T11" fmla="*/ 0 60000 65536"/>
              <a:gd name="T12" fmla="*/ 0 w 2136"/>
              <a:gd name="T13" fmla="*/ 0 h 240"/>
              <a:gd name="T14" fmla="*/ 2136 w 2136"/>
              <a:gd name="T15" fmla="*/ 240 h 2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36" h="240">
                <a:moveTo>
                  <a:pt x="72" y="0"/>
                </a:moveTo>
                <a:cubicBezTo>
                  <a:pt x="36" y="92"/>
                  <a:pt x="0" y="184"/>
                  <a:pt x="264" y="192"/>
                </a:cubicBezTo>
                <a:cubicBezTo>
                  <a:pt x="528" y="200"/>
                  <a:pt x="1344" y="40"/>
                  <a:pt x="1656" y="48"/>
                </a:cubicBezTo>
                <a:cubicBezTo>
                  <a:pt x="1968" y="56"/>
                  <a:pt x="2064" y="208"/>
                  <a:pt x="2136" y="24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148" name="Object 2"/>
          <p:cNvGraphicFramePr>
            <a:graphicFrameLocks noChangeAspect="1"/>
          </p:cNvGraphicFramePr>
          <p:nvPr/>
        </p:nvGraphicFramePr>
        <p:xfrm>
          <a:off x="817563" y="3240088"/>
          <a:ext cx="3144837" cy="798512"/>
        </p:xfrm>
        <a:graphic>
          <a:graphicData uri="http://schemas.openxmlformats.org/presentationml/2006/ole">
            <p:oleObj spid="_x0000_s148484" name="Equation" r:id="rId5" imgW="3149280" imgH="799920" progId="Equation.3">
              <p:embed/>
            </p:oleObj>
          </a:graphicData>
        </a:graphic>
      </p:graphicFrame>
      <p:sp>
        <p:nvSpPr>
          <p:cNvPr id="6155" name="Text Box 10"/>
          <p:cNvSpPr txBox="1">
            <a:spLocks noChangeArrowheads="1"/>
          </p:cNvSpPr>
          <p:nvPr/>
        </p:nvSpPr>
        <p:spPr bwMode="auto">
          <a:xfrm>
            <a:off x="4264025" y="3625850"/>
            <a:ext cx="37930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ym typeface="Symbol" pitchFamily="18" charset="2"/>
              </a:rPr>
              <a:t>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Note that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is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large (e.g.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100)</a:t>
            </a:r>
          </a:p>
        </p:txBody>
      </p:sp>
      <p:sp>
        <p:nvSpPr>
          <p:cNvPr id="6156" name="Text Box 11"/>
          <p:cNvSpPr txBox="1">
            <a:spLocks noChangeArrowheads="1"/>
          </p:cNvSpPr>
          <p:nvPr/>
        </p:nvSpPr>
        <p:spPr bwMode="auto">
          <a:xfrm>
            <a:off x="517525" y="4641850"/>
            <a:ext cx="730180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NPN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transistor, similar analysis can be carried out. However,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emitter current is mainly carried by electrons.</a:t>
            </a:r>
          </a:p>
        </p:txBody>
      </p:sp>
      <p:sp>
        <p:nvSpPr>
          <p:cNvPr id="6157" name="Text Box 12"/>
          <p:cNvSpPr txBox="1">
            <a:spLocks noChangeArrowheads="1"/>
          </p:cNvSpPr>
          <p:nvPr/>
        </p:nvSpPr>
        <p:spPr bwMode="auto">
          <a:xfrm>
            <a:off x="593725" y="5791200"/>
            <a:ext cx="123783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Example:</a:t>
            </a:r>
          </a:p>
        </p:txBody>
      </p:sp>
      <p:graphicFrame>
        <p:nvGraphicFramePr>
          <p:cNvPr id="6149" name="Object 3"/>
          <p:cNvGraphicFramePr>
            <a:graphicFrameLocks noChangeAspect="1"/>
          </p:cNvGraphicFramePr>
          <p:nvPr/>
        </p:nvGraphicFramePr>
        <p:xfrm>
          <a:off x="2057400" y="5638800"/>
          <a:ext cx="2432050" cy="808038"/>
        </p:xfrm>
        <a:graphic>
          <a:graphicData uri="http://schemas.openxmlformats.org/presentationml/2006/ole">
            <p:oleObj spid="_x0000_s148485" name="Equation" r:id="rId6" imgW="2400120" imgH="799920" progId="Equation.3">
              <p:embed/>
            </p:oleObj>
          </a:graphicData>
        </a:graphic>
      </p:graphicFrame>
      <p:sp>
        <p:nvSpPr>
          <p:cNvPr id="6158" name="Line 14"/>
          <p:cNvSpPr>
            <a:spLocks noChangeShapeType="1"/>
          </p:cNvSpPr>
          <p:nvPr/>
        </p:nvSpPr>
        <p:spPr bwMode="auto">
          <a:xfrm>
            <a:off x="457200" y="4495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87313"/>
            <a:ext cx="7772400" cy="519112"/>
          </a:xfrm>
          <a:noFill/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Performance Parameters for PNP:</a:t>
            </a:r>
          </a:p>
        </p:txBody>
      </p:sp>
      <p:sp>
        <p:nvSpPr>
          <p:cNvPr id="5128" name="Text Box 3"/>
          <p:cNvSpPr txBox="1">
            <a:spLocks noChangeArrowheads="1"/>
          </p:cNvSpPr>
          <p:nvPr/>
        </p:nvSpPr>
        <p:spPr bwMode="auto">
          <a:xfrm>
            <a:off x="274638" y="1295400"/>
            <a:ext cx="22190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Emitter efficiency: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452438" y="1871663"/>
          <a:ext cx="2824162" cy="795337"/>
        </p:xfrm>
        <a:graphic>
          <a:graphicData uri="http://schemas.openxmlformats.org/presentationml/2006/ole">
            <p:oleObj spid="_x0000_s146434" name="Equation" r:id="rId3" imgW="2831760" imgH="799920" progId="Equation.3">
              <p:embed/>
            </p:oleObj>
          </a:graphicData>
        </a:graphic>
      </p:graphicFrame>
      <p:sp>
        <p:nvSpPr>
          <p:cNvPr id="5129" name="Text Box 5"/>
          <p:cNvSpPr txBox="1">
            <a:spLocks noChangeArrowheads="1"/>
          </p:cNvSpPr>
          <p:nvPr/>
        </p:nvSpPr>
        <p:spPr bwMode="auto">
          <a:xfrm>
            <a:off x="3487738" y="1981200"/>
            <a:ext cx="42840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Fraction of emitter current carried by holes.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We want </a:t>
            </a:r>
            <a:r>
              <a:rPr lang="en-US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 close to 1.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30" name="Text Box 6"/>
          <p:cNvSpPr txBox="1">
            <a:spLocks noChangeArrowheads="1"/>
          </p:cNvSpPr>
          <p:nvPr/>
        </p:nvSpPr>
        <p:spPr bwMode="auto">
          <a:xfrm>
            <a:off x="234950" y="3048000"/>
            <a:ext cx="26035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Base transport factor:</a:t>
            </a:r>
          </a:p>
        </p:txBody>
      </p:sp>
      <p:graphicFrame>
        <p:nvGraphicFramePr>
          <p:cNvPr id="5123" name="Object 7"/>
          <p:cNvGraphicFramePr>
            <a:graphicFrameLocks noChangeAspect="1"/>
          </p:cNvGraphicFramePr>
          <p:nvPr/>
        </p:nvGraphicFramePr>
        <p:xfrm>
          <a:off x="685800" y="3719513"/>
          <a:ext cx="1133475" cy="852487"/>
        </p:xfrm>
        <a:graphic>
          <a:graphicData uri="http://schemas.openxmlformats.org/presentationml/2006/ole">
            <p:oleObj spid="_x0000_s146435" name="Equation" r:id="rId4" imgW="1130040" imgH="850680" progId="Equation.3">
              <p:embed/>
            </p:oleObj>
          </a:graphicData>
        </a:graphic>
      </p:graphicFrame>
      <p:sp>
        <p:nvSpPr>
          <p:cNvPr id="5131" name="Text Box 8"/>
          <p:cNvSpPr txBox="1">
            <a:spLocks noChangeArrowheads="1"/>
          </p:cNvSpPr>
          <p:nvPr/>
        </p:nvSpPr>
        <p:spPr bwMode="auto">
          <a:xfrm>
            <a:off x="1981200" y="3659188"/>
            <a:ext cx="41945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Fraction of holes collected by the collector.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We want </a:t>
            </a:r>
            <a:r>
              <a:rPr lang="en-US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</a:t>
            </a:r>
            <a:r>
              <a:rPr lang="en-US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close to 1.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32" name="Text Box 9"/>
          <p:cNvSpPr txBox="1">
            <a:spLocks noChangeArrowheads="1"/>
          </p:cNvSpPr>
          <p:nvPr/>
        </p:nvSpPr>
        <p:spPr bwMode="auto">
          <a:xfrm>
            <a:off x="231775" y="4724400"/>
            <a:ext cx="35687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Common base dc current gain:</a:t>
            </a:r>
          </a:p>
        </p:txBody>
      </p:sp>
      <p:graphicFrame>
        <p:nvGraphicFramePr>
          <p:cNvPr id="5124" name="Object 10"/>
          <p:cNvGraphicFramePr>
            <a:graphicFrameLocks noChangeAspect="1"/>
          </p:cNvGraphicFramePr>
          <p:nvPr/>
        </p:nvGraphicFramePr>
        <p:xfrm>
          <a:off x="731838" y="5405438"/>
          <a:ext cx="3848100" cy="466725"/>
        </p:xfrm>
        <a:graphic>
          <a:graphicData uri="http://schemas.openxmlformats.org/presentationml/2006/ole">
            <p:oleObj spid="_x0000_s146436" name="Equation" r:id="rId5" imgW="1879560" imgH="228600" progId="Equation.3">
              <p:embed/>
            </p:oleObj>
          </a:graphicData>
        </a:graphic>
      </p:graphicFrame>
      <p:graphicFrame>
        <p:nvGraphicFramePr>
          <p:cNvPr id="5125" name="Object 11"/>
          <p:cNvGraphicFramePr>
            <a:graphicFrameLocks noChangeAspect="1"/>
          </p:cNvGraphicFramePr>
          <p:nvPr/>
        </p:nvGraphicFramePr>
        <p:xfrm>
          <a:off x="762000" y="6091238"/>
          <a:ext cx="1398588" cy="385762"/>
        </p:xfrm>
        <a:graphic>
          <a:graphicData uri="http://schemas.openxmlformats.org/presentationml/2006/ole">
            <p:oleObj spid="_x0000_s146437" name="Equation" r:id="rId6" imgW="1371600" imgH="380880" progId="Equation.3">
              <p:embed/>
            </p:oleObj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533400" y="228600"/>
            <a:ext cx="8001000" cy="9541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Example: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NPN Common-Base Configuration:</a:t>
            </a:r>
          </a:p>
          <a:p>
            <a:pPr>
              <a:defRPr/>
            </a:pP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94" name="Oval 110"/>
          <p:cNvSpPr>
            <a:spLocks noChangeArrowheads="1"/>
          </p:cNvSpPr>
          <p:nvPr/>
        </p:nvSpPr>
        <p:spPr bwMode="auto">
          <a:xfrm>
            <a:off x="1981200" y="2362200"/>
            <a:ext cx="609600" cy="6096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495" name="Line 111"/>
          <p:cNvSpPr>
            <a:spLocks noChangeShapeType="1"/>
          </p:cNvSpPr>
          <p:nvPr/>
        </p:nvSpPr>
        <p:spPr bwMode="auto">
          <a:xfrm>
            <a:off x="2209800" y="24384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496" name="Line 112"/>
          <p:cNvSpPr>
            <a:spLocks noChangeShapeType="1"/>
          </p:cNvSpPr>
          <p:nvPr/>
        </p:nvSpPr>
        <p:spPr bwMode="auto">
          <a:xfrm flipH="1">
            <a:off x="762000" y="2667000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497" name="Line 113"/>
          <p:cNvSpPr>
            <a:spLocks noChangeShapeType="1"/>
          </p:cNvSpPr>
          <p:nvPr/>
        </p:nvSpPr>
        <p:spPr bwMode="auto">
          <a:xfrm flipV="1">
            <a:off x="2209800" y="2438400"/>
            <a:ext cx="228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498" name="Line 114"/>
          <p:cNvSpPr>
            <a:spLocks noChangeShapeType="1"/>
          </p:cNvSpPr>
          <p:nvPr/>
        </p:nvSpPr>
        <p:spPr bwMode="auto">
          <a:xfrm>
            <a:off x="2209800" y="2743200"/>
            <a:ext cx="228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499" name="Line 115"/>
          <p:cNvSpPr>
            <a:spLocks noChangeShapeType="1"/>
          </p:cNvSpPr>
          <p:nvPr/>
        </p:nvSpPr>
        <p:spPr bwMode="auto">
          <a:xfrm>
            <a:off x="2438400" y="28956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00" name="Line 116"/>
          <p:cNvSpPr>
            <a:spLocks noChangeShapeType="1"/>
          </p:cNvSpPr>
          <p:nvPr/>
        </p:nvSpPr>
        <p:spPr bwMode="auto">
          <a:xfrm flipV="1">
            <a:off x="2438400" y="1295400"/>
            <a:ext cx="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01" name="Line 117"/>
          <p:cNvSpPr>
            <a:spLocks noChangeShapeType="1"/>
          </p:cNvSpPr>
          <p:nvPr/>
        </p:nvSpPr>
        <p:spPr bwMode="auto">
          <a:xfrm flipH="1">
            <a:off x="762000" y="1295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502" name="Line 118"/>
          <p:cNvSpPr>
            <a:spLocks noChangeShapeType="1"/>
          </p:cNvSpPr>
          <p:nvPr/>
        </p:nvSpPr>
        <p:spPr bwMode="auto">
          <a:xfrm flipH="1">
            <a:off x="762000" y="41148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04" name="Oval 120"/>
          <p:cNvSpPr>
            <a:spLocks noChangeArrowheads="1"/>
          </p:cNvSpPr>
          <p:nvPr/>
        </p:nvSpPr>
        <p:spPr bwMode="auto">
          <a:xfrm>
            <a:off x="609600" y="1828800"/>
            <a:ext cx="304800" cy="304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50000"/>
              </a:lnSpc>
              <a:spcBef>
                <a:spcPct val="0"/>
              </a:spcBef>
              <a:defRPr/>
            </a:pPr>
            <a:r>
              <a:rPr lang="en-US" sz="100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</a:p>
          <a:p>
            <a:pPr>
              <a:lnSpc>
                <a:spcPct val="50000"/>
              </a:lnSpc>
              <a:spcBef>
                <a:spcPct val="0"/>
              </a:spcBef>
              <a:defRPr/>
            </a:pPr>
            <a:r>
              <a:rPr lang="en-US" sz="100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_</a:t>
            </a:r>
          </a:p>
        </p:txBody>
      </p:sp>
      <p:sp>
        <p:nvSpPr>
          <p:cNvPr id="16505" name="Line 121"/>
          <p:cNvSpPr>
            <a:spLocks noChangeShapeType="1"/>
          </p:cNvSpPr>
          <p:nvPr/>
        </p:nvSpPr>
        <p:spPr bwMode="auto">
          <a:xfrm flipV="1">
            <a:off x="762000" y="35814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06" name="Line 122"/>
          <p:cNvSpPr>
            <a:spLocks noChangeShapeType="1"/>
          </p:cNvSpPr>
          <p:nvPr/>
        </p:nvSpPr>
        <p:spPr bwMode="auto">
          <a:xfrm flipV="1">
            <a:off x="762000" y="26670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07" name="Line 123"/>
          <p:cNvSpPr>
            <a:spLocks noChangeShapeType="1"/>
          </p:cNvSpPr>
          <p:nvPr/>
        </p:nvSpPr>
        <p:spPr bwMode="auto">
          <a:xfrm flipV="1">
            <a:off x="762000" y="21336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08" name="Line 124"/>
          <p:cNvSpPr>
            <a:spLocks noChangeShapeType="1"/>
          </p:cNvSpPr>
          <p:nvPr/>
        </p:nvSpPr>
        <p:spPr bwMode="auto">
          <a:xfrm flipV="1">
            <a:off x="762000" y="12954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09" name="Oval 125"/>
          <p:cNvSpPr>
            <a:spLocks noChangeArrowheads="1"/>
          </p:cNvSpPr>
          <p:nvPr/>
        </p:nvSpPr>
        <p:spPr bwMode="auto">
          <a:xfrm>
            <a:off x="609600" y="3276600"/>
            <a:ext cx="304800" cy="304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50000"/>
              </a:lnSpc>
              <a:spcBef>
                <a:spcPct val="0"/>
              </a:spcBef>
              <a:defRPr/>
            </a:pPr>
            <a:r>
              <a:rPr lang="en-US" sz="100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</a:p>
          <a:p>
            <a:pPr>
              <a:lnSpc>
                <a:spcPct val="50000"/>
              </a:lnSpc>
              <a:spcBef>
                <a:spcPct val="0"/>
              </a:spcBef>
              <a:defRPr/>
            </a:pPr>
            <a:r>
              <a:rPr lang="en-US" sz="100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_</a:t>
            </a:r>
          </a:p>
        </p:txBody>
      </p:sp>
      <p:sp>
        <p:nvSpPr>
          <p:cNvPr id="16510" name="Line 126"/>
          <p:cNvSpPr>
            <a:spLocks noChangeShapeType="1"/>
          </p:cNvSpPr>
          <p:nvPr/>
        </p:nvSpPr>
        <p:spPr bwMode="auto">
          <a:xfrm>
            <a:off x="2209800" y="2743200"/>
            <a:ext cx="2286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11" name="Line 127"/>
          <p:cNvSpPr>
            <a:spLocks noChangeShapeType="1"/>
          </p:cNvSpPr>
          <p:nvPr/>
        </p:nvSpPr>
        <p:spPr bwMode="auto">
          <a:xfrm>
            <a:off x="2667000" y="1371600"/>
            <a:ext cx="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12" name="Line 128"/>
          <p:cNvSpPr>
            <a:spLocks noChangeShapeType="1"/>
          </p:cNvSpPr>
          <p:nvPr/>
        </p:nvSpPr>
        <p:spPr bwMode="auto">
          <a:xfrm>
            <a:off x="2667000" y="3352800"/>
            <a:ext cx="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13" name="Oval 129"/>
          <p:cNvSpPr>
            <a:spLocks noChangeArrowheads="1"/>
          </p:cNvSpPr>
          <p:nvPr/>
        </p:nvSpPr>
        <p:spPr bwMode="auto">
          <a:xfrm>
            <a:off x="2362200" y="4038600"/>
            <a:ext cx="76200" cy="76200"/>
          </a:xfrm>
          <a:prstGeom prst="ellipse">
            <a:avLst/>
          </a:prstGeom>
          <a:solidFill>
            <a:srgbClr val="99CCFF"/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14" name="Text Box 130"/>
          <p:cNvSpPr txBox="1">
            <a:spLocks noChangeArrowheads="1"/>
          </p:cNvSpPr>
          <p:nvPr/>
        </p:nvSpPr>
        <p:spPr bwMode="auto">
          <a:xfrm>
            <a:off x="3429000" y="1295400"/>
            <a:ext cx="5029200" cy="329320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Given: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= 50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A ,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= 1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Find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:  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, and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defRPr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Solution:</a:t>
            </a:r>
          </a:p>
          <a:p>
            <a:pPr algn="l">
              <a:spcBef>
                <a:spcPct val="80000"/>
              </a:spcBef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=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+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= 0.05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+ 1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= 1.05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ct val="80000"/>
              </a:spcBef>
              <a:buFont typeface="Math A" pitchFamily="18" charset="2"/>
              <a:buChar char="b"/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=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/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B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= 1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mA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/ 0.05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mA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= 20</a:t>
            </a:r>
          </a:p>
          <a:p>
            <a:pPr algn="l">
              <a:spcBef>
                <a:spcPct val="80000"/>
              </a:spcBef>
              <a:buFont typeface="Math A" pitchFamily="18" charset="2"/>
              <a:buNone/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 =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/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1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/ 1.05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0.95238</a:t>
            </a:r>
            <a:endParaRPr lang="en-US" sz="2000" b="1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6515" name="Text Box 131"/>
          <p:cNvSpPr txBox="1">
            <a:spLocks noChangeArrowheads="1"/>
          </p:cNvSpPr>
          <p:nvPr/>
        </p:nvSpPr>
        <p:spPr bwMode="auto">
          <a:xfrm>
            <a:off x="2514600" y="1828800"/>
            <a:ext cx="5334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/>
              <a:t>I</a:t>
            </a:r>
            <a:r>
              <a:rPr lang="en-US" sz="2000" b="1" baseline="-25000" dirty="0"/>
              <a:t>C</a:t>
            </a:r>
          </a:p>
        </p:txBody>
      </p:sp>
      <p:sp>
        <p:nvSpPr>
          <p:cNvPr id="16516" name="Text Box 132"/>
          <p:cNvSpPr txBox="1">
            <a:spLocks noChangeArrowheads="1"/>
          </p:cNvSpPr>
          <p:nvPr/>
        </p:nvSpPr>
        <p:spPr bwMode="auto">
          <a:xfrm>
            <a:off x="2514600" y="2971800"/>
            <a:ext cx="5334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/>
              <a:t>I</a:t>
            </a:r>
            <a:r>
              <a:rPr lang="en-US" sz="2000" b="1" baseline="-25000" dirty="0"/>
              <a:t>E</a:t>
            </a:r>
          </a:p>
        </p:txBody>
      </p:sp>
      <p:sp>
        <p:nvSpPr>
          <p:cNvPr id="16517" name="Line 133"/>
          <p:cNvSpPr>
            <a:spLocks noChangeShapeType="1"/>
          </p:cNvSpPr>
          <p:nvPr/>
        </p:nvSpPr>
        <p:spPr bwMode="auto">
          <a:xfrm>
            <a:off x="1143000" y="2819400"/>
            <a:ext cx="533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18" name="Text Box 134"/>
          <p:cNvSpPr txBox="1">
            <a:spLocks noChangeArrowheads="1"/>
          </p:cNvSpPr>
          <p:nvPr/>
        </p:nvSpPr>
        <p:spPr bwMode="auto">
          <a:xfrm>
            <a:off x="1295400" y="2819400"/>
            <a:ext cx="5334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/>
              <a:t>I</a:t>
            </a:r>
            <a:r>
              <a:rPr lang="en-US" sz="2000" b="1" baseline="-25000" dirty="0"/>
              <a:t>B</a:t>
            </a:r>
          </a:p>
        </p:txBody>
      </p:sp>
      <p:sp>
        <p:nvSpPr>
          <p:cNvPr id="16519" name="Text Box 135"/>
          <p:cNvSpPr txBox="1">
            <a:spLocks noChangeArrowheads="1"/>
          </p:cNvSpPr>
          <p:nvPr/>
        </p:nvSpPr>
        <p:spPr bwMode="auto">
          <a:xfrm>
            <a:off x="0" y="1752600"/>
            <a:ext cx="6858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/>
              <a:t>V</a:t>
            </a:r>
            <a:r>
              <a:rPr lang="en-US" sz="2000" b="1" baseline="-25000" dirty="0"/>
              <a:t>CB</a:t>
            </a:r>
          </a:p>
        </p:txBody>
      </p:sp>
      <p:sp>
        <p:nvSpPr>
          <p:cNvPr id="16520" name="Text Box 136"/>
          <p:cNvSpPr txBox="1">
            <a:spLocks noChangeArrowheads="1"/>
          </p:cNvSpPr>
          <p:nvPr/>
        </p:nvSpPr>
        <p:spPr bwMode="auto">
          <a:xfrm>
            <a:off x="0" y="3200400"/>
            <a:ext cx="6858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/>
              <a:t>V</a:t>
            </a:r>
            <a:r>
              <a:rPr lang="en-US" sz="2000" b="1" baseline="-25000" dirty="0"/>
              <a:t>BE</a:t>
            </a:r>
          </a:p>
        </p:txBody>
      </p:sp>
      <p:sp>
        <p:nvSpPr>
          <p:cNvPr id="16521" name="Text Box 137"/>
          <p:cNvSpPr txBox="1">
            <a:spLocks noChangeArrowheads="1"/>
          </p:cNvSpPr>
          <p:nvPr/>
        </p:nvSpPr>
        <p:spPr bwMode="auto">
          <a:xfrm>
            <a:off x="2362200" y="4038600"/>
            <a:ext cx="5334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E</a:t>
            </a:r>
            <a:endParaRPr lang="en-US" sz="20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22" name="Text Box 138"/>
          <p:cNvSpPr txBox="1">
            <a:spLocks noChangeArrowheads="1"/>
          </p:cNvSpPr>
          <p:nvPr/>
        </p:nvSpPr>
        <p:spPr bwMode="auto">
          <a:xfrm>
            <a:off x="2362200" y="990600"/>
            <a:ext cx="5334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20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23" name="Text Box 139"/>
          <p:cNvSpPr txBox="1">
            <a:spLocks noChangeArrowheads="1"/>
          </p:cNvSpPr>
          <p:nvPr/>
        </p:nvSpPr>
        <p:spPr bwMode="auto">
          <a:xfrm>
            <a:off x="304800" y="2438400"/>
            <a:ext cx="53340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B</a:t>
            </a:r>
            <a:endParaRPr lang="en-US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24" name="Line 140"/>
          <p:cNvSpPr>
            <a:spLocks noChangeShapeType="1"/>
          </p:cNvSpPr>
          <p:nvPr/>
        </p:nvSpPr>
        <p:spPr bwMode="auto">
          <a:xfrm>
            <a:off x="5181600" y="6019800"/>
            <a:ext cx="609600" cy="0"/>
          </a:xfrm>
          <a:prstGeom prst="line">
            <a:avLst/>
          </a:prstGeom>
          <a:noFill/>
          <a:ln w="25400">
            <a:solidFill>
              <a:srgbClr val="FFFF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25" name="Line 141"/>
          <p:cNvSpPr>
            <a:spLocks noChangeShapeType="1"/>
          </p:cNvSpPr>
          <p:nvPr/>
        </p:nvSpPr>
        <p:spPr bwMode="auto">
          <a:xfrm>
            <a:off x="6172200" y="6019800"/>
            <a:ext cx="381000" cy="0"/>
          </a:xfrm>
          <a:prstGeom prst="line">
            <a:avLst/>
          </a:prstGeom>
          <a:noFill/>
          <a:ln w="25400">
            <a:solidFill>
              <a:srgbClr val="FFFF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962</Words>
  <Application>Microsoft Office PowerPoint</Application>
  <PresentationFormat>On-screen Show (4:3)</PresentationFormat>
  <Paragraphs>292</Paragraphs>
  <Slides>32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1_Office Theme</vt:lpstr>
      <vt:lpstr>Office Theme</vt:lpstr>
      <vt:lpstr>Microsoft Draw Drawing</vt:lpstr>
      <vt:lpstr>Equation</vt:lpstr>
      <vt:lpstr>COMSATS Institute of Information Technology Virtual campus Islamabad</vt:lpstr>
      <vt:lpstr> Bipolar Junction Transistors-BJTs </vt:lpstr>
      <vt:lpstr>References:</vt:lpstr>
      <vt:lpstr>Reference:</vt:lpstr>
      <vt:lpstr> Bipolar Junction Transistors </vt:lpstr>
      <vt:lpstr>Transistor Types</vt:lpstr>
      <vt:lpstr>     Transistor Current Characteristics</vt:lpstr>
      <vt:lpstr>An Overview of Bipolar Transistors:</vt:lpstr>
      <vt:lpstr>Transistor Biasing Configurations: </vt:lpstr>
      <vt:lpstr>Operation Modes:</vt:lpstr>
      <vt:lpstr>Slide 11</vt:lpstr>
      <vt:lpstr>Common Emitter Characteristics:</vt:lpstr>
      <vt:lpstr>Slide 13</vt:lpstr>
      <vt:lpstr>Common-Base-Configuration (CBC)  NPN Transistor</vt:lpstr>
      <vt:lpstr>Slide 15</vt:lpstr>
      <vt:lpstr>Transistor Currents - Output characteristics:</vt:lpstr>
      <vt:lpstr>Slide 17</vt:lpstr>
      <vt:lpstr>Bipolar Transistor Characteristics</vt:lpstr>
      <vt:lpstr>Conventional View &amp; Current Components: NPN Transistor-CEC </vt:lpstr>
      <vt:lpstr>Current Components:  NPN Transistor-CEC</vt:lpstr>
      <vt:lpstr>Slide 21</vt:lpstr>
      <vt:lpstr>BJT-Current Gain Parameters:</vt:lpstr>
      <vt:lpstr>BJT-Current Gain Parameters:</vt:lpstr>
      <vt:lpstr>Beta () or amplification factor: </vt:lpstr>
      <vt:lpstr>Slide 25</vt:lpstr>
      <vt:lpstr>BJT-Current Gain Parameters:</vt:lpstr>
      <vt:lpstr>BJT-Current Gain Parameters:</vt:lpstr>
      <vt:lpstr>DC  and DC </vt:lpstr>
      <vt:lpstr>Performance Parameters for PNP:</vt:lpstr>
      <vt:lpstr>Performance Parameters for PNP:</vt:lpstr>
      <vt:lpstr>Slide 31</vt:lpstr>
      <vt:lpstr>Slide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Bipolar Junction Transisitors-II</dc:title>
  <dc:subject>Electronics 1: EEE 231</dc:subject>
  <dc:creator>Dr. Nasim Zafar.</dc:creator>
  <cp:lastModifiedBy>NTS</cp:lastModifiedBy>
  <cp:revision>96</cp:revision>
  <dcterms:created xsi:type="dcterms:W3CDTF">2012-09-15T06:36:07Z</dcterms:created>
  <dcterms:modified xsi:type="dcterms:W3CDTF">2012-09-20T12:01:53Z</dcterms:modified>
</cp:coreProperties>
</file>