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12" r:id="rId2"/>
    <p:sldId id="257" r:id="rId3"/>
    <p:sldId id="354" r:id="rId4"/>
    <p:sldId id="261" r:id="rId5"/>
    <p:sldId id="264" r:id="rId6"/>
    <p:sldId id="328" r:id="rId7"/>
    <p:sldId id="329" r:id="rId8"/>
    <p:sldId id="327" r:id="rId9"/>
    <p:sldId id="289" r:id="rId10"/>
    <p:sldId id="290" r:id="rId11"/>
    <p:sldId id="307" r:id="rId12"/>
    <p:sldId id="292" r:id="rId13"/>
    <p:sldId id="341" r:id="rId14"/>
    <p:sldId id="262" r:id="rId15"/>
    <p:sldId id="263" r:id="rId16"/>
    <p:sldId id="288" r:id="rId17"/>
    <p:sldId id="298" r:id="rId18"/>
    <p:sldId id="299" r:id="rId19"/>
    <p:sldId id="349" r:id="rId20"/>
    <p:sldId id="351" r:id="rId21"/>
    <p:sldId id="352" r:id="rId22"/>
    <p:sldId id="353" r:id="rId23"/>
    <p:sldId id="315" r:id="rId24"/>
    <p:sldId id="294" r:id="rId25"/>
    <p:sldId id="291" r:id="rId26"/>
    <p:sldId id="319" r:id="rId27"/>
    <p:sldId id="322" r:id="rId28"/>
    <p:sldId id="316" r:id="rId29"/>
    <p:sldId id="317" r:id="rId30"/>
    <p:sldId id="318" r:id="rId31"/>
    <p:sldId id="320" r:id="rId32"/>
    <p:sldId id="323" r:id="rId33"/>
    <p:sldId id="324" r:id="rId34"/>
    <p:sldId id="334" r:id="rId35"/>
    <p:sldId id="325" r:id="rId36"/>
    <p:sldId id="330" r:id="rId37"/>
    <p:sldId id="33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8000"/>
    <a:srgbClr val="0000CC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691" y="-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56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9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7F8E0-D565-4566-8158-CFB19D226034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F0CEC-C79E-4B46-AED0-F831F90BE9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93CF70-6698-41EA-80EB-5A49C43E8135}" type="slidenum">
              <a:rPr lang="en-US"/>
              <a:pPr/>
              <a:t>13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3890500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83A1180-AB6A-4624-A8C1-185A459BFE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2.bin"/><Relationship Id="rId18" Type="http://schemas.openxmlformats.org/officeDocument/2006/relationships/oleObject" Target="../embeddings/oleObject17.bin"/><Relationship Id="rId3" Type="http://schemas.openxmlformats.org/officeDocument/2006/relationships/oleObject" Target="../embeddings/oleObject2.bin"/><Relationship Id="rId21" Type="http://schemas.openxmlformats.org/officeDocument/2006/relationships/oleObject" Target="../embeddings/oleObject20.bin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11.bin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5.bin"/><Relationship Id="rId20" Type="http://schemas.openxmlformats.org/officeDocument/2006/relationships/oleObject" Target="../embeddings/oleObject19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10.bin"/><Relationship Id="rId24" Type="http://schemas.openxmlformats.org/officeDocument/2006/relationships/oleObject" Target="../embeddings/oleObject23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14.bin"/><Relationship Id="rId23" Type="http://schemas.openxmlformats.org/officeDocument/2006/relationships/oleObject" Target="../embeddings/oleObject22.bin"/><Relationship Id="rId10" Type="http://schemas.openxmlformats.org/officeDocument/2006/relationships/oleObject" Target="../embeddings/oleObject9.bin"/><Relationship Id="rId19" Type="http://schemas.openxmlformats.org/officeDocument/2006/relationships/oleObject" Target="../embeddings/oleObject18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Relationship Id="rId14" Type="http://schemas.openxmlformats.org/officeDocument/2006/relationships/oleObject" Target="../embeddings/oleObject13.bin"/><Relationship Id="rId22" Type="http://schemas.openxmlformats.org/officeDocument/2006/relationships/oleObject" Target="../embeddings/oleObject2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12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7.bin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6.bin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upload.wikimedia.org/wikipedia/commons/5/5a/Transistors.agr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EEE 231 – BS Electrical Engineering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Islamabad</a:t>
            </a:r>
            <a:endParaRPr lang="en-US" sz="24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5903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Bipolar Junction Transistors</a:t>
            </a:r>
            <a:b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Lecture No: 13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None/>
            </a:pPr>
            <a:r>
              <a:rPr lang="en-US" sz="1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Contents:</a:t>
            </a:r>
            <a:endParaRPr lang="en-US" sz="1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Introduction</a:t>
            </a: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Basic Transistor Operation</a:t>
            </a: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Biasing Configurations</a:t>
            </a: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Currents</a:t>
            </a: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Characteristics and Parameter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None/>
            </a:pP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150000"/>
              </a:lnSpc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150000"/>
              </a:lnSpc>
            </a:pP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497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Chapter 4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– Bipolar Junction Transistor:</a:t>
            </a:r>
          </a:p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en-US" sz="21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Figures are </a:t>
            </a:r>
            <a:r>
              <a:rPr lang="en-US" sz="21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redrawn (with some modifications</a:t>
            </a:r>
            <a:r>
              <a:rPr lang="en-US" sz="21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from </a:t>
            </a:r>
          </a:p>
          <a:p>
            <a:pPr marL="0" lvl="0" indent="0" algn="ctr" fontAlgn="base">
              <a:spcAft>
                <a:spcPct val="0"/>
              </a:spcAft>
              <a:buNone/>
            </a:pPr>
            <a:endParaRPr lang="en-US" sz="2000" b="1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en-US" sz="24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Electronic </a:t>
            </a:r>
            <a:r>
              <a:rPr lang="en-US" sz="2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Devices </a:t>
            </a:r>
            <a:endParaRPr lang="en-US" sz="2400" b="1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en-US" sz="24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endParaRPr lang="en-US" sz="24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en-US" sz="24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Thomas L. Floyd</a:t>
            </a:r>
            <a:endParaRPr lang="th-TH" sz="2400" b="1" i="1" kern="0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395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Bipolar Junction Transistors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BJTs-Device</a:t>
            </a:r>
            <a:endParaRPr lang="en-US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2819400" y="2438401"/>
            <a:ext cx="2362200" cy="3281363"/>
            <a:chOff x="2304" y="2112"/>
            <a:chExt cx="1488" cy="2067"/>
          </a:xfrm>
        </p:grpSpPr>
        <p:sp>
          <p:nvSpPr>
            <p:cNvPr id="5" name="Oval 34"/>
            <p:cNvSpPr>
              <a:spLocks noChangeArrowheads="1"/>
            </p:cNvSpPr>
            <p:nvPr/>
          </p:nvSpPr>
          <p:spPr bwMode="auto">
            <a:xfrm>
              <a:off x="2880" y="2688"/>
              <a:ext cx="912" cy="91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Line 35"/>
            <p:cNvSpPr>
              <a:spLocks noChangeShapeType="1"/>
            </p:cNvSpPr>
            <p:nvPr/>
          </p:nvSpPr>
          <p:spPr bwMode="auto">
            <a:xfrm>
              <a:off x="3168" y="2832"/>
              <a:ext cx="0" cy="6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Line 36"/>
            <p:cNvSpPr>
              <a:spLocks noChangeShapeType="1"/>
            </p:cNvSpPr>
            <p:nvPr/>
          </p:nvSpPr>
          <p:spPr bwMode="auto">
            <a:xfrm flipV="1">
              <a:off x="3168" y="2736"/>
              <a:ext cx="336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Line 37"/>
            <p:cNvSpPr>
              <a:spLocks noChangeShapeType="1"/>
            </p:cNvSpPr>
            <p:nvPr/>
          </p:nvSpPr>
          <p:spPr bwMode="auto">
            <a:xfrm>
              <a:off x="3168" y="3312"/>
              <a:ext cx="336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Line 38"/>
            <p:cNvSpPr>
              <a:spLocks noChangeShapeType="1"/>
            </p:cNvSpPr>
            <p:nvPr/>
          </p:nvSpPr>
          <p:spPr bwMode="auto">
            <a:xfrm flipV="1">
              <a:off x="3504" y="2352"/>
              <a:ext cx="0" cy="3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Line 39"/>
            <p:cNvSpPr>
              <a:spLocks noChangeShapeType="1"/>
            </p:cNvSpPr>
            <p:nvPr/>
          </p:nvSpPr>
          <p:spPr bwMode="auto">
            <a:xfrm flipH="1">
              <a:off x="2592" y="3168"/>
              <a:ext cx="57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Line 40"/>
            <p:cNvSpPr>
              <a:spLocks noChangeShapeType="1"/>
            </p:cNvSpPr>
            <p:nvPr/>
          </p:nvSpPr>
          <p:spPr bwMode="auto">
            <a:xfrm flipV="1">
              <a:off x="3504" y="3552"/>
              <a:ext cx="0" cy="3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Text Box 42"/>
            <p:cNvSpPr txBox="1">
              <a:spLocks noChangeArrowheads="1"/>
            </p:cNvSpPr>
            <p:nvPr/>
          </p:nvSpPr>
          <p:spPr bwMode="auto">
            <a:xfrm>
              <a:off x="2304" y="3024"/>
              <a:ext cx="384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B</a:t>
              </a:r>
            </a:p>
          </p:txBody>
        </p:sp>
        <p:sp>
          <p:nvSpPr>
            <p:cNvPr id="13" name="Text Box 43"/>
            <p:cNvSpPr txBox="1">
              <a:spLocks noChangeArrowheads="1"/>
            </p:cNvSpPr>
            <p:nvPr/>
          </p:nvSpPr>
          <p:spPr bwMode="auto">
            <a:xfrm>
              <a:off x="3312" y="2112"/>
              <a:ext cx="384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  <p:sp>
          <p:nvSpPr>
            <p:cNvPr id="14" name="Text Box 44"/>
            <p:cNvSpPr txBox="1">
              <a:spLocks noChangeArrowheads="1"/>
            </p:cNvSpPr>
            <p:nvPr/>
          </p:nvSpPr>
          <p:spPr bwMode="auto">
            <a:xfrm>
              <a:off x="3312" y="3888"/>
              <a:ext cx="384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Objectives: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76800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study the basic structure of the Bipolar Junction Transistor (BJT)  and to determine its operating characteristics.</a:t>
            </a:r>
          </a:p>
          <a:p>
            <a:pPr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One of the important objective of this topic is to gain an understanding  of the mechanism of the current flow and the transistor operation. </a:t>
            </a:r>
          </a:p>
          <a:p>
            <a:pPr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analyze the properties of the transistor with proper biasing for an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Amplifier Circuit. </a:t>
            </a:r>
          </a:p>
          <a:p>
            <a:pPr>
              <a:buClr>
                <a:srgbClr val="FF0000"/>
              </a:buClr>
              <a:buNone/>
            </a:pPr>
            <a:endParaRPr lang="en-US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relate the properties of the device to certain circuit parameters.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BJT- an Introduction: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basis of electronic systems now a days is a semiconductor device.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famous and commonly used device is BJTs</a:t>
            </a:r>
          </a:p>
          <a:p>
            <a:pPr lvl="0"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(Bipolar Junction Transistors). </a:t>
            </a:r>
          </a:p>
          <a:p>
            <a:pPr lvl="0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Invented in 1948 by Bardeen, Brattain and Shockley.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buClr>
                <a:srgbClr val="FF0000"/>
              </a:buClr>
              <a:buNone/>
            </a:pP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Two kinds of BPJ transistors: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npn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pnp</a:t>
            </a:r>
            <a:r>
              <a:rPr lang="en-US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>
              <a:lnSpc>
                <a:spcPct val="9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BJT- an Introduction: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bipolar junction transistor consists of three adjoining, alternately doped, regions of semiconductors. </a:t>
            </a:r>
          </a:p>
          <a:p>
            <a:pPr lvl="0">
              <a:lnSpc>
                <a:spcPct val="110000"/>
              </a:lnSpc>
              <a:buClr>
                <a:srgbClr val="FF0000"/>
              </a:buClr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</a:t>
            </a:r>
            <a:r>
              <a:rPr lang="en-US" sz="26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emitter : E </a:t>
            </a:r>
          </a:p>
          <a:p>
            <a:pPr lvl="0">
              <a:lnSpc>
                <a:spcPct val="110000"/>
              </a:lnSpc>
              <a:buClr>
                <a:srgbClr val="FF0000"/>
              </a:buClr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 </a:t>
            </a:r>
            <a:r>
              <a:rPr lang="en-US" sz="26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base: B</a:t>
            </a:r>
          </a:p>
          <a:p>
            <a:pPr lvl="0">
              <a:lnSpc>
                <a:spcPct val="110000"/>
              </a:lnSpc>
              <a:buClr>
                <a:srgbClr val="FF0000"/>
              </a:buClr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 </a:t>
            </a:r>
            <a:r>
              <a:rPr lang="en-US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collector : C</a:t>
            </a:r>
          </a:p>
          <a:p>
            <a:pPr lvl="0">
              <a:lnSpc>
                <a:spcPct val="110000"/>
              </a:lnSpc>
              <a:buClr>
                <a:srgbClr val="FF0000"/>
              </a:buClr>
              <a:buNone/>
            </a:pPr>
            <a:endParaRPr lang="en-US" sz="2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middle region of the transistor, </a:t>
            </a:r>
            <a:r>
              <a:rPr lang="en-US" sz="28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base B,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very thin compared to the diffusion length of  the minority carriers. </a:t>
            </a:r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BJT- an Introduction: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199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endParaRPr lang="en-US" sz="2400" dirty="0" smtClean="0">
              <a:latin typeface="Verdana" pitchFamily="34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“normal operation” of a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PNP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transistor, positive voltage is applied to the emitter and negative voltage to the collector. </a:t>
            </a:r>
          </a:p>
          <a:p>
            <a:pPr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small current in the base region can be used to control a larger current flowing between the emitter and the collector regions. </a:t>
            </a:r>
          </a:p>
          <a:p>
            <a:pPr lvl="0">
              <a:buClr>
                <a:srgbClr val="FF0000"/>
              </a:buClr>
              <a:buNone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device can be characterized as a current amplifier, having many applications for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amplification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switching.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BJT- an Introduction: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Transistors as an Amplifier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the base current, since small changes in the base current cause big changes in the collector current. </a:t>
            </a:r>
          </a:p>
          <a:p>
            <a:pPr lvl="1">
              <a:buClr>
                <a:srgbClr val="FF0000"/>
              </a:buCl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Transistors as a Switch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if voltage applied to the base is such that emitter-base junction is reverse-biased, no current flows through the transistor  -- transistor is “off”.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Transistor can be used as a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Voltage-Controlled Switch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computers use transistors in this way. </a:t>
            </a:r>
          </a:p>
          <a:p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BJT- an Introduction: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Field-Effect Transistors (FET)</a:t>
            </a:r>
          </a:p>
          <a:p>
            <a:pPr>
              <a:buNone/>
            </a:pPr>
            <a:endParaRPr lang="en-US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pnp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FET, current flowing through a thin channel of </a:t>
            </a:r>
          </a:p>
          <a:p>
            <a:pPr lvl="1">
              <a:lnSpc>
                <a:spcPct val="11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n-type material is controlled by the voltage (electric field) applied to two pieces of p-type material on either side of the channel (current depends on electric field).</a:t>
            </a:r>
          </a:p>
          <a:p>
            <a:pPr lvl="1">
              <a:lnSpc>
                <a:spcPct val="11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Many different kinds of FETs.</a:t>
            </a:r>
          </a:p>
          <a:p>
            <a:pPr lvl="1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FETs are  the kind of transistors most commonly used in computers. 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lnSpc>
                <a:spcPct val="170000"/>
              </a:lnSpc>
              <a:spcBef>
                <a:spcPts val="0"/>
              </a:spcBef>
              <a:buNone/>
            </a:pPr>
            <a:endParaRPr lang="en-US" b="1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Basic Transistor Operation</a:t>
            </a:r>
          </a:p>
          <a:p>
            <a:pPr lvl="0"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&amp; </a:t>
            </a:r>
          </a:p>
          <a:p>
            <a:pPr lvl="0"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33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BJT Circuits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Structure of a BJT:</a:t>
            </a:r>
            <a:endParaRPr lang="en-US" sz="2800" dirty="0"/>
          </a:p>
        </p:txBody>
      </p:sp>
      <p:pic>
        <p:nvPicPr>
          <p:cNvPr id="4" name="Picture 4" descr="jae20990_0501ab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964" b="61784"/>
          <a:stretch>
            <a:fillRect/>
          </a:stretch>
        </p:blipFill>
        <p:spPr bwMode="auto">
          <a:xfrm>
            <a:off x="2133600" y="1371600"/>
            <a:ext cx="4886325" cy="2438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886200"/>
            <a:ext cx="7010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609600"/>
            <a:ext cx="8229600" cy="1633538"/>
          </a:xfrm>
        </p:spPr>
        <p:txBody>
          <a:bodyPr>
            <a:normAutofit/>
          </a:bodyPr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BJTs are usually constructed vertically:</a:t>
            </a:r>
          </a:p>
          <a:p>
            <a:pPr lvl="1" eaLnBrk="1" hangingPunct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Controlling depth of the emitter’s doping sets the base width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447800" y="2057400"/>
          <a:ext cx="6330237" cy="2564503"/>
        </p:xfrm>
        <a:graphic>
          <a:graphicData uri="http://schemas.openxmlformats.org/presentationml/2006/ole">
            <p:oleObj spid="_x0000_s93186" name="Visio" r:id="rId4" imgW="2101215" imgH="925373" progId="Visio.Drawing.11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914400" y="5181600"/>
            <a:ext cx="701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The structure contains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two p-n diodes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, one between the base and the emitter, and one between the base and the collector.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762000" y="0"/>
            <a:ext cx="7620000" cy="9541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Bipolar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Junction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Transistors – BJTs: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98" name="Text Box 86"/>
          <p:cNvSpPr txBox="1">
            <a:spLocks noChangeArrowheads="1"/>
          </p:cNvSpPr>
          <p:nvPr/>
        </p:nvSpPr>
        <p:spPr bwMode="auto">
          <a:xfrm>
            <a:off x="1828800" y="1066800"/>
            <a:ext cx="556260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The NPN and PNP BJT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Transistors:</a:t>
            </a:r>
          </a:p>
        </p:txBody>
      </p:sp>
      <p:sp>
        <p:nvSpPr>
          <p:cNvPr id="13399" name="Line 87"/>
          <p:cNvSpPr>
            <a:spLocks noChangeShapeType="1"/>
          </p:cNvSpPr>
          <p:nvPr/>
        </p:nvSpPr>
        <p:spPr bwMode="auto">
          <a:xfrm>
            <a:off x="4572000" y="1752600"/>
            <a:ext cx="0" cy="327660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00" name="Text Box 88"/>
          <p:cNvSpPr txBox="1">
            <a:spLocks noChangeArrowheads="1"/>
          </p:cNvSpPr>
          <p:nvPr/>
        </p:nvSpPr>
        <p:spPr bwMode="auto">
          <a:xfrm>
            <a:off x="1905000" y="1828800"/>
            <a:ext cx="129540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npn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01" name="Text Box 89"/>
          <p:cNvSpPr txBox="1">
            <a:spLocks noChangeArrowheads="1"/>
          </p:cNvSpPr>
          <p:nvPr/>
        </p:nvSpPr>
        <p:spPr bwMode="auto">
          <a:xfrm>
            <a:off x="6858000" y="1752600"/>
            <a:ext cx="129540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pnp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02" name="Rectangle 90"/>
          <p:cNvSpPr>
            <a:spLocks noChangeArrowheads="1"/>
          </p:cNvSpPr>
          <p:nvPr/>
        </p:nvSpPr>
        <p:spPr bwMode="auto">
          <a:xfrm>
            <a:off x="838200" y="2362200"/>
            <a:ext cx="1066800" cy="838200"/>
          </a:xfrm>
          <a:prstGeom prst="rect">
            <a:avLst/>
          </a:prstGeom>
          <a:solidFill>
            <a:srgbClr val="C0C0C0"/>
          </a:solidFill>
          <a:ln w="38100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n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403" name="Rectangle 91"/>
          <p:cNvSpPr>
            <a:spLocks noChangeArrowheads="1"/>
          </p:cNvSpPr>
          <p:nvPr/>
        </p:nvSpPr>
        <p:spPr bwMode="auto">
          <a:xfrm>
            <a:off x="1905000" y="2362200"/>
            <a:ext cx="685800" cy="838200"/>
          </a:xfrm>
          <a:prstGeom prst="rect">
            <a:avLst/>
          </a:prstGeom>
          <a:solidFill>
            <a:srgbClr val="969696"/>
          </a:solidFill>
          <a:ln w="38100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p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404" name="Rectangle 92"/>
          <p:cNvSpPr>
            <a:spLocks noChangeArrowheads="1"/>
          </p:cNvSpPr>
          <p:nvPr/>
        </p:nvSpPr>
        <p:spPr bwMode="auto">
          <a:xfrm>
            <a:off x="2514600" y="2362200"/>
            <a:ext cx="685800" cy="838200"/>
          </a:xfrm>
          <a:prstGeom prst="rect">
            <a:avLst/>
          </a:prstGeom>
          <a:solidFill>
            <a:srgbClr val="C0C0C0"/>
          </a:solidFill>
          <a:ln w="38100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n 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405" name="Line 93"/>
          <p:cNvSpPr>
            <a:spLocks noChangeShapeType="1"/>
          </p:cNvSpPr>
          <p:nvPr/>
        </p:nvSpPr>
        <p:spPr bwMode="auto">
          <a:xfrm flipH="1">
            <a:off x="457200" y="2819400"/>
            <a:ext cx="381000" cy="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06" name="Line 94"/>
          <p:cNvSpPr>
            <a:spLocks noChangeShapeType="1"/>
          </p:cNvSpPr>
          <p:nvPr/>
        </p:nvSpPr>
        <p:spPr bwMode="auto">
          <a:xfrm>
            <a:off x="2133600" y="3200400"/>
            <a:ext cx="0" cy="30480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07" name="Line 95"/>
          <p:cNvSpPr>
            <a:spLocks noChangeShapeType="1"/>
          </p:cNvSpPr>
          <p:nvPr/>
        </p:nvSpPr>
        <p:spPr bwMode="auto">
          <a:xfrm>
            <a:off x="3200400" y="2819400"/>
            <a:ext cx="304800" cy="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08" name="Oval 96"/>
          <p:cNvSpPr>
            <a:spLocks noChangeArrowheads="1"/>
          </p:cNvSpPr>
          <p:nvPr/>
        </p:nvSpPr>
        <p:spPr bwMode="auto">
          <a:xfrm>
            <a:off x="3505200" y="2743200"/>
            <a:ext cx="152400" cy="152400"/>
          </a:xfrm>
          <a:prstGeom prst="ellipse">
            <a:avLst/>
          </a:prstGeom>
          <a:solidFill>
            <a:srgbClr val="99CCFF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09" name="Oval 97"/>
          <p:cNvSpPr>
            <a:spLocks noChangeArrowheads="1"/>
          </p:cNvSpPr>
          <p:nvPr/>
        </p:nvSpPr>
        <p:spPr bwMode="auto">
          <a:xfrm>
            <a:off x="2057400" y="3505200"/>
            <a:ext cx="152400" cy="152400"/>
          </a:xfrm>
          <a:prstGeom prst="ellipse">
            <a:avLst/>
          </a:prstGeom>
          <a:solidFill>
            <a:srgbClr val="99CCFF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10" name="Oval 98"/>
          <p:cNvSpPr>
            <a:spLocks noChangeArrowheads="1"/>
          </p:cNvSpPr>
          <p:nvPr/>
        </p:nvSpPr>
        <p:spPr bwMode="auto">
          <a:xfrm>
            <a:off x="381000" y="2743200"/>
            <a:ext cx="152400" cy="152400"/>
          </a:xfrm>
          <a:prstGeom prst="ellipse">
            <a:avLst/>
          </a:prstGeom>
          <a:solidFill>
            <a:srgbClr val="99CCFF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11" name="Text Box 99"/>
          <p:cNvSpPr txBox="1">
            <a:spLocks noChangeArrowheads="1"/>
          </p:cNvSpPr>
          <p:nvPr/>
        </p:nvSpPr>
        <p:spPr bwMode="auto">
          <a:xfrm>
            <a:off x="0" y="2590800"/>
            <a:ext cx="38100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Arial" charset="0"/>
              </a:rPr>
              <a:t>E</a:t>
            </a:r>
          </a:p>
        </p:txBody>
      </p:sp>
      <p:sp>
        <p:nvSpPr>
          <p:cNvPr id="13412" name="Text Box 100"/>
          <p:cNvSpPr txBox="1">
            <a:spLocks noChangeArrowheads="1"/>
          </p:cNvSpPr>
          <p:nvPr/>
        </p:nvSpPr>
        <p:spPr bwMode="auto">
          <a:xfrm>
            <a:off x="1905000" y="3657600"/>
            <a:ext cx="3810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</a:p>
        </p:txBody>
      </p:sp>
      <p:sp>
        <p:nvSpPr>
          <p:cNvPr id="13413" name="Text Box 101"/>
          <p:cNvSpPr txBox="1">
            <a:spLocks noChangeArrowheads="1"/>
          </p:cNvSpPr>
          <p:nvPr/>
        </p:nvSpPr>
        <p:spPr bwMode="auto">
          <a:xfrm>
            <a:off x="3657600" y="2590800"/>
            <a:ext cx="3810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</a:t>
            </a:r>
          </a:p>
        </p:txBody>
      </p:sp>
      <p:sp>
        <p:nvSpPr>
          <p:cNvPr id="13414" name="Rectangle 102"/>
          <p:cNvSpPr>
            <a:spLocks noChangeArrowheads="1"/>
          </p:cNvSpPr>
          <p:nvPr/>
        </p:nvSpPr>
        <p:spPr bwMode="auto">
          <a:xfrm>
            <a:off x="5791200" y="2362200"/>
            <a:ext cx="1066800" cy="838200"/>
          </a:xfrm>
          <a:prstGeom prst="rect">
            <a:avLst/>
          </a:prstGeom>
          <a:solidFill>
            <a:srgbClr val="C0C0C0"/>
          </a:solidFill>
          <a:ln w="38100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p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415" name="Rectangle 103"/>
          <p:cNvSpPr>
            <a:spLocks noChangeArrowheads="1"/>
          </p:cNvSpPr>
          <p:nvPr/>
        </p:nvSpPr>
        <p:spPr bwMode="auto">
          <a:xfrm>
            <a:off x="6858000" y="2362200"/>
            <a:ext cx="685800" cy="838200"/>
          </a:xfrm>
          <a:prstGeom prst="rect">
            <a:avLst/>
          </a:prstGeom>
          <a:solidFill>
            <a:srgbClr val="969696"/>
          </a:solidFill>
          <a:ln w="38100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n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416" name="Rectangle 104"/>
          <p:cNvSpPr>
            <a:spLocks noChangeArrowheads="1"/>
          </p:cNvSpPr>
          <p:nvPr/>
        </p:nvSpPr>
        <p:spPr bwMode="auto">
          <a:xfrm>
            <a:off x="7467600" y="2362200"/>
            <a:ext cx="685800" cy="838200"/>
          </a:xfrm>
          <a:prstGeom prst="rect">
            <a:avLst/>
          </a:prstGeom>
          <a:solidFill>
            <a:srgbClr val="C0C0C0"/>
          </a:solidFill>
          <a:ln w="38100">
            <a:solidFill>
              <a:srgbClr val="99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p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417" name="Line 105"/>
          <p:cNvSpPr>
            <a:spLocks noChangeShapeType="1"/>
          </p:cNvSpPr>
          <p:nvPr/>
        </p:nvSpPr>
        <p:spPr bwMode="auto">
          <a:xfrm flipH="1">
            <a:off x="5410200" y="2819400"/>
            <a:ext cx="381000" cy="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18" name="Line 106"/>
          <p:cNvSpPr>
            <a:spLocks noChangeShapeType="1"/>
          </p:cNvSpPr>
          <p:nvPr/>
        </p:nvSpPr>
        <p:spPr bwMode="auto">
          <a:xfrm>
            <a:off x="7086600" y="3200400"/>
            <a:ext cx="0" cy="30480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19" name="Line 107"/>
          <p:cNvSpPr>
            <a:spLocks noChangeShapeType="1"/>
          </p:cNvSpPr>
          <p:nvPr/>
        </p:nvSpPr>
        <p:spPr bwMode="auto">
          <a:xfrm>
            <a:off x="8153400" y="2819400"/>
            <a:ext cx="304800" cy="0"/>
          </a:xfrm>
          <a:prstGeom prst="line">
            <a:avLst/>
          </a:prstGeom>
          <a:noFill/>
          <a:ln w="38100">
            <a:solidFill>
              <a:srgbClr val="99CCFF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20" name="Oval 108"/>
          <p:cNvSpPr>
            <a:spLocks noChangeArrowheads="1"/>
          </p:cNvSpPr>
          <p:nvPr/>
        </p:nvSpPr>
        <p:spPr bwMode="auto">
          <a:xfrm>
            <a:off x="8458200" y="2743200"/>
            <a:ext cx="152400" cy="152400"/>
          </a:xfrm>
          <a:prstGeom prst="ellipse">
            <a:avLst/>
          </a:prstGeom>
          <a:solidFill>
            <a:srgbClr val="99CCFF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21" name="Oval 109"/>
          <p:cNvSpPr>
            <a:spLocks noChangeArrowheads="1"/>
          </p:cNvSpPr>
          <p:nvPr/>
        </p:nvSpPr>
        <p:spPr bwMode="auto">
          <a:xfrm>
            <a:off x="7010400" y="3505200"/>
            <a:ext cx="152400" cy="152400"/>
          </a:xfrm>
          <a:prstGeom prst="ellipse">
            <a:avLst/>
          </a:prstGeom>
          <a:solidFill>
            <a:srgbClr val="99CCFF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22" name="Oval 110"/>
          <p:cNvSpPr>
            <a:spLocks noChangeArrowheads="1"/>
          </p:cNvSpPr>
          <p:nvPr/>
        </p:nvSpPr>
        <p:spPr bwMode="auto">
          <a:xfrm>
            <a:off x="5334000" y="2743200"/>
            <a:ext cx="152400" cy="152400"/>
          </a:xfrm>
          <a:prstGeom prst="ellipse">
            <a:avLst/>
          </a:prstGeom>
          <a:solidFill>
            <a:srgbClr val="99CCFF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23" name="Text Box 111"/>
          <p:cNvSpPr txBox="1">
            <a:spLocks noChangeArrowheads="1"/>
          </p:cNvSpPr>
          <p:nvPr/>
        </p:nvSpPr>
        <p:spPr bwMode="auto">
          <a:xfrm>
            <a:off x="4953000" y="2590800"/>
            <a:ext cx="3810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</a:p>
        </p:txBody>
      </p:sp>
      <p:sp>
        <p:nvSpPr>
          <p:cNvPr id="13424" name="Text Box 112"/>
          <p:cNvSpPr txBox="1">
            <a:spLocks noChangeArrowheads="1"/>
          </p:cNvSpPr>
          <p:nvPr/>
        </p:nvSpPr>
        <p:spPr bwMode="auto">
          <a:xfrm>
            <a:off x="6858000" y="3657600"/>
            <a:ext cx="3810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</a:p>
        </p:txBody>
      </p:sp>
      <p:sp>
        <p:nvSpPr>
          <p:cNvPr id="13425" name="Text Box 113"/>
          <p:cNvSpPr txBox="1">
            <a:spLocks noChangeArrowheads="1"/>
          </p:cNvSpPr>
          <p:nvPr/>
        </p:nvSpPr>
        <p:spPr bwMode="auto">
          <a:xfrm>
            <a:off x="8610600" y="2590800"/>
            <a:ext cx="3810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</a:t>
            </a:r>
          </a:p>
        </p:txBody>
      </p:sp>
      <p:sp>
        <p:nvSpPr>
          <p:cNvPr id="13428" name="Oval 116"/>
          <p:cNvSpPr>
            <a:spLocks noChangeArrowheads="1"/>
          </p:cNvSpPr>
          <p:nvPr/>
        </p:nvSpPr>
        <p:spPr bwMode="auto">
          <a:xfrm>
            <a:off x="2895600" y="3886200"/>
            <a:ext cx="762000" cy="762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29" name="Line 117"/>
          <p:cNvSpPr>
            <a:spLocks noChangeShapeType="1"/>
          </p:cNvSpPr>
          <p:nvPr/>
        </p:nvSpPr>
        <p:spPr bwMode="auto">
          <a:xfrm>
            <a:off x="3124200" y="4038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30" name="Freeform 118"/>
          <p:cNvSpPr>
            <a:spLocks/>
          </p:cNvSpPr>
          <p:nvPr/>
        </p:nvSpPr>
        <p:spPr bwMode="auto">
          <a:xfrm>
            <a:off x="3124200" y="3940175"/>
            <a:ext cx="336550" cy="250825"/>
          </a:xfrm>
          <a:custGeom>
            <a:avLst/>
            <a:gdLst/>
            <a:ahLst/>
            <a:cxnLst>
              <a:cxn ang="0">
                <a:pos x="0" y="158"/>
              </a:cxn>
              <a:cxn ang="0">
                <a:pos x="212" y="0"/>
              </a:cxn>
            </a:cxnLst>
            <a:rect l="0" t="0" r="r" b="b"/>
            <a:pathLst>
              <a:path w="212" h="158">
                <a:moveTo>
                  <a:pt x="0" y="158"/>
                </a:moveTo>
                <a:lnTo>
                  <a:pt x="212" y="0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31" name="Freeform 119"/>
          <p:cNvSpPr>
            <a:spLocks/>
          </p:cNvSpPr>
          <p:nvPr/>
        </p:nvSpPr>
        <p:spPr bwMode="auto">
          <a:xfrm>
            <a:off x="3124200" y="4343400"/>
            <a:ext cx="327025" cy="247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6" y="156"/>
              </a:cxn>
            </a:cxnLst>
            <a:rect l="0" t="0" r="r" b="b"/>
            <a:pathLst>
              <a:path w="206" h="156">
                <a:moveTo>
                  <a:pt x="0" y="0"/>
                </a:moveTo>
                <a:lnTo>
                  <a:pt x="206" y="156"/>
                </a:lnTo>
              </a:path>
            </a:pathLst>
          </a:custGeom>
          <a:noFill/>
          <a:ln w="38100" cap="flat" cmpd="sng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32" name="Line 120"/>
          <p:cNvSpPr>
            <a:spLocks noChangeShapeType="1"/>
          </p:cNvSpPr>
          <p:nvPr/>
        </p:nvSpPr>
        <p:spPr bwMode="auto">
          <a:xfrm flipH="1">
            <a:off x="2667000" y="42672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33" name="Line 121"/>
          <p:cNvSpPr>
            <a:spLocks noChangeShapeType="1"/>
          </p:cNvSpPr>
          <p:nvPr/>
        </p:nvSpPr>
        <p:spPr bwMode="auto">
          <a:xfrm>
            <a:off x="3124200" y="4343400"/>
            <a:ext cx="304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34" name="Text Box 122"/>
          <p:cNvSpPr txBox="1">
            <a:spLocks noChangeArrowheads="1"/>
          </p:cNvSpPr>
          <p:nvPr/>
        </p:nvSpPr>
        <p:spPr bwMode="auto">
          <a:xfrm>
            <a:off x="2362200" y="4038600"/>
            <a:ext cx="3048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</a:p>
        </p:txBody>
      </p:sp>
      <p:sp>
        <p:nvSpPr>
          <p:cNvPr id="13435" name="Line 123"/>
          <p:cNvSpPr>
            <a:spLocks noChangeShapeType="1"/>
          </p:cNvSpPr>
          <p:nvPr/>
        </p:nvSpPr>
        <p:spPr bwMode="auto">
          <a:xfrm flipV="1">
            <a:off x="3429000" y="36576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36" name="Line 124"/>
          <p:cNvSpPr>
            <a:spLocks noChangeShapeType="1"/>
          </p:cNvSpPr>
          <p:nvPr/>
        </p:nvSpPr>
        <p:spPr bwMode="auto">
          <a:xfrm flipV="1">
            <a:off x="3429000" y="45720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37" name="Text Box 125"/>
          <p:cNvSpPr txBox="1">
            <a:spLocks noChangeArrowheads="1"/>
          </p:cNvSpPr>
          <p:nvPr/>
        </p:nvSpPr>
        <p:spPr bwMode="auto">
          <a:xfrm>
            <a:off x="3200400" y="3276600"/>
            <a:ext cx="3810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</a:t>
            </a:r>
          </a:p>
        </p:txBody>
      </p:sp>
      <p:sp>
        <p:nvSpPr>
          <p:cNvPr id="13438" name="Text Box 126"/>
          <p:cNvSpPr txBox="1">
            <a:spLocks noChangeArrowheads="1"/>
          </p:cNvSpPr>
          <p:nvPr/>
        </p:nvSpPr>
        <p:spPr bwMode="auto">
          <a:xfrm>
            <a:off x="3200400" y="4876800"/>
            <a:ext cx="3810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</a:p>
        </p:txBody>
      </p:sp>
      <p:sp>
        <p:nvSpPr>
          <p:cNvPr id="13439" name="Text Box 127"/>
          <p:cNvSpPr txBox="1">
            <a:spLocks noChangeArrowheads="1"/>
          </p:cNvSpPr>
          <p:nvPr/>
        </p:nvSpPr>
        <p:spPr bwMode="auto">
          <a:xfrm>
            <a:off x="838200" y="4953000"/>
            <a:ext cx="2286000" cy="4001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Schematic Symbol</a:t>
            </a:r>
          </a:p>
        </p:txBody>
      </p:sp>
      <p:sp>
        <p:nvSpPr>
          <p:cNvPr id="13440" name="Oval 128"/>
          <p:cNvSpPr>
            <a:spLocks noChangeArrowheads="1"/>
          </p:cNvSpPr>
          <p:nvPr/>
        </p:nvSpPr>
        <p:spPr bwMode="auto">
          <a:xfrm>
            <a:off x="7924800" y="3886200"/>
            <a:ext cx="762000" cy="762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41" name="Line 129"/>
          <p:cNvSpPr>
            <a:spLocks noChangeShapeType="1"/>
          </p:cNvSpPr>
          <p:nvPr/>
        </p:nvSpPr>
        <p:spPr bwMode="auto">
          <a:xfrm>
            <a:off x="8153400" y="4038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42" name="Freeform 130"/>
          <p:cNvSpPr>
            <a:spLocks/>
          </p:cNvSpPr>
          <p:nvPr/>
        </p:nvSpPr>
        <p:spPr bwMode="auto">
          <a:xfrm>
            <a:off x="8153400" y="3940175"/>
            <a:ext cx="336550" cy="250825"/>
          </a:xfrm>
          <a:custGeom>
            <a:avLst/>
            <a:gdLst/>
            <a:ahLst/>
            <a:cxnLst>
              <a:cxn ang="0">
                <a:pos x="0" y="158"/>
              </a:cxn>
              <a:cxn ang="0">
                <a:pos x="212" y="0"/>
              </a:cxn>
            </a:cxnLst>
            <a:rect l="0" t="0" r="r" b="b"/>
            <a:pathLst>
              <a:path w="212" h="158">
                <a:moveTo>
                  <a:pt x="0" y="158"/>
                </a:moveTo>
                <a:lnTo>
                  <a:pt x="212" y="0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43" name="Freeform 131"/>
          <p:cNvSpPr>
            <a:spLocks/>
          </p:cNvSpPr>
          <p:nvPr/>
        </p:nvSpPr>
        <p:spPr bwMode="auto">
          <a:xfrm>
            <a:off x="8153400" y="4343400"/>
            <a:ext cx="327025" cy="247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6" y="156"/>
              </a:cxn>
            </a:cxnLst>
            <a:rect l="0" t="0" r="r" b="b"/>
            <a:pathLst>
              <a:path w="206" h="156">
                <a:moveTo>
                  <a:pt x="0" y="0"/>
                </a:moveTo>
                <a:lnTo>
                  <a:pt x="206" y="156"/>
                </a:lnTo>
              </a:path>
            </a:pathLst>
          </a:custGeom>
          <a:noFill/>
          <a:ln w="38100" cap="flat" cmpd="sng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44" name="Line 132"/>
          <p:cNvSpPr>
            <a:spLocks noChangeShapeType="1"/>
          </p:cNvSpPr>
          <p:nvPr/>
        </p:nvSpPr>
        <p:spPr bwMode="auto">
          <a:xfrm flipH="1">
            <a:off x="7696200" y="42672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46" name="Text Box 134"/>
          <p:cNvSpPr txBox="1">
            <a:spLocks noChangeArrowheads="1"/>
          </p:cNvSpPr>
          <p:nvPr/>
        </p:nvSpPr>
        <p:spPr bwMode="auto">
          <a:xfrm>
            <a:off x="7391400" y="4038600"/>
            <a:ext cx="3048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</a:p>
        </p:txBody>
      </p:sp>
      <p:sp>
        <p:nvSpPr>
          <p:cNvPr id="13447" name="Line 135"/>
          <p:cNvSpPr>
            <a:spLocks noChangeShapeType="1"/>
          </p:cNvSpPr>
          <p:nvPr/>
        </p:nvSpPr>
        <p:spPr bwMode="auto">
          <a:xfrm flipV="1">
            <a:off x="8458200" y="36576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48" name="Line 136"/>
          <p:cNvSpPr>
            <a:spLocks noChangeShapeType="1"/>
          </p:cNvSpPr>
          <p:nvPr/>
        </p:nvSpPr>
        <p:spPr bwMode="auto">
          <a:xfrm flipV="1">
            <a:off x="8458200" y="45720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449" name="Text Box 137"/>
          <p:cNvSpPr txBox="1">
            <a:spLocks noChangeArrowheads="1"/>
          </p:cNvSpPr>
          <p:nvPr/>
        </p:nvSpPr>
        <p:spPr bwMode="auto">
          <a:xfrm>
            <a:off x="8229600" y="3276600"/>
            <a:ext cx="3810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</a:t>
            </a:r>
          </a:p>
        </p:txBody>
      </p:sp>
      <p:sp>
        <p:nvSpPr>
          <p:cNvPr id="13450" name="Text Box 138"/>
          <p:cNvSpPr txBox="1">
            <a:spLocks noChangeArrowheads="1"/>
          </p:cNvSpPr>
          <p:nvPr/>
        </p:nvSpPr>
        <p:spPr bwMode="auto">
          <a:xfrm>
            <a:off x="8229600" y="4876800"/>
            <a:ext cx="3810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</a:p>
        </p:txBody>
      </p:sp>
      <p:sp>
        <p:nvSpPr>
          <p:cNvPr id="13451" name="Text Box 139"/>
          <p:cNvSpPr txBox="1">
            <a:spLocks noChangeArrowheads="1"/>
          </p:cNvSpPr>
          <p:nvPr/>
        </p:nvSpPr>
        <p:spPr bwMode="auto">
          <a:xfrm>
            <a:off x="5410200" y="4953000"/>
            <a:ext cx="2286000" cy="4001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Schematic Symbol</a:t>
            </a:r>
          </a:p>
        </p:txBody>
      </p:sp>
      <p:sp>
        <p:nvSpPr>
          <p:cNvPr id="13452" name="Line 140"/>
          <p:cNvSpPr>
            <a:spLocks noChangeShapeType="1"/>
          </p:cNvSpPr>
          <p:nvPr/>
        </p:nvSpPr>
        <p:spPr bwMode="auto">
          <a:xfrm flipH="1" flipV="1">
            <a:off x="8153400" y="4343400"/>
            <a:ext cx="304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762000" y="304800"/>
            <a:ext cx="7620000" cy="9541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Bipolar Junction Transistors – BJTs:</a:t>
            </a:r>
          </a:p>
        </p:txBody>
      </p:sp>
      <p:sp>
        <p:nvSpPr>
          <p:cNvPr id="13453" name="Text Box 141"/>
          <p:cNvSpPr txBox="1">
            <a:spLocks noChangeArrowheads="1"/>
          </p:cNvSpPr>
          <p:nvPr/>
        </p:nvSpPr>
        <p:spPr bwMode="auto">
          <a:xfrm>
            <a:off x="-685800" y="5791200"/>
            <a:ext cx="5715000" cy="2769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spcBef>
                <a:spcPct val="20000"/>
              </a:spcBef>
              <a:buFontTx/>
              <a:buChar char="•"/>
              <a:defRPr/>
            </a:pPr>
            <a:endParaRPr lang="en-US" baseline="300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905000" y="4365010"/>
            <a:ext cx="54102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Emitter doping is much higher ~ 10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15</a:t>
            </a: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Base doping is slightly higher ~ 10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– 10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8</a:t>
            </a: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Collector doping is usually     ~ 10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  <a:p>
            <a:pPr algn="ctr">
              <a:lnSpc>
                <a:spcPct val="200000"/>
              </a:lnSpc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85800" y="1600200"/>
            <a:ext cx="7772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Emitter is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heavily doped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compared to the collector. So, emitter and collector are not interchangeable.</a:t>
            </a:r>
          </a:p>
          <a:p>
            <a:pPr>
              <a:buClr>
                <a:srgbClr val="FF0000"/>
              </a:buClr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base width is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narrow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compared to the minority carrier diffusion length. If the base is much larger, then the device will behave like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back-to-back diodes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 – Circuit Symbols: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1974" y="3863170"/>
            <a:ext cx="51" cy="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7742238" cy="334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838200" y="49530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and 	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EB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BC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= 0	 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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EC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5638800"/>
            <a:ext cx="7086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currents are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positive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quantities when the  transistor is operated in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forward active mode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noFill/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Qualitative –Transistor Action:</a:t>
            </a:r>
            <a:endParaRPr lang="en-US" sz="2800" b="1" u="none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0" name="Text Box 3"/>
          <p:cNvSpPr txBox="1">
            <a:spLocks noChangeArrowheads="1"/>
          </p:cNvSpPr>
          <p:nvPr/>
        </p:nvSpPr>
        <p:spPr bwMode="auto">
          <a:xfrm>
            <a:off x="609600" y="1143000"/>
            <a:ext cx="7772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Consider two diodes, one forward biased and one reverse biased.</a:t>
            </a:r>
          </a:p>
        </p:txBody>
      </p:sp>
      <p:sp>
        <p:nvSpPr>
          <p:cNvPr id="1051" name="Rectangle 5"/>
          <p:cNvSpPr>
            <a:spLocks noChangeArrowheads="1"/>
          </p:cNvSpPr>
          <p:nvPr/>
        </p:nvSpPr>
        <p:spPr bwMode="auto">
          <a:xfrm>
            <a:off x="2133600" y="1812925"/>
            <a:ext cx="23622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52" name="Rectangle 6"/>
          <p:cNvSpPr>
            <a:spLocks noChangeArrowheads="1"/>
          </p:cNvSpPr>
          <p:nvPr/>
        </p:nvSpPr>
        <p:spPr bwMode="auto">
          <a:xfrm>
            <a:off x="4953000" y="1812925"/>
            <a:ext cx="23622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53" name="Line 7"/>
          <p:cNvSpPr>
            <a:spLocks noChangeShapeType="1"/>
          </p:cNvSpPr>
          <p:nvPr/>
        </p:nvSpPr>
        <p:spPr bwMode="auto">
          <a:xfrm>
            <a:off x="2133600" y="4572000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54" name="Line 8"/>
          <p:cNvSpPr>
            <a:spLocks noChangeShapeType="1"/>
          </p:cNvSpPr>
          <p:nvPr/>
        </p:nvSpPr>
        <p:spPr bwMode="auto">
          <a:xfrm>
            <a:off x="4953000" y="4572000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55" name="Line 9"/>
          <p:cNvSpPr>
            <a:spLocks noChangeShapeType="1"/>
          </p:cNvSpPr>
          <p:nvPr/>
        </p:nvSpPr>
        <p:spPr bwMode="auto">
          <a:xfrm>
            <a:off x="3276600" y="1812925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56" name="Line 10"/>
          <p:cNvSpPr>
            <a:spLocks noChangeShapeType="1"/>
          </p:cNvSpPr>
          <p:nvPr/>
        </p:nvSpPr>
        <p:spPr bwMode="auto">
          <a:xfrm>
            <a:off x="6096000" y="3505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57" name="Line 11"/>
          <p:cNvSpPr>
            <a:spLocks noChangeShapeType="1"/>
          </p:cNvSpPr>
          <p:nvPr/>
        </p:nvSpPr>
        <p:spPr bwMode="auto">
          <a:xfrm>
            <a:off x="6096000" y="1812925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58" name="Line 12"/>
          <p:cNvSpPr>
            <a:spLocks noChangeShapeType="1"/>
          </p:cNvSpPr>
          <p:nvPr/>
        </p:nvSpPr>
        <p:spPr bwMode="auto">
          <a:xfrm>
            <a:off x="3276600" y="3505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59" name="Line 13"/>
          <p:cNvSpPr>
            <a:spLocks noChangeShapeType="1"/>
          </p:cNvSpPr>
          <p:nvPr/>
        </p:nvSpPr>
        <p:spPr bwMode="auto">
          <a:xfrm>
            <a:off x="3200400" y="1812925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60" name="Line 14"/>
          <p:cNvSpPr>
            <a:spLocks noChangeShapeType="1"/>
          </p:cNvSpPr>
          <p:nvPr/>
        </p:nvSpPr>
        <p:spPr bwMode="auto">
          <a:xfrm>
            <a:off x="3429000" y="1812925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61" name="Line 15"/>
          <p:cNvSpPr>
            <a:spLocks noChangeShapeType="1"/>
          </p:cNvSpPr>
          <p:nvPr/>
        </p:nvSpPr>
        <p:spPr bwMode="auto">
          <a:xfrm>
            <a:off x="5867400" y="1812925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62" name="Line 16"/>
          <p:cNvSpPr>
            <a:spLocks noChangeShapeType="1"/>
          </p:cNvSpPr>
          <p:nvPr/>
        </p:nvSpPr>
        <p:spPr bwMode="auto">
          <a:xfrm>
            <a:off x="3200400" y="3505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63" name="Line 17"/>
          <p:cNvSpPr>
            <a:spLocks noChangeShapeType="1"/>
          </p:cNvSpPr>
          <p:nvPr/>
        </p:nvSpPr>
        <p:spPr bwMode="auto">
          <a:xfrm>
            <a:off x="3429000" y="3505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64" name="Line 18"/>
          <p:cNvSpPr>
            <a:spLocks noChangeShapeType="1"/>
          </p:cNvSpPr>
          <p:nvPr/>
        </p:nvSpPr>
        <p:spPr bwMode="auto">
          <a:xfrm>
            <a:off x="6477000" y="1812925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65" name="Line 19"/>
          <p:cNvSpPr>
            <a:spLocks noChangeShapeType="1"/>
          </p:cNvSpPr>
          <p:nvPr/>
        </p:nvSpPr>
        <p:spPr bwMode="auto">
          <a:xfrm>
            <a:off x="5029200" y="6348413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66" name="Line 20"/>
          <p:cNvSpPr>
            <a:spLocks noChangeShapeType="1"/>
          </p:cNvSpPr>
          <p:nvPr/>
        </p:nvSpPr>
        <p:spPr bwMode="auto">
          <a:xfrm>
            <a:off x="2133600" y="6348413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67" name="Line 21"/>
          <p:cNvSpPr>
            <a:spLocks noChangeShapeType="1"/>
          </p:cNvSpPr>
          <p:nvPr/>
        </p:nvSpPr>
        <p:spPr bwMode="auto">
          <a:xfrm>
            <a:off x="3276600" y="5281613"/>
            <a:ext cx="0" cy="10668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68" name="Line 22"/>
          <p:cNvSpPr>
            <a:spLocks noChangeShapeType="1"/>
          </p:cNvSpPr>
          <p:nvPr/>
        </p:nvSpPr>
        <p:spPr bwMode="auto">
          <a:xfrm>
            <a:off x="6096000" y="5281613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69" name="Line 23"/>
          <p:cNvSpPr>
            <a:spLocks noChangeShapeType="1"/>
          </p:cNvSpPr>
          <p:nvPr/>
        </p:nvSpPr>
        <p:spPr bwMode="auto">
          <a:xfrm>
            <a:off x="3429000" y="5281613"/>
            <a:ext cx="0" cy="10668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70" name="Line 24"/>
          <p:cNvSpPr>
            <a:spLocks noChangeShapeType="1"/>
          </p:cNvSpPr>
          <p:nvPr/>
        </p:nvSpPr>
        <p:spPr bwMode="auto">
          <a:xfrm>
            <a:off x="6477000" y="5281613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71" name="Line 25"/>
          <p:cNvSpPr>
            <a:spLocks noChangeShapeType="1"/>
          </p:cNvSpPr>
          <p:nvPr/>
        </p:nvSpPr>
        <p:spPr bwMode="auto">
          <a:xfrm>
            <a:off x="5715000" y="5281613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72" name="Line 26"/>
          <p:cNvSpPr>
            <a:spLocks noChangeShapeType="1"/>
          </p:cNvSpPr>
          <p:nvPr/>
        </p:nvSpPr>
        <p:spPr bwMode="auto">
          <a:xfrm>
            <a:off x="6477000" y="3505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73" name="Line 27"/>
          <p:cNvSpPr>
            <a:spLocks noChangeShapeType="1"/>
          </p:cNvSpPr>
          <p:nvPr/>
        </p:nvSpPr>
        <p:spPr bwMode="auto">
          <a:xfrm>
            <a:off x="5867400" y="3505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26" name="Object 28"/>
          <p:cNvGraphicFramePr>
            <a:graphicFrameLocks noChangeAspect="1"/>
          </p:cNvGraphicFramePr>
          <p:nvPr/>
        </p:nvGraphicFramePr>
        <p:xfrm>
          <a:off x="2514600" y="2057400"/>
          <a:ext cx="338138" cy="444500"/>
        </p:xfrm>
        <a:graphic>
          <a:graphicData uri="http://schemas.openxmlformats.org/presentationml/2006/ole">
            <p:oleObj spid="_x0000_s36866" name="Equation" r:id="rId3" imgW="203040" imgH="266400" progId="Equation.3">
              <p:embed/>
            </p:oleObj>
          </a:graphicData>
        </a:graphic>
      </p:graphicFrame>
      <p:graphicFrame>
        <p:nvGraphicFramePr>
          <p:cNvPr id="1027" name="Object 29"/>
          <p:cNvGraphicFramePr>
            <a:graphicFrameLocks noChangeAspect="1"/>
          </p:cNvGraphicFramePr>
          <p:nvPr/>
        </p:nvGraphicFramePr>
        <p:xfrm>
          <a:off x="3810000" y="2209800"/>
          <a:ext cx="207963" cy="207962"/>
        </p:xfrm>
        <a:graphic>
          <a:graphicData uri="http://schemas.openxmlformats.org/presentationml/2006/ole">
            <p:oleObj spid="_x0000_s36867" name="Equation" r:id="rId4" imgW="126720" imgH="126720" progId="Equation.3">
              <p:embed/>
            </p:oleObj>
          </a:graphicData>
        </a:graphic>
      </p:graphicFrame>
      <p:graphicFrame>
        <p:nvGraphicFramePr>
          <p:cNvPr id="1028" name="Object 30"/>
          <p:cNvGraphicFramePr>
            <a:graphicFrameLocks noChangeAspect="1"/>
          </p:cNvGraphicFramePr>
          <p:nvPr/>
        </p:nvGraphicFramePr>
        <p:xfrm>
          <a:off x="5334000" y="2209800"/>
          <a:ext cx="207963" cy="207962"/>
        </p:xfrm>
        <a:graphic>
          <a:graphicData uri="http://schemas.openxmlformats.org/presentationml/2006/ole">
            <p:oleObj spid="_x0000_s36868" name="Equation" r:id="rId5" imgW="126720" imgH="126720" progId="Equation.3">
              <p:embed/>
            </p:oleObj>
          </a:graphicData>
        </a:graphic>
      </p:graphicFrame>
      <p:sp>
        <p:nvSpPr>
          <p:cNvPr id="1074" name="Line 32"/>
          <p:cNvSpPr>
            <a:spLocks noChangeShapeType="1"/>
          </p:cNvSpPr>
          <p:nvPr/>
        </p:nvSpPr>
        <p:spPr bwMode="auto">
          <a:xfrm>
            <a:off x="3429000" y="3886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75" name="Line 33"/>
          <p:cNvSpPr>
            <a:spLocks noChangeShapeType="1"/>
          </p:cNvSpPr>
          <p:nvPr/>
        </p:nvSpPr>
        <p:spPr bwMode="auto">
          <a:xfrm>
            <a:off x="3429000" y="4267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76" name="Line 34"/>
          <p:cNvSpPr>
            <a:spLocks noChangeShapeType="1"/>
          </p:cNvSpPr>
          <p:nvPr/>
        </p:nvSpPr>
        <p:spPr bwMode="auto">
          <a:xfrm>
            <a:off x="2133600" y="44196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77" name="Line 35"/>
          <p:cNvSpPr>
            <a:spLocks noChangeShapeType="1"/>
          </p:cNvSpPr>
          <p:nvPr/>
        </p:nvSpPr>
        <p:spPr bwMode="auto">
          <a:xfrm>
            <a:off x="2133600" y="3810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78" name="Line 36"/>
          <p:cNvSpPr>
            <a:spLocks noChangeShapeType="1"/>
          </p:cNvSpPr>
          <p:nvPr/>
        </p:nvSpPr>
        <p:spPr bwMode="auto">
          <a:xfrm>
            <a:off x="6477000" y="3810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79" name="Line 37"/>
          <p:cNvSpPr>
            <a:spLocks noChangeShapeType="1"/>
          </p:cNvSpPr>
          <p:nvPr/>
        </p:nvSpPr>
        <p:spPr bwMode="auto">
          <a:xfrm>
            <a:off x="4953000" y="4267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80" name="Line 38"/>
          <p:cNvSpPr>
            <a:spLocks noChangeShapeType="1"/>
          </p:cNvSpPr>
          <p:nvPr/>
        </p:nvSpPr>
        <p:spPr bwMode="auto">
          <a:xfrm>
            <a:off x="6477000" y="4343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81" name="Line 39"/>
          <p:cNvSpPr>
            <a:spLocks noChangeShapeType="1"/>
          </p:cNvSpPr>
          <p:nvPr/>
        </p:nvSpPr>
        <p:spPr bwMode="auto">
          <a:xfrm>
            <a:off x="4953000" y="3886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82" name="Freeform 40"/>
          <p:cNvSpPr>
            <a:spLocks/>
          </p:cNvSpPr>
          <p:nvPr/>
        </p:nvSpPr>
        <p:spPr bwMode="auto">
          <a:xfrm>
            <a:off x="2286000" y="5891213"/>
            <a:ext cx="990600" cy="304800"/>
          </a:xfrm>
          <a:custGeom>
            <a:avLst/>
            <a:gdLst>
              <a:gd name="T0" fmla="*/ 0 w 624"/>
              <a:gd name="T1" fmla="*/ 192 h 192"/>
              <a:gd name="T2" fmla="*/ 432 w 624"/>
              <a:gd name="T3" fmla="*/ 144 h 192"/>
              <a:gd name="T4" fmla="*/ 624 w 624"/>
              <a:gd name="T5" fmla="*/ 0 h 192"/>
              <a:gd name="T6" fmla="*/ 0 60000 65536"/>
              <a:gd name="T7" fmla="*/ 0 60000 65536"/>
              <a:gd name="T8" fmla="*/ 0 60000 65536"/>
              <a:gd name="T9" fmla="*/ 0 w 624"/>
              <a:gd name="T10" fmla="*/ 0 h 192"/>
              <a:gd name="T11" fmla="*/ 624 w 624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192">
                <a:moveTo>
                  <a:pt x="0" y="192"/>
                </a:moveTo>
                <a:cubicBezTo>
                  <a:pt x="164" y="184"/>
                  <a:pt x="328" y="176"/>
                  <a:pt x="432" y="144"/>
                </a:cubicBezTo>
                <a:cubicBezTo>
                  <a:pt x="536" y="112"/>
                  <a:pt x="580" y="56"/>
                  <a:pt x="62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83" name="Freeform 41"/>
          <p:cNvSpPr>
            <a:spLocks/>
          </p:cNvSpPr>
          <p:nvPr/>
        </p:nvSpPr>
        <p:spPr bwMode="auto">
          <a:xfrm>
            <a:off x="3429000" y="5510213"/>
            <a:ext cx="1066800" cy="609600"/>
          </a:xfrm>
          <a:custGeom>
            <a:avLst/>
            <a:gdLst>
              <a:gd name="T0" fmla="*/ 0 w 528"/>
              <a:gd name="T1" fmla="*/ 0 h 480"/>
              <a:gd name="T2" fmla="*/ 96 w 528"/>
              <a:gd name="T3" fmla="*/ 288 h 480"/>
              <a:gd name="T4" fmla="*/ 288 w 528"/>
              <a:gd name="T5" fmla="*/ 432 h 480"/>
              <a:gd name="T6" fmla="*/ 528 w 528"/>
              <a:gd name="T7" fmla="*/ 480 h 480"/>
              <a:gd name="T8" fmla="*/ 0 60000 65536"/>
              <a:gd name="T9" fmla="*/ 0 60000 65536"/>
              <a:gd name="T10" fmla="*/ 0 60000 65536"/>
              <a:gd name="T11" fmla="*/ 0 60000 65536"/>
              <a:gd name="T12" fmla="*/ 0 w 528"/>
              <a:gd name="T13" fmla="*/ 0 h 480"/>
              <a:gd name="T14" fmla="*/ 528 w 528"/>
              <a:gd name="T15" fmla="*/ 480 h 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8" h="480">
                <a:moveTo>
                  <a:pt x="0" y="0"/>
                </a:moveTo>
                <a:cubicBezTo>
                  <a:pt x="24" y="108"/>
                  <a:pt x="48" y="216"/>
                  <a:pt x="96" y="288"/>
                </a:cubicBezTo>
                <a:cubicBezTo>
                  <a:pt x="144" y="360"/>
                  <a:pt x="216" y="400"/>
                  <a:pt x="288" y="432"/>
                </a:cubicBezTo>
                <a:cubicBezTo>
                  <a:pt x="360" y="464"/>
                  <a:pt x="444" y="472"/>
                  <a:pt x="528" y="48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84" name="Freeform 42"/>
          <p:cNvSpPr>
            <a:spLocks/>
          </p:cNvSpPr>
          <p:nvPr/>
        </p:nvSpPr>
        <p:spPr bwMode="auto">
          <a:xfrm>
            <a:off x="6477000" y="6018213"/>
            <a:ext cx="838200" cy="330200"/>
          </a:xfrm>
          <a:custGeom>
            <a:avLst/>
            <a:gdLst>
              <a:gd name="T0" fmla="*/ 0 w 528"/>
              <a:gd name="T1" fmla="*/ 208 h 208"/>
              <a:gd name="T2" fmla="*/ 48 w 528"/>
              <a:gd name="T3" fmla="*/ 112 h 208"/>
              <a:gd name="T4" fmla="*/ 144 w 528"/>
              <a:gd name="T5" fmla="*/ 16 h 208"/>
              <a:gd name="T6" fmla="*/ 528 w 528"/>
              <a:gd name="T7" fmla="*/ 16 h 208"/>
              <a:gd name="T8" fmla="*/ 0 60000 65536"/>
              <a:gd name="T9" fmla="*/ 0 60000 65536"/>
              <a:gd name="T10" fmla="*/ 0 60000 65536"/>
              <a:gd name="T11" fmla="*/ 0 60000 65536"/>
              <a:gd name="T12" fmla="*/ 0 w 528"/>
              <a:gd name="T13" fmla="*/ 0 h 208"/>
              <a:gd name="T14" fmla="*/ 528 w 528"/>
              <a:gd name="T15" fmla="*/ 208 h 2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8" h="208">
                <a:moveTo>
                  <a:pt x="0" y="208"/>
                </a:moveTo>
                <a:cubicBezTo>
                  <a:pt x="12" y="176"/>
                  <a:pt x="24" y="144"/>
                  <a:pt x="48" y="112"/>
                </a:cubicBezTo>
                <a:cubicBezTo>
                  <a:pt x="72" y="80"/>
                  <a:pt x="64" y="32"/>
                  <a:pt x="144" y="16"/>
                </a:cubicBezTo>
                <a:cubicBezTo>
                  <a:pt x="224" y="0"/>
                  <a:pt x="376" y="8"/>
                  <a:pt x="528" y="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85" name="Freeform 43"/>
          <p:cNvSpPr>
            <a:spLocks/>
          </p:cNvSpPr>
          <p:nvPr/>
        </p:nvSpPr>
        <p:spPr bwMode="auto">
          <a:xfrm>
            <a:off x="5029200" y="6030913"/>
            <a:ext cx="685800" cy="317500"/>
          </a:xfrm>
          <a:custGeom>
            <a:avLst/>
            <a:gdLst>
              <a:gd name="T0" fmla="*/ 432 w 432"/>
              <a:gd name="T1" fmla="*/ 200 h 200"/>
              <a:gd name="T2" fmla="*/ 336 w 432"/>
              <a:gd name="T3" fmla="*/ 56 h 200"/>
              <a:gd name="T4" fmla="*/ 240 w 432"/>
              <a:gd name="T5" fmla="*/ 8 h 200"/>
              <a:gd name="T6" fmla="*/ 0 w 432"/>
              <a:gd name="T7" fmla="*/ 8 h 200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200"/>
              <a:gd name="T14" fmla="*/ 432 w 432"/>
              <a:gd name="T15" fmla="*/ 200 h 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200">
                <a:moveTo>
                  <a:pt x="432" y="200"/>
                </a:moveTo>
                <a:cubicBezTo>
                  <a:pt x="400" y="144"/>
                  <a:pt x="368" y="88"/>
                  <a:pt x="336" y="56"/>
                </a:cubicBezTo>
                <a:cubicBezTo>
                  <a:pt x="304" y="24"/>
                  <a:pt x="296" y="16"/>
                  <a:pt x="240" y="8"/>
                </a:cubicBezTo>
                <a:cubicBezTo>
                  <a:pt x="184" y="0"/>
                  <a:pt x="92" y="4"/>
                  <a:pt x="0" y="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86" name="Line 44"/>
          <p:cNvSpPr>
            <a:spLocks noChangeShapeType="1"/>
          </p:cNvSpPr>
          <p:nvPr/>
        </p:nvSpPr>
        <p:spPr bwMode="auto">
          <a:xfrm>
            <a:off x="4953000" y="5586413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87" name="Line 45"/>
          <p:cNvSpPr>
            <a:spLocks noChangeShapeType="1"/>
          </p:cNvSpPr>
          <p:nvPr/>
        </p:nvSpPr>
        <p:spPr bwMode="auto">
          <a:xfrm>
            <a:off x="6477000" y="5586413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29" name="Object 50"/>
          <p:cNvGraphicFramePr>
            <a:graphicFrameLocks noChangeAspect="1"/>
          </p:cNvGraphicFramePr>
          <p:nvPr/>
        </p:nvGraphicFramePr>
        <p:xfrm>
          <a:off x="2590800" y="5891213"/>
          <a:ext cx="182563" cy="222250"/>
        </p:xfrm>
        <a:graphic>
          <a:graphicData uri="http://schemas.openxmlformats.org/presentationml/2006/ole">
            <p:oleObj spid="_x0000_s36869" r:id="rId6" imgW="114120" imgH="139680" progId="Equation.3">
              <p:embed/>
            </p:oleObj>
          </a:graphicData>
        </a:graphic>
      </p:graphicFrame>
      <p:graphicFrame>
        <p:nvGraphicFramePr>
          <p:cNvPr id="1030" name="Object 51"/>
          <p:cNvGraphicFramePr>
            <a:graphicFrameLocks noChangeAspect="1"/>
          </p:cNvGraphicFramePr>
          <p:nvPr/>
        </p:nvGraphicFramePr>
        <p:xfrm>
          <a:off x="1905000" y="4267200"/>
          <a:ext cx="182563" cy="222250"/>
        </p:xfrm>
        <a:graphic>
          <a:graphicData uri="http://schemas.openxmlformats.org/presentationml/2006/ole">
            <p:oleObj spid="_x0000_s36870" r:id="rId7" imgW="114120" imgH="139680" progId="Equation.3">
              <p:embed/>
            </p:oleObj>
          </a:graphicData>
        </a:graphic>
      </p:graphicFrame>
      <p:graphicFrame>
        <p:nvGraphicFramePr>
          <p:cNvPr id="1031" name="Object 52"/>
          <p:cNvGraphicFramePr>
            <a:graphicFrameLocks noChangeAspect="1"/>
          </p:cNvGraphicFramePr>
          <p:nvPr/>
        </p:nvGraphicFramePr>
        <p:xfrm>
          <a:off x="4764088" y="3706813"/>
          <a:ext cx="182562" cy="222250"/>
        </p:xfrm>
        <a:graphic>
          <a:graphicData uri="http://schemas.openxmlformats.org/presentationml/2006/ole">
            <p:oleObj spid="_x0000_s36871" r:id="rId8" imgW="114120" imgH="139680" progId="Equation.3">
              <p:embed/>
            </p:oleObj>
          </a:graphicData>
        </a:graphic>
      </p:graphicFrame>
      <p:graphicFrame>
        <p:nvGraphicFramePr>
          <p:cNvPr id="1032" name="Object 53"/>
          <p:cNvGraphicFramePr>
            <a:graphicFrameLocks noChangeAspect="1"/>
          </p:cNvGraphicFramePr>
          <p:nvPr/>
        </p:nvGraphicFramePr>
        <p:xfrm>
          <a:off x="7315200" y="4267200"/>
          <a:ext cx="182563" cy="222250"/>
        </p:xfrm>
        <a:graphic>
          <a:graphicData uri="http://schemas.openxmlformats.org/presentationml/2006/ole">
            <p:oleObj spid="_x0000_s36872" r:id="rId9" imgW="114120" imgH="139680" progId="Equation.3">
              <p:embed/>
            </p:oleObj>
          </a:graphicData>
        </a:graphic>
      </p:graphicFrame>
      <p:graphicFrame>
        <p:nvGraphicFramePr>
          <p:cNvPr id="1033" name="Object 54"/>
          <p:cNvGraphicFramePr>
            <a:graphicFrameLocks noChangeAspect="1"/>
          </p:cNvGraphicFramePr>
          <p:nvPr/>
        </p:nvGraphicFramePr>
        <p:xfrm>
          <a:off x="4456113" y="3783013"/>
          <a:ext cx="182562" cy="222250"/>
        </p:xfrm>
        <a:graphic>
          <a:graphicData uri="http://schemas.openxmlformats.org/presentationml/2006/ole">
            <p:oleObj spid="_x0000_s36873" r:id="rId10" imgW="114120" imgH="139680" progId="Equation.3">
              <p:embed/>
            </p:oleObj>
          </a:graphicData>
        </a:graphic>
      </p:graphicFrame>
      <p:graphicFrame>
        <p:nvGraphicFramePr>
          <p:cNvPr id="1034" name="Object 56"/>
          <p:cNvGraphicFramePr>
            <a:graphicFrameLocks noChangeAspect="1"/>
          </p:cNvGraphicFramePr>
          <p:nvPr/>
        </p:nvGraphicFramePr>
        <p:xfrm>
          <a:off x="7315200" y="5891213"/>
          <a:ext cx="182563" cy="222250"/>
        </p:xfrm>
        <a:graphic>
          <a:graphicData uri="http://schemas.openxmlformats.org/presentationml/2006/ole">
            <p:oleObj spid="_x0000_s36874" r:id="rId11" imgW="114120" imgH="139680" progId="Equation.3">
              <p:embed/>
            </p:oleObj>
          </a:graphicData>
        </a:graphic>
      </p:graphicFrame>
      <p:graphicFrame>
        <p:nvGraphicFramePr>
          <p:cNvPr id="1035" name="Object 57"/>
          <p:cNvGraphicFramePr>
            <a:graphicFrameLocks noChangeAspect="1"/>
          </p:cNvGraphicFramePr>
          <p:nvPr/>
        </p:nvGraphicFramePr>
        <p:xfrm>
          <a:off x="4800600" y="5434013"/>
          <a:ext cx="182563" cy="222250"/>
        </p:xfrm>
        <a:graphic>
          <a:graphicData uri="http://schemas.openxmlformats.org/presentationml/2006/ole">
            <p:oleObj spid="_x0000_s36875" r:id="rId12" imgW="114120" imgH="139680" progId="Equation.3">
              <p:embed/>
            </p:oleObj>
          </a:graphicData>
        </a:graphic>
      </p:graphicFrame>
      <p:sp>
        <p:nvSpPr>
          <p:cNvPr id="1088" name="Text Box 60"/>
          <p:cNvSpPr txBox="1">
            <a:spLocks noChangeArrowheads="1"/>
          </p:cNvSpPr>
          <p:nvPr/>
        </p:nvSpPr>
        <p:spPr bwMode="auto">
          <a:xfrm>
            <a:off x="1268413" y="5738813"/>
            <a:ext cx="10937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forward</a:t>
            </a:r>
          </a:p>
        </p:txBody>
      </p:sp>
      <p:sp>
        <p:nvSpPr>
          <p:cNvPr id="1089" name="Line 61"/>
          <p:cNvSpPr>
            <a:spLocks noChangeShapeType="1"/>
          </p:cNvSpPr>
          <p:nvPr/>
        </p:nvSpPr>
        <p:spPr bwMode="auto">
          <a:xfrm flipH="1">
            <a:off x="3227388" y="5195888"/>
            <a:ext cx="230187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36" name="Object 62"/>
          <p:cNvGraphicFramePr>
            <a:graphicFrameLocks noChangeAspect="1"/>
          </p:cNvGraphicFramePr>
          <p:nvPr/>
        </p:nvGraphicFramePr>
        <p:xfrm>
          <a:off x="3227388" y="4914900"/>
          <a:ext cx="242887" cy="242888"/>
        </p:xfrm>
        <a:graphic>
          <a:graphicData uri="http://schemas.openxmlformats.org/presentationml/2006/ole">
            <p:oleObj spid="_x0000_s36876" name="Equation" r:id="rId13" imgW="152280" imgH="152280" progId="Equation.3">
              <p:embed/>
            </p:oleObj>
          </a:graphicData>
        </a:graphic>
      </p:graphicFrame>
      <p:sp>
        <p:nvSpPr>
          <p:cNvPr id="1090" name="Line 63"/>
          <p:cNvSpPr>
            <a:spLocks noChangeShapeType="1"/>
          </p:cNvSpPr>
          <p:nvPr/>
        </p:nvSpPr>
        <p:spPr bwMode="auto">
          <a:xfrm>
            <a:off x="5919788" y="3429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91" name="Line 64"/>
          <p:cNvSpPr>
            <a:spLocks noChangeShapeType="1"/>
          </p:cNvSpPr>
          <p:nvPr/>
        </p:nvSpPr>
        <p:spPr bwMode="auto">
          <a:xfrm>
            <a:off x="5724525" y="5195888"/>
            <a:ext cx="728663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37" name="Object 65"/>
          <p:cNvGraphicFramePr>
            <a:graphicFrameLocks noChangeAspect="1"/>
          </p:cNvGraphicFramePr>
          <p:nvPr/>
        </p:nvGraphicFramePr>
        <p:xfrm>
          <a:off x="5999163" y="3190875"/>
          <a:ext cx="242887" cy="242888"/>
        </p:xfrm>
        <a:graphic>
          <a:graphicData uri="http://schemas.openxmlformats.org/presentationml/2006/ole">
            <p:oleObj spid="_x0000_s36877" name="Equation" r:id="rId14" imgW="152280" imgH="152280" progId="Equation.3">
              <p:embed/>
            </p:oleObj>
          </a:graphicData>
        </a:graphic>
      </p:graphicFrame>
      <p:sp>
        <p:nvSpPr>
          <p:cNvPr id="1092" name="Text Box 67"/>
          <p:cNvSpPr txBox="1">
            <a:spLocks noChangeArrowheads="1"/>
          </p:cNvSpPr>
          <p:nvPr/>
        </p:nvSpPr>
        <p:spPr bwMode="auto">
          <a:xfrm>
            <a:off x="7604125" y="5600700"/>
            <a:ext cx="9716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reverse</a:t>
            </a:r>
          </a:p>
        </p:txBody>
      </p:sp>
      <p:sp>
        <p:nvSpPr>
          <p:cNvPr id="1093" name="Line 68"/>
          <p:cNvSpPr>
            <a:spLocks noChangeShapeType="1"/>
          </p:cNvSpPr>
          <p:nvPr/>
        </p:nvSpPr>
        <p:spPr bwMode="auto">
          <a:xfrm>
            <a:off x="3352800" y="5281613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38" name="Object 70"/>
          <p:cNvGraphicFramePr>
            <a:graphicFrameLocks noChangeAspect="1"/>
          </p:cNvGraphicFramePr>
          <p:nvPr/>
        </p:nvGraphicFramePr>
        <p:xfrm>
          <a:off x="1884363" y="3659188"/>
          <a:ext cx="203200" cy="282575"/>
        </p:xfrm>
        <a:graphic>
          <a:graphicData uri="http://schemas.openxmlformats.org/presentationml/2006/ole">
            <p:oleObj spid="_x0000_s36878" name="Equation" r:id="rId15" imgW="126720" imgH="177480" progId="Equation.3">
              <p:embed/>
            </p:oleObj>
          </a:graphicData>
        </a:graphic>
      </p:graphicFrame>
      <p:graphicFrame>
        <p:nvGraphicFramePr>
          <p:cNvPr id="1039" name="Object 71"/>
          <p:cNvGraphicFramePr>
            <a:graphicFrameLocks noChangeAspect="1"/>
          </p:cNvGraphicFramePr>
          <p:nvPr/>
        </p:nvGraphicFramePr>
        <p:xfrm>
          <a:off x="4456113" y="4106863"/>
          <a:ext cx="203200" cy="282575"/>
        </p:xfrm>
        <a:graphic>
          <a:graphicData uri="http://schemas.openxmlformats.org/presentationml/2006/ole">
            <p:oleObj spid="_x0000_s36879" name="Equation" r:id="rId16" imgW="126720" imgH="177480" progId="Equation.3">
              <p:embed/>
            </p:oleObj>
          </a:graphicData>
        </a:graphic>
      </p:graphicFrame>
      <p:graphicFrame>
        <p:nvGraphicFramePr>
          <p:cNvPr id="1040" name="Object 72"/>
          <p:cNvGraphicFramePr>
            <a:graphicFrameLocks noChangeAspect="1"/>
          </p:cNvGraphicFramePr>
          <p:nvPr/>
        </p:nvGraphicFramePr>
        <p:xfrm>
          <a:off x="4752975" y="4106863"/>
          <a:ext cx="203200" cy="282575"/>
        </p:xfrm>
        <a:graphic>
          <a:graphicData uri="http://schemas.openxmlformats.org/presentationml/2006/ole">
            <p:oleObj spid="_x0000_s36880" name="Equation" r:id="rId17" imgW="126720" imgH="177480" progId="Equation.3">
              <p:embed/>
            </p:oleObj>
          </a:graphicData>
        </a:graphic>
      </p:graphicFrame>
      <p:graphicFrame>
        <p:nvGraphicFramePr>
          <p:cNvPr id="1041" name="Object 73"/>
          <p:cNvGraphicFramePr>
            <a:graphicFrameLocks noChangeAspect="1"/>
          </p:cNvGraphicFramePr>
          <p:nvPr/>
        </p:nvGraphicFramePr>
        <p:xfrm>
          <a:off x="7326313" y="3646488"/>
          <a:ext cx="203200" cy="282575"/>
        </p:xfrm>
        <a:graphic>
          <a:graphicData uri="http://schemas.openxmlformats.org/presentationml/2006/ole">
            <p:oleObj spid="_x0000_s36881" name="Equation" r:id="rId18" imgW="126720" imgH="177480" progId="Equation.3">
              <p:embed/>
            </p:oleObj>
          </a:graphicData>
        </a:graphic>
      </p:graphicFrame>
      <p:graphicFrame>
        <p:nvGraphicFramePr>
          <p:cNvPr id="1042" name="Object 74"/>
          <p:cNvGraphicFramePr>
            <a:graphicFrameLocks noChangeAspect="1"/>
          </p:cNvGraphicFramePr>
          <p:nvPr/>
        </p:nvGraphicFramePr>
        <p:xfrm>
          <a:off x="3881438" y="5715000"/>
          <a:ext cx="203200" cy="282575"/>
        </p:xfrm>
        <a:graphic>
          <a:graphicData uri="http://schemas.openxmlformats.org/presentationml/2006/ole">
            <p:oleObj spid="_x0000_s36882" name="Equation" r:id="rId19" imgW="126720" imgH="177480" progId="Equation.3">
              <p:embed/>
            </p:oleObj>
          </a:graphicData>
        </a:graphic>
      </p:graphicFrame>
      <p:graphicFrame>
        <p:nvGraphicFramePr>
          <p:cNvPr id="1043" name="Object 75"/>
          <p:cNvGraphicFramePr>
            <a:graphicFrameLocks noChangeAspect="1"/>
          </p:cNvGraphicFramePr>
          <p:nvPr/>
        </p:nvGraphicFramePr>
        <p:xfrm>
          <a:off x="4764088" y="5868988"/>
          <a:ext cx="203200" cy="282575"/>
        </p:xfrm>
        <a:graphic>
          <a:graphicData uri="http://schemas.openxmlformats.org/presentationml/2006/ole">
            <p:oleObj spid="_x0000_s36883" name="Equation" r:id="rId20" imgW="126720" imgH="177480" progId="Equation.3">
              <p:embed/>
            </p:oleObj>
          </a:graphicData>
        </a:graphic>
      </p:graphicFrame>
      <p:graphicFrame>
        <p:nvGraphicFramePr>
          <p:cNvPr id="1044" name="Object 76"/>
          <p:cNvGraphicFramePr>
            <a:graphicFrameLocks noChangeAspect="1"/>
          </p:cNvGraphicFramePr>
          <p:nvPr/>
        </p:nvGraphicFramePr>
        <p:xfrm>
          <a:off x="7299325" y="5446713"/>
          <a:ext cx="203200" cy="282575"/>
        </p:xfrm>
        <a:graphic>
          <a:graphicData uri="http://schemas.openxmlformats.org/presentationml/2006/ole">
            <p:oleObj spid="_x0000_s36884" name="Equation" r:id="rId21" imgW="126720" imgH="177480" progId="Equation.3">
              <p:embed/>
            </p:oleObj>
          </a:graphicData>
        </a:graphic>
      </p:graphicFrame>
      <p:graphicFrame>
        <p:nvGraphicFramePr>
          <p:cNvPr id="1045" name="Object 77"/>
          <p:cNvGraphicFramePr>
            <a:graphicFrameLocks noChangeAspect="1"/>
          </p:cNvGraphicFramePr>
          <p:nvPr/>
        </p:nvGraphicFramePr>
        <p:xfrm>
          <a:off x="5980113" y="4914900"/>
          <a:ext cx="242887" cy="242888"/>
        </p:xfrm>
        <a:graphic>
          <a:graphicData uri="http://schemas.openxmlformats.org/presentationml/2006/ole">
            <p:oleObj spid="_x0000_s36885" name="Equation" r:id="rId22" imgW="152280" imgH="152280" progId="Equation.3">
              <p:embed/>
            </p:oleObj>
          </a:graphicData>
        </a:graphic>
      </p:graphicFrame>
      <p:sp>
        <p:nvSpPr>
          <p:cNvPr id="1094" name="Line 78"/>
          <p:cNvSpPr>
            <a:spLocks noChangeShapeType="1"/>
          </p:cNvSpPr>
          <p:nvPr/>
        </p:nvSpPr>
        <p:spPr bwMode="auto">
          <a:xfrm flipH="1">
            <a:off x="3113088" y="345122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46" name="Object 79"/>
          <p:cNvGraphicFramePr>
            <a:graphicFrameLocks noChangeAspect="1"/>
          </p:cNvGraphicFramePr>
          <p:nvPr/>
        </p:nvGraphicFramePr>
        <p:xfrm>
          <a:off x="3189288" y="3160713"/>
          <a:ext cx="242887" cy="242887"/>
        </p:xfrm>
        <a:graphic>
          <a:graphicData uri="http://schemas.openxmlformats.org/presentationml/2006/ole">
            <p:oleObj spid="_x0000_s36886" name="Equation" r:id="rId23" imgW="152280" imgH="152280" progId="Equation.3">
              <p:embed/>
            </p:oleObj>
          </a:graphicData>
        </a:graphic>
      </p:graphicFrame>
      <p:graphicFrame>
        <p:nvGraphicFramePr>
          <p:cNvPr id="1047" name="Object 80"/>
          <p:cNvGraphicFramePr>
            <a:graphicFrameLocks noChangeAspect="1"/>
          </p:cNvGraphicFramePr>
          <p:nvPr/>
        </p:nvGraphicFramePr>
        <p:xfrm>
          <a:off x="6781800" y="2209800"/>
          <a:ext cx="211138" cy="276225"/>
        </p:xfrm>
        <a:graphic>
          <a:graphicData uri="http://schemas.openxmlformats.org/presentationml/2006/ole">
            <p:oleObj spid="_x0000_s36887" name="Equation" r:id="rId24" imgW="12672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9213"/>
            <a:ext cx="7772400" cy="519112"/>
          </a:xfrm>
          <a:noFill/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Qualitative – Transistor Action:</a:t>
            </a:r>
          </a:p>
        </p:txBody>
      </p:sp>
      <p:sp>
        <p:nvSpPr>
          <p:cNvPr id="2059" name="Rectangle 4"/>
          <p:cNvSpPr>
            <a:spLocks noChangeArrowheads="1"/>
          </p:cNvSpPr>
          <p:nvPr/>
        </p:nvSpPr>
        <p:spPr bwMode="auto">
          <a:xfrm>
            <a:off x="2819400" y="2293938"/>
            <a:ext cx="35052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60" name="Line 5"/>
          <p:cNvSpPr>
            <a:spLocks noChangeShapeType="1"/>
          </p:cNvSpPr>
          <p:nvPr/>
        </p:nvSpPr>
        <p:spPr bwMode="auto">
          <a:xfrm>
            <a:off x="2362200" y="275113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61" name="Line 6"/>
          <p:cNvSpPr>
            <a:spLocks noChangeShapeType="1"/>
          </p:cNvSpPr>
          <p:nvPr/>
        </p:nvSpPr>
        <p:spPr bwMode="auto">
          <a:xfrm>
            <a:off x="6324600" y="282733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62" name="Line 7"/>
          <p:cNvSpPr>
            <a:spLocks noChangeShapeType="1"/>
          </p:cNvSpPr>
          <p:nvPr/>
        </p:nvSpPr>
        <p:spPr bwMode="auto">
          <a:xfrm flipV="1">
            <a:off x="2362200" y="1912938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63" name="Line 8"/>
          <p:cNvSpPr>
            <a:spLocks noChangeShapeType="1"/>
          </p:cNvSpPr>
          <p:nvPr/>
        </p:nvSpPr>
        <p:spPr bwMode="auto">
          <a:xfrm>
            <a:off x="2362200" y="1912938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64" name="Line 9"/>
          <p:cNvSpPr>
            <a:spLocks noChangeShapeType="1"/>
          </p:cNvSpPr>
          <p:nvPr/>
        </p:nvSpPr>
        <p:spPr bwMode="auto">
          <a:xfrm>
            <a:off x="5562600" y="1912938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3581400" y="1760538"/>
            <a:ext cx="76200" cy="304800"/>
            <a:chOff x="2256" y="864"/>
            <a:chExt cx="48" cy="192"/>
          </a:xfrm>
        </p:grpSpPr>
        <p:sp>
          <p:nvSpPr>
            <p:cNvPr id="2114" name="Line 10"/>
            <p:cNvSpPr>
              <a:spLocks noChangeShapeType="1"/>
            </p:cNvSpPr>
            <p:nvPr/>
          </p:nvSpPr>
          <p:spPr bwMode="auto">
            <a:xfrm>
              <a:off x="2256" y="86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5" name="Line 11"/>
            <p:cNvSpPr>
              <a:spLocks noChangeShapeType="1"/>
            </p:cNvSpPr>
            <p:nvPr/>
          </p:nvSpPr>
          <p:spPr bwMode="auto">
            <a:xfrm>
              <a:off x="2304" y="91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" name="Group 64"/>
          <p:cNvGrpSpPr>
            <a:grpSpLocks/>
          </p:cNvGrpSpPr>
          <p:nvPr/>
        </p:nvGrpSpPr>
        <p:grpSpPr bwMode="auto">
          <a:xfrm>
            <a:off x="5486400" y="1760538"/>
            <a:ext cx="76200" cy="304800"/>
            <a:chOff x="3456" y="864"/>
            <a:chExt cx="48" cy="192"/>
          </a:xfrm>
        </p:grpSpPr>
        <p:sp>
          <p:nvSpPr>
            <p:cNvPr id="2112" name="Line 12"/>
            <p:cNvSpPr>
              <a:spLocks noChangeShapeType="1"/>
            </p:cNvSpPr>
            <p:nvPr/>
          </p:nvSpPr>
          <p:spPr bwMode="auto">
            <a:xfrm>
              <a:off x="3456" y="86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3" name="Line 13"/>
            <p:cNvSpPr>
              <a:spLocks noChangeShapeType="1"/>
            </p:cNvSpPr>
            <p:nvPr/>
          </p:nvSpPr>
          <p:spPr bwMode="auto">
            <a:xfrm>
              <a:off x="3504" y="91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67" name="Line 14"/>
          <p:cNvSpPr>
            <a:spLocks noChangeShapeType="1"/>
          </p:cNvSpPr>
          <p:nvPr/>
        </p:nvSpPr>
        <p:spPr bwMode="auto">
          <a:xfrm>
            <a:off x="3657600" y="1912938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68" name="Line 15"/>
          <p:cNvSpPr>
            <a:spLocks noChangeShapeType="1"/>
          </p:cNvSpPr>
          <p:nvPr/>
        </p:nvSpPr>
        <p:spPr bwMode="auto">
          <a:xfrm>
            <a:off x="6781800" y="1912938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69" name="Line 16"/>
          <p:cNvSpPr>
            <a:spLocks noChangeShapeType="1"/>
          </p:cNvSpPr>
          <p:nvPr/>
        </p:nvSpPr>
        <p:spPr bwMode="auto">
          <a:xfrm>
            <a:off x="3733800" y="2293938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70" name="Line 17"/>
          <p:cNvSpPr>
            <a:spLocks noChangeShapeType="1"/>
          </p:cNvSpPr>
          <p:nvPr/>
        </p:nvSpPr>
        <p:spPr bwMode="auto">
          <a:xfrm>
            <a:off x="5486400" y="2293938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71" name="Line 18"/>
          <p:cNvSpPr>
            <a:spLocks noChangeShapeType="1"/>
          </p:cNvSpPr>
          <p:nvPr/>
        </p:nvSpPr>
        <p:spPr bwMode="auto">
          <a:xfrm>
            <a:off x="3581400" y="2293938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72" name="Line 19"/>
          <p:cNvSpPr>
            <a:spLocks noChangeShapeType="1"/>
          </p:cNvSpPr>
          <p:nvPr/>
        </p:nvSpPr>
        <p:spPr bwMode="auto">
          <a:xfrm>
            <a:off x="3886200" y="2293938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73" name="Line 20"/>
          <p:cNvSpPr>
            <a:spLocks noChangeShapeType="1"/>
          </p:cNvSpPr>
          <p:nvPr/>
        </p:nvSpPr>
        <p:spPr bwMode="auto">
          <a:xfrm>
            <a:off x="5257800" y="2293938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74" name="Line 21"/>
          <p:cNvSpPr>
            <a:spLocks noChangeShapeType="1"/>
          </p:cNvSpPr>
          <p:nvPr/>
        </p:nvSpPr>
        <p:spPr bwMode="auto">
          <a:xfrm>
            <a:off x="5715000" y="2293938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2050" name="Object 22"/>
          <p:cNvGraphicFramePr>
            <a:graphicFrameLocks noChangeAspect="1"/>
          </p:cNvGraphicFramePr>
          <p:nvPr/>
        </p:nvGraphicFramePr>
        <p:xfrm>
          <a:off x="3048000" y="2514600"/>
          <a:ext cx="338138" cy="444500"/>
        </p:xfrm>
        <a:graphic>
          <a:graphicData uri="http://schemas.openxmlformats.org/presentationml/2006/ole">
            <p:oleObj spid="_x0000_s37890" name="Equation" r:id="rId3" imgW="203040" imgH="266400" progId="Equation.3">
              <p:embed/>
            </p:oleObj>
          </a:graphicData>
        </a:graphic>
      </p:graphicFrame>
      <p:graphicFrame>
        <p:nvGraphicFramePr>
          <p:cNvPr id="2051" name="Object 23"/>
          <p:cNvGraphicFramePr>
            <a:graphicFrameLocks noChangeAspect="1"/>
          </p:cNvGraphicFramePr>
          <p:nvPr/>
        </p:nvGraphicFramePr>
        <p:xfrm>
          <a:off x="5867400" y="2590800"/>
          <a:ext cx="239712" cy="311150"/>
        </p:xfrm>
        <a:graphic>
          <a:graphicData uri="http://schemas.openxmlformats.org/presentationml/2006/ole">
            <p:oleObj spid="_x0000_s37891" name="Equation" r:id="rId4" imgW="126720" imgH="164880" progId="Equation.3">
              <p:embed/>
            </p:oleObj>
          </a:graphicData>
        </a:graphic>
      </p:graphicFrame>
      <p:graphicFrame>
        <p:nvGraphicFramePr>
          <p:cNvPr id="2052" name="Object 24"/>
          <p:cNvGraphicFramePr>
            <a:graphicFrameLocks noChangeAspect="1"/>
          </p:cNvGraphicFramePr>
          <p:nvPr/>
        </p:nvGraphicFramePr>
        <p:xfrm>
          <a:off x="4495800" y="2667000"/>
          <a:ext cx="207963" cy="206375"/>
        </p:xfrm>
        <a:graphic>
          <a:graphicData uri="http://schemas.openxmlformats.org/presentationml/2006/ole">
            <p:oleObj spid="_x0000_s37892" name="Equation" r:id="rId5" imgW="126720" imgH="126720" progId="Equation.3">
              <p:embed/>
            </p:oleObj>
          </a:graphicData>
        </a:graphic>
      </p:graphicFrame>
      <p:sp>
        <p:nvSpPr>
          <p:cNvPr id="2075" name="Line 25"/>
          <p:cNvSpPr>
            <a:spLocks noChangeShapeType="1"/>
          </p:cNvSpPr>
          <p:nvPr/>
        </p:nvSpPr>
        <p:spPr bwMode="auto">
          <a:xfrm>
            <a:off x="4572000" y="1912938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76" name="Line 26"/>
          <p:cNvSpPr>
            <a:spLocks noChangeShapeType="1"/>
          </p:cNvSpPr>
          <p:nvPr/>
        </p:nvSpPr>
        <p:spPr bwMode="auto">
          <a:xfrm>
            <a:off x="3733800" y="3513138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77" name="Line 27"/>
          <p:cNvSpPr>
            <a:spLocks noChangeShapeType="1"/>
          </p:cNvSpPr>
          <p:nvPr/>
        </p:nvSpPr>
        <p:spPr bwMode="auto">
          <a:xfrm>
            <a:off x="2286000" y="4656138"/>
            <a:ext cx="495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78" name="Line 28"/>
          <p:cNvSpPr>
            <a:spLocks noChangeShapeType="1"/>
          </p:cNvSpPr>
          <p:nvPr/>
        </p:nvSpPr>
        <p:spPr bwMode="auto">
          <a:xfrm>
            <a:off x="5715000" y="3665538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79" name="Line 29"/>
          <p:cNvSpPr>
            <a:spLocks noChangeShapeType="1"/>
          </p:cNvSpPr>
          <p:nvPr/>
        </p:nvSpPr>
        <p:spPr bwMode="auto">
          <a:xfrm>
            <a:off x="5257800" y="3665538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80" name="Line 30"/>
          <p:cNvSpPr>
            <a:spLocks noChangeShapeType="1"/>
          </p:cNvSpPr>
          <p:nvPr/>
        </p:nvSpPr>
        <p:spPr bwMode="auto">
          <a:xfrm>
            <a:off x="3886200" y="3665538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81" name="Line 31"/>
          <p:cNvSpPr>
            <a:spLocks noChangeShapeType="1"/>
          </p:cNvSpPr>
          <p:nvPr/>
        </p:nvSpPr>
        <p:spPr bwMode="auto">
          <a:xfrm>
            <a:off x="3581400" y="3665538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82" name="Freeform 32"/>
          <p:cNvSpPr>
            <a:spLocks/>
          </p:cNvSpPr>
          <p:nvPr/>
        </p:nvSpPr>
        <p:spPr bwMode="auto">
          <a:xfrm>
            <a:off x="2286000" y="4122738"/>
            <a:ext cx="1295400" cy="457200"/>
          </a:xfrm>
          <a:custGeom>
            <a:avLst/>
            <a:gdLst>
              <a:gd name="T0" fmla="*/ 0 w 720"/>
              <a:gd name="T1" fmla="*/ 240 h 240"/>
              <a:gd name="T2" fmla="*/ 432 w 720"/>
              <a:gd name="T3" fmla="*/ 192 h 240"/>
              <a:gd name="T4" fmla="*/ 624 w 720"/>
              <a:gd name="T5" fmla="*/ 96 h 240"/>
              <a:gd name="T6" fmla="*/ 720 w 720"/>
              <a:gd name="T7" fmla="*/ 0 h 240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240"/>
              <a:gd name="T14" fmla="*/ 720 w 720"/>
              <a:gd name="T15" fmla="*/ 240 h 2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240">
                <a:moveTo>
                  <a:pt x="0" y="240"/>
                </a:moveTo>
                <a:cubicBezTo>
                  <a:pt x="164" y="228"/>
                  <a:pt x="328" y="216"/>
                  <a:pt x="432" y="192"/>
                </a:cubicBezTo>
                <a:cubicBezTo>
                  <a:pt x="536" y="168"/>
                  <a:pt x="576" y="128"/>
                  <a:pt x="624" y="96"/>
                </a:cubicBezTo>
                <a:cubicBezTo>
                  <a:pt x="672" y="64"/>
                  <a:pt x="696" y="32"/>
                  <a:pt x="72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83" name="Line 39"/>
          <p:cNvSpPr>
            <a:spLocks noChangeShapeType="1"/>
          </p:cNvSpPr>
          <p:nvPr/>
        </p:nvSpPr>
        <p:spPr bwMode="auto">
          <a:xfrm>
            <a:off x="2514600" y="5189538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84" name="Line 40"/>
          <p:cNvSpPr>
            <a:spLocks noChangeShapeType="1"/>
          </p:cNvSpPr>
          <p:nvPr/>
        </p:nvSpPr>
        <p:spPr bwMode="auto">
          <a:xfrm>
            <a:off x="2514600" y="5189538"/>
            <a:ext cx="441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85" name="Line 41"/>
          <p:cNvSpPr>
            <a:spLocks noChangeShapeType="1"/>
          </p:cNvSpPr>
          <p:nvPr/>
        </p:nvSpPr>
        <p:spPr bwMode="auto">
          <a:xfrm>
            <a:off x="6934200" y="5189538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86" name="Line 42"/>
          <p:cNvSpPr>
            <a:spLocks noChangeShapeType="1"/>
          </p:cNvSpPr>
          <p:nvPr/>
        </p:nvSpPr>
        <p:spPr bwMode="auto">
          <a:xfrm>
            <a:off x="4648200" y="5189538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4" name="Group 59"/>
          <p:cNvGrpSpPr>
            <a:grpSpLocks/>
          </p:cNvGrpSpPr>
          <p:nvPr/>
        </p:nvGrpSpPr>
        <p:grpSpPr bwMode="auto">
          <a:xfrm>
            <a:off x="2514600" y="5875338"/>
            <a:ext cx="4419600" cy="323850"/>
            <a:chOff x="1584" y="2928"/>
            <a:chExt cx="2784" cy="204"/>
          </a:xfrm>
        </p:grpSpPr>
        <p:sp>
          <p:nvSpPr>
            <p:cNvPr id="2105" name="Line 34"/>
            <p:cNvSpPr>
              <a:spLocks noChangeShapeType="1"/>
            </p:cNvSpPr>
            <p:nvPr/>
          </p:nvSpPr>
          <p:spPr bwMode="auto">
            <a:xfrm>
              <a:off x="1584" y="302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6" name="Line 35"/>
            <p:cNvSpPr>
              <a:spLocks noChangeShapeType="1"/>
            </p:cNvSpPr>
            <p:nvPr/>
          </p:nvSpPr>
          <p:spPr bwMode="auto">
            <a:xfrm>
              <a:off x="3696" y="3024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7" name="Freeform 36"/>
            <p:cNvSpPr>
              <a:spLocks/>
            </p:cNvSpPr>
            <p:nvPr/>
          </p:nvSpPr>
          <p:spPr bwMode="auto">
            <a:xfrm>
              <a:off x="2160" y="2928"/>
              <a:ext cx="144" cy="194"/>
            </a:xfrm>
            <a:custGeom>
              <a:avLst/>
              <a:gdLst>
                <a:gd name="T0" fmla="*/ 0 w 142"/>
                <a:gd name="T1" fmla="*/ 0 h 172"/>
                <a:gd name="T2" fmla="*/ 0 w 142"/>
                <a:gd name="T3" fmla="*/ 172 h 172"/>
                <a:gd name="T4" fmla="*/ 142 w 142"/>
                <a:gd name="T5" fmla="*/ 74 h 172"/>
                <a:gd name="T6" fmla="*/ 0 w 142"/>
                <a:gd name="T7" fmla="*/ 0 h 1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2"/>
                <a:gd name="T13" fmla="*/ 0 h 172"/>
                <a:gd name="T14" fmla="*/ 142 w 142"/>
                <a:gd name="T15" fmla="*/ 172 h 1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2" h="172">
                  <a:moveTo>
                    <a:pt x="0" y="0"/>
                  </a:moveTo>
                  <a:cubicBezTo>
                    <a:pt x="8" y="60"/>
                    <a:pt x="0" y="112"/>
                    <a:pt x="0" y="172"/>
                  </a:cubicBezTo>
                  <a:lnTo>
                    <a:pt x="142" y="7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8" name="Line 37"/>
            <p:cNvSpPr>
              <a:spLocks noChangeShapeType="1"/>
            </p:cNvSpPr>
            <p:nvPr/>
          </p:nvSpPr>
          <p:spPr bwMode="auto">
            <a:xfrm>
              <a:off x="2304" y="292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9" name="Line 38"/>
            <p:cNvSpPr>
              <a:spLocks noChangeShapeType="1"/>
            </p:cNvSpPr>
            <p:nvPr/>
          </p:nvSpPr>
          <p:spPr bwMode="auto">
            <a:xfrm>
              <a:off x="2304" y="3024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0" name="Freeform 43"/>
            <p:cNvSpPr>
              <a:spLocks/>
            </p:cNvSpPr>
            <p:nvPr/>
          </p:nvSpPr>
          <p:spPr bwMode="auto">
            <a:xfrm>
              <a:off x="3552" y="2930"/>
              <a:ext cx="144" cy="202"/>
            </a:xfrm>
            <a:custGeom>
              <a:avLst/>
              <a:gdLst>
                <a:gd name="T0" fmla="*/ 144 w 144"/>
                <a:gd name="T1" fmla="*/ 0 h 202"/>
                <a:gd name="T2" fmla="*/ 144 w 144"/>
                <a:gd name="T3" fmla="*/ 202 h 202"/>
                <a:gd name="T4" fmla="*/ 0 w 144"/>
                <a:gd name="T5" fmla="*/ 94 h 202"/>
                <a:gd name="T6" fmla="*/ 144 w 144"/>
                <a:gd name="T7" fmla="*/ 0 h 20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4"/>
                <a:gd name="T13" fmla="*/ 0 h 202"/>
                <a:gd name="T14" fmla="*/ 144 w 144"/>
                <a:gd name="T15" fmla="*/ 202 h 20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4" h="202">
                  <a:moveTo>
                    <a:pt x="144" y="0"/>
                  </a:moveTo>
                  <a:cubicBezTo>
                    <a:pt x="144" y="67"/>
                    <a:pt x="144" y="135"/>
                    <a:pt x="144" y="202"/>
                  </a:cubicBezTo>
                  <a:lnTo>
                    <a:pt x="0" y="94"/>
                  </a:lnTo>
                  <a:lnTo>
                    <a:pt x="144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1" name="Line 44"/>
            <p:cNvSpPr>
              <a:spLocks noChangeShapeType="1"/>
            </p:cNvSpPr>
            <p:nvPr/>
          </p:nvSpPr>
          <p:spPr bwMode="auto">
            <a:xfrm>
              <a:off x="3552" y="292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88" name="Freeform 45"/>
          <p:cNvSpPr>
            <a:spLocks/>
          </p:cNvSpPr>
          <p:nvPr/>
        </p:nvSpPr>
        <p:spPr bwMode="auto">
          <a:xfrm flipH="1" flipV="1">
            <a:off x="3505200" y="5722938"/>
            <a:ext cx="762000" cy="177800"/>
          </a:xfrm>
          <a:custGeom>
            <a:avLst/>
            <a:gdLst>
              <a:gd name="T0" fmla="*/ 0 w 480"/>
              <a:gd name="T1" fmla="*/ 112 h 112"/>
              <a:gd name="T2" fmla="*/ 144 w 480"/>
              <a:gd name="T3" fmla="*/ 16 h 112"/>
              <a:gd name="T4" fmla="*/ 336 w 480"/>
              <a:gd name="T5" fmla="*/ 16 h 112"/>
              <a:gd name="T6" fmla="*/ 480 w 480"/>
              <a:gd name="T7" fmla="*/ 112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480"/>
              <a:gd name="T13" fmla="*/ 0 h 112"/>
              <a:gd name="T14" fmla="*/ 480 w 480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0" h="112">
                <a:moveTo>
                  <a:pt x="0" y="112"/>
                </a:moveTo>
                <a:cubicBezTo>
                  <a:pt x="44" y="72"/>
                  <a:pt x="88" y="32"/>
                  <a:pt x="144" y="16"/>
                </a:cubicBezTo>
                <a:cubicBezTo>
                  <a:pt x="200" y="0"/>
                  <a:pt x="280" y="0"/>
                  <a:pt x="336" y="16"/>
                </a:cubicBezTo>
                <a:cubicBezTo>
                  <a:pt x="392" y="32"/>
                  <a:pt x="436" y="72"/>
                  <a:pt x="480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89" name="Freeform 46"/>
          <p:cNvSpPr>
            <a:spLocks/>
          </p:cNvSpPr>
          <p:nvPr/>
        </p:nvSpPr>
        <p:spPr bwMode="auto">
          <a:xfrm flipH="1" flipV="1">
            <a:off x="5334000" y="5646738"/>
            <a:ext cx="762000" cy="177800"/>
          </a:xfrm>
          <a:custGeom>
            <a:avLst/>
            <a:gdLst>
              <a:gd name="T0" fmla="*/ 0 w 480"/>
              <a:gd name="T1" fmla="*/ 112 h 112"/>
              <a:gd name="T2" fmla="*/ 144 w 480"/>
              <a:gd name="T3" fmla="*/ 16 h 112"/>
              <a:gd name="T4" fmla="*/ 336 w 480"/>
              <a:gd name="T5" fmla="*/ 16 h 112"/>
              <a:gd name="T6" fmla="*/ 480 w 480"/>
              <a:gd name="T7" fmla="*/ 112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480"/>
              <a:gd name="T13" fmla="*/ 0 h 112"/>
              <a:gd name="T14" fmla="*/ 480 w 480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0" h="112">
                <a:moveTo>
                  <a:pt x="0" y="112"/>
                </a:moveTo>
                <a:cubicBezTo>
                  <a:pt x="44" y="72"/>
                  <a:pt x="88" y="32"/>
                  <a:pt x="144" y="16"/>
                </a:cubicBezTo>
                <a:cubicBezTo>
                  <a:pt x="200" y="0"/>
                  <a:pt x="280" y="0"/>
                  <a:pt x="336" y="16"/>
                </a:cubicBezTo>
                <a:cubicBezTo>
                  <a:pt x="392" y="32"/>
                  <a:pt x="436" y="72"/>
                  <a:pt x="480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2053" name="Object 47"/>
          <p:cNvGraphicFramePr>
            <a:graphicFrameLocks noChangeAspect="1"/>
          </p:cNvGraphicFramePr>
          <p:nvPr/>
        </p:nvGraphicFramePr>
        <p:xfrm>
          <a:off x="3427413" y="5353050"/>
          <a:ext cx="917575" cy="403225"/>
        </p:xfrm>
        <a:graphic>
          <a:graphicData uri="http://schemas.openxmlformats.org/presentationml/2006/ole">
            <p:oleObj spid="_x0000_s37893" name="Equation" r:id="rId6" imgW="520560" imgH="228600" progId="Equation.3">
              <p:embed/>
            </p:oleObj>
          </a:graphicData>
        </a:graphic>
      </p:graphicFrame>
      <p:graphicFrame>
        <p:nvGraphicFramePr>
          <p:cNvPr id="2054" name="Object 48"/>
          <p:cNvGraphicFramePr>
            <a:graphicFrameLocks noChangeAspect="1"/>
          </p:cNvGraphicFramePr>
          <p:nvPr/>
        </p:nvGraphicFramePr>
        <p:xfrm>
          <a:off x="5262563" y="5276850"/>
          <a:ext cx="868362" cy="411163"/>
        </p:xfrm>
        <a:graphic>
          <a:graphicData uri="http://schemas.openxmlformats.org/presentationml/2006/ole">
            <p:oleObj spid="_x0000_s37894" name="Equation" r:id="rId7" imgW="482400" imgH="228600" progId="Equation.3">
              <p:embed/>
            </p:oleObj>
          </a:graphicData>
        </a:graphic>
      </p:graphicFrame>
      <p:sp>
        <p:nvSpPr>
          <p:cNvPr id="2091" name="Freeform 50"/>
          <p:cNvSpPr>
            <a:spLocks/>
          </p:cNvSpPr>
          <p:nvPr/>
        </p:nvSpPr>
        <p:spPr bwMode="auto">
          <a:xfrm>
            <a:off x="3886200" y="4122738"/>
            <a:ext cx="381000" cy="304800"/>
          </a:xfrm>
          <a:custGeom>
            <a:avLst/>
            <a:gdLst>
              <a:gd name="T0" fmla="*/ 0 w 144"/>
              <a:gd name="T1" fmla="*/ 0 h 192"/>
              <a:gd name="T2" fmla="*/ 48 w 144"/>
              <a:gd name="T3" fmla="*/ 96 h 192"/>
              <a:gd name="T4" fmla="*/ 144 w 144"/>
              <a:gd name="T5" fmla="*/ 192 h 192"/>
              <a:gd name="T6" fmla="*/ 0 60000 65536"/>
              <a:gd name="T7" fmla="*/ 0 60000 65536"/>
              <a:gd name="T8" fmla="*/ 0 60000 65536"/>
              <a:gd name="T9" fmla="*/ 0 w 144"/>
              <a:gd name="T10" fmla="*/ 0 h 192"/>
              <a:gd name="T11" fmla="*/ 144 w 144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92">
                <a:moveTo>
                  <a:pt x="0" y="0"/>
                </a:moveTo>
                <a:cubicBezTo>
                  <a:pt x="12" y="32"/>
                  <a:pt x="24" y="64"/>
                  <a:pt x="48" y="96"/>
                </a:cubicBezTo>
                <a:cubicBezTo>
                  <a:pt x="72" y="128"/>
                  <a:pt x="128" y="176"/>
                  <a:pt x="144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b="1" dirty="0"/>
          </a:p>
        </p:txBody>
      </p:sp>
      <p:sp>
        <p:nvSpPr>
          <p:cNvPr id="2092" name="Freeform 51"/>
          <p:cNvSpPr>
            <a:spLocks/>
          </p:cNvSpPr>
          <p:nvPr/>
        </p:nvSpPr>
        <p:spPr bwMode="auto">
          <a:xfrm>
            <a:off x="4572000" y="4427538"/>
            <a:ext cx="685800" cy="228600"/>
          </a:xfrm>
          <a:custGeom>
            <a:avLst/>
            <a:gdLst>
              <a:gd name="T0" fmla="*/ 0 w 192"/>
              <a:gd name="T1" fmla="*/ 0 h 96"/>
              <a:gd name="T2" fmla="*/ 144 w 192"/>
              <a:gd name="T3" fmla="*/ 48 h 96"/>
              <a:gd name="T4" fmla="*/ 192 w 192"/>
              <a:gd name="T5" fmla="*/ 96 h 96"/>
              <a:gd name="T6" fmla="*/ 0 60000 65536"/>
              <a:gd name="T7" fmla="*/ 0 60000 65536"/>
              <a:gd name="T8" fmla="*/ 0 60000 65536"/>
              <a:gd name="T9" fmla="*/ 0 w 192"/>
              <a:gd name="T10" fmla="*/ 0 h 96"/>
              <a:gd name="T11" fmla="*/ 192 w 192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96">
                <a:moveTo>
                  <a:pt x="0" y="0"/>
                </a:moveTo>
                <a:cubicBezTo>
                  <a:pt x="56" y="16"/>
                  <a:pt x="112" y="32"/>
                  <a:pt x="144" y="48"/>
                </a:cubicBezTo>
                <a:cubicBezTo>
                  <a:pt x="176" y="64"/>
                  <a:pt x="184" y="80"/>
                  <a:pt x="192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93" name="Freeform 52"/>
          <p:cNvSpPr>
            <a:spLocks/>
          </p:cNvSpPr>
          <p:nvPr/>
        </p:nvSpPr>
        <p:spPr bwMode="auto">
          <a:xfrm>
            <a:off x="5715000" y="4351338"/>
            <a:ext cx="1143000" cy="317500"/>
          </a:xfrm>
          <a:custGeom>
            <a:avLst/>
            <a:gdLst>
              <a:gd name="T0" fmla="*/ 0 w 720"/>
              <a:gd name="T1" fmla="*/ 200 h 200"/>
              <a:gd name="T2" fmla="*/ 96 w 720"/>
              <a:gd name="T3" fmla="*/ 56 h 200"/>
              <a:gd name="T4" fmla="*/ 192 w 720"/>
              <a:gd name="T5" fmla="*/ 8 h 200"/>
              <a:gd name="T6" fmla="*/ 720 w 720"/>
              <a:gd name="T7" fmla="*/ 8 h 200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200"/>
              <a:gd name="T14" fmla="*/ 720 w 720"/>
              <a:gd name="T15" fmla="*/ 200 h 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200">
                <a:moveTo>
                  <a:pt x="0" y="200"/>
                </a:moveTo>
                <a:cubicBezTo>
                  <a:pt x="32" y="144"/>
                  <a:pt x="64" y="88"/>
                  <a:pt x="96" y="56"/>
                </a:cubicBezTo>
                <a:cubicBezTo>
                  <a:pt x="128" y="24"/>
                  <a:pt x="88" y="16"/>
                  <a:pt x="192" y="8"/>
                </a:cubicBezTo>
                <a:cubicBezTo>
                  <a:pt x="296" y="0"/>
                  <a:pt x="508" y="4"/>
                  <a:pt x="720" y="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2055" name="Object 53"/>
          <p:cNvGraphicFramePr>
            <a:graphicFrameLocks noChangeAspect="1"/>
          </p:cNvGraphicFramePr>
          <p:nvPr/>
        </p:nvGraphicFramePr>
        <p:xfrm>
          <a:off x="6905625" y="4224338"/>
          <a:ext cx="201613" cy="246062"/>
        </p:xfrm>
        <a:graphic>
          <a:graphicData uri="http://schemas.openxmlformats.org/presentationml/2006/ole">
            <p:oleObj spid="_x0000_s37895" name="Equation" r:id="rId8" imgW="114120" imgH="139680" progId="Equation.3">
              <p:embed/>
            </p:oleObj>
          </a:graphicData>
        </a:graphic>
      </p:graphicFrame>
      <p:sp>
        <p:nvSpPr>
          <p:cNvPr id="2094" name="Text Box 54"/>
          <p:cNvSpPr txBox="1">
            <a:spLocks noChangeArrowheads="1"/>
          </p:cNvSpPr>
          <p:nvPr/>
        </p:nvSpPr>
        <p:spPr bwMode="auto">
          <a:xfrm>
            <a:off x="2895600" y="762000"/>
            <a:ext cx="34435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Combine the two diodes!</a:t>
            </a:r>
          </a:p>
        </p:txBody>
      </p:sp>
      <p:sp>
        <p:nvSpPr>
          <p:cNvPr id="2095" name="Text Box 55"/>
          <p:cNvSpPr txBox="1">
            <a:spLocks noChangeArrowheads="1"/>
          </p:cNvSpPr>
          <p:nvPr/>
        </p:nvSpPr>
        <p:spPr bwMode="auto">
          <a:xfrm>
            <a:off x="3565525" y="1344613"/>
            <a:ext cx="48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/>
              <a:t>V</a:t>
            </a:r>
            <a:r>
              <a:rPr lang="en-US" baseline="-25000" dirty="0"/>
              <a:t>F</a:t>
            </a:r>
            <a:endParaRPr lang="en-US" dirty="0"/>
          </a:p>
        </p:txBody>
      </p:sp>
      <p:sp>
        <p:nvSpPr>
          <p:cNvPr id="2096" name="Text Box 56"/>
          <p:cNvSpPr txBox="1">
            <a:spLocks noChangeArrowheads="1"/>
          </p:cNvSpPr>
          <p:nvPr/>
        </p:nvSpPr>
        <p:spPr bwMode="auto">
          <a:xfrm>
            <a:off x="5318125" y="1344613"/>
            <a:ext cx="50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/>
              <a:t>V</a:t>
            </a:r>
            <a:r>
              <a:rPr lang="en-US" baseline="-25000" dirty="0"/>
              <a:t>R</a:t>
            </a:r>
            <a:endParaRPr lang="en-US" dirty="0"/>
          </a:p>
        </p:txBody>
      </p:sp>
      <p:sp>
        <p:nvSpPr>
          <p:cNvPr id="2097" name="Line 57"/>
          <p:cNvSpPr>
            <a:spLocks noChangeShapeType="1"/>
          </p:cNvSpPr>
          <p:nvPr/>
        </p:nvSpPr>
        <p:spPr bwMode="auto">
          <a:xfrm>
            <a:off x="5486400" y="3665538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98" name="Line 58"/>
          <p:cNvSpPr>
            <a:spLocks noChangeShapeType="1"/>
          </p:cNvSpPr>
          <p:nvPr/>
        </p:nvSpPr>
        <p:spPr bwMode="auto">
          <a:xfrm>
            <a:off x="4267200" y="44275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5" name="Group 61"/>
          <p:cNvGrpSpPr>
            <a:grpSpLocks/>
          </p:cNvGrpSpPr>
          <p:nvPr/>
        </p:nvGrpSpPr>
        <p:grpSpPr bwMode="auto">
          <a:xfrm>
            <a:off x="3657600" y="5037138"/>
            <a:ext cx="76200" cy="304800"/>
            <a:chOff x="2256" y="864"/>
            <a:chExt cx="48" cy="192"/>
          </a:xfrm>
        </p:grpSpPr>
        <p:sp>
          <p:nvSpPr>
            <p:cNvPr id="2103" name="Line 62"/>
            <p:cNvSpPr>
              <a:spLocks noChangeShapeType="1"/>
            </p:cNvSpPr>
            <p:nvPr/>
          </p:nvSpPr>
          <p:spPr bwMode="auto">
            <a:xfrm>
              <a:off x="2256" y="86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4" name="Line 63"/>
            <p:cNvSpPr>
              <a:spLocks noChangeShapeType="1"/>
            </p:cNvSpPr>
            <p:nvPr/>
          </p:nvSpPr>
          <p:spPr bwMode="auto">
            <a:xfrm>
              <a:off x="2304" y="91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65"/>
          <p:cNvGrpSpPr>
            <a:grpSpLocks/>
          </p:cNvGrpSpPr>
          <p:nvPr/>
        </p:nvGrpSpPr>
        <p:grpSpPr bwMode="auto">
          <a:xfrm>
            <a:off x="5867400" y="5037138"/>
            <a:ext cx="76200" cy="304800"/>
            <a:chOff x="3456" y="864"/>
            <a:chExt cx="48" cy="192"/>
          </a:xfrm>
        </p:grpSpPr>
        <p:sp>
          <p:nvSpPr>
            <p:cNvPr id="2101" name="Line 66"/>
            <p:cNvSpPr>
              <a:spLocks noChangeShapeType="1"/>
            </p:cNvSpPr>
            <p:nvPr/>
          </p:nvSpPr>
          <p:spPr bwMode="auto">
            <a:xfrm>
              <a:off x="3456" y="86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2" name="Line 67"/>
            <p:cNvSpPr>
              <a:spLocks noChangeShapeType="1"/>
            </p:cNvSpPr>
            <p:nvPr/>
          </p:nvSpPr>
          <p:spPr bwMode="auto">
            <a:xfrm>
              <a:off x="3504" y="91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aphicFrame>
        <p:nvGraphicFramePr>
          <p:cNvPr id="2056" name="Object 68"/>
          <p:cNvGraphicFramePr>
            <a:graphicFrameLocks noChangeAspect="1"/>
          </p:cNvGraphicFramePr>
          <p:nvPr>
            <p:ph idx="1"/>
          </p:nvPr>
        </p:nvGraphicFramePr>
        <p:xfrm>
          <a:off x="4572000" y="2216150"/>
          <a:ext cx="219075" cy="33338"/>
        </p:xfrm>
        <a:graphic>
          <a:graphicData uri="http://schemas.openxmlformats.org/presentationml/2006/ole">
            <p:oleObj spid="_x0000_s37896" name="Equation" r:id="rId9" imgW="126720" imgH="177480" progId="Equation.3">
              <p:embed/>
            </p:oleObj>
          </a:graphicData>
        </a:graphic>
      </p:graphicFrame>
      <p:graphicFrame>
        <p:nvGraphicFramePr>
          <p:cNvPr id="37897" name="Object 50"/>
          <p:cNvGraphicFramePr>
            <a:graphicFrameLocks noChangeAspect="1"/>
          </p:cNvGraphicFramePr>
          <p:nvPr/>
        </p:nvGraphicFramePr>
        <p:xfrm>
          <a:off x="2819400" y="4191000"/>
          <a:ext cx="182563" cy="222250"/>
        </p:xfrm>
        <a:graphic>
          <a:graphicData uri="http://schemas.openxmlformats.org/presentationml/2006/ole">
            <p:oleObj spid="_x0000_s37897" r:id="rId10" imgW="114120" imgH="139680" progId="Equation.3">
              <p:embed/>
            </p:oleObj>
          </a:graphicData>
        </a:graphic>
      </p:graphicFrame>
      <p:graphicFrame>
        <p:nvGraphicFramePr>
          <p:cNvPr id="37898" name="Object 74"/>
          <p:cNvGraphicFramePr>
            <a:graphicFrameLocks noChangeAspect="1"/>
          </p:cNvGraphicFramePr>
          <p:nvPr/>
        </p:nvGraphicFramePr>
        <p:xfrm>
          <a:off x="3881438" y="5715000"/>
          <a:ext cx="203200" cy="282575"/>
        </p:xfrm>
        <a:graphic>
          <a:graphicData uri="http://schemas.openxmlformats.org/presentationml/2006/ole">
            <p:oleObj spid="_x0000_s37898" name="Equation" r:id="rId11" imgW="126720" imgH="177480" progId="Equation.3">
              <p:embed/>
            </p:oleObj>
          </a:graphicData>
        </a:graphic>
      </p:graphicFrame>
      <p:graphicFrame>
        <p:nvGraphicFramePr>
          <p:cNvPr id="37899" name="Object 74"/>
          <p:cNvGraphicFramePr>
            <a:graphicFrameLocks noChangeAspect="1"/>
          </p:cNvGraphicFramePr>
          <p:nvPr/>
        </p:nvGraphicFramePr>
        <p:xfrm>
          <a:off x="4419600" y="4038600"/>
          <a:ext cx="203200" cy="282575"/>
        </p:xfrm>
        <a:graphic>
          <a:graphicData uri="http://schemas.openxmlformats.org/presentationml/2006/ole">
            <p:oleObj spid="_x0000_s37899" name="Equation" r:id="rId12" imgW="12672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70000"/>
              </a:lnSpc>
              <a:spcBef>
                <a:spcPts val="0"/>
              </a:spcBef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Basic Transistor Operation: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>
              <a:lnSpc>
                <a:spcPct val="80000"/>
              </a:lnSpc>
              <a:buNone/>
            </a:pPr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lnSpc>
                <a:spcPct val="80000"/>
              </a:lnSpc>
              <a:buNone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	Normal operation (linear or active region):</a:t>
            </a:r>
          </a:p>
          <a:p>
            <a:pPr algn="ctr">
              <a:lnSpc>
                <a:spcPct val="80000"/>
              </a:lnSpc>
              <a:buNone/>
            </a:pPr>
            <a:endParaRPr lang="en-US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E-B junction forward biased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B-C junction reverse biased.</a:t>
            </a:r>
          </a:p>
          <a:p>
            <a:pPr lvl="1">
              <a:lnSpc>
                <a:spcPct val="8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3064" y="1371600"/>
            <a:ext cx="5551136" cy="243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Basic Transistor Operation: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sz="28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PNP Transistor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80000"/>
              </a:lnSpc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For a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forward biased </a:t>
            </a:r>
            <a:r>
              <a:rPr lang="en-US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PNP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emitter-base junction,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emitter emits (injects) majority charges, </a:t>
            </a:r>
            <a:r>
              <a:rPr lang="en-US" sz="2400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holes</a:t>
            </a:r>
            <a:r>
              <a:rPr lang="en-US" sz="2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into the base region.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Some holes recombine with electrons in the n-type base, but base is thin and lightly doped. Thus, most holes make it through the base into the collector region.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Basic Transistor Operation: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sz="28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PNP Transistor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This hole current is collected into negative terminal of battery;  and is called the  “collector current”. The magnitude of this collector current depends on how many holes have been captured by electrons in the base region.</a:t>
            </a:r>
          </a:p>
          <a:p>
            <a:pPr lvl="0">
              <a:buClr>
                <a:srgbClr val="FF0000"/>
              </a:buClr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This, in turn, depends on the number of n-type carriers in the base which can be controlled by the size of the current, the base current, that is allowed to flow from the base to the emitter.  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None/>
            </a:pPr>
            <a:endParaRPr lang="en-US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ctr">
              <a:buNone/>
            </a:pPr>
            <a:endParaRPr lang="en-US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Biasing Configurations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 Biasing: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alt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For the transistor to operate properly it must be biased. </a:t>
            </a:r>
          </a:p>
          <a:p>
            <a:pPr marL="0" lvl="0" indent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There are several methods to establish the DC operating point.</a:t>
            </a:r>
          </a:p>
          <a:p>
            <a:pPr marL="0" lvl="0" indent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We will discuss some of the methods used for biasing the    	transistors.</a:t>
            </a:r>
            <a:endParaRPr lang="en-US" alt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Biasing Configurations: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219200"/>
            <a:ext cx="7162800" cy="452596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  <a:defRPr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Common-Base Configuration (CB) : </a:t>
            </a:r>
          </a:p>
          <a:p>
            <a:pPr marL="457200" indent="-457200"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;  output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 marL="457200" indent="-457200">
              <a:buNone/>
              <a:defRPr/>
            </a:pP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Common-Emitter Configuration (CE): </a:t>
            </a:r>
          </a:p>
          <a:p>
            <a:pPr>
              <a:buNone/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input = 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  output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 </a:t>
            </a:r>
          </a:p>
          <a:p>
            <a:pPr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	</a:t>
            </a: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Common-Collector Configuration (CC)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 input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;  output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&amp; I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endParaRPr lang="en-US" sz="2400" dirty="0" smtClean="0"/>
          </a:p>
          <a:p>
            <a:pPr marL="457200" indent="-457200">
              <a:buNone/>
              <a:defRPr/>
            </a:pP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Biasing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Circuit Diagrams </a:t>
            </a:r>
            <a:r>
              <a:rPr lang="en-US" sz="2800" b="1" dirty="0" smtClean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br>
              <a:rPr lang="en-US" sz="2800" b="1" dirty="0" smtClean="0">
                <a:solidFill>
                  <a:srgbClr val="008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12529"/>
          <a:stretch>
            <a:fillRect/>
          </a:stretch>
        </p:blipFill>
        <p:spPr bwMode="auto">
          <a:xfrm>
            <a:off x="4571974" y="3863173"/>
            <a:ext cx="51" cy="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b="12529"/>
          <a:stretch>
            <a:fillRect/>
          </a:stretch>
        </p:blipFill>
        <p:spPr bwMode="auto">
          <a:xfrm>
            <a:off x="609600" y="1905000"/>
            <a:ext cx="765968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Common-Base-Configuration: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Common-base terminology is derived from the fact that:</a:t>
            </a: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base is common to both input and output in the circuit.</a:t>
            </a:r>
          </a:p>
          <a:p>
            <a:pPr lvl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base is usually the terminal closest to or at ground potential.</a:t>
            </a:r>
          </a:p>
          <a:p>
            <a:pPr lvl="0">
              <a:lnSpc>
                <a:spcPct val="13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directions of all current components will refer to the hole flow and the arrows in all electronic symbols have a direction defined by this convention.</a:t>
            </a:r>
          </a:p>
          <a:p>
            <a:pPr lvl="0">
              <a:lnSpc>
                <a:spcPct val="130000"/>
              </a:lnSpc>
              <a:buClr>
                <a:srgbClr val="FF0000"/>
              </a:buClr>
              <a:buNone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</a:t>
            </a:r>
            <a:r>
              <a:rPr lang="en-US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Emitter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-Configuration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It is called common-emitter configuration since : </a:t>
            </a:r>
          </a:p>
          <a:p>
            <a:pPr lvl="1">
              <a:buNone/>
              <a:defRPr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emitter is common or reference to both input and output terminals.</a:t>
            </a:r>
          </a:p>
          <a:p>
            <a:pPr lvl="1">
              <a:buFontTx/>
              <a:buChar char="-"/>
              <a:defRPr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emitter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is usually the terminal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ground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potential.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Two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set of characteristics are necessary to describe the behavior for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CE; input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(base terminal) and output (collector terminal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Most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amplifier designs use CE configuration due to the high gain of current and voltage.</a:t>
            </a:r>
          </a:p>
          <a:p>
            <a:pPr lvl="0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Common-Base-Configuration (CBC) 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NPN Transistor</a:t>
            </a:r>
            <a:endParaRPr lang="en-US" sz="2800" dirty="0">
              <a:solidFill>
                <a:srgbClr val="0000CC"/>
              </a:solidFill>
            </a:endParaRPr>
          </a:p>
        </p:txBody>
      </p:sp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905000"/>
            <a:ext cx="4038600" cy="3333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590800" y="5638800"/>
            <a:ext cx="3929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Circuit Diagram:  NPN Transistor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Common-Emitter-Configuration (CEC) 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NPN Transistor</a:t>
            </a:r>
            <a:endParaRPr lang="en-US" sz="2800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814121"/>
            <a:ext cx="4191000" cy="33835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Common-Collector -Configuration(CCC)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NPN Transistor</a:t>
            </a:r>
            <a:endParaRPr lang="en-US" sz="2800" dirty="0"/>
          </a:p>
        </p:txBody>
      </p:sp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2115" y="1737982"/>
            <a:ext cx="4072485" cy="32912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Common-Base Configuration:</a:t>
            </a:r>
            <a:endParaRPr lang="en-US" dirty="0"/>
          </a:p>
        </p:txBody>
      </p:sp>
      <p:pic>
        <p:nvPicPr>
          <p:cNvPr id="4" name="Picture 1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1523999" y="1447800"/>
            <a:ext cx="6019801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</a:t>
            </a:r>
            <a:r>
              <a:rPr lang="en-US" sz="28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Emitter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Configuration:</a:t>
            </a:r>
            <a:endParaRPr lang="en-US" dirty="0"/>
          </a:p>
        </p:txBody>
      </p:sp>
      <p:pic>
        <p:nvPicPr>
          <p:cNvPr id="4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533400" y="1571581"/>
            <a:ext cx="8610600" cy="528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Collector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Configuration:</a:t>
            </a:r>
            <a:endParaRPr lang="en-US" dirty="0"/>
          </a:p>
        </p:txBody>
      </p:sp>
      <p:pic>
        <p:nvPicPr>
          <p:cNvPr id="4" name="Picture 4" descr="f_0302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12000"/>
          </a:blip>
          <a:srcRect/>
          <a:stretch>
            <a:fillRect/>
          </a:stretch>
        </p:blipFill>
        <p:spPr bwMode="auto">
          <a:xfrm>
            <a:off x="1219200" y="1371600"/>
            <a:ext cx="6632972" cy="4421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62000" y="5791200"/>
            <a:ext cx="75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Symbols used for the common-collector configuration:</a:t>
            </a:r>
          </a:p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(a) PNP transistor ; (b) NPN transistor.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770" name="Picture 2" descr="715px-Transistor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828800"/>
            <a:ext cx="4471988" cy="3752850"/>
          </a:xfrm>
          <a:prstGeom prst="rect">
            <a:avLst/>
          </a:prstGeom>
          <a:noFill/>
        </p:spPr>
      </p:pic>
      <p:sp>
        <p:nvSpPr>
          <p:cNvPr id="28877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Modern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Transistors: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8772" name="Picture 4" descr="Transistor-phot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3900" y="2286000"/>
            <a:ext cx="4610100" cy="2422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8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Transistor Terminal Identification:</a:t>
            </a:r>
            <a:endParaRPr lang="en-US" sz="2800" b="1" dirty="0" smtClean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3" name="Picture 5" descr="boy_f_0303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85800" y="914400"/>
            <a:ext cx="7162800" cy="4876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Common-Base Configuration (CBC):  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3" name="Group 114"/>
          <p:cNvGrpSpPr>
            <a:grpSpLocks noGrp="1"/>
          </p:cNvGrpSpPr>
          <p:nvPr>
            <p:ph idx="1"/>
          </p:nvPr>
        </p:nvGrpSpPr>
        <p:grpSpPr bwMode="auto">
          <a:xfrm>
            <a:off x="1905000" y="1524001"/>
            <a:ext cx="4800600" cy="3527268"/>
            <a:chOff x="2932" y="247"/>
            <a:chExt cx="2289" cy="2020"/>
          </a:xfrm>
        </p:grpSpPr>
        <p:sp>
          <p:nvSpPr>
            <p:cNvPr id="75" name="Oval 20"/>
            <p:cNvSpPr>
              <a:spLocks noChangeArrowheads="1"/>
            </p:cNvSpPr>
            <p:nvPr/>
          </p:nvSpPr>
          <p:spPr bwMode="auto">
            <a:xfrm rot="16200000">
              <a:off x="3838" y="626"/>
              <a:ext cx="420" cy="38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6" name="Line 21"/>
            <p:cNvSpPr>
              <a:spLocks noChangeShapeType="1"/>
            </p:cNvSpPr>
            <p:nvPr/>
          </p:nvSpPr>
          <p:spPr bwMode="auto">
            <a:xfrm rot="16200000">
              <a:off x="4048" y="728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" name="Line 22"/>
            <p:cNvSpPr>
              <a:spLocks noChangeShapeType="1"/>
            </p:cNvSpPr>
            <p:nvPr/>
          </p:nvSpPr>
          <p:spPr bwMode="auto">
            <a:xfrm rot="16200000" flipH="1">
              <a:off x="3547" y="1372"/>
              <a:ext cx="100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8" name="Line 23"/>
            <p:cNvSpPr>
              <a:spLocks noChangeShapeType="1"/>
            </p:cNvSpPr>
            <p:nvPr/>
          </p:nvSpPr>
          <p:spPr bwMode="auto">
            <a:xfrm rot="16200000" flipV="1">
              <a:off x="3873" y="745"/>
              <a:ext cx="158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" name="Line 24"/>
            <p:cNvSpPr>
              <a:spLocks noChangeShapeType="1"/>
            </p:cNvSpPr>
            <p:nvPr/>
          </p:nvSpPr>
          <p:spPr bwMode="auto">
            <a:xfrm rot="16200000">
              <a:off x="4065" y="745"/>
              <a:ext cx="158" cy="96"/>
            </a:xfrm>
            <a:prstGeom prst="line">
              <a:avLst/>
            </a:prstGeom>
            <a:noFill/>
            <a:ln w="38100">
              <a:solidFill>
                <a:srgbClr val="99CC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0" name="Line 25"/>
            <p:cNvSpPr>
              <a:spLocks noChangeShapeType="1"/>
            </p:cNvSpPr>
            <p:nvPr/>
          </p:nvSpPr>
          <p:spPr bwMode="auto">
            <a:xfrm rot="16200000">
              <a:off x="4576" y="330"/>
              <a:ext cx="0" cy="7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" name="Line 26"/>
            <p:cNvSpPr>
              <a:spLocks noChangeShapeType="1"/>
            </p:cNvSpPr>
            <p:nvPr/>
          </p:nvSpPr>
          <p:spPr bwMode="auto">
            <a:xfrm rot="16200000" flipV="1">
              <a:off x="3544" y="354"/>
              <a:ext cx="0" cy="7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" name="Line 27"/>
            <p:cNvSpPr>
              <a:spLocks noChangeShapeType="1"/>
            </p:cNvSpPr>
            <p:nvPr/>
          </p:nvSpPr>
          <p:spPr bwMode="auto">
            <a:xfrm rot="16200000" flipH="1">
              <a:off x="2604" y="1293"/>
              <a:ext cx="11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3" name="Line 28"/>
            <p:cNvSpPr>
              <a:spLocks noChangeShapeType="1"/>
            </p:cNvSpPr>
            <p:nvPr/>
          </p:nvSpPr>
          <p:spPr bwMode="auto">
            <a:xfrm rot="16200000" flipH="1">
              <a:off x="4380" y="1293"/>
              <a:ext cx="11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4" name="Oval 29"/>
            <p:cNvSpPr>
              <a:spLocks noChangeArrowheads="1"/>
            </p:cNvSpPr>
            <p:nvPr/>
          </p:nvSpPr>
          <p:spPr bwMode="auto">
            <a:xfrm rot="16200000">
              <a:off x="3511" y="1776"/>
              <a:ext cx="210" cy="19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50000"/>
                </a:lnSpc>
                <a:spcBef>
                  <a:spcPct val="0"/>
                </a:spcBef>
                <a:defRPr/>
              </a:pPr>
              <a:r>
                <a:rPr lang="en-US" sz="1000" dirty="0">
                  <a:solidFill>
                    <a:srgbClr val="CCE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+</a:t>
              </a:r>
              <a:endParaRPr lang="en-US" sz="1000" dirty="0"/>
            </a:p>
            <a:p>
              <a:pPr>
                <a:lnSpc>
                  <a:spcPct val="50000"/>
                </a:lnSpc>
                <a:spcBef>
                  <a:spcPct val="0"/>
                </a:spcBef>
                <a:defRPr/>
              </a:pPr>
              <a:r>
                <a:rPr lang="en-US" sz="1000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_</a:t>
              </a:r>
            </a:p>
          </p:txBody>
        </p:sp>
        <p:sp>
          <p:nvSpPr>
            <p:cNvPr id="85" name="Line 30"/>
            <p:cNvSpPr>
              <a:spLocks noChangeShapeType="1"/>
            </p:cNvSpPr>
            <p:nvPr/>
          </p:nvSpPr>
          <p:spPr bwMode="auto">
            <a:xfrm rot="16200000" flipV="1">
              <a:off x="4792" y="1705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6" name="Line 31"/>
            <p:cNvSpPr>
              <a:spLocks noChangeShapeType="1"/>
            </p:cNvSpPr>
            <p:nvPr/>
          </p:nvSpPr>
          <p:spPr bwMode="auto">
            <a:xfrm rot="16200000" flipV="1">
              <a:off x="4240" y="1682"/>
              <a:ext cx="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7" name="Line 32"/>
            <p:cNvSpPr>
              <a:spLocks noChangeShapeType="1"/>
            </p:cNvSpPr>
            <p:nvPr/>
          </p:nvSpPr>
          <p:spPr bwMode="auto">
            <a:xfrm rot="16200000" flipV="1">
              <a:off x="3880" y="1705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8" name="Line 33"/>
            <p:cNvSpPr>
              <a:spLocks noChangeShapeType="1"/>
            </p:cNvSpPr>
            <p:nvPr/>
          </p:nvSpPr>
          <p:spPr bwMode="auto">
            <a:xfrm rot="16200000" flipV="1">
              <a:off x="3352" y="1705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9" name="Oval 34"/>
            <p:cNvSpPr>
              <a:spLocks noChangeArrowheads="1"/>
            </p:cNvSpPr>
            <p:nvPr/>
          </p:nvSpPr>
          <p:spPr bwMode="auto">
            <a:xfrm rot="16200000">
              <a:off x="4423" y="1776"/>
              <a:ext cx="210" cy="19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50000"/>
                </a:lnSpc>
                <a:spcBef>
                  <a:spcPct val="0"/>
                </a:spcBef>
                <a:defRPr/>
              </a:pPr>
              <a:r>
                <a:rPr lang="en-US" sz="1000" dirty="0"/>
                <a:t>+</a:t>
              </a:r>
            </a:p>
            <a:p>
              <a:pPr>
                <a:lnSpc>
                  <a:spcPct val="50000"/>
                </a:lnSpc>
                <a:spcBef>
                  <a:spcPct val="0"/>
                </a:spcBef>
                <a:defRPr/>
              </a:pPr>
              <a:r>
                <a:rPr lang="en-US" sz="1000" dirty="0"/>
                <a:t>_</a:t>
              </a:r>
            </a:p>
          </p:txBody>
        </p:sp>
        <p:sp>
          <p:nvSpPr>
            <p:cNvPr id="90" name="Line 35"/>
            <p:cNvSpPr>
              <a:spLocks noChangeShapeType="1"/>
            </p:cNvSpPr>
            <p:nvPr/>
          </p:nvSpPr>
          <p:spPr bwMode="auto">
            <a:xfrm rot="16200000">
              <a:off x="4065" y="745"/>
              <a:ext cx="15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1" name="Line 36"/>
            <p:cNvSpPr>
              <a:spLocks noChangeShapeType="1"/>
            </p:cNvSpPr>
            <p:nvPr/>
          </p:nvSpPr>
          <p:spPr bwMode="auto">
            <a:xfrm rot="16200000">
              <a:off x="3512" y="452"/>
              <a:ext cx="0" cy="2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" name="Line 37"/>
            <p:cNvSpPr>
              <a:spLocks noChangeShapeType="1"/>
            </p:cNvSpPr>
            <p:nvPr/>
          </p:nvSpPr>
          <p:spPr bwMode="auto">
            <a:xfrm rot="16200000">
              <a:off x="4492" y="496"/>
              <a:ext cx="0" cy="28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" name="Oval 38"/>
            <p:cNvSpPr>
              <a:spLocks noChangeArrowheads="1"/>
            </p:cNvSpPr>
            <p:nvPr/>
          </p:nvSpPr>
          <p:spPr bwMode="auto">
            <a:xfrm rot="16200000">
              <a:off x="4909" y="716"/>
              <a:ext cx="53" cy="48"/>
            </a:xfrm>
            <a:prstGeom prst="ellipse">
              <a:avLst/>
            </a:prstGeom>
            <a:solidFill>
              <a:srgbClr val="99CC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4" name="Text Box 39"/>
            <p:cNvSpPr txBox="1">
              <a:spLocks noChangeArrowheads="1"/>
            </p:cNvSpPr>
            <p:nvPr/>
          </p:nvSpPr>
          <p:spPr bwMode="auto">
            <a:xfrm>
              <a:off x="3364" y="352"/>
              <a:ext cx="369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000" baseline="-25000" dirty="0"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  <p:sp>
          <p:nvSpPr>
            <p:cNvPr id="95" name="Text Box 40"/>
            <p:cNvSpPr txBox="1">
              <a:spLocks noChangeArrowheads="1"/>
            </p:cNvSpPr>
            <p:nvPr/>
          </p:nvSpPr>
          <p:spPr bwMode="auto">
            <a:xfrm>
              <a:off x="4324" y="352"/>
              <a:ext cx="369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000" baseline="-25000" dirty="0">
                  <a:latin typeface="Times New Roman" pitchFamily="18" charset="0"/>
                  <a:cs typeface="Times New Roman" pitchFamily="18" charset="0"/>
                </a:rPr>
                <a:t>E</a:t>
              </a:r>
            </a:p>
          </p:txBody>
        </p:sp>
        <p:sp>
          <p:nvSpPr>
            <p:cNvPr id="96" name="Line 41"/>
            <p:cNvSpPr>
              <a:spLocks noChangeShapeType="1"/>
            </p:cNvSpPr>
            <p:nvPr/>
          </p:nvSpPr>
          <p:spPr bwMode="auto">
            <a:xfrm rot="16200000">
              <a:off x="3765" y="1610"/>
              <a:ext cx="36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7" name="Text Box 42"/>
            <p:cNvSpPr txBox="1">
              <a:spLocks noChangeArrowheads="1"/>
            </p:cNvSpPr>
            <p:nvPr/>
          </p:nvSpPr>
          <p:spPr bwMode="auto">
            <a:xfrm>
              <a:off x="3748" y="1247"/>
              <a:ext cx="369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000" baseline="-25000" dirty="0">
                  <a:latin typeface="Times New Roman" pitchFamily="18" charset="0"/>
                  <a:cs typeface="Times New Roman" pitchFamily="18" charset="0"/>
                </a:rPr>
                <a:t>B</a:t>
              </a:r>
            </a:p>
          </p:txBody>
        </p:sp>
        <p:sp>
          <p:nvSpPr>
            <p:cNvPr id="98" name="Text Box 43"/>
            <p:cNvSpPr txBox="1">
              <a:spLocks noChangeArrowheads="1"/>
            </p:cNvSpPr>
            <p:nvPr/>
          </p:nvSpPr>
          <p:spPr bwMode="auto">
            <a:xfrm>
              <a:off x="3360" y="2038"/>
              <a:ext cx="474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sz="2000" b="1" baseline="-25000" dirty="0">
                  <a:latin typeface="Times New Roman" pitchFamily="18" charset="0"/>
                  <a:cs typeface="Times New Roman" pitchFamily="18" charset="0"/>
                </a:rPr>
                <a:t>CB</a:t>
              </a:r>
            </a:p>
          </p:txBody>
        </p:sp>
        <p:sp>
          <p:nvSpPr>
            <p:cNvPr id="99" name="Text Box 44"/>
            <p:cNvSpPr txBox="1">
              <a:spLocks noChangeArrowheads="1"/>
            </p:cNvSpPr>
            <p:nvPr/>
          </p:nvSpPr>
          <p:spPr bwMode="auto">
            <a:xfrm>
              <a:off x="4272" y="2038"/>
              <a:ext cx="474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sz="2000" b="1" baseline="-25000" dirty="0">
                  <a:latin typeface="Times New Roman" pitchFamily="18" charset="0"/>
                  <a:cs typeface="Times New Roman" pitchFamily="18" charset="0"/>
                </a:rPr>
                <a:t>BE</a:t>
              </a:r>
            </a:p>
          </p:txBody>
        </p:sp>
        <p:sp>
          <p:nvSpPr>
            <p:cNvPr id="100" name="Text Box 45"/>
            <p:cNvSpPr txBox="1">
              <a:spLocks noChangeArrowheads="1"/>
            </p:cNvSpPr>
            <p:nvPr/>
          </p:nvSpPr>
          <p:spPr bwMode="auto">
            <a:xfrm>
              <a:off x="4852" y="457"/>
              <a:ext cx="369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E</a:t>
              </a:r>
              <a:endParaRPr lang="en-US" sz="2000" b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1" name="Text Box 46"/>
            <p:cNvSpPr txBox="1">
              <a:spLocks noChangeArrowheads="1"/>
            </p:cNvSpPr>
            <p:nvPr/>
          </p:nvSpPr>
          <p:spPr bwMode="auto">
            <a:xfrm>
              <a:off x="2932" y="457"/>
              <a:ext cx="369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sz="2000" b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" name="Text Box 47"/>
            <p:cNvSpPr txBox="1">
              <a:spLocks noChangeArrowheads="1"/>
            </p:cNvSpPr>
            <p:nvPr/>
          </p:nvSpPr>
          <p:spPr bwMode="auto">
            <a:xfrm>
              <a:off x="3845" y="1880"/>
              <a:ext cx="368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sz="2000" b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" name="Text Box 48"/>
            <p:cNvSpPr txBox="1">
              <a:spLocks noChangeArrowheads="1"/>
            </p:cNvSpPr>
            <p:nvPr/>
          </p:nvSpPr>
          <p:spPr bwMode="auto">
            <a:xfrm>
              <a:off x="3792" y="247"/>
              <a:ext cx="474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sz="2000" baseline="-25000" dirty="0">
                  <a:latin typeface="Times New Roman" pitchFamily="18" charset="0"/>
                  <a:cs typeface="Times New Roman" pitchFamily="18" charset="0"/>
                </a:rPr>
                <a:t>CE</a:t>
              </a:r>
            </a:p>
          </p:txBody>
        </p:sp>
        <p:sp>
          <p:nvSpPr>
            <p:cNvPr id="104" name="Text Box 49"/>
            <p:cNvSpPr txBox="1">
              <a:spLocks noChangeArrowheads="1"/>
            </p:cNvSpPr>
            <p:nvPr/>
          </p:nvSpPr>
          <p:spPr bwMode="auto">
            <a:xfrm>
              <a:off x="4224" y="960"/>
              <a:ext cx="474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sz="2000" baseline="-25000" dirty="0">
                  <a:latin typeface="Times New Roman" pitchFamily="18" charset="0"/>
                  <a:cs typeface="Times New Roman" pitchFamily="18" charset="0"/>
                </a:rPr>
                <a:t>BE</a:t>
              </a:r>
            </a:p>
          </p:txBody>
        </p:sp>
        <p:sp>
          <p:nvSpPr>
            <p:cNvPr id="105" name="Text Box 50"/>
            <p:cNvSpPr txBox="1">
              <a:spLocks noChangeArrowheads="1"/>
            </p:cNvSpPr>
            <p:nvPr/>
          </p:nvSpPr>
          <p:spPr bwMode="auto">
            <a:xfrm>
              <a:off x="3504" y="960"/>
              <a:ext cx="474" cy="22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sz="2000" baseline="-25000" dirty="0">
                  <a:latin typeface="Times New Roman" pitchFamily="18" charset="0"/>
                  <a:cs typeface="Times New Roman" pitchFamily="18" charset="0"/>
                </a:rPr>
                <a:t>CB</a:t>
              </a:r>
            </a:p>
          </p:txBody>
        </p:sp>
        <p:sp>
          <p:nvSpPr>
            <p:cNvPr id="106" name="Freeform 51"/>
            <p:cNvSpPr>
              <a:spLocks/>
            </p:cNvSpPr>
            <p:nvPr/>
          </p:nvSpPr>
          <p:spPr bwMode="auto">
            <a:xfrm rot="16200000">
              <a:off x="4045" y="849"/>
              <a:ext cx="337" cy="2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8" y="148"/>
                </a:cxn>
                <a:cxn ang="0">
                  <a:pos x="308" y="236"/>
                </a:cxn>
              </a:cxnLst>
              <a:rect l="0" t="0" r="r" b="b"/>
              <a:pathLst>
                <a:path w="308" h="236">
                  <a:moveTo>
                    <a:pt x="0" y="0"/>
                  </a:moveTo>
                  <a:cubicBezTo>
                    <a:pt x="15" y="25"/>
                    <a:pt x="37" y="109"/>
                    <a:pt x="88" y="148"/>
                  </a:cubicBezTo>
                  <a:cubicBezTo>
                    <a:pt x="136" y="188"/>
                    <a:pt x="262" y="218"/>
                    <a:pt x="308" y="236"/>
                  </a:cubicBezTo>
                </a:path>
              </a:pathLst>
            </a:custGeom>
            <a:noFill/>
            <a:ln w="25400" cap="flat" cmpd="sng">
              <a:solidFill>
                <a:srgbClr val="99CCFF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7" name="Freeform 52"/>
            <p:cNvSpPr>
              <a:spLocks/>
            </p:cNvSpPr>
            <p:nvPr/>
          </p:nvSpPr>
          <p:spPr bwMode="auto">
            <a:xfrm rot="16200000">
              <a:off x="3994" y="380"/>
              <a:ext cx="123" cy="385"/>
            </a:xfrm>
            <a:custGeom>
              <a:avLst/>
              <a:gdLst/>
              <a:ahLst/>
              <a:cxnLst>
                <a:cxn ang="0">
                  <a:pos x="0" y="385"/>
                </a:cxn>
                <a:cxn ang="0">
                  <a:pos x="109" y="229"/>
                </a:cxn>
                <a:cxn ang="0">
                  <a:pos x="47" y="0"/>
                </a:cxn>
              </a:cxnLst>
              <a:rect l="0" t="0" r="r" b="b"/>
              <a:pathLst>
                <a:path w="112" h="385">
                  <a:moveTo>
                    <a:pt x="0" y="385"/>
                  </a:moveTo>
                  <a:cubicBezTo>
                    <a:pt x="17" y="359"/>
                    <a:pt x="101" y="293"/>
                    <a:pt x="109" y="229"/>
                  </a:cubicBezTo>
                  <a:cubicBezTo>
                    <a:pt x="112" y="167"/>
                    <a:pt x="60" y="48"/>
                    <a:pt x="47" y="0"/>
                  </a:cubicBezTo>
                </a:path>
              </a:pathLst>
            </a:custGeom>
            <a:noFill/>
            <a:ln w="25400" cap="flat" cmpd="sng">
              <a:solidFill>
                <a:srgbClr val="99CCFF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8" name="Freeform 53"/>
            <p:cNvSpPr>
              <a:spLocks/>
            </p:cNvSpPr>
            <p:nvPr/>
          </p:nvSpPr>
          <p:spPr bwMode="auto">
            <a:xfrm rot="16200000">
              <a:off x="3712" y="833"/>
              <a:ext cx="348" cy="195"/>
            </a:xfrm>
            <a:custGeom>
              <a:avLst/>
              <a:gdLst/>
              <a:ahLst/>
              <a:cxnLst>
                <a:cxn ang="0">
                  <a:pos x="316" y="28"/>
                </a:cxn>
                <a:cxn ang="0">
                  <a:pos x="156" y="28"/>
                </a:cxn>
                <a:cxn ang="0">
                  <a:pos x="0" y="196"/>
                </a:cxn>
              </a:cxnLst>
              <a:rect l="0" t="0" r="r" b="b"/>
              <a:pathLst>
                <a:path w="316" h="196">
                  <a:moveTo>
                    <a:pt x="316" y="28"/>
                  </a:moveTo>
                  <a:cubicBezTo>
                    <a:pt x="289" y="28"/>
                    <a:pt x="209" y="0"/>
                    <a:pt x="156" y="28"/>
                  </a:cubicBezTo>
                  <a:cubicBezTo>
                    <a:pt x="99" y="54"/>
                    <a:pt x="32" y="161"/>
                    <a:pt x="0" y="196"/>
                  </a:cubicBezTo>
                </a:path>
              </a:pathLst>
            </a:custGeom>
            <a:noFill/>
            <a:ln w="25400" cap="flat" cmpd="sng">
              <a:solidFill>
                <a:srgbClr val="99CCFF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9" name="Text Box 19"/>
          <p:cNvSpPr txBox="1">
            <a:spLocks noChangeArrowheads="1"/>
          </p:cNvSpPr>
          <p:nvPr/>
        </p:nvSpPr>
        <p:spPr bwMode="auto">
          <a:xfrm>
            <a:off x="2133600" y="5181600"/>
            <a:ext cx="44196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Circuit Diagram:  NPN Transistor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533400" y="228600"/>
            <a:ext cx="8001000" cy="9541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Example: NPN Common-Base Configuration:</a:t>
            </a:r>
          </a:p>
          <a:p>
            <a:pPr>
              <a:defRPr/>
            </a:pP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94" name="Oval 110"/>
          <p:cNvSpPr>
            <a:spLocks noChangeArrowheads="1"/>
          </p:cNvSpPr>
          <p:nvPr/>
        </p:nvSpPr>
        <p:spPr bwMode="auto">
          <a:xfrm>
            <a:off x="1981200" y="2362200"/>
            <a:ext cx="609600" cy="609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95" name="Line 111"/>
          <p:cNvSpPr>
            <a:spLocks noChangeShapeType="1"/>
          </p:cNvSpPr>
          <p:nvPr/>
        </p:nvSpPr>
        <p:spPr bwMode="auto">
          <a:xfrm>
            <a:off x="2209800" y="24384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96" name="Line 112"/>
          <p:cNvSpPr>
            <a:spLocks noChangeShapeType="1"/>
          </p:cNvSpPr>
          <p:nvPr/>
        </p:nvSpPr>
        <p:spPr bwMode="auto">
          <a:xfrm flipH="1">
            <a:off x="762000" y="2667000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97" name="Line 113"/>
          <p:cNvSpPr>
            <a:spLocks noChangeShapeType="1"/>
          </p:cNvSpPr>
          <p:nvPr/>
        </p:nvSpPr>
        <p:spPr bwMode="auto">
          <a:xfrm flipV="1">
            <a:off x="2209800" y="2438400"/>
            <a:ext cx="228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98" name="Line 114"/>
          <p:cNvSpPr>
            <a:spLocks noChangeShapeType="1"/>
          </p:cNvSpPr>
          <p:nvPr/>
        </p:nvSpPr>
        <p:spPr bwMode="auto">
          <a:xfrm>
            <a:off x="2209800" y="2743200"/>
            <a:ext cx="228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99" name="Line 115"/>
          <p:cNvSpPr>
            <a:spLocks noChangeShapeType="1"/>
          </p:cNvSpPr>
          <p:nvPr/>
        </p:nvSpPr>
        <p:spPr bwMode="auto">
          <a:xfrm>
            <a:off x="2438400" y="28956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0" name="Line 116"/>
          <p:cNvSpPr>
            <a:spLocks noChangeShapeType="1"/>
          </p:cNvSpPr>
          <p:nvPr/>
        </p:nvSpPr>
        <p:spPr bwMode="auto">
          <a:xfrm flipV="1">
            <a:off x="2438400" y="1295400"/>
            <a:ext cx="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1" name="Line 117"/>
          <p:cNvSpPr>
            <a:spLocks noChangeShapeType="1"/>
          </p:cNvSpPr>
          <p:nvPr/>
        </p:nvSpPr>
        <p:spPr bwMode="auto">
          <a:xfrm flipH="1">
            <a:off x="762000" y="1295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502" name="Line 118"/>
          <p:cNvSpPr>
            <a:spLocks noChangeShapeType="1"/>
          </p:cNvSpPr>
          <p:nvPr/>
        </p:nvSpPr>
        <p:spPr bwMode="auto">
          <a:xfrm flipH="1">
            <a:off x="762000" y="41148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4" name="Oval 120"/>
          <p:cNvSpPr>
            <a:spLocks noChangeArrowheads="1"/>
          </p:cNvSpPr>
          <p:nvPr/>
        </p:nvSpPr>
        <p:spPr bwMode="auto">
          <a:xfrm>
            <a:off x="609600" y="1828800"/>
            <a:ext cx="304800" cy="304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50000"/>
              </a:lnSpc>
              <a:spcBef>
                <a:spcPct val="0"/>
              </a:spcBef>
              <a:defRPr/>
            </a:pPr>
            <a:r>
              <a:rPr lang="en-US" sz="10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</a:p>
          <a:p>
            <a:pPr>
              <a:lnSpc>
                <a:spcPct val="50000"/>
              </a:lnSpc>
              <a:spcBef>
                <a:spcPct val="0"/>
              </a:spcBef>
              <a:defRPr/>
            </a:pPr>
            <a:r>
              <a:rPr lang="en-US" sz="10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</a:t>
            </a:r>
          </a:p>
        </p:txBody>
      </p:sp>
      <p:sp>
        <p:nvSpPr>
          <p:cNvPr id="16505" name="Line 121"/>
          <p:cNvSpPr>
            <a:spLocks noChangeShapeType="1"/>
          </p:cNvSpPr>
          <p:nvPr/>
        </p:nvSpPr>
        <p:spPr bwMode="auto">
          <a:xfrm flipV="1">
            <a:off x="762000" y="35814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6" name="Line 122"/>
          <p:cNvSpPr>
            <a:spLocks noChangeShapeType="1"/>
          </p:cNvSpPr>
          <p:nvPr/>
        </p:nvSpPr>
        <p:spPr bwMode="auto">
          <a:xfrm flipV="1">
            <a:off x="762000" y="26670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7" name="Line 123"/>
          <p:cNvSpPr>
            <a:spLocks noChangeShapeType="1"/>
          </p:cNvSpPr>
          <p:nvPr/>
        </p:nvSpPr>
        <p:spPr bwMode="auto">
          <a:xfrm flipV="1">
            <a:off x="762000" y="21336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8" name="Line 124"/>
          <p:cNvSpPr>
            <a:spLocks noChangeShapeType="1"/>
          </p:cNvSpPr>
          <p:nvPr/>
        </p:nvSpPr>
        <p:spPr bwMode="auto">
          <a:xfrm flipV="1">
            <a:off x="762000" y="12954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09" name="Oval 125"/>
          <p:cNvSpPr>
            <a:spLocks noChangeArrowheads="1"/>
          </p:cNvSpPr>
          <p:nvPr/>
        </p:nvSpPr>
        <p:spPr bwMode="auto">
          <a:xfrm>
            <a:off x="609600" y="3276600"/>
            <a:ext cx="304800" cy="304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50000"/>
              </a:lnSpc>
              <a:spcBef>
                <a:spcPct val="0"/>
              </a:spcBef>
              <a:defRPr/>
            </a:pPr>
            <a:r>
              <a:rPr lang="en-US" sz="10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</a:p>
          <a:p>
            <a:pPr>
              <a:lnSpc>
                <a:spcPct val="50000"/>
              </a:lnSpc>
              <a:spcBef>
                <a:spcPct val="0"/>
              </a:spcBef>
              <a:defRPr/>
            </a:pPr>
            <a:r>
              <a:rPr lang="en-US" sz="100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_</a:t>
            </a:r>
          </a:p>
        </p:txBody>
      </p:sp>
      <p:sp>
        <p:nvSpPr>
          <p:cNvPr id="16510" name="Line 126"/>
          <p:cNvSpPr>
            <a:spLocks noChangeShapeType="1"/>
          </p:cNvSpPr>
          <p:nvPr/>
        </p:nvSpPr>
        <p:spPr bwMode="auto">
          <a:xfrm>
            <a:off x="2209800" y="2743200"/>
            <a:ext cx="2286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11" name="Line 127"/>
          <p:cNvSpPr>
            <a:spLocks noChangeShapeType="1"/>
          </p:cNvSpPr>
          <p:nvPr/>
        </p:nvSpPr>
        <p:spPr bwMode="auto">
          <a:xfrm>
            <a:off x="2667000" y="1371600"/>
            <a:ext cx="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12" name="Line 128"/>
          <p:cNvSpPr>
            <a:spLocks noChangeShapeType="1"/>
          </p:cNvSpPr>
          <p:nvPr/>
        </p:nvSpPr>
        <p:spPr bwMode="auto">
          <a:xfrm>
            <a:off x="2667000" y="3352800"/>
            <a:ext cx="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13" name="Oval 129"/>
          <p:cNvSpPr>
            <a:spLocks noChangeArrowheads="1"/>
          </p:cNvSpPr>
          <p:nvPr/>
        </p:nvSpPr>
        <p:spPr bwMode="auto">
          <a:xfrm>
            <a:off x="2362200" y="4038600"/>
            <a:ext cx="76200" cy="76200"/>
          </a:xfrm>
          <a:prstGeom prst="ellipse">
            <a:avLst/>
          </a:prstGeom>
          <a:solidFill>
            <a:srgbClr val="99CCFF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14" name="Text Box 130"/>
          <p:cNvSpPr txBox="1">
            <a:spLocks noChangeArrowheads="1"/>
          </p:cNvSpPr>
          <p:nvPr/>
        </p:nvSpPr>
        <p:spPr bwMode="auto">
          <a:xfrm>
            <a:off x="3429000" y="990600"/>
            <a:ext cx="5029200" cy="475514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Given: 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= 50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A ,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= 1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Find:  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, and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defRPr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Solution:</a:t>
            </a:r>
          </a:p>
          <a:p>
            <a:pPr algn="l">
              <a:spcBef>
                <a:spcPct val="80000"/>
              </a:spcBef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=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+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= 0.05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+ 1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= 1.05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ct val="80000"/>
              </a:spcBef>
              <a:buFont typeface="Math A" pitchFamily="18" charset="2"/>
              <a:buChar char="b"/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=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/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B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= 1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/ 0.05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= 20</a:t>
            </a:r>
          </a:p>
          <a:p>
            <a:pPr algn="l">
              <a:spcBef>
                <a:spcPct val="80000"/>
              </a:spcBef>
              <a:buFont typeface="Math A" pitchFamily="18" charset="2"/>
              <a:buNone/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=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/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1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/ 1.05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0.95238</a:t>
            </a:r>
          </a:p>
          <a:p>
            <a:pPr algn="l">
              <a:spcBef>
                <a:spcPct val="80000"/>
              </a:spcBef>
              <a:buFont typeface="Math A" pitchFamily="18" charset="2"/>
              <a:buNone/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could also be calculated using the value of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with the formula from the previous slide.</a:t>
            </a:r>
          </a:p>
          <a:p>
            <a:pPr algn="l">
              <a:spcBef>
                <a:spcPct val="80000"/>
              </a:spcBef>
              <a:buFont typeface="Math A" pitchFamily="18" charset="2"/>
              <a:buNone/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   	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=    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     =   20   = 0.95238</a:t>
            </a:r>
          </a:p>
          <a:p>
            <a:pPr algn="l">
              <a:spcBef>
                <a:spcPct val="15000"/>
              </a:spcBef>
              <a:buFont typeface="Math A" pitchFamily="18" charset="2"/>
              <a:buNone/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	          + 1       21</a:t>
            </a:r>
          </a:p>
        </p:txBody>
      </p:sp>
      <p:sp>
        <p:nvSpPr>
          <p:cNvPr id="16515" name="Text Box 131"/>
          <p:cNvSpPr txBox="1">
            <a:spLocks noChangeArrowheads="1"/>
          </p:cNvSpPr>
          <p:nvPr/>
        </p:nvSpPr>
        <p:spPr bwMode="auto">
          <a:xfrm>
            <a:off x="2514600" y="1828800"/>
            <a:ext cx="533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/>
              <a:t>I</a:t>
            </a:r>
            <a:r>
              <a:rPr lang="en-US" sz="2000" b="1" baseline="-25000" dirty="0"/>
              <a:t>C</a:t>
            </a:r>
          </a:p>
        </p:txBody>
      </p:sp>
      <p:sp>
        <p:nvSpPr>
          <p:cNvPr id="16516" name="Text Box 132"/>
          <p:cNvSpPr txBox="1">
            <a:spLocks noChangeArrowheads="1"/>
          </p:cNvSpPr>
          <p:nvPr/>
        </p:nvSpPr>
        <p:spPr bwMode="auto">
          <a:xfrm>
            <a:off x="2514600" y="2971800"/>
            <a:ext cx="533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/>
              <a:t>I</a:t>
            </a:r>
            <a:r>
              <a:rPr lang="en-US" sz="2000" b="1" baseline="-25000" dirty="0"/>
              <a:t>E</a:t>
            </a:r>
          </a:p>
        </p:txBody>
      </p:sp>
      <p:sp>
        <p:nvSpPr>
          <p:cNvPr id="16517" name="Line 133"/>
          <p:cNvSpPr>
            <a:spLocks noChangeShapeType="1"/>
          </p:cNvSpPr>
          <p:nvPr/>
        </p:nvSpPr>
        <p:spPr bwMode="auto">
          <a:xfrm>
            <a:off x="1143000" y="2819400"/>
            <a:ext cx="533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18" name="Text Box 134"/>
          <p:cNvSpPr txBox="1">
            <a:spLocks noChangeArrowheads="1"/>
          </p:cNvSpPr>
          <p:nvPr/>
        </p:nvSpPr>
        <p:spPr bwMode="auto">
          <a:xfrm>
            <a:off x="1295400" y="2819400"/>
            <a:ext cx="533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/>
              <a:t>I</a:t>
            </a:r>
            <a:r>
              <a:rPr lang="en-US" sz="2000" b="1" baseline="-25000" dirty="0"/>
              <a:t>B</a:t>
            </a:r>
          </a:p>
        </p:txBody>
      </p:sp>
      <p:sp>
        <p:nvSpPr>
          <p:cNvPr id="16519" name="Text Box 135"/>
          <p:cNvSpPr txBox="1">
            <a:spLocks noChangeArrowheads="1"/>
          </p:cNvSpPr>
          <p:nvPr/>
        </p:nvSpPr>
        <p:spPr bwMode="auto">
          <a:xfrm>
            <a:off x="0" y="1752600"/>
            <a:ext cx="6858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/>
              <a:t>V</a:t>
            </a:r>
            <a:r>
              <a:rPr lang="en-US" sz="2000" b="1" baseline="-25000" dirty="0"/>
              <a:t>CB</a:t>
            </a:r>
          </a:p>
        </p:txBody>
      </p:sp>
      <p:sp>
        <p:nvSpPr>
          <p:cNvPr id="16520" name="Text Box 136"/>
          <p:cNvSpPr txBox="1">
            <a:spLocks noChangeArrowheads="1"/>
          </p:cNvSpPr>
          <p:nvPr/>
        </p:nvSpPr>
        <p:spPr bwMode="auto">
          <a:xfrm>
            <a:off x="0" y="3200400"/>
            <a:ext cx="6858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/>
              <a:t>V</a:t>
            </a:r>
            <a:r>
              <a:rPr lang="en-US" sz="2000" b="1" baseline="-25000" dirty="0"/>
              <a:t>BE</a:t>
            </a:r>
          </a:p>
        </p:txBody>
      </p:sp>
      <p:sp>
        <p:nvSpPr>
          <p:cNvPr id="16521" name="Text Box 137"/>
          <p:cNvSpPr txBox="1">
            <a:spLocks noChangeArrowheads="1"/>
          </p:cNvSpPr>
          <p:nvPr/>
        </p:nvSpPr>
        <p:spPr bwMode="auto">
          <a:xfrm>
            <a:off x="2362200" y="4038600"/>
            <a:ext cx="533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E</a:t>
            </a:r>
            <a:endParaRPr lang="en-US" sz="20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22" name="Text Box 138"/>
          <p:cNvSpPr txBox="1">
            <a:spLocks noChangeArrowheads="1"/>
          </p:cNvSpPr>
          <p:nvPr/>
        </p:nvSpPr>
        <p:spPr bwMode="auto">
          <a:xfrm>
            <a:off x="2362200" y="990600"/>
            <a:ext cx="53340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20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23" name="Text Box 139"/>
          <p:cNvSpPr txBox="1">
            <a:spLocks noChangeArrowheads="1"/>
          </p:cNvSpPr>
          <p:nvPr/>
        </p:nvSpPr>
        <p:spPr bwMode="auto">
          <a:xfrm>
            <a:off x="304800" y="2438400"/>
            <a:ext cx="5334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B</a:t>
            </a:r>
            <a:endParaRPr lang="en-US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24" name="Line 140"/>
          <p:cNvSpPr>
            <a:spLocks noChangeShapeType="1"/>
          </p:cNvSpPr>
          <p:nvPr/>
        </p:nvSpPr>
        <p:spPr bwMode="auto">
          <a:xfrm>
            <a:off x="5181600" y="6019800"/>
            <a:ext cx="609600" cy="0"/>
          </a:xfrm>
          <a:prstGeom prst="line">
            <a:avLst/>
          </a:prstGeom>
          <a:noFill/>
          <a:ln w="25400">
            <a:solidFill>
              <a:srgbClr val="FFFF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25" name="Line 141"/>
          <p:cNvSpPr>
            <a:spLocks noChangeShapeType="1"/>
          </p:cNvSpPr>
          <p:nvPr/>
        </p:nvSpPr>
        <p:spPr bwMode="auto">
          <a:xfrm>
            <a:off x="6172200" y="6019800"/>
            <a:ext cx="381000" cy="0"/>
          </a:xfrm>
          <a:prstGeom prst="line">
            <a:avLst/>
          </a:prstGeom>
          <a:noFill/>
          <a:ln w="25400">
            <a:solidFill>
              <a:srgbClr val="FFFF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1157</Words>
  <Application>Microsoft Office PowerPoint</Application>
  <PresentationFormat>On-screen Show (4:3)</PresentationFormat>
  <Paragraphs>238</Paragraphs>
  <Slides>37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Office Theme</vt:lpstr>
      <vt:lpstr>Visio</vt:lpstr>
      <vt:lpstr>Equation</vt:lpstr>
      <vt:lpstr>Microsoft Equation 3.0</vt:lpstr>
      <vt:lpstr>COMSATS Institute of Information Technology Virtual campus Islamabad</vt:lpstr>
      <vt:lpstr> Bipolar Junction Transistors </vt:lpstr>
      <vt:lpstr>Reference:</vt:lpstr>
      <vt:lpstr> Bipolar Junction Transistors </vt:lpstr>
      <vt:lpstr>Objectives:</vt:lpstr>
      <vt:lpstr>BJT- an Introduction:</vt:lpstr>
      <vt:lpstr>BJT- an Introduction:</vt:lpstr>
      <vt:lpstr>BJT- an Introduction:</vt:lpstr>
      <vt:lpstr>BJT- an Introduction:</vt:lpstr>
      <vt:lpstr>BJT- an Introduction:</vt:lpstr>
      <vt:lpstr>Slide 11</vt:lpstr>
      <vt:lpstr>Structure of a BJT:</vt:lpstr>
      <vt:lpstr>Slide 13</vt:lpstr>
      <vt:lpstr>Slide 14</vt:lpstr>
      <vt:lpstr>Slide 15</vt:lpstr>
      <vt:lpstr>BJT – Circuit Symbols:</vt:lpstr>
      <vt:lpstr>Qualitative –Transistor Action:</vt:lpstr>
      <vt:lpstr>Qualitative – Transistor Action:</vt:lpstr>
      <vt:lpstr>Basic Transistor Operation:</vt:lpstr>
      <vt:lpstr>Basic Transistor Operation: PNP Transistor</vt:lpstr>
      <vt:lpstr>Basic Transistor Operation: PNP Transistor</vt:lpstr>
      <vt:lpstr>Slide 22</vt:lpstr>
      <vt:lpstr>Transistor Biasing:</vt:lpstr>
      <vt:lpstr>Transistor Biasing Configurations: </vt:lpstr>
      <vt:lpstr>Transistor Biasing – Circuit Diagrams : </vt:lpstr>
      <vt:lpstr>Common-Base-Configuration:</vt:lpstr>
      <vt:lpstr>Common-Emitter-Configuration:</vt:lpstr>
      <vt:lpstr>Common-Base-Configuration (CBC)  NPN Transistor</vt:lpstr>
      <vt:lpstr>Common-Emitter-Configuration (CEC)  NPN Transistor</vt:lpstr>
      <vt:lpstr>Common-Collector -Configuration(CCC)  NPN Transistor</vt:lpstr>
      <vt:lpstr>Common-Base Configuration:</vt:lpstr>
      <vt:lpstr>Common-Emitter Configuration:</vt:lpstr>
      <vt:lpstr>Common-Collector Configuration:</vt:lpstr>
      <vt:lpstr>Modern Transistors:</vt:lpstr>
      <vt:lpstr>Transistor Terminal Identification:</vt:lpstr>
      <vt:lpstr>Common-Base Configuration (CBC):  </vt:lpstr>
      <vt:lpstr>Slide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Bipolar Junction Transistor.</dc:title>
  <dc:subject>Electronics 1:EEE 231</dc:subject>
  <dc:creator>Dr. Nasim Zafar.</dc:creator>
  <cp:lastModifiedBy>NTS</cp:lastModifiedBy>
  <cp:revision>163</cp:revision>
  <dcterms:created xsi:type="dcterms:W3CDTF">2006-08-16T00:00:00Z</dcterms:created>
  <dcterms:modified xsi:type="dcterms:W3CDTF">2012-09-18T11:27:28Z</dcterms:modified>
</cp:coreProperties>
</file>