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Masters/slideMaster7.xml" ContentType="application/vnd.openxmlformats-officedocument.presentationml.slideMaster+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87" r:id="rId3"/>
    <p:sldMasterId id="2147483700" r:id="rId4"/>
    <p:sldMasterId id="2147483712" r:id="rId5"/>
    <p:sldMasterId id="2147483725" r:id="rId6"/>
    <p:sldMasterId id="2147483740" r:id="rId7"/>
  </p:sldMasterIdLst>
  <p:notesMasterIdLst>
    <p:notesMasterId r:id="rId56"/>
  </p:notesMasterIdLst>
  <p:sldIdLst>
    <p:sldId id="291" r:id="rId8"/>
    <p:sldId id="298" r:id="rId9"/>
    <p:sldId id="300" r:id="rId10"/>
    <p:sldId id="294" r:id="rId11"/>
    <p:sldId id="301" r:id="rId12"/>
    <p:sldId id="285" r:id="rId13"/>
    <p:sldId id="296" r:id="rId14"/>
    <p:sldId id="286" r:id="rId15"/>
    <p:sldId id="287" r:id="rId16"/>
    <p:sldId id="288" r:id="rId17"/>
    <p:sldId id="267" r:id="rId18"/>
    <p:sldId id="268" r:id="rId19"/>
    <p:sldId id="315" r:id="rId20"/>
    <p:sldId id="316" r:id="rId21"/>
    <p:sldId id="317" r:id="rId22"/>
    <p:sldId id="274" r:id="rId23"/>
    <p:sldId id="272" r:id="rId24"/>
    <p:sldId id="273" r:id="rId25"/>
    <p:sldId id="279" r:id="rId26"/>
    <p:sldId id="271" r:id="rId27"/>
    <p:sldId id="276" r:id="rId28"/>
    <p:sldId id="277" r:id="rId29"/>
    <p:sldId id="283" r:id="rId30"/>
    <p:sldId id="284" r:id="rId31"/>
    <p:sldId id="278" r:id="rId32"/>
    <p:sldId id="318" r:id="rId33"/>
    <p:sldId id="305" r:id="rId34"/>
    <p:sldId id="341" r:id="rId35"/>
    <p:sldId id="319" r:id="rId36"/>
    <p:sldId id="308" r:id="rId37"/>
    <p:sldId id="323" r:id="rId38"/>
    <p:sldId id="324" r:id="rId39"/>
    <p:sldId id="325" r:id="rId40"/>
    <p:sldId id="303" r:id="rId41"/>
    <p:sldId id="304" r:id="rId42"/>
    <p:sldId id="321" r:id="rId43"/>
    <p:sldId id="338" r:id="rId44"/>
    <p:sldId id="311" r:id="rId45"/>
    <p:sldId id="340" r:id="rId46"/>
    <p:sldId id="326" r:id="rId47"/>
    <p:sldId id="312" r:id="rId48"/>
    <p:sldId id="313" r:id="rId49"/>
    <p:sldId id="330" r:id="rId50"/>
    <p:sldId id="331" r:id="rId51"/>
    <p:sldId id="310" r:id="rId52"/>
    <p:sldId id="309" r:id="rId53"/>
    <p:sldId id="343" r:id="rId54"/>
    <p:sldId id="342" r:id="rId5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8000"/>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422" y="346"/>
      </p:cViewPr>
      <p:guideLst>
        <p:guide orient="horz" pos="2160"/>
        <p:guide pos="2880"/>
      </p:guideLst>
    </p:cSldViewPr>
  </p:slideViewPr>
  <p:notesTextViewPr>
    <p:cViewPr>
      <p:scale>
        <a:sx n="1" d="1"/>
        <a:sy n="1" d="1"/>
      </p:scale>
      <p:origin x="0" y="0"/>
    </p:cViewPr>
  </p:notesTextViewPr>
  <p:sorterViewPr>
    <p:cViewPr>
      <p:scale>
        <a:sx n="100" d="100"/>
        <a:sy n="100" d="100"/>
      </p:scale>
      <p:origin x="0" y="1036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204B4C-D8FC-4F87-BCED-3BE8CF9CA0F8}" type="datetimeFigureOut">
              <a:rPr lang="en-US" smtClean="0"/>
              <a:pPr/>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0D9A11-F7F1-4E4C-80AB-1759945F4A82}" type="slidenum">
              <a:rPr lang="en-US" smtClean="0"/>
              <a:pPr/>
              <a:t>‹#›</a:t>
            </a:fld>
            <a:endParaRPr lang="en-US"/>
          </a:p>
        </p:txBody>
      </p:sp>
    </p:spTree>
    <p:extLst>
      <p:ext uri="{BB962C8B-B14F-4D97-AF65-F5344CB8AC3E}">
        <p14:creationId xmlns:p14="http://schemas.microsoft.com/office/powerpoint/2010/main" xmlns="" val="4007337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0D9A11-F7F1-4E4C-80AB-1759945F4A82}"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8741C4-C7E8-45D4-B5B5-B07624DBD3BA}" type="slidenum">
              <a:rPr lang="en-US" smtClean="0">
                <a:solidFill>
                  <a:prstClr val="black"/>
                </a:solidFill>
              </a:rPr>
              <a:pPr/>
              <a:t>22</a:t>
            </a:fld>
            <a:endParaRPr lang="en-US" smtClean="0">
              <a:solidFill>
                <a:prstClr val="black"/>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7FA8B77B-5492-46E6-88C8-C4FCC9F18881}" type="slidenum">
              <a:rPr lang="en-US" smtClean="0">
                <a:solidFill>
                  <a:prstClr val="black"/>
                </a:solidFill>
              </a:rPr>
              <a:pPr/>
              <a:t>23</a:t>
            </a:fld>
            <a:endParaRPr lang="en-US" smtClean="0">
              <a:solidFill>
                <a:prstClr val="black"/>
              </a:solidFill>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05437BBC-AC05-4697-81AC-75C9590A5E16}" type="slidenum">
              <a:rPr lang="en-US" smtClean="0">
                <a:solidFill>
                  <a:prstClr val="black"/>
                </a:solidFill>
              </a:rPr>
              <a:pPr/>
              <a:t>24</a:t>
            </a:fld>
            <a:endParaRPr lang="en-US" smtClean="0">
              <a:solidFill>
                <a:prstClr val="black"/>
              </a:solidFill>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FD641C-10F1-4875-ADDB-927BEE84BDFA}" type="slidenum">
              <a:rPr lang="en-US">
                <a:solidFill>
                  <a:prstClr val="black"/>
                </a:solidFill>
              </a:rPr>
              <a:pPr/>
              <a:t>29</a:t>
            </a:fld>
            <a:endParaRPr lang="en-US">
              <a:solidFill>
                <a:prstClr val="black"/>
              </a:solidFill>
            </a:endParaRPr>
          </a:p>
        </p:txBody>
      </p:sp>
      <p:sp>
        <p:nvSpPr>
          <p:cNvPr id="66562" name="Rectangle 2"/>
          <p:cNvSpPr>
            <a:spLocks noGrp="1" noRot="1" noChangeAspect="1" noChangeArrowheads="1" noTextEdit="1"/>
          </p:cNvSpPr>
          <p:nvPr>
            <p:ph type="sldImg"/>
          </p:nvPr>
        </p:nvSpPr>
        <p:spPr>
          <a:xfrm>
            <a:off x="1144588" y="685800"/>
            <a:ext cx="4572000" cy="3429000"/>
          </a:xfrm>
          <a:ln/>
        </p:spPr>
      </p:sp>
      <p:sp>
        <p:nvSpPr>
          <p:cNvPr id="665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083A02-49D5-4BD8-A02A-9754B2102EF1}" type="slidenum">
              <a:rPr lang="en-US">
                <a:solidFill>
                  <a:prstClr val="black"/>
                </a:solidFill>
              </a:rPr>
              <a:pPr/>
              <a:t>40</a:t>
            </a:fld>
            <a:endParaRPr lang="en-US">
              <a:solidFill>
                <a:prstClr val="black"/>
              </a:solidFill>
            </a:endParaRPr>
          </a:p>
        </p:txBody>
      </p:sp>
      <p:sp>
        <p:nvSpPr>
          <p:cNvPr id="68610" name="Rectangle 2"/>
          <p:cNvSpPr>
            <a:spLocks noGrp="1" noRot="1" noChangeAspect="1" noChangeArrowheads="1" noTextEdit="1"/>
          </p:cNvSpPr>
          <p:nvPr>
            <p:ph type="sldImg"/>
          </p:nvPr>
        </p:nvSpPr>
        <p:spPr>
          <a:xfrm>
            <a:off x="1144588" y="685800"/>
            <a:ext cx="4572000" cy="3429000"/>
          </a:xfrm>
          <a:ln/>
        </p:spPr>
      </p:sp>
      <p:sp>
        <p:nvSpPr>
          <p:cNvPr id="686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775C0B05-E027-4DE8-A8CB-66113A861559}" type="slidenum">
              <a:rPr lang="en-US" sz="1200">
                <a:solidFill>
                  <a:prstClr val="black"/>
                </a:solidFill>
              </a:rPr>
              <a:pPr/>
              <a:t>41</a:t>
            </a:fld>
            <a:endParaRPr lang="en-US" sz="120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C172202-E03F-403F-BECB-63EC1FB158A5}"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233541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4F4AEE9-AC76-4FF7-9C8A-0034A78BE678}"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4213248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3806FA3-E889-428C-BD30-5F5A9028AE3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335628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BDE88B9-43FF-4B20-BB33-1FAE934A963B}"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348967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9F214659-78C7-440D-8274-E2874B42736C}"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67554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0A847E4-2FBF-4547-B1E1-586C6C28E1A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772842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32825A3-F5A4-4380-ACAF-2B791FD5DA33}"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3634381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DBEAEC9-D9D2-4579-9508-247B6D1B6760}"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215699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BFADA65-664D-42FA-B19E-FF2B62661DA9}"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3073420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61BE626-C38D-4A8A-8B78-92C5E8F986C6}"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250404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E1FEF25-9ACB-49AD-A830-AC8639F3FBD2}" type="slidenum">
              <a:rPr lang="en-GB">
                <a:solidFill>
                  <a:srgbClr val="000000"/>
                </a:solidFill>
              </a:rPr>
              <a:pPr>
                <a:defRPr/>
              </a:pPr>
              <a:t>‹#›</a:t>
            </a:fld>
            <a:endParaRPr lang="en-GB">
              <a:solidFill>
                <a:srgbClr val="000000"/>
              </a:solidFill>
            </a:endParaRPr>
          </a:p>
        </p:txBody>
      </p:sp>
    </p:spTree>
    <p:extLst>
      <p:ext uri="{BB962C8B-B14F-4D97-AF65-F5344CB8AC3E}">
        <p14:creationId xmlns:p14="http://schemas.microsoft.com/office/powerpoint/2010/main" xmlns="" val="1854300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4873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048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990600"/>
            <a:ext cx="4191000" cy="51355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81000" y="6384925"/>
            <a:ext cx="5029200" cy="396875"/>
          </a:xfrm>
        </p:spPr>
        <p:txBody>
          <a:bodyPr/>
          <a:lstStyle>
            <a:lvl1pPr>
              <a:defRPr/>
            </a:lvl1pPr>
          </a:lstStyle>
          <a:p>
            <a:r>
              <a:rPr lang="en-US">
                <a:solidFill>
                  <a:prstClr val="black">
                    <a:tint val="75000"/>
                  </a:prstClr>
                </a:solidFill>
              </a:rPr>
              <a:t>A presentation of eSyst.org</a:t>
            </a:r>
          </a:p>
        </p:txBody>
      </p:sp>
      <p:sp>
        <p:nvSpPr>
          <p:cNvPr id="6" name="Slide Number Placeholder 5"/>
          <p:cNvSpPr>
            <a:spLocks noGrp="1"/>
          </p:cNvSpPr>
          <p:nvPr>
            <p:ph type="sldNum" sz="quarter" idx="11"/>
          </p:nvPr>
        </p:nvSpPr>
        <p:spPr>
          <a:xfrm>
            <a:off x="6553200" y="6324600"/>
            <a:ext cx="2133600" cy="381000"/>
          </a:xfrm>
        </p:spPr>
        <p:txBody>
          <a:bodyPr/>
          <a:lstStyle>
            <a:lvl1pPr>
              <a:defRPr/>
            </a:lvl1pPr>
          </a:lstStyle>
          <a:p>
            <a:fld id="{85CA04A7-17B0-426E-AF9C-909C505524E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908326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3CFED95-A930-40B3-954D-AA6EF3A48EE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994130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74F6423-3C37-41D9-832A-C2EDD70EEA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566224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D9F99A8-47CD-4273-8461-FE39F5C3586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3822979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5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A653931-CA59-47E0-AA07-135278124F1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7590645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7F2B519-1CBB-4F90-874B-CFF9E8827D2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6741002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627F04C-11C8-4A6D-8B7A-D2120E08002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8850376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4354ECF1-EA5F-4AAC-BAF7-DD1C264A378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4453325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A18E397-B162-4E41-9496-DC9C76C1FFF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3461841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8C2AAAA-2A78-452F-A658-31D6DCD345F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27025733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B6FE2C7-D41F-48E9-BF3F-432DDA4555F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5088380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87313"/>
            <a:ext cx="1943100" cy="23510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87313"/>
            <a:ext cx="5676900" cy="23510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212FEB7-A621-4795-92DB-2531A76F4AF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xmlns="" val="6150625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6" name="Text Box 30"/>
          <p:cNvSpPr txBox="1">
            <a:spLocks noChangeArrowheads="1"/>
          </p:cNvSpPr>
          <p:nvPr userDrawn="1"/>
        </p:nvSpPr>
        <p:spPr bwMode="auto">
          <a:xfrm>
            <a:off x="5795963" y="6472238"/>
            <a:ext cx="2667000" cy="366712"/>
          </a:xfrm>
          <a:prstGeom prst="rect">
            <a:avLst/>
          </a:prstGeom>
          <a:noFill/>
          <a:ln w="9525">
            <a:noFill/>
            <a:miter lim="800000"/>
            <a:headEnd/>
            <a:tailEnd/>
          </a:ln>
          <a:effectLst/>
        </p:spPr>
        <p:txBody>
          <a:bodyPr>
            <a:spAutoFit/>
          </a:bodyPr>
          <a:lstStyle/>
          <a:p>
            <a:pPr eaLnBrk="0" fontAlgn="base" hangingPunct="0">
              <a:spcBef>
                <a:spcPct val="50000"/>
              </a:spcBef>
              <a:spcAft>
                <a:spcPct val="0"/>
              </a:spcAft>
              <a:defRPr/>
            </a:pPr>
            <a:r>
              <a:rPr lang="en-US" altLang="ko-KR" sz="2400" i="1" dirty="0">
                <a:solidFill>
                  <a:srgbClr val="CCCCFF"/>
                </a:solidFill>
                <a:ea typeface="MS Gothic" pitchFamily="49" charset="-128"/>
              </a:rPr>
              <a:t>Semiconductor Devices</a:t>
            </a:r>
          </a:p>
        </p:txBody>
      </p:sp>
      <p:sp>
        <p:nvSpPr>
          <p:cNvPr id="7" name="Rectangle 36"/>
          <p:cNvSpPr>
            <a:spLocks noChangeArrowheads="1"/>
          </p:cNvSpPr>
          <p:nvPr userDrawn="1"/>
        </p:nvSpPr>
        <p:spPr bwMode="auto">
          <a:xfrm>
            <a:off x="0" y="692150"/>
            <a:ext cx="9144000" cy="73025"/>
          </a:xfrm>
          <a:prstGeom prst="rect">
            <a:avLst/>
          </a:prstGeom>
          <a:gradFill rotWithShape="1">
            <a:gsLst>
              <a:gs pos="0">
                <a:schemeClr val="tx1"/>
              </a:gs>
              <a:gs pos="100000">
                <a:srgbClr val="660066"/>
              </a:gs>
            </a:gsLst>
            <a:path path="shape">
              <a:fillToRect l="50000" t="50000" r="50000" b="50000"/>
            </a:path>
          </a:gradFill>
          <a:ln w="9525">
            <a:solidFill>
              <a:schemeClr val="tx1"/>
            </a:solidFill>
            <a:miter lim="800000"/>
            <a:headEnd/>
            <a:tailEnd/>
          </a:ln>
          <a:effectLst/>
        </p:spPr>
        <p:txBody>
          <a:bodyPr wrap="none" anchor="ctr"/>
          <a:lstStyle/>
          <a:p>
            <a:pPr eaLnBrk="0" fontAlgn="base" hangingPunct="0">
              <a:spcBef>
                <a:spcPct val="0"/>
              </a:spcBef>
              <a:spcAft>
                <a:spcPct val="0"/>
              </a:spcAft>
              <a:defRPr/>
            </a:pPr>
            <a:endParaRPr lang="en-US" sz="2400">
              <a:solidFill>
                <a:srgbClr val="000000"/>
              </a:solidFill>
            </a:endParaRPr>
          </a:p>
        </p:txBody>
      </p:sp>
      <p:sp>
        <p:nvSpPr>
          <p:cNvPr id="2" name="Title 1"/>
          <p:cNvSpPr>
            <a:spLocks noGrp="1"/>
          </p:cNvSpPr>
          <p:nvPr>
            <p:ph type="title"/>
          </p:nvPr>
        </p:nvSpPr>
        <p:spPr>
          <a:xfrm>
            <a:off x="0" y="0"/>
            <a:ext cx="9144000" cy="69215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Rectangle 42"/>
          <p:cNvSpPr>
            <a:spLocks noGrp="1" noChangeArrowheads="1"/>
          </p:cNvSpPr>
          <p:nvPr>
            <p:ph type="sldNum" sz="quarter" idx="10"/>
          </p:nvPr>
        </p:nvSpPr>
        <p:spPr/>
        <p:txBody>
          <a:bodyPr/>
          <a:lstStyle>
            <a:lvl1pPr>
              <a:defRPr/>
            </a:lvl1pPr>
          </a:lstStyle>
          <a:p>
            <a:pPr>
              <a:defRPr/>
            </a:pPr>
            <a:fld id="{FA2B7C9C-996E-4906-AFEE-613935FBC369}" type="slidenum">
              <a:rPr lang="en-US" altLang="ko-KR">
                <a:solidFill>
                  <a:srgbClr val="000000"/>
                </a:solidFill>
              </a:rPr>
              <a:pPr>
                <a:defRPr/>
              </a:pPr>
              <a:t>‹#›</a:t>
            </a:fld>
            <a:r>
              <a:rPr lang="en-US" altLang="ko-KR">
                <a:solidFill>
                  <a:srgbClr val="000000"/>
                </a:solidFill>
              </a:rPr>
              <a:t>/34</a:t>
            </a:r>
          </a:p>
        </p:txBody>
      </p:sp>
    </p:spTree>
    <p:extLst>
      <p:ext uri="{BB962C8B-B14F-4D97-AF65-F5344CB8AC3E}">
        <p14:creationId xmlns:p14="http://schemas.microsoft.com/office/powerpoint/2010/main" xmlns="" val="12485660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98351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424705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89070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820402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723519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04110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520050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33792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957359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990299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325483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fourObj">
  <p:cSld name="Title and 4 Content">
    <p:spTree>
      <p:nvGrpSpPr>
        <p:cNvPr id="1" name=""/>
        <p:cNvGrpSpPr/>
        <p:nvPr/>
      </p:nvGrpSpPr>
      <p:grpSpPr>
        <a:xfrm>
          <a:off x="0" y="0"/>
          <a:ext cx="0" cy="0"/>
          <a:chOff x="0" y="0"/>
          <a:chExt cx="0" cy="0"/>
        </a:xfrm>
      </p:grpSpPr>
      <p:sp>
        <p:nvSpPr>
          <p:cNvPr id="47" name="AutoShape 29"/>
          <p:cNvSpPr>
            <a:spLocks noChangeArrowheads="1"/>
          </p:cNvSpPr>
          <p:nvPr userDrawn="1"/>
        </p:nvSpPr>
        <p:spPr bwMode="auto">
          <a:xfrm>
            <a:off x="-180975" y="6381750"/>
            <a:ext cx="9361488" cy="503238"/>
          </a:xfrm>
          <a:prstGeom prst="roundRect">
            <a:avLst>
              <a:gd name="adj" fmla="val 50000"/>
            </a:avLst>
          </a:prstGeom>
          <a:gradFill rotWithShape="0">
            <a:gsLst>
              <a:gs pos="0">
                <a:srgbClr val="660066">
                  <a:gamma/>
                  <a:tint val="0"/>
                  <a:invGamma/>
                </a:srgbClr>
              </a:gs>
              <a:gs pos="100000">
                <a:srgbClr val="660066"/>
              </a:gs>
            </a:gsLst>
            <a:lin ang="0" scaled="1"/>
          </a:gradFill>
          <a:ln w="9525">
            <a:noFill/>
            <a:round/>
            <a:headEnd/>
            <a:tailEnd/>
          </a:ln>
          <a:effectLst/>
        </p:spPr>
        <p:txBody>
          <a:bodyPr wrap="none" anchor="ctr"/>
          <a:lstStyle/>
          <a:p>
            <a:pPr>
              <a:defRPr/>
            </a:pPr>
            <a:endParaRPr lang="en-US">
              <a:solidFill>
                <a:prstClr val="black"/>
              </a:solidFill>
            </a:endParaRPr>
          </a:p>
        </p:txBody>
      </p:sp>
      <p:sp>
        <p:nvSpPr>
          <p:cNvPr id="48" name="Text Box 30"/>
          <p:cNvSpPr txBox="1">
            <a:spLocks noChangeArrowheads="1"/>
          </p:cNvSpPr>
          <p:nvPr userDrawn="1"/>
        </p:nvSpPr>
        <p:spPr bwMode="auto">
          <a:xfrm>
            <a:off x="5795963" y="6472238"/>
            <a:ext cx="2667000" cy="366712"/>
          </a:xfrm>
          <a:prstGeom prst="rect">
            <a:avLst/>
          </a:prstGeom>
          <a:noFill/>
          <a:ln w="9525">
            <a:noFill/>
            <a:miter lim="800000"/>
            <a:headEnd/>
            <a:tailEnd/>
          </a:ln>
          <a:effectLst/>
        </p:spPr>
        <p:txBody>
          <a:bodyPr>
            <a:spAutoFit/>
          </a:bodyPr>
          <a:lstStyle/>
          <a:p>
            <a:pPr>
              <a:spcBef>
                <a:spcPct val="50000"/>
              </a:spcBef>
              <a:defRPr/>
            </a:pPr>
            <a:r>
              <a:rPr lang="en-US" altLang="ko-KR" i="1" dirty="0">
                <a:solidFill>
                  <a:srgbClr val="0000FF"/>
                </a:solidFill>
                <a:latin typeface="Times New Roman" pitchFamily="18" charset="0"/>
                <a:ea typeface="MS Gothic" pitchFamily="49" charset="-128"/>
              </a:rPr>
              <a:t>Semiconductor Devices</a:t>
            </a:r>
          </a:p>
        </p:txBody>
      </p:sp>
      <p:sp>
        <p:nvSpPr>
          <p:cNvPr id="49" name="Rectangle 36"/>
          <p:cNvSpPr>
            <a:spLocks noChangeArrowheads="1"/>
          </p:cNvSpPr>
          <p:nvPr userDrawn="1"/>
        </p:nvSpPr>
        <p:spPr bwMode="auto">
          <a:xfrm>
            <a:off x="0" y="692150"/>
            <a:ext cx="9144000" cy="73025"/>
          </a:xfrm>
          <a:prstGeom prst="rect">
            <a:avLst/>
          </a:prstGeom>
          <a:gradFill rotWithShape="1">
            <a:gsLst>
              <a:gs pos="0">
                <a:schemeClr val="tx1"/>
              </a:gs>
              <a:gs pos="100000">
                <a:srgbClr val="660066"/>
              </a:gs>
            </a:gsLst>
            <a:path path="shape">
              <a:fillToRect l="50000" t="50000" r="50000" b="50000"/>
            </a:path>
          </a:gradFill>
          <a:ln w="9525">
            <a:solidFill>
              <a:schemeClr val="tx1"/>
            </a:solidFill>
            <a:miter lim="800000"/>
            <a:headEnd/>
            <a:tailEnd/>
          </a:ln>
          <a:effectLst/>
        </p:spPr>
        <p:txBody>
          <a:bodyPr wrap="none" anchor="ctr"/>
          <a:lstStyle/>
          <a:p>
            <a:pPr>
              <a:defRPr/>
            </a:pPr>
            <a:endParaRPr lang="en-US">
              <a:solidFill>
                <a:prstClr val="black"/>
              </a:solidFill>
            </a:endParaRPr>
          </a:p>
        </p:txBody>
      </p:sp>
      <p:sp>
        <p:nvSpPr>
          <p:cNvPr id="2" name="Title 1"/>
          <p:cNvSpPr>
            <a:spLocks noGrp="1"/>
          </p:cNvSpPr>
          <p:nvPr>
            <p:ph type="title" sz="quarter"/>
          </p:nvPr>
        </p:nvSpPr>
        <p:spPr>
          <a:xfrm>
            <a:off x="0" y="0"/>
            <a:ext cx="9144000" cy="692150"/>
          </a:xfrm>
          <a:prstGeom prst="rect">
            <a:avLst/>
          </a:prstGeo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0" name="Rectangle 42"/>
          <p:cNvSpPr>
            <a:spLocks noGrp="1" noChangeArrowheads="1"/>
          </p:cNvSpPr>
          <p:nvPr>
            <p:ph type="sldNum" sz="quarter" idx="10"/>
          </p:nvPr>
        </p:nvSpPr>
        <p:spPr/>
        <p:txBody>
          <a:bodyPr/>
          <a:lstStyle>
            <a:lvl1pPr>
              <a:defRPr/>
            </a:lvl1pPr>
          </a:lstStyle>
          <a:p>
            <a:pPr>
              <a:defRPr/>
            </a:pPr>
            <a:fld id="{FB7F182B-440C-47DB-AC22-17AA139770D6}" type="slidenum">
              <a:rPr lang="en-US" altLang="ko-KR">
                <a:solidFill>
                  <a:prstClr val="black">
                    <a:tint val="75000"/>
                  </a:prstClr>
                </a:solidFill>
              </a:rPr>
              <a:pPr>
                <a:defRPr/>
              </a:pPr>
              <a:t>‹#›</a:t>
            </a:fld>
            <a:r>
              <a:rPr lang="en-US" altLang="ko-KR">
                <a:solidFill>
                  <a:prstClr val="black">
                    <a:tint val="75000"/>
                  </a:prstClr>
                </a:solidFill>
              </a:rPr>
              <a:t>/34</a:t>
            </a:r>
          </a:p>
        </p:txBody>
      </p:sp>
    </p:spTree>
    <p:extLst>
      <p:ext uri="{BB962C8B-B14F-4D97-AF65-F5344CB8AC3E}">
        <p14:creationId xmlns:p14="http://schemas.microsoft.com/office/powerpoint/2010/main" xmlns="" val="14151391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307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12"/>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6" name="Rectangle 13"/>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7" name="Rectangle 14"/>
          <p:cNvSpPr>
            <a:spLocks noGrp="1" noChangeArrowheads="1"/>
          </p:cNvSpPr>
          <p:nvPr>
            <p:ph type="sldNum" sz="quarter" idx="12"/>
          </p:nvPr>
        </p:nvSpPr>
        <p:spPr>
          <a:ln/>
        </p:spPr>
        <p:txBody>
          <a:bodyPr/>
          <a:lstStyle>
            <a:lvl1pPr>
              <a:defRPr/>
            </a:lvl1pPr>
          </a:lstStyle>
          <a:p>
            <a:pPr>
              <a:defRPr/>
            </a:pPr>
            <a:fld id="{D2A0A923-605C-49CF-A082-F01EC5B8DAD3}"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17714115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925DFC32-F6AE-48A0-B80A-432302829BF3}"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15377830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15B7417-2C81-4EBE-9915-A8ED9AA3D640}"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2029779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E23B905-28C5-488A-A521-A5460A61E3C5}"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36549599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FB14201-FBE1-4EBA-9110-79052DFF96EC}"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18116970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B29E038-A9EC-433E-A44B-5F6D9A84ADB2}"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8031136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D7BB23F-322F-42DB-9BA9-3DA28D361EE5}"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5285017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4045C69-7BC6-4C28-B6D5-2A96DC67FBE5}"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18672537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7E7C2F2-3A98-45B0-A744-6E435067CDF7}"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35633232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4958E689-B271-4C1C-8DEE-4A89A3098959}"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58753276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8E63F8A-64B2-407F-A9BC-6D113B320473}"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11678796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th-TH">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h-TH">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181E068-5E5D-4B1B-B353-D7C815C770D6}" type="slidenum">
              <a:rPr lang="en-US">
                <a:solidFill>
                  <a:srgbClr val="000000"/>
                </a:solidFill>
              </a:rPr>
              <a:pPr>
                <a:defRPr/>
              </a:pPr>
              <a:t>‹#›</a:t>
            </a:fld>
            <a:endParaRPr lang="th-TH">
              <a:solidFill>
                <a:srgbClr val="000000"/>
              </a:solidFill>
            </a:endParaRPr>
          </a:p>
        </p:txBody>
      </p:sp>
    </p:spTree>
    <p:extLst>
      <p:ext uri="{BB962C8B-B14F-4D97-AF65-F5344CB8AC3E}">
        <p14:creationId xmlns:p14="http://schemas.microsoft.com/office/powerpoint/2010/main" xmlns="" val="40243538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667833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8183918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393498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72934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759201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258769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483485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200910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52618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574223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810617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5208037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894087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5827152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7924730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39452936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4171516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0616153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28782803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5687258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39586103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4980295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3052EA4-A507-4600-B17B-DAB97EF4738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5010244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xmlns="" val="37595335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8486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44958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44958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5486400"/>
            <a:ext cx="3810000" cy="83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8"/>
          <p:cNvSpPr>
            <a:spLocks noGrp="1" noChangeArrowheads="1"/>
          </p:cNvSpPr>
          <p:nvPr>
            <p:ph type="ftr" sz="quarter" idx="10"/>
          </p:nvPr>
        </p:nvSpPr>
        <p:spPr>
          <a:ln/>
        </p:spPr>
        <p:txBody>
          <a:bodyPr/>
          <a:lstStyle>
            <a:lvl1pPr>
              <a:defRPr/>
            </a:lvl1pPr>
          </a:lstStyle>
          <a:p>
            <a:pPr>
              <a:defRPr/>
            </a:pPr>
            <a:endParaRPr lang="en-US">
              <a:solidFill>
                <a:prstClr val="black">
                  <a:tint val="75000"/>
                </a:prstClr>
              </a:solidFill>
            </a:endParaRPr>
          </a:p>
        </p:txBody>
      </p:sp>
      <p:sp>
        <p:nvSpPr>
          <p:cNvPr id="7" name="Rectangle 19"/>
          <p:cNvSpPr>
            <a:spLocks noGrp="1" noChangeArrowheads="1"/>
          </p:cNvSpPr>
          <p:nvPr>
            <p:ph type="sldNum" sz="quarter" idx="11"/>
          </p:nvPr>
        </p:nvSpPr>
        <p:spPr>
          <a:ln/>
        </p:spPr>
        <p:txBody>
          <a:bodyPr/>
          <a:lstStyle>
            <a:lvl1pPr>
              <a:defRPr/>
            </a:lvl1pPr>
          </a:lstStyle>
          <a:p>
            <a:pPr>
              <a:defRPr/>
            </a:pPr>
            <a:fld id="{C7F80CC5-E5AE-4D76-AF1D-B786AE71BD4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2391603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97660341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397621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4262469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666523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144866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164957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617915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418764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086371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2898479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14371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theme" Target="../theme/theme6.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theme" Target="../theme/theme7.xml"/><Relationship Id="rId2" Type="http://schemas.openxmlformats.org/officeDocument/2006/relationships/slideLayout" Target="../slideLayouts/slideLayout75.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71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aseline="0" smtClean="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aseline="0" smtClean="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aseline="0" smtClean="0"/>
            </a:lvl1pPr>
          </a:lstStyle>
          <a:p>
            <a:pPr fontAlgn="base">
              <a:spcBef>
                <a:spcPct val="0"/>
              </a:spcBef>
              <a:spcAft>
                <a:spcPct val="0"/>
              </a:spcAft>
              <a:defRPr/>
            </a:pPr>
            <a:fld id="{54509CE5-9C1B-45A0-A357-3CDF0FED755B}" type="slidenum">
              <a:rPr lang="en-GB">
                <a:solidFill>
                  <a:srgbClr val="000000"/>
                </a:solidFill>
              </a:rPr>
              <a:pPr fontAlgn="base">
                <a:spcBef>
                  <a:spcPct val="0"/>
                </a:spcBef>
                <a:spcAft>
                  <a:spcPct val="0"/>
                </a:spcAft>
                <a:defRPr/>
              </a:pPr>
              <a:t>‹#›</a:t>
            </a:fld>
            <a:endParaRPr lang="en-GB">
              <a:solidFill>
                <a:srgbClr val="000000"/>
              </a:solidFill>
            </a:endParaRPr>
          </a:p>
        </p:txBody>
      </p:sp>
    </p:spTree>
    <p:extLst>
      <p:ext uri="{BB962C8B-B14F-4D97-AF65-F5344CB8AC3E}">
        <p14:creationId xmlns:p14="http://schemas.microsoft.com/office/powerpoint/2010/main" xmlns="" val="21153378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87313"/>
            <a:ext cx="7772400"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2051" name="Rectangle 3"/>
          <p:cNvSpPr>
            <a:spLocks noGrp="1" noChangeArrowheads="1"/>
          </p:cNvSpPr>
          <p:nvPr>
            <p:ph type="body" idx="1"/>
          </p:nvPr>
        </p:nvSpPr>
        <p:spPr bwMode="auto">
          <a:xfrm>
            <a:off x="685800" y="1981200"/>
            <a:ext cx="7772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smtClean="0"/>
              <a:t>Click to edit Master text style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eaLnBrk="0" fontAlgn="base" hangingPunct="0">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eaLnBrk="0" fontAlgn="base" hangingPunct="0">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7161213" y="6478588"/>
            <a:ext cx="1905000" cy="292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eaLnBrk="0" fontAlgn="base" hangingPunct="0">
              <a:spcBef>
                <a:spcPct val="0"/>
              </a:spcBef>
              <a:spcAft>
                <a:spcPct val="0"/>
              </a:spcAft>
              <a:defRPr/>
            </a:pPr>
            <a:fld id="{B6D2FE4B-B987-436B-8C0C-9DFF5F5B4E70}" type="slidenum">
              <a:rPr lang="en-US">
                <a:solidFill>
                  <a:srgbClr val="000000"/>
                </a:solidFill>
              </a:rPr>
              <a:pPr eaLnBrk="0" fontAlgn="base" hangingPunct="0">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xmlns="" val="228519413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ftr="0" dt="0"/>
  <p:txStyles>
    <p:titleStyle>
      <a:lvl1pPr algn="ctr" rtl="0" eaLnBrk="0" fontAlgn="base" hangingPunct="0">
        <a:spcBef>
          <a:spcPct val="0"/>
        </a:spcBef>
        <a:spcAft>
          <a:spcPct val="0"/>
        </a:spcAft>
        <a:defRPr sz="2800" u="sng">
          <a:solidFill>
            <a:schemeClr val="tx2"/>
          </a:solidFill>
          <a:latin typeface="+mj-lt"/>
          <a:ea typeface="+mj-ea"/>
          <a:cs typeface="+mj-cs"/>
        </a:defRPr>
      </a:lvl1pPr>
      <a:lvl2pPr algn="ctr" rtl="0" eaLnBrk="0" fontAlgn="base" hangingPunct="0">
        <a:spcBef>
          <a:spcPct val="0"/>
        </a:spcBef>
        <a:spcAft>
          <a:spcPct val="0"/>
        </a:spcAft>
        <a:defRPr sz="2800" u="sng">
          <a:solidFill>
            <a:schemeClr val="tx2"/>
          </a:solidFill>
          <a:latin typeface="Times New Roman" pitchFamily="18" charset="0"/>
        </a:defRPr>
      </a:lvl2pPr>
      <a:lvl3pPr algn="ctr" rtl="0" eaLnBrk="0" fontAlgn="base" hangingPunct="0">
        <a:spcBef>
          <a:spcPct val="0"/>
        </a:spcBef>
        <a:spcAft>
          <a:spcPct val="0"/>
        </a:spcAft>
        <a:defRPr sz="2800" u="sng">
          <a:solidFill>
            <a:schemeClr val="tx2"/>
          </a:solidFill>
          <a:latin typeface="Times New Roman" pitchFamily="18" charset="0"/>
        </a:defRPr>
      </a:lvl3pPr>
      <a:lvl4pPr algn="ctr" rtl="0" eaLnBrk="0" fontAlgn="base" hangingPunct="0">
        <a:spcBef>
          <a:spcPct val="0"/>
        </a:spcBef>
        <a:spcAft>
          <a:spcPct val="0"/>
        </a:spcAft>
        <a:defRPr sz="2800" u="sng">
          <a:solidFill>
            <a:schemeClr val="tx2"/>
          </a:solidFill>
          <a:latin typeface="Times New Roman" pitchFamily="18" charset="0"/>
        </a:defRPr>
      </a:lvl4pPr>
      <a:lvl5pPr algn="ctr" rtl="0" eaLnBrk="0" fontAlgn="base" hangingPunct="0">
        <a:spcBef>
          <a:spcPct val="0"/>
        </a:spcBef>
        <a:spcAft>
          <a:spcPct val="0"/>
        </a:spcAft>
        <a:defRPr sz="2800" u="sng">
          <a:solidFill>
            <a:schemeClr val="tx2"/>
          </a:solidFill>
          <a:latin typeface="Times New Roman" pitchFamily="18" charset="0"/>
        </a:defRPr>
      </a:lvl5pPr>
      <a:lvl6pPr marL="457200" algn="ctr" rtl="0" eaLnBrk="0" fontAlgn="base" hangingPunct="0">
        <a:spcBef>
          <a:spcPct val="0"/>
        </a:spcBef>
        <a:spcAft>
          <a:spcPct val="0"/>
        </a:spcAft>
        <a:defRPr sz="2800" u="sng">
          <a:solidFill>
            <a:schemeClr val="tx2"/>
          </a:solidFill>
          <a:latin typeface="Times New Roman" pitchFamily="18" charset="0"/>
        </a:defRPr>
      </a:lvl6pPr>
      <a:lvl7pPr marL="914400" algn="ctr" rtl="0" eaLnBrk="0" fontAlgn="base" hangingPunct="0">
        <a:spcBef>
          <a:spcPct val="0"/>
        </a:spcBef>
        <a:spcAft>
          <a:spcPct val="0"/>
        </a:spcAft>
        <a:defRPr sz="2800" u="sng">
          <a:solidFill>
            <a:schemeClr val="tx2"/>
          </a:solidFill>
          <a:latin typeface="Times New Roman" pitchFamily="18" charset="0"/>
        </a:defRPr>
      </a:lvl7pPr>
      <a:lvl8pPr marL="1371600" algn="ctr" rtl="0" eaLnBrk="0" fontAlgn="base" hangingPunct="0">
        <a:spcBef>
          <a:spcPct val="0"/>
        </a:spcBef>
        <a:spcAft>
          <a:spcPct val="0"/>
        </a:spcAft>
        <a:defRPr sz="2800" u="sng">
          <a:solidFill>
            <a:schemeClr val="tx2"/>
          </a:solidFill>
          <a:latin typeface="Times New Roman" pitchFamily="18" charset="0"/>
        </a:defRPr>
      </a:lvl8pPr>
      <a:lvl9pPr marL="1828800" algn="ctr" rtl="0" eaLnBrk="0" fontAlgn="base" hangingPunct="0">
        <a:spcBef>
          <a:spcPct val="0"/>
        </a:spcBef>
        <a:spcAft>
          <a:spcPct val="0"/>
        </a:spcAft>
        <a:defRPr sz="2800" u="sng">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3225603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52"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h-TH" smtClean="0"/>
              <a:t>Click to edit Master title style</a:t>
            </a:r>
          </a:p>
        </p:txBody>
      </p:sp>
      <p:sp>
        <p:nvSpPr>
          <p:cNvPr id="3686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h-TH" smtClean="0"/>
              <a:t>Click to edit Master text styles</a:t>
            </a:r>
          </a:p>
          <a:p>
            <a:pPr lvl="1"/>
            <a:r>
              <a:rPr lang="th-TH" smtClean="0"/>
              <a:t>Second level</a:t>
            </a:r>
          </a:p>
          <a:p>
            <a:pPr lvl="2"/>
            <a:r>
              <a:rPr lang="th-TH" smtClean="0"/>
              <a:t>Third level</a:t>
            </a:r>
          </a:p>
          <a:p>
            <a:pPr lvl="3"/>
            <a:r>
              <a:rPr lang="th-TH" smtClean="0"/>
              <a:t>Fourth level</a:t>
            </a:r>
          </a:p>
          <a:p>
            <a:pPr lvl="4"/>
            <a:r>
              <a:rPr lang="th-TH"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th-TH">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th-TH">
              <a:solidFill>
                <a:srgbClr val="000000"/>
              </a:solidFill>
            </a:endParaRPr>
          </a:p>
        </p:txBody>
      </p:sp>
      <p:sp>
        <p:nvSpPr>
          <p:cNvPr id="1030" name="Rectangle 6"/>
          <p:cNvSpPr>
            <a:spLocks noGrp="1" noChangeArrowheads="1"/>
          </p:cNvSpPr>
          <p:nvPr>
            <p:ph type="sldNum" sz="quarter" idx="4"/>
          </p:nvPr>
        </p:nvSpPr>
        <p:spPr bwMode="auto">
          <a:xfrm>
            <a:off x="6934200" y="63817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600" smtClean="0">
                <a:latin typeface="Comic Sans MS" pitchFamily="66" charset="0"/>
              </a:defRPr>
            </a:lvl1pPr>
          </a:lstStyle>
          <a:p>
            <a:pPr fontAlgn="base">
              <a:spcBef>
                <a:spcPct val="0"/>
              </a:spcBef>
              <a:spcAft>
                <a:spcPct val="0"/>
              </a:spcAft>
              <a:defRPr/>
            </a:pPr>
            <a:fld id="{14A94D62-CE25-41D3-8765-E03700814DC6}" type="slidenum">
              <a:rPr lang="en-US">
                <a:solidFill>
                  <a:srgbClr val="000000"/>
                </a:solidFill>
              </a:rPr>
              <a:pPr fontAlgn="base">
                <a:spcBef>
                  <a:spcPct val="0"/>
                </a:spcBef>
                <a:spcAft>
                  <a:spcPct val="0"/>
                </a:spcAft>
                <a:defRPr/>
              </a:pPr>
              <a:t>‹#›</a:t>
            </a:fld>
            <a:endParaRPr lang="th-TH">
              <a:solidFill>
                <a:srgbClr val="000000"/>
              </a:solidFill>
            </a:endParaRPr>
          </a:p>
        </p:txBody>
      </p:sp>
    </p:spTree>
    <p:extLst>
      <p:ext uri="{BB962C8B-B14F-4D97-AF65-F5344CB8AC3E}">
        <p14:creationId xmlns:p14="http://schemas.microsoft.com/office/powerpoint/2010/main" xmlns="" val="9114296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Verdana" pitchFamily="34" charset="0"/>
          <a:cs typeface="Angsana New" pitchFamily="18" charset="-34"/>
        </a:defRPr>
      </a:lvl2pPr>
      <a:lvl3pPr algn="ctr" rtl="0" eaLnBrk="0" fontAlgn="base" hangingPunct="0">
        <a:spcBef>
          <a:spcPct val="0"/>
        </a:spcBef>
        <a:spcAft>
          <a:spcPct val="0"/>
        </a:spcAft>
        <a:defRPr sz="4400">
          <a:solidFill>
            <a:schemeClr val="tx2"/>
          </a:solidFill>
          <a:latin typeface="Verdana" pitchFamily="34" charset="0"/>
          <a:cs typeface="Angsana New" pitchFamily="18" charset="-34"/>
        </a:defRPr>
      </a:lvl3pPr>
      <a:lvl4pPr algn="ctr" rtl="0" eaLnBrk="0" fontAlgn="base" hangingPunct="0">
        <a:spcBef>
          <a:spcPct val="0"/>
        </a:spcBef>
        <a:spcAft>
          <a:spcPct val="0"/>
        </a:spcAft>
        <a:defRPr sz="4400">
          <a:solidFill>
            <a:schemeClr val="tx2"/>
          </a:solidFill>
          <a:latin typeface="Verdana" pitchFamily="34" charset="0"/>
          <a:cs typeface="Angsana New" pitchFamily="18" charset="-34"/>
        </a:defRPr>
      </a:lvl4pPr>
      <a:lvl5pPr algn="ctr" rtl="0" eaLnBrk="0" fontAlgn="base" hangingPunct="0">
        <a:spcBef>
          <a:spcPct val="0"/>
        </a:spcBef>
        <a:spcAft>
          <a:spcPct val="0"/>
        </a:spcAft>
        <a:defRPr sz="4400">
          <a:solidFill>
            <a:schemeClr val="tx2"/>
          </a:solidFill>
          <a:latin typeface="Verdana" pitchFamily="34" charset="0"/>
          <a:cs typeface="Angsana New" pitchFamily="18" charset="-34"/>
        </a:defRPr>
      </a:lvl5pPr>
      <a:lvl6pPr marL="457200" algn="ctr" rtl="0" fontAlgn="base">
        <a:spcBef>
          <a:spcPct val="0"/>
        </a:spcBef>
        <a:spcAft>
          <a:spcPct val="0"/>
        </a:spcAft>
        <a:defRPr sz="4400">
          <a:solidFill>
            <a:schemeClr val="tx2"/>
          </a:solidFill>
          <a:latin typeface="Verdana" pitchFamily="34" charset="0"/>
          <a:cs typeface="Angsana New" pitchFamily="18" charset="-34"/>
        </a:defRPr>
      </a:lvl6pPr>
      <a:lvl7pPr marL="914400" algn="ctr" rtl="0" fontAlgn="base">
        <a:spcBef>
          <a:spcPct val="0"/>
        </a:spcBef>
        <a:spcAft>
          <a:spcPct val="0"/>
        </a:spcAft>
        <a:defRPr sz="4400">
          <a:solidFill>
            <a:schemeClr val="tx2"/>
          </a:solidFill>
          <a:latin typeface="Verdana" pitchFamily="34" charset="0"/>
          <a:cs typeface="Angsana New" pitchFamily="18" charset="-34"/>
        </a:defRPr>
      </a:lvl7pPr>
      <a:lvl8pPr marL="1371600" algn="ctr" rtl="0" fontAlgn="base">
        <a:spcBef>
          <a:spcPct val="0"/>
        </a:spcBef>
        <a:spcAft>
          <a:spcPct val="0"/>
        </a:spcAft>
        <a:defRPr sz="4400">
          <a:solidFill>
            <a:schemeClr val="tx2"/>
          </a:solidFill>
          <a:latin typeface="Verdana" pitchFamily="34" charset="0"/>
          <a:cs typeface="Angsana New" pitchFamily="18" charset="-34"/>
        </a:defRPr>
      </a:lvl8pPr>
      <a:lvl9pPr marL="1828800" algn="ctr" rtl="0" fontAlgn="base">
        <a:spcBef>
          <a:spcPct val="0"/>
        </a:spcBef>
        <a:spcAft>
          <a:spcPct val="0"/>
        </a:spcAft>
        <a:defRPr sz="4400">
          <a:solidFill>
            <a:schemeClr val="tx2"/>
          </a:solidFill>
          <a:latin typeface="Verdana" pitchFamily="34" charset="0"/>
          <a:cs typeface="Angsana New" pitchFamily="18" charset="-34"/>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97630526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9/14/2012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xmlns="" val="122374283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DBBE84-6E04-47A3-AD5E-794D3DFB874A}" type="datetimeFigureOut">
              <a:rPr lang="en-US" smtClean="0">
                <a:solidFill>
                  <a:prstClr val="black">
                    <a:tint val="75000"/>
                  </a:prstClr>
                </a:solidFill>
              </a:rPr>
              <a:pPr/>
              <a:t>9/14/2012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53A34-1EFE-41BE-8D6A-202BC5AC053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4560889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39.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0.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4.xml"/><Relationship Id="rId1" Type="http://schemas.openxmlformats.org/officeDocument/2006/relationships/vmlDrawing" Target="../drawings/vmlDrawing3.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39.xml"/><Relationship Id="rId1" Type="http://schemas.openxmlformats.org/officeDocument/2006/relationships/vmlDrawing" Target="../drawings/vmlDrawing4.v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1.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39.xml"/><Relationship Id="rId1" Type="http://schemas.openxmlformats.org/officeDocument/2006/relationships/vmlDrawing" Target="../drawings/vmlDrawing5.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hyperlink" Target="http://www.led-watch.com/tx4.htm" TargetMode="External"/><Relationship Id="rId1" Type="http://schemas.openxmlformats.org/officeDocument/2006/relationships/slideLayout" Target="../slideLayouts/slideLayout3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hyperlink" Target="http://images.google.com.tr/imgres?imgurl=http://www.logolites.com/images/1948suction.jpg&amp;imgrefurl=http://www.logolites.com/gallery/images.htm&amp;h=294&amp;w=500&amp;sz=21&amp;tbnid=Y9GW4geNy70J:&amp;tbnh=74&amp;tbnw=126&amp;start=91&amp;prev=/images?q=led&amp;start=80&amp;hl=tr&amp;lr=&amp;sa=N"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1.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a:normAutofit fontScale="85000" lnSpcReduction="20000"/>
          </a:bodyPr>
          <a:lstStyle/>
          <a:p>
            <a:pPr marL="0" indent="0">
              <a:buNone/>
            </a:pPr>
            <a:endParaRPr lang="en-US" sz="20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Dr. Nasim Zafar</a:t>
            </a:r>
          </a:p>
          <a:p>
            <a:pPr algn="ctr">
              <a:buNone/>
            </a:pPr>
            <a:r>
              <a:rPr lang="en-US" sz="2400" b="1" dirty="0" smtClean="0">
                <a:latin typeface="Times New Roman" pitchFamily="18" charset="0"/>
                <a:cs typeface="Times New Roman" pitchFamily="18" charset="0"/>
              </a:rPr>
              <a:t>Electronics 1</a:t>
            </a:r>
          </a:p>
          <a:p>
            <a:pPr algn="ctr">
              <a:buNone/>
            </a:pPr>
            <a:r>
              <a:rPr lang="en-US" sz="2400" b="1" dirty="0" smtClean="0">
                <a:latin typeface="Times New Roman" pitchFamily="18" charset="0"/>
                <a:cs typeface="Times New Roman" pitchFamily="18" charset="0"/>
              </a:rPr>
              <a:t>EEE 231 – BS Electrical Engineering</a:t>
            </a:r>
            <a:endParaRPr lang="en-US" sz="24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Fall Semester – 2012</a:t>
            </a:r>
            <a:endParaRPr lang="en-US" sz="2400" dirty="0">
              <a:latin typeface="Times New Roman" pitchFamily="18" charset="0"/>
              <a:cs typeface="Times New Roman" pitchFamily="18" charset="0"/>
            </a:endParaRPr>
          </a:p>
        </p:txBody>
      </p:sp>
      <p:sp>
        <p:nvSpPr>
          <p:cNvPr id="2" name="Title 1"/>
          <p:cNvSpPr>
            <a:spLocks noGrp="1"/>
          </p:cNvSpPr>
          <p:nvPr>
            <p:ph type="title" idx="4294967295"/>
          </p:nvPr>
        </p:nvSpPr>
        <p:spPr>
          <a:xfrm>
            <a:off x="0" y="2133600"/>
            <a:ext cx="9144000" cy="1524000"/>
          </a:xfrm>
        </p:spPr>
        <p:txBody>
          <a:bodyPr>
            <a:normAutofit/>
          </a:bodyPr>
          <a:lstStyle/>
          <a:p>
            <a:r>
              <a:rPr lang="en-US" sz="2400" b="1" dirty="0" smtClean="0">
                <a:solidFill>
                  <a:schemeClr val="tx1"/>
                </a:solidFill>
                <a:effectLst/>
                <a:latin typeface="Times New Roman" pitchFamily="18" charset="0"/>
                <a:cs typeface="Times New Roman" pitchFamily="18" charset="0"/>
              </a:rPr>
              <a:t>COMSATS Institute of Information Technology</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Virtual campus</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Islamabad</a:t>
            </a:r>
            <a:endParaRPr lang="en-US" sz="2400" b="1" dirty="0">
              <a:solidFill>
                <a:schemeClr val="tx1"/>
              </a:solidFill>
              <a:effectLst/>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3733800" y="609600"/>
            <a:ext cx="1371600" cy="1295400"/>
          </a:xfrm>
          <a:prstGeom prst="rect">
            <a:avLst/>
          </a:prstGeom>
          <a:noFill/>
          <a:ln w="9525">
            <a:noFill/>
            <a:miter lim="800000"/>
            <a:headEnd/>
            <a:tailEnd/>
          </a:ln>
        </p:spPr>
      </p:pic>
    </p:spTree>
    <p:extLst>
      <p:ext uri="{BB962C8B-B14F-4D97-AF65-F5344CB8AC3E}">
        <p14:creationId xmlns:p14="http://schemas.microsoft.com/office/powerpoint/2010/main" xmlns="" val="2846206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Special-Purpose Diodes:</a:t>
            </a:r>
            <a:endParaRPr lang="en-US" sz="2800" dirty="0" smtClean="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algn="ctr">
              <a:buNone/>
            </a:pPr>
            <a:r>
              <a:rPr lang="en-US" sz="11200" b="1" dirty="0" smtClean="0">
                <a:latin typeface="Times New Roman" pitchFamily="18" charset="0"/>
                <a:cs typeface="Times New Roman" pitchFamily="18" charset="0"/>
              </a:rPr>
              <a:t>	Lecture No: 12</a:t>
            </a:r>
          </a:p>
          <a:p>
            <a:pPr>
              <a:buNone/>
            </a:pPr>
            <a:r>
              <a:rPr lang="en-US" sz="11200" b="1" dirty="0" smtClean="0">
                <a:solidFill>
                  <a:srgbClr val="FF0000"/>
                </a:solidFill>
                <a:latin typeface="Times New Roman" pitchFamily="18" charset="0"/>
                <a:cs typeface="Times New Roman" pitchFamily="18" charset="0"/>
              </a:rPr>
              <a:t>	    </a:t>
            </a:r>
            <a:r>
              <a:rPr lang="en-US" sz="9600" b="1" dirty="0" smtClean="0">
                <a:solidFill>
                  <a:srgbClr val="FF0000"/>
                </a:solidFill>
                <a:latin typeface="Times New Roman" pitchFamily="18" charset="0"/>
                <a:cs typeface="Times New Roman" pitchFamily="18" charset="0"/>
              </a:rPr>
              <a:t>Contents:</a:t>
            </a:r>
            <a:endParaRPr lang="en-US" sz="9600" dirty="0" smtClean="0">
              <a:latin typeface="Times New Roman" pitchFamily="18" charset="0"/>
              <a:cs typeface="Times New Roman" pitchFamily="18" charset="0"/>
            </a:endParaRPr>
          </a:p>
          <a:p>
            <a:pPr lvl="1" eaLnBrk="0" fontAlgn="base" hangingPunct="0">
              <a:lnSpc>
                <a:spcPct val="170000"/>
              </a:lnSpc>
              <a:spcAft>
                <a:spcPct val="0"/>
              </a:spcAft>
              <a:buClr>
                <a:srgbClr val="FF0000"/>
              </a:buClr>
              <a:buFont typeface="Wingdings" pitchFamily="2" charset="2"/>
              <a:buChar char="Ø"/>
            </a:pPr>
            <a:r>
              <a:rPr lang="en-US" sz="9600" b="1" kern="0" dirty="0" err="1" smtClean="0">
                <a:solidFill>
                  <a:prstClr val="black"/>
                </a:solidFill>
                <a:latin typeface="Times New Roman"/>
              </a:rPr>
              <a:t>Zener</a:t>
            </a:r>
            <a:r>
              <a:rPr lang="en-US" sz="9600" b="1" kern="0" dirty="0" smtClean="0">
                <a:solidFill>
                  <a:prstClr val="black"/>
                </a:solidFill>
                <a:latin typeface="Times New Roman"/>
              </a:rPr>
              <a:t> diodes</a:t>
            </a:r>
            <a:r>
              <a:rPr kumimoji="1" lang="en-US" altLang="ko-KR" sz="9600" b="1" dirty="0" smtClean="0">
                <a:solidFill>
                  <a:prstClr val="black"/>
                </a:solidFill>
                <a:latin typeface="Times New Roman" pitchFamily="18" charset="0"/>
                <a:ea typeface="굴림" pitchFamily="50" charset="-127"/>
              </a:rPr>
              <a:t> </a:t>
            </a:r>
          </a:p>
          <a:p>
            <a:pPr lvl="1" eaLnBrk="0" fontAlgn="base" hangingPunct="0">
              <a:lnSpc>
                <a:spcPct val="170000"/>
              </a:lnSpc>
              <a:spcAft>
                <a:spcPct val="0"/>
              </a:spcAft>
              <a:buClr>
                <a:srgbClr val="FF0000"/>
              </a:buClr>
              <a:buFont typeface="Wingdings" pitchFamily="2" charset="2"/>
              <a:buChar char="Ø"/>
            </a:pPr>
            <a:r>
              <a:rPr lang="en-US" sz="9600" b="1" dirty="0" err="1" smtClean="0">
                <a:solidFill>
                  <a:srgbClr val="FF0000"/>
                </a:solidFill>
                <a:latin typeface="Times New Roman" pitchFamily="18" charset="0"/>
                <a:cs typeface="Times New Roman" pitchFamily="18" charset="0"/>
              </a:rPr>
              <a:t>Opto</a:t>
            </a:r>
            <a:r>
              <a:rPr lang="en-US" sz="9600" b="1" dirty="0" smtClean="0">
                <a:solidFill>
                  <a:srgbClr val="FF0000"/>
                </a:solidFill>
                <a:latin typeface="Times New Roman" pitchFamily="18" charset="0"/>
                <a:cs typeface="Times New Roman" pitchFamily="18" charset="0"/>
              </a:rPr>
              <a:t>-Electronic Diodes</a:t>
            </a:r>
          </a:p>
          <a:p>
            <a:pPr lvl="1">
              <a:lnSpc>
                <a:spcPct val="120000"/>
              </a:lnSpc>
              <a:buNone/>
            </a:pPr>
            <a:r>
              <a:rPr lang="en-US" sz="8000" b="1" dirty="0" smtClean="0">
                <a:solidFill>
                  <a:srgbClr val="008000"/>
                </a:solidFill>
                <a:latin typeface="Times New Roman" pitchFamily="18" charset="0"/>
                <a:cs typeface="Times New Roman" pitchFamily="18" charset="0"/>
              </a:rPr>
              <a:t>		Light Emitting Diodes (LEDs)</a:t>
            </a:r>
          </a:p>
          <a:p>
            <a:pPr lvl="1">
              <a:lnSpc>
                <a:spcPct val="120000"/>
              </a:lnSpc>
              <a:buNone/>
            </a:pPr>
            <a:r>
              <a:rPr lang="en-US" sz="8000" b="1" dirty="0" smtClean="0">
                <a:solidFill>
                  <a:srgbClr val="008000"/>
                </a:solidFill>
                <a:latin typeface="Times New Roman" pitchFamily="18" charset="0"/>
                <a:cs typeface="Times New Roman" pitchFamily="18" charset="0"/>
              </a:rPr>
              <a:t>	   Laser Diodes</a:t>
            </a:r>
            <a:r>
              <a:rPr lang="en-US" sz="8000" b="1" dirty="0" smtClean="0">
                <a:solidFill>
                  <a:srgbClr val="0000FF"/>
                </a:solidFill>
                <a:latin typeface="Times New Roman" pitchFamily="18" charset="0"/>
                <a:cs typeface="Times New Roman" pitchFamily="18" charset="0"/>
              </a:rPr>
              <a:t> </a:t>
            </a:r>
          </a:p>
          <a:p>
            <a:pPr lvl="1">
              <a:lnSpc>
                <a:spcPct val="120000"/>
              </a:lnSpc>
              <a:buNone/>
            </a:pPr>
            <a:r>
              <a:rPr lang="en-US" sz="8000" b="1" dirty="0" smtClean="0">
                <a:solidFill>
                  <a:srgbClr val="0000FF"/>
                </a:solidFill>
                <a:latin typeface="Times New Roman" pitchFamily="18" charset="0"/>
                <a:cs typeface="Times New Roman" pitchFamily="18" charset="0"/>
              </a:rPr>
              <a:t>	   Photodiodes </a:t>
            </a:r>
          </a:p>
          <a:p>
            <a:pPr lvl="1">
              <a:lnSpc>
                <a:spcPct val="120000"/>
              </a:lnSpc>
              <a:buNone/>
            </a:pPr>
            <a:r>
              <a:rPr lang="en-US" sz="8000" b="1" dirty="0" smtClean="0">
                <a:solidFill>
                  <a:srgbClr val="0000FF"/>
                </a:solidFill>
                <a:latin typeface="Times New Roman" pitchFamily="18" charset="0"/>
                <a:cs typeface="Times New Roman" pitchFamily="18" charset="0"/>
              </a:rPr>
              <a:t>		Solar Cells</a:t>
            </a:r>
            <a:endParaRPr lang="en-US" sz="8000" b="1" dirty="0" smtClean="0">
              <a:solidFill>
                <a:srgbClr val="008000"/>
              </a:solidFill>
              <a:latin typeface="Times New Roman" pitchFamily="18" charset="0"/>
              <a:cs typeface="Times New Roman" pitchFamily="18" charset="0"/>
            </a:endParaRPr>
          </a:p>
          <a:p>
            <a:pPr lvl="1" eaLnBrk="0" fontAlgn="base" hangingPunct="0">
              <a:lnSpc>
                <a:spcPct val="170000"/>
              </a:lnSpc>
              <a:spcAft>
                <a:spcPct val="0"/>
              </a:spcAft>
              <a:buClr>
                <a:srgbClr val="FF0000"/>
              </a:buClr>
              <a:buFont typeface="Wingdings" pitchFamily="2" charset="2"/>
              <a:buChar char="Ø"/>
            </a:pPr>
            <a:r>
              <a:rPr lang="en-US" sz="9600" b="1" kern="0" dirty="0" err="1" smtClean="0">
                <a:solidFill>
                  <a:prstClr val="black"/>
                </a:solidFill>
                <a:latin typeface="Times New Roman"/>
              </a:rPr>
              <a:t>Varactor</a:t>
            </a:r>
            <a:r>
              <a:rPr lang="en-US" sz="9600" b="1" kern="0" dirty="0" smtClean="0">
                <a:solidFill>
                  <a:prstClr val="black"/>
                </a:solidFill>
                <a:latin typeface="Times New Roman"/>
              </a:rPr>
              <a:t> Diodes </a:t>
            </a:r>
          </a:p>
          <a:p>
            <a:pPr>
              <a:lnSpc>
                <a:spcPct val="170000"/>
              </a:lnSpc>
              <a:buNone/>
            </a:pPr>
            <a:endParaRPr lang="en-US" sz="8000" dirty="0" smtClean="0">
              <a:latin typeface="Times New Roman" pitchFamily="18" charset="0"/>
              <a:cs typeface="Times New Roman" pitchFamily="18" charset="0"/>
            </a:endParaRPr>
          </a:p>
          <a:p>
            <a:pPr>
              <a:lnSpc>
                <a:spcPct val="150000"/>
              </a:lnSpc>
              <a:buNone/>
            </a:pPr>
            <a:r>
              <a:rPr lang="en-US" sz="8000" dirty="0" smtClean="0">
                <a:latin typeface="Times New Roman" pitchFamily="18" charset="0"/>
                <a:cs typeface="Times New Roman" pitchFamily="18" charset="0"/>
              </a:rPr>
              <a:t> </a:t>
            </a:r>
          </a:p>
          <a:p>
            <a:pPr>
              <a:lnSpc>
                <a:spcPct val="150000"/>
              </a:lnSpc>
            </a:pPr>
            <a:endParaRPr lang="en-US" dirty="0"/>
          </a:p>
        </p:txBody>
      </p:sp>
    </p:spTree>
    <p:extLst>
      <p:ext uri="{BB962C8B-B14F-4D97-AF65-F5344CB8AC3E}">
        <p14:creationId xmlns:p14="http://schemas.microsoft.com/office/powerpoint/2010/main" xmlns="" val="17182732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z="2800" b="1" dirty="0" smtClean="0">
                <a:solidFill>
                  <a:srgbClr val="FF0000"/>
                </a:solidFill>
                <a:latin typeface="Times New Roman" pitchFamily="18" charset="0"/>
                <a:cs typeface="Times New Roman" pitchFamily="18" charset="0"/>
              </a:rPr>
              <a:t>Reference:</a:t>
            </a:r>
            <a:endParaRPr lang="en-US" dirty="0"/>
          </a:p>
        </p:txBody>
      </p:sp>
      <p:sp>
        <p:nvSpPr>
          <p:cNvPr id="3" name="Content Placeholder 2"/>
          <p:cNvSpPr>
            <a:spLocks noGrp="1"/>
          </p:cNvSpPr>
          <p:nvPr>
            <p:ph idx="1"/>
          </p:nvPr>
        </p:nvSpPr>
        <p:spPr/>
        <p:txBody>
          <a:bodyPr>
            <a:normAutofit/>
          </a:bodyPr>
          <a:lstStyle/>
          <a:p>
            <a:pPr marL="0" lvl="0" indent="0" algn="ctr" fontAlgn="base">
              <a:lnSpc>
                <a:spcPct val="80000"/>
              </a:lnSpc>
              <a:spcAft>
                <a:spcPct val="0"/>
              </a:spcAft>
              <a:buNone/>
            </a:pPr>
            <a:r>
              <a:rPr lang="en-US" sz="2800" b="1" dirty="0" smtClean="0">
                <a:latin typeface="Times New Roman" pitchFamily="18" charset="0"/>
                <a:cs typeface="Times New Roman" pitchFamily="18" charset="0"/>
              </a:rPr>
              <a:t>Chapter 3 - Special-Purpose Diodes:</a:t>
            </a:r>
          </a:p>
          <a:p>
            <a:pPr marL="0" lvl="0" indent="0" algn="ctr" fontAlgn="base">
              <a:lnSpc>
                <a:spcPct val="80000"/>
              </a:lnSpc>
              <a:spcAft>
                <a:spcPct val="0"/>
              </a:spcAft>
              <a:buNone/>
            </a:pPr>
            <a:endParaRPr lang="en-US" sz="2400" b="1" dirty="0" smtClean="0">
              <a:latin typeface="Times New Roman" pitchFamily="18" charset="0"/>
              <a:cs typeface="Times New Roman" pitchFamily="18" charset="0"/>
            </a:endParaRPr>
          </a:p>
          <a:p>
            <a:pPr marL="0" lvl="0" indent="0" algn="ctr" fontAlgn="base">
              <a:spcAft>
                <a:spcPct val="0"/>
              </a:spcAft>
              <a:buNone/>
            </a:pPr>
            <a:r>
              <a:rPr lang="en-US" sz="2100" kern="0" dirty="0" smtClean="0">
                <a:solidFill>
                  <a:srgbClr val="000000"/>
                </a:solidFill>
                <a:latin typeface="Times New Roman" pitchFamily="18" charset="0"/>
                <a:cs typeface="Times New Roman" pitchFamily="18" charset="0"/>
              </a:rPr>
              <a:t>Figures are </a:t>
            </a:r>
            <a:r>
              <a:rPr lang="en-US" sz="2100" kern="0" dirty="0">
                <a:solidFill>
                  <a:srgbClr val="000000"/>
                </a:solidFill>
                <a:latin typeface="Times New Roman" pitchFamily="18" charset="0"/>
                <a:cs typeface="Times New Roman" pitchFamily="18" charset="0"/>
              </a:rPr>
              <a:t>redrawn (with some modifications</a:t>
            </a:r>
            <a:r>
              <a:rPr lang="en-US" sz="2100" kern="0" dirty="0" smtClean="0">
                <a:solidFill>
                  <a:srgbClr val="000000"/>
                </a:solidFill>
                <a:latin typeface="Times New Roman" pitchFamily="18" charset="0"/>
                <a:cs typeface="Times New Roman" pitchFamily="18" charset="0"/>
              </a:rPr>
              <a:t>) from </a:t>
            </a:r>
          </a:p>
          <a:p>
            <a:pPr marL="0" lvl="0" indent="0" algn="ctr" fontAlgn="base">
              <a:spcAft>
                <a:spcPct val="0"/>
              </a:spcAft>
              <a:buNone/>
            </a:pPr>
            <a:endParaRPr lang="en-US" sz="2000" b="1" kern="0" dirty="0" smtClean="0">
              <a:solidFill>
                <a:srgbClr val="000000"/>
              </a:solidFill>
              <a:latin typeface="Times New Roman" pitchFamily="18" charset="0"/>
              <a:cs typeface="Times New Roman" pitchFamily="18" charset="0"/>
            </a:endParaRPr>
          </a:p>
          <a:p>
            <a:pPr marL="0" lvl="0" indent="0" algn="ctr" fontAlgn="base">
              <a:spcAft>
                <a:spcPct val="0"/>
              </a:spcAft>
              <a:buNone/>
            </a:pPr>
            <a:r>
              <a:rPr lang="en-US" sz="2400" b="1" kern="0" dirty="0" smtClean="0">
                <a:solidFill>
                  <a:srgbClr val="000000"/>
                </a:solidFill>
                <a:latin typeface="Times New Roman" pitchFamily="18" charset="0"/>
                <a:cs typeface="Times New Roman" pitchFamily="18" charset="0"/>
              </a:rPr>
              <a:t>Electronic </a:t>
            </a:r>
            <a:r>
              <a:rPr lang="en-US" sz="2400" b="1" kern="0" dirty="0">
                <a:solidFill>
                  <a:srgbClr val="000000"/>
                </a:solidFill>
                <a:latin typeface="Times New Roman" pitchFamily="18" charset="0"/>
                <a:cs typeface="Times New Roman" pitchFamily="18" charset="0"/>
              </a:rPr>
              <a:t>Devices </a:t>
            </a:r>
            <a:endParaRPr lang="en-US" sz="2400" b="1" kern="0" dirty="0" smtClean="0">
              <a:solidFill>
                <a:srgbClr val="000000"/>
              </a:solidFill>
              <a:latin typeface="Times New Roman" pitchFamily="18" charset="0"/>
              <a:cs typeface="Times New Roman" pitchFamily="18" charset="0"/>
            </a:endParaRPr>
          </a:p>
          <a:p>
            <a:pPr marL="0" lvl="0" indent="0" algn="ctr" fontAlgn="base">
              <a:spcAft>
                <a:spcPct val="0"/>
              </a:spcAft>
              <a:buNone/>
            </a:pPr>
            <a:r>
              <a:rPr lang="en-US" sz="2400" kern="0" dirty="0" smtClean="0">
                <a:solidFill>
                  <a:srgbClr val="000000"/>
                </a:solidFill>
                <a:latin typeface="Times New Roman" pitchFamily="18" charset="0"/>
                <a:cs typeface="Times New Roman" pitchFamily="18" charset="0"/>
              </a:rPr>
              <a:t>By</a:t>
            </a:r>
            <a:endParaRPr lang="en-US" sz="2400" kern="0" dirty="0">
              <a:solidFill>
                <a:srgbClr val="000000"/>
              </a:solidFill>
              <a:latin typeface="Times New Roman" pitchFamily="18" charset="0"/>
              <a:cs typeface="Times New Roman" pitchFamily="18" charset="0"/>
            </a:endParaRPr>
          </a:p>
          <a:p>
            <a:pPr marL="0" lvl="0" indent="0" algn="ctr" fontAlgn="base">
              <a:spcAft>
                <a:spcPct val="0"/>
              </a:spcAft>
              <a:buNone/>
            </a:pPr>
            <a:r>
              <a:rPr lang="en-US" sz="2400" b="1" i="1" kern="0" dirty="0" smtClean="0">
                <a:solidFill>
                  <a:srgbClr val="FF0000"/>
                </a:solidFill>
                <a:latin typeface="Times New Roman" pitchFamily="18" charset="0"/>
                <a:cs typeface="Times New Roman" pitchFamily="18" charset="0"/>
              </a:rPr>
              <a:t>Thomas L. Floyd</a:t>
            </a:r>
            <a:endParaRPr lang="th-TH" sz="2400" b="1" i="1" kern="0" dirty="0">
              <a:solidFill>
                <a:srgbClr val="FF0000"/>
              </a:solidFill>
              <a:latin typeface="Times New Roman" pitchFamily="18" charset="0"/>
            </a:endParaRPr>
          </a:p>
        </p:txBody>
      </p:sp>
    </p:spTree>
    <p:extLst>
      <p:ext uri="{BB962C8B-B14F-4D97-AF65-F5344CB8AC3E}">
        <p14:creationId xmlns="" xmlns:p14="http://schemas.microsoft.com/office/powerpoint/2010/main" val="18239597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0" y="0"/>
            <a:ext cx="9144000" cy="838200"/>
          </a:xfrm>
          <a:solidFill>
            <a:schemeClr val="bg1"/>
          </a:solidFill>
        </p:spPr>
        <p:txBody>
          <a:bodyPr>
            <a:normAutofit/>
          </a:bodyPr>
          <a:lstStyle/>
          <a:p>
            <a:pPr eaLnBrk="1" hangingPunct="1">
              <a:defRPr/>
            </a:pPr>
            <a:r>
              <a:rPr lang="en-US" altLang="ko-KR" sz="2800" b="1" dirty="0" smtClean="0">
                <a:solidFill>
                  <a:srgbClr val="FF0000"/>
                </a:solidFill>
                <a:latin typeface="Times New Roman" pitchFamily="18" charset="0"/>
                <a:cs typeface="Times New Roman" pitchFamily="18" charset="0"/>
              </a:rPr>
              <a:t>Applications of PN Junctions: </a:t>
            </a:r>
          </a:p>
        </p:txBody>
      </p:sp>
      <p:sp>
        <p:nvSpPr>
          <p:cNvPr id="68613" name="Rectangle 5"/>
          <p:cNvSpPr>
            <a:spLocks noGrp="1" noChangeArrowheads="1"/>
          </p:cNvSpPr>
          <p:nvPr>
            <p:ph type="body" sz="half" idx="1"/>
          </p:nvPr>
        </p:nvSpPr>
        <p:spPr>
          <a:xfrm>
            <a:off x="395288" y="1844675"/>
            <a:ext cx="649287" cy="3384550"/>
          </a:xfrm>
          <a:gradFill rotWithShape="1">
            <a:gsLst>
              <a:gs pos="0">
                <a:srgbClr val="D6B19C"/>
              </a:gs>
              <a:gs pos="30000">
                <a:srgbClr val="D49E6C"/>
              </a:gs>
              <a:gs pos="70000">
                <a:srgbClr val="A65528"/>
              </a:gs>
              <a:gs pos="100000">
                <a:srgbClr val="663012"/>
              </a:gs>
            </a:gsLst>
            <a:path path="shape">
              <a:fillToRect l="50000" t="50000" r="50000" b="50000"/>
            </a:path>
          </a:gradFill>
        </p:spPr>
        <p:txBody>
          <a:bodyPr/>
          <a:lstStyle/>
          <a:p>
            <a:pPr algn="ctr" eaLnBrk="1" hangingPunct="1">
              <a:lnSpc>
                <a:spcPct val="80000"/>
              </a:lnSpc>
              <a:buFont typeface="Wingdings" pitchFamily="2" charset="2"/>
              <a:buNone/>
              <a:defRPr/>
            </a:pPr>
            <a:r>
              <a:rPr lang="en-US" altLang="ko-KR" sz="2000" dirty="0" smtClean="0">
                <a:ea typeface="+mn-ea"/>
              </a:rPr>
              <a:t>P</a:t>
            </a:r>
          </a:p>
          <a:p>
            <a:pPr algn="ctr" eaLnBrk="1" hangingPunct="1">
              <a:lnSpc>
                <a:spcPct val="80000"/>
              </a:lnSpc>
              <a:buFont typeface="Wingdings" pitchFamily="2" charset="2"/>
              <a:buNone/>
              <a:defRPr/>
            </a:pPr>
            <a:r>
              <a:rPr lang="en-US" altLang="ko-KR" sz="2000" dirty="0" smtClean="0">
                <a:ea typeface="+mn-ea"/>
              </a:rPr>
              <a:t>N </a:t>
            </a:r>
          </a:p>
          <a:p>
            <a:pPr algn="ctr" eaLnBrk="1" hangingPunct="1">
              <a:lnSpc>
                <a:spcPct val="80000"/>
              </a:lnSpc>
              <a:buFont typeface="Wingdings" pitchFamily="2" charset="2"/>
              <a:buNone/>
              <a:defRPr/>
            </a:pPr>
            <a:endParaRPr lang="en-US" altLang="ko-KR" sz="2000" dirty="0" smtClean="0">
              <a:ea typeface="+mn-ea"/>
            </a:endParaRPr>
          </a:p>
          <a:p>
            <a:pPr algn="ctr" eaLnBrk="1" hangingPunct="1">
              <a:lnSpc>
                <a:spcPct val="80000"/>
              </a:lnSpc>
              <a:buFont typeface="Wingdings" pitchFamily="2" charset="2"/>
              <a:buNone/>
              <a:defRPr/>
            </a:pPr>
            <a:r>
              <a:rPr lang="en-US" altLang="ko-KR" sz="2000" dirty="0" smtClean="0">
                <a:ea typeface="+mn-ea"/>
              </a:rPr>
              <a:t>J</a:t>
            </a:r>
          </a:p>
          <a:p>
            <a:pPr algn="ctr" eaLnBrk="1" hangingPunct="1">
              <a:lnSpc>
                <a:spcPct val="80000"/>
              </a:lnSpc>
              <a:buFont typeface="Wingdings" pitchFamily="2" charset="2"/>
              <a:buNone/>
              <a:defRPr/>
            </a:pPr>
            <a:r>
              <a:rPr lang="en-US" altLang="ko-KR" sz="2000" dirty="0" smtClean="0">
                <a:ea typeface="+mn-ea"/>
              </a:rPr>
              <a:t>U</a:t>
            </a:r>
          </a:p>
          <a:p>
            <a:pPr algn="ctr" eaLnBrk="1" hangingPunct="1">
              <a:lnSpc>
                <a:spcPct val="80000"/>
              </a:lnSpc>
              <a:buFont typeface="Wingdings" pitchFamily="2" charset="2"/>
              <a:buNone/>
              <a:defRPr/>
            </a:pPr>
            <a:r>
              <a:rPr lang="en-US" altLang="ko-KR" sz="2000" dirty="0" smtClean="0">
                <a:ea typeface="+mn-ea"/>
              </a:rPr>
              <a:t>N</a:t>
            </a:r>
          </a:p>
          <a:p>
            <a:pPr algn="ctr" eaLnBrk="1" hangingPunct="1">
              <a:lnSpc>
                <a:spcPct val="80000"/>
              </a:lnSpc>
              <a:buFont typeface="Wingdings" pitchFamily="2" charset="2"/>
              <a:buNone/>
              <a:defRPr/>
            </a:pPr>
            <a:r>
              <a:rPr lang="en-US" altLang="ko-KR" sz="2000" dirty="0" smtClean="0">
                <a:ea typeface="+mn-ea"/>
              </a:rPr>
              <a:t>C</a:t>
            </a:r>
          </a:p>
          <a:p>
            <a:pPr algn="ctr" eaLnBrk="1" hangingPunct="1">
              <a:lnSpc>
                <a:spcPct val="80000"/>
              </a:lnSpc>
              <a:buFont typeface="Wingdings" pitchFamily="2" charset="2"/>
              <a:buNone/>
              <a:defRPr/>
            </a:pPr>
            <a:r>
              <a:rPr lang="en-US" altLang="ko-KR" sz="2000" dirty="0" smtClean="0">
                <a:ea typeface="+mn-ea"/>
              </a:rPr>
              <a:t>T</a:t>
            </a:r>
          </a:p>
          <a:p>
            <a:pPr algn="ctr" eaLnBrk="1" hangingPunct="1">
              <a:lnSpc>
                <a:spcPct val="80000"/>
              </a:lnSpc>
              <a:buFont typeface="Wingdings" pitchFamily="2" charset="2"/>
              <a:buNone/>
              <a:defRPr/>
            </a:pPr>
            <a:r>
              <a:rPr lang="en-US" altLang="ko-KR" sz="2000" dirty="0" smtClean="0">
                <a:ea typeface="+mn-ea"/>
              </a:rPr>
              <a:t>I</a:t>
            </a:r>
          </a:p>
          <a:p>
            <a:pPr algn="ctr" eaLnBrk="1" hangingPunct="1">
              <a:lnSpc>
                <a:spcPct val="80000"/>
              </a:lnSpc>
              <a:buFont typeface="Wingdings" pitchFamily="2" charset="2"/>
              <a:buNone/>
              <a:defRPr/>
            </a:pPr>
            <a:r>
              <a:rPr lang="en-US" altLang="ko-KR" sz="2000" dirty="0" smtClean="0">
                <a:ea typeface="+mn-ea"/>
              </a:rPr>
              <a:t>O</a:t>
            </a:r>
          </a:p>
          <a:p>
            <a:pPr algn="ctr" eaLnBrk="1" hangingPunct="1">
              <a:lnSpc>
                <a:spcPct val="80000"/>
              </a:lnSpc>
              <a:buFont typeface="Wingdings" pitchFamily="2" charset="2"/>
              <a:buNone/>
              <a:defRPr/>
            </a:pPr>
            <a:r>
              <a:rPr lang="en-US" altLang="ko-KR" sz="2000" dirty="0" smtClean="0">
                <a:ea typeface="+mn-ea"/>
              </a:rPr>
              <a:t>N</a:t>
            </a:r>
          </a:p>
        </p:txBody>
      </p:sp>
      <p:sp>
        <p:nvSpPr>
          <p:cNvPr id="68614" name="Rectangle 6"/>
          <p:cNvSpPr>
            <a:spLocks noChangeArrowheads="1"/>
          </p:cNvSpPr>
          <p:nvPr/>
        </p:nvSpPr>
        <p:spPr bwMode="auto">
          <a:xfrm>
            <a:off x="1979613" y="3544888"/>
            <a:ext cx="2305050" cy="390525"/>
          </a:xfrm>
          <a:prstGeom prst="rect">
            <a:avLst/>
          </a:prstGeom>
          <a:gradFill rotWithShape="1">
            <a:gsLst>
              <a:gs pos="0">
                <a:schemeClr val="tx1"/>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srgbClr val="66FFFF"/>
                </a:solidFill>
                <a:effectLst>
                  <a:outerShdw blurRad="38100" dist="38100" dir="2700000" algn="tl">
                    <a:srgbClr val="000000"/>
                  </a:outerShdw>
                </a:effectLst>
                <a:latin typeface="Times New Roman" pitchFamily="18" charset="0"/>
                <a:ea typeface="굴림" pitchFamily="50" charset="-127"/>
              </a:rPr>
              <a:t>PN Junction  </a:t>
            </a:r>
            <a:r>
              <a:rPr kumimoji="1" lang="en-US" altLang="ko-KR" sz="2000" b="1" dirty="0" smtClean="0">
                <a:solidFill>
                  <a:srgbClr val="66FFFF"/>
                </a:solidFill>
                <a:effectLst>
                  <a:outerShdw blurRad="38100" dist="38100" dir="2700000" algn="tl">
                    <a:srgbClr val="000000"/>
                  </a:outerShdw>
                </a:effectLst>
                <a:latin typeface="Times New Roman" pitchFamily="18" charset="0"/>
                <a:ea typeface="굴림" pitchFamily="50" charset="-127"/>
              </a:rPr>
              <a:t>Diode</a:t>
            </a:r>
            <a:endParaRPr kumimoji="1" lang="en-US" altLang="ko-KR" sz="2000" b="1" dirty="0">
              <a:solidFill>
                <a:srgbClr val="66FFFF"/>
              </a:solidFill>
              <a:effectLst>
                <a:outerShdw blurRad="38100" dist="38100" dir="2700000" algn="tl">
                  <a:srgbClr val="000000"/>
                </a:outerShdw>
              </a:effectLst>
              <a:latin typeface="Times New Roman" pitchFamily="18" charset="0"/>
              <a:ea typeface="굴림" pitchFamily="50" charset="-127"/>
            </a:endParaRPr>
          </a:p>
        </p:txBody>
      </p:sp>
      <p:sp>
        <p:nvSpPr>
          <p:cNvPr id="68615" name="Rectangle 7"/>
          <p:cNvSpPr>
            <a:spLocks noChangeArrowheads="1"/>
          </p:cNvSpPr>
          <p:nvPr/>
        </p:nvSpPr>
        <p:spPr bwMode="auto">
          <a:xfrm>
            <a:off x="4714875" y="24653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prstClr val="black"/>
                </a:solidFill>
                <a:latin typeface="Times New Roman" pitchFamily="18" charset="0"/>
                <a:ea typeface="굴림" pitchFamily="50" charset="-127"/>
              </a:rPr>
              <a:t>Junction  </a:t>
            </a:r>
            <a:r>
              <a:rPr kumimoji="1" lang="en-US" altLang="ko-KR" sz="2000" b="1" dirty="0" smtClean="0">
                <a:solidFill>
                  <a:prstClr val="black"/>
                </a:solidFill>
                <a:latin typeface="Times New Roman" pitchFamily="18" charset="0"/>
                <a:ea typeface="굴림" pitchFamily="50" charset="-127"/>
              </a:rPr>
              <a:t>Diode</a:t>
            </a:r>
            <a:endParaRPr kumimoji="1" lang="en-US" altLang="ko-KR" sz="2000" b="1" dirty="0">
              <a:solidFill>
                <a:prstClr val="black"/>
              </a:solidFill>
              <a:latin typeface="Times New Roman" pitchFamily="18" charset="0"/>
              <a:ea typeface="굴림" pitchFamily="50" charset="-127"/>
            </a:endParaRPr>
          </a:p>
        </p:txBody>
      </p:sp>
      <p:sp>
        <p:nvSpPr>
          <p:cNvPr id="40966" name="AutoShape 9"/>
          <p:cNvSpPr>
            <a:spLocks/>
          </p:cNvSpPr>
          <p:nvPr/>
        </p:nvSpPr>
        <p:spPr bwMode="auto">
          <a:xfrm>
            <a:off x="6877050" y="1889125"/>
            <a:ext cx="287338" cy="1368425"/>
          </a:xfrm>
          <a:prstGeom prst="leftBrace">
            <a:avLst>
              <a:gd name="adj1" fmla="val 39687"/>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68618" name="Rectangle 10"/>
          <p:cNvSpPr>
            <a:spLocks noChangeArrowheads="1"/>
          </p:cNvSpPr>
          <p:nvPr/>
        </p:nvSpPr>
        <p:spPr bwMode="auto">
          <a:xfrm>
            <a:off x="7162800" y="1828800"/>
            <a:ext cx="1117600"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Rectifiers</a:t>
            </a:r>
            <a:endParaRPr kumimoji="1" lang="en-US" altLang="ko-KR" sz="1600" b="1" dirty="0">
              <a:solidFill>
                <a:prstClr val="black"/>
              </a:solidFill>
              <a:latin typeface="Times New Roman" pitchFamily="18" charset="0"/>
              <a:ea typeface="굴림" pitchFamily="50" charset="-127"/>
            </a:endParaRPr>
          </a:p>
        </p:txBody>
      </p:sp>
      <p:sp>
        <p:nvSpPr>
          <p:cNvPr id="68620" name="Rectangle 12"/>
          <p:cNvSpPr>
            <a:spLocks noChangeArrowheads="1"/>
          </p:cNvSpPr>
          <p:nvPr/>
        </p:nvSpPr>
        <p:spPr bwMode="auto">
          <a:xfrm>
            <a:off x="7162800" y="2971800"/>
            <a:ext cx="1657350"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 Switching Diode</a:t>
            </a:r>
            <a:endParaRPr kumimoji="1" lang="en-US" altLang="ko-KR" sz="1600" b="1" dirty="0">
              <a:solidFill>
                <a:prstClr val="black"/>
              </a:solidFill>
              <a:latin typeface="Times New Roman" pitchFamily="18" charset="0"/>
              <a:ea typeface="굴림" pitchFamily="50" charset="-127"/>
            </a:endParaRPr>
          </a:p>
        </p:txBody>
      </p:sp>
      <p:sp>
        <p:nvSpPr>
          <p:cNvPr id="68621" name="Rectangle 13"/>
          <p:cNvSpPr>
            <a:spLocks noChangeArrowheads="1"/>
          </p:cNvSpPr>
          <p:nvPr/>
        </p:nvSpPr>
        <p:spPr bwMode="auto">
          <a:xfrm>
            <a:off x="7086600" y="2209800"/>
            <a:ext cx="1908175"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  </a:t>
            </a:r>
            <a:r>
              <a:rPr kumimoji="1" lang="en-US" altLang="ko-KR" sz="1600" b="1" dirty="0" err="1" smtClean="0">
                <a:solidFill>
                  <a:prstClr val="black"/>
                </a:solidFill>
                <a:latin typeface="Times New Roman" pitchFamily="18" charset="0"/>
                <a:ea typeface="굴림" pitchFamily="50" charset="-127"/>
              </a:rPr>
              <a:t>Zener</a:t>
            </a:r>
            <a:r>
              <a:rPr kumimoji="1" lang="en-US" altLang="ko-KR" sz="1600" b="1" dirty="0" smtClean="0">
                <a:solidFill>
                  <a:prstClr val="black"/>
                </a:solidFill>
                <a:latin typeface="Times New Roman" pitchFamily="18" charset="0"/>
                <a:ea typeface="굴림" pitchFamily="50" charset="-127"/>
              </a:rPr>
              <a:t> Diode</a:t>
            </a:r>
            <a:endParaRPr kumimoji="1" lang="en-US" altLang="ko-KR" sz="1600" b="1" dirty="0">
              <a:solidFill>
                <a:prstClr val="black"/>
              </a:solidFill>
              <a:latin typeface="Times New Roman" pitchFamily="18" charset="0"/>
              <a:ea typeface="굴림" pitchFamily="50" charset="-127"/>
            </a:endParaRPr>
          </a:p>
        </p:txBody>
      </p:sp>
      <p:sp>
        <p:nvSpPr>
          <p:cNvPr id="68622" name="Rectangle 14"/>
          <p:cNvSpPr>
            <a:spLocks noChangeArrowheads="1"/>
          </p:cNvSpPr>
          <p:nvPr/>
        </p:nvSpPr>
        <p:spPr bwMode="auto">
          <a:xfrm>
            <a:off x="7086600" y="2590800"/>
            <a:ext cx="1908175" cy="287338"/>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  </a:t>
            </a:r>
            <a:r>
              <a:rPr kumimoji="1" lang="en-US" altLang="ko-KR" sz="1600" b="1" dirty="0" err="1" smtClean="0">
                <a:solidFill>
                  <a:prstClr val="black"/>
                </a:solidFill>
                <a:latin typeface="Times New Roman" pitchFamily="18" charset="0"/>
                <a:ea typeface="굴림" pitchFamily="50" charset="-127"/>
              </a:rPr>
              <a:t>Varactor</a:t>
            </a:r>
            <a:r>
              <a:rPr kumimoji="1" lang="en-US" altLang="ko-KR" sz="1600" b="1" dirty="0" smtClean="0">
                <a:solidFill>
                  <a:prstClr val="black"/>
                </a:solidFill>
                <a:latin typeface="Times New Roman" pitchFamily="18" charset="0"/>
                <a:ea typeface="굴림" pitchFamily="50" charset="-127"/>
              </a:rPr>
              <a:t> Diode</a:t>
            </a:r>
            <a:endParaRPr kumimoji="1" lang="en-US" altLang="ko-KR" sz="1600" b="1" dirty="0">
              <a:solidFill>
                <a:prstClr val="black"/>
              </a:solidFill>
              <a:latin typeface="Times New Roman" pitchFamily="18" charset="0"/>
              <a:ea typeface="굴림" pitchFamily="50" charset="-127"/>
            </a:endParaRPr>
          </a:p>
        </p:txBody>
      </p:sp>
      <p:sp>
        <p:nvSpPr>
          <p:cNvPr id="68623" name="Rectangle 15"/>
          <p:cNvSpPr>
            <a:spLocks noChangeArrowheads="1"/>
          </p:cNvSpPr>
          <p:nvPr/>
        </p:nvSpPr>
        <p:spPr bwMode="auto">
          <a:xfrm>
            <a:off x="4859338" y="3184525"/>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latin typeface="Times New Roman" pitchFamily="18" charset="0"/>
                <a:ea typeface="굴림" pitchFamily="50" charset="-127"/>
              </a:rPr>
              <a:t>Tunnel  </a:t>
            </a:r>
            <a:r>
              <a:rPr kumimoji="1" lang="en-US" altLang="ko-KR" sz="2000" b="1" dirty="0" smtClean="0">
                <a:solidFill>
                  <a:prstClr val="black"/>
                </a:solidFill>
                <a:latin typeface="Times New Roman" pitchFamily="18" charset="0"/>
                <a:ea typeface="굴림" pitchFamily="50" charset="-127"/>
              </a:rPr>
              <a:t>Diode</a:t>
            </a:r>
            <a:endParaRPr kumimoji="1" lang="en-US" altLang="ko-KR" sz="2000" b="1" dirty="0">
              <a:solidFill>
                <a:prstClr val="black"/>
              </a:solidFill>
              <a:latin typeface="Times New Roman" pitchFamily="18" charset="0"/>
              <a:ea typeface="굴림" pitchFamily="50" charset="-127"/>
            </a:endParaRPr>
          </a:p>
        </p:txBody>
      </p:sp>
      <p:sp>
        <p:nvSpPr>
          <p:cNvPr id="68624" name="Rectangle 16"/>
          <p:cNvSpPr>
            <a:spLocks noChangeArrowheads="1"/>
          </p:cNvSpPr>
          <p:nvPr/>
        </p:nvSpPr>
        <p:spPr bwMode="auto">
          <a:xfrm>
            <a:off x="4787900" y="39766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smtClean="0">
                <a:solidFill>
                  <a:prstClr val="black"/>
                </a:solidFill>
                <a:latin typeface="Times New Roman" pitchFamily="18" charset="0"/>
                <a:ea typeface="굴림" pitchFamily="50" charset="-127"/>
              </a:rPr>
              <a:t>Photo-Diode</a:t>
            </a:r>
            <a:endParaRPr kumimoji="1" lang="en-US" altLang="ko-KR" sz="2000" b="1" dirty="0">
              <a:solidFill>
                <a:prstClr val="black"/>
              </a:solidFill>
              <a:latin typeface="Times New Roman" pitchFamily="18" charset="0"/>
              <a:ea typeface="굴림" pitchFamily="50" charset="-127"/>
            </a:endParaRPr>
          </a:p>
        </p:txBody>
      </p:sp>
      <p:sp>
        <p:nvSpPr>
          <p:cNvPr id="68625" name="Rectangle 17"/>
          <p:cNvSpPr>
            <a:spLocks noChangeArrowheads="1"/>
          </p:cNvSpPr>
          <p:nvPr/>
        </p:nvSpPr>
        <p:spPr bwMode="auto">
          <a:xfrm>
            <a:off x="4859338" y="4624388"/>
            <a:ext cx="4284662"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srgbClr val="FF0000"/>
                </a:solidFill>
                <a:latin typeface="Times New Roman" pitchFamily="18" charset="0"/>
                <a:ea typeface="굴림" pitchFamily="50" charset="-127"/>
              </a:rPr>
              <a:t>Light Emitting diode &amp; Laser Diode</a:t>
            </a:r>
          </a:p>
        </p:txBody>
      </p:sp>
      <p:sp>
        <p:nvSpPr>
          <p:cNvPr id="68626" name="Rectangle 18"/>
          <p:cNvSpPr>
            <a:spLocks noChangeArrowheads="1"/>
          </p:cNvSpPr>
          <p:nvPr/>
        </p:nvSpPr>
        <p:spPr bwMode="auto">
          <a:xfrm>
            <a:off x="1908175" y="1052513"/>
            <a:ext cx="4032250" cy="360362"/>
          </a:xfrm>
          <a:prstGeom prst="rect">
            <a:avLst/>
          </a:prstGeom>
          <a:gradFill rotWithShape="1">
            <a:gsLst>
              <a:gs pos="0">
                <a:schemeClr val="tx1"/>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a:solidFill>
                  <a:srgbClr val="66FFFF"/>
                </a:solidFill>
                <a:effectLst>
                  <a:outerShdw blurRad="38100" dist="38100" dir="2700000" algn="tl">
                    <a:srgbClr val="000000"/>
                  </a:outerShdw>
                </a:effectLst>
                <a:latin typeface="Times New Roman" pitchFamily="18" charset="0"/>
                <a:ea typeface="굴림" pitchFamily="50" charset="-127"/>
              </a:rPr>
              <a:t>BJT (Bipolar Junction Transistor)</a:t>
            </a:r>
          </a:p>
        </p:txBody>
      </p:sp>
      <p:sp>
        <p:nvSpPr>
          <p:cNvPr id="40975" name="AutoShape 19"/>
          <p:cNvSpPr>
            <a:spLocks/>
          </p:cNvSpPr>
          <p:nvPr/>
        </p:nvSpPr>
        <p:spPr bwMode="auto">
          <a:xfrm>
            <a:off x="6877050" y="3832225"/>
            <a:ext cx="287338" cy="647700"/>
          </a:xfrm>
          <a:prstGeom prst="leftBrace">
            <a:avLst>
              <a:gd name="adj1" fmla="val 18784"/>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68628" name="Rectangle 20"/>
          <p:cNvSpPr>
            <a:spLocks noChangeArrowheads="1"/>
          </p:cNvSpPr>
          <p:nvPr/>
        </p:nvSpPr>
        <p:spPr bwMode="auto">
          <a:xfrm>
            <a:off x="7164388" y="3786190"/>
            <a:ext cx="1908175" cy="285752"/>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a:solidFill>
                  <a:prstClr val="black"/>
                </a:solidFill>
                <a:latin typeface="Times New Roman" pitchFamily="18" charset="0"/>
                <a:ea typeface="굴림" pitchFamily="50" charset="-127"/>
              </a:rPr>
              <a:t>Solar </a:t>
            </a:r>
            <a:r>
              <a:rPr kumimoji="1" lang="en-US" altLang="ko-KR" sz="1600" b="1" dirty="0" smtClean="0">
                <a:solidFill>
                  <a:prstClr val="black"/>
                </a:solidFill>
                <a:latin typeface="Times New Roman" pitchFamily="18" charset="0"/>
                <a:ea typeface="굴림" pitchFamily="50" charset="-127"/>
              </a:rPr>
              <a:t>Cell</a:t>
            </a:r>
            <a:endParaRPr kumimoji="1" lang="en-US" altLang="ko-KR" sz="1600" b="1" dirty="0">
              <a:solidFill>
                <a:prstClr val="black"/>
              </a:solidFill>
              <a:latin typeface="Times New Roman" pitchFamily="18" charset="0"/>
              <a:ea typeface="굴림" pitchFamily="50" charset="-127"/>
            </a:endParaRPr>
          </a:p>
        </p:txBody>
      </p:sp>
      <p:sp>
        <p:nvSpPr>
          <p:cNvPr id="68629" name="Rectangle 21"/>
          <p:cNvSpPr>
            <a:spLocks noChangeArrowheads="1"/>
          </p:cNvSpPr>
          <p:nvPr/>
        </p:nvSpPr>
        <p:spPr bwMode="auto">
          <a:xfrm>
            <a:off x="7164388" y="4143381"/>
            <a:ext cx="1908175" cy="40957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1600" b="1" dirty="0" smtClean="0">
                <a:solidFill>
                  <a:prstClr val="black"/>
                </a:solidFill>
                <a:latin typeface="Times New Roman" pitchFamily="18" charset="0"/>
                <a:ea typeface="굴림" pitchFamily="50" charset="-127"/>
              </a:rPr>
              <a:t>Photo Detector</a:t>
            </a:r>
            <a:endParaRPr kumimoji="1" lang="en-US" altLang="ko-KR" sz="1600" b="1" dirty="0">
              <a:solidFill>
                <a:prstClr val="black"/>
              </a:solidFill>
              <a:latin typeface="Times New Roman" pitchFamily="18" charset="0"/>
              <a:ea typeface="굴림" pitchFamily="50" charset="-127"/>
            </a:endParaRPr>
          </a:p>
        </p:txBody>
      </p:sp>
      <p:sp>
        <p:nvSpPr>
          <p:cNvPr id="68630" name="Rectangle 22"/>
          <p:cNvSpPr>
            <a:spLocks noChangeArrowheads="1"/>
          </p:cNvSpPr>
          <p:nvPr/>
        </p:nvSpPr>
        <p:spPr bwMode="auto">
          <a:xfrm>
            <a:off x="1908175" y="1700213"/>
            <a:ext cx="4751388" cy="360362"/>
          </a:xfrm>
          <a:prstGeom prst="rect">
            <a:avLst/>
          </a:prstGeom>
          <a:gradFill rotWithShape="1">
            <a:gsLst>
              <a:gs pos="0">
                <a:schemeClr val="tx1"/>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srgbClr val="66FFFF"/>
                </a:solidFill>
                <a:effectLst>
                  <a:outerShdw blurRad="38100" dist="38100" dir="2700000" algn="tl">
                    <a:srgbClr val="000000"/>
                  </a:outerShdw>
                </a:effectLst>
                <a:latin typeface="Times New Roman" pitchFamily="18" charset="0"/>
                <a:ea typeface="굴림" pitchFamily="50" charset="-127"/>
              </a:rPr>
              <a:t>HBT (Heterojunction Bipolar Transistor)</a:t>
            </a:r>
          </a:p>
        </p:txBody>
      </p:sp>
      <p:sp>
        <p:nvSpPr>
          <p:cNvPr id="68631" name="Rectangle 23"/>
          <p:cNvSpPr>
            <a:spLocks noChangeArrowheads="1"/>
          </p:cNvSpPr>
          <p:nvPr/>
        </p:nvSpPr>
        <p:spPr bwMode="auto">
          <a:xfrm>
            <a:off x="1908175" y="5559425"/>
            <a:ext cx="3384550" cy="390525"/>
          </a:xfrm>
          <a:prstGeom prst="rect">
            <a:avLst/>
          </a:prstGeom>
          <a:gradFill rotWithShape="1">
            <a:gsLst>
              <a:gs pos="0">
                <a:srgbClr val="FFFFFF"/>
              </a:gs>
              <a:gs pos="100000">
                <a:srgbClr val="6666FF"/>
              </a:gs>
            </a:gsLst>
            <a:path path="shape">
              <a:fillToRect l="50000" t="50000" r="50000" b="50000"/>
            </a:path>
          </a:grad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a:solidFill>
                  <a:srgbClr val="66FFFF"/>
                </a:solidFill>
                <a:effectLst>
                  <a:outerShdw blurRad="38100" dist="38100" dir="2700000" algn="tl">
                    <a:srgbClr val="000000"/>
                  </a:outerShdw>
                </a:effectLst>
                <a:latin typeface="Times New Roman" pitchFamily="18" charset="0"/>
                <a:ea typeface="굴림" pitchFamily="50" charset="-127"/>
              </a:rPr>
              <a:t>FET (Field Effect Transistor)</a:t>
            </a:r>
          </a:p>
        </p:txBody>
      </p:sp>
      <p:sp>
        <p:nvSpPr>
          <p:cNvPr id="40980" name="AutoShape 24"/>
          <p:cNvSpPr>
            <a:spLocks/>
          </p:cNvSpPr>
          <p:nvPr/>
        </p:nvSpPr>
        <p:spPr bwMode="auto">
          <a:xfrm>
            <a:off x="5364163" y="5300663"/>
            <a:ext cx="287337" cy="936625"/>
          </a:xfrm>
          <a:prstGeom prst="leftBrace">
            <a:avLst>
              <a:gd name="adj1" fmla="val 27164"/>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68634" name="Rectangle 26"/>
          <p:cNvSpPr>
            <a:spLocks noChangeArrowheads="1"/>
          </p:cNvSpPr>
          <p:nvPr/>
        </p:nvSpPr>
        <p:spPr bwMode="auto">
          <a:xfrm>
            <a:off x="5580063" y="5084763"/>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prstClr val="black"/>
                </a:solidFill>
                <a:latin typeface="Times New Roman" pitchFamily="18" charset="0"/>
                <a:ea typeface="굴림" pitchFamily="50" charset="-127"/>
              </a:rPr>
              <a:t>JFET</a:t>
            </a:r>
          </a:p>
        </p:txBody>
      </p:sp>
      <p:sp>
        <p:nvSpPr>
          <p:cNvPr id="68635" name="Rectangle 27"/>
          <p:cNvSpPr>
            <a:spLocks noChangeArrowheads="1"/>
          </p:cNvSpPr>
          <p:nvPr/>
        </p:nvSpPr>
        <p:spPr bwMode="auto">
          <a:xfrm>
            <a:off x="5580063" y="54879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srgbClr val="1F497D"/>
                </a:solidFill>
                <a:latin typeface="Times New Roman" pitchFamily="18" charset="0"/>
                <a:ea typeface="굴림" pitchFamily="50" charset="-127"/>
              </a:rPr>
              <a:t>MOSFET - </a:t>
            </a:r>
            <a:r>
              <a:rPr kumimoji="1" lang="en-US" altLang="ko-KR" sz="1600" b="1" dirty="0">
                <a:solidFill>
                  <a:srgbClr val="1F497D"/>
                </a:solidFill>
                <a:latin typeface="Times New Roman" pitchFamily="18" charset="0"/>
                <a:ea typeface="굴림" pitchFamily="50" charset="-127"/>
              </a:rPr>
              <a:t>memory</a:t>
            </a:r>
          </a:p>
        </p:txBody>
      </p:sp>
      <p:sp>
        <p:nvSpPr>
          <p:cNvPr id="68636" name="Rectangle 28"/>
          <p:cNvSpPr>
            <a:spLocks noChangeArrowheads="1"/>
          </p:cNvSpPr>
          <p:nvPr/>
        </p:nvSpPr>
        <p:spPr bwMode="auto">
          <a:xfrm>
            <a:off x="5651500" y="5919788"/>
            <a:ext cx="2305050" cy="533400"/>
          </a:xfrm>
          <a:prstGeom prst="rect">
            <a:avLst/>
          </a:prstGeom>
          <a:noFill/>
          <a:ln w="9525">
            <a:noFill/>
            <a:miter lim="800000"/>
            <a:headEnd/>
            <a:tailEnd/>
          </a:ln>
          <a:effectLst/>
        </p:spPr>
        <p:txBody>
          <a:bodyPr/>
          <a:lstStyle/>
          <a:p>
            <a:pPr marL="342900" indent="-342900" fontAlgn="base" latinLnBrk="1">
              <a:spcBef>
                <a:spcPct val="20000"/>
              </a:spcBef>
              <a:spcAft>
                <a:spcPct val="0"/>
              </a:spcAft>
              <a:buClr>
                <a:srgbClr val="0000FF"/>
              </a:buClr>
              <a:buSzPct val="60000"/>
              <a:buFont typeface="Wingdings" pitchFamily="2" charset="2"/>
              <a:buNone/>
              <a:defRPr/>
            </a:pPr>
            <a:r>
              <a:rPr kumimoji="1" lang="en-US" altLang="ko-KR" sz="2000" b="1" dirty="0">
                <a:solidFill>
                  <a:prstClr val="black"/>
                </a:solidFill>
                <a:effectLst>
                  <a:outerShdw blurRad="38100" dist="38100" dir="2700000" algn="tl">
                    <a:srgbClr val="000000"/>
                  </a:outerShdw>
                </a:effectLst>
                <a:latin typeface="Times New Roman" pitchFamily="18" charset="0"/>
                <a:ea typeface="굴림" pitchFamily="50" charset="-127"/>
              </a:rPr>
              <a:t> </a:t>
            </a:r>
            <a:r>
              <a:rPr kumimoji="1" lang="en-US" altLang="ko-KR" sz="2000" b="1" dirty="0">
                <a:solidFill>
                  <a:prstClr val="black"/>
                </a:solidFill>
                <a:latin typeface="Times New Roman" pitchFamily="18" charset="0"/>
                <a:ea typeface="굴림" pitchFamily="50" charset="-127"/>
              </a:rPr>
              <a:t>MESFET - </a:t>
            </a:r>
            <a:r>
              <a:rPr kumimoji="1" lang="en-US" altLang="ko-KR" sz="1600" b="1" dirty="0">
                <a:solidFill>
                  <a:prstClr val="black"/>
                </a:solidFill>
                <a:latin typeface="Times New Roman" pitchFamily="18" charset="0"/>
                <a:ea typeface="굴림" pitchFamily="50" charset="-127"/>
              </a:rPr>
              <a:t>HEMT</a:t>
            </a:r>
          </a:p>
        </p:txBody>
      </p:sp>
      <p:sp>
        <p:nvSpPr>
          <p:cNvPr id="40984" name="AutoShape 29"/>
          <p:cNvSpPr>
            <a:spLocks/>
          </p:cNvSpPr>
          <p:nvPr/>
        </p:nvSpPr>
        <p:spPr bwMode="auto">
          <a:xfrm>
            <a:off x="4356100" y="2681288"/>
            <a:ext cx="287338" cy="2160587"/>
          </a:xfrm>
          <a:prstGeom prst="leftBrace">
            <a:avLst>
              <a:gd name="adj1" fmla="val 62661"/>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
        <p:nvSpPr>
          <p:cNvPr id="40985" name="AutoShape 38"/>
          <p:cNvSpPr>
            <a:spLocks/>
          </p:cNvSpPr>
          <p:nvPr/>
        </p:nvSpPr>
        <p:spPr bwMode="auto">
          <a:xfrm>
            <a:off x="1260475" y="1268413"/>
            <a:ext cx="503238" cy="4537075"/>
          </a:xfrm>
          <a:prstGeom prst="leftBrace">
            <a:avLst>
              <a:gd name="adj1" fmla="val 75131"/>
              <a:gd name="adj2" fmla="val 50000"/>
            </a:avLst>
          </a:prstGeom>
          <a:noFill/>
          <a:ln w="28575">
            <a:solidFill>
              <a:schemeClr val="tx1"/>
            </a:solidFill>
            <a:round/>
            <a:headEnd/>
            <a:tailEnd/>
          </a:ln>
        </p:spPr>
        <p:txBody>
          <a:bodyPr wrap="none" anchor="ctr"/>
          <a:lstStyle/>
          <a:p>
            <a:pPr algn="ctr" fontAlgn="base" latinLnBrk="1">
              <a:spcBef>
                <a:spcPct val="0"/>
              </a:spcBef>
              <a:spcAft>
                <a:spcPct val="0"/>
              </a:spcAft>
            </a:pPr>
            <a:endParaRPr kumimoji="1" lang="en-US">
              <a:solidFill>
                <a:prstClr val="black"/>
              </a:solidFill>
              <a:latin typeface="Gulim" pitchFamily="34" charset="-127"/>
            </a:endParaRPr>
          </a:p>
        </p:txBody>
      </p:sp>
    </p:spTree>
    <p:extLst>
      <p:ext uri="{BB962C8B-B14F-4D97-AF65-F5344CB8AC3E}">
        <p14:creationId xmlns:p14="http://schemas.microsoft.com/office/powerpoint/2010/main" xmlns="" val="1909020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71A55396-0641-42C2-AF51-EFF98AD06ADC}" type="slidenum">
              <a:rPr lang="en-US" sz="1600">
                <a:solidFill>
                  <a:srgbClr val="000000"/>
                </a:solidFill>
                <a:latin typeface="Comic Sans MS" pitchFamily="66" charset="0"/>
              </a:rPr>
              <a:pPr eaLnBrk="1" hangingPunct="1"/>
              <a:t>5</a:t>
            </a:fld>
            <a:endParaRPr lang="th-TH" sz="1600">
              <a:solidFill>
                <a:srgbClr val="000000"/>
              </a:solidFill>
              <a:latin typeface="Comic Sans MS" pitchFamily="66" charset="0"/>
            </a:endParaRPr>
          </a:p>
        </p:txBody>
      </p:sp>
      <p:sp>
        <p:nvSpPr>
          <p:cNvPr id="34820" name="Rectangle 2"/>
          <p:cNvSpPr>
            <a:spLocks noGrp="1" noChangeArrowheads="1"/>
          </p:cNvSpPr>
          <p:nvPr>
            <p:ph type="title"/>
          </p:nvPr>
        </p:nvSpPr>
        <p:spPr>
          <a:xfrm>
            <a:off x="457200" y="274638"/>
            <a:ext cx="8229600" cy="868362"/>
          </a:xfrm>
        </p:spPr>
        <p:txBody>
          <a:bodyPr/>
          <a:lstStyle/>
          <a:p>
            <a:pPr marL="1997075" indent="-1997075" eaLnBrk="1" hangingPunct="1"/>
            <a:r>
              <a:rPr lang="en-US" sz="2800" b="1" dirty="0" smtClean="0">
                <a:solidFill>
                  <a:srgbClr val="FF0000"/>
                </a:solidFill>
                <a:latin typeface="Times New Roman" pitchFamily="18" charset="0"/>
                <a:cs typeface="Times New Roman" pitchFamily="18" charset="0"/>
              </a:rPr>
              <a:t>Common Applications of Diodes:</a:t>
            </a:r>
            <a:endParaRPr lang="th-TH" sz="2800" b="1" dirty="0" smtClean="0">
              <a:solidFill>
                <a:srgbClr val="FF0000"/>
              </a:solidFill>
              <a:latin typeface="Times New Roman" pitchFamily="18" charset="0"/>
            </a:endParaRPr>
          </a:p>
        </p:txBody>
      </p:sp>
      <p:graphicFrame>
        <p:nvGraphicFramePr>
          <p:cNvPr id="48243" name="Group 115"/>
          <p:cNvGraphicFramePr>
            <a:graphicFrameLocks noGrp="1"/>
          </p:cNvGraphicFramePr>
          <p:nvPr>
            <p:extLst>
              <p:ext uri="{D42A27DB-BD31-4B8C-83A1-F6EECF244321}">
                <p14:modId xmlns="" xmlns:p14="http://schemas.microsoft.com/office/powerpoint/2010/main" val="3109156414"/>
              </p:ext>
            </p:extLst>
          </p:nvPr>
        </p:nvGraphicFramePr>
        <p:xfrm>
          <a:off x="304800" y="1335088"/>
          <a:ext cx="8534400" cy="4849129"/>
        </p:xfrm>
        <a:graphic>
          <a:graphicData uri="http://schemas.openxmlformats.org/drawingml/2006/table">
            <a:tbl>
              <a:tblPr/>
              <a:tblGrid>
                <a:gridCol w="2133600"/>
                <a:gridCol w="2133600"/>
                <a:gridCol w="2133600"/>
                <a:gridCol w="2133600"/>
              </a:tblGrid>
              <a:tr h="43182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Rectifier</a:t>
                      </a:r>
                      <a:endParaRPr kumimoji="0" lang="th-TH" sz="20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Zener</a:t>
                      </a:r>
                      <a:endParaRPr kumimoji="0" lang="th-TH" sz="20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LED</a:t>
                      </a:r>
                      <a:endParaRPr kumimoji="0" lang="th-TH" sz="20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065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Schematic symbol</a:t>
                      </a:r>
                      <a:endParaRPr kumimoji="0" lang="th-TH" sz="18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6687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Bias for normal operation</a:t>
                      </a:r>
                      <a:endParaRPr kumimoji="0" lang="th-TH" sz="18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Switched back and forth between forward and reverse.</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Reverse</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Forward</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230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Normal </a:t>
                      </a:r>
                      <a:r>
                        <a:rPr kumimoji="0" lang="en-US" sz="18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800" b="0" i="1" u="none" strike="noStrike" cap="none" normalizeH="0" baseline="-25000" dirty="0" smtClean="0">
                          <a:ln>
                            <a:noFill/>
                          </a:ln>
                          <a:solidFill>
                            <a:schemeClr val="tx1"/>
                          </a:solidFill>
                          <a:effectLst/>
                          <a:latin typeface="Times New Roman" pitchFamily="18" charset="0"/>
                          <a:cs typeface="Times New Roman" pitchFamily="18" charset="0"/>
                        </a:rPr>
                        <a:t>F</a:t>
                      </a:r>
                      <a:endParaRPr kumimoji="0" lang="th-TH" sz="1800" b="0" i="1" u="none" strike="noStrike" cap="none" normalizeH="0" baseline="-2500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Si: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 0.7 V</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err="1" smtClean="0">
                          <a:ln>
                            <a:noFill/>
                          </a:ln>
                          <a:solidFill>
                            <a:schemeClr val="tx1"/>
                          </a:solidFill>
                          <a:effectLst/>
                          <a:latin typeface="Times New Roman" pitchFamily="18" charset="0"/>
                          <a:cs typeface="Times New Roman" pitchFamily="18" charset="0"/>
                        </a:rPr>
                        <a:t>Ge</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 0.3 V</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 = 0.7 V (not normally operated)</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cs typeface="Times New Roman" pitchFamily="18" charset="0"/>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0650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Normal </a:t>
                      </a:r>
                      <a:r>
                        <a:rPr kumimoji="0" lang="en-US" sz="18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800" b="0" i="1" u="none" strike="noStrike" cap="none" normalizeH="0" baseline="-25000" dirty="0" smtClean="0">
                          <a:ln>
                            <a:noFill/>
                          </a:ln>
                          <a:solidFill>
                            <a:schemeClr val="tx1"/>
                          </a:solidFill>
                          <a:effectLst/>
                          <a:latin typeface="Times New Roman" pitchFamily="18" charset="0"/>
                          <a:cs typeface="Times New Roman" pitchFamily="18" charset="0"/>
                        </a:rPr>
                        <a:t>R</a:t>
                      </a:r>
                      <a:endParaRPr kumimoji="0" lang="th-TH" sz="1800" b="0" i="1" u="none" strike="noStrike" cap="none" normalizeH="0" baseline="-2500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Equal to applied voltage.</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Equal to </a:t>
                      </a:r>
                      <a:r>
                        <a:rPr kumimoji="0" lang="en-US" sz="1600" b="0" i="1" u="none" strike="noStrike" cap="none" normalizeH="0" baseline="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smtClean="0">
                          <a:ln>
                            <a:noFill/>
                          </a:ln>
                          <a:solidFill>
                            <a:schemeClr val="tx1"/>
                          </a:solidFill>
                          <a:effectLst/>
                          <a:latin typeface="Times New Roman" pitchFamily="18" charset="0"/>
                          <a:cs typeface="Times New Roman" pitchFamily="18" charset="0"/>
                        </a:rPr>
                        <a:t>Z</a:t>
                      </a:r>
                      <a:r>
                        <a:rPr kumimoji="0" lang="en-US" sz="16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th-TH" sz="1600" b="0" i="0" u="none" strike="noStrike" cap="none" normalizeH="0" baseline="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Equal to applied voltage.</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2301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Times New Roman" pitchFamily="18" charset="0"/>
                          <a:cs typeface="Times New Roman" pitchFamily="18" charset="0"/>
                        </a:rPr>
                        <a:t>Primary factors to consider for device substitution</a:t>
                      </a:r>
                      <a:endParaRPr kumimoji="0" lang="th-TH" sz="18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I</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0</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and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RRM</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ratings.</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P</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D</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(max)</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and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Z</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ratings.</a:t>
                      </a:r>
                      <a:endParaRPr kumimoji="0" lang="th-TH" sz="1600" b="0" i="0" u="none" strike="noStrike" cap="none" normalizeH="0" baseline="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(min)</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I</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F</a:t>
                      </a:r>
                      <a:r>
                        <a:rPr kumimoji="0" lang="en-US" sz="1600" b="0" i="0" u="none" strike="noStrike" cap="none" normalizeH="0" baseline="-25000" dirty="0" smtClean="0">
                          <a:ln>
                            <a:noFill/>
                          </a:ln>
                          <a:solidFill>
                            <a:schemeClr val="tx1"/>
                          </a:solidFill>
                          <a:effectLst/>
                          <a:latin typeface="Times New Roman" pitchFamily="18" charset="0"/>
                          <a:cs typeface="Times New Roman" pitchFamily="18" charset="0"/>
                        </a:rPr>
                        <a:t>(max)</a:t>
                      </a:r>
                      <a:r>
                        <a:rPr kumimoji="0" lang="en-US" sz="1600" b="0" i="0" u="none" strike="noStrike" cap="none" normalizeH="0" baseline="0" dirty="0" smtClean="0">
                          <a:ln>
                            <a:noFill/>
                          </a:ln>
                          <a:solidFill>
                            <a:schemeClr val="tx1"/>
                          </a:solidFill>
                          <a:effectLst/>
                          <a:latin typeface="Times New Roman" pitchFamily="18" charset="0"/>
                          <a:cs typeface="Times New Roman" pitchFamily="18" charset="0"/>
                        </a:rPr>
                        <a:t>, and </a:t>
                      </a:r>
                      <a:r>
                        <a:rPr kumimoji="0" lang="en-US" sz="1600" b="0" i="1" u="none" strike="noStrike" cap="none" normalizeH="0" baseline="0" dirty="0" smtClean="0">
                          <a:ln>
                            <a:noFill/>
                          </a:ln>
                          <a:solidFill>
                            <a:schemeClr val="tx1"/>
                          </a:solidFill>
                          <a:effectLst/>
                          <a:latin typeface="Times New Roman" pitchFamily="18" charset="0"/>
                          <a:cs typeface="Times New Roman" pitchFamily="18" charset="0"/>
                        </a:rPr>
                        <a:t>V</a:t>
                      </a:r>
                      <a:r>
                        <a:rPr kumimoji="0" lang="en-US" sz="1600" b="0" i="1" u="none" strike="noStrike" cap="none" normalizeH="0" baseline="-25000" dirty="0" smtClean="0">
                          <a:ln>
                            <a:noFill/>
                          </a:ln>
                          <a:solidFill>
                            <a:schemeClr val="tx1"/>
                          </a:solidFill>
                          <a:effectLst/>
                          <a:latin typeface="Times New Roman" pitchFamily="18" charset="0"/>
                          <a:cs typeface="Times New Roman" pitchFamily="18" charset="0"/>
                        </a:rPr>
                        <a:t>BR</a:t>
                      </a:r>
                      <a:endParaRPr kumimoji="0" lang="th-TH" sz="1600" b="0" i="1" u="none" strike="noStrike" cap="none" normalizeH="0" baseline="-25000" dirty="0" smtClean="0">
                        <a:ln>
                          <a:noFill/>
                        </a:ln>
                        <a:solidFill>
                          <a:schemeClr val="tx1"/>
                        </a:solidFill>
                        <a:effectLst/>
                        <a:latin typeface="Times New Roman" pitchFamily="18" charset="0"/>
                        <a:cs typeface="Angsana New" pitchFamily="18" charset="-34"/>
                      </a:endParaRPr>
                    </a:p>
                  </a:txBody>
                  <a:tcPr marT="45723" marB="4572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34858" name="Line 54"/>
          <p:cNvSpPr>
            <a:spLocks noChangeShapeType="1"/>
          </p:cNvSpPr>
          <p:nvPr/>
        </p:nvSpPr>
        <p:spPr bwMode="auto">
          <a:xfrm>
            <a:off x="3048000" y="2057400"/>
            <a:ext cx="1143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grpSp>
        <p:nvGrpSpPr>
          <p:cNvPr id="2" name="Group 56"/>
          <p:cNvGrpSpPr>
            <a:grpSpLocks/>
          </p:cNvGrpSpPr>
          <p:nvPr/>
        </p:nvGrpSpPr>
        <p:grpSpPr bwMode="auto">
          <a:xfrm>
            <a:off x="3467100" y="1828800"/>
            <a:ext cx="266700" cy="457200"/>
            <a:chOff x="2184" y="1152"/>
            <a:chExt cx="168" cy="288"/>
          </a:xfrm>
        </p:grpSpPr>
        <p:sp>
          <p:nvSpPr>
            <p:cNvPr id="34871" name="AutoShape 53"/>
            <p:cNvSpPr>
              <a:spLocks noChangeArrowheads="1"/>
            </p:cNvSpPr>
            <p:nvPr/>
          </p:nvSpPr>
          <p:spPr bwMode="auto">
            <a:xfrm rot="5400000">
              <a:off x="2124" y="1212"/>
              <a:ext cx="288" cy="168"/>
            </a:xfrm>
            <a:prstGeom prst="triangle">
              <a:avLst>
                <a:gd name="adj" fmla="val 50000"/>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34872" name="Line 55"/>
            <p:cNvSpPr>
              <a:spLocks noChangeShapeType="1"/>
            </p:cNvSpPr>
            <p:nvPr/>
          </p:nvSpPr>
          <p:spPr bwMode="auto">
            <a:xfrm>
              <a:off x="2352" y="1152"/>
              <a:ext cx="0" cy="288"/>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grpSp>
      <p:sp>
        <p:nvSpPr>
          <p:cNvPr id="34860" name="Line 98"/>
          <p:cNvSpPr>
            <a:spLocks noChangeShapeType="1"/>
          </p:cNvSpPr>
          <p:nvPr/>
        </p:nvSpPr>
        <p:spPr bwMode="auto">
          <a:xfrm>
            <a:off x="7239000" y="2057400"/>
            <a:ext cx="1143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grpSp>
        <p:nvGrpSpPr>
          <p:cNvPr id="3" name="Group 99"/>
          <p:cNvGrpSpPr>
            <a:grpSpLocks/>
          </p:cNvGrpSpPr>
          <p:nvPr/>
        </p:nvGrpSpPr>
        <p:grpSpPr bwMode="auto">
          <a:xfrm>
            <a:off x="7658100" y="1828800"/>
            <a:ext cx="266700" cy="457200"/>
            <a:chOff x="2184" y="1152"/>
            <a:chExt cx="168" cy="288"/>
          </a:xfrm>
        </p:grpSpPr>
        <p:sp>
          <p:nvSpPr>
            <p:cNvPr id="34869" name="AutoShape 100"/>
            <p:cNvSpPr>
              <a:spLocks noChangeArrowheads="1"/>
            </p:cNvSpPr>
            <p:nvPr/>
          </p:nvSpPr>
          <p:spPr bwMode="auto">
            <a:xfrm rot="5400000">
              <a:off x="2124" y="1212"/>
              <a:ext cx="288" cy="168"/>
            </a:xfrm>
            <a:prstGeom prst="triangle">
              <a:avLst>
                <a:gd name="adj" fmla="val 50000"/>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34870" name="Line 101"/>
            <p:cNvSpPr>
              <a:spLocks noChangeShapeType="1"/>
            </p:cNvSpPr>
            <p:nvPr/>
          </p:nvSpPr>
          <p:spPr bwMode="auto">
            <a:xfrm>
              <a:off x="2352" y="1152"/>
              <a:ext cx="0" cy="288"/>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grpSp>
      <p:sp>
        <p:nvSpPr>
          <p:cNvPr id="34862" name="Line 102"/>
          <p:cNvSpPr>
            <a:spLocks noChangeShapeType="1"/>
          </p:cNvSpPr>
          <p:nvPr/>
        </p:nvSpPr>
        <p:spPr bwMode="auto">
          <a:xfrm flipV="1">
            <a:off x="8001000" y="1752600"/>
            <a:ext cx="228600" cy="1524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3" name="Line 103"/>
          <p:cNvSpPr>
            <a:spLocks noChangeShapeType="1"/>
          </p:cNvSpPr>
          <p:nvPr/>
        </p:nvSpPr>
        <p:spPr bwMode="auto">
          <a:xfrm flipV="1">
            <a:off x="8001000" y="1828800"/>
            <a:ext cx="228600" cy="1524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4" name="Line 104"/>
          <p:cNvSpPr>
            <a:spLocks noChangeShapeType="1"/>
          </p:cNvSpPr>
          <p:nvPr/>
        </p:nvSpPr>
        <p:spPr bwMode="auto">
          <a:xfrm>
            <a:off x="5029200" y="2057400"/>
            <a:ext cx="1143000" cy="0"/>
          </a:xfrm>
          <a:prstGeom prst="line">
            <a:avLst/>
          </a:prstGeom>
          <a:noFill/>
          <a:ln w="28575">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5" name="AutoShape 106"/>
          <p:cNvSpPr>
            <a:spLocks noChangeArrowheads="1"/>
          </p:cNvSpPr>
          <p:nvPr/>
        </p:nvSpPr>
        <p:spPr bwMode="auto">
          <a:xfrm rot="5400000">
            <a:off x="5353050" y="1924050"/>
            <a:ext cx="457200" cy="266700"/>
          </a:xfrm>
          <a:prstGeom prst="triangle">
            <a:avLst>
              <a:gd name="adj" fmla="val 50000"/>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34866" name="Line 107"/>
          <p:cNvSpPr>
            <a:spLocks noChangeShapeType="1"/>
          </p:cNvSpPr>
          <p:nvPr/>
        </p:nvSpPr>
        <p:spPr bwMode="auto">
          <a:xfrm>
            <a:off x="5715000" y="1905000"/>
            <a:ext cx="0" cy="3048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7" name="Line 108"/>
          <p:cNvSpPr>
            <a:spLocks noChangeShapeType="1"/>
          </p:cNvSpPr>
          <p:nvPr/>
        </p:nvSpPr>
        <p:spPr bwMode="auto">
          <a:xfrm flipH="1" flipV="1">
            <a:off x="5638800" y="1828800"/>
            <a:ext cx="76200" cy="762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sp>
        <p:nvSpPr>
          <p:cNvPr id="34868" name="Line 109"/>
          <p:cNvSpPr>
            <a:spLocks noChangeShapeType="1"/>
          </p:cNvSpPr>
          <p:nvPr/>
        </p:nvSpPr>
        <p:spPr bwMode="auto">
          <a:xfrm>
            <a:off x="5715000" y="2209800"/>
            <a:ext cx="76200" cy="76200"/>
          </a:xfrm>
          <a:prstGeom prst="line">
            <a:avLst/>
          </a:prstGeom>
          <a:noFill/>
          <a:ln w="38100">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graphicFrame>
        <p:nvGraphicFramePr>
          <p:cNvPr id="34818" name="Object 116"/>
          <p:cNvGraphicFramePr>
            <a:graphicFrameLocks noChangeAspect="1"/>
          </p:cNvGraphicFramePr>
          <p:nvPr/>
        </p:nvGraphicFramePr>
        <p:xfrm>
          <a:off x="6781800" y="3657600"/>
          <a:ext cx="1535113" cy="320675"/>
        </p:xfrm>
        <a:graphic>
          <a:graphicData uri="http://schemas.openxmlformats.org/presentationml/2006/ole">
            <p:oleObj spid="_x0000_s139266" name="Equation" r:id="rId3" imgW="1091726" imgH="228501" progId="">
              <p:embed/>
            </p:oleObj>
          </a:graphicData>
        </a:graphic>
      </p:graphicFrame>
    </p:spTree>
    <p:extLst>
      <p:ext uri="{BB962C8B-B14F-4D97-AF65-F5344CB8AC3E}">
        <p14:creationId xmlns="" xmlns:p14="http://schemas.microsoft.com/office/powerpoint/2010/main" val="23418841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5" name="Text Box 17"/>
          <p:cNvSpPr txBox="1">
            <a:spLocks noChangeArrowheads="1"/>
          </p:cNvSpPr>
          <p:nvPr/>
        </p:nvSpPr>
        <p:spPr bwMode="auto">
          <a:xfrm>
            <a:off x="914400" y="0"/>
            <a:ext cx="7315200" cy="907941"/>
          </a:xfrm>
          <a:prstGeom prst="rect">
            <a:avLst/>
          </a:prstGeom>
          <a:noFill/>
          <a:ln w="25400">
            <a:noFill/>
            <a:miter lim="800000"/>
            <a:headEnd/>
            <a:tailEnd/>
          </a:ln>
          <a:effectLst/>
        </p:spPr>
        <p:txBody>
          <a:bodyPr>
            <a:spAutoFit/>
          </a:bodyPr>
          <a:lstStyle/>
          <a:p>
            <a:pPr algn="ctr" fontAlgn="base">
              <a:spcBef>
                <a:spcPct val="50000"/>
              </a:spcBef>
              <a:spcAft>
                <a:spcPct val="0"/>
              </a:spcAft>
              <a:defRPr/>
            </a:pPr>
            <a:endParaRPr lang="en-US" sz="1100" b="1" dirty="0">
              <a:solidFill>
                <a:srgbClr val="FF0000"/>
              </a:solidFill>
              <a:latin typeface="Times New Roman" pitchFamily="18" charset="0"/>
              <a:cs typeface="Times New Roman" pitchFamily="18" charset="0"/>
            </a:endParaRPr>
          </a:p>
          <a:p>
            <a:pPr algn="ctr" fontAlgn="base">
              <a:spcBef>
                <a:spcPct val="50000"/>
              </a:spcBef>
              <a:spcAft>
                <a:spcPct val="0"/>
              </a:spcAft>
              <a:defRPr/>
            </a:pPr>
            <a:r>
              <a:rPr lang="en-US" sz="2800" b="1" dirty="0">
                <a:solidFill>
                  <a:srgbClr val="FF0000"/>
                </a:solidFill>
                <a:latin typeface="Times New Roman" pitchFamily="18" charset="0"/>
                <a:cs typeface="Times New Roman" pitchFamily="18" charset="0"/>
              </a:rPr>
              <a:t>Types of Diodes and Their Uses</a:t>
            </a:r>
          </a:p>
        </p:txBody>
      </p:sp>
      <p:sp>
        <p:nvSpPr>
          <p:cNvPr id="7186" name="Text Box 18"/>
          <p:cNvSpPr txBox="1">
            <a:spLocks noChangeArrowheads="1"/>
          </p:cNvSpPr>
          <p:nvPr/>
        </p:nvSpPr>
        <p:spPr bwMode="auto">
          <a:xfrm>
            <a:off x="105896" y="1218515"/>
            <a:ext cx="25908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srgbClr val="0033CC"/>
                </a:solidFill>
                <a:latin typeface="Times New Roman" pitchFamily="18" charset="0"/>
                <a:cs typeface="Times New Roman" pitchFamily="18" charset="0"/>
              </a:rPr>
              <a:t>PN Junction Diodes:</a:t>
            </a:r>
          </a:p>
        </p:txBody>
      </p:sp>
      <p:sp>
        <p:nvSpPr>
          <p:cNvPr id="7187" name="Text Box 19"/>
          <p:cNvSpPr txBox="1">
            <a:spLocks noChangeArrowheads="1"/>
          </p:cNvSpPr>
          <p:nvPr/>
        </p:nvSpPr>
        <p:spPr bwMode="auto">
          <a:xfrm>
            <a:off x="2667000" y="1143000"/>
            <a:ext cx="6477000" cy="1323439"/>
          </a:xfrm>
          <a:prstGeom prst="rect">
            <a:avLst/>
          </a:prstGeom>
          <a:noFill/>
          <a:ln w="25400">
            <a:noFill/>
            <a:miter lim="800000"/>
            <a:headEnd/>
            <a:tailEnd/>
          </a:ln>
          <a:effectLst/>
        </p:spPr>
        <p:txBody>
          <a:bodyPr>
            <a:spAutoFit/>
          </a:bodyPr>
          <a:lstStyle/>
          <a:p>
            <a:pPr fontAlgn="base">
              <a:spcBef>
                <a:spcPct val="50000"/>
              </a:spcBef>
              <a:spcAft>
                <a:spcPct val="0"/>
              </a:spcAft>
              <a:defRPr/>
            </a:pPr>
            <a:r>
              <a:rPr lang="en-US" sz="2000" dirty="0">
                <a:solidFill>
                  <a:prstClr val="black"/>
                </a:solidFill>
                <a:latin typeface="Times New Roman" pitchFamily="18" charset="0"/>
                <a:cs typeface="Times New Roman" pitchFamily="18" charset="0"/>
              </a:rPr>
              <a:t>Are used to allow current to flow in one direction while blocking current flow in the opposite direction.  The PN junction diode is the typical diode that has been used in the previous circuits.</a:t>
            </a:r>
          </a:p>
        </p:txBody>
      </p:sp>
      <p:grpSp>
        <p:nvGrpSpPr>
          <p:cNvPr id="24583" name="Group 21"/>
          <p:cNvGrpSpPr>
            <a:grpSpLocks/>
          </p:cNvGrpSpPr>
          <p:nvPr/>
        </p:nvGrpSpPr>
        <p:grpSpPr bwMode="auto">
          <a:xfrm>
            <a:off x="1524000" y="2743200"/>
            <a:ext cx="1828800" cy="533400"/>
            <a:chOff x="2064" y="2304"/>
            <a:chExt cx="1632" cy="528"/>
          </a:xfrm>
        </p:grpSpPr>
        <p:sp>
          <p:nvSpPr>
            <p:cNvPr id="7190" name="Line 22"/>
            <p:cNvSpPr>
              <a:spLocks noChangeShapeType="1"/>
            </p:cNvSpPr>
            <p:nvPr/>
          </p:nvSpPr>
          <p:spPr bwMode="auto">
            <a:xfrm>
              <a:off x="2064" y="2544"/>
              <a:ext cx="528"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191" name="Line 23"/>
            <p:cNvSpPr>
              <a:spLocks noChangeShapeType="1"/>
            </p:cNvSpPr>
            <p:nvPr/>
          </p:nvSpPr>
          <p:spPr bwMode="auto">
            <a:xfrm>
              <a:off x="2592" y="2304"/>
              <a:ext cx="0" cy="528"/>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192" name="Line 24"/>
            <p:cNvSpPr>
              <a:spLocks noChangeShapeType="1"/>
            </p:cNvSpPr>
            <p:nvPr/>
          </p:nvSpPr>
          <p:spPr bwMode="auto">
            <a:xfrm>
              <a:off x="2592" y="2304"/>
              <a:ext cx="527" cy="24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193" name="Line 25"/>
            <p:cNvSpPr>
              <a:spLocks noChangeShapeType="1"/>
            </p:cNvSpPr>
            <p:nvPr/>
          </p:nvSpPr>
          <p:spPr bwMode="auto">
            <a:xfrm flipV="1">
              <a:off x="2592" y="2544"/>
              <a:ext cx="527" cy="288"/>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194" name="Line 26"/>
            <p:cNvSpPr>
              <a:spLocks noChangeShapeType="1"/>
            </p:cNvSpPr>
            <p:nvPr/>
          </p:nvSpPr>
          <p:spPr bwMode="auto">
            <a:xfrm>
              <a:off x="3119" y="2544"/>
              <a:ext cx="577"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195" name="Line 27"/>
            <p:cNvSpPr>
              <a:spLocks noChangeShapeType="1"/>
            </p:cNvSpPr>
            <p:nvPr/>
          </p:nvSpPr>
          <p:spPr bwMode="auto">
            <a:xfrm>
              <a:off x="3119" y="2304"/>
              <a:ext cx="0" cy="528"/>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grpSp>
      <p:sp>
        <p:nvSpPr>
          <p:cNvPr id="7197" name="Text Box 29"/>
          <p:cNvSpPr txBox="1">
            <a:spLocks noChangeArrowheads="1"/>
          </p:cNvSpPr>
          <p:nvPr/>
        </p:nvSpPr>
        <p:spPr bwMode="auto">
          <a:xfrm>
            <a:off x="1144121" y="2743200"/>
            <a:ext cx="533400" cy="400110"/>
          </a:xfrm>
          <a:prstGeom prst="rect">
            <a:avLst/>
          </a:prstGeom>
          <a:solidFill>
            <a:schemeClr val="bg1"/>
          </a:solid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A</a:t>
            </a:r>
          </a:p>
        </p:txBody>
      </p:sp>
      <p:sp>
        <p:nvSpPr>
          <p:cNvPr id="7198" name="Text Box 30"/>
          <p:cNvSpPr txBox="1">
            <a:spLocks noChangeArrowheads="1"/>
          </p:cNvSpPr>
          <p:nvPr/>
        </p:nvSpPr>
        <p:spPr bwMode="auto">
          <a:xfrm>
            <a:off x="3276600" y="2743200"/>
            <a:ext cx="533400" cy="400110"/>
          </a:xfrm>
          <a:prstGeom prst="rect">
            <a:avLst/>
          </a:prstGeom>
          <a:solidFill>
            <a:schemeClr val="bg1"/>
          </a:solid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K</a:t>
            </a:r>
          </a:p>
        </p:txBody>
      </p:sp>
      <p:sp>
        <p:nvSpPr>
          <p:cNvPr id="7199" name="Text Box 31"/>
          <p:cNvSpPr txBox="1">
            <a:spLocks noChangeArrowheads="1"/>
          </p:cNvSpPr>
          <p:nvPr/>
        </p:nvSpPr>
        <p:spPr bwMode="auto">
          <a:xfrm>
            <a:off x="1428750" y="3429000"/>
            <a:ext cx="2286000" cy="584775"/>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Schematic Symbol for a PN Junction Diode</a:t>
            </a:r>
          </a:p>
        </p:txBody>
      </p:sp>
      <p:sp>
        <p:nvSpPr>
          <p:cNvPr id="7200" name="Rectangle 32"/>
          <p:cNvSpPr>
            <a:spLocks noChangeArrowheads="1"/>
          </p:cNvSpPr>
          <p:nvPr/>
        </p:nvSpPr>
        <p:spPr bwMode="auto">
          <a:xfrm>
            <a:off x="5943600" y="2667000"/>
            <a:ext cx="762000" cy="609600"/>
          </a:xfrm>
          <a:prstGeom prst="rect">
            <a:avLst/>
          </a:prstGeom>
          <a:solidFill>
            <a:srgbClr val="92D050"/>
          </a:solidFill>
          <a:ln w="38100">
            <a:solidFill>
              <a:schemeClr val="tx1"/>
            </a:solidFill>
            <a:miter lim="800000"/>
            <a:headEnd/>
            <a:tailEnd/>
          </a:ln>
          <a:effectLst/>
        </p:spPr>
        <p:txBody>
          <a:bodyPr anchor="ct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201" name="Rectangle 33"/>
          <p:cNvSpPr>
            <a:spLocks noChangeArrowheads="1"/>
          </p:cNvSpPr>
          <p:nvPr/>
        </p:nvSpPr>
        <p:spPr bwMode="auto">
          <a:xfrm>
            <a:off x="6705600" y="2667000"/>
            <a:ext cx="762000" cy="609600"/>
          </a:xfrm>
          <a:prstGeom prst="rect">
            <a:avLst/>
          </a:prstGeom>
          <a:solidFill>
            <a:srgbClr val="0070C0"/>
          </a:solidFill>
          <a:ln w="38100">
            <a:solidFill>
              <a:schemeClr val="tx1"/>
            </a:solidFill>
            <a:miter lim="800000"/>
            <a:headEnd/>
            <a:tailEnd/>
          </a:ln>
          <a:effectLst/>
        </p:spPr>
        <p:txBody>
          <a:bodyPr anchor="ct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202" name="Line 34"/>
          <p:cNvSpPr>
            <a:spLocks noChangeShapeType="1"/>
          </p:cNvSpPr>
          <p:nvPr/>
        </p:nvSpPr>
        <p:spPr bwMode="auto">
          <a:xfrm flipH="1">
            <a:off x="5334000" y="29718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203" name="Line 35"/>
          <p:cNvSpPr>
            <a:spLocks noChangeShapeType="1"/>
          </p:cNvSpPr>
          <p:nvPr/>
        </p:nvSpPr>
        <p:spPr bwMode="auto">
          <a:xfrm flipH="1">
            <a:off x="7467600" y="29718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dirty="0">
              <a:solidFill>
                <a:srgbClr val="FFFFCC"/>
              </a:solidFill>
              <a:effectLst>
                <a:outerShdw blurRad="38100" dist="38100" dir="2700000" algn="tl">
                  <a:srgbClr val="000000">
                    <a:alpha val="43137"/>
                  </a:srgbClr>
                </a:outerShdw>
              </a:effectLst>
              <a:latin typeface="Arial" charset="0"/>
            </a:endParaRPr>
          </a:p>
        </p:txBody>
      </p:sp>
      <p:sp>
        <p:nvSpPr>
          <p:cNvPr id="7204" name="Text Box 36"/>
          <p:cNvSpPr txBox="1">
            <a:spLocks noChangeArrowheads="1"/>
          </p:cNvSpPr>
          <p:nvPr/>
        </p:nvSpPr>
        <p:spPr bwMode="auto">
          <a:xfrm>
            <a:off x="6019800" y="2743200"/>
            <a:ext cx="533400" cy="45720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400" b="1" dirty="0">
                <a:solidFill>
                  <a:srgbClr val="FFFFFF"/>
                </a:solidFill>
                <a:effectLst>
                  <a:outerShdw blurRad="38100" dist="38100" dir="2700000" algn="tl">
                    <a:srgbClr val="000000"/>
                  </a:outerShdw>
                </a:effectLst>
                <a:latin typeface="Arial" charset="0"/>
              </a:rPr>
              <a:t>P</a:t>
            </a:r>
          </a:p>
        </p:txBody>
      </p:sp>
      <p:sp>
        <p:nvSpPr>
          <p:cNvPr id="7205" name="Text Box 37"/>
          <p:cNvSpPr txBox="1">
            <a:spLocks noChangeArrowheads="1"/>
          </p:cNvSpPr>
          <p:nvPr/>
        </p:nvSpPr>
        <p:spPr bwMode="auto">
          <a:xfrm>
            <a:off x="6781800" y="2743200"/>
            <a:ext cx="533400" cy="45720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400" b="1" dirty="0">
                <a:solidFill>
                  <a:srgbClr val="FFFFFF"/>
                </a:solidFill>
                <a:effectLst>
                  <a:outerShdw blurRad="38100" dist="38100" dir="2700000" algn="tl">
                    <a:srgbClr val="000000"/>
                  </a:outerShdw>
                </a:effectLst>
                <a:latin typeface="Arial" charset="0"/>
              </a:rPr>
              <a:t>n</a:t>
            </a:r>
          </a:p>
        </p:txBody>
      </p:sp>
      <p:sp>
        <p:nvSpPr>
          <p:cNvPr id="7206" name="Text Box 38"/>
          <p:cNvSpPr txBox="1">
            <a:spLocks noChangeArrowheads="1"/>
          </p:cNvSpPr>
          <p:nvPr/>
        </p:nvSpPr>
        <p:spPr bwMode="auto">
          <a:xfrm>
            <a:off x="5562600" y="3429000"/>
            <a:ext cx="2286000" cy="830997"/>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Representative Structure for a PN Junction Diode</a:t>
            </a:r>
          </a:p>
        </p:txBody>
      </p:sp>
      <p:sp>
        <p:nvSpPr>
          <p:cNvPr id="7207" name="Text Box 39"/>
          <p:cNvSpPr txBox="1">
            <a:spLocks noChangeArrowheads="1"/>
          </p:cNvSpPr>
          <p:nvPr/>
        </p:nvSpPr>
        <p:spPr bwMode="auto">
          <a:xfrm>
            <a:off x="115421" y="4133880"/>
            <a:ext cx="2590800" cy="400110"/>
          </a:xfrm>
          <a:prstGeom prst="rect">
            <a:avLst/>
          </a:prstGeom>
          <a:noFill/>
          <a:ln w="25400">
            <a:noFill/>
            <a:miter lim="800000"/>
            <a:headEnd/>
            <a:tailEnd/>
          </a:ln>
          <a:effectLst/>
        </p:spPr>
        <p:txBody>
          <a:bodyPr>
            <a:spAutoFit/>
          </a:bodyPr>
          <a:lstStyle/>
          <a:p>
            <a:pPr fontAlgn="base">
              <a:spcBef>
                <a:spcPct val="50000"/>
              </a:spcBef>
              <a:spcAft>
                <a:spcPct val="0"/>
              </a:spcAft>
              <a:defRPr/>
            </a:pPr>
            <a:r>
              <a:rPr lang="en-US" sz="2000" b="1" dirty="0">
                <a:solidFill>
                  <a:srgbClr val="008000"/>
                </a:solidFill>
                <a:latin typeface="Times New Roman" pitchFamily="18" charset="0"/>
                <a:cs typeface="Times New Roman" pitchFamily="18" charset="0"/>
              </a:rPr>
              <a:t> </a:t>
            </a:r>
            <a:r>
              <a:rPr lang="en-US" sz="2000" b="1" dirty="0" err="1">
                <a:solidFill>
                  <a:srgbClr val="008000"/>
                </a:solidFill>
                <a:latin typeface="Times New Roman" pitchFamily="18" charset="0"/>
                <a:cs typeface="Times New Roman" pitchFamily="18" charset="0"/>
              </a:rPr>
              <a:t>Zener</a:t>
            </a:r>
            <a:r>
              <a:rPr lang="en-US" sz="2000" b="1" dirty="0">
                <a:solidFill>
                  <a:srgbClr val="008000"/>
                </a:solidFill>
                <a:latin typeface="Times New Roman" pitchFamily="18" charset="0"/>
                <a:cs typeface="Times New Roman" pitchFamily="18" charset="0"/>
              </a:rPr>
              <a:t> Diodes:</a:t>
            </a:r>
          </a:p>
        </p:txBody>
      </p:sp>
      <p:sp>
        <p:nvSpPr>
          <p:cNvPr id="7208" name="Text Box 40"/>
          <p:cNvSpPr txBox="1">
            <a:spLocks noChangeArrowheads="1"/>
          </p:cNvSpPr>
          <p:nvPr/>
        </p:nvSpPr>
        <p:spPr bwMode="auto">
          <a:xfrm>
            <a:off x="2667000" y="4114800"/>
            <a:ext cx="6477000" cy="1015663"/>
          </a:xfrm>
          <a:prstGeom prst="rect">
            <a:avLst/>
          </a:prstGeom>
          <a:noFill/>
          <a:ln w="25400">
            <a:noFill/>
            <a:miter lim="800000"/>
            <a:headEnd/>
            <a:tailEnd/>
          </a:ln>
          <a:effectLst/>
        </p:spPr>
        <p:txBody>
          <a:bodyPr>
            <a:spAutoFit/>
          </a:bodyPr>
          <a:lstStyle/>
          <a:p>
            <a:pPr fontAlgn="base">
              <a:spcBef>
                <a:spcPct val="50000"/>
              </a:spcBef>
              <a:spcAft>
                <a:spcPct val="0"/>
              </a:spcAft>
              <a:defRPr/>
            </a:pPr>
            <a:r>
              <a:rPr lang="en-US" sz="2000" dirty="0">
                <a:solidFill>
                  <a:prstClr val="black"/>
                </a:solidFill>
                <a:latin typeface="Times New Roman" pitchFamily="18" charset="0"/>
                <a:cs typeface="Times New Roman" pitchFamily="18" charset="0"/>
              </a:rPr>
              <a:t>Are specifically designed to operate under reverse breakdown conditions.  These diodes have a very accurate and specific reverse breakdown voltage.</a:t>
            </a:r>
          </a:p>
        </p:txBody>
      </p:sp>
      <p:sp>
        <p:nvSpPr>
          <p:cNvPr id="7216" name="Text Box 48"/>
          <p:cNvSpPr txBox="1">
            <a:spLocks noChangeArrowheads="1"/>
          </p:cNvSpPr>
          <p:nvPr/>
        </p:nvSpPr>
        <p:spPr bwMode="auto">
          <a:xfrm>
            <a:off x="1295400" y="53340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A</a:t>
            </a:r>
          </a:p>
        </p:txBody>
      </p:sp>
      <p:sp>
        <p:nvSpPr>
          <p:cNvPr id="7217" name="Text Box 49"/>
          <p:cNvSpPr txBox="1">
            <a:spLocks noChangeArrowheads="1"/>
          </p:cNvSpPr>
          <p:nvPr/>
        </p:nvSpPr>
        <p:spPr bwMode="auto">
          <a:xfrm>
            <a:off x="3505200" y="53340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K</a:t>
            </a:r>
          </a:p>
        </p:txBody>
      </p:sp>
      <p:sp>
        <p:nvSpPr>
          <p:cNvPr id="7218" name="Text Box 50"/>
          <p:cNvSpPr txBox="1">
            <a:spLocks noChangeArrowheads="1"/>
          </p:cNvSpPr>
          <p:nvPr/>
        </p:nvSpPr>
        <p:spPr bwMode="auto">
          <a:xfrm>
            <a:off x="1447800" y="6096000"/>
            <a:ext cx="2286000" cy="584775"/>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Schematic Symbol for a </a:t>
            </a:r>
            <a:r>
              <a:rPr lang="en-US" sz="1600" b="1" dirty="0" err="1">
                <a:solidFill>
                  <a:prstClr val="black"/>
                </a:solidFill>
                <a:latin typeface="Times New Roman" pitchFamily="18" charset="0"/>
                <a:cs typeface="Times New Roman" pitchFamily="18" charset="0"/>
              </a:rPr>
              <a:t>Zener</a:t>
            </a:r>
            <a:r>
              <a:rPr lang="en-US" sz="1600" b="1" dirty="0">
                <a:solidFill>
                  <a:prstClr val="black"/>
                </a:solidFill>
                <a:latin typeface="Times New Roman" pitchFamily="18" charset="0"/>
                <a:cs typeface="Times New Roman" pitchFamily="18" charset="0"/>
              </a:rPr>
              <a:t> Diode</a:t>
            </a:r>
          </a:p>
        </p:txBody>
      </p:sp>
      <p:sp>
        <p:nvSpPr>
          <p:cNvPr id="7222" name="Line 54"/>
          <p:cNvSpPr>
            <a:spLocks noChangeShapeType="1"/>
          </p:cNvSpPr>
          <p:nvPr/>
        </p:nvSpPr>
        <p:spPr bwMode="auto">
          <a:xfrm>
            <a:off x="1752600" y="55626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7223" name="Line 55"/>
          <p:cNvSpPr>
            <a:spLocks noChangeShapeType="1"/>
          </p:cNvSpPr>
          <p:nvPr/>
        </p:nvSpPr>
        <p:spPr bwMode="auto">
          <a:xfrm>
            <a:off x="2362200" y="52578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7224" name="Line 56"/>
          <p:cNvSpPr>
            <a:spLocks noChangeShapeType="1"/>
          </p:cNvSpPr>
          <p:nvPr/>
        </p:nvSpPr>
        <p:spPr bwMode="auto">
          <a:xfrm>
            <a:off x="2362200" y="52578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7225" name="Line 57"/>
          <p:cNvSpPr>
            <a:spLocks noChangeShapeType="1"/>
          </p:cNvSpPr>
          <p:nvPr/>
        </p:nvSpPr>
        <p:spPr bwMode="auto">
          <a:xfrm flipH="1">
            <a:off x="2362200" y="55626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7226" name="Line 58"/>
          <p:cNvSpPr>
            <a:spLocks noChangeShapeType="1"/>
          </p:cNvSpPr>
          <p:nvPr/>
        </p:nvSpPr>
        <p:spPr bwMode="auto">
          <a:xfrm>
            <a:off x="2819400" y="5334000"/>
            <a:ext cx="0" cy="4572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7227" name="Freeform 59"/>
          <p:cNvSpPr>
            <a:spLocks/>
          </p:cNvSpPr>
          <p:nvPr/>
        </p:nvSpPr>
        <p:spPr bwMode="auto">
          <a:xfrm>
            <a:off x="2667000" y="5181600"/>
            <a:ext cx="152400" cy="171450"/>
          </a:xfrm>
          <a:custGeom>
            <a:avLst/>
            <a:gdLst/>
            <a:ahLst/>
            <a:cxnLst>
              <a:cxn ang="0">
                <a:pos x="96" y="108"/>
              </a:cxn>
              <a:cxn ang="0">
                <a:pos x="0" y="0"/>
              </a:cxn>
            </a:cxnLst>
            <a:rect l="0" t="0" r="r" b="b"/>
            <a:pathLst>
              <a:path w="96" h="108">
                <a:moveTo>
                  <a:pt x="96" y="108"/>
                </a:moveTo>
                <a:cubicBezTo>
                  <a:pt x="80" y="90"/>
                  <a:pt x="20" y="22"/>
                  <a:pt x="0" y="0"/>
                </a:cubicBezTo>
              </a:path>
            </a:pathLst>
          </a:custGeom>
          <a:noFill/>
          <a:ln w="38100" cap="flat" cmpd="sng">
            <a:solidFill>
              <a:schemeClr val="tx1"/>
            </a:solidFill>
            <a:prstDash val="solid"/>
            <a:round/>
            <a:headEnd type="none" w="med" len="med"/>
            <a:tailEnd type="none" w="med" len="me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7228" name="Freeform 60"/>
          <p:cNvSpPr>
            <a:spLocks/>
          </p:cNvSpPr>
          <p:nvPr/>
        </p:nvSpPr>
        <p:spPr bwMode="auto">
          <a:xfrm>
            <a:off x="2809875" y="5772150"/>
            <a:ext cx="161925" cy="171450"/>
          </a:xfrm>
          <a:custGeom>
            <a:avLst/>
            <a:gdLst/>
            <a:ahLst/>
            <a:cxnLst>
              <a:cxn ang="0">
                <a:pos x="102" y="108"/>
              </a:cxn>
              <a:cxn ang="0">
                <a:pos x="0" y="0"/>
              </a:cxn>
            </a:cxnLst>
            <a:rect l="0" t="0" r="r" b="b"/>
            <a:pathLst>
              <a:path w="102" h="108">
                <a:moveTo>
                  <a:pt x="102" y="108"/>
                </a:moveTo>
                <a:cubicBezTo>
                  <a:pt x="85" y="90"/>
                  <a:pt x="21" y="22"/>
                  <a:pt x="0" y="0"/>
                </a:cubicBezTo>
              </a:path>
            </a:pathLst>
          </a:custGeom>
          <a:noFill/>
          <a:ln w="38100" cap="flat" cmpd="sng">
            <a:solidFill>
              <a:schemeClr val="tx1"/>
            </a:solidFill>
            <a:prstDash val="solid"/>
            <a:round/>
            <a:headEnd type="none" w="med" len="med"/>
            <a:tailEnd type="none" w="med" len="me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7229" name="Line 61"/>
          <p:cNvSpPr>
            <a:spLocks noChangeShapeType="1"/>
          </p:cNvSpPr>
          <p:nvPr/>
        </p:nvSpPr>
        <p:spPr bwMode="auto">
          <a:xfrm>
            <a:off x="2819400" y="55626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xmlns="" val="3980890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10" name="Text Box 18"/>
          <p:cNvSpPr txBox="1">
            <a:spLocks noChangeArrowheads="1"/>
          </p:cNvSpPr>
          <p:nvPr/>
        </p:nvSpPr>
        <p:spPr bwMode="auto">
          <a:xfrm>
            <a:off x="0" y="914400"/>
            <a:ext cx="25908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srgbClr val="FF0000"/>
                </a:solidFill>
                <a:latin typeface="Times New Roman" pitchFamily="18" charset="0"/>
                <a:cs typeface="Times New Roman" pitchFamily="18" charset="0"/>
              </a:rPr>
              <a:t>   </a:t>
            </a:r>
            <a:r>
              <a:rPr lang="en-US" sz="2000" b="1" dirty="0" err="1">
                <a:solidFill>
                  <a:srgbClr val="7030A0"/>
                </a:solidFill>
                <a:latin typeface="Times New Roman" pitchFamily="18" charset="0"/>
                <a:cs typeface="Times New Roman" pitchFamily="18" charset="0"/>
              </a:rPr>
              <a:t>Schottky</a:t>
            </a:r>
            <a:r>
              <a:rPr lang="en-US" sz="2000" b="1" dirty="0">
                <a:solidFill>
                  <a:srgbClr val="7030A0"/>
                </a:solidFill>
                <a:latin typeface="Times New Roman" pitchFamily="18" charset="0"/>
                <a:cs typeface="Times New Roman" pitchFamily="18" charset="0"/>
              </a:rPr>
              <a:t> Diodes:</a:t>
            </a:r>
          </a:p>
        </p:txBody>
      </p:sp>
      <p:sp>
        <p:nvSpPr>
          <p:cNvPr id="8211" name="Text Box 19"/>
          <p:cNvSpPr txBox="1">
            <a:spLocks noChangeArrowheads="1"/>
          </p:cNvSpPr>
          <p:nvPr/>
        </p:nvSpPr>
        <p:spPr bwMode="auto">
          <a:xfrm>
            <a:off x="2667000" y="914400"/>
            <a:ext cx="6096000" cy="2092881"/>
          </a:xfrm>
          <a:prstGeom prst="rect">
            <a:avLst/>
          </a:prstGeom>
          <a:noFill/>
          <a:ln w="25400">
            <a:noFill/>
            <a:miter lim="800000"/>
            <a:headEnd/>
            <a:tailEnd/>
          </a:ln>
          <a:effectLst/>
        </p:spPr>
        <p:txBody>
          <a:bodyPr wrap="square">
            <a:spAutoFit/>
          </a:bodyPr>
          <a:lstStyle/>
          <a:p>
            <a:pPr fontAlgn="base">
              <a:spcBef>
                <a:spcPct val="50000"/>
              </a:spcBef>
              <a:spcAft>
                <a:spcPct val="0"/>
              </a:spcAft>
              <a:defRPr/>
            </a:pPr>
            <a:endParaRPr lang="en-US" sz="2000" dirty="0">
              <a:solidFill>
                <a:prstClr val="black"/>
              </a:solidFill>
              <a:latin typeface="Times New Roman" pitchFamily="18" charset="0"/>
              <a:cs typeface="Times New Roman" pitchFamily="18" charset="0"/>
            </a:endParaRPr>
          </a:p>
          <a:p>
            <a:pPr fontAlgn="base">
              <a:spcBef>
                <a:spcPct val="50000"/>
              </a:spcBef>
              <a:spcAft>
                <a:spcPct val="0"/>
              </a:spcAft>
              <a:defRPr/>
            </a:pPr>
            <a:r>
              <a:rPr lang="en-US" sz="2000" dirty="0">
                <a:solidFill>
                  <a:prstClr val="black"/>
                </a:solidFill>
                <a:latin typeface="Times New Roman" pitchFamily="18" charset="0"/>
                <a:cs typeface="Times New Roman" pitchFamily="18" charset="0"/>
              </a:rPr>
              <a:t>These diodes are designed to have a very fast switching time which makes them a great diode for digital circuit  applications.  They are very common in computers because of their ability to be switched on and off so quickly.  </a:t>
            </a:r>
          </a:p>
        </p:txBody>
      </p:sp>
      <p:sp>
        <p:nvSpPr>
          <p:cNvPr id="8212" name="Text Box 20"/>
          <p:cNvSpPr txBox="1">
            <a:spLocks noChangeArrowheads="1"/>
          </p:cNvSpPr>
          <p:nvPr/>
        </p:nvSpPr>
        <p:spPr bwMode="auto">
          <a:xfrm>
            <a:off x="0" y="19812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A</a:t>
            </a:r>
          </a:p>
        </p:txBody>
      </p:sp>
      <p:sp>
        <p:nvSpPr>
          <p:cNvPr id="8213" name="Text Box 21"/>
          <p:cNvSpPr txBox="1">
            <a:spLocks noChangeArrowheads="1"/>
          </p:cNvSpPr>
          <p:nvPr/>
        </p:nvSpPr>
        <p:spPr bwMode="auto">
          <a:xfrm>
            <a:off x="2101702" y="19812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K</a:t>
            </a:r>
          </a:p>
        </p:txBody>
      </p:sp>
      <p:sp>
        <p:nvSpPr>
          <p:cNvPr id="8214" name="Text Box 22"/>
          <p:cNvSpPr txBox="1">
            <a:spLocks noChangeArrowheads="1"/>
          </p:cNvSpPr>
          <p:nvPr/>
        </p:nvSpPr>
        <p:spPr bwMode="auto">
          <a:xfrm>
            <a:off x="152400" y="2743200"/>
            <a:ext cx="2286000" cy="584775"/>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Schematic Symbol for a </a:t>
            </a:r>
            <a:r>
              <a:rPr lang="en-US" sz="1600" b="1" dirty="0" err="1">
                <a:solidFill>
                  <a:prstClr val="black"/>
                </a:solidFill>
                <a:latin typeface="Times New Roman" pitchFamily="18" charset="0"/>
                <a:cs typeface="Times New Roman" pitchFamily="18" charset="0"/>
              </a:rPr>
              <a:t>Schottky</a:t>
            </a:r>
            <a:r>
              <a:rPr lang="en-US" sz="1600" b="1" dirty="0">
                <a:solidFill>
                  <a:prstClr val="black"/>
                </a:solidFill>
                <a:latin typeface="Times New Roman" pitchFamily="18" charset="0"/>
                <a:cs typeface="Times New Roman" pitchFamily="18" charset="0"/>
              </a:rPr>
              <a:t> Diode</a:t>
            </a:r>
          </a:p>
        </p:txBody>
      </p:sp>
      <p:sp>
        <p:nvSpPr>
          <p:cNvPr id="8215" name="Line 23"/>
          <p:cNvSpPr>
            <a:spLocks noChangeShapeType="1"/>
          </p:cNvSpPr>
          <p:nvPr/>
        </p:nvSpPr>
        <p:spPr bwMode="auto">
          <a:xfrm>
            <a:off x="457200" y="22098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16" name="Line 24"/>
          <p:cNvSpPr>
            <a:spLocks noChangeShapeType="1"/>
          </p:cNvSpPr>
          <p:nvPr/>
        </p:nvSpPr>
        <p:spPr bwMode="auto">
          <a:xfrm>
            <a:off x="1066800" y="19050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17" name="Line 25"/>
          <p:cNvSpPr>
            <a:spLocks noChangeShapeType="1"/>
          </p:cNvSpPr>
          <p:nvPr/>
        </p:nvSpPr>
        <p:spPr bwMode="auto">
          <a:xfrm>
            <a:off x="1066800" y="19050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18" name="Line 26"/>
          <p:cNvSpPr>
            <a:spLocks noChangeShapeType="1"/>
          </p:cNvSpPr>
          <p:nvPr/>
        </p:nvSpPr>
        <p:spPr bwMode="auto">
          <a:xfrm flipH="1">
            <a:off x="1066800" y="22098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19" name="Line 27"/>
          <p:cNvSpPr>
            <a:spLocks noChangeShapeType="1"/>
          </p:cNvSpPr>
          <p:nvPr/>
        </p:nvSpPr>
        <p:spPr bwMode="auto">
          <a:xfrm>
            <a:off x="1524000" y="19050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22" name="Line 30"/>
          <p:cNvSpPr>
            <a:spLocks noChangeShapeType="1"/>
          </p:cNvSpPr>
          <p:nvPr/>
        </p:nvSpPr>
        <p:spPr bwMode="auto">
          <a:xfrm>
            <a:off x="1524000" y="22098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23" name="Line 31"/>
          <p:cNvSpPr>
            <a:spLocks noChangeShapeType="1"/>
          </p:cNvSpPr>
          <p:nvPr/>
        </p:nvSpPr>
        <p:spPr bwMode="auto">
          <a:xfrm flipH="1">
            <a:off x="1447800" y="1905000"/>
            <a:ext cx="762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24" name="Line 32"/>
          <p:cNvSpPr>
            <a:spLocks noChangeShapeType="1"/>
          </p:cNvSpPr>
          <p:nvPr/>
        </p:nvSpPr>
        <p:spPr bwMode="auto">
          <a:xfrm>
            <a:off x="1447800" y="1905000"/>
            <a:ext cx="0" cy="762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25" name="Line 33"/>
          <p:cNvSpPr>
            <a:spLocks noChangeShapeType="1"/>
          </p:cNvSpPr>
          <p:nvPr/>
        </p:nvSpPr>
        <p:spPr bwMode="auto">
          <a:xfrm flipH="1">
            <a:off x="1524000" y="2514600"/>
            <a:ext cx="762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26" name="Line 34"/>
          <p:cNvSpPr>
            <a:spLocks noChangeShapeType="1"/>
          </p:cNvSpPr>
          <p:nvPr/>
        </p:nvSpPr>
        <p:spPr bwMode="auto">
          <a:xfrm>
            <a:off x="1600200" y="2438400"/>
            <a:ext cx="0" cy="762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27" name="Text Box 35"/>
          <p:cNvSpPr txBox="1">
            <a:spLocks noChangeArrowheads="1"/>
          </p:cNvSpPr>
          <p:nvPr/>
        </p:nvSpPr>
        <p:spPr bwMode="auto">
          <a:xfrm>
            <a:off x="0" y="3657600"/>
            <a:ext cx="25908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srgbClr val="FF0000"/>
                </a:solidFill>
                <a:latin typeface="Times New Roman" pitchFamily="18" charset="0"/>
                <a:cs typeface="Times New Roman" pitchFamily="18" charset="0"/>
              </a:rPr>
              <a:t>Shockley Diodes:</a:t>
            </a:r>
          </a:p>
        </p:txBody>
      </p:sp>
      <p:sp>
        <p:nvSpPr>
          <p:cNvPr id="8228" name="Text Box 36"/>
          <p:cNvSpPr txBox="1">
            <a:spLocks noChangeArrowheads="1"/>
          </p:cNvSpPr>
          <p:nvPr/>
        </p:nvSpPr>
        <p:spPr bwMode="auto">
          <a:xfrm>
            <a:off x="2667000" y="3657600"/>
            <a:ext cx="6096000" cy="1323439"/>
          </a:xfrm>
          <a:prstGeom prst="rect">
            <a:avLst/>
          </a:prstGeom>
          <a:noFill/>
          <a:ln w="25400">
            <a:noFill/>
            <a:miter lim="800000"/>
            <a:headEnd/>
            <a:tailEnd/>
          </a:ln>
          <a:effectLst/>
        </p:spPr>
        <p:txBody>
          <a:bodyPr wrap="square">
            <a:spAutoFit/>
          </a:bodyPr>
          <a:lstStyle/>
          <a:p>
            <a:pPr fontAlgn="base">
              <a:spcBef>
                <a:spcPct val="50000"/>
              </a:spcBef>
              <a:spcAft>
                <a:spcPct val="0"/>
              </a:spcAft>
              <a:defRPr/>
            </a:pPr>
            <a:r>
              <a:rPr lang="en-US" sz="2000" dirty="0">
                <a:solidFill>
                  <a:prstClr val="black"/>
                </a:solidFill>
                <a:latin typeface="Times New Roman" pitchFamily="18" charset="0"/>
                <a:cs typeface="Times New Roman" pitchFamily="18" charset="0"/>
              </a:rPr>
              <a:t>The Shockley diode is a four-layer diode while other diodes are normally made with only two layers.   These types of diodes are generally used to control the average power delivered to a load.    </a:t>
            </a:r>
          </a:p>
        </p:txBody>
      </p:sp>
      <p:sp>
        <p:nvSpPr>
          <p:cNvPr id="8229" name="Text Box 37"/>
          <p:cNvSpPr txBox="1">
            <a:spLocks noChangeArrowheads="1"/>
          </p:cNvSpPr>
          <p:nvPr/>
        </p:nvSpPr>
        <p:spPr bwMode="auto">
          <a:xfrm>
            <a:off x="304800" y="51054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A</a:t>
            </a:r>
          </a:p>
        </p:txBody>
      </p:sp>
      <p:sp>
        <p:nvSpPr>
          <p:cNvPr id="8230" name="Text Box 38"/>
          <p:cNvSpPr txBox="1">
            <a:spLocks noChangeArrowheads="1"/>
          </p:cNvSpPr>
          <p:nvPr/>
        </p:nvSpPr>
        <p:spPr bwMode="auto">
          <a:xfrm>
            <a:off x="2324100" y="5133945"/>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K</a:t>
            </a:r>
          </a:p>
        </p:txBody>
      </p:sp>
      <p:sp>
        <p:nvSpPr>
          <p:cNvPr id="8231" name="Text Box 39"/>
          <p:cNvSpPr txBox="1">
            <a:spLocks noChangeArrowheads="1"/>
          </p:cNvSpPr>
          <p:nvPr/>
        </p:nvSpPr>
        <p:spPr bwMode="auto">
          <a:xfrm>
            <a:off x="457200" y="5867400"/>
            <a:ext cx="2286000" cy="830997"/>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Schematic Symbol for a four-layer Shockley Diode</a:t>
            </a:r>
          </a:p>
        </p:txBody>
      </p:sp>
      <p:sp>
        <p:nvSpPr>
          <p:cNvPr id="8232" name="Line 40"/>
          <p:cNvSpPr>
            <a:spLocks noChangeShapeType="1"/>
          </p:cNvSpPr>
          <p:nvPr/>
        </p:nvSpPr>
        <p:spPr bwMode="auto">
          <a:xfrm>
            <a:off x="762000" y="5334000"/>
            <a:ext cx="10668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33" name="Line 41"/>
          <p:cNvSpPr>
            <a:spLocks noChangeShapeType="1"/>
          </p:cNvSpPr>
          <p:nvPr/>
        </p:nvSpPr>
        <p:spPr bwMode="auto">
          <a:xfrm>
            <a:off x="1371600" y="50292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35" name="Line 43"/>
          <p:cNvSpPr>
            <a:spLocks noChangeShapeType="1"/>
          </p:cNvSpPr>
          <p:nvPr/>
        </p:nvSpPr>
        <p:spPr bwMode="auto">
          <a:xfrm flipH="1">
            <a:off x="1371600" y="53340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36" name="Line 44"/>
          <p:cNvSpPr>
            <a:spLocks noChangeShapeType="1"/>
          </p:cNvSpPr>
          <p:nvPr/>
        </p:nvSpPr>
        <p:spPr bwMode="auto">
          <a:xfrm>
            <a:off x="1828800" y="4953000"/>
            <a:ext cx="0" cy="7620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8237" name="Line 45"/>
          <p:cNvSpPr>
            <a:spLocks noChangeShapeType="1"/>
          </p:cNvSpPr>
          <p:nvPr/>
        </p:nvSpPr>
        <p:spPr bwMode="auto">
          <a:xfrm>
            <a:off x="1828800" y="53340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2" name="Rectangle 1"/>
          <p:cNvSpPr/>
          <p:nvPr/>
        </p:nvSpPr>
        <p:spPr>
          <a:xfrm>
            <a:off x="838200" y="0"/>
            <a:ext cx="7543800" cy="892552"/>
          </a:xfrm>
          <a:prstGeom prst="rect">
            <a:avLst/>
          </a:prstGeom>
        </p:spPr>
        <p:txBody>
          <a:bodyPr wrap="square">
            <a:spAutoFit/>
          </a:bodyPr>
          <a:lstStyle/>
          <a:p>
            <a:pPr algn="ctr" fontAlgn="base">
              <a:spcBef>
                <a:spcPct val="50000"/>
              </a:spcBef>
              <a:spcAft>
                <a:spcPct val="0"/>
              </a:spcAft>
              <a:defRPr/>
            </a:pPr>
            <a:endParaRPr lang="en-US" sz="1000" b="1" dirty="0">
              <a:solidFill>
                <a:srgbClr val="FF0000"/>
              </a:solidFill>
              <a:latin typeface="Times New Roman" pitchFamily="18" charset="0"/>
              <a:cs typeface="Times New Roman" pitchFamily="18" charset="0"/>
            </a:endParaRPr>
          </a:p>
          <a:p>
            <a:pPr algn="ctr" fontAlgn="base">
              <a:spcBef>
                <a:spcPct val="50000"/>
              </a:spcBef>
              <a:spcAft>
                <a:spcPct val="0"/>
              </a:spcAft>
              <a:defRPr/>
            </a:pPr>
            <a:r>
              <a:rPr lang="en-US" sz="2800" b="1" dirty="0">
                <a:solidFill>
                  <a:srgbClr val="FF0000"/>
                </a:solidFill>
                <a:latin typeface="Times New Roman" pitchFamily="18" charset="0"/>
                <a:cs typeface="Times New Roman" pitchFamily="18" charset="0"/>
              </a:rPr>
              <a:t>Types of Diodes and Their Uses</a:t>
            </a:r>
          </a:p>
        </p:txBody>
      </p:sp>
    </p:spTree>
    <p:extLst>
      <p:ext uri="{BB962C8B-B14F-4D97-AF65-F5344CB8AC3E}">
        <p14:creationId xmlns:p14="http://schemas.microsoft.com/office/powerpoint/2010/main" xmlns="" val="17234317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8" name="Text Box 18"/>
          <p:cNvSpPr txBox="1">
            <a:spLocks noChangeArrowheads="1"/>
          </p:cNvSpPr>
          <p:nvPr/>
        </p:nvSpPr>
        <p:spPr bwMode="auto">
          <a:xfrm>
            <a:off x="0" y="914400"/>
            <a:ext cx="2590800" cy="707886"/>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srgbClr val="FF0000"/>
                </a:solidFill>
                <a:latin typeface="Times New Roman" pitchFamily="18" charset="0"/>
                <a:cs typeface="Times New Roman" pitchFamily="18" charset="0"/>
              </a:rPr>
              <a:t>Light</a:t>
            </a:r>
            <a:r>
              <a:rPr lang="en-US" sz="2000" b="1" dirty="0">
                <a:solidFill>
                  <a:srgbClr val="0033CC"/>
                </a:solidFill>
                <a:latin typeface="Times New Roman" pitchFamily="18" charset="0"/>
                <a:cs typeface="Times New Roman" pitchFamily="18" charset="0"/>
              </a:rPr>
              <a:t>-</a:t>
            </a:r>
            <a:r>
              <a:rPr lang="en-US" sz="2000" b="1" dirty="0">
                <a:solidFill>
                  <a:srgbClr val="008000"/>
                </a:solidFill>
                <a:latin typeface="Times New Roman" pitchFamily="18" charset="0"/>
                <a:cs typeface="Times New Roman" pitchFamily="18" charset="0"/>
              </a:rPr>
              <a:t>Emitting </a:t>
            </a:r>
            <a:r>
              <a:rPr lang="en-US" sz="2000" b="1" dirty="0">
                <a:solidFill>
                  <a:srgbClr val="0033CC"/>
                </a:solidFill>
                <a:latin typeface="Times New Roman" pitchFamily="18" charset="0"/>
                <a:cs typeface="Times New Roman" pitchFamily="18" charset="0"/>
              </a:rPr>
              <a:t>Diodes:</a:t>
            </a:r>
          </a:p>
        </p:txBody>
      </p:sp>
      <p:sp>
        <p:nvSpPr>
          <p:cNvPr id="10259" name="Text Box 19"/>
          <p:cNvSpPr txBox="1">
            <a:spLocks noChangeArrowheads="1"/>
          </p:cNvSpPr>
          <p:nvPr/>
        </p:nvSpPr>
        <p:spPr bwMode="auto">
          <a:xfrm>
            <a:off x="2590800" y="838200"/>
            <a:ext cx="6172200" cy="3170099"/>
          </a:xfrm>
          <a:prstGeom prst="rect">
            <a:avLst/>
          </a:prstGeom>
          <a:noFill/>
          <a:ln w="25400">
            <a:noFill/>
            <a:miter lim="800000"/>
            <a:headEnd/>
            <a:tailEnd/>
          </a:ln>
          <a:effectLst/>
        </p:spPr>
        <p:txBody>
          <a:bodyPr wrap="square">
            <a:spAutoFit/>
          </a:bodyPr>
          <a:lstStyle/>
          <a:p>
            <a:pPr marL="342900" indent="-342900" fontAlgn="base">
              <a:spcBef>
                <a:spcPct val="50000"/>
              </a:spcBef>
              <a:spcAft>
                <a:spcPct val="0"/>
              </a:spcAft>
              <a:buFont typeface="Wingdings" pitchFamily="2" charset="2"/>
              <a:buChar char="Ø"/>
              <a:defRPr/>
            </a:pPr>
            <a:r>
              <a:rPr lang="en-US" sz="2000" dirty="0">
                <a:solidFill>
                  <a:prstClr val="black"/>
                </a:solidFill>
                <a:latin typeface="Times New Roman" pitchFamily="18" charset="0"/>
                <a:cs typeface="Times New Roman" pitchFamily="18" charset="0"/>
              </a:rPr>
              <a:t>Light-Emitting Diodes LEDs, are designed with very large band gap materials, so movement of carriers across their depletion region emits photons in the visible region.  </a:t>
            </a:r>
          </a:p>
          <a:p>
            <a:pPr marL="342900" indent="-342900" fontAlgn="base">
              <a:spcBef>
                <a:spcPct val="50000"/>
              </a:spcBef>
              <a:spcAft>
                <a:spcPct val="0"/>
              </a:spcAft>
              <a:buFont typeface="Wingdings" pitchFamily="2" charset="2"/>
              <a:buChar char="Ø"/>
              <a:defRPr/>
            </a:pPr>
            <a:r>
              <a:rPr lang="en-US" sz="2000" dirty="0">
                <a:solidFill>
                  <a:prstClr val="black"/>
                </a:solidFill>
                <a:latin typeface="Times New Roman" pitchFamily="18" charset="0"/>
                <a:cs typeface="Times New Roman" pitchFamily="18" charset="0"/>
              </a:rPr>
              <a:t>Lower band gap LEDs emit infrared radiation, while LEDs with higher band gap energy emit visible light.  </a:t>
            </a:r>
          </a:p>
          <a:p>
            <a:pPr marL="342900" indent="-342900" fontAlgn="base">
              <a:spcBef>
                <a:spcPct val="50000"/>
              </a:spcBef>
              <a:spcAft>
                <a:spcPct val="0"/>
              </a:spcAft>
              <a:buFont typeface="Wingdings" pitchFamily="2" charset="2"/>
              <a:buChar char="Ø"/>
              <a:defRPr/>
            </a:pPr>
            <a:r>
              <a:rPr lang="en-US" sz="2000" dirty="0">
                <a:solidFill>
                  <a:prstClr val="black"/>
                </a:solidFill>
                <a:latin typeface="Times New Roman" pitchFamily="18" charset="0"/>
                <a:cs typeface="Times New Roman" pitchFamily="18" charset="0"/>
              </a:rPr>
              <a:t>Many traffic signal are now starting to use LEDs because they are extremely bright and last longer than regular bulbs for a relatively low cost.  </a:t>
            </a:r>
          </a:p>
        </p:txBody>
      </p:sp>
      <p:sp>
        <p:nvSpPr>
          <p:cNvPr id="10260" name="Text Box 20"/>
          <p:cNvSpPr txBox="1">
            <a:spLocks noChangeArrowheads="1"/>
          </p:cNvSpPr>
          <p:nvPr/>
        </p:nvSpPr>
        <p:spPr bwMode="auto">
          <a:xfrm>
            <a:off x="2743200" y="41910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A</a:t>
            </a:r>
          </a:p>
        </p:txBody>
      </p:sp>
      <p:sp>
        <p:nvSpPr>
          <p:cNvPr id="10261" name="Text Box 21"/>
          <p:cNvSpPr txBox="1">
            <a:spLocks noChangeArrowheads="1"/>
          </p:cNvSpPr>
          <p:nvPr/>
        </p:nvSpPr>
        <p:spPr bwMode="auto">
          <a:xfrm>
            <a:off x="4953000" y="41910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K</a:t>
            </a:r>
          </a:p>
        </p:txBody>
      </p:sp>
      <p:sp>
        <p:nvSpPr>
          <p:cNvPr id="10262" name="Text Box 22"/>
          <p:cNvSpPr txBox="1">
            <a:spLocks noChangeArrowheads="1"/>
          </p:cNvSpPr>
          <p:nvPr/>
        </p:nvSpPr>
        <p:spPr bwMode="auto">
          <a:xfrm>
            <a:off x="2895600" y="4953000"/>
            <a:ext cx="2286000" cy="553998"/>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Schematic Symbol for a </a:t>
            </a:r>
            <a:r>
              <a:rPr lang="en-US" sz="1400" b="1" dirty="0">
                <a:solidFill>
                  <a:prstClr val="black"/>
                </a:solidFill>
                <a:latin typeface="Times New Roman" pitchFamily="18" charset="0"/>
                <a:cs typeface="Times New Roman" pitchFamily="18" charset="0"/>
              </a:rPr>
              <a:t>Light-Emitting Diode</a:t>
            </a:r>
          </a:p>
        </p:txBody>
      </p:sp>
      <p:sp>
        <p:nvSpPr>
          <p:cNvPr id="10263" name="Line 23"/>
          <p:cNvSpPr>
            <a:spLocks noChangeShapeType="1"/>
          </p:cNvSpPr>
          <p:nvPr/>
        </p:nvSpPr>
        <p:spPr bwMode="auto">
          <a:xfrm>
            <a:off x="3200400" y="44196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64" name="Line 24"/>
          <p:cNvSpPr>
            <a:spLocks noChangeShapeType="1"/>
          </p:cNvSpPr>
          <p:nvPr/>
        </p:nvSpPr>
        <p:spPr bwMode="auto">
          <a:xfrm>
            <a:off x="3810000" y="41148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65" name="Line 25"/>
          <p:cNvSpPr>
            <a:spLocks noChangeShapeType="1"/>
          </p:cNvSpPr>
          <p:nvPr/>
        </p:nvSpPr>
        <p:spPr bwMode="auto">
          <a:xfrm>
            <a:off x="3810000" y="41148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66" name="Line 26"/>
          <p:cNvSpPr>
            <a:spLocks noChangeShapeType="1"/>
          </p:cNvSpPr>
          <p:nvPr/>
        </p:nvSpPr>
        <p:spPr bwMode="auto">
          <a:xfrm flipH="1">
            <a:off x="3810000" y="44196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67" name="Line 27"/>
          <p:cNvSpPr>
            <a:spLocks noChangeShapeType="1"/>
          </p:cNvSpPr>
          <p:nvPr/>
        </p:nvSpPr>
        <p:spPr bwMode="auto">
          <a:xfrm>
            <a:off x="4267200" y="41148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68" name="Line 28"/>
          <p:cNvSpPr>
            <a:spLocks noChangeShapeType="1"/>
          </p:cNvSpPr>
          <p:nvPr/>
        </p:nvSpPr>
        <p:spPr bwMode="auto">
          <a:xfrm>
            <a:off x="4267200" y="44196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74" name="Line 34"/>
          <p:cNvSpPr>
            <a:spLocks noChangeShapeType="1"/>
          </p:cNvSpPr>
          <p:nvPr/>
        </p:nvSpPr>
        <p:spPr bwMode="auto">
          <a:xfrm flipV="1">
            <a:off x="4343400" y="3962400"/>
            <a:ext cx="304800" cy="304800"/>
          </a:xfrm>
          <a:prstGeom prst="line">
            <a:avLst/>
          </a:prstGeom>
          <a:noFill/>
          <a:ln w="38100">
            <a:solidFill>
              <a:schemeClr val="tx1"/>
            </a:solidFill>
            <a:round/>
            <a:headEnd/>
            <a:tailEnd type="triangle" w="sm" len="me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75" name="Line 35"/>
          <p:cNvSpPr>
            <a:spLocks noChangeShapeType="1"/>
          </p:cNvSpPr>
          <p:nvPr/>
        </p:nvSpPr>
        <p:spPr bwMode="auto">
          <a:xfrm flipV="1">
            <a:off x="4495800" y="3962400"/>
            <a:ext cx="381000" cy="381000"/>
          </a:xfrm>
          <a:prstGeom prst="line">
            <a:avLst/>
          </a:prstGeom>
          <a:noFill/>
          <a:ln w="38100">
            <a:solidFill>
              <a:schemeClr val="tx1"/>
            </a:solidFill>
            <a:round/>
            <a:headEnd/>
            <a:tailEnd type="triangle" w="sm" len="me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0276" name="Text Box 36"/>
          <p:cNvSpPr txBox="1">
            <a:spLocks noChangeArrowheads="1"/>
          </p:cNvSpPr>
          <p:nvPr/>
        </p:nvSpPr>
        <p:spPr bwMode="auto">
          <a:xfrm>
            <a:off x="5334000" y="4123660"/>
            <a:ext cx="2743200" cy="830997"/>
          </a:xfrm>
          <a:prstGeom prst="rect">
            <a:avLst/>
          </a:prstGeom>
          <a:noFill/>
          <a:ln w="381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The arrows in the LED representation indicate emitted light.</a:t>
            </a:r>
          </a:p>
        </p:txBody>
      </p:sp>
    </p:spTree>
    <p:extLst>
      <p:ext uri="{BB962C8B-B14F-4D97-AF65-F5344CB8AC3E}">
        <p14:creationId xmlns:p14="http://schemas.microsoft.com/office/powerpoint/2010/main" xmlns="" val="59676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914400" y="0"/>
            <a:ext cx="7315200" cy="52322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800" b="1" dirty="0">
                <a:solidFill>
                  <a:srgbClr val="FF0000"/>
                </a:solidFill>
                <a:latin typeface="Times New Roman" pitchFamily="18" charset="0"/>
                <a:cs typeface="Times New Roman" pitchFamily="18" charset="0"/>
              </a:rPr>
              <a:t>Types of Diodes and Their Uses:</a:t>
            </a:r>
          </a:p>
        </p:txBody>
      </p:sp>
      <p:sp>
        <p:nvSpPr>
          <p:cNvPr id="11282" name="Text Box 18"/>
          <p:cNvSpPr txBox="1">
            <a:spLocks noChangeArrowheads="1"/>
          </p:cNvSpPr>
          <p:nvPr/>
        </p:nvSpPr>
        <p:spPr bwMode="auto">
          <a:xfrm>
            <a:off x="0" y="914400"/>
            <a:ext cx="25908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srgbClr val="0033CC"/>
                </a:solidFill>
                <a:latin typeface="Times New Roman" pitchFamily="18" charset="0"/>
                <a:cs typeface="Times New Roman" pitchFamily="18" charset="0"/>
              </a:rPr>
              <a:t>Photodiodes:</a:t>
            </a:r>
          </a:p>
        </p:txBody>
      </p:sp>
      <p:sp>
        <p:nvSpPr>
          <p:cNvPr id="11283" name="Text Box 19"/>
          <p:cNvSpPr txBox="1">
            <a:spLocks noChangeArrowheads="1"/>
          </p:cNvSpPr>
          <p:nvPr/>
        </p:nvSpPr>
        <p:spPr bwMode="auto">
          <a:xfrm>
            <a:off x="2667000" y="914400"/>
            <a:ext cx="6477000" cy="3785652"/>
          </a:xfrm>
          <a:prstGeom prst="rect">
            <a:avLst/>
          </a:prstGeom>
          <a:noFill/>
          <a:ln w="25400">
            <a:noFill/>
            <a:miter lim="800000"/>
            <a:headEnd/>
            <a:tailEnd/>
          </a:ln>
          <a:effectLst/>
        </p:spPr>
        <p:txBody>
          <a:bodyPr>
            <a:spAutoFit/>
          </a:bodyPr>
          <a:lstStyle/>
          <a:p>
            <a:pPr marL="342900" indent="-342900" fontAlgn="base">
              <a:spcBef>
                <a:spcPct val="50000"/>
              </a:spcBef>
              <a:spcAft>
                <a:spcPct val="0"/>
              </a:spcAft>
              <a:buFont typeface="Wingdings" pitchFamily="2" charset="2"/>
              <a:buChar char="Ø"/>
              <a:defRPr/>
            </a:pPr>
            <a:r>
              <a:rPr lang="en-US" sz="2000" dirty="0">
                <a:solidFill>
                  <a:prstClr val="black"/>
                </a:solidFill>
                <a:latin typeface="Times New Roman" pitchFamily="18" charset="0"/>
                <a:cs typeface="Times New Roman" pitchFamily="18" charset="0"/>
              </a:rPr>
              <a:t>While LEDs emit light, Photodiodes are sensitive to received light.  They are constructed so their PN junction can be exposed to the outside through a clear window or lens.</a:t>
            </a:r>
          </a:p>
          <a:p>
            <a:pPr marL="342900" indent="-342900" fontAlgn="base">
              <a:spcBef>
                <a:spcPct val="50000"/>
              </a:spcBef>
              <a:spcAft>
                <a:spcPct val="0"/>
              </a:spcAft>
              <a:buFont typeface="Wingdings" pitchFamily="2" charset="2"/>
              <a:buChar char="Ø"/>
              <a:defRPr/>
            </a:pPr>
            <a:r>
              <a:rPr lang="en-US" sz="2000" dirty="0">
                <a:solidFill>
                  <a:prstClr val="black"/>
                </a:solidFill>
                <a:latin typeface="Times New Roman" pitchFamily="18" charset="0"/>
                <a:cs typeface="Times New Roman" pitchFamily="18" charset="0"/>
              </a:rPr>
              <a:t>In Photoconductive mode the saturation current increases in proportion to the intensity of the received light.  This type of diode is used in CD players.</a:t>
            </a:r>
          </a:p>
          <a:p>
            <a:pPr marL="342900" indent="-342900" fontAlgn="base">
              <a:spcBef>
                <a:spcPct val="50000"/>
              </a:spcBef>
              <a:spcAft>
                <a:spcPct val="0"/>
              </a:spcAft>
              <a:buFont typeface="Wingdings" pitchFamily="2" charset="2"/>
              <a:buChar char="Ø"/>
              <a:defRPr/>
            </a:pPr>
            <a:r>
              <a:rPr lang="en-US" sz="2000" dirty="0">
                <a:solidFill>
                  <a:prstClr val="black"/>
                </a:solidFill>
                <a:latin typeface="Times New Roman" pitchFamily="18" charset="0"/>
                <a:cs typeface="Times New Roman" pitchFamily="18" charset="0"/>
              </a:rPr>
              <a:t>In Photovoltaic mode, when the PN junction is exposed to a certain wavelength of light, the diode generates voltage and can be used as an energy source.  This type of diode is used in the production of solar power.</a:t>
            </a:r>
          </a:p>
        </p:txBody>
      </p:sp>
      <p:sp>
        <p:nvSpPr>
          <p:cNvPr id="11284" name="Text Box 20"/>
          <p:cNvSpPr txBox="1">
            <a:spLocks noChangeArrowheads="1"/>
          </p:cNvSpPr>
          <p:nvPr/>
        </p:nvSpPr>
        <p:spPr bwMode="auto">
          <a:xfrm>
            <a:off x="0" y="22098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A</a:t>
            </a:r>
          </a:p>
        </p:txBody>
      </p:sp>
      <p:sp>
        <p:nvSpPr>
          <p:cNvPr id="11285" name="Text Box 21"/>
          <p:cNvSpPr txBox="1">
            <a:spLocks noChangeArrowheads="1"/>
          </p:cNvSpPr>
          <p:nvPr/>
        </p:nvSpPr>
        <p:spPr bwMode="auto">
          <a:xfrm>
            <a:off x="2209800" y="22098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K</a:t>
            </a:r>
          </a:p>
        </p:txBody>
      </p:sp>
      <p:sp>
        <p:nvSpPr>
          <p:cNvPr id="11287" name="Line 23"/>
          <p:cNvSpPr>
            <a:spLocks noChangeShapeType="1"/>
          </p:cNvSpPr>
          <p:nvPr/>
        </p:nvSpPr>
        <p:spPr bwMode="auto">
          <a:xfrm>
            <a:off x="457200" y="24384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288" name="Line 24"/>
          <p:cNvSpPr>
            <a:spLocks noChangeShapeType="1"/>
          </p:cNvSpPr>
          <p:nvPr/>
        </p:nvSpPr>
        <p:spPr bwMode="auto">
          <a:xfrm>
            <a:off x="1066800" y="21336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289" name="Line 25"/>
          <p:cNvSpPr>
            <a:spLocks noChangeShapeType="1"/>
          </p:cNvSpPr>
          <p:nvPr/>
        </p:nvSpPr>
        <p:spPr bwMode="auto">
          <a:xfrm>
            <a:off x="1066800" y="21336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290" name="Line 26"/>
          <p:cNvSpPr>
            <a:spLocks noChangeShapeType="1"/>
          </p:cNvSpPr>
          <p:nvPr/>
        </p:nvSpPr>
        <p:spPr bwMode="auto">
          <a:xfrm flipH="1">
            <a:off x="1066800" y="24384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291" name="Line 27"/>
          <p:cNvSpPr>
            <a:spLocks noChangeShapeType="1"/>
          </p:cNvSpPr>
          <p:nvPr/>
        </p:nvSpPr>
        <p:spPr bwMode="auto">
          <a:xfrm>
            <a:off x="1524000" y="21336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292" name="Line 28"/>
          <p:cNvSpPr>
            <a:spLocks noChangeShapeType="1"/>
          </p:cNvSpPr>
          <p:nvPr/>
        </p:nvSpPr>
        <p:spPr bwMode="auto">
          <a:xfrm>
            <a:off x="1524000" y="2438400"/>
            <a:ext cx="762000" cy="0"/>
          </a:xfrm>
          <a:prstGeom prst="line">
            <a:avLst/>
          </a:prstGeom>
          <a:noFill/>
          <a:ln w="38100">
            <a:solidFill>
              <a:schemeClr val="tx1"/>
            </a:solidFill>
            <a:round/>
            <a:headEnd/>
            <a:tailEnd type="none" w="sm" len="me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295" name="Text Box 31"/>
          <p:cNvSpPr txBox="1">
            <a:spLocks noChangeArrowheads="1"/>
          </p:cNvSpPr>
          <p:nvPr/>
        </p:nvSpPr>
        <p:spPr bwMode="auto">
          <a:xfrm>
            <a:off x="0" y="34290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A</a:t>
            </a:r>
          </a:p>
        </p:txBody>
      </p:sp>
      <p:sp>
        <p:nvSpPr>
          <p:cNvPr id="11296" name="Text Box 32"/>
          <p:cNvSpPr txBox="1">
            <a:spLocks noChangeArrowheads="1"/>
          </p:cNvSpPr>
          <p:nvPr/>
        </p:nvSpPr>
        <p:spPr bwMode="auto">
          <a:xfrm>
            <a:off x="2209800" y="3429000"/>
            <a:ext cx="533400" cy="400110"/>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2000" b="1" dirty="0">
                <a:solidFill>
                  <a:prstClr val="black"/>
                </a:solidFill>
                <a:latin typeface="Times New Roman" pitchFamily="18" charset="0"/>
                <a:cs typeface="Times New Roman" pitchFamily="18" charset="0"/>
              </a:rPr>
              <a:t>K</a:t>
            </a:r>
          </a:p>
        </p:txBody>
      </p:sp>
      <p:sp>
        <p:nvSpPr>
          <p:cNvPr id="11297" name="Text Box 33"/>
          <p:cNvSpPr txBox="1">
            <a:spLocks noChangeArrowheads="1"/>
          </p:cNvSpPr>
          <p:nvPr/>
        </p:nvSpPr>
        <p:spPr bwMode="auto">
          <a:xfrm>
            <a:off x="152400" y="4419600"/>
            <a:ext cx="2286000" cy="584775"/>
          </a:xfrm>
          <a:prstGeom prst="rect">
            <a:avLst/>
          </a:prstGeom>
          <a:noFill/>
          <a:ln w="25400">
            <a:noFill/>
            <a:miter lim="800000"/>
            <a:headEnd/>
            <a:tailEnd/>
          </a:ln>
          <a:effectLst/>
        </p:spPr>
        <p:txBody>
          <a:bodyPr>
            <a:spAutoFit/>
          </a:bodyPr>
          <a:lstStyle/>
          <a:p>
            <a:pPr algn="ctr" fontAlgn="base">
              <a:spcBef>
                <a:spcPct val="50000"/>
              </a:spcBef>
              <a:spcAft>
                <a:spcPct val="0"/>
              </a:spcAft>
              <a:defRPr/>
            </a:pPr>
            <a:r>
              <a:rPr lang="en-US" sz="1600" b="1" dirty="0">
                <a:solidFill>
                  <a:prstClr val="black"/>
                </a:solidFill>
                <a:latin typeface="Times New Roman" pitchFamily="18" charset="0"/>
                <a:cs typeface="Times New Roman" pitchFamily="18" charset="0"/>
              </a:rPr>
              <a:t>Schematic Symbols for</a:t>
            </a:r>
            <a:r>
              <a:rPr lang="en-US" sz="1600" b="1" dirty="0">
                <a:solidFill>
                  <a:srgbClr val="FFFFFF"/>
                </a:solidFill>
                <a:effectLst>
                  <a:outerShdw blurRad="38100" dist="38100" dir="2700000" algn="tl">
                    <a:srgbClr val="000000"/>
                  </a:outerShdw>
                </a:effectLst>
                <a:latin typeface="Times New Roman" pitchFamily="18" charset="0"/>
                <a:cs typeface="Times New Roman" pitchFamily="18" charset="0"/>
              </a:rPr>
              <a:t>  </a:t>
            </a:r>
            <a:r>
              <a:rPr lang="en-US" sz="1600" b="1" dirty="0">
                <a:solidFill>
                  <a:prstClr val="black"/>
                </a:solidFill>
                <a:latin typeface="Times New Roman" pitchFamily="18" charset="0"/>
                <a:cs typeface="Times New Roman" pitchFamily="18" charset="0"/>
              </a:rPr>
              <a:t>Photodiodes</a:t>
            </a:r>
          </a:p>
        </p:txBody>
      </p:sp>
      <p:sp>
        <p:nvSpPr>
          <p:cNvPr id="11298" name="Line 34"/>
          <p:cNvSpPr>
            <a:spLocks noChangeShapeType="1"/>
          </p:cNvSpPr>
          <p:nvPr/>
        </p:nvSpPr>
        <p:spPr bwMode="auto">
          <a:xfrm>
            <a:off x="457200" y="3657600"/>
            <a:ext cx="6096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299" name="Line 35"/>
          <p:cNvSpPr>
            <a:spLocks noChangeShapeType="1"/>
          </p:cNvSpPr>
          <p:nvPr/>
        </p:nvSpPr>
        <p:spPr bwMode="auto">
          <a:xfrm>
            <a:off x="1066800" y="33528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0" name="Line 36"/>
          <p:cNvSpPr>
            <a:spLocks noChangeShapeType="1"/>
          </p:cNvSpPr>
          <p:nvPr/>
        </p:nvSpPr>
        <p:spPr bwMode="auto">
          <a:xfrm>
            <a:off x="1066800" y="33528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1" name="Line 37"/>
          <p:cNvSpPr>
            <a:spLocks noChangeShapeType="1"/>
          </p:cNvSpPr>
          <p:nvPr/>
        </p:nvSpPr>
        <p:spPr bwMode="auto">
          <a:xfrm flipH="1">
            <a:off x="1066800" y="3657600"/>
            <a:ext cx="457200" cy="3048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2" name="Line 38"/>
          <p:cNvSpPr>
            <a:spLocks noChangeShapeType="1"/>
          </p:cNvSpPr>
          <p:nvPr/>
        </p:nvSpPr>
        <p:spPr bwMode="auto">
          <a:xfrm>
            <a:off x="1524000" y="3352800"/>
            <a:ext cx="0" cy="60960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3" name="Line 39"/>
          <p:cNvSpPr>
            <a:spLocks noChangeShapeType="1"/>
          </p:cNvSpPr>
          <p:nvPr/>
        </p:nvSpPr>
        <p:spPr bwMode="auto">
          <a:xfrm>
            <a:off x="1524000" y="3657600"/>
            <a:ext cx="762000" cy="0"/>
          </a:xfrm>
          <a:prstGeom prst="line">
            <a:avLst/>
          </a:prstGeom>
          <a:noFill/>
          <a:ln w="38100">
            <a:solidFill>
              <a:schemeClr val="tx1"/>
            </a:solidFill>
            <a:round/>
            <a:headEnd/>
            <a:tailEn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6" name="Oval 42"/>
          <p:cNvSpPr>
            <a:spLocks noChangeArrowheads="1"/>
          </p:cNvSpPr>
          <p:nvPr/>
        </p:nvSpPr>
        <p:spPr bwMode="auto">
          <a:xfrm>
            <a:off x="838200" y="3124200"/>
            <a:ext cx="1143000" cy="990600"/>
          </a:xfrm>
          <a:prstGeom prst="ellipse">
            <a:avLst/>
          </a:prstGeom>
          <a:noFill/>
          <a:ln w="38100">
            <a:solidFill>
              <a:schemeClr val="tx1"/>
            </a:solidFill>
            <a:round/>
            <a:headEnd/>
            <a:tailEnd/>
          </a:ln>
          <a:effectLst/>
        </p:spPr>
        <p:txBody>
          <a:bodyPr anchor="ct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7" name="Line 43"/>
          <p:cNvSpPr>
            <a:spLocks noChangeShapeType="1"/>
          </p:cNvSpPr>
          <p:nvPr/>
        </p:nvSpPr>
        <p:spPr bwMode="auto">
          <a:xfrm flipH="1">
            <a:off x="1600200" y="1828800"/>
            <a:ext cx="381000" cy="381000"/>
          </a:xfrm>
          <a:prstGeom prst="line">
            <a:avLst/>
          </a:prstGeom>
          <a:noFill/>
          <a:ln w="38100">
            <a:solidFill>
              <a:schemeClr val="tx1"/>
            </a:solidFill>
            <a:round/>
            <a:headEnd/>
            <a:tailEnd type="triangle" w="sm" len="me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8" name="Line 44"/>
          <p:cNvSpPr>
            <a:spLocks noChangeShapeType="1"/>
          </p:cNvSpPr>
          <p:nvPr/>
        </p:nvSpPr>
        <p:spPr bwMode="auto">
          <a:xfrm flipH="1">
            <a:off x="1676400" y="1905000"/>
            <a:ext cx="457200" cy="457200"/>
          </a:xfrm>
          <a:prstGeom prst="line">
            <a:avLst/>
          </a:prstGeom>
          <a:noFill/>
          <a:ln w="38100">
            <a:solidFill>
              <a:schemeClr val="tx1"/>
            </a:solidFill>
            <a:round/>
            <a:headEnd/>
            <a:tailEnd type="triangle" w="sm" len="med"/>
          </a:ln>
          <a:effectLst/>
        </p:spPr>
        <p:txBody>
          <a:bodyPr>
            <a:spAutoFit/>
          </a:bodyPr>
          <a:lstStyle/>
          <a:p>
            <a:pPr algn="ctr" fontAlgn="base">
              <a:spcBef>
                <a:spcPct val="50000"/>
              </a:spcBef>
              <a:spcAft>
                <a:spcPct val="0"/>
              </a:spcAft>
              <a:defRPr/>
            </a:pPr>
            <a:endParaRPr lang="en-US" sz="2000" b="1">
              <a:solidFill>
                <a:srgbClr val="FFFFCC"/>
              </a:solidFill>
              <a:effectLst>
                <a:outerShdw blurRad="38100" dist="38100" dir="2700000" algn="tl">
                  <a:srgbClr val="000000">
                    <a:alpha val="43137"/>
                  </a:srgbClr>
                </a:outerShdw>
              </a:effectLst>
              <a:latin typeface="Arial" charset="0"/>
            </a:endParaRPr>
          </a:p>
        </p:txBody>
      </p:sp>
      <p:sp>
        <p:nvSpPr>
          <p:cNvPr id="11309" name="Text Box 45"/>
          <p:cNvSpPr txBox="1">
            <a:spLocks noChangeArrowheads="1"/>
          </p:cNvSpPr>
          <p:nvPr/>
        </p:nvSpPr>
        <p:spPr bwMode="auto">
          <a:xfrm>
            <a:off x="1447800" y="3200400"/>
            <a:ext cx="533400" cy="457200"/>
          </a:xfrm>
          <a:prstGeom prst="rect">
            <a:avLst/>
          </a:prstGeom>
          <a:noFill/>
          <a:ln w="38100">
            <a:noFill/>
            <a:miter lim="800000"/>
            <a:headEnd/>
            <a:tailEnd/>
          </a:ln>
          <a:effectLst/>
        </p:spPr>
        <p:txBody>
          <a:bodyPr>
            <a:spAutoFit/>
          </a:bodyPr>
          <a:lstStyle/>
          <a:p>
            <a:pPr algn="ctr" fontAlgn="base">
              <a:spcBef>
                <a:spcPct val="50000"/>
              </a:spcBef>
              <a:spcAft>
                <a:spcPct val="0"/>
              </a:spcAft>
              <a:defRPr/>
            </a:pPr>
            <a:r>
              <a:rPr lang="en-US" sz="2400" b="1" dirty="0">
                <a:solidFill>
                  <a:srgbClr val="0033CC"/>
                </a:solidFill>
                <a:latin typeface="Times New Roman" pitchFamily="18" charset="0"/>
                <a:cs typeface="Times New Roman" pitchFamily="18" charset="0"/>
                <a:sym typeface="Symbol" pitchFamily="18" charset="2"/>
              </a:rPr>
              <a:t></a:t>
            </a:r>
            <a:r>
              <a:rPr lang="en-US" sz="2400" b="1" dirty="0">
                <a:solidFill>
                  <a:srgbClr val="FFFFFF"/>
                </a:solidFill>
                <a:effectLst>
                  <a:outerShdw blurRad="38100" dist="38100" dir="2700000" algn="tl">
                    <a:srgbClr val="000000"/>
                  </a:outerShdw>
                </a:effectLst>
                <a:latin typeface="Arial" charset="0"/>
              </a:rPr>
              <a:t> </a:t>
            </a:r>
          </a:p>
        </p:txBody>
      </p:sp>
    </p:spTree>
    <p:extLst>
      <p:ext uri="{BB962C8B-B14F-4D97-AF65-F5344CB8AC3E}">
        <p14:creationId xmlns:p14="http://schemas.microsoft.com/office/powerpoint/2010/main" xmlns="" val="10450650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sz="2800" b="1" dirty="0" smtClean="0">
                <a:solidFill>
                  <a:srgbClr val="FF0000"/>
                </a:solidFill>
                <a:latin typeface="Times New Roman" pitchFamily="18" charset="0"/>
                <a:cs typeface="Times New Roman" pitchFamily="18" charset="0"/>
              </a:rPr>
              <a:t>I-V </a:t>
            </a:r>
            <a:r>
              <a:rPr lang="en-US" sz="2800" b="1" dirty="0">
                <a:solidFill>
                  <a:srgbClr val="FF0000"/>
                </a:solidFill>
                <a:latin typeface="Times New Roman" pitchFamily="18" charset="0"/>
                <a:cs typeface="Times New Roman" pitchFamily="18" charset="0"/>
              </a:rPr>
              <a:t>characteristics of </a:t>
            </a:r>
            <a:r>
              <a:rPr lang="en-US" sz="2800" b="1" dirty="0" smtClean="0">
                <a:solidFill>
                  <a:srgbClr val="FF0000"/>
                </a:solidFill>
                <a:latin typeface="Times New Roman" pitchFamily="18" charset="0"/>
                <a:cs typeface="Times New Roman" pitchFamily="18" charset="0"/>
              </a:rPr>
              <a:t>the Electronic Components</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5410200"/>
          </a:xfrm>
        </p:spPr>
        <p:txBody>
          <a:bodyPr/>
          <a:lstStyle/>
          <a:p>
            <a:pPr marL="0" indent="0" algn="ctr">
              <a:buNone/>
            </a:pPr>
            <a:r>
              <a:rPr lang="en-US" sz="2000" dirty="0">
                <a:solidFill>
                  <a:srgbClr val="000000"/>
                </a:solidFill>
                <a:latin typeface="Times New Roman" pitchFamily="18" charset="0"/>
              </a:rPr>
              <a:t>The I-V plot represents the dependence of the current </a:t>
            </a:r>
            <a:r>
              <a:rPr lang="en-US" sz="2000" dirty="0" smtClean="0">
                <a:solidFill>
                  <a:srgbClr val="000000"/>
                </a:solidFill>
                <a:latin typeface="Times New Roman" pitchFamily="18" charset="0"/>
              </a:rPr>
              <a:t>I, </a:t>
            </a:r>
            <a:r>
              <a:rPr lang="en-US" sz="2000" dirty="0">
                <a:solidFill>
                  <a:srgbClr val="000000"/>
                </a:solidFill>
                <a:latin typeface="Times New Roman" pitchFamily="18" charset="0"/>
              </a:rPr>
              <a:t>through </a:t>
            </a:r>
            <a:endParaRPr lang="en-US" sz="2000" dirty="0" smtClean="0">
              <a:solidFill>
                <a:srgbClr val="000000"/>
              </a:solidFill>
              <a:latin typeface="Times New Roman" pitchFamily="18" charset="0"/>
            </a:endParaRPr>
          </a:p>
          <a:p>
            <a:pPr marL="0" indent="0" algn="ctr">
              <a:buNone/>
            </a:pPr>
            <a:r>
              <a:rPr lang="en-US" sz="2000" dirty="0" smtClean="0">
                <a:solidFill>
                  <a:srgbClr val="000000"/>
                </a:solidFill>
                <a:latin typeface="Times New Roman" pitchFamily="18" charset="0"/>
              </a:rPr>
              <a:t>the component, </a:t>
            </a:r>
            <a:r>
              <a:rPr lang="en-US" sz="2000" dirty="0">
                <a:solidFill>
                  <a:srgbClr val="000000"/>
                </a:solidFill>
                <a:latin typeface="Times New Roman" pitchFamily="18" charset="0"/>
              </a:rPr>
              <a:t>on the voltage V across it.</a:t>
            </a:r>
          </a:p>
          <a:p>
            <a:pPr marL="0" indent="0">
              <a:buNone/>
            </a:pPr>
            <a:endParaRPr lang="en-US" dirty="0"/>
          </a:p>
        </p:txBody>
      </p:sp>
      <p:sp>
        <p:nvSpPr>
          <p:cNvPr id="4" name="Rectangle 3"/>
          <p:cNvSpPr/>
          <p:nvPr/>
        </p:nvSpPr>
        <p:spPr>
          <a:xfrm>
            <a:off x="1056020" y="2057400"/>
            <a:ext cx="1981200" cy="461665"/>
          </a:xfrm>
          <a:prstGeom prst="rect">
            <a:avLst/>
          </a:prstGeom>
        </p:spPr>
        <p:txBody>
          <a:bodyPr wrap="square">
            <a:spAutoFit/>
          </a:bodyPr>
          <a:lstStyle/>
          <a:p>
            <a:pPr algn="ctr" fontAlgn="base">
              <a:spcBef>
                <a:spcPct val="50000"/>
              </a:spcBef>
              <a:spcAft>
                <a:spcPct val="0"/>
              </a:spcAft>
            </a:pPr>
            <a:r>
              <a:rPr lang="en-US" sz="2400" b="1" dirty="0">
                <a:solidFill>
                  <a:srgbClr val="000000"/>
                </a:solidFill>
                <a:latin typeface="Times New Roman" pitchFamily="18" charset="0"/>
              </a:rPr>
              <a:t>Resistor</a:t>
            </a:r>
          </a:p>
        </p:txBody>
      </p:sp>
      <p:graphicFrame>
        <p:nvGraphicFramePr>
          <p:cNvPr id="5" name="Object 4"/>
          <p:cNvGraphicFramePr>
            <a:graphicFrameLocks noChangeAspect="1"/>
          </p:cNvGraphicFramePr>
          <p:nvPr>
            <p:extLst>
              <p:ext uri="{D42A27DB-BD31-4B8C-83A1-F6EECF244321}">
                <p14:modId xmlns:p14="http://schemas.microsoft.com/office/powerpoint/2010/main" xmlns="" val="757583201"/>
              </p:ext>
            </p:extLst>
          </p:nvPr>
        </p:nvGraphicFramePr>
        <p:xfrm>
          <a:off x="2957401" y="1828800"/>
          <a:ext cx="3657600" cy="1028701"/>
        </p:xfrm>
        <a:graphic>
          <a:graphicData uri="http://schemas.openxmlformats.org/presentationml/2006/ole">
            <p:oleObj spid="_x0000_s7173" name="Equation" r:id="rId3" imgW="1536700" imgH="431800" progId="Equation.3">
              <p:embed/>
            </p:oleObj>
          </a:graphicData>
        </a:graphic>
      </p:graphicFrame>
      <p:grpSp>
        <p:nvGrpSpPr>
          <p:cNvPr id="6" name="Group 6"/>
          <p:cNvGrpSpPr>
            <a:grpSpLocks/>
          </p:cNvGrpSpPr>
          <p:nvPr/>
        </p:nvGrpSpPr>
        <p:grpSpPr bwMode="auto">
          <a:xfrm>
            <a:off x="2819399" y="2993223"/>
            <a:ext cx="2364315" cy="2796206"/>
            <a:chOff x="1920" y="1824"/>
            <a:chExt cx="1692" cy="1920"/>
          </a:xfrm>
        </p:grpSpPr>
        <p:sp>
          <p:nvSpPr>
            <p:cNvPr id="7" name="Rectangle 7"/>
            <p:cNvSpPr>
              <a:spLocks noChangeArrowheads="1"/>
            </p:cNvSpPr>
            <p:nvPr/>
          </p:nvSpPr>
          <p:spPr bwMode="auto">
            <a:xfrm>
              <a:off x="1920" y="1824"/>
              <a:ext cx="1692" cy="1920"/>
            </a:xfrm>
            <a:prstGeom prst="rect">
              <a:avLst/>
            </a:prstGeom>
            <a:solidFill>
              <a:srgbClr val="FFFFCC"/>
            </a:solidFill>
            <a:ln w="9525">
              <a:miter lim="800000"/>
              <a:headEnd/>
              <a:tailEnd/>
            </a:ln>
            <a:effectLst/>
            <a:scene3d>
              <a:camera prst="legacyObliqueTopRight"/>
              <a:lightRig rig="legacyFlat3" dir="l"/>
            </a:scene3d>
            <a:sp3d extrusionH="430200" prstMaterial="legacyMatte">
              <a:bevelT w="13500" h="13500" prst="angle"/>
              <a:bevelB w="13500" h="13500" prst="angle"/>
              <a:extrusionClr>
                <a:srgbClr val="FFFFCC"/>
              </a:extrusionClr>
            </a:sp3d>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pPr eaLnBrk="0" fontAlgn="base" hangingPunct="0">
                <a:spcBef>
                  <a:spcPct val="0"/>
                </a:spcBef>
                <a:spcAft>
                  <a:spcPct val="0"/>
                </a:spcAft>
              </a:pPr>
              <a:endParaRPr lang="en-US">
                <a:solidFill>
                  <a:srgbClr val="000000"/>
                </a:solidFill>
              </a:endParaRPr>
            </a:p>
          </p:txBody>
        </p:sp>
        <p:sp>
          <p:nvSpPr>
            <p:cNvPr id="8" name="Text Box 8"/>
            <p:cNvSpPr txBox="1">
              <a:spLocks noChangeArrowheads="1"/>
            </p:cNvSpPr>
            <p:nvPr/>
          </p:nvSpPr>
          <p:spPr bwMode="auto">
            <a:xfrm>
              <a:off x="2257" y="2135"/>
              <a:ext cx="875"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a:solidFill>
                    <a:srgbClr val="000000"/>
                  </a:solidFill>
                  <a:latin typeface="Times New Roman" pitchFamily="18" charset="0"/>
                </a:rPr>
                <a:t>I = V </a:t>
              </a:r>
              <a:r>
                <a:rPr lang="en-US" b="1">
                  <a:solidFill>
                    <a:srgbClr val="000000"/>
                  </a:solidFill>
                  <a:latin typeface="Times New Roman" pitchFamily="18" charset="0"/>
                  <a:sym typeface="Symbol" pitchFamily="18" charset="2"/>
                </a:rPr>
                <a:t>/ R;</a:t>
              </a:r>
            </a:p>
          </p:txBody>
        </p:sp>
        <p:sp>
          <p:nvSpPr>
            <p:cNvPr id="9" name="Text Box 9"/>
            <p:cNvSpPr txBox="1">
              <a:spLocks noChangeArrowheads="1"/>
            </p:cNvSpPr>
            <p:nvPr/>
          </p:nvSpPr>
          <p:spPr bwMode="auto">
            <a:xfrm>
              <a:off x="2252" y="2400"/>
              <a:ext cx="880"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dirty="0">
                  <a:solidFill>
                    <a:srgbClr val="000000"/>
                  </a:solidFill>
                  <a:latin typeface="Times New Roman" pitchFamily="18" charset="0"/>
                </a:rPr>
                <a:t>R = V/I</a:t>
              </a:r>
            </a:p>
          </p:txBody>
        </p:sp>
        <p:sp>
          <p:nvSpPr>
            <p:cNvPr id="10" name="Text Box 10"/>
            <p:cNvSpPr txBox="1">
              <a:spLocks noChangeArrowheads="1"/>
            </p:cNvSpPr>
            <p:nvPr/>
          </p:nvSpPr>
          <p:spPr bwMode="auto">
            <a:xfrm>
              <a:off x="3358" y="3504"/>
              <a:ext cx="158" cy="2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solidFill>
                    <a:srgbClr val="000000"/>
                  </a:solidFill>
                  <a:latin typeface="Times New Roman" pitchFamily="18" charset="0"/>
                </a:rPr>
                <a:t>V</a:t>
              </a:r>
            </a:p>
          </p:txBody>
        </p:sp>
        <p:sp>
          <p:nvSpPr>
            <p:cNvPr id="11" name="Line 11"/>
            <p:cNvSpPr>
              <a:spLocks noChangeShapeType="1"/>
            </p:cNvSpPr>
            <p:nvPr/>
          </p:nvSpPr>
          <p:spPr bwMode="auto">
            <a:xfrm>
              <a:off x="2054" y="3459"/>
              <a:ext cx="1422" cy="0"/>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12" name="Line 12"/>
            <p:cNvSpPr>
              <a:spLocks noChangeShapeType="1"/>
            </p:cNvSpPr>
            <p:nvPr/>
          </p:nvSpPr>
          <p:spPr bwMode="auto">
            <a:xfrm flipV="1">
              <a:off x="2054" y="1861"/>
              <a:ext cx="0" cy="1598"/>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13" name="Text Box 13"/>
            <p:cNvSpPr txBox="1">
              <a:spLocks noChangeArrowheads="1"/>
            </p:cNvSpPr>
            <p:nvPr/>
          </p:nvSpPr>
          <p:spPr bwMode="auto">
            <a:xfrm>
              <a:off x="2115" y="1824"/>
              <a:ext cx="337"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solidFill>
                    <a:srgbClr val="000000"/>
                  </a:solidFill>
                  <a:latin typeface="Times New Roman" pitchFamily="18" charset="0"/>
                </a:rPr>
                <a:t>I</a:t>
              </a:r>
            </a:p>
          </p:txBody>
        </p:sp>
        <p:sp>
          <p:nvSpPr>
            <p:cNvPr id="14" name="Line 14"/>
            <p:cNvSpPr>
              <a:spLocks noChangeShapeType="1"/>
            </p:cNvSpPr>
            <p:nvPr/>
          </p:nvSpPr>
          <p:spPr bwMode="auto">
            <a:xfrm flipV="1">
              <a:off x="2054" y="2666"/>
              <a:ext cx="1132" cy="793"/>
            </a:xfrm>
            <a:prstGeom prst="line">
              <a:avLst/>
            </a:prstGeom>
            <a:noFill/>
            <a:ln w="38100">
              <a:solidFill>
                <a:schemeClr val="tx2"/>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15" name="Text Box 15"/>
            <p:cNvSpPr txBox="1">
              <a:spLocks noChangeArrowheads="1"/>
            </p:cNvSpPr>
            <p:nvPr/>
          </p:nvSpPr>
          <p:spPr bwMode="auto">
            <a:xfrm>
              <a:off x="3278" y="2642"/>
              <a:ext cx="184"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rIns="0">
              <a:spAutoFit/>
            </a:bodyPr>
            <a:lstStyle/>
            <a:p>
              <a:pPr fontAlgn="base">
                <a:spcBef>
                  <a:spcPct val="50000"/>
                </a:spcBef>
                <a:spcAft>
                  <a:spcPct val="0"/>
                </a:spcAft>
              </a:pPr>
              <a:r>
                <a:rPr lang="en-US" b="1">
                  <a:solidFill>
                    <a:srgbClr val="000000"/>
                  </a:solidFill>
                  <a:latin typeface="Times New Roman" pitchFamily="18" charset="0"/>
                </a:rPr>
                <a:t>R</a:t>
              </a:r>
            </a:p>
          </p:txBody>
        </p:sp>
        <p:sp>
          <p:nvSpPr>
            <p:cNvPr id="16" name="Line 16"/>
            <p:cNvSpPr>
              <a:spLocks noChangeShapeType="1"/>
            </p:cNvSpPr>
            <p:nvPr/>
          </p:nvSpPr>
          <p:spPr bwMode="auto">
            <a:xfrm>
              <a:off x="2880" y="2902"/>
              <a:ext cx="0" cy="557"/>
            </a:xfrm>
            <a:prstGeom prst="line">
              <a:avLst/>
            </a:prstGeom>
            <a:noFill/>
            <a:ln w="28575">
              <a:solidFill>
                <a:schemeClr val="folHlink"/>
              </a:solidFill>
              <a:miter lim="800000"/>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17" name="Line 17"/>
            <p:cNvSpPr>
              <a:spLocks noChangeShapeType="1"/>
            </p:cNvSpPr>
            <p:nvPr/>
          </p:nvSpPr>
          <p:spPr bwMode="auto">
            <a:xfrm>
              <a:off x="2084" y="3459"/>
              <a:ext cx="796" cy="0"/>
            </a:xfrm>
            <a:prstGeom prst="line">
              <a:avLst/>
            </a:prstGeom>
            <a:noFill/>
            <a:ln w="28575">
              <a:solidFill>
                <a:schemeClr val="folHlink"/>
              </a:solidFill>
              <a:miter lim="800000"/>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18" name="Text Box 18"/>
            <p:cNvSpPr txBox="1">
              <a:spLocks noChangeArrowheads="1"/>
            </p:cNvSpPr>
            <p:nvPr/>
          </p:nvSpPr>
          <p:spPr bwMode="auto">
            <a:xfrm>
              <a:off x="2449" y="3216"/>
              <a:ext cx="395"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a:solidFill>
                    <a:srgbClr val="000000"/>
                  </a:solidFill>
                  <a:latin typeface="Symbol" pitchFamily="18" charset="2"/>
                </a:rPr>
                <a:t>D</a:t>
              </a:r>
              <a:r>
                <a:rPr lang="en-US" b="1">
                  <a:solidFill>
                    <a:srgbClr val="000000"/>
                  </a:solidFill>
                  <a:latin typeface="Times New Roman" pitchFamily="18" charset="0"/>
                </a:rPr>
                <a:t>V</a:t>
              </a:r>
            </a:p>
          </p:txBody>
        </p:sp>
        <p:sp>
          <p:nvSpPr>
            <p:cNvPr id="19" name="Text Box 19"/>
            <p:cNvSpPr txBox="1">
              <a:spLocks noChangeArrowheads="1"/>
            </p:cNvSpPr>
            <p:nvPr/>
          </p:nvSpPr>
          <p:spPr bwMode="auto">
            <a:xfrm>
              <a:off x="2880" y="3088"/>
              <a:ext cx="492"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a:solidFill>
                    <a:srgbClr val="000000"/>
                  </a:solidFill>
                  <a:latin typeface="Symbol" pitchFamily="18" charset="2"/>
                </a:rPr>
                <a:t>D</a:t>
              </a:r>
              <a:r>
                <a:rPr lang="en-US" b="1">
                  <a:solidFill>
                    <a:srgbClr val="000000"/>
                  </a:solidFill>
                  <a:latin typeface="Times New Roman" pitchFamily="18" charset="0"/>
                </a:rPr>
                <a:t>I</a:t>
              </a:r>
            </a:p>
          </p:txBody>
        </p:sp>
        <p:sp>
          <p:nvSpPr>
            <p:cNvPr id="20" name="Arc 20"/>
            <p:cNvSpPr>
              <a:spLocks/>
            </p:cNvSpPr>
            <p:nvPr/>
          </p:nvSpPr>
          <p:spPr bwMode="auto">
            <a:xfrm>
              <a:off x="2304" y="3264"/>
              <a:ext cx="96" cy="19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81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21" name="Text Box 21"/>
            <p:cNvSpPr txBox="1">
              <a:spLocks noChangeArrowheads="1"/>
            </p:cNvSpPr>
            <p:nvPr/>
          </p:nvSpPr>
          <p:spPr bwMode="auto">
            <a:xfrm>
              <a:off x="2112" y="3024"/>
              <a:ext cx="19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sz="2000" b="1">
                  <a:solidFill>
                    <a:srgbClr val="000000"/>
                  </a:solidFill>
                  <a:latin typeface="Symbol" pitchFamily="18" charset="2"/>
                </a:rPr>
                <a:t>a</a:t>
              </a:r>
            </a:p>
          </p:txBody>
        </p:sp>
      </p:grpSp>
      <p:sp>
        <p:nvSpPr>
          <p:cNvPr id="22" name="Rectangle 21"/>
          <p:cNvSpPr/>
          <p:nvPr/>
        </p:nvSpPr>
        <p:spPr>
          <a:xfrm>
            <a:off x="2183947" y="6030213"/>
            <a:ext cx="3497561" cy="338554"/>
          </a:xfrm>
          <a:prstGeom prst="rect">
            <a:avLst/>
          </a:prstGeom>
        </p:spPr>
        <p:txBody>
          <a:bodyPr wrap="none">
            <a:spAutoFit/>
          </a:bodyPr>
          <a:lstStyle/>
          <a:p>
            <a:pPr fontAlgn="base">
              <a:spcBef>
                <a:spcPct val="50000"/>
              </a:spcBef>
              <a:spcAft>
                <a:spcPct val="0"/>
              </a:spcAft>
            </a:pPr>
            <a:r>
              <a:rPr lang="en-US" sz="1600" b="1" dirty="0">
                <a:solidFill>
                  <a:srgbClr val="000000"/>
                </a:solidFill>
                <a:latin typeface="Times New Roman" pitchFamily="18" charset="0"/>
              </a:rPr>
              <a:t>The I-V Characteristic of the Resistor</a:t>
            </a:r>
          </a:p>
        </p:txBody>
      </p:sp>
    </p:spTree>
    <p:extLst>
      <p:ext uri="{BB962C8B-B14F-4D97-AF65-F5344CB8AC3E}">
        <p14:creationId xmlns:p14="http://schemas.microsoft.com/office/powerpoint/2010/main" xmlns="" val="37502818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3200" b="1" dirty="0" err="1" smtClean="0">
                <a:solidFill>
                  <a:srgbClr val="FF0000"/>
                </a:solidFill>
              </a:rPr>
              <a:t>Zener</a:t>
            </a:r>
            <a:r>
              <a:rPr lang="en-GB" sz="3200" b="1" dirty="0" smtClean="0">
                <a:solidFill>
                  <a:srgbClr val="FF0000"/>
                </a:solidFill>
              </a:rPr>
              <a:t> Diodes</a:t>
            </a:r>
            <a:endParaRPr lang="en-US" sz="32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9217212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b="1" dirty="0" err="1" smtClean="0">
                <a:solidFill>
                  <a:srgbClr val="FF0000"/>
                </a:solidFill>
              </a:rPr>
              <a:t>Zener</a:t>
            </a:r>
            <a:r>
              <a:rPr lang="en-GB" sz="2800" b="1" dirty="0" smtClean="0">
                <a:solidFill>
                  <a:srgbClr val="FF0000"/>
                </a:solidFill>
              </a:rPr>
              <a:t> Effect:</a:t>
            </a:r>
            <a:endParaRPr lang="en-US" sz="2800" dirty="0">
              <a:solidFill>
                <a:srgbClr val="FF0000"/>
              </a:solidFill>
            </a:endParaRPr>
          </a:p>
        </p:txBody>
      </p:sp>
      <p:sp>
        <p:nvSpPr>
          <p:cNvPr id="3" name="Content Placeholder 2"/>
          <p:cNvSpPr>
            <a:spLocks noGrp="1"/>
          </p:cNvSpPr>
          <p:nvPr>
            <p:ph idx="1"/>
          </p:nvPr>
        </p:nvSpPr>
        <p:spPr/>
        <p:txBody>
          <a:bodyPr/>
          <a:lstStyle/>
          <a:p>
            <a:pPr algn="just">
              <a:buNone/>
            </a:pPr>
            <a:r>
              <a:rPr lang="en-US" sz="2400" b="1" dirty="0" smtClean="0">
                <a:solidFill>
                  <a:prstClr val="black"/>
                </a:solidFill>
              </a:rPr>
              <a:t>	</a:t>
            </a:r>
            <a:r>
              <a:rPr lang="en-US" sz="2400" b="1" dirty="0" err="1" smtClean="0">
                <a:solidFill>
                  <a:prstClr val="black"/>
                </a:solidFill>
              </a:rPr>
              <a:t>Zener</a:t>
            </a:r>
            <a:r>
              <a:rPr lang="en-US" sz="2400" b="1" dirty="0" smtClean="0">
                <a:solidFill>
                  <a:prstClr val="black"/>
                </a:solidFill>
              </a:rPr>
              <a:t> diodes</a:t>
            </a:r>
            <a:r>
              <a:rPr lang="en-US" sz="2400" dirty="0" smtClean="0">
                <a:solidFill>
                  <a:prstClr val="black"/>
                </a:solidFill>
              </a:rPr>
              <a:t> are special diodes that permit current not only in the forward direction like a normal diodes, but also in the reverse direction if the voltage is larger than the breakdown voltage. This voltage is known as the “</a:t>
            </a:r>
            <a:r>
              <a:rPr lang="en-US" sz="2400" dirty="0" err="1" smtClean="0">
                <a:solidFill>
                  <a:prstClr val="black"/>
                </a:solidFill>
              </a:rPr>
              <a:t>Zener</a:t>
            </a:r>
            <a:r>
              <a:rPr lang="en-US" sz="2400" dirty="0" smtClean="0">
                <a:solidFill>
                  <a:prstClr val="black"/>
                </a:solidFill>
              </a:rPr>
              <a:t> Breakdown Voltage”. </a:t>
            </a:r>
          </a:p>
          <a:p>
            <a:endParaRPr lang="en-US" sz="2400" dirty="0"/>
          </a:p>
        </p:txBody>
      </p:sp>
    </p:spTree>
    <p:extLst>
      <p:ext uri="{BB962C8B-B14F-4D97-AF65-F5344CB8AC3E}">
        <p14:creationId xmlns:p14="http://schemas.microsoft.com/office/powerpoint/2010/main" xmlns="" val="39169960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tr-TR" sz="2800" b="1" dirty="0" smtClean="0">
                <a:solidFill>
                  <a:srgbClr val="FF0000"/>
                </a:solidFill>
              </a:rPr>
              <a:t>Junction </a:t>
            </a:r>
            <a:r>
              <a:rPr lang="en-US" sz="2800" b="1" dirty="0" smtClean="0">
                <a:solidFill>
                  <a:srgbClr val="FF0000"/>
                </a:solidFill>
              </a:rPr>
              <a:t>B</a:t>
            </a:r>
            <a:r>
              <a:rPr lang="tr-TR" sz="2800" b="1" dirty="0" smtClean="0">
                <a:solidFill>
                  <a:srgbClr val="FF0000"/>
                </a:solidFill>
              </a:rPr>
              <a:t>reakdown or </a:t>
            </a:r>
            <a:r>
              <a:rPr lang="en-US" sz="2800" b="1" dirty="0" smtClean="0">
                <a:solidFill>
                  <a:srgbClr val="FF0000"/>
                </a:solidFill>
              </a:rPr>
              <a:t>R</a:t>
            </a:r>
            <a:r>
              <a:rPr lang="tr-TR" sz="2800" b="1" dirty="0" smtClean="0">
                <a:solidFill>
                  <a:srgbClr val="FF0000"/>
                </a:solidFill>
              </a:rPr>
              <a:t>everse </a:t>
            </a:r>
            <a:r>
              <a:rPr lang="en-US" sz="2800" b="1" dirty="0" smtClean="0">
                <a:solidFill>
                  <a:srgbClr val="FF0000"/>
                </a:solidFill>
              </a:rPr>
              <a:t>B</a:t>
            </a:r>
            <a:r>
              <a:rPr lang="tr-TR" sz="2800" b="1" dirty="0" smtClean="0">
                <a:solidFill>
                  <a:srgbClr val="FF0000"/>
                </a:solidFill>
              </a:rPr>
              <a:t>reakdown</a:t>
            </a:r>
            <a:r>
              <a:rPr lang="en-US" sz="2800" b="1" dirty="0" smtClean="0">
                <a:solidFill>
                  <a:srgbClr val="FF0000"/>
                </a:solidFill>
              </a:rPr>
              <a:t>:</a:t>
            </a:r>
            <a:endParaRPr lang="tr-TR" sz="2800" b="1" dirty="0">
              <a:solidFill>
                <a:srgbClr val="FF0000"/>
              </a:solidFill>
            </a:endParaRPr>
          </a:p>
        </p:txBody>
      </p:sp>
      <p:sp>
        <p:nvSpPr>
          <p:cNvPr id="3" name="Content Placeholder 2"/>
          <p:cNvSpPr>
            <a:spLocks noGrp="1"/>
          </p:cNvSpPr>
          <p:nvPr>
            <p:ph idx="1"/>
          </p:nvPr>
        </p:nvSpPr>
        <p:spPr/>
        <p:txBody>
          <a:bodyPr/>
          <a:lstStyle/>
          <a:p>
            <a:pPr algn="just" eaLnBrk="1" hangingPunct="1">
              <a:buClr>
                <a:srgbClr val="FF0000"/>
              </a:buClr>
              <a:buFont typeface="Wingdings" pitchFamily="2" charset="2"/>
              <a:buChar char="Ø"/>
            </a:pPr>
            <a:endParaRPr lang="en-US" sz="2400" dirty="0" smtClean="0">
              <a:latin typeface="Times New Roman" pitchFamily="18" charset="0"/>
              <a:cs typeface="Times New Roman" pitchFamily="18" charset="0"/>
            </a:endParaRPr>
          </a:p>
          <a:p>
            <a:pPr algn="just" eaLnBrk="1" hangingPunct="1">
              <a:buClr>
                <a:srgbClr val="FF0000"/>
              </a:buClr>
              <a:buFont typeface="Wingdings" pitchFamily="2" charset="2"/>
              <a:buChar char="Ø"/>
            </a:pPr>
            <a:r>
              <a:rPr lang="tr-TR" sz="2400" dirty="0" smtClean="0">
                <a:latin typeface="Times New Roman" pitchFamily="18" charset="0"/>
                <a:cs typeface="Times New Roman" pitchFamily="18" charset="0"/>
              </a:rPr>
              <a:t>An applied reverse bias (voltage) will result in a small current to flow through the device. </a:t>
            </a:r>
            <a:endParaRPr lang="en-US" sz="2400" dirty="0" smtClean="0">
              <a:latin typeface="Times New Roman" pitchFamily="18" charset="0"/>
              <a:cs typeface="Times New Roman" pitchFamily="18" charset="0"/>
            </a:endParaRPr>
          </a:p>
          <a:p>
            <a:pPr algn="just" eaLnBrk="1" hangingPunct="1">
              <a:buClr>
                <a:srgbClr val="FF0000"/>
              </a:buClr>
              <a:buNone/>
            </a:pPr>
            <a:endParaRPr lang="en-US" sz="2400" dirty="0" smtClean="0">
              <a:latin typeface="Times New Roman" pitchFamily="18" charset="0"/>
              <a:cs typeface="Times New Roman" pitchFamily="18" charset="0"/>
            </a:endParaRPr>
          </a:p>
          <a:p>
            <a:pPr algn="just" eaLnBrk="1" hangingPunct="1">
              <a:buClr>
                <a:srgbClr val="FF0000"/>
              </a:buClr>
              <a:buFont typeface="Wingdings" pitchFamily="2" charset="2"/>
              <a:buChar char="Ø"/>
            </a:pPr>
            <a:r>
              <a:rPr lang="tr-TR" sz="2400" dirty="0" smtClean="0">
                <a:latin typeface="Times New Roman" pitchFamily="18" charset="0"/>
                <a:cs typeface="Times New Roman" pitchFamily="18" charset="0"/>
              </a:rPr>
              <a:t>At a particular high voltage value, which is called as </a:t>
            </a:r>
            <a:r>
              <a:rPr lang="tr-TR" sz="2400" b="1" i="1" dirty="0" smtClean="0">
                <a:solidFill>
                  <a:srgbClr val="FF0000"/>
                </a:solidFill>
                <a:latin typeface="Times New Roman" pitchFamily="18" charset="0"/>
                <a:cs typeface="Times New Roman" pitchFamily="18" charset="0"/>
              </a:rPr>
              <a:t>breakdown voltage V</a:t>
            </a:r>
            <a:r>
              <a:rPr lang="tr-TR" sz="2400" b="1" i="1" baseline="-25000" dirty="0" smtClean="0">
                <a:solidFill>
                  <a:srgbClr val="FF0000"/>
                </a:solidFill>
                <a:latin typeface="Times New Roman" pitchFamily="18" charset="0"/>
                <a:cs typeface="Times New Roman" pitchFamily="18" charset="0"/>
              </a:rPr>
              <a:t>B</a:t>
            </a:r>
            <a:r>
              <a:rPr lang="tr-TR" sz="2400" dirty="0" smtClean="0">
                <a:latin typeface="Times New Roman" pitchFamily="18" charset="0"/>
                <a:cs typeface="Times New Roman" pitchFamily="18" charset="0"/>
              </a:rPr>
              <a:t>, large currents start to flow. If there is no current limiting resistor which is connected in series </a:t>
            </a:r>
            <a:r>
              <a:rPr lang="en-US" sz="2400" dirty="0" smtClean="0">
                <a:latin typeface="Times New Roman" pitchFamily="18" charset="0"/>
                <a:cs typeface="Times New Roman" pitchFamily="18" charset="0"/>
              </a:rPr>
              <a:t>with </a:t>
            </a:r>
            <a:r>
              <a:rPr lang="tr-TR" sz="2400" dirty="0" smtClean="0">
                <a:latin typeface="Times New Roman" pitchFamily="18" charset="0"/>
                <a:cs typeface="Times New Roman" pitchFamily="18" charset="0"/>
              </a:rPr>
              <a:t>the diode, the diode will be destroyed. </a:t>
            </a:r>
            <a:endParaRPr lang="en-US" sz="2400" dirty="0" smtClean="0">
              <a:latin typeface="Times New Roman" pitchFamily="18" charset="0"/>
              <a:cs typeface="Times New Roman" pitchFamily="18" charset="0"/>
            </a:endParaRPr>
          </a:p>
          <a:p>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tr-TR" sz="2800" b="1" dirty="0" smtClean="0">
                <a:solidFill>
                  <a:srgbClr val="FF0000"/>
                </a:solidFill>
              </a:rPr>
              <a:t>Junction </a:t>
            </a:r>
            <a:r>
              <a:rPr lang="en-US" sz="2800" b="1" dirty="0" smtClean="0">
                <a:solidFill>
                  <a:srgbClr val="FF0000"/>
                </a:solidFill>
              </a:rPr>
              <a:t>B</a:t>
            </a:r>
            <a:r>
              <a:rPr lang="tr-TR" sz="2800" b="1" dirty="0" smtClean="0">
                <a:solidFill>
                  <a:srgbClr val="FF0000"/>
                </a:solidFill>
              </a:rPr>
              <a:t>reakdown or </a:t>
            </a:r>
            <a:r>
              <a:rPr lang="en-US" sz="2800" b="1" dirty="0" smtClean="0">
                <a:solidFill>
                  <a:srgbClr val="FF0000"/>
                </a:solidFill>
              </a:rPr>
              <a:t>R</a:t>
            </a:r>
            <a:r>
              <a:rPr lang="tr-TR" sz="2800" b="1" dirty="0" smtClean="0">
                <a:solidFill>
                  <a:srgbClr val="FF0000"/>
                </a:solidFill>
              </a:rPr>
              <a:t>everse </a:t>
            </a:r>
            <a:r>
              <a:rPr lang="en-US" sz="2800" b="1" dirty="0" smtClean="0">
                <a:solidFill>
                  <a:srgbClr val="FF0000"/>
                </a:solidFill>
              </a:rPr>
              <a:t>B</a:t>
            </a:r>
            <a:r>
              <a:rPr lang="tr-TR" sz="2800" b="1" dirty="0" smtClean="0">
                <a:solidFill>
                  <a:srgbClr val="FF0000"/>
                </a:solidFill>
              </a:rPr>
              <a:t>reakdown</a:t>
            </a:r>
            <a:r>
              <a:rPr lang="en-US" sz="2800" b="1" dirty="0" smtClean="0">
                <a:solidFill>
                  <a:srgbClr val="FF0000"/>
                </a:solidFill>
              </a:rPr>
              <a:t>:</a:t>
            </a:r>
            <a:endParaRPr lang="tr-TR" sz="2800" b="1" dirty="0">
              <a:solidFill>
                <a:srgbClr val="FF0000"/>
              </a:solidFill>
            </a:endParaRPr>
          </a:p>
        </p:txBody>
      </p:sp>
      <p:sp>
        <p:nvSpPr>
          <p:cNvPr id="3" name="Content Placeholder 2"/>
          <p:cNvSpPr>
            <a:spLocks noGrp="1"/>
          </p:cNvSpPr>
          <p:nvPr>
            <p:ph idx="1"/>
          </p:nvPr>
        </p:nvSpPr>
        <p:spPr/>
        <p:txBody>
          <a:bodyPr/>
          <a:lstStyle/>
          <a:p>
            <a:pPr marL="609600" indent="-609600" algn="just">
              <a:buNone/>
              <a:defRPr/>
            </a:pPr>
            <a:r>
              <a:rPr lang="en-US" sz="2400" dirty="0" smtClean="0">
                <a:latin typeface="Times New Roman" pitchFamily="18" charset="0"/>
                <a:cs typeface="Times New Roman" pitchFamily="18" charset="0"/>
              </a:rPr>
              <a:t>	</a:t>
            </a:r>
            <a:r>
              <a:rPr lang="tr-TR" sz="2400" dirty="0" smtClean="0">
                <a:latin typeface="Times New Roman" pitchFamily="18" charset="0"/>
                <a:cs typeface="Times New Roman" pitchFamily="18" charset="0"/>
              </a:rPr>
              <a:t>There are </a:t>
            </a:r>
            <a:r>
              <a:rPr lang="tr-TR" sz="2400" dirty="0" smtClean="0">
                <a:solidFill>
                  <a:srgbClr val="FF0000"/>
                </a:solidFill>
                <a:latin typeface="Times New Roman" pitchFamily="18" charset="0"/>
                <a:cs typeface="Times New Roman" pitchFamily="18" charset="0"/>
              </a:rPr>
              <a:t>two physical effects</a:t>
            </a:r>
            <a:r>
              <a:rPr lang="tr-TR" sz="2400" dirty="0" smtClean="0">
                <a:latin typeface="Times New Roman" pitchFamily="18" charset="0"/>
                <a:cs typeface="Times New Roman" pitchFamily="18" charset="0"/>
              </a:rPr>
              <a:t> which cause this breakdown</a:t>
            </a:r>
            <a:r>
              <a:rPr lang="en-US" sz="2400" dirty="0" smtClean="0">
                <a:latin typeface="Times New Roman" pitchFamily="18" charset="0"/>
                <a:cs typeface="Times New Roman" pitchFamily="18" charset="0"/>
              </a:rPr>
              <a:t>:</a:t>
            </a:r>
            <a:r>
              <a:rPr lang="tr-TR" sz="2400" dirty="0" smtClean="0">
                <a:solidFill>
                  <a:srgbClr val="000000"/>
                </a:solidFill>
                <a:effectLst>
                  <a:outerShdw blurRad="38100" dist="38100" dir="2700000" algn="tl">
                    <a:srgbClr val="C0C0C0"/>
                  </a:outerShdw>
                </a:effectLst>
              </a:rPr>
              <a:t> </a:t>
            </a:r>
            <a:endParaRPr lang="en-US" sz="2400" dirty="0" smtClean="0">
              <a:solidFill>
                <a:srgbClr val="000000"/>
              </a:solidFill>
              <a:effectLst>
                <a:outerShdw blurRad="38100" dist="38100" dir="2700000" algn="tl">
                  <a:srgbClr val="C0C0C0"/>
                </a:outerShdw>
              </a:effectLst>
            </a:endParaRPr>
          </a:p>
          <a:p>
            <a:pPr marL="609600" indent="-609600" algn="just">
              <a:buNone/>
              <a:defRPr/>
            </a:pPr>
            <a:endParaRPr lang="en-US" sz="2400" dirty="0" smtClean="0">
              <a:solidFill>
                <a:srgbClr val="000000"/>
              </a:solidFill>
              <a:effectLst>
                <a:outerShdw blurRad="38100" dist="38100" dir="2700000" algn="tl">
                  <a:srgbClr val="C0C0C0"/>
                </a:outerShdw>
              </a:effectLst>
            </a:endParaRPr>
          </a:p>
          <a:p>
            <a:pPr marL="609600" indent="-609600" algn="just">
              <a:buNone/>
              <a:defRPr/>
            </a:pPr>
            <a:r>
              <a:rPr lang="en-US" sz="2400" b="1" i="1" dirty="0" smtClean="0">
                <a:solidFill>
                  <a:srgbClr val="000000"/>
                </a:solidFill>
                <a:effectLst>
                  <a:outerShdw blurRad="38100" dist="38100" dir="2700000" algn="tl">
                    <a:srgbClr val="C0C0C0"/>
                  </a:outerShdw>
                </a:effectLst>
              </a:rPr>
              <a:t>  	</a:t>
            </a:r>
            <a:r>
              <a:rPr lang="en-US" sz="2400" b="1" i="1" dirty="0" smtClean="0">
                <a:solidFill>
                  <a:srgbClr val="FF0000"/>
                </a:solidFill>
              </a:rPr>
              <a:t>1)  </a:t>
            </a:r>
            <a:r>
              <a:rPr lang="tr-TR" sz="2400" b="1" i="1" dirty="0" smtClean="0">
                <a:solidFill>
                  <a:srgbClr val="FF0000"/>
                </a:solidFill>
              </a:rPr>
              <a:t>Zener </a:t>
            </a:r>
            <a:r>
              <a:rPr lang="en-US" sz="2400" b="1" i="1" dirty="0" smtClean="0">
                <a:solidFill>
                  <a:srgbClr val="FF0000"/>
                </a:solidFill>
              </a:rPr>
              <a:t>B</a:t>
            </a:r>
            <a:r>
              <a:rPr lang="tr-TR" sz="2400" b="1" i="1" dirty="0" smtClean="0">
                <a:solidFill>
                  <a:srgbClr val="FF0000"/>
                </a:solidFill>
              </a:rPr>
              <a:t>reakdown</a:t>
            </a:r>
            <a:r>
              <a:rPr lang="en-US" sz="2400" b="1" i="1" dirty="0" smtClean="0">
                <a:solidFill>
                  <a:srgbClr val="FF0000"/>
                </a:solidFill>
              </a:rPr>
              <a:t> or </a:t>
            </a:r>
            <a:r>
              <a:rPr lang="en-US" sz="2400" b="1" i="1" dirty="0" err="1" smtClean="0">
                <a:solidFill>
                  <a:srgbClr val="FF0000"/>
                </a:solidFill>
              </a:rPr>
              <a:t>Zener</a:t>
            </a:r>
            <a:r>
              <a:rPr lang="en-US" sz="2400" b="1" i="1" dirty="0" smtClean="0">
                <a:solidFill>
                  <a:srgbClr val="FF0000"/>
                </a:solidFill>
              </a:rPr>
              <a:t> Effect</a:t>
            </a:r>
            <a:r>
              <a:rPr lang="tr-TR" sz="2400" b="1" i="1" dirty="0" smtClean="0">
                <a:solidFill>
                  <a:srgbClr val="FF0000"/>
                </a:solidFill>
              </a:rPr>
              <a:t> </a:t>
            </a:r>
            <a:endParaRPr lang="en-US" sz="2400" b="1" i="1" dirty="0" smtClean="0">
              <a:solidFill>
                <a:srgbClr val="FF0000"/>
              </a:solidFill>
            </a:endParaRPr>
          </a:p>
          <a:p>
            <a:pPr marL="609600" indent="-609600" algn="just">
              <a:buNone/>
              <a:defRPr/>
            </a:pPr>
            <a:endParaRPr lang="en-US" sz="2400" b="1" i="1" dirty="0" smtClean="0">
              <a:solidFill>
                <a:srgbClr val="FF0000"/>
              </a:solidFill>
              <a:effectLst>
                <a:outerShdw blurRad="38100" dist="38100" dir="2700000" algn="tl">
                  <a:srgbClr val="C0C0C0"/>
                </a:outerShdw>
              </a:effectLst>
            </a:endParaRPr>
          </a:p>
          <a:p>
            <a:pPr marL="609600" indent="-609600" algn="just">
              <a:buNone/>
              <a:defRPr/>
            </a:pPr>
            <a:r>
              <a:rPr lang="en-US" sz="2400" b="1" i="1" dirty="0" smtClean="0">
                <a:solidFill>
                  <a:srgbClr val="000000"/>
                </a:solidFill>
                <a:effectLst>
                  <a:outerShdw blurRad="38100" dist="38100" dir="2700000" algn="tl">
                    <a:srgbClr val="C0C0C0"/>
                  </a:outerShdw>
                </a:effectLst>
              </a:rPr>
              <a:t>  	</a:t>
            </a:r>
            <a:r>
              <a:rPr lang="en-US" sz="2400" b="1" i="1" dirty="0" smtClean="0">
                <a:solidFill>
                  <a:srgbClr val="000000"/>
                </a:solidFill>
              </a:rPr>
              <a:t>2)  </a:t>
            </a:r>
            <a:r>
              <a:rPr lang="tr-TR" sz="2400" b="1" i="1" dirty="0" smtClean="0">
                <a:solidFill>
                  <a:srgbClr val="000000"/>
                </a:solidFill>
                <a:effectLst>
                  <a:outerShdw blurRad="38100" dist="38100" dir="2700000" algn="tl">
                    <a:srgbClr val="C0C0C0"/>
                  </a:outerShdw>
                </a:effectLst>
              </a:rPr>
              <a:t>Avalanche </a:t>
            </a:r>
            <a:r>
              <a:rPr lang="en-US" sz="2400" b="1" i="1" dirty="0" smtClean="0">
                <a:solidFill>
                  <a:srgbClr val="000000"/>
                </a:solidFill>
                <a:effectLst>
                  <a:outerShdw blurRad="38100" dist="38100" dir="2700000" algn="tl">
                    <a:srgbClr val="C0C0C0"/>
                  </a:outerShdw>
                </a:effectLst>
              </a:rPr>
              <a:t>B</a:t>
            </a:r>
            <a:r>
              <a:rPr lang="tr-TR" sz="2400" b="1" i="1" dirty="0" smtClean="0">
                <a:solidFill>
                  <a:srgbClr val="000000"/>
                </a:solidFill>
                <a:effectLst>
                  <a:outerShdw blurRad="38100" dist="38100" dir="2700000" algn="tl">
                    <a:srgbClr val="C0C0C0"/>
                  </a:outerShdw>
                </a:effectLst>
              </a:rPr>
              <a:t>reakdown</a:t>
            </a:r>
            <a:r>
              <a:rPr lang="tr-TR" sz="2400" b="1" i="1" dirty="0" smtClean="0">
                <a:solidFill>
                  <a:srgbClr val="000000"/>
                </a:solidFill>
              </a:rPr>
              <a:t> </a:t>
            </a:r>
            <a:endParaRPr lang="en-US" sz="2400" dirty="0" smtClean="0">
              <a:solidFill>
                <a:srgbClr val="000000"/>
              </a:solidFill>
              <a:effectLst>
                <a:outerShdw blurRad="38100" dist="38100" dir="2700000" algn="tl">
                  <a:srgbClr val="C0C0C0"/>
                </a:outerShdw>
              </a:effectLst>
            </a:endParaRPr>
          </a:p>
          <a:p>
            <a:pPr marL="609600" indent="-609600" algn="just">
              <a:buFontTx/>
              <a:buAutoNum type="arabicParenR"/>
              <a:defRPr/>
            </a:pPr>
            <a:endParaRPr lang="en-US" sz="2400" dirty="0" smtClean="0">
              <a:solidFill>
                <a:srgbClr val="000000"/>
              </a:solidFill>
              <a:effectLst>
                <a:outerShdw blurRad="38100" dist="38100" dir="2700000" algn="tl">
                  <a:srgbClr val="C0C0C0"/>
                </a:outerShdw>
              </a:effectLst>
            </a:endParaRPr>
          </a:p>
          <a:p>
            <a:pPr marL="609600" indent="-609600" algn="just">
              <a:buFontTx/>
              <a:buAutoNum type="arabicParenR"/>
              <a:defRPr/>
            </a:pPr>
            <a:endParaRPr lang="tr-TR" sz="2400" dirty="0" smtClean="0">
              <a:solidFill>
                <a:srgbClr val="000000"/>
              </a:solidFill>
              <a:effectLst>
                <a:outerShdw blurRad="38100" dist="38100" dir="2700000" algn="tl">
                  <a:srgbClr val="C0C0C0"/>
                </a:outerShdw>
              </a:effectLst>
            </a:endParaRPr>
          </a:p>
          <a:p>
            <a:pPr algn="just" eaLnBrk="1" hangingPunct="1">
              <a:buClr>
                <a:srgbClr val="FF0000"/>
              </a:buClr>
              <a:buNone/>
            </a:pPr>
            <a:endParaRPr lang="tr-TR" sz="2400" dirty="0" smtClean="0">
              <a:latin typeface="Times New Roman" pitchFamily="18" charset="0"/>
              <a:cs typeface="Times New Roman" pitchFamily="18" charset="0"/>
            </a:endParaRPr>
          </a:p>
          <a:p>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2800" b="1" dirty="0" smtClean="0">
                <a:solidFill>
                  <a:srgbClr val="FF0000"/>
                </a:solidFill>
              </a:rPr>
              <a:t>Zener </a:t>
            </a:r>
            <a:r>
              <a:rPr lang="en-US" sz="2800" b="1" dirty="0" smtClean="0">
                <a:solidFill>
                  <a:srgbClr val="FF0000"/>
                </a:solidFill>
              </a:rPr>
              <a:t>Effect:</a:t>
            </a:r>
            <a:endParaRPr lang="en-US" sz="2800" dirty="0"/>
          </a:p>
        </p:txBody>
      </p:sp>
      <p:sp>
        <p:nvSpPr>
          <p:cNvPr id="3" name="Content Placeholder 2"/>
          <p:cNvSpPr>
            <a:spLocks noGrp="1"/>
          </p:cNvSpPr>
          <p:nvPr>
            <p:ph idx="1"/>
          </p:nvPr>
        </p:nvSpPr>
        <p:spPr>
          <a:xfrm>
            <a:off x="685800" y="1981200"/>
            <a:ext cx="7772400" cy="4648200"/>
          </a:xfrm>
        </p:spPr>
        <p:txBody>
          <a:bodyPr/>
          <a:lstStyle/>
          <a:p>
            <a:pPr marL="609600" indent="-609600" algn="just">
              <a:buClr>
                <a:srgbClr val="FF0000"/>
              </a:buClr>
              <a:buFont typeface="Wingdings" pitchFamily="2" charset="2"/>
              <a:buChar char="Ø"/>
              <a:defRPr/>
            </a:pPr>
            <a:r>
              <a:rPr lang="tr-TR" sz="2400" b="1" i="1" dirty="0" smtClean="0">
                <a:solidFill>
                  <a:srgbClr val="FF0000"/>
                </a:solidFill>
              </a:rPr>
              <a:t>Zener breakdown </a:t>
            </a:r>
            <a:r>
              <a:rPr lang="tr-TR" sz="2400" dirty="0" smtClean="0">
                <a:solidFill>
                  <a:srgbClr val="000000"/>
                </a:solidFill>
              </a:rPr>
              <a:t>is observed in highly doped</a:t>
            </a:r>
            <a:r>
              <a:rPr lang="en-US" sz="2400" dirty="0" smtClean="0">
                <a:solidFill>
                  <a:srgbClr val="000000"/>
                </a:solidFill>
              </a:rPr>
              <a:t> PN</a:t>
            </a:r>
            <a:r>
              <a:rPr lang="tr-TR" sz="2400" dirty="0" smtClean="0">
                <a:solidFill>
                  <a:srgbClr val="000000"/>
                </a:solidFill>
              </a:rPr>
              <a:t> junctions</a:t>
            </a:r>
            <a:r>
              <a:rPr lang="en-US" sz="2400" dirty="0" smtClean="0">
                <a:solidFill>
                  <a:srgbClr val="000000"/>
                </a:solidFill>
              </a:rPr>
              <a:t>,</a:t>
            </a:r>
            <a:r>
              <a:rPr lang="tr-TR" sz="2400" dirty="0" smtClean="0">
                <a:solidFill>
                  <a:srgbClr val="000000"/>
                </a:solidFill>
              </a:rPr>
              <a:t> </a:t>
            </a:r>
            <a:r>
              <a:rPr lang="tr-TR" sz="2400" dirty="0" smtClean="0">
                <a:cs typeface="Times New Roman" pitchFamily="18" charset="0"/>
              </a:rPr>
              <a:t>with a tunneling mechanism</a:t>
            </a:r>
            <a:r>
              <a:rPr lang="en-US" sz="2400" dirty="0" smtClean="0">
                <a:cs typeface="Times New Roman" pitchFamily="18" charset="0"/>
              </a:rPr>
              <a:t> </a:t>
            </a:r>
            <a:r>
              <a:rPr lang="tr-TR" sz="2400" dirty="0" smtClean="0">
                <a:solidFill>
                  <a:srgbClr val="000000"/>
                </a:solidFill>
              </a:rPr>
              <a:t>and occurs for voltages of about 5 V or less.</a:t>
            </a:r>
            <a:endParaRPr lang="en-US" sz="2400" dirty="0" smtClean="0">
              <a:solidFill>
                <a:srgbClr val="000000"/>
              </a:solidFill>
            </a:endParaRPr>
          </a:p>
          <a:p>
            <a:pPr marL="609600" indent="-609600" algn="just">
              <a:buClr>
                <a:srgbClr val="FF0000"/>
              </a:buClr>
              <a:buNone/>
              <a:defRPr/>
            </a:pPr>
            <a:r>
              <a:rPr lang="tr-TR" sz="2400" dirty="0" smtClean="0"/>
              <a:t> </a:t>
            </a:r>
            <a:endParaRPr lang="en-US" sz="2400" dirty="0" smtClean="0"/>
          </a:p>
          <a:p>
            <a:pPr marL="609600" indent="-609600" algn="just">
              <a:buClr>
                <a:srgbClr val="FF0000"/>
              </a:buClr>
              <a:buFont typeface="Wingdings" pitchFamily="2" charset="2"/>
              <a:buChar char="Ø"/>
              <a:defRPr/>
            </a:pPr>
            <a:r>
              <a:rPr lang="tr-TR" sz="2400" dirty="0" smtClean="0">
                <a:cs typeface="Times New Roman" pitchFamily="18" charset="0"/>
              </a:rPr>
              <a:t>In</a:t>
            </a:r>
            <a:r>
              <a:rPr lang="en-US" sz="2400" dirty="0" smtClean="0">
                <a:cs typeface="Times New Roman" pitchFamily="18" charset="0"/>
              </a:rPr>
              <a:t> </a:t>
            </a:r>
            <a:r>
              <a:rPr lang="tr-TR" sz="2400" b="1" i="1" dirty="0" smtClean="0">
                <a:solidFill>
                  <a:srgbClr val="FF0000"/>
                </a:solidFill>
                <a:cs typeface="Times New Roman" pitchFamily="18" charset="0"/>
              </a:rPr>
              <a:t>highly doped p-n junction</a:t>
            </a:r>
            <a:r>
              <a:rPr lang="en-US" sz="2400" b="1" i="1" dirty="0" smtClean="0">
                <a:solidFill>
                  <a:srgbClr val="FF0000"/>
                </a:solidFill>
                <a:cs typeface="Times New Roman" pitchFamily="18" charset="0"/>
              </a:rPr>
              <a:t>s, </a:t>
            </a:r>
            <a:r>
              <a:rPr lang="tr-TR" sz="2400" dirty="0" smtClean="0">
                <a:cs typeface="Times New Roman" pitchFamily="18" charset="0"/>
              </a:rPr>
              <a:t>conduction and valance bands on opposite side of the junction</a:t>
            </a:r>
            <a:r>
              <a:rPr lang="en-US" sz="2400" dirty="0" smtClean="0">
                <a:cs typeface="Times New Roman" pitchFamily="18" charset="0"/>
              </a:rPr>
              <a:t>,</a:t>
            </a:r>
            <a:r>
              <a:rPr lang="tr-TR" sz="2400" dirty="0" smtClean="0">
                <a:cs typeface="Times New Roman" pitchFamily="18" charset="0"/>
              </a:rPr>
              <a:t> become so close during the reverse-bias that the electrons on the p-side can tunnel directly from </a:t>
            </a:r>
            <a:r>
              <a:rPr lang="tr-TR" sz="2400" dirty="0" smtClean="0">
                <a:solidFill>
                  <a:srgbClr val="FF0000"/>
                </a:solidFill>
                <a:cs typeface="Times New Roman" pitchFamily="18" charset="0"/>
              </a:rPr>
              <a:t>VB</a:t>
            </a:r>
            <a:r>
              <a:rPr lang="tr-TR" sz="2400" dirty="0" smtClean="0">
                <a:cs typeface="Times New Roman" pitchFamily="18" charset="0"/>
              </a:rPr>
              <a:t> into the </a:t>
            </a:r>
            <a:r>
              <a:rPr lang="tr-TR" sz="2400" dirty="0" smtClean="0">
                <a:solidFill>
                  <a:srgbClr val="FF0000"/>
                </a:solidFill>
                <a:cs typeface="Times New Roman" pitchFamily="18" charset="0"/>
              </a:rPr>
              <a:t>CB </a:t>
            </a:r>
            <a:r>
              <a:rPr lang="tr-TR" sz="2400" dirty="0" smtClean="0">
                <a:cs typeface="Times New Roman" pitchFamily="18" charset="0"/>
              </a:rPr>
              <a:t>on the n-side.</a:t>
            </a:r>
            <a:endParaRPr lang="en-US" sz="2400" dirty="0" smtClean="0">
              <a:cs typeface="Times New Roman" pitchFamily="18" charset="0"/>
            </a:endParaRPr>
          </a:p>
          <a:p>
            <a:pPr marL="609600" indent="-609600" algn="just">
              <a:buClr>
                <a:srgbClr val="FF0000"/>
              </a:buClr>
              <a:buNone/>
              <a:defRPr/>
            </a:pPr>
            <a:r>
              <a:rPr lang="tr-TR" sz="2400" b="1" i="1" dirty="0" smtClean="0">
                <a:solidFill>
                  <a:srgbClr val="000000"/>
                </a:solidFill>
                <a:effectLst>
                  <a:outerShdw blurRad="38100" dist="38100" dir="2700000" algn="tl">
                    <a:srgbClr val="C0C0C0"/>
                  </a:outerShdw>
                </a:effectLst>
              </a:rPr>
              <a:t> </a:t>
            </a:r>
            <a:endParaRPr lang="en-US" sz="2400" b="1" i="1" dirty="0" smtClean="0">
              <a:solidFill>
                <a:srgbClr val="000000"/>
              </a:solidFill>
              <a:effectLst>
                <a:outerShdw blurRad="38100" dist="38100" dir="2700000" algn="tl">
                  <a:srgbClr val="C0C0C0"/>
                </a:outerShdw>
              </a:effectLst>
            </a:endParaRPr>
          </a:p>
          <a:p>
            <a:pPr marL="609600" indent="-609600" algn="just">
              <a:buClr>
                <a:srgbClr val="FF0000"/>
              </a:buClr>
              <a:buFont typeface="Wingdings" pitchFamily="2" charset="2"/>
              <a:buChar char="Ø"/>
              <a:defRPr/>
            </a:pPr>
            <a:r>
              <a:rPr lang="tr-TR" sz="2400" b="1" i="1" dirty="0" smtClean="0">
                <a:solidFill>
                  <a:srgbClr val="000000"/>
                </a:solidFill>
              </a:rPr>
              <a:t>Avalanche breakdown </a:t>
            </a:r>
            <a:r>
              <a:rPr lang="tr-TR" sz="2400" dirty="0" smtClean="0">
                <a:solidFill>
                  <a:srgbClr val="000000"/>
                </a:solidFill>
              </a:rPr>
              <a:t>is observed in less highly doped </a:t>
            </a:r>
            <a:r>
              <a:rPr lang="en-US" sz="2400" dirty="0" smtClean="0">
                <a:solidFill>
                  <a:srgbClr val="000000"/>
                </a:solidFill>
              </a:rPr>
              <a:t>PN</a:t>
            </a:r>
            <a:r>
              <a:rPr lang="tr-TR" sz="2400" dirty="0" smtClean="0">
                <a:solidFill>
                  <a:srgbClr val="000000"/>
                </a:solidFill>
              </a:rPr>
              <a:t> junctions.</a:t>
            </a:r>
            <a:endParaRPr lang="tr-TR" sz="2400" dirty="0" smtClean="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b="1" dirty="0" smtClean="0">
                <a:solidFill>
                  <a:srgbClr val="FF0000"/>
                </a:solidFill>
              </a:rPr>
              <a:t>The </a:t>
            </a:r>
            <a:r>
              <a:rPr lang="en-GB" sz="2800" b="1" dirty="0" err="1" smtClean="0">
                <a:solidFill>
                  <a:srgbClr val="FF0000"/>
                </a:solidFill>
              </a:rPr>
              <a:t>Zener</a:t>
            </a:r>
            <a:r>
              <a:rPr lang="en-GB" sz="2800" b="1" dirty="0" smtClean="0">
                <a:solidFill>
                  <a:srgbClr val="FF0000"/>
                </a:solidFill>
              </a:rPr>
              <a:t> Diode:</a:t>
            </a:r>
            <a:endParaRPr lang="en-US" sz="2800" dirty="0">
              <a:solidFill>
                <a:srgbClr val="FF0000"/>
              </a:solidFill>
            </a:endParaRPr>
          </a:p>
        </p:txBody>
      </p:sp>
      <p:sp>
        <p:nvSpPr>
          <p:cNvPr id="3" name="Content Placeholder 2"/>
          <p:cNvSpPr>
            <a:spLocks noGrp="1"/>
          </p:cNvSpPr>
          <p:nvPr>
            <p:ph idx="1"/>
          </p:nvPr>
        </p:nvSpPr>
        <p:spPr/>
        <p:txBody>
          <a:bodyPr/>
          <a:lstStyle/>
          <a:p>
            <a:pPr>
              <a:buNone/>
            </a:pPr>
            <a:r>
              <a:rPr lang="en-GB" sz="2400" b="1" dirty="0" smtClean="0">
                <a:solidFill>
                  <a:srgbClr val="00B050"/>
                </a:solidFill>
              </a:rPr>
              <a:t>	</a:t>
            </a:r>
            <a:r>
              <a:rPr lang="en-GB" sz="2400" dirty="0" smtClean="0"/>
              <a:t>      </a:t>
            </a:r>
            <a:r>
              <a:rPr lang="en-GB" sz="2400" b="1" i="1" dirty="0" smtClean="0">
                <a:solidFill>
                  <a:srgbClr val="FF0000"/>
                </a:solidFill>
              </a:rPr>
              <a:t>Utilization of the </a:t>
            </a:r>
            <a:r>
              <a:rPr lang="en-GB" sz="2400" b="1" i="1" dirty="0" err="1" smtClean="0">
                <a:solidFill>
                  <a:srgbClr val="FF0000"/>
                </a:solidFill>
              </a:rPr>
              <a:t>Zener</a:t>
            </a:r>
            <a:r>
              <a:rPr lang="en-GB" sz="2400" b="1" i="1" dirty="0" smtClean="0">
                <a:solidFill>
                  <a:srgbClr val="FF0000"/>
                </a:solidFill>
              </a:rPr>
              <a:t> effect:</a:t>
            </a:r>
          </a:p>
          <a:p>
            <a:pPr lvl="1">
              <a:buClr>
                <a:srgbClr val="008000"/>
              </a:buClr>
              <a:buNone/>
            </a:pPr>
            <a:endParaRPr lang="en-GB" sz="1200" dirty="0" smtClean="0"/>
          </a:p>
          <a:p>
            <a:pPr lvl="1">
              <a:buClr>
                <a:srgbClr val="008000"/>
              </a:buClr>
              <a:buFont typeface="Wingdings" pitchFamily="2" charset="2"/>
              <a:buChar char="Ø"/>
            </a:pPr>
            <a:r>
              <a:rPr lang="en-GB" sz="2400" dirty="0" smtClean="0"/>
              <a:t> Typical break down values of  V</a:t>
            </a:r>
            <a:r>
              <a:rPr lang="hu-HU" sz="2400" baseline="-25000" dirty="0" smtClean="0"/>
              <a:t>Z</a:t>
            </a:r>
            <a:r>
              <a:rPr lang="en-GB" sz="2400" dirty="0" smtClean="0"/>
              <a:t> :  -4.5 ... -15 V.</a:t>
            </a:r>
          </a:p>
          <a:p>
            <a:pPr lvl="1">
              <a:buClr>
                <a:srgbClr val="008000"/>
              </a:buClr>
              <a:buFont typeface="Wingdings" pitchFamily="2" charset="2"/>
              <a:buChar char="Ø"/>
            </a:pPr>
            <a:endParaRPr lang="en-GB" sz="1200" dirty="0" smtClean="0"/>
          </a:p>
          <a:p>
            <a:pPr lvl="1">
              <a:buClr>
                <a:srgbClr val="008000"/>
              </a:buClr>
              <a:buFont typeface="Wingdings" pitchFamily="2" charset="2"/>
              <a:buChar char="Ø"/>
            </a:pPr>
            <a:r>
              <a:rPr lang="en-GB" sz="2400" dirty="0" smtClean="0"/>
              <a:t>In case of standard diode the typical values of the break down voltage V</a:t>
            </a:r>
            <a:r>
              <a:rPr lang="hu-HU" sz="2400" baseline="-25000" dirty="0" smtClean="0"/>
              <a:t>Z</a:t>
            </a:r>
            <a:r>
              <a:rPr lang="en-GB" sz="2400" dirty="0" smtClean="0"/>
              <a:t> of the </a:t>
            </a:r>
            <a:r>
              <a:rPr lang="en-GB" sz="2400" dirty="0" err="1" smtClean="0"/>
              <a:t>Zener</a:t>
            </a:r>
            <a:r>
              <a:rPr lang="en-GB" sz="2400" dirty="0" smtClean="0"/>
              <a:t> effect -20 ...  -100V.</a:t>
            </a:r>
          </a:p>
          <a:p>
            <a:pPr lvl="1">
              <a:buClr>
                <a:srgbClr val="008000"/>
              </a:buClr>
              <a:buFont typeface="Wingdings" pitchFamily="2" charset="2"/>
              <a:buChar char="Ø"/>
            </a:pPr>
            <a:endParaRPr lang="en-GB" sz="1200" dirty="0" smtClean="0"/>
          </a:p>
          <a:p>
            <a:pPr lvl="1">
              <a:buClr>
                <a:srgbClr val="008000"/>
              </a:buClr>
              <a:buFont typeface="Wingdings" pitchFamily="2" charset="2"/>
              <a:buChar char="Ø"/>
            </a:pPr>
            <a:r>
              <a:rPr lang="en-GB" sz="2400" dirty="0" smtClean="0"/>
              <a:t> </a:t>
            </a:r>
            <a:r>
              <a:rPr lang="en-GB" sz="2400" dirty="0" err="1" smtClean="0"/>
              <a:t>Zener</a:t>
            </a:r>
            <a:r>
              <a:rPr lang="en-GB" sz="2400" dirty="0" smtClean="0"/>
              <a:t> break down: V</a:t>
            </a:r>
            <a:r>
              <a:rPr lang="en-GB" sz="2400" baseline="-25000" dirty="0" smtClean="0"/>
              <a:t>D</a:t>
            </a:r>
            <a:r>
              <a:rPr lang="en-GB" sz="2400" dirty="0" smtClean="0"/>
              <a:t> &lt;= V</a:t>
            </a:r>
            <a:r>
              <a:rPr lang="hu-HU" sz="2400" baseline="-25000" dirty="0" smtClean="0"/>
              <a:t>Z</a:t>
            </a:r>
            <a:r>
              <a:rPr lang="en-GB" sz="2400" dirty="0" smtClean="0"/>
              <a:t>:</a:t>
            </a:r>
          </a:p>
          <a:p>
            <a:pPr>
              <a:buFont typeface="Monotype Sorts" charset="2"/>
              <a:buNone/>
            </a:pPr>
            <a:r>
              <a:rPr lang="en-GB" sz="2400" dirty="0" smtClean="0"/>
              <a:t>		V</a:t>
            </a:r>
            <a:r>
              <a:rPr lang="en-GB" sz="2400" baseline="-25000" dirty="0" smtClean="0"/>
              <a:t>D</a:t>
            </a:r>
            <a:r>
              <a:rPr lang="en-GB" sz="2400" dirty="0" smtClean="0"/>
              <a:t> = V</a:t>
            </a:r>
            <a:r>
              <a:rPr lang="hu-HU" sz="2400" baseline="-25000" dirty="0" smtClean="0"/>
              <a:t>Z</a:t>
            </a:r>
            <a:r>
              <a:rPr lang="en-GB" sz="2400" dirty="0" smtClean="0"/>
              <a:t>, I</a:t>
            </a:r>
            <a:r>
              <a:rPr lang="en-GB" sz="2400" baseline="-25000" dirty="0" smtClean="0"/>
              <a:t>D</a:t>
            </a:r>
            <a:r>
              <a:rPr lang="en-GB" sz="2400" dirty="0" smtClean="0"/>
              <a:t> is determined by the circuit.</a:t>
            </a:r>
          </a:p>
        </p:txBody>
      </p:sp>
    </p:spTree>
    <p:extLst>
      <p:ext uri="{BB962C8B-B14F-4D97-AF65-F5344CB8AC3E}">
        <p14:creationId xmlns:p14="http://schemas.microsoft.com/office/powerpoint/2010/main" xmlns="" val="26311892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523220"/>
          </a:xfrm>
        </p:spPr>
        <p:txBody>
          <a:bodyPr/>
          <a:lstStyle/>
          <a:p>
            <a:pPr lvl="0" eaLnBrk="1" hangingPunct="1">
              <a:spcBef>
                <a:spcPct val="50000"/>
              </a:spcBef>
            </a:pPr>
            <a:r>
              <a:rPr lang="en-US" b="1" u="none" kern="1200" dirty="0" smtClean="0">
                <a:solidFill>
                  <a:srgbClr val="FF0000"/>
                </a:solidFill>
                <a:ea typeface="+mn-ea"/>
                <a:cs typeface="Times New Roman" charset="0"/>
              </a:rPr>
              <a:t>Symbol </a:t>
            </a:r>
            <a:r>
              <a:rPr lang="en-US" b="1" u="none" kern="1200" dirty="0">
                <a:solidFill>
                  <a:srgbClr val="FF0000"/>
                </a:solidFill>
                <a:ea typeface="+mn-ea"/>
                <a:cs typeface="Times New Roman" charset="0"/>
              </a:rPr>
              <a:t>for a </a:t>
            </a:r>
            <a:r>
              <a:rPr lang="en-US" b="1" u="none" kern="1200" dirty="0" err="1" smtClean="0">
                <a:solidFill>
                  <a:srgbClr val="FF0000"/>
                </a:solidFill>
                <a:ea typeface="+mn-ea"/>
                <a:cs typeface="Times New Roman" charset="0"/>
              </a:rPr>
              <a:t>Zener</a:t>
            </a:r>
            <a:r>
              <a:rPr lang="en-US" b="1" u="none" kern="1200" dirty="0" smtClean="0">
                <a:solidFill>
                  <a:srgbClr val="FF0000"/>
                </a:solidFill>
                <a:ea typeface="+mn-ea"/>
                <a:cs typeface="Times New Roman" charset="0"/>
              </a:rPr>
              <a:t> Diode</a:t>
            </a:r>
            <a:r>
              <a:rPr lang="en-US" b="1" u="none" kern="1200" dirty="0">
                <a:solidFill>
                  <a:srgbClr val="FF0000"/>
                </a:solidFill>
                <a:ea typeface="+mn-ea"/>
                <a:cs typeface="Times New Roman" charset="0"/>
              </a:rPr>
              <a:t>:</a:t>
            </a:r>
            <a:endParaRPr lang="en-US" b="1" u="none" kern="1200" dirty="0">
              <a:solidFill>
                <a:srgbClr val="FF0000"/>
              </a:solidFill>
              <a:ea typeface="+mn-ea"/>
              <a:cs typeface="+mn-cs"/>
            </a:endParaRPr>
          </a:p>
        </p:txBody>
      </p:sp>
      <p:sp>
        <p:nvSpPr>
          <p:cNvPr id="4" name="Slide Number Placeholder 3"/>
          <p:cNvSpPr>
            <a:spLocks noGrp="1"/>
          </p:cNvSpPr>
          <p:nvPr>
            <p:ph type="sldNum" sz="quarter" idx="12"/>
          </p:nvPr>
        </p:nvSpPr>
        <p:spPr/>
        <p:txBody>
          <a:bodyPr/>
          <a:lstStyle/>
          <a:p>
            <a:pPr>
              <a:defRPr/>
            </a:pPr>
            <a:fld id="{774F6423-3C37-41D9-832A-C2EDD70EEAF4}" type="slidenum">
              <a:rPr lang="en-US" smtClean="0">
                <a:solidFill>
                  <a:srgbClr val="000000"/>
                </a:solidFill>
              </a:rPr>
              <a:pPr>
                <a:defRPr/>
              </a:pPr>
              <a:t>17</a:t>
            </a:fld>
            <a:endParaRPr lang="en-US">
              <a:solidFill>
                <a:srgbClr val="000000"/>
              </a:solidFill>
            </a:endParaRPr>
          </a:p>
        </p:txBody>
      </p:sp>
      <p:pic>
        <p:nvPicPr>
          <p:cNvPr id="6" name="Picture 3" descr="8212n03_3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57600" y="2133600"/>
            <a:ext cx="1447800" cy="2438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682661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869A53D2-49B9-4491-82C1-024DDC7AD502}" type="slidenum">
              <a:rPr lang="en-US" sz="1600">
                <a:solidFill>
                  <a:srgbClr val="000000"/>
                </a:solidFill>
                <a:latin typeface="Comic Sans MS" pitchFamily="66" charset="0"/>
              </a:rPr>
              <a:pPr eaLnBrk="1" hangingPunct="1"/>
              <a:t>18</a:t>
            </a:fld>
            <a:endParaRPr lang="th-TH" sz="1600">
              <a:solidFill>
                <a:srgbClr val="000000"/>
              </a:solidFill>
              <a:latin typeface="Comic Sans MS" pitchFamily="66" charset="0"/>
            </a:endParaRPr>
          </a:p>
        </p:txBody>
      </p:sp>
      <p:sp>
        <p:nvSpPr>
          <p:cNvPr id="30724" name="Rectangle 2"/>
          <p:cNvSpPr>
            <a:spLocks noGrp="1" noChangeArrowheads="1"/>
          </p:cNvSpPr>
          <p:nvPr>
            <p:ph type="title"/>
          </p:nvPr>
        </p:nvSpPr>
        <p:spPr>
          <a:xfrm>
            <a:off x="685800" y="381000"/>
            <a:ext cx="7772400" cy="523220"/>
          </a:xfrm>
        </p:spPr>
        <p:txBody>
          <a:bodyPr/>
          <a:lstStyle/>
          <a:p>
            <a:pPr marL="2057400" indent="-2057400" eaLnBrk="1" hangingPunct="1"/>
            <a:r>
              <a:rPr lang="en-US" b="1" u="none" dirty="0" err="1" smtClean="0">
                <a:solidFill>
                  <a:srgbClr val="FF0000"/>
                </a:solidFill>
              </a:rPr>
              <a:t>Zener</a:t>
            </a:r>
            <a:r>
              <a:rPr lang="en-US" b="1" u="none" dirty="0" smtClean="0">
                <a:solidFill>
                  <a:srgbClr val="FF0000"/>
                </a:solidFill>
              </a:rPr>
              <a:t> Equivalent Circuits:</a:t>
            </a:r>
            <a:endParaRPr lang="th-TH" b="1" u="none" dirty="0" smtClean="0">
              <a:solidFill>
                <a:srgbClr val="FF0000"/>
              </a:solidFill>
            </a:endParaRPr>
          </a:p>
        </p:txBody>
      </p:sp>
      <p:graphicFrame>
        <p:nvGraphicFramePr>
          <p:cNvPr id="30722" name="Object 3"/>
          <p:cNvGraphicFramePr>
            <a:graphicFrameLocks noChangeAspect="1"/>
          </p:cNvGraphicFramePr>
          <p:nvPr/>
        </p:nvGraphicFramePr>
        <p:xfrm>
          <a:off x="2514600" y="1600200"/>
          <a:ext cx="3733800" cy="3652838"/>
        </p:xfrm>
        <a:graphic>
          <a:graphicData uri="http://schemas.openxmlformats.org/presentationml/2006/ole">
            <p:oleObj spid="_x0000_s2056" name="Visio" r:id="rId3" imgW="1443228" imgH="1410919" progId="Visio.Drawing.11">
              <p:embed/>
            </p:oleObj>
          </a:graphicData>
        </a:graphic>
      </p:graphicFrame>
      <p:sp>
        <p:nvSpPr>
          <p:cNvPr id="30725" name="Text Box 4"/>
          <p:cNvSpPr txBox="1">
            <a:spLocks noChangeArrowheads="1"/>
          </p:cNvSpPr>
          <p:nvPr/>
        </p:nvSpPr>
        <p:spPr bwMode="auto">
          <a:xfrm>
            <a:off x="3505200" y="5181600"/>
            <a:ext cx="297180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fontAlgn="base" hangingPunct="1">
              <a:spcBef>
                <a:spcPct val="50000"/>
              </a:spcBef>
              <a:spcAft>
                <a:spcPct val="0"/>
              </a:spcAft>
            </a:pPr>
            <a:r>
              <a:rPr lang="en-US" sz="2400" dirty="0" smtClean="0">
                <a:solidFill>
                  <a:srgbClr val="000000"/>
                </a:solidFill>
                <a:latin typeface="Times New Roman" pitchFamily="18" charset="0"/>
                <a:cs typeface="Times New Roman" pitchFamily="18" charset="0"/>
              </a:rPr>
              <a:t>Ideal: </a:t>
            </a:r>
            <a:r>
              <a:rPr lang="en-US" sz="2400" i="1" dirty="0" smtClean="0">
                <a:solidFill>
                  <a:srgbClr val="000000"/>
                </a:solidFill>
                <a:latin typeface="Times New Roman" pitchFamily="18" charset="0"/>
                <a:cs typeface="Times New Roman" pitchFamily="18" charset="0"/>
              </a:rPr>
              <a:t>Z</a:t>
            </a:r>
            <a:r>
              <a:rPr lang="en-US" sz="2400" i="1" baseline="-25000" dirty="0" smtClean="0">
                <a:solidFill>
                  <a:srgbClr val="000000"/>
                </a:solidFill>
                <a:latin typeface="Times New Roman" pitchFamily="18" charset="0"/>
                <a:cs typeface="Times New Roman" pitchFamily="18" charset="0"/>
              </a:rPr>
              <a:t>Z</a:t>
            </a:r>
            <a:r>
              <a:rPr lang="en-US" sz="2400" dirty="0" smtClean="0">
                <a:solidFill>
                  <a:srgbClr val="000000"/>
                </a:solidFill>
                <a:latin typeface="Times New Roman" pitchFamily="18" charset="0"/>
                <a:cs typeface="Times New Roman" pitchFamily="18" charset="0"/>
              </a:rPr>
              <a:t> = 0</a:t>
            </a:r>
          </a:p>
          <a:p>
            <a:pPr eaLnBrk="1" fontAlgn="base" hangingPunct="1">
              <a:spcBef>
                <a:spcPct val="50000"/>
              </a:spcBef>
              <a:spcAft>
                <a:spcPct val="0"/>
              </a:spcAft>
            </a:pPr>
            <a:r>
              <a:rPr lang="en-US" sz="2400" dirty="0" err="1" smtClean="0">
                <a:solidFill>
                  <a:srgbClr val="000000"/>
                </a:solidFill>
                <a:latin typeface="Times New Roman" pitchFamily="18" charset="0"/>
                <a:cs typeface="Times New Roman" pitchFamily="18" charset="0"/>
              </a:rPr>
              <a:t>Prac</a:t>
            </a:r>
            <a:r>
              <a:rPr lang="en-US" sz="2400" dirty="0" smtClean="0">
                <a:solidFill>
                  <a:srgbClr val="000000"/>
                </a:solidFill>
                <a:latin typeface="Times New Roman" pitchFamily="18" charset="0"/>
                <a:cs typeface="Times New Roman" pitchFamily="18" charset="0"/>
              </a:rPr>
              <a:t>.: </a:t>
            </a:r>
            <a:r>
              <a:rPr lang="en-US" sz="2400" i="1" dirty="0" smtClean="0">
                <a:solidFill>
                  <a:srgbClr val="000000"/>
                </a:solidFill>
                <a:latin typeface="Times New Roman" pitchFamily="18" charset="0"/>
                <a:cs typeface="Times New Roman" pitchFamily="18" charset="0"/>
              </a:rPr>
              <a:t>Z</a:t>
            </a:r>
            <a:r>
              <a:rPr lang="en-US" sz="2400" i="1" baseline="-25000" dirty="0" smtClean="0">
                <a:solidFill>
                  <a:srgbClr val="000000"/>
                </a:solidFill>
                <a:latin typeface="Times New Roman" pitchFamily="18" charset="0"/>
                <a:cs typeface="Times New Roman" pitchFamily="18" charset="0"/>
              </a:rPr>
              <a:t>Z</a:t>
            </a:r>
            <a:r>
              <a:rPr lang="en-US" sz="2400" dirty="0" smtClean="0">
                <a:solidFill>
                  <a:srgbClr val="000000"/>
                </a:solidFill>
                <a:latin typeface="Times New Roman" pitchFamily="18" charset="0"/>
                <a:cs typeface="Times New Roman" pitchFamily="18" charset="0"/>
              </a:rPr>
              <a:t> &gt; 0</a:t>
            </a:r>
            <a:endParaRPr lang="th-TH" sz="2400" dirty="0" smtClean="0">
              <a:solidFill>
                <a:srgbClr val="000000"/>
              </a:solidFill>
              <a:latin typeface="Times New Roman" pitchFamily="18" charset="0"/>
            </a:endParaRPr>
          </a:p>
        </p:txBody>
      </p:sp>
    </p:spTree>
    <p:extLst>
      <p:ext uri="{BB962C8B-B14F-4D97-AF65-F5344CB8AC3E}">
        <p14:creationId xmlns:p14="http://schemas.microsoft.com/office/powerpoint/2010/main" xmlns="" val="25096198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A6FC339A-8B25-4F3C-89EB-B05F73F37A82}" type="slidenum">
              <a:rPr lang="en-US" sz="1400" smtClean="0">
                <a:solidFill>
                  <a:srgbClr val="000000"/>
                </a:solidFill>
              </a:rPr>
              <a:pPr/>
              <a:t>19</a:t>
            </a:fld>
            <a:endParaRPr lang="en-US" sz="1400" smtClean="0">
              <a:solidFill>
                <a:srgbClr val="000000"/>
              </a:solidFill>
            </a:endParaRPr>
          </a:p>
        </p:txBody>
      </p:sp>
      <p:sp>
        <p:nvSpPr>
          <p:cNvPr id="8195" name="Rectangle 2"/>
          <p:cNvSpPr>
            <a:spLocks noGrp="1" noChangeArrowheads="1"/>
          </p:cNvSpPr>
          <p:nvPr>
            <p:ph type="title"/>
          </p:nvPr>
        </p:nvSpPr>
        <p:spPr>
          <a:xfrm>
            <a:off x="685800" y="304800"/>
            <a:ext cx="7772400" cy="523220"/>
          </a:xfrm>
          <a:noFill/>
        </p:spPr>
        <p:txBody>
          <a:bodyPr/>
          <a:lstStyle/>
          <a:p>
            <a:r>
              <a:rPr lang="en-US" b="1" u="none" dirty="0" err="1" smtClean="0">
                <a:solidFill>
                  <a:srgbClr val="FF0000"/>
                </a:solidFill>
              </a:rPr>
              <a:t>Zener</a:t>
            </a:r>
            <a:r>
              <a:rPr lang="en-US" b="1" u="none" dirty="0" smtClean="0">
                <a:solidFill>
                  <a:srgbClr val="FF0000"/>
                </a:solidFill>
              </a:rPr>
              <a:t> Diode Characteristic:</a:t>
            </a:r>
          </a:p>
        </p:txBody>
      </p:sp>
      <p:sp>
        <p:nvSpPr>
          <p:cNvPr id="8196" name="Rectangle 3"/>
          <p:cNvSpPr>
            <a:spLocks noGrp="1" noChangeArrowheads="1"/>
          </p:cNvSpPr>
          <p:nvPr>
            <p:ph type="body" idx="1"/>
          </p:nvPr>
        </p:nvSpPr>
        <p:spPr>
          <a:xfrm>
            <a:off x="838200" y="1295400"/>
            <a:ext cx="7620000" cy="2308324"/>
          </a:xfrm>
          <a:noFill/>
        </p:spPr>
        <p:txBody>
          <a:bodyPr/>
          <a:lstStyle/>
          <a:p>
            <a:pPr marL="0" indent="0">
              <a:spcBef>
                <a:spcPct val="50000"/>
              </a:spcBef>
              <a:buClr>
                <a:srgbClr val="FF0000"/>
              </a:buClr>
              <a:buFont typeface="Wingdings" pitchFamily="2" charset="2"/>
              <a:buChar char="Ø"/>
            </a:pPr>
            <a:r>
              <a:rPr lang="en-US" dirty="0" smtClean="0"/>
              <a:t> The breakdown characteristics of diodes can be tailored  by controlling the doping concentration.</a:t>
            </a:r>
          </a:p>
          <a:p>
            <a:pPr marL="0" indent="0">
              <a:spcBef>
                <a:spcPct val="50000"/>
              </a:spcBef>
              <a:buClr>
                <a:srgbClr val="FF0000"/>
              </a:buClr>
              <a:buFont typeface="Wingdings" pitchFamily="2" charset="2"/>
              <a:buChar char="Ø"/>
            </a:pPr>
            <a:r>
              <a:rPr lang="en-US" dirty="0" smtClean="0">
                <a:solidFill>
                  <a:srgbClr val="0000FF"/>
                </a:solidFill>
              </a:rPr>
              <a:t> </a:t>
            </a:r>
            <a:r>
              <a:rPr lang="en-US" dirty="0" smtClean="0">
                <a:solidFill>
                  <a:srgbClr val="FF3300"/>
                </a:solidFill>
              </a:rPr>
              <a:t>Heavily doped p</a:t>
            </a:r>
            <a:r>
              <a:rPr lang="en-US" baseline="30000" dirty="0" smtClean="0">
                <a:solidFill>
                  <a:srgbClr val="FF3300"/>
                </a:solidFill>
              </a:rPr>
              <a:t>+</a:t>
            </a:r>
            <a:r>
              <a:rPr lang="en-US" dirty="0" smtClean="0">
                <a:solidFill>
                  <a:srgbClr val="FF3300"/>
                </a:solidFill>
              </a:rPr>
              <a:t> and n</a:t>
            </a:r>
            <a:r>
              <a:rPr lang="en-US" baseline="30000" dirty="0" smtClean="0">
                <a:solidFill>
                  <a:srgbClr val="FF3300"/>
                </a:solidFill>
              </a:rPr>
              <a:t>+</a:t>
            </a:r>
            <a:r>
              <a:rPr lang="en-US" dirty="0" smtClean="0">
                <a:solidFill>
                  <a:srgbClr val="FF3300"/>
                </a:solidFill>
              </a:rPr>
              <a:t> regions result in low breakdown      voltage (</a:t>
            </a:r>
            <a:r>
              <a:rPr lang="en-US" dirty="0" err="1" smtClean="0">
                <a:solidFill>
                  <a:srgbClr val="FF3300"/>
                </a:solidFill>
              </a:rPr>
              <a:t>Zener</a:t>
            </a:r>
            <a:r>
              <a:rPr lang="en-US" dirty="0" smtClean="0">
                <a:solidFill>
                  <a:srgbClr val="FF3300"/>
                </a:solidFill>
              </a:rPr>
              <a:t> effect).</a:t>
            </a:r>
          </a:p>
          <a:p>
            <a:pPr marL="0" indent="0">
              <a:spcBef>
                <a:spcPct val="50000"/>
              </a:spcBef>
              <a:buClr>
                <a:srgbClr val="FF0000"/>
              </a:buClr>
              <a:buFont typeface="Wingdings" pitchFamily="2" charset="2"/>
              <a:buChar char="Ø"/>
            </a:pPr>
            <a:r>
              <a:rPr lang="en-US" dirty="0" smtClean="0"/>
              <a:t>Used as reference voltage in voltage regulators.</a:t>
            </a:r>
          </a:p>
        </p:txBody>
      </p:sp>
      <p:sp>
        <p:nvSpPr>
          <p:cNvPr id="8197" name="Line 4"/>
          <p:cNvSpPr>
            <a:spLocks noChangeShapeType="1"/>
          </p:cNvSpPr>
          <p:nvPr/>
        </p:nvSpPr>
        <p:spPr bwMode="auto">
          <a:xfrm flipV="1">
            <a:off x="4038600" y="4173538"/>
            <a:ext cx="0" cy="20796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8198" name="Line 5"/>
          <p:cNvSpPr>
            <a:spLocks noChangeShapeType="1"/>
          </p:cNvSpPr>
          <p:nvPr/>
        </p:nvSpPr>
        <p:spPr bwMode="auto">
          <a:xfrm>
            <a:off x="2514600" y="5186363"/>
            <a:ext cx="35052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8199" name="Text Box 6"/>
          <p:cNvSpPr txBox="1">
            <a:spLocks noChangeArrowheads="1"/>
          </p:cNvSpPr>
          <p:nvPr/>
        </p:nvSpPr>
        <p:spPr bwMode="auto">
          <a:xfrm>
            <a:off x="3744913" y="4057650"/>
            <a:ext cx="285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000000"/>
                </a:solidFill>
              </a:rPr>
              <a:t>I</a:t>
            </a:r>
          </a:p>
        </p:txBody>
      </p:sp>
      <p:sp>
        <p:nvSpPr>
          <p:cNvPr id="8200" name="Text Box 7"/>
          <p:cNvSpPr txBox="1">
            <a:spLocks noChangeArrowheads="1"/>
          </p:cNvSpPr>
          <p:nvPr/>
        </p:nvSpPr>
        <p:spPr bwMode="auto">
          <a:xfrm>
            <a:off x="5651500" y="5146675"/>
            <a:ext cx="369888"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000000"/>
                </a:solidFill>
              </a:rPr>
              <a:t>V</a:t>
            </a:r>
          </a:p>
        </p:txBody>
      </p:sp>
      <p:sp>
        <p:nvSpPr>
          <p:cNvPr id="8201" name="Line 8"/>
          <p:cNvSpPr>
            <a:spLocks noChangeShapeType="1"/>
          </p:cNvSpPr>
          <p:nvPr/>
        </p:nvSpPr>
        <p:spPr bwMode="auto">
          <a:xfrm>
            <a:off x="3048000" y="5186363"/>
            <a:ext cx="11430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8202" name="Line 9"/>
          <p:cNvSpPr>
            <a:spLocks noChangeShapeType="1"/>
          </p:cNvSpPr>
          <p:nvPr/>
        </p:nvSpPr>
        <p:spPr bwMode="auto">
          <a:xfrm flipH="1">
            <a:off x="4191000" y="4260850"/>
            <a:ext cx="119063" cy="925513"/>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8203" name="Line 10"/>
          <p:cNvSpPr>
            <a:spLocks noChangeShapeType="1"/>
          </p:cNvSpPr>
          <p:nvPr/>
        </p:nvSpPr>
        <p:spPr bwMode="auto">
          <a:xfrm>
            <a:off x="3048000" y="5186363"/>
            <a:ext cx="0" cy="990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8204" name="AutoShape 11"/>
          <p:cNvSpPr>
            <a:spLocks/>
          </p:cNvSpPr>
          <p:nvPr/>
        </p:nvSpPr>
        <p:spPr bwMode="auto">
          <a:xfrm>
            <a:off x="2568575" y="5216525"/>
            <a:ext cx="76200" cy="990600"/>
          </a:xfrm>
          <a:prstGeom prst="leftBrace">
            <a:avLst>
              <a:gd name="adj1" fmla="val 108333"/>
              <a:gd name="adj2" fmla="val 50000"/>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8205" name="Text Box 12"/>
          <p:cNvSpPr txBox="1">
            <a:spLocks noChangeArrowheads="1"/>
          </p:cNvSpPr>
          <p:nvPr/>
        </p:nvSpPr>
        <p:spPr bwMode="auto">
          <a:xfrm>
            <a:off x="838200" y="5348288"/>
            <a:ext cx="15240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pPr>
            <a:r>
              <a:rPr lang="en-US" sz="2000" dirty="0" smtClean="0">
                <a:solidFill>
                  <a:srgbClr val="000000"/>
                </a:solidFill>
              </a:rPr>
              <a:t>Region of </a:t>
            </a:r>
          </a:p>
          <a:p>
            <a:pPr algn="ctr" eaLnBrk="0" fontAlgn="base" hangingPunct="0">
              <a:spcBef>
                <a:spcPct val="0"/>
              </a:spcBef>
              <a:spcAft>
                <a:spcPct val="0"/>
              </a:spcAft>
            </a:pPr>
            <a:r>
              <a:rPr lang="en-US" sz="2000" dirty="0" smtClean="0">
                <a:solidFill>
                  <a:srgbClr val="000000"/>
                </a:solidFill>
              </a:rPr>
              <a:t>operation</a:t>
            </a:r>
          </a:p>
        </p:txBody>
      </p:sp>
    </p:spTree>
    <p:extLst>
      <p:ext uri="{BB962C8B-B14F-4D97-AF65-F5344CB8AC3E}">
        <p14:creationId xmlns:p14="http://schemas.microsoft.com/office/powerpoint/2010/main" xmlns="" val="25401782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457200"/>
            <a:ext cx="7772400" cy="609600"/>
          </a:xfrm>
        </p:spPr>
        <p:txBody>
          <a:bodyPr/>
          <a:lstStyle/>
          <a:p>
            <a:r>
              <a:rPr lang="en-US" sz="2800" b="1" dirty="0" err="1">
                <a:solidFill>
                  <a:srgbClr val="FF0000"/>
                </a:solidFill>
              </a:rPr>
              <a:t>Zener</a:t>
            </a:r>
            <a:r>
              <a:rPr lang="en-US" sz="2800" b="1" dirty="0">
                <a:solidFill>
                  <a:srgbClr val="FF0000"/>
                </a:solidFill>
              </a:rPr>
              <a:t> </a:t>
            </a:r>
            <a:r>
              <a:rPr lang="en-US" sz="2800" b="1" dirty="0" smtClean="0">
                <a:solidFill>
                  <a:srgbClr val="FF0000"/>
                </a:solidFill>
              </a:rPr>
              <a:t>Diode Characteristic:</a:t>
            </a:r>
            <a:endParaRPr lang="en-US" sz="2800" b="1" dirty="0">
              <a:solidFill>
                <a:srgbClr val="FF0000"/>
              </a:solidFill>
            </a:endParaRPr>
          </a:p>
        </p:txBody>
      </p:sp>
      <p:sp>
        <p:nvSpPr>
          <p:cNvPr id="3075" name="Rectangle 3"/>
          <p:cNvSpPr>
            <a:spLocks noGrp="1" noChangeArrowheads="1"/>
          </p:cNvSpPr>
          <p:nvPr>
            <p:ph type="body" idx="1"/>
          </p:nvPr>
        </p:nvSpPr>
        <p:spPr>
          <a:xfrm>
            <a:off x="685800" y="1447800"/>
            <a:ext cx="7924800" cy="685800"/>
          </a:xfrm>
        </p:spPr>
        <p:txBody>
          <a:bodyPr>
            <a:normAutofit fontScale="77500" lnSpcReduction="20000"/>
          </a:bodyPr>
          <a:lstStyle/>
          <a:p>
            <a:pPr>
              <a:buClr>
                <a:srgbClr val="FF0000"/>
              </a:buClr>
              <a:buNone/>
            </a:pPr>
            <a:r>
              <a:rPr lang="en-US" sz="2900" dirty="0"/>
              <a:t>As the reverse voltage increases the diode can </a:t>
            </a:r>
            <a:r>
              <a:rPr lang="en-US" sz="2900" dirty="0" smtClean="0"/>
              <a:t>breakdown </a:t>
            </a:r>
            <a:r>
              <a:rPr lang="en-US" sz="2900" dirty="0"/>
              <a:t>(</a:t>
            </a:r>
            <a:r>
              <a:rPr lang="en-US" sz="2900" dirty="0" err="1" smtClean="0"/>
              <a:t>zener</a:t>
            </a:r>
            <a:r>
              <a:rPr lang="en-US" sz="2900" dirty="0" smtClean="0"/>
              <a:t> Effect).</a:t>
            </a:r>
            <a:endParaRPr lang="en-US" sz="2900" dirty="0"/>
          </a:p>
          <a:p>
            <a:pPr>
              <a:buClr>
                <a:srgbClr val="FF0000"/>
              </a:buClr>
              <a:buFont typeface="Wingdings" pitchFamily="2" charset="2"/>
              <a:buChar char="Ø"/>
            </a:pPr>
            <a:endParaRPr lang="en-US" sz="2400" i="1" dirty="0" smtClean="0"/>
          </a:p>
          <a:p>
            <a:pPr>
              <a:buClr>
                <a:srgbClr val="FF0000"/>
              </a:buClr>
              <a:buFont typeface="Wingdings" pitchFamily="2" charset="2"/>
              <a:buChar char="Ø"/>
            </a:pPr>
            <a:endParaRPr lang="en-US" sz="2400" dirty="0"/>
          </a:p>
          <a:p>
            <a:endParaRPr lang="en-US" sz="2400" dirty="0"/>
          </a:p>
        </p:txBody>
      </p:sp>
      <p:pic>
        <p:nvPicPr>
          <p:cNvPr id="3076" name="Picture 4" descr="fig1-2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1981200"/>
            <a:ext cx="4572000" cy="4467225"/>
          </a:xfrm>
          <a:prstGeom prst="rect">
            <a:avLst/>
          </a:prstGeom>
          <a:blipFill>
            <a:blip r:embed="rId3" cstate="print"/>
            <a:tile tx="0" ty="0" sx="100000" sy="100000" flip="none" algn="tl"/>
          </a:blip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6516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98F9E30D-F784-4550-B570-FB8E2ED94727}" type="slidenum">
              <a:rPr lang="en-US" sz="1600">
                <a:solidFill>
                  <a:srgbClr val="000000"/>
                </a:solidFill>
                <a:latin typeface="Comic Sans MS" pitchFamily="66" charset="0"/>
              </a:rPr>
              <a:pPr eaLnBrk="1" hangingPunct="1"/>
              <a:t>21</a:t>
            </a:fld>
            <a:endParaRPr lang="th-TH" sz="1600">
              <a:solidFill>
                <a:srgbClr val="000000"/>
              </a:solidFill>
              <a:latin typeface="Comic Sans MS" pitchFamily="66" charset="0"/>
            </a:endParaRPr>
          </a:p>
        </p:txBody>
      </p:sp>
      <p:sp>
        <p:nvSpPr>
          <p:cNvPr id="28676" name="Rectangle 2"/>
          <p:cNvSpPr>
            <a:spLocks noGrp="1" noChangeArrowheads="1"/>
          </p:cNvSpPr>
          <p:nvPr>
            <p:ph type="title"/>
          </p:nvPr>
        </p:nvSpPr>
        <p:spPr/>
        <p:txBody>
          <a:bodyPr/>
          <a:lstStyle/>
          <a:p>
            <a:pPr eaLnBrk="1" hangingPunct="1"/>
            <a:r>
              <a:rPr lang="en-US" sz="2800" b="1" dirty="0" err="1" smtClean="0">
                <a:solidFill>
                  <a:srgbClr val="FF0000"/>
                </a:solidFill>
                <a:latin typeface="Times New Roman" pitchFamily="18" charset="0"/>
                <a:cs typeface="Times New Roman" pitchFamily="18" charset="0"/>
              </a:rPr>
              <a:t>Zener</a:t>
            </a:r>
            <a:r>
              <a:rPr lang="en-US" sz="2800" b="1" dirty="0" smtClean="0">
                <a:solidFill>
                  <a:srgbClr val="FF0000"/>
                </a:solidFill>
                <a:latin typeface="Times New Roman" pitchFamily="18" charset="0"/>
                <a:cs typeface="Times New Roman" pitchFamily="18" charset="0"/>
              </a:rPr>
              <a:t> Diode Characteristics:</a:t>
            </a:r>
            <a:endParaRPr lang="th-TH" sz="2800" b="1" dirty="0" smtClean="0">
              <a:solidFill>
                <a:srgbClr val="FF0000"/>
              </a:solidFill>
              <a:latin typeface="Times New Roman" pitchFamily="18" charset="0"/>
            </a:endParaRPr>
          </a:p>
        </p:txBody>
      </p:sp>
      <p:graphicFrame>
        <p:nvGraphicFramePr>
          <p:cNvPr id="28674" name="Object 3"/>
          <p:cNvGraphicFramePr>
            <a:graphicFrameLocks noChangeAspect="1"/>
          </p:cNvGraphicFramePr>
          <p:nvPr/>
        </p:nvGraphicFramePr>
        <p:xfrm>
          <a:off x="914400" y="1600200"/>
          <a:ext cx="7315200" cy="4095750"/>
        </p:xfrm>
        <a:graphic>
          <a:graphicData uri="http://schemas.openxmlformats.org/presentationml/2006/ole">
            <p:oleObj spid="_x0000_s3079" name="Visio" r:id="rId3" imgW="4100474" imgH="2294839" progId="Visio.Drawing.11">
              <p:embed/>
            </p:oleObj>
          </a:graphicData>
        </a:graphic>
      </p:graphicFrame>
    </p:spTree>
    <p:extLst>
      <p:ext uri="{BB962C8B-B14F-4D97-AF65-F5344CB8AC3E}">
        <p14:creationId xmlns:p14="http://schemas.microsoft.com/office/powerpoint/2010/main" xmlns="" val="10219650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5" descr="10f0008"/>
          <p:cNvPicPr>
            <a:picLocks noChangeAspect="1" noChangeArrowheads="1"/>
          </p:cNvPicPr>
          <p:nvPr/>
        </p:nvPicPr>
        <p:blipFill>
          <a:blip r:embed="rId3" cstate="print"/>
          <a:srcRect/>
          <a:stretch>
            <a:fillRect/>
          </a:stretch>
        </p:blipFill>
        <p:spPr bwMode="auto">
          <a:xfrm>
            <a:off x="3124200" y="3124200"/>
            <a:ext cx="5791200" cy="3473450"/>
          </a:xfrm>
          <a:prstGeom prst="rect">
            <a:avLst/>
          </a:prstGeom>
          <a:noFill/>
          <a:ln w="9525">
            <a:noFill/>
            <a:miter lim="800000"/>
            <a:headEnd/>
            <a:tailEnd/>
          </a:ln>
        </p:spPr>
      </p:pic>
      <p:sp>
        <p:nvSpPr>
          <p:cNvPr id="19459" name="Oval 27"/>
          <p:cNvSpPr>
            <a:spLocks noChangeArrowheads="1"/>
          </p:cNvSpPr>
          <p:nvPr/>
        </p:nvSpPr>
        <p:spPr bwMode="auto">
          <a:xfrm>
            <a:off x="381000" y="5791200"/>
            <a:ext cx="4038600" cy="457200"/>
          </a:xfrm>
          <a:prstGeom prst="ellipse">
            <a:avLst/>
          </a:prstGeom>
          <a:solidFill>
            <a:schemeClr val="accent6">
              <a:lumMod val="40000"/>
              <a:lumOff val="60000"/>
            </a:schemeClr>
          </a:solidFill>
          <a:ln w="9525">
            <a:solidFill>
              <a:schemeClr val="tx1"/>
            </a:solidFill>
            <a:round/>
            <a:headEnd/>
            <a:tailEnd/>
          </a:ln>
        </p:spPr>
        <p:txBody>
          <a:bodyPr wrap="none" anchor="ctr"/>
          <a:lstStyle/>
          <a:p>
            <a:endParaRPr lang="en-US">
              <a:solidFill>
                <a:prstClr val="black"/>
              </a:solidFill>
            </a:endParaRPr>
          </a:p>
        </p:txBody>
      </p:sp>
      <p:pic>
        <p:nvPicPr>
          <p:cNvPr id="19460" name="Picture 5" descr="10f0007"/>
          <p:cNvPicPr>
            <a:picLocks noChangeAspect="1" noChangeArrowheads="1"/>
          </p:cNvPicPr>
          <p:nvPr/>
        </p:nvPicPr>
        <p:blipFill>
          <a:blip r:embed="rId4" cstate="print"/>
          <a:srcRect/>
          <a:stretch>
            <a:fillRect/>
          </a:stretch>
        </p:blipFill>
        <p:spPr bwMode="auto">
          <a:xfrm>
            <a:off x="41275" y="854075"/>
            <a:ext cx="4835525" cy="2346325"/>
          </a:xfrm>
          <a:prstGeom prst="rect">
            <a:avLst/>
          </a:prstGeom>
          <a:noFill/>
          <a:ln w="9525">
            <a:noFill/>
            <a:miter lim="800000"/>
            <a:headEnd/>
            <a:tailEnd/>
          </a:ln>
        </p:spPr>
      </p:pic>
      <p:sp>
        <p:nvSpPr>
          <p:cNvPr id="19461" name="Rectangle 14"/>
          <p:cNvSpPr>
            <a:spLocks noChangeArrowheads="1"/>
          </p:cNvSpPr>
          <p:nvPr/>
        </p:nvSpPr>
        <p:spPr bwMode="auto">
          <a:xfrm>
            <a:off x="4724400" y="838200"/>
            <a:ext cx="1447800" cy="1752600"/>
          </a:xfrm>
          <a:prstGeom prst="rect">
            <a:avLst/>
          </a:prstGeom>
          <a:solidFill>
            <a:schemeClr val="bg1"/>
          </a:solidFill>
          <a:ln w="9525">
            <a:solidFill>
              <a:schemeClr val="bg1"/>
            </a:solidFill>
            <a:miter lim="800000"/>
            <a:headEnd/>
            <a:tailEnd/>
          </a:ln>
        </p:spPr>
        <p:txBody>
          <a:bodyPr wrap="none" anchor="ctr"/>
          <a:lstStyle/>
          <a:p>
            <a:endParaRPr lang="en-US">
              <a:solidFill>
                <a:prstClr val="black"/>
              </a:solidFill>
            </a:endParaRPr>
          </a:p>
        </p:txBody>
      </p:sp>
      <p:sp>
        <p:nvSpPr>
          <p:cNvPr id="19462" name="Rectangle 4"/>
          <p:cNvSpPr>
            <a:spLocks noChangeArrowheads="1"/>
          </p:cNvSpPr>
          <p:nvPr/>
        </p:nvSpPr>
        <p:spPr bwMode="auto">
          <a:xfrm>
            <a:off x="381000" y="0"/>
            <a:ext cx="8534400" cy="762000"/>
          </a:xfrm>
          <a:prstGeom prst="rect">
            <a:avLst/>
          </a:prstGeom>
          <a:noFill/>
          <a:ln w="9525">
            <a:noFill/>
            <a:miter lim="800000"/>
            <a:headEnd/>
            <a:tailEnd/>
          </a:ln>
        </p:spPr>
        <p:txBody>
          <a:bodyPr anchor="ctr"/>
          <a:lstStyle/>
          <a:p>
            <a:pPr algn="ctr"/>
            <a:r>
              <a:rPr lang="en-US" sz="2800" b="1" dirty="0" err="1">
                <a:solidFill>
                  <a:srgbClr val="FF0000"/>
                </a:solidFill>
                <a:latin typeface="Times New Roman" pitchFamily="18" charset="0"/>
                <a:cs typeface="Times New Roman" pitchFamily="18" charset="0"/>
              </a:rPr>
              <a:t>Zener</a:t>
            </a:r>
            <a:r>
              <a:rPr lang="en-US" sz="2800" b="1" dirty="0">
                <a:solidFill>
                  <a:srgbClr val="FF0000"/>
                </a:solidFill>
                <a:latin typeface="Times New Roman" pitchFamily="18" charset="0"/>
                <a:cs typeface="Times New Roman" pitchFamily="18" charset="0"/>
              </a:rPr>
              <a:t> Diode - Voltage Regulator </a:t>
            </a:r>
            <a:r>
              <a:rPr lang="en-US" sz="2800" b="1" dirty="0" smtClean="0">
                <a:solidFill>
                  <a:srgbClr val="FF0000"/>
                </a:solidFill>
                <a:latin typeface="Times New Roman" pitchFamily="18" charset="0"/>
                <a:cs typeface="Times New Roman" pitchFamily="18" charset="0"/>
              </a:rPr>
              <a:t>Circuit:</a:t>
            </a:r>
            <a:endParaRPr lang="en-US" sz="2800" b="1" dirty="0">
              <a:solidFill>
                <a:srgbClr val="FF0000"/>
              </a:solidFill>
              <a:latin typeface="Times New Roman" pitchFamily="18" charset="0"/>
              <a:cs typeface="Times New Roman" pitchFamily="18" charset="0"/>
            </a:endParaRPr>
          </a:p>
        </p:txBody>
      </p:sp>
      <p:sp>
        <p:nvSpPr>
          <p:cNvPr id="19463" name="Rectangle 9"/>
          <p:cNvSpPr>
            <a:spLocks noChangeArrowheads="1"/>
          </p:cNvSpPr>
          <p:nvPr/>
        </p:nvSpPr>
        <p:spPr bwMode="auto">
          <a:xfrm>
            <a:off x="0" y="762000"/>
            <a:ext cx="838200" cy="3048000"/>
          </a:xfrm>
          <a:prstGeom prst="rect">
            <a:avLst/>
          </a:prstGeom>
          <a:solidFill>
            <a:schemeClr val="bg1"/>
          </a:solidFill>
          <a:ln w="9525">
            <a:solidFill>
              <a:schemeClr val="bg1"/>
            </a:solidFill>
            <a:miter lim="800000"/>
            <a:headEnd/>
            <a:tailEnd/>
          </a:ln>
        </p:spPr>
        <p:txBody>
          <a:bodyPr wrap="none" anchor="ctr"/>
          <a:lstStyle/>
          <a:p>
            <a:endParaRPr lang="en-US">
              <a:solidFill>
                <a:prstClr val="black"/>
              </a:solidFill>
            </a:endParaRPr>
          </a:p>
        </p:txBody>
      </p:sp>
      <p:sp>
        <p:nvSpPr>
          <p:cNvPr id="19464" name="Rectangle 13"/>
          <p:cNvSpPr>
            <a:spLocks noChangeArrowheads="1"/>
          </p:cNvSpPr>
          <p:nvPr/>
        </p:nvSpPr>
        <p:spPr bwMode="auto">
          <a:xfrm>
            <a:off x="381000" y="3733800"/>
            <a:ext cx="2744726" cy="400110"/>
          </a:xfrm>
          <a:prstGeom prst="rect">
            <a:avLst/>
          </a:prstGeom>
          <a:noFill/>
          <a:ln w="9525">
            <a:noFill/>
            <a:miter lim="800000"/>
            <a:headEnd/>
            <a:tailEnd/>
          </a:ln>
        </p:spPr>
        <p:txBody>
          <a:bodyPr wrap="none">
            <a:spAutoFit/>
          </a:bodyPr>
          <a:lstStyle/>
          <a:p>
            <a:r>
              <a:rPr lang="en-US" sz="2000" b="1" dirty="0">
                <a:solidFill>
                  <a:srgbClr val="FF0000"/>
                </a:solidFill>
                <a:latin typeface="Times New Roman" pitchFamily="18" charset="0"/>
                <a:cs typeface="Times New Roman" pitchFamily="18" charset="0"/>
              </a:rPr>
              <a:t>Kirchhoff’s voltage law</a:t>
            </a:r>
          </a:p>
        </p:txBody>
      </p:sp>
      <p:grpSp>
        <p:nvGrpSpPr>
          <p:cNvPr id="2" name="Group 16"/>
          <p:cNvGrpSpPr>
            <a:grpSpLocks/>
          </p:cNvGrpSpPr>
          <p:nvPr/>
        </p:nvGrpSpPr>
        <p:grpSpPr bwMode="auto">
          <a:xfrm>
            <a:off x="304800" y="4267200"/>
            <a:ext cx="3200400" cy="762000"/>
            <a:chOff x="3072" y="1008"/>
            <a:chExt cx="2016" cy="480"/>
          </a:xfrm>
          <a:solidFill>
            <a:schemeClr val="accent6">
              <a:lumMod val="40000"/>
              <a:lumOff val="60000"/>
            </a:schemeClr>
          </a:solidFill>
        </p:grpSpPr>
        <p:sp>
          <p:nvSpPr>
            <p:cNvPr id="19476" name="Rectangle 11"/>
            <p:cNvSpPr>
              <a:spLocks noChangeArrowheads="1"/>
            </p:cNvSpPr>
            <p:nvPr/>
          </p:nvSpPr>
          <p:spPr bwMode="auto">
            <a:xfrm>
              <a:off x="3072" y="1008"/>
              <a:ext cx="2016" cy="480"/>
            </a:xfrm>
            <a:prstGeom prst="rect">
              <a:avLst/>
            </a:prstGeom>
            <a:grpFill/>
            <a:ln w="9525">
              <a:solidFill>
                <a:schemeClr val="tx1"/>
              </a:solidFill>
              <a:miter lim="800000"/>
              <a:headEnd/>
              <a:tailEnd/>
            </a:ln>
          </p:spPr>
          <p:txBody>
            <a:bodyPr wrap="none" anchor="ctr"/>
            <a:lstStyle/>
            <a:p>
              <a:endParaRPr lang="en-US">
                <a:solidFill>
                  <a:prstClr val="black"/>
                </a:solidFill>
              </a:endParaRPr>
            </a:p>
          </p:txBody>
        </p:sp>
        <p:sp>
          <p:nvSpPr>
            <p:cNvPr id="19477" name="Rectangle 10"/>
            <p:cNvSpPr>
              <a:spLocks noChangeArrowheads="1"/>
            </p:cNvSpPr>
            <p:nvPr/>
          </p:nvSpPr>
          <p:spPr bwMode="auto">
            <a:xfrm>
              <a:off x="3504" y="1104"/>
              <a:ext cx="1277" cy="291"/>
            </a:xfrm>
            <a:prstGeom prst="rect">
              <a:avLst/>
            </a:prstGeom>
            <a:grpFill/>
            <a:ln w="9525">
              <a:noFill/>
              <a:miter lim="800000"/>
              <a:headEnd/>
              <a:tailEnd/>
            </a:ln>
          </p:spPr>
          <p:txBody>
            <a:bodyPr wrap="none">
              <a:spAutoFit/>
            </a:bodyPr>
            <a:lstStyle/>
            <a:p>
              <a:r>
                <a:rPr lang="en-US" sz="2400" b="1" i="1" dirty="0" err="1">
                  <a:solidFill>
                    <a:prstClr val="black"/>
                  </a:solidFill>
                  <a:latin typeface="Times New Roman" pitchFamily="18" charset="0"/>
                  <a:cs typeface="Times New Roman" pitchFamily="18" charset="0"/>
                </a:rPr>
                <a:t>V</a:t>
              </a:r>
              <a:r>
                <a:rPr lang="en-US" sz="2400" b="1" i="1" baseline="-25000" dirty="0" err="1">
                  <a:solidFill>
                    <a:prstClr val="black"/>
                  </a:solidFill>
                  <a:latin typeface="Times New Roman" pitchFamily="18" charset="0"/>
                  <a:cs typeface="Times New Roman" pitchFamily="18" charset="0"/>
                </a:rPr>
                <a:t>ss</a:t>
              </a:r>
              <a:r>
                <a:rPr lang="en-US" sz="2400" b="1" i="1" dirty="0">
                  <a:solidFill>
                    <a:prstClr val="black"/>
                  </a:solidFill>
                  <a:latin typeface="Times New Roman" pitchFamily="18" charset="0"/>
                  <a:cs typeface="Times New Roman" pitchFamily="18" charset="0"/>
                </a:rPr>
                <a:t>+ </a:t>
              </a:r>
              <a:r>
                <a:rPr lang="en-US" sz="2400" b="1" i="1" dirty="0" err="1">
                  <a:solidFill>
                    <a:prstClr val="black"/>
                  </a:solidFill>
                  <a:latin typeface="Times New Roman" pitchFamily="18" charset="0"/>
                  <a:cs typeface="Times New Roman" pitchFamily="18" charset="0"/>
                </a:rPr>
                <a:t>Ri</a:t>
              </a:r>
              <a:r>
                <a:rPr lang="en-US" sz="2400" b="1" i="1" baseline="-25000" dirty="0" err="1">
                  <a:solidFill>
                    <a:prstClr val="black"/>
                  </a:solidFill>
                  <a:latin typeface="Times New Roman" pitchFamily="18" charset="0"/>
                  <a:cs typeface="Times New Roman" pitchFamily="18" charset="0"/>
                </a:rPr>
                <a:t>D</a:t>
              </a:r>
              <a:r>
                <a:rPr lang="en-US" sz="2400" b="1" i="1" dirty="0" err="1">
                  <a:solidFill>
                    <a:prstClr val="black"/>
                  </a:solidFill>
                  <a:latin typeface="Times New Roman" pitchFamily="18" charset="0"/>
                  <a:cs typeface="Times New Roman" pitchFamily="18" charset="0"/>
                </a:rPr>
                <a:t>+v</a:t>
              </a:r>
              <a:r>
                <a:rPr lang="en-US" sz="2400" b="1" i="1" baseline="-25000" dirty="0" err="1">
                  <a:solidFill>
                    <a:prstClr val="black"/>
                  </a:solidFill>
                  <a:latin typeface="Times New Roman" pitchFamily="18" charset="0"/>
                  <a:cs typeface="Times New Roman" pitchFamily="18" charset="0"/>
                </a:rPr>
                <a:t>D</a:t>
              </a:r>
              <a:r>
                <a:rPr lang="en-US" sz="2400" b="1" i="1" dirty="0">
                  <a:solidFill>
                    <a:prstClr val="black"/>
                  </a:solidFill>
                  <a:latin typeface="Times New Roman" pitchFamily="18" charset="0"/>
                  <a:cs typeface="Times New Roman" pitchFamily="18" charset="0"/>
                </a:rPr>
                <a:t>=0</a:t>
              </a:r>
            </a:p>
          </p:txBody>
        </p:sp>
      </p:grpSp>
      <p:sp>
        <p:nvSpPr>
          <p:cNvPr id="19466" name="Rectangle 17"/>
          <p:cNvSpPr>
            <a:spLocks noChangeArrowheads="1"/>
          </p:cNvSpPr>
          <p:nvPr/>
        </p:nvSpPr>
        <p:spPr bwMode="auto">
          <a:xfrm>
            <a:off x="4876800" y="838200"/>
            <a:ext cx="3640420" cy="1200329"/>
          </a:xfrm>
          <a:prstGeom prst="rect">
            <a:avLst/>
          </a:prstGeom>
          <a:noFill/>
          <a:ln w="9525">
            <a:noFill/>
            <a:miter lim="800000"/>
            <a:headEnd/>
            <a:tailEnd/>
          </a:ln>
        </p:spPr>
        <p:txBody>
          <a:bodyPr wrap="none">
            <a:spAutoFit/>
          </a:bodyPr>
          <a:lstStyle/>
          <a:p>
            <a:r>
              <a:rPr lang="en-US" b="1" dirty="0" smtClean="0">
                <a:solidFill>
                  <a:srgbClr val="FF0000"/>
                </a:solidFill>
                <a:latin typeface="Times New Roman" pitchFamily="18" charset="0"/>
                <a:cs typeface="Times New Roman" pitchFamily="18" charset="0"/>
              </a:rPr>
              <a:t>Problem:</a:t>
            </a:r>
            <a:r>
              <a:rPr lang="en-US" dirty="0">
                <a:solidFill>
                  <a:prstClr val="black"/>
                </a:solidFill>
                <a:latin typeface="Times New Roman" pitchFamily="18" charset="0"/>
                <a:cs typeface="Times New Roman" pitchFamily="18" charset="0"/>
              </a:rPr>
              <a:t/>
            </a:r>
            <a:br>
              <a:rPr lang="en-US" dirty="0">
                <a:solidFill>
                  <a:prstClr val="black"/>
                </a:solidFill>
                <a:latin typeface="Times New Roman" pitchFamily="18" charset="0"/>
                <a:cs typeface="Times New Roman" pitchFamily="18" charset="0"/>
              </a:rPr>
            </a:br>
            <a:r>
              <a:rPr lang="en-US" dirty="0">
                <a:solidFill>
                  <a:prstClr val="black"/>
                </a:solidFill>
                <a:latin typeface="Times New Roman" pitchFamily="18" charset="0"/>
                <a:cs typeface="Times New Roman" pitchFamily="18" charset="0"/>
              </a:rPr>
              <a:t>Find the output voltage for </a:t>
            </a:r>
            <a:r>
              <a:rPr lang="en-US" dirty="0" err="1">
                <a:solidFill>
                  <a:prstClr val="black"/>
                </a:solidFill>
                <a:latin typeface="Times New Roman" pitchFamily="18" charset="0"/>
                <a:cs typeface="Times New Roman" pitchFamily="18" charset="0"/>
              </a:rPr>
              <a:t>Vss</a:t>
            </a:r>
            <a:r>
              <a:rPr lang="en-US" dirty="0">
                <a:solidFill>
                  <a:prstClr val="black"/>
                </a:solidFill>
                <a:latin typeface="Times New Roman" pitchFamily="18" charset="0"/>
                <a:cs typeface="Times New Roman" pitchFamily="18" charset="0"/>
              </a:rPr>
              <a:t>=15V </a:t>
            </a:r>
          </a:p>
          <a:p>
            <a:r>
              <a:rPr lang="en-US" dirty="0">
                <a:solidFill>
                  <a:prstClr val="black"/>
                </a:solidFill>
                <a:latin typeface="Times New Roman" pitchFamily="18" charset="0"/>
                <a:cs typeface="Times New Roman" pitchFamily="18" charset="0"/>
              </a:rPr>
              <a:t>and </a:t>
            </a:r>
            <a:r>
              <a:rPr lang="en-US" dirty="0" err="1">
                <a:solidFill>
                  <a:prstClr val="black"/>
                </a:solidFill>
                <a:latin typeface="Times New Roman" pitchFamily="18" charset="0"/>
                <a:cs typeface="Times New Roman" pitchFamily="18" charset="0"/>
              </a:rPr>
              <a:t>Vss</a:t>
            </a:r>
            <a:r>
              <a:rPr lang="en-US" dirty="0">
                <a:solidFill>
                  <a:prstClr val="black"/>
                </a:solidFill>
                <a:latin typeface="Times New Roman" pitchFamily="18" charset="0"/>
                <a:cs typeface="Times New Roman" pitchFamily="18" charset="0"/>
              </a:rPr>
              <a:t>=20V if </a:t>
            </a:r>
            <a:r>
              <a:rPr lang="en-US" dirty="0" smtClean="0">
                <a:solidFill>
                  <a:prstClr val="black"/>
                </a:solidFill>
                <a:latin typeface="Times New Roman" pitchFamily="18" charset="0"/>
                <a:cs typeface="Times New Roman" pitchFamily="18" charset="0"/>
              </a:rPr>
              <a:t>R=1k</a:t>
            </a:r>
            <a:r>
              <a:rPr lang="el-GR" dirty="0" smtClean="0">
                <a:solidFill>
                  <a:prstClr val="black"/>
                </a:solidFill>
                <a:latin typeface="Times New Roman" pitchFamily="18" charset="0"/>
                <a:cs typeface="Times New Roman" pitchFamily="18" charset="0"/>
              </a:rPr>
              <a:t>Ω</a:t>
            </a:r>
            <a:r>
              <a:rPr lang="en-US" dirty="0" smtClean="0">
                <a:solidFill>
                  <a:prstClr val="black"/>
                </a:solidFill>
                <a:latin typeface="Times New Roman" pitchFamily="18" charset="0"/>
                <a:cs typeface="Times New Roman" pitchFamily="18" charset="0"/>
              </a:rPr>
              <a:t> and </a:t>
            </a:r>
            <a:r>
              <a:rPr lang="en-US" dirty="0">
                <a:solidFill>
                  <a:prstClr val="black"/>
                </a:solidFill>
                <a:latin typeface="Times New Roman" pitchFamily="18" charset="0"/>
                <a:cs typeface="Times New Roman" pitchFamily="18" charset="0"/>
              </a:rPr>
              <a:t>a </a:t>
            </a:r>
            <a:r>
              <a:rPr lang="en-US" dirty="0" err="1">
                <a:solidFill>
                  <a:prstClr val="black"/>
                </a:solidFill>
                <a:latin typeface="Times New Roman" pitchFamily="18" charset="0"/>
                <a:cs typeface="Times New Roman" pitchFamily="18" charset="0"/>
              </a:rPr>
              <a:t>Zener</a:t>
            </a:r>
            <a:r>
              <a:rPr lang="en-US" dirty="0">
                <a:solidFill>
                  <a:prstClr val="black"/>
                </a:solidFill>
                <a:latin typeface="Times New Roman" pitchFamily="18" charset="0"/>
                <a:cs typeface="Times New Roman" pitchFamily="18" charset="0"/>
              </a:rPr>
              <a:t> </a:t>
            </a:r>
          </a:p>
          <a:p>
            <a:r>
              <a:rPr lang="en-US" dirty="0">
                <a:solidFill>
                  <a:prstClr val="black"/>
                </a:solidFill>
                <a:latin typeface="Times New Roman" pitchFamily="18" charset="0"/>
                <a:cs typeface="Times New Roman" pitchFamily="18" charset="0"/>
              </a:rPr>
              <a:t>diode has the </a:t>
            </a:r>
            <a:r>
              <a:rPr lang="en-US" dirty="0" err="1">
                <a:solidFill>
                  <a:prstClr val="black"/>
                </a:solidFill>
                <a:latin typeface="Times New Roman" pitchFamily="18" charset="0"/>
                <a:cs typeface="Times New Roman" pitchFamily="18" charset="0"/>
              </a:rPr>
              <a:t>ch</a:t>
            </a:r>
            <a:r>
              <a:rPr lang="en-US" dirty="0">
                <a:solidFill>
                  <a:prstClr val="black"/>
                </a:solidFill>
                <a:latin typeface="Times New Roman" pitchFamily="18" charset="0"/>
                <a:cs typeface="Times New Roman" pitchFamily="18" charset="0"/>
              </a:rPr>
              <a:t>-tic shown below. </a:t>
            </a:r>
          </a:p>
        </p:txBody>
      </p:sp>
      <p:sp>
        <p:nvSpPr>
          <p:cNvPr id="19467" name="Rectangle 18"/>
          <p:cNvSpPr>
            <a:spLocks noChangeArrowheads="1"/>
          </p:cNvSpPr>
          <p:nvPr/>
        </p:nvSpPr>
        <p:spPr bwMode="auto">
          <a:xfrm>
            <a:off x="5715000" y="2438400"/>
            <a:ext cx="2044149" cy="369332"/>
          </a:xfrm>
          <a:prstGeom prst="rect">
            <a:avLst/>
          </a:prstGeom>
          <a:noFill/>
          <a:ln w="9525">
            <a:noFill/>
            <a:miter lim="800000"/>
            <a:headEnd/>
            <a:tailEnd/>
          </a:ln>
        </p:spPr>
        <p:txBody>
          <a:bodyPr wrap="none">
            <a:spAutoFit/>
          </a:bodyPr>
          <a:lstStyle/>
          <a:p>
            <a:r>
              <a:rPr lang="en-US" b="1" dirty="0">
                <a:solidFill>
                  <a:prstClr val="black"/>
                </a:solidFill>
                <a:latin typeface="Times New Roman" pitchFamily="18" charset="0"/>
                <a:cs typeface="Times New Roman" pitchFamily="18" charset="0"/>
              </a:rPr>
              <a:t>Load Line analysis</a:t>
            </a:r>
          </a:p>
        </p:txBody>
      </p:sp>
      <p:sp>
        <p:nvSpPr>
          <p:cNvPr id="19468" name="AutoShape 19"/>
          <p:cNvSpPr>
            <a:spLocks noChangeArrowheads="1"/>
          </p:cNvSpPr>
          <p:nvPr/>
        </p:nvSpPr>
        <p:spPr bwMode="auto">
          <a:xfrm>
            <a:off x="6629400" y="2895600"/>
            <a:ext cx="533400" cy="685800"/>
          </a:xfrm>
          <a:prstGeom prst="downArrow">
            <a:avLst>
              <a:gd name="adj1" fmla="val 50000"/>
              <a:gd name="adj2" fmla="val 32143"/>
            </a:avLst>
          </a:prstGeom>
          <a:solidFill>
            <a:schemeClr val="accent1"/>
          </a:solidFill>
          <a:ln w="9525">
            <a:solidFill>
              <a:schemeClr val="tx1"/>
            </a:solidFill>
            <a:miter lim="800000"/>
            <a:headEnd/>
            <a:tailEnd/>
          </a:ln>
        </p:spPr>
        <p:txBody>
          <a:bodyPr wrap="none" anchor="ctr"/>
          <a:lstStyle/>
          <a:p>
            <a:endParaRPr lang="en-US">
              <a:solidFill>
                <a:prstClr val="black"/>
              </a:solidFill>
            </a:endParaRPr>
          </a:p>
        </p:txBody>
      </p:sp>
      <p:sp>
        <p:nvSpPr>
          <p:cNvPr id="19469" name="Rectangle 21"/>
          <p:cNvSpPr>
            <a:spLocks noChangeArrowheads="1"/>
          </p:cNvSpPr>
          <p:nvPr/>
        </p:nvSpPr>
        <p:spPr bwMode="auto">
          <a:xfrm>
            <a:off x="2743200" y="6400800"/>
            <a:ext cx="6400800" cy="304800"/>
          </a:xfrm>
          <a:prstGeom prst="rect">
            <a:avLst/>
          </a:prstGeom>
          <a:solidFill>
            <a:schemeClr val="bg1"/>
          </a:solidFill>
          <a:ln w="9525">
            <a:solidFill>
              <a:schemeClr val="bg1"/>
            </a:solidFill>
            <a:miter lim="800000"/>
            <a:headEnd/>
            <a:tailEnd/>
          </a:ln>
        </p:spPr>
        <p:txBody>
          <a:bodyPr wrap="none" anchor="ctr"/>
          <a:lstStyle/>
          <a:p>
            <a:endParaRPr lang="en-US">
              <a:solidFill>
                <a:prstClr val="black"/>
              </a:solidFill>
            </a:endParaRPr>
          </a:p>
        </p:txBody>
      </p:sp>
      <p:sp>
        <p:nvSpPr>
          <p:cNvPr id="19470" name="Rectangle 20"/>
          <p:cNvSpPr>
            <a:spLocks noChangeArrowheads="1"/>
          </p:cNvSpPr>
          <p:nvPr/>
        </p:nvSpPr>
        <p:spPr bwMode="auto">
          <a:xfrm>
            <a:off x="5029200" y="6324600"/>
            <a:ext cx="2104102" cy="369332"/>
          </a:xfrm>
          <a:prstGeom prst="rect">
            <a:avLst/>
          </a:prstGeom>
          <a:noFill/>
          <a:ln w="9525">
            <a:noFill/>
            <a:miter lim="800000"/>
            <a:headEnd/>
            <a:tailEnd/>
          </a:ln>
        </p:spPr>
        <p:txBody>
          <a:bodyPr wrap="none">
            <a:spAutoFit/>
          </a:bodyPr>
          <a:lstStyle/>
          <a:p>
            <a:r>
              <a:rPr lang="en-US" b="1" dirty="0">
                <a:solidFill>
                  <a:prstClr val="black"/>
                </a:solidFill>
                <a:latin typeface="Times New Roman" pitchFamily="18" charset="0"/>
                <a:cs typeface="Times New Roman" pitchFamily="18" charset="0"/>
              </a:rPr>
              <a:t>Reverse bias region</a:t>
            </a:r>
          </a:p>
        </p:txBody>
      </p:sp>
      <p:sp>
        <p:nvSpPr>
          <p:cNvPr id="19471" name="Line 22"/>
          <p:cNvSpPr>
            <a:spLocks noChangeShapeType="1"/>
          </p:cNvSpPr>
          <p:nvPr/>
        </p:nvSpPr>
        <p:spPr bwMode="auto">
          <a:xfrm>
            <a:off x="5257800" y="4495800"/>
            <a:ext cx="3048000" cy="0"/>
          </a:xfrm>
          <a:prstGeom prst="line">
            <a:avLst/>
          </a:prstGeom>
          <a:noFill/>
          <a:ln w="9525">
            <a:solidFill>
              <a:schemeClr val="tx1"/>
            </a:solidFill>
            <a:prstDash val="dash"/>
            <a:round/>
            <a:headEnd/>
            <a:tailEnd/>
          </a:ln>
        </p:spPr>
        <p:txBody>
          <a:bodyPr/>
          <a:lstStyle/>
          <a:p>
            <a:endParaRPr lang="en-US">
              <a:solidFill>
                <a:prstClr val="black"/>
              </a:solidFill>
            </a:endParaRPr>
          </a:p>
        </p:txBody>
      </p:sp>
      <p:sp>
        <p:nvSpPr>
          <p:cNvPr id="19472" name="Line 23"/>
          <p:cNvSpPr>
            <a:spLocks noChangeShapeType="1"/>
          </p:cNvSpPr>
          <p:nvPr/>
        </p:nvSpPr>
        <p:spPr bwMode="auto">
          <a:xfrm>
            <a:off x="5334000" y="4953000"/>
            <a:ext cx="3048000" cy="0"/>
          </a:xfrm>
          <a:prstGeom prst="line">
            <a:avLst/>
          </a:prstGeom>
          <a:noFill/>
          <a:ln w="9525">
            <a:solidFill>
              <a:schemeClr val="tx1"/>
            </a:solidFill>
            <a:prstDash val="dash"/>
            <a:round/>
            <a:headEnd/>
            <a:tailEnd/>
          </a:ln>
        </p:spPr>
        <p:txBody>
          <a:bodyPr/>
          <a:lstStyle/>
          <a:p>
            <a:endParaRPr lang="en-US">
              <a:solidFill>
                <a:prstClr val="black"/>
              </a:solidFill>
            </a:endParaRPr>
          </a:p>
        </p:txBody>
      </p:sp>
      <p:sp>
        <p:nvSpPr>
          <p:cNvPr id="19473" name="Rectangle 24"/>
          <p:cNvSpPr>
            <a:spLocks noChangeArrowheads="1"/>
          </p:cNvSpPr>
          <p:nvPr/>
        </p:nvSpPr>
        <p:spPr bwMode="auto">
          <a:xfrm>
            <a:off x="762000" y="5791200"/>
            <a:ext cx="3299301" cy="400110"/>
          </a:xfrm>
          <a:prstGeom prst="rect">
            <a:avLst/>
          </a:prstGeom>
          <a:noFill/>
          <a:ln w="9525">
            <a:noFill/>
            <a:miter lim="800000"/>
            <a:headEnd/>
            <a:tailEnd/>
          </a:ln>
        </p:spPr>
        <p:txBody>
          <a:bodyPr wrap="none">
            <a:spAutoFit/>
          </a:bodyPr>
          <a:lstStyle/>
          <a:p>
            <a:r>
              <a:rPr lang="en-US" sz="2000" b="1" i="1" dirty="0">
                <a:solidFill>
                  <a:prstClr val="black"/>
                </a:solidFill>
                <a:latin typeface="Times New Roman" pitchFamily="18" charset="0"/>
                <a:cs typeface="Times New Roman" pitchFamily="18" charset="0"/>
              </a:rPr>
              <a:t>Slope of </a:t>
            </a:r>
            <a:r>
              <a:rPr lang="en-US" sz="2000" b="1" i="1" dirty="0" smtClean="0">
                <a:solidFill>
                  <a:prstClr val="black"/>
                </a:solidFill>
                <a:latin typeface="Times New Roman" pitchFamily="18" charset="0"/>
                <a:cs typeface="Times New Roman" pitchFamily="18" charset="0"/>
              </a:rPr>
              <a:t> the </a:t>
            </a:r>
            <a:r>
              <a:rPr lang="en-US" sz="2000" b="1" i="1" dirty="0">
                <a:solidFill>
                  <a:prstClr val="black"/>
                </a:solidFill>
                <a:latin typeface="Times New Roman" pitchFamily="18" charset="0"/>
                <a:cs typeface="Times New Roman" pitchFamily="18" charset="0"/>
              </a:rPr>
              <a:t>load </a:t>
            </a:r>
            <a:r>
              <a:rPr lang="en-US" sz="2000" b="1" i="1" dirty="0" smtClean="0">
                <a:solidFill>
                  <a:prstClr val="black"/>
                </a:solidFill>
                <a:latin typeface="Times New Roman" pitchFamily="18" charset="0"/>
                <a:cs typeface="Times New Roman" pitchFamily="18" charset="0"/>
              </a:rPr>
              <a:t> line is </a:t>
            </a:r>
            <a:r>
              <a:rPr lang="en-US" sz="2000" b="1" i="1" dirty="0">
                <a:solidFill>
                  <a:prstClr val="black"/>
                </a:solidFill>
                <a:latin typeface="Times New Roman" pitchFamily="18" charset="0"/>
                <a:cs typeface="Times New Roman" pitchFamily="18" charset="0"/>
              </a:rPr>
              <a:t>-1/R</a:t>
            </a:r>
          </a:p>
        </p:txBody>
      </p:sp>
      <p:sp>
        <p:nvSpPr>
          <p:cNvPr id="19474" name="Line 25"/>
          <p:cNvSpPr>
            <a:spLocks noChangeShapeType="1"/>
          </p:cNvSpPr>
          <p:nvPr/>
        </p:nvSpPr>
        <p:spPr bwMode="auto">
          <a:xfrm flipV="1">
            <a:off x="3886200" y="4724400"/>
            <a:ext cx="1295400" cy="1295400"/>
          </a:xfrm>
          <a:prstGeom prst="line">
            <a:avLst/>
          </a:prstGeom>
          <a:noFill/>
          <a:ln w="9525">
            <a:solidFill>
              <a:schemeClr val="tx1"/>
            </a:solidFill>
            <a:round/>
            <a:headEnd/>
            <a:tailEnd type="triangle" w="med" len="med"/>
          </a:ln>
        </p:spPr>
        <p:txBody>
          <a:bodyPr/>
          <a:lstStyle/>
          <a:p>
            <a:endParaRPr lang="en-US">
              <a:solidFill>
                <a:prstClr val="black"/>
              </a:solidFill>
            </a:endParaRPr>
          </a:p>
        </p:txBody>
      </p:sp>
      <p:sp>
        <p:nvSpPr>
          <p:cNvPr id="19475" name="Line 26"/>
          <p:cNvSpPr>
            <a:spLocks noChangeShapeType="1"/>
          </p:cNvSpPr>
          <p:nvPr/>
        </p:nvSpPr>
        <p:spPr bwMode="auto">
          <a:xfrm flipV="1">
            <a:off x="3886200" y="4267200"/>
            <a:ext cx="1371600" cy="1676400"/>
          </a:xfrm>
          <a:prstGeom prst="line">
            <a:avLst/>
          </a:prstGeom>
          <a:noFill/>
          <a:ln w="9525">
            <a:solidFill>
              <a:schemeClr val="tx1"/>
            </a:solidFill>
            <a:round/>
            <a:headEnd/>
            <a:tailEnd type="triangle" w="med" len="med"/>
          </a:ln>
        </p:spPr>
        <p:txBody>
          <a:bodyPr/>
          <a:lstStyle/>
          <a:p>
            <a:endParaRPr lang="en-US">
              <a:solidFill>
                <a:prstClr val="black"/>
              </a:solidFill>
            </a:endParaRPr>
          </a:p>
        </p:txBody>
      </p:sp>
    </p:spTree>
    <p:extLst>
      <p:ext uri="{BB962C8B-B14F-4D97-AF65-F5344CB8AC3E}">
        <p14:creationId xmlns:p14="http://schemas.microsoft.com/office/powerpoint/2010/main" xmlns="" val="40290811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10f0010"/>
          <p:cNvPicPr>
            <a:picLocks noChangeAspect="1" noChangeArrowheads="1"/>
          </p:cNvPicPr>
          <p:nvPr/>
        </p:nvPicPr>
        <p:blipFill>
          <a:blip r:embed="rId3" cstate="print"/>
          <a:srcRect/>
          <a:stretch>
            <a:fillRect/>
          </a:stretch>
        </p:blipFill>
        <p:spPr bwMode="auto">
          <a:xfrm>
            <a:off x="1143000" y="1524000"/>
            <a:ext cx="6400800" cy="5334000"/>
          </a:xfrm>
          <a:prstGeom prst="rect">
            <a:avLst/>
          </a:prstGeom>
          <a:noFill/>
          <a:ln w="9525">
            <a:noFill/>
            <a:miter lim="800000"/>
            <a:headEnd/>
            <a:tailEnd/>
          </a:ln>
        </p:spPr>
      </p:pic>
      <p:sp>
        <p:nvSpPr>
          <p:cNvPr id="22531" name="Rectangle 3"/>
          <p:cNvSpPr>
            <a:spLocks noChangeArrowheads="1"/>
          </p:cNvSpPr>
          <p:nvPr/>
        </p:nvSpPr>
        <p:spPr bwMode="auto">
          <a:xfrm>
            <a:off x="304800" y="228600"/>
            <a:ext cx="8458200" cy="1077218"/>
          </a:xfrm>
          <a:prstGeom prst="rect">
            <a:avLst/>
          </a:prstGeom>
          <a:noFill/>
          <a:ln w="9525">
            <a:noFill/>
            <a:miter lim="800000"/>
            <a:headEnd/>
            <a:tailEnd/>
          </a:ln>
        </p:spPr>
        <p:txBody>
          <a:bodyPr>
            <a:spAutoFit/>
          </a:bodyPr>
          <a:lstStyle/>
          <a:p>
            <a:r>
              <a:rPr lang="en-US" sz="2400" b="1" dirty="0" smtClean="0">
                <a:solidFill>
                  <a:srgbClr val="FF0000"/>
                </a:solidFill>
                <a:latin typeface="Times New Roman" pitchFamily="18" charset="0"/>
                <a:cs typeface="Times New Roman" pitchFamily="18" charset="0"/>
              </a:rPr>
              <a:t>Problem:</a:t>
            </a:r>
            <a:r>
              <a:rPr lang="en-US" sz="2400" dirty="0">
                <a:solidFill>
                  <a:prstClr val="black"/>
                </a:solidFill>
                <a:latin typeface="Comic Sans MS" pitchFamily="66" charset="0"/>
              </a:rPr>
              <a:t/>
            </a:r>
            <a:br>
              <a:rPr lang="en-US" sz="2400" dirty="0">
                <a:solidFill>
                  <a:prstClr val="black"/>
                </a:solidFill>
                <a:latin typeface="Comic Sans MS" pitchFamily="66" charset="0"/>
              </a:rPr>
            </a:br>
            <a:r>
              <a:rPr lang="en-US" sz="2000" dirty="0" smtClean="0">
                <a:solidFill>
                  <a:prstClr val="black"/>
                </a:solidFill>
                <a:latin typeface="Times New Roman" pitchFamily="18" charset="0"/>
                <a:cs typeface="Times New Roman" pitchFamily="18" charset="0"/>
              </a:rPr>
              <a:t>Consider </a:t>
            </a:r>
            <a:r>
              <a:rPr lang="en-US" sz="2000" dirty="0">
                <a:solidFill>
                  <a:prstClr val="black"/>
                </a:solidFill>
                <a:latin typeface="Times New Roman" pitchFamily="18" charset="0"/>
                <a:cs typeface="Times New Roman" pitchFamily="18" charset="0"/>
              </a:rPr>
              <a:t>the </a:t>
            </a:r>
            <a:r>
              <a:rPr lang="en-US" sz="2000" dirty="0" err="1">
                <a:solidFill>
                  <a:prstClr val="black"/>
                </a:solidFill>
                <a:latin typeface="Times New Roman" pitchFamily="18" charset="0"/>
                <a:cs typeface="Times New Roman" pitchFamily="18" charset="0"/>
              </a:rPr>
              <a:t>Zener</a:t>
            </a:r>
            <a:r>
              <a:rPr lang="en-US" sz="2000" dirty="0">
                <a:solidFill>
                  <a:prstClr val="black"/>
                </a:solidFill>
                <a:latin typeface="Times New Roman" pitchFamily="18" charset="0"/>
                <a:cs typeface="Times New Roman" pitchFamily="18" charset="0"/>
              </a:rPr>
              <a:t> diode regulator shown in figure (a). Find the load voltage </a:t>
            </a:r>
            <a:r>
              <a:rPr lang="en-US" sz="2000" dirty="0" err="1">
                <a:solidFill>
                  <a:prstClr val="black"/>
                </a:solidFill>
                <a:latin typeface="Times New Roman" pitchFamily="18" charset="0"/>
                <a:cs typeface="Times New Roman" pitchFamily="18" charset="0"/>
              </a:rPr>
              <a:t>v</a:t>
            </a:r>
            <a:r>
              <a:rPr lang="en-US" sz="2000" baseline="-25000" dirty="0" err="1">
                <a:solidFill>
                  <a:prstClr val="black"/>
                </a:solidFill>
                <a:latin typeface="Times New Roman" pitchFamily="18" charset="0"/>
                <a:cs typeface="Times New Roman" pitchFamily="18" charset="0"/>
              </a:rPr>
              <a:t>L</a:t>
            </a:r>
            <a:r>
              <a:rPr lang="en-US" sz="2000" dirty="0">
                <a:solidFill>
                  <a:prstClr val="black"/>
                </a:solidFill>
                <a:latin typeface="Times New Roman" pitchFamily="18" charset="0"/>
                <a:cs typeface="Times New Roman" pitchFamily="18" charset="0"/>
              </a:rPr>
              <a:t> and the source current </a:t>
            </a:r>
            <a:r>
              <a:rPr lang="en-US" sz="2000" dirty="0" err="1">
                <a:solidFill>
                  <a:prstClr val="black"/>
                </a:solidFill>
                <a:latin typeface="Times New Roman" pitchFamily="18" charset="0"/>
                <a:cs typeface="Times New Roman" pitchFamily="18" charset="0"/>
              </a:rPr>
              <a:t>i</a:t>
            </a:r>
            <a:r>
              <a:rPr lang="en-US" sz="2000" baseline="-25000" dirty="0" err="1">
                <a:solidFill>
                  <a:prstClr val="black"/>
                </a:solidFill>
                <a:latin typeface="Times New Roman" pitchFamily="18" charset="0"/>
                <a:cs typeface="Times New Roman" pitchFamily="18" charset="0"/>
              </a:rPr>
              <a:t>S</a:t>
            </a:r>
            <a:r>
              <a:rPr lang="en-US" sz="2000" dirty="0">
                <a:solidFill>
                  <a:prstClr val="black"/>
                </a:solidFill>
                <a:latin typeface="Times New Roman" pitchFamily="18" charset="0"/>
                <a:cs typeface="Times New Roman" pitchFamily="18" charset="0"/>
              </a:rPr>
              <a:t> if </a:t>
            </a:r>
            <a:r>
              <a:rPr lang="en-US" sz="2000" dirty="0" err="1">
                <a:solidFill>
                  <a:prstClr val="black"/>
                </a:solidFill>
                <a:latin typeface="Times New Roman" pitchFamily="18" charset="0"/>
                <a:cs typeface="Times New Roman" pitchFamily="18" charset="0"/>
              </a:rPr>
              <a:t>Vss</a:t>
            </a:r>
            <a:r>
              <a:rPr lang="en-US" sz="2000" dirty="0">
                <a:solidFill>
                  <a:prstClr val="black"/>
                </a:solidFill>
                <a:latin typeface="Times New Roman" pitchFamily="18" charset="0"/>
                <a:cs typeface="Times New Roman" pitchFamily="18" charset="0"/>
              </a:rPr>
              <a:t>=24V, </a:t>
            </a:r>
            <a:r>
              <a:rPr lang="en-US" sz="2000" dirty="0" smtClean="0">
                <a:solidFill>
                  <a:prstClr val="black"/>
                </a:solidFill>
                <a:latin typeface="Times New Roman" pitchFamily="18" charset="0"/>
                <a:cs typeface="Times New Roman" pitchFamily="18" charset="0"/>
              </a:rPr>
              <a:t>R=1.2k</a:t>
            </a:r>
            <a:r>
              <a:rPr lang="el-GR" sz="2000" dirty="0" smtClean="0">
                <a:solidFill>
                  <a:prstClr val="black"/>
                </a:solidFill>
                <a:latin typeface="Times New Roman" pitchFamily="18" charset="0"/>
                <a:cs typeface="Times New Roman" pitchFamily="18" charset="0"/>
              </a:rPr>
              <a:t>Ω</a:t>
            </a: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and </a:t>
            </a:r>
            <a:r>
              <a:rPr lang="en-US" sz="2000" dirty="0" smtClean="0">
                <a:solidFill>
                  <a:prstClr val="black"/>
                </a:solidFill>
                <a:latin typeface="Times New Roman" pitchFamily="18" charset="0"/>
                <a:cs typeface="Times New Roman" pitchFamily="18" charset="0"/>
              </a:rPr>
              <a:t>RL=6k</a:t>
            </a:r>
            <a:r>
              <a:rPr lang="el-GR" sz="2000" dirty="0" smtClean="0">
                <a:solidFill>
                  <a:prstClr val="black"/>
                </a:solidFill>
                <a:latin typeface="Times New Roman" pitchFamily="18" charset="0"/>
                <a:cs typeface="Times New Roman" pitchFamily="18" charset="0"/>
              </a:rPr>
              <a:t>Ω</a:t>
            </a:r>
            <a:r>
              <a:rPr lang="en-US" sz="2000" dirty="0" smtClean="0">
                <a:solidFill>
                  <a:prstClr val="black"/>
                </a:solidFill>
                <a:latin typeface="Times New Roman" pitchFamily="18" charset="0"/>
                <a:cs typeface="Times New Roman" pitchFamily="18" charset="0"/>
              </a:rPr>
              <a:t>.</a:t>
            </a:r>
            <a:endParaRPr lang="en-US" sz="2000" dirty="0">
              <a:solidFill>
                <a:prstClr val="black"/>
              </a:solidFill>
              <a:latin typeface="Times New Roman" pitchFamily="18" charset="0"/>
              <a:cs typeface="Times New Roman" pitchFamily="18" charset="0"/>
            </a:endParaRPr>
          </a:p>
        </p:txBody>
      </p:sp>
      <p:sp>
        <p:nvSpPr>
          <p:cNvPr id="22532" name="Rectangle 4"/>
          <p:cNvSpPr>
            <a:spLocks noChangeArrowheads="1"/>
          </p:cNvSpPr>
          <p:nvPr/>
        </p:nvSpPr>
        <p:spPr bwMode="auto">
          <a:xfrm>
            <a:off x="2057400" y="6248400"/>
            <a:ext cx="6934200" cy="533400"/>
          </a:xfrm>
          <a:prstGeom prst="rect">
            <a:avLst/>
          </a:prstGeom>
          <a:solidFill>
            <a:schemeClr val="bg1"/>
          </a:solidFill>
          <a:ln w="9525">
            <a:solidFill>
              <a:schemeClr val="bg1"/>
            </a:solidFill>
            <a:miter lim="800000"/>
            <a:headEnd/>
            <a:tailEnd/>
          </a:ln>
        </p:spPr>
        <p:txBody>
          <a:bodyPr wrap="none" anchor="ctr"/>
          <a:lstStyle/>
          <a:p>
            <a:endParaRPr lang="en-US">
              <a:solidFill>
                <a:prstClr val="black"/>
              </a:solidFill>
            </a:endParaRPr>
          </a:p>
        </p:txBody>
      </p:sp>
      <p:sp>
        <p:nvSpPr>
          <p:cNvPr id="22533" name="Rectangle 9"/>
          <p:cNvSpPr>
            <a:spLocks noChangeArrowheads="1"/>
          </p:cNvSpPr>
          <p:nvPr/>
        </p:nvSpPr>
        <p:spPr bwMode="auto">
          <a:xfrm>
            <a:off x="1219200" y="4038600"/>
            <a:ext cx="7162800" cy="2514600"/>
          </a:xfrm>
          <a:prstGeom prst="rect">
            <a:avLst/>
          </a:prstGeom>
          <a:solidFill>
            <a:schemeClr val="bg1"/>
          </a:solidFill>
          <a:ln w="9525">
            <a:noFill/>
            <a:miter lim="800000"/>
            <a:headEnd/>
            <a:tailEnd/>
          </a:ln>
        </p:spPr>
        <p:txBody>
          <a:bodyPr wrap="none" anchor="ctr"/>
          <a:lstStyle/>
          <a:p>
            <a:endParaRPr lang="en-US">
              <a:solidFill>
                <a:prstClr val="black"/>
              </a:solidFill>
            </a:endParaRPr>
          </a:p>
        </p:txBody>
      </p:sp>
      <p:sp>
        <p:nvSpPr>
          <p:cNvPr id="22534" name="Text Box 10"/>
          <p:cNvSpPr txBox="1">
            <a:spLocks noChangeArrowheads="1"/>
          </p:cNvSpPr>
          <p:nvPr/>
        </p:nvSpPr>
        <p:spPr bwMode="auto">
          <a:xfrm>
            <a:off x="2895600" y="4495800"/>
            <a:ext cx="3702937" cy="369332"/>
          </a:xfrm>
          <a:prstGeom prst="rect">
            <a:avLst/>
          </a:prstGeom>
          <a:solidFill>
            <a:schemeClr val="accent6">
              <a:lumMod val="40000"/>
              <a:lumOff val="60000"/>
            </a:schemeClr>
          </a:solidFill>
          <a:ln w="9525">
            <a:solidFill>
              <a:schemeClr val="tx1"/>
            </a:solidFill>
            <a:miter lim="800000"/>
            <a:headEnd/>
            <a:tailEnd/>
          </a:ln>
        </p:spPr>
        <p:txBody>
          <a:bodyPr wrap="none">
            <a:spAutoFit/>
          </a:bodyPr>
          <a:lstStyle/>
          <a:p>
            <a:pPr algn="ctr"/>
            <a:r>
              <a:rPr lang="en-US" b="1" dirty="0">
                <a:solidFill>
                  <a:prstClr val="black"/>
                </a:solidFill>
                <a:latin typeface="Times New Roman" pitchFamily="18" charset="0"/>
                <a:cs typeface="Times New Roman" pitchFamily="18" charset="0"/>
              </a:rPr>
              <a:t>Exercise – find </a:t>
            </a:r>
            <a:r>
              <a:rPr lang="en-US" b="1" dirty="0" err="1">
                <a:solidFill>
                  <a:prstClr val="black"/>
                </a:solidFill>
                <a:latin typeface="Times New Roman" pitchFamily="18" charset="0"/>
                <a:cs typeface="Times New Roman" pitchFamily="18" charset="0"/>
              </a:rPr>
              <a:t>Thevenin</a:t>
            </a:r>
            <a:r>
              <a:rPr lang="en-US" b="1" dirty="0">
                <a:solidFill>
                  <a:prstClr val="black"/>
                </a:solidFill>
                <a:latin typeface="Times New Roman" pitchFamily="18" charset="0"/>
                <a:cs typeface="Times New Roman" pitchFamily="18" charset="0"/>
              </a:rPr>
              <a:t> equivalent</a:t>
            </a:r>
          </a:p>
        </p:txBody>
      </p:sp>
    </p:spTree>
    <p:extLst>
      <p:ext uri="{BB962C8B-B14F-4D97-AF65-F5344CB8AC3E}">
        <p14:creationId xmlns:p14="http://schemas.microsoft.com/office/powerpoint/2010/main" xmlns="" val="36309171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10f0010"/>
          <p:cNvPicPr>
            <a:picLocks noChangeAspect="1" noChangeArrowheads="1"/>
          </p:cNvPicPr>
          <p:nvPr/>
        </p:nvPicPr>
        <p:blipFill>
          <a:blip r:embed="rId3" cstate="print"/>
          <a:srcRect/>
          <a:stretch>
            <a:fillRect/>
          </a:stretch>
        </p:blipFill>
        <p:spPr bwMode="auto">
          <a:xfrm>
            <a:off x="2362200" y="1524000"/>
            <a:ext cx="6400800" cy="5334000"/>
          </a:xfrm>
          <a:prstGeom prst="rect">
            <a:avLst/>
          </a:prstGeom>
          <a:noFill/>
          <a:ln w="9525">
            <a:noFill/>
            <a:miter lim="800000"/>
            <a:headEnd/>
            <a:tailEnd/>
          </a:ln>
        </p:spPr>
      </p:pic>
      <p:sp>
        <p:nvSpPr>
          <p:cNvPr id="23555" name="Rectangle 3"/>
          <p:cNvSpPr>
            <a:spLocks noChangeArrowheads="1"/>
          </p:cNvSpPr>
          <p:nvPr/>
        </p:nvSpPr>
        <p:spPr bwMode="auto">
          <a:xfrm>
            <a:off x="304800" y="228600"/>
            <a:ext cx="8458200" cy="1077218"/>
          </a:xfrm>
          <a:prstGeom prst="rect">
            <a:avLst/>
          </a:prstGeom>
          <a:noFill/>
          <a:ln w="9525">
            <a:noFill/>
            <a:miter lim="800000"/>
            <a:headEnd/>
            <a:tailEnd/>
          </a:ln>
        </p:spPr>
        <p:txBody>
          <a:bodyPr>
            <a:spAutoFit/>
          </a:bodyPr>
          <a:lstStyle/>
          <a:p>
            <a:r>
              <a:rPr lang="en-US" sz="2400" b="1" dirty="0" smtClean="0">
                <a:solidFill>
                  <a:srgbClr val="FF0000"/>
                </a:solidFill>
                <a:latin typeface="Times New Roman" pitchFamily="18" charset="0"/>
                <a:cs typeface="Times New Roman" pitchFamily="18" charset="0"/>
              </a:rPr>
              <a:t>Problem:</a:t>
            </a:r>
            <a:r>
              <a:rPr lang="en-US" sz="2400" dirty="0">
                <a:solidFill>
                  <a:srgbClr val="FF0000"/>
                </a:solidFill>
                <a:latin typeface="Times New Roman" pitchFamily="18" charset="0"/>
                <a:cs typeface="Times New Roman" pitchFamily="18" charset="0"/>
              </a:rPr>
              <a:t/>
            </a:r>
            <a:br>
              <a:rPr lang="en-US" sz="2400" dirty="0">
                <a:solidFill>
                  <a:srgbClr val="FF0000"/>
                </a:solidFill>
                <a:latin typeface="Times New Roman" pitchFamily="18" charset="0"/>
                <a:cs typeface="Times New Roman" pitchFamily="18" charset="0"/>
              </a:rPr>
            </a:br>
            <a:r>
              <a:rPr lang="en-US" sz="2000" dirty="0" smtClean="0">
                <a:solidFill>
                  <a:prstClr val="black"/>
                </a:solidFill>
                <a:latin typeface="Times New Roman" pitchFamily="18" charset="0"/>
                <a:cs typeface="Times New Roman" pitchFamily="18" charset="0"/>
              </a:rPr>
              <a:t>Consider </a:t>
            </a:r>
            <a:r>
              <a:rPr lang="en-US" sz="2000" dirty="0">
                <a:solidFill>
                  <a:prstClr val="black"/>
                </a:solidFill>
                <a:latin typeface="Times New Roman" pitchFamily="18" charset="0"/>
                <a:cs typeface="Times New Roman" pitchFamily="18" charset="0"/>
              </a:rPr>
              <a:t>the </a:t>
            </a:r>
            <a:r>
              <a:rPr lang="en-US" sz="2000" dirty="0" err="1">
                <a:solidFill>
                  <a:prstClr val="black"/>
                </a:solidFill>
                <a:latin typeface="Times New Roman" pitchFamily="18" charset="0"/>
                <a:cs typeface="Times New Roman" pitchFamily="18" charset="0"/>
              </a:rPr>
              <a:t>Zener</a:t>
            </a:r>
            <a:r>
              <a:rPr lang="en-US" sz="2000" dirty="0">
                <a:solidFill>
                  <a:prstClr val="black"/>
                </a:solidFill>
                <a:latin typeface="Times New Roman" pitchFamily="18" charset="0"/>
                <a:cs typeface="Times New Roman" pitchFamily="18" charset="0"/>
              </a:rPr>
              <a:t> diode regulator shown in figure (a). Find the load voltage </a:t>
            </a:r>
            <a:r>
              <a:rPr lang="en-US" sz="2000" dirty="0" err="1">
                <a:solidFill>
                  <a:prstClr val="black"/>
                </a:solidFill>
                <a:latin typeface="Times New Roman" pitchFamily="18" charset="0"/>
                <a:cs typeface="Times New Roman" pitchFamily="18" charset="0"/>
              </a:rPr>
              <a:t>v</a:t>
            </a:r>
            <a:r>
              <a:rPr lang="en-US" sz="2000" baseline="-25000" dirty="0" err="1">
                <a:solidFill>
                  <a:prstClr val="black"/>
                </a:solidFill>
                <a:latin typeface="Times New Roman" pitchFamily="18" charset="0"/>
                <a:cs typeface="Times New Roman" pitchFamily="18" charset="0"/>
              </a:rPr>
              <a:t>L</a:t>
            </a:r>
            <a:r>
              <a:rPr lang="en-US" sz="2000" dirty="0">
                <a:solidFill>
                  <a:prstClr val="black"/>
                </a:solidFill>
                <a:latin typeface="Times New Roman" pitchFamily="18" charset="0"/>
                <a:cs typeface="Times New Roman" pitchFamily="18" charset="0"/>
              </a:rPr>
              <a:t> and the source current </a:t>
            </a:r>
            <a:r>
              <a:rPr lang="en-US" sz="2000" dirty="0" err="1">
                <a:solidFill>
                  <a:prstClr val="black"/>
                </a:solidFill>
                <a:latin typeface="Times New Roman" pitchFamily="18" charset="0"/>
                <a:cs typeface="Times New Roman" pitchFamily="18" charset="0"/>
              </a:rPr>
              <a:t>i</a:t>
            </a:r>
            <a:r>
              <a:rPr lang="en-US" sz="2000" baseline="-25000" dirty="0" err="1">
                <a:solidFill>
                  <a:prstClr val="black"/>
                </a:solidFill>
                <a:latin typeface="Times New Roman" pitchFamily="18" charset="0"/>
                <a:cs typeface="Times New Roman" pitchFamily="18" charset="0"/>
              </a:rPr>
              <a:t>S</a:t>
            </a:r>
            <a:r>
              <a:rPr lang="en-US" sz="2000" dirty="0">
                <a:solidFill>
                  <a:prstClr val="black"/>
                </a:solidFill>
                <a:latin typeface="Times New Roman" pitchFamily="18" charset="0"/>
                <a:cs typeface="Times New Roman" pitchFamily="18" charset="0"/>
              </a:rPr>
              <a:t> if </a:t>
            </a:r>
            <a:r>
              <a:rPr lang="en-US" sz="2000" dirty="0" err="1">
                <a:solidFill>
                  <a:prstClr val="black"/>
                </a:solidFill>
                <a:latin typeface="Times New Roman" pitchFamily="18" charset="0"/>
                <a:cs typeface="Times New Roman" pitchFamily="18" charset="0"/>
              </a:rPr>
              <a:t>Vss</a:t>
            </a:r>
            <a:r>
              <a:rPr lang="en-US" sz="2000" dirty="0">
                <a:solidFill>
                  <a:prstClr val="black"/>
                </a:solidFill>
                <a:latin typeface="Times New Roman" pitchFamily="18" charset="0"/>
                <a:cs typeface="Times New Roman" pitchFamily="18" charset="0"/>
              </a:rPr>
              <a:t>=24V, </a:t>
            </a:r>
            <a:r>
              <a:rPr lang="en-US" sz="2000" dirty="0" smtClean="0">
                <a:solidFill>
                  <a:prstClr val="black"/>
                </a:solidFill>
                <a:latin typeface="Times New Roman" pitchFamily="18" charset="0"/>
                <a:cs typeface="Times New Roman" pitchFamily="18" charset="0"/>
              </a:rPr>
              <a:t>R=1.2k</a:t>
            </a:r>
            <a:r>
              <a:rPr lang="el-GR" sz="2000" dirty="0" smtClean="0">
                <a:solidFill>
                  <a:prstClr val="black"/>
                </a:solidFill>
                <a:latin typeface="Times New Roman" pitchFamily="18" charset="0"/>
                <a:cs typeface="Times New Roman" pitchFamily="18" charset="0"/>
              </a:rPr>
              <a:t>Ω</a:t>
            </a:r>
            <a:r>
              <a:rPr lang="en-US" sz="2000" dirty="0" smtClean="0">
                <a:solidFill>
                  <a:prstClr val="black"/>
                </a:solidFill>
                <a:latin typeface="Times New Roman" pitchFamily="18" charset="0"/>
                <a:cs typeface="Times New Roman" pitchFamily="18" charset="0"/>
              </a:rPr>
              <a:t> and RL=6k</a:t>
            </a:r>
            <a:r>
              <a:rPr lang="el-GR" sz="2000" dirty="0" smtClean="0">
                <a:solidFill>
                  <a:prstClr val="black"/>
                </a:solidFill>
                <a:latin typeface="Times New Roman" pitchFamily="18" charset="0"/>
                <a:cs typeface="Times New Roman" pitchFamily="18" charset="0"/>
              </a:rPr>
              <a:t>Ω</a:t>
            </a:r>
            <a:r>
              <a:rPr lang="en-US" sz="2000" dirty="0" smtClean="0">
                <a:solidFill>
                  <a:prstClr val="black"/>
                </a:solidFill>
                <a:latin typeface="Times New Roman" pitchFamily="18" charset="0"/>
                <a:cs typeface="Times New Roman" pitchFamily="18" charset="0"/>
              </a:rPr>
              <a:t> .</a:t>
            </a:r>
            <a:endParaRPr lang="en-US" sz="2000" dirty="0">
              <a:solidFill>
                <a:prstClr val="black"/>
              </a:solidFill>
              <a:latin typeface="Times New Roman" pitchFamily="18" charset="0"/>
              <a:cs typeface="Times New Roman" pitchFamily="18" charset="0"/>
            </a:endParaRPr>
          </a:p>
        </p:txBody>
      </p:sp>
      <p:grpSp>
        <p:nvGrpSpPr>
          <p:cNvPr id="2" name="Group 5"/>
          <p:cNvGrpSpPr>
            <a:grpSpLocks/>
          </p:cNvGrpSpPr>
          <p:nvPr/>
        </p:nvGrpSpPr>
        <p:grpSpPr bwMode="auto">
          <a:xfrm>
            <a:off x="381000" y="4343400"/>
            <a:ext cx="3582988" cy="1371600"/>
            <a:chOff x="240" y="2208"/>
            <a:chExt cx="2257" cy="864"/>
          </a:xfrm>
          <a:solidFill>
            <a:schemeClr val="accent2">
              <a:lumMod val="20000"/>
              <a:lumOff val="80000"/>
            </a:schemeClr>
          </a:solidFill>
        </p:grpSpPr>
        <p:sp>
          <p:nvSpPr>
            <p:cNvPr id="23558" name="Rectangle 6"/>
            <p:cNvSpPr>
              <a:spLocks noChangeArrowheads="1"/>
            </p:cNvSpPr>
            <p:nvPr/>
          </p:nvSpPr>
          <p:spPr bwMode="auto">
            <a:xfrm>
              <a:off x="240" y="2208"/>
              <a:ext cx="2256" cy="864"/>
            </a:xfrm>
            <a:prstGeom prst="rect">
              <a:avLst/>
            </a:prstGeom>
            <a:grpFill/>
            <a:ln w="9525">
              <a:solidFill>
                <a:schemeClr val="tx1"/>
              </a:solidFill>
              <a:miter lim="800000"/>
              <a:headEnd/>
              <a:tailEnd/>
            </a:ln>
          </p:spPr>
          <p:txBody>
            <a:bodyPr wrap="none" anchor="ctr"/>
            <a:lstStyle/>
            <a:p>
              <a:endParaRPr lang="en-US">
                <a:solidFill>
                  <a:prstClr val="black"/>
                </a:solidFill>
              </a:endParaRPr>
            </a:p>
          </p:txBody>
        </p:sp>
        <p:sp>
          <p:nvSpPr>
            <p:cNvPr id="23559" name="Rectangle 7"/>
            <p:cNvSpPr>
              <a:spLocks noChangeArrowheads="1"/>
            </p:cNvSpPr>
            <p:nvPr/>
          </p:nvSpPr>
          <p:spPr bwMode="auto">
            <a:xfrm>
              <a:off x="288" y="2514"/>
              <a:ext cx="2209" cy="518"/>
            </a:xfrm>
            <a:prstGeom prst="rect">
              <a:avLst/>
            </a:prstGeom>
            <a:grpFill/>
            <a:ln w="9525">
              <a:noFill/>
              <a:miter lim="800000"/>
              <a:headEnd/>
              <a:tailEnd/>
            </a:ln>
          </p:spPr>
          <p:txBody>
            <a:bodyPr wrap="none">
              <a:spAutoFit/>
            </a:bodyPr>
            <a:lstStyle/>
            <a:p>
              <a:r>
                <a:rPr lang="en-US" sz="2400" i="1">
                  <a:solidFill>
                    <a:prstClr val="black"/>
                  </a:solidFill>
                  <a:latin typeface="Comic Sans MS" pitchFamily="66" charset="0"/>
                </a:rPr>
                <a:t>V</a:t>
              </a:r>
              <a:r>
                <a:rPr lang="en-US" sz="2400" i="1" baseline="-25000">
                  <a:solidFill>
                    <a:prstClr val="black"/>
                  </a:solidFill>
                  <a:latin typeface="Comic Sans MS" pitchFamily="66" charset="0"/>
                </a:rPr>
                <a:t>T</a:t>
              </a:r>
              <a:r>
                <a:rPr lang="en-US" sz="2400" i="1">
                  <a:solidFill>
                    <a:prstClr val="black"/>
                  </a:solidFill>
                  <a:latin typeface="Comic Sans MS" pitchFamily="66" charset="0"/>
                </a:rPr>
                <a:t>=V</a:t>
              </a:r>
              <a:r>
                <a:rPr lang="en-US" sz="2400" i="1" baseline="-25000">
                  <a:solidFill>
                    <a:prstClr val="black"/>
                  </a:solidFill>
                  <a:latin typeface="Comic Sans MS" pitchFamily="66" charset="0"/>
                </a:rPr>
                <a:t>ss</a:t>
              </a:r>
              <a:r>
                <a:rPr lang="en-US" sz="2400" i="1">
                  <a:solidFill>
                    <a:prstClr val="black"/>
                  </a:solidFill>
                  <a:latin typeface="Comic Sans MS" pitchFamily="66" charset="0"/>
                </a:rPr>
                <a:t>*(R</a:t>
              </a:r>
              <a:r>
                <a:rPr lang="en-US" sz="2400" i="1" baseline="-25000">
                  <a:solidFill>
                    <a:prstClr val="black"/>
                  </a:solidFill>
                  <a:latin typeface="Comic Sans MS" pitchFamily="66" charset="0"/>
                </a:rPr>
                <a:t>L</a:t>
              </a:r>
              <a:r>
                <a:rPr lang="en-US" sz="2400" i="1">
                  <a:solidFill>
                    <a:prstClr val="black"/>
                  </a:solidFill>
                  <a:latin typeface="Comic Sans MS" pitchFamily="66" charset="0"/>
                </a:rPr>
                <a:t>/(R+R</a:t>
              </a:r>
              <a:r>
                <a:rPr lang="en-US" sz="2400" i="1" baseline="-25000">
                  <a:solidFill>
                    <a:prstClr val="black"/>
                  </a:solidFill>
                  <a:latin typeface="Comic Sans MS" pitchFamily="66" charset="0"/>
                </a:rPr>
                <a:t>L</a:t>
              </a:r>
              <a:r>
                <a:rPr lang="en-US" sz="2400" i="1">
                  <a:solidFill>
                    <a:prstClr val="black"/>
                  </a:solidFill>
                  <a:latin typeface="Comic Sans MS" pitchFamily="66" charset="0"/>
                </a:rPr>
                <a:t>))=20V</a:t>
              </a:r>
            </a:p>
            <a:p>
              <a:r>
                <a:rPr lang="en-US" sz="2400" i="1">
                  <a:solidFill>
                    <a:prstClr val="black"/>
                  </a:solidFill>
                  <a:latin typeface="Comic Sans MS" pitchFamily="66" charset="0"/>
                </a:rPr>
                <a:t>R</a:t>
              </a:r>
              <a:r>
                <a:rPr lang="en-US" sz="2400" i="1" baseline="-25000">
                  <a:solidFill>
                    <a:prstClr val="black"/>
                  </a:solidFill>
                  <a:latin typeface="Comic Sans MS" pitchFamily="66" charset="0"/>
                </a:rPr>
                <a:t>T</a:t>
              </a:r>
              <a:r>
                <a:rPr lang="en-US" sz="2400" i="1">
                  <a:solidFill>
                    <a:prstClr val="black"/>
                  </a:solidFill>
                  <a:latin typeface="Comic Sans MS" pitchFamily="66" charset="0"/>
                </a:rPr>
                <a:t>=(RR</a:t>
              </a:r>
              <a:r>
                <a:rPr lang="en-US" sz="2400" i="1" baseline="-25000">
                  <a:solidFill>
                    <a:prstClr val="black"/>
                  </a:solidFill>
                  <a:latin typeface="Comic Sans MS" pitchFamily="66" charset="0"/>
                </a:rPr>
                <a:t>L</a:t>
              </a:r>
              <a:r>
                <a:rPr lang="en-US" sz="2400" i="1">
                  <a:solidFill>
                    <a:prstClr val="black"/>
                  </a:solidFill>
                  <a:latin typeface="Comic Sans MS" pitchFamily="66" charset="0"/>
                </a:rPr>
                <a:t>)/(R+R</a:t>
              </a:r>
              <a:r>
                <a:rPr lang="en-US" sz="2400" i="1" baseline="-25000">
                  <a:solidFill>
                    <a:prstClr val="black"/>
                  </a:solidFill>
                  <a:latin typeface="Comic Sans MS" pitchFamily="66" charset="0"/>
                </a:rPr>
                <a:t>L</a:t>
              </a:r>
              <a:r>
                <a:rPr lang="en-US" sz="2400" i="1">
                  <a:solidFill>
                    <a:prstClr val="black"/>
                  </a:solidFill>
                  <a:latin typeface="Comic Sans MS" pitchFamily="66" charset="0"/>
                </a:rPr>
                <a:t>)=1k</a:t>
              </a:r>
              <a:r>
                <a:rPr lang="en-US" sz="2400" i="1">
                  <a:solidFill>
                    <a:prstClr val="black"/>
                  </a:solidFill>
                  <a:latin typeface="Symbol" pitchFamily="18" charset="2"/>
                </a:rPr>
                <a:t>W</a:t>
              </a:r>
            </a:p>
          </p:txBody>
        </p:sp>
        <p:sp>
          <p:nvSpPr>
            <p:cNvPr id="23560" name="Rectangle 8"/>
            <p:cNvSpPr>
              <a:spLocks noChangeArrowheads="1"/>
            </p:cNvSpPr>
            <p:nvPr/>
          </p:nvSpPr>
          <p:spPr bwMode="auto">
            <a:xfrm>
              <a:off x="288" y="2256"/>
              <a:ext cx="1582" cy="250"/>
            </a:xfrm>
            <a:prstGeom prst="rect">
              <a:avLst/>
            </a:prstGeom>
            <a:grpFill/>
            <a:ln w="9525">
              <a:noFill/>
              <a:miter lim="800000"/>
              <a:headEnd/>
              <a:tailEnd/>
            </a:ln>
          </p:spPr>
          <p:txBody>
            <a:bodyPr wrap="none">
              <a:spAutoFit/>
            </a:bodyPr>
            <a:lstStyle/>
            <a:p>
              <a:r>
                <a:rPr lang="en-US" sz="2000">
                  <a:solidFill>
                    <a:srgbClr val="FF0000"/>
                  </a:solidFill>
                  <a:latin typeface="Comic Sans MS" pitchFamily="66" charset="0"/>
                </a:rPr>
                <a:t>Thevenin equivalent</a:t>
              </a:r>
            </a:p>
          </p:txBody>
        </p:sp>
      </p:grpSp>
    </p:spTree>
    <p:extLst>
      <p:ext uri="{BB962C8B-B14F-4D97-AF65-F5344CB8AC3E}">
        <p14:creationId xmlns:p14="http://schemas.microsoft.com/office/powerpoint/2010/main" xmlns="" val="23527386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C81F902E-9F8A-4189-86AA-01E955F9F595}" type="slidenum">
              <a:rPr lang="en-US" sz="1600">
                <a:solidFill>
                  <a:srgbClr val="000000"/>
                </a:solidFill>
                <a:latin typeface="Comic Sans MS" pitchFamily="66" charset="0"/>
              </a:rPr>
              <a:pPr eaLnBrk="1" hangingPunct="1"/>
              <a:t>25</a:t>
            </a:fld>
            <a:endParaRPr lang="th-TH" sz="1600">
              <a:solidFill>
                <a:srgbClr val="000000"/>
              </a:solidFill>
              <a:latin typeface="Comic Sans MS" pitchFamily="66" charset="0"/>
            </a:endParaRPr>
          </a:p>
        </p:txBody>
      </p:sp>
      <p:sp>
        <p:nvSpPr>
          <p:cNvPr id="31748" name="Rectangle 2"/>
          <p:cNvSpPr>
            <a:spLocks noGrp="1" noChangeArrowheads="1"/>
          </p:cNvSpPr>
          <p:nvPr>
            <p:ph type="title"/>
          </p:nvPr>
        </p:nvSpPr>
        <p:spPr/>
        <p:txBody>
          <a:bodyPr/>
          <a:lstStyle/>
          <a:p>
            <a:pPr marL="2057400" indent="-2057400" eaLnBrk="1" hangingPunct="1"/>
            <a:r>
              <a:rPr lang="en-US" sz="2800" b="1" dirty="0" err="1" smtClean="0">
                <a:solidFill>
                  <a:srgbClr val="FF0000"/>
                </a:solidFill>
                <a:latin typeface="Times New Roman" pitchFamily="18" charset="0"/>
                <a:cs typeface="Times New Roman" pitchFamily="18" charset="0"/>
              </a:rPr>
              <a:t>Zener</a:t>
            </a:r>
            <a:r>
              <a:rPr lang="en-US" sz="2800" b="1" dirty="0" smtClean="0">
                <a:solidFill>
                  <a:srgbClr val="FF0000"/>
                </a:solidFill>
                <a:latin typeface="Times New Roman" pitchFamily="18" charset="0"/>
                <a:cs typeface="Times New Roman" pitchFamily="18" charset="0"/>
              </a:rPr>
              <a:t> Diodes – Power Dissipation </a:t>
            </a:r>
            <a:r>
              <a:rPr lang="en-US" sz="2800" b="1" i="1" dirty="0" smtClean="0">
                <a:solidFill>
                  <a:srgbClr val="FF0000"/>
                </a:solidFill>
                <a:latin typeface="Times New Roman" pitchFamily="18" charset="0"/>
                <a:cs typeface="Times New Roman" pitchFamily="18" charset="0"/>
              </a:rPr>
              <a:t>P</a:t>
            </a:r>
            <a:r>
              <a:rPr lang="en-US" sz="2800" b="1" i="1" baseline="-25000" dirty="0" smtClean="0">
                <a:solidFill>
                  <a:srgbClr val="FF0000"/>
                </a:solidFill>
                <a:latin typeface="Times New Roman" pitchFamily="18" charset="0"/>
                <a:cs typeface="Times New Roman" pitchFamily="18" charset="0"/>
              </a:rPr>
              <a:t>D</a:t>
            </a:r>
            <a:endParaRPr lang="th-TH" sz="2800" b="1" dirty="0" smtClean="0">
              <a:solidFill>
                <a:srgbClr val="FF0000"/>
              </a:solidFill>
              <a:latin typeface="Times New Roman" pitchFamily="18" charset="0"/>
            </a:endParaRPr>
          </a:p>
        </p:txBody>
      </p:sp>
      <p:sp>
        <p:nvSpPr>
          <p:cNvPr id="31749" name="Text Box 5"/>
          <p:cNvSpPr txBox="1">
            <a:spLocks noChangeArrowheads="1"/>
          </p:cNvSpPr>
          <p:nvPr/>
        </p:nvSpPr>
        <p:spPr bwMode="auto">
          <a:xfrm>
            <a:off x="533400" y="2209800"/>
            <a:ext cx="8077200" cy="1200329"/>
          </a:xfrm>
          <a:prstGeom prst="rect">
            <a:avLst/>
          </a:prstGeom>
          <a:solidFill>
            <a:schemeClr val="bg2">
              <a:lumMod val="40000"/>
              <a:lumOff val="60000"/>
            </a:schemeClr>
          </a:solidFill>
          <a:ln w="9525">
            <a:solidFill>
              <a:schemeClr val="tx1"/>
            </a:solidFill>
          </a:ln>
          <a:extLst/>
        </p:spPr>
        <p:txBody>
          <a:bodyPr wrap="square">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algn="thaiDist" eaLnBrk="1" fontAlgn="base" hangingPunct="1">
              <a:spcBef>
                <a:spcPct val="50000"/>
              </a:spcBef>
              <a:spcAft>
                <a:spcPct val="0"/>
              </a:spcAft>
            </a:pPr>
            <a:r>
              <a:rPr lang="en-US" sz="2400" dirty="0" smtClean="0">
                <a:solidFill>
                  <a:srgbClr val="000000"/>
                </a:solidFill>
                <a:latin typeface="Times New Roman" pitchFamily="18" charset="0"/>
                <a:cs typeface="Times New Roman" pitchFamily="18" charset="0"/>
              </a:rPr>
              <a:t>A 1N754A </a:t>
            </a:r>
            <a:r>
              <a:rPr lang="en-US" sz="2400" dirty="0" err="1" smtClean="0">
                <a:solidFill>
                  <a:srgbClr val="000000"/>
                </a:solidFill>
                <a:latin typeface="Times New Roman" pitchFamily="18" charset="0"/>
                <a:cs typeface="Times New Roman" pitchFamily="18" charset="0"/>
              </a:rPr>
              <a:t>Zener</a:t>
            </a:r>
            <a:r>
              <a:rPr lang="en-US" sz="2400" dirty="0" smtClean="0">
                <a:solidFill>
                  <a:srgbClr val="000000"/>
                </a:solidFill>
                <a:latin typeface="Times New Roman" pitchFamily="18" charset="0"/>
                <a:cs typeface="Times New Roman" pitchFamily="18" charset="0"/>
              </a:rPr>
              <a:t> diode has a dc power dissipation rating of 500 </a:t>
            </a:r>
            <a:r>
              <a:rPr lang="en-US" sz="2400" dirty="0" err="1" smtClean="0">
                <a:solidFill>
                  <a:srgbClr val="000000"/>
                </a:solidFill>
                <a:latin typeface="Times New Roman" pitchFamily="18" charset="0"/>
                <a:cs typeface="Times New Roman" pitchFamily="18" charset="0"/>
              </a:rPr>
              <a:t>mW</a:t>
            </a:r>
            <a:r>
              <a:rPr lang="en-US" sz="2400" dirty="0" smtClean="0">
                <a:solidFill>
                  <a:srgbClr val="000000"/>
                </a:solidFill>
                <a:latin typeface="Times New Roman" pitchFamily="18" charset="0"/>
                <a:cs typeface="Times New Roman" pitchFamily="18" charset="0"/>
              </a:rPr>
              <a:t> and a nominal </a:t>
            </a:r>
            <a:r>
              <a:rPr lang="en-US" sz="2400" dirty="0" err="1" smtClean="0">
                <a:solidFill>
                  <a:srgbClr val="000000"/>
                </a:solidFill>
                <a:latin typeface="Times New Roman" pitchFamily="18" charset="0"/>
                <a:cs typeface="Times New Roman" pitchFamily="18" charset="0"/>
              </a:rPr>
              <a:t>Zener</a:t>
            </a:r>
            <a:r>
              <a:rPr lang="en-US" sz="2400" dirty="0" smtClean="0">
                <a:solidFill>
                  <a:srgbClr val="000000"/>
                </a:solidFill>
                <a:latin typeface="Times New Roman" pitchFamily="18" charset="0"/>
                <a:cs typeface="Times New Roman" pitchFamily="18" charset="0"/>
              </a:rPr>
              <a:t> voltage of 6.8 V.  What is the value of </a:t>
            </a:r>
            <a:r>
              <a:rPr lang="en-US" sz="2400" i="1" dirty="0" smtClean="0">
                <a:solidFill>
                  <a:srgbClr val="000000"/>
                </a:solidFill>
                <a:latin typeface="Times New Roman" pitchFamily="18" charset="0"/>
                <a:cs typeface="Times New Roman" pitchFamily="18" charset="0"/>
              </a:rPr>
              <a:t>I</a:t>
            </a:r>
            <a:r>
              <a:rPr lang="en-US" sz="2400" i="1" baseline="-25000" dirty="0" smtClean="0">
                <a:solidFill>
                  <a:srgbClr val="000000"/>
                </a:solidFill>
                <a:latin typeface="Times New Roman" pitchFamily="18" charset="0"/>
                <a:cs typeface="Times New Roman" pitchFamily="18" charset="0"/>
              </a:rPr>
              <a:t>ZM</a:t>
            </a:r>
            <a:r>
              <a:rPr lang="en-US" sz="2400" dirty="0" smtClean="0">
                <a:solidFill>
                  <a:srgbClr val="000000"/>
                </a:solidFill>
                <a:latin typeface="Times New Roman" pitchFamily="18" charset="0"/>
                <a:cs typeface="Times New Roman" pitchFamily="18" charset="0"/>
              </a:rPr>
              <a:t> for the device?</a:t>
            </a:r>
            <a:endParaRPr lang="th-TH" sz="2400" dirty="0" smtClean="0">
              <a:solidFill>
                <a:srgbClr val="000000"/>
              </a:solidFill>
              <a:latin typeface="Times New Roman" pitchFamily="18" charset="0"/>
              <a:cs typeface="Tahoma" pitchFamily="34" charset="0"/>
            </a:endParaRPr>
          </a:p>
        </p:txBody>
      </p:sp>
      <p:graphicFrame>
        <p:nvGraphicFramePr>
          <p:cNvPr id="31746" name="Object 6"/>
          <p:cNvGraphicFramePr>
            <a:graphicFrameLocks noChangeAspect="1"/>
          </p:cNvGraphicFramePr>
          <p:nvPr/>
        </p:nvGraphicFramePr>
        <p:xfrm>
          <a:off x="1828800" y="4419600"/>
          <a:ext cx="5356225" cy="1143000"/>
        </p:xfrm>
        <a:graphic>
          <a:graphicData uri="http://schemas.openxmlformats.org/presentationml/2006/ole">
            <p:oleObj spid="_x0000_s4103" name="Equation" r:id="rId3" imgW="2146300" imgH="457200" progId="">
              <p:embed/>
            </p:oleObj>
          </a:graphicData>
        </a:graphic>
      </p:graphicFrame>
    </p:spTree>
    <p:extLst>
      <p:ext uri="{BB962C8B-B14F-4D97-AF65-F5344CB8AC3E}">
        <p14:creationId xmlns:p14="http://schemas.microsoft.com/office/powerpoint/2010/main" xmlns="" val="15295214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b="1" dirty="0" err="1" smtClean="0">
                <a:solidFill>
                  <a:srgbClr val="FF0000"/>
                </a:solidFill>
                <a:latin typeface="Times New Roman" pitchFamily="18" charset="0"/>
                <a:cs typeface="Times New Roman" pitchFamily="18" charset="0"/>
              </a:rPr>
              <a:t>Opto</a:t>
            </a:r>
            <a:r>
              <a:rPr lang="en-US" sz="3200" b="1" dirty="0" smtClean="0">
                <a:solidFill>
                  <a:srgbClr val="FF0000"/>
                </a:solidFill>
                <a:latin typeface="Times New Roman" pitchFamily="18" charset="0"/>
                <a:cs typeface="Times New Roman" pitchFamily="18" charset="0"/>
              </a:rPr>
              <a:t>-Electronic Diodes</a:t>
            </a:r>
            <a:endParaRPr lang="en-US" sz="3200"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solidFill>
                  <a:srgbClr val="FF0000"/>
                </a:solidFill>
                <a:latin typeface="Times New Roman" pitchFamily="18" charset="0"/>
                <a:cs typeface="Times New Roman" pitchFamily="18" charset="0"/>
              </a:rPr>
              <a:t>Opto</a:t>
            </a:r>
            <a:r>
              <a:rPr lang="en-US" sz="2800" b="1" dirty="0" smtClean="0">
                <a:solidFill>
                  <a:srgbClr val="FF0000"/>
                </a:solidFill>
                <a:latin typeface="Times New Roman" pitchFamily="18" charset="0"/>
                <a:cs typeface="Times New Roman" pitchFamily="18" charset="0"/>
              </a:rPr>
              <a:t>-Electronic Diodes:</a:t>
            </a:r>
            <a:endParaRPr lang="en-US"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L="0" indent="0">
              <a:buClr>
                <a:srgbClr val="FF3300"/>
              </a:buClr>
              <a:buFont typeface="Wingdings" pitchFamily="2" charset="2"/>
              <a:buChar char="Ø"/>
            </a:pPr>
            <a:r>
              <a:rPr lang="en-US" sz="2400" dirty="0" smtClean="0">
                <a:latin typeface="Times New Roman" pitchFamily="18" charset="0"/>
                <a:cs typeface="Times New Roman" pitchFamily="18" charset="0"/>
              </a:rPr>
              <a:t>Many of these diodes involve semiconductors other than Si.</a:t>
            </a:r>
          </a:p>
          <a:p>
            <a:pPr marL="0" indent="0">
              <a:buClr>
                <a:srgbClr val="FF3300"/>
              </a:buClr>
              <a:buFont typeface="Wingdings" pitchFamily="2" charset="2"/>
              <a:buChar char="Ø"/>
            </a:pPr>
            <a:endParaRPr lang="en-US" sz="2400" dirty="0" smtClean="0">
              <a:latin typeface="Times New Roman" pitchFamily="18" charset="0"/>
              <a:cs typeface="Times New Roman" pitchFamily="18" charset="0"/>
            </a:endParaRPr>
          </a:p>
          <a:p>
            <a:pPr marL="0" indent="0">
              <a:buClr>
                <a:srgbClr val="FF3300"/>
              </a:buClr>
              <a:buFont typeface="Wingdings" pitchFamily="2" charset="2"/>
              <a:buChar char="Ø"/>
            </a:pPr>
            <a:r>
              <a:rPr lang="en-US" sz="2400" dirty="0" smtClean="0">
                <a:latin typeface="Times New Roman" pitchFamily="18" charset="0"/>
                <a:cs typeface="Times New Roman" pitchFamily="18" charset="0"/>
              </a:rPr>
              <a:t>Use </a:t>
            </a:r>
            <a:r>
              <a:rPr lang="en-US" sz="2400" b="1" i="1" dirty="0" smtClean="0">
                <a:solidFill>
                  <a:srgbClr val="008000"/>
                </a:solidFill>
                <a:latin typeface="Times New Roman" pitchFamily="18" charset="0"/>
                <a:cs typeface="Times New Roman" pitchFamily="18" charset="0"/>
              </a:rPr>
              <a:t>direct</a:t>
            </a:r>
            <a:r>
              <a:rPr lang="en-US" sz="2400" b="1" dirty="0" smtClean="0">
                <a:solidFill>
                  <a:srgbClr val="008000"/>
                </a:solidFill>
                <a:latin typeface="Times New Roman" pitchFamily="18" charset="0"/>
                <a:cs typeface="Times New Roman" pitchFamily="18" charset="0"/>
              </a:rPr>
              <a:t> </a:t>
            </a:r>
            <a:r>
              <a:rPr lang="en-US" sz="2400" b="1" i="1" dirty="0" smtClean="0">
                <a:solidFill>
                  <a:srgbClr val="008000"/>
                </a:solidFill>
                <a:latin typeface="Times New Roman" pitchFamily="18" charset="0"/>
                <a:cs typeface="Times New Roman" pitchFamily="18" charset="0"/>
              </a:rPr>
              <a:t>band gap </a:t>
            </a:r>
            <a:r>
              <a:rPr lang="en-US" sz="2400" dirty="0" smtClean="0">
                <a:latin typeface="Times New Roman" pitchFamily="18" charset="0"/>
                <a:cs typeface="Times New Roman" pitchFamily="18" charset="0"/>
              </a:rPr>
              <a:t>semiconductors. </a:t>
            </a:r>
          </a:p>
          <a:p>
            <a:pPr marL="0" indent="0">
              <a:buClr>
                <a:srgbClr val="FF3300"/>
              </a:buClr>
              <a:buFont typeface="Wingdings" pitchFamily="2" charset="2"/>
              <a:buChar char="Ø"/>
            </a:pPr>
            <a:endParaRPr lang="en-US" sz="2400" dirty="0" smtClean="0">
              <a:solidFill>
                <a:srgbClr val="C00000"/>
              </a:solidFill>
              <a:latin typeface="Times New Roman" pitchFamily="18" charset="0"/>
              <a:cs typeface="Times New Roman" pitchFamily="18" charset="0"/>
            </a:endParaRPr>
          </a:p>
          <a:p>
            <a:pPr marL="0" indent="0">
              <a:buClr>
                <a:srgbClr val="FF3300"/>
              </a:buClr>
              <a:buFont typeface="Wingdings" pitchFamily="2" charset="2"/>
              <a:buChar char="Ø"/>
            </a:pPr>
            <a:r>
              <a:rPr lang="en-US" sz="2400" dirty="0" smtClean="0">
                <a:latin typeface="Times New Roman" pitchFamily="18" charset="0"/>
                <a:cs typeface="Times New Roman" pitchFamily="18" charset="0"/>
              </a:rPr>
              <a:t>Devices that convert </a:t>
            </a:r>
            <a:r>
              <a:rPr lang="en-US" sz="2400" b="1" i="1" dirty="0" smtClean="0">
                <a:solidFill>
                  <a:srgbClr val="0000FF"/>
                </a:solidFill>
                <a:latin typeface="Times New Roman" pitchFamily="18" charset="0"/>
                <a:cs typeface="Times New Roman" pitchFamily="18" charset="0"/>
              </a:rPr>
              <a:t>optical energy </a:t>
            </a:r>
            <a:r>
              <a:rPr lang="en-US" sz="2400" dirty="0" smtClean="0">
                <a:latin typeface="Times New Roman" pitchFamily="18" charset="0"/>
                <a:cs typeface="Times New Roman" pitchFamily="18" charset="0"/>
              </a:rPr>
              <a:t>to electrical energy are:</a:t>
            </a:r>
          </a:p>
          <a:p>
            <a:pPr lvl="1">
              <a:lnSpc>
                <a:spcPct val="120000"/>
              </a:lnSpc>
            </a:pPr>
            <a:r>
              <a:rPr lang="en-US" sz="2400" b="1" dirty="0" err="1" smtClean="0">
                <a:solidFill>
                  <a:srgbClr val="0000FF"/>
                </a:solidFill>
                <a:latin typeface="Times New Roman" pitchFamily="18" charset="0"/>
                <a:cs typeface="Times New Roman" pitchFamily="18" charset="0"/>
              </a:rPr>
              <a:t>Photodetectors</a:t>
            </a:r>
            <a:r>
              <a:rPr lang="en-US" sz="2400" b="1" dirty="0" smtClean="0">
                <a:solidFill>
                  <a:srgbClr val="0000FF"/>
                </a:solidFill>
                <a:latin typeface="Times New Roman" pitchFamily="18" charset="0"/>
                <a:cs typeface="Times New Roman" pitchFamily="18" charset="0"/>
              </a:rPr>
              <a:t>: generate electrical signal</a:t>
            </a:r>
          </a:p>
          <a:p>
            <a:pPr lvl="1">
              <a:lnSpc>
                <a:spcPct val="120000"/>
              </a:lnSpc>
            </a:pPr>
            <a:r>
              <a:rPr lang="en-US" sz="2400" b="1" dirty="0" smtClean="0">
                <a:solidFill>
                  <a:srgbClr val="0000FF"/>
                </a:solidFill>
                <a:latin typeface="Times New Roman" pitchFamily="18" charset="0"/>
                <a:cs typeface="Times New Roman" pitchFamily="18" charset="0"/>
              </a:rPr>
              <a:t>Solar cells: generate electrical power</a:t>
            </a:r>
          </a:p>
          <a:p>
            <a:pPr lvl="1"/>
            <a:endParaRPr lang="en-US" sz="2400" dirty="0" smtClean="0">
              <a:latin typeface="Times New Roman" pitchFamily="18" charset="0"/>
              <a:cs typeface="Times New Roman" pitchFamily="18" charset="0"/>
            </a:endParaRPr>
          </a:p>
          <a:p>
            <a:pPr marL="0" indent="0">
              <a:buClr>
                <a:srgbClr val="FF3300"/>
              </a:buClr>
              <a:buFont typeface="Wingdings" pitchFamily="2" charset="2"/>
              <a:buChar char="Ø"/>
            </a:pPr>
            <a:r>
              <a:rPr lang="en-US" sz="2400" dirty="0" smtClean="0">
                <a:latin typeface="Times New Roman" pitchFamily="18" charset="0"/>
                <a:cs typeface="Times New Roman" pitchFamily="18" charset="0"/>
              </a:rPr>
              <a:t>Devices that convert </a:t>
            </a:r>
            <a:r>
              <a:rPr lang="en-US" sz="2400" b="1" i="1" dirty="0" smtClean="0">
                <a:solidFill>
                  <a:srgbClr val="008000"/>
                </a:solidFill>
                <a:latin typeface="Times New Roman" pitchFamily="18" charset="0"/>
                <a:cs typeface="Times New Roman" pitchFamily="18" charset="0"/>
              </a:rPr>
              <a:t>electrical energy </a:t>
            </a:r>
            <a:r>
              <a:rPr lang="en-US" sz="2400" dirty="0" smtClean="0">
                <a:latin typeface="Times New Roman" pitchFamily="18" charset="0"/>
                <a:cs typeface="Times New Roman" pitchFamily="18" charset="0"/>
              </a:rPr>
              <a:t>to optical energy are:</a:t>
            </a:r>
          </a:p>
          <a:p>
            <a:pPr lvl="1"/>
            <a:r>
              <a:rPr lang="en-US" sz="2400" b="1" dirty="0" smtClean="0">
                <a:solidFill>
                  <a:srgbClr val="008000"/>
                </a:solidFill>
                <a:latin typeface="Times New Roman" pitchFamily="18" charset="0"/>
                <a:cs typeface="Times New Roman" pitchFamily="18" charset="0"/>
              </a:rPr>
              <a:t>Light emitting diodes (LEDs)</a:t>
            </a:r>
          </a:p>
          <a:p>
            <a:pPr lvl="1"/>
            <a:r>
              <a:rPr lang="en-US" sz="2400" b="1" dirty="0" smtClean="0">
                <a:solidFill>
                  <a:srgbClr val="008000"/>
                </a:solidFill>
                <a:latin typeface="Times New Roman" pitchFamily="18" charset="0"/>
                <a:cs typeface="Times New Roman" pitchFamily="18" charset="0"/>
              </a:rPr>
              <a:t>Laser diodes</a:t>
            </a:r>
          </a:p>
          <a:p>
            <a:endParaRPr lang="en-US" dirty="0"/>
          </a:p>
        </p:txBody>
      </p:sp>
    </p:spTree>
    <p:extLst>
      <p:ext uri="{BB962C8B-B14F-4D97-AF65-F5344CB8AC3E}">
        <p14:creationId xmlns:p14="http://schemas.microsoft.com/office/powerpoint/2010/main" xmlns="" val="30178750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rPr>
              <a:t>Light Emitting Diodes:</a:t>
            </a:r>
            <a:endParaRPr lang="en-US" sz="2800" dirty="0"/>
          </a:p>
        </p:txBody>
      </p:sp>
      <p:sp>
        <p:nvSpPr>
          <p:cNvPr id="3" name="Content Placeholder 2"/>
          <p:cNvSpPr>
            <a:spLocks noGrp="1"/>
          </p:cNvSpPr>
          <p:nvPr>
            <p:ph idx="1"/>
          </p:nvPr>
        </p:nvSpPr>
        <p:spPr/>
        <p:txBody>
          <a:bodyPr/>
          <a:lstStyle/>
          <a:p>
            <a:pPr marL="0" indent="0">
              <a:buFont typeface="Wingdings" pitchFamily="2" charset="2"/>
              <a:buChar char="Ø"/>
              <a:defRPr/>
            </a:pPr>
            <a:r>
              <a:rPr lang="en-US" sz="2400" b="1" dirty="0" smtClean="0">
                <a:solidFill>
                  <a:srgbClr val="006600"/>
                </a:solidFill>
              </a:rPr>
              <a:t>  When p n junction is forward biased, large number of carriers are injected across the junctions.</a:t>
            </a:r>
            <a:r>
              <a:rPr lang="en-US" sz="2400" b="1" dirty="0" smtClean="0">
                <a:solidFill>
                  <a:srgbClr val="006600"/>
                </a:solidFill>
                <a:effectLst>
                  <a:outerShdw blurRad="38100" dist="38100" dir="2700000" algn="tl">
                    <a:srgbClr val="000000">
                      <a:alpha val="43137"/>
                    </a:srgbClr>
                  </a:outerShdw>
                </a:effectLst>
              </a:rPr>
              <a:t> </a:t>
            </a:r>
            <a:r>
              <a:rPr lang="en-US" sz="2400" b="1" dirty="0" smtClean="0">
                <a:solidFill>
                  <a:srgbClr val="0000FF"/>
                </a:solidFill>
              </a:rPr>
              <a:t>These carriers recombine and emit light if the semiconductor has a direct </a:t>
            </a:r>
            <a:r>
              <a:rPr lang="en-US" sz="2400" b="1" dirty="0" err="1" smtClean="0">
                <a:solidFill>
                  <a:srgbClr val="0000FF"/>
                </a:solidFill>
              </a:rPr>
              <a:t>bandgap</a:t>
            </a:r>
            <a:r>
              <a:rPr lang="en-US" sz="2400" b="1" dirty="0" smtClean="0">
                <a:solidFill>
                  <a:srgbClr val="0000FF"/>
                </a:solidFill>
              </a:rPr>
              <a:t>.</a:t>
            </a:r>
          </a:p>
          <a:p>
            <a:pPr marL="0" indent="0">
              <a:buFontTx/>
              <a:buNone/>
              <a:defRPr/>
            </a:pPr>
            <a:endParaRPr lang="en-US" b="1" dirty="0" smtClean="0"/>
          </a:p>
          <a:p>
            <a:pPr marL="0" indent="0">
              <a:buFont typeface="Wingdings" pitchFamily="2" charset="2"/>
              <a:buChar char="Ø"/>
              <a:defRPr/>
            </a:pPr>
            <a:r>
              <a:rPr lang="en-US" sz="2400" b="1" dirty="0" smtClean="0"/>
              <a:t>  For visible light output, the </a:t>
            </a:r>
            <a:r>
              <a:rPr lang="en-US" sz="2400" b="1" dirty="0" err="1" smtClean="0"/>
              <a:t>bandgap</a:t>
            </a:r>
            <a:r>
              <a:rPr lang="en-US" sz="2400" b="1" dirty="0" smtClean="0"/>
              <a:t> should be between 1.8 and 3.1 </a:t>
            </a:r>
            <a:r>
              <a:rPr lang="en-US" sz="2400" b="1" dirty="0" err="1" smtClean="0"/>
              <a:t>eV</a:t>
            </a:r>
            <a:r>
              <a:rPr lang="en-US" sz="2400" b="1" dirty="0" smtClean="0"/>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533400" y="304800"/>
            <a:ext cx="81534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3200" b="1" dirty="0" smtClean="0">
                <a:solidFill>
                  <a:srgbClr val="FF0000"/>
                </a:solidFill>
                <a:latin typeface="Times New Roman" pitchFamily="18" charset="0"/>
              </a:rPr>
              <a:t>Light Emitting Diodes – LED’s:</a:t>
            </a:r>
            <a:endParaRPr lang="en-US" sz="3200" b="1" dirty="0">
              <a:solidFill>
                <a:srgbClr val="FF0000"/>
              </a:solidFill>
              <a:latin typeface="Times New Roman" pitchFamily="18" charset="0"/>
            </a:endParaRPr>
          </a:p>
        </p:txBody>
      </p:sp>
      <p:sp>
        <p:nvSpPr>
          <p:cNvPr id="65540" name="Text Box 4"/>
          <p:cNvSpPr txBox="1">
            <a:spLocks noChangeArrowheads="1"/>
          </p:cNvSpPr>
          <p:nvPr/>
        </p:nvSpPr>
        <p:spPr bwMode="auto">
          <a:xfrm>
            <a:off x="5029200" y="1447800"/>
            <a:ext cx="3429000" cy="6771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dirty="0" smtClean="0">
                <a:solidFill>
                  <a:srgbClr val="000000"/>
                </a:solidFill>
                <a:latin typeface="Times New Roman" pitchFamily="18" charset="0"/>
              </a:rPr>
              <a:t>P-N Junction </a:t>
            </a:r>
            <a:r>
              <a:rPr lang="en-US" b="1" dirty="0">
                <a:solidFill>
                  <a:srgbClr val="000000"/>
                </a:solidFill>
                <a:latin typeface="Times New Roman" pitchFamily="18" charset="0"/>
              </a:rPr>
              <a:t>can emit </a:t>
            </a:r>
            <a:r>
              <a:rPr lang="en-US" b="1" dirty="0" smtClean="0">
                <a:solidFill>
                  <a:srgbClr val="000000"/>
                </a:solidFill>
                <a:latin typeface="Times New Roman" pitchFamily="18" charset="0"/>
              </a:rPr>
              <a:t>light </a:t>
            </a:r>
            <a:r>
              <a:rPr lang="en-US" b="1" dirty="0">
                <a:solidFill>
                  <a:srgbClr val="000000"/>
                </a:solidFill>
                <a:latin typeface="Times New Roman" pitchFamily="18" charset="0"/>
              </a:rPr>
              <a:t>when </a:t>
            </a:r>
            <a:r>
              <a:rPr lang="en-US" sz="2000" b="1" i="1" dirty="0">
                <a:solidFill>
                  <a:srgbClr val="FF0000"/>
                </a:solidFill>
                <a:latin typeface="Times New Roman" pitchFamily="18" charset="0"/>
              </a:rPr>
              <a:t>forward </a:t>
            </a:r>
            <a:r>
              <a:rPr lang="en-US" sz="2000" b="1" i="1" dirty="0" smtClean="0">
                <a:solidFill>
                  <a:srgbClr val="FF0000"/>
                </a:solidFill>
                <a:latin typeface="Times New Roman" pitchFamily="18" charset="0"/>
              </a:rPr>
              <a:t>biased.</a:t>
            </a:r>
            <a:endParaRPr lang="en-US" sz="2000" b="1" i="1" dirty="0">
              <a:solidFill>
                <a:srgbClr val="FF0000"/>
              </a:solidFill>
              <a:latin typeface="Times New Roman" pitchFamily="18" charset="0"/>
            </a:endParaRPr>
          </a:p>
        </p:txBody>
      </p:sp>
      <p:grpSp>
        <p:nvGrpSpPr>
          <p:cNvPr id="2" name="Group 5"/>
          <p:cNvGrpSpPr>
            <a:grpSpLocks/>
          </p:cNvGrpSpPr>
          <p:nvPr/>
        </p:nvGrpSpPr>
        <p:grpSpPr bwMode="auto">
          <a:xfrm>
            <a:off x="1219200" y="2667000"/>
            <a:ext cx="6705600" cy="1371600"/>
            <a:chOff x="768" y="1872"/>
            <a:chExt cx="4224" cy="864"/>
          </a:xfrm>
        </p:grpSpPr>
        <p:sp>
          <p:nvSpPr>
            <p:cNvPr id="65542" name="Line 6"/>
            <p:cNvSpPr>
              <a:spLocks noChangeShapeType="1"/>
            </p:cNvSpPr>
            <p:nvPr/>
          </p:nvSpPr>
          <p:spPr bwMode="auto">
            <a:xfrm>
              <a:off x="4512" y="2256"/>
              <a:ext cx="384" cy="0"/>
            </a:xfrm>
            <a:prstGeom prst="line">
              <a:avLst/>
            </a:prstGeom>
            <a:noFill/>
            <a:ln w="38100">
              <a:solidFill>
                <a:schemeClr val="tx1"/>
              </a:solidFill>
              <a:miter lim="800000"/>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43" name="Line 7"/>
            <p:cNvSpPr>
              <a:spLocks noChangeShapeType="1"/>
            </p:cNvSpPr>
            <p:nvPr/>
          </p:nvSpPr>
          <p:spPr bwMode="auto">
            <a:xfrm>
              <a:off x="844" y="2256"/>
              <a:ext cx="384" cy="0"/>
            </a:xfrm>
            <a:prstGeom prst="line">
              <a:avLst/>
            </a:prstGeom>
            <a:noFill/>
            <a:ln w="38100">
              <a:solidFill>
                <a:schemeClr val="tx1"/>
              </a:solidFill>
              <a:miter lim="800000"/>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44" name="Rectangle 8"/>
            <p:cNvSpPr>
              <a:spLocks noChangeArrowheads="1"/>
            </p:cNvSpPr>
            <p:nvPr/>
          </p:nvSpPr>
          <p:spPr bwMode="auto">
            <a:xfrm>
              <a:off x="1200" y="1872"/>
              <a:ext cx="1680" cy="864"/>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45" name="Rectangle 9"/>
            <p:cNvSpPr>
              <a:spLocks noChangeArrowheads="1"/>
            </p:cNvSpPr>
            <p:nvPr/>
          </p:nvSpPr>
          <p:spPr bwMode="auto">
            <a:xfrm>
              <a:off x="2880" y="1872"/>
              <a:ext cx="1680" cy="864"/>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46" name="Line 10"/>
            <p:cNvSpPr>
              <a:spLocks noChangeShapeType="1"/>
            </p:cNvSpPr>
            <p:nvPr/>
          </p:nvSpPr>
          <p:spPr bwMode="auto">
            <a:xfrm>
              <a:off x="2640" y="196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47" name="Line 11"/>
            <p:cNvSpPr>
              <a:spLocks noChangeShapeType="1"/>
            </p:cNvSpPr>
            <p:nvPr/>
          </p:nvSpPr>
          <p:spPr bwMode="auto">
            <a:xfrm>
              <a:off x="2640" y="2187"/>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48" name="Line 12"/>
            <p:cNvSpPr>
              <a:spLocks noChangeShapeType="1"/>
            </p:cNvSpPr>
            <p:nvPr/>
          </p:nvSpPr>
          <p:spPr bwMode="auto">
            <a:xfrm>
              <a:off x="2640" y="2379"/>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49" name="Line 13"/>
            <p:cNvSpPr>
              <a:spLocks noChangeShapeType="1"/>
            </p:cNvSpPr>
            <p:nvPr/>
          </p:nvSpPr>
          <p:spPr bwMode="auto">
            <a:xfrm>
              <a:off x="2640" y="2592"/>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nvGrpSpPr>
            <p:cNvPr id="3" name="Group 14"/>
            <p:cNvGrpSpPr>
              <a:grpSpLocks/>
            </p:cNvGrpSpPr>
            <p:nvPr/>
          </p:nvGrpSpPr>
          <p:grpSpPr bwMode="auto">
            <a:xfrm>
              <a:off x="2928" y="1920"/>
              <a:ext cx="144" cy="144"/>
              <a:chOff x="432" y="1174"/>
              <a:chExt cx="144" cy="144"/>
            </a:xfrm>
          </p:grpSpPr>
          <p:sp>
            <p:nvSpPr>
              <p:cNvPr id="65551" name="Line 15"/>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52" name="Line 16"/>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4" name="Group 17"/>
            <p:cNvGrpSpPr>
              <a:grpSpLocks/>
            </p:cNvGrpSpPr>
            <p:nvPr/>
          </p:nvGrpSpPr>
          <p:grpSpPr bwMode="auto">
            <a:xfrm>
              <a:off x="2928" y="2112"/>
              <a:ext cx="144" cy="144"/>
              <a:chOff x="432" y="1174"/>
              <a:chExt cx="144" cy="144"/>
            </a:xfrm>
          </p:grpSpPr>
          <p:sp>
            <p:nvSpPr>
              <p:cNvPr id="65554" name="Line 18"/>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55" name="Line 19"/>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5" name="Group 20"/>
            <p:cNvGrpSpPr>
              <a:grpSpLocks/>
            </p:cNvGrpSpPr>
            <p:nvPr/>
          </p:nvGrpSpPr>
          <p:grpSpPr bwMode="auto">
            <a:xfrm>
              <a:off x="2928" y="2304"/>
              <a:ext cx="144" cy="144"/>
              <a:chOff x="432" y="1174"/>
              <a:chExt cx="144" cy="144"/>
            </a:xfrm>
          </p:grpSpPr>
          <p:sp>
            <p:nvSpPr>
              <p:cNvPr id="65557" name="Line 21"/>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58" name="Line 22"/>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6" name="Group 23"/>
            <p:cNvGrpSpPr>
              <a:grpSpLocks/>
            </p:cNvGrpSpPr>
            <p:nvPr/>
          </p:nvGrpSpPr>
          <p:grpSpPr bwMode="auto">
            <a:xfrm>
              <a:off x="2928" y="2516"/>
              <a:ext cx="144" cy="144"/>
              <a:chOff x="432" y="1174"/>
              <a:chExt cx="144" cy="144"/>
            </a:xfrm>
          </p:grpSpPr>
          <p:sp>
            <p:nvSpPr>
              <p:cNvPr id="65560" name="Line 24"/>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61" name="Line 25"/>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sp>
          <p:nvSpPr>
            <p:cNvPr id="65562" name="Text Box 26"/>
            <p:cNvSpPr txBox="1">
              <a:spLocks noChangeArrowheads="1"/>
            </p:cNvSpPr>
            <p:nvPr/>
          </p:nvSpPr>
          <p:spPr bwMode="auto">
            <a:xfrm>
              <a:off x="1680" y="2016"/>
              <a:ext cx="624"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a:solidFill>
                    <a:srgbClr val="000000"/>
                  </a:solidFill>
                  <a:latin typeface="Times New Roman" pitchFamily="18" charset="0"/>
                </a:rPr>
                <a:t>p-type</a:t>
              </a:r>
            </a:p>
          </p:txBody>
        </p:sp>
        <p:sp>
          <p:nvSpPr>
            <p:cNvPr id="65563" name="Text Box 27"/>
            <p:cNvSpPr txBox="1">
              <a:spLocks noChangeArrowheads="1"/>
            </p:cNvSpPr>
            <p:nvPr/>
          </p:nvSpPr>
          <p:spPr bwMode="auto">
            <a:xfrm>
              <a:off x="3504" y="2016"/>
              <a:ext cx="624" cy="2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a:solidFill>
                    <a:srgbClr val="000000"/>
                  </a:solidFill>
                  <a:latin typeface="Times New Roman" pitchFamily="18" charset="0"/>
                </a:rPr>
                <a:t>n-type</a:t>
              </a:r>
            </a:p>
          </p:txBody>
        </p:sp>
        <p:sp>
          <p:nvSpPr>
            <p:cNvPr id="65564" name="Line 28"/>
            <p:cNvSpPr>
              <a:spLocks noChangeShapeType="1"/>
            </p:cNvSpPr>
            <p:nvPr/>
          </p:nvSpPr>
          <p:spPr bwMode="auto">
            <a:xfrm>
              <a:off x="4848" y="2064"/>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nvGrpSpPr>
            <p:cNvPr id="7" name="Group 29"/>
            <p:cNvGrpSpPr>
              <a:grpSpLocks/>
            </p:cNvGrpSpPr>
            <p:nvPr/>
          </p:nvGrpSpPr>
          <p:grpSpPr bwMode="auto">
            <a:xfrm>
              <a:off x="768" y="1920"/>
              <a:ext cx="144" cy="144"/>
              <a:chOff x="432" y="1174"/>
              <a:chExt cx="144" cy="144"/>
            </a:xfrm>
          </p:grpSpPr>
          <p:sp>
            <p:nvSpPr>
              <p:cNvPr id="65566" name="Line 30"/>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5567" name="Line 31"/>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8" name="Group 32"/>
            <p:cNvGrpSpPr>
              <a:grpSpLocks/>
            </p:cNvGrpSpPr>
            <p:nvPr/>
          </p:nvGrpSpPr>
          <p:grpSpPr bwMode="auto">
            <a:xfrm>
              <a:off x="2928" y="2256"/>
              <a:ext cx="336" cy="96"/>
              <a:chOff x="3120" y="3120"/>
              <a:chExt cx="336" cy="96"/>
            </a:xfrm>
          </p:grpSpPr>
          <p:sp>
            <p:nvSpPr>
              <p:cNvPr id="65569" name="Oval 33"/>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70" name="Line 34"/>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9" name="Group 35"/>
            <p:cNvGrpSpPr>
              <a:grpSpLocks/>
            </p:cNvGrpSpPr>
            <p:nvPr/>
          </p:nvGrpSpPr>
          <p:grpSpPr bwMode="auto">
            <a:xfrm>
              <a:off x="2544" y="2400"/>
              <a:ext cx="336" cy="96"/>
              <a:chOff x="3120" y="3120"/>
              <a:chExt cx="336" cy="96"/>
            </a:xfrm>
          </p:grpSpPr>
          <p:sp>
            <p:nvSpPr>
              <p:cNvPr id="65572" name="Oval 36"/>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73" name="Line 37"/>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0" name="Group 38"/>
            <p:cNvGrpSpPr>
              <a:grpSpLocks/>
            </p:cNvGrpSpPr>
            <p:nvPr/>
          </p:nvGrpSpPr>
          <p:grpSpPr bwMode="auto">
            <a:xfrm>
              <a:off x="3024" y="2496"/>
              <a:ext cx="336" cy="96"/>
              <a:chOff x="3120" y="3120"/>
              <a:chExt cx="336" cy="96"/>
            </a:xfrm>
          </p:grpSpPr>
          <p:sp>
            <p:nvSpPr>
              <p:cNvPr id="65575" name="Oval 39"/>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76" name="Line 40"/>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1" name="Group 41"/>
            <p:cNvGrpSpPr>
              <a:grpSpLocks/>
            </p:cNvGrpSpPr>
            <p:nvPr/>
          </p:nvGrpSpPr>
          <p:grpSpPr bwMode="auto">
            <a:xfrm>
              <a:off x="2544" y="2640"/>
              <a:ext cx="336" cy="96"/>
              <a:chOff x="3120" y="3120"/>
              <a:chExt cx="336" cy="96"/>
            </a:xfrm>
          </p:grpSpPr>
          <p:sp>
            <p:nvSpPr>
              <p:cNvPr id="65578" name="Oval 42"/>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79" name="Line 43"/>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2" name="Group 44"/>
            <p:cNvGrpSpPr>
              <a:grpSpLocks/>
            </p:cNvGrpSpPr>
            <p:nvPr/>
          </p:nvGrpSpPr>
          <p:grpSpPr bwMode="auto">
            <a:xfrm>
              <a:off x="2592" y="2208"/>
              <a:ext cx="336" cy="96"/>
              <a:chOff x="3120" y="3120"/>
              <a:chExt cx="336" cy="96"/>
            </a:xfrm>
          </p:grpSpPr>
          <p:sp>
            <p:nvSpPr>
              <p:cNvPr id="65581" name="Oval 45"/>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82" name="Line 46"/>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3" name="Group 47"/>
            <p:cNvGrpSpPr>
              <a:grpSpLocks/>
            </p:cNvGrpSpPr>
            <p:nvPr/>
          </p:nvGrpSpPr>
          <p:grpSpPr bwMode="auto">
            <a:xfrm>
              <a:off x="3024" y="2064"/>
              <a:ext cx="336" cy="96"/>
              <a:chOff x="3120" y="3120"/>
              <a:chExt cx="336" cy="96"/>
            </a:xfrm>
          </p:grpSpPr>
          <p:sp>
            <p:nvSpPr>
              <p:cNvPr id="65584" name="Oval 48"/>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85" name="Line 49"/>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4" name="Group 50"/>
            <p:cNvGrpSpPr>
              <a:grpSpLocks/>
            </p:cNvGrpSpPr>
            <p:nvPr/>
          </p:nvGrpSpPr>
          <p:grpSpPr bwMode="auto">
            <a:xfrm>
              <a:off x="2544" y="2016"/>
              <a:ext cx="336" cy="96"/>
              <a:chOff x="3120" y="3120"/>
              <a:chExt cx="336" cy="96"/>
            </a:xfrm>
          </p:grpSpPr>
          <p:sp>
            <p:nvSpPr>
              <p:cNvPr id="65587" name="Oval 51"/>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88" name="Line 52"/>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pic>
        <p:nvPicPr>
          <p:cNvPr id="65589" name="Picture 5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00200" y="1066800"/>
            <a:ext cx="2438400" cy="1597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5590" name="Text Box 54"/>
          <p:cNvSpPr txBox="1">
            <a:spLocks noChangeArrowheads="1"/>
          </p:cNvSpPr>
          <p:nvPr/>
        </p:nvSpPr>
        <p:spPr bwMode="auto">
          <a:xfrm>
            <a:off x="152400" y="4191000"/>
            <a:ext cx="8305800" cy="1463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rIns="0">
            <a:spAutoFit/>
          </a:bodyPr>
          <a:lstStyle/>
          <a:p>
            <a:pPr fontAlgn="base">
              <a:spcBef>
                <a:spcPct val="50000"/>
              </a:spcBef>
              <a:spcAft>
                <a:spcPct val="0"/>
              </a:spcAft>
            </a:pPr>
            <a:r>
              <a:rPr lang="en-US" sz="2000">
                <a:solidFill>
                  <a:srgbClr val="000000"/>
                </a:solidFill>
                <a:latin typeface="Times New Roman" pitchFamily="18" charset="0"/>
              </a:rPr>
              <a:t>Electrons drift into p-material and find plenty of holes there. They </a:t>
            </a:r>
            <a:br>
              <a:rPr lang="en-US" sz="2000">
                <a:solidFill>
                  <a:srgbClr val="000000"/>
                </a:solidFill>
                <a:latin typeface="Times New Roman" pitchFamily="18" charset="0"/>
              </a:rPr>
            </a:br>
            <a:r>
              <a:rPr lang="en-US" sz="2000">
                <a:solidFill>
                  <a:srgbClr val="000000"/>
                </a:solidFill>
                <a:latin typeface="Times New Roman" pitchFamily="18" charset="0"/>
              </a:rPr>
              <a:t>“RECOMBINE” by filling up the “empty” positions.</a:t>
            </a:r>
          </a:p>
          <a:p>
            <a:pPr fontAlgn="base">
              <a:spcBef>
                <a:spcPct val="50000"/>
              </a:spcBef>
              <a:spcAft>
                <a:spcPct val="0"/>
              </a:spcAft>
            </a:pPr>
            <a:r>
              <a:rPr lang="en-US" sz="2000">
                <a:solidFill>
                  <a:srgbClr val="000000"/>
                </a:solidFill>
                <a:latin typeface="Times New Roman" pitchFamily="18" charset="0"/>
              </a:rPr>
              <a:t>Holes drift into n-material and find plenty of electrons there. They also  “RECOMBINE” by filling up the “empty” positions.</a:t>
            </a:r>
          </a:p>
        </p:txBody>
      </p:sp>
      <p:sp>
        <p:nvSpPr>
          <p:cNvPr id="65591" name="Text Box 55"/>
          <p:cNvSpPr txBox="1">
            <a:spLocks noChangeArrowheads="1"/>
          </p:cNvSpPr>
          <p:nvPr/>
        </p:nvSpPr>
        <p:spPr bwMode="auto">
          <a:xfrm>
            <a:off x="152400" y="5791200"/>
            <a:ext cx="8610600" cy="793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sz="2000">
                <a:solidFill>
                  <a:srgbClr val="000000"/>
                </a:solidFill>
                <a:latin typeface="Times New Roman" pitchFamily="18" charset="0"/>
              </a:rPr>
              <a:t>The energy released in the process of “annihilation” produces </a:t>
            </a:r>
          </a:p>
          <a:p>
            <a:pPr fontAlgn="base">
              <a:lnSpc>
                <a:spcPct val="80000"/>
              </a:lnSpc>
              <a:spcBef>
                <a:spcPct val="50000"/>
              </a:spcBef>
              <a:spcAft>
                <a:spcPct val="0"/>
              </a:spcAft>
            </a:pPr>
            <a:r>
              <a:rPr lang="en-US" sz="2000">
                <a:solidFill>
                  <a:srgbClr val="000000"/>
                </a:solidFill>
                <a:latin typeface="Times New Roman" pitchFamily="18" charset="0"/>
              </a:rPr>
              <a:t>PHOTONS – the particles of light</a:t>
            </a:r>
          </a:p>
        </p:txBody>
      </p:sp>
      <p:grpSp>
        <p:nvGrpSpPr>
          <p:cNvPr id="15" name="Group 56"/>
          <p:cNvGrpSpPr>
            <a:grpSpLocks/>
          </p:cNvGrpSpPr>
          <p:nvPr/>
        </p:nvGrpSpPr>
        <p:grpSpPr bwMode="auto">
          <a:xfrm>
            <a:off x="4017963" y="2514600"/>
            <a:ext cx="1087437" cy="1447800"/>
            <a:chOff x="2531" y="1584"/>
            <a:chExt cx="685" cy="912"/>
          </a:xfrm>
        </p:grpSpPr>
        <p:sp>
          <p:nvSpPr>
            <p:cNvPr id="65593" name="AutoShape 57"/>
            <p:cNvSpPr>
              <a:spLocks noChangeArrowheads="1"/>
            </p:cNvSpPr>
            <p:nvPr/>
          </p:nvSpPr>
          <p:spPr bwMode="auto">
            <a:xfrm flipH="1" flipV="1">
              <a:off x="2544" y="1584"/>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94" name="AutoShape 58"/>
            <p:cNvSpPr>
              <a:spLocks noChangeArrowheads="1"/>
            </p:cNvSpPr>
            <p:nvPr/>
          </p:nvSpPr>
          <p:spPr bwMode="auto">
            <a:xfrm flipH="1" flipV="1">
              <a:off x="2531" y="1776"/>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95" name="AutoShape 59"/>
            <p:cNvSpPr>
              <a:spLocks noChangeArrowheads="1"/>
            </p:cNvSpPr>
            <p:nvPr/>
          </p:nvSpPr>
          <p:spPr bwMode="auto">
            <a:xfrm flipH="1" flipV="1">
              <a:off x="2558" y="2016"/>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96" name="AutoShape 60"/>
            <p:cNvSpPr>
              <a:spLocks noChangeArrowheads="1"/>
            </p:cNvSpPr>
            <p:nvPr/>
          </p:nvSpPr>
          <p:spPr bwMode="auto">
            <a:xfrm flipH="1" flipV="1">
              <a:off x="2544" y="2160"/>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97" name="AutoShape 61"/>
            <p:cNvSpPr>
              <a:spLocks noChangeArrowheads="1"/>
            </p:cNvSpPr>
            <p:nvPr/>
          </p:nvSpPr>
          <p:spPr bwMode="auto">
            <a:xfrm flipV="1">
              <a:off x="3024" y="1584"/>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98" name="AutoShape 62"/>
            <p:cNvSpPr>
              <a:spLocks noChangeArrowheads="1"/>
            </p:cNvSpPr>
            <p:nvPr/>
          </p:nvSpPr>
          <p:spPr bwMode="auto">
            <a:xfrm flipV="1">
              <a:off x="3059" y="1776"/>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599" name="AutoShape 63"/>
            <p:cNvSpPr>
              <a:spLocks noChangeArrowheads="1"/>
            </p:cNvSpPr>
            <p:nvPr/>
          </p:nvSpPr>
          <p:spPr bwMode="auto">
            <a:xfrm flipV="1">
              <a:off x="3066" y="1981"/>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5600" name="AutoShape 64"/>
            <p:cNvSpPr>
              <a:spLocks noChangeArrowheads="1"/>
            </p:cNvSpPr>
            <p:nvPr/>
          </p:nvSpPr>
          <p:spPr bwMode="auto">
            <a:xfrm flipV="1">
              <a:off x="3072" y="2208"/>
              <a:ext cx="144" cy="288"/>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spTree>
    <p:extLst>
      <p:ext uri="{BB962C8B-B14F-4D97-AF65-F5344CB8AC3E}">
        <p14:creationId xmlns:p14="http://schemas.microsoft.com/office/powerpoint/2010/main" xmlns="" val="3432572019"/>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0" y="0"/>
            <a:ext cx="8721725" cy="876300"/>
          </a:xfrm>
        </p:spPr>
        <p:txBody>
          <a:bodyPr>
            <a:normAutofit fontScale="90000"/>
          </a:bodyPr>
          <a:lstStyle/>
          <a:p>
            <a:r>
              <a:rPr lang="en-US" sz="2800" b="1" u="none" dirty="0" smtClean="0">
                <a:solidFill>
                  <a:srgbClr val="FF0000"/>
                </a:solidFill>
                <a:latin typeface="Times New Roman" pitchFamily="18" charset="0"/>
                <a:cs typeface="Times New Roman" pitchFamily="18" charset="0"/>
              </a:rPr>
              <a:t>Optical Spectrum </a:t>
            </a:r>
            <a:r>
              <a:rPr lang="en-US" sz="2800" b="1" dirty="0" smtClean="0">
                <a:solidFill>
                  <a:srgbClr val="FF0000"/>
                </a:solidFill>
                <a:latin typeface="Times New Roman" pitchFamily="18" charset="0"/>
                <a:cs typeface="Times New Roman" pitchFamily="18" charset="0"/>
              </a:rPr>
              <a:t>C</a:t>
            </a:r>
            <a:r>
              <a:rPr lang="en-US" sz="2800" b="1" u="none" dirty="0" smtClean="0">
                <a:solidFill>
                  <a:srgbClr val="FF0000"/>
                </a:solidFill>
                <a:latin typeface="Times New Roman" pitchFamily="18" charset="0"/>
                <a:cs typeface="Times New Roman" pitchFamily="18" charset="0"/>
              </a:rPr>
              <a:t>orrelated with Relative </a:t>
            </a:r>
            <a:r>
              <a:rPr lang="en-US" sz="2800" b="1" dirty="0" smtClean="0">
                <a:solidFill>
                  <a:srgbClr val="FF0000"/>
                </a:solidFill>
                <a:latin typeface="Times New Roman" pitchFamily="18" charset="0"/>
                <a:cs typeface="Times New Roman" pitchFamily="18" charset="0"/>
              </a:rPr>
              <a:t>E</a:t>
            </a:r>
            <a:r>
              <a:rPr lang="en-US" sz="2800" b="1" u="none" dirty="0" smtClean="0">
                <a:solidFill>
                  <a:srgbClr val="FF0000"/>
                </a:solidFill>
                <a:latin typeface="Times New Roman" pitchFamily="18" charset="0"/>
                <a:cs typeface="Times New Roman" pitchFamily="18" charset="0"/>
              </a:rPr>
              <a:t>ye </a:t>
            </a:r>
            <a:r>
              <a:rPr lang="en-US" sz="2800" b="1" dirty="0" smtClean="0">
                <a:solidFill>
                  <a:srgbClr val="FF0000"/>
                </a:solidFill>
                <a:latin typeface="Times New Roman" pitchFamily="18" charset="0"/>
                <a:cs typeface="Times New Roman" pitchFamily="18" charset="0"/>
              </a:rPr>
              <a:t>S</a:t>
            </a:r>
            <a:r>
              <a:rPr lang="en-US" sz="2800" b="1" u="none" dirty="0" smtClean="0">
                <a:solidFill>
                  <a:srgbClr val="FF0000"/>
                </a:solidFill>
                <a:latin typeface="Times New Roman" pitchFamily="18" charset="0"/>
                <a:cs typeface="Times New Roman" pitchFamily="18" charset="0"/>
              </a:rPr>
              <a:t>ensitivity:</a:t>
            </a:r>
          </a:p>
        </p:txBody>
      </p:sp>
      <p:sp>
        <p:nvSpPr>
          <p:cNvPr id="8196" name="Text Box 3"/>
          <p:cNvSpPr txBox="1">
            <a:spLocks noChangeArrowheads="1"/>
          </p:cNvSpPr>
          <p:nvPr/>
        </p:nvSpPr>
        <p:spPr bwMode="auto">
          <a:xfrm>
            <a:off x="392113" y="817562"/>
            <a:ext cx="8431212" cy="923330"/>
          </a:xfrm>
          <a:prstGeom prst="rect">
            <a:avLst/>
          </a:prstGeom>
          <a:noFill/>
          <a:ln w="9525">
            <a:noFill/>
            <a:miter lim="800000"/>
            <a:headEnd/>
            <a:tailEnd/>
          </a:ln>
        </p:spPr>
        <p:txBody>
          <a:bodyPr wrap="square">
            <a:spAutoFit/>
          </a:bodyPr>
          <a:lstStyle/>
          <a:p>
            <a:pPr eaLnBrk="0" fontAlgn="base" hangingPunct="0">
              <a:lnSpc>
                <a:spcPct val="125000"/>
              </a:lnSpc>
              <a:spcBef>
                <a:spcPct val="0"/>
              </a:spcBef>
              <a:spcAft>
                <a:spcPct val="0"/>
              </a:spcAft>
              <a:defRPr/>
            </a:pPr>
            <a:r>
              <a:rPr lang="en-US" sz="2400" b="1" dirty="0">
                <a:solidFill>
                  <a:srgbClr val="FF3300"/>
                </a:solidFill>
                <a:latin typeface="Times New Roman" pitchFamily="18" charset="0"/>
                <a:cs typeface="Times New Roman" pitchFamily="18" charset="0"/>
              </a:rPr>
              <a:t>Photon energy </a:t>
            </a:r>
            <a:r>
              <a:rPr lang="en-US" sz="2400" b="1" i="1" dirty="0">
                <a:solidFill>
                  <a:srgbClr val="FF3300"/>
                </a:solidFill>
                <a:latin typeface="Times New Roman" pitchFamily="18" charset="0"/>
                <a:cs typeface="Times New Roman" pitchFamily="18" charset="0"/>
              </a:rPr>
              <a:t>E</a:t>
            </a:r>
            <a:r>
              <a:rPr lang="en-US" sz="2400" b="1" baseline="-25000" dirty="0">
                <a:solidFill>
                  <a:srgbClr val="FF3300"/>
                </a:solidFill>
                <a:latin typeface="Times New Roman" pitchFamily="18" charset="0"/>
                <a:cs typeface="Times New Roman" pitchFamily="18" charset="0"/>
              </a:rPr>
              <a:t>ph</a:t>
            </a:r>
            <a:r>
              <a:rPr lang="en-US" sz="2400" b="1" dirty="0">
                <a:solidFill>
                  <a:srgbClr val="FF3300"/>
                </a:solidFill>
                <a:latin typeface="Times New Roman" pitchFamily="18" charset="0"/>
                <a:cs typeface="Times New Roman" pitchFamily="18" charset="0"/>
              </a:rPr>
              <a:t>  = </a:t>
            </a:r>
            <a:r>
              <a:rPr lang="en-US" sz="2400" b="1" i="1" dirty="0">
                <a:solidFill>
                  <a:srgbClr val="FF3300"/>
                </a:solidFill>
                <a:latin typeface="Times New Roman" pitchFamily="18" charset="0"/>
                <a:cs typeface="Times New Roman" pitchFamily="18" charset="0"/>
              </a:rPr>
              <a:t>h c / </a:t>
            </a:r>
            <a:r>
              <a:rPr lang="en-US" sz="2400" b="1" i="1" dirty="0">
                <a:solidFill>
                  <a:srgbClr val="FF3300"/>
                </a:solidFill>
                <a:latin typeface="Times New Roman" pitchFamily="18" charset="0"/>
                <a:cs typeface="Times New Roman" pitchFamily="18" charset="0"/>
                <a:sym typeface="Symbol" pitchFamily="18" charset="2"/>
              </a:rPr>
              <a:t></a:t>
            </a:r>
          </a:p>
          <a:p>
            <a:pPr eaLnBrk="0" fontAlgn="base" hangingPunct="0">
              <a:spcBef>
                <a:spcPct val="0"/>
              </a:spcBef>
              <a:spcAft>
                <a:spcPct val="0"/>
              </a:spcAft>
              <a:defRPr/>
            </a:pPr>
            <a:r>
              <a:rPr lang="en-US" sz="2400" dirty="0" smtClean="0">
                <a:solidFill>
                  <a:srgbClr val="000000"/>
                </a:solidFill>
                <a:latin typeface="Times New Roman" pitchFamily="18" charset="0"/>
                <a:cs typeface="Times New Roman" pitchFamily="18" charset="0"/>
                <a:sym typeface="Symbol" pitchFamily="18" charset="2"/>
              </a:rPr>
              <a:t>Inserting </a:t>
            </a:r>
            <a:r>
              <a:rPr lang="en-US" sz="2400" dirty="0">
                <a:solidFill>
                  <a:srgbClr val="000000"/>
                </a:solidFill>
                <a:latin typeface="Times New Roman" pitchFamily="18" charset="0"/>
                <a:cs typeface="Times New Roman" pitchFamily="18" charset="0"/>
                <a:sym typeface="Symbol" pitchFamily="18" charset="2"/>
              </a:rPr>
              <a:t>numerical values for </a:t>
            </a:r>
            <a:r>
              <a:rPr lang="en-US" sz="2400" i="1" dirty="0">
                <a:solidFill>
                  <a:srgbClr val="000000"/>
                </a:solidFill>
                <a:latin typeface="Times New Roman" pitchFamily="18" charset="0"/>
                <a:cs typeface="Times New Roman" pitchFamily="18" charset="0"/>
                <a:sym typeface="Symbol" pitchFamily="18" charset="2"/>
              </a:rPr>
              <a:t>h</a:t>
            </a:r>
            <a:r>
              <a:rPr lang="en-US" sz="2400" dirty="0">
                <a:solidFill>
                  <a:srgbClr val="000000"/>
                </a:solidFill>
                <a:latin typeface="Times New Roman" pitchFamily="18" charset="0"/>
                <a:cs typeface="Times New Roman" pitchFamily="18" charset="0"/>
                <a:sym typeface="Symbol" pitchFamily="18" charset="2"/>
              </a:rPr>
              <a:t> and </a:t>
            </a:r>
            <a:r>
              <a:rPr lang="en-US" sz="2400" i="1" dirty="0">
                <a:solidFill>
                  <a:srgbClr val="000000"/>
                </a:solidFill>
                <a:latin typeface="Times New Roman" pitchFamily="18" charset="0"/>
                <a:cs typeface="Times New Roman" pitchFamily="18" charset="0"/>
                <a:sym typeface="Symbol" pitchFamily="18" charset="2"/>
              </a:rPr>
              <a:t>c</a:t>
            </a:r>
            <a:r>
              <a:rPr lang="en-US" sz="2400" dirty="0">
                <a:solidFill>
                  <a:srgbClr val="000000"/>
                </a:solidFill>
                <a:latin typeface="Times New Roman" pitchFamily="18" charset="0"/>
                <a:cs typeface="Times New Roman" pitchFamily="18" charset="0"/>
                <a:sym typeface="Symbol" pitchFamily="18" charset="2"/>
              </a:rPr>
              <a:t> yields </a:t>
            </a:r>
            <a:r>
              <a:rPr lang="en-US" sz="2400" i="1" dirty="0">
                <a:solidFill>
                  <a:srgbClr val="000000"/>
                </a:solidFill>
                <a:latin typeface="Times New Roman" pitchFamily="18" charset="0"/>
                <a:cs typeface="Times New Roman" pitchFamily="18" charset="0"/>
                <a:sym typeface="Symbol" pitchFamily="18" charset="2"/>
              </a:rPr>
              <a:t>E</a:t>
            </a:r>
            <a:r>
              <a:rPr lang="en-US" sz="2400" baseline="-25000" dirty="0">
                <a:solidFill>
                  <a:srgbClr val="000000"/>
                </a:solidFill>
                <a:latin typeface="Times New Roman" pitchFamily="18" charset="0"/>
                <a:cs typeface="Times New Roman" pitchFamily="18" charset="0"/>
                <a:sym typeface="Symbol" pitchFamily="18" charset="2"/>
              </a:rPr>
              <a:t>ph</a:t>
            </a:r>
            <a:r>
              <a:rPr lang="en-US" sz="2400" dirty="0">
                <a:solidFill>
                  <a:srgbClr val="000000"/>
                </a:solidFill>
                <a:latin typeface="Times New Roman" pitchFamily="18" charset="0"/>
                <a:cs typeface="Times New Roman" pitchFamily="18" charset="0"/>
                <a:sym typeface="Symbol" pitchFamily="18" charset="2"/>
              </a:rPr>
              <a:t> = 1.24 </a:t>
            </a:r>
            <a:r>
              <a:rPr lang="en-US" sz="2400" dirty="0" err="1">
                <a:solidFill>
                  <a:srgbClr val="000000"/>
                </a:solidFill>
                <a:latin typeface="Times New Roman" pitchFamily="18" charset="0"/>
                <a:cs typeface="Times New Roman" pitchFamily="18" charset="0"/>
                <a:sym typeface="Symbol" pitchFamily="18" charset="2"/>
              </a:rPr>
              <a:t>eV</a:t>
            </a:r>
            <a:r>
              <a:rPr lang="en-US" sz="2400" dirty="0">
                <a:solidFill>
                  <a:srgbClr val="000000"/>
                </a:solidFill>
                <a:latin typeface="Times New Roman" pitchFamily="18" charset="0"/>
                <a:cs typeface="Times New Roman" pitchFamily="18" charset="0"/>
                <a:sym typeface="Symbol" pitchFamily="18" charset="2"/>
              </a:rPr>
              <a:t> m / </a:t>
            </a:r>
          </a:p>
        </p:txBody>
      </p:sp>
      <p:pic>
        <p:nvPicPr>
          <p:cNvPr id="11269" name="Picture 5" descr="auto0"/>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95400" y="1981200"/>
            <a:ext cx="6553200" cy="405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8" name="Text Box 6"/>
          <p:cNvSpPr txBox="1">
            <a:spLocks noChangeArrowheads="1"/>
          </p:cNvSpPr>
          <p:nvPr/>
        </p:nvSpPr>
        <p:spPr bwMode="auto">
          <a:xfrm>
            <a:off x="1295400" y="6019800"/>
            <a:ext cx="6134100" cy="461962"/>
          </a:xfrm>
          <a:prstGeom prst="rect">
            <a:avLst/>
          </a:prstGeom>
          <a:noFill/>
          <a:ln w="9525">
            <a:noFill/>
            <a:miter lim="800000"/>
            <a:headEnd/>
            <a:tailEnd/>
          </a:ln>
        </p:spPr>
        <p:txBody>
          <a:bodyPr>
            <a:spAutoFit/>
          </a:bodyPr>
          <a:lstStyle/>
          <a:p>
            <a:pPr algn="ctr" eaLnBrk="0" fontAlgn="base" hangingPunct="0">
              <a:spcBef>
                <a:spcPct val="0"/>
              </a:spcBef>
              <a:spcAft>
                <a:spcPct val="0"/>
              </a:spcAft>
              <a:defRPr/>
            </a:pPr>
            <a:r>
              <a:rPr lang="en-US" sz="2400" b="1" dirty="0">
                <a:solidFill>
                  <a:srgbClr val="006600"/>
                </a:solidFill>
                <a:latin typeface="Times New Roman" pitchFamily="18" charset="0"/>
                <a:cs typeface="Times New Roman" pitchFamily="18" charset="0"/>
              </a:rPr>
              <a:t>Note: </a:t>
            </a:r>
            <a:r>
              <a:rPr lang="en-US" sz="2400" b="1" i="1" dirty="0">
                <a:solidFill>
                  <a:srgbClr val="006600"/>
                </a:solidFill>
                <a:latin typeface="Times New Roman" pitchFamily="18" charset="0"/>
                <a:cs typeface="Times New Roman" pitchFamily="18" charset="0"/>
              </a:rPr>
              <a:t>Our eye is very sensitive to green light</a:t>
            </a:r>
          </a:p>
        </p:txBody>
      </p:sp>
    </p:spTree>
    <p:extLst>
      <p:ext uri="{BB962C8B-B14F-4D97-AF65-F5344CB8AC3E}">
        <p14:creationId xmlns:p14="http://schemas.microsoft.com/office/powerpoint/2010/main" xmlns="" val="25751850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GB" sz="2800" b="1" dirty="0" smtClean="0">
                <a:solidFill>
                  <a:srgbClr val="FF0000"/>
                </a:solidFill>
              </a:rPr>
              <a:t>LED</a:t>
            </a:r>
            <a:endParaRPr lang="en-GB" sz="2800" b="1" dirty="0" smtClean="0">
              <a:solidFill>
                <a:srgbClr val="FF0000"/>
              </a:solidFill>
              <a:latin typeface="Times New Roman CE" charset="-18"/>
            </a:endParaRPr>
          </a:p>
        </p:txBody>
      </p:sp>
      <p:sp>
        <p:nvSpPr>
          <p:cNvPr id="18435" name="Rectangle 3"/>
          <p:cNvSpPr>
            <a:spLocks noGrp="1" noChangeArrowheads="1"/>
          </p:cNvSpPr>
          <p:nvPr>
            <p:ph idx="1"/>
          </p:nvPr>
        </p:nvSpPr>
        <p:spPr>
          <a:xfrm>
            <a:off x="915988" y="2301875"/>
            <a:ext cx="6550025" cy="2233613"/>
          </a:xfrm>
        </p:spPr>
        <p:txBody>
          <a:bodyPr rtlCol="0">
            <a:noAutofit/>
          </a:bodyPr>
          <a:lstStyle/>
          <a:p>
            <a:pPr fontAlgn="auto">
              <a:spcAft>
                <a:spcPts val="0"/>
              </a:spcAft>
              <a:buNone/>
              <a:defRPr/>
            </a:pPr>
            <a:r>
              <a:rPr lang="en-GB" sz="2800" smtClean="0"/>
              <a:t>	Light </a:t>
            </a:r>
            <a:r>
              <a:rPr lang="en-GB" sz="2800" dirty="0" smtClean="0"/>
              <a:t>emitting diode, made from </a:t>
            </a:r>
            <a:r>
              <a:rPr lang="en-GB" sz="2800" dirty="0" err="1" smtClean="0"/>
              <a:t>GaAs</a:t>
            </a:r>
            <a:endParaRPr lang="en-GB" sz="2800" dirty="0" smtClean="0"/>
          </a:p>
          <a:p>
            <a:pPr fontAlgn="auto">
              <a:spcAft>
                <a:spcPts val="0"/>
              </a:spcAft>
              <a:buFont typeface="Monotype Sorts" charset="2"/>
              <a:buNone/>
              <a:defRPr/>
            </a:pPr>
            <a:endParaRPr lang="en-GB" sz="2800" dirty="0" smtClean="0"/>
          </a:p>
          <a:p>
            <a:pPr lvl="1" fontAlgn="auto">
              <a:spcAft>
                <a:spcPts val="0"/>
              </a:spcAft>
              <a:defRPr/>
            </a:pPr>
            <a:r>
              <a:rPr lang="en-GB" dirty="0" smtClean="0"/>
              <a:t>V</a:t>
            </a:r>
            <a:r>
              <a:rPr lang="en-GB" baseline="-25000" dirty="0" smtClean="0"/>
              <a:t>F</a:t>
            </a:r>
            <a:r>
              <a:rPr lang="en-GB" dirty="0" smtClean="0"/>
              <a:t>=1.6 V</a:t>
            </a:r>
          </a:p>
          <a:p>
            <a:pPr lvl="1" fontAlgn="auto">
              <a:spcAft>
                <a:spcPts val="0"/>
              </a:spcAft>
              <a:buFontTx/>
              <a:buNone/>
              <a:defRPr/>
            </a:pPr>
            <a:endParaRPr lang="en-GB" dirty="0" smtClean="0"/>
          </a:p>
          <a:p>
            <a:pPr lvl="1" fontAlgn="auto">
              <a:spcAft>
                <a:spcPts val="0"/>
              </a:spcAft>
              <a:defRPr/>
            </a:pPr>
            <a:r>
              <a:rPr lang="en-GB" dirty="0" smtClean="0"/>
              <a:t>I</a:t>
            </a:r>
            <a:r>
              <a:rPr lang="en-GB" baseline="-25000" dirty="0" smtClean="0"/>
              <a:t>F</a:t>
            </a:r>
            <a:r>
              <a:rPr lang="en-GB" dirty="0" smtClean="0"/>
              <a:t> &gt;= 6 </a:t>
            </a:r>
            <a:r>
              <a:rPr lang="en-GB" dirty="0" err="1" smtClean="0"/>
              <a:t>mA</a:t>
            </a:r>
            <a:endParaRPr lang="en-GB" dirty="0" smtClean="0">
              <a:latin typeface="Times New Roman CE" charset="-18"/>
            </a:endParaRPr>
          </a:p>
        </p:txBody>
      </p:sp>
    </p:spTree>
    <p:extLst>
      <p:ext uri="{BB962C8B-B14F-4D97-AF65-F5344CB8AC3E}">
        <p14:creationId xmlns="" xmlns:p14="http://schemas.microsoft.com/office/powerpoint/2010/main" val="308623718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lstStyle/>
          <a:p>
            <a:pPr eaLnBrk="1" hangingPunct="1"/>
            <a:r>
              <a:rPr lang="en-US" sz="2800" b="1" dirty="0" smtClean="0">
                <a:solidFill>
                  <a:srgbClr val="FF0000"/>
                </a:solidFill>
              </a:rPr>
              <a:t>Light Emitting Diodes.</a:t>
            </a:r>
            <a:endParaRPr lang="th-TH" sz="2800" b="1" dirty="0" smtClean="0">
              <a:solidFill>
                <a:srgbClr val="FF0000"/>
              </a:solidFill>
            </a:endParaRPr>
          </a:p>
        </p:txBody>
      </p:sp>
      <p:pic>
        <p:nvPicPr>
          <p:cNvPr id="44036" name="Picture 3" descr="~AUT0003"/>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1000" y="1600200"/>
            <a:ext cx="3805238"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4037" name="Picture 4" descr="~AUT000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91000" y="1600200"/>
            <a:ext cx="4648200" cy="3676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 name="Group 11"/>
          <p:cNvGrpSpPr>
            <a:grpSpLocks/>
          </p:cNvGrpSpPr>
          <p:nvPr/>
        </p:nvGrpSpPr>
        <p:grpSpPr bwMode="auto">
          <a:xfrm>
            <a:off x="5486400" y="5562600"/>
            <a:ext cx="2362200" cy="838200"/>
            <a:chOff x="3456" y="3360"/>
            <a:chExt cx="1488" cy="528"/>
          </a:xfrm>
        </p:grpSpPr>
        <p:sp>
          <p:nvSpPr>
            <p:cNvPr id="44040" name="AutoShape 5"/>
            <p:cNvSpPr>
              <a:spLocks noChangeArrowheads="1"/>
            </p:cNvSpPr>
            <p:nvPr/>
          </p:nvSpPr>
          <p:spPr bwMode="auto">
            <a:xfrm rot="5400000">
              <a:off x="4008" y="3624"/>
              <a:ext cx="288" cy="240"/>
            </a:xfrm>
            <a:prstGeom prst="triangle">
              <a:avLst>
                <a:gd name="adj" fmla="val 50000"/>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44041" name="Rectangle 7"/>
            <p:cNvSpPr>
              <a:spLocks noChangeArrowheads="1"/>
            </p:cNvSpPr>
            <p:nvPr/>
          </p:nvSpPr>
          <p:spPr bwMode="auto">
            <a:xfrm>
              <a:off x="4272" y="3600"/>
              <a:ext cx="48" cy="288"/>
            </a:xfrm>
            <a:prstGeom prst="rect">
              <a:avLst/>
            </a:prstGeom>
            <a:solidFill>
              <a:schemeClr val="tx1"/>
            </a:solidFill>
            <a:ln w="9525">
              <a:solidFill>
                <a:schemeClr val="tx1"/>
              </a:solidFill>
              <a:miter lim="800000"/>
              <a:headEnd/>
              <a:tailEnd/>
            </a:ln>
          </p:spPr>
          <p:txBody>
            <a:bodyPr wrap="none" anchor="ctr"/>
            <a:lstStyle/>
            <a:p>
              <a:pPr fontAlgn="base">
                <a:spcBef>
                  <a:spcPct val="0"/>
                </a:spcBef>
                <a:spcAft>
                  <a:spcPct val="0"/>
                </a:spcAft>
              </a:pPr>
              <a:endParaRPr lang="en-US" sz="2800" smtClean="0">
                <a:solidFill>
                  <a:srgbClr val="000000"/>
                </a:solidFill>
              </a:endParaRPr>
            </a:p>
          </p:txBody>
        </p:sp>
        <p:sp>
          <p:nvSpPr>
            <p:cNvPr id="44042" name="Line 8"/>
            <p:cNvSpPr>
              <a:spLocks noChangeShapeType="1"/>
            </p:cNvSpPr>
            <p:nvPr/>
          </p:nvSpPr>
          <p:spPr bwMode="auto">
            <a:xfrm>
              <a:off x="3456" y="3744"/>
              <a:ext cx="1488"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sp>
          <p:nvSpPr>
            <p:cNvPr id="44043" name="Line 9"/>
            <p:cNvSpPr>
              <a:spLocks noChangeShapeType="1"/>
            </p:cNvSpPr>
            <p:nvPr/>
          </p:nvSpPr>
          <p:spPr bwMode="auto">
            <a:xfrm flipV="1">
              <a:off x="4128" y="3360"/>
              <a:ext cx="192" cy="19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sp>
          <p:nvSpPr>
            <p:cNvPr id="44044" name="Line 10"/>
            <p:cNvSpPr>
              <a:spLocks noChangeShapeType="1"/>
            </p:cNvSpPr>
            <p:nvPr/>
          </p:nvSpPr>
          <p:spPr bwMode="auto">
            <a:xfrm flipV="1">
              <a:off x="4176" y="3408"/>
              <a:ext cx="192" cy="192"/>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sz="2800" smtClean="0">
                <a:solidFill>
                  <a:srgbClr val="000000"/>
                </a:solidFill>
              </a:endParaRPr>
            </a:p>
          </p:txBody>
        </p:sp>
      </p:grpSp>
      <p:sp>
        <p:nvSpPr>
          <p:cNvPr id="44039" name="Text Box 12"/>
          <p:cNvSpPr txBox="1">
            <a:spLocks noChangeArrowheads="1"/>
          </p:cNvSpPr>
          <p:nvPr/>
        </p:nvSpPr>
        <p:spPr bwMode="auto">
          <a:xfrm>
            <a:off x="3886200" y="5943600"/>
            <a:ext cx="1600200" cy="396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algn="r" eaLnBrk="1" fontAlgn="base" hangingPunct="1">
              <a:spcBef>
                <a:spcPct val="50000"/>
              </a:spcBef>
              <a:spcAft>
                <a:spcPct val="0"/>
              </a:spcAft>
            </a:pPr>
            <a:r>
              <a:rPr lang="en-US" sz="2000" smtClean="0">
                <a:solidFill>
                  <a:srgbClr val="800080"/>
                </a:solidFill>
              </a:rPr>
              <a:t>LED symbol</a:t>
            </a:r>
            <a:endParaRPr lang="th-TH" sz="2000" smtClean="0">
              <a:solidFill>
                <a:srgbClr val="800080"/>
              </a:solidFill>
            </a:endParaRPr>
          </a:p>
        </p:txBody>
      </p:sp>
    </p:spTree>
    <p:extLst>
      <p:ext uri="{BB962C8B-B14F-4D97-AF65-F5344CB8AC3E}">
        <p14:creationId xmlns="" xmlns:p14="http://schemas.microsoft.com/office/powerpoint/2010/main" val="41761061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p:txBody>
          <a:bodyPr/>
          <a:lstStyle/>
          <a:p>
            <a:pPr marL="1997075" indent="-1997075" eaLnBrk="1" hangingPunct="1"/>
            <a:r>
              <a:rPr lang="en-US" sz="2800" b="1" dirty="0" smtClean="0">
                <a:solidFill>
                  <a:srgbClr val="FF0000"/>
                </a:solidFill>
              </a:rPr>
              <a:t>Multicolor LED:</a:t>
            </a:r>
            <a:endParaRPr lang="th-TH" sz="2800" b="1" dirty="0" smtClean="0">
              <a:solidFill>
                <a:srgbClr val="FF0000"/>
              </a:solidFill>
            </a:endParaRPr>
          </a:p>
        </p:txBody>
      </p:sp>
      <p:graphicFrame>
        <p:nvGraphicFramePr>
          <p:cNvPr id="33794" name="Object 4"/>
          <p:cNvGraphicFramePr>
            <a:graphicFrameLocks noChangeAspect="1"/>
          </p:cNvGraphicFramePr>
          <p:nvPr/>
        </p:nvGraphicFramePr>
        <p:xfrm>
          <a:off x="1371600" y="1600200"/>
          <a:ext cx="6400800" cy="3233738"/>
        </p:xfrm>
        <a:graphic>
          <a:graphicData uri="http://schemas.openxmlformats.org/presentationml/2006/ole">
            <p:oleObj spid="_x0000_s264194" name="Visio" r:id="rId3" imgW="3128772" imgH="1580388" progId="Visio.Drawing.11">
              <p:embed/>
            </p:oleObj>
          </a:graphicData>
        </a:graphic>
      </p:graphicFrame>
    </p:spTree>
    <p:extLst>
      <p:ext uri="{BB962C8B-B14F-4D97-AF65-F5344CB8AC3E}">
        <p14:creationId xmlns="" xmlns:p14="http://schemas.microsoft.com/office/powerpoint/2010/main" val="16072098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p:txBody>
          <a:bodyPr/>
          <a:lstStyle/>
          <a:p>
            <a:r>
              <a:rPr lang="tr-TR" sz="2800" b="1" dirty="0">
                <a:solidFill>
                  <a:srgbClr val="FF0000"/>
                </a:solidFill>
                <a:latin typeface="Times New Roman" pitchFamily="18" charset="0"/>
                <a:cs typeface="Times New Roman" pitchFamily="18" charset="0"/>
              </a:rPr>
              <a:t>Colours of </a:t>
            </a:r>
            <a:r>
              <a:rPr lang="tr-TR" sz="2800" b="1" dirty="0" smtClean="0">
                <a:solidFill>
                  <a:srgbClr val="FF0000"/>
                </a:solidFill>
                <a:latin typeface="Times New Roman" pitchFamily="18" charset="0"/>
                <a:cs typeface="Times New Roman" pitchFamily="18" charset="0"/>
              </a:rPr>
              <a:t>LEDs</a:t>
            </a:r>
            <a:r>
              <a:rPr lang="en-US" sz="2800" b="1" dirty="0" smtClean="0">
                <a:solidFill>
                  <a:srgbClr val="FF0000"/>
                </a:solidFill>
                <a:latin typeface="Times New Roman" pitchFamily="18" charset="0"/>
                <a:cs typeface="Times New Roman" pitchFamily="18" charset="0"/>
              </a:rPr>
              <a:t>:</a:t>
            </a:r>
            <a:endParaRPr lang="tr-TR" sz="2800" b="1" dirty="0">
              <a:solidFill>
                <a:srgbClr val="FF0000"/>
              </a:solidFill>
              <a:latin typeface="Times New Roman" pitchFamily="18" charset="0"/>
              <a:cs typeface="Times New Roman" pitchFamily="18" charset="0"/>
            </a:endParaRPr>
          </a:p>
        </p:txBody>
      </p:sp>
      <p:pic>
        <p:nvPicPr>
          <p:cNvPr id="150535" name="Picture 7" descr="LED colours"/>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5578475" y="2111375"/>
            <a:ext cx="2946400" cy="1533525"/>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150537" name="Text Box 9"/>
          <p:cNvSpPr txBox="1">
            <a:spLocks noChangeArrowheads="1"/>
          </p:cNvSpPr>
          <p:nvPr/>
        </p:nvSpPr>
        <p:spPr bwMode="auto">
          <a:xfrm>
            <a:off x="533400" y="4343400"/>
            <a:ext cx="8135938" cy="13234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buClr>
                <a:srgbClr val="FF0000"/>
              </a:buClr>
              <a:buFont typeface="Wingdings" pitchFamily="2" charset="2"/>
              <a:buChar char="Ø"/>
            </a:pPr>
            <a:r>
              <a:rPr lang="en-US" sz="2000" dirty="0" smtClean="0">
                <a:solidFill>
                  <a:prstClr val="black"/>
                </a:solidFill>
                <a:latin typeface="Times New Roman" pitchFamily="18" charset="0"/>
                <a:cs typeface="Times New Roman" pitchFamily="18" charset="0"/>
              </a:rPr>
              <a:t> </a:t>
            </a:r>
            <a:r>
              <a:rPr lang="tr-TR" sz="2000" dirty="0" smtClean="0">
                <a:solidFill>
                  <a:prstClr val="black"/>
                </a:solidFill>
                <a:latin typeface="Times New Roman" pitchFamily="18" charset="0"/>
                <a:cs typeface="Times New Roman" pitchFamily="18" charset="0"/>
              </a:rPr>
              <a:t>LEDs </a:t>
            </a:r>
            <a:r>
              <a:rPr lang="tr-TR" sz="2000" dirty="0">
                <a:solidFill>
                  <a:prstClr val="black"/>
                </a:solidFill>
                <a:latin typeface="Times New Roman" pitchFamily="18" charset="0"/>
                <a:cs typeface="Times New Roman" pitchFamily="18" charset="0"/>
              </a:rPr>
              <a:t>are available in red, orange, amber, yellow, green, blue and white. Blue and white LEDs are much more expensive than the other colours. The colour of an LED is determined by the semiconductor material, not by the colouring of the 'package' (the plastic body). </a:t>
            </a:r>
          </a:p>
        </p:txBody>
      </p:sp>
      <p:sp>
        <p:nvSpPr>
          <p:cNvPr id="150539" name="Rectangle 11"/>
          <p:cNvSpPr>
            <a:spLocks noChangeArrowheads="1"/>
          </p:cNvSpPr>
          <p:nvPr/>
        </p:nvSpPr>
        <p:spPr bwMode="auto">
          <a:xfrm>
            <a:off x="468313" y="1919288"/>
            <a:ext cx="4897437" cy="1938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just">
              <a:buClr>
                <a:srgbClr val="FF0000"/>
              </a:buClr>
              <a:buFont typeface="Wingdings" pitchFamily="2" charset="2"/>
              <a:buChar char="Ø"/>
            </a:pPr>
            <a:r>
              <a:rPr lang="en-US" sz="2000" dirty="0" smtClean="0">
                <a:solidFill>
                  <a:prstClr val="black"/>
                </a:solidFill>
                <a:latin typeface="Times New Roman" pitchFamily="18" charset="0"/>
                <a:cs typeface="Times New Roman" pitchFamily="18" charset="0"/>
              </a:rPr>
              <a:t> LEDs </a:t>
            </a:r>
            <a:r>
              <a:rPr lang="en-US" sz="2000" dirty="0">
                <a:solidFill>
                  <a:prstClr val="black"/>
                </a:solidFill>
                <a:latin typeface="Times New Roman" pitchFamily="18" charset="0"/>
                <a:cs typeface="Times New Roman" pitchFamily="18" charset="0"/>
              </a:rPr>
              <a:t>are made from </a:t>
            </a:r>
            <a:r>
              <a:rPr lang="en-US" sz="2000" dirty="0" smtClean="0">
                <a:solidFill>
                  <a:prstClr val="black"/>
                </a:solidFill>
                <a:latin typeface="Times New Roman" pitchFamily="18" charset="0"/>
                <a:cs typeface="Times New Roman" pitchFamily="18" charset="0"/>
              </a:rPr>
              <a:t>gallium-based </a:t>
            </a:r>
            <a:r>
              <a:rPr lang="en-US" sz="2000" dirty="0">
                <a:solidFill>
                  <a:prstClr val="black"/>
                </a:solidFill>
                <a:latin typeface="Times New Roman" pitchFamily="18" charset="0"/>
                <a:cs typeface="Times New Roman" pitchFamily="18" charset="0"/>
              </a:rPr>
              <a:t>crystals that contain one or more additional materials such as phosphorous to produce a distinct color. Different </a:t>
            </a:r>
            <a:r>
              <a:rPr lang="en-US" sz="2000" dirty="0" smtClean="0">
                <a:solidFill>
                  <a:prstClr val="black"/>
                </a:solidFill>
                <a:latin typeface="Times New Roman" pitchFamily="18" charset="0"/>
                <a:cs typeface="Times New Roman" pitchFamily="18" charset="0"/>
              </a:rPr>
              <a:t>LEDs emit </a:t>
            </a:r>
            <a:r>
              <a:rPr lang="en-US" sz="2000" dirty="0">
                <a:solidFill>
                  <a:prstClr val="black"/>
                </a:solidFill>
                <a:latin typeface="Times New Roman" pitchFamily="18" charset="0"/>
                <a:cs typeface="Times New Roman" pitchFamily="18" charset="0"/>
              </a:rPr>
              <a:t>light in specific regions of the visible light spectrum and produce different intensity levels. </a:t>
            </a:r>
          </a:p>
        </p:txBody>
      </p:sp>
    </p:spTree>
    <p:extLst>
      <p:ext uri="{BB962C8B-B14F-4D97-AF65-F5344CB8AC3E}">
        <p14:creationId xmlns:p14="http://schemas.microsoft.com/office/powerpoint/2010/main" xmlns="" val="26752709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normAutofit/>
          </a:bodyPr>
          <a:lstStyle/>
          <a:p>
            <a:pPr eaLnBrk="1" hangingPunct="1">
              <a:defRPr/>
            </a:pPr>
            <a:r>
              <a:rPr lang="en-GB" sz="2800" b="1" dirty="0" smtClean="0">
                <a:solidFill>
                  <a:srgbClr val="FF0000"/>
                </a:solidFill>
                <a:latin typeface="Times New Roman" pitchFamily="18" charset="0"/>
                <a:cs typeface="Times New Roman" pitchFamily="18" charset="0"/>
              </a:rPr>
              <a:t>Materials for Visible Wavelength LEDs</a:t>
            </a:r>
          </a:p>
        </p:txBody>
      </p:sp>
      <p:sp>
        <p:nvSpPr>
          <p:cNvPr id="81923" name="Rectangle 3"/>
          <p:cNvSpPr>
            <a:spLocks noGrp="1" noChangeArrowheads="1"/>
          </p:cNvSpPr>
          <p:nvPr>
            <p:ph type="body" sz="half" idx="1"/>
          </p:nvPr>
        </p:nvSpPr>
        <p:spPr>
          <a:xfrm>
            <a:off x="457200" y="1600200"/>
            <a:ext cx="8435975" cy="2908300"/>
          </a:xfrm>
        </p:spPr>
        <p:txBody>
          <a:bodyPr/>
          <a:lstStyle/>
          <a:p>
            <a:pPr eaLnBrk="1" hangingPunct="1">
              <a:buClr>
                <a:srgbClr val="FF0000"/>
              </a:buClr>
              <a:buFont typeface="Wingdings" pitchFamily="2" charset="2"/>
              <a:buChar char="Ø"/>
              <a:defRPr/>
            </a:pPr>
            <a:r>
              <a:rPr lang="en-GB" sz="2400" dirty="0" smtClean="0">
                <a:latin typeface="Times New Roman" pitchFamily="18" charset="0"/>
                <a:cs typeface="Times New Roman" pitchFamily="18" charset="0"/>
              </a:rPr>
              <a:t>We see them almost everyday, either on calculator displays or indicator panels.</a:t>
            </a:r>
          </a:p>
          <a:p>
            <a:pPr eaLnBrk="1" hangingPunct="1">
              <a:buClr>
                <a:srgbClr val="FF0000"/>
              </a:buClr>
              <a:buFont typeface="Wingdings" pitchFamily="2" charset="2"/>
              <a:buChar char="Ø"/>
              <a:defRPr/>
            </a:pPr>
            <a:r>
              <a:rPr lang="en-GB" sz="2400" dirty="0" smtClean="0">
                <a:latin typeface="Times New Roman" pitchFamily="18" charset="0"/>
                <a:cs typeface="Times New Roman" pitchFamily="18" charset="0"/>
              </a:rPr>
              <a:t>Red LED use as “ power on” indicator</a:t>
            </a:r>
          </a:p>
          <a:p>
            <a:pPr eaLnBrk="1" hangingPunct="1">
              <a:buClr>
                <a:srgbClr val="FF0000"/>
              </a:buClr>
              <a:buFont typeface="Wingdings" pitchFamily="2" charset="2"/>
              <a:buChar char="Ø"/>
              <a:defRPr/>
            </a:pPr>
            <a:r>
              <a:rPr lang="en-GB" sz="2400" dirty="0" smtClean="0">
                <a:latin typeface="Times New Roman" pitchFamily="18" charset="0"/>
                <a:cs typeface="Times New Roman" pitchFamily="18" charset="0"/>
              </a:rPr>
              <a:t>Yellow, green and amber LEDs are also widely available but very few of you will have seen a blue LED.</a:t>
            </a:r>
          </a:p>
        </p:txBody>
      </p:sp>
      <p:pic>
        <p:nvPicPr>
          <p:cNvPr id="39940" name="Picture 4" descr="tx4newpackshot2">
            <a:hlinkClick r:id="rId2"/>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3276600" y="4191000"/>
            <a:ext cx="1720850" cy="219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41" name="Picture 5" descr="1948suction">
            <a:hlinkClick r:id="rId4"/>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257800" y="5029200"/>
            <a:ext cx="1728788"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42" name="Picture 6" descr="ti_calculato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887072">
            <a:off x="7235825" y="3716338"/>
            <a:ext cx="1482725" cy="2709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943" name="Picture 7" descr="4 LED"/>
          <p:cNvPicPr>
            <a:picLocks noGrp="1" noChangeAspect="1" noChangeArrowheads="1"/>
          </p:cNvPicPr>
          <p:nvPr>
            <p:ph sz="half" idx="2"/>
          </p:nvPr>
        </p:nvPicPr>
        <p:blipFill>
          <a:blip r:embed="rId7" cstate="print">
            <a:lum bright="-12000" contrast="12000"/>
            <a:extLst>
              <a:ext uri="{28A0092B-C50C-407E-A947-70E740481C1C}">
                <a14:useLocalDpi xmlns:a14="http://schemas.microsoft.com/office/drawing/2010/main" xmlns="" val="0"/>
              </a:ext>
            </a:extLst>
          </a:blip>
          <a:srcRect/>
          <a:stretch>
            <a:fillRect/>
          </a:stretch>
        </p:blipFill>
        <p:spPr>
          <a:xfrm rot="2361422">
            <a:off x="656196" y="4764673"/>
            <a:ext cx="2087563" cy="1614488"/>
          </a:xfr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551451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eaLnBrk="1" hangingPunct="1"/>
            <a:fld id="{EC1B8C3D-9630-4C28-BB90-4AE779821BD6}" type="slidenum">
              <a:rPr lang="en-US" sz="1600">
                <a:solidFill>
                  <a:srgbClr val="000000"/>
                </a:solidFill>
                <a:latin typeface="Comic Sans MS" pitchFamily="66" charset="0"/>
              </a:rPr>
              <a:pPr eaLnBrk="1" hangingPunct="1"/>
              <a:t>36</a:t>
            </a:fld>
            <a:endParaRPr lang="th-TH" sz="1600">
              <a:solidFill>
                <a:srgbClr val="000000"/>
              </a:solidFill>
              <a:latin typeface="Comic Sans MS" pitchFamily="66" charset="0"/>
            </a:endParaRPr>
          </a:p>
        </p:txBody>
      </p:sp>
      <p:sp>
        <p:nvSpPr>
          <p:cNvPr id="50179" name="Rectangle 2"/>
          <p:cNvSpPr>
            <a:spLocks noGrp="1" noChangeArrowheads="1"/>
          </p:cNvSpPr>
          <p:nvPr>
            <p:ph type="title"/>
          </p:nvPr>
        </p:nvSpPr>
        <p:spPr/>
        <p:txBody>
          <a:bodyPr/>
          <a:lstStyle/>
          <a:p>
            <a:pPr eaLnBrk="1" hangingPunct="1"/>
            <a:r>
              <a:rPr lang="en-US" sz="2800" b="1" dirty="0" smtClean="0">
                <a:solidFill>
                  <a:srgbClr val="FF0000"/>
                </a:solidFill>
              </a:rPr>
              <a:t>Common LEDs:</a:t>
            </a:r>
            <a:endParaRPr lang="th-TH" sz="2800" b="1" dirty="0" smtClean="0">
              <a:solidFill>
                <a:srgbClr val="FF0000"/>
              </a:solidFill>
            </a:endParaRPr>
          </a:p>
        </p:txBody>
      </p:sp>
      <p:graphicFrame>
        <p:nvGraphicFramePr>
          <p:cNvPr id="44090" name="Group 58"/>
          <p:cNvGraphicFramePr>
            <a:graphicFrameLocks noGrp="1"/>
          </p:cNvGraphicFramePr>
          <p:nvPr/>
        </p:nvGraphicFramePr>
        <p:xfrm>
          <a:off x="533400" y="2057400"/>
          <a:ext cx="8153400" cy="2438401"/>
        </p:xfrm>
        <a:graphic>
          <a:graphicData uri="http://schemas.openxmlformats.org/drawingml/2006/table">
            <a:tbl>
              <a:tblPr/>
              <a:tblGrid>
                <a:gridCol w="2286000"/>
                <a:gridCol w="3149600"/>
                <a:gridCol w="2717800"/>
              </a:tblGrid>
              <a:tr h="3962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Elements</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99FF66">
                            <a:gamma/>
                            <a:shade val="46275"/>
                            <a:invGamma/>
                          </a:srgbClr>
                        </a:gs>
                        <a:gs pos="50000">
                          <a:srgbClr val="99FF66"/>
                        </a:gs>
                        <a:gs pos="100000">
                          <a:srgbClr val="99FF66">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Forward voltage (</a:t>
                      </a:r>
                      <a:r>
                        <a:rPr kumimoji="0" lang="en-US" sz="2000" b="0" i="1" u="none" strike="noStrike" cap="none" normalizeH="0" baseline="0" smtClean="0">
                          <a:ln>
                            <a:noFill/>
                          </a:ln>
                          <a:solidFill>
                            <a:schemeClr val="tx1"/>
                          </a:solidFill>
                          <a:effectLst/>
                          <a:latin typeface="Verdana" pitchFamily="34" charset="0"/>
                          <a:cs typeface="Angsana New" pitchFamily="18" charset="-34"/>
                        </a:rPr>
                        <a:t>V</a:t>
                      </a:r>
                      <a:r>
                        <a:rPr kumimoji="0" lang="en-US" sz="2000" b="0" i="1" u="none" strike="noStrike" cap="none" normalizeH="0" baseline="-25000" smtClean="0">
                          <a:ln>
                            <a:noFill/>
                          </a:ln>
                          <a:solidFill>
                            <a:schemeClr val="tx1"/>
                          </a:solidFill>
                          <a:effectLst/>
                          <a:latin typeface="Verdana" pitchFamily="34" charset="0"/>
                          <a:cs typeface="Angsana New" pitchFamily="18" charset="-34"/>
                        </a:rPr>
                        <a:t>F</a:t>
                      </a:r>
                      <a:r>
                        <a:rPr kumimoji="0" lang="en-US" sz="2000" b="0" i="0" u="none" strike="noStrike" cap="none" normalizeH="0" baseline="0" smtClean="0">
                          <a:ln>
                            <a:noFill/>
                          </a:ln>
                          <a:solidFill>
                            <a:schemeClr val="tx1"/>
                          </a:solidFill>
                          <a:effectLst/>
                          <a:latin typeface="Verdana" pitchFamily="34" charset="0"/>
                          <a:cs typeface="Angsana New" pitchFamily="18" charset="-34"/>
                        </a:rPr>
                        <a:t>)</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99FF66">
                            <a:gamma/>
                            <a:shade val="46275"/>
                            <a:invGamma/>
                          </a:srgbClr>
                        </a:gs>
                        <a:gs pos="50000">
                          <a:srgbClr val="99FF66"/>
                        </a:gs>
                        <a:gs pos="100000">
                          <a:srgbClr val="99FF66">
                            <a:gamma/>
                            <a:shade val="46275"/>
                            <a:invGamma/>
                          </a:srgbClr>
                        </a:gs>
                      </a:gsLst>
                      <a:lin ang="540000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Color Emitted</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99FF66">
                            <a:gamma/>
                            <a:shade val="46275"/>
                            <a:invGamma/>
                          </a:srgbClr>
                        </a:gs>
                        <a:gs pos="50000">
                          <a:srgbClr val="99FF66"/>
                        </a:gs>
                        <a:gs pos="100000">
                          <a:srgbClr val="99FF66">
                            <a:gamma/>
                            <a:shade val="46275"/>
                            <a:invGamma/>
                          </a:srgbClr>
                        </a:gs>
                      </a:gsLst>
                      <a:lin ang="5400000" scaled="1"/>
                    </a:gradFill>
                  </a:tcPr>
                </a:tc>
              </a:tr>
              <a:tr h="3962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GaAs</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1.5 V @ </a:t>
                      </a:r>
                      <a:r>
                        <a:rPr kumimoji="0" lang="en-US" sz="2000" b="0" i="1" u="none" strike="noStrike" cap="none" normalizeH="0" baseline="0" smtClean="0">
                          <a:ln>
                            <a:noFill/>
                          </a:ln>
                          <a:solidFill>
                            <a:schemeClr val="tx1"/>
                          </a:solidFill>
                          <a:effectLst/>
                          <a:latin typeface="Verdana" pitchFamily="34" charset="0"/>
                          <a:cs typeface="Angsana New" pitchFamily="18" charset="-34"/>
                        </a:rPr>
                        <a:t>I</a:t>
                      </a:r>
                      <a:r>
                        <a:rPr kumimoji="0" lang="en-US" sz="2000" b="0" i="1" u="none" strike="noStrike" cap="none" normalizeH="0" baseline="-25000" smtClean="0">
                          <a:ln>
                            <a:noFill/>
                          </a:ln>
                          <a:solidFill>
                            <a:schemeClr val="tx1"/>
                          </a:solidFill>
                          <a:effectLst/>
                          <a:latin typeface="Verdana" pitchFamily="34" charset="0"/>
                          <a:cs typeface="Angsana New" pitchFamily="18" charset="-34"/>
                        </a:rPr>
                        <a:t>F</a:t>
                      </a:r>
                      <a:r>
                        <a:rPr kumimoji="0" lang="en-US" sz="2000" b="0" i="0" u="none" strike="noStrike" cap="none" normalizeH="0" baseline="0" smtClean="0">
                          <a:ln>
                            <a:noFill/>
                          </a:ln>
                          <a:solidFill>
                            <a:schemeClr val="tx1"/>
                          </a:solidFill>
                          <a:effectLst/>
                          <a:latin typeface="Verdana" pitchFamily="34" charset="0"/>
                          <a:cs typeface="Angsana New" pitchFamily="18" charset="-34"/>
                        </a:rPr>
                        <a:t> = 20 mA</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bg1"/>
                          </a:solidFill>
                          <a:effectLst/>
                          <a:latin typeface="Verdana" pitchFamily="34" charset="0"/>
                          <a:cs typeface="Angsana New" pitchFamily="18" charset="-34"/>
                        </a:rPr>
                        <a:t>Infrared (invisible)</a:t>
                      </a:r>
                      <a:endParaRPr kumimoji="0" lang="th-TH" sz="2000" b="0" i="0" u="none" strike="noStrike" cap="none" normalizeH="0" baseline="0" smtClean="0">
                        <a:ln>
                          <a:noFill/>
                        </a:ln>
                        <a:solidFill>
                          <a:schemeClr val="bg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159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AlGaAs</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1.8 V @ </a:t>
                      </a:r>
                      <a:r>
                        <a:rPr kumimoji="0" lang="en-US" sz="2000" b="0" i="1" u="none" strike="noStrike" cap="none" normalizeH="0" baseline="0" smtClean="0">
                          <a:ln>
                            <a:noFill/>
                          </a:ln>
                          <a:solidFill>
                            <a:schemeClr val="tx1"/>
                          </a:solidFill>
                          <a:effectLst/>
                          <a:latin typeface="Verdana" pitchFamily="34" charset="0"/>
                          <a:cs typeface="Angsana New" pitchFamily="18" charset="-34"/>
                        </a:rPr>
                        <a:t>I</a:t>
                      </a:r>
                      <a:r>
                        <a:rPr kumimoji="0" lang="en-US" sz="2000" b="0" i="1" u="none" strike="noStrike" cap="none" normalizeH="0" baseline="-25000" smtClean="0">
                          <a:ln>
                            <a:noFill/>
                          </a:ln>
                          <a:solidFill>
                            <a:schemeClr val="tx1"/>
                          </a:solidFill>
                          <a:effectLst/>
                          <a:latin typeface="Verdana" pitchFamily="34" charset="0"/>
                          <a:cs typeface="Angsana New" pitchFamily="18" charset="-34"/>
                        </a:rPr>
                        <a:t>F</a:t>
                      </a:r>
                      <a:r>
                        <a:rPr kumimoji="0" lang="en-US" sz="2000" b="0" i="0" u="none" strike="noStrike" cap="none" normalizeH="0" baseline="0" smtClean="0">
                          <a:ln>
                            <a:noFill/>
                          </a:ln>
                          <a:solidFill>
                            <a:schemeClr val="tx1"/>
                          </a:solidFill>
                          <a:effectLst/>
                          <a:latin typeface="Verdana" pitchFamily="34" charset="0"/>
                          <a:cs typeface="Angsana New" pitchFamily="18" charset="-34"/>
                        </a:rPr>
                        <a:t> = 20 mA</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3300"/>
                          </a:solidFill>
                          <a:effectLst/>
                          <a:latin typeface="Verdana" pitchFamily="34" charset="0"/>
                          <a:cs typeface="Angsana New" pitchFamily="18" charset="-34"/>
                        </a:rPr>
                        <a:t>Red</a:t>
                      </a:r>
                      <a:endParaRPr kumimoji="0" lang="th-TH" sz="2000" b="0" i="0" u="none" strike="noStrike" cap="none" normalizeH="0" baseline="0" smtClean="0">
                        <a:ln>
                          <a:noFill/>
                        </a:ln>
                        <a:solidFill>
                          <a:srgbClr val="FF3300"/>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1756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GaP</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2.4 V @ </a:t>
                      </a:r>
                      <a:r>
                        <a:rPr kumimoji="0" lang="en-US" sz="2000" b="0" i="1" u="none" strike="noStrike" cap="none" normalizeH="0" baseline="0" smtClean="0">
                          <a:ln>
                            <a:noFill/>
                          </a:ln>
                          <a:solidFill>
                            <a:schemeClr val="tx1"/>
                          </a:solidFill>
                          <a:effectLst/>
                          <a:latin typeface="Verdana" pitchFamily="34" charset="0"/>
                          <a:cs typeface="Angsana New" pitchFamily="18" charset="-34"/>
                        </a:rPr>
                        <a:t>I</a:t>
                      </a:r>
                      <a:r>
                        <a:rPr kumimoji="0" lang="en-US" sz="2000" b="0" i="1" u="none" strike="noStrike" cap="none" normalizeH="0" baseline="-25000" smtClean="0">
                          <a:ln>
                            <a:noFill/>
                          </a:ln>
                          <a:solidFill>
                            <a:schemeClr val="tx1"/>
                          </a:solidFill>
                          <a:effectLst/>
                          <a:latin typeface="Verdana" pitchFamily="34" charset="0"/>
                          <a:cs typeface="Angsana New" pitchFamily="18" charset="-34"/>
                        </a:rPr>
                        <a:t>F</a:t>
                      </a:r>
                      <a:r>
                        <a:rPr kumimoji="0" lang="en-US" sz="2000" b="0" i="0" u="none" strike="noStrike" cap="none" normalizeH="0" baseline="0" smtClean="0">
                          <a:ln>
                            <a:noFill/>
                          </a:ln>
                          <a:solidFill>
                            <a:schemeClr val="tx1"/>
                          </a:solidFill>
                          <a:effectLst/>
                          <a:latin typeface="Verdana" pitchFamily="34" charset="0"/>
                          <a:cs typeface="Angsana New" pitchFamily="18" charset="-34"/>
                        </a:rPr>
                        <a:t> = 20 mA</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66FF33"/>
                          </a:solidFill>
                          <a:effectLst/>
                          <a:latin typeface="Verdana" pitchFamily="34" charset="0"/>
                          <a:cs typeface="Angsana New" pitchFamily="18" charset="-34"/>
                        </a:rPr>
                        <a:t>Green</a:t>
                      </a:r>
                      <a:endParaRPr kumimoji="0" lang="th-TH" sz="2000" b="0" i="0" u="none" strike="noStrike" cap="none" normalizeH="0" baseline="0" smtClean="0">
                        <a:ln>
                          <a:noFill/>
                        </a:ln>
                        <a:solidFill>
                          <a:srgbClr val="66FF33"/>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1597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AlGaInP</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2.0 V @ </a:t>
                      </a:r>
                      <a:r>
                        <a:rPr kumimoji="0" lang="en-US" sz="2000" b="0" i="1" u="none" strike="noStrike" cap="none" normalizeH="0" baseline="0" smtClean="0">
                          <a:ln>
                            <a:noFill/>
                          </a:ln>
                          <a:solidFill>
                            <a:schemeClr val="tx1"/>
                          </a:solidFill>
                          <a:effectLst/>
                          <a:latin typeface="Verdana" pitchFamily="34" charset="0"/>
                          <a:cs typeface="Angsana New" pitchFamily="18" charset="-34"/>
                        </a:rPr>
                        <a:t>I</a:t>
                      </a:r>
                      <a:r>
                        <a:rPr kumimoji="0" lang="en-US" sz="2000" b="0" i="1" u="none" strike="noStrike" cap="none" normalizeH="0" baseline="-25000" smtClean="0">
                          <a:ln>
                            <a:noFill/>
                          </a:ln>
                          <a:solidFill>
                            <a:schemeClr val="tx1"/>
                          </a:solidFill>
                          <a:effectLst/>
                          <a:latin typeface="Verdana" pitchFamily="34" charset="0"/>
                          <a:cs typeface="Angsana New" pitchFamily="18" charset="-34"/>
                        </a:rPr>
                        <a:t>F</a:t>
                      </a:r>
                      <a:r>
                        <a:rPr kumimoji="0" lang="en-US" sz="2000" b="0" i="0" u="none" strike="noStrike" cap="none" normalizeH="0" baseline="0" smtClean="0">
                          <a:ln>
                            <a:noFill/>
                          </a:ln>
                          <a:solidFill>
                            <a:schemeClr val="tx1"/>
                          </a:solidFill>
                          <a:effectLst/>
                          <a:latin typeface="Verdana" pitchFamily="34" charset="0"/>
                          <a:cs typeface="Angsana New" pitchFamily="18" charset="-34"/>
                        </a:rPr>
                        <a:t> = 20 mA</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FF00"/>
                          </a:solidFill>
                          <a:effectLst/>
                          <a:latin typeface="Verdana" pitchFamily="34" charset="0"/>
                          <a:cs typeface="Angsana New" pitchFamily="18" charset="-34"/>
                        </a:rPr>
                        <a:t>Amber (yellow)</a:t>
                      </a:r>
                      <a:endParaRPr kumimoji="0" lang="th-TH" sz="2000" b="0" i="0" u="none" strike="noStrike" cap="none" normalizeH="0" baseline="0" smtClean="0">
                        <a:ln>
                          <a:noFill/>
                        </a:ln>
                        <a:solidFill>
                          <a:srgbClr val="FFFF00"/>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39629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AlGaInN</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Verdana" pitchFamily="34" charset="0"/>
                          <a:cs typeface="Angsana New" pitchFamily="18" charset="-34"/>
                        </a:rPr>
                        <a:t>3.6 V @ </a:t>
                      </a:r>
                      <a:r>
                        <a:rPr kumimoji="0" lang="en-US" sz="2000" b="0" i="1" u="none" strike="noStrike" cap="none" normalizeH="0" baseline="0" smtClean="0">
                          <a:ln>
                            <a:noFill/>
                          </a:ln>
                          <a:solidFill>
                            <a:schemeClr val="tx1"/>
                          </a:solidFill>
                          <a:effectLst/>
                          <a:latin typeface="Verdana" pitchFamily="34" charset="0"/>
                          <a:cs typeface="Angsana New" pitchFamily="18" charset="-34"/>
                        </a:rPr>
                        <a:t>I</a:t>
                      </a:r>
                      <a:r>
                        <a:rPr kumimoji="0" lang="en-US" sz="2000" b="0" i="1" u="none" strike="noStrike" cap="none" normalizeH="0" baseline="-25000" smtClean="0">
                          <a:ln>
                            <a:noFill/>
                          </a:ln>
                          <a:solidFill>
                            <a:schemeClr val="tx1"/>
                          </a:solidFill>
                          <a:effectLst/>
                          <a:latin typeface="Verdana" pitchFamily="34" charset="0"/>
                          <a:cs typeface="Angsana New" pitchFamily="18" charset="-34"/>
                        </a:rPr>
                        <a:t>F</a:t>
                      </a:r>
                      <a:r>
                        <a:rPr kumimoji="0" lang="en-US" sz="2000" b="0" i="0" u="none" strike="noStrike" cap="none" normalizeH="0" baseline="0" smtClean="0">
                          <a:ln>
                            <a:noFill/>
                          </a:ln>
                          <a:solidFill>
                            <a:schemeClr val="tx1"/>
                          </a:solidFill>
                          <a:effectLst/>
                          <a:latin typeface="Verdana" pitchFamily="34" charset="0"/>
                          <a:cs typeface="Angsana New" pitchFamily="18" charset="-34"/>
                        </a:rPr>
                        <a:t> = 20 mA</a:t>
                      </a:r>
                      <a:endParaRPr kumimoji="0" lang="th-TH" sz="2000" b="0" i="0" u="none" strike="noStrike" cap="none" normalizeH="0" baseline="0" smtClean="0">
                        <a:ln>
                          <a:noFill/>
                        </a:ln>
                        <a:solidFill>
                          <a:schemeClr val="tx1"/>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0000FF"/>
                          </a:solidFill>
                          <a:effectLst/>
                          <a:latin typeface="Verdana" pitchFamily="34" charset="0"/>
                          <a:cs typeface="Angsana New" pitchFamily="18" charset="-34"/>
                        </a:rPr>
                        <a:t>Blue</a:t>
                      </a:r>
                      <a:endParaRPr kumimoji="0" lang="th-TH" sz="2000" b="0" i="0" u="none" strike="noStrike" cap="none" normalizeH="0" baseline="0" smtClean="0">
                        <a:ln>
                          <a:noFill/>
                        </a:ln>
                        <a:solidFill>
                          <a:srgbClr val="0000FF"/>
                        </a:solidFill>
                        <a:effectLst/>
                        <a:latin typeface="Verdana" pitchFamily="34" charset="0"/>
                        <a:cs typeface="Angsana New" pitchFamily="18" charset="-34"/>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Tree>
    <p:extLst>
      <p:ext uri="{BB962C8B-B14F-4D97-AF65-F5344CB8AC3E}">
        <p14:creationId xmlns="" xmlns:p14="http://schemas.microsoft.com/office/powerpoint/2010/main" val="11901271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11AC11C4-F4D2-4CD3-A5BC-CA17321695E5}" type="slidenum">
              <a:rPr lang="en-US" sz="1400" smtClean="0">
                <a:solidFill>
                  <a:srgbClr val="000000"/>
                </a:solidFill>
              </a:rPr>
              <a:pPr/>
              <a:t>37</a:t>
            </a:fld>
            <a:endParaRPr lang="en-US" sz="1400" smtClean="0">
              <a:solidFill>
                <a:srgbClr val="000000"/>
              </a:solidFill>
            </a:endParaRPr>
          </a:p>
        </p:txBody>
      </p:sp>
      <p:sp>
        <p:nvSpPr>
          <p:cNvPr id="19459" name="Rectangle 2"/>
          <p:cNvSpPr>
            <a:spLocks noGrp="1" noChangeArrowheads="1"/>
          </p:cNvSpPr>
          <p:nvPr>
            <p:ph type="title"/>
          </p:nvPr>
        </p:nvSpPr>
        <p:spPr>
          <a:xfrm>
            <a:off x="762000" y="90488"/>
            <a:ext cx="7772400" cy="584200"/>
          </a:xfrm>
          <a:noFill/>
        </p:spPr>
        <p:txBody>
          <a:bodyPr/>
          <a:lstStyle/>
          <a:p>
            <a:r>
              <a:rPr lang="en-US" sz="2800" b="1" u="none" dirty="0" smtClean="0">
                <a:solidFill>
                  <a:srgbClr val="FF0000"/>
                </a:solidFill>
              </a:rPr>
              <a:t>Characteristics of Commercial LEDs</a:t>
            </a:r>
          </a:p>
        </p:txBody>
      </p:sp>
      <p:pic>
        <p:nvPicPr>
          <p:cNvPr id="19460" name="Picture 3" descr="auto0"/>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71575" y="1236663"/>
            <a:ext cx="6802438" cy="4940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768494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solidFill>
                  <a:srgbClr val="FF0000"/>
                </a:solidFill>
                <a:latin typeface="Times New Roman" pitchFamily="18" charset="0"/>
                <a:cs typeface="Times New Roman" pitchFamily="18" charset="0"/>
              </a:rPr>
              <a:t>Photo-Diodes</a:t>
            </a:r>
            <a:endParaRPr lang="en-US" sz="32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4714101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274638"/>
            <a:ext cx="8229600" cy="1401762"/>
          </a:xfrm>
          <a:noFill/>
        </p:spPr>
        <p:txBody>
          <a:bodyPr>
            <a:normAutofit/>
          </a:bodyPr>
          <a:lstStyle/>
          <a:p>
            <a:r>
              <a:rPr lang="en-US" sz="2800" b="1" dirty="0" smtClean="0">
                <a:solidFill>
                  <a:srgbClr val="FF0000"/>
                </a:solidFill>
                <a:latin typeface="Times New Roman" pitchFamily="18" charset="0"/>
                <a:cs typeface="Times New Roman" pitchFamily="18" charset="0"/>
              </a:rPr>
              <a:t>Photo-generation:</a:t>
            </a:r>
            <a:endParaRPr lang="en-US" sz="2800" dirty="0" smtClean="0"/>
          </a:p>
        </p:txBody>
      </p:sp>
      <p:sp>
        <p:nvSpPr>
          <p:cNvPr id="7172" name="Text Box 3"/>
          <p:cNvSpPr txBox="1">
            <a:spLocks noChangeArrowheads="1"/>
          </p:cNvSpPr>
          <p:nvPr/>
        </p:nvSpPr>
        <p:spPr bwMode="auto">
          <a:xfrm>
            <a:off x="381000" y="1447800"/>
            <a:ext cx="8077200" cy="400110"/>
          </a:xfrm>
          <a:prstGeom prst="rect">
            <a:avLst/>
          </a:prstGeom>
          <a:noFill/>
          <a:ln w="9525">
            <a:noFill/>
            <a:miter lim="800000"/>
            <a:headEnd/>
            <a:tailEnd/>
          </a:ln>
        </p:spPr>
        <p:txBody>
          <a:bodyPr>
            <a:spAutoFit/>
          </a:bodyPr>
          <a:lstStyle/>
          <a:p>
            <a:pPr marL="225425" indent="-225425">
              <a:buClr>
                <a:srgbClr val="FF0000"/>
              </a:buClr>
              <a:buFont typeface="Wingdings" pitchFamily="2" charset="2"/>
              <a:buChar char="Ø"/>
            </a:pPr>
            <a:r>
              <a:rPr lang="en-US" sz="2000" dirty="0" smtClean="0">
                <a:solidFill>
                  <a:prstClr val="black"/>
                </a:solidFill>
                <a:latin typeface="Times New Roman" pitchFamily="18" charset="0"/>
                <a:cs typeface="Times New Roman" pitchFamily="18" charset="0"/>
              </a:rPr>
              <a:t>  An </a:t>
            </a:r>
            <a:r>
              <a:rPr lang="en-US" sz="2000" dirty="0">
                <a:solidFill>
                  <a:prstClr val="black"/>
                </a:solidFill>
                <a:latin typeface="Times New Roman" pitchFamily="18" charset="0"/>
                <a:cs typeface="Times New Roman" pitchFamily="18" charset="0"/>
              </a:rPr>
              <a:t>important generation process in device operation is </a:t>
            </a:r>
            <a:r>
              <a:rPr lang="en-US" sz="2000" b="1" i="1" dirty="0">
                <a:solidFill>
                  <a:srgbClr val="FF3300"/>
                </a:solidFill>
                <a:latin typeface="Times New Roman" pitchFamily="18" charset="0"/>
                <a:cs typeface="Times New Roman" pitchFamily="18" charset="0"/>
              </a:rPr>
              <a:t>photo-generation</a:t>
            </a:r>
            <a:endParaRPr lang="en-US" sz="2000" i="1" dirty="0">
              <a:solidFill>
                <a:prstClr val="black"/>
              </a:solidFill>
              <a:latin typeface="Times New Roman" pitchFamily="18" charset="0"/>
              <a:cs typeface="Times New Roman" pitchFamily="18" charset="0"/>
            </a:endParaRPr>
          </a:p>
        </p:txBody>
      </p:sp>
      <p:sp>
        <p:nvSpPr>
          <p:cNvPr id="7173" name="Text Box 5"/>
          <p:cNvSpPr txBox="1">
            <a:spLocks noChangeArrowheads="1"/>
          </p:cNvSpPr>
          <p:nvPr/>
        </p:nvSpPr>
        <p:spPr bwMode="auto">
          <a:xfrm>
            <a:off x="381000" y="2057400"/>
            <a:ext cx="8077200" cy="707886"/>
          </a:xfrm>
          <a:prstGeom prst="rect">
            <a:avLst/>
          </a:prstGeom>
          <a:noFill/>
          <a:ln w="9525">
            <a:noFill/>
            <a:miter lim="800000"/>
            <a:headEnd/>
            <a:tailEnd/>
          </a:ln>
        </p:spPr>
        <p:txBody>
          <a:bodyPr>
            <a:spAutoFit/>
          </a:bodyPr>
          <a:lstStyle/>
          <a:p>
            <a:pPr>
              <a:buClr>
                <a:srgbClr val="FF0000"/>
              </a:buClr>
              <a:buFont typeface="Wingdings" pitchFamily="2" charset="2"/>
              <a:buChar char="Ø"/>
            </a:pPr>
            <a:r>
              <a:rPr lang="en-US" sz="2000" dirty="0" smtClean="0">
                <a:solidFill>
                  <a:prstClr val="black"/>
                </a:solidFill>
                <a:latin typeface="Times New Roman" pitchFamily="18" charset="0"/>
                <a:cs typeface="Times New Roman" pitchFamily="18" charset="0"/>
              </a:rPr>
              <a:t>  If </a:t>
            </a:r>
            <a:r>
              <a:rPr lang="en-US" sz="2000" dirty="0">
                <a:solidFill>
                  <a:prstClr val="black"/>
                </a:solidFill>
                <a:latin typeface="Times New Roman" pitchFamily="18" charset="0"/>
                <a:cs typeface="Times New Roman" pitchFamily="18" charset="0"/>
              </a:rPr>
              <a:t>the photon energy (</a:t>
            </a:r>
            <a:r>
              <a:rPr lang="en-US" sz="2000" i="1" dirty="0">
                <a:solidFill>
                  <a:prstClr val="black"/>
                </a:solidFill>
                <a:latin typeface="Times New Roman" pitchFamily="18" charset="0"/>
                <a:cs typeface="Times New Roman" pitchFamily="18" charset="0"/>
              </a:rPr>
              <a:t>h</a:t>
            </a:r>
            <a:r>
              <a:rPr lang="en-US" sz="2000" dirty="0">
                <a:solidFill>
                  <a:prstClr val="black"/>
                </a:solidFill>
                <a:latin typeface="Times New Roman" pitchFamily="18" charset="0"/>
                <a:cs typeface="Times New Roman" pitchFamily="18" charset="0"/>
                <a:sym typeface="Symbol" pitchFamily="18" charset="2"/>
              </a:rPr>
              <a:t>) is greater than the band gap energy</a:t>
            </a:r>
            <a:r>
              <a:rPr lang="en-US" sz="2000" dirty="0" smtClean="0">
                <a:solidFill>
                  <a:prstClr val="black"/>
                </a:solidFill>
                <a:latin typeface="Times New Roman" pitchFamily="18" charset="0"/>
                <a:cs typeface="Times New Roman" pitchFamily="18" charset="0"/>
                <a:sym typeface="Symbol" pitchFamily="18" charset="2"/>
              </a:rPr>
              <a:t>, then the </a:t>
            </a:r>
            <a:endParaRPr lang="en-US" sz="2000" dirty="0">
              <a:solidFill>
                <a:prstClr val="black"/>
              </a:solidFill>
              <a:latin typeface="Times New Roman" pitchFamily="18" charset="0"/>
              <a:cs typeface="Times New Roman" pitchFamily="18" charset="0"/>
              <a:sym typeface="Symbol" pitchFamily="18" charset="2"/>
            </a:endParaRPr>
          </a:p>
          <a:p>
            <a:r>
              <a:rPr lang="en-US" sz="2000" dirty="0" smtClean="0">
                <a:solidFill>
                  <a:prstClr val="black"/>
                </a:solidFill>
                <a:latin typeface="Times New Roman" pitchFamily="18" charset="0"/>
                <a:cs typeface="Times New Roman" pitchFamily="18" charset="0"/>
                <a:sym typeface="Symbol" pitchFamily="18" charset="2"/>
              </a:rPr>
              <a:t>      light </a:t>
            </a:r>
            <a:r>
              <a:rPr lang="en-US" sz="2000" dirty="0">
                <a:solidFill>
                  <a:prstClr val="black"/>
                </a:solidFill>
                <a:latin typeface="Times New Roman" pitchFamily="18" charset="0"/>
                <a:cs typeface="Times New Roman" pitchFamily="18" charset="0"/>
                <a:sym typeface="Symbol" pitchFamily="18" charset="2"/>
              </a:rPr>
              <a:t>will be absorbed </a:t>
            </a:r>
            <a:r>
              <a:rPr lang="en-US" sz="2000" dirty="0" smtClean="0">
                <a:solidFill>
                  <a:prstClr val="black"/>
                </a:solidFill>
                <a:latin typeface="Times New Roman" pitchFamily="18" charset="0"/>
                <a:cs typeface="Times New Roman" pitchFamily="18" charset="0"/>
                <a:sym typeface="Symbol" pitchFamily="18" charset="2"/>
              </a:rPr>
              <a:t>and electron-hole pairs will be generated.</a:t>
            </a:r>
            <a:endParaRPr lang="en-US" sz="2000" dirty="0">
              <a:solidFill>
                <a:prstClr val="black"/>
              </a:solidFill>
              <a:latin typeface="Times New Roman" pitchFamily="18" charset="0"/>
              <a:cs typeface="Times New Roman" pitchFamily="18" charset="0"/>
            </a:endParaRPr>
          </a:p>
        </p:txBody>
      </p:sp>
      <p:sp>
        <p:nvSpPr>
          <p:cNvPr id="7174" name="Line 6"/>
          <p:cNvSpPr>
            <a:spLocks noChangeShapeType="1"/>
          </p:cNvSpPr>
          <p:nvPr/>
        </p:nvSpPr>
        <p:spPr bwMode="auto">
          <a:xfrm>
            <a:off x="3429000" y="3886200"/>
            <a:ext cx="1981200" cy="0"/>
          </a:xfrm>
          <a:prstGeom prst="line">
            <a:avLst/>
          </a:prstGeom>
          <a:noFill/>
          <a:ln w="19050">
            <a:solidFill>
              <a:schemeClr val="tx1"/>
            </a:solidFill>
            <a:round/>
            <a:headEnd/>
            <a:tailEnd/>
          </a:ln>
        </p:spPr>
        <p:txBody>
          <a:bodyPr wrap="none" anchor="ctr"/>
          <a:lstStyle/>
          <a:p>
            <a:endParaRPr lang="en-US">
              <a:solidFill>
                <a:prstClr val="black"/>
              </a:solidFill>
            </a:endParaRPr>
          </a:p>
        </p:txBody>
      </p:sp>
      <p:sp>
        <p:nvSpPr>
          <p:cNvPr id="7175" name="Line 7"/>
          <p:cNvSpPr>
            <a:spLocks noChangeShapeType="1"/>
          </p:cNvSpPr>
          <p:nvPr/>
        </p:nvSpPr>
        <p:spPr bwMode="auto">
          <a:xfrm>
            <a:off x="3429000" y="4419600"/>
            <a:ext cx="1981200" cy="0"/>
          </a:xfrm>
          <a:prstGeom prst="line">
            <a:avLst/>
          </a:prstGeom>
          <a:noFill/>
          <a:ln w="9525" cap="rnd">
            <a:solidFill>
              <a:schemeClr val="tx1"/>
            </a:solidFill>
            <a:prstDash val="sysDot"/>
            <a:round/>
            <a:headEnd/>
            <a:tailEnd/>
          </a:ln>
        </p:spPr>
        <p:txBody>
          <a:bodyPr wrap="none" anchor="ctr"/>
          <a:lstStyle/>
          <a:p>
            <a:endParaRPr lang="en-US">
              <a:solidFill>
                <a:prstClr val="black"/>
              </a:solidFill>
            </a:endParaRPr>
          </a:p>
        </p:txBody>
      </p:sp>
      <p:sp>
        <p:nvSpPr>
          <p:cNvPr id="7176" name="Line 8"/>
          <p:cNvSpPr>
            <a:spLocks noChangeShapeType="1"/>
          </p:cNvSpPr>
          <p:nvPr/>
        </p:nvSpPr>
        <p:spPr bwMode="auto">
          <a:xfrm>
            <a:off x="3429000" y="5257800"/>
            <a:ext cx="1981200" cy="0"/>
          </a:xfrm>
          <a:prstGeom prst="line">
            <a:avLst/>
          </a:prstGeom>
          <a:noFill/>
          <a:ln w="19050">
            <a:solidFill>
              <a:schemeClr val="tx1"/>
            </a:solidFill>
            <a:round/>
            <a:headEnd/>
            <a:tailEnd/>
          </a:ln>
        </p:spPr>
        <p:txBody>
          <a:bodyPr wrap="none" anchor="ctr"/>
          <a:lstStyle/>
          <a:p>
            <a:endParaRPr lang="en-US">
              <a:solidFill>
                <a:prstClr val="black"/>
              </a:solidFill>
            </a:endParaRPr>
          </a:p>
        </p:txBody>
      </p:sp>
      <p:sp>
        <p:nvSpPr>
          <p:cNvPr id="7177" name="Line 9"/>
          <p:cNvSpPr>
            <a:spLocks noChangeShapeType="1"/>
          </p:cNvSpPr>
          <p:nvPr/>
        </p:nvSpPr>
        <p:spPr bwMode="auto">
          <a:xfrm>
            <a:off x="4419600" y="3886200"/>
            <a:ext cx="0" cy="1371600"/>
          </a:xfrm>
          <a:prstGeom prst="line">
            <a:avLst/>
          </a:prstGeom>
          <a:noFill/>
          <a:ln w="9525">
            <a:solidFill>
              <a:schemeClr val="tx1"/>
            </a:solidFill>
            <a:round/>
            <a:headEnd type="triangle" w="med" len="med"/>
            <a:tailEnd type="triangle" w="med" len="med"/>
          </a:ln>
        </p:spPr>
        <p:txBody>
          <a:bodyPr wrap="none" anchor="ctr"/>
          <a:lstStyle/>
          <a:p>
            <a:endParaRPr lang="en-US">
              <a:solidFill>
                <a:prstClr val="black"/>
              </a:solidFill>
            </a:endParaRPr>
          </a:p>
        </p:txBody>
      </p:sp>
      <p:sp>
        <p:nvSpPr>
          <p:cNvPr id="7178" name="Text Box 10"/>
          <p:cNvSpPr txBox="1">
            <a:spLocks noChangeArrowheads="1"/>
          </p:cNvSpPr>
          <p:nvPr/>
        </p:nvSpPr>
        <p:spPr bwMode="auto">
          <a:xfrm>
            <a:off x="4876800" y="4648200"/>
            <a:ext cx="415498" cy="369332"/>
          </a:xfrm>
          <a:prstGeom prst="rect">
            <a:avLst/>
          </a:prstGeom>
          <a:noFill/>
          <a:ln w="9525">
            <a:noFill/>
            <a:miter lim="800000"/>
            <a:headEnd/>
            <a:tailEnd/>
          </a:ln>
        </p:spPr>
        <p:txBody>
          <a:bodyPr wrap="none">
            <a:spAutoFit/>
          </a:bodyPr>
          <a:lstStyle/>
          <a:p>
            <a:r>
              <a:rPr lang="en-US" b="1" i="1" dirty="0" err="1">
                <a:solidFill>
                  <a:prstClr val="black"/>
                </a:solidFill>
                <a:latin typeface="Times New Roman" pitchFamily="18" charset="0"/>
                <a:cs typeface="Times New Roman" pitchFamily="18" charset="0"/>
              </a:rPr>
              <a:t>E</a:t>
            </a:r>
            <a:r>
              <a:rPr lang="en-US" b="1" baseline="-25000" dirty="0" err="1">
                <a:solidFill>
                  <a:prstClr val="black"/>
                </a:solidFill>
                <a:latin typeface="Times New Roman" pitchFamily="18" charset="0"/>
                <a:cs typeface="Times New Roman" pitchFamily="18" charset="0"/>
              </a:rPr>
              <a:t>g</a:t>
            </a:r>
            <a:endParaRPr lang="en-US" b="1" dirty="0">
              <a:solidFill>
                <a:prstClr val="black"/>
              </a:solidFill>
              <a:latin typeface="Times New Roman" pitchFamily="18" charset="0"/>
              <a:cs typeface="Times New Roman" pitchFamily="18" charset="0"/>
            </a:endParaRPr>
          </a:p>
        </p:txBody>
      </p:sp>
      <p:sp>
        <p:nvSpPr>
          <p:cNvPr id="7179" name="Freeform 11"/>
          <p:cNvSpPr>
            <a:spLocks/>
          </p:cNvSpPr>
          <p:nvPr/>
        </p:nvSpPr>
        <p:spPr bwMode="auto">
          <a:xfrm>
            <a:off x="3505200" y="3200400"/>
            <a:ext cx="469900" cy="2133600"/>
          </a:xfrm>
          <a:custGeom>
            <a:avLst/>
            <a:gdLst>
              <a:gd name="T0" fmla="*/ 248 w 296"/>
              <a:gd name="T1" fmla="*/ 1344 h 1344"/>
              <a:gd name="T2" fmla="*/ 8 w 296"/>
              <a:gd name="T3" fmla="*/ 816 h 1344"/>
              <a:gd name="T4" fmla="*/ 296 w 296"/>
              <a:gd name="T5" fmla="*/ 0 h 1344"/>
              <a:gd name="T6" fmla="*/ 0 60000 65536"/>
              <a:gd name="T7" fmla="*/ 0 60000 65536"/>
              <a:gd name="T8" fmla="*/ 0 60000 65536"/>
              <a:gd name="T9" fmla="*/ 0 w 296"/>
              <a:gd name="T10" fmla="*/ 0 h 1344"/>
              <a:gd name="T11" fmla="*/ 296 w 296"/>
              <a:gd name="T12" fmla="*/ 1344 h 1344"/>
            </a:gdLst>
            <a:ahLst/>
            <a:cxnLst>
              <a:cxn ang="T6">
                <a:pos x="T0" y="T1"/>
              </a:cxn>
              <a:cxn ang="T7">
                <a:pos x="T2" y="T3"/>
              </a:cxn>
              <a:cxn ang="T8">
                <a:pos x="T4" y="T5"/>
              </a:cxn>
            </a:cxnLst>
            <a:rect l="T9" t="T10" r="T11" b="T12"/>
            <a:pathLst>
              <a:path w="296" h="1344">
                <a:moveTo>
                  <a:pt x="248" y="1344"/>
                </a:moveTo>
                <a:cubicBezTo>
                  <a:pt x="124" y="1192"/>
                  <a:pt x="0" y="1040"/>
                  <a:pt x="8" y="816"/>
                </a:cubicBezTo>
                <a:cubicBezTo>
                  <a:pt x="16" y="592"/>
                  <a:pt x="156" y="296"/>
                  <a:pt x="296" y="0"/>
                </a:cubicBezTo>
              </a:path>
            </a:pathLst>
          </a:custGeom>
          <a:noFill/>
          <a:ln w="9525">
            <a:solidFill>
              <a:schemeClr val="tx1"/>
            </a:solidFill>
            <a:round/>
            <a:headEnd/>
            <a:tailEnd type="triangle" w="med" len="med"/>
          </a:ln>
        </p:spPr>
        <p:txBody>
          <a:bodyPr wrap="none" anchor="ctr"/>
          <a:lstStyle/>
          <a:p>
            <a:endParaRPr lang="en-US">
              <a:solidFill>
                <a:prstClr val="black"/>
              </a:solidFill>
            </a:endParaRPr>
          </a:p>
        </p:txBody>
      </p:sp>
      <p:sp>
        <p:nvSpPr>
          <p:cNvPr id="7180" name="Oval 13"/>
          <p:cNvSpPr>
            <a:spLocks noChangeArrowheads="1"/>
          </p:cNvSpPr>
          <p:nvPr/>
        </p:nvSpPr>
        <p:spPr bwMode="auto">
          <a:xfrm>
            <a:off x="3810000" y="5257800"/>
            <a:ext cx="152400" cy="152400"/>
          </a:xfrm>
          <a:prstGeom prst="ellipse">
            <a:avLst/>
          </a:prstGeom>
          <a:solidFill>
            <a:srgbClr val="FFFFFF"/>
          </a:solidFill>
          <a:ln w="9525">
            <a:solidFill>
              <a:schemeClr val="tx1"/>
            </a:solidFill>
            <a:round/>
            <a:headEnd/>
            <a:tailEnd/>
          </a:ln>
        </p:spPr>
        <p:txBody>
          <a:bodyPr wrap="none" anchor="ctr"/>
          <a:lstStyle/>
          <a:p>
            <a:endParaRPr lang="en-US">
              <a:solidFill>
                <a:prstClr val="black"/>
              </a:solidFill>
            </a:endParaRPr>
          </a:p>
        </p:txBody>
      </p:sp>
      <p:sp>
        <p:nvSpPr>
          <p:cNvPr id="7181" name="Oval 14"/>
          <p:cNvSpPr>
            <a:spLocks noChangeArrowheads="1"/>
          </p:cNvSpPr>
          <p:nvPr/>
        </p:nvSpPr>
        <p:spPr bwMode="auto">
          <a:xfrm>
            <a:off x="3962400" y="3124200"/>
            <a:ext cx="152400" cy="152400"/>
          </a:xfrm>
          <a:prstGeom prst="ellipse">
            <a:avLst/>
          </a:prstGeom>
          <a:solidFill>
            <a:schemeClr val="tx1"/>
          </a:solidFill>
          <a:ln w="9525">
            <a:solidFill>
              <a:schemeClr val="tx1"/>
            </a:solidFill>
            <a:round/>
            <a:headEnd/>
            <a:tailEnd/>
          </a:ln>
        </p:spPr>
        <p:txBody>
          <a:bodyPr wrap="none" anchor="ctr"/>
          <a:lstStyle/>
          <a:p>
            <a:endParaRPr lang="en-US">
              <a:solidFill>
                <a:prstClr val="black"/>
              </a:solidFill>
            </a:endParaRPr>
          </a:p>
        </p:txBody>
      </p:sp>
      <p:sp>
        <p:nvSpPr>
          <p:cNvPr id="7182" name="Freeform 15"/>
          <p:cNvSpPr>
            <a:spLocks/>
          </p:cNvSpPr>
          <p:nvPr/>
        </p:nvSpPr>
        <p:spPr bwMode="auto">
          <a:xfrm>
            <a:off x="4038600" y="3276600"/>
            <a:ext cx="431800" cy="457200"/>
          </a:xfrm>
          <a:custGeom>
            <a:avLst/>
            <a:gdLst>
              <a:gd name="T0" fmla="*/ 16 w 272"/>
              <a:gd name="T1" fmla="*/ 0 h 288"/>
              <a:gd name="T2" fmla="*/ 16 w 272"/>
              <a:gd name="T3" fmla="*/ 48 h 288"/>
              <a:gd name="T4" fmla="*/ 16 w 272"/>
              <a:gd name="T5" fmla="*/ 96 h 288"/>
              <a:gd name="T6" fmla="*/ 112 w 272"/>
              <a:gd name="T7" fmla="*/ 96 h 288"/>
              <a:gd name="T8" fmla="*/ 64 w 272"/>
              <a:gd name="T9" fmla="*/ 192 h 288"/>
              <a:gd name="T10" fmla="*/ 160 w 272"/>
              <a:gd name="T11" fmla="*/ 192 h 288"/>
              <a:gd name="T12" fmla="*/ 160 w 272"/>
              <a:gd name="T13" fmla="*/ 240 h 288"/>
              <a:gd name="T14" fmla="*/ 256 w 272"/>
              <a:gd name="T15" fmla="*/ 240 h 288"/>
              <a:gd name="T16" fmla="*/ 256 w 272"/>
              <a:gd name="T17" fmla="*/ 288 h 2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2"/>
              <a:gd name="T28" fmla="*/ 0 h 288"/>
              <a:gd name="T29" fmla="*/ 272 w 272"/>
              <a:gd name="T30" fmla="*/ 288 h 2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2" h="288">
                <a:moveTo>
                  <a:pt x="16" y="0"/>
                </a:moveTo>
                <a:cubicBezTo>
                  <a:pt x="16" y="16"/>
                  <a:pt x="16" y="32"/>
                  <a:pt x="16" y="48"/>
                </a:cubicBezTo>
                <a:cubicBezTo>
                  <a:pt x="16" y="64"/>
                  <a:pt x="0" y="88"/>
                  <a:pt x="16" y="96"/>
                </a:cubicBezTo>
                <a:cubicBezTo>
                  <a:pt x="32" y="104"/>
                  <a:pt x="104" y="80"/>
                  <a:pt x="112" y="96"/>
                </a:cubicBezTo>
                <a:cubicBezTo>
                  <a:pt x="120" y="112"/>
                  <a:pt x="56" y="176"/>
                  <a:pt x="64" y="192"/>
                </a:cubicBezTo>
                <a:cubicBezTo>
                  <a:pt x="72" y="208"/>
                  <a:pt x="144" y="184"/>
                  <a:pt x="160" y="192"/>
                </a:cubicBezTo>
                <a:cubicBezTo>
                  <a:pt x="176" y="200"/>
                  <a:pt x="144" y="232"/>
                  <a:pt x="160" y="240"/>
                </a:cubicBezTo>
                <a:cubicBezTo>
                  <a:pt x="176" y="248"/>
                  <a:pt x="240" y="232"/>
                  <a:pt x="256" y="240"/>
                </a:cubicBezTo>
                <a:cubicBezTo>
                  <a:pt x="272" y="248"/>
                  <a:pt x="264" y="268"/>
                  <a:pt x="256" y="288"/>
                </a:cubicBezTo>
              </a:path>
            </a:pathLst>
          </a:custGeom>
          <a:noFill/>
          <a:ln w="9525">
            <a:solidFill>
              <a:schemeClr val="tx1"/>
            </a:solidFill>
            <a:round/>
            <a:headEnd/>
            <a:tailEnd/>
          </a:ln>
        </p:spPr>
        <p:txBody>
          <a:bodyPr wrap="none" anchor="ctr"/>
          <a:lstStyle/>
          <a:p>
            <a:endParaRPr lang="en-US">
              <a:solidFill>
                <a:prstClr val="black"/>
              </a:solidFill>
            </a:endParaRPr>
          </a:p>
        </p:txBody>
      </p:sp>
      <p:sp>
        <p:nvSpPr>
          <p:cNvPr id="7183" name="Oval 16"/>
          <p:cNvSpPr>
            <a:spLocks noChangeArrowheads="1"/>
          </p:cNvSpPr>
          <p:nvPr/>
        </p:nvSpPr>
        <p:spPr bwMode="auto">
          <a:xfrm>
            <a:off x="4343400" y="3733800"/>
            <a:ext cx="152400" cy="152400"/>
          </a:xfrm>
          <a:prstGeom prst="ellipse">
            <a:avLst/>
          </a:prstGeom>
          <a:solidFill>
            <a:schemeClr val="tx1"/>
          </a:solidFill>
          <a:ln w="9525">
            <a:solidFill>
              <a:schemeClr val="tx1"/>
            </a:solidFill>
            <a:round/>
            <a:headEnd/>
            <a:tailEnd/>
          </a:ln>
        </p:spPr>
        <p:txBody>
          <a:bodyPr wrap="none" anchor="ctr"/>
          <a:lstStyle/>
          <a:p>
            <a:endParaRPr lang="en-US">
              <a:solidFill>
                <a:prstClr val="black"/>
              </a:solidFill>
            </a:endParaRPr>
          </a:p>
        </p:txBody>
      </p:sp>
      <p:sp>
        <p:nvSpPr>
          <p:cNvPr id="7184" name="Text Box 18"/>
          <p:cNvSpPr txBox="1">
            <a:spLocks noChangeArrowheads="1"/>
          </p:cNvSpPr>
          <p:nvPr/>
        </p:nvSpPr>
        <p:spPr bwMode="auto">
          <a:xfrm>
            <a:off x="1676400" y="4191000"/>
            <a:ext cx="433132" cy="369332"/>
          </a:xfrm>
          <a:prstGeom prst="rect">
            <a:avLst/>
          </a:prstGeom>
          <a:noFill/>
          <a:ln w="9525">
            <a:noFill/>
            <a:miter lim="800000"/>
            <a:headEnd/>
            <a:tailEnd/>
          </a:ln>
        </p:spPr>
        <p:txBody>
          <a:bodyPr wrap="none">
            <a:spAutoFit/>
          </a:bodyPr>
          <a:lstStyle/>
          <a:p>
            <a:r>
              <a:rPr lang="en-US" b="1" i="1" dirty="0">
                <a:solidFill>
                  <a:prstClr val="black"/>
                </a:solidFill>
                <a:latin typeface="Times New Roman" pitchFamily="18" charset="0"/>
                <a:cs typeface="Times New Roman" pitchFamily="18" charset="0"/>
              </a:rPr>
              <a:t>h</a:t>
            </a:r>
            <a:r>
              <a:rPr lang="en-US" b="1" dirty="0">
                <a:solidFill>
                  <a:prstClr val="black"/>
                </a:solidFill>
                <a:latin typeface="Times New Roman" pitchFamily="18" charset="0"/>
                <a:cs typeface="Times New Roman" pitchFamily="18" charset="0"/>
                <a:sym typeface="Symbol" pitchFamily="18" charset="2"/>
              </a:rPr>
              <a:t></a:t>
            </a:r>
          </a:p>
        </p:txBody>
      </p:sp>
      <p:pic>
        <p:nvPicPr>
          <p:cNvPr id="7185" name="Picture 22" descr="F Photon"/>
          <p:cNvPicPr>
            <a:picLocks noChangeAspect="1" noChangeArrowheads="1"/>
          </p:cNvPicPr>
          <p:nvPr/>
        </p:nvPicPr>
        <p:blipFill>
          <a:blip r:embed="rId2" cstate="print"/>
          <a:srcRect/>
          <a:stretch>
            <a:fillRect/>
          </a:stretch>
        </p:blipFill>
        <p:spPr bwMode="auto">
          <a:xfrm>
            <a:off x="2286000" y="4343400"/>
            <a:ext cx="1060450" cy="139700"/>
          </a:xfrm>
          <a:prstGeom prst="rect">
            <a:avLst/>
          </a:prstGeom>
          <a:noFill/>
          <a:ln w="9525">
            <a:noFill/>
            <a:miter lim="800000"/>
            <a:headEnd/>
            <a:tailEnd/>
          </a:ln>
        </p:spPr>
      </p:pic>
    </p:spTree>
    <p:extLst>
      <p:ext uri="{BB962C8B-B14F-4D97-AF65-F5344CB8AC3E}">
        <p14:creationId xmlns:p14="http://schemas.microsoft.com/office/powerpoint/2010/main" xmlns="" val="41029515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66800" y="1066800"/>
            <a:ext cx="2514600" cy="1546225"/>
            <a:chOff x="1056" y="864"/>
            <a:chExt cx="2304" cy="1598"/>
          </a:xfrm>
        </p:grpSpPr>
        <p:grpSp>
          <p:nvGrpSpPr>
            <p:cNvPr id="3" name="Group 3"/>
            <p:cNvGrpSpPr>
              <a:grpSpLocks/>
            </p:cNvGrpSpPr>
            <p:nvPr/>
          </p:nvGrpSpPr>
          <p:grpSpPr bwMode="auto">
            <a:xfrm>
              <a:off x="1152" y="864"/>
              <a:ext cx="2208" cy="1598"/>
              <a:chOff x="1056" y="768"/>
              <a:chExt cx="2208" cy="1598"/>
            </a:xfrm>
          </p:grpSpPr>
          <p:grpSp>
            <p:nvGrpSpPr>
              <p:cNvPr id="4" name="Group 4"/>
              <p:cNvGrpSpPr>
                <a:grpSpLocks/>
              </p:cNvGrpSpPr>
              <p:nvPr/>
            </p:nvGrpSpPr>
            <p:grpSpPr bwMode="auto">
              <a:xfrm>
                <a:off x="1056" y="768"/>
                <a:ext cx="2208" cy="1598"/>
                <a:chOff x="768" y="960"/>
                <a:chExt cx="2208" cy="1598"/>
              </a:xfrm>
            </p:grpSpPr>
            <p:pic>
              <p:nvPicPr>
                <p:cNvPr id="6758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8" y="960"/>
                  <a:ext cx="2208" cy="15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7590" name="Rectangle 6"/>
                <p:cNvSpPr>
                  <a:spLocks noChangeArrowheads="1"/>
                </p:cNvSpPr>
                <p:nvPr/>
              </p:nvSpPr>
              <p:spPr bwMode="auto">
                <a:xfrm>
                  <a:off x="2544" y="1632"/>
                  <a:ext cx="240" cy="28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sp>
            <p:nvSpPr>
              <p:cNvPr id="67591" name="Oval 7"/>
              <p:cNvSpPr>
                <a:spLocks noChangeArrowheads="1"/>
              </p:cNvSpPr>
              <p:nvPr/>
            </p:nvSpPr>
            <p:spPr bwMode="auto">
              <a:xfrm>
                <a:off x="1224" y="1404"/>
                <a:ext cx="384" cy="384"/>
              </a:xfrm>
              <a:prstGeom prst="ellipse">
                <a:avLst/>
              </a:prstGeom>
              <a:solidFill>
                <a:schemeClr val="bg1"/>
              </a:solidFill>
              <a:ln w="38100">
                <a:solidFill>
                  <a:schemeClr val="bg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grpSp>
        <p:sp>
          <p:nvSpPr>
            <p:cNvPr id="67592" name="Text Box 8"/>
            <p:cNvSpPr txBox="1">
              <a:spLocks noChangeArrowheads="1"/>
            </p:cNvSpPr>
            <p:nvPr/>
          </p:nvSpPr>
          <p:spPr bwMode="auto">
            <a:xfrm flipV="1">
              <a:off x="1056" y="910"/>
              <a:ext cx="288" cy="1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rIns="0">
              <a:spAutoFit/>
            </a:bodyPr>
            <a:lstStyle/>
            <a:p>
              <a:pPr algn="ctr" fontAlgn="base">
                <a:lnSpc>
                  <a:spcPct val="40000"/>
                </a:lnSpc>
                <a:spcBef>
                  <a:spcPct val="50000"/>
                </a:spcBef>
                <a:spcAft>
                  <a:spcPct val="0"/>
                </a:spcAft>
              </a:pPr>
              <a:r>
                <a:rPr lang="en-US" sz="4800" b="1">
                  <a:solidFill>
                    <a:srgbClr val="000000"/>
                  </a:solidFill>
                  <a:latin typeface="Times New Roman" pitchFamily="18" charset="0"/>
                </a:rPr>
                <a:t>+</a:t>
              </a:r>
            </a:p>
            <a:p>
              <a:pPr algn="ctr" fontAlgn="base">
                <a:lnSpc>
                  <a:spcPct val="40000"/>
                </a:lnSpc>
                <a:spcBef>
                  <a:spcPct val="50000"/>
                </a:spcBef>
                <a:spcAft>
                  <a:spcPct val="0"/>
                </a:spcAft>
              </a:pPr>
              <a:r>
                <a:rPr lang="en-US" sz="4800" b="1">
                  <a:solidFill>
                    <a:srgbClr val="000000"/>
                  </a:solidFill>
                  <a:latin typeface="Times New Roman" pitchFamily="18" charset="0"/>
                </a:rPr>
                <a:t>-</a:t>
              </a:r>
            </a:p>
          </p:txBody>
        </p:sp>
      </p:grpSp>
      <p:sp>
        <p:nvSpPr>
          <p:cNvPr id="67593" name="Text Box 9"/>
          <p:cNvSpPr txBox="1">
            <a:spLocks noChangeArrowheads="1"/>
          </p:cNvSpPr>
          <p:nvPr/>
        </p:nvSpPr>
        <p:spPr bwMode="auto">
          <a:xfrm>
            <a:off x="533400" y="457200"/>
            <a:ext cx="80010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fontAlgn="base">
              <a:spcBef>
                <a:spcPct val="0"/>
              </a:spcBef>
              <a:spcAft>
                <a:spcPct val="0"/>
              </a:spcAft>
            </a:pPr>
            <a:r>
              <a:rPr lang="en-US" sz="3200" b="1" dirty="0" err="1" smtClean="0">
                <a:solidFill>
                  <a:srgbClr val="FF0000"/>
                </a:solidFill>
                <a:latin typeface="Times New Roman" pitchFamily="18" charset="0"/>
              </a:rPr>
              <a:t>Photodetectors</a:t>
            </a:r>
            <a:r>
              <a:rPr lang="en-US" sz="3200" b="1" dirty="0" smtClean="0">
                <a:solidFill>
                  <a:srgbClr val="FF0000"/>
                </a:solidFill>
                <a:latin typeface="Times New Roman" pitchFamily="18" charset="0"/>
              </a:rPr>
              <a:t>:</a:t>
            </a:r>
            <a:endParaRPr lang="en-US" sz="3200" b="1" dirty="0">
              <a:solidFill>
                <a:srgbClr val="FF0000"/>
              </a:solidFill>
              <a:latin typeface="Times New Roman" pitchFamily="18" charset="0"/>
            </a:endParaRPr>
          </a:p>
        </p:txBody>
      </p:sp>
      <p:sp>
        <p:nvSpPr>
          <p:cNvPr id="67595" name="Text Box 11"/>
          <p:cNvSpPr txBox="1">
            <a:spLocks noChangeArrowheads="1"/>
          </p:cNvSpPr>
          <p:nvPr/>
        </p:nvSpPr>
        <p:spPr bwMode="auto">
          <a:xfrm>
            <a:off x="5029200" y="1447800"/>
            <a:ext cx="34290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sz="2000" b="1" dirty="0">
                <a:solidFill>
                  <a:srgbClr val="000000"/>
                </a:solidFill>
                <a:latin typeface="Times New Roman" pitchFamily="18" charset="0"/>
              </a:rPr>
              <a:t>P-n junction can detect light when </a:t>
            </a:r>
            <a:r>
              <a:rPr lang="en-US" sz="2000" b="1" i="1" dirty="0">
                <a:solidFill>
                  <a:srgbClr val="FF0000"/>
                </a:solidFill>
                <a:latin typeface="Times New Roman" pitchFamily="18" charset="0"/>
              </a:rPr>
              <a:t>reverse biased</a:t>
            </a:r>
          </a:p>
        </p:txBody>
      </p:sp>
      <p:sp>
        <p:nvSpPr>
          <p:cNvPr id="67596" name="Line 12"/>
          <p:cNvSpPr>
            <a:spLocks noChangeShapeType="1"/>
          </p:cNvSpPr>
          <p:nvPr/>
        </p:nvSpPr>
        <p:spPr bwMode="auto">
          <a:xfrm>
            <a:off x="7162800" y="3276600"/>
            <a:ext cx="609600" cy="0"/>
          </a:xfrm>
          <a:prstGeom prst="line">
            <a:avLst/>
          </a:prstGeom>
          <a:noFill/>
          <a:ln w="38100">
            <a:solidFill>
              <a:schemeClr val="tx1"/>
            </a:solidFill>
            <a:miter lim="800000"/>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597" name="Line 13"/>
          <p:cNvSpPr>
            <a:spLocks noChangeShapeType="1"/>
          </p:cNvSpPr>
          <p:nvPr/>
        </p:nvSpPr>
        <p:spPr bwMode="auto">
          <a:xfrm>
            <a:off x="1339850" y="3276600"/>
            <a:ext cx="609600" cy="0"/>
          </a:xfrm>
          <a:prstGeom prst="line">
            <a:avLst/>
          </a:prstGeom>
          <a:noFill/>
          <a:ln w="38100">
            <a:solidFill>
              <a:schemeClr val="tx1"/>
            </a:solidFill>
            <a:miter lim="800000"/>
            <a:headEnd type="oval" w="med" len="med"/>
            <a:tailEnd type="oval"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598" name="Rectangle 14"/>
          <p:cNvSpPr>
            <a:spLocks noChangeArrowheads="1"/>
          </p:cNvSpPr>
          <p:nvPr/>
        </p:nvSpPr>
        <p:spPr bwMode="auto">
          <a:xfrm>
            <a:off x="1905000" y="2667000"/>
            <a:ext cx="2667000" cy="1371600"/>
          </a:xfrm>
          <a:prstGeom prst="rect">
            <a:avLst/>
          </a:prstGeom>
          <a:solidFill>
            <a:srgbClr val="FF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599" name="Rectangle 15"/>
          <p:cNvSpPr>
            <a:spLocks noChangeArrowheads="1"/>
          </p:cNvSpPr>
          <p:nvPr/>
        </p:nvSpPr>
        <p:spPr bwMode="auto">
          <a:xfrm>
            <a:off x="4572000" y="2667000"/>
            <a:ext cx="2667000" cy="1371600"/>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00" name="Line 16"/>
          <p:cNvSpPr>
            <a:spLocks noChangeShapeType="1"/>
          </p:cNvSpPr>
          <p:nvPr/>
        </p:nvSpPr>
        <p:spPr bwMode="auto">
          <a:xfrm>
            <a:off x="4191000" y="2819400"/>
            <a:ext cx="228600"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01" name="Line 17"/>
          <p:cNvSpPr>
            <a:spLocks noChangeShapeType="1"/>
          </p:cNvSpPr>
          <p:nvPr/>
        </p:nvSpPr>
        <p:spPr bwMode="auto">
          <a:xfrm>
            <a:off x="4191000" y="3167063"/>
            <a:ext cx="228600"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02" name="Line 18"/>
          <p:cNvSpPr>
            <a:spLocks noChangeShapeType="1"/>
          </p:cNvSpPr>
          <p:nvPr/>
        </p:nvSpPr>
        <p:spPr bwMode="auto">
          <a:xfrm>
            <a:off x="4191000" y="3471863"/>
            <a:ext cx="228600"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03" name="Line 19"/>
          <p:cNvSpPr>
            <a:spLocks noChangeShapeType="1"/>
          </p:cNvSpPr>
          <p:nvPr/>
        </p:nvSpPr>
        <p:spPr bwMode="auto">
          <a:xfrm>
            <a:off x="4191000" y="3810000"/>
            <a:ext cx="228600"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nvGrpSpPr>
          <p:cNvPr id="5" name="Group 20"/>
          <p:cNvGrpSpPr>
            <a:grpSpLocks/>
          </p:cNvGrpSpPr>
          <p:nvPr/>
        </p:nvGrpSpPr>
        <p:grpSpPr bwMode="auto">
          <a:xfrm>
            <a:off x="4648200" y="2743200"/>
            <a:ext cx="228600" cy="228600"/>
            <a:chOff x="432" y="1174"/>
            <a:chExt cx="144" cy="144"/>
          </a:xfrm>
        </p:grpSpPr>
        <p:sp>
          <p:nvSpPr>
            <p:cNvPr id="67605" name="Line 21"/>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06" name="Line 22"/>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6" name="Group 23"/>
          <p:cNvGrpSpPr>
            <a:grpSpLocks/>
          </p:cNvGrpSpPr>
          <p:nvPr/>
        </p:nvGrpSpPr>
        <p:grpSpPr bwMode="auto">
          <a:xfrm>
            <a:off x="4648200" y="3048000"/>
            <a:ext cx="228600" cy="228600"/>
            <a:chOff x="432" y="1174"/>
            <a:chExt cx="144" cy="144"/>
          </a:xfrm>
        </p:grpSpPr>
        <p:sp>
          <p:nvSpPr>
            <p:cNvPr id="67608" name="Line 24"/>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09" name="Line 25"/>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7" name="Group 26"/>
          <p:cNvGrpSpPr>
            <a:grpSpLocks/>
          </p:cNvGrpSpPr>
          <p:nvPr/>
        </p:nvGrpSpPr>
        <p:grpSpPr bwMode="auto">
          <a:xfrm>
            <a:off x="4648200" y="3352800"/>
            <a:ext cx="228600" cy="228600"/>
            <a:chOff x="432" y="1174"/>
            <a:chExt cx="144" cy="144"/>
          </a:xfrm>
        </p:grpSpPr>
        <p:sp>
          <p:nvSpPr>
            <p:cNvPr id="67611" name="Line 27"/>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12" name="Line 28"/>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8" name="Group 29"/>
          <p:cNvGrpSpPr>
            <a:grpSpLocks/>
          </p:cNvGrpSpPr>
          <p:nvPr/>
        </p:nvGrpSpPr>
        <p:grpSpPr bwMode="auto">
          <a:xfrm>
            <a:off x="4648200" y="3689350"/>
            <a:ext cx="228600" cy="228600"/>
            <a:chOff x="432" y="1174"/>
            <a:chExt cx="144" cy="144"/>
          </a:xfrm>
        </p:grpSpPr>
        <p:sp>
          <p:nvSpPr>
            <p:cNvPr id="67614" name="Line 30"/>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15" name="Line 31"/>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sp>
        <p:nvSpPr>
          <p:cNvPr id="67616" name="Text Box 32"/>
          <p:cNvSpPr txBox="1">
            <a:spLocks noChangeArrowheads="1"/>
          </p:cNvSpPr>
          <p:nvPr/>
        </p:nvSpPr>
        <p:spPr bwMode="auto">
          <a:xfrm>
            <a:off x="2667000" y="2895600"/>
            <a:ext cx="990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a:solidFill>
                  <a:srgbClr val="000000"/>
                </a:solidFill>
                <a:latin typeface="Times New Roman" pitchFamily="18" charset="0"/>
              </a:rPr>
              <a:t>p-type</a:t>
            </a:r>
          </a:p>
        </p:txBody>
      </p:sp>
      <p:sp>
        <p:nvSpPr>
          <p:cNvPr id="67617" name="Text Box 33"/>
          <p:cNvSpPr txBox="1">
            <a:spLocks noChangeArrowheads="1"/>
          </p:cNvSpPr>
          <p:nvPr/>
        </p:nvSpPr>
        <p:spPr bwMode="auto">
          <a:xfrm>
            <a:off x="5562600" y="2895600"/>
            <a:ext cx="990600"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b="1">
                <a:solidFill>
                  <a:srgbClr val="000000"/>
                </a:solidFill>
                <a:latin typeface="Times New Roman" pitchFamily="18" charset="0"/>
              </a:rPr>
              <a:t>n-type</a:t>
            </a:r>
          </a:p>
        </p:txBody>
      </p:sp>
      <p:sp>
        <p:nvSpPr>
          <p:cNvPr id="67618" name="Line 34"/>
          <p:cNvSpPr>
            <a:spLocks noChangeShapeType="1"/>
          </p:cNvSpPr>
          <p:nvPr/>
        </p:nvSpPr>
        <p:spPr bwMode="auto">
          <a:xfrm>
            <a:off x="1219200" y="2971800"/>
            <a:ext cx="228600"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nvGrpSpPr>
          <p:cNvPr id="9" name="Group 35"/>
          <p:cNvGrpSpPr>
            <a:grpSpLocks/>
          </p:cNvGrpSpPr>
          <p:nvPr/>
        </p:nvGrpSpPr>
        <p:grpSpPr bwMode="auto">
          <a:xfrm>
            <a:off x="7696200" y="2743200"/>
            <a:ext cx="228600" cy="228600"/>
            <a:chOff x="432" y="1174"/>
            <a:chExt cx="144" cy="144"/>
          </a:xfrm>
        </p:grpSpPr>
        <p:sp>
          <p:nvSpPr>
            <p:cNvPr id="67620" name="Line 36"/>
            <p:cNvSpPr>
              <a:spLocks noChangeShapeType="1"/>
            </p:cNvSpPr>
            <p:nvPr/>
          </p:nvSpPr>
          <p:spPr bwMode="auto">
            <a:xfrm>
              <a:off x="432" y="1248"/>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sp>
          <p:nvSpPr>
            <p:cNvPr id="67621" name="Line 37"/>
            <p:cNvSpPr>
              <a:spLocks noChangeShapeType="1"/>
            </p:cNvSpPr>
            <p:nvPr/>
          </p:nvSpPr>
          <p:spPr bwMode="auto">
            <a:xfrm rot="5400000">
              <a:off x="432" y="1246"/>
              <a:ext cx="144" cy="0"/>
            </a:xfrm>
            <a:prstGeom prst="line">
              <a:avLst/>
            </a:prstGeom>
            <a:noFill/>
            <a:ln w="5715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0" name="Group 38"/>
          <p:cNvGrpSpPr>
            <a:grpSpLocks/>
          </p:cNvGrpSpPr>
          <p:nvPr/>
        </p:nvGrpSpPr>
        <p:grpSpPr bwMode="auto">
          <a:xfrm flipH="1">
            <a:off x="4338638" y="3276600"/>
            <a:ext cx="533400" cy="152400"/>
            <a:chOff x="3120" y="3120"/>
            <a:chExt cx="336" cy="96"/>
          </a:xfrm>
        </p:grpSpPr>
        <p:sp>
          <p:nvSpPr>
            <p:cNvPr id="67623" name="Oval 39"/>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24" name="Line 40"/>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1" name="Group 41"/>
          <p:cNvGrpSpPr>
            <a:grpSpLocks/>
          </p:cNvGrpSpPr>
          <p:nvPr/>
        </p:nvGrpSpPr>
        <p:grpSpPr bwMode="auto">
          <a:xfrm>
            <a:off x="4038600" y="3505200"/>
            <a:ext cx="533400" cy="152400"/>
            <a:chOff x="3120" y="3120"/>
            <a:chExt cx="336" cy="96"/>
          </a:xfrm>
        </p:grpSpPr>
        <p:sp>
          <p:nvSpPr>
            <p:cNvPr id="67626" name="Oval 42"/>
            <p:cNvSpPr>
              <a:spLocks noChangeArrowheads="1"/>
            </p:cNvSpPr>
            <p:nvPr/>
          </p:nvSpPr>
          <p:spPr bwMode="auto">
            <a:xfrm>
              <a:off x="3360" y="3120"/>
              <a:ext cx="96" cy="96"/>
            </a:xfrm>
            <a:prstGeom prst="ellipse">
              <a:avLst/>
            </a:prstGeom>
            <a:solidFill>
              <a:schemeClr val="hlink"/>
            </a:solidFill>
            <a:ln w="9525">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27" name="Line 43"/>
            <p:cNvSpPr>
              <a:spLocks noChangeShapeType="1"/>
            </p:cNvSpPr>
            <p:nvPr/>
          </p:nvSpPr>
          <p:spPr bwMode="auto">
            <a:xfrm flipH="1">
              <a:off x="3120" y="3168"/>
              <a:ext cx="240" cy="0"/>
            </a:xfrm>
            <a:prstGeom prst="line">
              <a:avLst/>
            </a:prstGeom>
            <a:noFill/>
            <a:ln w="28575">
              <a:solidFill>
                <a:schemeClr val="hlink"/>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2" name="Group 44"/>
          <p:cNvGrpSpPr>
            <a:grpSpLocks/>
          </p:cNvGrpSpPr>
          <p:nvPr/>
        </p:nvGrpSpPr>
        <p:grpSpPr bwMode="auto">
          <a:xfrm flipH="1">
            <a:off x="4491038" y="3657600"/>
            <a:ext cx="533400" cy="152400"/>
            <a:chOff x="3120" y="3120"/>
            <a:chExt cx="336" cy="96"/>
          </a:xfrm>
        </p:grpSpPr>
        <p:sp>
          <p:nvSpPr>
            <p:cNvPr id="67629" name="Oval 45"/>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30" name="Line 46"/>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3" name="Group 47"/>
          <p:cNvGrpSpPr>
            <a:grpSpLocks/>
          </p:cNvGrpSpPr>
          <p:nvPr/>
        </p:nvGrpSpPr>
        <p:grpSpPr bwMode="auto">
          <a:xfrm>
            <a:off x="4038600" y="3886200"/>
            <a:ext cx="533400" cy="152400"/>
            <a:chOff x="3120" y="3120"/>
            <a:chExt cx="336" cy="96"/>
          </a:xfrm>
        </p:grpSpPr>
        <p:sp>
          <p:nvSpPr>
            <p:cNvPr id="67632" name="Oval 48"/>
            <p:cNvSpPr>
              <a:spLocks noChangeArrowheads="1"/>
            </p:cNvSpPr>
            <p:nvPr/>
          </p:nvSpPr>
          <p:spPr bwMode="auto">
            <a:xfrm>
              <a:off x="3360" y="3120"/>
              <a:ext cx="96" cy="96"/>
            </a:xfrm>
            <a:prstGeom prst="ellipse">
              <a:avLst/>
            </a:prstGeom>
            <a:solidFill>
              <a:schemeClr val="hlink"/>
            </a:solidFill>
            <a:ln w="9525">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33" name="Line 49"/>
            <p:cNvSpPr>
              <a:spLocks noChangeShapeType="1"/>
            </p:cNvSpPr>
            <p:nvPr/>
          </p:nvSpPr>
          <p:spPr bwMode="auto">
            <a:xfrm flipH="1">
              <a:off x="3120" y="3168"/>
              <a:ext cx="240" cy="0"/>
            </a:xfrm>
            <a:prstGeom prst="line">
              <a:avLst/>
            </a:prstGeom>
            <a:noFill/>
            <a:ln w="28575">
              <a:solidFill>
                <a:schemeClr val="hlink"/>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4" name="Group 50"/>
          <p:cNvGrpSpPr>
            <a:grpSpLocks/>
          </p:cNvGrpSpPr>
          <p:nvPr/>
        </p:nvGrpSpPr>
        <p:grpSpPr bwMode="auto">
          <a:xfrm>
            <a:off x="4114800" y="3200400"/>
            <a:ext cx="533400" cy="152400"/>
            <a:chOff x="3120" y="3120"/>
            <a:chExt cx="336" cy="96"/>
          </a:xfrm>
        </p:grpSpPr>
        <p:sp>
          <p:nvSpPr>
            <p:cNvPr id="67635" name="Oval 51"/>
            <p:cNvSpPr>
              <a:spLocks noChangeArrowheads="1"/>
            </p:cNvSpPr>
            <p:nvPr/>
          </p:nvSpPr>
          <p:spPr bwMode="auto">
            <a:xfrm>
              <a:off x="3360" y="3120"/>
              <a:ext cx="96" cy="96"/>
            </a:xfrm>
            <a:prstGeom prst="ellipse">
              <a:avLst/>
            </a:prstGeom>
            <a:solidFill>
              <a:schemeClr val="hlink"/>
            </a:solidFill>
            <a:ln w="9525">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36" name="Line 52"/>
            <p:cNvSpPr>
              <a:spLocks noChangeShapeType="1"/>
            </p:cNvSpPr>
            <p:nvPr/>
          </p:nvSpPr>
          <p:spPr bwMode="auto">
            <a:xfrm flipH="1">
              <a:off x="3120" y="3168"/>
              <a:ext cx="240" cy="0"/>
            </a:xfrm>
            <a:prstGeom prst="line">
              <a:avLst/>
            </a:prstGeom>
            <a:noFill/>
            <a:ln w="28575">
              <a:solidFill>
                <a:schemeClr val="hlink"/>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5" name="Group 53"/>
          <p:cNvGrpSpPr>
            <a:grpSpLocks/>
          </p:cNvGrpSpPr>
          <p:nvPr/>
        </p:nvGrpSpPr>
        <p:grpSpPr bwMode="auto">
          <a:xfrm flipH="1">
            <a:off x="4491038" y="2971800"/>
            <a:ext cx="533400" cy="152400"/>
            <a:chOff x="3120" y="3120"/>
            <a:chExt cx="336" cy="96"/>
          </a:xfrm>
        </p:grpSpPr>
        <p:sp>
          <p:nvSpPr>
            <p:cNvPr id="67638" name="Oval 54"/>
            <p:cNvSpPr>
              <a:spLocks noChangeArrowheads="1"/>
            </p:cNvSpPr>
            <p:nvPr/>
          </p:nvSpPr>
          <p:spPr bwMode="auto">
            <a:xfrm>
              <a:off x="3360" y="3120"/>
              <a:ext cx="96" cy="96"/>
            </a:xfrm>
            <a:prstGeom prst="ellipse">
              <a:avLst/>
            </a:prstGeom>
            <a:solidFill>
              <a:schemeClr val="tx2"/>
            </a:solidFill>
            <a:ln w="9525">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39" name="Line 55"/>
            <p:cNvSpPr>
              <a:spLocks noChangeShapeType="1"/>
            </p:cNvSpPr>
            <p:nvPr/>
          </p:nvSpPr>
          <p:spPr bwMode="auto">
            <a:xfrm flipH="1">
              <a:off x="3120" y="3168"/>
              <a:ext cx="240" cy="0"/>
            </a:xfrm>
            <a:prstGeom prst="line">
              <a:avLst/>
            </a:prstGeom>
            <a:noFill/>
            <a:ln w="28575">
              <a:solidFill>
                <a:schemeClr val="tx2"/>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grpSp>
        <p:nvGrpSpPr>
          <p:cNvPr id="16" name="Group 56"/>
          <p:cNvGrpSpPr>
            <a:grpSpLocks/>
          </p:cNvGrpSpPr>
          <p:nvPr/>
        </p:nvGrpSpPr>
        <p:grpSpPr bwMode="auto">
          <a:xfrm>
            <a:off x="4038600" y="2895600"/>
            <a:ext cx="533400" cy="152400"/>
            <a:chOff x="3120" y="3120"/>
            <a:chExt cx="336" cy="96"/>
          </a:xfrm>
        </p:grpSpPr>
        <p:sp>
          <p:nvSpPr>
            <p:cNvPr id="67641" name="Oval 57"/>
            <p:cNvSpPr>
              <a:spLocks noChangeArrowheads="1"/>
            </p:cNvSpPr>
            <p:nvPr/>
          </p:nvSpPr>
          <p:spPr bwMode="auto">
            <a:xfrm>
              <a:off x="3360" y="3120"/>
              <a:ext cx="96" cy="96"/>
            </a:xfrm>
            <a:prstGeom prst="ellipse">
              <a:avLst/>
            </a:prstGeom>
            <a:solidFill>
              <a:schemeClr val="hlink"/>
            </a:solidFill>
            <a:ln w="9525">
              <a:solidFill>
                <a:schemeClr val="hlink"/>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42" name="Line 58"/>
            <p:cNvSpPr>
              <a:spLocks noChangeShapeType="1"/>
            </p:cNvSpPr>
            <p:nvPr/>
          </p:nvSpPr>
          <p:spPr bwMode="auto">
            <a:xfrm flipH="1">
              <a:off x="3120" y="3168"/>
              <a:ext cx="240" cy="0"/>
            </a:xfrm>
            <a:prstGeom prst="line">
              <a:avLst/>
            </a:prstGeom>
            <a:noFill/>
            <a:ln w="28575">
              <a:solidFill>
                <a:schemeClr val="hlink"/>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lstStyle/>
            <a:p>
              <a:pPr eaLnBrk="0" fontAlgn="base" hangingPunct="0">
                <a:spcBef>
                  <a:spcPct val="0"/>
                </a:spcBef>
                <a:spcAft>
                  <a:spcPct val="0"/>
                </a:spcAft>
              </a:pPr>
              <a:endParaRPr lang="en-US">
                <a:solidFill>
                  <a:srgbClr val="000000"/>
                </a:solidFill>
              </a:endParaRPr>
            </a:p>
          </p:txBody>
        </p:sp>
      </p:grpSp>
      <p:sp>
        <p:nvSpPr>
          <p:cNvPr id="67643" name="Text Box 59"/>
          <p:cNvSpPr txBox="1">
            <a:spLocks noChangeArrowheads="1"/>
          </p:cNvSpPr>
          <p:nvPr/>
        </p:nvSpPr>
        <p:spPr bwMode="auto">
          <a:xfrm>
            <a:off x="304800" y="4114800"/>
            <a:ext cx="8305800" cy="115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rIns="0">
            <a:spAutoFit/>
          </a:bodyPr>
          <a:lstStyle/>
          <a:p>
            <a:pPr fontAlgn="base">
              <a:spcBef>
                <a:spcPct val="50000"/>
              </a:spcBef>
              <a:spcAft>
                <a:spcPct val="0"/>
              </a:spcAft>
            </a:pPr>
            <a:r>
              <a:rPr lang="en-US" sz="2000" dirty="0">
                <a:solidFill>
                  <a:srgbClr val="000000"/>
                </a:solidFill>
                <a:latin typeface="Times New Roman" pitchFamily="18" charset="0"/>
              </a:rPr>
              <a:t>When </a:t>
            </a:r>
            <a:r>
              <a:rPr lang="en-US" sz="2000" dirty="0" smtClean="0">
                <a:solidFill>
                  <a:srgbClr val="000000"/>
                </a:solidFill>
                <a:latin typeface="Times New Roman" pitchFamily="18" charset="0"/>
              </a:rPr>
              <a:t>light shines on a </a:t>
            </a:r>
            <a:r>
              <a:rPr lang="en-US" sz="2000" dirty="0">
                <a:solidFill>
                  <a:srgbClr val="000000"/>
                </a:solidFill>
                <a:latin typeface="Times New Roman" pitchFamily="18" charset="0"/>
              </a:rPr>
              <a:t>p-n junction, the </a:t>
            </a:r>
            <a:r>
              <a:rPr lang="en-US" sz="2000" dirty="0" smtClean="0">
                <a:solidFill>
                  <a:srgbClr val="000000"/>
                </a:solidFill>
                <a:latin typeface="Times New Roman" pitchFamily="18" charset="0"/>
              </a:rPr>
              <a:t>photon energy </a:t>
            </a:r>
            <a:r>
              <a:rPr lang="en-US" sz="2000" dirty="0">
                <a:solidFill>
                  <a:srgbClr val="000000"/>
                </a:solidFill>
                <a:latin typeface="Times New Roman" pitchFamily="18" charset="0"/>
              </a:rPr>
              <a:t>RELEASES free electrons and </a:t>
            </a:r>
            <a:r>
              <a:rPr lang="en-US" sz="2000" dirty="0" smtClean="0">
                <a:solidFill>
                  <a:srgbClr val="000000"/>
                </a:solidFill>
                <a:latin typeface="Times New Roman" pitchFamily="18" charset="0"/>
              </a:rPr>
              <a:t>holes i.e. electron-hole-pairs are generated optically.</a:t>
            </a:r>
            <a:endParaRPr lang="en-US" sz="2000" dirty="0">
              <a:solidFill>
                <a:srgbClr val="000000"/>
              </a:solidFill>
              <a:latin typeface="Times New Roman" pitchFamily="18" charset="0"/>
            </a:endParaRPr>
          </a:p>
          <a:p>
            <a:pPr fontAlgn="base">
              <a:spcBef>
                <a:spcPct val="50000"/>
              </a:spcBef>
              <a:spcAft>
                <a:spcPct val="0"/>
              </a:spcAft>
            </a:pPr>
            <a:r>
              <a:rPr lang="en-US" sz="2000" dirty="0">
                <a:solidFill>
                  <a:srgbClr val="000000"/>
                </a:solidFill>
                <a:latin typeface="Times New Roman" pitchFamily="18" charset="0"/>
              </a:rPr>
              <a:t>They are referred to as PHOTO-ELECTRONS and PHOTO-HOLES</a:t>
            </a:r>
          </a:p>
        </p:txBody>
      </p:sp>
      <p:sp>
        <p:nvSpPr>
          <p:cNvPr id="67644" name="AutoShape 60"/>
          <p:cNvSpPr>
            <a:spLocks noChangeArrowheads="1"/>
          </p:cNvSpPr>
          <p:nvPr/>
        </p:nvSpPr>
        <p:spPr bwMode="auto">
          <a:xfrm rot="17815211" flipH="1">
            <a:off x="4114800" y="1828800"/>
            <a:ext cx="685800" cy="685800"/>
          </a:xfrm>
          <a:prstGeom prst="lightningBol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67645" name="Text Box 61"/>
          <p:cNvSpPr txBox="1">
            <a:spLocks noChangeArrowheads="1"/>
          </p:cNvSpPr>
          <p:nvPr/>
        </p:nvSpPr>
        <p:spPr bwMode="auto">
          <a:xfrm>
            <a:off x="228600" y="5486400"/>
            <a:ext cx="8382000" cy="1158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sz="2000" dirty="0">
                <a:solidFill>
                  <a:srgbClr val="000000"/>
                </a:solidFill>
                <a:latin typeface="Times New Roman" pitchFamily="18" charset="0"/>
              </a:rPr>
              <a:t>The applied voltage separates the photo-carriers attracting electrons toward “plus” and holes toward “minus”</a:t>
            </a:r>
          </a:p>
          <a:p>
            <a:pPr fontAlgn="base">
              <a:spcBef>
                <a:spcPct val="50000"/>
              </a:spcBef>
              <a:spcAft>
                <a:spcPct val="0"/>
              </a:spcAft>
            </a:pPr>
            <a:r>
              <a:rPr lang="en-US" sz="2000" dirty="0">
                <a:solidFill>
                  <a:srgbClr val="000000"/>
                </a:solidFill>
                <a:latin typeface="Times New Roman" pitchFamily="18" charset="0"/>
              </a:rPr>
              <a:t>As long as the light is ON, there is a current flowing through the p-n </a:t>
            </a:r>
            <a:r>
              <a:rPr lang="en-US" sz="2000" dirty="0" smtClean="0">
                <a:solidFill>
                  <a:srgbClr val="000000"/>
                </a:solidFill>
                <a:latin typeface="Times New Roman" pitchFamily="18" charset="0"/>
              </a:rPr>
              <a:t>junction.</a:t>
            </a:r>
            <a:endParaRPr lang="en-US" dirty="0">
              <a:solidFill>
                <a:srgbClr val="000000"/>
              </a:solidFill>
              <a:latin typeface="Times New Roman" pitchFamily="18" charset="0"/>
            </a:endParaRPr>
          </a:p>
        </p:txBody>
      </p:sp>
    </p:spTree>
    <p:extLst>
      <p:ext uri="{BB962C8B-B14F-4D97-AF65-F5344CB8AC3E}">
        <p14:creationId xmlns:p14="http://schemas.microsoft.com/office/powerpoint/2010/main" xmlns="" val="2835778618"/>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693738" y="87313"/>
            <a:ext cx="7772400" cy="646112"/>
          </a:xfrm>
        </p:spPr>
        <p:txBody>
          <a:bodyPr>
            <a:normAutofit/>
          </a:bodyPr>
          <a:lstStyle/>
          <a:p>
            <a:pPr>
              <a:defRPr/>
            </a:pPr>
            <a:r>
              <a:rPr lang="en-US" sz="2800" b="1" u="none" dirty="0" smtClean="0">
                <a:solidFill>
                  <a:srgbClr val="FF0000"/>
                </a:solidFill>
                <a:latin typeface="Times New Roman" pitchFamily="18" charset="0"/>
                <a:cs typeface="Times New Roman" pitchFamily="18" charset="0"/>
              </a:rPr>
              <a:t>Photodiodes</a:t>
            </a:r>
          </a:p>
        </p:txBody>
      </p:sp>
      <p:sp>
        <p:nvSpPr>
          <p:cNvPr id="10244" name="Rectangle 3"/>
          <p:cNvSpPr>
            <a:spLocks noGrp="1" noChangeArrowheads="1"/>
          </p:cNvSpPr>
          <p:nvPr>
            <p:ph type="body" idx="1"/>
          </p:nvPr>
        </p:nvSpPr>
        <p:spPr>
          <a:xfrm>
            <a:off x="358775" y="855663"/>
            <a:ext cx="8415338" cy="1917700"/>
          </a:xfrm>
        </p:spPr>
        <p:txBody>
          <a:bodyPr>
            <a:normAutofit/>
          </a:bodyPr>
          <a:lstStyle/>
          <a:p>
            <a:pPr marL="0" indent="0">
              <a:spcBef>
                <a:spcPct val="50000"/>
              </a:spcBef>
              <a:buFontTx/>
              <a:buNone/>
              <a:defRPr/>
            </a:pPr>
            <a:endParaRPr lang="en-US" sz="2400" dirty="0" smtClean="0">
              <a:latin typeface="Times New Roman" pitchFamily="18" charset="0"/>
              <a:cs typeface="Times New Roman" pitchFamily="18" charset="0"/>
            </a:endParaRPr>
          </a:p>
          <a:p>
            <a:pPr marL="0" indent="0">
              <a:spcBef>
                <a:spcPct val="50000"/>
              </a:spcBef>
              <a:buFontTx/>
              <a:buNone/>
              <a:defRPr/>
            </a:pPr>
            <a:r>
              <a:rPr lang="en-US" sz="2400" dirty="0" smtClean="0">
                <a:latin typeface="Times New Roman" pitchFamily="18" charset="0"/>
                <a:cs typeface="Times New Roman" pitchFamily="18" charset="0"/>
              </a:rPr>
              <a:t>Specifically designed for detector application and light penetration</a:t>
            </a:r>
          </a:p>
        </p:txBody>
      </p:sp>
      <p:sp>
        <p:nvSpPr>
          <p:cNvPr id="12293" name="Text Box 26"/>
          <p:cNvSpPr txBox="1">
            <a:spLocks noChangeArrowheads="1"/>
          </p:cNvSpPr>
          <p:nvPr/>
        </p:nvSpPr>
        <p:spPr bwMode="auto">
          <a:xfrm>
            <a:off x="3124200" y="3581400"/>
            <a:ext cx="55086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000000"/>
                </a:solidFill>
              </a:rPr>
              <a:t>V</a:t>
            </a:r>
            <a:r>
              <a:rPr lang="en-US" baseline="-25000" smtClean="0">
                <a:solidFill>
                  <a:srgbClr val="000000"/>
                </a:solidFill>
              </a:rPr>
              <a:t>A</a:t>
            </a:r>
            <a:endParaRPr lang="en-US" smtClean="0">
              <a:solidFill>
                <a:srgbClr val="000000"/>
              </a:solidFill>
            </a:endParaRPr>
          </a:p>
        </p:txBody>
      </p:sp>
      <p:grpSp>
        <p:nvGrpSpPr>
          <p:cNvPr id="2" name="Group 29"/>
          <p:cNvGrpSpPr>
            <a:grpSpLocks/>
          </p:cNvGrpSpPr>
          <p:nvPr/>
        </p:nvGrpSpPr>
        <p:grpSpPr bwMode="auto">
          <a:xfrm>
            <a:off x="838200" y="3124200"/>
            <a:ext cx="4191000" cy="2479675"/>
            <a:chOff x="960" y="2448"/>
            <a:chExt cx="2640" cy="1562"/>
          </a:xfrm>
        </p:grpSpPr>
        <p:sp>
          <p:nvSpPr>
            <p:cNvPr id="12310" name="Rectangle 4"/>
            <p:cNvSpPr>
              <a:spLocks noChangeArrowheads="1"/>
            </p:cNvSpPr>
            <p:nvPr/>
          </p:nvSpPr>
          <p:spPr bwMode="auto">
            <a:xfrm>
              <a:off x="1152" y="2832"/>
              <a:ext cx="2256" cy="816"/>
            </a:xfrm>
            <a:prstGeom prst="rect">
              <a:avLst/>
            </a:prstGeom>
            <a:solidFill>
              <a:srgbClr val="FFFFFF"/>
            </a:solidFill>
            <a:ln w="9525">
              <a:solidFill>
                <a:schemeClr val="tx1"/>
              </a:solidFill>
              <a:miter lim="800000"/>
              <a:headEnd/>
              <a:tailEnd/>
            </a:ln>
          </p:spPr>
          <p:txBody>
            <a:bodyPr wrap="none" anchor="ctr"/>
            <a:lstStyle/>
            <a:p>
              <a:pPr eaLnBrk="0" fontAlgn="base" hangingPunct="0">
                <a:spcBef>
                  <a:spcPct val="0"/>
                </a:spcBef>
                <a:spcAft>
                  <a:spcPct val="0"/>
                </a:spcAft>
              </a:pPr>
              <a:r>
                <a:rPr lang="en-US" sz="2400" smtClean="0">
                  <a:solidFill>
                    <a:srgbClr val="000000"/>
                  </a:solidFill>
                </a:rPr>
                <a:t>P			n</a:t>
              </a:r>
            </a:p>
          </p:txBody>
        </p:sp>
        <p:sp>
          <p:nvSpPr>
            <p:cNvPr id="12311" name="Line 5"/>
            <p:cNvSpPr>
              <a:spLocks noChangeShapeType="1"/>
            </p:cNvSpPr>
            <p:nvPr/>
          </p:nvSpPr>
          <p:spPr bwMode="auto">
            <a:xfrm>
              <a:off x="2208" y="2832"/>
              <a:ext cx="0" cy="81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2" name="Line 6"/>
            <p:cNvSpPr>
              <a:spLocks noChangeShapeType="1"/>
            </p:cNvSpPr>
            <p:nvPr/>
          </p:nvSpPr>
          <p:spPr bwMode="auto">
            <a:xfrm>
              <a:off x="2016" y="2832"/>
              <a:ext cx="0" cy="816"/>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3" name="Line 7"/>
            <p:cNvSpPr>
              <a:spLocks noChangeShapeType="1"/>
            </p:cNvSpPr>
            <p:nvPr/>
          </p:nvSpPr>
          <p:spPr bwMode="auto">
            <a:xfrm>
              <a:off x="2496" y="2832"/>
              <a:ext cx="0" cy="816"/>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4" name="Line 8"/>
            <p:cNvSpPr>
              <a:spLocks noChangeShapeType="1"/>
            </p:cNvSpPr>
            <p:nvPr/>
          </p:nvSpPr>
          <p:spPr bwMode="auto">
            <a:xfrm>
              <a:off x="960" y="3216"/>
              <a:ext cx="19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5" name="Line 9"/>
            <p:cNvSpPr>
              <a:spLocks noChangeShapeType="1"/>
            </p:cNvSpPr>
            <p:nvPr/>
          </p:nvSpPr>
          <p:spPr bwMode="auto">
            <a:xfrm>
              <a:off x="3408" y="3216"/>
              <a:ext cx="19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6" name="Line 10"/>
            <p:cNvSpPr>
              <a:spLocks noChangeShapeType="1"/>
            </p:cNvSpPr>
            <p:nvPr/>
          </p:nvSpPr>
          <p:spPr bwMode="auto">
            <a:xfrm>
              <a:off x="960" y="2592"/>
              <a:ext cx="0" cy="62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7" name="Line 11"/>
            <p:cNvSpPr>
              <a:spLocks noChangeShapeType="1"/>
            </p:cNvSpPr>
            <p:nvPr/>
          </p:nvSpPr>
          <p:spPr bwMode="auto">
            <a:xfrm>
              <a:off x="3600" y="2592"/>
              <a:ext cx="0" cy="62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8" name="Line 12"/>
            <p:cNvSpPr>
              <a:spLocks noChangeShapeType="1"/>
            </p:cNvSpPr>
            <p:nvPr/>
          </p:nvSpPr>
          <p:spPr bwMode="auto">
            <a:xfrm>
              <a:off x="960" y="2592"/>
              <a:ext cx="129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19" name="Line 13"/>
            <p:cNvSpPr>
              <a:spLocks noChangeShapeType="1"/>
            </p:cNvSpPr>
            <p:nvPr/>
          </p:nvSpPr>
          <p:spPr bwMode="auto">
            <a:xfrm>
              <a:off x="2352" y="2592"/>
              <a:ext cx="124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0" name="Line 15"/>
            <p:cNvSpPr>
              <a:spLocks noChangeShapeType="1"/>
            </p:cNvSpPr>
            <p:nvPr/>
          </p:nvSpPr>
          <p:spPr bwMode="auto">
            <a:xfrm>
              <a:off x="2352" y="2448"/>
              <a:ext cx="0" cy="28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1" name="Line 16"/>
            <p:cNvSpPr>
              <a:spLocks noChangeShapeType="1"/>
            </p:cNvSpPr>
            <p:nvPr/>
          </p:nvSpPr>
          <p:spPr bwMode="auto">
            <a:xfrm>
              <a:off x="2256" y="2544"/>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2" name="Line 17"/>
            <p:cNvSpPr>
              <a:spLocks noChangeShapeType="1"/>
            </p:cNvSpPr>
            <p:nvPr/>
          </p:nvSpPr>
          <p:spPr bwMode="auto">
            <a:xfrm>
              <a:off x="1680" y="2832"/>
              <a:ext cx="0" cy="816"/>
            </a:xfrm>
            <a:prstGeom prst="line">
              <a:avLst/>
            </a:prstGeom>
            <a:noFill/>
            <a:ln w="9525">
              <a:solidFill>
                <a:schemeClr val="tx1"/>
              </a:solidFill>
              <a:prstDash val="lgDashDot"/>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3" name="Line 18"/>
            <p:cNvSpPr>
              <a:spLocks noChangeShapeType="1"/>
            </p:cNvSpPr>
            <p:nvPr/>
          </p:nvSpPr>
          <p:spPr bwMode="auto">
            <a:xfrm>
              <a:off x="2880" y="2832"/>
              <a:ext cx="0" cy="816"/>
            </a:xfrm>
            <a:prstGeom prst="line">
              <a:avLst/>
            </a:prstGeom>
            <a:noFill/>
            <a:ln w="9525">
              <a:solidFill>
                <a:schemeClr val="tx1"/>
              </a:solidFill>
              <a:prstDash val="lgDashDot"/>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4" name="Line 19"/>
            <p:cNvSpPr>
              <a:spLocks noChangeShapeType="1"/>
            </p:cNvSpPr>
            <p:nvPr/>
          </p:nvSpPr>
          <p:spPr bwMode="auto">
            <a:xfrm>
              <a:off x="1680" y="3744"/>
              <a:ext cx="336"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5" name="Text Box 20"/>
            <p:cNvSpPr txBox="1">
              <a:spLocks noChangeArrowheads="1"/>
            </p:cNvSpPr>
            <p:nvPr/>
          </p:nvSpPr>
          <p:spPr bwMode="auto">
            <a:xfrm>
              <a:off x="1670" y="3722"/>
              <a:ext cx="287"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000000"/>
                  </a:solidFill>
                </a:rPr>
                <a:t>L</a:t>
              </a:r>
              <a:r>
                <a:rPr lang="en-US" baseline="-25000" smtClean="0">
                  <a:solidFill>
                    <a:srgbClr val="000000"/>
                  </a:solidFill>
                </a:rPr>
                <a:t>n</a:t>
              </a:r>
              <a:endParaRPr lang="en-US" smtClean="0">
                <a:solidFill>
                  <a:srgbClr val="000000"/>
                </a:solidFill>
              </a:endParaRPr>
            </a:p>
          </p:txBody>
        </p:sp>
        <p:sp>
          <p:nvSpPr>
            <p:cNvPr id="12326" name="Line 21"/>
            <p:cNvSpPr>
              <a:spLocks noChangeShapeType="1"/>
            </p:cNvSpPr>
            <p:nvPr/>
          </p:nvSpPr>
          <p:spPr bwMode="auto">
            <a:xfrm>
              <a:off x="2496" y="3744"/>
              <a:ext cx="38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7" name="Text Box 22"/>
            <p:cNvSpPr txBox="1">
              <a:spLocks noChangeArrowheads="1"/>
            </p:cNvSpPr>
            <p:nvPr/>
          </p:nvSpPr>
          <p:spPr bwMode="auto">
            <a:xfrm>
              <a:off x="2630" y="3674"/>
              <a:ext cx="287"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000000"/>
                  </a:solidFill>
                </a:rPr>
                <a:t>L</a:t>
              </a:r>
              <a:r>
                <a:rPr lang="en-US" baseline="-25000" smtClean="0">
                  <a:solidFill>
                    <a:srgbClr val="000000"/>
                  </a:solidFill>
                </a:rPr>
                <a:t>p</a:t>
              </a:r>
              <a:endParaRPr lang="en-US" smtClean="0">
                <a:solidFill>
                  <a:srgbClr val="000000"/>
                </a:solidFill>
              </a:endParaRPr>
            </a:p>
          </p:txBody>
        </p:sp>
        <p:sp>
          <p:nvSpPr>
            <p:cNvPr id="12328" name="Line 23"/>
            <p:cNvSpPr>
              <a:spLocks noChangeShapeType="1"/>
            </p:cNvSpPr>
            <p:nvPr/>
          </p:nvSpPr>
          <p:spPr bwMode="auto">
            <a:xfrm>
              <a:off x="2064" y="3744"/>
              <a:ext cx="384"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29" name="Text Box 24"/>
            <p:cNvSpPr txBox="1">
              <a:spLocks noChangeArrowheads="1"/>
            </p:cNvSpPr>
            <p:nvPr/>
          </p:nvSpPr>
          <p:spPr bwMode="auto">
            <a:xfrm>
              <a:off x="2150" y="3722"/>
              <a:ext cx="27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000000"/>
                  </a:solidFill>
                </a:rPr>
                <a:t>W</a:t>
              </a:r>
            </a:p>
          </p:txBody>
        </p:sp>
        <p:sp>
          <p:nvSpPr>
            <p:cNvPr id="12330" name="Line 27"/>
            <p:cNvSpPr>
              <a:spLocks noChangeShapeType="1"/>
            </p:cNvSpPr>
            <p:nvPr/>
          </p:nvSpPr>
          <p:spPr bwMode="auto">
            <a:xfrm>
              <a:off x="2880" y="2496"/>
              <a:ext cx="576"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grpSp>
      <p:sp>
        <p:nvSpPr>
          <p:cNvPr id="12295" name="Text Box 28"/>
          <p:cNvSpPr txBox="1">
            <a:spLocks noChangeArrowheads="1"/>
          </p:cNvSpPr>
          <p:nvPr/>
        </p:nvSpPr>
        <p:spPr bwMode="auto">
          <a:xfrm>
            <a:off x="4876800" y="3581400"/>
            <a:ext cx="2857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000000"/>
                </a:solidFill>
              </a:rPr>
              <a:t>I</a:t>
            </a:r>
          </a:p>
        </p:txBody>
      </p:sp>
      <p:sp>
        <p:nvSpPr>
          <p:cNvPr id="12296" name="Line 30"/>
          <p:cNvSpPr>
            <a:spLocks noChangeShapeType="1"/>
          </p:cNvSpPr>
          <p:nvPr/>
        </p:nvSpPr>
        <p:spPr bwMode="auto">
          <a:xfrm flipV="1">
            <a:off x="6858000" y="3352800"/>
            <a:ext cx="0" cy="205581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297" name="Line 31"/>
          <p:cNvSpPr>
            <a:spLocks noChangeShapeType="1"/>
          </p:cNvSpPr>
          <p:nvPr/>
        </p:nvSpPr>
        <p:spPr bwMode="auto">
          <a:xfrm>
            <a:off x="5715000" y="4419600"/>
            <a:ext cx="22860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298" name="Text Box 32"/>
          <p:cNvSpPr txBox="1">
            <a:spLocks noChangeArrowheads="1"/>
          </p:cNvSpPr>
          <p:nvPr/>
        </p:nvSpPr>
        <p:spPr bwMode="auto">
          <a:xfrm>
            <a:off x="7985125" y="4156075"/>
            <a:ext cx="3905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b="1" i="1" smtClean="0">
                <a:solidFill>
                  <a:srgbClr val="000000"/>
                </a:solidFill>
              </a:rPr>
              <a:t>V</a:t>
            </a:r>
          </a:p>
        </p:txBody>
      </p:sp>
      <p:sp>
        <p:nvSpPr>
          <p:cNvPr id="12299" name="Text Box 33"/>
          <p:cNvSpPr txBox="1">
            <a:spLocks noChangeArrowheads="1"/>
          </p:cNvSpPr>
          <p:nvPr/>
        </p:nvSpPr>
        <p:spPr bwMode="auto">
          <a:xfrm>
            <a:off x="6918325" y="2936875"/>
            <a:ext cx="304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b="1" i="1" smtClean="0">
                <a:solidFill>
                  <a:srgbClr val="000000"/>
                </a:solidFill>
              </a:rPr>
              <a:t>I</a:t>
            </a:r>
          </a:p>
        </p:txBody>
      </p:sp>
      <p:sp>
        <p:nvSpPr>
          <p:cNvPr id="12300" name="Line 34"/>
          <p:cNvSpPr>
            <a:spLocks noChangeShapeType="1"/>
          </p:cNvSpPr>
          <p:nvPr/>
        </p:nvSpPr>
        <p:spPr bwMode="auto">
          <a:xfrm>
            <a:off x="6042025" y="4495800"/>
            <a:ext cx="1044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1" name="Line 35"/>
          <p:cNvSpPr>
            <a:spLocks noChangeShapeType="1"/>
          </p:cNvSpPr>
          <p:nvPr/>
        </p:nvSpPr>
        <p:spPr bwMode="auto">
          <a:xfrm>
            <a:off x="6030913" y="4724400"/>
            <a:ext cx="105568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2" name="Line 36"/>
          <p:cNvSpPr>
            <a:spLocks noChangeShapeType="1"/>
          </p:cNvSpPr>
          <p:nvPr/>
        </p:nvSpPr>
        <p:spPr bwMode="auto">
          <a:xfrm>
            <a:off x="6019800" y="4953000"/>
            <a:ext cx="10699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3" name="Line 37"/>
          <p:cNvSpPr>
            <a:spLocks noChangeShapeType="1"/>
          </p:cNvSpPr>
          <p:nvPr/>
        </p:nvSpPr>
        <p:spPr bwMode="auto">
          <a:xfrm>
            <a:off x="6019800" y="5181600"/>
            <a:ext cx="106838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4" name="Freeform 38"/>
          <p:cNvSpPr>
            <a:spLocks/>
          </p:cNvSpPr>
          <p:nvPr/>
        </p:nvSpPr>
        <p:spPr bwMode="auto">
          <a:xfrm>
            <a:off x="7086600" y="3429000"/>
            <a:ext cx="304800" cy="1066800"/>
          </a:xfrm>
          <a:custGeom>
            <a:avLst/>
            <a:gdLst>
              <a:gd name="T0" fmla="*/ 0 w 192"/>
              <a:gd name="T1" fmla="*/ 2147483647 h 672"/>
              <a:gd name="T2" fmla="*/ 2147483647 w 192"/>
              <a:gd name="T3" fmla="*/ 2147483647 h 672"/>
              <a:gd name="T4" fmla="*/ 2147483647 w 192"/>
              <a:gd name="T5" fmla="*/ 0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672"/>
                </a:moveTo>
                <a:cubicBezTo>
                  <a:pt x="32" y="656"/>
                  <a:pt x="64" y="640"/>
                  <a:pt x="96" y="528"/>
                </a:cubicBezTo>
                <a:cubicBezTo>
                  <a:pt x="128" y="416"/>
                  <a:pt x="160" y="208"/>
                  <a:pt x="192" y="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5" name="Freeform 39"/>
          <p:cNvSpPr>
            <a:spLocks/>
          </p:cNvSpPr>
          <p:nvPr/>
        </p:nvSpPr>
        <p:spPr bwMode="auto">
          <a:xfrm>
            <a:off x="7086600" y="3657600"/>
            <a:ext cx="304800" cy="1066800"/>
          </a:xfrm>
          <a:custGeom>
            <a:avLst/>
            <a:gdLst>
              <a:gd name="T0" fmla="*/ 0 w 192"/>
              <a:gd name="T1" fmla="*/ 2147483647 h 672"/>
              <a:gd name="T2" fmla="*/ 2147483647 w 192"/>
              <a:gd name="T3" fmla="*/ 2147483647 h 672"/>
              <a:gd name="T4" fmla="*/ 2147483647 w 192"/>
              <a:gd name="T5" fmla="*/ 0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672"/>
                </a:moveTo>
                <a:cubicBezTo>
                  <a:pt x="32" y="656"/>
                  <a:pt x="64" y="640"/>
                  <a:pt x="96" y="528"/>
                </a:cubicBezTo>
                <a:cubicBezTo>
                  <a:pt x="128" y="416"/>
                  <a:pt x="160" y="208"/>
                  <a:pt x="192" y="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6" name="Freeform 40"/>
          <p:cNvSpPr>
            <a:spLocks/>
          </p:cNvSpPr>
          <p:nvPr/>
        </p:nvSpPr>
        <p:spPr bwMode="auto">
          <a:xfrm>
            <a:off x="7086600" y="3886200"/>
            <a:ext cx="304800" cy="1066800"/>
          </a:xfrm>
          <a:custGeom>
            <a:avLst/>
            <a:gdLst>
              <a:gd name="T0" fmla="*/ 0 w 192"/>
              <a:gd name="T1" fmla="*/ 2147483647 h 672"/>
              <a:gd name="T2" fmla="*/ 2147483647 w 192"/>
              <a:gd name="T3" fmla="*/ 2147483647 h 672"/>
              <a:gd name="T4" fmla="*/ 2147483647 w 192"/>
              <a:gd name="T5" fmla="*/ 0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672"/>
                </a:moveTo>
                <a:cubicBezTo>
                  <a:pt x="32" y="656"/>
                  <a:pt x="64" y="640"/>
                  <a:pt x="96" y="528"/>
                </a:cubicBezTo>
                <a:cubicBezTo>
                  <a:pt x="128" y="416"/>
                  <a:pt x="160" y="208"/>
                  <a:pt x="192" y="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7" name="Freeform 41"/>
          <p:cNvSpPr>
            <a:spLocks/>
          </p:cNvSpPr>
          <p:nvPr/>
        </p:nvSpPr>
        <p:spPr bwMode="auto">
          <a:xfrm>
            <a:off x="7086600" y="4114800"/>
            <a:ext cx="304800" cy="1066800"/>
          </a:xfrm>
          <a:custGeom>
            <a:avLst/>
            <a:gdLst>
              <a:gd name="T0" fmla="*/ 0 w 192"/>
              <a:gd name="T1" fmla="*/ 2147483647 h 672"/>
              <a:gd name="T2" fmla="*/ 2147483647 w 192"/>
              <a:gd name="T3" fmla="*/ 2147483647 h 672"/>
              <a:gd name="T4" fmla="*/ 2147483647 w 192"/>
              <a:gd name="T5" fmla="*/ 0 h 672"/>
              <a:gd name="T6" fmla="*/ 0 60000 65536"/>
              <a:gd name="T7" fmla="*/ 0 60000 65536"/>
              <a:gd name="T8" fmla="*/ 0 60000 65536"/>
              <a:gd name="T9" fmla="*/ 0 w 192"/>
              <a:gd name="T10" fmla="*/ 0 h 672"/>
              <a:gd name="T11" fmla="*/ 192 w 192"/>
              <a:gd name="T12" fmla="*/ 672 h 672"/>
            </a:gdLst>
            <a:ahLst/>
            <a:cxnLst>
              <a:cxn ang="T6">
                <a:pos x="T0" y="T1"/>
              </a:cxn>
              <a:cxn ang="T7">
                <a:pos x="T2" y="T3"/>
              </a:cxn>
              <a:cxn ang="T8">
                <a:pos x="T4" y="T5"/>
              </a:cxn>
            </a:cxnLst>
            <a:rect l="T9" t="T10" r="T11" b="T12"/>
            <a:pathLst>
              <a:path w="192" h="672">
                <a:moveTo>
                  <a:pt x="0" y="672"/>
                </a:moveTo>
                <a:cubicBezTo>
                  <a:pt x="32" y="656"/>
                  <a:pt x="64" y="640"/>
                  <a:pt x="96" y="528"/>
                </a:cubicBezTo>
                <a:cubicBezTo>
                  <a:pt x="128" y="416"/>
                  <a:pt x="160" y="208"/>
                  <a:pt x="192" y="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8" name="Line 43"/>
          <p:cNvSpPr>
            <a:spLocks noChangeShapeType="1"/>
          </p:cNvSpPr>
          <p:nvPr/>
        </p:nvSpPr>
        <p:spPr bwMode="auto">
          <a:xfrm>
            <a:off x="5867400" y="4494213"/>
            <a:ext cx="0" cy="914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2309" name="Text Box 44"/>
          <p:cNvSpPr txBox="1">
            <a:spLocks noChangeArrowheads="1"/>
          </p:cNvSpPr>
          <p:nvPr/>
        </p:nvSpPr>
        <p:spPr bwMode="auto">
          <a:xfrm>
            <a:off x="5160963" y="5443538"/>
            <a:ext cx="1882775"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mtClean="0">
                <a:solidFill>
                  <a:srgbClr val="0000FF"/>
                </a:solidFill>
              </a:rPr>
              <a:t>Increasing</a:t>
            </a:r>
          </a:p>
          <a:p>
            <a:pPr eaLnBrk="0" fontAlgn="base" hangingPunct="0">
              <a:spcBef>
                <a:spcPct val="0"/>
              </a:spcBef>
              <a:spcAft>
                <a:spcPct val="0"/>
              </a:spcAft>
            </a:pPr>
            <a:r>
              <a:rPr lang="en-US" smtClean="0">
                <a:solidFill>
                  <a:srgbClr val="0000FF"/>
                </a:solidFill>
              </a:rPr>
              <a:t>light intensity</a:t>
            </a:r>
          </a:p>
        </p:txBody>
      </p:sp>
    </p:spTree>
    <p:extLst>
      <p:ext uri="{BB962C8B-B14F-4D97-AF65-F5344CB8AC3E}">
        <p14:creationId xmlns:p14="http://schemas.microsoft.com/office/powerpoint/2010/main" xmlns="" val="6787686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0634DF1E-A4F2-4971-A77D-BFEBF03E9BDC}" type="slidenum">
              <a:rPr lang="en-US" sz="1400" smtClean="0">
                <a:solidFill>
                  <a:srgbClr val="000000"/>
                </a:solidFill>
              </a:rPr>
              <a:pPr/>
              <a:t>42</a:t>
            </a:fld>
            <a:endParaRPr lang="en-US" sz="1400" smtClean="0">
              <a:solidFill>
                <a:srgbClr val="000000"/>
              </a:solidFill>
            </a:endParaRPr>
          </a:p>
        </p:txBody>
      </p:sp>
      <p:sp>
        <p:nvSpPr>
          <p:cNvPr id="10243" name="Rectangle 2"/>
          <p:cNvSpPr>
            <a:spLocks noGrp="1" noChangeArrowheads="1"/>
          </p:cNvSpPr>
          <p:nvPr>
            <p:ph type="title"/>
          </p:nvPr>
        </p:nvSpPr>
        <p:spPr>
          <a:xfrm>
            <a:off x="685800" y="87313"/>
            <a:ext cx="7772400" cy="646112"/>
          </a:xfrm>
        </p:spPr>
        <p:txBody>
          <a:bodyPr>
            <a:normAutofit/>
          </a:bodyPr>
          <a:lstStyle/>
          <a:p>
            <a:pPr>
              <a:defRPr/>
            </a:pPr>
            <a:r>
              <a:rPr lang="en-US" sz="2800" b="1" u="none" dirty="0" smtClean="0">
                <a:solidFill>
                  <a:srgbClr val="FF0000"/>
                </a:solidFill>
                <a:latin typeface="Times New Roman" pitchFamily="18" charset="0"/>
                <a:cs typeface="Times New Roman" pitchFamily="18" charset="0"/>
              </a:rPr>
              <a:t>Photodiodes</a:t>
            </a:r>
          </a:p>
        </p:txBody>
      </p:sp>
      <p:sp>
        <p:nvSpPr>
          <p:cNvPr id="13316" name="Rectangle 3"/>
          <p:cNvSpPr>
            <a:spLocks noGrp="1" noChangeArrowheads="1"/>
          </p:cNvSpPr>
          <p:nvPr>
            <p:ph type="body" idx="1"/>
          </p:nvPr>
        </p:nvSpPr>
        <p:spPr>
          <a:xfrm>
            <a:off x="490538" y="985838"/>
            <a:ext cx="8056562" cy="5521325"/>
          </a:xfrm>
          <a:noFill/>
        </p:spPr>
        <p:txBody>
          <a:bodyPr>
            <a:normAutofit/>
          </a:bodyPr>
          <a:lstStyle/>
          <a:p>
            <a:pPr marL="0" indent="0">
              <a:lnSpc>
                <a:spcPct val="110000"/>
              </a:lnSpc>
              <a:spcBef>
                <a:spcPct val="75000"/>
              </a:spcBef>
              <a:buClr>
                <a:srgbClr val="FF0000"/>
              </a:buClr>
              <a:buFont typeface="Wingdings" pitchFamily="2" charset="2"/>
              <a:buChar char="Ø"/>
            </a:pPr>
            <a:r>
              <a:rPr lang="en-US" sz="2400" b="1" i="1" dirty="0" smtClean="0">
                <a:latin typeface="Times New Roman" pitchFamily="18" charset="0"/>
                <a:cs typeface="Times New Roman" pitchFamily="18" charset="0"/>
              </a:rPr>
              <a:t>  Spectral response </a:t>
            </a:r>
            <a:r>
              <a:rPr lang="en-US" sz="2400" dirty="0" smtClean="0">
                <a:latin typeface="Times New Roman" pitchFamily="18" charset="0"/>
                <a:cs typeface="Times New Roman" pitchFamily="18" charset="0"/>
              </a:rPr>
              <a:t>- an important characteristic of any photo-detector. </a:t>
            </a:r>
            <a:r>
              <a:rPr lang="en-US" sz="2400" b="1" i="1" dirty="0" smtClean="0">
                <a:latin typeface="Times New Roman" pitchFamily="18" charset="0"/>
                <a:cs typeface="Times New Roman" pitchFamily="18" charset="0"/>
              </a:rPr>
              <a:t>Measures how the photocurrent, I</a:t>
            </a:r>
            <a:r>
              <a:rPr lang="en-US" sz="2400" b="1" i="1" baseline="-25000" dirty="0" smtClean="0">
                <a:latin typeface="Times New Roman" pitchFamily="18" charset="0"/>
                <a:cs typeface="Times New Roman" pitchFamily="18" charset="0"/>
              </a:rPr>
              <a:t>L</a:t>
            </a:r>
            <a:r>
              <a:rPr lang="en-US" sz="2400" b="1" i="1" dirty="0" smtClean="0">
                <a:latin typeface="Times New Roman" pitchFamily="18" charset="0"/>
                <a:cs typeface="Times New Roman" pitchFamily="18" charset="0"/>
              </a:rPr>
              <a:t> varies with the wavelength of incident light. </a:t>
            </a:r>
          </a:p>
          <a:p>
            <a:pPr marL="0" indent="0">
              <a:lnSpc>
                <a:spcPct val="110000"/>
              </a:lnSpc>
              <a:spcBef>
                <a:spcPct val="75000"/>
              </a:spcBef>
              <a:buClr>
                <a:srgbClr val="FF0000"/>
              </a:buClr>
              <a:buFont typeface="Wingdings" pitchFamily="2" charset="2"/>
              <a:buChar char="Ø"/>
            </a:pPr>
            <a:r>
              <a:rPr lang="en-US" sz="2400" b="1" i="1" dirty="0" smtClean="0">
                <a:solidFill>
                  <a:srgbClr val="FF3300"/>
                </a:solidFill>
                <a:latin typeface="Times New Roman" pitchFamily="18" charset="0"/>
                <a:cs typeface="Times New Roman" pitchFamily="18" charset="0"/>
              </a:rPr>
              <a:t> Frequency response </a:t>
            </a:r>
            <a:r>
              <a:rPr lang="en-US" sz="2400" dirty="0" smtClean="0">
                <a:solidFill>
                  <a:srgbClr val="FF3300"/>
                </a:solidFill>
                <a:latin typeface="Times New Roman" pitchFamily="18" charset="0"/>
                <a:cs typeface="Times New Roman" pitchFamily="18" charset="0"/>
              </a:rPr>
              <a:t>- </a:t>
            </a:r>
            <a:r>
              <a:rPr lang="en-US" sz="2400" b="1" i="1" dirty="0" smtClean="0">
                <a:solidFill>
                  <a:srgbClr val="0000FF"/>
                </a:solidFill>
                <a:latin typeface="Times New Roman" pitchFamily="18" charset="0"/>
                <a:cs typeface="Times New Roman" pitchFamily="18" charset="0"/>
              </a:rPr>
              <a:t>measures how rapidly the detector can respond to a time varying optical signal. </a:t>
            </a:r>
            <a:r>
              <a:rPr lang="en-US" sz="2400" dirty="0" smtClean="0">
                <a:latin typeface="Times New Roman" pitchFamily="18" charset="0"/>
                <a:cs typeface="Times New Roman" pitchFamily="18" charset="0"/>
              </a:rPr>
              <a:t>The generated minority carriers have to diffuse to the depletion region before an electrical current can be observed externally. Since diffusion is a slow process, the maximum frequency response is a few tens of MHz for p n junctions. </a:t>
            </a:r>
          </a:p>
          <a:p>
            <a:pPr marL="0" indent="0">
              <a:lnSpc>
                <a:spcPct val="110000"/>
              </a:lnSpc>
              <a:spcBef>
                <a:spcPct val="75000"/>
              </a:spcBef>
              <a:buClr>
                <a:srgbClr val="FF0000"/>
              </a:buClr>
              <a:buFont typeface="Wingdings" pitchFamily="2" charset="2"/>
              <a:buChar char="Ø"/>
            </a:pPr>
            <a:r>
              <a:rPr lang="en-US" sz="2400" b="1" i="1" dirty="0" smtClean="0">
                <a:solidFill>
                  <a:srgbClr val="0000FF"/>
                </a:solidFill>
                <a:latin typeface="Times New Roman" pitchFamily="18" charset="0"/>
                <a:cs typeface="Times New Roman" pitchFamily="18" charset="0"/>
              </a:rPr>
              <a:t>Higher frequency response (a few GHz) can be achieved using p-</a:t>
            </a:r>
            <a:r>
              <a:rPr lang="en-US" sz="2400" b="1" i="1" dirty="0" err="1" smtClean="0">
                <a:solidFill>
                  <a:srgbClr val="0000FF"/>
                </a:solidFill>
                <a:latin typeface="Times New Roman" pitchFamily="18" charset="0"/>
                <a:cs typeface="Times New Roman" pitchFamily="18" charset="0"/>
              </a:rPr>
              <a:t>i</a:t>
            </a:r>
            <a:r>
              <a:rPr lang="en-US" sz="2400" b="1" i="1" dirty="0" smtClean="0">
                <a:solidFill>
                  <a:srgbClr val="0000FF"/>
                </a:solidFill>
                <a:latin typeface="Times New Roman" pitchFamily="18" charset="0"/>
                <a:cs typeface="Times New Roman" pitchFamily="18" charset="0"/>
              </a:rPr>
              <a:t>-n diodes.</a:t>
            </a:r>
          </a:p>
        </p:txBody>
      </p:sp>
    </p:spTree>
    <p:extLst>
      <p:ext uri="{BB962C8B-B14F-4D97-AF65-F5344CB8AC3E}">
        <p14:creationId xmlns:p14="http://schemas.microsoft.com/office/powerpoint/2010/main" xmlns="" val="33243399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sz="2800" b="1" dirty="0" smtClean="0">
                <a:solidFill>
                  <a:srgbClr val="FF0000"/>
                </a:solidFill>
                <a:latin typeface="Times New Roman" pitchFamily="18" charset="0"/>
                <a:cs typeface="Times New Roman" pitchFamily="18" charset="0"/>
              </a:rPr>
              <a:t>TUNNEL </a:t>
            </a:r>
            <a:r>
              <a:rPr lang="en-US" sz="2800" b="1" dirty="0">
                <a:solidFill>
                  <a:srgbClr val="FF0000"/>
                </a:solidFill>
                <a:latin typeface="Times New Roman" pitchFamily="18" charset="0"/>
                <a:cs typeface="Times New Roman" pitchFamily="18" charset="0"/>
              </a:rPr>
              <a:t>DIODE (Esaki Diode)</a:t>
            </a:r>
          </a:p>
        </p:txBody>
      </p:sp>
      <p:sp>
        <p:nvSpPr>
          <p:cNvPr id="70659" name="Rectangle 3"/>
          <p:cNvSpPr>
            <a:spLocks noGrp="1" noChangeArrowheads="1"/>
          </p:cNvSpPr>
          <p:nvPr>
            <p:ph type="body" sz="half" idx="4294967295"/>
          </p:nvPr>
        </p:nvSpPr>
        <p:spPr>
          <a:xfrm>
            <a:off x="457200" y="1447800"/>
            <a:ext cx="8458200" cy="4525963"/>
          </a:xfrm>
        </p:spPr>
        <p:txBody>
          <a:bodyPr/>
          <a:lstStyle/>
          <a:p>
            <a:r>
              <a:rPr lang="en-US" sz="2400" dirty="0">
                <a:latin typeface="Times New Roman" pitchFamily="18" charset="0"/>
                <a:cs typeface="Times New Roman" pitchFamily="18" charset="0"/>
              </a:rPr>
              <a:t>It was introduced by Leo Esaki in 1958.</a:t>
            </a:r>
          </a:p>
          <a:p>
            <a:r>
              <a:rPr lang="en-US" sz="2400" dirty="0">
                <a:latin typeface="Times New Roman" pitchFamily="18" charset="0"/>
                <a:cs typeface="Times New Roman" pitchFamily="18" charset="0"/>
              </a:rPr>
              <a:t>Heavily-doped p-n junction</a:t>
            </a:r>
          </a:p>
          <a:p>
            <a:pPr lvl="1"/>
            <a:r>
              <a:rPr lang="en-US" sz="2400" dirty="0">
                <a:latin typeface="Times New Roman" pitchFamily="18" charset="0"/>
                <a:cs typeface="Times New Roman" pitchFamily="18" charset="0"/>
              </a:rPr>
              <a:t>Impurity concentration is 1 part in 10^3 as compared to 1 part in 10^8 in p-n junction diode</a:t>
            </a:r>
          </a:p>
          <a:p>
            <a:r>
              <a:rPr lang="en-US" sz="2400" dirty="0">
                <a:latin typeface="Times New Roman" pitchFamily="18" charset="0"/>
                <a:cs typeface="Times New Roman" pitchFamily="18" charset="0"/>
              </a:rPr>
              <a:t>Width of the depletion layer is very small</a:t>
            </a: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(about 100 A).</a:t>
            </a:r>
          </a:p>
          <a:p>
            <a:r>
              <a:rPr lang="en-US" sz="2400" dirty="0">
                <a:latin typeface="Times New Roman" pitchFamily="18" charset="0"/>
                <a:cs typeface="Times New Roman" pitchFamily="18" charset="0"/>
              </a:rPr>
              <a:t>It is  generally made up of </a:t>
            </a:r>
            <a:r>
              <a:rPr lang="en-US" sz="2400" dirty="0" err="1">
                <a:latin typeface="Times New Roman" pitchFamily="18" charset="0"/>
                <a:cs typeface="Times New Roman" pitchFamily="18" charset="0"/>
              </a:rPr>
              <a:t>Ge</a:t>
            </a:r>
            <a:r>
              <a:rPr lang="en-US" sz="2400" dirty="0">
                <a:latin typeface="Times New Roman" pitchFamily="18" charset="0"/>
                <a:cs typeface="Times New Roman" pitchFamily="18" charset="0"/>
              </a:rPr>
              <a:t> and </a:t>
            </a:r>
            <a:r>
              <a:rPr lang="en-US" sz="2400" dirty="0" err="1">
                <a:latin typeface="Times New Roman" pitchFamily="18" charset="0"/>
                <a:cs typeface="Times New Roman" pitchFamily="18" charset="0"/>
              </a:rPr>
              <a:t>GaAs</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It shows tunneling phenomenon.</a:t>
            </a:r>
          </a:p>
          <a:p>
            <a:r>
              <a:rPr lang="en-US" sz="2400" dirty="0">
                <a:latin typeface="Times New Roman" pitchFamily="18" charset="0"/>
                <a:cs typeface="Times New Roman" pitchFamily="18" charset="0"/>
              </a:rPr>
              <a:t>Circuit  symbol of tunnel diode is :</a:t>
            </a:r>
          </a:p>
          <a:p>
            <a:endParaRPr lang="en-US" sz="2800" dirty="0">
              <a:solidFill>
                <a:srgbClr val="CC0099"/>
              </a:solidFill>
            </a:endParaRPr>
          </a:p>
          <a:p>
            <a:pPr>
              <a:buFontTx/>
              <a:buNone/>
            </a:pPr>
            <a:endParaRPr lang="en-US" sz="2800" dirty="0">
              <a:solidFill>
                <a:srgbClr val="CC0099"/>
              </a:solidFill>
            </a:endParaRPr>
          </a:p>
          <a:p>
            <a:pPr lvl="1"/>
            <a:endParaRPr lang="en-US" sz="2400" dirty="0">
              <a:solidFill>
                <a:srgbClr val="CC0099"/>
              </a:solidFill>
            </a:endParaRPr>
          </a:p>
        </p:txBody>
      </p:sp>
      <p:sp>
        <p:nvSpPr>
          <p:cNvPr id="70660" name="Line 4"/>
          <p:cNvSpPr>
            <a:spLocks noChangeShapeType="1"/>
          </p:cNvSpPr>
          <p:nvPr/>
        </p:nvSpPr>
        <p:spPr bwMode="auto">
          <a:xfrm>
            <a:off x="7010400" y="6324600"/>
            <a:ext cx="1676400" cy="0"/>
          </a:xfrm>
          <a:prstGeom prst="line">
            <a:avLst/>
          </a:prstGeom>
          <a:noFill/>
          <a:ln w="50800">
            <a:solidFill>
              <a:schemeClr val="bg1"/>
            </a:solidFill>
            <a:round/>
            <a:headEnd/>
            <a:tailEnd/>
          </a:ln>
          <a:extLst>
            <a:ext uri="{909E8E84-426E-40DD-AFC4-6F175D3DCCD1}">
              <a14:hiddenFill xmlns:a14="http://schemas.microsoft.com/office/drawing/2010/main" xmlns="">
                <a:noFill/>
              </a14:hiddenFill>
            </a:ext>
          </a:extLst>
        </p:spPr>
        <p:txBody>
          <a:bodyPr wrap="none" anchor="ctr"/>
          <a:lstStyle/>
          <a:p>
            <a:pPr eaLnBrk="0" fontAlgn="base" hangingPunct="0">
              <a:spcBef>
                <a:spcPct val="0"/>
              </a:spcBef>
              <a:spcAft>
                <a:spcPct val="0"/>
              </a:spcAft>
            </a:pPr>
            <a:endParaRPr lang="en-US">
              <a:solidFill>
                <a:srgbClr val="000000"/>
              </a:solidFill>
            </a:endParaRPr>
          </a:p>
        </p:txBody>
      </p:sp>
      <p:sp>
        <p:nvSpPr>
          <p:cNvPr id="70661" name="Text Box 6"/>
          <p:cNvSpPr txBox="1">
            <a:spLocks noChangeArrowheads="1"/>
          </p:cNvSpPr>
          <p:nvPr/>
        </p:nvSpPr>
        <p:spPr bwMode="auto">
          <a:xfrm>
            <a:off x="8386763" y="1371600"/>
            <a:ext cx="522287" cy="420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50800">
                <a:solidFill>
                  <a:srgbClr val="000000"/>
                </a:solidFill>
                <a:miter lim="800000"/>
                <a:headEnd/>
                <a:tailEnd/>
              </a14:hiddenLine>
            </a:ext>
          </a:extLst>
        </p:spPr>
        <p:txBody>
          <a:bodyPr wrap="none" anchor="ct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fontAlgn="base" hangingPunct="0">
              <a:lnSpc>
                <a:spcPct val="90000"/>
              </a:lnSpc>
              <a:spcBef>
                <a:spcPct val="0"/>
              </a:spcBef>
              <a:spcAft>
                <a:spcPct val="0"/>
              </a:spcAft>
            </a:pPr>
            <a:r>
              <a:rPr lang="en-US" sz="2400">
                <a:solidFill>
                  <a:srgbClr val="FFFFFF"/>
                </a:solidFill>
                <a:cs typeface="Arial" charset="0"/>
              </a:rPr>
              <a:t>E</a:t>
            </a:r>
            <a:r>
              <a:rPr lang="en-US" sz="2400" baseline="-25000">
                <a:solidFill>
                  <a:srgbClr val="FFFFFF"/>
                </a:solidFill>
                <a:cs typeface="Arial" charset="0"/>
              </a:rPr>
              <a:t>V</a:t>
            </a:r>
            <a:endParaRPr lang="en-US" sz="2800" b="1">
              <a:solidFill>
                <a:srgbClr val="FFFFFF"/>
              </a:solidFill>
              <a:cs typeface="Arial" charset="0"/>
            </a:endParaRPr>
          </a:p>
        </p:txBody>
      </p:sp>
      <p:pic>
        <p:nvPicPr>
          <p:cNvPr id="70662" name="Picture 8" descr="Tunnel diode schematic symbol"/>
          <p:cNvPicPr>
            <a:picLocks noGrp="1" noChangeAspect="1" noChangeArrowheads="1"/>
          </p:cNvPicPr>
          <p:nvPr>
            <p:ph sz="half"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5892800" y="4800600"/>
            <a:ext cx="2590800" cy="1524000"/>
          </a:xfrm>
        </p:spPr>
      </p:pic>
    </p:spTree>
    <p:extLst>
      <p:ext uri="{BB962C8B-B14F-4D97-AF65-F5344CB8AC3E}">
        <p14:creationId xmlns:p14="http://schemas.microsoft.com/office/powerpoint/2010/main" xmlns="" val="144232749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8" descr="Fig8_30"/>
          <p:cNvPicPr>
            <a:picLocks noGrp="1" noChangeAspect="1" noChangeArrowheads="1"/>
          </p:cNvPicPr>
          <p:nvPr>
            <p:ph sz="half"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3886200" y="3302000"/>
            <a:ext cx="6248400" cy="3810000"/>
          </a:xfrm>
          <a:noFill/>
        </p:spPr>
      </p:pic>
      <p:sp>
        <p:nvSpPr>
          <p:cNvPr id="13314" name="Rectangle 2"/>
          <p:cNvSpPr>
            <a:spLocks noGrp="1" noChangeArrowheads="1"/>
          </p:cNvSpPr>
          <p:nvPr>
            <p:ph type="title" idx="4294967295"/>
          </p:nvPr>
        </p:nvSpPr>
        <p:spPr>
          <a:xfrm>
            <a:off x="471488" y="384175"/>
            <a:ext cx="8215312" cy="728663"/>
          </a:xfrm>
        </p:spPr>
        <p:txBody>
          <a:bodyPr>
            <a:normAutofit/>
          </a:bodyPr>
          <a:lstStyle/>
          <a:p>
            <a:pPr>
              <a:defRPr/>
            </a:pPr>
            <a:r>
              <a:rPr lang="en-US" sz="2800" b="1" dirty="0" smtClean="0">
                <a:solidFill>
                  <a:srgbClr val="FF0000"/>
                </a:solidFill>
                <a:latin typeface="Times New Roman" pitchFamily="18" charset="0"/>
                <a:cs typeface="Times New Roman" pitchFamily="18" charset="0"/>
              </a:rPr>
              <a:t>What is Tunneling?</a:t>
            </a:r>
            <a:endParaRPr lang="en-US" sz="2800" b="1" dirty="0">
              <a:solidFill>
                <a:srgbClr val="FF0000"/>
              </a:solidFill>
              <a:latin typeface="Times New Roman" pitchFamily="18" charset="0"/>
              <a:cs typeface="Times New Roman" pitchFamily="18" charset="0"/>
            </a:endParaRPr>
          </a:p>
        </p:txBody>
      </p:sp>
      <p:sp>
        <p:nvSpPr>
          <p:cNvPr id="71684" name="Rectangle 3"/>
          <p:cNvSpPr>
            <a:spLocks noGrp="1" noChangeArrowheads="1"/>
          </p:cNvSpPr>
          <p:nvPr>
            <p:ph type="body" sz="half" idx="4294967295"/>
          </p:nvPr>
        </p:nvSpPr>
        <p:spPr>
          <a:xfrm>
            <a:off x="228600" y="1143000"/>
            <a:ext cx="8686800" cy="5410200"/>
          </a:xfrm>
        </p:spPr>
        <p:txBody>
          <a:bodyPr>
            <a:normAutofit/>
          </a:bodyPr>
          <a:lstStyle/>
          <a:p>
            <a:pPr>
              <a:buClr>
                <a:srgbClr val="FF0000"/>
              </a:buClr>
              <a:buFont typeface="Wingdings" pitchFamily="2" charset="2"/>
              <a:buChar char="Ø"/>
            </a:pPr>
            <a:r>
              <a:rPr lang="en-US" sz="2400" b="1" dirty="0">
                <a:latin typeface="Times New Roman" pitchFamily="18" charset="0"/>
                <a:cs typeface="Times New Roman" pitchFamily="18" charset="0"/>
              </a:rPr>
              <a:t>Classically</a:t>
            </a:r>
            <a:r>
              <a:rPr lang="en-US" sz="2400" dirty="0">
                <a:latin typeface="Times New Roman" pitchFamily="18" charset="0"/>
                <a:cs typeface="Times New Roman" pitchFamily="18" charset="0"/>
              </a:rPr>
              <a:t>, carrier must have energy at least  equal to potential-barrier height to cross the junction </a:t>
            </a:r>
            <a:r>
              <a:rPr lang="en-US" sz="2400" dirty="0" smtClean="0">
                <a:latin typeface="Times New Roman" pitchFamily="18" charset="0"/>
                <a:cs typeface="Times New Roman" pitchFamily="18" charset="0"/>
              </a:rPr>
              <a:t>.</a:t>
            </a:r>
          </a:p>
          <a:p>
            <a:pPr>
              <a:buClr>
                <a:srgbClr val="FF0000"/>
              </a:buClr>
              <a:buFont typeface="Wingdings" pitchFamily="2" charset="2"/>
              <a:buChar char="Ø"/>
            </a:pPr>
            <a:endParaRPr lang="en-US" sz="28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But  </a:t>
            </a:r>
            <a:r>
              <a:rPr lang="en-US" sz="2400" dirty="0">
                <a:latin typeface="Times New Roman" pitchFamily="18" charset="0"/>
                <a:cs typeface="Times New Roman" pitchFamily="18" charset="0"/>
              </a:rPr>
              <a:t>according to </a:t>
            </a:r>
            <a:r>
              <a:rPr lang="en-US" sz="2400" b="1" dirty="0">
                <a:latin typeface="Times New Roman" pitchFamily="18" charset="0"/>
                <a:cs typeface="Times New Roman" pitchFamily="18" charset="0"/>
              </a:rPr>
              <a:t>Quantum mechanics</a:t>
            </a:r>
            <a:r>
              <a:rPr lang="en-US" sz="2400" dirty="0">
                <a:latin typeface="Times New Roman" pitchFamily="18" charset="0"/>
                <a:cs typeface="Times New Roman" pitchFamily="18" charset="0"/>
              </a:rPr>
              <a:t> there is finite probability that it can penetrate through the  barrier for a thin </a:t>
            </a:r>
            <a:r>
              <a:rPr lang="en-US" sz="2400" dirty="0" smtClean="0">
                <a:latin typeface="Times New Roman" pitchFamily="18" charset="0"/>
                <a:cs typeface="Times New Roman" pitchFamily="18" charset="0"/>
              </a:rPr>
              <a:t>width.</a:t>
            </a:r>
          </a:p>
          <a:p>
            <a:pPr>
              <a:buClr>
                <a:srgbClr val="FF0000"/>
              </a:buClr>
              <a:buFont typeface="Wingdings" pitchFamily="2" charset="2"/>
              <a:buChar char="Ø"/>
            </a:pPr>
            <a:endParaRPr lang="en-US" sz="2800" dirty="0" smtClean="0">
              <a:latin typeface="Times New Roman" pitchFamily="18" charset="0"/>
              <a:cs typeface="Times New Roman" pitchFamily="18" charset="0"/>
            </a:endParaRPr>
          </a:p>
          <a:p>
            <a:pPr>
              <a:buClr>
                <a:srgbClr val="FF0000"/>
              </a:buClr>
              <a:buFont typeface="Wingdings" pitchFamily="2" charset="2"/>
              <a:buChar char="Ø"/>
            </a:pPr>
            <a:r>
              <a:rPr lang="en-US" sz="2400" dirty="0" smtClean="0">
                <a:latin typeface="Times New Roman" pitchFamily="18" charset="0"/>
                <a:cs typeface="Times New Roman" pitchFamily="18" charset="0"/>
              </a:rPr>
              <a:t>This </a:t>
            </a:r>
            <a:r>
              <a:rPr lang="en-US" sz="2400" dirty="0">
                <a:latin typeface="Times New Roman" pitchFamily="18" charset="0"/>
                <a:cs typeface="Times New Roman" pitchFamily="18" charset="0"/>
              </a:rPr>
              <a:t>phenomenon is</a:t>
            </a:r>
          </a:p>
          <a:p>
            <a:pPr>
              <a:buFontTx/>
              <a:buNone/>
            </a:pPr>
            <a:r>
              <a:rPr lang="en-US" sz="2400" dirty="0">
                <a:latin typeface="Times New Roman" pitchFamily="18" charset="0"/>
                <a:cs typeface="Times New Roman" pitchFamily="18" charset="0"/>
              </a:rPr>
              <a:t>    called </a:t>
            </a:r>
            <a:r>
              <a:rPr lang="en-US" sz="2400" b="1" dirty="0">
                <a:latin typeface="Times New Roman" pitchFamily="18" charset="0"/>
                <a:cs typeface="Times New Roman" pitchFamily="18" charset="0"/>
              </a:rPr>
              <a:t>tunneling </a:t>
            </a:r>
            <a:r>
              <a:rPr lang="en-US" sz="2400" dirty="0">
                <a:latin typeface="Times New Roman" pitchFamily="18" charset="0"/>
                <a:cs typeface="Times New Roman" pitchFamily="18" charset="0"/>
              </a:rPr>
              <a:t>and </a:t>
            </a:r>
          </a:p>
          <a:p>
            <a:pPr>
              <a:buFontTx/>
              <a:buNone/>
            </a:pPr>
            <a:r>
              <a:rPr lang="en-US" sz="2400" dirty="0">
                <a:latin typeface="Times New Roman" pitchFamily="18" charset="0"/>
                <a:cs typeface="Times New Roman" pitchFamily="18" charset="0"/>
              </a:rPr>
              <a:t>    hence the Esaki Diode</a:t>
            </a:r>
          </a:p>
          <a:p>
            <a:pPr>
              <a:buFontTx/>
              <a:buNone/>
            </a:pPr>
            <a:r>
              <a:rPr lang="en-US" sz="2400" dirty="0">
                <a:latin typeface="Times New Roman" pitchFamily="18" charset="0"/>
                <a:cs typeface="Times New Roman" pitchFamily="18" charset="0"/>
              </a:rPr>
              <a:t>    is know as</a:t>
            </a:r>
          </a:p>
          <a:p>
            <a:pPr>
              <a:buFontTx/>
              <a:buNone/>
            </a:pPr>
            <a:r>
              <a:rPr lang="en-US" sz="2400" dirty="0">
                <a:latin typeface="Times New Roman" pitchFamily="18" charset="0"/>
                <a:cs typeface="Times New Roman" pitchFamily="18" charset="0"/>
              </a:rPr>
              <a:t>    </a:t>
            </a:r>
            <a:r>
              <a:rPr lang="en-US" sz="2400" b="1" dirty="0">
                <a:latin typeface="Times New Roman" pitchFamily="18" charset="0"/>
                <a:cs typeface="Times New Roman" pitchFamily="18" charset="0"/>
              </a:rPr>
              <a:t>Tunnel Diode</a:t>
            </a:r>
            <a:r>
              <a:rPr lang="en-US" sz="2400" dirty="0">
                <a:latin typeface="Times New Roman" pitchFamily="18" charset="0"/>
                <a:cs typeface="Times New Roman" pitchFamily="18" charset="0"/>
              </a:rPr>
              <a:t>.</a:t>
            </a:r>
          </a:p>
        </p:txBody>
      </p:sp>
    </p:spTree>
    <p:extLst>
      <p:ext uri="{BB962C8B-B14F-4D97-AF65-F5344CB8AC3E}">
        <p14:creationId xmlns:p14="http://schemas.microsoft.com/office/powerpoint/2010/main" xmlns="" val="24635909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sz="quarter"/>
          </p:nvPr>
        </p:nvSpPr>
        <p:spPr>
          <a:xfrm>
            <a:off x="0" y="0"/>
            <a:ext cx="9144000" cy="838200"/>
          </a:xfrm>
          <a:solidFill>
            <a:schemeClr val="bg1"/>
          </a:solidFill>
          <a:ln>
            <a:solidFill>
              <a:schemeClr val="bg1"/>
            </a:solidFill>
          </a:ln>
        </p:spPr>
        <p:txBody>
          <a:bodyPr>
            <a:normAutofit/>
          </a:bodyPr>
          <a:lstStyle/>
          <a:p>
            <a:pPr eaLnBrk="1" hangingPunct="1">
              <a:defRPr/>
            </a:pPr>
            <a:r>
              <a:rPr lang="en-US" altLang="ko-KR" sz="2800" b="1" dirty="0" smtClean="0">
                <a:solidFill>
                  <a:srgbClr val="FF0000"/>
                </a:solidFill>
                <a:latin typeface="Times New Roman" pitchFamily="18" charset="0"/>
                <a:cs typeface="Times New Roman" pitchFamily="18" charset="0"/>
              </a:rPr>
              <a:t>Metal Contacts</a:t>
            </a:r>
          </a:p>
        </p:txBody>
      </p:sp>
      <p:pic>
        <p:nvPicPr>
          <p:cNvPr id="55299" name="Picture 8" descr="metal contact"/>
          <p:cNvPicPr>
            <a:picLocks noGrp="1" noChangeAspect="1" noChangeArrowheads="1"/>
          </p:cNvPicPr>
          <p:nvPr>
            <p:ph sz="quarter" idx="1"/>
          </p:nvPr>
        </p:nvPicPr>
        <p:blipFill>
          <a:blip r:embed="rId2" cstate="print"/>
          <a:srcRect/>
          <a:stretch>
            <a:fillRect/>
          </a:stretch>
        </p:blipFill>
        <p:spPr bwMode="auto">
          <a:xfrm>
            <a:off x="2339975" y="981075"/>
            <a:ext cx="4567238" cy="1858963"/>
          </a:xfrm>
          <a:noFill/>
          <a:ln w="57150">
            <a:solidFill>
              <a:srgbClr val="FFCC66"/>
            </a:solidFill>
            <a:miter lim="800000"/>
            <a:headEnd/>
            <a:tailEnd/>
          </a:ln>
        </p:spPr>
      </p:pic>
      <p:sp>
        <p:nvSpPr>
          <p:cNvPr id="119815" name="Rectangle 7"/>
          <p:cNvSpPr>
            <a:spLocks noGrp="1" noChangeArrowheads="1"/>
          </p:cNvSpPr>
          <p:nvPr>
            <p:ph sz="quarter" idx="2"/>
          </p:nvPr>
        </p:nvSpPr>
        <p:spPr>
          <a:xfrm>
            <a:off x="827088" y="3141663"/>
            <a:ext cx="4038600" cy="1439862"/>
          </a:xfrm>
        </p:spPr>
        <p:txBody>
          <a:bodyPr>
            <a:normAutofit fontScale="92500" lnSpcReduction="10000"/>
          </a:bodyPr>
          <a:lstStyle/>
          <a:p>
            <a:pPr eaLnBrk="1" hangingPunct="1">
              <a:buFont typeface="Wingdings" pitchFamily="2" charset="2"/>
              <a:buNone/>
              <a:defRPr/>
            </a:pPr>
            <a:r>
              <a:rPr lang="en-US" altLang="ko-KR" sz="3000" b="1" dirty="0" smtClean="0">
                <a:solidFill>
                  <a:srgbClr val="00B0F0"/>
                </a:solidFill>
                <a:latin typeface="Times New Roman" pitchFamily="18" charset="0"/>
                <a:cs typeface="Times New Roman" pitchFamily="18" charset="0"/>
              </a:rPr>
              <a:t>&lt;</a:t>
            </a:r>
            <a:r>
              <a:rPr lang="en-US" altLang="ko-KR" sz="3000" b="1" dirty="0" err="1" smtClean="0">
                <a:solidFill>
                  <a:srgbClr val="00B0F0"/>
                </a:solidFill>
                <a:latin typeface="Times New Roman" pitchFamily="18" charset="0"/>
                <a:cs typeface="Times New Roman" pitchFamily="18" charset="0"/>
              </a:rPr>
              <a:t>Ohmic</a:t>
            </a:r>
            <a:r>
              <a:rPr lang="en-US" altLang="ko-KR" sz="3000" b="1" dirty="0" smtClean="0">
                <a:solidFill>
                  <a:srgbClr val="00B0F0"/>
                </a:solidFill>
                <a:latin typeface="Times New Roman" pitchFamily="18" charset="0"/>
                <a:cs typeface="Times New Roman" pitchFamily="18" charset="0"/>
              </a:rPr>
              <a:t> contact&gt;</a:t>
            </a:r>
          </a:p>
          <a:p>
            <a:pPr eaLnBrk="1" hangingPunct="1">
              <a:defRPr/>
            </a:pPr>
            <a:r>
              <a:rPr lang="en-US" altLang="ko-KR" sz="2000" dirty="0" smtClean="0">
                <a:latin typeface="Times New Roman" pitchFamily="18" charset="0"/>
                <a:cs typeface="Times New Roman" pitchFamily="18" charset="0"/>
              </a:rPr>
              <a:t>No rectifying action.</a:t>
            </a:r>
          </a:p>
          <a:p>
            <a:pPr eaLnBrk="1" hangingPunct="1">
              <a:defRPr/>
            </a:pPr>
            <a:r>
              <a:rPr lang="en-US" altLang="ko-KR" sz="2000" dirty="0" smtClean="0">
                <a:latin typeface="Times New Roman" pitchFamily="18" charset="0"/>
                <a:cs typeface="Times New Roman" pitchFamily="18" charset="0"/>
              </a:rPr>
              <a:t>The current can flow in both direction</a:t>
            </a:r>
          </a:p>
          <a:p>
            <a:pPr eaLnBrk="1" hangingPunct="1">
              <a:defRPr/>
            </a:pPr>
            <a:endParaRPr lang="en-US" altLang="ko-KR" sz="1800" dirty="0" smtClean="0">
              <a:ea typeface="+mn-ea"/>
            </a:endParaRPr>
          </a:p>
          <a:p>
            <a:pPr eaLnBrk="1" hangingPunct="1">
              <a:buFont typeface="Wingdings" pitchFamily="2" charset="2"/>
              <a:buNone/>
              <a:defRPr/>
            </a:pPr>
            <a:endParaRPr lang="en-US" altLang="ko-KR" sz="1800" dirty="0" smtClean="0">
              <a:ea typeface="+mn-ea"/>
            </a:endParaRPr>
          </a:p>
        </p:txBody>
      </p:sp>
      <p:sp>
        <p:nvSpPr>
          <p:cNvPr id="119819" name="Rectangle 11"/>
          <p:cNvSpPr>
            <a:spLocks noChangeArrowheads="1"/>
          </p:cNvSpPr>
          <p:nvPr/>
        </p:nvSpPr>
        <p:spPr bwMode="auto">
          <a:xfrm>
            <a:off x="4427538" y="3141663"/>
            <a:ext cx="4716462" cy="1439862"/>
          </a:xfrm>
          <a:prstGeom prst="rect">
            <a:avLst/>
          </a:prstGeom>
          <a:noFill/>
          <a:ln w="9525">
            <a:noFill/>
            <a:miter lim="800000"/>
            <a:headEnd/>
            <a:tailEnd/>
          </a:ln>
          <a:effectLst/>
        </p:spPr>
        <p:txBody>
          <a:bodyPr/>
          <a:lstStyle/>
          <a:p>
            <a:pPr marL="342900" indent="-342900">
              <a:spcBef>
                <a:spcPct val="20000"/>
              </a:spcBef>
              <a:buClr>
                <a:srgbClr val="0000FF"/>
              </a:buClr>
              <a:buSzPct val="60000"/>
              <a:buFont typeface="Wingdings" pitchFamily="2" charset="2"/>
              <a:buNone/>
              <a:defRPr/>
            </a:pPr>
            <a:r>
              <a:rPr lang="en-US" altLang="ko-KR" sz="2000" dirty="0" smtClean="0">
                <a:solidFill>
                  <a:srgbClr val="66FFFF"/>
                </a:solidFill>
                <a:effectLst>
                  <a:outerShdw blurRad="38100" dist="38100" dir="2700000" algn="tl">
                    <a:srgbClr val="000000"/>
                  </a:outerShdw>
                </a:effectLst>
                <a:latin typeface="Times New Roman" pitchFamily="18" charset="0"/>
                <a:ea typeface="굴림" pitchFamily="50" charset="-127"/>
                <a:cs typeface="Times New Roman" pitchFamily="18" charset="0"/>
              </a:rPr>
              <a:t>	</a:t>
            </a:r>
            <a:r>
              <a:rPr lang="en-US" altLang="ko-KR" sz="2400" b="1" dirty="0" smtClean="0">
                <a:solidFill>
                  <a:srgbClr val="FF0000"/>
                </a:solidFill>
                <a:latin typeface="Times New Roman" pitchFamily="18" charset="0"/>
                <a:ea typeface="굴림" pitchFamily="50" charset="-127"/>
                <a:cs typeface="Times New Roman" pitchFamily="18" charset="0"/>
              </a:rPr>
              <a:t>&lt;</a:t>
            </a:r>
            <a:r>
              <a:rPr lang="en-US" altLang="ko-KR" sz="2400" b="1" dirty="0" err="1">
                <a:solidFill>
                  <a:srgbClr val="FF0000"/>
                </a:solidFill>
                <a:latin typeface="Times New Roman" pitchFamily="18" charset="0"/>
                <a:ea typeface="굴림" pitchFamily="50" charset="-127"/>
                <a:cs typeface="Times New Roman" pitchFamily="18" charset="0"/>
              </a:rPr>
              <a:t>Schottky</a:t>
            </a:r>
            <a:r>
              <a:rPr lang="en-US" altLang="ko-KR" sz="2400" b="1" dirty="0">
                <a:solidFill>
                  <a:srgbClr val="FF0000"/>
                </a:solidFill>
                <a:latin typeface="Times New Roman" pitchFamily="18" charset="0"/>
                <a:ea typeface="굴림" pitchFamily="50" charset="-127"/>
                <a:cs typeface="Times New Roman" pitchFamily="18" charset="0"/>
              </a:rPr>
              <a:t> contact&gt;</a:t>
            </a:r>
          </a:p>
          <a:p>
            <a:pPr marL="342900" indent="-342900">
              <a:spcBef>
                <a:spcPct val="20000"/>
              </a:spcBef>
              <a:buClr>
                <a:srgbClr val="0000FF"/>
              </a:buClr>
              <a:buSzPct val="60000"/>
              <a:buFont typeface="Wingdings" pitchFamily="2" charset="2"/>
              <a:buChar char="n"/>
              <a:defRPr/>
            </a:pPr>
            <a:r>
              <a:rPr lang="en-US" altLang="ko-KR" sz="2000" dirty="0">
                <a:solidFill>
                  <a:prstClr val="black"/>
                </a:solidFill>
                <a:latin typeface="Times New Roman" pitchFamily="18" charset="0"/>
                <a:ea typeface="굴림" pitchFamily="50" charset="-127"/>
                <a:cs typeface="Times New Roman" pitchFamily="18" charset="0"/>
              </a:rPr>
              <a:t>The difference of carrier concentrations </a:t>
            </a:r>
          </a:p>
          <a:p>
            <a:pPr marL="342900" indent="-342900">
              <a:spcBef>
                <a:spcPct val="20000"/>
              </a:spcBef>
              <a:buClr>
                <a:srgbClr val="0000FF"/>
              </a:buClr>
              <a:buSzPct val="60000"/>
              <a:buFont typeface="Wingdings" pitchFamily="2" charset="2"/>
              <a:buNone/>
              <a:defRPr/>
            </a:pPr>
            <a:r>
              <a:rPr lang="en-US" altLang="ko-KR" sz="2000" dirty="0">
                <a:solidFill>
                  <a:prstClr val="black"/>
                </a:solidFill>
                <a:latin typeface="Times New Roman" pitchFamily="18" charset="0"/>
                <a:ea typeface="굴림" pitchFamily="50" charset="-127"/>
                <a:cs typeface="Times New Roman" pitchFamily="18" charset="0"/>
              </a:rPr>
              <a:t>      of the two materials at the contact.</a:t>
            </a:r>
          </a:p>
          <a:p>
            <a:pPr marL="342900" indent="-342900">
              <a:spcBef>
                <a:spcPct val="20000"/>
              </a:spcBef>
              <a:buClr>
                <a:srgbClr val="0000FF"/>
              </a:buClr>
              <a:buSzPct val="60000"/>
              <a:buFont typeface="Wingdings" pitchFamily="2" charset="2"/>
              <a:buChar char="n"/>
              <a:defRPr/>
            </a:pPr>
            <a:r>
              <a:rPr lang="en-US" altLang="ko-KR" sz="2000" dirty="0">
                <a:solidFill>
                  <a:prstClr val="black"/>
                </a:solidFill>
                <a:latin typeface="Times New Roman" pitchFamily="18" charset="0"/>
                <a:ea typeface="굴림" pitchFamily="50" charset="-127"/>
                <a:cs typeface="Times New Roman" pitchFamily="18" charset="0"/>
              </a:rPr>
              <a:t>A barrier potential exists.</a:t>
            </a:r>
          </a:p>
          <a:p>
            <a:pPr marL="342900" indent="-342900">
              <a:spcBef>
                <a:spcPct val="20000"/>
              </a:spcBef>
              <a:buClr>
                <a:srgbClr val="0000FF"/>
              </a:buClr>
              <a:buSzPct val="60000"/>
              <a:buFont typeface="Wingdings" pitchFamily="2" charset="2"/>
              <a:buChar char="n"/>
              <a:defRPr/>
            </a:pPr>
            <a:r>
              <a:rPr lang="en-US" altLang="ko-KR" sz="2000" dirty="0">
                <a:solidFill>
                  <a:prstClr val="black"/>
                </a:solidFill>
                <a:latin typeface="Times New Roman" pitchFamily="18" charset="0"/>
                <a:ea typeface="굴림" pitchFamily="50" charset="-127"/>
                <a:cs typeface="Times New Roman" pitchFamily="18" charset="0"/>
              </a:rPr>
              <a:t>rectifying action occurs.</a:t>
            </a:r>
          </a:p>
          <a:p>
            <a:pPr marL="342900" indent="-342900">
              <a:spcBef>
                <a:spcPct val="20000"/>
              </a:spcBef>
              <a:buClr>
                <a:srgbClr val="0000FF"/>
              </a:buClr>
              <a:buSzPct val="60000"/>
              <a:buFont typeface="Wingdings" pitchFamily="2" charset="2"/>
              <a:buChar char="n"/>
              <a:defRPr/>
            </a:pPr>
            <a:r>
              <a:rPr lang="en-US" altLang="ko-KR" sz="2000" dirty="0">
                <a:solidFill>
                  <a:prstClr val="black"/>
                </a:solidFill>
                <a:effectLst>
                  <a:outerShdw blurRad="38100" dist="38100" dir="2700000" algn="tl">
                    <a:srgbClr val="000000"/>
                  </a:outerShdw>
                </a:effectLst>
                <a:latin typeface="Times New Roman" pitchFamily="18" charset="0"/>
                <a:ea typeface="굴림" pitchFamily="50" charset="-127"/>
                <a:cs typeface="Times New Roman" pitchFamily="18" charset="0"/>
              </a:rPr>
              <a:t> </a:t>
            </a:r>
            <a:r>
              <a:rPr lang="en-US" altLang="ko-KR" sz="2000" dirty="0">
                <a:solidFill>
                  <a:prstClr val="black"/>
                </a:solidFill>
                <a:latin typeface="Times New Roman" pitchFamily="18" charset="0"/>
                <a:ea typeface="굴림" pitchFamily="50" charset="-127"/>
                <a:cs typeface="Times New Roman" pitchFamily="18" charset="0"/>
              </a:rPr>
              <a:t>Mostly used in switching circuits.</a:t>
            </a:r>
          </a:p>
          <a:p>
            <a:pPr marL="342900" indent="-342900">
              <a:spcBef>
                <a:spcPct val="20000"/>
              </a:spcBef>
              <a:buClr>
                <a:srgbClr val="0000FF"/>
              </a:buClr>
              <a:buSzPct val="60000"/>
              <a:buFont typeface="Wingdings" pitchFamily="2" charset="2"/>
              <a:buNone/>
              <a:defRPr/>
            </a:pPr>
            <a:r>
              <a:rPr lang="en-US" altLang="ko-KR" sz="2000" dirty="0">
                <a:solidFill>
                  <a:prstClr val="black"/>
                </a:solidFill>
                <a:latin typeface="Times New Roman" pitchFamily="18" charset="0"/>
                <a:ea typeface="굴림" pitchFamily="50" charset="-127"/>
                <a:cs typeface="Times New Roman" pitchFamily="18" charset="0"/>
              </a:rPr>
              <a:t>       (turn on/off switches)</a:t>
            </a:r>
          </a:p>
          <a:p>
            <a:pPr marL="342900" indent="-342900">
              <a:spcBef>
                <a:spcPct val="20000"/>
              </a:spcBef>
              <a:buClr>
                <a:srgbClr val="0000FF"/>
              </a:buClr>
              <a:buSzPct val="60000"/>
              <a:buFont typeface="Wingdings" pitchFamily="2" charset="2"/>
              <a:buChar char="n"/>
              <a:defRPr/>
            </a:pPr>
            <a:endParaRPr lang="en-US" altLang="ko-KR" dirty="0">
              <a:solidFill>
                <a:prstClr val="black"/>
              </a:solidFill>
              <a:effectLst>
                <a:outerShdw blurRad="38100" dist="38100" dir="2700000" algn="tl">
                  <a:srgbClr val="000000"/>
                </a:outerShdw>
              </a:effectLst>
              <a:ea typeface="굴림" pitchFamily="50" charset="-127"/>
            </a:endParaRPr>
          </a:p>
          <a:p>
            <a:pPr marL="342900" indent="-342900">
              <a:spcBef>
                <a:spcPct val="20000"/>
              </a:spcBef>
              <a:buClr>
                <a:srgbClr val="0000FF"/>
              </a:buClr>
              <a:buSzPct val="60000"/>
              <a:buFont typeface="Wingdings" pitchFamily="2" charset="2"/>
              <a:buNone/>
              <a:defRPr/>
            </a:pPr>
            <a:endParaRPr lang="en-US" altLang="ko-KR" dirty="0">
              <a:solidFill>
                <a:prstClr val="black"/>
              </a:solidFill>
              <a:effectLst>
                <a:outerShdw blurRad="38100" dist="38100" dir="2700000" algn="tl">
                  <a:srgbClr val="000000"/>
                </a:outerShdw>
              </a:effectLst>
              <a:ea typeface="굴림" pitchFamily="50" charset="-127"/>
            </a:endParaRPr>
          </a:p>
        </p:txBody>
      </p:sp>
    </p:spTree>
    <p:extLst>
      <p:ext uri="{BB962C8B-B14F-4D97-AF65-F5344CB8AC3E}">
        <p14:creationId xmlns:p14="http://schemas.microsoft.com/office/powerpoint/2010/main" xmlns="" val="94343343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9" name="Rectangle 5"/>
          <p:cNvSpPr>
            <a:spLocks noGrp="1" noChangeArrowheads="1"/>
          </p:cNvSpPr>
          <p:nvPr>
            <p:ph type="title"/>
          </p:nvPr>
        </p:nvSpPr>
        <p:spPr>
          <a:xfrm>
            <a:off x="0" y="0"/>
            <a:ext cx="9144000" cy="714356"/>
          </a:xfrm>
        </p:spPr>
        <p:txBody>
          <a:bodyPr>
            <a:normAutofit fontScale="90000"/>
          </a:bodyPr>
          <a:lstStyle/>
          <a:p>
            <a:pPr eaLnBrk="1" hangingPunct="1">
              <a:defRPr/>
            </a:pPr>
            <a:r>
              <a:rPr lang="en-US" altLang="ko-KR" dirty="0" smtClean="0">
                <a:ea typeface="+mj-ea"/>
              </a:rPr>
              <a:t>Metal Contacts I-V Characteristics</a:t>
            </a:r>
          </a:p>
        </p:txBody>
      </p:sp>
      <p:pic>
        <p:nvPicPr>
          <p:cNvPr id="56323" name="Picture 4" descr="1-1"/>
          <p:cNvPicPr>
            <a:picLocks noGrp="1" noChangeAspect="1" noChangeArrowheads="1"/>
          </p:cNvPicPr>
          <p:nvPr>
            <p:ph idx="1"/>
          </p:nvPr>
        </p:nvPicPr>
        <p:blipFill>
          <a:blip r:embed="rId2" cstate="print">
            <a:lum bright="2000"/>
          </a:blip>
          <a:srcRect/>
          <a:stretch>
            <a:fillRect/>
          </a:stretch>
        </p:blipFill>
        <p:spPr bwMode="auto">
          <a:xfrm>
            <a:off x="1476375" y="981075"/>
            <a:ext cx="6191250" cy="5118100"/>
          </a:xfrm>
          <a:noFill/>
          <a:ln w="3175">
            <a:solidFill>
              <a:srgbClr val="000000"/>
            </a:solidFill>
            <a:miter lim="800000"/>
            <a:headEnd/>
            <a:tailEnd/>
          </a:ln>
        </p:spPr>
      </p:pic>
      <p:sp>
        <p:nvSpPr>
          <p:cNvPr id="56324" name="Line 7"/>
          <p:cNvSpPr>
            <a:spLocks noChangeShapeType="1"/>
          </p:cNvSpPr>
          <p:nvPr/>
        </p:nvSpPr>
        <p:spPr bwMode="auto">
          <a:xfrm flipH="1">
            <a:off x="3924300" y="1268413"/>
            <a:ext cx="719138" cy="4537075"/>
          </a:xfrm>
          <a:prstGeom prst="line">
            <a:avLst/>
          </a:prstGeom>
          <a:noFill/>
          <a:ln w="57150">
            <a:solidFill>
              <a:srgbClr val="FF3300"/>
            </a:solidFill>
            <a:round/>
            <a:headEnd/>
            <a:tailEnd/>
          </a:ln>
        </p:spPr>
        <p:txBody>
          <a:bodyPr/>
          <a:lstStyle/>
          <a:p>
            <a:pPr fontAlgn="base" latinLnBrk="1">
              <a:spcBef>
                <a:spcPct val="0"/>
              </a:spcBef>
              <a:spcAft>
                <a:spcPct val="0"/>
              </a:spcAft>
            </a:pPr>
            <a:endParaRPr kumimoji="1" lang="en-US" b="1">
              <a:solidFill>
                <a:prstClr val="black"/>
              </a:solidFill>
              <a:ea typeface="Gulim" pitchFamily="34" charset="-127"/>
            </a:endParaRPr>
          </a:p>
        </p:txBody>
      </p:sp>
    </p:spTree>
    <p:extLst>
      <p:ext uri="{BB962C8B-B14F-4D97-AF65-F5344CB8AC3E}">
        <p14:creationId xmlns:p14="http://schemas.microsoft.com/office/powerpoint/2010/main" xmlns="" val="33107660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fld id="{E723C8B1-1D59-4A73-8700-7B66BACD66D5}" type="slidenum">
              <a:rPr lang="en-US" sz="1400" smtClean="0">
                <a:solidFill>
                  <a:srgbClr val="000000"/>
                </a:solidFill>
              </a:rPr>
              <a:pPr/>
              <a:t>48</a:t>
            </a:fld>
            <a:endParaRPr lang="en-US" sz="1400" smtClean="0">
              <a:solidFill>
                <a:srgbClr val="000000"/>
              </a:solidFill>
            </a:endParaRPr>
          </a:p>
        </p:txBody>
      </p:sp>
      <p:sp>
        <p:nvSpPr>
          <p:cNvPr id="16387" name="Rectangle 2"/>
          <p:cNvSpPr>
            <a:spLocks noGrp="1" noChangeArrowheads="1"/>
          </p:cNvSpPr>
          <p:nvPr>
            <p:ph type="title"/>
          </p:nvPr>
        </p:nvSpPr>
        <p:spPr>
          <a:xfrm>
            <a:off x="0" y="68263"/>
            <a:ext cx="8534400" cy="646112"/>
          </a:xfrm>
        </p:spPr>
        <p:txBody>
          <a:bodyPr/>
          <a:lstStyle/>
          <a:p>
            <a:pPr>
              <a:defRPr/>
            </a:pPr>
            <a:r>
              <a:rPr lang="en-US" sz="3600" b="1" u="none" dirty="0" smtClean="0">
                <a:solidFill>
                  <a:srgbClr val="FF0000"/>
                </a:solidFill>
                <a:latin typeface="Times New Roman" pitchFamily="18" charset="0"/>
                <a:cs typeface="Times New Roman" pitchFamily="18" charset="0"/>
              </a:rPr>
              <a:t>Solar Cells</a:t>
            </a:r>
          </a:p>
        </p:txBody>
      </p:sp>
      <p:sp>
        <p:nvSpPr>
          <p:cNvPr id="16388" name="Rectangle 3"/>
          <p:cNvSpPr>
            <a:spLocks noGrp="1" noChangeArrowheads="1"/>
          </p:cNvSpPr>
          <p:nvPr>
            <p:ph type="body" idx="1"/>
          </p:nvPr>
        </p:nvSpPr>
        <p:spPr>
          <a:xfrm>
            <a:off x="322263" y="1431925"/>
            <a:ext cx="5786437" cy="4819650"/>
          </a:xfrm>
          <a:noFill/>
        </p:spPr>
        <p:txBody>
          <a:bodyPr>
            <a:normAutofit fontScale="85000" lnSpcReduction="20000"/>
          </a:bodyPr>
          <a:lstStyle/>
          <a:p>
            <a:pPr marL="0" indent="0">
              <a:buFontTx/>
              <a:buNone/>
            </a:pPr>
            <a:r>
              <a:rPr lang="en-US" smtClean="0"/>
              <a:t>Solar cells are large area pn-junction diodes designed specifically to avoid energy losses.</a:t>
            </a:r>
          </a:p>
          <a:p>
            <a:pPr marL="0" indent="0">
              <a:buFontTx/>
              <a:buNone/>
            </a:pPr>
            <a:endParaRPr lang="en-US" smtClean="0"/>
          </a:p>
          <a:p>
            <a:pPr marL="0" indent="0">
              <a:buFontTx/>
              <a:buNone/>
            </a:pPr>
            <a:endParaRPr lang="en-US" smtClean="0"/>
          </a:p>
          <a:p>
            <a:pPr marL="0" indent="0">
              <a:buFontTx/>
              <a:buNone/>
            </a:pPr>
            <a:r>
              <a:rPr lang="en-US" b="1" i="1" smtClean="0">
                <a:solidFill>
                  <a:srgbClr val="0000FF"/>
                </a:solidFill>
              </a:rPr>
              <a:t>V</a:t>
            </a:r>
            <a:r>
              <a:rPr lang="en-US" b="1" baseline="-25000" smtClean="0">
                <a:solidFill>
                  <a:srgbClr val="0000FF"/>
                </a:solidFill>
              </a:rPr>
              <a:t>oc</a:t>
            </a:r>
            <a:r>
              <a:rPr lang="en-US" b="1" smtClean="0">
                <a:solidFill>
                  <a:srgbClr val="0000FF"/>
                </a:solidFill>
              </a:rPr>
              <a:t>= the open circuit voltage</a:t>
            </a:r>
          </a:p>
          <a:p>
            <a:pPr marL="0" indent="0">
              <a:buFontTx/>
              <a:buNone/>
            </a:pPr>
            <a:r>
              <a:rPr lang="en-US" b="1" i="1" smtClean="0">
                <a:solidFill>
                  <a:srgbClr val="0000FF"/>
                </a:solidFill>
              </a:rPr>
              <a:t>I</a:t>
            </a:r>
            <a:r>
              <a:rPr lang="en-US" b="1" baseline="-25000" smtClean="0">
                <a:solidFill>
                  <a:srgbClr val="0000FF"/>
                </a:solidFill>
              </a:rPr>
              <a:t>sc</a:t>
            </a:r>
            <a:r>
              <a:rPr lang="en-US" b="1" smtClean="0">
                <a:solidFill>
                  <a:srgbClr val="0000FF"/>
                </a:solidFill>
              </a:rPr>
              <a:t> = current when device is </a:t>
            </a:r>
          </a:p>
          <a:p>
            <a:pPr marL="457200" lvl="1" indent="0">
              <a:buFontTx/>
              <a:buNone/>
            </a:pPr>
            <a:r>
              <a:rPr lang="en-US" sz="2400" b="1" smtClean="0">
                <a:solidFill>
                  <a:srgbClr val="0000FF"/>
                </a:solidFill>
              </a:rPr>
              <a:t>  short circuited</a:t>
            </a:r>
          </a:p>
          <a:p>
            <a:pPr marL="457200" lvl="1" indent="0">
              <a:buFontTx/>
              <a:buChar char=" "/>
            </a:pPr>
            <a:endParaRPr lang="en-US" sz="2400" smtClean="0">
              <a:solidFill>
                <a:schemeClr val="accent2"/>
              </a:solidFill>
            </a:endParaRPr>
          </a:p>
          <a:p>
            <a:pPr marL="457200" lvl="1" indent="0">
              <a:buFontTx/>
              <a:buChar char=" "/>
            </a:pPr>
            <a:endParaRPr lang="en-US" sz="2400" smtClean="0">
              <a:solidFill>
                <a:schemeClr val="accent2"/>
              </a:solidFill>
            </a:endParaRPr>
          </a:p>
          <a:p>
            <a:pPr marL="457200" lvl="1" indent="0">
              <a:buFontTx/>
              <a:buChar char=" "/>
            </a:pPr>
            <a:endParaRPr lang="en-US" sz="2400" smtClean="0">
              <a:solidFill>
                <a:schemeClr val="accent2"/>
              </a:solidFill>
            </a:endParaRPr>
          </a:p>
          <a:p>
            <a:pPr marL="0" indent="0">
              <a:buFontTx/>
              <a:buNone/>
            </a:pPr>
            <a:r>
              <a:rPr lang="en-US" smtClean="0">
                <a:sym typeface="Symbol" pitchFamily="18" charset="2"/>
              </a:rPr>
              <a:t> = power conversion efficiency = (</a:t>
            </a:r>
            <a:r>
              <a:rPr lang="en-US" i="1" smtClean="0">
                <a:sym typeface="Symbol" pitchFamily="18" charset="2"/>
              </a:rPr>
              <a:t>I</a:t>
            </a:r>
            <a:r>
              <a:rPr lang="en-US" baseline="-25000" smtClean="0">
                <a:sym typeface="Symbol" pitchFamily="18" charset="2"/>
              </a:rPr>
              <a:t>m </a:t>
            </a:r>
            <a:r>
              <a:rPr lang="en-US" i="1" smtClean="0">
                <a:sym typeface="Symbol" pitchFamily="18" charset="2"/>
              </a:rPr>
              <a:t>V</a:t>
            </a:r>
            <a:r>
              <a:rPr lang="en-US" baseline="-25000" smtClean="0">
                <a:sym typeface="Symbol" pitchFamily="18" charset="2"/>
              </a:rPr>
              <a:t>m</a:t>
            </a:r>
            <a:r>
              <a:rPr lang="en-US" smtClean="0">
                <a:sym typeface="Symbol" pitchFamily="18" charset="2"/>
              </a:rPr>
              <a:t>)/</a:t>
            </a:r>
            <a:r>
              <a:rPr lang="en-US" i="1" smtClean="0">
                <a:sym typeface="Symbol" pitchFamily="18" charset="2"/>
              </a:rPr>
              <a:t>P</a:t>
            </a:r>
            <a:r>
              <a:rPr lang="en-US" baseline="-25000" smtClean="0">
                <a:sym typeface="Symbol" pitchFamily="18" charset="2"/>
              </a:rPr>
              <a:t>in</a:t>
            </a:r>
          </a:p>
        </p:txBody>
      </p:sp>
      <p:sp>
        <p:nvSpPr>
          <p:cNvPr id="16389" name="Line 4"/>
          <p:cNvSpPr>
            <a:spLocks noChangeShapeType="1"/>
          </p:cNvSpPr>
          <p:nvPr/>
        </p:nvSpPr>
        <p:spPr bwMode="auto">
          <a:xfrm flipV="1">
            <a:off x="6813550" y="2316163"/>
            <a:ext cx="0" cy="26670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390" name="Line 5"/>
          <p:cNvSpPr>
            <a:spLocks noChangeShapeType="1"/>
          </p:cNvSpPr>
          <p:nvPr/>
        </p:nvSpPr>
        <p:spPr bwMode="auto">
          <a:xfrm>
            <a:off x="5289550" y="3306763"/>
            <a:ext cx="3505200"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391" name="Line 6"/>
          <p:cNvSpPr>
            <a:spLocks noChangeShapeType="1"/>
          </p:cNvSpPr>
          <p:nvPr/>
        </p:nvSpPr>
        <p:spPr bwMode="auto">
          <a:xfrm>
            <a:off x="5213350" y="4525963"/>
            <a:ext cx="198120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392" name="Freeform 7"/>
          <p:cNvSpPr>
            <a:spLocks/>
          </p:cNvSpPr>
          <p:nvPr/>
        </p:nvSpPr>
        <p:spPr bwMode="auto">
          <a:xfrm>
            <a:off x="7804150" y="1935163"/>
            <a:ext cx="685800" cy="2438400"/>
          </a:xfrm>
          <a:custGeom>
            <a:avLst/>
            <a:gdLst>
              <a:gd name="T0" fmla="*/ 0 w 576"/>
              <a:gd name="T1" fmla="*/ 2147483647 h 1632"/>
              <a:gd name="T2" fmla="*/ 2147483647 w 576"/>
              <a:gd name="T3" fmla="*/ 2147483647 h 1632"/>
              <a:gd name="T4" fmla="*/ 2147483647 w 576"/>
              <a:gd name="T5" fmla="*/ 2147483647 h 1632"/>
              <a:gd name="T6" fmla="*/ 2147483647 w 576"/>
              <a:gd name="T7" fmla="*/ 0 h 1632"/>
              <a:gd name="T8" fmla="*/ 0 60000 65536"/>
              <a:gd name="T9" fmla="*/ 0 60000 65536"/>
              <a:gd name="T10" fmla="*/ 0 60000 65536"/>
              <a:gd name="T11" fmla="*/ 0 60000 65536"/>
              <a:gd name="T12" fmla="*/ 0 w 576"/>
              <a:gd name="T13" fmla="*/ 0 h 1632"/>
              <a:gd name="T14" fmla="*/ 576 w 576"/>
              <a:gd name="T15" fmla="*/ 1632 h 1632"/>
            </a:gdLst>
            <a:ahLst/>
            <a:cxnLst>
              <a:cxn ang="T8">
                <a:pos x="T0" y="T1"/>
              </a:cxn>
              <a:cxn ang="T9">
                <a:pos x="T2" y="T3"/>
              </a:cxn>
              <a:cxn ang="T10">
                <a:pos x="T4" y="T5"/>
              </a:cxn>
              <a:cxn ang="T11">
                <a:pos x="T6" y="T7"/>
              </a:cxn>
            </a:cxnLst>
            <a:rect l="T12" t="T13" r="T14" b="T15"/>
            <a:pathLst>
              <a:path w="576" h="1632">
                <a:moveTo>
                  <a:pt x="0" y="1632"/>
                </a:moveTo>
                <a:cubicBezTo>
                  <a:pt x="88" y="1580"/>
                  <a:pt x="176" y="1528"/>
                  <a:pt x="240" y="1440"/>
                </a:cubicBezTo>
                <a:cubicBezTo>
                  <a:pt x="304" y="1352"/>
                  <a:pt x="328" y="1344"/>
                  <a:pt x="384" y="1104"/>
                </a:cubicBezTo>
                <a:cubicBezTo>
                  <a:pt x="440" y="864"/>
                  <a:pt x="544" y="200"/>
                  <a:pt x="576" y="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393" name="Freeform 8"/>
          <p:cNvSpPr>
            <a:spLocks/>
          </p:cNvSpPr>
          <p:nvPr/>
        </p:nvSpPr>
        <p:spPr bwMode="auto">
          <a:xfrm>
            <a:off x="7181850" y="4373563"/>
            <a:ext cx="622300" cy="155575"/>
          </a:xfrm>
          <a:custGeom>
            <a:avLst/>
            <a:gdLst>
              <a:gd name="T0" fmla="*/ 0 w 432"/>
              <a:gd name="T1" fmla="*/ 2147483647 h 96"/>
              <a:gd name="T2" fmla="*/ 2147483647 w 432"/>
              <a:gd name="T3" fmla="*/ 2147483647 h 96"/>
              <a:gd name="T4" fmla="*/ 2147483647 w 432"/>
              <a:gd name="T5" fmla="*/ 0 h 96"/>
              <a:gd name="T6" fmla="*/ 0 60000 65536"/>
              <a:gd name="T7" fmla="*/ 0 60000 65536"/>
              <a:gd name="T8" fmla="*/ 0 60000 65536"/>
              <a:gd name="T9" fmla="*/ 0 w 432"/>
              <a:gd name="T10" fmla="*/ 0 h 96"/>
              <a:gd name="T11" fmla="*/ 432 w 432"/>
              <a:gd name="T12" fmla="*/ 96 h 96"/>
            </a:gdLst>
            <a:ahLst/>
            <a:cxnLst>
              <a:cxn ang="T6">
                <a:pos x="T0" y="T1"/>
              </a:cxn>
              <a:cxn ang="T7">
                <a:pos x="T2" y="T3"/>
              </a:cxn>
              <a:cxn ang="T8">
                <a:pos x="T4" y="T5"/>
              </a:cxn>
            </a:cxnLst>
            <a:rect l="T9" t="T10" r="T11" b="T12"/>
            <a:pathLst>
              <a:path w="432" h="96">
                <a:moveTo>
                  <a:pt x="0" y="96"/>
                </a:moveTo>
                <a:cubicBezTo>
                  <a:pt x="108" y="80"/>
                  <a:pt x="216" y="64"/>
                  <a:pt x="288" y="48"/>
                </a:cubicBezTo>
                <a:cubicBezTo>
                  <a:pt x="360" y="32"/>
                  <a:pt x="396" y="16"/>
                  <a:pt x="432" y="0"/>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394" name="Rectangle 9" descr="Light downward diagonal"/>
          <p:cNvSpPr>
            <a:spLocks noChangeArrowheads="1"/>
          </p:cNvSpPr>
          <p:nvPr/>
        </p:nvSpPr>
        <p:spPr bwMode="auto">
          <a:xfrm>
            <a:off x="6813550" y="3306763"/>
            <a:ext cx="1066800" cy="990600"/>
          </a:xfrm>
          <a:prstGeom prst="rect">
            <a:avLst/>
          </a:prstGeom>
          <a:pattFill prst="ltDnDiag">
            <a:fgClr>
              <a:schemeClr val="accent1"/>
            </a:fgClr>
            <a:bgClr>
              <a:schemeClr val="bg1"/>
            </a:bgClr>
          </a:pattFill>
          <a:ln w="9525">
            <a:solidFill>
              <a:schemeClr val="tx1"/>
            </a:solidFill>
            <a:miter lim="800000"/>
            <a:headEnd/>
            <a:tailEnd/>
          </a:ln>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395" name="Text Box 10"/>
          <p:cNvSpPr txBox="1">
            <a:spLocks noChangeArrowheads="1"/>
          </p:cNvSpPr>
          <p:nvPr/>
        </p:nvSpPr>
        <p:spPr bwMode="auto">
          <a:xfrm>
            <a:off x="6797675" y="1976438"/>
            <a:ext cx="30480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b="1" i="1" smtClean="0">
                <a:solidFill>
                  <a:srgbClr val="000000"/>
                </a:solidFill>
              </a:rPr>
              <a:t>I</a:t>
            </a:r>
          </a:p>
        </p:txBody>
      </p:sp>
      <p:sp>
        <p:nvSpPr>
          <p:cNvPr id="16396" name="Text Box 11"/>
          <p:cNvSpPr txBox="1">
            <a:spLocks noChangeArrowheads="1"/>
          </p:cNvSpPr>
          <p:nvPr/>
        </p:nvSpPr>
        <p:spPr bwMode="auto">
          <a:xfrm>
            <a:off x="8458200" y="3395663"/>
            <a:ext cx="706438"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b="1" i="1" smtClean="0">
                <a:solidFill>
                  <a:srgbClr val="000000"/>
                </a:solidFill>
              </a:rPr>
              <a:t>V</a:t>
            </a:r>
            <a:r>
              <a:rPr lang="en-US" b="1" baseline="-25000" smtClean="0">
                <a:solidFill>
                  <a:srgbClr val="000000"/>
                </a:solidFill>
              </a:rPr>
              <a:t>A</a:t>
            </a:r>
            <a:endParaRPr lang="en-US" b="1" smtClean="0">
              <a:solidFill>
                <a:srgbClr val="000000"/>
              </a:solidFill>
            </a:endParaRPr>
          </a:p>
        </p:txBody>
      </p:sp>
      <p:sp>
        <p:nvSpPr>
          <p:cNvPr id="16397" name="Text Box 12"/>
          <p:cNvSpPr txBox="1">
            <a:spLocks noChangeArrowheads="1"/>
          </p:cNvSpPr>
          <p:nvPr/>
        </p:nvSpPr>
        <p:spPr bwMode="auto">
          <a:xfrm>
            <a:off x="8474075" y="2433638"/>
            <a:ext cx="56197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3333CC"/>
                </a:solidFill>
              </a:rPr>
              <a:t>V</a:t>
            </a:r>
            <a:r>
              <a:rPr lang="en-US" baseline="-25000" smtClean="0">
                <a:solidFill>
                  <a:srgbClr val="3333CC"/>
                </a:solidFill>
              </a:rPr>
              <a:t>oc</a:t>
            </a:r>
            <a:endParaRPr lang="en-US" smtClean="0">
              <a:solidFill>
                <a:srgbClr val="000000"/>
              </a:solidFill>
            </a:endParaRPr>
          </a:p>
        </p:txBody>
      </p:sp>
      <p:sp>
        <p:nvSpPr>
          <p:cNvPr id="16398" name="Line 13"/>
          <p:cNvSpPr>
            <a:spLocks noChangeShapeType="1"/>
          </p:cNvSpPr>
          <p:nvPr/>
        </p:nvSpPr>
        <p:spPr bwMode="auto">
          <a:xfrm flipH="1">
            <a:off x="8413750" y="2925763"/>
            <a:ext cx="228600" cy="3048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399" name="Text Box 14"/>
          <p:cNvSpPr txBox="1">
            <a:spLocks noChangeArrowheads="1"/>
          </p:cNvSpPr>
          <p:nvPr/>
        </p:nvSpPr>
        <p:spPr bwMode="auto">
          <a:xfrm>
            <a:off x="7635875" y="2662238"/>
            <a:ext cx="528638"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i="1" smtClean="0">
                <a:solidFill>
                  <a:srgbClr val="3333CC"/>
                </a:solidFill>
              </a:rPr>
              <a:t>V</a:t>
            </a:r>
            <a:r>
              <a:rPr lang="en-US" baseline="-25000" smtClean="0">
                <a:solidFill>
                  <a:srgbClr val="3333CC"/>
                </a:solidFill>
              </a:rPr>
              <a:t>m</a:t>
            </a:r>
            <a:endParaRPr lang="en-US" smtClean="0">
              <a:solidFill>
                <a:srgbClr val="3333CC"/>
              </a:solidFill>
            </a:endParaRPr>
          </a:p>
        </p:txBody>
      </p:sp>
      <p:sp>
        <p:nvSpPr>
          <p:cNvPr id="16400" name="Line 15"/>
          <p:cNvSpPr>
            <a:spLocks noChangeShapeType="1"/>
          </p:cNvSpPr>
          <p:nvPr/>
        </p:nvSpPr>
        <p:spPr bwMode="auto">
          <a:xfrm>
            <a:off x="7880350" y="3078163"/>
            <a:ext cx="0" cy="1524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401" name="Text Box 16"/>
          <p:cNvSpPr txBox="1">
            <a:spLocks noChangeArrowheads="1"/>
          </p:cNvSpPr>
          <p:nvPr/>
        </p:nvSpPr>
        <p:spPr bwMode="auto">
          <a:xfrm>
            <a:off x="5724525" y="4643438"/>
            <a:ext cx="7286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mtClean="0">
                <a:solidFill>
                  <a:srgbClr val="3333CC"/>
                </a:solidFill>
              </a:rPr>
              <a:t>–</a:t>
            </a:r>
            <a:r>
              <a:rPr lang="en-US" smtClean="0">
                <a:solidFill>
                  <a:srgbClr val="000000"/>
                </a:solidFill>
              </a:rPr>
              <a:t> </a:t>
            </a:r>
            <a:r>
              <a:rPr lang="en-US" i="1" smtClean="0">
                <a:solidFill>
                  <a:srgbClr val="3333CC"/>
                </a:solidFill>
              </a:rPr>
              <a:t>I</a:t>
            </a:r>
            <a:r>
              <a:rPr lang="en-US" baseline="-25000" smtClean="0">
                <a:solidFill>
                  <a:srgbClr val="3333CC"/>
                </a:solidFill>
              </a:rPr>
              <a:t>sc</a:t>
            </a:r>
          </a:p>
        </p:txBody>
      </p:sp>
      <p:sp>
        <p:nvSpPr>
          <p:cNvPr id="16402" name="Line 17"/>
          <p:cNvSpPr>
            <a:spLocks noChangeShapeType="1"/>
          </p:cNvSpPr>
          <p:nvPr/>
        </p:nvSpPr>
        <p:spPr bwMode="auto">
          <a:xfrm flipV="1">
            <a:off x="6280150" y="4548188"/>
            <a:ext cx="508000" cy="20637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
        <p:nvSpPr>
          <p:cNvPr id="16403" name="Text Box 18"/>
          <p:cNvSpPr txBox="1">
            <a:spLocks noChangeArrowheads="1"/>
          </p:cNvSpPr>
          <p:nvPr/>
        </p:nvSpPr>
        <p:spPr bwMode="auto">
          <a:xfrm>
            <a:off x="6024563" y="3992563"/>
            <a:ext cx="6985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pPr>
            <a:r>
              <a:rPr lang="en-US" smtClean="0">
                <a:solidFill>
                  <a:srgbClr val="3333CC"/>
                </a:solidFill>
              </a:rPr>
              <a:t>–</a:t>
            </a:r>
            <a:r>
              <a:rPr lang="en-US" i="1" smtClean="0">
                <a:solidFill>
                  <a:srgbClr val="3333CC"/>
                </a:solidFill>
              </a:rPr>
              <a:t>I</a:t>
            </a:r>
            <a:r>
              <a:rPr lang="en-US" baseline="-25000" smtClean="0">
                <a:solidFill>
                  <a:srgbClr val="3333CC"/>
                </a:solidFill>
              </a:rPr>
              <a:t>m  </a:t>
            </a:r>
            <a:endParaRPr lang="en-US" smtClean="0">
              <a:solidFill>
                <a:srgbClr val="000000"/>
              </a:solidFill>
            </a:endParaRPr>
          </a:p>
        </p:txBody>
      </p:sp>
      <p:sp>
        <p:nvSpPr>
          <p:cNvPr id="16404" name="Line 19"/>
          <p:cNvSpPr>
            <a:spLocks noChangeShapeType="1"/>
          </p:cNvSpPr>
          <p:nvPr/>
        </p:nvSpPr>
        <p:spPr bwMode="auto">
          <a:xfrm>
            <a:off x="6577013" y="4300538"/>
            <a:ext cx="204787"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pPr eaLnBrk="0" fontAlgn="base" hangingPunct="0">
              <a:spcBef>
                <a:spcPct val="0"/>
              </a:spcBef>
              <a:spcAft>
                <a:spcPct val="0"/>
              </a:spcAft>
            </a:pPr>
            <a:endParaRPr lang="en-US" sz="2400" smtClean="0">
              <a:solidFill>
                <a:srgbClr val="000000"/>
              </a:solidFill>
            </a:endParaRPr>
          </a:p>
        </p:txBody>
      </p:sp>
    </p:spTree>
    <p:extLst>
      <p:ext uri="{BB962C8B-B14F-4D97-AF65-F5344CB8AC3E}">
        <p14:creationId xmlns="" xmlns:p14="http://schemas.microsoft.com/office/powerpoint/2010/main" val="1297109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800" b="0" i="0" u="none" strike="noStrike" cap="none" normalizeH="0" baseline="-2000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Angsana New"/>
      </a:majorFont>
      <a:minorFont>
        <a:latin typeface="Arial"/>
        <a:ea typeface=""/>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TotalTime>
  <Words>1905</Words>
  <Application>Microsoft Office PowerPoint</Application>
  <PresentationFormat>On-screen Show (4:3)</PresentationFormat>
  <Paragraphs>365</Paragraphs>
  <Slides>48</Slides>
  <Notes>7</Notes>
  <HiddenSlides>0</HiddenSlides>
  <MMClips>0</MMClips>
  <ScaleCrop>false</ScaleCrop>
  <HeadingPairs>
    <vt:vector size="6" baseType="variant">
      <vt:variant>
        <vt:lpstr>Theme</vt:lpstr>
      </vt:variant>
      <vt:variant>
        <vt:i4>7</vt:i4>
      </vt:variant>
      <vt:variant>
        <vt:lpstr>Embedded OLE Servers</vt:lpstr>
      </vt:variant>
      <vt:variant>
        <vt:i4>2</vt:i4>
      </vt:variant>
      <vt:variant>
        <vt:lpstr>Slide Titles</vt:lpstr>
      </vt:variant>
      <vt:variant>
        <vt:i4>48</vt:i4>
      </vt:variant>
    </vt:vector>
  </HeadingPairs>
  <TitlesOfParts>
    <vt:vector size="57" baseType="lpstr">
      <vt:lpstr>2_Default Design</vt:lpstr>
      <vt:lpstr>3_Blank Presentation</vt:lpstr>
      <vt:lpstr>5_Office Theme</vt:lpstr>
      <vt:lpstr>13_Default Design</vt:lpstr>
      <vt:lpstr>Office Theme</vt:lpstr>
      <vt:lpstr>8_Office Theme</vt:lpstr>
      <vt:lpstr>1_Office Theme</vt:lpstr>
      <vt:lpstr>Equation</vt:lpstr>
      <vt:lpstr>Visio</vt:lpstr>
      <vt:lpstr>COMSATS Institute of Information Technology Virtual campus Islamabad</vt:lpstr>
      <vt:lpstr>Special-Purpose Diodes:</vt:lpstr>
      <vt:lpstr>Reference:</vt:lpstr>
      <vt:lpstr>Applications of PN Junctions: </vt:lpstr>
      <vt:lpstr>Common Applications of Diodes:</vt:lpstr>
      <vt:lpstr>Slide 6</vt:lpstr>
      <vt:lpstr>Slide 7</vt:lpstr>
      <vt:lpstr>Slide 8</vt:lpstr>
      <vt:lpstr>Slide 9</vt:lpstr>
      <vt:lpstr>I-V characteristics of the Electronic Components</vt:lpstr>
      <vt:lpstr>Zener Diodes</vt:lpstr>
      <vt:lpstr>Zener Effect:</vt:lpstr>
      <vt:lpstr>Junction Breakdown or Reverse Breakdown:</vt:lpstr>
      <vt:lpstr>Junction Breakdown or Reverse Breakdown:</vt:lpstr>
      <vt:lpstr>Zener Effect:</vt:lpstr>
      <vt:lpstr>The Zener Diode:</vt:lpstr>
      <vt:lpstr>Symbol for a Zener Diode:</vt:lpstr>
      <vt:lpstr>Zener Equivalent Circuits:</vt:lpstr>
      <vt:lpstr>Zener Diode Characteristic:</vt:lpstr>
      <vt:lpstr>Zener Diode Characteristic:</vt:lpstr>
      <vt:lpstr>Zener Diode Characteristics:</vt:lpstr>
      <vt:lpstr>Slide 22</vt:lpstr>
      <vt:lpstr>Slide 23</vt:lpstr>
      <vt:lpstr>Slide 24</vt:lpstr>
      <vt:lpstr>Zener Diodes – Power Dissipation PD</vt:lpstr>
      <vt:lpstr>Opto-Electronic Diodes</vt:lpstr>
      <vt:lpstr>Opto-Electronic Diodes:</vt:lpstr>
      <vt:lpstr>Light Emitting Diodes:</vt:lpstr>
      <vt:lpstr>Slide 29</vt:lpstr>
      <vt:lpstr>Optical Spectrum Correlated with Relative Eye Sensitivity:</vt:lpstr>
      <vt:lpstr>LED</vt:lpstr>
      <vt:lpstr>Light Emitting Diodes.</vt:lpstr>
      <vt:lpstr>Multicolor LED:</vt:lpstr>
      <vt:lpstr>Colours of LEDs:</vt:lpstr>
      <vt:lpstr>Materials for Visible Wavelength LEDs</vt:lpstr>
      <vt:lpstr>Common LEDs:</vt:lpstr>
      <vt:lpstr>Characteristics of Commercial LEDs</vt:lpstr>
      <vt:lpstr>Photo-Diodes</vt:lpstr>
      <vt:lpstr>Photo-generation:</vt:lpstr>
      <vt:lpstr>Slide 40</vt:lpstr>
      <vt:lpstr>Photodiodes</vt:lpstr>
      <vt:lpstr>Photodiodes</vt:lpstr>
      <vt:lpstr>TUNNEL DIODE (Esaki Diode)</vt:lpstr>
      <vt:lpstr>What is Tunneling?</vt:lpstr>
      <vt:lpstr>Metal Contacts</vt:lpstr>
      <vt:lpstr>Metal Contacts I-V Characteristics</vt:lpstr>
      <vt:lpstr>Slide 47</vt:lpstr>
      <vt:lpstr>Solar Cells</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Nasim Zafar</dc:creator>
  <cp:lastModifiedBy>NTS</cp:lastModifiedBy>
  <cp:revision>84</cp:revision>
  <dcterms:created xsi:type="dcterms:W3CDTF">2012-09-11T10:56:35Z</dcterms:created>
  <dcterms:modified xsi:type="dcterms:W3CDTF">2012-09-14T06:15:01Z</dcterms:modified>
</cp:coreProperties>
</file>