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Masters/slideMaster9.xml" ContentType="application/vnd.openxmlformats-officedocument.presentationml.slideMaster+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theme/theme11.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slideLayouts/slideLayout100.xml" ContentType="application/vnd.openxmlformats-officedocument.presentationml.slideLayout+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09" r:id="rId2"/>
    <p:sldMasterId id="2147483733" r:id="rId3"/>
    <p:sldMasterId id="2147483946" r:id="rId4"/>
    <p:sldMasterId id="2147483998" r:id="rId5"/>
    <p:sldMasterId id="2147484040" r:id="rId6"/>
    <p:sldMasterId id="2147484055" r:id="rId7"/>
    <p:sldMasterId id="2147484074" r:id="rId8"/>
    <p:sldMasterId id="2147484091" r:id="rId9"/>
    <p:sldMasterId id="2147484103" r:id="rId10"/>
  </p:sldMasterIdLst>
  <p:notesMasterIdLst>
    <p:notesMasterId r:id="rId59"/>
  </p:notesMasterIdLst>
  <p:sldIdLst>
    <p:sldId id="297" r:id="rId11"/>
    <p:sldId id="343" r:id="rId12"/>
    <p:sldId id="389" r:id="rId13"/>
    <p:sldId id="344" r:id="rId14"/>
    <p:sldId id="315" r:id="rId15"/>
    <p:sldId id="296" r:id="rId16"/>
    <p:sldId id="345" r:id="rId17"/>
    <p:sldId id="346" r:id="rId18"/>
    <p:sldId id="337" r:id="rId19"/>
    <p:sldId id="310" r:id="rId20"/>
    <p:sldId id="261" r:id="rId21"/>
    <p:sldId id="347" r:id="rId22"/>
    <p:sldId id="383" r:id="rId23"/>
    <p:sldId id="384" r:id="rId24"/>
    <p:sldId id="260" r:id="rId25"/>
    <p:sldId id="319" r:id="rId26"/>
    <p:sldId id="320" r:id="rId27"/>
    <p:sldId id="386" r:id="rId28"/>
    <p:sldId id="349" r:id="rId29"/>
    <p:sldId id="263" r:id="rId30"/>
    <p:sldId id="381" r:id="rId31"/>
    <p:sldId id="334" r:id="rId32"/>
    <p:sldId id="394" r:id="rId33"/>
    <p:sldId id="395" r:id="rId34"/>
    <p:sldId id="336" r:id="rId35"/>
    <p:sldId id="322" r:id="rId36"/>
    <p:sldId id="323" r:id="rId37"/>
    <p:sldId id="385" r:id="rId38"/>
    <p:sldId id="332" r:id="rId39"/>
    <p:sldId id="388" r:id="rId40"/>
    <p:sldId id="351" r:id="rId41"/>
    <p:sldId id="352" r:id="rId42"/>
    <p:sldId id="353" r:id="rId43"/>
    <p:sldId id="354" r:id="rId44"/>
    <p:sldId id="355" r:id="rId45"/>
    <p:sldId id="356" r:id="rId46"/>
    <p:sldId id="357" r:id="rId47"/>
    <p:sldId id="359" r:id="rId48"/>
    <p:sldId id="360" r:id="rId49"/>
    <p:sldId id="373" r:id="rId50"/>
    <p:sldId id="375" r:id="rId51"/>
    <p:sldId id="374" r:id="rId52"/>
    <p:sldId id="397" r:id="rId53"/>
    <p:sldId id="390" r:id="rId54"/>
    <p:sldId id="391" r:id="rId55"/>
    <p:sldId id="392" r:id="rId56"/>
    <p:sldId id="393" r:id="rId57"/>
    <p:sldId id="376"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8000"/>
    <a:srgbClr val="FF0066"/>
    <a:srgbClr val="DAFE02"/>
    <a:srgbClr val="FF3300"/>
    <a:srgbClr val="660066"/>
    <a:srgbClr val="0000FF"/>
    <a:srgbClr val="0033CC"/>
    <a:srgbClr val="FF7C8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42" autoAdjust="0"/>
    <p:restoredTop sz="93346" autoAdjust="0"/>
  </p:normalViewPr>
  <p:slideViewPr>
    <p:cSldViewPr>
      <p:cViewPr>
        <p:scale>
          <a:sx n="70" d="100"/>
          <a:sy n="70" d="100"/>
        </p:scale>
        <p:origin x="-1302" y="96"/>
      </p:cViewPr>
      <p:guideLst>
        <p:guide orient="horz" pos="2160"/>
        <p:guide pos="2880"/>
      </p:guideLst>
    </p:cSldViewPr>
  </p:slideViewPr>
  <p:notesTextViewPr>
    <p:cViewPr>
      <p:scale>
        <a:sx n="1" d="1"/>
        <a:sy n="1" d="1"/>
      </p:scale>
      <p:origin x="0" y="0"/>
    </p:cViewPr>
  </p:notesTextViewPr>
  <p:sorterViewPr>
    <p:cViewPr>
      <p:scale>
        <a:sx n="100" d="100"/>
        <a:sy n="100" d="100"/>
      </p:scale>
      <p:origin x="0" y="862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61"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A308BF-39D7-4053-BC7E-E457574BFE30}" type="datetimeFigureOut">
              <a:rPr lang="en-US" smtClean="0"/>
              <a:pPr/>
              <a:t>9/13/2012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912F07-F424-4D34-B7BA-31315AD2BBCC}" type="slidenum">
              <a:rPr lang="en-US" smtClean="0"/>
              <a:pPr/>
              <a:t>‹#›</a:t>
            </a:fld>
            <a:endParaRPr lang="en-US"/>
          </a:p>
        </p:txBody>
      </p:sp>
    </p:spTree>
    <p:extLst>
      <p:ext uri="{BB962C8B-B14F-4D97-AF65-F5344CB8AC3E}">
        <p14:creationId xmlns:p14="http://schemas.microsoft.com/office/powerpoint/2010/main" xmlns="" val="1013429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9E79AD-F490-4BC0-93C5-4E50C2476FF7}" type="slidenum">
              <a:rPr lang="en-US">
                <a:solidFill>
                  <a:prstClr val="black"/>
                </a:solidFill>
              </a:rPr>
              <a:pPr/>
              <a:t>13</a:t>
            </a:fld>
            <a:endParaRPr lang="en-US">
              <a:solidFill>
                <a:prstClr val="black"/>
              </a:solidFill>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DD162D-BF4D-411F-848D-52FF3DA7B19F}" type="slidenum">
              <a:rPr lang="en-US">
                <a:solidFill>
                  <a:prstClr val="black"/>
                </a:solidFill>
              </a:rPr>
              <a:pPr/>
              <a:t>14</a:t>
            </a:fld>
            <a:endParaRPr lang="en-US">
              <a:solidFill>
                <a:prstClr val="black"/>
              </a:solidFill>
            </a:endParaRPr>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ED0B5C-7E87-4250-8261-AA970ABBBFAF}" type="slidenum">
              <a:rPr lang="en-US">
                <a:solidFill>
                  <a:prstClr val="black"/>
                </a:solidFill>
              </a:rPr>
              <a:pPr/>
              <a:t>21</a:t>
            </a:fld>
            <a:endParaRPr lang="en-US">
              <a:solidFill>
                <a:prstClr val="black"/>
              </a:solidFill>
            </a:endParaRP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577858-CE52-449D-BC97-EC266FD59E63}" type="slidenum">
              <a:rPr lang="en-US">
                <a:solidFill>
                  <a:prstClr val="black"/>
                </a:solidFill>
              </a:rPr>
              <a:pPr/>
              <a:t>23</a:t>
            </a:fld>
            <a:endParaRPr lang="en-US">
              <a:solidFill>
                <a:prstClr val="black"/>
              </a:solidFill>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577858-CE52-449D-BC97-EC266FD59E63}" type="slidenum">
              <a:rPr lang="en-US">
                <a:solidFill>
                  <a:prstClr val="black"/>
                </a:solidFill>
              </a:rPr>
              <a:pPr/>
              <a:t>24</a:t>
            </a:fld>
            <a:endParaRPr lang="en-US">
              <a:solidFill>
                <a:prstClr val="black"/>
              </a:solidFill>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EBF1D7-8790-4A41-A165-0DF931F57288}" type="slidenum">
              <a:rPr lang="en-US">
                <a:solidFill>
                  <a:prstClr val="black"/>
                </a:solidFill>
              </a:rPr>
              <a:pPr/>
              <a:t>28</a:t>
            </a:fld>
            <a:endParaRPr lang="en-US">
              <a:solidFill>
                <a:prstClr val="black"/>
              </a:solidFill>
            </a:endParaRP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0A1D58-214F-4C56-B731-23D71186F28B}" type="slidenum">
              <a:rPr lang="en-US">
                <a:solidFill>
                  <a:prstClr val="black"/>
                </a:solidFill>
              </a:rPr>
              <a:pPr/>
              <a:t>35</a:t>
            </a:fld>
            <a:endParaRPr lang="en-US">
              <a:solidFill>
                <a:prstClr val="black"/>
              </a:solidFill>
            </a:endParaRPr>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0A1D58-214F-4C56-B731-23D71186F28B}" type="slidenum">
              <a:rPr lang="en-US">
                <a:solidFill>
                  <a:prstClr val="black"/>
                </a:solidFill>
              </a:rPr>
              <a:pPr/>
              <a:t>36</a:t>
            </a:fld>
            <a:endParaRPr lang="en-US">
              <a:solidFill>
                <a:prstClr val="black"/>
              </a:solidFill>
            </a:endParaRPr>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0A1D58-214F-4C56-B731-23D71186F28B}" type="slidenum">
              <a:rPr lang="en-US">
                <a:solidFill>
                  <a:prstClr val="black"/>
                </a:solidFill>
              </a:rPr>
              <a:pPr/>
              <a:t>37</a:t>
            </a:fld>
            <a:endParaRPr lang="en-US">
              <a:solidFill>
                <a:prstClr val="black"/>
              </a:solidFill>
            </a:endParaRPr>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D66DF0-EA91-4740-9CE1-A94C2F1C6E22}" type="slidenum">
              <a:rPr lang="en-US">
                <a:solidFill>
                  <a:prstClr val="black"/>
                </a:solidFill>
              </a:rPr>
              <a:pPr/>
              <a:t>38</a:t>
            </a:fld>
            <a:endParaRPr lang="en-US">
              <a:solidFill>
                <a:prstClr val="black"/>
              </a:solidFill>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C33E4A-9490-4A49-9D40-1F0E421254BB}" type="slidenum">
              <a:rPr lang="en-US">
                <a:solidFill>
                  <a:prstClr val="black"/>
                </a:solidFill>
              </a:rPr>
              <a:pPr/>
              <a:t>39</a:t>
            </a:fld>
            <a:endParaRPr lang="en-US">
              <a:solidFill>
                <a:prstClr val="black"/>
              </a:solidFill>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C172202-E03F-403F-BECB-63EC1FB158A5}"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4208469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F4AEE9-AC76-4FF7-9C8A-0034A78BE678}"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3857745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3806FA3-E889-428C-BD30-5F5A9028AE3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4133504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BDE88B9-43FF-4B20-BB33-1FAE934A963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1635861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F214659-78C7-440D-8274-E2874B42736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56081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0A847E4-2FBF-4547-B1E1-586C6C28E1A2}"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958286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32825A3-F5A4-4380-ACAF-2B791FD5DA33}"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3388064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DBEAEC9-D9D2-4579-9508-247B6D1B676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565908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FADA65-664D-42FA-B19E-FF2B62661DA9}"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3066703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61BE626-C38D-4A8A-8B78-92C5E8F986C6}"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704348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E1FEF25-9ACB-49AD-A830-AC8639F3FBD2}"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4270128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48736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990600"/>
            <a:ext cx="41910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90600"/>
            <a:ext cx="41910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81000" y="6384925"/>
            <a:ext cx="5029200" cy="396875"/>
          </a:xfrm>
        </p:spPr>
        <p:txBody>
          <a:bodyPr/>
          <a:lstStyle>
            <a:lvl1pPr>
              <a:defRPr/>
            </a:lvl1pPr>
          </a:lstStyle>
          <a:p>
            <a:r>
              <a:rPr lang="en-US">
                <a:solidFill>
                  <a:prstClr val="black">
                    <a:tint val="75000"/>
                  </a:prstClr>
                </a:solidFill>
              </a:rPr>
              <a:t>A presentation of eSyst.org</a:t>
            </a:r>
          </a:p>
        </p:txBody>
      </p:sp>
      <p:sp>
        <p:nvSpPr>
          <p:cNvPr id="6" name="Slide Number Placeholder 5"/>
          <p:cNvSpPr>
            <a:spLocks noGrp="1"/>
          </p:cNvSpPr>
          <p:nvPr>
            <p:ph type="sldNum" sz="quarter" idx="11"/>
          </p:nvPr>
        </p:nvSpPr>
        <p:spPr>
          <a:xfrm>
            <a:off x="6553200" y="6324600"/>
            <a:ext cx="2133600" cy="381000"/>
          </a:xfrm>
        </p:spPr>
        <p:txBody>
          <a:bodyPr/>
          <a:lstStyle>
            <a:lvl1pPr>
              <a:defRPr/>
            </a:lvl1pPr>
          </a:lstStyle>
          <a:p>
            <a:fld id="{85CA04A7-17B0-426E-AF9C-909C505524E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887512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C172202-E03F-403F-BECB-63EC1FB158A5}"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8184670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F4AEE9-AC76-4FF7-9C8A-0034A78BE678}"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1681542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3806FA3-E889-428C-BD30-5F5A9028AE3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3789543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BDE88B9-43FF-4B20-BB33-1FAE934A963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131065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F214659-78C7-440D-8274-E2874B42736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1534920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0A847E4-2FBF-4547-B1E1-586C6C28E1A2}"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42597555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32825A3-F5A4-4380-ACAF-2B791FD5DA33}"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6075678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DBEAEC9-D9D2-4579-9508-247B6D1B676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950503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FADA65-664D-42FA-B19E-FF2B62661DA9}"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17272546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61BE626-C38D-4A8A-8B78-92C5E8F986C6}"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34775972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E1FEF25-9ACB-49AD-A830-AC8639F3FBD2}"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2909085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C172202-E03F-403F-BECB-63EC1FB158A5}"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6932686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F4AEE9-AC76-4FF7-9C8A-0034A78BE678}"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3003657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3806FA3-E889-428C-BD30-5F5A9028AE3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977922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BDE88B9-43FF-4B20-BB33-1FAE934A963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1230892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F214659-78C7-440D-8274-E2874B42736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8123364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0A847E4-2FBF-4547-B1E1-586C6C28E1A2}"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41561789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32825A3-F5A4-4380-ACAF-2B791FD5DA33}"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6187257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DBEAEC9-D9D2-4579-9508-247B6D1B676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16098990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FADA65-664D-42FA-B19E-FF2B62661DA9}"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7255162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61BE626-C38D-4A8A-8B78-92C5E8F986C6}"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41023158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E1FEF25-9ACB-49AD-A830-AC8639F3FBD2}"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15509673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848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4038600"/>
            <a:ext cx="38100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4038600"/>
            <a:ext cx="38100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ftr" sz="quarter" idx="10"/>
          </p:nvPr>
        </p:nvSpPr>
        <p:spPr>
          <a:ln/>
        </p:spPr>
        <p:txBody>
          <a:bodyPr/>
          <a:lstStyle>
            <a:lvl1pPr>
              <a:defRPr/>
            </a:lvl1pPr>
          </a:lstStyle>
          <a:p>
            <a:pPr>
              <a:defRPr/>
            </a:pPr>
            <a:endParaRPr lang="en-US"/>
          </a:p>
        </p:txBody>
      </p:sp>
      <p:sp>
        <p:nvSpPr>
          <p:cNvPr id="6" name="Rectangle 12"/>
          <p:cNvSpPr>
            <a:spLocks noGrp="1" noChangeArrowheads="1"/>
          </p:cNvSpPr>
          <p:nvPr>
            <p:ph type="sldNum" sz="quarter" idx="11"/>
          </p:nvPr>
        </p:nvSpPr>
        <p:spPr>
          <a:ln/>
        </p:spPr>
        <p:txBody>
          <a:bodyPr/>
          <a:lstStyle>
            <a:lvl1pPr>
              <a:defRPr/>
            </a:lvl1pPr>
          </a:lstStyle>
          <a:p>
            <a:pPr>
              <a:defRPr/>
            </a:pPr>
            <a:fld id="{3A3DD537-D325-4272-8518-2F98F19F924C}"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7088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4868152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9424916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5355657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3525574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8713213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327417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1662915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604053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8712406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6806860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fourObj">
  <p:cSld name="Title and 4 Content">
    <p:spTree>
      <p:nvGrpSpPr>
        <p:cNvPr id="1" name=""/>
        <p:cNvGrpSpPr/>
        <p:nvPr/>
      </p:nvGrpSpPr>
      <p:grpSpPr>
        <a:xfrm>
          <a:off x="0" y="0"/>
          <a:ext cx="0" cy="0"/>
          <a:chOff x="0" y="0"/>
          <a:chExt cx="0" cy="0"/>
        </a:xfrm>
      </p:grpSpPr>
      <p:sp>
        <p:nvSpPr>
          <p:cNvPr id="47" name="AutoShape 29"/>
          <p:cNvSpPr>
            <a:spLocks noChangeArrowheads="1"/>
          </p:cNvSpPr>
          <p:nvPr userDrawn="1"/>
        </p:nvSpPr>
        <p:spPr bwMode="auto">
          <a:xfrm>
            <a:off x="-180975" y="6381750"/>
            <a:ext cx="9361488" cy="503238"/>
          </a:xfrm>
          <a:prstGeom prst="roundRect">
            <a:avLst>
              <a:gd name="adj" fmla="val 50000"/>
            </a:avLst>
          </a:prstGeom>
          <a:gradFill rotWithShape="0">
            <a:gsLst>
              <a:gs pos="0">
                <a:srgbClr val="660066">
                  <a:gamma/>
                  <a:tint val="0"/>
                  <a:invGamma/>
                </a:srgbClr>
              </a:gs>
              <a:gs pos="100000">
                <a:srgbClr val="660066"/>
              </a:gs>
            </a:gsLst>
            <a:lin ang="0" scaled="1"/>
          </a:gradFill>
          <a:ln w="9525">
            <a:noFill/>
            <a:round/>
            <a:headEnd/>
            <a:tailEnd/>
          </a:ln>
          <a:effectLst/>
        </p:spPr>
        <p:txBody>
          <a:bodyPr wrap="none" anchor="ctr"/>
          <a:lstStyle/>
          <a:p>
            <a:pPr>
              <a:defRPr/>
            </a:pPr>
            <a:endParaRPr lang="en-US">
              <a:solidFill>
                <a:prstClr val="black"/>
              </a:solidFill>
            </a:endParaRPr>
          </a:p>
        </p:txBody>
      </p:sp>
      <p:sp>
        <p:nvSpPr>
          <p:cNvPr id="48" name="Text Box 30"/>
          <p:cNvSpPr txBox="1">
            <a:spLocks noChangeArrowheads="1"/>
          </p:cNvSpPr>
          <p:nvPr userDrawn="1"/>
        </p:nvSpPr>
        <p:spPr bwMode="auto">
          <a:xfrm>
            <a:off x="5795963" y="6472238"/>
            <a:ext cx="2667000" cy="366712"/>
          </a:xfrm>
          <a:prstGeom prst="rect">
            <a:avLst/>
          </a:prstGeom>
          <a:noFill/>
          <a:ln w="9525">
            <a:noFill/>
            <a:miter lim="800000"/>
            <a:headEnd/>
            <a:tailEnd/>
          </a:ln>
          <a:effectLst/>
        </p:spPr>
        <p:txBody>
          <a:bodyPr>
            <a:spAutoFit/>
          </a:bodyPr>
          <a:lstStyle/>
          <a:p>
            <a:pPr>
              <a:spcBef>
                <a:spcPct val="50000"/>
              </a:spcBef>
              <a:defRPr/>
            </a:pPr>
            <a:r>
              <a:rPr lang="en-US" altLang="ko-KR" i="1" dirty="0">
                <a:solidFill>
                  <a:srgbClr val="0000FF"/>
                </a:solidFill>
                <a:latin typeface="Times New Roman" pitchFamily="18" charset="0"/>
                <a:ea typeface="MS Gothic" pitchFamily="49" charset="-128"/>
              </a:rPr>
              <a:t>Semiconductor Devices</a:t>
            </a:r>
          </a:p>
        </p:txBody>
      </p:sp>
      <p:sp>
        <p:nvSpPr>
          <p:cNvPr id="49" name="Rectangle 36"/>
          <p:cNvSpPr>
            <a:spLocks noChangeArrowheads="1"/>
          </p:cNvSpPr>
          <p:nvPr userDrawn="1"/>
        </p:nvSpPr>
        <p:spPr bwMode="auto">
          <a:xfrm>
            <a:off x="0" y="692150"/>
            <a:ext cx="9144000" cy="73025"/>
          </a:xfrm>
          <a:prstGeom prst="rect">
            <a:avLst/>
          </a:prstGeom>
          <a:gradFill rotWithShape="1">
            <a:gsLst>
              <a:gs pos="0">
                <a:schemeClr val="tx1"/>
              </a:gs>
              <a:gs pos="100000">
                <a:srgbClr val="660066"/>
              </a:gs>
            </a:gsLst>
            <a:path path="shape">
              <a:fillToRect l="50000" t="50000" r="50000" b="50000"/>
            </a:path>
          </a:gradFill>
          <a:ln w="9525">
            <a:solidFill>
              <a:schemeClr val="tx1"/>
            </a:solidFill>
            <a:miter lim="800000"/>
            <a:headEnd/>
            <a:tailEnd/>
          </a:ln>
          <a:effectLst/>
        </p:spPr>
        <p:txBody>
          <a:bodyPr wrap="none" anchor="ctr"/>
          <a:lstStyle/>
          <a:p>
            <a:pPr>
              <a:defRPr/>
            </a:pPr>
            <a:endParaRPr lang="en-US">
              <a:solidFill>
                <a:prstClr val="black"/>
              </a:solidFill>
            </a:endParaRPr>
          </a:p>
        </p:txBody>
      </p:sp>
      <p:sp>
        <p:nvSpPr>
          <p:cNvPr id="2" name="Title 1"/>
          <p:cNvSpPr>
            <a:spLocks noGrp="1"/>
          </p:cNvSpPr>
          <p:nvPr>
            <p:ph type="title" sz="quarter"/>
          </p:nvPr>
        </p:nvSpPr>
        <p:spPr>
          <a:xfrm>
            <a:off x="0" y="0"/>
            <a:ext cx="9144000" cy="692150"/>
          </a:xfrm>
          <a:prstGeom prst="rect">
            <a:avLst/>
          </a:prstGeo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0" name="Rectangle 42"/>
          <p:cNvSpPr>
            <a:spLocks noGrp="1" noChangeArrowheads="1"/>
          </p:cNvSpPr>
          <p:nvPr>
            <p:ph type="sldNum" sz="quarter" idx="10"/>
          </p:nvPr>
        </p:nvSpPr>
        <p:spPr/>
        <p:txBody>
          <a:bodyPr/>
          <a:lstStyle>
            <a:lvl1pPr>
              <a:defRPr/>
            </a:lvl1pPr>
          </a:lstStyle>
          <a:p>
            <a:pPr>
              <a:defRPr/>
            </a:pPr>
            <a:fld id="{FB7F182B-440C-47DB-AC22-17AA139770D6}" type="slidenum">
              <a:rPr lang="en-US" altLang="ko-KR">
                <a:solidFill>
                  <a:prstClr val="black">
                    <a:tint val="75000"/>
                  </a:prstClr>
                </a:solidFill>
              </a:rPr>
              <a:pPr>
                <a:defRPr/>
              </a:pPr>
              <a:t>‹#›</a:t>
            </a:fld>
            <a:r>
              <a:rPr lang="en-US" altLang="ko-KR">
                <a:solidFill>
                  <a:prstClr val="black">
                    <a:tint val="75000"/>
                  </a:prstClr>
                </a:solidFill>
              </a:rPr>
              <a:t>/34</a:t>
            </a:r>
          </a:p>
        </p:txBody>
      </p:sp>
    </p:spTree>
    <p:extLst>
      <p:ext uri="{BB962C8B-B14F-4D97-AF65-F5344CB8AC3E}">
        <p14:creationId xmlns:p14="http://schemas.microsoft.com/office/powerpoint/2010/main" xmlns="" val="7452389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48736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990600"/>
            <a:ext cx="41910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90600"/>
            <a:ext cx="41910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81000" y="6384925"/>
            <a:ext cx="5029200" cy="396875"/>
          </a:xfrm>
        </p:spPr>
        <p:txBody>
          <a:bodyPr/>
          <a:lstStyle>
            <a:lvl1pPr>
              <a:defRPr/>
            </a:lvl1pPr>
          </a:lstStyle>
          <a:p>
            <a:r>
              <a:rPr lang="en-US">
                <a:solidFill>
                  <a:prstClr val="black">
                    <a:tint val="75000"/>
                  </a:prstClr>
                </a:solidFill>
              </a:rPr>
              <a:t>A presentation of eSyst.org</a:t>
            </a:r>
          </a:p>
        </p:txBody>
      </p:sp>
      <p:sp>
        <p:nvSpPr>
          <p:cNvPr id="6" name="Slide Number Placeholder 5"/>
          <p:cNvSpPr>
            <a:spLocks noGrp="1"/>
          </p:cNvSpPr>
          <p:nvPr>
            <p:ph type="sldNum" sz="quarter" idx="11"/>
          </p:nvPr>
        </p:nvSpPr>
        <p:spPr>
          <a:xfrm>
            <a:off x="6553200" y="6324600"/>
            <a:ext cx="2133600" cy="381000"/>
          </a:xfrm>
        </p:spPr>
        <p:txBody>
          <a:bodyPr/>
          <a:lstStyle>
            <a:lvl1pPr>
              <a:defRPr/>
            </a:lvl1pPr>
          </a:lstStyle>
          <a:p>
            <a:fld id="{85CA04A7-17B0-426E-AF9C-909C505524E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2591579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5DFC32-F6AE-48A0-B80A-432302829BF3}"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30158925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15B7417-2C81-4EBE-9915-A8ED9AA3D640}"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39820636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23B905-28C5-488A-A521-A5460A61E3C5}"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41089873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FB14201-FBE1-4EBA-9110-79052DFF96EC}"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8922548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B29E038-A9EC-433E-A44B-5F6D9A84ADB2}"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17153391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D7BB23F-322F-42DB-9BA9-3DA28D361EE5}"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41215895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4045C69-7BC6-4C28-B6D5-2A96DC67FBE5}"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7344551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7E7C2F2-3A98-45B0-A744-6E435067CDF7}"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208034361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958E689-B271-4C1C-8DEE-4A89A3098959}"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7278357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8E63F8A-64B2-407F-A9BC-6D113B320473}"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12471165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181E068-5E5D-4B1B-B353-D7C815C770D6}"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132245437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48736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990600"/>
            <a:ext cx="41910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90600"/>
            <a:ext cx="41910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81000" y="6384925"/>
            <a:ext cx="5029200" cy="396875"/>
          </a:xfrm>
        </p:spPr>
        <p:txBody>
          <a:bodyPr/>
          <a:lstStyle>
            <a:lvl1pPr>
              <a:defRPr/>
            </a:lvl1pPr>
          </a:lstStyle>
          <a:p>
            <a:r>
              <a:rPr lang="en-US">
                <a:solidFill>
                  <a:prstClr val="black">
                    <a:tint val="75000"/>
                  </a:prstClr>
                </a:solidFill>
              </a:rPr>
              <a:t>A presentation of eSyst.org</a:t>
            </a:r>
          </a:p>
        </p:txBody>
      </p:sp>
      <p:sp>
        <p:nvSpPr>
          <p:cNvPr id="6" name="Slide Number Placeholder 5"/>
          <p:cNvSpPr>
            <a:spLocks noGrp="1"/>
          </p:cNvSpPr>
          <p:nvPr>
            <p:ph type="sldNum" sz="quarter" idx="11"/>
          </p:nvPr>
        </p:nvSpPr>
        <p:spPr>
          <a:xfrm>
            <a:off x="6553200" y="6324600"/>
            <a:ext cx="2133600" cy="381000"/>
          </a:xfrm>
        </p:spPr>
        <p:txBody>
          <a:bodyPr/>
          <a:lstStyle>
            <a:lvl1pPr>
              <a:defRPr/>
            </a:lvl1pPr>
          </a:lstStyle>
          <a:p>
            <a:fld id="{85CA04A7-17B0-426E-AF9C-909C505524E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6121394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9067296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7973021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925561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4197662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99855669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6259874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02508059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6794033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60919461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68981931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19924873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3052EA4-A507-4600-B17B-DAB97EF4738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191718403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xmlns="" val="163641431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848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4495800"/>
            <a:ext cx="3810000" cy="182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4495800"/>
            <a:ext cx="3810000" cy="83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5486400"/>
            <a:ext cx="3810000" cy="83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8"/>
          <p:cNvSpPr>
            <a:spLocks noGrp="1" noChangeArrowheads="1"/>
          </p:cNvSpPr>
          <p:nvPr>
            <p:ph type="ftr" sz="quarter" idx="10"/>
          </p:nvPr>
        </p:nvSpPr>
        <p:spPr>
          <a:ln/>
        </p:spPr>
        <p:txBody>
          <a:bodyPr/>
          <a:lstStyle>
            <a:lvl1pPr>
              <a:defRPr/>
            </a:lvl1pPr>
          </a:lstStyle>
          <a:p>
            <a:pPr>
              <a:defRPr/>
            </a:pPr>
            <a:endParaRPr lang="en-US">
              <a:solidFill>
                <a:prstClr val="black">
                  <a:tint val="75000"/>
                </a:prstClr>
              </a:solidFill>
            </a:endParaRPr>
          </a:p>
        </p:txBody>
      </p:sp>
      <p:sp>
        <p:nvSpPr>
          <p:cNvPr id="7" name="Rectangle 19"/>
          <p:cNvSpPr>
            <a:spLocks noGrp="1" noChangeArrowheads="1"/>
          </p:cNvSpPr>
          <p:nvPr>
            <p:ph type="sldNum" sz="quarter" idx="11"/>
          </p:nvPr>
        </p:nvSpPr>
        <p:spPr>
          <a:ln/>
        </p:spPr>
        <p:txBody>
          <a:bodyPr/>
          <a:lstStyle>
            <a:lvl1pPr>
              <a:defRPr/>
            </a:lvl1pPr>
          </a:lstStyle>
          <a:p>
            <a:pPr>
              <a:defRPr/>
            </a:pPr>
            <a:fld id="{C7F80CC5-E5AE-4D76-AF1D-B786AE71BD4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74230390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58659926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76105888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82314655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42558468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19792049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83820959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6009562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4844424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4556405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22087901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3623867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3052EA4-A507-4600-B17B-DAB97EF4738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142853095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xmlns="" val="118441021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848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4495800"/>
            <a:ext cx="3810000" cy="182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4495800"/>
            <a:ext cx="3810000" cy="83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5486400"/>
            <a:ext cx="3810000" cy="83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8"/>
          <p:cNvSpPr>
            <a:spLocks noGrp="1" noChangeArrowheads="1"/>
          </p:cNvSpPr>
          <p:nvPr>
            <p:ph type="ftr" sz="quarter" idx="10"/>
          </p:nvPr>
        </p:nvSpPr>
        <p:spPr>
          <a:ln/>
        </p:spPr>
        <p:txBody>
          <a:bodyPr/>
          <a:lstStyle>
            <a:lvl1pPr>
              <a:defRPr/>
            </a:lvl1pPr>
          </a:lstStyle>
          <a:p>
            <a:pPr>
              <a:defRPr/>
            </a:pPr>
            <a:endParaRPr lang="en-US">
              <a:solidFill>
                <a:prstClr val="black">
                  <a:tint val="75000"/>
                </a:prstClr>
              </a:solidFill>
            </a:endParaRPr>
          </a:p>
        </p:txBody>
      </p:sp>
      <p:sp>
        <p:nvSpPr>
          <p:cNvPr id="7" name="Rectangle 19"/>
          <p:cNvSpPr>
            <a:spLocks noGrp="1" noChangeArrowheads="1"/>
          </p:cNvSpPr>
          <p:nvPr>
            <p:ph type="sldNum" sz="quarter" idx="11"/>
          </p:nvPr>
        </p:nvSpPr>
        <p:spPr>
          <a:ln/>
        </p:spPr>
        <p:txBody>
          <a:bodyPr/>
          <a:lstStyle>
            <a:lvl1pPr>
              <a:defRPr/>
            </a:lvl1pPr>
          </a:lstStyle>
          <a:p>
            <a:pPr>
              <a:defRPr/>
            </a:pPr>
            <a:fld id="{C7F80CC5-E5AE-4D76-AF1D-B786AE71BD4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47023170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089842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86204145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99062346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6916886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6887154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84246299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36372386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05524135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428237463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406880450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3978584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xmlns="" val="12682949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848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4495800"/>
            <a:ext cx="3810000" cy="182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4495800"/>
            <a:ext cx="3810000" cy="83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5486400"/>
            <a:ext cx="3810000" cy="83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8"/>
          <p:cNvSpPr>
            <a:spLocks noGrp="1" noChangeArrowheads="1"/>
          </p:cNvSpPr>
          <p:nvPr>
            <p:ph type="ftr" sz="quarter" idx="10"/>
          </p:nvPr>
        </p:nvSpPr>
        <p:spPr>
          <a:ln/>
        </p:spPr>
        <p:txBody>
          <a:bodyPr/>
          <a:lstStyle>
            <a:lvl1pPr>
              <a:defRPr/>
            </a:lvl1pPr>
          </a:lstStyle>
          <a:p>
            <a:pPr>
              <a:defRPr/>
            </a:pPr>
            <a:endParaRPr lang="en-US">
              <a:solidFill>
                <a:prstClr val="black">
                  <a:tint val="75000"/>
                </a:prstClr>
              </a:solidFill>
            </a:endParaRPr>
          </a:p>
        </p:txBody>
      </p:sp>
      <p:sp>
        <p:nvSpPr>
          <p:cNvPr id="7" name="Rectangle 19"/>
          <p:cNvSpPr>
            <a:spLocks noGrp="1" noChangeArrowheads="1"/>
          </p:cNvSpPr>
          <p:nvPr>
            <p:ph type="sldNum" sz="quarter" idx="11"/>
          </p:nvPr>
        </p:nvSpPr>
        <p:spPr>
          <a:ln/>
        </p:spPr>
        <p:txBody>
          <a:bodyPr/>
          <a:lstStyle>
            <a:lvl1pPr>
              <a:defRPr/>
            </a:lvl1pPr>
          </a:lstStyle>
          <a:p>
            <a:pPr>
              <a:defRPr/>
            </a:pPr>
            <a:fld id="{C7F80CC5-E5AE-4D76-AF1D-B786AE71BD4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374134259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8DBBE84-6E04-47A3-AD5E-794D3DFB874A}" type="datetimeFigureOut">
              <a:rPr lang="en-US" smtClean="0">
                <a:solidFill>
                  <a:prstClr val="black">
                    <a:tint val="75000"/>
                  </a:prstClr>
                </a:solidFill>
              </a:rPr>
              <a:pPr/>
              <a:t>9/13/2012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3285780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DBBE84-6E04-47A3-AD5E-794D3DFB874A}" type="datetimeFigureOut">
              <a:rPr lang="en-US" smtClean="0">
                <a:solidFill>
                  <a:prstClr val="black">
                    <a:tint val="75000"/>
                  </a:prstClr>
                </a:solidFill>
              </a:rPr>
              <a:pPr/>
              <a:t>9/13/2012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8268375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DBBE84-6E04-47A3-AD5E-794D3DFB874A}" type="datetimeFigureOut">
              <a:rPr lang="en-US" smtClean="0">
                <a:solidFill>
                  <a:prstClr val="black">
                    <a:tint val="75000"/>
                  </a:prstClr>
                </a:solidFill>
              </a:rPr>
              <a:pPr/>
              <a:t>9/13/2012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6055916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DBBE84-6E04-47A3-AD5E-794D3DFB874A}" type="datetimeFigureOut">
              <a:rPr lang="en-US" smtClean="0">
                <a:solidFill>
                  <a:prstClr val="black">
                    <a:tint val="75000"/>
                  </a:prstClr>
                </a:solidFill>
              </a:rPr>
              <a:pPr/>
              <a:t>9/13/2012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2474849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8DBBE84-6E04-47A3-AD5E-794D3DFB874A}" type="datetimeFigureOut">
              <a:rPr lang="en-US" smtClean="0">
                <a:solidFill>
                  <a:prstClr val="black">
                    <a:tint val="75000"/>
                  </a:prstClr>
                </a:solidFill>
              </a:rPr>
              <a:pPr/>
              <a:t>9/13/2012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40893997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DBBE84-6E04-47A3-AD5E-794D3DFB874A}" type="datetimeFigureOut">
              <a:rPr lang="en-US" smtClean="0">
                <a:solidFill>
                  <a:prstClr val="black">
                    <a:tint val="75000"/>
                  </a:prstClr>
                </a:solidFill>
              </a:rPr>
              <a:pPr/>
              <a:t>9/13/2012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2269853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DBBE84-6E04-47A3-AD5E-794D3DFB874A}" type="datetimeFigureOut">
              <a:rPr lang="en-US" smtClean="0">
                <a:solidFill>
                  <a:prstClr val="black">
                    <a:tint val="75000"/>
                  </a:prstClr>
                </a:solidFill>
              </a:rPr>
              <a:pPr/>
              <a:t>9/13/2012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19210174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DBBE84-6E04-47A3-AD5E-794D3DFB874A}" type="datetimeFigureOut">
              <a:rPr lang="en-US" smtClean="0">
                <a:solidFill>
                  <a:prstClr val="black">
                    <a:tint val="75000"/>
                  </a:prstClr>
                </a:solidFill>
              </a:rPr>
              <a:pPr/>
              <a:t>9/13/2012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74035723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DBBE84-6E04-47A3-AD5E-794D3DFB874A}" type="datetimeFigureOut">
              <a:rPr lang="en-US" smtClean="0">
                <a:solidFill>
                  <a:prstClr val="black">
                    <a:tint val="75000"/>
                  </a:prstClr>
                </a:solidFill>
              </a:rPr>
              <a:pPr/>
              <a:t>9/13/2012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16193912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DBBE84-6E04-47A3-AD5E-794D3DFB874A}" type="datetimeFigureOut">
              <a:rPr lang="en-US" smtClean="0">
                <a:solidFill>
                  <a:prstClr val="black">
                    <a:tint val="75000"/>
                  </a:prstClr>
                </a:solidFill>
              </a:rPr>
              <a:pPr/>
              <a:t>9/13/2012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58602867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DBBE84-6E04-47A3-AD5E-794D3DFB874A}" type="datetimeFigureOut">
              <a:rPr lang="en-US" smtClean="0">
                <a:solidFill>
                  <a:prstClr val="black">
                    <a:tint val="75000"/>
                  </a:prstClr>
                </a:solidFill>
              </a:rPr>
              <a:pPr/>
              <a:t>9/13/2012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69053031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96760478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4146567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15185892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91934411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59848983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37509781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76592396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22488105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92753326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401033486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403374409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3052EA4-A507-4600-B17B-DAB97EF4738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251103509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xmlns="" val="299552797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848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4495800"/>
            <a:ext cx="3810000" cy="182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4495800"/>
            <a:ext cx="3810000" cy="83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5486400"/>
            <a:ext cx="3810000" cy="83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8"/>
          <p:cNvSpPr>
            <a:spLocks noGrp="1" noChangeArrowheads="1"/>
          </p:cNvSpPr>
          <p:nvPr>
            <p:ph type="ftr" sz="quarter" idx="10"/>
          </p:nvPr>
        </p:nvSpPr>
        <p:spPr>
          <a:ln/>
        </p:spPr>
        <p:txBody>
          <a:bodyPr/>
          <a:lstStyle>
            <a:lvl1pPr>
              <a:defRPr/>
            </a:lvl1pPr>
          </a:lstStyle>
          <a:p>
            <a:pPr>
              <a:defRPr/>
            </a:pPr>
            <a:endParaRPr lang="en-US">
              <a:solidFill>
                <a:prstClr val="black">
                  <a:tint val="75000"/>
                </a:prstClr>
              </a:solidFill>
            </a:endParaRPr>
          </a:p>
        </p:txBody>
      </p:sp>
      <p:sp>
        <p:nvSpPr>
          <p:cNvPr id="7" name="Rectangle 19"/>
          <p:cNvSpPr>
            <a:spLocks noGrp="1" noChangeArrowheads="1"/>
          </p:cNvSpPr>
          <p:nvPr>
            <p:ph type="sldNum" sz="quarter" idx="11"/>
          </p:nvPr>
        </p:nvSpPr>
        <p:spPr>
          <a:ln/>
        </p:spPr>
        <p:txBody>
          <a:bodyPr/>
          <a:lstStyle>
            <a:lvl1pPr>
              <a:defRPr/>
            </a:lvl1pPr>
          </a:lstStyle>
          <a:p>
            <a:pPr>
              <a:defRPr/>
            </a:pPr>
            <a:fld id="{C7F80CC5-E5AE-4D76-AF1D-B786AE71BD4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3937753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theme" Target="../theme/theme6.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theme" Target="../theme/theme7.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9.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9.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theme" Target="../theme/theme10.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717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aseline="0" smtClean="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aseline="0" smtClean="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aseline="0" smtClean="0"/>
            </a:lvl1pPr>
          </a:lstStyle>
          <a:p>
            <a:pPr fontAlgn="base">
              <a:spcBef>
                <a:spcPct val="0"/>
              </a:spcBef>
              <a:spcAft>
                <a:spcPct val="0"/>
              </a:spcAft>
              <a:defRPr/>
            </a:pPr>
            <a:fld id="{54509CE5-9C1B-45A0-A357-3CDF0FED755B}" type="slidenum">
              <a:rPr lang="en-GB">
                <a:solidFill>
                  <a:srgbClr val="000000"/>
                </a:solidFill>
              </a:rPr>
              <a:pPr fontAlgn="base">
                <a:spcBef>
                  <a:spcPct val="0"/>
                </a:spcBef>
                <a:spcAft>
                  <a:spcPct val="0"/>
                </a:spcAft>
                <a:defRPr/>
              </a:pPr>
              <a:t>‹#›</a:t>
            </a:fld>
            <a:endParaRPr lang="en-GB">
              <a:solidFill>
                <a:srgbClr val="000000"/>
              </a:solidFill>
            </a:endParaRPr>
          </a:p>
        </p:txBody>
      </p:sp>
    </p:spTree>
    <p:extLst>
      <p:ext uri="{BB962C8B-B14F-4D97-AF65-F5344CB8AC3E}">
        <p14:creationId xmlns:p14="http://schemas.microsoft.com/office/powerpoint/2010/main" xmlns="" val="1413888395"/>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409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717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aseline="0" smtClean="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aseline="0" smtClean="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aseline="0" smtClean="0"/>
            </a:lvl1pPr>
          </a:lstStyle>
          <a:p>
            <a:pPr fontAlgn="base">
              <a:spcBef>
                <a:spcPct val="0"/>
              </a:spcBef>
              <a:spcAft>
                <a:spcPct val="0"/>
              </a:spcAft>
              <a:defRPr/>
            </a:pPr>
            <a:fld id="{54509CE5-9C1B-45A0-A357-3CDF0FED755B}" type="slidenum">
              <a:rPr lang="en-GB">
                <a:solidFill>
                  <a:srgbClr val="000000"/>
                </a:solidFill>
              </a:rPr>
              <a:pPr fontAlgn="base">
                <a:spcBef>
                  <a:spcPct val="0"/>
                </a:spcBef>
                <a:spcAft>
                  <a:spcPct val="0"/>
                </a:spcAft>
                <a:defRPr/>
              </a:pPr>
              <a:t>‹#›</a:t>
            </a:fld>
            <a:endParaRPr lang="en-GB">
              <a:solidFill>
                <a:srgbClr val="000000"/>
              </a:solidFill>
            </a:endParaRPr>
          </a:p>
        </p:txBody>
      </p:sp>
    </p:spTree>
    <p:extLst>
      <p:ext uri="{BB962C8B-B14F-4D97-AF65-F5344CB8AC3E}">
        <p14:creationId xmlns:p14="http://schemas.microsoft.com/office/powerpoint/2010/main" xmlns="" val="3261408556"/>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717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aseline="0" smtClean="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aseline="0" smtClean="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aseline="0" smtClean="0"/>
            </a:lvl1pPr>
          </a:lstStyle>
          <a:p>
            <a:pPr fontAlgn="base">
              <a:spcBef>
                <a:spcPct val="0"/>
              </a:spcBef>
              <a:spcAft>
                <a:spcPct val="0"/>
              </a:spcAft>
              <a:defRPr/>
            </a:pPr>
            <a:fld id="{54509CE5-9C1B-45A0-A357-3CDF0FED755B}" type="slidenum">
              <a:rPr lang="en-GB">
                <a:solidFill>
                  <a:srgbClr val="000000"/>
                </a:solidFill>
              </a:rPr>
              <a:pPr fontAlgn="base">
                <a:spcBef>
                  <a:spcPct val="0"/>
                </a:spcBef>
                <a:spcAft>
                  <a:spcPct val="0"/>
                </a:spcAft>
                <a:defRPr/>
              </a:pPr>
              <a:t>‹#›</a:t>
            </a:fld>
            <a:endParaRPr lang="en-GB">
              <a:solidFill>
                <a:srgbClr val="000000"/>
              </a:solidFill>
            </a:endParaRPr>
          </a:p>
        </p:txBody>
      </p:sp>
    </p:spTree>
    <p:extLst>
      <p:ext uri="{BB962C8B-B14F-4D97-AF65-F5344CB8AC3E}">
        <p14:creationId xmlns:p14="http://schemas.microsoft.com/office/powerpoint/2010/main" xmlns="" val="2404511224"/>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407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9/13/2012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323238455"/>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407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h-TH" smtClean="0"/>
              <a:t>Click to edit Master title style</a:t>
            </a:r>
          </a:p>
        </p:txBody>
      </p:sp>
      <p:sp>
        <p:nvSpPr>
          <p:cNvPr id="3686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th-TH">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th-TH">
              <a:solidFill>
                <a:srgbClr val="000000"/>
              </a:solidFill>
            </a:endParaRPr>
          </a:p>
        </p:txBody>
      </p:sp>
      <p:sp>
        <p:nvSpPr>
          <p:cNvPr id="1030" name="Rectangle 6"/>
          <p:cNvSpPr>
            <a:spLocks noGrp="1" noChangeArrowheads="1"/>
          </p:cNvSpPr>
          <p:nvPr>
            <p:ph type="sldNum" sz="quarter" idx="4"/>
          </p:nvPr>
        </p:nvSpPr>
        <p:spPr bwMode="auto">
          <a:xfrm>
            <a:off x="69342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600" smtClean="0">
                <a:latin typeface="Comic Sans MS" pitchFamily="66" charset="0"/>
              </a:defRPr>
            </a:lvl1pPr>
          </a:lstStyle>
          <a:p>
            <a:pPr fontAlgn="base">
              <a:spcBef>
                <a:spcPct val="0"/>
              </a:spcBef>
              <a:spcAft>
                <a:spcPct val="0"/>
              </a:spcAft>
              <a:defRPr/>
            </a:pPr>
            <a:fld id="{14A94D62-CE25-41D3-8765-E03700814DC6}" type="slidenum">
              <a:rPr lang="en-US">
                <a:solidFill>
                  <a:srgbClr val="000000"/>
                </a:solidFill>
              </a:rPr>
              <a:pPr fontAlgn="base">
                <a:spcBef>
                  <a:spcPct val="0"/>
                </a:spcBef>
                <a:spcAft>
                  <a:spcPct val="0"/>
                </a:spcAft>
                <a:defRPr/>
              </a:pPr>
              <a:t>‹#›</a:t>
            </a:fld>
            <a:endParaRPr lang="th-TH">
              <a:solidFill>
                <a:srgbClr val="000000"/>
              </a:solidFill>
            </a:endParaRPr>
          </a:p>
        </p:txBody>
      </p:sp>
    </p:spTree>
    <p:extLst>
      <p:ext uri="{BB962C8B-B14F-4D97-AF65-F5344CB8AC3E}">
        <p14:creationId xmlns:p14="http://schemas.microsoft.com/office/powerpoint/2010/main" xmlns="" val="3254424708"/>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118"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itchFamily="34" charset="0"/>
          <a:cs typeface="Angsana New" pitchFamily="18" charset="-34"/>
        </a:defRPr>
      </a:lvl2pPr>
      <a:lvl3pPr algn="ctr" rtl="0" eaLnBrk="0" fontAlgn="base" hangingPunct="0">
        <a:spcBef>
          <a:spcPct val="0"/>
        </a:spcBef>
        <a:spcAft>
          <a:spcPct val="0"/>
        </a:spcAft>
        <a:defRPr sz="4400">
          <a:solidFill>
            <a:schemeClr val="tx2"/>
          </a:solidFill>
          <a:latin typeface="Verdana" pitchFamily="34" charset="0"/>
          <a:cs typeface="Angsana New" pitchFamily="18" charset="-34"/>
        </a:defRPr>
      </a:lvl3pPr>
      <a:lvl4pPr algn="ctr" rtl="0" eaLnBrk="0" fontAlgn="base" hangingPunct="0">
        <a:spcBef>
          <a:spcPct val="0"/>
        </a:spcBef>
        <a:spcAft>
          <a:spcPct val="0"/>
        </a:spcAft>
        <a:defRPr sz="4400">
          <a:solidFill>
            <a:schemeClr val="tx2"/>
          </a:solidFill>
          <a:latin typeface="Verdana" pitchFamily="34" charset="0"/>
          <a:cs typeface="Angsana New" pitchFamily="18" charset="-34"/>
        </a:defRPr>
      </a:lvl4pPr>
      <a:lvl5pPr algn="ctr" rtl="0" eaLnBrk="0" fontAlgn="base" hangingPunct="0">
        <a:spcBef>
          <a:spcPct val="0"/>
        </a:spcBef>
        <a:spcAft>
          <a:spcPct val="0"/>
        </a:spcAft>
        <a:defRPr sz="4400">
          <a:solidFill>
            <a:schemeClr val="tx2"/>
          </a:solidFill>
          <a:latin typeface="Verdana" pitchFamily="34" charset="0"/>
          <a:cs typeface="Angsana New" pitchFamily="18" charset="-34"/>
        </a:defRPr>
      </a:lvl5pPr>
      <a:lvl6pPr marL="457200" algn="ctr" rtl="0" fontAlgn="base">
        <a:spcBef>
          <a:spcPct val="0"/>
        </a:spcBef>
        <a:spcAft>
          <a:spcPct val="0"/>
        </a:spcAft>
        <a:defRPr sz="4400">
          <a:solidFill>
            <a:schemeClr val="tx2"/>
          </a:solidFill>
          <a:latin typeface="Verdana" pitchFamily="34" charset="0"/>
          <a:cs typeface="Angsana New" pitchFamily="18" charset="-34"/>
        </a:defRPr>
      </a:lvl6pPr>
      <a:lvl7pPr marL="914400" algn="ctr" rtl="0" fontAlgn="base">
        <a:spcBef>
          <a:spcPct val="0"/>
        </a:spcBef>
        <a:spcAft>
          <a:spcPct val="0"/>
        </a:spcAft>
        <a:defRPr sz="4400">
          <a:solidFill>
            <a:schemeClr val="tx2"/>
          </a:solidFill>
          <a:latin typeface="Verdana" pitchFamily="34" charset="0"/>
          <a:cs typeface="Angsana New" pitchFamily="18" charset="-34"/>
        </a:defRPr>
      </a:lvl7pPr>
      <a:lvl8pPr marL="1371600" algn="ctr" rtl="0" fontAlgn="base">
        <a:spcBef>
          <a:spcPct val="0"/>
        </a:spcBef>
        <a:spcAft>
          <a:spcPct val="0"/>
        </a:spcAft>
        <a:defRPr sz="4400">
          <a:solidFill>
            <a:schemeClr val="tx2"/>
          </a:solidFill>
          <a:latin typeface="Verdana" pitchFamily="34" charset="0"/>
          <a:cs typeface="Angsana New" pitchFamily="18" charset="-34"/>
        </a:defRPr>
      </a:lvl8pPr>
      <a:lvl9pPr marL="1828800" algn="ctr" rtl="0" fontAlgn="base">
        <a:spcBef>
          <a:spcPct val="0"/>
        </a:spcBef>
        <a:spcAft>
          <a:spcPct val="0"/>
        </a:spcAft>
        <a:defRPr sz="4400">
          <a:solidFill>
            <a:schemeClr val="tx2"/>
          </a:solidFill>
          <a:latin typeface="Verdana" pitchFamily="34" charset="0"/>
          <a:cs typeface="Angsana New" pitchFamily="18" charset="-34"/>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69146286"/>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 id="2147484052" r:id="rId12"/>
    <p:sldLayoutId id="2147484053" r:id="rId13"/>
    <p:sldLayoutId id="214748405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518972996"/>
      </p:ext>
    </p:extLst>
  </p:cSld>
  <p:clrMap bg1="lt1" tx1="dk1" bg2="lt2" tx2="dk2" accent1="accent1" accent2="accent2" accent3="accent3" accent4="accent4" accent5="accent5" accent6="accent6" hlink="hlink" folHlink="folHlink"/>
  <p:sldLayoutIdLst>
    <p:sldLayoutId id="2147484056" r:id="rId1"/>
    <p:sldLayoutId id="2147484057" r:id="rId2"/>
    <p:sldLayoutId id="2147484058" r:id="rId3"/>
    <p:sldLayoutId id="2147484059" r:id="rId4"/>
    <p:sldLayoutId id="2147484060" r:id="rId5"/>
    <p:sldLayoutId id="2147484061" r:id="rId6"/>
    <p:sldLayoutId id="2147484062" r:id="rId7"/>
    <p:sldLayoutId id="2147484063" r:id="rId8"/>
    <p:sldLayoutId id="2147484064" r:id="rId9"/>
    <p:sldLayoutId id="2147484065" r:id="rId10"/>
    <p:sldLayoutId id="2147484066" r:id="rId11"/>
    <p:sldLayoutId id="2147484067" r:id="rId12"/>
    <p:sldLayoutId id="2147484068" r:id="rId13"/>
    <p:sldLayoutId id="214748406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533633443"/>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 id="214748408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DBBE84-6E04-47A3-AD5E-794D3DFB874A}" type="datetimeFigureOut">
              <a:rPr lang="en-US" smtClean="0">
                <a:solidFill>
                  <a:prstClr val="black">
                    <a:tint val="75000"/>
                  </a:prstClr>
                </a:solidFill>
              </a:rPr>
              <a:pPr/>
              <a:t>9/13/2012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896893592"/>
      </p:ext>
    </p:extLst>
  </p:cSld>
  <p:clrMap bg1="lt1" tx1="dk1" bg2="lt2" tx2="dk2" accent1="accent1" accent2="accent2" accent3="accent3" accent4="accent4" accent5="accent5" accent6="accent6" hlink="hlink" folHlink="folHlink"/>
  <p:sldLayoutIdLst>
    <p:sldLayoutId id="2147484092" r:id="rId1"/>
    <p:sldLayoutId id="2147484093" r:id="rId2"/>
    <p:sldLayoutId id="2147484094" r:id="rId3"/>
    <p:sldLayoutId id="2147484095" r:id="rId4"/>
    <p:sldLayoutId id="2147484096" r:id="rId5"/>
    <p:sldLayoutId id="2147484097" r:id="rId6"/>
    <p:sldLayoutId id="2147484098" r:id="rId7"/>
    <p:sldLayoutId id="2147484099" r:id="rId8"/>
    <p:sldLayoutId id="2147484100" r:id="rId9"/>
    <p:sldLayoutId id="2147484101" r:id="rId10"/>
    <p:sldLayoutId id="214748410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9/13/2012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438486797"/>
      </p:ext>
    </p:extLst>
  </p:cSld>
  <p:clrMap bg1="lt1" tx1="dk1" bg2="lt2" tx2="dk2" accent1="accent1" accent2="accent2" accent3="accent3" accent4="accent4" accent5="accent5" accent6="accent6" hlink="hlink" folHlink="folHlink"/>
  <p:sldLayoutIdLst>
    <p:sldLayoutId id="2147484104" r:id="rId1"/>
    <p:sldLayoutId id="2147484105" r:id="rId2"/>
    <p:sldLayoutId id="2147484106" r:id="rId3"/>
    <p:sldLayoutId id="2147484107" r:id="rId4"/>
    <p:sldLayoutId id="2147484108" r:id="rId5"/>
    <p:sldLayoutId id="2147484109" r:id="rId6"/>
    <p:sldLayoutId id="2147484110" r:id="rId7"/>
    <p:sldLayoutId id="2147484111" r:id="rId8"/>
    <p:sldLayoutId id="2147484112" r:id="rId9"/>
    <p:sldLayoutId id="2147484113" r:id="rId10"/>
    <p:sldLayoutId id="2147484114" r:id="rId11"/>
    <p:sldLayoutId id="2147484115" r:id="rId12"/>
    <p:sldLayoutId id="2147484116" r:id="rId13"/>
    <p:sldLayoutId id="214748411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50.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50.xml"/><Relationship Id="rId1" Type="http://schemas.openxmlformats.org/officeDocument/2006/relationships/vmlDrawing" Target="../drawings/vmlDrawing2.vml"/><Relationship Id="rId5" Type="http://schemas.openxmlformats.org/officeDocument/2006/relationships/oleObject" Target="../embeddings/oleObject2.bin"/><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0.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54.xml"/><Relationship Id="rId1" Type="http://schemas.openxmlformats.org/officeDocument/2006/relationships/tags" Target="../tags/tag1.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60.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60.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4.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0.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48.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48.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4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0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4114800"/>
            <a:ext cx="6553200" cy="1524000"/>
          </a:xfrm>
        </p:spPr>
        <p:txBody>
          <a:bodyPr>
            <a:normAutofit fontScale="85000" lnSpcReduction="20000"/>
          </a:bodyPr>
          <a:lstStyle/>
          <a:p>
            <a:pPr marL="0" indent="0">
              <a:buNone/>
            </a:pPr>
            <a:endParaRPr lang="en-US" sz="2000" dirty="0" smtClean="0">
              <a:latin typeface="Times New Roman" pitchFamily="18" charset="0"/>
              <a:cs typeface="Times New Roman" pitchFamily="18" charset="0"/>
            </a:endParaRPr>
          </a:p>
          <a:p>
            <a:pPr algn="ctr">
              <a:buNone/>
            </a:pPr>
            <a:r>
              <a:rPr lang="en-US" sz="2400" b="1" dirty="0" smtClean="0">
                <a:latin typeface="Times New Roman" pitchFamily="18" charset="0"/>
                <a:cs typeface="Times New Roman" pitchFamily="18" charset="0"/>
              </a:rPr>
              <a:t>Dr. Nasim Zafar</a:t>
            </a:r>
          </a:p>
          <a:p>
            <a:pPr algn="ctr">
              <a:buNone/>
            </a:pPr>
            <a:r>
              <a:rPr lang="en-US" sz="2400" b="1" dirty="0" smtClean="0">
                <a:latin typeface="Times New Roman" pitchFamily="18" charset="0"/>
                <a:cs typeface="Times New Roman" pitchFamily="18" charset="0"/>
              </a:rPr>
              <a:t>Electronics 1</a:t>
            </a:r>
          </a:p>
          <a:p>
            <a:pPr algn="ctr">
              <a:buNone/>
            </a:pPr>
            <a:r>
              <a:rPr lang="en-US" sz="2400" b="1" dirty="0" smtClean="0">
                <a:latin typeface="Times New Roman" pitchFamily="18" charset="0"/>
                <a:cs typeface="Times New Roman" pitchFamily="18" charset="0"/>
              </a:rPr>
              <a:t>EEE 231 – BS Electrical Engineering</a:t>
            </a:r>
            <a:endParaRPr lang="en-US" sz="2400" dirty="0" smtClean="0">
              <a:latin typeface="Times New Roman" pitchFamily="18" charset="0"/>
              <a:cs typeface="Times New Roman" pitchFamily="18" charset="0"/>
            </a:endParaRPr>
          </a:p>
          <a:p>
            <a:pPr algn="ctr">
              <a:buNone/>
            </a:pPr>
            <a:r>
              <a:rPr lang="en-US" sz="2400" b="1" dirty="0" smtClean="0">
                <a:latin typeface="Times New Roman" pitchFamily="18" charset="0"/>
                <a:cs typeface="Times New Roman" pitchFamily="18" charset="0"/>
              </a:rPr>
              <a:t>Fall Semester – 2012</a:t>
            </a:r>
            <a:endParaRPr lang="en-US" sz="2400" dirty="0">
              <a:latin typeface="Times New Roman" pitchFamily="18" charset="0"/>
              <a:cs typeface="Times New Roman" pitchFamily="18" charset="0"/>
            </a:endParaRPr>
          </a:p>
        </p:txBody>
      </p:sp>
      <p:sp>
        <p:nvSpPr>
          <p:cNvPr id="2" name="Title 1"/>
          <p:cNvSpPr>
            <a:spLocks noGrp="1"/>
          </p:cNvSpPr>
          <p:nvPr>
            <p:ph type="title" idx="4294967295"/>
          </p:nvPr>
        </p:nvSpPr>
        <p:spPr>
          <a:xfrm>
            <a:off x="0" y="2133600"/>
            <a:ext cx="9144000" cy="1524000"/>
          </a:xfrm>
        </p:spPr>
        <p:txBody>
          <a:bodyPr>
            <a:normAutofit/>
          </a:bodyPr>
          <a:lstStyle/>
          <a:p>
            <a:r>
              <a:rPr lang="en-US" sz="2400" b="1" dirty="0" smtClean="0">
                <a:solidFill>
                  <a:schemeClr val="tx1"/>
                </a:solidFill>
                <a:effectLst/>
                <a:latin typeface="Times New Roman" pitchFamily="18" charset="0"/>
                <a:cs typeface="Times New Roman" pitchFamily="18" charset="0"/>
              </a:rPr>
              <a:t>COMSATS Institute of Information Technology</a:t>
            </a:r>
            <a:br>
              <a:rPr lang="en-US" sz="2400" b="1" dirty="0" smtClean="0">
                <a:solidFill>
                  <a:schemeClr val="tx1"/>
                </a:solidFill>
                <a:effectLst/>
                <a:latin typeface="Times New Roman" pitchFamily="18" charset="0"/>
                <a:cs typeface="Times New Roman" pitchFamily="18" charset="0"/>
              </a:rPr>
            </a:br>
            <a:r>
              <a:rPr lang="en-US" sz="2400" b="1" dirty="0" smtClean="0">
                <a:solidFill>
                  <a:schemeClr val="tx1"/>
                </a:solidFill>
                <a:effectLst/>
                <a:latin typeface="Times New Roman" pitchFamily="18" charset="0"/>
                <a:cs typeface="Times New Roman" pitchFamily="18" charset="0"/>
              </a:rPr>
              <a:t>Virtual campus</a:t>
            </a:r>
            <a:br>
              <a:rPr lang="en-US" sz="2400" b="1" dirty="0" smtClean="0">
                <a:solidFill>
                  <a:schemeClr val="tx1"/>
                </a:solidFill>
                <a:effectLst/>
                <a:latin typeface="Times New Roman" pitchFamily="18" charset="0"/>
                <a:cs typeface="Times New Roman" pitchFamily="18" charset="0"/>
              </a:rPr>
            </a:br>
            <a:r>
              <a:rPr lang="en-US" sz="2400" b="1" dirty="0" smtClean="0">
                <a:solidFill>
                  <a:schemeClr val="tx1"/>
                </a:solidFill>
                <a:effectLst/>
                <a:latin typeface="Times New Roman" pitchFamily="18" charset="0"/>
                <a:cs typeface="Times New Roman" pitchFamily="18" charset="0"/>
              </a:rPr>
              <a:t>Islamabad</a:t>
            </a:r>
            <a:endParaRPr lang="en-US" sz="2400" b="1" dirty="0">
              <a:solidFill>
                <a:schemeClr val="tx1"/>
              </a:solidFill>
              <a:effectLst/>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3733800" y="609600"/>
            <a:ext cx="1371600" cy="1295400"/>
          </a:xfrm>
          <a:prstGeom prst="rect">
            <a:avLst/>
          </a:prstGeom>
          <a:noFill/>
          <a:ln w="9525">
            <a:noFill/>
            <a:miter lim="800000"/>
            <a:headEnd/>
            <a:tailEnd/>
          </a:ln>
        </p:spPr>
      </p:pic>
    </p:spTree>
    <p:extLst>
      <p:ext uri="{BB962C8B-B14F-4D97-AF65-F5344CB8AC3E}">
        <p14:creationId xmlns:p14="http://schemas.microsoft.com/office/powerpoint/2010/main" xmlns="" val="17616298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0000"/>
                </a:solidFill>
                <a:latin typeface="Times New Roman" pitchFamily="18" charset="0"/>
                <a:cs typeface="Times New Roman" pitchFamily="18" charset="0"/>
              </a:rPr>
              <a:t>The Diode Applications:</a:t>
            </a:r>
            <a:endParaRPr lang="en-US" sz="2800" dirty="0"/>
          </a:p>
        </p:txBody>
      </p:sp>
      <p:sp>
        <p:nvSpPr>
          <p:cNvPr id="3" name="Content Placeholder 2"/>
          <p:cNvSpPr>
            <a:spLocks noGrp="1"/>
          </p:cNvSpPr>
          <p:nvPr>
            <p:ph idx="1"/>
          </p:nvPr>
        </p:nvSpPr>
        <p:spPr/>
        <p:txBody>
          <a:bodyPr>
            <a:normAutofit lnSpcReduction="10000"/>
          </a:bodyPr>
          <a:lstStyle/>
          <a:p>
            <a:pPr lvl="0" algn="ctr">
              <a:buNone/>
            </a:pPr>
            <a:r>
              <a:rPr lang="en-US" sz="2800" b="1" dirty="0" smtClean="0">
                <a:solidFill>
                  <a:prstClr val="black"/>
                </a:solidFill>
                <a:latin typeface="Times New Roman" pitchFamily="18" charset="0"/>
                <a:cs typeface="Times New Roman" pitchFamily="18" charset="0"/>
              </a:rPr>
              <a:t>Lecture No: 11</a:t>
            </a:r>
          </a:p>
          <a:p>
            <a:pPr lvl="0">
              <a:lnSpc>
                <a:spcPct val="150000"/>
              </a:lnSpc>
              <a:buClr>
                <a:srgbClr val="FF0000"/>
              </a:buClr>
              <a:buNone/>
            </a:pPr>
            <a:r>
              <a:rPr lang="en-US" sz="1300" b="1" dirty="0">
                <a:solidFill>
                  <a:srgbClr val="FF0000"/>
                </a:solidFill>
                <a:latin typeface="Times New Roman" pitchFamily="18" charset="0"/>
                <a:cs typeface="Times New Roman" pitchFamily="18" charset="0"/>
              </a:rPr>
              <a:t> </a:t>
            </a:r>
            <a:r>
              <a:rPr lang="en-US" sz="1300" b="1" dirty="0" smtClean="0">
                <a:solidFill>
                  <a:srgbClr val="FF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   Contents</a:t>
            </a:r>
            <a:r>
              <a:rPr lang="en-US" sz="2800" b="1" dirty="0">
                <a:solidFill>
                  <a:srgbClr val="FF0000"/>
                </a:solidFill>
                <a:latin typeface="Times New Roman" pitchFamily="18" charset="0"/>
                <a:cs typeface="Times New Roman" pitchFamily="18" charset="0"/>
              </a:rPr>
              <a:t>:</a:t>
            </a:r>
            <a:endParaRPr lang="en-US" sz="2800" dirty="0">
              <a:solidFill>
                <a:prstClr val="black"/>
              </a:solidFill>
              <a:latin typeface="Times New Roman" pitchFamily="18" charset="0"/>
              <a:cs typeface="Times New Roman" pitchFamily="18" charset="0"/>
            </a:endParaRPr>
          </a:p>
          <a:p>
            <a:pPr lvl="1" eaLnBrk="0" fontAlgn="base" hangingPunct="0">
              <a:lnSpc>
                <a:spcPct val="150000"/>
              </a:lnSpc>
              <a:spcAft>
                <a:spcPct val="0"/>
              </a:spcAft>
              <a:buClr>
                <a:srgbClr val="008000"/>
              </a:buClr>
              <a:buFont typeface="Wingdings" pitchFamily="2" charset="2"/>
              <a:buChar char="Ø"/>
            </a:pPr>
            <a:r>
              <a:rPr lang="en-US" sz="2400" kern="0" dirty="0">
                <a:solidFill>
                  <a:srgbClr val="008000"/>
                </a:solidFill>
                <a:latin typeface="Times New Roman"/>
              </a:rPr>
              <a:t>Rectifiers: </a:t>
            </a:r>
          </a:p>
          <a:p>
            <a:pPr lvl="2" eaLnBrk="0" fontAlgn="base" hangingPunct="0">
              <a:lnSpc>
                <a:spcPct val="150000"/>
              </a:lnSpc>
              <a:spcAft>
                <a:spcPct val="0"/>
              </a:spcAft>
              <a:buSzPct val="150000"/>
            </a:pPr>
            <a:r>
              <a:rPr lang="en-US" sz="2000" kern="0" dirty="0" smtClean="0">
                <a:solidFill>
                  <a:prstClr val="black"/>
                </a:solidFill>
                <a:latin typeface="Times New Roman"/>
              </a:rPr>
              <a:t>Half-Wave </a:t>
            </a:r>
            <a:r>
              <a:rPr lang="en-US" sz="2000" kern="0" dirty="0">
                <a:solidFill>
                  <a:prstClr val="black"/>
                </a:solidFill>
                <a:latin typeface="Times New Roman"/>
              </a:rPr>
              <a:t>Rectifiers </a:t>
            </a:r>
            <a:endParaRPr lang="en-US" sz="2000" kern="0" dirty="0" smtClean="0">
              <a:solidFill>
                <a:prstClr val="black"/>
              </a:solidFill>
              <a:latin typeface="Times New Roman"/>
            </a:endParaRPr>
          </a:p>
          <a:p>
            <a:pPr lvl="2" eaLnBrk="0" fontAlgn="base" hangingPunct="0">
              <a:lnSpc>
                <a:spcPct val="150000"/>
              </a:lnSpc>
              <a:spcAft>
                <a:spcPct val="0"/>
              </a:spcAft>
              <a:buSzPct val="150000"/>
            </a:pPr>
            <a:r>
              <a:rPr lang="en-US" sz="2000" kern="0" dirty="0" smtClean="0">
                <a:solidFill>
                  <a:prstClr val="black"/>
                </a:solidFill>
                <a:latin typeface="Times New Roman"/>
              </a:rPr>
              <a:t>Full-Wave Rectifiers</a:t>
            </a:r>
            <a:endParaRPr lang="en-US" sz="2000" kern="0" dirty="0" smtClean="0">
              <a:solidFill>
                <a:srgbClr val="660066"/>
              </a:solidFill>
              <a:latin typeface="Times New Roman"/>
            </a:endParaRPr>
          </a:p>
          <a:p>
            <a:pPr lvl="1" eaLnBrk="0" fontAlgn="base" hangingPunct="0">
              <a:lnSpc>
                <a:spcPct val="150000"/>
              </a:lnSpc>
              <a:spcAft>
                <a:spcPct val="0"/>
              </a:spcAft>
              <a:buClr>
                <a:srgbClr val="660066"/>
              </a:buClr>
              <a:buFont typeface="Wingdings" pitchFamily="2" charset="2"/>
              <a:buChar char="Ø"/>
            </a:pPr>
            <a:r>
              <a:rPr lang="en-US" sz="2400" kern="0" dirty="0">
                <a:solidFill>
                  <a:srgbClr val="660066"/>
                </a:solidFill>
                <a:latin typeface="Times New Roman"/>
              </a:rPr>
              <a:t>The Basic Power Supply 	</a:t>
            </a:r>
            <a:endParaRPr lang="en-US" sz="2400" dirty="0">
              <a:solidFill>
                <a:srgbClr val="660066"/>
              </a:solidFill>
              <a:latin typeface="Times New Roman" pitchFamily="18" charset="0"/>
              <a:cs typeface="Times New Roman" pitchFamily="18" charset="0"/>
            </a:endParaRPr>
          </a:p>
          <a:p>
            <a:pPr lvl="1" eaLnBrk="0" fontAlgn="base" hangingPunct="0">
              <a:lnSpc>
                <a:spcPct val="150000"/>
              </a:lnSpc>
              <a:spcAft>
                <a:spcPct val="0"/>
              </a:spcAft>
              <a:buClr>
                <a:srgbClr val="0033CC"/>
              </a:buClr>
              <a:buFont typeface="Wingdings" pitchFamily="2" charset="2"/>
              <a:buChar char="Ø"/>
            </a:pPr>
            <a:r>
              <a:rPr lang="en-US" sz="2400" kern="0" dirty="0" smtClean="0">
                <a:solidFill>
                  <a:srgbClr val="0033CC"/>
                </a:solidFill>
                <a:latin typeface="Times New Roman"/>
              </a:rPr>
              <a:t>Diode Limiting </a:t>
            </a:r>
            <a:r>
              <a:rPr lang="en-US" sz="2400" kern="0" smtClean="0">
                <a:solidFill>
                  <a:srgbClr val="0033CC"/>
                </a:solidFill>
                <a:latin typeface="Times New Roman"/>
              </a:rPr>
              <a:t>(Clipping) </a:t>
            </a:r>
            <a:r>
              <a:rPr lang="en-US" sz="2400" kern="0" dirty="0" smtClean="0">
                <a:solidFill>
                  <a:srgbClr val="0033CC"/>
                </a:solidFill>
                <a:latin typeface="Times New Roman"/>
              </a:rPr>
              <a:t>and Clamping Circuits. </a:t>
            </a:r>
          </a:p>
          <a:p>
            <a:pPr lvl="1" eaLnBrk="0" fontAlgn="base" hangingPunct="0">
              <a:lnSpc>
                <a:spcPct val="150000"/>
              </a:lnSpc>
              <a:spcAft>
                <a:spcPct val="0"/>
              </a:spcAft>
              <a:buClr>
                <a:srgbClr val="FF0000"/>
              </a:buClr>
              <a:buFont typeface="Wingdings" pitchFamily="2" charset="2"/>
              <a:buChar char="Ø"/>
            </a:pPr>
            <a:r>
              <a:rPr lang="en-US" sz="2400" kern="0" dirty="0" smtClean="0">
                <a:solidFill>
                  <a:srgbClr val="FF0000"/>
                </a:solidFill>
                <a:latin typeface="Times New Roman"/>
              </a:rPr>
              <a:t>Switching </a:t>
            </a:r>
            <a:r>
              <a:rPr lang="en-US" sz="2400" kern="0" dirty="0">
                <a:solidFill>
                  <a:srgbClr val="FF0000"/>
                </a:solidFill>
                <a:latin typeface="Times New Roman"/>
              </a:rPr>
              <a:t>Diodes</a:t>
            </a:r>
          </a:p>
          <a:p>
            <a:pPr marL="457200" lvl="1" indent="0" eaLnBrk="0" fontAlgn="base" hangingPunct="0">
              <a:lnSpc>
                <a:spcPct val="150000"/>
              </a:lnSpc>
              <a:spcAft>
                <a:spcPct val="0"/>
              </a:spcAft>
              <a:buClr>
                <a:srgbClr val="FF0000"/>
              </a:buClr>
              <a:buNone/>
            </a:pPr>
            <a:endParaRPr lang="en-US" sz="2400" kern="0" dirty="0" smtClean="0">
              <a:solidFill>
                <a:srgbClr val="FF0000"/>
              </a:solidFill>
              <a:latin typeface="Times New Roman"/>
            </a:endParaRPr>
          </a:p>
        </p:txBody>
      </p:sp>
    </p:spTree>
    <p:extLst>
      <p:ext uri="{BB962C8B-B14F-4D97-AF65-F5344CB8AC3E}">
        <p14:creationId xmlns:p14="http://schemas.microsoft.com/office/powerpoint/2010/main" xmlns="" val="22733163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z="2800" b="1" smtClean="0">
                <a:solidFill>
                  <a:srgbClr val="FF0000"/>
                </a:solidFill>
                <a:latin typeface="Times New Roman" pitchFamily="18" charset="0"/>
                <a:cs typeface="Times New Roman" pitchFamily="18" charset="0"/>
              </a:rPr>
              <a:t>Reference:</a:t>
            </a:r>
            <a:endParaRPr lang="en-US" dirty="0"/>
          </a:p>
        </p:txBody>
      </p:sp>
      <p:sp>
        <p:nvSpPr>
          <p:cNvPr id="3" name="Content Placeholder 2"/>
          <p:cNvSpPr>
            <a:spLocks noGrp="1"/>
          </p:cNvSpPr>
          <p:nvPr>
            <p:ph idx="1"/>
          </p:nvPr>
        </p:nvSpPr>
        <p:spPr/>
        <p:txBody>
          <a:bodyPr>
            <a:normAutofit/>
          </a:bodyPr>
          <a:lstStyle/>
          <a:p>
            <a:pPr marL="0" lvl="0" indent="0" algn="ctr" fontAlgn="base">
              <a:lnSpc>
                <a:spcPct val="80000"/>
              </a:lnSpc>
              <a:spcAft>
                <a:spcPct val="0"/>
              </a:spcAft>
              <a:buNone/>
            </a:pPr>
            <a:r>
              <a:rPr lang="en-US" sz="2400" b="1" dirty="0" smtClean="0">
                <a:latin typeface="Times New Roman" pitchFamily="18" charset="0"/>
                <a:cs typeface="Times New Roman" pitchFamily="18" charset="0"/>
              </a:rPr>
              <a:t>Chapter 2 - Diode Applications:</a:t>
            </a:r>
          </a:p>
          <a:p>
            <a:pPr marL="0" lvl="0" indent="0" algn="ctr" fontAlgn="base">
              <a:lnSpc>
                <a:spcPct val="80000"/>
              </a:lnSpc>
              <a:spcAft>
                <a:spcPct val="0"/>
              </a:spcAft>
              <a:buNone/>
            </a:pPr>
            <a:endParaRPr lang="en-US" sz="2400" b="1" dirty="0" smtClean="0">
              <a:latin typeface="Times New Roman" pitchFamily="18" charset="0"/>
              <a:cs typeface="Times New Roman" pitchFamily="18" charset="0"/>
            </a:endParaRPr>
          </a:p>
          <a:p>
            <a:pPr marL="0" lvl="0" indent="0" algn="ctr" fontAlgn="base">
              <a:spcAft>
                <a:spcPct val="0"/>
              </a:spcAft>
              <a:buNone/>
            </a:pPr>
            <a:r>
              <a:rPr lang="en-US" sz="2100" kern="0" dirty="0" smtClean="0">
                <a:solidFill>
                  <a:srgbClr val="000000"/>
                </a:solidFill>
                <a:latin typeface="Times New Roman" pitchFamily="18" charset="0"/>
                <a:cs typeface="Times New Roman" pitchFamily="18" charset="0"/>
              </a:rPr>
              <a:t>Figures are </a:t>
            </a:r>
            <a:r>
              <a:rPr lang="en-US" sz="2100" kern="0" dirty="0">
                <a:solidFill>
                  <a:srgbClr val="000000"/>
                </a:solidFill>
                <a:latin typeface="Times New Roman" pitchFamily="18" charset="0"/>
                <a:cs typeface="Times New Roman" pitchFamily="18" charset="0"/>
              </a:rPr>
              <a:t>redrawn (with some modifications</a:t>
            </a:r>
            <a:r>
              <a:rPr lang="en-US" sz="2100" kern="0" dirty="0" smtClean="0">
                <a:solidFill>
                  <a:srgbClr val="000000"/>
                </a:solidFill>
                <a:latin typeface="Times New Roman" pitchFamily="18" charset="0"/>
                <a:cs typeface="Times New Roman" pitchFamily="18" charset="0"/>
              </a:rPr>
              <a:t>) from </a:t>
            </a:r>
          </a:p>
          <a:p>
            <a:pPr marL="0" lvl="0" indent="0" algn="ctr" fontAlgn="base">
              <a:spcAft>
                <a:spcPct val="0"/>
              </a:spcAft>
              <a:buNone/>
            </a:pPr>
            <a:endParaRPr lang="en-US" sz="2000" b="1" kern="0" dirty="0" smtClean="0">
              <a:solidFill>
                <a:srgbClr val="000000"/>
              </a:solidFill>
              <a:latin typeface="Times New Roman" pitchFamily="18" charset="0"/>
              <a:cs typeface="Times New Roman" pitchFamily="18" charset="0"/>
            </a:endParaRPr>
          </a:p>
          <a:p>
            <a:pPr marL="0" lvl="0" indent="0" algn="ctr" fontAlgn="base">
              <a:spcAft>
                <a:spcPct val="0"/>
              </a:spcAft>
              <a:buNone/>
            </a:pPr>
            <a:r>
              <a:rPr lang="en-US" sz="2000" b="1" kern="0" dirty="0" smtClean="0">
                <a:solidFill>
                  <a:srgbClr val="000000"/>
                </a:solidFill>
                <a:latin typeface="Times New Roman" pitchFamily="18" charset="0"/>
                <a:cs typeface="Times New Roman" pitchFamily="18" charset="0"/>
              </a:rPr>
              <a:t>Electronic </a:t>
            </a:r>
            <a:r>
              <a:rPr lang="en-US" sz="2000" b="1" kern="0" dirty="0">
                <a:solidFill>
                  <a:srgbClr val="000000"/>
                </a:solidFill>
                <a:latin typeface="Times New Roman" pitchFamily="18" charset="0"/>
                <a:cs typeface="Times New Roman" pitchFamily="18" charset="0"/>
              </a:rPr>
              <a:t>Devices </a:t>
            </a:r>
            <a:endParaRPr lang="en-US" sz="2000" b="1" kern="0" dirty="0" smtClean="0">
              <a:solidFill>
                <a:srgbClr val="000000"/>
              </a:solidFill>
              <a:latin typeface="Times New Roman" pitchFamily="18" charset="0"/>
              <a:cs typeface="Times New Roman" pitchFamily="18" charset="0"/>
            </a:endParaRPr>
          </a:p>
          <a:p>
            <a:pPr marL="0" lvl="0" indent="0" algn="ctr" fontAlgn="base">
              <a:spcAft>
                <a:spcPct val="0"/>
              </a:spcAft>
              <a:buNone/>
            </a:pPr>
            <a:r>
              <a:rPr lang="en-US" sz="2100" kern="0" dirty="0" smtClean="0">
                <a:solidFill>
                  <a:srgbClr val="000000"/>
                </a:solidFill>
                <a:latin typeface="Times New Roman" pitchFamily="18" charset="0"/>
                <a:cs typeface="Times New Roman" pitchFamily="18" charset="0"/>
              </a:rPr>
              <a:t>By</a:t>
            </a:r>
            <a:endParaRPr lang="en-US" sz="2100" kern="0" dirty="0">
              <a:solidFill>
                <a:srgbClr val="000000"/>
              </a:solidFill>
              <a:latin typeface="Times New Roman" pitchFamily="18" charset="0"/>
              <a:cs typeface="Times New Roman" pitchFamily="18" charset="0"/>
            </a:endParaRPr>
          </a:p>
          <a:p>
            <a:pPr marL="0" lvl="0" indent="0" algn="ctr" fontAlgn="base">
              <a:spcAft>
                <a:spcPct val="0"/>
              </a:spcAft>
              <a:buNone/>
            </a:pPr>
            <a:r>
              <a:rPr lang="en-US" sz="2400" b="1" i="1" kern="0" dirty="0" smtClean="0">
                <a:solidFill>
                  <a:srgbClr val="FF0000"/>
                </a:solidFill>
                <a:latin typeface="Times New Roman" pitchFamily="18" charset="0"/>
                <a:cs typeface="Times New Roman" pitchFamily="18" charset="0"/>
              </a:rPr>
              <a:t>Thomas L. Floyd</a:t>
            </a:r>
            <a:endParaRPr lang="th-TH" sz="2400" b="1" i="1" kern="0" dirty="0">
              <a:solidFill>
                <a:srgbClr val="FF0000"/>
              </a:solidFill>
              <a:latin typeface="Times New Roman" pitchFamily="18" charset="0"/>
            </a:endParaRPr>
          </a:p>
        </p:txBody>
      </p:sp>
    </p:spTree>
    <p:extLst>
      <p:ext uri="{BB962C8B-B14F-4D97-AF65-F5344CB8AC3E}">
        <p14:creationId xmlns:p14="http://schemas.microsoft.com/office/powerpoint/2010/main" xmlns="" val="18239597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The Diode Applications:</a:t>
            </a:r>
            <a:endParaRPr lang="en-US" sz="2800" dirty="0" smtClean="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25000" lnSpcReduction="20000"/>
          </a:bodyPr>
          <a:lstStyle/>
          <a:p>
            <a:pPr algn="ctr">
              <a:buNone/>
            </a:pPr>
            <a:r>
              <a:rPr lang="en-US" sz="11200" b="1" dirty="0" smtClean="0">
                <a:latin typeface="Times New Roman" pitchFamily="18" charset="0"/>
                <a:cs typeface="Times New Roman" pitchFamily="18" charset="0"/>
              </a:rPr>
              <a:t>Lecture No: 12</a:t>
            </a:r>
          </a:p>
          <a:p>
            <a:pPr lvl="0">
              <a:lnSpc>
                <a:spcPct val="150000"/>
              </a:lnSpc>
              <a:buClr>
                <a:srgbClr val="FF0000"/>
              </a:buClr>
              <a:buNone/>
            </a:pPr>
            <a:r>
              <a:rPr lang="en-US" sz="11200" b="1" dirty="0" smtClean="0">
                <a:solidFill>
                  <a:srgbClr val="FF0000"/>
                </a:solidFill>
                <a:latin typeface="Times New Roman" pitchFamily="18" charset="0"/>
                <a:cs typeface="Times New Roman" pitchFamily="18" charset="0"/>
              </a:rPr>
              <a:t>	    Contents:</a:t>
            </a:r>
            <a:endParaRPr lang="en-US" sz="11200" dirty="0" smtClean="0">
              <a:latin typeface="Times New Roman" pitchFamily="18" charset="0"/>
              <a:cs typeface="Times New Roman" pitchFamily="18" charset="0"/>
            </a:endParaRPr>
          </a:p>
          <a:p>
            <a:pPr lvl="1" eaLnBrk="0" fontAlgn="base" hangingPunct="0">
              <a:lnSpc>
                <a:spcPct val="170000"/>
              </a:lnSpc>
              <a:spcAft>
                <a:spcPct val="0"/>
              </a:spcAft>
              <a:buClr>
                <a:srgbClr val="FF0000"/>
              </a:buClr>
              <a:buFont typeface="Wingdings" pitchFamily="2" charset="2"/>
              <a:buChar char="Ø"/>
            </a:pPr>
            <a:r>
              <a:rPr lang="en-US" sz="4400" kern="0" dirty="0" smtClean="0">
                <a:solidFill>
                  <a:prstClr val="black"/>
                </a:solidFill>
                <a:latin typeface="Times New Roman"/>
              </a:rPr>
              <a:t> </a:t>
            </a:r>
            <a:r>
              <a:rPr lang="en-US" sz="9600" b="1" kern="0" dirty="0" err="1" smtClean="0">
                <a:solidFill>
                  <a:prstClr val="black"/>
                </a:solidFill>
                <a:latin typeface="Times New Roman"/>
              </a:rPr>
              <a:t>Zener</a:t>
            </a:r>
            <a:r>
              <a:rPr lang="en-US" sz="9600" b="1" kern="0" dirty="0" smtClean="0">
                <a:solidFill>
                  <a:prstClr val="black"/>
                </a:solidFill>
                <a:latin typeface="Times New Roman"/>
              </a:rPr>
              <a:t> diodes</a:t>
            </a:r>
            <a:r>
              <a:rPr kumimoji="1" lang="en-US" altLang="ko-KR" sz="9600" b="1" dirty="0" smtClean="0">
                <a:solidFill>
                  <a:prstClr val="black"/>
                </a:solidFill>
                <a:latin typeface="Times New Roman" pitchFamily="18" charset="0"/>
                <a:ea typeface="굴림" pitchFamily="50" charset="-127"/>
              </a:rPr>
              <a:t> </a:t>
            </a:r>
          </a:p>
          <a:p>
            <a:pPr lvl="1" eaLnBrk="0" fontAlgn="base" hangingPunct="0">
              <a:lnSpc>
                <a:spcPct val="170000"/>
              </a:lnSpc>
              <a:spcAft>
                <a:spcPct val="0"/>
              </a:spcAft>
              <a:buClr>
                <a:srgbClr val="FF0000"/>
              </a:buClr>
              <a:buFont typeface="Wingdings" pitchFamily="2" charset="2"/>
              <a:buChar char="Ø"/>
            </a:pPr>
            <a:r>
              <a:rPr kumimoji="1" lang="en-US" altLang="ko-KR" sz="9600" b="1" dirty="0" smtClean="0">
                <a:solidFill>
                  <a:prstClr val="black"/>
                </a:solidFill>
                <a:latin typeface="Times New Roman" pitchFamily="18" charset="0"/>
                <a:ea typeface="굴림" pitchFamily="50" charset="-127"/>
              </a:rPr>
              <a:t>Photo-Diode</a:t>
            </a:r>
          </a:p>
          <a:p>
            <a:pPr lvl="1" eaLnBrk="0" fontAlgn="base" hangingPunct="0">
              <a:lnSpc>
                <a:spcPct val="170000"/>
              </a:lnSpc>
              <a:spcAft>
                <a:spcPct val="0"/>
              </a:spcAft>
              <a:buClr>
                <a:srgbClr val="FF0000"/>
              </a:buClr>
              <a:buFont typeface="Wingdings" pitchFamily="2" charset="2"/>
              <a:buChar char="Ø"/>
            </a:pPr>
            <a:r>
              <a:rPr kumimoji="1" lang="en-US" altLang="ko-KR" sz="9600" b="1" dirty="0" smtClean="0">
                <a:solidFill>
                  <a:srgbClr val="FF0000"/>
                </a:solidFill>
                <a:latin typeface="Times New Roman" pitchFamily="18" charset="0"/>
                <a:ea typeface="굴림" pitchFamily="50" charset="-127"/>
              </a:rPr>
              <a:t>Light Emitting diode &amp;</a:t>
            </a:r>
          </a:p>
          <a:p>
            <a:pPr lvl="1" eaLnBrk="0" fontAlgn="base" hangingPunct="0">
              <a:lnSpc>
                <a:spcPct val="170000"/>
              </a:lnSpc>
              <a:spcAft>
                <a:spcPct val="0"/>
              </a:spcAft>
              <a:buClr>
                <a:srgbClr val="FF0000"/>
              </a:buClr>
              <a:buFont typeface="Wingdings" pitchFamily="2" charset="2"/>
              <a:buChar char="Ø"/>
            </a:pPr>
            <a:r>
              <a:rPr kumimoji="1" lang="en-US" altLang="ko-KR" sz="9600" b="1" dirty="0" smtClean="0">
                <a:solidFill>
                  <a:srgbClr val="FF0000"/>
                </a:solidFill>
                <a:latin typeface="Times New Roman" pitchFamily="18" charset="0"/>
                <a:ea typeface="굴림" pitchFamily="50" charset="-127"/>
              </a:rPr>
              <a:t> Laser Diode</a:t>
            </a:r>
          </a:p>
          <a:p>
            <a:pPr lvl="1" eaLnBrk="0" fontAlgn="base" hangingPunct="0">
              <a:lnSpc>
                <a:spcPct val="170000"/>
              </a:lnSpc>
              <a:spcAft>
                <a:spcPct val="0"/>
              </a:spcAft>
              <a:buClr>
                <a:srgbClr val="FF0000"/>
              </a:buClr>
              <a:buFont typeface="Wingdings" pitchFamily="2" charset="2"/>
              <a:buChar char="Ø"/>
            </a:pPr>
            <a:r>
              <a:rPr kumimoji="1" lang="en-US" altLang="ko-KR" sz="9600" b="1" dirty="0" smtClean="0">
                <a:solidFill>
                  <a:prstClr val="black"/>
                </a:solidFill>
                <a:latin typeface="Times New Roman" pitchFamily="18" charset="0"/>
                <a:ea typeface="굴림" pitchFamily="50" charset="-127"/>
              </a:rPr>
              <a:t>Tunnel  Diode</a:t>
            </a:r>
          </a:p>
          <a:p>
            <a:pPr>
              <a:lnSpc>
                <a:spcPct val="170000"/>
              </a:lnSpc>
              <a:buNone/>
            </a:pPr>
            <a:endParaRPr lang="en-US" sz="4200" dirty="0" smtClean="0">
              <a:latin typeface="Times New Roman" pitchFamily="18" charset="0"/>
              <a:cs typeface="Times New Roman" pitchFamily="18" charset="0"/>
            </a:endParaRPr>
          </a:p>
          <a:p>
            <a:pPr>
              <a:lnSpc>
                <a:spcPct val="150000"/>
              </a:lnSpc>
              <a:buNone/>
            </a:pPr>
            <a:r>
              <a:rPr lang="en-US" sz="4200" dirty="0" smtClean="0">
                <a:latin typeface="Times New Roman" pitchFamily="18" charset="0"/>
                <a:cs typeface="Times New Roman" pitchFamily="18" charset="0"/>
              </a:rPr>
              <a:t> </a:t>
            </a:r>
          </a:p>
          <a:p>
            <a:pPr>
              <a:lnSpc>
                <a:spcPct val="150000"/>
              </a:lnSpc>
            </a:pPr>
            <a:endParaRPr lang="en-US" dirty="0"/>
          </a:p>
        </p:txBody>
      </p:sp>
    </p:spTree>
    <p:extLst>
      <p:ext uri="{BB962C8B-B14F-4D97-AF65-F5344CB8AC3E}">
        <p14:creationId xmlns:p14="http://schemas.microsoft.com/office/powerpoint/2010/main" xmlns="" val="17182732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0" y="0"/>
            <a:ext cx="9144000" cy="838200"/>
          </a:xfrm>
          <a:solidFill>
            <a:schemeClr val="bg1"/>
          </a:solidFill>
        </p:spPr>
        <p:txBody>
          <a:bodyPr>
            <a:normAutofit/>
          </a:bodyPr>
          <a:lstStyle/>
          <a:p>
            <a:pPr eaLnBrk="1" hangingPunct="1">
              <a:defRPr/>
            </a:pPr>
            <a:r>
              <a:rPr lang="en-US" altLang="ko-KR" sz="2800" b="1" dirty="0" smtClean="0">
                <a:solidFill>
                  <a:srgbClr val="FF0000"/>
                </a:solidFill>
                <a:latin typeface="Times New Roman" pitchFamily="18" charset="0"/>
                <a:cs typeface="Times New Roman" pitchFamily="18" charset="0"/>
              </a:rPr>
              <a:t>Applications of PN Junctions: </a:t>
            </a:r>
          </a:p>
        </p:txBody>
      </p:sp>
      <p:sp>
        <p:nvSpPr>
          <p:cNvPr id="68613" name="Rectangle 5"/>
          <p:cNvSpPr>
            <a:spLocks noGrp="1" noChangeArrowheads="1"/>
          </p:cNvSpPr>
          <p:nvPr>
            <p:ph type="body" sz="half" idx="1"/>
          </p:nvPr>
        </p:nvSpPr>
        <p:spPr>
          <a:xfrm>
            <a:off x="395288" y="1844675"/>
            <a:ext cx="649287" cy="3384550"/>
          </a:xfrm>
          <a:gradFill rotWithShape="1">
            <a:gsLst>
              <a:gs pos="0">
                <a:srgbClr val="D6B19C"/>
              </a:gs>
              <a:gs pos="30000">
                <a:srgbClr val="D49E6C"/>
              </a:gs>
              <a:gs pos="70000">
                <a:srgbClr val="A65528"/>
              </a:gs>
              <a:gs pos="100000">
                <a:srgbClr val="663012"/>
              </a:gs>
            </a:gsLst>
            <a:path path="shape">
              <a:fillToRect l="50000" t="50000" r="50000" b="50000"/>
            </a:path>
          </a:gradFill>
        </p:spPr>
        <p:txBody>
          <a:bodyPr/>
          <a:lstStyle/>
          <a:p>
            <a:pPr algn="ctr" eaLnBrk="1" hangingPunct="1">
              <a:lnSpc>
                <a:spcPct val="80000"/>
              </a:lnSpc>
              <a:buFont typeface="Wingdings" pitchFamily="2" charset="2"/>
              <a:buNone/>
              <a:defRPr/>
            </a:pPr>
            <a:r>
              <a:rPr lang="en-US" altLang="ko-KR" sz="2000" dirty="0" smtClean="0">
                <a:ea typeface="+mn-ea"/>
              </a:rPr>
              <a:t>P</a:t>
            </a:r>
          </a:p>
          <a:p>
            <a:pPr algn="ctr" eaLnBrk="1" hangingPunct="1">
              <a:lnSpc>
                <a:spcPct val="80000"/>
              </a:lnSpc>
              <a:buFont typeface="Wingdings" pitchFamily="2" charset="2"/>
              <a:buNone/>
              <a:defRPr/>
            </a:pPr>
            <a:r>
              <a:rPr lang="en-US" altLang="ko-KR" sz="2000" dirty="0" smtClean="0">
                <a:ea typeface="+mn-ea"/>
              </a:rPr>
              <a:t>N </a:t>
            </a:r>
          </a:p>
          <a:p>
            <a:pPr algn="ctr" eaLnBrk="1" hangingPunct="1">
              <a:lnSpc>
                <a:spcPct val="80000"/>
              </a:lnSpc>
              <a:buFont typeface="Wingdings" pitchFamily="2" charset="2"/>
              <a:buNone/>
              <a:defRPr/>
            </a:pPr>
            <a:endParaRPr lang="en-US" altLang="ko-KR" sz="2000" dirty="0" smtClean="0">
              <a:ea typeface="+mn-ea"/>
            </a:endParaRPr>
          </a:p>
          <a:p>
            <a:pPr algn="ctr" eaLnBrk="1" hangingPunct="1">
              <a:lnSpc>
                <a:spcPct val="80000"/>
              </a:lnSpc>
              <a:buFont typeface="Wingdings" pitchFamily="2" charset="2"/>
              <a:buNone/>
              <a:defRPr/>
            </a:pPr>
            <a:r>
              <a:rPr lang="en-US" altLang="ko-KR" sz="2000" dirty="0" smtClean="0">
                <a:ea typeface="+mn-ea"/>
              </a:rPr>
              <a:t>J</a:t>
            </a:r>
          </a:p>
          <a:p>
            <a:pPr algn="ctr" eaLnBrk="1" hangingPunct="1">
              <a:lnSpc>
                <a:spcPct val="80000"/>
              </a:lnSpc>
              <a:buFont typeface="Wingdings" pitchFamily="2" charset="2"/>
              <a:buNone/>
              <a:defRPr/>
            </a:pPr>
            <a:r>
              <a:rPr lang="en-US" altLang="ko-KR" sz="2000" dirty="0" smtClean="0">
                <a:ea typeface="+mn-ea"/>
              </a:rPr>
              <a:t>U</a:t>
            </a:r>
          </a:p>
          <a:p>
            <a:pPr algn="ctr" eaLnBrk="1" hangingPunct="1">
              <a:lnSpc>
                <a:spcPct val="80000"/>
              </a:lnSpc>
              <a:buFont typeface="Wingdings" pitchFamily="2" charset="2"/>
              <a:buNone/>
              <a:defRPr/>
            </a:pPr>
            <a:r>
              <a:rPr lang="en-US" altLang="ko-KR" sz="2000" dirty="0" smtClean="0">
                <a:ea typeface="+mn-ea"/>
              </a:rPr>
              <a:t>N</a:t>
            </a:r>
          </a:p>
          <a:p>
            <a:pPr algn="ctr" eaLnBrk="1" hangingPunct="1">
              <a:lnSpc>
                <a:spcPct val="80000"/>
              </a:lnSpc>
              <a:buFont typeface="Wingdings" pitchFamily="2" charset="2"/>
              <a:buNone/>
              <a:defRPr/>
            </a:pPr>
            <a:r>
              <a:rPr lang="en-US" altLang="ko-KR" sz="2000" dirty="0" smtClean="0">
                <a:ea typeface="+mn-ea"/>
              </a:rPr>
              <a:t>C</a:t>
            </a:r>
          </a:p>
          <a:p>
            <a:pPr algn="ctr" eaLnBrk="1" hangingPunct="1">
              <a:lnSpc>
                <a:spcPct val="80000"/>
              </a:lnSpc>
              <a:buFont typeface="Wingdings" pitchFamily="2" charset="2"/>
              <a:buNone/>
              <a:defRPr/>
            </a:pPr>
            <a:r>
              <a:rPr lang="en-US" altLang="ko-KR" sz="2000" dirty="0" smtClean="0">
                <a:ea typeface="+mn-ea"/>
              </a:rPr>
              <a:t>T</a:t>
            </a:r>
          </a:p>
          <a:p>
            <a:pPr algn="ctr" eaLnBrk="1" hangingPunct="1">
              <a:lnSpc>
                <a:spcPct val="80000"/>
              </a:lnSpc>
              <a:buFont typeface="Wingdings" pitchFamily="2" charset="2"/>
              <a:buNone/>
              <a:defRPr/>
            </a:pPr>
            <a:r>
              <a:rPr lang="en-US" altLang="ko-KR" sz="2000" dirty="0" smtClean="0">
                <a:ea typeface="+mn-ea"/>
              </a:rPr>
              <a:t>I</a:t>
            </a:r>
          </a:p>
          <a:p>
            <a:pPr algn="ctr" eaLnBrk="1" hangingPunct="1">
              <a:lnSpc>
                <a:spcPct val="80000"/>
              </a:lnSpc>
              <a:buFont typeface="Wingdings" pitchFamily="2" charset="2"/>
              <a:buNone/>
              <a:defRPr/>
            </a:pPr>
            <a:r>
              <a:rPr lang="en-US" altLang="ko-KR" sz="2000" dirty="0" smtClean="0">
                <a:ea typeface="+mn-ea"/>
              </a:rPr>
              <a:t>O</a:t>
            </a:r>
          </a:p>
          <a:p>
            <a:pPr algn="ctr" eaLnBrk="1" hangingPunct="1">
              <a:lnSpc>
                <a:spcPct val="80000"/>
              </a:lnSpc>
              <a:buFont typeface="Wingdings" pitchFamily="2" charset="2"/>
              <a:buNone/>
              <a:defRPr/>
            </a:pPr>
            <a:r>
              <a:rPr lang="en-US" altLang="ko-KR" sz="2000" dirty="0" smtClean="0">
                <a:ea typeface="+mn-ea"/>
              </a:rPr>
              <a:t>N</a:t>
            </a:r>
          </a:p>
        </p:txBody>
      </p:sp>
      <p:sp>
        <p:nvSpPr>
          <p:cNvPr id="68614" name="Rectangle 6"/>
          <p:cNvSpPr>
            <a:spLocks noChangeArrowheads="1"/>
          </p:cNvSpPr>
          <p:nvPr/>
        </p:nvSpPr>
        <p:spPr bwMode="auto">
          <a:xfrm>
            <a:off x="1979613" y="3544888"/>
            <a:ext cx="2305050" cy="390525"/>
          </a:xfrm>
          <a:prstGeom prst="rect">
            <a:avLst/>
          </a:prstGeom>
          <a:gradFill rotWithShape="1">
            <a:gsLst>
              <a:gs pos="0">
                <a:schemeClr val="tx1"/>
              </a:gs>
              <a:gs pos="100000">
                <a:srgbClr val="6666FF"/>
              </a:gs>
            </a:gsLst>
            <a:path path="shape">
              <a:fillToRect l="50000" t="50000" r="50000" b="50000"/>
            </a:path>
          </a:grad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srgbClr val="66FFFF"/>
                </a:solidFill>
                <a:effectLst>
                  <a:outerShdw blurRad="38100" dist="38100" dir="2700000" algn="tl">
                    <a:srgbClr val="000000"/>
                  </a:outerShdw>
                </a:effectLst>
                <a:latin typeface="Times New Roman" pitchFamily="18" charset="0"/>
                <a:ea typeface="굴림" pitchFamily="50" charset="-127"/>
              </a:rPr>
              <a:t>PN Junction  </a:t>
            </a:r>
            <a:r>
              <a:rPr kumimoji="1" lang="en-US" altLang="ko-KR" sz="2000" b="1" dirty="0" smtClean="0">
                <a:solidFill>
                  <a:srgbClr val="66FFFF"/>
                </a:solidFill>
                <a:effectLst>
                  <a:outerShdw blurRad="38100" dist="38100" dir="2700000" algn="tl">
                    <a:srgbClr val="000000"/>
                  </a:outerShdw>
                </a:effectLst>
                <a:latin typeface="Times New Roman" pitchFamily="18" charset="0"/>
                <a:ea typeface="굴림" pitchFamily="50" charset="-127"/>
              </a:rPr>
              <a:t>Diode</a:t>
            </a:r>
            <a:endParaRPr kumimoji="1" lang="en-US" altLang="ko-KR" sz="2000" b="1" dirty="0">
              <a:solidFill>
                <a:srgbClr val="66FFFF"/>
              </a:solidFill>
              <a:effectLst>
                <a:outerShdw blurRad="38100" dist="38100" dir="2700000" algn="tl">
                  <a:srgbClr val="000000"/>
                </a:outerShdw>
              </a:effectLst>
              <a:latin typeface="Times New Roman" pitchFamily="18" charset="0"/>
              <a:ea typeface="굴림" pitchFamily="50" charset="-127"/>
            </a:endParaRPr>
          </a:p>
        </p:txBody>
      </p:sp>
      <p:sp>
        <p:nvSpPr>
          <p:cNvPr id="68615" name="Rectangle 7"/>
          <p:cNvSpPr>
            <a:spLocks noChangeArrowheads="1"/>
          </p:cNvSpPr>
          <p:nvPr/>
        </p:nvSpPr>
        <p:spPr bwMode="auto">
          <a:xfrm>
            <a:off x="4714875" y="2465388"/>
            <a:ext cx="2305050" cy="53340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prstClr val="black"/>
                </a:solidFill>
                <a:effectLst>
                  <a:outerShdw blurRad="38100" dist="38100" dir="2700000" algn="tl">
                    <a:srgbClr val="000000"/>
                  </a:outerShdw>
                </a:effectLst>
                <a:latin typeface="Times New Roman" pitchFamily="18" charset="0"/>
                <a:ea typeface="굴림" pitchFamily="50" charset="-127"/>
              </a:rPr>
              <a:t> </a:t>
            </a:r>
            <a:r>
              <a:rPr kumimoji="1" lang="en-US" altLang="ko-KR" sz="2000" b="1" dirty="0">
                <a:solidFill>
                  <a:prstClr val="black"/>
                </a:solidFill>
                <a:latin typeface="Times New Roman" pitchFamily="18" charset="0"/>
                <a:ea typeface="굴림" pitchFamily="50" charset="-127"/>
              </a:rPr>
              <a:t>Junction  </a:t>
            </a:r>
            <a:r>
              <a:rPr kumimoji="1" lang="en-US" altLang="ko-KR" sz="2000" b="1" dirty="0" smtClean="0">
                <a:solidFill>
                  <a:prstClr val="black"/>
                </a:solidFill>
                <a:latin typeface="Times New Roman" pitchFamily="18" charset="0"/>
                <a:ea typeface="굴림" pitchFamily="50" charset="-127"/>
              </a:rPr>
              <a:t>Diode</a:t>
            </a:r>
            <a:endParaRPr kumimoji="1" lang="en-US" altLang="ko-KR" sz="2000" b="1" dirty="0">
              <a:solidFill>
                <a:prstClr val="black"/>
              </a:solidFill>
              <a:latin typeface="Times New Roman" pitchFamily="18" charset="0"/>
              <a:ea typeface="굴림" pitchFamily="50" charset="-127"/>
            </a:endParaRPr>
          </a:p>
        </p:txBody>
      </p:sp>
      <p:sp>
        <p:nvSpPr>
          <p:cNvPr id="40966" name="AutoShape 9"/>
          <p:cNvSpPr>
            <a:spLocks/>
          </p:cNvSpPr>
          <p:nvPr/>
        </p:nvSpPr>
        <p:spPr bwMode="auto">
          <a:xfrm>
            <a:off x="6877050" y="1889125"/>
            <a:ext cx="287338" cy="1368425"/>
          </a:xfrm>
          <a:prstGeom prst="leftBrace">
            <a:avLst>
              <a:gd name="adj1" fmla="val 39687"/>
              <a:gd name="adj2" fmla="val 50000"/>
            </a:avLst>
          </a:prstGeom>
          <a:noFill/>
          <a:ln w="28575">
            <a:solidFill>
              <a:schemeClr val="tx1"/>
            </a:solidFill>
            <a:round/>
            <a:headEnd/>
            <a:tailEnd/>
          </a:ln>
        </p:spPr>
        <p:txBody>
          <a:bodyPr wrap="none" anchor="ctr"/>
          <a:lstStyle/>
          <a:p>
            <a:pPr algn="ctr" fontAlgn="base" latinLnBrk="1">
              <a:spcBef>
                <a:spcPct val="0"/>
              </a:spcBef>
              <a:spcAft>
                <a:spcPct val="0"/>
              </a:spcAft>
            </a:pPr>
            <a:endParaRPr kumimoji="1" lang="en-US">
              <a:solidFill>
                <a:prstClr val="black"/>
              </a:solidFill>
              <a:latin typeface="Gulim" pitchFamily="34" charset="-127"/>
            </a:endParaRPr>
          </a:p>
        </p:txBody>
      </p:sp>
      <p:sp>
        <p:nvSpPr>
          <p:cNvPr id="68618" name="Rectangle 10"/>
          <p:cNvSpPr>
            <a:spLocks noChangeArrowheads="1"/>
          </p:cNvSpPr>
          <p:nvPr/>
        </p:nvSpPr>
        <p:spPr bwMode="auto">
          <a:xfrm>
            <a:off x="7162800" y="1828800"/>
            <a:ext cx="1117600" cy="287338"/>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1600" b="1" dirty="0" smtClean="0">
                <a:solidFill>
                  <a:prstClr val="black"/>
                </a:solidFill>
                <a:latin typeface="Times New Roman" pitchFamily="18" charset="0"/>
                <a:ea typeface="굴림" pitchFamily="50" charset="-127"/>
              </a:rPr>
              <a:t>Rectifiers</a:t>
            </a:r>
            <a:endParaRPr kumimoji="1" lang="en-US" altLang="ko-KR" sz="1600" b="1" dirty="0">
              <a:solidFill>
                <a:prstClr val="black"/>
              </a:solidFill>
              <a:latin typeface="Times New Roman" pitchFamily="18" charset="0"/>
              <a:ea typeface="굴림" pitchFamily="50" charset="-127"/>
            </a:endParaRPr>
          </a:p>
        </p:txBody>
      </p:sp>
      <p:sp>
        <p:nvSpPr>
          <p:cNvPr id="68620" name="Rectangle 12"/>
          <p:cNvSpPr>
            <a:spLocks noChangeArrowheads="1"/>
          </p:cNvSpPr>
          <p:nvPr/>
        </p:nvSpPr>
        <p:spPr bwMode="auto">
          <a:xfrm>
            <a:off x="7162800" y="2971800"/>
            <a:ext cx="1657350" cy="287338"/>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1600" b="1" dirty="0" smtClean="0">
                <a:solidFill>
                  <a:prstClr val="black"/>
                </a:solidFill>
                <a:latin typeface="Times New Roman" pitchFamily="18" charset="0"/>
                <a:ea typeface="굴림" pitchFamily="50" charset="-127"/>
              </a:rPr>
              <a:t> Switching Diode</a:t>
            </a:r>
            <a:endParaRPr kumimoji="1" lang="en-US" altLang="ko-KR" sz="1600" b="1" dirty="0">
              <a:solidFill>
                <a:prstClr val="black"/>
              </a:solidFill>
              <a:latin typeface="Times New Roman" pitchFamily="18" charset="0"/>
              <a:ea typeface="굴림" pitchFamily="50" charset="-127"/>
            </a:endParaRPr>
          </a:p>
        </p:txBody>
      </p:sp>
      <p:sp>
        <p:nvSpPr>
          <p:cNvPr id="68621" name="Rectangle 13"/>
          <p:cNvSpPr>
            <a:spLocks noChangeArrowheads="1"/>
          </p:cNvSpPr>
          <p:nvPr/>
        </p:nvSpPr>
        <p:spPr bwMode="auto">
          <a:xfrm>
            <a:off x="7086600" y="2209800"/>
            <a:ext cx="1908175" cy="287338"/>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1600" b="1" dirty="0" smtClean="0">
                <a:solidFill>
                  <a:prstClr val="black"/>
                </a:solidFill>
                <a:latin typeface="Times New Roman" pitchFamily="18" charset="0"/>
                <a:ea typeface="굴림" pitchFamily="50" charset="-127"/>
              </a:rPr>
              <a:t>  </a:t>
            </a:r>
            <a:r>
              <a:rPr kumimoji="1" lang="en-US" altLang="ko-KR" sz="1600" b="1" dirty="0" err="1" smtClean="0">
                <a:solidFill>
                  <a:prstClr val="black"/>
                </a:solidFill>
                <a:latin typeface="Times New Roman" pitchFamily="18" charset="0"/>
                <a:ea typeface="굴림" pitchFamily="50" charset="-127"/>
              </a:rPr>
              <a:t>Zener</a:t>
            </a:r>
            <a:r>
              <a:rPr kumimoji="1" lang="en-US" altLang="ko-KR" sz="1600" b="1" dirty="0" smtClean="0">
                <a:solidFill>
                  <a:prstClr val="black"/>
                </a:solidFill>
                <a:latin typeface="Times New Roman" pitchFamily="18" charset="0"/>
                <a:ea typeface="굴림" pitchFamily="50" charset="-127"/>
              </a:rPr>
              <a:t> Diode</a:t>
            </a:r>
            <a:endParaRPr kumimoji="1" lang="en-US" altLang="ko-KR" sz="1600" b="1" dirty="0">
              <a:solidFill>
                <a:prstClr val="black"/>
              </a:solidFill>
              <a:latin typeface="Times New Roman" pitchFamily="18" charset="0"/>
              <a:ea typeface="굴림" pitchFamily="50" charset="-127"/>
            </a:endParaRPr>
          </a:p>
        </p:txBody>
      </p:sp>
      <p:sp>
        <p:nvSpPr>
          <p:cNvPr id="68622" name="Rectangle 14"/>
          <p:cNvSpPr>
            <a:spLocks noChangeArrowheads="1"/>
          </p:cNvSpPr>
          <p:nvPr/>
        </p:nvSpPr>
        <p:spPr bwMode="auto">
          <a:xfrm>
            <a:off x="7086600" y="2590800"/>
            <a:ext cx="1908175" cy="287338"/>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1600" b="1" dirty="0" smtClean="0">
                <a:solidFill>
                  <a:prstClr val="black"/>
                </a:solidFill>
                <a:latin typeface="Times New Roman" pitchFamily="18" charset="0"/>
                <a:ea typeface="굴림" pitchFamily="50" charset="-127"/>
              </a:rPr>
              <a:t>  </a:t>
            </a:r>
            <a:r>
              <a:rPr kumimoji="1" lang="en-US" altLang="ko-KR" sz="1600" b="1" dirty="0" err="1" smtClean="0">
                <a:solidFill>
                  <a:prstClr val="black"/>
                </a:solidFill>
                <a:latin typeface="Times New Roman" pitchFamily="18" charset="0"/>
                <a:ea typeface="굴림" pitchFamily="50" charset="-127"/>
              </a:rPr>
              <a:t>Varactor</a:t>
            </a:r>
            <a:r>
              <a:rPr kumimoji="1" lang="en-US" altLang="ko-KR" sz="1600" b="1" dirty="0" smtClean="0">
                <a:solidFill>
                  <a:prstClr val="black"/>
                </a:solidFill>
                <a:latin typeface="Times New Roman" pitchFamily="18" charset="0"/>
                <a:ea typeface="굴림" pitchFamily="50" charset="-127"/>
              </a:rPr>
              <a:t> Diode</a:t>
            </a:r>
            <a:endParaRPr kumimoji="1" lang="en-US" altLang="ko-KR" sz="1600" b="1" dirty="0">
              <a:solidFill>
                <a:prstClr val="black"/>
              </a:solidFill>
              <a:latin typeface="Times New Roman" pitchFamily="18" charset="0"/>
              <a:ea typeface="굴림" pitchFamily="50" charset="-127"/>
            </a:endParaRPr>
          </a:p>
        </p:txBody>
      </p:sp>
      <p:sp>
        <p:nvSpPr>
          <p:cNvPr id="68623" name="Rectangle 15"/>
          <p:cNvSpPr>
            <a:spLocks noChangeArrowheads="1"/>
          </p:cNvSpPr>
          <p:nvPr/>
        </p:nvSpPr>
        <p:spPr bwMode="auto">
          <a:xfrm>
            <a:off x="4859338" y="3184525"/>
            <a:ext cx="2305050" cy="53340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prstClr val="black"/>
                </a:solidFill>
                <a:latin typeface="Times New Roman" pitchFamily="18" charset="0"/>
                <a:ea typeface="굴림" pitchFamily="50" charset="-127"/>
              </a:rPr>
              <a:t>Tunnel  </a:t>
            </a:r>
            <a:r>
              <a:rPr kumimoji="1" lang="en-US" altLang="ko-KR" sz="2000" b="1" dirty="0" smtClean="0">
                <a:solidFill>
                  <a:prstClr val="black"/>
                </a:solidFill>
                <a:latin typeface="Times New Roman" pitchFamily="18" charset="0"/>
                <a:ea typeface="굴림" pitchFamily="50" charset="-127"/>
              </a:rPr>
              <a:t>Diode</a:t>
            </a:r>
            <a:endParaRPr kumimoji="1" lang="en-US" altLang="ko-KR" sz="2000" b="1" dirty="0">
              <a:solidFill>
                <a:prstClr val="black"/>
              </a:solidFill>
              <a:latin typeface="Times New Roman" pitchFamily="18" charset="0"/>
              <a:ea typeface="굴림" pitchFamily="50" charset="-127"/>
            </a:endParaRPr>
          </a:p>
        </p:txBody>
      </p:sp>
      <p:sp>
        <p:nvSpPr>
          <p:cNvPr id="68624" name="Rectangle 16"/>
          <p:cNvSpPr>
            <a:spLocks noChangeArrowheads="1"/>
          </p:cNvSpPr>
          <p:nvPr/>
        </p:nvSpPr>
        <p:spPr bwMode="auto">
          <a:xfrm>
            <a:off x="4787900" y="3976688"/>
            <a:ext cx="2305050" cy="53340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prstClr val="black"/>
                </a:solidFill>
                <a:effectLst>
                  <a:outerShdw blurRad="38100" dist="38100" dir="2700000" algn="tl">
                    <a:srgbClr val="000000"/>
                  </a:outerShdw>
                </a:effectLst>
                <a:latin typeface="Times New Roman" pitchFamily="18" charset="0"/>
                <a:ea typeface="굴림" pitchFamily="50" charset="-127"/>
              </a:rPr>
              <a:t> </a:t>
            </a:r>
            <a:r>
              <a:rPr kumimoji="1" lang="en-US" altLang="ko-KR" sz="2000" b="1" dirty="0" smtClean="0">
                <a:solidFill>
                  <a:prstClr val="black"/>
                </a:solidFill>
                <a:latin typeface="Times New Roman" pitchFamily="18" charset="0"/>
                <a:ea typeface="굴림" pitchFamily="50" charset="-127"/>
              </a:rPr>
              <a:t>Photo-Diode</a:t>
            </a:r>
            <a:endParaRPr kumimoji="1" lang="en-US" altLang="ko-KR" sz="2000" b="1" dirty="0">
              <a:solidFill>
                <a:prstClr val="black"/>
              </a:solidFill>
              <a:latin typeface="Times New Roman" pitchFamily="18" charset="0"/>
              <a:ea typeface="굴림" pitchFamily="50" charset="-127"/>
            </a:endParaRPr>
          </a:p>
        </p:txBody>
      </p:sp>
      <p:sp>
        <p:nvSpPr>
          <p:cNvPr id="68625" name="Rectangle 17"/>
          <p:cNvSpPr>
            <a:spLocks noChangeArrowheads="1"/>
          </p:cNvSpPr>
          <p:nvPr/>
        </p:nvSpPr>
        <p:spPr bwMode="auto">
          <a:xfrm>
            <a:off x="4859338" y="4624388"/>
            <a:ext cx="4284662" cy="53340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srgbClr val="FF0000"/>
                </a:solidFill>
                <a:latin typeface="Times New Roman" pitchFamily="18" charset="0"/>
                <a:ea typeface="굴림" pitchFamily="50" charset="-127"/>
              </a:rPr>
              <a:t>Light Emitting diode &amp; Laser Diode</a:t>
            </a:r>
          </a:p>
        </p:txBody>
      </p:sp>
      <p:sp>
        <p:nvSpPr>
          <p:cNvPr id="68626" name="Rectangle 18"/>
          <p:cNvSpPr>
            <a:spLocks noChangeArrowheads="1"/>
          </p:cNvSpPr>
          <p:nvPr/>
        </p:nvSpPr>
        <p:spPr bwMode="auto">
          <a:xfrm>
            <a:off x="1908175" y="1052513"/>
            <a:ext cx="4032250" cy="360362"/>
          </a:xfrm>
          <a:prstGeom prst="rect">
            <a:avLst/>
          </a:prstGeom>
          <a:gradFill rotWithShape="1">
            <a:gsLst>
              <a:gs pos="0">
                <a:schemeClr val="tx1"/>
              </a:gs>
              <a:gs pos="100000">
                <a:srgbClr val="6666FF"/>
              </a:gs>
            </a:gsLst>
            <a:path path="shape">
              <a:fillToRect l="50000" t="50000" r="50000" b="50000"/>
            </a:path>
          </a:grad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a:solidFill>
                  <a:srgbClr val="66FFFF"/>
                </a:solidFill>
                <a:effectLst>
                  <a:outerShdw blurRad="38100" dist="38100" dir="2700000" algn="tl">
                    <a:srgbClr val="000000"/>
                  </a:outerShdw>
                </a:effectLst>
                <a:latin typeface="Times New Roman" pitchFamily="18" charset="0"/>
                <a:ea typeface="굴림" pitchFamily="50" charset="-127"/>
              </a:rPr>
              <a:t>BJT (Bipolar Junction Transistor)</a:t>
            </a:r>
          </a:p>
        </p:txBody>
      </p:sp>
      <p:sp>
        <p:nvSpPr>
          <p:cNvPr id="40975" name="AutoShape 19"/>
          <p:cNvSpPr>
            <a:spLocks/>
          </p:cNvSpPr>
          <p:nvPr/>
        </p:nvSpPr>
        <p:spPr bwMode="auto">
          <a:xfrm>
            <a:off x="6877050" y="3832225"/>
            <a:ext cx="287338" cy="647700"/>
          </a:xfrm>
          <a:prstGeom prst="leftBrace">
            <a:avLst>
              <a:gd name="adj1" fmla="val 18784"/>
              <a:gd name="adj2" fmla="val 50000"/>
            </a:avLst>
          </a:prstGeom>
          <a:noFill/>
          <a:ln w="28575">
            <a:solidFill>
              <a:schemeClr val="tx1"/>
            </a:solidFill>
            <a:round/>
            <a:headEnd/>
            <a:tailEnd/>
          </a:ln>
        </p:spPr>
        <p:txBody>
          <a:bodyPr wrap="none" anchor="ctr"/>
          <a:lstStyle/>
          <a:p>
            <a:pPr algn="ctr" fontAlgn="base" latinLnBrk="1">
              <a:spcBef>
                <a:spcPct val="0"/>
              </a:spcBef>
              <a:spcAft>
                <a:spcPct val="0"/>
              </a:spcAft>
            </a:pPr>
            <a:endParaRPr kumimoji="1" lang="en-US">
              <a:solidFill>
                <a:prstClr val="black"/>
              </a:solidFill>
              <a:latin typeface="Gulim" pitchFamily="34" charset="-127"/>
            </a:endParaRPr>
          </a:p>
        </p:txBody>
      </p:sp>
      <p:sp>
        <p:nvSpPr>
          <p:cNvPr id="68628" name="Rectangle 20"/>
          <p:cNvSpPr>
            <a:spLocks noChangeArrowheads="1"/>
          </p:cNvSpPr>
          <p:nvPr/>
        </p:nvSpPr>
        <p:spPr bwMode="auto">
          <a:xfrm>
            <a:off x="7164388" y="3786190"/>
            <a:ext cx="1908175" cy="285752"/>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1600" b="1" dirty="0">
                <a:solidFill>
                  <a:prstClr val="black"/>
                </a:solidFill>
                <a:latin typeface="Times New Roman" pitchFamily="18" charset="0"/>
                <a:ea typeface="굴림" pitchFamily="50" charset="-127"/>
              </a:rPr>
              <a:t>Solar </a:t>
            </a:r>
            <a:r>
              <a:rPr kumimoji="1" lang="en-US" altLang="ko-KR" sz="1600" b="1" dirty="0" smtClean="0">
                <a:solidFill>
                  <a:prstClr val="black"/>
                </a:solidFill>
                <a:latin typeface="Times New Roman" pitchFamily="18" charset="0"/>
                <a:ea typeface="굴림" pitchFamily="50" charset="-127"/>
              </a:rPr>
              <a:t>Cell</a:t>
            </a:r>
            <a:endParaRPr kumimoji="1" lang="en-US" altLang="ko-KR" sz="1600" b="1" dirty="0">
              <a:solidFill>
                <a:prstClr val="black"/>
              </a:solidFill>
              <a:latin typeface="Times New Roman" pitchFamily="18" charset="0"/>
              <a:ea typeface="굴림" pitchFamily="50" charset="-127"/>
            </a:endParaRPr>
          </a:p>
        </p:txBody>
      </p:sp>
      <p:sp>
        <p:nvSpPr>
          <p:cNvPr id="68629" name="Rectangle 21"/>
          <p:cNvSpPr>
            <a:spLocks noChangeArrowheads="1"/>
          </p:cNvSpPr>
          <p:nvPr/>
        </p:nvSpPr>
        <p:spPr bwMode="auto">
          <a:xfrm>
            <a:off x="7164388" y="4143381"/>
            <a:ext cx="1908175" cy="40957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1600" b="1" dirty="0" smtClean="0">
                <a:solidFill>
                  <a:prstClr val="black"/>
                </a:solidFill>
                <a:latin typeface="Times New Roman" pitchFamily="18" charset="0"/>
                <a:ea typeface="굴림" pitchFamily="50" charset="-127"/>
              </a:rPr>
              <a:t>Photo Detector</a:t>
            </a:r>
            <a:endParaRPr kumimoji="1" lang="en-US" altLang="ko-KR" sz="1600" b="1" dirty="0">
              <a:solidFill>
                <a:prstClr val="black"/>
              </a:solidFill>
              <a:latin typeface="Times New Roman" pitchFamily="18" charset="0"/>
              <a:ea typeface="굴림" pitchFamily="50" charset="-127"/>
            </a:endParaRPr>
          </a:p>
        </p:txBody>
      </p:sp>
      <p:sp>
        <p:nvSpPr>
          <p:cNvPr id="68630" name="Rectangle 22"/>
          <p:cNvSpPr>
            <a:spLocks noChangeArrowheads="1"/>
          </p:cNvSpPr>
          <p:nvPr/>
        </p:nvSpPr>
        <p:spPr bwMode="auto">
          <a:xfrm>
            <a:off x="1908175" y="1700213"/>
            <a:ext cx="4751388" cy="360362"/>
          </a:xfrm>
          <a:prstGeom prst="rect">
            <a:avLst/>
          </a:prstGeom>
          <a:gradFill rotWithShape="1">
            <a:gsLst>
              <a:gs pos="0">
                <a:schemeClr val="tx1"/>
              </a:gs>
              <a:gs pos="100000">
                <a:srgbClr val="6666FF"/>
              </a:gs>
            </a:gsLst>
            <a:path path="shape">
              <a:fillToRect l="50000" t="50000" r="50000" b="50000"/>
            </a:path>
          </a:grad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srgbClr val="66FFFF"/>
                </a:solidFill>
                <a:effectLst>
                  <a:outerShdw blurRad="38100" dist="38100" dir="2700000" algn="tl">
                    <a:srgbClr val="000000"/>
                  </a:outerShdw>
                </a:effectLst>
                <a:latin typeface="Times New Roman" pitchFamily="18" charset="0"/>
                <a:ea typeface="굴림" pitchFamily="50" charset="-127"/>
              </a:rPr>
              <a:t>HBT (Heterojunction Bipolar Transistor)</a:t>
            </a:r>
          </a:p>
        </p:txBody>
      </p:sp>
      <p:sp>
        <p:nvSpPr>
          <p:cNvPr id="68631" name="Rectangle 23"/>
          <p:cNvSpPr>
            <a:spLocks noChangeArrowheads="1"/>
          </p:cNvSpPr>
          <p:nvPr/>
        </p:nvSpPr>
        <p:spPr bwMode="auto">
          <a:xfrm>
            <a:off x="1908175" y="5559425"/>
            <a:ext cx="3384550" cy="390525"/>
          </a:xfrm>
          <a:prstGeom prst="rect">
            <a:avLst/>
          </a:prstGeom>
          <a:gradFill rotWithShape="1">
            <a:gsLst>
              <a:gs pos="0">
                <a:srgbClr val="FFFFFF"/>
              </a:gs>
              <a:gs pos="100000">
                <a:srgbClr val="6666FF"/>
              </a:gs>
            </a:gsLst>
            <a:path path="shape">
              <a:fillToRect l="50000" t="50000" r="50000" b="50000"/>
            </a:path>
          </a:grad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a:solidFill>
                  <a:srgbClr val="66FFFF"/>
                </a:solidFill>
                <a:effectLst>
                  <a:outerShdw blurRad="38100" dist="38100" dir="2700000" algn="tl">
                    <a:srgbClr val="000000"/>
                  </a:outerShdw>
                </a:effectLst>
                <a:latin typeface="Times New Roman" pitchFamily="18" charset="0"/>
                <a:ea typeface="굴림" pitchFamily="50" charset="-127"/>
              </a:rPr>
              <a:t>FET (Field Effect Transistor)</a:t>
            </a:r>
          </a:p>
        </p:txBody>
      </p:sp>
      <p:sp>
        <p:nvSpPr>
          <p:cNvPr id="40980" name="AutoShape 24"/>
          <p:cNvSpPr>
            <a:spLocks/>
          </p:cNvSpPr>
          <p:nvPr/>
        </p:nvSpPr>
        <p:spPr bwMode="auto">
          <a:xfrm>
            <a:off x="5364163" y="5300663"/>
            <a:ext cx="287337" cy="936625"/>
          </a:xfrm>
          <a:prstGeom prst="leftBrace">
            <a:avLst>
              <a:gd name="adj1" fmla="val 27164"/>
              <a:gd name="adj2" fmla="val 50000"/>
            </a:avLst>
          </a:prstGeom>
          <a:noFill/>
          <a:ln w="28575">
            <a:solidFill>
              <a:schemeClr val="tx1"/>
            </a:solidFill>
            <a:round/>
            <a:headEnd/>
            <a:tailEnd/>
          </a:ln>
        </p:spPr>
        <p:txBody>
          <a:bodyPr wrap="none" anchor="ctr"/>
          <a:lstStyle/>
          <a:p>
            <a:pPr algn="ctr" fontAlgn="base" latinLnBrk="1">
              <a:spcBef>
                <a:spcPct val="0"/>
              </a:spcBef>
              <a:spcAft>
                <a:spcPct val="0"/>
              </a:spcAft>
            </a:pPr>
            <a:endParaRPr kumimoji="1" lang="en-US">
              <a:solidFill>
                <a:prstClr val="black"/>
              </a:solidFill>
              <a:latin typeface="Gulim" pitchFamily="34" charset="-127"/>
            </a:endParaRPr>
          </a:p>
        </p:txBody>
      </p:sp>
      <p:sp>
        <p:nvSpPr>
          <p:cNvPr id="68634" name="Rectangle 26"/>
          <p:cNvSpPr>
            <a:spLocks noChangeArrowheads="1"/>
          </p:cNvSpPr>
          <p:nvPr/>
        </p:nvSpPr>
        <p:spPr bwMode="auto">
          <a:xfrm>
            <a:off x="5580063" y="5084763"/>
            <a:ext cx="2305050" cy="53340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prstClr val="black"/>
                </a:solidFill>
                <a:effectLst>
                  <a:outerShdw blurRad="38100" dist="38100" dir="2700000" algn="tl">
                    <a:srgbClr val="000000"/>
                  </a:outerShdw>
                </a:effectLst>
                <a:latin typeface="Times New Roman" pitchFamily="18" charset="0"/>
                <a:ea typeface="굴림" pitchFamily="50" charset="-127"/>
              </a:rPr>
              <a:t> </a:t>
            </a:r>
            <a:r>
              <a:rPr kumimoji="1" lang="en-US" altLang="ko-KR" sz="2000" b="1" dirty="0">
                <a:solidFill>
                  <a:prstClr val="black"/>
                </a:solidFill>
                <a:latin typeface="Times New Roman" pitchFamily="18" charset="0"/>
                <a:ea typeface="굴림" pitchFamily="50" charset="-127"/>
              </a:rPr>
              <a:t>JFET</a:t>
            </a:r>
          </a:p>
        </p:txBody>
      </p:sp>
      <p:sp>
        <p:nvSpPr>
          <p:cNvPr id="68635" name="Rectangle 27"/>
          <p:cNvSpPr>
            <a:spLocks noChangeArrowheads="1"/>
          </p:cNvSpPr>
          <p:nvPr/>
        </p:nvSpPr>
        <p:spPr bwMode="auto">
          <a:xfrm>
            <a:off x="5580063" y="5487988"/>
            <a:ext cx="2305050" cy="53340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prstClr val="black"/>
                </a:solidFill>
                <a:effectLst>
                  <a:outerShdw blurRad="38100" dist="38100" dir="2700000" algn="tl">
                    <a:srgbClr val="000000"/>
                  </a:outerShdw>
                </a:effectLst>
                <a:latin typeface="Times New Roman" pitchFamily="18" charset="0"/>
                <a:ea typeface="굴림" pitchFamily="50" charset="-127"/>
              </a:rPr>
              <a:t> </a:t>
            </a:r>
            <a:r>
              <a:rPr kumimoji="1" lang="en-US" altLang="ko-KR" sz="2000" b="1" dirty="0">
                <a:solidFill>
                  <a:schemeClr val="tx2"/>
                </a:solidFill>
                <a:latin typeface="Times New Roman" pitchFamily="18" charset="0"/>
                <a:ea typeface="굴림" pitchFamily="50" charset="-127"/>
              </a:rPr>
              <a:t>MOSFET - </a:t>
            </a:r>
            <a:r>
              <a:rPr kumimoji="1" lang="en-US" altLang="ko-KR" sz="1600" b="1" dirty="0">
                <a:solidFill>
                  <a:schemeClr val="tx2"/>
                </a:solidFill>
                <a:latin typeface="Times New Roman" pitchFamily="18" charset="0"/>
                <a:ea typeface="굴림" pitchFamily="50" charset="-127"/>
              </a:rPr>
              <a:t>memory</a:t>
            </a:r>
          </a:p>
        </p:txBody>
      </p:sp>
      <p:sp>
        <p:nvSpPr>
          <p:cNvPr id="68636" name="Rectangle 28"/>
          <p:cNvSpPr>
            <a:spLocks noChangeArrowheads="1"/>
          </p:cNvSpPr>
          <p:nvPr/>
        </p:nvSpPr>
        <p:spPr bwMode="auto">
          <a:xfrm>
            <a:off x="5651500" y="5919788"/>
            <a:ext cx="2305050" cy="53340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prstClr val="black"/>
                </a:solidFill>
                <a:effectLst>
                  <a:outerShdw blurRad="38100" dist="38100" dir="2700000" algn="tl">
                    <a:srgbClr val="000000"/>
                  </a:outerShdw>
                </a:effectLst>
                <a:latin typeface="Times New Roman" pitchFamily="18" charset="0"/>
                <a:ea typeface="굴림" pitchFamily="50" charset="-127"/>
              </a:rPr>
              <a:t> </a:t>
            </a:r>
            <a:r>
              <a:rPr kumimoji="1" lang="en-US" altLang="ko-KR" sz="2000" b="1" dirty="0">
                <a:solidFill>
                  <a:prstClr val="black"/>
                </a:solidFill>
                <a:latin typeface="Times New Roman" pitchFamily="18" charset="0"/>
                <a:ea typeface="굴림" pitchFamily="50" charset="-127"/>
              </a:rPr>
              <a:t>MESFET - </a:t>
            </a:r>
            <a:r>
              <a:rPr kumimoji="1" lang="en-US" altLang="ko-KR" sz="1600" b="1" dirty="0">
                <a:solidFill>
                  <a:prstClr val="black"/>
                </a:solidFill>
                <a:latin typeface="Times New Roman" pitchFamily="18" charset="0"/>
                <a:ea typeface="굴림" pitchFamily="50" charset="-127"/>
              </a:rPr>
              <a:t>HEMT</a:t>
            </a:r>
          </a:p>
        </p:txBody>
      </p:sp>
      <p:sp>
        <p:nvSpPr>
          <p:cNvPr id="40984" name="AutoShape 29"/>
          <p:cNvSpPr>
            <a:spLocks/>
          </p:cNvSpPr>
          <p:nvPr/>
        </p:nvSpPr>
        <p:spPr bwMode="auto">
          <a:xfrm>
            <a:off x="4356100" y="2681288"/>
            <a:ext cx="287338" cy="2160587"/>
          </a:xfrm>
          <a:prstGeom prst="leftBrace">
            <a:avLst>
              <a:gd name="adj1" fmla="val 62661"/>
              <a:gd name="adj2" fmla="val 50000"/>
            </a:avLst>
          </a:prstGeom>
          <a:noFill/>
          <a:ln w="28575">
            <a:solidFill>
              <a:schemeClr val="tx1"/>
            </a:solidFill>
            <a:round/>
            <a:headEnd/>
            <a:tailEnd/>
          </a:ln>
        </p:spPr>
        <p:txBody>
          <a:bodyPr wrap="none" anchor="ctr"/>
          <a:lstStyle/>
          <a:p>
            <a:pPr algn="ctr" fontAlgn="base" latinLnBrk="1">
              <a:spcBef>
                <a:spcPct val="0"/>
              </a:spcBef>
              <a:spcAft>
                <a:spcPct val="0"/>
              </a:spcAft>
            </a:pPr>
            <a:endParaRPr kumimoji="1" lang="en-US">
              <a:solidFill>
                <a:prstClr val="black"/>
              </a:solidFill>
              <a:latin typeface="Gulim" pitchFamily="34" charset="-127"/>
            </a:endParaRPr>
          </a:p>
        </p:txBody>
      </p:sp>
      <p:sp>
        <p:nvSpPr>
          <p:cNvPr id="40985" name="AutoShape 38"/>
          <p:cNvSpPr>
            <a:spLocks/>
          </p:cNvSpPr>
          <p:nvPr/>
        </p:nvSpPr>
        <p:spPr bwMode="auto">
          <a:xfrm>
            <a:off x="1260475" y="1268413"/>
            <a:ext cx="503238" cy="4537075"/>
          </a:xfrm>
          <a:prstGeom prst="leftBrace">
            <a:avLst>
              <a:gd name="adj1" fmla="val 75131"/>
              <a:gd name="adj2" fmla="val 50000"/>
            </a:avLst>
          </a:prstGeom>
          <a:noFill/>
          <a:ln w="28575">
            <a:solidFill>
              <a:schemeClr val="tx1"/>
            </a:solidFill>
            <a:round/>
            <a:headEnd/>
            <a:tailEnd/>
          </a:ln>
        </p:spPr>
        <p:txBody>
          <a:bodyPr wrap="none" anchor="ctr"/>
          <a:lstStyle/>
          <a:p>
            <a:pPr algn="ctr" fontAlgn="base" latinLnBrk="1">
              <a:spcBef>
                <a:spcPct val="0"/>
              </a:spcBef>
              <a:spcAft>
                <a:spcPct val="0"/>
              </a:spcAft>
            </a:pPr>
            <a:endParaRPr kumimoji="1" lang="en-US">
              <a:solidFill>
                <a:prstClr val="black"/>
              </a:solidFill>
              <a:latin typeface="Gulim" pitchFamily="34" charset="-127"/>
            </a:endParaRPr>
          </a:p>
        </p:txBody>
      </p:sp>
    </p:spTree>
    <p:extLst>
      <p:ext uri="{BB962C8B-B14F-4D97-AF65-F5344CB8AC3E}">
        <p14:creationId xmlns:p14="http://schemas.microsoft.com/office/powerpoint/2010/main" xmlns="" val="27498036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71A55396-0641-42C2-AF51-EFF98AD06ADC}" type="slidenum">
              <a:rPr lang="en-US" sz="1600">
                <a:solidFill>
                  <a:srgbClr val="000000"/>
                </a:solidFill>
                <a:latin typeface="Comic Sans MS" pitchFamily="66" charset="0"/>
              </a:rPr>
              <a:pPr eaLnBrk="1" hangingPunct="1"/>
              <a:t>6</a:t>
            </a:fld>
            <a:endParaRPr lang="th-TH" sz="1600">
              <a:solidFill>
                <a:srgbClr val="000000"/>
              </a:solidFill>
              <a:latin typeface="Comic Sans MS" pitchFamily="66" charset="0"/>
            </a:endParaRPr>
          </a:p>
        </p:txBody>
      </p:sp>
      <p:sp>
        <p:nvSpPr>
          <p:cNvPr id="34820" name="Rectangle 2"/>
          <p:cNvSpPr>
            <a:spLocks noGrp="1" noChangeArrowheads="1"/>
          </p:cNvSpPr>
          <p:nvPr>
            <p:ph type="title"/>
          </p:nvPr>
        </p:nvSpPr>
        <p:spPr>
          <a:xfrm>
            <a:off x="457200" y="274638"/>
            <a:ext cx="8229600" cy="868362"/>
          </a:xfrm>
        </p:spPr>
        <p:txBody>
          <a:bodyPr/>
          <a:lstStyle/>
          <a:p>
            <a:pPr marL="1997075" indent="-1997075" eaLnBrk="1" hangingPunct="1"/>
            <a:r>
              <a:rPr lang="en-US" sz="2800" b="1" dirty="0" smtClean="0">
                <a:solidFill>
                  <a:srgbClr val="FF0000"/>
                </a:solidFill>
                <a:latin typeface="Times New Roman" pitchFamily="18" charset="0"/>
                <a:cs typeface="Times New Roman" pitchFamily="18" charset="0"/>
              </a:rPr>
              <a:t>Common Applications of Diodes:</a:t>
            </a:r>
            <a:endParaRPr lang="th-TH" sz="2800" b="1" dirty="0" smtClean="0">
              <a:solidFill>
                <a:srgbClr val="FF0000"/>
              </a:solidFill>
              <a:latin typeface="Times New Roman" pitchFamily="18" charset="0"/>
            </a:endParaRPr>
          </a:p>
        </p:txBody>
      </p:sp>
      <p:graphicFrame>
        <p:nvGraphicFramePr>
          <p:cNvPr id="48243" name="Group 115"/>
          <p:cNvGraphicFramePr>
            <a:graphicFrameLocks noGrp="1"/>
          </p:cNvGraphicFramePr>
          <p:nvPr>
            <p:extLst>
              <p:ext uri="{D42A27DB-BD31-4B8C-83A1-F6EECF244321}">
                <p14:modId xmlns:p14="http://schemas.microsoft.com/office/powerpoint/2010/main" xmlns="" val="3109156414"/>
              </p:ext>
            </p:extLst>
          </p:nvPr>
        </p:nvGraphicFramePr>
        <p:xfrm>
          <a:off x="304800" y="1335088"/>
          <a:ext cx="8534400" cy="4849129"/>
        </p:xfrm>
        <a:graphic>
          <a:graphicData uri="http://schemas.openxmlformats.org/drawingml/2006/table">
            <a:tbl>
              <a:tblPr/>
              <a:tblGrid>
                <a:gridCol w="2133600"/>
                <a:gridCol w="2133600"/>
                <a:gridCol w="2133600"/>
                <a:gridCol w="2133600"/>
              </a:tblGrid>
              <a:tr h="4318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ngsana New" pitchFamily="18" charset="-34"/>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Rectifier</a:t>
                      </a:r>
                      <a:endParaRPr kumimoji="0" lang="th-TH" sz="20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Zener</a:t>
                      </a:r>
                      <a:endParaRPr kumimoji="0" lang="th-TH" sz="20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LED</a:t>
                      </a:r>
                      <a:endParaRPr kumimoji="0" lang="th-TH" sz="20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0650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Schematic symbol</a:t>
                      </a:r>
                      <a:endParaRPr kumimoji="0" lang="th-TH" sz="18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06687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Bias for normal operation</a:t>
                      </a:r>
                      <a:endParaRPr kumimoji="0" lang="th-TH" sz="18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Switched back and forth between forward and reverse.</a:t>
                      </a:r>
                      <a:endParaRPr kumimoji="0" lang="th-TH" sz="16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Reverse</a:t>
                      </a:r>
                      <a:endParaRPr kumimoji="0" lang="th-TH" sz="1600" b="0" i="0" u="none" strike="noStrike" cap="none" normalizeH="0" baseline="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Forward</a:t>
                      </a:r>
                      <a:endParaRPr kumimoji="0" lang="th-TH" sz="1600" b="0" i="0" u="none" strike="noStrike" cap="none" normalizeH="0" baseline="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2301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Normal </a:t>
                      </a:r>
                      <a:r>
                        <a:rPr kumimoji="0" lang="en-US" sz="18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800" b="0" i="1" u="none" strike="noStrike" cap="none" normalizeH="0" baseline="-25000" dirty="0" smtClean="0">
                          <a:ln>
                            <a:noFill/>
                          </a:ln>
                          <a:solidFill>
                            <a:schemeClr val="tx1"/>
                          </a:solidFill>
                          <a:effectLst/>
                          <a:latin typeface="Times New Roman" pitchFamily="18" charset="0"/>
                          <a:cs typeface="Times New Roman" pitchFamily="18" charset="0"/>
                        </a:rPr>
                        <a:t>F</a:t>
                      </a:r>
                      <a:endParaRPr kumimoji="0" lang="th-TH" sz="1800" b="0" i="1" u="none" strike="noStrike" cap="none" normalizeH="0" baseline="-25000" dirty="0" smtClean="0">
                        <a:ln>
                          <a:noFill/>
                        </a:ln>
                        <a:solidFill>
                          <a:schemeClr val="tx1"/>
                        </a:solidFill>
                        <a:effectLst/>
                        <a:latin typeface="Times New Roman" pitchFamily="18" charset="0"/>
                        <a:cs typeface="Angsana New" pitchFamily="18" charset="-34"/>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Si:  </a:t>
                      </a: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F</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 0.7 V</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err="1" smtClean="0">
                          <a:ln>
                            <a:noFill/>
                          </a:ln>
                          <a:solidFill>
                            <a:schemeClr val="tx1"/>
                          </a:solidFill>
                          <a:effectLst/>
                          <a:latin typeface="Times New Roman" pitchFamily="18" charset="0"/>
                          <a:cs typeface="Times New Roman" pitchFamily="18" charset="0"/>
                        </a:rPr>
                        <a:t>Ge</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F</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 0.3 V</a:t>
                      </a:r>
                      <a:endParaRPr kumimoji="0" lang="th-TH" sz="16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1" u="none" strike="noStrike" cap="none" normalizeH="0" baseline="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smtClean="0">
                          <a:ln>
                            <a:noFill/>
                          </a:ln>
                          <a:solidFill>
                            <a:schemeClr val="tx1"/>
                          </a:solidFill>
                          <a:effectLst/>
                          <a:latin typeface="Times New Roman" pitchFamily="18" charset="0"/>
                          <a:cs typeface="Times New Roman" pitchFamily="18" charset="0"/>
                        </a:rPr>
                        <a:t>F</a:t>
                      </a: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 = 0.7 V (not normally operated)</a:t>
                      </a:r>
                      <a:endParaRPr kumimoji="0" lang="th-TH" sz="1600" b="0" i="0" u="none" strike="noStrike" cap="none" normalizeH="0" baseline="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0650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Normal </a:t>
                      </a:r>
                      <a:r>
                        <a:rPr kumimoji="0" lang="en-US" sz="18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800" b="0" i="1" u="none" strike="noStrike" cap="none" normalizeH="0" baseline="-25000" dirty="0" smtClean="0">
                          <a:ln>
                            <a:noFill/>
                          </a:ln>
                          <a:solidFill>
                            <a:schemeClr val="tx1"/>
                          </a:solidFill>
                          <a:effectLst/>
                          <a:latin typeface="Times New Roman" pitchFamily="18" charset="0"/>
                          <a:cs typeface="Times New Roman" pitchFamily="18" charset="0"/>
                        </a:rPr>
                        <a:t>R</a:t>
                      </a:r>
                      <a:endParaRPr kumimoji="0" lang="th-TH" sz="1800" b="0" i="1" u="none" strike="noStrike" cap="none" normalizeH="0" baseline="-25000" dirty="0" smtClean="0">
                        <a:ln>
                          <a:noFill/>
                        </a:ln>
                        <a:solidFill>
                          <a:schemeClr val="tx1"/>
                        </a:solidFill>
                        <a:effectLst/>
                        <a:latin typeface="Times New Roman" pitchFamily="18" charset="0"/>
                        <a:cs typeface="Angsana New" pitchFamily="18" charset="-34"/>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Equal to applied voltage.</a:t>
                      </a:r>
                      <a:endParaRPr kumimoji="0" lang="th-TH" sz="16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Equal to </a:t>
                      </a:r>
                      <a:r>
                        <a:rPr kumimoji="0" lang="en-US" sz="1600" b="0" i="1" u="none" strike="noStrike" cap="none" normalizeH="0" baseline="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smtClean="0">
                          <a:ln>
                            <a:noFill/>
                          </a:ln>
                          <a:solidFill>
                            <a:schemeClr val="tx1"/>
                          </a:solidFill>
                          <a:effectLst/>
                          <a:latin typeface="Times New Roman" pitchFamily="18" charset="0"/>
                          <a:cs typeface="Times New Roman" pitchFamily="18" charset="0"/>
                        </a:rPr>
                        <a:t>Z</a:t>
                      </a: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th-TH" sz="1600" b="0" i="0" u="none" strike="noStrike" cap="none" normalizeH="0" baseline="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Equal to applied voltage.</a:t>
                      </a:r>
                      <a:endParaRPr kumimoji="0" lang="th-TH" sz="16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2301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Primary factors to consider for device substitution</a:t>
                      </a:r>
                      <a:endParaRPr kumimoji="0" lang="th-TH" sz="18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I</a:t>
                      </a:r>
                      <a:r>
                        <a:rPr kumimoji="0" lang="en-US" sz="1600" b="0" i="0" u="none" strike="noStrike" cap="none" normalizeH="0" baseline="-25000" dirty="0" smtClean="0">
                          <a:ln>
                            <a:noFill/>
                          </a:ln>
                          <a:solidFill>
                            <a:schemeClr val="tx1"/>
                          </a:solidFill>
                          <a:effectLst/>
                          <a:latin typeface="Times New Roman" pitchFamily="18" charset="0"/>
                          <a:cs typeface="Times New Roman" pitchFamily="18" charset="0"/>
                        </a:rPr>
                        <a:t>0</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and </a:t>
                      </a: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RRM</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ratings.</a:t>
                      </a:r>
                      <a:endParaRPr kumimoji="0" lang="th-TH" sz="16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P</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D</a:t>
                      </a:r>
                      <a:r>
                        <a:rPr kumimoji="0" lang="en-US" sz="1600" b="0" i="0" u="none" strike="noStrike" cap="none" normalizeH="0" baseline="-25000" dirty="0" smtClean="0">
                          <a:ln>
                            <a:noFill/>
                          </a:ln>
                          <a:solidFill>
                            <a:schemeClr val="tx1"/>
                          </a:solidFill>
                          <a:effectLst/>
                          <a:latin typeface="Times New Roman" pitchFamily="18" charset="0"/>
                          <a:cs typeface="Times New Roman" pitchFamily="18" charset="0"/>
                        </a:rPr>
                        <a:t>(max)</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and </a:t>
                      </a: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Z</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ratings.</a:t>
                      </a:r>
                      <a:endParaRPr kumimoji="0" lang="th-TH" sz="16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F</a:t>
                      </a:r>
                      <a:r>
                        <a:rPr kumimoji="0" lang="en-US" sz="1600" b="0" i="0" u="none" strike="noStrike" cap="none" normalizeH="0" baseline="-25000" dirty="0" smtClean="0">
                          <a:ln>
                            <a:noFill/>
                          </a:ln>
                          <a:solidFill>
                            <a:schemeClr val="tx1"/>
                          </a:solidFill>
                          <a:effectLst/>
                          <a:latin typeface="Times New Roman" pitchFamily="18" charset="0"/>
                          <a:cs typeface="Times New Roman" pitchFamily="18" charset="0"/>
                        </a:rPr>
                        <a:t>(min)</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I</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F</a:t>
                      </a:r>
                      <a:r>
                        <a:rPr kumimoji="0" lang="en-US" sz="1600" b="0" i="0" u="none" strike="noStrike" cap="none" normalizeH="0" baseline="-25000" dirty="0" smtClean="0">
                          <a:ln>
                            <a:noFill/>
                          </a:ln>
                          <a:solidFill>
                            <a:schemeClr val="tx1"/>
                          </a:solidFill>
                          <a:effectLst/>
                          <a:latin typeface="Times New Roman" pitchFamily="18" charset="0"/>
                          <a:cs typeface="Times New Roman" pitchFamily="18" charset="0"/>
                        </a:rPr>
                        <a:t>(max)</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and </a:t>
                      </a: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BR</a:t>
                      </a:r>
                      <a:endParaRPr kumimoji="0" lang="th-TH" sz="1600" b="0" i="1" u="none" strike="noStrike" cap="none" normalizeH="0" baseline="-2500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34858" name="Line 54"/>
          <p:cNvSpPr>
            <a:spLocks noChangeShapeType="1"/>
          </p:cNvSpPr>
          <p:nvPr/>
        </p:nvSpPr>
        <p:spPr bwMode="auto">
          <a:xfrm>
            <a:off x="3048000" y="2057400"/>
            <a:ext cx="1143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800" smtClean="0">
              <a:solidFill>
                <a:srgbClr val="000000"/>
              </a:solidFill>
            </a:endParaRPr>
          </a:p>
        </p:txBody>
      </p:sp>
      <p:grpSp>
        <p:nvGrpSpPr>
          <p:cNvPr id="34859" name="Group 56"/>
          <p:cNvGrpSpPr>
            <a:grpSpLocks/>
          </p:cNvGrpSpPr>
          <p:nvPr/>
        </p:nvGrpSpPr>
        <p:grpSpPr bwMode="auto">
          <a:xfrm>
            <a:off x="3467100" y="1828800"/>
            <a:ext cx="266700" cy="457200"/>
            <a:chOff x="2184" y="1152"/>
            <a:chExt cx="168" cy="288"/>
          </a:xfrm>
        </p:grpSpPr>
        <p:sp>
          <p:nvSpPr>
            <p:cNvPr id="34871" name="AutoShape 53"/>
            <p:cNvSpPr>
              <a:spLocks noChangeArrowheads="1"/>
            </p:cNvSpPr>
            <p:nvPr/>
          </p:nvSpPr>
          <p:spPr bwMode="auto">
            <a:xfrm rot="5400000">
              <a:off x="2124" y="1212"/>
              <a:ext cx="288" cy="168"/>
            </a:xfrm>
            <a:prstGeom prst="triangle">
              <a:avLst>
                <a:gd name="adj" fmla="val 50000"/>
              </a:avLst>
            </a:prstGeom>
            <a:solidFill>
              <a:schemeClr val="tx1"/>
            </a:solidFill>
            <a:ln w="9525">
              <a:solidFill>
                <a:schemeClr val="tx1"/>
              </a:solidFill>
              <a:miter lim="800000"/>
              <a:headEnd/>
              <a:tailEnd/>
            </a:ln>
          </p:spPr>
          <p:txBody>
            <a:bodyPr wrap="none" anchor="ctr"/>
            <a:lstStyle/>
            <a:p>
              <a:pPr fontAlgn="base">
                <a:spcBef>
                  <a:spcPct val="0"/>
                </a:spcBef>
                <a:spcAft>
                  <a:spcPct val="0"/>
                </a:spcAft>
              </a:pPr>
              <a:endParaRPr lang="en-US" sz="2800" smtClean="0">
                <a:solidFill>
                  <a:srgbClr val="000000"/>
                </a:solidFill>
              </a:endParaRPr>
            </a:p>
          </p:txBody>
        </p:sp>
        <p:sp>
          <p:nvSpPr>
            <p:cNvPr id="34872" name="Line 55"/>
            <p:cNvSpPr>
              <a:spLocks noChangeShapeType="1"/>
            </p:cNvSpPr>
            <p:nvPr/>
          </p:nvSpPr>
          <p:spPr bwMode="auto">
            <a:xfrm>
              <a:off x="2352" y="1152"/>
              <a:ext cx="0" cy="288"/>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800" smtClean="0">
                <a:solidFill>
                  <a:srgbClr val="000000"/>
                </a:solidFill>
              </a:endParaRPr>
            </a:p>
          </p:txBody>
        </p:sp>
      </p:grpSp>
      <p:sp>
        <p:nvSpPr>
          <p:cNvPr id="34860" name="Line 98"/>
          <p:cNvSpPr>
            <a:spLocks noChangeShapeType="1"/>
          </p:cNvSpPr>
          <p:nvPr/>
        </p:nvSpPr>
        <p:spPr bwMode="auto">
          <a:xfrm>
            <a:off x="7239000" y="2057400"/>
            <a:ext cx="1143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800" smtClean="0">
              <a:solidFill>
                <a:srgbClr val="000000"/>
              </a:solidFill>
            </a:endParaRPr>
          </a:p>
        </p:txBody>
      </p:sp>
      <p:grpSp>
        <p:nvGrpSpPr>
          <p:cNvPr id="34861" name="Group 99"/>
          <p:cNvGrpSpPr>
            <a:grpSpLocks/>
          </p:cNvGrpSpPr>
          <p:nvPr/>
        </p:nvGrpSpPr>
        <p:grpSpPr bwMode="auto">
          <a:xfrm>
            <a:off x="7658100" y="1828800"/>
            <a:ext cx="266700" cy="457200"/>
            <a:chOff x="2184" y="1152"/>
            <a:chExt cx="168" cy="288"/>
          </a:xfrm>
        </p:grpSpPr>
        <p:sp>
          <p:nvSpPr>
            <p:cNvPr id="34869" name="AutoShape 100"/>
            <p:cNvSpPr>
              <a:spLocks noChangeArrowheads="1"/>
            </p:cNvSpPr>
            <p:nvPr/>
          </p:nvSpPr>
          <p:spPr bwMode="auto">
            <a:xfrm rot="5400000">
              <a:off x="2124" y="1212"/>
              <a:ext cx="288" cy="168"/>
            </a:xfrm>
            <a:prstGeom prst="triangle">
              <a:avLst>
                <a:gd name="adj" fmla="val 50000"/>
              </a:avLst>
            </a:prstGeom>
            <a:solidFill>
              <a:schemeClr val="tx1"/>
            </a:solidFill>
            <a:ln w="9525">
              <a:solidFill>
                <a:schemeClr val="tx1"/>
              </a:solidFill>
              <a:miter lim="800000"/>
              <a:headEnd/>
              <a:tailEnd/>
            </a:ln>
          </p:spPr>
          <p:txBody>
            <a:bodyPr wrap="none" anchor="ctr"/>
            <a:lstStyle/>
            <a:p>
              <a:pPr fontAlgn="base">
                <a:spcBef>
                  <a:spcPct val="0"/>
                </a:spcBef>
                <a:spcAft>
                  <a:spcPct val="0"/>
                </a:spcAft>
              </a:pPr>
              <a:endParaRPr lang="en-US" sz="2800" smtClean="0">
                <a:solidFill>
                  <a:srgbClr val="000000"/>
                </a:solidFill>
              </a:endParaRPr>
            </a:p>
          </p:txBody>
        </p:sp>
        <p:sp>
          <p:nvSpPr>
            <p:cNvPr id="34870" name="Line 101"/>
            <p:cNvSpPr>
              <a:spLocks noChangeShapeType="1"/>
            </p:cNvSpPr>
            <p:nvPr/>
          </p:nvSpPr>
          <p:spPr bwMode="auto">
            <a:xfrm>
              <a:off x="2352" y="1152"/>
              <a:ext cx="0" cy="288"/>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800" smtClean="0">
                <a:solidFill>
                  <a:srgbClr val="000000"/>
                </a:solidFill>
              </a:endParaRPr>
            </a:p>
          </p:txBody>
        </p:sp>
      </p:grpSp>
      <p:sp>
        <p:nvSpPr>
          <p:cNvPr id="34862" name="Line 102"/>
          <p:cNvSpPr>
            <a:spLocks noChangeShapeType="1"/>
          </p:cNvSpPr>
          <p:nvPr/>
        </p:nvSpPr>
        <p:spPr bwMode="auto">
          <a:xfrm flipV="1">
            <a:off x="8001000" y="1752600"/>
            <a:ext cx="2286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800" smtClean="0">
              <a:solidFill>
                <a:srgbClr val="000000"/>
              </a:solidFill>
            </a:endParaRPr>
          </a:p>
        </p:txBody>
      </p:sp>
      <p:sp>
        <p:nvSpPr>
          <p:cNvPr id="34863" name="Line 103"/>
          <p:cNvSpPr>
            <a:spLocks noChangeShapeType="1"/>
          </p:cNvSpPr>
          <p:nvPr/>
        </p:nvSpPr>
        <p:spPr bwMode="auto">
          <a:xfrm flipV="1">
            <a:off x="8001000" y="1828800"/>
            <a:ext cx="2286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800" smtClean="0">
              <a:solidFill>
                <a:srgbClr val="000000"/>
              </a:solidFill>
            </a:endParaRPr>
          </a:p>
        </p:txBody>
      </p:sp>
      <p:sp>
        <p:nvSpPr>
          <p:cNvPr id="34864" name="Line 104"/>
          <p:cNvSpPr>
            <a:spLocks noChangeShapeType="1"/>
          </p:cNvSpPr>
          <p:nvPr/>
        </p:nvSpPr>
        <p:spPr bwMode="auto">
          <a:xfrm>
            <a:off x="5029200" y="2057400"/>
            <a:ext cx="1143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800" smtClean="0">
              <a:solidFill>
                <a:srgbClr val="000000"/>
              </a:solidFill>
            </a:endParaRPr>
          </a:p>
        </p:txBody>
      </p:sp>
      <p:sp>
        <p:nvSpPr>
          <p:cNvPr id="34865" name="AutoShape 106"/>
          <p:cNvSpPr>
            <a:spLocks noChangeArrowheads="1"/>
          </p:cNvSpPr>
          <p:nvPr/>
        </p:nvSpPr>
        <p:spPr bwMode="auto">
          <a:xfrm rot="5400000">
            <a:off x="5353050" y="1924050"/>
            <a:ext cx="457200" cy="266700"/>
          </a:xfrm>
          <a:prstGeom prst="triangle">
            <a:avLst>
              <a:gd name="adj" fmla="val 50000"/>
            </a:avLst>
          </a:prstGeom>
          <a:solidFill>
            <a:schemeClr val="tx1"/>
          </a:solidFill>
          <a:ln w="9525">
            <a:solidFill>
              <a:schemeClr val="tx1"/>
            </a:solidFill>
            <a:miter lim="800000"/>
            <a:headEnd/>
            <a:tailEnd/>
          </a:ln>
        </p:spPr>
        <p:txBody>
          <a:bodyPr wrap="none" anchor="ctr"/>
          <a:lstStyle/>
          <a:p>
            <a:pPr fontAlgn="base">
              <a:spcBef>
                <a:spcPct val="0"/>
              </a:spcBef>
              <a:spcAft>
                <a:spcPct val="0"/>
              </a:spcAft>
            </a:pPr>
            <a:endParaRPr lang="en-US" sz="2800" smtClean="0">
              <a:solidFill>
                <a:srgbClr val="000000"/>
              </a:solidFill>
            </a:endParaRPr>
          </a:p>
        </p:txBody>
      </p:sp>
      <p:sp>
        <p:nvSpPr>
          <p:cNvPr id="34866" name="Line 107"/>
          <p:cNvSpPr>
            <a:spLocks noChangeShapeType="1"/>
          </p:cNvSpPr>
          <p:nvPr/>
        </p:nvSpPr>
        <p:spPr bwMode="auto">
          <a:xfrm>
            <a:off x="5715000" y="1905000"/>
            <a:ext cx="0" cy="30480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800" smtClean="0">
              <a:solidFill>
                <a:srgbClr val="000000"/>
              </a:solidFill>
            </a:endParaRPr>
          </a:p>
        </p:txBody>
      </p:sp>
      <p:sp>
        <p:nvSpPr>
          <p:cNvPr id="34867" name="Line 108"/>
          <p:cNvSpPr>
            <a:spLocks noChangeShapeType="1"/>
          </p:cNvSpPr>
          <p:nvPr/>
        </p:nvSpPr>
        <p:spPr bwMode="auto">
          <a:xfrm flipH="1" flipV="1">
            <a:off x="5638800" y="1828800"/>
            <a:ext cx="76200" cy="7620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800" smtClean="0">
              <a:solidFill>
                <a:srgbClr val="000000"/>
              </a:solidFill>
            </a:endParaRPr>
          </a:p>
        </p:txBody>
      </p:sp>
      <p:sp>
        <p:nvSpPr>
          <p:cNvPr id="34868" name="Line 109"/>
          <p:cNvSpPr>
            <a:spLocks noChangeShapeType="1"/>
          </p:cNvSpPr>
          <p:nvPr/>
        </p:nvSpPr>
        <p:spPr bwMode="auto">
          <a:xfrm>
            <a:off x="5715000" y="2209800"/>
            <a:ext cx="76200" cy="7620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800" smtClean="0">
              <a:solidFill>
                <a:srgbClr val="000000"/>
              </a:solidFill>
            </a:endParaRPr>
          </a:p>
        </p:txBody>
      </p:sp>
      <p:graphicFrame>
        <p:nvGraphicFramePr>
          <p:cNvPr id="34818" name="Object 116"/>
          <p:cNvGraphicFramePr>
            <a:graphicFrameLocks noChangeAspect="1"/>
          </p:cNvGraphicFramePr>
          <p:nvPr/>
        </p:nvGraphicFramePr>
        <p:xfrm>
          <a:off x="6781800" y="3657600"/>
          <a:ext cx="1535113" cy="320675"/>
        </p:xfrm>
        <a:graphic>
          <a:graphicData uri="http://schemas.openxmlformats.org/presentationml/2006/ole">
            <p:oleObj spid="_x0000_s7353" name="Equation" r:id="rId3" imgW="1091726" imgH="228501" progId="">
              <p:embed/>
            </p:oleObj>
          </a:graphicData>
        </a:graphic>
      </p:graphicFrame>
    </p:spTree>
    <p:extLst>
      <p:ext uri="{BB962C8B-B14F-4D97-AF65-F5344CB8AC3E}">
        <p14:creationId xmlns:p14="http://schemas.microsoft.com/office/powerpoint/2010/main" xmlns="" val="23418841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42900" lvl="0" indent="-342900">
              <a:spcBef>
                <a:spcPct val="20000"/>
              </a:spcBef>
            </a:pPr>
            <a:r>
              <a:rPr lang="en-US" sz="2800" b="1" dirty="0">
                <a:solidFill>
                  <a:srgbClr val="FF0000"/>
                </a:solidFill>
                <a:latin typeface="Times New Roman" pitchFamily="18" charset="0"/>
                <a:cs typeface="Times New Roman" pitchFamily="18" charset="0"/>
              </a:rPr>
              <a:t>The Diode </a:t>
            </a:r>
            <a:r>
              <a:rPr lang="en-US" sz="2800" b="1" dirty="0" smtClean="0">
                <a:solidFill>
                  <a:srgbClr val="FF0000"/>
                </a:solidFill>
                <a:latin typeface="Times New Roman" pitchFamily="18" charset="0"/>
                <a:cs typeface="Times New Roman" pitchFamily="18" charset="0"/>
              </a:rPr>
              <a:t>Applications:</a:t>
            </a:r>
            <a:endParaRPr lang="en-US" sz="2800" b="1" dirty="0">
              <a:solidFill>
                <a:srgbClr val="FF0000"/>
              </a:solidFill>
              <a:latin typeface="Times New Roman" pitchFamily="18" charset="0"/>
              <a:ea typeface="+mn-ea"/>
              <a:cs typeface="Times New Roman" pitchFamily="18" charset="0"/>
            </a:endParaRPr>
          </a:p>
        </p:txBody>
      </p:sp>
      <p:sp>
        <p:nvSpPr>
          <p:cNvPr id="3" name="Content Placeholder 2"/>
          <p:cNvSpPr>
            <a:spLocks noGrp="1"/>
          </p:cNvSpPr>
          <p:nvPr>
            <p:ph idx="1"/>
          </p:nvPr>
        </p:nvSpPr>
        <p:spPr/>
        <p:txBody>
          <a:bodyPr>
            <a:normAutofit/>
          </a:bodyPr>
          <a:lstStyle/>
          <a:p>
            <a:pPr marL="0" indent="0">
              <a:buNone/>
            </a:pPr>
            <a:r>
              <a:rPr lang="en-US" sz="2400" dirty="0">
                <a:solidFill>
                  <a:srgbClr val="FF0000"/>
                </a:solidFill>
                <a:latin typeface="Times New Roman" pitchFamily="18" charset="0"/>
                <a:cs typeface="Times New Roman" pitchFamily="18" charset="0"/>
              </a:rPr>
              <a:t> </a:t>
            </a:r>
            <a:r>
              <a:rPr lang="en-US" sz="2400" dirty="0" smtClean="0">
                <a:solidFill>
                  <a:srgbClr val="FF0000"/>
                </a:solidFill>
                <a:latin typeface="Times New Roman" pitchFamily="18" charset="0"/>
                <a:cs typeface="Times New Roman" pitchFamily="18" charset="0"/>
              </a:rPr>
              <a:t>   </a:t>
            </a:r>
            <a:r>
              <a:rPr lang="en-US" sz="2400" b="1" dirty="0" smtClean="0">
                <a:solidFill>
                  <a:srgbClr val="FF0000"/>
                </a:solidFill>
                <a:latin typeface="Times New Roman" pitchFamily="18" charset="0"/>
                <a:cs typeface="Times New Roman" pitchFamily="18" charset="0"/>
              </a:rPr>
              <a:t>Objectives:</a:t>
            </a:r>
          </a:p>
          <a:p>
            <a:pPr marL="0" indent="0">
              <a:buNone/>
            </a:pPr>
            <a:endParaRPr lang="en-US" sz="2400" dirty="0" smtClean="0">
              <a:solidFill>
                <a:srgbClr val="FF0000"/>
              </a:solidFill>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Explain and analyze the operation of </a:t>
            </a:r>
            <a:r>
              <a:rPr lang="en-US" sz="2400" b="1" i="1" dirty="0" smtClean="0">
                <a:solidFill>
                  <a:srgbClr val="FF3300"/>
                </a:solidFill>
                <a:latin typeface="Times New Roman" pitchFamily="18" charset="0"/>
                <a:cs typeface="Times New Roman" pitchFamily="18" charset="0"/>
              </a:rPr>
              <a:t>half-wave rectifiers.</a:t>
            </a:r>
          </a:p>
          <a:p>
            <a:pPr marL="0" indent="0">
              <a:buClr>
                <a:srgbClr val="FF0000"/>
              </a:buClr>
              <a:buNone/>
            </a:pPr>
            <a:r>
              <a:rPr lang="en-US" sz="2400" dirty="0" smtClean="0">
                <a:latin typeface="Times New Roman" pitchFamily="18" charset="0"/>
                <a:cs typeface="Times New Roman" pitchFamily="18" charset="0"/>
              </a:rPr>
              <a:t> </a:t>
            </a:r>
          </a:p>
          <a:p>
            <a:pPr>
              <a:buClr>
                <a:srgbClr val="FF0000"/>
              </a:buClr>
              <a:buFont typeface="Wingdings" pitchFamily="2" charset="2"/>
              <a:buChar char="Ø"/>
            </a:pPr>
            <a:r>
              <a:rPr lang="en-US" sz="2400" dirty="0" smtClean="0">
                <a:latin typeface="Times New Roman" pitchFamily="18" charset="0"/>
                <a:cs typeface="Times New Roman" pitchFamily="18" charset="0"/>
              </a:rPr>
              <a:t>Explain</a:t>
            </a:r>
            <a:r>
              <a:rPr lang="en-US" sz="2400" dirty="0" smtClean="0">
                <a:solidFill>
                  <a:prstClr val="black"/>
                </a:solidFill>
                <a:latin typeface="Times New Roman" pitchFamily="18" charset="0"/>
                <a:cs typeface="Times New Roman" pitchFamily="18" charset="0"/>
              </a:rPr>
              <a:t> </a:t>
            </a:r>
            <a:r>
              <a:rPr lang="en-US" sz="2400" dirty="0">
                <a:solidFill>
                  <a:prstClr val="black"/>
                </a:solidFill>
                <a:latin typeface="Times New Roman" pitchFamily="18" charset="0"/>
                <a:cs typeface="Times New Roman" pitchFamily="18" charset="0"/>
              </a:rPr>
              <a:t>and analyze the operation of  </a:t>
            </a:r>
            <a:r>
              <a:rPr lang="en-US" sz="2400" b="1" i="1" dirty="0" smtClean="0">
                <a:solidFill>
                  <a:srgbClr val="FF3300"/>
                </a:solidFill>
                <a:latin typeface="Times New Roman" pitchFamily="18" charset="0"/>
                <a:cs typeface="Times New Roman" pitchFamily="18" charset="0"/>
              </a:rPr>
              <a:t>full-wave </a:t>
            </a:r>
            <a:r>
              <a:rPr lang="en-US" sz="2400" b="1" i="1" dirty="0">
                <a:solidFill>
                  <a:srgbClr val="FF3300"/>
                </a:solidFill>
                <a:latin typeface="Times New Roman" pitchFamily="18" charset="0"/>
                <a:cs typeface="Times New Roman" pitchFamily="18" charset="0"/>
              </a:rPr>
              <a:t>rectifiers. </a:t>
            </a:r>
            <a:endParaRPr lang="en-US" sz="2400" b="1" i="1" dirty="0" smtClean="0">
              <a:solidFill>
                <a:srgbClr val="FF3300"/>
              </a:solidFill>
              <a:latin typeface="Times New Roman" pitchFamily="18" charset="0"/>
              <a:cs typeface="Times New Roman" pitchFamily="18" charset="0"/>
            </a:endParaRPr>
          </a:p>
          <a:p>
            <a:pPr>
              <a:buClr>
                <a:srgbClr val="FF0000"/>
              </a:buClr>
              <a:buFont typeface="Wingdings" pitchFamily="2" charset="2"/>
              <a:buChar char="Ø"/>
            </a:pPr>
            <a:endParaRPr lang="en-US" sz="2400" dirty="0">
              <a:solidFill>
                <a:prstClr val="black"/>
              </a:solidFill>
              <a:latin typeface="Times New Roman" pitchFamily="18" charset="0"/>
              <a:cs typeface="Times New Roman" pitchFamily="18" charset="0"/>
            </a:endParaRPr>
          </a:p>
          <a:p>
            <a:pPr marL="342900" lvl="1" indent="-342900">
              <a:buClr>
                <a:srgbClr val="FF0000"/>
              </a:buClr>
              <a:buFont typeface="Wingdings" pitchFamily="2" charset="2"/>
              <a:buChar char="Ø"/>
            </a:pPr>
            <a:r>
              <a:rPr lang="en-US" sz="2400" dirty="0">
                <a:latin typeface="Times New Roman" pitchFamily="18" charset="0"/>
                <a:cs typeface="Times New Roman" pitchFamily="18" charset="0"/>
              </a:rPr>
              <a:t>Define </a:t>
            </a:r>
            <a:r>
              <a:rPr lang="en-US" sz="2400" dirty="0" smtClean="0">
                <a:latin typeface="Times New Roman" pitchFamily="18" charset="0"/>
                <a:cs typeface="Times New Roman" pitchFamily="18" charset="0"/>
              </a:rPr>
              <a:t>a power supply and the </a:t>
            </a:r>
            <a:r>
              <a:rPr lang="en-US" sz="2400" dirty="0">
                <a:latin typeface="Times New Roman" pitchFamily="18" charset="0"/>
                <a:cs typeface="Times New Roman" pitchFamily="18" charset="0"/>
              </a:rPr>
              <a:t>main components in a common linear AC to DC power </a:t>
            </a:r>
            <a:r>
              <a:rPr lang="en-US" sz="2400" dirty="0" smtClean="0">
                <a:latin typeface="Times New Roman" pitchFamily="18" charset="0"/>
                <a:cs typeface="Times New Roman" pitchFamily="18" charset="0"/>
              </a:rPr>
              <a:t>supply. Explain </a:t>
            </a:r>
            <a:r>
              <a:rPr lang="en-US" sz="2400" dirty="0">
                <a:latin typeface="Times New Roman" pitchFamily="18" charset="0"/>
                <a:cs typeface="Times New Roman" pitchFamily="18" charset="0"/>
              </a:rPr>
              <a:t>the purpose and function of </a:t>
            </a:r>
            <a:r>
              <a:rPr lang="en-US" sz="2400" dirty="0" smtClean="0">
                <a:latin typeface="Times New Roman" pitchFamily="18" charset="0"/>
                <a:cs typeface="Times New Roman" pitchFamily="18" charset="0"/>
              </a:rPr>
              <a:t>each component.</a:t>
            </a:r>
          </a:p>
        </p:txBody>
      </p:sp>
    </p:spTree>
    <p:extLst>
      <p:ext uri="{BB962C8B-B14F-4D97-AF65-F5344CB8AC3E}">
        <p14:creationId xmlns:p14="http://schemas.microsoft.com/office/powerpoint/2010/main" xmlns="" val="20748926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0000"/>
                </a:solidFill>
                <a:latin typeface="Times New Roman" pitchFamily="18" charset="0"/>
                <a:cs typeface="Times New Roman" pitchFamily="18" charset="0"/>
              </a:rPr>
              <a:t>The Diode Applications:</a:t>
            </a:r>
            <a:endParaRPr lang="en-US" sz="2800" dirty="0"/>
          </a:p>
        </p:txBody>
      </p:sp>
      <p:sp>
        <p:nvSpPr>
          <p:cNvPr id="3" name="Content Placeholder 2"/>
          <p:cNvSpPr>
            <a:spLocks noGrp="1"/>
          </p:cNvSpPr>
          <p:nvPr>
            <p:ph idx="1"/>
          </p:nvPr>
        </p:nvSpPr>
        <p:spPr/>
        <p:txBody>
          <a:bodyPr>
            <a:normAutofit/>
          </a:bodyPr>
          <a:lstStyle/>
          <a:p>
            <a:pPr marL="0" indent="0">
              <a:buNone/>
            </a:pPr>
            <a:r>
              <a:rPr lang="en-US" sz="2800" b="1" dirty="0">
                <a:solidFill>
                  <a:srgbClr val="FF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   </a:t>
            </a:r>
            <a:r>
              <a:rPr lang="en-US" sz="2400" b="1" dirty="0" smtClean="0">
                <a:solidFill>
                  <a:srgbClr val="FF0000"/>
                </a:solidFill>
                <a:latin typeface="Times New Roman" pitchFamily="18" charset="0"/>
                <a:cs typeface="Times New Roman" pitchFamily="18" charset="0"/>
              </a:rPr>
              <a:t>Objectives:</a:t>
            </a:r>
          </a:p>
          <a:p>
            <a:pPr marL="0" indent="0">
              <a:buNone/>
            </a:pPr>
            <a:endParaRPr lang="en-US" sz="2800" b="1" dirty="0" smtClean="0">
              <a:solidFill>
                <a:srgbClr val="FF0000"/>
              </a:solidFill>
              <a:latin typeface="Times New Roman" pitchFamily="18" charset="0"/>
              <a:cs typeface="Times New Roman" pitchFamily="18" charset="0"/>
            </a:endParaRPr>
          </a:p>
          <a:p>
            <a:pPr marL="342900" lvl="1" indent="-342900">
              <a:buClr>
                <a:srgbClr val="FF0000"/>
              </a:buClr>
              <a:buFont typeface="Wingdings" pitchFamily="2" charset="2"/>
              <a:buChar char="Ø"/>
            </a:pPr>
            <a:r>
              <a:rPr lang="en-US" sz="2400" dirty="0" smtClean="0">
                <a:latin typeface="Times New Roman" pitchFamily="18" charset="0"/>
                <a:cs typeface="Times New Roman" pitchFamily="18" charset="0"/>
              </a:rPr>
              <a:t>Define </a:t>
            </a:r>
            <a:r>
              <a:rPr lang="en-US" sz="2400" dirty="0">
                <a:latin typeface="Times New Roman" pitchFamily="18" charset="0"/>
                <a:cs typeface="Times New Roman" pitchFamily="18" charset="0"/>
              </a:rPr>
              <a:t>the </a:t>
            </a:r>
            <a:r>
              <a:rPr lang="en-US" sz="2400" dirty="0" smtClean="0">
                <a:latin typeface="Times New Roman" pitchFamily="18" charset="0"/>
                <a:cs typeface="Times New Roman" pitchFamily="18" charset="0"/>
              </a:rPr>
              <a:t>components </a:t>
            </a:r>
            <a:r>
              <a:rPr lang="en-US" sz="2400" dirty="0">
                <a:latin typeface="Times New Roman" pitchFamily="18" charset="0"/>
                <a:cs typeface="Times New Roman" pitchFamily="18" charset="0"/>
              </a:rPr>
              <a:t>that </a:t>
            </a:r>
            <a:r>
              <a:rPr lang="en-US" sz="2400" dirty="0" smtClean="0">
                <a:latin typeface="Times New Roman" pitchFamily="18" charset="0"/>
                <a:cs typeface="Times New Roman" pitchFamily="18" charset="0"/>
              </a:rPr>
              <a:t>transform </a:t>
            </a:r>
            <a:r>
              <a:rPr lang="en-US" sz="2400" dirty="0">
                <a:latin typeface="Times New Roman" pitchFamily="18" charset="0"/>
                <a:cs typeface="Times New Roman" pitchFamily="18" charset="0"/>
              </a:rPr>
              <a:t>pulsating DC into constant DC. </a:t>
            </a:r>
            <a:r>
              <a:rPr lang="en-US" sz="2400" dirty="0" smtClean="0">
                <a:latin typeface="Times New Roman" pitchFamily="18" charset="0"/>
                <a:cs typeface="Times New Roman" pitchFamily="18" charset="0"/>
              </a:rPr>
              <a:t>Define </a:t>
            </a:r>
            <a:r>
              <a:rPr lang="en-US" sz="2400" dirty="0">
                <a:latin typeface="Times New Roman" pitchFamily="18" charset="0"/>
                <a:cs typeface="Times New Roman" pitchFamily="18" charset="0"/>
              </a:rPr>
              <a:t>ripple and identify its origins. </a:t>
            </a:r>
          </a:p>
          <a:p>
            <a:pPr marL="0" indent="0">
              <a:buNone/>
            </a:pPr>
            <a:endParaRPr lang="en-US" sz="2400" b="1" dirty="0">
              <a:solidFill>
                <a:srgbClr val="FF0000"/>
              </a:solidFill>
              <a:latin typeface="Times New Roman" pitchFamily="18" charset="0"/>
              <a:cs typeface="Times New Roman" pitchFamily="18" charset="0"/>
            </a:endParaRPr>
          </a:p>
          <a:p>
            <a:pPr>
              <a:buClr>
                <a:srgbClr val="FF0000"/>
              </a:buClr>
              <a:buFont typeface="Wingdings" pitchFamily="2" charset="2"/>
              <a:buChar char="Ø"/>
            </a:pPr>
            <a:r>
              <a:rPr lang="en-US" sz="2400" dirty="0" smtClean="0">
                <a:solidFill>
                  <a:prstClr val="black"/>
                </a:solidFill>
                <a:latin typeface="Times New Roman" pitchFamily="18" charset="0"/>
                <a:cs typeface="Times New Roman" pitchFamily="18" charset="0"/>
              </a:rPr>
              <a:t>Understand </a:t>
            </a:r>
            <a:r>
              <a:rPr lang="en-US" sz="2400" dirty="0">
                <a:solidFill>
                  <a:prstClr val="black"/>
                </a:solidFill>
                <a:latin typeface="Times New Roman" pitchFamily="18" charset="0"/>
                <a:cs typeface="Times New Roman" pitchFamily="18" charset="0"/>
              </a:rPr>
              <a:t>the operation of diode limiting and clamping circuits. </a:t>
            </a:r>
            <a:endParaRPr lang="en-US" sz="2400" dirty="0" smtClean="0">
              <a:solidFill>
                <a:prstClr val="black"/>
              </a:solidFill>
              <a:latin typeface="Times New Roman" pitchFamily="18" charset="0"/>
              <a:cs typeface="Times New Roman" pitchFamily="18" charset="0"/>
            </a:endParaRPr>
          </a:p>
          <a:p>
            <a:pPr marL="0" indent="0">
              <a:buClr>
                <a:srgbClr val="FF0000"/>
              </a:buClr>
              <a:buNone/>
            </a:pPr>
            <a:endParaRPr lang="en-US" sz="2400" dirty="0" smtClean="0">
              <a:solidFill>
                <a:prstClr val="black"/>
              </a:solidFill>
              <a:latin typeface="Times New Roman" pitchFamily="18" charset="0"/>
              <a:cs typeface="Times New Roman" pitchFamily="18" charset="0"/>
            </a:endParaRPr>
          </a:p>
          <a:p>
            <a:pPr>
              <a:buClr>
                <a:srgbClr val="FF0000"/>
              </a:buClr>
              <a:buFont typeface="Wingdings" pitchFamily="2" charset="2"/>
              <a:buChar char="Ø"/>
            </a:pPr>
            <a:r>
              <a:rPr lang="en-US" sz="2400" dirty="0" smtClean="0">
                <a:solidFill>
                  <a:prstClr val="black"/>
                </a:solidFill>
                <a:latin typeface="Times New Roman" pitchFamily="18" charset="0"/>
                <a:cs typeface="Times New Roman" pitchFamily="18" charset="0"/>
              </a:rPr>
              <a:t>Interpret </a:t>
            </a:r>
            <a:r>
              <a:rPr lang="en-US" sz="2400" dirty="0">
                <a:solidFill>
                  <a:prstClr val="black"/>
                </a:solidFill>
                <a:latin typeface="Times New Roman" pitchFamily="18" charset="0"/>
                <a:cs typeface="Times New Roman" pitchFamily="18" charset="0"/>
              </a:rPr>
              <a:t>and use a diode data sheet.</a:t>
            </a:r>
            <a:endParaRPr lang="en-US" sz="2400" dirty="0">
              <a:latin typeface="Times New Roman" pitchFamily="18" charset="0"/>
              <a:cs typeface="Times New Roman" pitchFamily="18" charset="0"/>
            </a:endParaRPr>
          </a:p>
          <a:p>
            <a:pPr>
              <a:buClr>
                <a:srgbClr val="FF0000"/>
              </a:buClr>
              <a:buFont typeface="Wingdings" pitchFamily="2" charset="2"/>
              <a:buChar char="Ø"/>
            </a:pPr>
            <a:endParaRPr lang="en-US" sz="2400" dirty="0">
              <a:solidFill>
                <a:prstClr val="black"/>
              </a:solidFill>
              <a:latin typeface="Times New Roman" pitchFamily="18" charset="0"/>
              <a:cs typeface="Times New Roman" pitchFamily="18" charset="0"/>
            </a:endParaRPr>
          </a:p>
          <a:p>
            <a:pPr marL="0" indent="0">
              <a:buNone/>
            </a:pPr>
            <a:endParaRPr lang="en-US" sz="2400" dirty="0"/>
          </a:p>
        </p:txBody>
      </p:sp>
    </p:spTree>
    <p:extLst>
      <p:ext uri="{BB962C8B-B14F-4D97-AF65-F5344CB8AC3E}">
        <p14:creationId xmlns:p14="http://schemas.microsoft.com/office/powerpoint/2010/main" xmlns="" val="33777892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kern="1200" dirty="0" smtClean="0">
                <a:solidFill>
                  <a:srgbClr val="FF0000"/>
                </a:solidFill>
                <a:latin typeface="Times New Roman" pitchFamily="18" charset="0"/>
                <a:cs typeface="Times New Roman" pitchFamily="18" charset="0"/>
              </a:rPr>
              <a:t>The Diode-Rectifiers:</a:t>
            </a:r>
            <a:endParaRPr lang="en-US" sz="2800" b="1" dirty="0">
              <a:solidFill>
                <a:srgbClr val="FF33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615B7417-2C81-4EBE-9915-A8ED9AA3D640}" type="slidenum">
              <a:rPr lang="en-US" smtClean="0">
                <a:solidFill>
                  <a:srgbClr val="000000"/>
                </a:solidFill>
              </a:rPr>
              <a:pPr>
                <a:defRPr/>
              </a:pPr>
              <a:t>9</a:t>
            </a:fld>
            <a:endParaRPr lang="th-TH">
              <a:solidFill>
                <a:srgbClr val="000000"/>
              </a:solidFill>
            </a:endParaRPr>
          </a:p>
        </p:txBody>
      </p:sp>
      <p:sp>
        <p:nvSpPr>
          <p:cNvPr id="5" name="Rectangle 4"/>
          <p:cNvSpPr>
            <a:spLocks noGrp="1" noChangeArrowheads="1"/>
          </p:cNvSpPr>
          <p:nvPr>
            <p:ph idx="1"/>
          </p:nvPr>
        </p:nvSpPr>
        <p:spPr>
          <a:noFill/>
        </p:spPr>
        <p:txBody>
          <a:bodyPr/>
          <a:lstStyle/>
          <a:p>
            <a:pPr eaLnBrk="1" hangingPunct="1">
              <a:buNone/>
            </a:pPr>
            <a:r>
              <a:rPr lang="en-US" altLang="zh-CN" sz="2400" b="1" dirty="0">
                <a:solidFill>
                  <a:srgbClr val="FF3300"/>
                </a:solidFill>
                <a:latin typeface="Times New Roman" pitchFamily="18" charset="0"/>
                <a:ea typeface="宋体" pitchFamily="2" charset="-122"/>
                <a:cs typeface="Times New Roman" pitchFamily="18" charset="0"/>
              </a:rPr>
              <a:t>	</a:t>
            </a:r>
            <a:r>
              <a:rPr lang="en-US" altLang="zh-CN" sz="2400" b="1" dirty="0" smtClean="0">
                <a:solidFill>
                  <a:srgbClr val="FF3300"/>
                </a:solidFill>
                <a:latin typeface="Times New Roman" pitchFamily="18" charset="0"/>
                <a:ea typeface="宋体" pitchFamily="2" charset="-122"/>
                <a:cs typeface="Times New Roman" pitchFamily="18" charset="0"/>
              </a:rPr>
              <a:t>  Rectifier Circuits:</a:t>
            </a:r>
          </a:p>
          <a:p>
            <a:pPr lvl="1" eaLnBrk="1" hangingPunct="1">
              <a:lnSpc>
                <a:spcPct val="200000"/>
              </a:lnSpc>
              <a:buClr>
                <a:srgbClr val="FF0000"/>
              </a:buClr>
              <a:buFont typeface="Wingdings" pitchFamily="2" charset="2"/>
              <a:buChar char="Ø"/>
            </a:pPr>
            <a:r>
              <a:rPr lang="en-US" altLang="zh-CN" sz="2400" dirty="0" smtClean="0">
                <a:latin typeface="Times New Roman" pitchFamily="18" charset="0"/>
                <a:ea typeface="宋体" pitchFamily="2" charset="-122"/>
                <a:cs typeface="Times New Roman" pitchFamily="18" charset="0"/>
              </a:rPr>
              <a:t> Half-Wave Rectifier</a:t>
            </a:r>
            <a:endParaRPr lang="en-US" altLang="zh-CN" sz="2400" dirty="0">
              <a:latin typeface="Times New Roman" pitchFamily="18" charset="0"/>
              <a:ea typeface="宋体" pitchFamily="2" charset="-122"/>
              <a:cs typeface="Times New Roman" pitchFamily="18" charset="0"/>
            </a:endParaRPr>
          </a:p>
          <a:p>
            <a:pPr lvl="1" eaLnBrk="1" hangingPunct="1">
              <a:lnSpc>
                <a:spcPct val="200000"/>
              </a:lnSpc>
              <a:buClr>
                <a:srgbClr val="FF0000"/>
              </a:buClr>
              <a:buFont typeface="Wingdings" pitchFamily="2" charset="2"/>
              <a:buChar char="Ø"/>
            </a:pPr>
            <a:r>
              <a:rPr lang="en-US" altLang="zh-CN" sz="2400" dirty="0" smtClean="0">
                <a:latin typeface="Times New Roman" pitchFamily="18" charset="0"/>
                <a:ea typeface="宋体" pitchFamily="2" charset="-122"/>
                <a:cs typeface="Times New Roman" pitchFamily="18" charset="0"/>
              </a:rPr>
              <a:t> Full-Wave Rectifier</a:t>
            </a:r>
            <a:endParaRPr lang="en-US" altLang="zh-CN" sz="2400" dirty="0">
              <a:latin typeface="Times New Roman" pitchFamily="18" charset="0"/>
              <a:ea typeface="宋体" pitchFamily="2" charset="-122"/>
              <a:cs typeface="Times New Roman" pitchFamily="18" charset="0"/>
            </a:endParaRPr>
          </a:p>
          <a:p>
            <a:pPr lvl="1" eaLnBrk="1" hangingPunct="1">
              <a:lnSpc>
                <a:spcPct val="200000"/>
              </a:lnSpc>
              <a:buClr>
                <a:srgbClr val="FF0000"/>
              </a:buClr>
              <a:buFont typeface="Wingdings" pitchFamily="2" charset="2"/>
              <a:buChar char="Ø"/>
            </a:pPr>
            <a:r>
              <a:rPr lang="en-US" altLang="zh-CN" sz="2400" dirty="0" smtClean="0">
                <a:latin typeface="Times New Roman" pitchFamily="18" charset="0"/>
                <a:ea typeface="宋体" pitchFamily="2" charset="-122"/>
                <a:cs typeface="Times New Roman" pitchFamily="18" charset="0"/>
              </a:rPr>
              <a:t> The </a:t>
            </a:r>
            <a:r>
              <a:rPr lang="en-US" altLang="zh-CN" sz="2400" dirty="0">
                <a:latin typeface="Times New Roman" pitchFamily="18" charset="0"/>
                <a:ea typeface="宋体" pitchFamily="2" charset="-122"/>
                <a:cs typeface="Times New Roman" pitchFamily="18" charset="0"/>
              </a:rPr>
              <a:t>P</a:t>
            </a:r>
            <a:r>
              <a:rPr lang="en-US" altLang="zh-CN" sz="2400" dirty="0" smtClean="0">
                <a:latin typeface="Times New Roman" pitchFamily="18" charset="0"/>
                <a:ea typeface="宋体" pitchFamily="2" charset="-122"/>
                <a:cs typeface="Times New Roman" pitchFamily="18" charset="0"/>
              </a:rPr>
              <a:t>eak Rectifier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200" b="1" dirty="0" smtClean="0">
                <a:solidFill>
                  <a:srgbClr val="FF0000"/>
                </a:solidFill>
                <a:latin typeface="Times New Roman" pitchFamily="18" charset="0"/>
                <a:cs typeface="Times New Roman" pitchFamily="18" charset="0"/>
              </a:rPr>
              <a:t>Rectifier Circuits</a:t>
            </a:r>
            <a:endParaRPr lang="en-US" sz="3200"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pPr eaLnBrk="1" hangingPunct="1"/>
            <a:r>
              <a:rPr lang="en-GB" sz="2400" b="1" i="1" dirty="0" smtClean="0">
                <a:latin typeface="Times New Roman" pitchFamily="18" charset="0"/>
                <a:cs typeface="Times New Roman" pitchFamily="18" charset="0"/>
                <a:sym typeface="Symbol" pitchFamily="18" charset="2"/>
              </a:rPr>
              <a:t>Let us consider an </a:t>
            </a:r>
            <a:r>
              <a:rPr lang="en-GB" sz="2400" b="1" i="1" dirty="0" smtClean="0">
                <a:solidFill>
                  <a:srgbClr val="0000FF"/>
                </a:solidFill>
                <a:latin typeface="Times New Roman" pitchFamily="18" charset="0"/>
                <a:cs typeface="Times New Roman" pitchFamily="18" charset="0"/>
                <a:sym typeface="Symbol" pitchFamily="18" charset="2"/>
              </a:rPr>
              <a:t>Ideal Diode Model </a:t>
            </a:r>
            <a:r>
              <a:rPr lang="en-GB" sz="2400" b="1" i="1" dirty="0" smtClean="0">
                <a:latin typeface="Times New Roman" pitchFamily="18" charset="0"/>
                <a:cs typeface="Times New Roman" pitchFamily="18" charset="0"/>
                <a:sym typeface="Symbol" pitchFamily="18" charset="2"/>
              </a:rPr>
              <a:t>for </a:t>
            </a:r>
          </a:p>
          <a:p>
            <a:pPr eaLnBrk="1" hangingPunct="1"/>
            <a:r>
              <a:rPr lang="en-GB" sz="2400" b="1" i="1" dirty="0" smtClean="0">
                <a:solidFill>
                  <a:srgbClr val="FF0000"/>
                </a:solidFill>
                <a:latin typeface="Times New Roman" pitchFamily="18" charset="0"/>
                <a:cs typeface="Times New Roman" pitchFamily="18" charset="0"/>
                <a:sym typeface="Symbol" pitchFamily="18" charset="2"/>
              </a:rPr>
              <a:t>Diode-Rectifier-Analysis</a:t>
            </a:r>
          </a:p>
        </p:txBody>
      </p:sp>
      <p:sp>
        <p:nvSpPr>
          <p:cNvPr id="4" name="Slide Number Placeholder 3"/>
          <p:cNvSpPr>
            <a:spLocks noGrp="1"/>
          </p:cNvSpPr>
          <p:nvPr>
            <p:ph type="sldNum" sz="quarter" idx="12"/>
          </p:nvPr>
        </p:nvSpPr>
        <p:spPr/>
        <p:txBody>
          <a:bodyPr/>
          <a:lstStyle/>
          <a:p>
            <a:pPr>
              <a:defRPr/>
            </a:pPr>
            <a:fld id="{925DFC32-F6AE-48A0-B80A-432302829BF3}" type="slidenum">
              <a:rPr lang="en-US" smtClean="0">
                <a:solidFill>
                  <a:srgbClr val="000000"/>
                </a:solidFill>
              </a:rPr>
              <a:pPr>
                <a:defRPr/>
              </a:pPr>
              <a:t>10</a:t>
            </a:fld>
            <a:endParaRPr lang="th-TH">
              <a:solidFill>
                <a:srgbClr val="0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GB" sz="2800" b="1" dirty="0" smtClean="0">
                <a:solidFill>
                  <a:srgbClr val="FF0000"/>
                </a:solidFill>
              </a:rPr>
              <a:t>Input Signal for </a:t>
            </a:r>
            <a:r>
              <a:rPr lang="en-GB" sz="2800" b="1" dirty="0" smtClean="0">
                <a:solidFill>
                  <a:srgbClr val="FF0000"/>
                </a:solidFill>
                <a:cs typeface="Times New Roman" pitchFamily="18" charset="0"/>
              </a:rPr>
              <a:t>Rectifier Circuits:</a:t>
            </a:r>
            <a:endParaRPr lang="en-GB" sz="2800" b="1" dirty="0" smtClean="0">
              <a:solidFill>
                <a:srgbClr val="FF0000"/>
              </a:solidFill>
            </a:endParaRPr>
          </a:p>
        </p:txBody>
      </p:sp>
      <p:sp>
        <p:nvSpPr>
          <p:cNvPr id="11267" name="Rectangle 5"/>
          <p:cNvSpPr>
            <a:spLocks noGrp="1" noChangeArrowheads="1"/>
          </p:cNvSpPr>
          <p:nvPr>
            <p:ph type="body" idx="1"/>
          </p:nvPr>
        </p:nvSpPr>
        <p:spPr>
          <a:xfrm>
            <a:off x="685800" y="1752600"/>
            <a:ext cx="7772400" cy="4114800"/>
          </a:xfrm>
        </p:spPr>
        <p:txBody>
          <a:bodyPr/>
          <a:lstStyle/>
          <a:p>
            <a:pPr eaLnBrk="1" hangingPunct="1">
              <a:buClr>
                <a:srgbClr val="FF0000"/>
              </a:buClr>
              <a:buNone/>
            </a:pPr>
            <a:r>
              <a:rPr lang="en-GB" sz="2800" dirty="0" smtClean="0"/>
              <a:t>	</a:t>
            </a:r>
            <a:r>
              <a:rPr lang="en-GB" sz="2000" dirty="0" smtClean="0"/>
              <a:t>In the simplified ideal diode case, the</a:t>
            </a:r>
            <a:r>
              <a:rPr lang="en-GB" sz="2000" b="1" i="1" dirty="0" smtClean="0">
                <a:solidFill>
                  <a:srgbClr val="008000"/>
                </a:solidFill>
              </a:rPr>
              <a:t> input </a:t>
            </a:r>
            <a:r>
              <a:rPr lang="en-GB" sz="2000" dirty="0" smtClean="0"/>
              <a:t>and   </a:t>
            </a:r>
            <a:r>
              <a:rPr lang="en-GB" sz="2000" b="1" i="1" dirty="0" smtClean="0">
                <a:solidFill>
                  <a:srgbClr val="FF0000"/>
                </a:solidFill>
              </a:rPr>
              <a:t>output </a:t>
            </a:r>
            <a:r>
              <a:rPr lang="en-GB" sz="2000" dirty="0" smtClean="0"/>
              <a:t>wave forms are as shown below:</a:t>
            </a:r>
          </a:p>
          <a:p>
            <a:pPr eaLnBrk="1" hangingPunct="1">
              <a:buNone/>
            </a:pPr>
            <a:endParaRPr lang="en-GB" sz="2800" dirty="0" smtClean="0"/>
          </a:p>
        </p:txBody>
      </p:sp>
      <p:sp>
        <p:nvSpPr>
          <p:cNvPr id="11268" name="Rectangle 3"/>
          <p:cNvSpPr>
            <a:spLocks noChangeArrowheads="1"/>
          </p:cNvSpPr>
          <p:nvPr/>
        </p:nvSpPr>
        <p:spPr bwMode="auto">
          <a:xfrm>
            <a:off x="0" y="6019800"/>
            <a:ext cx="2209800" cy="304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base">
              <a:spcBef>
                <a:spcPct val="0"/>
              </a:spcBef>
              <a:spcAft>
                <a:spcPct val="0"/>
              </a:spcAft>
            </a:pPr>
            <a:endParaRPr lang="en-US" sz="2800" baseline="-20000">
              <a:solidFill>
                <a:srgbClr val="000000"/>
              </a:solidFill>
            </a:endParaRPr>
          </a:p>
        </p:txBody>
      </p:sp>
      <p:sp>
        <p:nvSpPr>
          <p:cNvPr id="11269" name="Text Box 12"/>
          <p:cNvSpPr txBox="1">
            <a:spLocks noChangeArrowheads="1"/>
          </p:cNvSpPr>
          <p:nvPr/>
        </p:nvSpPr>
        <p:spPr bwMode="auto">
          <a:xfrm>
            <a:off x="1905000" y="6096000"/>
            <a:ext cx="3962400" cy="412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aseline="-20000">
                <a:solidFill>
                  <a:schemeClr val="tx1"/>
                </a:solidFill>
                <a:latin typeface="Times New Roman" pitchFamily="18" charset="0"/>
              </a:defRPr>
            </a:lvl1pPr>
            <a:lvl2pPr marL="742950" indent="-285750" eaLnBrk="0" hangingPunct="0">
              <a:defRPr sz="2800" baseline="-20000">
                <a:solidFill>
                  <a:schemeClr val="tx1"/>
                </a:solidFill>
                <a:latin typeface="Times New Roman" pitchFamily="18" charset="0"/>
              </a:defRPr>
            </a:lvl2pPr>
            <a:lvl3pPr marL="1143000" indent="-228600" eaLnBrk="0" hangingPunct="0">
              <a:defRPr sz="2800" baseline="-20000">
                <a:solidFill>
                  <a:schemeClr val="tx1"/>
                </a:solidFill>
                <a:latin typeface="Times New Roman" pitchFamily="18" charset="0"/>
              </a:defRPr>
            </a:lvl3pPr>
            <a:lvl4pPr marL="1600200" indent="-228600" eaLnBrk="0" hangingPunct="0">
              <a:defRPr sz="2800" baseline="-20000">
                <a:solidFill>
                  <a:schemeClr val="tx1"/>
                </a:solidFill>
                <a:latin typeface="Times New Roman" pitchFamily="18" charset="0"/>
              </a:defRPr>
            </a:lvl4pPr>
            <a:lvl5pPr marL="2057400" indent="-228600" eaLnBrk="0" hangingPunct="0">
              <a:defRPr sz="2800" baseline="-20000">
                <a:solidFill>
                  <a:schemeClr val="tx1"/>
                </a:solidFill>
                <a:latin typeface="Times New Roman" pitchFamily="18" charset="0"/>
              </a:defRPr>
            </a:lvl5pPr>
            <a:lvl6pPr marL="2514600" indent="-228600" eaLnBrk="0" fontAlgn="base" hangingPunct="0">
              <a:spcBef>
                <a:spcPct val="0"/>
              </a:spcBef>
              <a:spcAft>
                <a:spcPct val="0"/>
              </a:spcAft>
              <a:defRPr sz="2800" baseline="-20000">
                <a:solidFill>
                  <a:schemeClr val="tx1"/>
                </a:solidFill>
                <a:latin typeface="Times New Roman" pitchFamily="18" charset="0"/>
              </a:defRPr>
            </a:lvl6pPr>
            <a:lvl7pPr marL="2971800" indent="-228600" eaLnBrk="0" fontAlgn="base" hangingPunct="0">
              <a:spcBef>
                <a:spcPct val="0"/>
              </a:spcBef>
              <a:spcAft>
                <a:spcPct val="0"/>
              </a:spcAft>
              <a:defRPr sz="2800" baseline="-20000">
                <a:solidFill>
                  <a:schemeClr val="tx1"/>
                </a:solidFill>
                <a:latin typeface="Times New Roman" pitchFamily="18" charset="0"/>
              </a:defRPr>
            </a:lvl7pPr>
            <a:lvl8pPr marL="3429000" indent="-228600" eaLnBrk="0" fontAlgn="base" hangingPunct="0">
              <a:spcBef>
                <a:spcPct val="0"/>
              </a:spcBef>
              <a:spcAft>
                <a:spcPct val="0"/>
              </a:spcAft>
              <a:defRPr sz="2800" baseline="-20000">
                <a:solidFill>
                  <a:schemeClr val="tx1"/>
                </a:solidFill>
                <a:latin typeface="Times New Roman" pitchFamily="18" charset="0"/>
              </a:defRPr>
            </a:lvl8pPr>
            <a:lvl9pPr marL="3886200" indent="-228600" eaLnBrk="0" fontAlgn="base" hangingPunct="0">
              <a:spcBef>
                <a:spcPct val="0"/>
              </a:spcBef>
              <a:spcAft>
                <a:spcPct val="0"/>
              </a:spcAft>
              <a:defRPr sz="2800" baseline="-20000">
                <a:solidFill>
                  <a:schemeClr val="tx1"/>
                </a:solidFill>
                <a:latin typeface="Times New Roman" pitchFamily="18" charset="0"/>
              </a:defRPr>
            </a:lvl9pPr>
          </a:lstStyle>
          <a:p>
            <a:pPr eaLnBrk="1" fontAlgn="base" hangingPunct="1">
              <a:spcBef>
                <a:spcPct val="50000"/>
              </a:spcBef>
              <a:spcAft>
                <a:spcPct val="0"/>
              </a:spcAft>
            </a:pPr>
            <a:endParaRPr lang="en-US" sz="3200">
              <a:solidFill>
                <a:srgbClr val="000000"/>
              </a:solidFill>
            </a:endParaRPr>
          </a:p>
        </p:txBody>
      </p:sp>
      <p:grpSp>
        <p:nvGrpSpPr>
          <p:cNvPr id="11271" name="Group 10"/>
          <p:cNvGrpSpPr>
            <a:grpSpLocks/>
          </p:cNvGrpSpPr>
          <p:nvPr/>
        </p:nvGrpSpPr>
        <p:grpSpPr bwMode="auto">
          <a:xfrm>
            <a:off x="685800" y="2971800"/>
            <a:ext cx="7543800" cy="3429000"/>
            <a:chOff x="384" y="1968"/>
            <a:chExt cx="4752" cy="2160"/>
          </a:xfrm>
        </p:grpSpPr>
        <p:grpSp>
          <p:nvGrpSpPr>
            <p:cNvPr id="11273" name="Group 8"/>
            <p:cNvGrpSpPr>
              <a:grpSpLocks/>
            </p:cNvGrpSpPr>
            <p:nvPr/>
          </p:nvGrpSpPr>
          <p:grpSpPr bwMode="auto">
            <a:xfrm>
              <a:off x="480" y="1968"/>
              <a:ext cx="4272" cy="1872"/>
              <a:chOff x="656" y="2112"/>
              <a:chExt cx="3808" cy="1344"/>
            </a:xfrm>
          </p:grpSpPr>
          <p:pic>
            <p:nvPicPr>
              <p:cNvPr id="11275" name="Picture 6" descr="C:\DOCUME~1\TREVOR~1\LOCALS~1\Temp\\msotw9_temp0.bmp"/>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56" y="2224"/>
                <a:ext cx="1744" cy="1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6" name="Picture 7" descr="C:\DOCUME~1\TREVOR~1\LOCALS~1\Temp\\msotw9_temp0.bmp"/>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864" y="2112"/>
                <a:ext cx="1600" cy="1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1274" name="Rectangle 9"/>
            <p:cNvSpPr>
              <a:spLocks noChangeArrowheads="1"/>
            </p:cNvSpPr>
            <p:nvPr/>
          </p:nvSpPr>
          <p:spPr bwMode="auto">
            <a:xfrm>
              <a:off x="384" y="3648"/>
              <a:ext cx="4752" cy="48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base">
                <a:spcBef>
                  <a:spcPct val="0"/>
                </a:spcBef>
                <a:spcAft>
                  <a:spcPct val="0"/>
                </a:spcAft>
              </a:pPr>
              <a:endParaRPr lang="en-US" sz="2800" baseline="-20000">
                <a:solidFill>
                  <a:srgbClr val="000000"/>
                </a:solidFill>
              </a:endParaRPr>
            </a:p>
          </p:txBody>
        </p:sp>
      </p:grpSp>
    </p:spTree>
    <p:extLst>
      <p:ext uri="{BB962C8B-B14F-4D97-AF65-F5344CB8AC3E}">
        <p14:creationId xmlns:p14="http://schemas.microsoft.com/office/powerpoint/2010/main" xmlns="" val="5288189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The Diode-Rectifiers:</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524000"/>
            <a:ext cx="8229600" cy="4525963"/>
          </a:xfrm>
        </p:spPr>
        <p:txBody>
          <a:bodyPr>
            <a:normAutofit lnSpcReduction="10000"/>
          </a:bodyPr>
          <a:lstStyle/>
          <a:p>
            <a:pPr lvl="0">
              <a:buClr>
                <a:srgbClr val="FF0000"/>
              </a:buClr>
              <a:buSzPct val="125000"/>
              <a:buFont typeface="Wingdings" pitchFamily="2" charset="2"/>
              <a:buChar char="Ø"/>
            </a:pPr>
            <a:r>
              <a:rPr lang="en-US" sz="2000" dirty="0">
                <a:solidFill>
                  <a:prstClr val="black"/>
                </a:solidFill>
                <a:latin typeface="Times New Roman" pitchFamily="18" charset="0"/>
                <a:cs typeface="Times New Roman" pitchFamily="18" charset="0"/>
              </a:rPr>
              <a:t>One of the important application of  a diode is their use in the design of the </a:t>
            </a:r>
            <a:r>
              <a:rPr lang="en-US" sz="2000" b="1" i="1" dirty="0">
                <a:solidFill>
                  <a:srgbClr val="008000"/>
                </a:solidFill>
                <a:latin typeface="Times New Roman" pitchFamily="18" charset="0"/>
                <a:cs typeface="Times New Roman" pitchFamily="18" charset="0"/>
              </a:rPr>
              <a:t>rectifiers</a:t>
            </a:r>
            <a:r>
              <a:rPr lang="en-US" sz="2000" b="1" dirty="0">
                <a:solidFill>
                  <a:srgbClr val="008000"/>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which </a:t>
            </a:r>
            <a:r>
              <a:rPr lang="en-US" sz="2000" b="1" i="1" dirty="0">
                <a:solidFill>
                  <a:srgbClr val="008000"/>
                </a:solidFill>
                <a:latin typeface="Times New Roman" pitchFamily="18" charset="0"/>
                <a:cs typeface="Times New Roman" pitchFamily="18" charset="0"/>
              </a:rPr>
              <a:t>converts an ac signal into a dc signal. </a:t>
            </a:r>
          </a:p>
          <a:p>
            <a:pPr marL="0" lvl="0" indent="0">
              <a:buClr>
                <a:srgbClr val="FF0000"/>
              </a:buClr>
              <a:buSzPct val="125000"/>
              <a:buNone/>
            </a:pPr>
            <a:endParaRPr lang="en-US" sz="2000" dirty="0" smtClean="0">
              <a:solidFill>
                <a:prstClr val="black"/>
              </a:solidFill>
              <a:latin typeface="Times New Roman" pitchFamily="18" charset="0"/>
              <a:cs typeface="Times New Roman" pitchFamily="18" charset="0"/>
            </a:endParaRPr>
          </a:p>
          <a:p>
            <a:pPr lvl="0">
              <a:buClr>
                <a:srgbClr val="FF0000"/>
              </a:buClr>
              <a:buSzPct val="125000"/>
              <a:buFont typeface="Wingdings" pitchFamily="2" charset="2"/>
              <a:buChar char="Ø"/>
            </a:pPr>
            <a:r>
              <a:rPr lang="en-US" sz="2000" dirty="0" smtClean="0">
                <a:latin typeface="Times New Roman" pitchFamily="18" charset="0"/>
                <a:cs typeface="Times New Roman" pitchFamily="18" charset="0"/>
              </a:rPr>
              <a:t>Diodes conduct current only in one direction and block current in the other direction. Current flows </a:t>
            </a:r>
            <a:r>
              <a:rPr lang="en-US" sz="2000" dirty="0">
                <a:latin typeface="Times New Roman" pitchFamily="18" charset="0"/>
                <a:cs typeface="Times New Roman" pitchFamily="18" charset="0"/>
              </a:rPr>
              <a:t>in the forward biased diode. A forward-biased diode is said to be </a:t>
            </a:r>
            <a:r>
              <a:rPr lang="en-US" sz="2000" b="1" i="1" dirty="0">
                <a:solidFill>
                  <a:srgbClr val="008000"/>
                </a:solidFill>
                <a:latin typeface="Times New Roman" pitchFamily="18" charset="0"/>
                <a:cs typeface="Times New Roman" pitchFamily="18" charset="0"/>
              </a:rPr>
              <a:t>turned-on</a:t>
            </a:r>
            <a:r>
              <a:rPr lang="en-US" sz="2000" i="1" dirty="0">
                <a:solidFill>
                  <a:srgbClr val="008000"/>
                </a:solidFill>
                <a:latin typeface="Times New Roman" pitchFamily="18" charset="0"/>
                <a:cs typeface="Times New Roman" pitchFamily="18" charset="0"/>
              </a:rPr>
              <a:t> </a:t>
            </a:r>
            <a:r>
              <a:rPr lang="en-US" sz="2000" dirty="0">
                <a:latin typeface="Times New Roman" pitchFamily="18" charset="0"/>
                <a:cs typeface="Times New Roman" pitchFamily="18" charset="0"/>
              </a:rPr>
              <a:t> or simply </a:t>
            </a:r>
            <a:r>
              <a:rPr lang="en-US" sz="2000" b="1" i="1" dirty="0">
                <a:solidFill>
                  <a:srgbClr val="008000"/>
                </a:solidFill>
                <a:latin typeface="Times New Roman" pitchFamily="18" charset="0"/>
                <a:cs typeface="Times New Roman" pitchFamily="18" charset="0"/>
              </a:rPr>
              <a:t>“on</a:t>
            </a:r>
            <a:r>
              <a:rPr lang="en-US" sz="2000" b="1" i="1" dirty="0" smtClean="0">
                <a:solidFill>
                  <a:srgbClr val="008000"/>
                </a:solidFill>
                <a:latin typeface="Times New Roman" pitchFamily="18" charset="0"/>
                <a:cs typeface="Times New Roman" pitchFamily="18" charset="0"/>
              </a:rPr>
              <a:t>”.</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In a reverse biased diode, no </a:t>
            </a:r>
            <a:r>
              <a:rPr lang="en-US" sz="2000" dirty="0">
                <a:latin typeface="Times New Roman" pitchFamily="18" charset="0"/>
                <a:cs typeface="Times New Roman" pitchFamily="18" charset="0"/>
              </a:rPr>
              <a:t>current flows and the diode behaves as an </a:t>
            </a:r>
            <a:r>
              <a:rPr lang="en-US" sz="2000" b="1" i="1" dirty="0">
                <a:solidFill>
                  <a:srgbClr val="FF0000"/>
                </a:solidFill>
                <a:latin typeface="Times New Roman" pitchFamily="18" charset="0"/>
                <a:cs typeface="Times New Roman" pitchFamily="18" charset="0"/>
              </a:rPr>
              <a:t>open circuit</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reverse biased </a:t>
            </a:r>
            <a:r>
              <a:rPr lang="en-US" sz="2000" dirty="0" smtClean="0">
                <a:latin typeface="Times New Roman" pitchFamily="18" charset="0"/>
                <a:cs typeface="Times New Roman" pitchFamily="18" charset="0"/>
              </a:rPr>
              <a:t>diode is, thus, said </a:t>
            </a:r>
            <a:r>
              <a:rPr lang="en-US" sz="2000" dirty="0">
                <a:latin typeface="Times New Roman" pitchFamily="18" charset="0"/>
                <a:cs typeface="Times New Roman" pitchFamily="18" charset="0"/>
              </a:rPr>
              <a:t>to be </a:t>
            </a:r>
            <a:r>
              <a:rPr lang="en-US" sz="2000" b="1" i="1" dirty="0">
                <a:solidFill>
                  <a:srgbClr val="FF0000"/>
                </a:solidFill>
                <a:latin typeface="Times New Roman" pitchFamily="18" charset="0"/>
                <a:cs typeface="Times New Roman" pitchFamily="18" charset="0"/>
              </a:rPr>
              <a:t>cut-off </a:t>
            </a:r>
            <a:r>
              <a:rPr lang="en-US" sz="2000" dirty="0">
                <a:latin typeface="Times New Roman" pitchFamily="18" charset="0"/>
                <a:cs typeface="Times New Roman" pitchFamily="18" charset="0"/>
              </a:rPr>
              <a:t>or </a:t>
            </a:r>
            <a:r>
              <a:rPr lang="en-US" sz="2000" dirty="0" smtClean="0">
                <a:latin typeface="Times New Roman" pitchFamily="18" charset="0"/>
                <a:cs typeface="Times New Roman" pitchFamily="18" charset="0"/>
              </a:rPr>
              <a:t>simply </a:t>
            </a:r>
            <a:r>
              <a:rPr lang="en-US" sz="2000" b="1" i="1" dirty="0" smtClean="0">
                <a:solidFill>
                  <a:srgbClr val="FF0000"/>
                </a:solidFill>
                <a:latin typeface="Times New Roman" pitchFamily="18" charset="0"/>
                <a:cs typeface="Times New Roman" pitchFamily="18" charset="0"/>
              </a:rPr>
              <a:t>off. </a:t>
            </a:r>
          </a:p>
          <a:p>
            <a:pPr lvl="0">
              <a:buClr>
                <a:srgbClr val="FF0000"/>
              </a:buClr>
              <a:buSzPct val="125000"/>
              <a:buFont typeface="Wingdings" pitchFamily="2" charset="2"/>
              <a:buChar char="Ø"/>
            </a:pPr>
            <a:endParaRPr lang="en-US" sz="2000" b="1" i="1" dirty="0" smtClean="0">
              <a:solidFill>
                <a:srgbClr val="FF0000"/>
              </a:solidFill>
              <a:latin typeface="Times New Roman" pitchFamily="18" charset="0"/>
              <a:cs typeface="Times New Roman" pitchFamily="18" charset="0"/>
            </a:endParaRPr>
          </a:p>
          <a:p>
            <a:pPr lvl="0">
              <a:buClr>
                <a:srgbClr val="FF0000"/>
              </a:buClr>
              <a:buSzPct val="125000"/>
              <a:buFont typeface="Wingdings" pitchFamily="2" charset="2"/>
              <a:buChar char="Ø"/>
            </a:pPr>
            <a:r>
              <a:rPr lang="en-US" sz="2000" dirty="0" smtClean="0">
                <a:latin typeface="Times New Roman" pitchFamily="18" charset="0"/>
                <a:cs typeface="Times New Roman" pitchFamily="18" charset="0"/>
              </a:rPr>
              <a:t>Diodes are thus used in circuits called </a:t>
            </a:r>
            <a:r>
              <a:rPr lang="en-US" sz="2000" b="1" i="1" dirty="0" smtClean="0">
                <a:solidFill>
                  <a:srgbClr val="008000"/>
                </a:solidFill>
                <a:latin typeface="Times New Roman" pitchFamily="18" charset="0"/>
                <a:cs typeface="Times New Roman" pitchFamily="18" charset="0"/>
              </a:rPr>
              <a:t>“Rectifiers” </a:t>
            </a:r>
            <a:r>
              <a:rPr lang="en-US" sz="2000" dirty="0" smtClean="0">
                <a:latin typeface="Times New Roman" pitchFamily="18" charset="0"/>
                <a:cs typeface="Times New Roman" pitchFamily="18" charset="0"/>
              </a:rPr>
              <a:t>that convert </a:t>
            </a:r>
            <a:r>
              <a:rPr lang="en-US" sz="2000" b="1" i="1" dirty="0" smtClean="0">
                <a:latin typeface="Times New Roman" pitchFamily="18" charset="0"/>
                <a:cs typeface="Times New Roman" pitchFamily="18" charset="0"/>
              </a:rPr>
              <a:t>ac voltage </a:t>
            </a:r>
            <a:r>
              <a:rPr lang="en-US" sz="2000" dirty="0" smtClean="0">
                <a:latin typeface="Times New Roman" pitchFamily="18" charset="0"/>
                <a:cs typeface="Times New Roman" pitchFamily="18" charset="0"/>
              </a:rPr>
              <a:t>into a </a:t>
            </a:r>
            <a:r>
              <a:rPr lang="en-US" sz="2000" b="1" i="1" dirty="0" smtClean="0">
                <a:latin typeface="Times New Roman" pitchFamily="18" charset="0"/>
                <a:cs typeface="Times New Roman" pitchFamily="18" charset="0"/>
              </a:rPr>
              <a:t>dc voltage. </a:t>
            </a:r>
          </a:p>
          <a:p>
            <a:pPr lvl="0">
              <a:buClr>
                <a:srgbClr val="FF0000"/>
              </a:buClr>
              <a:buSzPct val="125000"/>
              <a:buFont typeface="Wingdings" pitchFamily="2" charset="2"/>
              <a:buChar char="Ø"/>
            </a:pPr>
            <a:endParaRPr lang="en-US" sz="2000" b="1" i="1" dirty="0">
              <a:latin typeface="Times New Roman" pitchFamily="18" charset="0"/>
              <a:cs typeface="Times New Roman" pitchFamily="18" charset="0"/>
            </a:endParaRPr>
          </a:p>
          <a:p>
            <a:pPr lvl="0">
              <a:buClr>
                <a:srgbClr val="FF0000"/>
              </a:buClr>
              <a:buSzPct val="125000"/>
              <a:buFont typeface="Wingdings" pitchFamily="2" charset="2"/>
              <a:buChar char="Ø"/>
            </a:pPr>
            <a:r>
              <a:rPr lang="en-US" sz="2000" dirty="0" smtClean="0">
                <a:latin typeface="Times New Roman" pitchFamily="18" charset="0"/>
                <a:cs typeface="Times New Roman" pitchFamily="18" charset="0"/>
              </a:rPr>
              <a:t>Rectifiers are found in all dc power supplies which operate from an ac voltage source.</a:t>
            </a:r>
            <a:endParaRPr lang="en-US" sz="2000" b="1" i="1" dirty="0">
              <a:latin typeface="Times New Roman" pitchFamily="18" charset="0"/>
              <a:cs typeface="Times New Roman" pitchFamily="18" charset="0"/>
            </a:endParaRPr>
          </a:p>
        </p:txBody>
      </p:sp>
    </p:spTree>
    <p:extLst>
      <p:ext uri="{BB962C8B-B14F-4D97-AF65-F5344CB8AC3E}">
        <p14:creationId xmlns:p14="http://schemas.microsoft.com/office/powerpoint/2010/main" xmlns="" val="2713641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Autofit/>
          </a:bodyPr>
          <a:lstStyle/>
          <a:p>
            <a:r>
              <a:rPr lang="en-US" sz="2800" b="1" dirty="0" smtClean="0">
                <a:solidFill>
                  <a:srgbClr val="FF0000"/>
                </a:solidFill>
                <a:latin typeface="Times New Roman" pitchFamily="18" charset="0"/>
                <a:cs typeface="Times New Roman" pitchFamily="18" charset="0"/>
              </a:rPr>
              <a:t>Diode Rectifier-Forward Biased;</a:t>
            </a:r>
            <a:endParaRPr lang="en-US" sz="2800" b="1" dirty="0">
              <a:solidFill>
                <a:srgbClr val="FF0000"/>
              </a:solidFill>
              <a:latin typeface="Times New Roman" pitchFamily="18" charset="0"/>
              <a:cs typeface="Times New Roman" pitchFamily="18" charset="0"/>
            </a:endParaRPr>
          </a:p>
        </p:txBody>
      </p:sp>
      <p:sp>
        <p:nvSpPr>
          <p:cNvPr id="15363" name="Rectangle 3"/>
          <p:cNvSpPr>
            <a:spLocks noGrp="1" noChangeArrowheads="1"/>
          </p:cNvSpPr>
          <p:nvPr>
            <p:ph type="body" sz="half" idx="1"/>
          </p:nvPr>
        </p:nvSpPr>
        <p:spPr>
          <a:xfrm>
            <a:off x="304800" y="990600"/>
            <a:ext cx="4267200" cy="5135563"/>
          </a:xfrm>
        </p:spPr>
        <p:txBody>
          <a:bodyPr>
            <a:noAutofit/>
          </a:bodyPr>
          <a:lstStyle/>
          <a:p>
            <a:pPr>
              <a:lnSpc>
                <a:spcPct val="90000"/>
              </a:lnSpc>
              <a:buClr>
                <a:srgbClr val="FF0000"/>
              </a:buClr>
              <a:buFont typeface="Wingdings" pitchFamily="2" charset="2"/>
              <a:buChar char="Ø"/>
            </a:pPr>
            <a:r>
              <a:rPr lang="en-US" sz="2000" dirty="0">
                <a:latin typeface="Times New Roman" pitchFamily="18" charset="0"/>
                <a:cs typeface="Times New Roman" pitchFamily="18" charset="0"/>
              </a:rPr>
              <a:t>The simplest form of rectifier is the half wave rectifier shown. </a:t>
            </a:r>
            <a:r>
              <a:rPr lang="en-US" sz="2000" dirty="0" smtClean="0">
                <a:latin typeface="Times New Roman" pitchFamily="18" charset="0"/>
                <a:cs typeface="Times New Roman" pitchFamily="18" charset="0"/>
              </a:rPr>
              <a:t>Only </a:t>
            </a:r>
            <a:r>
              <a:rPr lang="en-US" sz="2000" dirty="0">
                <a:latin typeface="Times New Roman" pitchFamily="18" charset="0"/>
                <a:cs typeface="Times New Roman" pitchFamily="18" charset="0"/>
              </a:rPr>
              <a:t>the </a:t>
            </a:r>
            <a:r>
              <a:rPr lang="en-US" sz="2000" b="1" i="1" dirty="0">
                <a:solidFill>
                  <a:srgbClr val="FF0000"/>
                </a:solidFill>
                <a:latin typeface="Times New Roman" pitchFamily="18" charset="0"/>
                <a:cs typeface="Times New Roman" pitchFamily="18" charset="0"/>
              </a:rPr>
              <a:t>transformer,</a:t>
            </a:r>
            <a:r>
              <a:rPr lang="en-US" sz="2000" b="1" dirty="0">
                <a:latin typeface="Times New Roman" pitchFamily="18" charset="0"/>
                <a:cs typeface="Times New Roman" pitchFamily="18" charset="0"/>
              </a:rPr>
              <a:t> </a:t>
            </a:r>
            <a:r>
              <a:rPr lang="en-US" sz="2000" b="1" i="1" dirty="0">
                <a:solidFill>
                  <a:srgbClr val="008000"/>
                </a:solidFill>
                <a:latin typeface="Times New Roman" pitchFamily="18" charset="0"/>
                <a:cs typeface="Times New Roman" pitchFamily="18" charset="0"/>
              </a:rPr>
              <a:t>rectifier diode</a:t>
            </a:r>
            <a:r>
              <a:rPr lang="en-US" sz="2000" dirty="0">
                <a:latin typeface="Times New Roman" pitchFamily="18" charset="0"/>
                <a:cs typeface="Times New Roman" pitchFamily="18" charset="0"/>
              </a:rPr>
              <a:t>, and </a:t>
            </a:r>
            <a:r>
              <a:rPr lang="en-US" sz="2000" b="1" i="1" dirty="0">
                <a:solidFill>
                  <a:srgbClr val="0000FF"/>
                </a:solidFill>
                <a:latin typeface="Times New Roman" pitchFamily="18" charset="0"/>
                <a:cs typeface="Times New Roman" pitchFamily="18" charset="0"/>
              </a:rPr>
              <a:t>load (R</a:t>
            </a:r>
            <a:r>
              <a:rPr lang="en-US" sz="2000" b="1" i="1" baseline="-25000" dirty="0">
                <a:solidFill>
                  <a:srgbClr val="0000FF"/>
                </a:solidFill>
                <a:latin typeface="Times New Roman" pitchFamily="18" charset="0"/>
                <a:cs typeface="Times New Roman" pitchFamily="18" charset="0"/>
              </a:rPr>
              <a:t>L</a:t>
            </a:r>
            <a:r>
              <a:rPr lang="en-US" sz="2000" b="1" i="1" dirty="0">
                <a:solidFill>
                  <a:srgbClr val="0000FF"/>
                </a:solidFill>
                <a:latin typeface="Times New Roman" pitchFamily="18" charset="0"/>
                <a:cs typeface="Times New Roman" pitchFamily="18" charset="0"/>
              </a:rPr>
              <a:t>) </a:t>
            </a:r>
            <a:r>
              <a:rPr lang="en-US" sz="2000" dirty="0">
                <a:latin typeface="Times New Roman" pitchFamily="18" charset="0"/>
                <a:cs typeface="Times New Roman" pitchFamily="18" charset="0"/>
              </a:rPr>
              <a:t>are shown without the filter and other </a:t>
            </a:r>
            <a:r>
              <a:rPr lang="en-US" sz="2000" dirty="0" smtClean="0">
                <a:latin typeface="Times New Roman" pitchFamily="18" charset="0"/>
                <a:cs typeface="Times New Roman" pitchFamily="18" charset="0"/>
              </a:rPr>
              <a:t>components.</a:t>
            </a:r>
          </a:p>
          <a:p>
            <a:pPr marL="0" indent="0">
              <a:lnSpc>
                <a:spcPct val="90000"/>
              </a:lnSpc>
              <a:buClr>
                <a:srgbClr val="FF0000"/>
              </a:buClr>
              <a:buNone/>
            </a:pPr>
            <a:endParaRPr lang="en-US" sz="2000" dirty="0" smtClean="0">
              <a:latin typeface="Times New Roman" pitchFamily="18" charset="0"/>
              <a:cs typeface="Times New Roman" pitchFamily="18" charset="0"/>
            </a:endParaRPr>
          </a:p>
          <a:p>
            <a:pPr>
              <a:lnSpc>
                <a:spcPct val="90000"/>
              </a:lnSpc>
              <a:buClr>
                <a:srgbClr val="FF0000"/>
              </a:buClr>
              <a:buFont typeface="Wingdings" pitchFamily="2" charset="2"/>
              <a:buChar char="Ø"/>
            </a:pPr>
            <a:r>
              <a:rPr lang="en-US" sz="2000" dirty="0" smtClean="0">
                <a:latin typeface="Times New Roman" pitchFamily="18" charset="0"/>
                <a:cs typeface="Times New Roman" pitchFamily="18" charset="0"/>
              </a:rPr>
              <a:t>During the positive half cycle of the input signal, </a:t>
            </a:r>
            <a:r>
              <a:rPr lang="en-US" sz="2000" dirty="0">
                <a:latin typeface="Times New Roman" pitchFamily="18" charset="0"/>
                <a:cs typeface="Times New Roman" pitchFamily="18" charset="0"/>
              </a:rPr>
              <a:t>the anode of the diode </a:t>
            </a:r>
            <a:r>
              <a:rPr lang="en-US" sz="2000" dirty="0" smtClean="0">
                <a:latin typeface="Times New Roman" pitchFamily="18" charset="0"/>
                <a:cs typeface="Times New Roman" pitchFamily="18" charset="0"/>
              </a:rPr>
              <a:t>is positive, thus the </a:t>
            </a:r>
            <a:r>
              <a:rPr lang="en-US" sz="2000" b="1" i="1" dirty="0">
                <a:solidFill>
                  <a:srgbClr val="008000"/>
                </a:solidFill>
                <a:latin typeface="Times New Roman" pitchFamily="18" charset="0"/>
                <a:cs typeface="Times New Roman" pitchFamily="18" charset="0"/>
              </a:rPr>
              <a:t>diode </a:t>
            </a:r>
            <a:r>
              <a:rPr lang="en-US" sz="2000" b="1" i="1" dirty="0" smtClean="0">
                <a:solidFill>
                  <a:srgbClr val="008000"/>
                </a:solidFill>
                <a:latin typeface="Times New Roman" pitchFamily="18" charset="0"/>
                <a:cs typeface="Times New Roman" pitchFamily="18" charset="0"/>
              </a:rPr>
              <a:t>is </a:t>
            </a:r>
          </a:p>
          <a:p>
            <a:pPr marL="0" indent="0">
              <a:lnSpc>
                <a:spcPct val="90000"/>
              </a:lnSpc>
              <a:buClr>
                <a:srgbClr val="FF0000"/>
              </a:buClr>
              <a:buNone/>
            </a:pPr>
            <a:r>
              <a:rPr lang="en-US" sz="2000" b="1" i="1" dirty="0" smtClean="0">
                <a:solidFill>
                  <a:srgbClr val="008000"/>
                </a:solidFill>
                <a:latin typeface="Times New Roman" pitchFamily="18" charset="0"/>
                <a:cs typeface="Times New Roman" pitchFamily="18" charset="0"/>
              </a:rPr>
              <a:t>      forward </a:t>
            </a:r>
            <a:r>
              <a:rPr lang="en-US" sz="2000" b="1" i="1" dirty="0">
                <a:solidFill>
                  <a:srgbClr val="008000"/>
                </a:solidFill>
                <a:latin typeface="Times New Roman" pitchFamily="18" charset="0"/>
                <a:cs typeface="Times New Roman" pitchFamily="18" charset="0"/>
              </a:rPr>
              <a:t>biased.  </a:t>
            </a:r>
            <a:endParaRPr lang="en-US" sz="2000" b="1" i="1" dirty="0" smtClean="0">
              <a:solidFill>
                <a:srgbClr val="008000"/>
              </a:solidFill>
              <a:latin typeface="Times New Roman" pitchFamily="18" charset="0"/>
              <a:cs typeface="Times New Roman" pitchFamily="18" charset="0"/>
            </a:endParaRPr>
          </a:p>
          <a:p>
            <a:pPr>
              <a:lnSpc>
                <a:spcPct val="90000"/>
              </a:lnSpc>
              <a:buClr>
                <a:srgbClr val="FF0000"/>
              </a:buClr>
              <a:buFont typeface="Wingdings" pitchFamily="2" charset="2"/>
              <a:buChar char="Ø"/>
            </a:pPr>
            <a:endParaRPr lang="en-US" sz="2000" dirty="0">
              <a:latin typeface="Times New Roman" pitchFamily="18" charset="0"/>
              <a:cs typeface="Times New Roman" pitchFamily="18" charset="0"/>
            </a:endParaRPr>
          </a:p>
          <a:p>
            <a:pPr>
              <a:lnSpc>
                <a:spcPct val="90000"/>
              </a:lnSpc>
              <a:buClr>
                <a:srgbClr val="FF0000"/>
              </a:buClr>
              <a:buFont typeface="Wingdings" pitchFamily="2" charset="2"/>
              <a:buChar char="Ø"/>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diode conducts and acts like a </a:t>
            </a:r>
            <a:r>
              <a:rPr lang="en-US" sz="2000" b="1" i="1" dirty="0">
                <a:solidFill>
                  <a:srgbClr val="008000"/>
                </a:solidFill>
                <a:latin typeface="Times New Roman" pitchFamily="18" charset="0"/>
                <a:cs typeface="Times New Roman" pitchFamily="18" charset="0"/>
              </a:rPr>
              <a:t>closed switch </a:t>
            </a:r>
            <a:r>
              <a:rPr lang="en-US" sz="2000" dirty="0">
                <a:latin typeface="Times New Roman" pitchFamily="18" charset="0"/>
                <a:cs typeface="Times New Roman" pitchFamily="18" charset="0"/>
              </a:rPr>
              <a:t>letting the positive pulse of the sine wave to appear across the load resistor.</a:t>
            </a:r>
          </a:p>
        </p:txBody>
      </p:sp>
      <p:pic>
        <p:nvPicPr>
          <p:cNvPr id="15365" name="Picture 5" descr="Figure23"/>
          <p:cNvPicPr>
            <a:picLocks noGrp="1" noChangeAspect="1" noChangeArrowheads="1"/>
          </p:cNvPicPr>
          <p:nvPr>
            <p:ph sz="half" idx="2"/>
          </p:nvPr>
        </p:nvPicPr>
        <p:blipFill>
          <a:blip r:embed="rId3"/>
          <a:srcRect/>
          <a:stretch>
            <a:fillRect/>
          </a:stretch>
        </p:blipFill>
        <p:spPr>
          <a:xfrm>
            <a:off x="4648200" y="1622425"/>
            <a:ext cx="4191000" cy="3870325"/>
          </a:xfrm>
          <a:noFill/>
          <a:ln/>
        </p:spPr>
      </p:pic>
    </p:spTree>
    <p:extLst>
      <p:ext uri="{BB962C8B-B14F-4D97-AF65-F5344CB8AC3E}">
        <p14:creationId xmlns:p14="http://schemas.microsoft.com/office/powerpoint/2010/main" xmlns="" val="32109535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Autofit/>
          </a:bodyPr>
          <a:lstStyle/>
          <a:p>
            <a:r>
              <a:rPr lang="en-US" sz="2800" b="1" dirty="0" smtClean="0">
                <a:solidFill>
                  <a:srgbClr val="FF0000"/>
                </a:solidFill>
                <a:latin typeface="Times New Roman" pitchFamily="18" charset="0"/>
                <a:cs typeface="Times New Roman" pitchFamily="18" charset="0"/>
              </a:rPr>
              <a:t>Diode Rectifier-Reverse Biased:     </a:t>
            </a:r>
            <a:endParaRPr lang="en-US" sz="2800" dirty="0"/>
          </a:p>
        </p:txBody>
      </p:sp>
      <p:sp>
        <p:nvSpPr>
          <p:cNvPr id="16387" name="Rectangle 3"/>
          <p:cNvSpPr>
            <a:spLocks noGrp="1" noChangeArrowheads="1"/>
          </p:cNvSpPr>
          <p:nvPr>
            <p:ph type="body" sz="half" idx="1"/>
          </p:nvPr>
        </p:nvSpPr>
        <p:spPr/>
        <p:txBody>
          <a:bodyPr/>
          <a:lstStyle/>
          <a:p>
            <a:pPr>
              <a:lnSpc>
                <a:spcPct val="90000"/>
              </a:lnSpc>
              <a:buClr>
                <a:srgbClr val="FF0000"/>
              </a:buClr>
              <a:buFont typeface="Wingdings" pitchFamily="2" charset="2"/>
              <a:buChar char="Ø"/>
            </a:pPr>
            <a:r>
              <a:rPr lang="en-US" sz="2000" dirty="0" smtClean="0">
                <a:latin typeface="Times New Roman" pitchFamily="18" charset="0"/>
                <a:cs typeface="Times New Roman" pitchFamily="18" charset="0"/>
              </a:rPr>
              <a:t>During the </a:t>
            </a:r>
            <a:r>
              <a:rPr lang="en-US" sz="2000" b="1" i="1" dirty="0" smtClean="0">
                <a:solidFill>
                  <a:srgbClr val="FF0000"/>
                </a:solidFill>
                <a:latin typeface="Times New Roman" pitchFamily="18" charset="0"/>
                <a:cs typeface="Times New Roman" pitchFamily="18" charset="0"/>
              </a:rPr>
              <a:t>negative half cycle</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diode anode will be </a:t>
            </a:r>
            <a:r>
              <a:rPr lang="en-US" sz="2000" dirty="0" smtClean="0">
                <a:latin typeface="Times New Roman" pitchFamily="18" charset="0"/>
                <a:cs typeface="Times New Roman" pitchFamily="18" charset="0"/>
              </a:rPr>
              <a:t>negative, so </a:t>
            </a:r>
            <a:r>
              <a:rPr lang="en-US" sz="2000" dirty="0">
                <a:latin typeface="Times New Roman" pitchFamily="18" charset="0"/>
                <a:cs typeface="Times New Roman" pitchFamily="18" charset="0"/>
              </a:rPr>
              <a:t>the diode will be </a:t>
            </a:r>
            <a:r>
              <a:rPr lang="en-US" sz="2000" b="1" i="1" dirty="0">
                <a:solidFill>
                  <a:srgbClr val="FF0000"/>
                </a:solidFill>
                <a:latin typeface="Times New Roman" pitchFamily="18" charset="0"/>
                <a:cs typeface="Times New Roman" pitchFamily="18" charset="0"/>
              </a:rPr>
              <a:t>reverse biased </a:t>
            </a:r>
            <a:r>
              <a:rPr lang="en-US" sz="2000" dirty="0">
                <a:latin typeface="Times New Roman" pitchFamily="18" charset="0"/>
                <a:cs typeface="Times New Roman" pitchFamily="18" charset="0"/>
              </a:rPr>
              <a:t>and no current will </a:t>
            </a:r>
            <a:r>
              <a:rPr lang="en-US" sz="2000" dirty="0" smtClean="0">
                <a:latin typeface="Times New Roman" pitchFamily="18" charset="0"/>
                <a:cs typeface="Times New Roman" pitchFamily="18" charset="0"/>
              </a:rPr>
              <a:t>flows.</a:t>
            </a:r>
            <a:endParaRPr lang="en-US" sz="2000" dirty="0">
              <a:latin typeface="Times New Roman" pitchFamily="18" charset="0"/>
              <a:cs typeface="Times New Roman" pitchFamily="18" charset="0"/>
            </a:endParaRPr>
          </a:p>
          <a:p>
            <a:pPr>
              <a:lnSpc>
                <a:spcPct val="90000"/>
              </a:lnSpc>
              <a:buClr>
                <a:srgbClr val="FF0000"/>
              </a:buClr>
              <a:buFont typeface="Wingdings" pitchFamily="2" charset="2"/>
              <a:buChar char="Ø"/>
            </a:pPr>
            <a:endParaRPr lang="en-US" sz="2000" dirty="0">
              <a:latin typeface="Times New Roman" pitchFamily="18" charset="0"/>
              <a:cs typeface="Times New Roman" pitchFamily="18" charset="0"/>
            </a:endParaRPr>
          </a:p>
          <a:p>
            <a:pPr>
              <a:lnSpc>
                <a:spcPct val="90000"/>
              </a:lnSpc>
              <a:buClr>
                <a:srgbClr val="FF0000"/>
              </a:buClr>
              <a:buFont typeface="Wingdings" pitchFamily="2" charset="2"/>
              <a:buChar char="Ø"/>
            </a:pPr>
            <a:r>
              <a:rPr lang="en-US" sz="2000" dirty="0" smtClean="0">
                <a:latin typeface="Times New Roman" pitchFamily="18" charset="0"/>
                <a:cs typeface="Times New Roman" pitchFamily="18" charset="0"/>
              </a:rPr>
              <a:t>No </a:t>
            </a:r>
            <a:r>
              <a:rPr lang="en-US" sz="2000" dirty="0">
                <a:latin typeface="Times New Roman" pitchFamily="18" charset="0"/>
                <a:cs typeface="Times New Roman" pitchFamily="18" charset="0"/>
              </a:rPr>
              <a:t>negative voltage will appear across the load.  The load voltage will be zero during the time of the negative half </a:t>
            </a:r>
            <a:r>
              <a:rPr lang="en-US" sz="2000" dirty="0" smtClean="0">
                <a:latin typeface="Times New Roman" pitchFamily="18" charset="0"/>
                <a:cs typeface="Times New Roman" pitchFamily="18" charset="0"/>
              </a:rPr>
              <a:t>cycle.</a:t>
            </a:r>
          </a:p>
          <a:p>
            <a:pPr>
              <a:lnSpc>
                <a:spcPct val="90000"/>
              </a:lnSpc>
              <a:buClr>
                <a:srgbClr val="FF0000"/>
              </a:buClr>
              <a:buFont typeface="Wingdings" pitchFamily="2" charset="2"/>
              <a:buChar char="Ø"/>
            </a:pPr>
            <a:endParaRPr lang="en-US" sz="2000" dirty="0">
              <a:latin typeface="Times New Roman" pitchFamily="18" charset="0"/>
              <a:cs typeface="Times New Roman" pitchFamily="18" charset="0"/>
            </a:endParaRPr>
          </a:p>
          <a:p>
            <a:pPr>
              <a:lnSpc>
                <a:spcPct val="90000"/>
              </a:lnSpc>
              <a:buClr>
                <a:srgbClr val="FF0000"/>
              </a:buClr>
              <a:buFont typeface="Wingdings" pitchFamily="2" charset="2"/>
              <a:buChar char="Ø"/>
            </a:pPr>
            <a:r>
              <a:rPr lang="en-US" sz="2000" dirty="0" smtClean="0">
                <a:latin typeface="Times New Roman" pitchFamily="18" charset="0"/>
                <a:cs typeface="Times New Roman" pitchFamily="18" charset="0"/>
              </a:rPr>
              <a:t>See </a:t>
            </a:r>
            <a:r>
              <a:rPr lang="en-US" sz="2000" dirty="0">
                <a:latin typeface="Times New Roman" pitchFamily="18" charset="0"/>
                <a:cs typeface="Times New Roman" pitchFamily="18" charset="0"/>
              </a:rPr>
              <a:t>the waveforms that show the positive pulses across the load.  These pulses need to be converted to a constant </a:t>
            </a:r>
            <a:r>
              <a:rPr lang="en-US" sz="2000" dirty="0" smtClean="0">
                <a:latin typeface="Times New Roman" pitchFamily="18" charset="0"/>
                <a:cs typeface="Times New Roman" pitchFamily="18" charset="0"/>
              </a:rPr>
              <a:t>dc voltage.</a:t>
            </a:r>
            <a:endParaRPr lang="en-US" sz="2000" dirty="0">
              <a:latin typeface="Times New Roman" pitchFamily="18" charset="0"/>
              <a:cs typeface="Times New Roman" pitchFamily="18" charset="0"/>
            </a:endParaRPr>
          </a:p>
        </p:txBody>
      </p:sp>
      <p:pic>
        <p:nvPicPr>
          <p:cNvPr id="16389" name="Picture 5" descr="Figure23"/>
          <p:cNvPicPr>
            <a:picLocks noGrp="1" noChangeAspect="1" noChangeArrowheads="1"/>
          </p:cNvPicPr>
          <p:nvPr>
            <p:ph sz="half" idx="2"/>
          </p:nvPr>
        </p:nvPicPr>
        <p:blipFill>
          <a:blip r:embed="rId3"/>
          <a:srcRect/>
          <a:stretch>
            <a:fillRect/>
          </a:stretch>
        </p:blipFill>
        <p:spPr>
          <a:xfrm>
            <a:off x="4648200" y="1622425"/>
            <a:ext cx="4191000" cy="3870325"/>
          </a:xfrm>
          <a:noFill/>
          <a:ln/>
        </p:spPr>
      </p:pic>
    </p:spTree>
    <p:extLst>
      <p:ext uri="{BB962C8B-B14F-4D97-AF65-F5344CB8AC3E}">
        <p14:creationId xmlns:p14="http://schemas.microsoft.com/office/powerpoint/2010/main" xmlns="" val="15029744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GB" sz="2800" b="1" dirty="0" smtClean="0">
                <a:solidFill>
                  <a:srgbClr val="FF0000"/>
                </a:solidFill>
              </a:rPr>
              <a:t>Half-Wave Rectifier:</a:t>
            </a:r>
          </a:p>
        </p:txBody>
      </p:sp>
      <p:sp>
        <p:nvSpPr>
          <p:cNvPr id="10243" name="Rectangle 3"/>
          <p:cNvSpPr>
            <a:spLocks noGrp="1" noChangeArrowheads="1"/>
          </p:cNvSpPr>
          <p:nvPr>
            <p:ph type="body" idx="1"/>
          </p:nvPr>
        </p:nvSpPr>
        <p:spPr>
          <a:xfrm>
            <a:off x="685800" y="1828800"/>
            <a:ext cx="7772400" cy="4114800"/>
          </a:xfrm>
        </p:spPr>
        <p:txBody>
          <a:bodyPr/>
          <a:lstStyle/>
          <a:p>
            <a:pPr eaLnBrk="1" hangingPunct="1">
              <a:buClr>
                <a:srgbClr val="FF0000"/>
              </a:buClr>
              <a:buFont typeface="Wingdings" pitchFamily="2" charset="2"/>
              <a:buChar char="Ø"/>
            </a:pPr>
            <a:r>
              <a:rPr lang="en-GB" dirty="0" smtClean="0">
                <a:cs typeface="Times New Roman" pitchFamily="18" charset="0"/>
              </a:rPr>
              <a:t> </a:t>
            </a:r>
            <a:r>
              <a:rPr lang="en-GB" sz="2400" dirty="0" smtClean="0">
                <a:cs typeface="Times New Roman" pitchFamily="18" charset="0"/>
              </a:rPr>
              <a:t>The ideal diode conducts for </a:t>
            </a:r>
            <a:r>
              <a:rPr lang="en-GB" sz="2400" b="1" dirty="0" smtClean="0"/>
              <a:t>v</a:t>
            </a:r>
            <a:r>
              <a:rPr lang="en-GB" sz="2400" b="1" baseline="-25000" dirty="0" smtClean="0"/>
              <a:t>i</a:t>
            </a:r>
            <a:r>
              <a:rPr lang="en-GB" sz="2400" b="1" dirty="0" smtClean="0"/>
              <a:t> &gt; 0</a:t>
            </a:r>
            <a:r>
              <a:rPr lang="en-GB" sz="2400" b="1" baseline="-25000" dirty="0" smtClean="0"/>
              <a:t> </a:t>
            </a:r>
            <a:r>
              <a:rPr lang="en-GB" sz="2400" dirty="0" smtClean="0"/>
              <a:t>and </a:t>
            </a:r>
          </a:p>
          <a:p>
            <a:pPr eaLnBrk="1" hangingPunct="1">
              <a:buClr>
                <a:srgbClr val="FF0000"/>
              </a:buClr>
              <a:buNone/>
            </a:pPr>
            <a:r>
              <a:rPr lang="en-GB" sz="2400" dirty="0" smtClean="0"/>
              <a:t>	  since </a:t>
            </a:r>
            <a:r>
              <a:rPr lang="en-GB" sz="2400" dirty="0" err="1" smtClean="0"/>
              <a:t>R</a:t>
            </a:r>
            <a:r>
              <a:rPr lang="en-GB" sz="2400" baseline="-20000" dirty="0" err="1" smtClean="0"/>
              <a:t>f</a:t>
            </a:r>
            <a:r>
              <a:rPr lang="en-GB" sz="2400" baseline="-20000" dirty="0" smtClean="0"/>
              <a:t> </a:t>
            </a:r>
            <a:r>
              <a:rPr lang="en-GB" sz="2400" dirty="0" smtClean="0"/>
              <a:t>=0   </a:t>
            </a:r>
          </a:p>
          <a:p>
            <a:pPr eaLnBrk="1" hangingPunct="1">
              <a:buFontTx/>
              <a:buNone/>
            </a:pPr>
            <a:r>
              <a:rPr lang="en-GB" dirty="0" smtClean="0"/>
              <a:t>				v</a:t>
            </a:r>
            <a:r>
              <a:rPr lang="en-GB" baseline="-20000" dirty="0" smtClean="0"/>
              <a:t>0</a:t>
            </a:r>
            <a:r>
              <a:rPr lang="en-GB" baseline="-25000" dirty="0" smtClean="0"/>
              <a:t> </a:t>
            </a:r>
            <a:r>
              <a:rPr lang="en-GB" dirty="0" smtClean="0">
                <a:sym typeface="Symbol" pitchFamily="18" charset="2"/>
              </a:rPr>
              <a:t> </a:t>
            </a:r>
            <a:r>
              <a:rPr lang="en-GB" dirty="0" smtClean="0"/>
              <a:t>v</a:t>
            </a:r>
            <a:r>
              <a:rPr lang="en-GB" baseline="-20000" dirty="0" smtClean="0"/>
              <a:t>i</a:t>
            </a:r>
          </a:p>
          <a:p>
            <a:pPr eaLnBrk="1" hangingPunct="1">
              <a:buFontTx/>
              <a:buNone/>
            </a:pPr>
            <a:endParaRPr lang="en-GB" baseline="-20000" dirty="0" smtClean="0"/>
          </a:p>
          <a:p>
            <a:pPr eaLnBrk="1" hangingPunct="1">
              <a:buClr>
                <a:srgbClr val="FF0000"/>
              </a:buClr>
              <a:buFont typeface="Wingdings" pitchFamily="2" charset="2"/>
              <a:buChar char="Ø"/>
            </a:pPr>
            <a:r>
              <a:rPr lang="en-GB" dirty="0" smtClean="0">
                <a:cs typeface="Times New Roman" pitchFamily="18" charset="0"/>
              </a:rPr>
              <a:t> </a:t>
            </a:r>
            <a:r>
              <a:rPr lang="en-GB" sz="2400" dirty="0" smtClean="0">
                <a:cs typeface="Times New Roman" pitchFamily="18" charset="0"/>
              </a:rPr>
              <a:t>For </a:t>
            </a:r>
            <a:r>
              <a:rPr lang="en-GB" sz="2400" b="1" dirty="0" smtClean="0"/>
              <a:t>v</a:t>
            </a:r>
            <a:r>
              <a:rPr lang="en-GB" sz="2400" b="1" baseline="-25000" dirty="0" smtClean="0"/>
              <a:t>i</a:t>
            </a:r>
            <a:r>
              <a:rPr lang="en-GB" sz="2400" b="1" dirty="0" smtClean="0"/>
              <a:t> &lt; 0</a:t>
            </a:r>
            <a:r>
              <a:rPr lang="en-GB" sz="2400" b="1" baseline="-25000" dirty="0" smtClean="0"/>
              <a:t> </a:t>
            </a:r>
            <a:r>
              <a:rPr lang="en-GB" sz="2400" dirty="0" smtClean="0"/>
              <a:t>the ideal diode is an open circuit, </a:t>
            </a:r>
          </a:p>
          <a:p>
            <a:pPr eaLnBrk="1" hangingPunct="1">
              <a:buClr>
                <a:srgbClr val="FF0000"/>
              </a:buClr>
              <a:buNone/>
            </a:pPr>
            <a:r>
              <a:rPr lang="en-GB" sz="2400" dirty="0" smtClean="0"/>
              <a:t>	(it doesn’t conduct) and</a:t>
            </a:r>
          </a:p>
          <a:p>
            <a:pPr eaLnBrk="1" hangingPunct="1">
              <a:buFontTx/>
              <a:buNone/>
            </a:pPr>
            <a:r>
              <a:rPr lang="en-GB" dirty="0" smtClean="0"/>
              <a:t>				v</a:t>
            </a:r>
            <a:r>
              <a:rPr lang="en-GB" baseline="-20000" dirty="0" smtClean="0"/>
              <a:t>0</a:t>
            </a:r>
            <a:r>
              <a:rPr lang="en-GB" baseline="-25000" dirty="0" smtClean="0"/>
              <a:t> </a:t>
            </a:r>
            <a:r>
              <a:rPr lang="en-GB" dirty="0" smtClean="0">
                <a:sym typeface="Symbol" pitchFamily="18" charset="2"/>
              </a:rPr>
              <a:t> </a:t>
            </a:r>
            <a:r>
              <a:rPr lang="en-GB" dirty="0" smtClean="0"/>
              <a:t>0</a:t>
            </a:r>
          </a:p>
          <a:p>
            <a:pPr eaLnBrk="1" hangingPunct="1">
              <a:buFontTx/>
              <a:buNone/>
            </a:pPr>
            <a:endParaRPr lang="en-GB" baseline="-20000" dirty="0" smtClean="0"/>
          </a:p>
        </p:txBody>
      </p:sp>
    </p:spTree>
    <p:extLst>
      <p:ext uri="{BB962C8B-B14F-4D97-AF65-F5344CB8AC3E}">
        <p14:creationId xmlns:p14="http://schemas.microsoft.com/office/powerpoint/2010/main" xmlns="" val="8986424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9" name="Rectangle 2"/>
          <p:cNvSpPr>
            <a:spLocks noGrp="1" noChangeArrowheads="1"/>
          </p:cNvSpPr>
          <p:nvPr>
            <p:ph type="title"/>
          </p:nvPr>
        </p:nvSpPr>
        <p:spPr>
          <a:xfrm>
            <a:off x="685800" y="304800"/>
            <a:ext cx="8001000" cy="1143000"/>
          </a:xfrm>
          <a:solidFill>
            <a:schemeClr val="bg1"/>
          </a:solidFill>
        </p:spPr>
        <p:txBody>
          <a:bodyPr/>
          <a:lstStyle/>
          <a:p>
            <a:pPr eaLnBrk="1" hangingPunct="1"/>
            <a:r>
              <a:rPr lang="en-US" sz="2800" b="1" dirty="0" smtClean="0">
                <a:solidFill>
                  <a:srgbClr val="FF3300"/>
                </a:solidFill>
                <a:latin typeface="Times New Roman" pitchFamily="18" charset="0"/>
                <a:cs typeface="Times New Roman" pitchFamily="18" charset="0"/>
              </a:rPr>
              <a:t>Half-Wave Rectifier Circuit:</a:t>
            </a:r>
            <a:endParaRPr lang="en-US" altLang="zh-CN" sz="2800" b="1" dirty="0" smtClean="0">
              <a:solidFill>
                <a:srgbClr val="FF3300"/>
              </a:solidFill>
              <a:latin typeface="Times New Roman" pitchFamily="18" charset="0"/>
              <a:ea typeface="宋体" pitchFamily="2" charset="-122"/>
              <a:cs typeface="Times New Roman" pitchFamily="18" charset="0"/>
            </a:endParaRPr>
          </a:p>
        </p:txBody>
      </p:sp>
      <p:pic>
        <p:nvPicPr>
          <p:cNvPr id="82950" name="Picture 5" descr="c:\ch03_conv\sedr42021_0325a.jpg"/>
          <p:cNvPicPr>
            <a:picLocks noChangeAspect="1" noChangeArrowheads="1"/>
          </p:cNvPicPr>
          <p:nvPr/>
        </p:nvPicPr>
        <p:blipFill>
          <a:blip r:embed="rId2"/>
          <a:srcRect/>
          <a:stretch>
            <a:fillRect/>
          </a:stretch>
        </p:blipFill>
        <p:spPr bwMode="auto">
          <a:xfrm>
            <a:off x="914400" y="1676400"/>
            <a:ext cx="2971800" cy="2406403"/>
          </a:xfrm>
          <a:prstGeom prst="rect">
            <a:avLst/>
          </a:prstGeom>
          <a:noFill/>
          <a:ln w="9525">
            <a:noFill/>
            <a:miter lim="800000"/>
            <a:headEnd/>
            <a:tailEnd/>
          </a:ln>
        </p:spPr>
      </p:pic>
      <p:pic>
        <p:nvPicPr>
          <p:cNvPr id="82951" name="Picture 6" descr="c:\ch03_conv\sedr42021_0325b.jpg"/>
          <p:cNvPicPr>
            <a:picLocks noChangeAspect="1" noChangeArrowheads="1"/>
          </p:cNvPicPr>
          <p:nvPr/>
        </p:nvPicPr>
        <p:blipFill>
          <a:blip r:embed="rId3"/>
          <a:srcRect/>
          <a:stretch>
            <a:fillRect/>
          </a:stretch>
        </p:blipFill>
        <p:spPr bwMode="auto">
          <a:xfrm>
            <a:off x="4419601" y="1676400"/>
            <a:ext cx="3124200" cy="2286000"/>
          </a:xfrm>
          <a:prstGeom prst="rect">
            <a:avLst/>
          </a:prstGeom>
          <a:noFill/>
          <a:ln w="9525">
            <a:noFill/>
            <a:miter lim="800000"/>
            <a:headEnd/>
            <a:tailEnd/>
          </a:ln>
        </p:spPr>
      </p:pic>
      <p:sp>
        <p:nvSpPr>
          <p:cNvPr id="82952" name="Rectangle 9"/>
          <p:cNvSpPr>
            <a:spLocks noChangeArrowheads="1"/>
          </p:cNvSpPr>
          <p:nvPr/>
        </p:nvSpPr>
        <p:spPr bwMode="auto">
          <a:xfrm>
            <a:off x="914400" y="4267200"/>
            <a:ext cx="7848600" cy="1169551"/>
          </a:xfrm>
          <a:prstGeom prst="rect">
            <a:avLst/>
          </a:prstGeom>
          <a:noFill/>
          <a:ln w="9525">
            <a:noFill/>
            <a:miter lim="800000"/>
            <a:headEnd/>
            <a:tailEnd/>
          </a:ln>
        </p:spPr>
        <p:txBody>
          <a:bodyPr>
            <a:spAutoFit/>
          </a:bodyPr>
          <a:lstStyle/>
          <a:p>
            <a:pPr marL="914400" lvl="1" indent="-457200" eaLnBrk="0" hangingPunct="0">
              <a:spcBef>
                <a:spcPct val="50000"/>
              </a:spcBef>
              <a:buFontTx/>
              <a:buAutoNum type="alphaLcParenBoth"/>
            </a:pPr>
            <a:r>
              <a:rPr lang="en-US" sz="2000" dirty="0" smtClean="0">
                <a:latin typeface="Times New Roman" pitchFamily="18" charset="0"/>
                <a:cs typeface="Times New Roman" pitchFamily="18" charset="0"/>
              </a:rPr>
              <a:t>Half-Wave </a:t>
            </a:r>
            <a:r>
              <a:rPr lang="en-US" sz="2000" dirty="0">
                <a:latin typeface="Times New Roman" pitchFamily="18" charset="0"/>
                <a:cs typeface="Times New Roman" pitchFamily="18" charset="0"/>
              </a:rPr>
              <a:t>R</a:t>
            </a:r>
            <a:r>
              <a:rPr lang="en-US" sz="2000" dirty="0" smtClean="0">
                <a:latin typeface="Times New Roman" pitchFamily="18" charset="0"/>
                <a:cs typeface="Times New Roman" pitchFamily="18" charset="0"/>
              </a:rPr>
              <a:t>ectifier Circuit </a:t>
            </a:r>
          </a:p>
          <a:p>
            <a:pPr marL="914400" lvl="1" indent="-457200" eaLnBrk="0" hangingPunct="0">
              <a:spcBef>
                <a:spcPct val="50000"/>
              </a:spcBef>
              <a:buFontTx/>
              <a:buAutoNum type="alphaLcParenBoth"/>
            </a:pPr>
            <a:r>
              <a:rPr lang="en-US" sz="2000" dirty="0" smtClean="0">
                <a:latin typeface="Times New Roman" pitchFamily="18" charset="0"/>
                <a:cs typeface="Times New Roman" pitchFamily="18" charset="0"/>
              </a:rPr>
              <a:t>Equivalent Circuit</a:t>
            </a:r>
            <a:r>
              <a:rPr lang="en-US" sz="2000" b="1" dirty="0" smtClean="0">
                <a:solidFill>
                  <a:srgbClr val="FF3300"/>
                </a:solidFill>
                <a:latin typeface="Times New Roman" pitchFamily="18" charset="0"/>
                <a:cs typeface="Times New Roman" pitchFamily="18" charset="0"/>
              </a:rPr>
              <a:t> </a:t>
            </a:r>
            <a:r>
              <a:rPr lang="en-US" sz="2000" dirty="0">
                <a:latin typeface="Times New Roman" pitchFamily="18" charset="0"/>
                <a:cs typeface="Times New Roman" pitchFamily="18" charset="0"/>
              </a:rPr>
              <a:t>of the half-wave rectifier with the diode replaced with its </a:t>
            </a:r>
            <a:r>
              <a:rPr lang="en-US" sz="2000" b="1" i="1" dirty="0" smtClean="0">
                <a:solidFill>
                  <a:srgbClr val="FF0000"/>
                </a:solidFill>
                <a:latin typeface="Times New Roman" pitchFamily="18" charset="0"/>
                <a:cs typeface="Times New Roman" pitchFamily="18" charset="0"/>
              </a:rPr>
              <a:t>barrier potential</a:t>
            </a:r>
            <a:r>
              <a:rPr lang="en-US" sz="2000" b="1"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plus-resistance </a:t>
            </a:r>
            <a:r>
              <a:rPr lang="en-US" sz="2000" dirty="0">
                <a:latin typeface="Times New Roman" pitchFamily="18" charset="0"/>
                <a:cs typeface="Times New Roman" pitchFamily="18" charset="0"/>
              </a:rPr>
              <a:t>model. </a:t>
            </a:r>
            <a:endParaRPr lang="en-US" altLang="en-US" sz="2000" i="1" baseline="-25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4" name="Rectangle 1026"/>
          <p:cNvSpPr>
            <a:spLocks noGrp="1" noChangeArrowheads="1"/>
          </p:cNvSpPr>
          <p:nvPr>
            <p:ph type="title"/>
          </p:nvPr>
        </p:nvSpPr>
        <p:spPr>
          <a:xfrm>
            <a:off x="457200" y="304800"/>
            <a:ext cx="8229600" cy="1143000"/>
          </a:xfrm>
          <a:solidFill>
            <a:schemeClr val="bg1"/>
          </a:solidFill>
        </p:spPr>
        <p:txBody>
          <a:bodyPr/>
          <a:lstStyle/>
          <a:p>
            <a:pPr eaLnBrk="1" hangingPunct="1"/>
            <a:r>
              <a:rPr lang="en-US" sz="2800" b="1" dirty="0" smtClean="0">
                <a:solidFill>
                  <a:srgbClr val="FF3300"/>
                </a:solidFill>
                <a:latin typeface="Times New Roman" pitchFamily="18" charset="0"/>
                <a:cs typeface="Times New Roman" pitchFamily="18" charset="0"/>
              </a:rPr>
              <a:t>Half-Wave Rectifier Output:</a:t>
            </a:r>
            <a:endParaRPr lang="en-US" altLang="zh-CN" sz="2800" b="1" dirty="0" smtClean="0">
              <a:solidFill>
                <a:srgbClr val="FF3300"/>
              </a:solidFill>
              <a:latin typeface="Times New Roman" pitchFamily="18" charset="0"/>
              <a:ea typeface="宋体" pitchFamily="2" charset="-122"/>
              <a:cs typeface="Times New Roman" pitchFamily="18" charset="0"/>
            </a:endParaRPr>
          </a:p>
        </p:txBody>
      </p:sp>
      <p:pic>
        <p:nvPicPr>
          <p:cNvPr id="83975" name="Picture 1031" descr="c:\ch03_conv\sedr42021_0325c.jpg"/>
          <p:cNvPicPr>
            <a:picLocks noChangeAspect="1" noChangeArrowheads="1"/>
          </p:cNvPicPr>
          <p:nvPr/>
        </p:nvPicPr>
        <p:blipFill>
          <a:blip r:embed="rId3"/>
          <a:srcRect/>
          <a:stretch>
            <a:fillRect/>
          </a:stretch>
        </p:blipFill>
        <p:spPr bwMode="auto">
          <a:xfrm>
            <a:off x="609600" y="2362200"/>
            <a:ext cx="3352800" cy="2133600"/>
          </a:xfrm>
          <a:prstGeom prst="rect">
            <a:avLst/>
          </a:prstGeom>
          <a:noFill/>
          <a:ln w="9525">
            <a:noFill/>
            <a:miter lim="800000"/>
            <a:headEnd/>
            <a:tailEnd/>
          </a:ln>
        </p:spPr>
      </p:pic>
      <p:pic>
        <p:nvPicPr>
          <p:cNvPr id="83976" name="Picture 1032" descr="c:\ch03_conv\sedr42021_0325d.jpg"/>
          <p:cNvPicPr>
            <a:picLocks noChangeAspect="1" noChangeArrowheads="1"/>
          </p:cNvPicPr>
          <p:nvPr/>
        </p:nvPicPr>
        <p:blipFill>
          <a:blip r:embed="rId4"/>
          <a:srcRect/>
          <a:stretch>
            <a:fillRect/>
          </a:stretch>
        </p:blipFill>
        <p:spPr bwMode="auto">
          <a:xfrm>
            <a:off x="4419600" y="1828800"/>
            <a:ext cx="4173538" cy="2819400"/>
          </a:xfrm>
          <a:prstGeom prst="rect">
            <a:avLst/>
          </a:prstGeom>
          <a:noFill/>
          <a:ln w="9525">
            <a:noFill/>
            <a:miter lim="800000"/>
            <a:headEnd/>
            <a:tailEnd/>
          </a:ln>
        </p:spPr>
      </p:pic>
      <p:sp>
        <p:nvSpPr>
          <p:cNvPr id="83977" name="Rectangle 1033"/>
          <p:cNvSpPr>
            <a:spLocks noChangeArrowheads="1"/>
          </p:cNvSpPr>
          <p:nvPr/>
        </p:nvSpPr>
        <p:spPr bwMode="auto">
          <a:xfrm>
            <a:off x="381000" y="4876800"/>
            <a:ext cx="8305800" cy="1015663"/>
          </a:xfrm>
          <a:prstGeom prst="rect">
            <a:avLst/>
          </a:prstGeom>
          <a:noFill/>
          <a:ln w="9525">
            <a:noFill/>
            <a:miter lim="800000"/>
            <a:headEnd/>
            <a:tailEnd/>
          </a:ln>
        </p:spPr>
        <p:txBody>
          <a:bodyPr>
            <a:spAutoFit/>
          </a:bodyPr>
          <a:lstStyle/>
          <a:p>
            <a:pPr algn="l" eaLnBrk="0" hangingPunct="0">
              <a:spcBef>
                <a:spcPct val="50000"/>
              </a:spcBef>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c) </a:t>
            </a:r>
            <a:r>
              <a:rPr lang="en-US" sz="24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Transfer </a:t>
            </a:r>
            <a:r>
              <a:rPr lang="en-US" sz="2000" dirty="0">
                <a:latin typeface="Times New Roman" pitchFamily="18" charset="0"/>
                <a:cs typeface="Times New Roman" pitchFamily="18" charset="0"/>
              </a:rPr>
              <a:t>characteristic of the rectifier circuit. </a:t>
            </a:r>
          </a:p>
          <a:p>
            <a:pPr algn="l" eaLnBrk="0" hangingPunct="0">
              <a:spcBef>
                <a:spcPct val="50000"/>
              </a:spcBef>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 </a:t>
            </a:r>
            <a:r>
              <a:rPr lang="en-US" sz="2000" dirty="0" smtClean="0">
                <a:latin typeface="Times New Roman" pitchFamily="18" charset="0"/>
                <a:cs typeface="Times New Roman" pitchFamily="18" charset="0"/>
              </a:rPr>
              <a:t>  Input </a:t>
            </a:r>
            <a:r>
              <a:rPr lang="en-US" sz="2000" dirty="0">
                <a:latin typeface="Times New Roman" pitchFamily="18" charset="0"/>
                <a:cs typeface="Times New Roman" pitchFamily="18" charset="0"/>
              </a:rPr>
              <a:t>and output waveforms, assuming th</a:t>
            </a:r>
            <a:r>
              <a:rPr lang="en-US" sz="2400" dirty="0">
                <a:latin typeface="Times New Roman" pitchFamily="18" charset="0"/>
                <a:cs typeface="Times New Roman" pitchFamily="18" charset="0"/>
              </a:rPr>
              <a:t>at </a:t>
            </a:r>
            <a:endParaRPr lang="en-US" altLang="en-US" sz="2400" i="1" baseline="-25000" dirty="0">
              <a:latin typeface="Times New Roman" pitchFamily="18" charset="0"/>
              <a:cs typeface="Times New Roman" pitchFamily="18" charset="0"/>
            </a:endParaRPr>
          </a:p>
        </p:txBody>
      </p:sp>
      <p:graphicFrame>
        <p:nvGraphicFramePr>
          <p:cNvPr id="83971" name="Object 1025"/>
          <p:cNvGraphicFramePr>
            <a:graphicFrameLocks noChangeAspect="1"/>
          </p:cNvGraphicFramePr>
          <p:nvPr>
            <p:extLst>
              <p:ext uri="{D42A27DB-BD31-4B8C-83A1-F6EECF244321}">
                <p14:modId xmlns:p14="http://schemas.microsoft.com/office/powerpoint/2010/main" xmlns="" val="870176216"/>
              </p:ext>
            </p:extLst>
          </p:nvPr>
        </p:nvGraphicFramePr>
        <p:xfrm>
          <a:off x="6400800" y="5410200"/>
          <a:ext cx="914400" cy="457200"/>
        </p:xfrm>
        <a:graphic>
          <a:graphicData uri="http://schemas.openxmlformats.org/presentationml/2006/ole">
            <p:oleObj spid="_x0000_s441518" name="Equation" r:id="rId5" imgW="520474" imgH="215806"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eaLnBrk="1" hangingPunct="1"/>
            <a:r>
              <a:rPr lang="en-GB" sz="2800" b="1" dirty="0" smtClean="0">
                <a:solidFill>
                  <a:srgbClr val="FF0000"/>
                </a:solidFill>
              </a:rPr>
              <a:t/>
            </a:r>
            <a:br>
              <a:rPr lang="en-GB" sz="2800" b="1" dirty="0" smtClean="0">
                <a:solidFill>
                  <a:srgbClr val="FF0000"/>
                </a:solidFill>
              </a:rPr>
            </a:br>
            <a:r>
              <a:rPr lang="en-GB" sz="2700" b="1" dirty="0" smtClean="0">
                <a:solidFill>
                  <a:srgbClr val="FF0000"/>
                </a:solidFill>
              </a:rPr>
              <a:t>Average </a:t>
            </a:r>
            <a:r>
              <a:rPr lang="en-GB" sz="2700" b="1" dirty="0">
                <a:solidFill>
                  <a:srgbClr val="FF0000"/>
                </a:solidFill>
              </a:rPr>
              <a:t>Value of the </a:t>
            </a:r>
            <a:r>
              <a:rPr lang="en-GB" sz="2700" b="1" dirty="0" smtClean="0">
                <a:solidFill>
                  <a:srgbClr val="FF0000"/>
                </a:solidFill>
              </a:rPr>
              <a:t>Output Voltage</a:t>
            </a:r>
            <a:r>
              <a:rPr lang="en-GB" sz="2700" b="1" dirty="0">
                <a:solidFill>
                  <a:srgbClr val="FF0000"/>
                </a:solidFill>
              </a:rPr>
              <a:t> (Half-Wave</a:t>
            </a:r>
            <a:r>
              <a:rPr lang="en-GB" sz="2700" b="1" dirty="0" smtClean="0">
                <a:solidFill>
                  <a:srgbClr val="FF0000"/>
                </a:solidFill>
              </a:rPr>
              <a:t>) :</a:t>
            </a:r>
            <a:r>
              <a:rPr lang="en-GB" sz="2700" b="1" dirty="0">
                <a:solidFill>
                  <a:srgbClr val="FF0000"/>
                </a:solidFill>
              </a:rPr>
              <a:t/>
            </a:r>
            <a:br>
              <a:rPr lang="en-GB" sz="2700" b="1" dirty="0">
                <a:solidFill>
                  <a:srgbClr val="FF0000"/>
                </a:solidFill>
              </a:rPr>
            </a:br>
            <a:endParaRPr lang="en-GB" sz="2700" b="1" dirty="0" smtClean="0">
              <a:solidFill>
                <a:srgbClr val="FF0000"/>
              </a:solidFill>
            </a:endParaRPr>
          </a:p>
        </p:txBody>
      </p:sp>
      <p:sp>
        <p:nvSpPr>
          <p:cNvPr id="11267" name="Rectangle 5"/>
          <p:cNvSpPr>
            <a:spLocks noGrp="1" noChangeArrowheads="1"/>
          </p:cNvSpPr>
          <p:nvPr>
            <p:ph type="body" idx="1"/>
          </p:nvPr>
        </p:nvSpPr>
        <p:spPr>
          <a:xfrm>
            <a:off x="685800" y="1752600"/>
            <a:ext cx="7772400" cy="4114800"/>
          </a:xfrm>
        </p:spPr>
        <p:txBody>
          <a:bodyPr/>
          <a:lstStyle/>
          <a:p>
            <a:pPr eaLnBrk="1" hangingPunct="1">
              <a:buClr>
                <a:srgbClr val="FF0000"/>
              </a:buClr>
              <a:buNone/>
            </a:pPr>
            <a:r>
              <a:rPr lang="en-GB" sz="2800" dirty="0" smtClean="0"/>
              <a:t>	</a:t>
            </a:r>
            <a:r>
              <a:rPr lang="en-GB" sz="2400" dirty="0" smtClean="0"/>
              <a:t>In the simplified (ideal diode) case, the input and   output wave forms are as shown below:</a:t>
            </a:r>
          </a:p>
          <a:p>
            <a:pPr eaLnBrk="1" hangingPunct="1">
              <a:buNone/>
            </a:pPr>
            <a:endParaRPr lang="en-GB" sz="2800" dirty="0" smtClean="0"/>
          </a:p>
        </p:txBody>
      </p:sp>
      <p:sp>
        <p:nvSpPr>
          <p:cNvPr id="11268" name="Rectangle 3"/>
          <p:cNvSpPr>
            <a:spLocks noChangeArrowheads="1"/>
          </p:cNvSpPr>
          <p:nvPr/>
        </p:nvSpPr>
        <p:spPr bwMode="auto">
          <a:xfrm>
            <a:off x="0" y="6019800"/>
            <a:ext cx="2209800" cy="304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base">
              <a:spcBef>
                <a:spcPct val="0"/>
              </a:spcBef>
              <a:spcAft>
                <a:spcPct val="0"/>
              </a:spcAft>
            </a:pPr>
            <a:endParaRPr lang="en-US" sz="2800" baseline="-20000">
              <a:solidFill>
                <a:srgbClr val="000000"/>
              </a:solidFill>
            </a:endParaRPr>
          </a:p>
        </p:txBody>
      </p:sp>
      <p:sp>
        <p:nvSpPr>
          <p:cNvPr id="11269" name="Text Box 12"/>
          <p:cNvSpPr txBox="1">
            <a:spLocks noChangeArrowheads="1"/>
          </p:cNvSpPr>
          <p:nvPr/>
        </p:nvSpPr>
        <p:spPr bwMode="auto">
          <a:xfrm>
            <a:off x="1905000" y="6096000"/>
            <a:ext cx="3962400" cy="412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baseline="-20000">
                <a:solidFill>
                  <a:schemeClr val="tx1"/>
                </a:solidFill>
                <a:latin typeface="Times New Roman" pitchFamily="18" charset="0"/>
              </a:defRPr>
            </a:lvl1pPr>
            <a:lvl2pPr marL="742950" indent="-285750" eaLnBrk="0" hangingPunct="0">
              <a:defRPr sz="2800" baseline="-20000">
                <a:solidFill>
                  <a:schemeClr val="tx1"/>
                </a:solidFill>
                <a:latin typeface="Times New Roman" pitchFamily="18" charset="0"/>
              </a:defRPr>
            </a:lvl2pPr>
            <a:lvl3pPr marL="1143000" indent="-228600" eaLnBrk="0" hangingPunct="0">
              <a:defRPr sz="2800" baseline="-20000">
                <a:solidFill>
                  <a:schemeClr val="tx1"/>
                </a:solidFill>
                <a:latin typeface="Times New Roman" pitchFamily="18" charset="0"/>
              </a:defRPr>
            </a:lvl3pPr>
            <a:lvl4pPr marL="1600200" indent="-228600" eaLnBrk="0" hangingPunct="0">
              <a:defRPr sz="2800" baseline="-20000">
                <a:solidFill>
                  <a:schemeClr val="tx1"/>
                </a:solidFill>
                <a:latin typeface="Times New Roman" pitchFamily="18" charset="0"/>
              </a:defRPr>
            </a:lvl4pPr>
            <a:lvl5pPr marL="2057400" indent="-228600" eaLnBrk="0" hangingPunct="0">
              <a:defRPr sz="2800" baseline="-20000">
                <a:solidFill>
                  <a:schemeClr val="tx1"/>
                </a:solidFill>
                <a:latin typeface="Times New Roman" pitchFamily="18" charset="0"/>
              </a:defRPr>
            </a:lvl5pPr>
            <a:lvl6pPr marL="2514600" indent="-228600" eaLnBrk="0" fontAlgn="base" hangingPunct="0">
              <a:spcBef>
                <a:spcPct val="0"/>
              </a:spcBef>
              <a:spcAft>
                <a:spcPct val="0"/>
              </a:spcAft>
              <a:defRPr sz="2800" baseline="-20000">
                <a:solidFill>
                  <a:schemeClr val="tx1"/>
                </a:solidFill>
                <a:latin typeface="Times New Roman" pitchFamily="18" charset="0"/>
              </a:defRPr>
            </a:lvl6pPr>
            <a:lvl7pPr marL="2971800" indent="-228600" eaLnBrk="0" fontAlgn="base" hangingPunct="0">
              <a:spcBef>
                <a:spcPct val="0"/>
              </a:spcBef>
              <a:spcAft>
                <a:spcPct val="0"/>
              </a:spcAft>
              <a:defRPr sz="2800" baseline="-20000">
                <a:solidFill>
                  <a:schemeClr val="tx1"/>
                </a:solidFill>
                <a:latin typeface="Times New Roman" pitchFamily="18" charset="0"/>
              </a:defRPr>
            </a:lvl7pPr>
            <a:lvl8pPr marL="3429000" indent="-228600" eaLnBrk="0" fontAlgn="base" hangingPunct="0">
              <a:spcBef>
                <a:spcPct val="0"/>
              </a:spcBef>
              <a:spcAft>
                <a:spcPct val="0"/>
              </a:spcAft>
              <a:defRPr sz="2800" baseline="-20000">
                <a:solidFill>
                  <a:schemeClr val="tx1"/>
                </a:solidFill>
                <a:latin typeface="Times New Roman" pitchFamily="18" charset="0"/>
              </a:defRPr>
            </a:lvl8pPr>
            <a:lvl9pPr marL="3886200" indent="-228600" eaLnBrk="0" fontAlgn="base" hangingPunct="0">
              <a:spcBef>
                <a:spcPct val="0"/>
              </a:spcBef>
              <a:spcAft>
                <a:spcPct val="0"/>
              </a:spcAft>
              <a:defRPr sz="2800" baseline="-20000">
                <a:solidFill>
                  <a:schemeClr val="tx1"/>
                </a:solidFill>
                <a:latin typeface="Times New Roman" pitchFamily="18" charset="0"/>
              </a:defRPr>
            </a:lvl9pPr>
          </a:lstStyle>
          <a:p>
            <a:pPr eaLnBrk="1" fontAlgn="base" hangingPunct="1">
              <a:spcBef>
                <a:spcPct val="50000"/>
              </a:spcBef>
              <a:spcAft>
                <a:spcPct val="0"/>
              </a:spcAft>
            </a:pPr>
            <a:endParaRPr lang="en-US" sz="3200">
              <a:solidFill>
                <a:srgbClr val="000000"/>
              </a:solidFill>
            </a:endParaRPr>
          </a:p>
        </p:txBody>
      </p:sp>
      <p:grpSp>
        <p:nvGrpSpPr>
          <p:cNvPr id="11271" name="Group 10"/>
          <p:cNvGrpSpPr>
            <a:grpSpLocks/>
          </p:cNvGrpSpPr>
          <p:nvPr/>
        </p:nvGrpSpPr>
        <p:grpSpPr bwMode="auto">
          <a:xfrm>
            <a:off x="685800" y="2971800"/>
            <a:ext cx="7543800" cy="3429000"/>
            <a:chOff x="384" y="1968"/>
            <a:chExt cx="4752" cy="2160"/>
          </a:xfrm>
        </p:grpSpPr>
        <p:grpSp>
          <p:nvGrpSpPr>
            <p:cNvPr id="11273" name="Group 8"/>
            <p:cNvGrpSpPr>
              <a:grpSpLocks/>
            </p:cNvGrpSpPr>
            <p:nvPr/>
          </p:nvGrpSpPr>
          <p:grpSpPr bwMode="auto">
            <a:xfrm>
              <a:off x="480" y="1968"/>
              <a:ext cx="4272" cy="1872"/>
              <a:chOff x="656" y="2112"/>
              <a:chExt cx="3808" cy="1344"/>
            </a:xfrm>
          </p:grpSpPr>
          <p:pic>
            <p:nvPicPr>
              <p:cNvPr id="11275" name="Picture 6" descr="C:\DOCUME~1\TREVOR~1\LOCALS~1\Temp\\msotw9_temp0.bmp"/>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56" y="2224"/>
                <a:ext cx="1744" cy="1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6" name="Picture 7" descr="C:\DOCUME~1\TREVOR~1\LOCALS~1\Temp\\msotw9_temp0.bmp"/>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864" y="2112"/>
                <a:ext cx="1600" cy="1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1274" name="Rectangle 9"/>
            <p:cNvSpPr>
              <a:spLocks noChangeArrowheads="1"/>
            </p:cNvSpPr>
            <p:nvPr/>
          </p:nvSpPr>
          <p:spPr bwMode="auto">
            <a:xfrm>
              <a:off x="384" y="3648"/>
              <a:ext cx="4752" cy="48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base">
                <a:spcBef>
                  <a:spcPct val="0"/>
                </a:spcBef>
                <a:spcAft>
                  <a:spcPct val="0"/>
                </a:spcAft>
              </a:pPr>
              <a:endParaRPr lang="en-US" sz="2800" baseline="-20000">
                <a:solidFill>
                  <a:srgbClr val="000000"/>
                </a:solidFill>
              </a:endParaRPr>
            </a:p>
          </p:txBody>
        </p:sp>
      </p:grpSp>
    </p:spTree>
    <p:extLst>
      <p:ext uri="{BB962C8B-B14F-4D97-AF65-F5344CB8AC3E}">
        <p14:creationId xmlns:p14="http://schemas.microsoft.com/office/powerpoint/2010/main" xmlns="" val="33833211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914400"/>
          </a:xfrm>
        </p:spPr>
        <p:txBody>
          <a:bodyPr>
            <a:normAutofit fontScale="90000"/>
          </a:bodyPr>
          <a:lstStyle/>
          <a:p>
            <a:pPr lvl="0" eaLnBrk="1" hangingPunct="1">
              <a:spcBef>
                <a:spcPct val="20000"/>
              </a:spcBef>
            </a:pPr>
            <a:r>
              <a:rPr lang="en-GB" sz="2000" b="1" i="1" dirty="0" smtClean="0">
                <a:solidFill>
                  <a:srgbClr val="FF0000"/>
                </a:solidFill>
                <a:ea typeface="+mn-ea"/>
                <a:cs typeface="+mn-cs"/>
              </a:rPr>
              <a:t/>
            </a:r>
            <a:br>
              <a:rPr lang="en-GB" sz="2000" b="1" i="1" dirty="0" smtClean="0">
                <a:solidFill>
                  <a:srgbClr val="FF0000"/>
                </a:solidFill>
                <a:ea typeface="+mn-ea"/>
                <a:cs typeface="+mn-cs"/>
              </a:rPr>
            </a:br>
            <a:r>
              <a:rPr lang="en-GB" sz="2000" b="1" i="1" dirty="0" smtClean="0">
                <a:solidFill>
                  <a:srgbClr val="FF0000"/>
                </a:solidFill>
                <a:ea typeface="+mn-ea"/>
                <a:cs typeface="+mn-cs"/>
              </a:rPr>
              <a:t/>
            </a:r>
            <a:br>
              <a:rPr lang="en-GB" sz="2000" b="1" i="1" dirty="0" smtClean="0">
                <a:solidFill>
                  <a:srgbClr val="FF0000"/>
                </a:solidFill>
                <a:ea typeface="+mn-ea"/>
                <a:cs typeface="+mn-cs"/>
              </a:rPr>
            </a:br>
            <a:r>
              <a:rPr lang="en-GB" sz="2000" b="1" i="1" dirty="0">
                <a:solidFill>
                  <a:srgbClr val="FF0000"/>
                </a:solidFill>
                <a:ea typeface="+mn-ea"/>
                <a:cs typeface="+mn-cs"/>
              </a:rPr>
              <a:t/>
            </a:r>
            <a:br>
              <a:rPr lang="en-GB" sz="2000" b="1" i="1" dirty="0">
                <a:solidFill>
                  <a:srgbClr val="FF0000"/>
                </a:solidFill>
                <a:ea typeface="+mn-ea"/>
                <a:cs typeface="+mn-cs"/>
              </a:rPr>
            </a:br>
            <a:r>
              <a:rPr lang="en-GB" sz="2700" b="1" dirty="0" smtClean="0">
                <a:solidFill>
                  <a:srgbClr val="FF0000"/>
                </a:solidFill>
                <a:ea typeface="+mn-ea"/>
                <a:cs typeface="+mn-cs"/>
              </a:rPr>
              <a:t>Average </a:t>
            </a:r>
            <a:r>
              <a:rPr lang="en-GB" sz="2700" b="1" dirty="0">
                <a:solidFill>
                  <a:srgbClr val="FF0000"/>
                </a:solidFill>
                <a:ea typeface="+mn-ea"/>
                <a:cs typeface="+mn-cs"/>
              </a:rPr>
              <a:t>Value of the </a:t>
            </a:r>
            <a:r>
              <a:rPr lang="en-GB" sz="2700" b="1" dirty="0" smtClean="0">
                <a:solidFill>
                  <a:srgbClr val="FF0000"/>
                </a:solidFill>
                <a:ea typeface="+mn-ea"/>
                <a:cs typeface="+mn-cs"/>
              </a:rPr>
              <a:t>Output Voltage</a:t>
            </a:r>
            <a:r>
              <a:rPr lang="en-GB" sz="2700" b="1" dirty="0">
                <a:solidFill>
                  <a:srgbClr val="FF0000"/>
                </a:solidFill>
              </a:rPr>
              <a:t> </a:t>
            </a:r>
            <a:r>
              <a:rPr lang="en-GB" sz="2700" b="1" dirty="0" smtClean="0">
                <a:solidFill>
                  <a:srgbClr val="FF0000"/>
                </a:solidFill>
              </a:rPr>
              <a:t>(Half-Wave) :</a:t>
            </a:r>
            <a:r>
              <a:rPr lang="en-GB" sz="2700" b="1" dirty="0">
                <a:solidFill>
                  <a:srgbClr val="FF0000"/>
                </a:solidFill>
                <a:ea typeface="+mn-ea"/>
                <a:cs typeface="+mn-cs"/>
              </a:rPr>
              <a:t/>
            </a:r>
            <a:br>
              <a:rPr lang="en-GB" sz="2700" b="1" dirty="0">
                <a:solidFill>
                  <a:srgbClr val="FF0000"/>
                </a:solidFill>
                <a:ea typeface="+mn-ea"/>
                <a:cs typeface="+mn-cs"/>
              </a:rPr>
            </a:br>
            <a:endParaRPr lang="en-US" sz="2700" dirty="0"/>
          </a:p>
        </p:txBody>
      </p:sp>
      <p:sp>
        <p:nvSpPr>
          <p:cNvPr id="3" name="Content Placeholder 2"/>
          <p:cNvSpPr>
            <a:spLocks noGrp="1"/>
          </p:cNvSpPr>
          <p:nvPr>
            <p:ph idx="1"/>
          </p:nvPr>
        </p:nvSpPr>
        <p:spPr/>
        <p:txBody>
          <a:bodyPr/>
          <a:lstStyle/>
          <a:p>
            <a:pPr marL="0" lvl="0" indent="0" eaLnBrk="1" hangingPunct="1">
              <a:buClr>
                <a:srgbClr val="FF0000"/>
              </a:buClr>
              <a:buNone/>
            </a:pPr>
            <a:r>
              <a:rPr lang="en-GB" sz="2000" b="1" i="1" dirty="0">
                <a:solidFill>
                  <a:srgbClr val="FF0000"/>
                </a:solidFill>
                <a:ea typeface="+mj-ea"/>
                <a:cs typeface="+mj-cs"/>
              </a:rPr>
              <a:t> </a:t>
            </a:r>
            <a:r>
              <a:rPr lang="en-GB" sz="2000" b="1" i="1" dirty="0" smtClean="0">
                <a:solidFill>
                  <a:srgbClr val="FF0000"/>
                </a:solidFill>
                <a:ea typeface="+mj-ea"/>
                <a:cs typeface="+mj-cs"/>
              </a:rPr>
              <a:t>  </a:t>
            </a:r>
            <a:r>
              <a:rPr lang="en-GB" sz="2400" dirty="0">
                <a:solidFill>
                  <a:srgbClr val="000000"/>
                </a:solidFill>
              </a:rPr>
              <a:t>A</a:t>
            </a:r>
            <a:r>
              <a:rPr lang="en-GB" sz="2400" dirty="0" smtClean="0">
                <a:solidFill>
                  <a:srgbClr val="000000"/>
                </a:solidFill>
              </a:rPr>
              <a:t>verage dc </a:t>
            </a:r>
            <a:r>
              <a:rPr lang="en-GB" sz="2400" dirty="0">
                <a:solidFill>
                  <a:srgbClr val="000000"/>
                </a:solidFill>
              </a:rPr>
              <a:t>value of this half-wave-rectified sine wave is: </a:t>
            </a:r>
          </a:p>
          <a:p>
            <a:pPr marL="0" indent="0">
              <a:buNone/>
            </a:pPr>
            <a:endParaRPr lang="en-US" sz="2400"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2170243641"/>
              </p:ext>
            </p:extLst>
          </p:nvPr>
        </p:nvGraphicFramePr>
        <p:xfrm>
          <a:off x="2438400" y="2743200"/>
          <a:ext cx="3804291" cy="1182688"/>
        </p:xfrm>
        <a:graphic>
          <a:graphicData uri="http://schemas.openxmlformats.org/presentationml/2006/ole">
            <p:oleObj spid="_x0000_s446767" name="Equation" r:id="rId3" imgW="1689100" imgH="508000" progId="Equation.3">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3397562205"/>
              </p:ext>
            </p:extLst>
          </p:nvPr>
        </p:nvGraphicFramePr>
        <p:xfrm>
          <a:off x="2971800" y="4114800"/>
          <a:ext cx="3429000" cy="988603"/>
        </p:xfrm>
        <a:graphic>
          <a:graphicData uri="http://schemas.openxmlformats.org/presentationml/2006/ole">
            <p:oleObj spid="_x0000_s446768" name="Equation" r:id="rId4" imgW="1663700" imgH="393700" progId="Equation.3">
              <p:embed/>
            </p:oleObj>
          </a:graphicData>
        </a:graphic>
      </p:graphicFrame>
    </p:spTree>
    <p:extLst>
      <p:ext uri="{BB962C8B-B14F-4D97-AF65-F5344CB8AC3E}">
        <p14:creationId xmlns:p14="http://schemas.microsoft.com/office/powerpoint/2010/main" xmlns="" val="20347398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GB" sz="2800" b="1" dirty="0" smtClean="0">
                <a:solidFill>
                  <a:srgbClr val="FF0000"/>
                </a:solidFill>
              </a:rPr>
              <a:t>Half-Wave Rectifier with a </a:t>
            </a:r>
            <a:r>
              <a:rPr lang="en-GB" sz="2800" b="1" i="1" dirty="0" smtClean="0">
                <a:solidFill>
                  <a:srgbClr val="008000"/>
                </a:solidFill>
              </a:rPr>
              <a:t>Capacitor Filter</a:t>
            </a:r>
            <a:r>
              <a:rPr lang="en-GB" sz="2800" b="1" dirty="0" smtClean="0">
                <a:solidFill>
                  <a:srgbClr val="008000"/>
                </a:solidFill>
              </a:rPr>
              <a:t>:</a:t>
            </a:r>
          </a:p>
        </p:txBody>
      </p:sp>
      <p:sp>
        <p:nvSpPr>
          <p:cNvPr id="12291" name="Rectangle 4"/>
          <p:cNvSpPr>
            <a:spLocks noGrp="1" noChangeArrowheads="1"/>
          </p:cNvSpPr>
          <p:nvPr>
            <p:ph type="body" idx="1"/>
          </p:nvPr>
        </p:nvSpPr>
        <p:spPr/>
        <p:txBody>
          <a:bodyPr/>
          <a:lstStyle/>
          <a:p>
            <a:pPr eaLnBrk="1" hangingPunct="1">
              <a:lnSpc>
                <a:spcPct val="90000"/>
              </a:lnSpc>
              <a:buClr>
                <a:srgbClr val="FF0000"/>
              </a:buClr>
              <a:buFont typeface="Wingdings" pitchFamily="2" charset="2"/>
              <a:buChar char="Ø"/>
            </a:pPr>
            <a:r>
              <a:rPr lang="en-GB" sz="2000" dirty="0" smtClean="0"/>
              <a:t>In the simple diode rectifier circuits shown above, though the output voltage does not change polarity, it has a lot of  </a:t>
            </a:r>
            <a:r>
              <a:rPr lang="en-GB" sz="2400" b="1" i="1" dirty="0" smtClean="0">
                <a:solidFill>
                  <a:srgbClr val="FF0000"/>
                </a:solidFill>
              </a:rPr>
              <a:t>ripple,</a:t>
            </a:r>
            <a:r>
              <a:rPr lang="en-GB" sz="2000" b="1" i="1" dirty="0" smtClean="0"/>
              <a:t> </a:t>
            </a:r>
            <a:r>
              <a:rPr lang="en-GB" sz="2000" dirty="0" smtClean="0"/>
              <a:t>i.e. variations in the output voltage about a steady value.</a:t>
            </a:r>
          </a:p>
          <a:p>
            <a:pPr marL="0" indent="0" eaLnBrk="1" hangingPunct="1">
              <a:lnSpc>
                <a:spcPct val="90000"/>
              </a:lnSpc>
              <a:buClr>
                <a:srgbClr val="FF0000"/>
              </a:buClr>
              <a:buNone/>
            </a:pPr>
            <a:endParaRPr lang="en-GB" sz="2000" dirty="0" smtClean="0"/>
          </a:p>
          <a:p>
            <a:pPr lvl="0" eaLnBrk="1" fontAlgn="auto" hangingPunct="1">
              <a:spcAft>
                <a:spcPts val="0"/>
              </a:spcAft>
              <a:buClr>
                <a:srgbClr val="FF0000"/>
              </a:buClr>
              <a:buFont typeface="Wingdings" pitchFamily="2" charset="2"/>
              <a:buChar char="Ø"/>
            </a:pPr>
            <a:r>
              <a:rPr lang="en-GB" sz="2000" dirty="0" smtClean="0"/>
              <a:t>To generate an output voltage that resembles a true dc Voltage, we can use a </a:t>
            </a:r>
            <a:r>
              <a:rPr lang="en-GB" sz="2400" b="1" i="1" dirty="0" smtClean="0">
                <a:solidFill>
                  <a:srgbClr val="FF0000"/>
                </a:solidFill>
              </a:rPr>
              <a:t>smoothing capacitor</a:t>
            </a:r>
            <a:r>
              <a:rPr lang="en-GB" sz="2400" b="1" dirty="0" smtClean="0">
                <a:solidFill>
                  <a:srgbClr val="FF0000"/>
                </a:solidFill>
              </a:rPr>
              <a:t> </a:t>
            </a:r>
            <a:r>
              <a:rPr lang="en-GB" sz="2000" dirty="0" smtClean="0"/>
              <a:t>in parallel with the output resistance (load).</a:t>
            </a:r>
            <a:r>
              <a:rPr lang="en-US" sz="2000" kern="1200" dirty="0" smtClean="0">
                <a:solidFill>
                  <a:prstClr val="black"/>
                </a:solidFill>
                <a:latin typeface="Times New Roman" pitchFamily="18" charset="0"/>
                <a:cs typeface="Times New Roman" pitchFamily="18" charset="0"/>
              </a:rPr>
              <a:t> </a:t>
            </a:r>
            <a:endParaRPr lang="en-US" sz="2000" kern="1200" dirty="0">
              <a:solidFill>
                <a:prstClr val="black"/>
              </a:solidFill>
              <a:latin typeface="Times New Roman" pitchFamily="18" charset="0"/>
              <a:cs typeface="Times New Roman" pitchFamily="18" charset="0"/>
            </a:endParaRPr>
          </a:p>
          <a:p>
            <a:pPr marL="0" lvl="0" indent="0" eaLnBrk="1" fontAlgn="auto" hangingPunct="1">
              <a:spcAft>
                <a:spcPts val="0"/>
              </a:spcAft>
              <a:buClr>
                <a:srgbClr val="FF0000"/>
              </a:buClr>
              <a:buNone/>
            </a:pPr>
            <a:endParaRPr lang="en-US" sz="2000" kern="1200" dirty="0" smtClean="0">
              <a:solidFill>
                <a:prstClr val="black"/>
              </a:solidFill>
              <a:latin typeface="Times New Roman" pitchFamily="18" charset="0"/>
              <a:cs typeface="Times New Roman" pitchFamily="18" charset="0"/>
            </a:endParaRPr>
          </a:p>
          <a:p>
            <a:pPr lvl="0" eaLnBrk="1" fontAlgn="auto" hangingPunct="1">
              <a:spcAft>
                <a:spcPts val="0"/>
              </a:spcAft>
              <a:buClr>
                <a:srgbClr val="FF0000"/>
              </a:buClr>
              <a:buFont typeface="Wingdings" pitchFamily="2" charset="2"/>
              <a:buChar char="Ø"/>
            </a:pPr>
            <a:r>
              <a:rPr lang="en-US" sz="2000" kern="1200" dirty="0" smtClean="0">
                <a:solidFill>
                  <a:prstClr val="black"/>
                </a:solidFill>
                <a:latin typeface="Times New Roman" pitchFamily="18" charset="0"/>
                <a:cs typeface="Times New Roman" pitchFamily="18" charset="0"/>
              </a:rPr>
              <a:t>The </a:t>
            </a:r>
            <a:r>
              <a:rPr lang="en-US" sz="2000" kern="1200" dirty="0">
                <a:solidFill>
                  <a:prstClr val="black"/>
                </a:solidFill>
                <a:latin typeface="Times New Roman" pitchFamily="18" charset="0"/>
                <a:cs typeface="Times New Roman" pitchFamily="18" charset="0"/>
              </a:rPr>
              <a:t>capacitor does a good job of smoothing the pulses from the rectifier into a more constant dc.</a:t>
            </a:r>
          </a:p>
          <a:p>
            <a:pPr lvl="0" eaLnBrk="1" fontAlgn="auto" hangingPunct="1">
              <a:spcAft>
                <a:spcPts val="0"/>
              </a:spcAft>
              <a:buClr>
                <a:srgbClr val="FF0000"/>
              </a:buClr>
              <a:buFont typeface="Wingdings" pitchFamily="2" charset="2"/>
              <a:buChar char="Ø"/>
            </a:pPr>
            <a:endParaRPr lang="en-US" sz="2000" kern="1200" dirty="0">
              <a:solidFill>
                <a:prstClr val="black"/>
              </a:solidFill>
              <a:latin typeface="Times New Roman" pitchFamily="18" charset="0"/>
              <a:cs typeface="Times New Roman" pitchFamily="18" charset="0"/>
            </a:endParaRPr>
          </a:p>
          <a:p>
            <a:pPr marL="0" indent="0" algn="just" eaLnBrk="1" hangingPunct="1">
              <a:buClr>
                <a:srgbClr val="FF0000"/>
              </a:buClr>
              <a:buNone/>
            </a:pPr>
            <a:endParaRPr lang="en-GB" sz="2400" dirty="0" smtClean="0"/>
          </a:p>
        </p:txBody>
      </p:sp>
      <p:sp>
        <p:nvSpPr>
          <p:cNvPr id="12292" name="Rectangle 3"/>
          <p:cNvSpPr>
            <a:spLocks noChangeArrowheads="1"/>
          </p:cNvSpPr>
          <p:nvPr/>
        </p:nvSpPr>
        <p:spPr bwMode="auto">
          <a:xfrm>
            <a:off x="0" y="6019800"/>
            <a:ext cx="2209800" cy="304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base">
              <a:spcBef>
                <a:spcPct val="0"/>
              </a:spcBef>
              <a:spcAft>
                <a:spcPct val="0"/>
              </a:spcAft>
            </a:pPr>
            <a:endParaRPr lang="en-US" sz="2800" baseline="-20000">
              <a:solidFill>
                <a:srgbClr val="000000"/>
              </a:solidFill>
            </a:endParaRPr>
          </a:p>
        </p:txBody>
      </p:sp>
    </p:spTree>
    <p:extLst>
      <p:ext uri="{BB962C8B-B14F-4D97-AF65-F5344CB8AC3E}">
        <p14:creationId xmlns:p14="http://schemas.microsoft.com/office/powerpoint/2010/main" xmlns="" val="35600833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Ripple:</a:t>
            </a:r>
            <a:endParaRPr lang="en-US" sz="2800" b="1" dirty="0">
              <a:solidFill>
                <a:srgbClr val="FF0000"/>
              </a:solidFill>
              <a:latin typeface="Times New Roman" pitchFamily="18" charset="0"/>
              <a:cs typeface="Times New Roman" pitchFamily="18" charset="0"/>
            </a:endParaRPr>
          </a:p>
        </p:txBody>
      </p:sp>
      <p:sp>
        <p:nvSpPr>
          <p:cNvPr id="19459" name="Rectangle 3"/>
          <p:cNvSpPr>
            <a:spLocks noGrp="1" noChangeArrowheads="1"/>
          </p:cNvSpPr>
          <p:nvPr>
            <p:ph type="body" idx="1"/>
          </p:nvPr>
        </p:nvSpPr>
        <p:spPr/>
        <p:txBody>
          <a:bodyPr>
            <a:normAutofit/>
          </a:bodyPr>
          <a:lstStyle/>
          <a:p>
            <a:pPr>
              <a:buClr>
                <a:srgbClr val="FF0000"/>
              </a:buClr>
              <a:buFont typeface="Wingdings" pitchFamily="2" charset="2"/>
              <a:buChar char="Ø"/>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small variation occurs in the </a:t>
            </a:r>
            <a:r>
              <a:rPr lang="en-US" sz="2000" dirty="0" smtClean="0">
                <a:latin typeface="Times New Roman" pitchFamily="18" charset="0"/>
                <a:cs typeface="Times New Roman" pitchFamily="18" charset="0"/>
              </a:rPr>
              <a:t>dc </a:t>
            </a:r>
            <a:r>
              <a:rPr lang="en-US" sz="2000" dirty="0">
                <a:latin typeface="Times New Roman" pitchFamily="18" charset="0"/>
                <a:cs typeface="Times New Roman" pitchFamily="18" charset="0"/>
              </a:rPr>
              <a:t>because the capacitor discharges a small amount between the positive and negative </a:t>
            </a:r>
            <a:r>
              <a:rPr lang="en-US" sz="2000" dirty="0" smtClean="0">
                <a:latin typeface="Times New Roman" pitchFamily="18" charset="0"/>
                <a:cs typeface="Times New Roman" pitchFamily="18" charset="0"/>
              </a:rPr>
              <a:t>pulses. Then </a:t>
            </a:r>
            <a:r>
              <a:rPr lang="en-US" sz="2000" dirty="0">
                <a:latin typeface="Times New Roman" pitchFamily="18" charset="0"/>
                <a:cs typeface="Times New Roman" pitchFamily="18" charset="0"/>
              </a:rPr>
              <a:t>it </a:t>
            </a:r>
            <a:r>
              <a:rPr lang="en-US" sz="2000" dirty="0" smtClean="0">
                <a:latin typeface="Times New Roman" pitchFamily="18" charset="0"/>
                <a:cs typeface="Times New Roman" pitchFamily="18" charset="0"/>
              </a:rPr>
              <a:t>recharges. This </a:t>
            </a:r>
            <a:r>
              <a:rPr lang="en-US" sz="2000" dirty="0">
                <a:latin typeface="Times New Roman" pitchFamily="18" charset="0"/>
                <a:cs typeface="Times New Roman" pitchFamily="18" charset="0"/>
              </a:rPr>
              <a:t>variation is called </a:t>
            </a:r>
            <a:r>
              <a:rPr lang="en-US" sz="2400" b="1" i="1" dirty="0" smtClean="0">
                <a:solidFill>
                  <a:srgbClr val="FF0000"/>
                </a:solidFill>
                <a:latin typeface="Times New Roman" pitchFamily="18" charset="0"/>
                <a:cs typeface="Times New Roman" pitchFamily="18" charset="0"/>
              </a:rPr>
              <a:t>ripple.</a:t>
            </a:r>
          </a:p>
          <a:p>
            <a:pPr marL="0" indent="0">
              <a:buClr>
                <a:srgbClr val="FF0000"/>
              </a:buClr>
              <a:buNone/>
            </a:pPr>
            <a:endParaRPr lang="en-US" sz="2000" b="1" i="1" dirty="0">
              <a:solidFill>
                <a:srgbClr val="FF0000"/>
              </a:solidFill>
              <a:latin typeface="Times New Roman" pitchFamily="18" charset="0"/>
              <a:cs typeface="Times New Roman" pitchFamily="18" charset="0"/>
            </a:endParaRPr>
          </a:p>
          <a:p>
            <a:pPr>
              <a:buClr>
                <a:srgbClr val="FF0000"/>
              </a:buClr>
              <a:buFont typeface="Wingdings" pitchFamily="2" charset="2"/>
              <a:buChar char="Ø"/>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ripple can be reduced further by making the capacitor </a:t>
            </a:r>
            <a:r>
              <a:rPr lang="en-US" sz="2000" dirty="0" smtClean="0">
                <a:latin typeface="Times New Roman" pitchFamily="18" charset="0"/>
                <a:cs typeface="Times New Roman" pitchFamily="18" charset="0"/>
              </a:rPr>
              <a:t>larger.</a:t>
            </a:r>
          </a:p>
          <a:p>
            <a:pPr>
              <a:buClr>
                <a:srgbClr val="FF0000"/>
              </a:buClr>
              <a:buFont typeface="Wingdings" pitchFamily="2" charset="2"/>
              <a:buChar char="Ø"/>
            </a:pPr>
            <a:endParaRPr lang="en-US" sz="2000" dirty="0">
              <a:latin typeface="Times New Roman" pitchFamily="18" charset="0"/>
              <a:cs typeface="Times New Roman" pitchFamily="18" charset="0"/>
            </a:endParaRPr>
          </a:p>
          <a:p>
            <a:pPr>
              <a:buClr>
                <a:srgbClr val="FF0000"/>
              </a:buClr>
              <a:buFont typeface="Wingdings" pitchFamily="2" charset="2"/>
              <a:buChar char="Ø"/>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ripple appears to be a </a:t>
            </a:r>
            <a:r>
              <a:rPr lang="en-US" sz="2000" dirty="0" smtClean="0">
                <a:latin typeface="Times New Roman" pitchFamily="18" charset="0"/>
                <a:cs typeface="Times New Roman" pitchFamily="18" charset="0"/>
              </a:rPr>
              <a:t>saw tooth </a:t>
            </a:r>
            <a:r>
              <a:rPr lang="en-US" sz="2000" dirty="0">
                <a:latin typeface="Times New Roman" pitchFamily="18" charset="0"/>
                <a:cs typeface="Times New Roman" pitchFamily="18" charset="0"/>
              </a:rPr>
              <a:t>shaped AC variation riding on the DC output. </a:t>
            </a:r>
            <a:endParaRPr lang="en-US" sz="2000" dirty="0" smtClean="0">
              <a:latin typeface="Times New Roman" pitchFamily="18" charset="0"/>
              <a:cs typeface="Times New Roman" pitchFamily="18" charset="0"/>
            </a:endParaRPr>
          </a:p>
          <a:p>
            <a:pPr marL="0" indent="0">
              <a:buClr>
                <a:srgbClr val="FF0000"/>
              </a:buClr>
              <a:buNone/>
            </a:pPr>
            <a:endParaRPr lang="en-US" sz="2000" dirty="0">
              <a:latin typeface="Times New Roman" pitchFamily="18" charset="0"/>
              <a:cs typeface="Times New Roman" pitchFamily="18" charset="0"/>
            </a:endParaRPr>
          </a:p>
          <a:p>
            <a:pPr>
              <a:buClr>
                <a:srgbClr val="FF0000"/>
              </a:buClr>
              <a:buFont typeface="Wingdings" pitchFamily="2" charset="2"/>
              <a:buChar char="Ø"/>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small amount of ripple can be tolerated in some circuits but the lower the </a:t>
            </a:r>
            <a:r>
              <a:rPr lang="en-US" sz="2000" dirty="0" smtClean="0">
                <a:latin typeface="Times New Roman" pitchFamily="18" charset="0"/>
                <a:cs typeface="Times New Roman" pitchFamily="18" charset="0"/>
              </a:rPr>
              <a:t>better.</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40572982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03f34"/>
          <p:cNvPicPr preferRelativeResize="0">
            <a:picLocks noChangeAspect="1" noChangeArrowheads="1"/>
          </p:cNvPicPr>
          <p:nvPr>
            <p:custDataLst>
              <p:tags r:id="rId1"/>
            </p:custDataLst>
          </p:nvPr>
        </p:nvPicPr>
        <p:blipFill>
          <a:blip r:embed="rId3"/>
          <a:srcRect/>
          <a:stretch>
            <a:fillRect/>
          </a:stretch>
        </p:blipFill>
        <p:spPr bwMode="auto">
          <a:xfrm>
            <a:off x="457200" y="1701800"/>
            <a:ext cx="8229600" cy="3086100"/>
          </a:xfrm>
          <a:prstGeom prst="rect">
            <a:avLst/>
          </a:prstGeom>
          <a:noFill/>
          <a:ln w="9525">
            <a:noFill/>
            <a:miter lim="800000"/>
            <a:headEnd/>
            <a:tailEnd/>
          </a:ln>
        </p:spPr>
      </p:pic>
      <p:sp>
        <p:nvSpPr>
          <p:cNvPr id="4099" name="Rectangle 4" hidden="1"/>
          <p:cNvSpPr>
            <a:spLocks noGrp="1" noChangeArrowheads="1"/>
          </p:cNvSpPr>
          <p:nvPr>
            <p:ph type="title"/>
          </p:nvPr>
        </p:nvSpPr>
        <p:spPr/>
        <p:txBody>
          <a:bodyPr/>
          <a:lstStyle/>
          <a:p>
            <a:pPr eaLnBrk="1" hangingPunct="1"/>
            <a:r>
              <a:rPr lang="en-US" smtClean="0"/>
              <a:t>c03f34</a:t>
            </a:r>
          </a:p>
        </p:txBody>
      </p:sp>
      <p:cxnSp>
        <p:nvCxnSpPr>
          <p:cNvPr id="3" name="Straight Connector 2"/>
          <p:cNvCxnSpPr/>
          <p:nvPr/>
        </p:nvCxnSpPr>
        <p:spPr>
          <a:xfrm>
            <a:off x="4876800" y="901700"/>
            <a:ext cx="0" cy="1600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6934200" y="901700"/>
            <a:ext cx="0" cy="1981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876800" y="1447800"/>
            <a:ext cx="2057400" cy="0"/>
          </a:xfrm>
          <a:prstGeom prst="line">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bwMode="auto">
          <a:xfrm>
            <a:off x="5638800" y="1143000"/>
            <a:ext cx="407988" cy="369888"/>
          </a:xfrm>
          <a:prstGeom prst="rect">
            <a:avLst/>
          </a:prstGeom>
          <a:noFill/>
          <a:ln>
            <a:noFill/>
          </a:ln>
          <a:effectLst/>
          <a:extLst/>
        </p:spPr>
        <p:txBody>
          <a:bodyPr wrap="none">
            <a:spAutoFit/>
          </a:bodyPr>
          <a:lstStyle/>
          <a:p>
            <a:pPr>
              <a:defRPr/>
            </a:pPr>
            <a:r>
              <a:rPr lang="en-US" dirty="0">
                <a:latin typeface="+mn-lt"/>
              </a:rPr>
              <a:t>T</a:t>
            </a:r>
            <a:r>
              <a:rPr lang="en-US" baseline="-25000" dirty="0">
                <a:latin typeface="+mn-lt"/>
              </a:rPr>
              <a:t>in</a:t>
            </a:r>
          </a:p>
        </p:txBody>
      </p:sp>
      <p:sp>
        <p:nvSpPr>
          <p:cNvPr id="9" name="TextBox 8"/>
          <p:cNvSpPr txBox="1"/>
          <p:nvPr/>
        </p:nvSpPr>
        <p:spPr bwMode="auto">
          <a:xfrm>
            <a:off x="304800" y="304800"/>
            <a:ext cx="8534400" cy="523220"/>
          </a:xfrm>
          <a:prstGeom prst="rect">
            <a:avLst/>
          </a:prstGeom>
          <a:noFill/>
          <a:ln>
            <a:noFill/>
          </a:ln>
          <a:effectLst/>
          <a:extLst/>
        </p:spPr>
        <p:txBody>
          <a:bodyPr wrap="square">
            <a:spAutoFit/>
          </a:bodyPr>
          <a:lstStyle/>
          <a:p>
            <a:pPr algn="ctr">
              <a:defRPr/>
            </a:pPr>
            <a:r>
              <a:rPr lang="en-GB" sz="2800" b="1" kern="0" dirty="0">
                <a:solidFill>
                  <a:srgbClr val="FF0000"/>
                </a:solidFill>
                <a:latin typeface="Times New Roman"/>
                <a:ea typeface="+mj-ea"/>
                <a:cs typeface="+mj-cs"/>
              </a:rPr>
              <a:t>Half-Wave Rectifier </a:t>
            </a:r>
            <a:r>
              <a:rPr lang="en-GB" sz="2800" b="1" kern="0" dirty="0" smtClean="0">
                <a:solidFill>
                  <a:srgbClr val="FF0000"/>
                </a:solidFill>
                <a:latin typeface="Times New Roman"/>
                <a:ea typeface="+mj-ea"/>
                <a:cs typeface="+mj-cs"/>
              </a:rPr>
              <a:t>with </a:t>
            </a:r>
            <a:r>
              <a:rPr lang="en-GB" sz="2800" b="1" i="1" kern="0" dirty="0" smtClean="0">
                <a:solidFill>
                  <a:srgbClr val="008000"/>
                </a:solidFill>
                <a:latin typeface="Times New Roman"/>
                <a:ea typeface="+mj-ea"/>
                <a:cs typeface="+mj-cs"/>
              </a:rPr>
              <a:t>Capacitor+</a:t>
            </a:r>
            <a:r>
              <a:rPr lang="en-US" sz="2800" b="1" i="1" kern="0" dirty="0" smtClean="0">
                <a:solidFill>
                  <a:srgbClr val="008000"/>
                </a:solidFill>
                <a:latin typeface="Times New Roman"/>
                <a:ea typeface="+mj-ea"/>
                <a:cs typeface="+mj-cs"/>
              </a:rPr>
              <a:t>Load Resistor</a:t>
            </a:r>
            <a:endParaRPr lang="en-US" sz="2800" b="1" i="1" dirty="0">
              <a:solidFill>
                <a:srgbClr val="008000"/>
              </a:solidFill>
              <a:latin typeface="Times New Roman" pitchFamily="18" charset="0"/>
              <a:cs typeface="Times New Roman" pitchFamily="18" charset="0"/>
            </a:endParaRPr>
          </a:p>
        </p:txBody>
      </p:sp>
      <p:sp>
        <p:nvSpPr>
          <p:cNvPr id="2" name="TextBox 1"/>
          <p:cNvSpPr txBox="1"/>
          <p:nvPr/>
        </p:nvSpPr>
        <p:spPr bwMode="auto">
          <a:xfrm>
            <a:off x="304800" y="5410200"/>
            <a:ext cx="8458200" cy="461665"/>
          </a:xfrm>
          <a:prstGeom prst="rect">
            <a:avLst/>
          </a:prstGeom>
          <a:noFill/>
          <a:ln>
            <a:noFill/>
          </a:ln>
          <a:effectLst/>
          <a:extLst/>
        </p:spPr>
        <p:txBody>
          <a:bodyPr wrap="square">
            <a:spAutoFit/>
          </a:bodyPr>
          <a:lstStyle/>
          <a:p>
            <a:pPr>
              <a:defRPr/>
            </a:pPr>
            <a:r>
              <a:rPr lang="en-US" sz="2400" b="1" i="1" dirty="0">
                <a:solidFill>
                  <a:srgbClr val="008000"/>
                </a:solidFill>
                <a:latin typeface="Times New Roman" pitchFamily="18" charset="0"/>
                <a:cs typeface="Times New Roman" pitchFamily="18" charset="0"/>
              </a:rPr>
              <a:t>Cause of ripple</a:t>
            </a:r>
            <a:r>
              <a:rPr lang="en-US" sz="2400" b="1" i="1" dirty="0" smtClean="0">
                <a:solidFill>
                  <a:srgbClr val="008000"/>
                </a:solidFill>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4" name="Rectangle 3"/>
          <p:cNvSpPr/>
          <p:nvPr/>
        </p:nvSpPr>
        <p:spPr>
          <a:xfrm>
            <a:off x="2514600" y="5070157"/>
            <a:ext cx="4572000" cy="1446550"/>
          </a:xfrm>
          <a:prstGeom prst="rect">
            <a:avLst/>
          </a:prstGeom>
        </p:spPr>
        <p:txBody>
          <a:bodyPr>
            <a:spAutoFit/>
          </a:bodyPr>
          <a:lstStyle/>
          <a:p>
            <a:pPr marL="342900" lvl="0" indent="-342900" fontAlgn="base">
              <a:spcBef>
                <a:spcPct val="20000"/>
              </a:spcBef>
              <a:spcAft>
                <a:spcPct val="0"/>
              </a:spcAft>
              <a:buClr>
                <a:srgbClr val="FF0000"/>
              </a:buClr>
              <a:buFont typeface="Wingdings" pitchFamily="2" charset="2"/>
              <a:buChar char="Ø"/>
            </a:pPr>
            <a:r>
              <a:rPr lang="en-US" sz="2000" kern="0" dirty="0">
                <a:solidFill>
                  <a:srgbClr val="000000"/>
                </a:solidFill>
                <a:latin typeface="Times New Roman"/>
              </a:rPr>
              <a:t>A path is available for capacitor to </a:t>
            </a:r>
            <a:r>
              <a:rPr lang="en-US" sz="2000" kern="0" dirty="0" smtClean="0">
                <a:solidFill>
                  <a:srgbClr val="000000"/>
                </a:solidFill>
                <a:latin typeface="Times New Roman"/>
              </a:rPr>
              <a:t>discharge.</a:t>
            </a:r>
          </a:p>
          <a:p>
            <a:pPr marL="342900" lvl="0" indent="-342900" fontAlgn="base">
              <a:spcBef>
                <a:spcPct val="20000"/>
              </a:spcBef>
              <a:spcAft>
                <a:spcPct val="0"/>
              </a:spcAft>
              <a:buClr>
                <a:srgbClr val="FF0000"/>
              </a:buClr>
              <a:buFont typeface="Wingdings" pitchFamily="2" charset="2"/>
              <a:buChar char="Ø"/>
            </a:pPr>
            <a:r>
              <a:rPr lang="en-US" sz="2000" kern="0" dirty="0" smtClean="0">
                <a:solidFill>
                  <a:srgbClr val="000000"/>
                </a:solidFill>
                <a:latin typeface="Times New Roman"/>
              </a:rPr>
              <a:t>Therefore, </a:t>
            </a:r>
            <a:r>
              <a:rPr lang="en-US" sz="2000" kern="0" dirty="0" err="1" smtClean="0">
                <a:solidFill>
                  <a:srgbClr val="000000"/>
                </a:solidFill>
                <a:latin typeface="Times New Roman"/>
              </a:rPr>
              <a:t>V</a:t>
            </a:r>
            <a:r>
              <a:rPr lang="en-US" sz="2000" kern="0" baseline="-25000" dirty="0" err="1" smtClean="0">
                <a:solidFill>
                  <a:srgbClr val="000000"/>
                </a:solidFill>
                <a:latin typeface="Times New Roman"/>
              </a:rPr>
              <a:t>out</a:t>
            </a:r>
            <a:r>
              <a:rPr lang="en-US" sz="2000" kern="0" dirty="0" smtClean="0">
                <a:solidFill>
                  <a:srgbClr val="000000"/>
                </a:solidFill>
                <a:latin typeface="Times New Roman"/>
              </a:rPr>
              <a:t> </a:t>
            </a:r>
            <a:r>
              <a:rPr lang="en-US" sz="2000" kern="0" dirty="0">
                <a:solidFill>
                  <a:srgbClr val="000000"/>
                </a:solidFill>
                <a:latin typeface="Times New Roman"/>
              </a:rPr>
              <a:t>will not be constant and a </a:t>
            </a:r>
            <a:r>
              <a:rPr lang="en-US" sz="2400" b="1" i="1" kern="0" dirty="0">
                <a:solidFill>
                  <a:srgbClr val="008000"/>
                </a:solidFill>
                <a:latin typeface="Times New Roman"/>
              </a:rPr>
              <a:t>ripple</a:t>
            </a:r>
            <a:r>
              <a:rPr lang="en-US" sz="2000" kern="0" dirty="0">
                <a:solidFill>
                  <a:srgbClr val="000000"/>
                </a:solidFill>
                <a:latin typeface="Times New Roman"/>
              </a:rPr>
              <a:t> exists.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Autofit/>
          </a:bodyPr>
          <a:lstStyle/>
          <a:p>
            <a:r>
              <a:rPr lang="en-US" sz="2800" b="1" dirty="0">
                <a:solidFill>
                  <a:srgbClr val="FF0000"/>
                </a:solidFill>
                <a:latin typeface="Times New Roman" pitchFamily="18" charset="0"/>
                <a:cs typeface="Times New Roman" pitchFamily="18" charset="0"/>
              </a:rPr>
              <a:t>How the </a:t>
            </a:r>
            <a:r>
              <a:rPr lang="en-US" sz="2800" b="1" i="1" dirty="0" smtClean="0">
                <a:solidFill>
                  <a:srgbClr val="008000"/>
                </a:solidFill>
                <a:latin typeface="Times New Roman" pitchFamily="18" charset="0"/>
                <a:cs typeface="Times New Roman" pitchFamily="18" charset="0"/>
              </a:rPr>
              <a:t>Capacitor Filter </a:t>
            </a:r>
            <a:r>
              <a:rPr lang="en-US" sz="2800" b="1" dirty="0" smtClean="0">
                <a:solidFill>
                  <a:srgbClr val="FF0000"/>
                </a:solidFill>
                <a:latin typeface="Times New Roman" pitchFamily="18" charset="0"/>
                <a:cs typeface="Times New Roman" pitchFamily="18" charset="0"/>
              </a:rPr>
              <a:t>Works:</a:t>
            </a:r>
            <a:endParaRPr lang="en-US" sz="2800" b="1" dirty="0">
              <a:solidFill>
                <a:srgbClr val="FF0000"/>
              </a:solidFill>
              <a:latin typeface="Times New Roman" pitchFamily="18" charset="0"/>
              <a:cs typeface="Times New Roman" pitchFamily="18" charset="0"/>
            </a:endParaRPr>
          </a:p>
        </p:txBody>
      </p:sp>
      <p:sp>
        <p:nvSpPr>
          <p:cNvPr id="18435" name="Rectangle 3"/>
          <p:cNvSpPr>
            <a:spLocks noGrp="1" noChangeArrowheads="1"/>
          </p:cNvSpPr>
          <p:nvPr>
            <p:ph type="body" sz="half" idx="1"/>
          </p:nvPr>
        </p:nvSpPr>
        <p:spPr>
          <a:xfrm>
            <a:off x="457200" y="1295400"/>
            <a:ext cx="4191000" cy="5135563"/>
          </a:xfrm>
        </p:spPr>
        <p:txBody>
          <a:bodyPr>
            <a:normAutofit/>
          </a:bodyPr>
          <a:lstStyle/>
          <a:p>
            <a:pPr>
              <a:lnSpc>
                <a:spcPct val="120000"/>
              </a:lnSpc>
              <a:buClr>
                <a:srgbClr val="FF0000"/>
              </a:buClr>
              <a:buFont typeface="Wingdings" pitchFamily="2" charset="2"/>
              <a:buChar char="Ø"/>
            </a:pPr>
            <a:r>
              <a:rPr lang="en-US" sz="2400" dirty="0">
                <a:latin typeface="Times New Roman" pitchFamily="18" charset="0"/>
                <a:cs typeface="Times New Roman" pitchFamily="18" charset="0"/>
              </a:rPr>
              <a:t>A large capacitor is connected across the load resistor.  This capacitor filters the pulses into a more constant </a:t>
            </a:r>
            <a:r>
              <a:rPr lang="en-US" sz="2400" dirty="0" smtClean="0">
                <a:latin typeface="Times New Roman" pitchFamily="18" charset="0"/>
                <a:cs typeface="Times New Roman" pitchFamily="18" charset="0"/>
              </a:rPr>
              <a:t>DC.</a:t>
            </a:r>
          </a:p>
          <a:p>
            <a:pPr>
              <a:lnSpc>
                <a:spcPct val="80000"/>
              </a:lnSpc>
              <a:buClr>
                <a:srgbClr val="FF0000"/>
              </a:buClr>
              <a:buFont typeface="Wingdings" pitchFamily="2" charset="2"/>
              <a:buChar char="Ø"/>
            </a:pPr>
            <a:endParaRPr lang="en-US" sz="2400" dirty="0" smtClean="0">
              <a:latin typeface="Times New Roman" pitchFamily="18" charset="0"/>
              <a:cs typeface="Times New Roman" pitchFamily="18" charset="0"/>
            </a:endParaRPr>
          </a:p>
          <a:p>
            <a:pPr>
              <a:lnSpc>
                <a:spcPct val="120000"/>
              </a:lnSpc>
              <a:buClr>
                <a:srgbClr val="FF0000"/>
              </a:buClr>
              <a:buFont typeface="Wingdings" pitchFamily="2" charset="2"/>
              <a:buChar char="Ø"/>
            </a:pPr>
            <a:r>
              <a:rPr lang="en-US" sz="2400" dirty="0" smtClean="0">
                <a:latin typeface="Times New Roman" pitchFamily="18" charset="0"/>
                <a:cs typeface="Times New Roman" pitchFamily="18" charset="0"/>
              </a:rPr>
              <a:t>When </a:t>
            </a:r>
            <a:r>
              <a:rPr lang="en-US" sz="2400" dirty="0">
                <a:latin typeface="Times New Roman" pitchFamily="18" charset="0"/>
                <a:cs typeface="Times New Roman" pitchFamily="18" charset="0"/>
              </a:rPr>
              <a:t>the diode conducts, the capacitor charges up to the peak of the sine </a:t>
            </a:r>
            <a:r>
              <a:rPr lang="en-US" sz="2400" dirty="0" smtClean="0">
                <a:latin typeface="Times New Roman" pitchFamily="18" charset="0"/>
                <a:cs typeface="Times New Roman" pitchFamily="18" charset="0"/>
              </a:rPr>
              <a:t>wave.</a:t>
            </a:r>
          </a:p>
          <a:p>
            <a:pPr>
              <a:lnSpc>
                <a:spcPct val="80000"/>
              </a:lnSpc>
              <a:buClr>
                <a:srgbClr val="FF0000"/>
              </a:buClr>
              <a:buFont typeface="Wingdings" pitchFamily="2" charset="2"/>
              <a:buChar char="Ø"/>
            </a:pPr>
            <a:endParaRPr lang="en-US" sz="2400" dirty="0" smtClean="0">
              <a:latin typeface="Times New Roman" pitchFamily="18" charset="0"/>
              <a:cs typeface="Times New Roman" pitchFamily="18" charset="0"/>
            </a:endParaRPr>
          </a:p>
        </p:txBody>
      </p:sp>
      <p:pic>
        <p:nvPicPr>
          <p:cNvPr id="18437" name="Picture 5" descr="Figure25"/>
          <p:cNvPicPr>
            <a:picLocks noGrp="1" noChangeAspect="1" noChangeArrowheads="1"/>
          </p:cNvPicPr>
          <p:nvPr>
            <p:ph sz="half" idx="2"/>
          </p:nvPr>
        </p:nvPicPr>
        <p:blipFill>
          <a:blip r:embed="rId3" cstate="print"/>
          <a:srcRect/>
          <a:stretch>
            <a:fillRect/>
          </a:stretch>
        </p:blipFill>
        <p:spPr>
          <a:xfrm>
            <a:off x="4648200" y="1066800"/>
            <a:ext cx="4191000" cy="4268787"/>
          </a:xfrm>
          <a:noFill/>
          <a:ln/>
        </p:spPr>
      </p:pic>
    </p:spTree>
    <p:extLst>
      <p:ext uri="{BB962C8B-B14F-4D97-AF65-F5344CB8AC3E}">
        <p14:creationId xmlns:p14="http://schemas.microsoft.com/office/powerpoint/2010/main" xmlns="" val="7103136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Autofit/>
          </a:bodyPr>
          <a:lstStyle/>
          <a:p>
            <a:r>
              <a:rPr lang="en-US" sz="2800" b="1" dirty="0">
                <a:solidFill>
                  <a:srgbClr val="FF0000"/>
                </a:solidFill>
                <a:latin typeface="Times New Roman" pitchFamily="18" charset="0"/>
                <a:cs typeface="Times New Roman" pitchFamily="18" charset="0"/>
              </a:rPr>
              <a:t>How the </a:t>
            </a:r>
            <a:r>
              <a:rPr lang="en-US" sz="2800" b="1" i="1" dirty="0" smtClean="0">
                <a:solidFill>
                  <a:srgbClr val="008000"/>
                </a:solidFill>
                <a:latin typeface="Times New Roman" pitchFamily="18" charset="0"/>
                <a:cs typeface="Times New Roman" pitchFamily="18" charset="0"/>
              </a:rPr>
              <a:t>Capacitor Filter </a:t>
            </a:r>
            <a:r>
              <a:rPr lang="en-US" sz="2800" b="1" dirty="0" smtClean="0">
                <a:solidFill>
                  <a:srgbClr val="FF0000"/>
                </a:solidFill>
                <a:latin typeface="Times New Roman" pitchFamily="18" charset="0"/>
                <a:cs typeface="Times New Roman" pitchFamily="18" charset="0"/>
              </a:rPr>
              <a:t>Works:</a:t>
            </a:r>
            <a:endParaRPr lang="en-US" sz="2800" b="1" dirty="0">
              <a:solidFill>
                <a:srgbClr val="FF0000"/>
              </a:solidFill>
              <a:latin typeface="Times New Roman" pitchFamily="18" charset="0"/>
              <a:cs typeface="Times New Roman" pitchFamily="18" charset="0"/>
            </a:endParaRPr>
          </a:p>
        </p:txBody>
      </p:sp>
      <p:sp>
        <p:nvSpPr>
          <p:cNvPr id="18435" name="Rectangle 3"/>
          <p:cNvSpPr>
            <a:spLocks noGrp="1" noChangeArrowheads="1"/>
          </p:cNvSpPr>
          <p:nvPr>
            <p:ph type="body" sz="half" idx="1"/>
          </p:nvPr>
        </p:nvSpPr>
        <p:spPr/>
        <p:txBody>
          <a:bodyPr>
            <a:normAutofit/>
          </a:bodyPr>
          <a:lstStyle/>
          <a:p>
            <a:pPr>
              <a:lnSpc>
                <a:spcPct val="80000"/>
              </a:lnSpc>
              <a:buClr>
                <a:srgbClr val="FF0000"/>
              </a:buClr>
              <a:buNone/>
            </a:pPr>
            <a:endParaRPr lang="en-US" sz="2400" dirty="0" smtClean="0">
              <a:latin typeface="Times New Roman" pitchFamily="18" charset="0"/>
              <a:cs typeface="Times New Roman" pitchFamily="18" charset="0"/>
            </a:endParaRPr>
          </a:p>
          <a:p>
            <a:pPr>
              <a:lnSpc>
                <a:spcPct val="80000"/>
              </a:lnSpc>
              <a:buClr>
                <a:srgbClr val="FF0000"/>
              </a:buClr>
              <a:buFont typeface="Wingdings" pitchFamily="2" charset="2"/>
              <a:buChar char="Ø"/>
            </a:pPr>
            <a:r>
              <a:rPr lang="en-US" sz="2400" dirty="0" smtClean="0">
                <a:latin typeface="Times New Roman" pitchFamily="18" charset="0"/>
                <a:cs typeface="Times New Roman" pitchFamily="18" charset="0"/>
              </a:rPr>
              <a:t>When </a:t>
            </a:r>
            <a:r>
              <a:rPr lang="en-US" sz="2400" dirty="0">
                <a:latin typeface="Times New Roman" pitchFamily="18" charset="0"/>
                <a:cs typeface="Times New Roman" pitchFamily="18" charset="0"/>
              </a:rPr>
              <a:t>the sine voltage drops, the charge on the capacitor remains.  Since the capacitor is large it forms a long time constant with the load resistor.  The capacitor slowly discharges into the load maintaining a more constant </a:t>
            </a:r>
            <a:r>
              <a:rPr lang="en-US" sz="2400" dirty="0" smtClean="0">
                <a:latin typeface="Times New Roman" pitchFamily="18" charset="0"/>
                <a:cs typeface="Times New Roman" pitchFamily="18" charset="0"/>
              </a:rPr>
              <a:t>voltage output.</a:t>
            </a:r>
          </a:p>
          <a:p>
            <a:pPr>
              <a:lnSpc>
                <a:spcPct val="80000"/>
              </a:lnSpc>
              <a:buClr>
                <a:srgbClr val="FF0000"/>
              </a:buClr>
              <a:buFont typeface="Wingdings" pitchFamily="2" charset="2"/>
              <a:buChar char="Ø"/>
            </a:pPr>
            <a:endParaRPr lang="en-US" sz="2400" dirty="0" smtClean="0">
              <a:latin typeface="Times New Roman" pitchFamily="18" charset="0"/>
              <a:cs typeface="Times New Roman" pitchFamily="18" charset="0"/>
            </a:endParaRPr>
          </a:p>
          <a:p>
            <a:pPr>
              <a:lnSpc>
                <a:spcPct val="80000"/>
              </a:lnSpc>
              <a:buClr>
                <a:srgbClr val="FF0000"/>
              </a:buClr>
              <a:buFont typeface="Wingdings" pitchFamily="2" charset="2"/>
              <a:buChar char="Ø"/>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next positive pulse comes along recharging the capacitor and the process continues.</a:t>
            </a:r>
          </a:p>
        </p:txBody>
      </p:sp>
      <p:pic>
        <p:nvPicPr>
          <p:cNvPr id="18437" name="Picture 5" descr="Figure25"/>
          <p:cNvPicPr>
            <a:picLocks noGrp="1" noChangeAspect="1" noChangeArrowheads="1"/>
          </p:cNvPicPr>
          <p:nvPr>
            <p:ph sz="half" idx="2"/>
          </p:nvPr>
        </p:nvPicPr>
        <p:blipFill>
          <a:blip r:embed="rId3" cstate="print"/>
          <a:srcRect/>
          <a:stretch>
            <a:fillRect/>
          </a:stretch>
        </p:blipFill>
        <p:spPr>
          <a:xfrm>
            <a:off x="4648200" y="1423988"/>
            <a:ext cx="4191000" cy="4268787"/>
          </a:xfrm>
          <a:noFill/>
          <a:ln/>
        </p:spPr>
      </p:pic>
    </p:spTree>
    <p:extLst>
      <p:ext uri="{BB962C8B-B14F-4D97-AF65-F5344CB8AC3E}">
        <p14:creationId xmlns:p14="http://schemas.microsoft.com/office/powerpoint/2010/main" xmlns="" val="7103136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z="2800" b="1" dirty="0" smtClean="0">
                <a:solidFill>
                  <a:srgbClr val="FF0000"/>
                </a:solidFill>
                <a:latin typeface="Times New Roman" pitchFamily="18" charset="0"/>
                <a:cs typeface="Times New Roman" pitchFamily="18" charset="0"/>
              </a:rPr>
              <a:t>An Inverting Half-Wave Rectifier:</a:t>
            </a:r>
          </a:p>
        </p:txBody>
      </p:sp>
      <p:pic>
        <p:nvPicPr>
          <p:cNvPr id="6147" name="Picture 5"/>
          <p:cNvPicPr>
            <a:picLocks noChangeAspect="1" noChangeArrowheads="1"/>
          </p:cNvPicPr>
          <p:nvPr/>
        </p:nvPicPr>
        <p:blipFill>
          <a:blip r:embed="rId2"/>
          <a:srcRect/>
          <a:stretch>
            <a:fillRect/>
          </a:stretch>
        </p:blipFill>
        <p:spPr bwMode="auto">
          <a:xfrm>
            <a:off x="1409046" y="1752600"/>
            <a:ext cx="2924829" cy="1570038"/>
          </a:xfrm>
          <a:prstGeom prst="rect">
            <a:avLst/>
          </a:prstGeom>
          <a:noFill/>
          <a:ln w="9525">
            <a:noFill/>
            <a:miter lim="800000"/>
            <a:headEnd/>
            <a:tailEnd/>
          </a:ln>
        </p:spPr>
      </p:pic>
      <p:sp>
        <p:nvSpPr>
          <p:cNvPr id="4" name="TextBox 3"/>
          <p:cNvSpPr txBox="1"/>
          <p:nvPr/>
        </p:nvSpPr>
        <p:spPr bwMode="auto">
          <a:xfrm>
            <a:off x="4648200" y="1597231"/>
            <a:ext cx="3886200" cy="1569660"/>
          </a:xfrm>
          <a:prstGeom prst="rect">
            <a:avLst/>
          </a:prstGeom>
          <a:noFill/>
          <a:ln>
            <a:noFill/>
          </a:ln>
          <a:effectLst/>
          <a:extLst/>
        </p:spPr>
        <p:txBody>
          <a:bodyPr wrap="square">
            <a:spAutoFit/>
          </a:bodyPr>
          <a:lstStyle/>
          <a:p>
            <a:pPr>
              <a:defRPr/>
            </a:pPr>
            <a:r>
              <a:rPr lang="en-US" sz="2400" dirty="0">
                <a:latin typeface="Times New Roman" pitchFamily="18" charset="0"/>
                <a:cs typeface="Times New Roman" pitchFamily="18" charset="0"/>
              </a:rPr>
              <a:t>If V</a:t>
            </a:r>
            <a:r>
              <a:rPr lang="en-US" sz="2400" baseline="-25000" dirty="0">
                <a:latin typeface="Times New Roman" pitchFamily="18" charset="0"/>
                <a:cs typeface="Times New Roman" pitchFamily="18" charset="0"/>
              </a:rPr>
              <a:t>in</a:t>
            </a:r>
            <a:r>
              <a:rPr lang="en-US" sz="2400" dirty="0">
                <a:latin typeface="Times New Roman" pitchFamily="18" charset="0"/>
                <a:cs typeface="Times New Roman" pitchFamily="18" charset="0"/>
              </a:rPr>
              <a:t> &gt;0, D1 and D2 are </a:t>
            </a:r>
            <a:r>
              <a:rPr lang="en-US" sz="2400" dirty="0" smtClean="0">
                <a:latin typeface="Times New Roman" pitchFamily="18" charset="0"/>
                <a:cs typeface="Times New Roman" pitchFamily="18" charset="0"/>
              </a:rPr>
              <a:t>off.</a:t>
            </a:r>
          </a:p>
          <a:p>
            <a:pPr>
              <a:defRPr/>
            </a:pPr>
            <a:endParaRPr lang="en-US" sz="2400" dirty="0" smtClean="0">
              <a:latin typeface="Times New Roman" pitchFamily="18" charset="0"/>
              <a:cs typeface="Times New Roman" pitchFamily="18" charset="0"/>
            </a:endParaRPr>
          </a:p>
          <a:p>
            <a:pPr>
              <a:defRPr/>
            </a:pPr>
            <a:r>
              <a:rPr lang="en-US" sz="2400" dirty="0" smtClean="0">
                <a:latin typeface="Times New Roman" pitchFamily="18" charset="0"/>
                <a:cs typeface="Times New Roman" pitchFamily="18" charset="0"/>
              </a:rPr>
              <a:t>If </a:t>
            </a:r>
            <a:r>
              <a:rPr lang="en-US" sz="2400" dirty="0">
                <a:latin typeface="Times New Roman" pitchFamily="18" charset="0"/>
                <a:cs typeface="Times New Roman" pitchFamily="18" charset="0"/>
              </a:rPr>
              <a:t>V</a:t>
            </a:r>
            <a:r>
              <a:rPr lang="en-US" sz="2400" baseline="-25000" dirty="0">
                <a:latin typeface="Times New Roman" pitchFamily="18" charset="0"/>
                <a:cs typeface="Times New Roman" pitchFamily="18" charset="0"/>
              </a:rPr>
              <a:t>in</a:t>
            </a:r>
            <a:r>
              <a:rPr lang="en-US" sz="2400" dirty="0">
                <a:latin typeface="Times New Roman" pitchFamily="18" charset="0"/>
                <a:cs typeface="Times New Roman" pitchFamily="18" charset="0"/>
              </a:rPr>
              <a:t> &lt;0, D1 and D2 are on and </a:t>
            </a:r>
            <a:r>
              <a:rPr lang="en-US" sz="2400" dirty="0" err="1">
                <a:latin typeface="Times New Roman" pitchFamily="18" charset="0"/>
                <a:cs typeface="Times New Roman" pitchFamily="18" charset="0"/>
              </a:rPr>
              <a:t>Vout</a:t>
            </a:r>
            <a:r>
              <a:rPr lang="en-US" sz="2400" dirty="0">
                <a:latin typeface="Times New Roman" pitchFamily="18" charset="0"/>
                <a:cs typeface="Times New Roman" pitchFamily="18" charset="0"/>
              </a:rPr>
              <a:t>&gt;0.</a:t>
            </a:r>
          </a:p>
        </p:txBody>
      </p:sp>
      <p:pic>
        <p:nvPicPr>
          <p:cNvPr id="6149" name="Picture 7"/>
          <p:cNvPicPr>
            <a:picLocks noChangeAspect="1" noChangeArrowheads="1"/>
          </p:cNvPicPr>
          <p:nvPr/>
        </p:nvPicPr>
        <p:blipFill>
          <a:blip r:embed="rId3"/>
          <a:srcRect/>
          <a:stretch>
            <a:fillRect/>
          </a:stretch>
        </p:blipFill>
        <p:spPr bwMode="auto">
          <a:xfrm>
            <a:off x="1911159" y="3683820"/>
            <a:ext cx="2492758" cy="1802580"/>
          </a:xfrm>
          <a:prstGeom prst="rect">
            <a:avLst/>
          </a:prstGeom>
          <a:noFill/>
          <a:ln w="9525">
            <a:noFill/>
            <a:miter lim="800000"/>
            <a:headEnd/>
            <a:tailEnd/>
          </a:ln>
        </p:spPr>
      </p:pic>
      <p:cxnSp>
        <p:nvCxnSpPr>
          <p:cNvPr id="6" name="Straight Arrow Connector 5"/>
          <p:cNvCxnSpPr/>
          <p:nvPr/>
        </p:nvCxnSpPr>
        <p:spPr>
          <a:xfrm>
            <a:off x="6772275" y="2690813"/>
            <a:ext cx="0" cy="706437"/>
          </a:xfrm>
          <a:prstGeom prst="straightConnector1">
            <a:avLst/>
          </a:prstGeom>
          <a:ln>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6151" name="Picture 8"/>
          <p:cNvPicPr>
            <a:picLocks noChangeAspect="1" noChangeArrowheads="1"/>
          </p:cNvPicPr>
          <p:nvPr/>
        </p:nvPicPr>
        <p:blipFill>
          <a:blip r:embed="rId4"/>
          <a:srcRect/>
          <a:stretch>
            <a:fillRect/>
          </a:stretch>
        </p:blipFill>
        <p:spPr bwMode="auto">
          <a:xfrm>
            <a:off x="4749800" y="3397250"/>
            <a:ext cx="3713163" cy="2511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7" name="Rectangle 2"/>
          <p:cNvSpPr>
            <a:spLocks noGrp="1" noChangeArrowheads="1"/>
          </p:cNvSpPr>
          <p:nvPr>
            <p:ph type="title"/>
          </p:nvPr>
        </p:nvSpPr>
        <p:spPr>
          <a:xfrm>
            <a:off x="685800" y="304800"/>
            <a:ext cx="8001000" cy="1143000"/>
          </a:xfrm>
          <a:solidFill>
            <a:schemeClr val="bg1"/>
          </a:solidFill>
        </p:spPr>
        <p:txBody>
          <a:bodyPr/>
          <a:lstStyle/>
          <a:p>
            <a:pPr eaLnBrk="1" hangingPunct="1"/>
            <a:r>
              <a:rPr lang="en-US" sz="3200" b="1" dirty="0" smtClean="0">
                <a:solidFill>
                  <a:srgbClr val="FF0000"/>
                </a:solidFill>
                <a:latin typeface="Times New Roman" pitchFamily="18" charset="0"/>
                <a:cs typeface="Times New Roman" pitchFamily="18" charset="0"/>
              </a:rPr>
              <a:t>Full-Wave Rectifier:</a:t>
            </a:r>
            <a:endParaRPr lang="en-US" altLang="zh-CN" sz="3200" b="1" dirty="0" smtClean="0">
              <a:solidFill>
                <a:srgbClr val="FF0000"/>
              </a:solidFill>
              <a:latin typeface="Times New Roman" pitchFamily="18" charset="0"/>
              <a:ea typeface="宋体" pitchFamily="2" charset="-122"/>
              <a:cs typeface="Times New Roman" pitchFamily="18" charset="0"/>
            </a:endParaRPr>
          </a:p>
        </p:txBody>
      </p:sp>
      <p:grpSp>
        <p:nvGrpSpPr>
          <p:cNvPr id="2" name="Group 4"/>
          <p:cNvGrpSpPr>
            <a:grpSpLocks/>
          </p:cNvGrpSpPr>
          <p:nvPr/>
        </p:nvGrpSpPr>
        <p:grpSpPr bwMode="auto">
          <a:xfrm>
            <a:off x="990600" y="1905000"/>
            <a:ext cx="7162800" cy="2590800"/>
            <a:chOff x="624" y="432"/>
            <a:chExt cx="4790" cy="1358"/>
          </a:xfrm>
        </p:grpSpPr>
        <p:pic>
          <p:nvPicPr>
            <p:cNvPr id="85000" name="Picture 5" descr="c:\ch03_conv\sedr42021_0326a.jpg"/>
            <p:cNvPicPr>
              <a:picLocks noChangeAspect="1" noChangeArrowheads="1"/>
            </p:cNvPicPr>
            <p:nvPr/>
          </p:nvPicPr>
          <p:blipFill>
            <a:blip r:embed="rId2"/>
            <a:srcRect/>
            <a:stretch>
              <a:fillRect/>
            </a:stretch>
          </p:blipFill>
          <p:spPr bwMode="auto">
            <a:xfrm>
              <a:off x="624" y="432"/>
              <a:ext cx="1934" cy="1358"/>
            </a:xfrm>
            <a:prstGeom prst="rect">
              <a:avLst/>
            </a:prstGeom>
            <a:noFill/>
            <a:ln w="9525">
              <a:noFill/>
              <a:miter lim="800000"/>
              <a:headEnd/>
              <a:tailEnd/>
            </a:ln>
          </p:spPr>
        </p:pic>
        <p:pic>
          <p:nvPicPr>
            <p:cNvPr id="85001" name="Picture 6" descr="c:\ch03_conv\sedr42021_0326b.jpg"/>
            <p:cNvPicPr>
              <a:picLocks noChangeAspect="1" noChangeArrowheads="1"/>
            </p:cNvPicPr>
            <p:nvPr/>
          </p:nvPicPr>
          <p:blipFill>
            <a:blip r:embed="rId3"/>
            <a:srcRect/>
            <a:stretch>
              <a:fillRect/>
            </a:stretch>
          </p:blipFill>
          <p:spPr bwMode="auto">
            <a:xfrm>
              <a:off x="3120" y="504"/>
              <a:ext cx="2294" cy="1286"/>
            </a:xfrm>
            <a:prstGeom prst="rect">
              <a:avLst/>
            </a:prstGeom>
            <a:noFill/>
            <a:ln w="9525">
              <a:noFill/>
              <a:miter lim="800000"/>
              <a:headEnd/>
              <a:tailEnd/>
            </a:ln>
          </p:spPr>
        </p:pic>
      </p:grpSp>
      <p:sp>
        <p:nvSpPr>
          <p:cNvPr id="84999" name="Rectangle 8"/>
          <p:cNvSpPr>
            <a:spLocks noChangeArrowheads="1"/>
          </p:cNvSpPr>
          <p:nvPr/>
        </p:nvSpPr>
        <p:spPr bwMode="auto">
          <a:xfrm>
            <a:off x="533400" y="4648200"/>
            <a:ext cx="8077200" cy="1569660"/>
          </a:xfrm>
          <a:prstGeom prst="rect">
            <a:avLst/>
          </a:prstGeom>
          <a:noFill/>
          <a:ln w="9525">
            <a:noFill/>
            <a:miter lim="800000"/>
            <a:headEnd/>
            <a:tailEnd/>
          </a:ln>
        </p:spPr>
        <p:txBody>
          <a:bodyPr wrap="square">
            <a:spAutoFit/>
          </a:bodyPr>
          <a:lstStyle/>
          <a:p>
            <a:pPr marL="457200" indent="-457200" algn="l" eaLnBrk="0" hangingPunct="0">
              <a:buFontTx/>
              <a:buAutoNum type="alphaLcParenBoth"/>
            </a:pPr>
            <a:r>
              <a:rPr lang="en-US" sz="2400" dirty="0" smtClean="0">
                <a:latin typeface="Times New Roman" pitchFamily="18" charset="0"/>
                <a:cs typeface="Times New Roman" pitchFamily="18" charset="0"/>
              </a:rPr>
              <a:t>Circuit.</a:t>
            </a:r>
            <a:endParaRPr lang="en-US" sz="2400" dirty="0">
              <a:latin typeface="Times New Roman" pitchFamily="18" charset="0"/>
              <a:cs typeface="Times New Roman" pitchFamily="18" charset="0"/>
            </a:endParaRPr>
          </a:p>
          <a:p>
            <a:pPr algn="l" eaLnBrk="0" hangingPunct="0"/>
            <a:endParaRPr lang="en-US" sz="2400" dirty="0" smtClean="0">
              <a:latin typeface="Times New Roman" pitchFamily="18" charset="0"/>
              <a:cs typeface="Times New Roman" pitchFamily="18" charset="0"/>
            </a:endParaRPr>
          </a:p>
          <a:p>
            <a:pPr marL="457200" indent="-457200" algn="l" eaLnBrk="0" hangingPunct="0">
              <a:buFontTx/>
              <a:buAutoNum type="alphaLcParenBoth"/>
            </a:pPr>
            <a:r>
              <a:rPr lang="en-US" sz="2400" dirty="0" smtClean="0">
                <a:latin typeface="Times New Roman" pitchFamily="18" charset="0"/>
                <a:cs typeface="Times New Roman" pitchFamily="18" charset="0"/>
              </a:rPr>
              <a:t>Transfer </a:t>
            </a:r>
            <a:r>
              <a:rPr lang="en-US" sz="2400" dirty="0">
                <a:latin typeface="Times New Roman" pitchFamily="18" charset="0"/>
                <a:cs typeface="Times New Roman" pitchFamily="18" charset="0"/>
              </a:rPr>
              <a:t>characteristic assuming a constant-voltage-drop model for the </a:t>
            </a:r>
            <a:r>
              <a:rPr lang="en-US" sz="2400" dirty="0" smtClean="0">
                <a:latin typeface="Times New Roman" pitchFamily="18" charset="0"/>
                <a:cs typeface="Times New Roman" pitchFamily="18" charset="0"/>
              </a:rPr>
              <a:t>diodes.</a:t>
            </a:r>
            <a:endParaRPr lang="en-US"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1" name="Rectangle 1026"/>
          <p:cNvSpPr>
            <a:spLocks noGrp="1" noChangeArrowheads="1"/>
          </p:cNvSpPr>
          <p:nvPr>
            <p:ph type="title"/>
          </p:nvPr>
        </p:nvSpPr>
        <p:spPr>
          <a:xfrm>
            <a:off x="533400" y="304800"/>
            <a:ext cx="8153400" cy="1143000"/>
          </a:xfrm>
          <a:solidFill>
            <a:schemeClr val="bg1"/>
          </a:solidFill>
        </p:spPr>
        <p:txBody>
          <a:bodyPr/>
          <a:lstStyle/>
          <a:p>
            <a:pPr eaLnBrk="1" hangingPunct="1"/>
            <a:r>
              <a:rPr lang="en-US" sz="2800" b="1" dirty="0" smtClean="0">
                <a:solidFill>
                  <a:srgbClr val="FF0000"/>
                </a:solidFill>
                <a:latin typeface="Times New Roman" pitchFamily="18" charset="0"/>
                <a:cs typeface="Times New Roman" pitchFamily="18" charset="0"/>
              </a:rPr>
              <a:t>Full-Wave Rectifier:</a:t>
            </a:r>
            <a:endParaRPr lang="en-US" altLang="zh-CN" sz="2800" b="1" dirty="0" smtClean="0">
              <a:solidFill>
                <a:srgbClr val="FF0000"/>
              </a:solidFill>
              <a:latin typeface="Times New Roman" pitchFamily="18" charset="0"/>
              <a:ea typeface="宋体" pitchFamily="2" charset="-122"/>
              <a:cs typeface="Times New Roman" pitchFamily="18" charset="0"/>
            </a:endParaRPr>
          </a:p>
        </p:txBody>
      </p:sp>
      <p:pic>
        <p:nvPicPr>
          <p:cNvPr id="86022" name="Picture 1031" descr="c:\ch03_conv\sedr42021_0326c.jpg"/>
          <p:cNvPicPr>
            <a:picLocks noChangeAspect="1" noChangeArrowheads="1"/>
          </p:cNvPicPr>
          <p:nvPr/>
        </p:nvPicPr>
        <p:blipFill>
          <a:blip r:embed="rId2"/>
          <a:srcRect/>
          <a:stretch>
            <a:fillRect/>
          </a:stretch>
        </p:blipFill>
        <p:spPr bwMode="auto">
          <a:xfrm>
            <a:off x="1295400" y="1828800"/>
            <a:ext cx="6705600" cy="3646488"/>
          </a:xfrm>
          <a:prstGeom prst="rect">
            <a:avLst/>
          </a:prstGeom>
          <a:noFill/>
          <a:ln w="9525">
            <a:noFill/>
            <a:miter lim="800000"/>
            <a:headEnd/>
            <a:tailEnd/>
          </a:ln>
        </p:spPr>
      </p:pic>
      <p:sp>
        <p:nvSpPr>
          <p:cNvPr id="86023" name="Rectangle 1032"/>
          <p:cNvSpPr>
            <a:spLocks noChangeArrowheads="1"/>
          </p:cNvSpPr>
          <p:nvPr/>
        </p:nvSpPr>
        <p:spPr bwMode="auto">
          <a:xfrm>
            <a:off x="914400" y="5715000"/>
            <a:ext cx="7162800" cy="461665"/>
          </a:xfrm>
          <a:prstGeom prst="rect">
            <a:avLst/>
          </a:prstGeom>
          <a:noFill/>
          <a:ln w="9525">
            <a:noFill/>
            <a:miter lim="800000"/>
            <a:headEnd/>
            <a:tailEnd/>
          </a:ln>
        </p:spPr>
        <p:txBody>
          <a:bodyPr>
            <a:spAutoFit/>
          </a:bodyPr>
          <a:lstStyle/>
          <a:p>
            <a:pPr marL="457200" indent="-457200" algn="l" eaLnBrk="0" hangingPunct="0"/>
            <a:r>
              <a:rPr lang="en-US" sz="2400" dirty="0">
                <a:latin typeface="Times New Roman" pitchFamily="18" charset="0"/>
                <a:cs typeface="Times New Roman" pitchFamily="18" charset="0"/>
              </a:rPr>
              <a:t>(c) I</a:t>
            </a:r>
            <a:r>
              <a:rPr lang="en-US" sz="2400" dirty="0" smtClean="0">
                <a:latin typeface="Times New Roman" pitchFamily="18" charset="0"/>
                <a:cs typeface="Times New Roman" pitchFamily="18" charset="0"/>
              </a:rPr>
              <a:t>nput </a:t>
            </a:r>
            <a:r>
              <a:rPr lang="en-US" sz="2400" dirty="0">
                <a:latin typeface="Times New Roman" pitchFamily="18" charset="0"/>
                <a:cs typeface="Times New Roman" pitchFamily="18" charset="0"/>
              </a:rPr>
              <a:t>and output waveforms.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Autofit/>
          </a:bodyPr>
          <a:lstStyle/>
          <a:p>
            <a:r>
              <a:rPr lang="en-US" sz="2800" b="1">
                <a:solidFill>
                  <a:srgbClr val="FF0000"/>
                </a:solidFill>
                <a:latin typeface="Times New Roman" pitchFamily="18" charset="0"/>
                <a:cs typeface="Times New Roman" pitchFamily="18" charset="0"/>
              </a:rPr>
              <a:t>Bridge </a:t>
            </a:r>
            <a:r>
              <a:rPr lang="en-US" sz="2800" b="1" smtClean="0">
                <a:solidFill>
                  <a:srgbClr val="FF0000"/>
                </a:solidFill>
                <a:latin typeface="Times New Roman" pitchFamily="18" charset="0"/>
                <a:cs typeface="Times New Roman" pitchFamily="18" charset="0"/>
              </a:rPr>
              <a:t>Rectifier:</a:t>
            </a:r>
            <a:endParaRPr lang="en-US" sz="2800" b="1" dirty="0">
              <a:solidFill>
                <a:srgbClr val="FF0000"/>
              </a:solidFill>
              <a:latin typeface="Times New Roman" pitchFamily="18" charset="0"/>
              <a:cs typeface="Times New Roman" pitchFamily="18" charset="0"/>
            </a:endParaRPr>
          </a:p>
        </p:txBody>
      </p:sp>
      <p:sp>
        <p:nvSpPr>
          <p:cNvPr id="17411" name="Rectangle 3"/>
          <p:cNvSpPr>
            <a:spLocks noGrp="1" noChangeArrowheads="1"/>
          </p:cNvSpPr>
          <p:nvPr>
            <p:ph type="body" sz="half" idx="1"/>
          </p:nvPr>
        </p:nvSpPr>
        <p:spPr/>
        <p:txBody>
          <a:bodyPr>
            <a:normAutofit lnSpcReduction="10000"/>
          </a:bodyPr>
          <a:lstStyle/>
          <a:p>
            <a:pPr>
              <a:lnSpc>
                <a:spcPct val="90000"/>
              </a:lnSpc>
              <a:buClr>
                <a:srgbClr val="FF0000"/>
              </a:buClr>
              <a:buFont typeface="Wingdings" pitchFamily="2" charset="2"/>
              <a:buChar char="Ø"/>
            </a:pPr>
            <a:r>
              <a:rPr lang="en-US" sz="2000" dirty="0">
                <a:latin typeface="Times New Roman" pitchFamily="18" charset="0"/>
                <a:cs typeface="Times New Roman" pitchFamily="18" charset="0"/>
              </a:rPr>
              <a:t>Another widely used rectifier is the </a:t>
            </a:r>
            <a:r>
              <a:rPr lang="en-US" sz="2000" b="1" i="1" dirty="0" smtClean="0">
                <a:solidFill>
                  <a:srgbClr val="FF0000"/>
                </a:solidFill>
                <a:latin typeface="Times New Roman" pitchFamily="18" charset="0"/>
                <a:cs typeface="Times New Roman" pitchFamily="18" charset="0"/>
              </a:rPr>
              <a:t>Bridge </a:t>
            </a:r>
            <a:r>
              <a:rPr lang="en-US" sz="2000" b="1" i="1" dirty="0">
                <a:solidFill>
                  <a:srgbClr val="FF0000"/>
                </a:solidFill>
                <a:latin typeface="Times New Roman" pitchFamily="18" charset="0"/>
                <a:cs typeface="Times New Roman" pitchFamily="18" charset="0"/>
              </a:rPr>
              <a:t>R</a:t>
            </a:r>
            <a:r>
              <a:rPr lang="en-US" sz="2000" b="1" i="1" dirty="0" smtClean="0">
                <a:solidFill>
                  <a:srgbClr val="FF0000"/>
                </a:solidFill>
                <a:latin typeface="Times New Roman" pitchFamily="18" charset="0"/>
                <a:cs typeface="Times New Roman" pitchFamily="18" charset="0"/>
              </a:rPr>
              <a:t>ectifier</a:t>
            </a:r>
            <a:r>
              <a:rPr lang="en-US" sz="2000" dirty="0">
                <a:latin typeface="Times New Roman" pitchFamily="18" charset="0"/>
                <a:cs typeface="Times New Roman" pitchFamily="18" charset="0"/>
              </a:rPr>
              <a:t>.  It uses four </a:t>
            </a:r>
            <a:r>
              <a:rPr lang="en-US" sz="2000" dirty="0" smtClean="0">
                <a:latin typeface="Times New Roman" pitchFamily="18" charset="0"/>
                <a:cs typeface="Times New Roman" pitchFamily="18" charset="0"/>
              </a:rPr>
              <a:t>diodes.</a:t>
            </a:r>
          </a:p>
          <a:p>
            <a:pPr marL="0" indent="0">
              <a:lnSpc>
                <a:spcPct val="90000"/>
              </a:lnSpc>
              <a:buClr>
                <a:srgbClr val="FF0000"/>
              </a:buClr>
              <a:buNone/>
            </a:pPr>
            <a:endParaRPr lang="en-US" sz="2000" dirty="0">
              <a:latin typeface="Times New Roman" pitchFamily="18" charset="0"/>
              <a:cs typeface="Times New Roman" pitchFamily="18" charset="0"/>
            </a:endParaRPr>
          </a:p>
          <a:p>
            <a:pPr>
              <a:lnSpc>
                <a:spcPct val="90000"/>
              </a:lnSpc>
              <a:buClr>
                <a:srgbClr val="FF0000"/>
              </a:buClr>
              <a:buFont typeface="Wingdings" pitchFamily="2" charset="2"/>
              <a:buChar char="Ø"/>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is called a full wave rectifier as it produces an output pulse for each half cycle of the input sine </a:t>
            </a:r>
            <a:r>
              <a:rPr lang="en-US" sz="2000" dirty="0" smtClean="0">
                <a:latin typeface="Times New Roman" pitchFamily="18" charset="0"/>
                <a:cs typeface="Times New Roman" pitchFamily="18" charset="0"/>
              </a:rPr>
              <a:t>wave.</a:t>
            </a:r>
          </a:p>
          <a:p>
            <a:pPr>
              <a:lnSpc>
                <a:spcPct val="90000"/>
              </a:lnSpc>
              <a:buClr>
                <a:srgbClr val="FF0000"/>
              </a:buClr>
              <a:buFont typeface="Wingdings" pitchFamily="2" charset="2"/>
              <a:buChar char="Ø"/>
            </a:pPr>
            <a:r>
              <a:rPr lang="en-US" sz="2000" dirty="0" smtClean="0">
                <a:latin typeface="Times New Roman" pitchFamily="18" charset="0"/>
                <a:cs typeface="Times New Roman" pitchFamily="18" charset="0"/>
              </a:rPr>
              <a:t>On </a:t>
            </a:r>
            <a:r>
              <a:rPr lang="en-US" sz="2000" dirty="0">
                <a:latin typeface="Times New Roman" pitchFamily="18" charset="0"/>
                <a:cs typeface="Times New Roman" pitchFamily="18" charset="0"/>
              </a:rPr>
              <a:t>the positive half cycle of the input sine wave, diodes D1 and D2 are forward biased so act as closed switches appearing in series with the </a:t>
            </a:r>
            <a:r>
              <a:rPr lang="en-US" sz="2000" dirty="0" smtClean="0">
                <a:latin typeface="Times New Roman" pitchFamily="18" charset="0"/>
                <a:cs typeface="Times New Roman" pitchFamily="18" charset="0"/>
              </a:rPr>
              <a:t>load.</a:t>
            </a:r>
          </a:p>
          <a:p>
            <a:pPr>
              <a:lnSpc>
                <a:spcPct val="90000"/>
              </a:lnSpc>
              <a:buClr>
                <a:srgbClr val="FF0000"/>
              </a:buClr>
              <a:buFont typeface="Wingdings" pitchFamily="2" charset="2"/>
              <a:buChar char="Ø"/>
            </a:pPr>
            <a:r>
              <a:rPr lang="en-US" sz="2000" dirty="0" smtClean="0">
                <a:latin typeface="Times New Roman" pitchFamily="18" charset="0"/>
                <a:cs typeface="Times New Roman" pitchFamily="18" charset="0"/>
              </a:rPr>
              <a:t>On </a:t>
            </a:r>
            <a:r>
              <a:rPr lang="en-US" sz="2000" dirty="0">
                <a:latin typeface="Times New Roman" pitchFamily="18" charset="0"/>
                <a:cs typeface="Times New Roman" pitchFamily="18" charset="0"/>
              </a:rPr>
              <a:t>the negative half cycle, diode D1 and D2 are reverse biased and diodes D3 and D4 are forward biased so current flows through the load in the same direction.</a:t>
            </a:r>
          </a:p>
        </p:txBody>
      </p:sp>
      <p:pic>
        <p:nvPicPr>
          <p:cNvPr id="17413" name="Picture 5" descr="Figure24"/>
          <p:cNvPicPr>
            <a:picLocks noGrp="1" noChangeAspect="1" noChangeArrowheads="1"/>
          </p:cNvPicPr>
          <p:nvPr>
            <p:ph sz="half" idx="2"/>
          </p:nvPr>
        </p:nvPicPr>
        <p:blipFill>
          <a:blip r:embed="rId3"/>
          <a:srcRect/>
          <a:stretch>
            <a:fillRect/>
          </a:stretch>
        </p:blipFill>
        <p:spPr>
          <a:xfrm>
            <a:off x="4648200" y="1228725"/>
            <a:ext cx="4191000" cy="4657725"/>
          </a:xfrm>
          <a:noFill/>
          <a:ln/>
        </p:spPr>
      </p:pic>
    </p:spTree>
    <p:extLst>
      <p:ext uri="{BB962C8B-B14F-4D97-AF65-F5344CB8AC3E}">
        <p14:creationId xmlns:p14="http://schemas.microsoft.com/office/powerpoint/2010/main" xmlns="" val="5277477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2"/>
          <p:cNvSpPr>
            <a:spLocks noGrp="1" noChangeArrowheads="1"/>
          </p:cNvSpPr>
          <p:nvPr>
            <p:ph type="title"/>
          </p:nvPr>
        </p:nvSpPr>
        <p:spPr/>
        <p:txBody>
          <a:bodyPr>
            <a:normAutofit/>
          </a:bodyPr>
          <a:lstStyle/>
          <a:p>
            <a:pPr eaLnBrk="1" hangingPunct="1"/>
            <a:r>
              <a:rPr lang="en-US" sz="2800" b="1" dirty="0" smtClean="0">
                <a:solidFill>
                  <a:srgbClr val="FF0000"/>
                </a:solidFill>
              </a:rPr>
              <a:t>Summary of Half and Full-Wave Rectifiers</a:t>
            </a:r>
          </a:p>
        </p:txBody>
      </p:sp>
      <p:sp>
        <p:nvSpPr>
          <p:cNvPr id="58373" name="Rectangle 3"/>
          <p:cNvSpPr>
            <a:spLocks noGrp="1" noChangeArrowheads="1"/>
          </p:cNvSpPr>
          <p:nvPr>
            <p:ph type="body" sz="half" idx="1"/>
          </p:nvPr>
        </p:nvSpPr>
        <p:spPr>
          <a:xfrm>
            <a:off x="685800" y="5638800"/>
            <a:ext cx="7772400" cy="774700"/>
          </a:xfrm>
        </p:spPr>
        <p:txBody>
          <a:bodyPr>
            <a:normAutofit fontScale="85000" lnSpcReduction="20000"/>
          </a:bodyPr>
          <a:lstStyle/>
          <a:p>
            <a:pPr algn="ctr" eaLnBrk="1" hangingPunct="1">
              <a:buClr>
                <a:srgbClr val="0000FF"/>
              </a:buClr>
              <a:buFont typeface="Wingdings" pitchFamily="2" charset="2"/>
              <a:buChar char="v"/>
            </a:pPr>
            <a:r>
              <a:rPr lang="en-US" sz="2800" dirty="0" smtClean="0"/>
              <a:t>Full-wave rectifier is more suited to adapter </a:t>
            </a:r>
          </a:p>
          <a:p>
            <a:pPr marL="0" indent="0" algn="ctr" eaLnBrk="1" hangingPunct="1">
              <a:buNone/>
            </a:pPr>
            <a:r>
              <a:rPr lang="en-US" sz="2800" dirty="0" smtClean="0"/>
              <a:t>and charger applications.</a:t>
            </a:r>
          </a:p>
          <a:p>
            <a:pPr eaLnBrk="1" hangingPunct="1"/>
            <a:endParaRPr lang="en-US" sz="1800" dirty="0" smtClean="0"/>
          </a:p>
        </p:txBody>
      </p:sp>
      <p:pic>
        <p:nvPicPr>
          <p:cNvPr id="58374" name="Picture 7"/>
          <p:cNvPicPr>
            <a:picLocks noChangeAspect="1" noChangeArrowheads="1"/>
          </p:cNvPicPr>
          <p:nvPr/>
        </p:nvPicPr>
        <p:blipFill>
          <a:blip r:embed="rId2"/>
          <a:srcRect/>
          <a:stretch>
            <a:fillRect/>
          </a:stretch>
        </p:blipFill>
        <p:spPr bwMode="auto">
          <a:xfrm>
            <a:off x="533400" y="1143000"/>
            <a:ext cx="8153400" cy="4411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b="1" kern="1200" dirty="0" smtClean="0">
                <a:solidFill>
                  <a:srgbClr val="FF0000"/>
                </a:solidFill>
                <a:latin typeface="Times New Roman" pitchFamily="18" charset="0"/>
                <a:cs typeface="Times New Roman" pitchFamily="18" charset="0"/>
              </a:rPr>
              <a:t>DC Power Supply</a:t>
            </a:r>
            <a:endParaRPr lang="en-US" sz="32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3016582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rgbClr val="FF0000"/>
                </a:solidFill>
                <a:latin typeface="Times New Roman" pitchFamily="18" charset="0"/>
                <a:cs typeface="Times New Roman" pitchFamily="18" charset="0"/>
              </a:rPr>
              <a:t>The </a:t>
            </a:r>
            <a:r>
              <a:rPr lang="en-US" sz="2800" b="1" dirty="0">
                <a:solidFill>
                  <a:srgbClr val="FF0000"/>
                </a:solidFill>
                <a:latin typeface="Times New Roman" pitchFamily="18" charset="0"/>
                <a:cs typeface="Times New Roman" pitchFamily="18" charset="0"/>
              </a:rPr>
              <a:t>Basic DC Power Supply:</a:t>
            </a:r>
            <a:endParaRPr lang="en-US" dirty="0"/>
          </a:p>
        </p:txBody>
      </p:sp>
      <p:sp>
        <p:nvSpPr>
          <p:cNvPr id="3" name="Content Placeholder 2"/>
          <p:cNvSpPr>
            <a:spLocks noGrp="1"/>
          </p:cNvSpPr>
          <p:nvPr>
            <p:ph idx="1"/>
          </p:nvPr>
        </p:nvSpPr>
        <p:spPr/>
        <p:txBody>
          <a:bodyPr/>
          <a:lstStyle/>
          <a:p>
            <a:pPr lvl="0">
              <a:buClr>
                <a:srgbClr val="FF0000"/>
              </a:buClr>
              <a:buFont typeface="Wingdings" pitchFamily="2" charset="2"/>
              <a:buChar char="Ø"/>
            </a:pPr>
            <a:r>
              <a:rPr lang="en-US" sz="2000" dirty="0">
                <a:solidFill>
                  <a:prstClr val="black"/>
                </a:solidFill>
                <a:latin typeface="Times New Roman" pitchFamily="18" charset="0"/>
                <a:cs typeface="Times New Roman" pitchFamily="18" charset="0"/>
              </a:rPr>
              <a:t>The dc power supply converts the standard 220 V, 50 Hz main-supply into a constant dc voltage and provides one or more DC output </a:t>
            </a:r>
            <a:r>
              <a:rPr lang="en-US" sz="2000" dirty="0" smtClean="0">
                <a:solidFill>
                  <a:prstClr val="black"/>
                </a:solidFill>
                <a:latin typeface="Times New Roman" pitchFamily="18" charset="0"/>
                <a:cs typeface="Times New Roman" pitchFamily="18" charset="0"/>
              </a:rPr>
              <a:t>voltages.</a:t>
            </a:r>
          </a:p>
          <a:p>
            <a:pPr lvl="0">
              <a:buClr>
                <a:srgbClr val="FF0000"/>
              </a:buClr>
              <a:buFont typeface="Wingdings" pitchFamily="2" charset="2"/>
              <a:buChar char="Ø"/>
            </a:pPr>
            <a:endParaRPr lang="en-US" sz="2000" dirty="0">
              <a:solidFill>
                <a:prstClr val="black"/>
              </a:solidFill>
              <a:latin typeface="Times New Roman" pitchFamily="18" charset="0"/>
              <a:cs typeface="Times New Roman" pitchFamily="18" charset="0"/>
            </a:endParaRPr>
          </a:p>
          <a:p>
            <a:pPr>
              <a:buClr>
                <a:srgbClr val="FF0000"/>
              </a:buClr>
              <a:buFont typeface="Wingdings" pitchFamily="2" charset="2"/>
              <a:buChar char="Ø"/>
            </a:pPr>
            <a:r>
              <a:rPr lang="en-US" sz="2000" dirty="0" smtClean="0">
                <a:latin typeface="Times New Roman" pitchFamily="18" charset="0"/>
                <a:cs typeface="Times New Roman" pitchFamily="18" charset="0"/>
              </a:rPr>
              <a:t>Some </a:t>
            </a:r>
            <a:r>
              <a:rPr lang="en-US" sz="2000" dirty="0">
                <a:latin typeface="Times New Roman" pitchFamily="18" charset="0"/>
                <a:cs typeface="Times New Roman" pitchFamily="18" charset="0"/>
              </a:rPr>
              <a:t>modern electronic circuits need two or more different </a:t>
            </a:r>
            <a:r>
              <a:rPr lang="en-US" sz="2000" dirty="0" smtClean="0">
                <a:latin typeface="Times New Roman" pitchFamily="18" charset="0"/>
                <a:cs typeface="Times New Roman" pitchFamily="18" charset="0"/>
              </a:rPr>
              <a:t>voltages.</a:t>
            </a:r>
            <a:endParaRPr lang="en-US" sz="2000" dirty="0" smtClean="0"/>
          </a:p>
          <a:p>
            <a:pPr>
              <a:buClr>
                <a:srgbClr val="FF0000"/>
              </a:buClr>
              <a:buFont typeface="Wingdings" pitchFamily="2" charset="2"/>
              <a:buChar char="Ø"/>
            </a:pPr>
            <a:endParaRPr lang="en-US" sz="2000" dirty="0">
              <a:latin typeface="Times New Roman" pitchFamily="18" charset="0"/>
              <a:cs typeface="Times New Roman" pitchFamily="18" charset="0"/>
            </a:endParaRPr>
          </a:p>
          <a:p>
            <a:pPr>
              <a:buClr>
                <a:srgbClr val="FF0000"/>
              </a:buClr>
              <a:buFont typeface="Wingdings" pitchFamily="2" charset="2"/>
              <a:buChar char="Ø"/>
            </a:pPr>
            <a:r>
              <a:rPr lang="en-US" sz="2000" dirty="0" smtClean="0">
                <a:latin typeface="Times New Roman" pitchFamily="18" charset="0"/>
                <a:cs typeface="Times New Roman" pitchFamily="18" charset="0"/>
              </a:rPr>
              <a:t>Common </a:t>
            </a:r>
            <a:r>
              <a:rPr lang="en-US" sz="2000" dirty="0">
                <a:latin typeface="Times New Roman" pitchFamily="18" charset="0"/>
                <a:cs typeface="Times New Roman" pitchFamily="18" charset="0"/>
              </a:rPr>
              <a:t>voltages are 48, 24, 15, 12, 9, 5, 3.3, 2.5, 1.8, 1.5, </a:t>
            </a:r>
            <a:r>
              <a:rPr lang="en-US" sz="2000" dirty="0" smtClean="0">
                <a:latin typeface="Times New Roman" pitchFamily="18" charset="0"/>
                <a:cs typeface="Times New Roman" pitchFamily="18" charset="0"/>
              </a:rPr>
              <a:t>and </a:t>
            </a:r>
            <a:r>
              <a:rPr lang="en-US" sz="2000" dirty="0">
                <a:latin typeface="Times New Roman" pitchFamily="18" charset="0"/>
                <a:cs typeface="Times New Roman" pitchFamily="18" charset="0"/>
              </a:rPr>
              <a:t>1 volts</a:t>
            </a:r>
            <a:r>
              <a:rPr lang="en-US" sz="2000" dirty="0" smtClean="0">
                <a:latin typeface="Times New Roman" pitchFamily="18" charset="0"/>
                <a:cs typeface="Times New Roman" pitchFamily="18" charset="0"/>
              </a:rPr>
              <a:t>.</a:t>
            </a:r>
            <a:r>
              <a:rPr lang="en-US" sz="2000" dirty="0"/>
              <a:t> </a:t>
            </a:r>
            <a:endParaRPr lang="en-US" sz="2000" dirty="0" smtClean="0"/>
          </a:p>
          <a:p>
            <a:pPr>
              <a:buClr>
                <a:srgbClr val="FF0000"/>
              </a:buClr>
              <a:buFont typeface="Wingdings" pitchFamily="2" charset="2"/>
              <a:buChar char="Ø"/>
            </a:pPr>
            <a:endParaRPr lang="en-US" sz="2000" dirty="0"/>
          </a:p>
          <a:p>
            <a:pPr>
              <a:buClr>
                <a:srgbClr val="FF0000"/>
              </a:buClr>
              <a:buFont typeface="Wingdings" pitchFamily="2" charset="2"/>
              <a:buChar char="Ø"/>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good example of a modern power supply is the one inside a PC that furnishes 12, 5, 3.3 and 1.2 volts.</a:t>
            </a:r>
          </a:p>
          <a:p>
            <a:pPr>
              <a:buClr>
                <a:srgbClr val="FF0000"/>
              </a:buClr>
              <a:buFont typeface="Wingdings" pitchFamily="2" charset="2"/>
              <a:buChar char="Ø"/>
            </a:pPr>
            <a:endParaRPr lang="en-US" sz="2000" dirty="0">
              <a:latin typeface="Times New Roman" pitchFamily="18" charset="0"/>
              <a:cs typeface="Times New Roman" pitchFamily="18" charset="0"/>
            </a:endParaRPr>
          </a:p>
          <a:p>
            <a:pPr lvl="0">
              <a:buClr>
                <a:srgbClr val="FF0000"/>
              </a:buClr>
              <a:buFont typeface="Wingdings" pitchFamily="2" charset="2"/>
              <a:buChar char="Ø"/>
            </a:pPr>
            <a:endParaRPr lang="en-US" sz="2000" dirty="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41073312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Basic DC Power Supply:</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Clr>
                <a:srgbClr val="FF0000"/>
              </a:buClr>
              <a:buFont typeface="Wingdings" pitchFamily="2" charset="2"/>
              <a:buChar char="Ø"/>
            </a:pPr>
            <a:r>
              <a:rPr lang="en-US" sz="2000" dirty="0" smtClean="0">
                <a:latin typeface="Times New Roman" pitchFamily="18" charset="0"/>
                <a:cs typeface="Times New Roman" pitchFamily="18" charset="0"/>
              </a:rPr>
              <a:t>A basic power supply circuit consists of a </a:t>
            </a:r>
            <a:r>
              <a:rPr lang="en-US" sz="2000" b="1" i="1" dirty="0" smtClean="0">
                <a:solidFill>
                  <a:srgbClr val="FF0066"/>
                </a:solidFill>
                <a:latin typeface="Times New Roman" pitchFamily="18" charset="0"/>
                <a:cs typeface="Times New Roman" pitchFamily="18" charset="0"/>
              </a:rPr>
              <a:t>rectifier,</a:t>
            </a:r>
            <a:r>
              <a:rPr lang="en-US" sz="2000" dirty="0" smtClean="0">
                <a:latin typeface="Times New Roman" pitchFamily="18" charset="0"/>
                <a:cs typeface="Times New Roman" pitchFamily="18" charset="0"/>
              </a:rPr>
              <a:t> a </a:t>
            </a:r>
            <a:r>
              <a:rPr lang="en-US" sz="2000" b="1" i="1" dirty="0" smtClean="0">
                <a:solidFill>
                  <a:srgbClr val="0070C0"/>
                </a:solidFill>
                <a:latin typeface="Times New Roman" pitchFamily="18" charset="0"/>
                <a:cs typeface="Times New Roman" pitchFamily="18" charset="0"/>
              </a:rPr>
              <a:t>filter,</a:t>
            </a:r>
            <a:r>
              <a:rPr lang="en-US" sz="2000" dirty="0" smtClean="0">
                <a:latin typeface="Times New Roman" pitchFamily="18" charset="0"/>
                <a:cs typeface="Times New Roman" pitchFamily="18" charset="0"/>
              </a:rPr>
              <a:t> a </a:t>
            </a:r>
            <a:r>
              <a:rPr lang="en-US" sz="2000" b="1" i="1" dirty="0" smtClean="0">
                <a:solidFill>
                  <a:srgbClr val="FF0000"/>
                </a:solidFill>
                <a:latin typeface="Times New Roman" pitchFamily="18" charset="0"/>
                <a:cs typeface="Times New Roman" pitchFamily="18" charset="0"/>
              </a:rPr>
              <a:t>regulator</a:t>
            </a:r>
            <a:r>
              <a:rPr lang="en-US" sz="2000" b="1" i="1" dirty="0" smtClean="0">
                <a:solidFill>
                  <a:srgbClr val="00B050"/>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and a </a:t>
            </a:r>
            <a:r>
              <a:rPr lang="en-US" sz="2000" b="1" i="1" dirty="0" smtClean="0">
                <a:solidFill>
                  <a:srgbClr val="660066"/>
                </a:solidFill>
                <a:latin typeface="Times New Roman" pitchFamily="18" charset="0"/>
                <a:cs typeface="Times New Roman" pitchFamily="18" charset="0"/>
              </a:rPr>
              <a:t>load. </a:t>
            </a:r>
          </a:p>
          <a:p>
            <a:pPr>
              <a:buClr>
                <a:srgbClr val="FF0000"/>
              </a:buClr>
              <a:buNone/>
            </a:pPr>
            <a:endParaRPr lang="en-US" sz="2000" b="1" i="1" dirty="0">
              <a:solidFill>
                <a:srgbClr val="FF0000"/>
              </a:solidFill>
              <a:latin typeface="Times New Roman" pitchFamily="18" charset="0"/>
              <a:cs typeface="Times New Roman" pitchFamily="18" charset="0"/>
            </a:endParaRPr>
          </a:p>
          <a:p>
            <a:pPr>
              <a:buClr>
                <a:srgbClr val="FF0000"/>
              </a:buClr>
              <a:buFont typeface="Wingdings" pitchFamily="2" charset="2"/>
              <a:buChar char="Ø"/>
            </a:pPr>
            <a:r>
              <a:rPr lang="en-US" sz="2000" dirty="0" smtClean="0">
                <a:latin typeface="Times New Roman" pitchFamily="18" charset="0"/>
                <a:cs typeface="Times New Roman" pitchFamily="18" charset="0"/>
              </a:rPr>
              <a:t>The </a:t>
            </a:r>
            <a:r>
              <a:rPr lang="en-US" sz="2000" b="1" i="1" dirty="0" smtClean="0">
                <a:solidFill>
                  <a:srgbClr val="FF0066"/>
                </a:solidFill>
                <a:latin typeface="Times New Roman" pitchFamily="18" charset="0"/>
                <a:cs typeface="Times New Roman" pitchFamily="18" charset="0"/>
              </a:rPr>
              <a:t>rectifier</a:t>
            </a:r>
            <a:r>
              <a:rPr lang="en-US" sz="2000" dirty="0" smtClean="0">
                <a:latin typeface="Times New Roman" pitchFamily="18" charset="0"/>
                <a:cs typeface="Times New Roman" pitchFamily="18" charset="0"/>
              </a:rPr>
              <a:t> converts the ac input voltage to a pulsating dc voltage. </a:t>
            </a:r>
          </a:p>
          <a:p>
            <a:pPr>
              <a:buClr>
                <a:srgbClr val="FF0000"/>
              </a:buClr>
              <a:buFont typeface="Wingdings" pitchFamily="2" charset="2"/>
              <a:buChar char="Ø"/>
            </a:pPr>
            <a:endParaRPr lang="en-US" sz="2000" dirty="0">
              <a:latin typeface="Times New Roman" pitchFamily="18" charset="0"/>
              <a:cs typeface="Times New Roman" pitchFamily="18" charset="0"/>
            </a:endParaRPr>
          </a:p>
          <a:p>
            <a:pPr>
              <a:buClr>
                <a:srgbClr val="FF0000"/>
              </a:buClr>
              <a:buFont typeface="Wingdings" pitchFamily="2" charset="2"/>
              <a:buChar char="Ø"/>
            </a:pPr>
            <a:r>
              <a:rPr lang="en-US" sz="2000" dirty="0" smtClean="0">
                <a:latin typeface="Times New Roman" pitchFamily="18" charset="0"/>
                <a:cs typeface="Times New Roman" pitchFamily="18" charset="0"/>
              </a:rPr>
              <a:t>The </a:t>
            </a:r>
            <a:r>
              <a:rPr lang="en-US" sz="2000" b="1" i="1" dirty="0" smtClean="0">
                <a:solidFill>
                  <a:srgbClr val="FF0000"/>
                </a:solidFill>
                <a:latin typeface="Times New Roman" pitchFamily="18" charset="0"/>
                <a:cs typeface="Times New Roman" pitchFamily="18" charset="0"/>
              </a:rPr>
              <a:t>filter </a:t>
            </a:r>
            <a:r>
              <a:rPr lang="en-US" sz="2000" dirty="0" smtClean="0">
                <a:latin typeface="Times New Roman" pitchFamily="18" charset="0"/>
                <a:cs typeface="Times New Roman" pitchFamily="18" charset="0"/>
              </a:rPr>
              <a:t>eliminates the fluctuations in the rectified voltage and produces a relatively smooth dc voltage. </a:t>
            </a:r>
          </a:p>
          <a:p>
            <a:pPr>
              <a:buClr>
                <a:srgbClr val="FF0000"/>
              </a:buClr>
              <a:buFont typeface="Wingdings" pitchFamily="2" charset="2"/>
              <a:buChar char="Ø"/>
            </a:pPr>
            <a:endParaRPr lang="en-US" sz="2000" dirty="0">
              <a:latin typeface="Times New Roman" pitchFamily="18" charset="0"/>
              <a:cs typeface="Times New Roman" pitchFamily="18" charset="0"/>
            </a:endParaRPr>
          </a:p>
          <a:p>
            <a:pPr>
              <a:buClr>
                <a:srgbClr val="FF0000"/>
              </a:buClr>
              <a:buFont typeface="Wingdings" pitchFamily="2" charset="2"/>
              <a:buChar char="Ø"/>
            </a:pPr>
            <a:r>
              <a:rPr lang="en-US" sz="2000" dirty="0" smtClean="0">
                <a:latin typeface="Times New Roman" pitchFamily="18" charset="0"/>
                <a:cs typeface="Times New Roman" pitchFamily="18" charset="0"/>
              </a:rPr>
              <a:t>The </a:t>
            </a:r>
            <a:r>
              <a:rPr lang="en-US" sz="2000" b="1" i="1" dirty="0" smtClean="0">
                <a:solidFill>
                  <a:srgbClr val="FF0000"/>
                </a:solidFill>
                <a:latin typeface="Times New Roman" pitchFamily="18" charset="0"/>
                <a:cs typeface="Times New Roman" pitchFamily="18" charset="0"/>
              </a:rPr>
              <a:t>regulator</a:t>
            </a:r>
            <a:r>
              <a:rPr lang="en-US" sz="2000" dirty="0" smtClean="0">
                <a:latin typeface="Times New Roman" pitchFamily="18" charset="0"/>
                <a:cs typeface="Times New Roman" pitchFamily="18" charset="0"/>
              </a:rPr>
              <a:t> is a circuit that maintains a constant dc voltage. The </a:t>
            </a:r>
            <a:r>
              <a:rPr lang="en-US" sz="2000" b="1" i="1" dirty="0" smtClean="0">
                <a:solidFill>
                  <a:srgbClr val="FF0000"/>
                </a:solidFill>
                <a:latin typeface="Times New Roman" pitchFamily="18" charset="0"/>
                <a:cs typeface="Times New Roman" pitchFamily="18" charset="0"/>
              </a:rPr>
              <a:t>load</a:t>
            </a:r>
            <a:r>
              <a:rPr lang="en-US" sz="2000" dirty="0" smtClean="0">
                <a:latin typeface="Times New Roman" pitchFamily="18" charset="0"/>
                <a:cs typeface="Times New Roman" pitchFamily="18" charset="0"/>
              </a:rPr>
              <a:t> is usually a circuit for which the power supply is producing the dc voltage and the load current.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18431899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0000"/>
                </a:solidFill>
                <a:latin typeface="Times New Roman" pitchFamily="18" charset="0"/>
                <a:cs typeface="Times New Roman" pitchFamily="18" charset="0"/>
              </a:rPr>
              <a:t>Basic </a:t>
            </a:r>
            <a:r>
              <a:rPr lang="en-US" sz="2800" b="1" dirty="0" smtClean="0">
                <a:solidFill>
                  <a:srgbClr val="FF0000"/>
                </a:solidFill>
                <a:latin typeface="Times New Roman" pitchFamily="18" charset="0"/>
                <a:cs typeface="Times New Roman" pitchFamily="18" charset="0"/>
              </a:rPr>
              <a:t>Power Supply </a:t>
            </a:r>
            <a:r>
              <a:rPr lang="en-US" sz="2800" b="1" dirty="0">
                <a:solidFill>
                  <a:srgbClr val="FF0000"/>
                </a:solidFill>
                <a:latin typeface="Times New Roman" pitchFamily="18" charset="0"/>
                <a:cs typeface="Times New Roman" pitchFamily="18" charset="0"/>
              </a:rPr>
              <a:t>Circuit:</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609600" y="2286000"/>
            <a:ext cx="8004742" cy="16460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575045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56896"/>
          </a:xfrm>
        </p:spPr>
        <p:txBody>
          <a:bodyPr/>
          <a:lstStyle/>
          <a:p>
            <a:r>
              <a:rPr lang="en-US" sz="2800" b="1" dirty="0">
                <a:solidFill>
                  <a:srgbClr val="FF0000"/>
                </a:solidFill>
                <a:latin typeface="Times New Roman" pitchFamily="18" charset="0"/>
                <a:cs typeface="Times New Roman" pitchFamily="18" charset="0"/>
              </a:rPr>
              <a:t>Basic </a:t>
            </a:r>
            <a:r>
              <a:rPr lang="en-US" sz="2800" b="1" dirty="0" smtClean="0">
                <a:solidFill>
                  <a:srgbClr val="FF0000"/>
                </a:solidFill>
                <a:latin typeface="Times New Roman" pitchFamily="18" charset="0"/>
                <a:cs typeface="Times New Roman" pitchFamily="18" charset="0"/>
              </a:rPr>
              <a:t>Power Supply </a:t>
            </a:r>
            <a:r>
              <a:rPr lang="en-US" sz="2800" b="1" dirty="0">
                <a:solidFill>
                  <a:srgbClr val="FF0000"/>
                </a:solidFill>
                <a:latin typeface="Times New Roman" pitchFamily="18" charset="0"/>
                <a:cs typeface="Times New Roman" pitchFamily="18" charset="0"/>
              </a:rPr>
              <a:t>Circuit:</a:t>
            </a:r>
            <a:endParaRPr lang="en-US" dirty="0"/>
          </a:p>
        </p:txBody>
      </p:sp>
      <p:pic>
        <p:nvPicPr>
          <p:cNvPr id="4" name="Picture 6" descr="Figure22"/>
          <p:cNvPicPr>
            <a:picLocks noGrp="1" noChangeAspect="1" noChangeArrowheads="1"/>
          </p:cNvPicPr>
          <p:nvPr>
            <p:ph idx="1"/>
          </p:nvPr>
        </p:nvPicPr>
        <p:blipFill>
          <a:blip r:embed="rId2"/>
          <a:srcRect/>
          <a:stretch>
            <a:fillRect/>
          </a:stretch>
        </p:blipFill>
        <p:spPr>
          <a:xfrm>
            <a:off x="4511749" y="2286000"/>
            <a:ext cx="4389120" cy="2084832"/>
          </a:xfrm>
          <a:noFill/>
          <a:ln/>
        </p:spPr>
      </p:pic>
      <p:sp>
        <p:nvSpPr>
          <p:cNvPr id="7" name="Rectangle 6"/>
          <p:cNvSpPr/>
          <p:nvPr/>
        </p:nvSpPr>
        <p:spPr>
          <a:xfrm>
            <a:off x="365051" y="1905000"/>
            <a:ext cx="4114800" cy="3293209"/>
          </a:xfrm>
          <a:prstGeom prst="rect">
            <a:avLst/>
          </a:prstGeom>
        </p:spPr>
        <p:txBody>
          <a:bodyPr wrap="square">
            <a:spAutoFit/>
          </a:bodyPr>
          <a:lstStyle/>
          <a:p>
            <a:pPr marL="342900" indent="-342900">
              <a:spcBef>
                <a:spcPct val="20000"/>
              </a:spcBef>
              <a:buClr>
                <a:srgbClr val="FF0000"/>
              </a:buClr>
              <a:buFont typeface="Wingdings" pitchFamily="2" charset="2"/>
              <a:buChar char="Ø"/>
            </a:pPr>
            <a:r>
              <a:rPr lang="en-US" sz="2000" dirty="0" smtClean="0">
                <a:solidFill>
                  <a:prstClr val="black"/>
                </a:solidFill>
                <a:latin typeface="Times New Roman" pitchFamily="18" charset="0"/>
                <a:cs typeface="Times New Roman" pitchFamily="18" charset="0"/>
              </a:rPr>
              <a:t>The </a:t>
            </a:r>
            <a:r>
              <a:rPr lang="en-US" sz="2000" dirty="0">
                <a:solidFill>
                  <a:prstClr val="black"/>
                </a:solidFill>
                <a:latin typeface="Times New Roman" pitchFamily="18" charset="0"/>
                <a:cs typeface="Times New Roman" pitchFamily="18" charset="0"/>
              </a:rPr>
              <a:t>AC </a:t>
            </a:r>
            <a:r>
              <a:rPr lang="en-US" sz="2000" dirty="0" smtClean="0">
                <a:solidFill>
                  <a:prstClr val="black"/>
                </a:solidFill>
                <a:latin typeface="Times New Roman" pitchFamily="18" charset="0"/>
                <a:cs typeface="Times New Roman" pitchFamily="18" charset="0"/>
              </a:rPr>
              <a:t>Signal first passes </a:t>
            </a:r>
            <a:r>
              <a:rPr lang="en-US" sz="2000" dirty="0">
                <a:solidFill>
                  <a:prstClr val="black"/>
                </a:solidFill>
                <a:latin typeface="Times New Roman" pitchFamily="18" charset="0"/>
                <a:cs typeface="Times New Roman" pitchFamily="18" charset="0"/>
              </a:rPr>
              <a:t>through a low pass </a:t>
            </a:r>
            <a:r>
              <a:rPr lang="en-US" sz="2000" b="1" i="1" dirty="0">
                <a:solidFill>
                  <a:srgbClr val="FF0000"/>
                </a:solidFill>
                <a:latin typeface="Times New Roman" pitchFamily="18" charset="0"/>
                <a:cs typeface="Times New Roman" pitchFamily="18" charset="0"/>
              </a:rPr>
              <a:t>filter </a:t>
            </a:r>
            <a:r>
              <a:rPr lang="en-US" sz="2000" dirty="0">
                <a:solidFill>
                  <a:prstClr val="black"/>
                </a:solidFill>
                <a:latin typeface="Times New Roman" pitchFamily="18" charset="0"/>
                <a:cs typeface="Times New Roman" pitchFamily="18" charset="0"/>
              </a:rPr>
              <a:t>of the form shown in </a:t>
            </a:r>
            <a:r>
              <a:rPr lang="en-US" sz="2000" dirty="0" smtClean="0">
                <a:solidFill>
                  <a:prstClr val="black"/>
                </a:solidFill>
                <a:latin typeface="Times New Roman" pitchFamily="18" charset="0"/>
                <a:cs typeface="Times New Roman" pitchFamily="18" charset="0"/>
              </a:rPr>
              <a:t>the Fig.</a:t>
            </a:r>
          </a:p>
          <a:p>
            <a:pPr marL="342900" indent="-342900">
              <a:spcBef>
                <a:spcPct val="20000"/>
              </a:spcBef>
              <a:buClr>
                <a:srgbClr val="FF0000"/>
              </a:buClr>
              <a:buFont typeface="Wingdings" pitchFamily="2" charset="2"/>
              <a:buChar char="Ø"/>
            </a:pPr>
            <a:endParaRPr lang="en-US" sz="2000" dirty="0">
              <a:solidFill>
                <a:prstClr val="black"/>
              </a:solidFill>
              <a:latin typeface="Times New Roman" pitchFamily="18" charset="0"/>
              <a:cs typeface="Times New Roman" pitchFamily="18" charset="0"/>
            </a:endParaRPr>
          </a:p>
          <a:p>
            <a:pPr marL="342900" indent="-342900">
              <a:spcBef>
                <a:spcPct val="20000"/>
              </a:spcBef>
              <a:buClr>
                <a:srgbClr val="FF0000"/>
              </a:buClr>
              <a:buFont typeface="Wingdings" pitchFamily="2" charset="2"/>
              <a:buChar char="Ø"/>
            </a:pPr>
            <a:r>
              <a:rPr lang="en-US" sz="2000" dirty="0" smtClean="0">
                <a:solidFill>
                  <a:prstClr val="black"/>
                </a:solidFill>
                <a:latin typeface="Times New Roman" pitchFamily="18" charset="0"/>
                <a:cs typeface="Times New Roman" pitchFamily="18" charset="0"/>
              </a:rPr>
              <a:t>This filter eliminates the noise or any unwanted signals, in </a:t>
            </a:r>
            <a:r>
              <a:rPr lang="en-US" sz="2000" dirty="0">
                <a:solidFill>
                  <a:prstClr val="black"/>
                </a:solidFill>
                <a:latin typeface="Times New Roman" pitchFamily="18" charset="0"/>
                <a:cs typeface="Times New Roman" pitchFamily="18" charset="0"/>
              </a:rPr>
              <a:t>the AC line </a:t>
            </a:r>
            <a:r>
              <a:rPr lang="en-US" sz="2000" dirty="0" smtClean="0">
                <a:solidFill>
                  <a:prstClr val="black"/>
                </a:solidFill>
                <a:latin typeface="Times New Roman" pitchFamily="18" charset="0"/>
                <a:cs typeface="Times New Roman" pitchFamily="18" charset="0"/>
              </a:rPr>
              <a:t>supply circuits, from </a:t>
            </a:r>
            <a:r>
              <a:rPr lang="en-US" sz="2000" dirty="0">
                <a:solidFill>
                  <a:prstClr val="black"/>
                </a:solidFill>
                <a:latin typeface="Times New Roman" pitchFamily="18" charset="0"/>
                <a:cs typeface="Times New Roman" pitchFamily="18" charset="0"/>
              </a:rPr>
              <a:t>being transferred back into the AC line where they might interfere with other equipment.</a:t>
            </a:r>
          </a:p>
        </p:txBody>
      </p:sp>
      <p:sp>
        <p:nvSpPr>
          <p:cNvPr id="8" name="Rectangle 7"/>
          <p:cNvSpPr/>
          <p:nvPr/>
        </p:nvSpPr>
        <p:spPr>
          <a:xfrm>
            <a:off x="762000" y="1231534"/>
            <a:ext cx="3251852" cy="461665"/>
          </a:xfrm>
          <a:prstGeom prst="rect">
            <a:avLst/>
          </a:prstGeom>
        </p:spPr>
        <p:txBody>
          <a:bodyPr wrap="none">
            <a:spAutoFit/>
          </a:bodyPr>
          <a:lstStyle/>
          <a:p>
            <a:pPr marL="457200" indent="-457200">
              <a:spcBef>
                <a:spcPct val="20000"/>
              </a:spcBef>
              <a:buClr>
                <a:srgbClr val="FF0000"/>
              </a:buClr>
              <a:buFont typeface="+mj-lt"/>
              <a:buAutoNum type="arabicParenR"/>
            </a:pPr>
            <a:r>
              <a:rPr lang="en-US" sz="2400" b="1" dirty="0">
                <a:solidFill>
                  <a:srgbClr val="FF0000"/>
                </a:solidFill>
                <a:latin typeface="Times New Roman" pitchFamily="18" charset="0"/>
                <a:cs typeface="Times New Roman" pitchFamily="18" charset="0"/>
              </a:rPr>
              <a:t>The AC Line Filter:</a:t>
            </a:r>
          </a:p>
        </p:txBody>
      </p:sp>
    </p:spTree>
    <p:extLst>
      <p:ext uri="{BB962C8B-B14F-4D97-AF65-F5344CB8AC3E}">
        <p14:creationId xmlns:p14="http://schemas.microsoft.com/office/powerpoint/2010/main" xmlns="" val="12758812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Autofit/>
          </a:bodyPr>
          <a:lstStyle/>
          <a:p>
            <a:pPr algn="l"/>
            <a:r>
              <a:rPr lang="en-US" sz="2400" b="1" dirty="0" smtClean="0">
                <a:solidFill>
                  <a:srgbClr val="C47500"/>
                </a:solidFill>
                <a:latin typeface="Times New Roman" pitchFamily="18" charset="0"/>
                <a:cs typeface="Times New Roman" pitchFamily="18" charset="0"/>
              </a:rPr>
              <a:t>	2)  Transformer:</a:t>
            </a:r>
            <a:endParaRPr lang="en-US" sz="2400" b="1" dirty="0">
              <a:solidFill>
                <a:srgbClr val="C47500"/>
              </a:solidFill>
              <a:latin typeface="Times New Roman" pitchFamily="18" charset="0"/>
              <a:cs typeface="Times New Roman" pitchFamily="18" charset="0"/>
            </a:endParaRPr>
          </a:p>
        </p:txBody>
      </p:sp>
      <p:sp>
        <p:nvSpPr>
          <p:cNvPr id="10243" name="Rectangle 3"/>
          <p:cNvSpPr>
            <a:spLocks noGrp="1" noChangeArrowheads="1"/>
          </p:cNvSpPr>
          <p:nvPr>
            <p:ph type="body" sz="half" idx="1"/>
          </p:nvPr>
        </p:nvSpPr>
        <p:spPr>
          <a:xfrm>
            <a:off x="381000" y="3048000"/>
            <a:ext cx="8229600" cy="3001963"/>
          </a:xfrm>
        </p:spPr>
        <p:txBody>
          <a:bodyPr/>
          <a:lstStyle/>
          <a:p>
            <a:pPr>
              <a:lnSpc>
                <a:spcPct val="90000"/>
              </a:lnSpc>
              <a:buClr>
                <a:srgbClr val="C47500"/>
              </a:buClr>
              <a:buFont typeface="Wingdings" pitchFamily="2" charset="2"/>
              <a:buChar char="Ø"/>
            </a:pPr>
            <a:endParaRPr lang="en-US" sz="2000" dirty="0" smtClean="0">
              <a:latin typeface="Times New Roman" pitchFamily="18" charset="0"/>
              <a:cs typeface="Times New Roman" pitchFamily="18" charset="0"/>
            </a:endParaRPr>
          </a:p>
          <a:p>
            <a:pPr>
              <a:lnSpc>
                <a:spcPct val="90000"/>
              </a:lnSpc>
              <a:buClr>
                <a:srgbClr val="C47500"/>
              </a:buClr>
              <a:buFont typeface="Wingdings" pitchFamily="2" charset="2"/>
              <a:buChar char="Ø"/>
            </a:pPr>
            <a:r>
              <a:rPr lang="en-US" sz="2000" dirty="0" smtClean="0">
                <a:latin typeface="Times New Roman" pitchFamily="18" charset="0"/>
                <a:cs typeface="Times New Roman" pitchFamily="18" charset="0"/>
              </a:rPr>
              <a:t>A </a:t>
            </a:r>
            <a:r>
              <a:rPr lang="en-US" sz="2000" b="1" i="1" dirty="0">
                <a:solidFill>
                  <a:srgbClr val="C47500"/>
                </a:solidFill>
                <a:latin typeface="Times New Roman" pitchFamily="18" charset="0"/>
                <a:cs typeface="Times New Roman" pitchFamily="18" charset="0"/>
              </a:rPr>
              <a:t>transformer</a:t>
            </a:r>
            <a:r>
              <a:rPr lang="en-US" sz="2000" dirty="0">
                <a:latin typeface="Times New Roman" pitchFamily="18" charset="0"/>
                <a:cs typeface="Times New Roman" pitchFamily="18" charset="0"/>
              </a:rPr>
              <a:t> is commonly used to step the input AC voltage level down or up.  Most electronic circuits operate from voltages lower than the AC line voltage so the transformer normally steps the voltage down by its turns ratio to a desired lower level</a:t>
            </a:r>
            <a:r>
              <a:rPr lang="en-US" sz="2000" dirty="0" smtClean="0">
                <a:latin typeface="Times New Roman" pitchFamily="18" charset="0"/>
                <a:cs typeface="Times New Roman" pitchFamily="18" charset="0"/>
              </a:rPr>
              <a:t>.</a:t>
            </a:r>
          </a:p>
          <a:p>
            <a:pPr>
              <a:lnSpc>
                <a:spcPct val="90000"/>
              </a:lnSpc>
            </a:pPr>
            <a:endParaRPr lang="en-US" sz="2000" dirty="0">
              <a:latin typeface="Times New Roman" pitchFamily="18" charset="0"/>
              <a:cs typeface="Times New Roman" pitchFamily="18" charset="0"/>
            </a:endParaRPr>
          </a:p>
          <a:p>
            <a:pPr>
              <a:lnSpc>
                <a:spcPct val="90000"/>
              </a:lnSpc>
              <a:buClr>
                <a:srgbClr val="C47500"/>
              </a:buClr>
              <a:buFont typeface="Wingdings" pitchFamily="2" charset="2"/>
              <a:buChar char="Ø"/>
            </a:pPr>
            <a:r>
              <a:rPr lang="en-US" sz="2000" dirty="0">
                <a:latin typeface="Times New Roman" pitchFamily="18" charset="0"/>
                <a:cs typeface="Times New Roman" pitchFamily="18" charset="0"/>
              </a:rPr>
              <a:t>For example, a transformer with a turns ratio of 10 to 1 would convert the 120 volt 60 Hz input sine wave into a 12 volt sine wave.</a:t>
            </a:r>
          </a:p>
        </p:txBody>
      </p:sp>
      <p:pic>
        <p:nvPicPr>
          <p:cNvPr id="10245" name="Picture 5" descr="Figure21"/>
          <p:cNvPicPr>
            <a:picLocks noGrp="1" noChangeAspect="1" noChangeArrowheads="1"/>
          </p:cNvPicPr>
          <p:nvPr>
            <p:ph sz="half" idx="2"/>
          </p:nvPr>
        </p:nvPicPr>
        <p:blipFill>
          <a:blip r:embed="rId3"/>
          <a:srcRect/>
          <a:stretch>
            <a:fillRect/>
          </a:stretch>
        </p:blipFill>
        <p:spPr>
          <a:xfrm>
            <a:off x="609600" y="1209675"/>
            <a:ext cx="7924800" cy="1636713"/>
          </a:xfrm>
          <a:noFill/>
          <a:ln/>
        </p:spPr>
      </p:pic>
    </p:spTree>
    <p:extLst>
      <p:ext uri="{BB962C8B-B14F-4D97-AF65-F5344CB8AC3E}">
        <p14:creationId xmlns:p14="http://schemas.microsoft.com/office/powerpoint/2010/main" xmlns="" val="8132016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pPr algn="l"/>
            <a:r>
              <a:rPr lang="en-US" sz="2400" b="1" dirty="0" smtClean="0">
                <a:solidFill>
                  <a:srgbClr val="C47500"/>
                </a:solidFill>
                <a:latin typeface="Times New Roman" pitchFamily="18" charset="0"/>
                <a:cs typeface="Times New Roman" pitchFamily="18" charset="0"/>
              </a:rPr>
              <a:t>	</a:t>
            </a:r>
            <a:r>
              <a:rPr lang="en-US" sz="2400" b="1" dirty="0" smtClean="0">
                <a:solidFill>
                  <a:srgbClr val="F161B7"/>
                </a:solidFill>
                <a:latin typeface="Times New Roman" pitchFamily="18" charset="0"/>
                <a:cs typeface="Times New Roman" pitchFamily="18" charset="0"/>
              </a:rPr>
              <a:t>3)  </a:t>
            </a:r>
            <a:r>
              <a:rPr lang="en-US" sz="2700" b="1" dirty="0" smtClean="0">
                <a:solidFill>
                  <a:srgbClr val="F161B7"/>
                </a:solidFill>
                <a:latin typeface="Times New Roman" pitchFamily="18" charset="0"/>
                <a:cs typeface="Times New Roman" pitchFamily="18" charset="0"/>
              </a:rPr>
              <a:t>Rectifier:</a:t>
            </a:r>
            <a:endParaRPr lang="en-US" sz="2700" b="1" dirty="0">
              <a:solidFill>
                <a:srgbClr val="F161B7"/>
              </a:solidFill>
              <a:latin typeface="Times New Roman" pitchFamily="18" charset="0"/>
              <a:cs typeface="Times New Roman" pitchFamily="18" charset="0"/>
            </a:endParaRPr>
          </a:p>
        </p:txBody>
      </p:sp>
      <p:sp>
        <p:nvSpPr>
          <p:cNvPr id="10243" name="Rectangle 3"/>
          <p:cNvSpPr>
            <a:spLocks noGrp="1" noChangeArrowheads="1"/>
          </p:cNvSpPr>
          <p:nvPr>
            <p:ph type="body" sz="half" idx="1"/>
          </p:nvPr>
        </p:nvSpPr>
        <p:spPr>
          <a:xfrm>
            <a:off x="381000" y="3048000"/>
            <a:ext cx="8229600" cy="3001963"/>
          </a:xfrm>
        </p:spPr>
        <p:txBody>
          <a:bodyPr/>
          <a:lstStyle/>
          <a:p>
            <a:pPr>
              <a:lnSpc>
                <a:spcPct val="90000"/>
              </a:lnSpc>
              <a:buClr>
                <a:srgbClr val="C47500"/>
              </a:buClr>
              <a:buFont typeface="Wingdings" pitchFamily="2" charset="2"/>
              <a:buChar char="Ø"/>
            </a:pPr>
            <a:endParaRPr lang="en-US" sz="2000" dirty="0" smtClean="0">
              <a:latin typeface="Times New Roman" pitchFamily="18" charset="0"/>
              <a:cs typeface="Times New Roman" pitchFamily="18" charset="0"/>
            </a:endParaRPr>
          </a:p>
          <a:p>
            <a:pPr lvl="0">
              <a:buClr>
                <a:srgbClr val="F161B7"/>
              </a:buClr>
              <a:buFont typeface="Wingdings" pitchFamily="2" charset="2"/>
              <a:buChar char="Ø"/>
            </a:pPr>
            <a:r>
              <a:rPr lang="en-US" sz="2000" dirty="0">
                <a:solidFill>
                  <a:prstClr val="black"/>
                </a:solidFill>
                <a:latin typeface="Times New Roman" pitchFamily="18" charset="0"/>
                <a:cs typeface="Times New Roman" pitchFamily="18" charset="0"/>
              </a:rPr>
              <a:t>The </a:t>
            </a:r>
            <a:r>
              <a:rPr lang="en-US" sz="2000" b="1" i="1" dirty="0">
                <a:solidFill>
                  <a:srgbClr val="F161B7"/>
                </a:solidFill>
                <a:latin typeface="Times New Roman" pitchFamily="18" charset="0"/>
                <a:cs typeface="Times New Roman" pitchFamily="18" charset="0"/>
              </a:rPr>
              <a:t>rectifier </a:t>
            </a:r>
            <a:r>
              <a:rPr lang="en-US" sz="2000" dirty="0">
                <a:solidFill>
                  <a:prstClr val="black"/>
                </a:solidFill>
                <a:latin typeface="Times New Roman" pitchFamily="18" charset="0"/>
                <a:cs typeface="Times New Roman" pitchFamily="18" charset="0"/>
              </a:rPr>
              <a:t>converts the AC sine wave into a pulsating DC </a:t>
            </a:r>
            <a:r>
              <a:rPr lang="en-US" sz="2000" dirty="0" smtClean="0">
                <a:solidFill>
                  <a:prstClr val="black"/>
                </a:solidFill>
                <a:latin typeface="Times New Roman" pitchFamily="18" charset="0"/>
                <a:cs typeface="Times New Roman" pitchFamily="18" charset="0"/>
              </a:rPr>
              <a:t>wave.</a:t>
            </a:r>
          </a:p>
          <a:p>
            <a:pPr lvl="0">
              <a:buClr>
                <a:srgbClr val="F161B7"/>
              </a:buClr>
              <a:buFont typeface="Wingdings" pitchFamily="2" charset="2"/>
              <a:buChar char="Ø"/>
            </a:pPr>
            <a:endParaRPr lang="en-US" sz="2000" dirty="0">
              <a:solidFill>
                <a:prstClr val="black"/>
              </a:solidFill>
              <a:latin typeface="Times New Roman" pitchFamily="18" charset="0"/>
              <a:cs typeface="Times New Roman" pitchFamily="18" charset="0"/>
            </a:endParaRPr>
          </a:p>
          <a:p>
            <a:pPr lvl="0">
              <a:lnSpc>
                <a:spcPct val="150000"/>
              </a:lnSpc>
              <a:buClr>
                <a:srgbClr val="F161B7"/>
              </a:buClr>
              <a:buFont typeface="Wingdings" pitchFamily="2" charset="2"/>
              <a:buChar char="Ø"/>
            </a:pPr>
            <a:r>
              <a:rPr lang="en-US" sz="2000" dirty="0" smtClean="0">
                <a:solidFill>
                  <a:prstClr val="black"/>
                </a:solidFill>
                <a:latin typeface="Times New Roman" pitchFamily="18" charset="0"/>
                <a:cs typeface="Times New Roman" pitchFamily="18" charset="0"/>
              </a:rPr>
              <a:t>There </a:t>
            </a:r>
            <a:r>
              <a:rPr lang="en-US" sz="2000" dirty="0">
                <a:solidFill>
                  <a:prstClr val="black"/>
                </a:solidFill>
                <a:latin typeface="Times New Roman" pitchFamily="18" charset="0"/>
                <a:cs typeface="Times New Roman" pitchFamily="18" charset="0"/>
              </a:rPr>
              <a:t>are several forms of rectifiers used but all are made up of </a:t>
            </a:r>
            <a:r>
              <a:rPr lang="en-US" sz="2000" dirty="0" smtClean="0">
                <a:solidFill>
                  <a:prstClr val="black"/>
                </a:solidFill>
                <a:latin typeface="Times New Roman" pitchFamily="18" charset="0"/>
                <a:cs typeface="Times New Roman" pitchFamily="18" charset="0"/>
              </a:rPr>
              <a:t>diodes.</a:t>
            </a:r>
            <a:endParaRPr lang="en-US" sz="1200" dirty="0" smtClean="0">
              <a:solidFill>
                <a:prstClr val="black"/>
              </a:solidFill>
              <a:latin typeface="Times New Roman" pitchFamily="18" charset="0"/>
              <a:cs typeface="Times New Roman" pitchFamily="18" charset="0"/>
            </a:endParaRPr>
          </a:p>
          <a:p>
            <a:pPr lvl="0">
              <a:lnSpc>
                <a:spcPct val="150000"/>
              </a:lnSpc>
              <a:buClr>
                <a:srgbClr val="F161B7"/>
              </a:buClr>
              <a:buFont typeface="Wingdings" pitchFamily="2" charset="2"/>
              <a:buChar char="Ø"/>
            </a:pPr>
            <a:r>
              <a:rPr lang="en-US" sz="2000" dirty="0" smtClean="0">
                <a:solidFill>
                  <a:prstClr val="black"/>
                </a:solidFill>
                <a:latin typeface="Times New Roman" pitchFamily="18" charset="0"/>
                <a:cs typeface="Times New Roman" pitchFamily="18" charset="0"/>
              </a:rPr>
              <a:t>Rectifier </a:t>
            </a:r>
            <a:r>
              <a:rPr lang="en-US" sz="2000" dirty="0">
                <a:solidFill>
                  <a:prstClr val="black"/>
                </a:solidFill>
                <a:latin typeface="Times New Roman" pitchFamily="18" charset="0"/>
                <a:cs typeface="Times New Roman" pitchFamily="18" charset="0"/>
              </a:rPr>
              <a:t>types and operation will be covered later</a:t>
            </a:r>
            <a:r>
              <a:rPr lang="en-US" dirty="0">
                <a:solidFill>
                  <a:prstClr val="black"/>
                </a:solidFill>
              </a:rPr>
              <a:t>.</a:t>
            </a:r>
          </a:p>
          <a:p>
            <a:pPr>
              <a:lnSpc>
                <a:spcPct val="150000"/>
              </a:lnSpc>
            </a:pPr>
            <a:endParaRPr lang="en-US" sz="2000" dirty="0">
              <a:latin typeface="Times New Roman" pitchFamily="18" charset="0"/>
              <a:cs typeface="Times New Roman" pitchFamily="18" charset="0"/>
            </a:endParaRPr>
          </a:p>
          <a:p>
            <a:pPr marL="0" indent="0">
              <a:lnSpc>
                <a:spcPct val="90000"/>
              </a:lnSpc>
              <a:buClr>
                <a:srgbClr val="C47500"/>
              </a:buClr>
              <a:buNone/>
            </a:pPr>
            <a:endParaRPr lang="en-US" sz="2000" dirty="0">
              <a:latin typeface="Times New Roman" pitchFamily="18" charset="0"/>
              <a:cs typeface="Times New Roman" pitchFamily="18" charset="0"/>
            </a:endParaRPr>
          </a:p>
        </p:txBody>
      </p:sp>
      <p:pic>
        <p:nvPicPr>
          <p:cNvPr id="10245" name="Picture 5" descr="Figure21"/>
          <p:cNvPicPr>
            <a:picLocks noGrp="1" noChangeAspect="1" noChangeArrowheads="1"/>
          </p:cNvPicPr>
          <p:nvPr>
            <p:ph sz="half" idx="2"/>
          </p:nvPr>
        </p:nvPicPr>
        <p:blipFill>
          <a:blip r:embed="rId3"/>
          <a:srcRect/>
          <a:stretch>
            <a:fillRect/>
          </a:stretch>
        </p:blipFill>
        <p:spPr>
          <a:xfrm>
            <a:off x="609600" y="1209675"/>
            <a:ext cx="7924800" cy="1636713"/>
          </a:xfrm>
          <a:noFill/>
          <a:ln/>
        </p:spPr>
      </p:pic>
    </p:spTree>
    <p:extLst>
      <p:ext uri="{BB962C8B-B14F-4D97-AF65-F5344CB8AC3E}">
        <p14:creationId xmlns:p14="http://schemas.microsoft.com/office/powerpoint/2010/main" xmlns="" val="7510181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pPr algn="l"/>
            <a:r>
              <a:rPr lang="en-US" sz="2400" b="1" dirty="0" smtClean="0">
                <a:solidFill>
                  <a:srgbClr val="C47500"/>
                </a:solidFill>
                <a:latin typeface="Times New Roman" pitchFamily="18" charset="0"/>
                <a:cs typeface="Times New Roman" pitchFamily="18" charset="0"/>
              </a:rPr>
              <a:t>	</a:t>
            </a:r>
            <a:r>
              <a:rPr lang="en-US" sz="2400" b="1" dirty="0">
                <a:solidFill>
                  <a:srgbClr val="000000"/>
                </a:solidFill>
                <a:latin typeface="Times New Roman" pitchFamily="18" charset="0"/>
                <a:cs typeface="Times New Roman" pitchFamily="18" charset="0"/>
              </a:rPr>
              <a:t>4</a:t>
            </a:r>
            <a:r>
              <a:rPr lang="en-US" sz="2400" b="1" dirty="0" smtClean="0">
                <a:solidFill>
                  <a:srgbClr val="000000"/>
                </a:solidFill>
                <a:latin typeface="Times New Roman" pitchFamily="18" charset="0"/>
                <a:cs typeface="Times New Roman" pitchFamily="18" charset="0"/>
              </a:rPr>
              <a:t>)  Filter:  </a:t>
            </a:r>
            <a:endParaRPr lang="en-US" sz="2700" b="1" dirty="0">
              <a:solidFill>
                <a:srgbClr val="000000"/>
              </a:solidFill>
              <a:latin typeface="Times New Roman" pitchFamily="18" charset="0"/>
              <a:cs typeface="Times New Roman" pitchFamily="18" charset="0"/>
            </a:endParaRPr>
          </a:p>
        </p:txBody>
      </p:sp>
      <p:sp>
        <p:nvSpPr>
          <p:cNvPr id="10243" name="Rectangle 3"/>
          <p:cNvSpPr>
            <a:spLocks noGrp="1" noChangeArrowheads="1"/>
          </p:cNvSpPr>
          <p:nvPr>
            <p:ph type="body" sz="half" idx="1"/>
          </p:nvPr>
        </p:nvSpPr>
        <p:spPr>
          <a:xfrm>
            <a:off x="381000" y="3048000"/>
            <a:ext cx="8229600" cy="3001963"/>
          </a:xfrm>
        </p:spPr>
        <p:txBody>
          <a:bodyPr/>
          <a:lstStyle/>
          <a:p>
            <a:pPr>
              <a:lnSpc>
                <a:spcPct val="90000"/>
              </a:lnSpc>
              <a:buClr>
                <a:srgbClr val="C47500"/>
              </a:buClr>
              <a:buFont typeface="Wingdings" pitchFamily="2" charset="2"/>
              <a:buChar char="Ø"/>
            </a:pPr>
            <a:endParaRPr lang="en-US" sz="2000" dirty="0" smtClean="0">
              <a:latin typeface="Times New Roman" pitchFamily="18" charset="0"/>
              <a:cs typeface="Times New Roman" pitchFamily="18" charset="0"/>
            </a:endParaRPr>
          </a:p>
          <a:p>
            <a:pPr lvl="0">
              <a:buFont typeface="Wingdings" pitchFamily="2" charset="2"/>
              <a:buChar char="Ø"/>
            </a:pPr>
            <a:r>
              <a:rPr lang="en-US" sz="2000" dirty="0">
                <a:solidFill>
                  <a:prstClr val="black"/>
                </a:solidFill>
                <a:latin typeface="Times New Roman" pitchFamily="18" charset="0"/>
                <a:cs typeface="Times New Roman" pitchFamily="18" charset="0"/>
              </a:rPr>
              <a:t>The rectifier produces a DC output but it is pulsating, rather than a constant steady value over </a:t>
            </a:r>
            <a:r>
              <a:rPr lang="en-US" sz="2000" dirty="0" smtClean="0">
                <a:solidFill>
                  <a:prstClr val="black"/>
                </a:solidFill>
                <a:latin typeface="Times New Roman" pitchFamily="18" charset="0"/>
                <a:cs typeface="Times New Roman" pitchFamily="18" charset="0"/>
              </a:rPr>
              <a:t>time, </a:t>
            </a:r>
            <a:r>
              <a:rPr lang="en-US" sz="2000" dirty="0">
                <a:solidFill>
                  <a:prstClr val="black"/>
                </a:solidFill>
                <a:latin typeface="Times New Roman" pitchFamily="18" charset="0"/>
                <a:cs typeface="Times New Roman" pitchFamily="18" charset="0"/>
              </a:rPr>
              <a:t>like that from a </a:t>
            </a:r>
            <a:r>
              <a:rPr lang="en-US" sz="2000" dirty="0" smtClean="0">
                <a:solidFill>
                  <a:prstClr val="black"/>
                </a:solidFill>
                <a:latin typeface="Times New Roman" pitchFamily="18" charset="0"/>
                <a:cs typeface="Times New Roman" pitchFamily="18" charset="0"/>
              </a:rPr>
              <a:t>battery.</a:t>
            </a:r>
          </a:p>
          <a:p>
            <a:pPr lvl="0">
              <a:buFont typeface="Wingdings" pitchFamily="2" charset="2"/>
              <a:buChar char="Ø"/>
            </a:pPr>
            <a:endParaRPr lang="en-US" sz="2000" dirty="0">
              <a:solidFill>
                <a:prstClr val="black"/>
              </a:solidFill>
              <a:latin typeface="Times New Roman" pitchFamily="18" charset="0"/>
              <a:cs typeface="Times New Roman" pitchFamily="18" charset="0"/>
            </a:endParaRPr>
          </a:p>
          <a:p>
            <a:pPr lvl="0">
              <a:buFont typeface="Wingdings" pitchFamily="2" charset="2"/>
              <a:buChar char="Ø"/>
            </a:pPr>
            <a:r>
              <a:rPr lang="en-US" sz="2000" dirty="0" smtClean="0">
                <a:solidFill>
                  <a:prstClr val="black"/>
                </a:solidFill>
                <a:latin typeface="Times New Roman" pitchFamily="18" charset="0"/>
                <a:cs typeface="Times New Roman" pitchFamily="18" charset="0"/>
              </a:rPr>
              <a:t>A </a:t>
            </a:r>
            <a:r>
              <a:rPr lang="en-US" sz="2000" b="1" i="1" dirty="0">
                <a:latin typeface="Times New Roman" pitchFamily="18" charset="0"/>
                <a:cs typeface="Times New Roman" pitchFamily="18" charset="0"/>
              </a:rPr>
              <a:t>filter</a:t>
            </a:r>
            <a:r>
              <a:rPr lang="en-US" sz="2000" dirty="0">
                <a:solidFill>
                  <a:prstClr val="black"/>
                </a:solidFill>
                <a:latin typeface="Times New Roman" pitchFamily="18" charset="0"/>
                <a:cs typeface="Times New Roman" pitchFamily="18" charset="0"/>
              </a:rPr>
              <a:t> is used to remove the pulsations and create a constant output</a:t>
            </a:r>
            <a:r>
              <a:rPr lang="en-US" sz="2000" dirty="0" smtClean="0">
                <a:solidFill>
                  <a:prstClr val="black"/>
                </a:solidFill>
                <a:latin typeface="Times New Roman" pitchFamily="18" charset="0"/>
                <a:cs typeface="Times New Roman" pitchFamily="18" charset="0"/>
              </a:rPr>
              <a:t>.</a:t>
            </a:r>
            <a:r>
              <a:rPr lang="en-US" sz="2000" dirty="0">
                <a:solidFill>
                  <a:prstClr val="black"/>
                </a:solidFill>
                <a:latin typeface="Times New Roman" pitchFamily="18" charset="0"/>
                <a:cs typeface="Times New Roman" pitchFamily="18" charset="0"/>
              </a:rPr>
              <a:t> </a:t>
            </a:r>
          </a:p>
          <a:p>
            <a:pPr lvl="0">
              <a:buFont typeface="Wingdings" pitchFamily="2" charset="2"/>
              <a:buChar char="Ø"/>
            </a:pPr>
            <a:endParaRPr lang="en-US" sz="2000" dirty="0" smtClean="0">
              <a:solidFill>
                <a:prstClr val="black"/>
              </a:solidFill>
              <a:latin typeface="Times New Roman" pitchFamily="18" charset="0"/>
              <a:cs typeface="Times New Roman" pitchFamily="18" charset="0"/>
            </a:endParaRPr>
          </a:p>
          <a:p>
            <a:pPr lvl="0">
              <a:buFont typeface="Wingdings" pitchFamily="2" charset="2"/>
              <a:buChar char="Ø"/>
            </a:pPr>
            <a:r>
              <a:rPr lang="en-US" sz="2000" dirty="0" smtClean="0">
                <a:solidFill>
                  <a:prstClr val="black"/>
                </a:solidFill>
                <a:latin typeface="Times New Roman" pitchFamily="18" charset="0"/>
                <a:cs typeface="Times New Roman" pitchFamily="18" charset="0"/>
              </a:rPr>
              <a:t>The </a:t>
            </a:r>
            <a:r>
              <a:rPr lang="en-US" sz="2000" dirty="0">
                <a:solidFill>
                  <a:prstClr val="black"/>
                </a:solidFill>
                <a:latin typeface="Times New Roman" pitchFamily="18" charset="0"/>
                <a:cs typeface="Times New Roman" pitchFamily="18" charset="0"/>
              </a:rPr>
              <a:t>most common filter is </a:t>
            </a:r>
            <a:r>
              <a:rPr lang="en-US" sz="2000" b="1" i="1" dirty="0">
                <a:solidFill>
                  <a:srgbClr val="008000"/>
                </a:solidFill>
                <a:latin typeface="Times New Roman" pitchFamily="18" charset="0"/>
                <a:cs typeface="Times New Roman" pitchFamily="18" charset="0"/>
              </a:rPr>
              <a:t>a large capacitor.</a:t>
            </a:r>
          </a:p>
          <a:p>
            <a:pPr lvl="0"/>
            <a:endParaRPr lang="en-US" sz="2000" dirty="0">
              <a:solidFill>
                <a:prstClr val="black"/>
              </a:solidFill>
              <a:latin typeface="Times New Roman" pitchFamily="18" charset="0"/>
              <a:cs typeface="Times New Roman" pitchFamily="18" charset="0"/>
            </a:endParaRPr>
          </a:p>
          <a:p>
            <a:pPr>
              <a:lnSpc>
                <a:spcPct val="90000"/>
              </a:lnSpc>
            </a:pPr>
            <a:endParaRPr lang="en-US" sz="2000" dirty="0">
              <a:latin typeface="Times New Roman" pitchFamily="18" charset="0"/>
              <a:cs typeface="Times New Roman" pitchFamily="18" charset="0"/>
            </a:endParaRPr>
          </a:p>
          <a:p>
            <a:pPr marL="0" indent="0">
              <a:lnSpc>
                <a:spcPct val="90000"/>
              </a:lnSpc>
              <a:buClr>
                <a:srgbClr val="C47500"/>
              </a:buClr>
              <a:buNone/>
            </a:pPr>
            <a:endParaRPr lang="en-US" sz="2000" dirty="0">
              <a:latin typeface="Times New Roman" pitchFamily="18" charset="0"/>
              <a:cs typeface="Times New Roman" pitchFamily="18" charset="0"/>
            </a:endParaRPr>
          </a:p>
        </p:txBody>
      </p:sp>
      <p:pic>
        <p:nvPicPr>
          <p:cNvPr id="10245" name="Picture 5" descr="Figure21"/>
          <p:cNvPicPr>
            <a:picLocks noGrp="1" noChangeAspect="1" noChangeArrowheads="1"/>
          </p:cNvPicPr>
          <p:nvPr>
            <p:ph sz="half" idx="2"/>
          </p:nvPr>
        </p:nvPicPr>
        <p:blipFill>
          <a:blip r:embed="rId3"/>
          <a:srcRect/>
          <a:stretch>
            <a:fillRect/>
          </a:stretch>
        </p:blipFill>
        <p:spPr>
          <a:xfrm>
            <a:off x="609600" y="1209675"/>
            <a:ext cx="7924800" cy="1636713"/>
          </a:xfrm>
          <a:noFill/>
          <a:ln/>
        </p:spPr>
      </p:pic>
    </p:spTree>
    <p:extLst>
      <p:ext uri="{BB962C8B-B14F-4D97-AF65-F5344CB8AC3E}">
        <p14:creationId xmlns:p14="http://schemas.microsoft.com/office/powerpoint/2010/main" xmlns="" val="34651774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algn="l"/>
            <a:r>
              <a:rPr lang="en-US" sz="2400" b="1" dirty="0" smtClean="0">
                <a:solidFill>
                  <a:srgbClr val="FF0000"/>
                </a:solidFill>
                <a:latin typeface="Times New Roman" pitchFamily="18" charset="0"/>
                <a:cs typeface="Times New Roman" pitchFamily="18" charset="0"/>
              </a:rPr>
              <a:t>	5)  Regulator:</a:t>
            </a:r>
            <a:endParaRPr lang="en-US" sz="2400" b="1" dirty="0">
              <a:solidFill>
                <a:srgbClr val="FF0000"/>
              </a:solidFill>
              <a:latin typeface="Times New Roman" pitchFamily="18" charset="0"/>
              <a:cs typeface="Times New Roman" pitchFamily="18" charset="0"/>
            </a:endParaRPr>
          </a:p>
        </p:txBody>
      </p:sp>
      <p:sp>
        <p:nvSpPr>
          <p:cNvPr id="13315" name="Rectangle 3"/>
          <p:cNvSpPr>
            <a:spLocks noGrp="1" noChangeArrowheads="1"/>
          </p:cNvSpPr>
          <p:nvPr>
            <p:ph type="body" idx="1"/>
          </p:nvPr>
        </p:nvSpPr>
        <p:spPr/>
        <p:txBody>
          <a:bodyPr>
            <a:normAutofit/>
          </a:bodyPr>
          <a:lstStyle/>
          <a:p>
            <a:pPr lvl="0">
              <a:lnSpc>
                <a:spcPct val="110000"/>
              </a:lnSpc>
              <a:buClr>
                <a:srgbClr val="FF0000"/>
              </a:buClr>
              <a:buFont typeface="Wingdings" pitchFamily="2" charset="2"/>
              <a:buChar char="Ø"/>
            </a:pPr>
            <a:r>
              <a:rPr lang="en-US" sz="2000" dirty="0">
                <a:latin typeface="Times New Roman" pitchFamily="18" charset="0"/>
                <a:cs typeface="Times New Roman" pitchFamily="18" charset="0"/>
              </a:rPr>
              <a:t>The </a:t>
            </a:r>
            <a:r>
              <a:rPr lang="en-US" sz="2000" b="1" i="1" dirty="0">
                <a:solidFill>
                  <a:srgbClr val="FF0000"/>
                </a:solidFill>
                <a:latin typeface="Times New Roman" pitchFamily="18" charset="0"/>
                <a:cs typeface="Times New Roman" pitchFamily="18" charset="0"/>
              </a:rPr>
              <a:t>regulator </a:t>
            </a:r>
            <a:r>
              <a:rPr lang="en-US" sz="2000" dirty="0">
                <a:latin typeface="Times New Roman" pitchFamily="18" charset="0"/>
                <a:cs typeface="Times New Roman" pitchFamily="18" charset="0"/>
              </a:rPr>
              <a:t>is a circuit that helps </a:t>
            </a:r>
            <a:r>
              <a:rPr lang="en-US" sz="2000" dirty="0" smtClean="0">
                <a:latin typeface="Times New Roman" pitchFamily="18" charset="0"/>
                <a:cs typeface="Times New Roman" pitchFamily="18" charset="0"/>
              </a:rPr>
              <a:t>to maintain </a:t>
            </a:r>
            <a:r>
              <a:rPr lang="en-US" sz="2000" dirty="0">
                <a:latin typeface="Times New Roman" pitchFamily="18" charset="0"/>
                <a:cs typeface="Times New Roman" pitchFamily="18" charset="0"/>
              </a:rPr>
              <a:t>a fixed or </a:t>
            </a:r>
            <a:r>
              <a:rPr lang="en-US" sz="2000" dirty="0" smtClean="0">
                <a:latin typeface="Times New Roman" pitchFamily="18" charset="0"/>
                <a:cs typeface="Times New Roman" pitchFamily="18" charset="0"/>
              </a:rPr>
              <a:t>a constant </a:t>
            </a:r>
            <a:r>
              <a:rPr lang="en-US" sz="2000" dirty="0">
                <a:latin typeface="Times New Roman" pitchFamily="18" charset="0"/>
                <a:cs typeface="Times New Roman" pitchFamily="18" charset="0"/>
              </a:rPr>
              <a:t>output </a:t>
            </a:r>
            <a:r>
              <a:rPr lang="en-US" sz="2000" dirty="0" smtClean="0">
                <a:latin typeface="Times New Roman" pitchFamily="18" charset="0"/>
                <a:cs typeface="Times New Roman" pitchFamily="18" charset="0"/>
              </a:rPr>
              <a:t>voltage.</a:t>
            </a:r>
            <a:r>
              <a:rPr lang="en-US" sz="2000" dirty="0">
                <a:solidFill>
                  <a:prstClr val="black"/>
                </a:solidFill>
                <a:latin typeface="Times New Roman" pitchFamily="18" charset="0"/>
                <a:cs typeface="Times New Roman" pitchFamily="18" charset="0"/>
              </a:rPr>
              <a:t> Most regulators are ICs .These are feedback control circuits that actually monitor the output voltage to detect </a:t>
            </a:r>
            <a:r>
              <a:rPr lang="en-US" sz="2000" dirty="0" smtClean="0">
                <a:solidFill>
                  <a:prstClr val="black"/>
                </a:solidFill>
                <a:latin typeface="Times New Roman" pitchFamily="18" charset="0"/>
                <a:cs typeface="Times New Roman" pitchFamily="18" charset="0"/>
              </a:rPr>
              <a:t>variations.</a:t>
            </a:r>
          </a:p>
          <a:p>
            <a:pPr lvl="0">
              <a:lnSpc>
                <a:spcPct val="110000"/>
              </a:lnSpc>
              <a:buClr>
                <a:srgbClr val="FF0000"/>
              </a:buClr>
              <a:buFont typeface="Wingdings" pitchFamily="2" charset="2"/>
              <a:buChar char="Ø"/>
            </a:pPr>
            <a:endParaRPr lang="en-US" sz="2000" dirty="0">
              <a:solidFill>
                <a:prstClr val="black"/>
              </a:solidFill>
              <a:latin typeface="Times New Roman" pitchFamily="18" charset="0"/>
              <a:cs typeface="Times New Roman" pitchFamily="18" charset="0"/>
            </a:endParaRPr>
          </a:p>
          <a:p>
            <a:pPr lvl="0">
              <a:lnSpc>
                <a:spcPct val="110000"/>
              </a:lnSpc>
              <a:buClr>
                <a:srgbClr val="FF0000"/>
              </a:buClr>
              <a:buFont typeface="Wingdings" pitchFamily="2" charset="2"/>
              <a:buChar char="Ø"/>
            </a:pPr>
            <a:r>
              <a:rPr lang="en-US" sz="2000" dirty="0" smtClean="0">
                <a:latin typeface="Times New Roman" pitchFamily="18" charset="0"/>
                <a:cs typeface="Times New Roman" pitchFamily="18" charset="0"/>
              </a:rPr>
              <a:t>Changes </a:t>
            </a:r>
            <a:r>
              <a:rPr lang="en-US" sz="2000" dirty="0">
                <a:latin typeface="Times New Roman" pitchFamily="18" charset="0"/>
                <a:cs typeface="Times New Roman" pitchFamily="18" charset="0"/>
              </a:rPr>
              <a:t>in the load or the AC line voltage will cause the output voltage to </a:t>
            </a:r>
            <a:r>
              <a:rPr lang="en-US" sz="2000" dirty="0" smtClean="0">
                <a:latin typeface="Times New Roman" pitchFamily="18" charset="0"/>
                <a:cs typeface="Times New Roman" pitchFamily="18" charset="0"/>
              </a:rPr>
              <a:t>vary.</a:t>
            </a:r>
            <a:r>
              <a:rPr lang="en-US" sz="2000" dirty="0">
                <a:solidFill>
                  <a:srgbClr val="FF0000"/>
                </a:solidFill>
                <a:latin typeface="Times New Roman" pitchFamily="18" charset="0"/>
                <a:cs typeface="Times New Roman" pitchFamily="18" charset="0"/>
              </a:rPr>
              <a:t> Since ripple represents changes in the output, the regulator also compensates for these variations producing a near constant </a:t>
            </a:r>
            <a:r>
              <a:rPr lang="en-US" sz="2000" dirty="0" smtClean="0">
                <a:solidFill>
                  <a:srgbClr val="FF0000"/>
                </a:solidFill>
                <a:latin typeface="Times New Roman" pitchFamily="18" charset="0"/>
                <a:cs typeface="Times New Roman" pitchFamily="18" charset="0"/>
              </a:rPr>
              <a:t>dc </a:t>
            </a:r>
            <a:r>
              <a:rPr lang="en-US" sz="2000" dirty="0">
                <a:solidFill>
                  <a:srgbClr val="FF0000"/>
                </a:solidFill>
                <a:latin typeface="Times New Roman" pitchFamily="18" charset="0"/>
                <a:cs typeface="Times New Roman" pitchFamily="18" charset="0"/>
              </a:rPr>
              <a:t>output.</a:t>
            </a:r>
          </a:p>
          <a:p>
            <a:pPr>
              <a:buFont typeface="Wingdings" pitchFamily="2" charset="2"/>
              <a:buChar char="Ø"/>
            </a:pPr>
            <a:endParaRPr lang="en-US" sz="2000" dirty="0" smtClean="0">
              <a:latin typeface="Times New Roman" pitchFamily="18" charset="0"/>
              <a:cs typeface="Times New Roman" pitchFamily="18" charset="0"/>
            </a:endParaRPr>
          </a:p>
          <a:p>
            <a:pPr>
              <a:lnSpc>
                <a:spcPct val="90000"/>
              </a:lnSpc>
              <a:buFont typeface="Wingdings" pitchFamily="2" charset="2"/>
              <a:buChar char="Ø"/>
            </a:pPr>
            <a:r>
              <a:rPr lang="en-US" sz="2000" dirty="0" smtClean="0">
                <a:latin typeface="Times New Roman" pitchFamily="18" charset="0"/>
                <a:cs typeface="Times New Roman" pitchFamily="18" charset="0"/>
              </a:rPr>
              <a:t>Most </a:t>
            </a:r>
            <a:r>
              <a:rPr lang="en-US" sz="2000" dirty="0">
                <a:latin typeface="Times New Roman" pitchFamily="18" charset="0"/>
                <a:cs typeface="Times New Roman" pitchFamily="18" charset="0"/>
              </a:rPr>
              <a:t>electronic circuits cannot withstand the variations since they are designed to work properly with a fixed </a:t>
            </a:r>
            <a:r>
              <a:rPr lang="en-US" sz="2000" dirty="0" smtClean="0">
                <a:latin typeface="Times New Roman" pitchFamily="18" charset="0"/>
                <a:cs typeface="Times New Roman" pitchFamily="18" charset="0"/>
              </a:rPr>
              <a:t>voltage.</a:t>
            </a:r>
          </a:p>
          <a:p>
            <a:pPr>
              <a:lnSpc>
                <a:spcPct val="90000"/>
              </a:lnSpc>
              <a:buFont typeface="Wingdings" pitchFamily="2" charset="2"/>
              <a:buChar char="Ø"/>
            </a:pPr>
            <a:endParaRPr lang="en-US" sz="2000" dirty="0">
              <a:latin typeface="Times New Roman" pitchFamily="18" charset="0"/>
              <a:cs typeface="Times New Roman" pitchFamily="18" charset="0"/>
            </a:endParaRPr>
          </a:p>
          <a:p>
            <a:pPr>
              <a:lnSpc>
                <a:spcPct val="90000"/>
              </a:lnSpc>
              <a:buFont typeface="Wingdings" pitchFamily="2" charset="2"/>
              <a:buChar char="Ø"/>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regulator fixes the output voltage to the desired level then maintains that value despite any output or input variations.</a:t>
            </a:r>
          </a:p>
        </p:txBody>
      </p:sp>
    </p:spTree>
    <p:extLst>
      <p:ext uri="{BB962C8B-B14F-4D97-AF65-F5344CB8AC3E}">
        <p14:creationId xmlns:p14="http://schemas.microsoft.com/office/powerpoint/2010/main" xmlns="" val="41825795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Summary: Power Supplies</a:t>
            </a:r>
            <a:endParaRPr lang="en-US" sz="2800" b="1" dirty="0">
              <a:solidFill>
                <a:srgbClr val="FF0000"/>
              </a:solidFill>
              <a:latin typeface="Times New Roman" pitchFamily="18" charset="0"/>
              <a:cs typeface="Times New Roman" pitchFamily="18" charset="0"/>
            </a:endParaRPr>
          </a:p>
        </p:txBody>
      </p:sp>
      <p:sp>
        <p:nvSpPr>
          <p:cNvPr id="21507" name="Rectangle 3"/>
          <p:cNvSpPr>
            <a:spLocks noGrp="1" noChangeArrowheads="1"/>
          </p:cNvSpPr>
          <p:nvPr>
            <p:ph type="body" idx="1"/>
          </p:nvPr>
        </p:nvSpPr>
        <p:spPr/>
        <p:txBody>
          <a:bodyPr>
            <a:normAutofit lnSpcReduction="10000"/>
          </a:bodyPr>
          <a:lstStyle/>
          <a:p>
            <a:pPr>
              <a:lnSpc>
                <a:spcPct val="90000"/>
              </a:lnSpc>
              <a:buFont typeface="Wingdings" pitchFamily="2" charset="2"/>
              <a:buChar char="v"/>
            </a:pPr>
            <a:r>
              <a:rPr lang="en-US" sz="2000" dirty="0">
                <a:latin typeface="Times New Roman" pitchFamily="18" charset="0"/>
                <a:cs typeface="Times New Roman" pitchFamily="18" charset="0"/>
              </a:rPr>
              <a:t>All electronic circuits and equipment need a power supply,  usually one that supplies </a:t>
            </a:r>
            <a:r>
              <a:rPr lang="en-US" sz="2000" dirty="0" smtClean="0">
                <a:latin typeface="Times New Roman" pitchFamily="18" charset="0"/>
                <a:cs typeface="Times New Roman" pitchFamily="18" charset="0"/>
              </a:rPr>
              <a:t>very </a:t>
            </a:r>
            <a:r>
              <a:rPr lang="en-US" sz="2000" dirty="0">
                <a:latin typeface="Times New Roman" pitchFamily="18" charset="0"/>
                <a:cs typeface="Times New Roman" pitchFamily="18" charset="0"/>
              </a:rPr>
              <a:t>specific DC </a:t>
            </a:r>
            <a:r>
              <a:rPr lang="en-US" sz="2000" dirty="0" smtClean="0">
                <a:latin typeface="Times New Roman" pitchFamily="18" charset="0"/>
                <a:cs typeface="Times New Roman" pitchFamily="18" charset="0"/>
              </a:rPr>
              <a:t>voltage.</a:t>
            </a:r>
          </a:p>
          <a:p>
            <a:pPr>
              <a:lnSpc>
                <a:spcPct val="90000"/>
              </a:lnSpc>
              <a:buFont typeface="Wingdings" pitchFamily="2" charset="2"/>
              <a:buChar char="v"/>
            </a:pPr>
            <a:endParaRPr lang="en-US" sz="2000" dirty="0" smtClean="0">
              <a:latin typeface="Times New Roman" pitchFamily="18" charset="0"/>
              <a:cs typeface="Times New Roman" pitchFamily="18" charset="0"/>
            </a:endParaRPr>
          </a:p>
          <a:p>
            <a:pPr>
              <a:lnSpc>
                <a:spcPct val="90000"/>
              </a:lnSpc>
              <a:buFont typeface="Wingdings" pitchFamily="2" charset="2"/>
              <a:buChar char="v"/>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battery is a near perfect DC supply but it is used mainly in portable </a:t>
            </a:r>
            <a:r>
              <a:rPr lang="en-US" sz="2000" dirty="0" smtClean="0">
                <a:latin typeface="Times New Roman" pitchFamily="18" charset="0"/>
                <a:cs typeface="Times New Roman" pitchFamily="18" charset="0"/>
              </a:rPr>
              <a:t>applications.</a:t>
            </a:r>
          </a:p>
          <a:p>
            <a:pPr>
              <a:lnSpc>
                <a:spcPct val="90000"/>
              </a:lnSpc>
              <a:buFont typeface="Wingdings" pitchFamily="2" charset="2"/>
              <a:buChar char="v"/>
            </a:pPr>
            <a:endParaRPr lang="en-US" sz="2000" dirty="0" smtClean="0">
              <a:latin typeface="Times New Roman" pitchFamily="18" charset="0"/>
              <a:cs typeface="Times New Roman" pitchFamily="18" charset="0"/>
            </a:endParaRPr>
          </a:p>
          <a:p>
            <a:pPr>
              <a:lnSpc>
                <a:spcPct val="90000"/>
              </a:lnSpc>
              <a:buFont typeface="Wingdings" pitchFamily="2" charset="2"/>
              <a:buChar char="v"/>
            </a:pPr>
            <a:r>
              <a:rPr lang="en-US" sz="2000" dirty="0" smtClean="0">
                <a:latin typeface="Times New Roman" pitchFamily="18" charset="0"/>
                <a:cs typeface="Times New Roman" pitchFamily="18" charset="0"/>
              </a:rPr>
              <a:t>Most </a:t>
            </a:r>
            <a:r>
              <a:rPr lang="en-US" sz="2000" dirty="0">
                <a:latin typeface="Times New Roman" pitchFamily="18" charset="0"/>
                <a:cs typeface="Times New Roman" pitchFamily="18" charset="0"/>
              </a:rPr>
              <a:t>equipment uses an AC to DC power </a:t>
            </a:r>
            <a:r>
              <a:rPr lang="en-US" sz="2000" dirty="0" smtClean="0">
                <a:latin typeface="Times New Roman" pitchFamily="18" charset="0"/>
                <a:cs typeface="Times New Roman" pitchFamily="18" charset="0"/>
              </a:rPr>
              <a:t>supply.</a:t>
            </a:r>
          </a:p>
          <a:p>
            <a:pPr>
              <a:lnSpc>
                <a:spcPct val="90000"/>
              </a:lnSpc>
              <a:buFont typeface="Wingdings" pitchFamily="2" charset="2"/>
              <a:buChar char="v"/>
            </a:pPr>
            <a:endParaRPr lang="en-US" sz="2000" dirty="0">
              <a:latin typeface="Times New Roman" pitchFamily="18" charset="0"/>
              <a:cs typeface="Times New Roman" pitchFamily="18" charset="0"/>
            </a:endParaRPr>
          </a:p>
          <a:p>
            <a:pPr>
              <a:lnSpc>
                <a:spcPct val="90000"/>
              </a:lnSpc>
              <a:buFont typeface="Wingdings" pitchFamily="2" charset="2"/>
              <a:buChar char="v"/>
            </a:pPr>
            <a:r>
              <a:rPr lang="en-US" sz="2000" dirty="0" smtClean="0">
                <a:latin typeface="Times New Roman" pitchFamily="18" charset="0"/>
                <a:cs typeface="Times New Roman" pitchFamily="18" charset="0"/>
              </a:rPr>
              <a:t>In </a:t>
            </a:r>
            <a:r>
              <a:rPr lang="en-US" sz="2000" dirty="0">
                <a:latin typeface="Times New Roman" pitchFamily="18" charset="0"/>
                <a:cs typeface="Times New Roman" pitchFamily="18" charset="0"/>
              </a:rPr>
              <a:t>most AC to DC supplies, the 120 volt AC line is first filtered then </a:t>
            </a:r>
            <a:r>
              <a:rPr lang="en-US" sz="2000" b="1" i="1" dirty="0">
                <a:latin typeface="Times New Roman" pitchFamily="18" charset="0"/>
                <a:cs typeface="Times New Roman" pitchFamily="18" charset="0"/>
              </a:rPr>
              <a:t>stepped up </a:t>
            </a:r>
            <a:r>
              <a:rPr lang="en-US" sz="2000" dirty="0">
                <a:latin typeface="Times New Roman" pitchFamily="18" charset="0"/>
                <a:cs typeface="Times New Roman" pitchFamily="18" charset="0"/>
              </a:rPr>
              <a:t>or down to the desired voltage level then rectified into pulsating DC, then filtered to a constant DC.  A regulator holds the output to a desired level.  A DC-DC converter may also be used to generate another DC </a:t>
            </a:r>
            <a:r>
              <a:rPr lang="en-US" sz="2000" dirty="0" smtClean="0">
                <a:latin typeface="Times New Roman" pitchFamily="18" charset="0"/>
                <a:cs typeface="Times New Roman" pitchFamily="18" charset="0"/>
              </a:rPr>
              <a:t>voltage.</a:t>
            </a:r>
          </a:p>
          <a:p>
            <a:pPr marL="0" indent="0">
              <a:lnSpc>
                <a:spcPct val="90000"/>
              </a:lnSpc>
              <a:buNone/>
            </a:pPr>
            <a:endParaRPr lang="en-US" sz="2000" dirty="0">
              <a:latin typeface="Times New Roman" pitchFamily="18" charset="0"/>
              <a:cs typeface="Times New Roman" pitchFamily="18" charset="0"/>
            </a:endParaRPr>
          </a:p>
          <a:p>
            <a:pPr>
              <a:lnSpc>
                <a:spcPct val="90000"/>
              </a:lnSpc>
              <a:buFont typeface="Wingdings" pitchFamily="2" charset="2"/>
              <a:buChar char="v"/>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two most common rectifiers are the single diode half wave rectifier and the four diode full wave bridge rectifier.</a:t>
            </a:r>
          </a:p>
        </p:txBody>
      </p:sp>
    </p:spTree>
    <p:extLst>
      <p:ext uri="{BB962C8B-B14F-4D97-AF65-F5344CB8AC3E}">
        <p14:creationId xmlns:p14="http://schemas.microsoft.com/office/powerpoint/2010/main" xmlns="" val="21925619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smtClean="0">
                <a:solidFill>
                  <a:srgbClr val="FF0000"/>
                </a:solidFill>
                <a:latin typeface="Times New Roman" pitchFamily="18" charset="0"/>
                <a:cs typeface="Times New Roman" pitchFamily="18" charset="0"/>
              </a:rPr>
              <a:t>Switching Diodes</a:t>
            </a:r>
            <a:endParaRPr lang="en-US" sz="40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35481338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FF3300"/>
                </a:solidFill>
                <a:latin typeface="Times New Roman" pitchFamily="18" charset="0"/>
                <a:cs typeface="Times New Roman" pitchFamily="18" charset="0"/>
              </a:rPr>
              <a:t>Switching Diodes:</a:t>
            </a:r>
            <a:endParaRPr lang="en-US" sz="3200" dirty="0">
              <a:solidFill>
                <a:srgbClr val="FF3300"/>
              </a:solidFill>
              <a:latin typeface="Times New Roman" pitchFamily="18" charset="0"/>
              <a:cs typeface="Times New Roman" pitchFamily="18" charset="0"/>
            </a:endParaRPr>
          </a:p>
        </p:txBody>
      </p:sp>
      <p:sp>
        <p:nvSpPr>
          <p:cNvPr id="4" name="Rectangle 3"/>
          <p:cNvSpPr>
            <a:spLocks noGrp="1" noChangeArrowheads="1"/>
          </p:cNvSpPr>
          <p:nvPr>
            <p:ph idx="1"/>
          </p:nvPr>
        </p:nvSpPr>
        <p:spPr>
          <a:noFill/>
        </p:spPr>
        <p:txBody>
          <a:bodyPr>
            <a:normAutofit fontScale="92500"/>
          </a:bodyPr>
          <a:lstStyle/>
          <a:p>
            <a:pPr marL="233363" indent="-233363">
              <a:lnSpc>
                <a:spcPct val="90000"/>
              </a:lnSpc>
              <a:spcBef>
                <a:spcPct val="50000"/>
              </a:spcBef>
              <a:buClr>
                <a:srgbClr val="FF3300"/>
              </a:buClr>
              <a:buFont typeface="Wingdings" pitchFamily="2" charset="2"/>
              <a:buChar char="Ø"/>
            </a:pPr>
            <a:r>
              <a:rPr lang="en-US" sz="26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Diodes can be used as switching devices.</a:t>
            </a:r>
          </a:p>
          <a:p>
            <a:pPr marL="233363" indent="-233363">
              <a:lnSpc>
                <a:spcPct val="90000"/>
              </a:lnSpc>
              <a:spcBef>
                <a:spcPct val="50000"/>
              </a:spcBef>
              <a:buClr>
                <a:srgbClr val="FF3300"/>
              </a:buClr>
              <a:buFont typeface="Wingdings" pitchFamily="2" charset="2"/>
              <a:buChar char="Ø"/>
            </a:pPr>
            <a:r>
              <a:rPr lang="en-US" sz="2400" dirty="0" smtClean="0">
                <a:latin typeface="Times New Roman" pitchFamily="18" charset="0"/>
                <a:cs typeface="Times New Roman" pitchFamily="18" charset="0"/>
              </a:rPr>
              <a:t>  Need to change from conducting to non-conducting at high speed.</a:t>
            </a:r>
          </a:p>
          <a:p>
            <a:pPr marL="233363" indent="-233363">
              <a:lnSpc>
                <a:spcPct val="90000"/>
              </a:lnSpc>
              <a:spcBef>
                <a:spcPct val="50000"/>
              </a:spcBef>
              <a:buClr>
                <a:srgbClr val="FF3300"/>
              </a:buClr>
              <a:buFont typeface="Wingdings" pitchFamily="2" charset="2"/>
              <a:buChar char="Ø"/>
            </a:pPr>
            <a:r>
              <a:rPr lang="en-US" sz="2400" dirty="0" smtClean="0">
                <a:solidFill>
                  <a:srgbClr val="0000FF"/>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Storage time or turn-off transients should be small.</a:t>
            </a:r>
          </a:p>
          <a:p>
            <a:pPr marL="233363" indent="-233363">
              <a:lnSpc>
                <a:spcPct val="90000"/>
              </a:lnSpc>
              <a:spcBef>
                <a:spcPct val="50000"/>
              </a:spcBef>
              <a:buClr>
                <a:srgbClr val="FF3300"/>
              </a:buClr>
              <a:buFont typeface="Wingdings" pitchFamily="2" charset="2"/>
              <a:buChar char="Ø"/>
            </a:pPr>
            <a:r>
              <a:rPr lang="en-US" sz="2400" dirty="0" smtClean="0">
                <a:latin typeface="Times New Roman" pitchFamily="18" charset="0"/>
                <a:cs typeface="Times New Roman" pitchFamily="18" charset="0"/>
              </a:rPr>
              <a:t> Add recombination centers to reduce minority carrier lifetimes.</a:t>
            </a:r>
          </a:p>
          <a:p>
            <a:pPr marL="457200" lvl="1" indent="0">
              <a:lnSpc>
                <a:spcPct val="90000"/>
              </a:lnSpc>
              <a:spcBef>
                <a:spcPct val="50000"/>
              </a:spcBef>
              <a:buFontTx/>
              <a:buNone/>
            </a:pPr>
            <a:r>
              <a:rPr lang="en-US" sz="2200" b="1" i="1" dirty="0" smtClean="0">
                <a:solidFill>
                  <a:srgbClr val="FF3300"/>
                </a:solidFill>
                <a:latin typeface="Times New Roman" pitchFamily="18" charset="0"/>
                <a:cs typeface="Times New Roman" pitchFamily="18" charset="0"/>
              </a:rPr>
              <a:t>For example adding 10</a:t>
            </a:r>
            <a:r>
              <a:rPr lang="en-US" sz="2200" b="1" i="1" baseline="30000" dirty="0" smtClean="0">
                <a:solidFill>
                  <a:srgbClr val="FF3300"/>
                </a:solidFill>
                <a:latin typeface="Times New Roman" pitchFamily="18" charset="0"/>
                <a:cs typeface="Times New Roman" pitchFamily="18" charset="0"/>
              </a:rPr>
              <a:t>15</a:t>
            </a:r>
            <a:r>
              <a:rPr lang="en-US" sz="2200" b="1" i="1" dirty="0" smtClean="0">
                <a:solidFill>
                  <a:srgbClr val="FF3300"/>
                </a:solidFill>
                <a:latin typeface="Times New Roman" pitchFamily="18" charset="0"/>
                <a:cs typeface="Times New Roman" pitchFamily="18" charset="0"/>
              </a:rPr>
              <a:t>cm</a:t>
            </a:r>
            <a:r>
              <a:rPr lang="en-US" sz="2200" b="1" i="1" baseline="30000" dirty="0" smtClean="0">
                <a:solidFill>
                  <a:srgbClr val="FF3300"/>
                </a:solidFill>
                <a:latin typeface="Times New Roman" pitchFamily="18" charset="0"/>
                <a:cs typeface="Times New Roman" pitchFamily="18" charset="0"/>
              </a:rPr>
              <a:t>–3</a:t>
            </a:r>
            <a:r>
              <a:rPr lang="en-US" sz="2200" b="1" i="1" dirty="0" smtClean="0">
                <a:solidFill>
                  <a:srgbClr val="FF3300"/>
                </a:solidFill>
                <a:latin typeface="Times New Roman" pitchFamily="18" charset="0"/>
                <a:cs typeface="Times New Roman" pitchFamily="18" charset="0"/>
              </a:rPr>
              <a:t> gold (Au) to Si reduces hole lifetime to 0.01 </a:t>
            </a:r>
            <a:r>
              <a:rPr lang="en-US" sz="2200" b="1" i="1" dirty="0" smtClean="0">
                <a:solidFill>
                  <a:srgbClr val="FF3300"/>
                </a:solidFill>
                <a:latin typeface="Times New Roman" pitchFamily="18" charset="0"/>
                <a:cs typeface="Times New Roman" pitchFamily="18" charset="0"/>
                <a:sym typeface="Symbol" pitchFamily="18" charset="2"/>
              </a:rPr>
              <a:t></a:t>
            </a:r>
            <a:r>
              <a:rPr lang="en-US" sz="2200" b="1" i="1" dirty="0" smtClean="0">
                <a:solidFill>
                  <a:srgbClr val="FF3300"/>
                </a:solidFill>
                <a:latin typeface="Times New Roman" pitchFamily="18" charset="0"/>
                <a:cs typeface="Times New Roman" pitchFamily="18" charset="0"/>
              </a:rPr>
              <a:t>s from 1 </a:t>
            </a:r>
            <a:r>
              <a:rPr lang="en-US" sz="2200" b="1" i="1" dirty="0" smtClean="0">
                <a:solidFill>
                  <a:srgbClr val="FF3300"/>
                </a:solidFill>
                <a:latin typeface="Times New Roman" pitchFamily="18" charset="0"/>
                <a:cs typeface="Times New Roman" pitchFamily="18" charset="0"/>
                <a:sym typeface="Symbol" pitchFamily="18" charset="2"/>
              </a:rPr>
              <a:t></a:t>
            </a:r>
            <a:r>
              <a:rPr lang="en-US" sz="2200" b="1" i="1" dirty="0" smtClean="0">
                <a:solidFill>
                  <a:srgbClr val="FF3300"/>
                </a:solidFill>
                <a:latin typeface="Times New Roman" pitchFamily="18" charset="0"/>
                <a:cs typeface="Times New Roman" pitchFamily="18" charset="0"/>
              </a:rPr>
              <a:t>s!</a:t>
            </a:r>
          </a:p>
          <a:p>
            <a:pPr marL="457200" lvl="1" indent="0">
              <a:lnSpc>
                <a:spcPct val="90000"/>
              </a:lnSpc>
              <a:spcBef>
                <a:spcPct val="50000"/>
              </a:spcBef>
              <a:buClr>
                <a:srgbClr val="FF0000"/>
              </a:buClr>
              <a:buFont typeface="Wingdings" pitchFamily="2" charset="2"/>
              <a:buChar char="Ø"/>
            </a:pPr>
            <a:r>
              <a:rPr lang="en-US" sz="2200" b="1" i="1" dirty="0" smtClean="0">
                <a:solidFill>
                  <a:srgbClr val="FF3300"/>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Use narrow-base diodes.</a:t>
            </a:r>
          </a:p>
          <a:p>
            <a:pPr marL="457200" lvl="1" indent="0">
              <a:lnSpc>
                <a:spcPct val="90000"/>
              </a:lnSpc>
              <a:spcBef>
                <a:spcPct val="50000"/>
              </a:spcBef>
              <a:buFontTx/>
              <a:buNone/>
            </a:pPr>
            <a:r>
              <a:rPr lang="en-US" sz="2000" b="1" i="1" dirty="0" smtClean="0">
                <a:solidFill>
                  <a:srgbClr val="FF3300"/>
                </a:solidFill>
                <a:latin typeface="Times New Roman" pitchFamily="18" charset="0"/>
                <a:cs typeface="Times New Roman" pitchFamily="18" charset="0"/>
              </a:rPr>
              <a:t>Amount of charge stored in the neutral region of the diode will be small.</a:t>
            </a:r>
          </a:p>
        </p:txBody>
      </p:sp>
    </p:spTree>
    <p:extLst>
      <p:ext uri="{BB962C8B-B14F-4D97-AF65-F5344CB8AC3E}">
        <p14:creationId xmlns:p14="http://schemas.microsoft.com/office/powerpoint/2010/main" xmlns="" val="93488444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7"/>
          <p:cNvPicPr>
            <a:picLocks noChangeAspect="1" noChangeArrowheads="1"/>
          </p:cNvPicPr>
          <p:nvPr/>
        </p:nvPicPr>
        <p:blipFill>
          <a:blip r:embed="rId2"/>
          <a:srcRect/>
          <a:stretch>
            <a:fillRect/>
          </a:stretch>
        </p:blipFill>
        <p:spPr bwMode="auto">
          <a:xfrm>
            <a:off x="76200" y="933450"/>
            <a:ext cx="8991600" cy="4741863"/>
          </a:xfrm>
          <a:prstGeom prst="rect">
            <a:avLst/>
          </a:prstGeom>
          <a:noFill/>
          <a:ln w="9525">
            <a:noFill/>
            <a:miter lim="800000"/>
            <a:headEnd/>
            <a:tailEnd/>
          </a:ln>
        </p:spPr>
      </p:pic>
      <p:sp>
        <p:nvSpPr>
          <p:cNvPr id="74757" name="Rectangle 2"/>
          <p:cNvSpPr>
            <a:spLocks noGrp="1" noChangeArrowheads="1"/>
          </p:cNvSpPr>
          <p:nvPr>
            <p:ph type="title"/>
          </p:nvPr>
        </p:nvSpPr>
        <p:spPr/>
        <p:txBody>
          <a:bodyPr>
            <a:noAutofit/>
          </a:bodyPr>
          <a:lstStyle/>
          <a:p>
            <a:pPr eaLnBrk="1" hangingPunct="1"/>
            <a:r>
              <a:rPr lang="en-US" sz="2800" b="1" dirty="0" smtClean="0">
                <a:solidFill>
                  <a:srgbClr val="FF0000"/>
                </a:solidFill>
              </a:rPr>
              <a:t>Diode as Electronic Switch</a:t>
            </a:r>
          </a:p>
        </p:txBody>
      </p:sp>
      <p:sp>
        <p:nvSpPr>
          <p:cNvPr id="74758" name="Rectangle 3"/>
          <p:cNvSpPr>
            <a:spLocks noGrp="1" noChangeArrowheads="1"/>
          </p:cNvSpPr>
          <p:nvPr>
            <p:ph type="body" sz="half" idx="1"/>
          </p:nvPr>
        </p:nvSpPr>
        <p:spPr>
          <a:xfrm>
            <a:off x="685800" y="5753100"/>
            <a:ext cx="7772400" cy="685800"/>
          </a:xfrm>
          <a:noFill/>
        </p:spPr>
        <p:txBody>
          <a:bodyPr>
            <a:normAutofit/>
          </a:bodyPr>
          <a:lstStyle/>
          <a:p>
            <a:pPr marL="0" indent="0" algn="ctr" eaLnBrk="1" hangingPunct="1">
              <a:lnSpc>
                <a:spcPct val="90000"/>
              </a:lnSpc>
              <a:buNone/>
            </a:pPr>
            <a:r>
              <a:rPr lang="en-US" sz="2000" dirty="0" smtClean="0"/>
              <a:t>Diode as a switch finds application in logic circuits and data converters.  </a:t>
            </a:r>
          </a:p>
        </p:txBody>
      </p:sp>
    </p:spTree>
    <p:extLst>
      <p:ext uri="{BB962C8B-B14F-4D97-AF65-F5344CB8AC3E}">
        <p14:creationId xmlns:p14="http://schemas.microsoft.com/office/powerpoint/2010/main" xmlns="" val="651286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rgbClr val="FF0000"/>
                </a:solidFill>
              </a:rPr>
              <a:t/>
            </a:r>
            <a:br>
              <a:rPr lang="en-US" sz="3200" b="1" dirty="0" smtClean="0">
                <a:solidFill>
                  <a:srgbClr val="FF0000"/>
                </a:solidFill>
              </a:rPr>
            </a:br>
            <a:r>
              <a:rPr lang="en-US" sz="3200" b="1" dirty="0" smtClean="0">
                <a:solidFill>
                  <a:srgbClr val="FF0000"/>
                </a:solidFill>
              </a:rPr>
              <a:t/>
            </a:r>
            <a:br>
              <a:rPr lang="en-US" sz="3200" b="1" dirty="0" smtClean="0">
                <a:solidFill>
                  <a:srgbClr val="FF0000"/>
                </a:solidFill>
              </a:rPr>
            </a:br>
            <a:r>
              <a:rPr lang="en-US" sz="3200" b="1" dirty="0" smtClean="0">
                <a:solidFill>
                  <a:srgbClr val="FF0000"/>
                </a:solidFill>
              </a:rPr>
              <a:t/>
            </a:r>
            <a:br>
              <a:rPr lang="en-US" sz="3200" b="1" dirty="0" smtClean="0">
                <a:solidFill>
                  <a:srgbClr val="FF0000"/>
                </a:solidFill>
              </a:rPr>
            </a:br>
            <a:r>
              <a:rPr lang="en-US" sz="3200" b="1" dirty="0" smtClean="0">
                <a:solidFill>
                  <a:srgbClr val="FF0000"/>
                </a:solidFill>
              </a:rPr>
              <a:t/>
            </a:r>
            <a:br>
              <a:rPr lang="en-US" sz="3200" b="1" dirty="0" smtClean="0">
                <a:solidFill>
                  <a:srgbClr val="FF0000"/>
                </a:solidFill>
              </a:rPr>
            </a:br>
            <a:r>
              <a:rPr lang="en-US" sz="3200" b="1" dirty="0" smtClean="0">
                <a:solidFill>
                  <a:srgbClr val="FF0000"/>
                </a:solidFill>
              </a:rPr>
              <a:t/>
            </a:r>
            <a:br>
              <a:rPr lang="en-US" sz="3200" b="1" dirty="0" smtClean="0">
                <a:solidFill>
                  <a:srgbClr val="FF0000"/>
                </a:solidFill>
              </a:rPr>
            </a:br>
            <a:r>
              <a:rPr lang="en-US" sz="3200" b="1" dirty="0" smtClean="0">
                <a:solidFill>
                  <a:srgbClr val="FF0000"/>
                </a:solidFill>
              </a:rPr>
              <a:t/>
            </a:r>
            <a:br>
              <a:rPr lang="en-US" sz="3200" b="1" dirty="0" smtClean="0">
                <a:solidFill>
                  <a:srgbClr val="FF0000"/>
                </a:solidFill>
              </a:rPr>
            </a:br>
            <a:r>
              <a:rPr lang="en-US" sz="3200" b="1" dirty="0" smtClean="0">
                <a:solidFill>
                  <a:srgbClr val="FF0000"/>
                </a:solidFill>
              </a:rPr>
              <a:t/>
            </a:r>
            <a:br>
              <a:rPr lang="en-US" sz="3200" b="1" dirty="0" smtClean="0">
                <a:solidFill>
                  <a:srgbClr val="FF0000"/>
                </a:solidFill>
              </a:rPr>
            </a:br>
            <a:r>
              <a:rPr lang="en-US" sz="3200" b="1" dirty="0" smtClean="0">
                <a:solidFill>
                  <a:srgbClr val="FF0000"/>
                </a:solidFill>
              </a:rPr>
              <a:t/>
            </a:r>
            <a:br>
              <a:rPr lang="en-US" sz="3200" b="1" dirty="0" smtClean="0">
                <a:solidFill>
                  <a:srgbClr val="FF0000"/>
                </a:solidFill>
              </a:rPr>
            </a:br>
            <a:r>
              <a:rPr lang="en-US" sz="3200" b="1" dirty="0" smtClean="0">
                <a:solidFill>
                  <a:srgbClr val="FF0000"/>
                </a:solidFill>
              </a:rPr>
              <a:t>Diode Limiting and Clamping Circuits</a:t>
            </a:r>
            <a:endParaRPr lang="en-US" sz="32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b="1" kern="0" dirty="0">
                <a:solidFill>
                  <a:srgbClr val="FF0000"/>
                </a:solidFill>
                <a:latin typeface="Times New Roman"/>
              </a:rPr>
              <a:t>Diode Clipper Circuits:</a:t>
            </a:r>
            <a:endParaRPr lang="en-US" dirty="0"/>
          </a:p>
        </p:txBody>
      </p:sp>
      <p:sp>
        <p:nvSpPr>
          <p:cNvPr id="3" name="Content Placeholder 2"/>
          <p:cNvSpPr>
            <a:spLocks noGrp="1"/>
          </p:cNvSpPr>
          <p:nvPr>
            <p:ph idx="1"/>
          </p:nvPr>
        </p:nvSpPr>
        <p:spPr/>
        <p:txBody>
          <a:bodyPr/>
          <a:lstStyle/>
          <a:p>
            <a:pPr lvl="0" fontAlgn="base">
              <a:spcAft>
                <a:spcPct val="0"/>
              </a:spcAft>
              <a:buClr>
                <a:srgbClr val="FF0000"/>
              </a:buClr>
              <a:buFont typeface="Wingdings" pitchFamily="2" charset="2"/>
              <a:buChar char="Ø"/>
            </a:pPr>
            <a:r>
              <a:rPr lang="en-GB" sz="2000" kern="0" dirty="0">
                <a:solidFill>
                  <a:srgbClr val="000000"/>
                </a:solidFill>
                <a:latin typeface="Times New Roman"/>
                <a:sym typeface="Symbol" pitchFamily="18" charset="2"/>
              </a:rPr>
              <a:t>These circuits </a:t>
            </a:r>
            <a:r>
              <a:rPr lang="en-GB" sz="2000" b="1" i="1" kern="0" dirty="0" smtClean="0">
                <a:solidFill>
                  <a:srgbClr val="0000FF"/>
                </a:solidFill>
                <a:latin typeface="Times New Roman"/>
                <a:sym typeface="Symbol" pitchFamily="18" charset="2"/>
              </a:rPr>
              <a:t>clip-off  </a:t>
            </a:r>
            <a:r>
              <a:rPr lang="en-GB" sz="2000" kern="0" dirty="0" smtClean="0">
                <a:solidFill>
                  <a:srgbClr val="000000"/>
                </a:solidFill>
                <a:latin typeface="Times New Roman"/>
                <a:sym typeface="Symbol" pitchFamily="18" charset="2"/>
              </a:rPr>
              <a:t>portions </a:t>
            </a:r>
            <a:r>
              <a:rPr lang="en-GB" sz="2000" kern="0" dirty="0">
                <a:solidFill>
                  <a:srgbClr val="000000"/>
                </a:solidFill>
                <a:latin typeface="Times New Roman"/>
                <a:sym typeface="Symbol" pitchFamily="18" charset="2"/>
              </a:rPr>
              <a:t>of the signal voltages above or below certain limits, i.e. the circuits limit the range of the output signal</a:t>
            </a:r>
            <a:r>
              <a:rPr lang="en-GB" sz="2000" kern="0" dirty="0" smtClean="0">
                <a:solidFill>
                  <a:srgbClr val="000000"/>
                </a:solidFill>
                <a:latin typeface="Times New Roman"/>
                <a:sym typeface="Symbol" pitchFamily="18" charset="2"/>
              </a:rPr>
              <a:t>.</a:t>
            </a:r>
            <a:r>
              <a:rPr lang="en-GB" sz="2000" kern="0" dirty="0">
                <a:solidFill>
                  <a:srgbClr val="000000"/>
                </a:solidFill>
                <a:latin typeface="Times New Roman"/>
                <a:sym typeface="Symbol" pitchFamily="18" charset="2"/>
              </a:rPr>
              <a:t> </a:t>
            </a:r>
          </a:p>
          <a:p>
            <a:pPr lvl="0" fontAlgn="base">
              <a:spcAft>
                <a:spcPct val="0"/>
              </a:spcAft>
              <a:buClr>
                <a:srgbClr val="FF0000"/>
              </a:buClr>
              <a:buFont typeface="Wingdings" pitchFamily="2" charset="2"/>
              <a:buChar char="Ø"/>
            </a:pPr>
            <a:endParaRPr lang="en-GB" sz="2000" kern="0" dirty="0" smtClean="0">
              <a:solidFill>
                <a:srgbClr val="000000"/>
              </a:solidFill>
              <a:latin typeface="Times New Roman"/>
              <a:sym typeface="Symbol" pitchFamily="18" charset="2"/>
            </a:endParaRPr>
          </a:p>
          <a:p>
            <a:pPr lvl="0" fontAlgn="base">
              <a:spcAft>
                <a:spcPct val="0"/>
              </a:spcAft>
              <a:buClr>
                <a:srgbClr val="FF0000"/>
              </a:buClr>
              <a:buFont typeface="Wingdings" pitchFamily="2" charset="2"/>
              <a:buChar char="Ø"/>
            </a:pPr>
            <a:r>
              <a:rPr lang="en-GB" sz="2000" kern="0" dirty="0" smtClean="0">
                <a:solidFill>
                  <a:srgbClr val="000000"/>
                </a:solidFill>
                <a:latin typeface="Times New Roman"/>
                <a:sym typeface="Symbol" pitchFamily="18" charset="2"/>
              </a:rPr>
              <a:t>The </a:t>
            </a:r>
            <a:r>
              <a:rPr lang="en-GB" sz="2000" kern="0" dirty="0">
                <a:solidFill>
                  <a:srgbClr val="000000"/>
                </a:solidFill>
                <a:latin typeface="Times New Roman"/>
                <a:sym typeface="Symbol" pitchFamily="18" charset="2"/>
              </a:rPr>
              <a:t>level at which the signal is clipped can be adjusted by adding a dc bias voltage in series with the diode.</a:t>
            </a:r>
          </a:p>
          <a:p>
            <a:pPr marL="0" lvl="0" indent="0" fontAlgn="base">
              <a:spcAft>
                <a:spcPct val="0"/>
              </a:spcAft>
              <a:buClr>
                <a:srgbClr val="FF0000"/>
              </a:buClr>
              <a:buNone/>
            </a:pPr>
            <a:endParaRPr lang="en-GB" sz="2000" kern="0" dirty="0">
              <a:solidFill>
                <a:srgbClr val="000000"/>
              </a:solidFill>
              <a:latin typeface="Times New Roman"/>
              <a:sym typeface="Symbol" pitchFamily="18" charset="2"/>
            </a:endParaRPr>
          </a:p>
          <a:p>
            <a:pPr lvl="0" fontAlgn="base">
              <a:spcAft>
                <a:spcPct val="0"/>
              </a:spcAft>
              <a:buClr>
                <a:srgbClr val="FF0000"/>
              </a:buClr>
              <a:buFont typeface="Wingdings" pitchFamily="2" charset="2"/>
              <a:buChar char="Ø"/>
            </a:pPr>
            <a:endParaRPr lang="en-GB" sz="2000" kern="0" dirty="0">
              <a:solidFill>
                <a:srgbClr val="000000"/>
              </a:solidFill>
              <a:latin typeface="Times New Roman"/>
              <a:sym typeface="Symbol" pitchFamily="18" charset="2"/>
            </a:endParaRPr>
          </a:p>
        </p:txBody>
      </p:sp>
      <p:grpSp>
        <p:nvGrpSpPr>
          <p:cNvPr id="4" name="Group 13"/>
          <p:cNvGrpSpPr>
            <a:grpSpLocks/>
          </p:cNvGrpSpPr>
          <p:nvPr/>
        </p:nvGrpSpPr>
        <p:grpSpPr bwMode="auto">
          <a:xfrm>
            <a:off x="964807" y="3962400"/>
            <a:ext cx="7162800" cy="2102304"/>
            <a:chOff x="192" y="1536"/>
            <a:chExt cx="5424" cy="2016"/>
          </a:xfrm>
        </p:grpSpPr>
        <p:grpSp>
          <p:nvGrpSpPr>
            <p:cNvPr id="5" name="Group 11"/>
            <p:cNvGrpSpPr>
              <a:grpSpLocks/>
            </p:cNvGrpSpPr>
            <p:nvPr/>
          </p:nvGrpSpPr>
          <p:grpSpPr bwMode="auto">
            <a:xfrm>
              <a:off x="192" y="1536"/>
              <a:ext cx="5424" cy="1854"/>
              <a:chOff x="192" y="1536"/>
              <a:chExt cx="5424" cy="1854"/>
            </a:xfrm>
          </p:grpSpPr>
          <p:pic>
            <p:nvPicPr>
              <p:cNvPr id="7" name="Picture 9" descr="C:\DOCUME~1\TREVOR~1\LOCALS~1\Temp\\msotw9_temp0.bmp"/>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2" y="1536"/>
                <a:ext cx="2880" cy="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10" descr="C:\DOCUME~1\TREVOR~1\LOCALS~1\Temp\\msotw9_temp0.bmp"/>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128" y="1632"/>
                <a:ext cx="2488" cy="17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6" name="Rectangle 12"/>
            <p:cNvSpPr>
              <a:spLocks noChangeArrowheads="1"/>
            </p:cNvSpPr>
            <p:nvPr/>
          </p:nvSpPr>
          <p:spPr bwMode="auto">
            <a:xfrm>
              <a:off x="192" y="3168"/>
              <a:ext cx="5424" cy="384"/>
            </a:xfrm>
            <a:prstGeom prst="rect">
              <a:avLst/>
            </a:prstGeom>
            <a:solidFill>
              <a:srgbClr val="FFFFFF"/>
            </a:solidFill>
            <a:ln w="9525">
              <a:solidFill>
                <a:srgbClr val="FFFFFF"/>
              </a:solidFill>
              <a:miter lim="800000"/>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20000" noProof="0">
                <a:ln>
                  <a:noFill/>
                </a:ln>
                <a:solidFill>
                  <a:srgbClr val="000000"/>
                </a:solidFill>
                <a:effectLst/>
                <a:uLnTx/>
                <a:uFillTx/>
              </a:endParaRPr>
            </a:p>
          </p:txBody>
        </p:sp>
      </p:grpSp>
      <p:sp>
        <p:nvSpPr>
          <p:cNvPr id="9" name="Rectangle 8"/>
          <p:cNvSpPr/>
          <p:nvPr/>
        </p:nvSpPr>
        <p:spPr>
          <a:xfrm>
            <a:off x="2286000" y="5638800"/>
            <a:ext cx="1808508" cy="369332"/>
          </a:xfrm>
          <a:prstGeom prst="rect">
            <a:avLst/>
          </a:prstGeom>
        </p:spPr>
        <p:txBody>
          <a:bodyPr wrap="none">
            <a:spAutoFit/>
          </a:bodyPr>
          <a:lstStyle/>
          <a:p>
            <a:pPr lvl="1" fontAlgn="base">
              <a:spcBef>
                <a:spcPct val="20000"/>
              </a:spcBef>
              <a:spcAft>
                <a:spcPct val="0"/>
              </a:spcAft>
            </a:pPr>
            <a:r>
              <a:rPr lang="en-GB" b="1" kern="0" dirty="0">
                <a:solidFill>
                  <a:srgbClr val="000000"/>
                </a:solidFill>
                <a:latin typeface="Times New Roman"/>
                <a:sym typeface="Symbol" pitchFamily="18" charset="2"/>
              </a:rPr>
              <a:t>If R</a:t>
            </a:r>
            <a:r>
              <a:rPr lang="en-GB" b="1" kern="0" baseline="-25000" dirty="0">
                <a:solidFill>
                  <a:srgbClr val="000000"/>
                </a:solidFill>
                <a:latin typeface="Times New Roman"/>
                <a:sym typeface="Symbol" pitchFamily="18" charset="2"/>
              </a:rPr>
              <a:t>S</a:t>
            </a:r>
            <a:r>
              <a:rPr lang="en-GB" b="1" kern="0" dirty="0">
                <a:solidFill>
                  <a:srgbClr val="000000"/>
                </a:solidFill>
                <a:latin typeface="Times New Roman"/>
                <a:sym typeface="Symbol" pitchFamily="18" charset="2"/>
              </a:rPr>
              <a:t> &lt;&lt; R</a:t>
            </a:r>
            <a:r>
              <a:rPr lang="en-GB" b="1" kern="0" baseline="-25000" dirty="0">
                <a:solidFill>
                  <a:srgbClr val="000000"/>
                </a:solidFill>
                <a:latin typeface="Times New Roman"/>
                <a:sym typeface="Symbol" pitchFamily="18" charset="2"/>
              </a:rPr>
              <a:t>L </a:t>
            </a:r>
            <a:endParaRPr lang="en-GB" b="1" kern="0" dirty="0">
              <a:solidFill>
                <a:srgbClr val="000000"/>
              </a:solidFill>
              <a:latin typeface="Times New Roman"/>
              <a:sym typeface="Symbol" pitchFamily="18" charset="2"/>
            </a:endParaRPr>
          </a:p>
        </p:txBody>
      </p:sp>
      <p:sp>
        <p:nvSpPr>
          <p:cNvPr id="10" name="Rectangle 4"/>
          <p:cNvSpPr>
            <a:spLocks noChangeArrowheads="1"/>
          </p:cNvSpPr>
          <p:nvPr/>
        </p:nvSpPr>
        <p:spPr bwMode="auto">
          <a:xfrm>
            <a:off x="4343400" y="5638800"/>
            <a:ext cx="1524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defTabSz="914400" eaLnBrk="1" fontAlgn="base" latinLnBrk="0" hangingPunct="1">
              <a:lnSpc>
                <a:spcPct val="100000"/>
              </a:lnSpc>
              <a:spcBef>
                <a:spcPct val="20000"/>
              </a:spcBef>
              <a:spcAft>
                <a:spcPct val="0"/>
              </a:spcAft>
              <a:buClrTx/>
              <a:buSzTx/>
              <a:buFontTx/>
              <a:buNone/>
              <a:tabLst/>
              <a:defRPr/>
            </a:pPr>
            <a:r>
              <a:rPr kumimoji="0" lang="en-GB" b="1" i="0" u="none" strike="noStrike" kern="0" cap="none" spc="0" normalizeH="0" baseline="0" noProof="0" dirty="0">
                <a:ln>
                  <a:noFill/>
                </a:ln>
                <a:solidFill>
                  <a:srgbClr val="000000"/>
                </a:solidFill>
                <a:effectLst/>
                <a:uLnTx/>
                <a:uFillTx/>
                <a:latin typeface="Times New Roman" pitchFamily="18" charset="0"/>
                <a:cs typeface="Times New Roman" pitchFamily="18" charset="0"/>
              </a:rPr>
              <a:t>V</a:t>
            </a:r>
            <a:r>
              <a:rPr kumimoji="0" lang="en-GB" b="1" i="0" u="none" strike="noStrike" kern="0" cap="none" spc="0" normalizeH="0" baseline="-20000" noProof="0" dirty="0" smtClean="0">
                <a:ln>
                  <a:noFill/>
                </a:ln>
                <a:solidFill>
                  <a:srgbClr val="000000"/>
                </a:solidFill>
                <a:effectLst/>
                <a:uLnTx/>
                <a:uFillTx/>
                <a:latin typeface="Times New Roman" pitchFamily="18" charset="0"/>
                <a:cs typeface="Times New Roman" pitchFamily="18" charset="0"/>
              </a:rPr>
              <a:t>0</a:t>
            </a:r>
            <a:r>
              <a:rPr kumimoji="0" lang="en-GB" b="1" i="0" u="none" strike="noStrike" kern="0" cap="none" spc="0" normalizeH="0" baseline="-25000" noProof="0" dirty="0" smtClean="0">
                <a:ln>
                  <a:noFill/>
                </a:ln>
                <a:solidFill>
                  <a:srgbClr val="000000"/>
                </a:solidFill>
                <a:effectLst/>
                <a:uLnTx/>
                <a:uFillTx/>
                <a:latin typeface="Times New Roman" pitchFamily="18" charset="0"/>
                <a:cs typeface="Times New Roman" pitchFamily="18" charset="0"/>
              </a:rPr>
              <a:t> </a:t>
            </a:r>
            <a:r>
              <a:rPr kumimoji="0" lang="en-GB" b="1" i="0" u="none" strike="noStrike" kern="0" cap="none" spc="0" normalizeH="0" baseline="0" noProof="0" dirty="0">
                <a:ln>
                  <a:noFill/>
                </a:ln>
                <a:solidFill>
                  <a:srgbClr val="000000"/>
                </a:solidFill>
                <a:effectLst/>
                <a:uLnTx/>
                <a:uFillTx/>
                <a:latin typeface="Times New Roman" pitchFamily="18" charset="0"/>
                <a:cs typeface="Times New Roman" pitchFamily="18" charset="0"/>
                <a:sym typeface="Symbol" pitchFamily="18" charset="2"/>
              </a:rPr>
              <a:t> V</a:t>
            </a:r>
            <a:r>
              <a:rPr kumimoji="0" lang="en-GB" b="1" i="0" u="none" strike="noStrike" kern="0" cap="none" spc="0" normalizeH="0" baseline="-20000" noProof="0" dirty="0" smtClean="0">
                <a:ln>
                  <a:noFill/>
                </a:ln>
                <a:solidFill>
                  <a:srgbClr val="000000"/>
                </a:solidFill>
                <a:effectLst/>
                <a:uLnTx/>
                <a:uFillTx/>
                <a:latin typeface="Times New Roman" pitchFamily="18" charset="0"/>
                <a:cs typeface="Times New Roman" pitchFamily="18" charset="0"/>
              </a:rPr>
              <a:t>i</a:t>
            </a:r>
            <a:endParaRPr kumimoji="0" lang="en-GB" b="1" i="0" u="none" strike="noStrike" kern="0" cap="none" spc="0" normalizeH="0" baseline="-20000" noProof="0" dirty="0">
              <a:ln>
                <a:noFill/>
              </a:ln>
              <a:solidFill>
                <a:srgbClr val="000000"/>
              </a:solidFill>
              <a:effectLst/>
              <a:uLnTx/>
              <a:uFillTx/>
              <a:latin typeface="Times New Roman" pitchFamily="18" charset="0"/>
              <a:cs typeface="Times New Roman" pitchFamily="18" charset="0"/>
            </a:endParaRPr>
          </a:p>
        </p:txBody>
      </p:sp>
    </p:spTree>
    <p:extLst>
      <p:ext uri="{BB962C8B-B14F-4D97-AF65-F5344CB8AC3E}">
        <p14:creationId xmlns:p14="http://schemas.microsoft.com/office/powerpoint/2010/main" xmlns="" val="11470360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GB" sz="2800" b="1" dirty="0" smtClean="0">
                <a:solidFill>
                  <a:srgbClr val="FF0000"/>
                </a:solidFill>
              </a:rPr>
              <a:t>Diode Clipper Circuits:</a:t>
            </a:r>
          </a:p>
        </p:txBody>
      </p:sp>
      <p:sp>
        <p:nvSpPr>
          <p:cNvPr id="6148" name="Rectangle 3"/>
          <p:cNvSpPr>
            <a:spLocks noGrp="1" noChangeArrowheads="1"/>
          </p:cNvSpPr>
          <p:nvPr>
            <p:ph type="body" idx="1"/>
          </p:nvPr>
        </p:nvSpPr>
        <p:spPr>
          <a:xfrm>
            <a:off x="685800" y="1981200"/>
            <a:ext cx="7772400" cy="5486400"/>
          </a:xfrm>
        </p:spPr>
        <p:txBody>
          <a:bodyPr/>
          <a:lstStyle/>
          <a:p>
            <a:pPr marL="0" indent="0" eaLnBrk="1" hangingPunct="1">
              <a:buNone/>
            </a:pPr>
            <a:r>
              <a:rPr lang="en-GB" sz="2400" dirty="0" smtClean="0">
                <a:sym typeface="Symbol" pitchFamily="18" charset="2"/>
              </a:rPr>
              <a:t>	When the diode is off the output of these circuits 	resembles a voltage divider</a:t>
            </a:r>
          </a:p>
          <a:p>
            <a:pPr eaLnBrk="1" hangingPunct="1"/>
            <a:endParaRPr lang="en-GB" dirty="0" smtClean="0">
              <a:sym typeface="Symbol" pitchFamily="18" charset="2"/>
            </a:endParaRPr>
          </a:p>
          <a:p>
            <a:pPr eaLnBrk="1" hangingPunct="1"/>
            <a:endParaRPr lang="en-GB" dirty="0" smtClean="0">
              <a:sym typeface="Symbol" pitchFamily="18" charset="2"/>
            </a:endParaRPr>
          </a:p>
          <a:p>
            <a:pPr eaLnBrk="1" hangingPunct="1"/>
            <a:endParaRPr lang="en-GB" dirty="0" smtClean="0">
              <a:sym typeface="Symbol" pitchFamily="18" charset="2"/>
            </a:endParaRPr>
          </a:p>
        </p:txBody>
      </p:sp>
      <p:graphicFrame>
        <p:nvGraphicFramePr>
          <p:cNvPr id="6146" name="Object 4"/>
          <p:cNvGraphicFramePr>
            <a:graphicFrameLocks noChangeAspect="1"/>
          </p:cNvGraphicFramePr>
          <p:nvPr/>
        </p:nvGraphicFramePr>
        <p:xfrm>
          <a:off x="2895600" y="3184525"/>
          <a:ext cx="2971800" cy="1311275"/>
        </p:xfrm>
        <a:graphic>
          <a:graphicData uri="http://schemas.openxmlformats.org/presentationml/2006/ole">
            <p:oleObj spid="_x0000_s486402" name="Equation" r:id="rId3" imgW="977900" imgH="431800" progId="Equation.3">
              <p:embed/>
            </p:oleObj>
          </a:graphicData>
        </a:graphic>
      </p:graphicFrame>
    </p:spTree>
    <p:extLst>
      <p:ext uri="{BB962C8B-B14F-4D97-AF65-F5344CB8AC3E}">
        <p14:creationId xmlns:p14="http://schemas.microsoft.com/office/powerpoint/2010/main" xmlns="" val="5194011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GB" sz="2800" b="1" dirty="0" smtClean="0">
                <a:solidFill>
                  <a:srgbClr val="FF0000"/>
                </a:solidFill>
              </a:rPr>
              <a:t>Diode Clamper Circuits:</a:t>
            </a:r>
          </a:p>
        </p:txBody>
      </p:sp>
      <p:sp>
        <p:nvSpPr>
          <p:cNvPr id="29699" name="Rectangle 3"/>
          <p:cNvSpPr>
            <a:spLocks noGrp="1" noChangeArrowheads="1"/>
          </p:cNvSpPr>
          <p:nvPr>
            <p:ph type="body" idx="1"/>
          </p:nvPr>
        </p:nvSpPr>
        <p:spPr>
          <a:xfrm>
            <a:off x="685800" y="2057400"/>
            <a:ext cx="7772400" cy="4114800"/>
          </a:xfrm>
        </p:spPr>
        <p:txBody>
          <a:bodyPr/>
          <a:lstStyle/>
          <a:p>
            <a:pPr marL="0" indent="0" eaLnBrk="1" hangingPunct="1">
              <a:buNone/>
            </a:pPr>
            <a:r>
              <a:rPr lang="en-GB" sz="2400" dirty="0" smtClean="0"/>
              <a:t>	The following circuit acts as a dc restorer.</a:t>
            </a:r>
          </a:p>
          <a:p>
            <a:pPr marL="0" indent="0" eaLnBrk="1" hangingPunct="1">
              <a:buNone/>
            </a:pPr>
            <a:endParaRPr lang="en-GB" dirty="0" smtClean="0"/>
          </a:p>
        </p:txBody>
      </p:sp>
      <p:pic>
        <p:nvPicPr>
          <p:cNvPr id="29700" name="Picture 4" descr="C:\DOCUME~1\TREVOR~1\LOCALS~1\Temp\\msotw9_temp0.bmp"/>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38200" y="2743200"/>
            <a:ext cx="6927850" cy="3309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1" name="Rectangle 5"/>
          <p:cNvSpPr>
            <a:spLocks noChangeArrowheads="1"/>
          </p:cNvSpPr>
          <p:nvPr/>
        </p:nvSpPr>
        <p:spPr bwMode="auto">
          <a:xfrm>
            <a:off x="1295400" y="6477000"/>
            <a:ext cx="7239000" cy="3810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base">
              <a:spcBef>
                <a:spcPct val="0"/>
              </a:spcBef>
              <a:spcAft>
                <a:spcPct val="0"/>
              </a:spcAft>
            </a:pPr>
            <a:endParaRPr lang="en-US" sz="2800" baseline="-20000">
              <a:solidFill>
                <a:srgbClr val="000000"/>
              </a:solidFill>
            </a:endParaRPr>
          </a:p>
        </p:txBody>
      </p:sp>
    </p:spTree>
    <p:extLst>
      <p:ext uri="{BB962C8B-B14F-4D97-AF65-F5344CB8AC3E}">
        <p14:creationId xmlns:p14="http://schemas.microsoft.com/office/powerpoint/2010/main" xmlns="" val="29025151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p:txBody>
          <a:bodyPr/>
          <a:lstStyle/>
          <a:p>
            <a:pPr eaLnBrk="1" hangingPunct="1"/>
            <a:r>
              <a:rPr lang="en-GB" sz="2800" b="1" dirty="0" smtClean="0">
                <a:solidFill>
                  <a:srgbClr val="FF0000"/>
                </a:solidFill>
              </a:rPr>
              <a:t>Diode Clamper Circuits</a:t>
            </a:r>
          </a:p>
        </p:txBody>
      </p:sp>
      <p:sp>
        <p:nvSpPr>
          <p:cNvPr id="30723" name="Rectangle 5"/>
          <p:cNvSpPr>
            <a:spLocks noGrp="1" noChangeArrowheads="1"/>
          </p:cNvSpPr>
          <p:nvPr>
            <p:ph type="body" idx="1"/>
          </p:nvPr>
        </p:nvSpPr>
        <p:spPr/>
        <p:txBody>
          <a:bodyPr/>
          <a:lstStyle/>
          <a:p>
            <a:pPr marL="0" indent="0" eaLnBrk="1" hangingPunct="1">
              <a:buNone/>
            </a:pPr>
            <a:r>
              <a:rPr lang="en-GB" sz="2400" dirty="0" smtClean="0"/>
              <a:t>	A dc bias voltage can  be added to pin the output </a:t>
            </a:r>
          </a:p>
          <a:p>
            <a:pPr marL="0" indent="0" eaLnBrk="1" hangingPunct="1">
              <a:buNone/>
            </a:pPr>
            <a:r>
              <a:rPr lang="en-GB" sz="2400" dirty="0" smtClean="0"/>
              <a:t>	to a level other than zero.</a:t>
            </a:r>
          </a:p>
        </p:txBody>
      </p:sp>
      <p:pic>
        <p:nvPicPr>
          <p:cNvPr id="30724" name="Picture 6" descr="C:\DOCUME~1\TREVOR~1\LOCALS~1\Temp\\msotw9_temp0.bmp"/>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87400" y="3200400"/>
            <a:ext cx="7569200" cy="342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25" name="Rectangle 8"/>
          <p:cNvSpPr>
            <a:spLocks noChangeArrowheads="1"/>
          </p:cNvSpPr>
          <p:nvPr/>
        </p:nvSpPr>
        <p:spPr bwMode="auto">
          <a:xfrm>
            <a:off x="685800" y="6324600"/>
            <a:ext cx="8001000" cy="304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base">
              <a:spcBef>
                <a:spcPct val="0"/>
              </a:spcBef>
              <a:spcAft>
                <a:spcPct val="0"/>
              </a:spcAft>
            </a:pPr>
            <a:endParaRPr lang="en-US" sz="2800" baseline="-20000">
              <a:solidFill>
                <a:srgbClr val="000000"/>
              </a:solidFill>
            </a:endParaRPr>
          </a:p>
        </p:txBody>
      </p:sp>
    </p:spTree>
    <p:extLst>
      <p:ext uri="{BB962C8B-B14F-4D97-AF65-F5344CB8AC3E}">
        <p14:creationId xmlns:p14="http://schemas.microsoft.com/office/powerpoint/2010/main" xmlns="" val="27718122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2"/>
          <p:cNvSpPr>
            <a:spLocks noGrp="1"/>
          </p:cNvSpPr>
          <p:nvPr>
            <p:ph type="sldNum" sz="quarter" idx="11"/>
          </p:nvPr>
        </p:nvSpPr>
        <p:spPr>
          <a:noFill/>
        </p:spPr>
        <p:txBody>
          <a:bodyPr/>
          <a:lstStyle>
            <a:lvl1pPr eaLnBrk="0" hangingPunct="0">
              <a:defRPr sz="2800">
                <a:solidFill>
                  <a:schemeClr val="tx1"/>
                </a:solidFill>
                <a:latin typeface="Times New Roman" pitchFamily="18" charset="0"/>
              </a:defRPr>
            </a:lvl1pPr>
            <a:lvl2pPr marL="742950" indent="-285750" eaLnBrk="0" hangingPunct="0">
              <a:defRPr sz="2800">
                <a:solidFill>
                  <a:schemeClr val="tx1"/>
                </a:solidFill>
                <a:latin typeface="Times New Roman" pitchFamily="18" charset="0"/>
              </a:defRPr>
            </a:lvl2pPr>
            <a:lvl3pPr marL="1143000" indent="-228600" eaLnBrk="0" hangingPunct="0">
              <a:defRPr sz="2800">
                <a:solidFill>
                  <a:schemeClr val="tx1"/>
                </a:solidFill>
                <a:latin typeface="Times New Roman" pitchFamily="18" charset="0"/>
              </a:defRPr>
            </a:lvl3pPr>
            <a:lvl4pPr marL="1600200" indent="-228600" eaLnBrk="0" hangingPunct="0">
              <a:defRPr sz="2800">
                <a:solidFill>
                  <a:schemeClr val="tx1"/>
                </a:solidFill>
                <a:latin typeface="Times New Roman" pitchFamily="18" charset="0"/>
              </a:defRPr>
            </a:lvl4pPr>
            <a:lvl5pPr marL="2057400" indent="-228600" eaLnBrk="0" hangingPunct="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eaLnBrk="1" hangingPunct="1"/>
            <a:fld id="{445B218B-9683-4BEE-979F-82D6BC0A2282}" type="slidenum">
              <a:rPr lang="en-US" sz="1000" smtClean="0">
                <a:solidFill>
                  <a:prstClr val="black"/>
                </a:solidFill>
                <a:latin typeface="Arial" charset="0"/>
              </a:rPr>
              <a:pPr eaLnBrk="1" hangingPunct="1"/>
              <a:t>48</a:t>
            </a:fld>
            <a:endParaRPr lang="en-US" sz="1000" smtClean="0">
              <a:solidFill>
                <a:prstClr val="black"/>
              </a:solidFill>
              <a:latin typeface="Arial" charset="0"/>
            </a:endParaRPr>
          </a:p>
        </p:txBody>
      </p:sp>
      <p:sp>
        <p:nvSpPr>
          <p:cNvPr id="24579" name="Rectangle 2"/>
          <p:cNvSpPr>
            <a:spLocks noGrp="1" noChangeArrowheads="1"/>
          </p:cNvSpPr>
          <p:nvPr>
            <p:ph type="title" idx="4294967295"/>
          </p:nvPr>
        </p:nvSpPr>
        <p:spPr bwMode="auto">
          <a:xfrm>
            <a:off x="3886200" y="3048000"/>
            <a:ext cx="1219200" cy="381000"/>
          </a:xfrm>
          <a:prstGeom prst="rect">
            <a:avLst/>
          </a:prstGeom>
          <a:solidFill>
            <a:srgbClr val="FFFFFF"/>
          </a:solidFill>
          <a:ln>
            <a:solidFill>
              <a:srgbClr val="000000"/>
            </a:solidFill>
            <a:miter lim="800000"/>
            <a:headEnd/>
            <a:tailEnd/>
          </a:ln>
        </p:spPr>
        <p:txBody>
          <a:bodyPr>
            <a:normAutofit fontScale="90000"/>
          </a:bodyPr>
          <a:lstStyle/>
          <a:p>
            <a:pPr eaLnBrk="1" hangingPunct="1"/>
            <a:r>
              <a:rPr lang="en-US" sz="1800" smtClean="0">
                <a:solidFill>
                  <a:schemeClr val="bg1"/>
                </a:solidFill>
                <a:latin typeface="Times" pitchFamily="18" charset="0"/>
              </a:rPr>
              <a:t>Table 12.1</a:t>
            </a:r>
          </a:p>
        </p:txBody>
      </p:sp>
      <p:sp>
        <p:nvSpPr>
          <p:cNvPr id="24580" name="Text Box 3"/>
          <p:cNvSpPr txBox="1">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chemeClr val="tx1"/>
                </a:solidFill>
                <a:latin typeface="Times New Roman" pitchFamily="18" charset="0"/>
              </a:defRPr>
            </a:lvl1pPr>
            <a:lvl2pPr marL="742950" indent="-285750" eaLnBrk="0" hangingPunct="0">
              <a:defRPr sz="2800">
                <a:solidFill>
                  <a:schemeClr val="tx1"/>
                </a:solidFill>
                <a:latin typeface="Times New Roman" pitchFamily="18" charset="0"/>
              </a:defRPr>
            </a:lvl2pPr>
            <a:lvl3pPr marL="1143000" indent="-228600" eaLnBrk="0" hangingPunct="0">
              <a:defRPr sz="2800">
                <a:solidFill>
                  <a:schemeClr val="tx1"/>
                </a:solidFill>
                <a:latin typeface="Times New Roman" pitchFamily="18" charset="0"/>
              </a:defRPr>
            </a:lvl3pPr>
            <a:lvl4pPr marL="1600200" indent="-228600" eaLnBrk="0" hangingPunct="0">
              <a:defRPr sz="2800">
                <a:solidFill>
                  <a:schemeClr val="tx1"/>
                </a:solidFill>
                <a:latin typeface="Times New Roman" pitchFamily="18" charset="0"/>
              </a:defRPr>
            </a:lvl4pPr>
            <a:lvl5pPr marL="2057400" indent="-228600" eaLnBrk="0" hangingPunct="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altLang="en-US" sz="2400" b="1">
                <a:solidFill>
                  <a:prstClr val="black"/>
                </a:solidFill>
                <a:latin typeface="Times" pitchFamily="18" charset="0"/>
              </a:rPr>
              <a:t>Power Electric Circuits</a:t>
            </a:r>
          </a:p>
        </p:txBody>
      </p:sp>
      <p:pic>
        <p:nvPicPr>
          <p:cNvPr id="24581" name="Picture 4" descr="riz63473_ch12table0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8913" y="1508125"/>
            <a:ext cx="8766175" cy="3840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8898959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IW_TYPE_IMAGE" val="Text Box 3"/>
</p:tagLst>
</file>

<file path=ppt/theme/theme1.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0" i="0" u="none" strike="noStrike" cap="none" normalizeH="0" baseline="-2000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0" i="0" u="none" strike="noStrike" cap="none" normalizeH="0" baseline="-2000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0" i="0" u="none" strike="noStrike" cap="none" normalizeH="0" baseline="-2000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0" i="0" u="none" strike="noStrike" cap="none" normalizeH="0" baseline="-2000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0" i="0" u="none" strike="noStrike" cap="none" normalizeH="0" baseline="-2000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0" i="0" u="none" strike="noStrike" cap="none" normalizeH="0" baseline="-2000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Angsana New"/>
      </a:majorFont>
      <a:minorFont>
        <a:latin typeface="Arial"/>
        <a:ea typeface=""/>
        <a:cs typeface="Angsana New"/>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787</TotalTime>
  <Words>2032</Words>
  <Application>Microsoft Office PowerPoint</Application>
  <PresentationFormat>On-screen Show (4:3)</PresentationFormat>
  <Paragraphs>300</Paragraphs>
  <Slides>48</Slides>
  <Notes>11</Notes>
  <HiddenSlides>0</HiddenSlides>
  <MMClips>0</MMClips>
  <ScaleCrop>false</ScaleCrop>
  <HeadingPairs>
    <vt:vector size="6" baseType="variant">
      <vt:variant>
        <vt:lpstr>Theme</vt:lpstr>
      </vt:variant>
      <vt:variant>
        <vt:i4>10</vt:i4>
      </vt:variant>
      <vt:variant>
        <vt:lpstr>Embedded OLE Servers</vt:lpstr>
      </vt:variant>
      <vt:variant>
        <vt:i4>1</vt:i4>
      </vt:variant>
      <vt:variant>
        <vt:lpstr>Slide Titles</vt:lpstr>
      </vt:variant>
      <vt:variant>
        <vt:i4>48</vt:i4>
      </vt:variant>
    </vt:vector>
  </HeadingPairs>
  <TitlesOfParts>
    <vt:vector size="59" baseType="lpstr">
      <vt:lpstr>2_Default Design</vt:lpstr>
      <vt:lpstr>3_Default Design</vt:lpstr>
      <vt:lpstr>5_Default Design</vt:lpstr>
      <vt:lpstr>2_Office Theme</vt:lpstr>
      <vt:lpstr>13_Default Design</vt:lpstr>
      <vt:lpstr>8_Office Theme</vt:lpstr>
      <vt:lpstr>9_Office Theme</vt:lpstr>
      <vt:lpstr>10_Office Theme</vt:lpstr>
      <vt:lpstr>Office Theme</vt:lpstr>
      <vt:lpstr>1_Office Theme</vt:lpstr>
      <vt:lpstr>Equation</vt:lpstr>
      <vt:lpstr>COMSATS Institute of Information Technology Virtual campus Islamabad</vt:lpstr>
      <vt:lpstr>The Diode Applications:</vt:lpstr>
      <vt:lpstr>Reference:</vt:lpstr>
      <vt:lpstr>The Diode Applications:</vt:lpstr>
      <vt:lpstr>Applications of PN Junctions: </vt:lpstr>
      <vt:lpstr>Common Applications of Diodes:</vt:lpstr>
      <vt:lpstr>The Diode Applications:</vt:lpstr>
      <vt:lpstr>The Diode Applications:</vt:lpstr>
      <vt:lpstr>The Diode-Rectifiers:</vt:lpstr>
      <vt:lpstr>Rectifier Circuits</vt:lpstr>
      <vt:lpstr>Input Signal for Rectifier Circuits:</vt:lpstr>
      <vt:lpstr>The Diode-Rectifiers:</vt:lpstr>
      <vt:lpstr>Diode Rectifier-Forward Biased;</vt:lpstr>
      <vt:lpstr>Diode Rectifier-Reverse Biased:     </vt:lpstr>
      <vt:lpstr>Half-Wave Rectifier:</vt:lpstr>
      <vt:lpstr>Half-Wave Rectifier Circuit:</vt:lpstr>
      <vt:lpstr>Half-Wave Rectifier Output:</vt:lpstr>
      <vt:lpstr> Average Value of the Output Voltage (Half-Wave) : </vt:lpstr>
      <vt:lpstr>   Average Value of the Output Voltage (Half-Wave) : </vt:lpstr>
      <vt:lpstr>Half-Wave Rectifier with a Capacitor Filter:</vt:lpstr>
      <vt:lpstr>Ripple:</vt:lpstr>
      <vt:lpstr>c03f34</vt:lpstr>
      <vt:lpstr>How the Capacitor Filter Works:</vt:lpstr>
      <vt:lpstr>How the Capacitor Filter Works:</vt:lpstr>
      <vt:lpstr>An Inverting Half-Wave Rectifier:</vt:lpstr>
      <vt:lpstr>Full-Wave Rectifier:</vt:lpstr>
      <vt:lpstr>Full-Wave Rectifier:</vt:lpstr>
      <vt:lpstr>Bridge Rectifier:</vt:lpstr>
      <vt:lpstr>Summary of Half and Full-Wave Rectifiers</vt:lpstr>
      <vt:lpstr>DC Power Supply</vt:lpstr>
      <vt:lpstr>The Basic DC Power Supply:</vt:lpstr>
      <vt:lpstr>Basic DC Power Supply:</vt:lpstr>
      <vt:lpstr>Basic Power Supply Circuit:</vt:lpstr>
      <vt:lpstr>Basic Power Supply Circuit:</vt:lpstr>
      <vt:lpstr> 2)  Transformer:</vt:lpstr>
      <vt:lpstr> 3)  Rectifier:</vt:lpstr>
      <vt:lpstr> 4)  Filter:  </vt:lpstr>
      <vt:lpstr> 5)  Regulator:</vt:lpstr>
      <vt:lpstr>Summary: Power Supplies</vt:lpstr>
      <vt:lpstr>Switching Diodes</vt:lpstr>
      <vt:lpstr>Switching Diodes:</vt:lpstr>
      <vt:lpstr>Diode as Electronic Switch</vt:lpstr>
      <vt:lpstr>        Diode Limiting and Clamping Circuits</vt:lpstr>
      <vt:lpstr>Diode Clipper Circuits:</vt:lpstr>
      <vt:lpstr>Diode Clipper Circuits:</vt:lpstr>
      <vt:lpstr>Diode Clamper Circuits:</vt:lpstr>
      <vt:lpstr>Diode Clamper Circuits</vt:lpstr>
      <vt:lpstr>Table 12.1</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Diode Applications.</dc:title>
  <dc:subject>Electronics 1.</dc:subject>
  <dc:creator>Dr. Nasim Zafar.</dc:creator>
  <cp:lastModifiedBy>NTS</cp:lastModifiedBy>
  <cp:revision>306</cp:revision>
  <dcterms:created xsi:type="dcterms:W3CDTF">2012-09-07T07:01:59Z</dcterms:created>
  <dcterms:modified xsi:type="dcterms:W3CDTF">2012-09-13T11:22:05Z</dcterms:modified>
</cp:coreProperties>
</file>