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1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71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76.xml" ContentType="application/vnd.openxmlformats-officedocument.presentationml.slideLayout+xml"/>
  <Default Extension="png" ContentType="image/png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s/slide33.xml" ContentType="application/vnd.openxmlformats-officedocument.presentationml.slide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s/slide22.xml" ContentType="application/vnd.openxmlformats-officedocument.presentationml.slide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77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80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  <Override PartName="/ppt/slideMasters/slideMaster13.xml" ContentType="application/vnd.openxmlformats-officedocument.presentationml.slideMaster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theme/theme12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81.xml" ContentType="application/vnd.openxmlformats-officedocument.presentationml.slideLayout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7.xml" ContentType="application/vnd.openxmlformats-officedocument.them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slideLayouts/slideLayout179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4.xml" ContentType="application/vnd.openxmlformats-officedocument.them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47.xml" ContentType="application/vnd.openxmlformats-officedocument.presentationml.slideLayout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s/slide40.xml" ContentType="application/vnd.openxmlformats-officedocument.presentationml.slide+xml"/>
  <Override PartName="/ppt/slideLayouts/slideLayout5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  <p:sldMasterId id="2147483685" r:id="rId3"/>
    <p:sldMasterId id="2147483697" r:id="rId4"/>
    <p:sldMasterId id="2147483709" r:id="rId5"/>
    <p:sldMasterId id="2147483721" r:id="rId6"/>
    <p:sldMasterId id="2147483745" r:id="rId7"/>
    <p:sldMasterId id="2147483757" r:id="rId8"/>
    <p:sldMasterId id="2147483769" r:id="rId9"/>
    <p:sldMasterId id="2147483781" r:id="rId10"/>
    <p:sldMasterId id="2147483793" r:id="rId11"/>
    <p:sldMasterId id="2147483841" r:id="rId12"/>
    <p:sldMasterId id="2147483853" r:id="rId13"/>
    <p:sldMasterId id="2147483865" r:id="rId14"/>
    <p:sldMasterId id="2147483913" r:id="rId15"/>
    <p:sldMasterId id="2147483940" r:id="rId16"/>
  </p:sldMasterIdLst>
  <p:notesMasterIdLst>
    <p:notesMasterId r:id="rId57"/>
  </p:notesMasterIdLst>
  <p:sldIdLst>
    <p:sldId id="263" r:id="rId17"/>
    <p:sldId id="264" r:id="rId18"/>
    <p:sldId id="299" r:id="rId19"/>
    <p:sldId id="300" r:id="rId20"/>
    <p:sldId id="295" r:id="rId21"/>
    <p:sldId id="266" r:id="rId22"/>
    <p:sldId id="267" r:id="rId23"/>
    <p:sldId id="268" r:id="rId24"/>
    <p:sldId id="269" r:id="rId25"/>
    <p:sldId id="296" r:id="rId26"/>
    <p:sldId id="271" r:id="rId27"/>
    <p:sldId id="273" r:id="rId28"/>
    <p:sldId id="274" r:id="rId29"/>
    <p:sldId id="272" r:id="rId30"/>
    <p:sldId id="275" r:id="rId31"/>
    <p:sldId id="298" r:id="rId32"/>
    <p:sldId id="278" r:id="rId33"/>
    <p:sldId id="277" r:id="rId34"/>
    <p:sldId id="279" r:id="rId35"/>
    <p:sldId id="280" r:id="rId36"/>
    <p:sldId id="281" r:id="rId37"/>
    <p:sldId id="257" r:id="rId38"/>
    <p:sldId id="258" r:id="rId39"/>
    <p:sldId id="259" r:id="rId40"/>
    <p:sldId id="310" r:id="rId41"/>
    <p:sldId id="261" r:id="rId42"/>
    <p:sldId id="262" r:id="rId43"/>
    <p:sldId id="304" r:id="rId44"/>
    <p:sldId id="305" r:id="rId45"/>
    <p:sldId id="307" r:id="rId46"/>
    <p:sldId id="312" r:id="rId47"/>
    <p:sldId id="313" r:id="rId48"/>
    <p:sldId id="314" r:id="rId49"/>
    <p:sldId id="302" r:id="rId50"/>
    <p:sldId id="286" r:id="rId51"/>
    <p:sldId id="311" r:id="rId52"/>
    <p:sldId id="288" r:id="rId53"/>
    <p:sldId id="285" r:id="rId54"/>
    <p:sldId id="294" r:id="rId55"/>
    <p:sldId id="292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FF"/>
    <a:srgbClr val="008000"/>
    <a:srgbClr val="006600"/>
    <a:srgbClr val="080808"/>
    <a:srgbClr val="660066"/>
    <a:srgbClr val="EA005F"/>
    <a:srgbClr val="D00000"/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691" y="-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01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slide" Target="slides/slide23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42" Type="http://schemas.openxmlformats.org/officeDocument/2006/relationships/slide" Target="slides/slide26.xml"/><Relationship Id="rId47" Type="http://schemas.openxmlformats.org/officeDocument/2006/relationships/slide" Target="slides/slide31.xml"/><Relationship Id="rId50" Type="http://schemas.openxmlformats.org/officeDocument/2006/relationships/slide" Target="slides/slide34.xml"/><Relationship Id="rId55" Type="http://schemas.openxmlformats.org/officeDocument/2006/relationships/slide" Target="slides/slide39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4.xml"/><Relationship Id="rId29" Type="http://schemas.openxmlformats.org/officeDocument/2006/relationships/slide" Target="slides/slide13.xml"/><Relationship Id="rId41" Type="http://schemas.openxmlformats.org/officeDocument/2006/relationships/slide" Target="slides/slide25.xml"/><Relationship Id="rId54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slide" Target="slides/slide29.xml"/><Relationship Id="rId53" Type="http://schemas.openxmlformats.org/officeDocument/2006/relationships/slide" Target="slides/slide37.xml"/><Relationship Id="rId58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49" Type="http://schemas.openxmlformats.org/officeDocument/2006/relationships/slide" Target="slides/slide33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4" Type="http://schemas.openxmlformats.org/officeDocument/2006/relationships/slide" Target="slides/slide28.xml"/><Relationship Id="rId52" Type="http://schemas.openxmlformats.org/officeDocument/2006/relationships/slide" Target="slides/slide36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slide" Target="slides/slide32.xml"/><Relationship Id="rId56" Type="http://schemas.openxmlformats.org/officeDocument/2006/relationships/slide" Target="slides/slide40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slide" Target="slides/slide30.xml"/><Relationship Id="rId5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jpeg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5.jpeg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15.jpe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15.jpeg"/><Relationship Id="rId1" Type="http://schemas.openxmlformats.org/officeDocument/2006/relationships/image" Target="../media/image47.wmf"/><Relationship Id="rId4" Type="http://schemas.openxmlformats.org/officeDocument/2006/relationships/image" Target="../media/image49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C6029F-C197-490A-9595-157D9E3AEB1E}" type="datetimeFigureOut">
              <a:rPr lang="en-US" smtClean="0"/>
              <a:pPr/>
              <a:t>9/8/2012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26B48D-4490-46EE-9190-D0F97CE255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6043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753116-BDE6-451C-92F2-E7F521F4F651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A97BB15-F4FA-455A-BA45-78E34107BD48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xmlns="" val="12535871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848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4800600"/>
            <a:ext cx="3810000" cy="152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4800600"/>
            <a:ext cx="3810000" cy="68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5638800"/>
            <a:ext cx="3810000" cy="68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48AF6D-D676-4760-A395-08390A4FCC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785AA-4C98-4187-942C-561B1E34D9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73851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D0DCB-1B30-4AC5-A422-6D7FAA3AF0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8663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4E458-5912-42AB-8FED-EDD8F23E291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04869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764ADA-F6A0-4F8B-BD07-83B8CEABFC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34234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299A58-DFA3-40C8-BCF1-C2650D8DDAA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5699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04B0E-2F4D-4297-AB09-4FC901F2FC6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88373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C6D03-A60C-4A1E-B865-3DD3644864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69903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AF3073-DCDB-439A-947A-569BF054B9B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54766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9DC3E1-363C-4E1B-9054-29DC2A486A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23816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5DE28-04D7-42BC-BEC4-B16E7876693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75696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D6F6E-D530-4D4F-B4D5-25C8EF72A6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61831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785AA-4C98-4187-942C-561B1E34D9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39965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D0DCB-1B30-4AC5-A422-6D7FAA3AF0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58989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4E458-5912-42AB-8FED-EDD8F23E291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85384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764ADA-F6A0-4F8B-BD07-83B8CEABFC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14072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299A58-DFA3-40C8-BCF1-C2650D8DDAA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88293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04B0E-2F4D-4297-AB09-4FC901F2FC6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03922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C6D03-A60C-4A1E-B865-3DD3644864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05689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AF3073-DCDB-439A-947A-569BF054B9B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46720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9DC3E1-363C-4E1B-9054-29DC2A486A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79560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5DE28-04D7-42BC-BEC4-B16E7876693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10026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D6F6E-D530-4D4F-B4D5-25C8EF72A6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87690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785AA-4C98-4187-942C-561B1E34D9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17388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D0DCB-1B30-4AC5-A422-6D7FAA3AF0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214879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4E458-5912-42AB-8FED-EDD8F23E291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57583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764ADA-F6A0-4F8B-BD07-83B8CEABFC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16447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299A58-DFA3-40C8-BCF1-C2650D8DDAA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36470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04B0E-2F4D-4297-AB09-4FC901F2FC6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20535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C6D03-A60C-4A1E-B865-3DD3644864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64616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AF3073-DCDB-439A-947A-569BF054B9B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567838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9DC3E1-363C-4E1B-9054-29DC2A486A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44740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5DE28-04D7-42BC-BEC4-B16E7876693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152934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D6F6E-D530-4D4F-B4D5-25C8EF72A6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204119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785AA-4C98-4187-942C-561B1E34D9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09199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D0DCB-1B30-4AC5-A422-6D7FAA3AF0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194153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4E458-5912-42AB-8FED-EDD8F23E291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294448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764ADA-F6A0-4F8B-BD07-83B8CEABFC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570509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299A58-DFA3-40C8-BCF1-C2650D8DDAA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466366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04B0E-2F4D-4297-AB09-4FC901F2FC6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609189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C6D03-A60C-4A1E-B865-3DD3644864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156708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AF3073-DCDB-439A-947A-569BF054B9B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140059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9DC3E1-363C-4E1B-9054-29DC2A486A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500651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5DE28-04D7-42BC-BEC4-B16E7876693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13806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D6F6E-D530-4D4F-B4D5-25C8EF72A6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124827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785AA-4C98-4187-942C-561B1E34D9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801699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D0DCB-1B30-4AC5-A422-6D7FAA3AF0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982609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4E458-5912-42AB-8FED-EDD8F23E291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292245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764ADA-F6A0-4F8B-BD07-83B8CEABFC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930410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299A58-DFA3-40C8-BCF1-C2650D8DDAA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354239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04B0E-2F4D-4297-AB09-4FC901F2FC6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821473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C6D03-A60C-4A1E-B865-3DD3644864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43800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AF3073-DCDB-439A-947A-569BF054B9B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123172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9DC3E1-363C-4E1B-9054-29DC2A486A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850996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5DE28-04D7-42BC-BEC4-B16E7876693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376049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D6F6E-D530-4D4F-B4D5-25C8EF72A6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714008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785AA-4C98-4187-942C-561B1E34D9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516778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D0DCB-1B30-4AC5-A422-6D7FAA3AF0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304361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4E458-5912-42AB-8FED-EDD8F23E291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875782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764ADA-F6A0-4F8B-BD07-83B8CEABFC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113110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299A58-DFA3-40C8-BCF1-C2650D8DDAA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571143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04B0E-2F4D-4297-AB09-4FC901F2FC6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176971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C6D03-A60C-4A1E-B865-3DD3644864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336820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AF3073-DCDB-439A-947A-569BF054B9B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620174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9DC3E1-363C-4E1B-9054-29DC2A486A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143018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5DE28-04D7-42BC-BEC4-B16E7876693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1617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D6F6E-D530-4D4F-B4D5-25C8EF72A6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498091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785AA-4C98-4187-942C-561B1E34D9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000333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D0DCB-1B30-4AC5-A422-6D7FAA3AF0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067874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4E458-5912-42AB-8FED-EDD8F23E291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624303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764ADA-F6A0-4F8B-BD07-83B8CEABFC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757780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299A58-DFA3-40C8-BCF1-C2650D8DDAA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827807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04B0E-2F4D-4297-AB09-4FC901F2FC6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43561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C6D03-A60C-4A1E-B865-3DD3644864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93076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AF3073-DCDB-439A-947A-569BF054B9B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564048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9DC3E1-363C-4E1B-9054-29DC2A486A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374774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5DE28-04D7-42BC-BEC4-B16E7876693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56629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D6F6E-D530-4D4F-B4D5-25C8EF72A6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294488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785AA-4C98-4187-942C-561B1E34D9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890956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D0DCB-1B30-4AC5-A422-6D7FAA3AF0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006338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4E458-5912-42AB-8FED-EDD8F23E291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563917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764ADA-F6A0-4F8B-BD07-83B8CEABFC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754687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299A58-DFA3-40C8-BCF1-C2650D8DDAA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640056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04B0E-2F4D-4297-AB09-4FC901F2FC6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122956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C6D03-A60C-4A1E-B865-3DD3644864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58479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AF3073-DCDB-439A-947A-569BF054B9B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9301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9DC3E1-363C-4E1B-9054-29DC2A486A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016475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5DE28-04D7-42BC-BEC4-B16E7876693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573286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D6F6E-D530-4D4F-B4D5-25C8EF72A6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592513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785AA-4C98-4187-942C-561B1E34D9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476520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D0DCB-1B30-4AC5-A422-6D7FAA3AF0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733399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4E458-5912-42AB-8FED-EDD8F23E291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158086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764ADA-F6A0-4F8B-BD07-83B8CEABFC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20210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299A58-DFA3-40C8-BCF1-C2650D8DDAA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097726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04B0E-2F4D-4297-AB09-4FC901F2FC6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030933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C6D03-A60C-4A1E-B865-3DD3644864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486814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AF3073-DCDB-439A-947A-569BF054B9B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020021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9DC3E1-363C-4E1B-9054-29DC2A486A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236568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5DE28-04D7-42BC-BEC4-B16E7876693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288270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D6F6E-D530-4D4F-B4D5-25C8EF72A6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341925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785AA-4C98-4187-942C-561B1E34D9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093263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D0DCB-1B30-4AC5-A422-6D7FAA3AF0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916411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4E458-5912-42AB-8FED-EDD8F23E291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518701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764ADA-F6A0-4F8B-BD07-83B8CEABFC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148805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299A58-DFA3-40C8-BCF1-C2650D8DDAA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971814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04B0E-2F4D-4297-AB09-4FC901F2FC6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222424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C6D03-A60C-4A1E-B865-3DD3644864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446133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AF3073-DCDB-439A-947A-569BF054B9B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104700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9DC3E1-363C-4E1B-9054-29DC2A486A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482943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5DE28-04D7-42BC-BEC4-B16E7876693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152552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D6F6E-D530-4D4F-B4D5-25C8EF72A6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986129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785AA-4C98-4187-942C-561B1E34D9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627870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D0DCB-1B30-4AC5-A422-6D7FAA3AF0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655795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4E458-5912-42AB-8FED-EDD8F23E291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222174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764ADA-F6A0-4F8B-BD07-83B8CEABFC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479507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299A58-DFA3-40C8-BCF1-C2650D8DDAA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345136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04B0E-2F4D-4297-AB09-4FC901F2FC6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239505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C6D03-A60C-4A1E-B865-3DD3644864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166731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AF3073-DCDB-439A-947A-569BF054B9B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522856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9DC3E1-363C-4E1B-9054-29DC2A486A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368040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5DE28-04D7-42BC-BEC4-B16E7876693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590042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D6F6E-D530-4D4F-B4D5-25C8EF72A6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6842261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785AA-4C98-4187-942C-561B1E34D9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809230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D0DCB-1B30-4AC5-A422-6D7FAA3AF0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439116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4E458-5912-42AB-8FED-EDD8F23E291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581656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764ADA-F6A0-4F8B-BD07-83B8CEABFC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84517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299A58-DFA3-40C8-BCF1-C2650D8DDAA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701293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04B0E-2F4D-4297-AB09-4FC901F2FC6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51385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C6D03-A60C-4A1E-B865-3DD3644864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601957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AF3073-DCDB-439A-947A-569BF054B9B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810550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9DC3E1-363C-4E1B-9054-29DC2A486A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374765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5DE28-04D7-42BC-BEC4-B16E7876693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956291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D6F6E-D530-4D4F-B4D5-25C8EF72A6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6742689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785AA-4C98-4187-942C-561B1E34D9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614961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D0DCB-1B30-4AC5-A422-6D7FAA3AF0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726086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4E458-5912-42AB-8FED-EDD8F23E291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679117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764ADA-F6A0-4F8B-BD07-83B8CEABFC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5380395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299A58-DFA3-40C8-BCF1-C2650D8DDAA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330692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04B0E-2F4D-4297-AB09-4FC901F2FC6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12135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C6D03-A60C-4A1E-B865-3DD3644864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1467255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AF3073-DCDB-439A-947A-569BF054B9B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3982236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9DC3E1-363C-4E1B-9054-29DC2A486A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5524841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5DE28-04D7-42BC-BEC4-B16E7876693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224661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D6F6E-D530-4D4F-B4D5-25C8EF72A6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7148667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785AA-4C98-4187-942C-561B1E34D9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4455204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D0DCB-1B30-4AC5-A422-6D7FAA3AF0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5057474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4E458-5912-42AB-8FED-EDD8F23E291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085796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764ADA-F6A0-4F8B-BD07-83B8CEABFC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716120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299A58-DFA3-40C8-BCF1-C2650D8DDAA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814359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04B0E-2F4D-4297-AB09-4FC901F2FC6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923342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C6D03-A60C-4A1E-B865-3DD36448644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56090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AF3073-DCDB-439A-947A-569BF054B9B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815080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9DC3E1-363C-4E1B-9054-29DC2A486A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3599420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5DE28-04D7-42BC-BEC4-B16E7876693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2654966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D6F6E-D530-4D4F-B4D5-25C8EF72A6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9871447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529B-31F1-4AFD-B68F-5989CCA7CB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F4603-7BDD-4C82-A650-FA28A186595C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2897372"/>
      </p:ext>
    </p:extLst>
  </p:cSld>
  <p:clrMapOvr>
    <a:masterClrMapping/>
  </p:clrMapOvr>
  <p:hf sldNum="0" hdr="0" ftr="0" dt="0"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529B-31F1-4AFD-B68F-5989CCA7CB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88C63-452C-4269-B0CC-48ED9BEC985C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2213328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529B-31F1-4AFD-B68F-5989CCA7CB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4AF26F-479A-4F72-8074-FB16548A1296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8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 </a:t>
            </a:r>
          </a:p>
        </p:txBody>
      </p:sp>
      <p:sp>
        <p:nvSpPr>
          <p:cNvPr id="9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7155463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A36AF9-6E5E-4C94-8A34-2E55BFF82BED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9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10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6360612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6FFA36-A05E-4ED5-9DC7-2E2D551FA4EA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11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Devices.</a:t>
            </a:r>
          </a:p>
        </p:txBody>
      </p:sp>
      <p:sp>
        <p:nvSpPr>
          <p:cNvPr id="12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13598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529B-31F1-4AFD-B68F-5989CCA7CB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770DA7-9E64-46ED-BD0F-BCABEAAE81FF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7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8" name="Text Box 34"/>
          <p:cNvSpPr txBox="1">
            <a:spLocks noChangeArrowheads="1"/>
          </p:cNvSpPr>
          <p:nvPr userDrawn="1"/>
        </p:nvSpPr>
        <p:spPr bwMode="auto">
          <a:xfrm>
            <a:off x="428625" y="6407150"/>
            <a:ext cx="1428750" cy="26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defRPr/>
            </a:pPr>
            <a:endParaRPr kumimoji="1" lang="en-US" altLang="ko-KR" sz="1600" i="1" dirty="0">
              <a:solidFill>
                <a:srgbClr val="8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굴림" pitchFamily="50" charset="-127"/>
            </a:endParaRPr>
          </a:p>
        </p:txBody>
      </p:sp>
      <p:sp>
        <p:nvSpPr>
          <p:cNvPr id="9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901037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BF912A-74C8-421F-9E37-1690A0071692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6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7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0000459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529B-31F1-4AFD-B68F-5989CCA7CB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C814B6-5619-48FD-94C3-B5E575E11429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.</a:t>
            </a:r>
          </a:p>
        </p:txBody>
      </p:sp>
      <p:sp>
        <p:nvSpPr>
          <p:cNvPr id="9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0049461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529B-31F1-4AFD-B68F-5989CCA7CB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DB132B-A72B-4754-B2B3-FA98ED44008F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9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10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171552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529B-31F1-4AFD-B68F-5989CCA7CB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59EA8F-8D54-49C8-BCEA-3F3AAE28AFE6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8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9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7419975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A529B-31F1-4AFD-B68F-5989CCA7CB1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9/8/2012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A0E647-AD13-4D2D-A626-12EE4737DA77}" type="slidenum">
              <a:rPr lang="en-US" altLang="ko-KR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8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Devices.</a:t>
            </a:r>
          </a:p>
        </p:txBody>
      </p:sp>
      <p:sp>
        <p:nvSpPr>
          <p:cNvPr id="9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6329572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47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8" name="Rectangle 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C2F33-0BC8-48B7-BF53-9550C9D95A94}" type="slidenum">
              <a:rPr lang="en-US" altLang="ko-K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/34</a:t>
            </a:r>
          </a:p>
        </p:txBody>
      </p:sp>
    </p:spTree>
    <p:extLst>
      <p:ext uri="{BB962C8B-B14F-4D97-AF65-F5344CB8AC3E}">
        <p14:creationId xmlns:p14="http://schemas.microsoft.com/office/powerpoint/2010/main" xmlns="" val="100388787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3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 lab.</a:t>
            </a:r>
          </a:p>
        </p:txBody>
      </p:sp>
      <p:pic>
        <p:nvPicPr>
          <p:cNvPr id="4" name="Picture 31" descr="chip"/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459788" y="6343650"/>
            <a:ext cx="6858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33"/>
          <p:cNvGrpSpPr>
            <a:grpSpLocks/>
          </p:cNvGrpSpPr>
          <p:nvPr userDrawn="1"/>
        </p:nvGrpSpPr>
        <p:grpSpPr bwMode="auto">
          <a:xfrm>
            <a:off x="546100" y="6407150"/>
            <a:ext cx="1311275" cy="425450"/>
            <a:chOff x="1862" y="2736"/>
            <a:chExt cx="826" cy="268"/>
          </a:xfrm>
        </p:grpSpPr>
        <p:sp>
          <p:nvSpPr>
            <p:cNvPr id="6" name="Text Box 34"/>
            <p:cNvSpPr txBox="1">
              <a:spLocks noChangeArrowheads="1"/>
            </p:cNvSpPr>
            <p:nvPr userDrawn="1"/>
          </p:nvSpPr>
          <p:spPr bwMode="auto">
            <a:xfrm>
              <a:off x="1872" y="2736"/>
              <a:ext cx="816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base" latinLnBrk="1">
                <a:lnSpc>
                  <a:spcPct val="70000"/>
                </a:lnSpc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kumimoji="1" lang="en-US" altLang="ko-KR" sz="1600" b="1" i="1">
                  <a:solidFill>
                    <a:srgbClr val="80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굴림" pitchFamily="50" charset="-127"/>
                </a:rPr>
                <a:t>Kwangwoon</a:t>
              </a:r>
              <a:endParaRPr kumimoji="1" lang="en-US" altLang="ko-KR" sz="1600" i="1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endParaRPr>
            </a:p>
          </p:txBody>
        </p:sp>
        <p:sp>
          <p:nvSpPr>
            <p:cNvPr id="7" name="Text Box 35"/>
            <p:cNvSpPr txBox="1">
              <a:spLocks noChangeArrowheads="1"/>
            </p:cNvSpPr>
            <p:nvPr userDrawn="1"/>
          </p:nvSpPr>
          <p:spPr bwMode="auto">
            <a:xfrm>
              <a:off x="1862" y="2852"/>
              <a:ext cx="768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dist" fontAlgn="base" latinLnBrk="1">
                <a:lnSpc>
                  <a:spcPct val="70000"/>
                </a:lnSpc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kumimoji="1" lang="en-US" altLang="ko-KR" sz="1400" i="1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University</a:t>
              </a:r>
              <a:endParaRPr kumimoji="1" lang="en-US" altLang="ko-KR" sz="1400" dirty="0">
                <a:solidFill>
                  <a:srgbClr val="800000"/>
                </a:solidFill>
                <a:latin typeface="Gulim" pitchFamily="34" charset="-127"/>
              </a:endParaRPr>
            </a:p>
          </p:txBody>
        </p:sp>
      </p:grpSp>
      <p:sp>
        <p:nvSpPr>
          <p:cNvPr id="8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9" name="AutoShape 29"/>
          <p:cNvSpPr>
            <a:spLocks noChangeArrowheads="1"/>
          </p:cNvSpPr>
          <p:nvPr userDrawn="1"/>
        </p:nvSpPr>
        <p:spPr bwMode="auto">
          <a:xfrm>
            <a:off x="0" y="6354763"/>
            <a:ext cx="9180513" cy="503237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10" name="Freeform 30"/>
          <p:cNvSpPr>
            <a:spLocks/>
          </p:cNvSpPr>
          <p:nvPr userDrawn="1"/>
        </p:nvSpPr>
        <p:spPr bwMode="auto">
          <a:xfrm>
            <a:off x="0" y="0"/>
            <a:ext cx="3392488" cy="4495800"/>
          </a:xfrm>
          <a:custGeom>
            <a:avLst/>
            <a:gdLst/>
            <a:ahLst/>
            <a:cxnLst>
              <a:cxn ang="0">
                <a:pos x="1803" y="1365"/>
              </a:cxn>
              <a:cxn ang="0">
                <a:pos x="1418" y="0"/>
              </a:cxn>
              <a:cxn ang="0">
                <a:pos x="0" y="0"/>
              </a:cxn>
              <a:cxn ang="0">
                <a:pos x="0" y="2448"/>
              </a:cxn>
              <a:cxn ang="0">
                <a:pos x="1803" y="1365"/>
              </a:cxn>
            </a:cxnLst>
            <a:rect l="0" t="0" r="r" b="b"/>
            <a:pathLst>
              <a:path w="1803" h="2448">
                <a:moveTo>
                  <a:pt x="1803" y="1365"/>
                </a:moveTo>
                <a:lnTo>
                  <a:pt x="1418" y="0"/>
                </a:lnTo>
                <a:lnTo>
                  <a:pt x="0" y="0"/>
                </a:lnTo>
                <a:lnTo>
                  <a:pt x="0" y="2448"/>
                </a:lnTo>
                <a:lnTo>
                  <a:pt x="1803" y="1365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11" name="Rectangle 31"/>
          <p:cNvSpPr>
            <a:spLocks noChangeArrowheads="1"/>
          </p:cNvSpPr>
          <p:nvPr userDrawn="1"/>
        </p:nvSpPr>
        <p:spPr bwMode="auto">
          <a:xfrm>
            <a:off x="11652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12" name="Rectangle 32"/>
          <p:cNvSpPr>
            <a:spLocks noChangeArrowheads="1"/>
          </p:cNvSpPr>
          <p:nvPr userDrawn="1"/>
        </p:nvSpPr>
        <p:spPr bwMode="auto">
          <a:xfrm>
            <a:off x="1484313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13" name="Rectangle 33"/>
          <p:cNvSpPr>
            <a:spLocks noChangeArrowheads="1"/>
          </p:cNvSpPr>
          <p:nvPr userDrawn="1"/>
        </p:nvSpPr>
        <p:spPr bwMode="auto">
          <a:xfrm>
            <a:off x="1806575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14" name="Rectangle 34"/>
          <p:cNvSpPr>
            <a:spLocks noChangeArrowheads="1"/>
          </p:cNvSpPr>
          <p:nvPr userDrawn="1"/>
        </p:nvSpPr>
        <p:spPr bwMode="auto">
          <a:xfrm>
            <a:off x="2125663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15" name="Rectangle 35"/>
          <p:cNvSpPr>
            <a:spLocks noChangeArrowheads="1"/>
          </p:cNvSpPr>
          <p:nvPr userDrawn="1"/>
        </p:nvSpPr>
        <p:spPr bwMode="auto">
          <a:xfrm>
            <a:off x="2446338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16" name="Rectangle 36"/>
          <p:cNvSpPr>
            <a:spLocks noChangeArrowheads="1"/>
          </p:cNvSpPr>
          <p:nvPr userDrawn="1"/>
        </p:nvSpPr>
        <p:spPr bwMode="auto">
          <a:xfrm>
            <a:off x="27654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17" name="Rectangle 37"/>
          <p:cNvSpPr>
            <a:spLocks noChangeArrowheads="1"/>
          </p:cNvSpPr>
          <p:nvPr userDrawn="1"/>
        </p:nvSpPr>
        <p:spPr bwMode="auto">
          <a:xfrm>
            <a:off x="3086100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18" name="Rectangle 38"/>
          <p:cNvSpPr>
            <a:spLocks noChangeArrowheads="1"/>
          </p:cNvSpPr>
          <p:nvPr userDrawn="1"/>
        </p:nvSpPr>
        <p:spPr bwMode="auto">
          <a:xfrm>
            <a:off x="3405188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19" name="Rectangle 39"/>
          <p:cNvSpPr>
            <a:spLocks noChangeArrowheads="1"/>
          </p:cNvSpPr>
          <p:nvPr userDrawn="1"/>
        </p:nvSpPr>
        <p:spPr bwMode="auto">
          <a:xfrm>
            <a:off x="3725863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20" name="Rectangle 40"/>
          <p:cNvSpPr>
            <a:spLocks noChangeArrowheads="1"/>
          </p:cNvSpPr>
          <p:nvPr userDrawn="1"/>
        </p:nvSpPr>
        <p:spPr bwMode="auto">
          <a:xfrm>
            <a:off x="4044950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21" name="Rectangle 41"/>
          <p:cNvSpPr>
            <a:spLocks noChangeArrowheads="1"/>
          </p:cNvSpPr>
          <p:nvPr userDrawn="1"/>
        </p:nvSpPr>
        <p:spPr bwMode="auto">
          <a:xfrm>
            <a:off x="4367213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22" name="Rectangle 42"/>
          <p:cNvSpPr>
            <a:spLocks noChangeArrowheads="1"/>
          </p:cNvSpPr>
          <p:nvPr userDrawn="1"/>
        </p:nvSpPr>
        <p:spPr bwMode="auto">
          <a:xfrm>
            <a:off x="4686300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23" name="Rectangle 43"/>
          <p:cNvSpPr>
            <a:spLocks noChangeArrowheads="1"/>
          </p:cNvSpPr>
          <p:nvPr userDrawn="1"/>
        </p:nvSpPr>
        <p:spPr bwMode="auto">
          <a:xfrm>
            <a:off x="5006975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24" name="Rectangle 44"/>
          <p:cNvSpPr>
            <a:spLocks noChangeArrowheads="1"/>
          </p:cNvSpPr>
          <p:nvPr userDrawn="1"/>
        </p:nvSpPr>
        <p:spPr bwMode="auto">
          <a:xfrm>
            <a:off x="5326063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25" name="Rectangle 45"/>
          <p:cNvSpPr>
            <a:spLocks noChangeArrowheads="1"/>
          </p:cNvSpPr>
          <p:nvPr userDrawn="1"/>
        </p:nvSpPr>
        <p:spPr bwMode="auto">
          <a:xfrm>
            <a:off x="5646738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26" name="Rectangle 46"/>
          <p:cNvSpPr>
            <a:spLocks noChangeArrowheads="1"/>
          </p:cNvSpPr>
          <p:nvPr userDrawn="1"/>
        </p:nvSpPr>
        <p:spPr bwMode="auto">
          <a:xfrm>
            <a:off x="59658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27" name="Rectangle 47"/>
          <p:cNvSpPr>
            <a:spLocks noChangeArrowheads="1"/>
          </p:cNvSpPr>
          <p:nvPr userDrawn="1"/>
        </p:nvSpPr>
        <p:spPr bwMode="auto">
          <a:xfrm>
            <a:off x="6286500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28" name="Rectangle 48"/>
          <p:cNvSpPr>
            <a:spLocks noChangeArrowheads="1"/>
          </p:cNvSpPr>
          <p:nvPr userDrawn="1"/>
        </p:nvSpPr>
        <p:spPr bwMode="auto">
          <a:xfrm>
            <a:off x="6605588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29" name="Rectangle 49"/>
          <p:cNvSpPr>
            <a:spLocks noChangeArrowheads="1"/>
          </p:cNvSpPr>
          <p:nvPr userDrawn="1"/>
        </p:nvSpPr>
        <p:spPr bwMode="auto">
          <a:xfrm>
            <a:off x="6927850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30" name="Rectangle 50"/>
          <p:cNvSpPr>
            <a:spLocks noChangeArrowheads="1"/>
          </p:cNvSpPr>
          <p:nvPr userDrawn="1"/>
        </p:nvSpPr>
        <p:spPr bwMode="auto">
          <a:xfrm>
            <a:off x="7246938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31" name="Text Box 51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Devices.</a:t>
            </a:r>
          </a:p>
        </p:txBody>
      </p:sp>
      <p:grpSp>
        <p:nvGrpSpPr>
          <p:cNvPr id="32" name="Group 53"/>
          <p:cNvGrpSpPr>
            <a:grpSpLocks/>
          </p:cNvGrpSpPr>
          <p:nvPr userDrawn="1"/>
        </p:nvGrpSpPr>
        <p:grpSpPr bwMode="auto">
          <a:xfrm>
            <a:off x="3922713" y="2438400"/>
            <a:ext cx="5257800" cy="4038600"/>
            <a:chOff x="2928" y="1536"/>
            <a:chExt cx="3312" cy="2544"/>
          </a:xfrm>
        </p:grpSpPr>
        <p:sp>
          <p:nvSpPr>
            <p:cNvPr id="33" name="Freeform 54"/>
            <p:cNvSpPr>
              <a:spLocks/>
            </p:cNvSpPr>
            <p:nvPr userDrawn="1"/>
          </p:nvSpPr>
          <p:spPr bwMode="auto">
            <a:xfrm>
              <a:off x="4525" y="1536"/>
              <a:ext cx="1715" cy="2544"/>
            </a:xfrm>
            <a:custGeom>
              <a:avLst/>
              <a:gdLst/>
              <a:ahLst/>
              <a:cxnLst>
                <a:cxn ang="0">
                  <a:pos x="1712" y="0"/>
                </a:cxn>
                <a:cxn ang="0">
                  <a:pos x="0" y="518"/>
                </a:cxn>
                <a:cxn ang="0">
                  <a:pos x="1034" y="2544"/>
                </a:cxn>
                <a:cxn ang="0">
                  <a:pos x="1715" y="2337"/>
                </a:cxn>
                <a:cxn ang="0">
                  <a:pos x="1715" y="8"/>
                </a:cxn>
                <a:cxn ang="0">
                  <a:pos x="1712" y="0"/>
                </a:cxn>
              </a:cxnLst>
              <a:rect l="0" t="0" r="r" b="b"/>
              <a:pathLst>
                <a:path w="1715" h="2544">
                  <a:moveTo>
                    <a:pt x="1712" y="0"/>
                  </a:moveTo>
                  <a:lnTo>
                    <a:pt x="0" y="518"/>
                  </a:lnTo>
                  <a:lnTo>
                    <a:pt x="1034" y="2544"/>
                  </a:lnTo>
                  <a:lnTo>
                    <a:pt x="1715" y="2337"/>
                  </a:lnTo>
                  <a:lnTo>
                    <a:pt x="1715" y="8"/>
                  </a:lnTo>
                  <a:lnTo>
                    <a:pt x="1712" y="0"/>
                  </a:lnTo>
                  <a:close/>
                </a:path>
              </a:pathLst>
            </a:cu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latin typeface="Gulim" pitchFamily="34" charset="-127"/>
              </a:endParaRPr>
            </a:p>
          </p:txBody>
        </p:sp>
        <p:sp>
          <p:nvSpPr>
            <p:cNvPr id="34" name="Rectangle 55"/>
            <p:cNvSpPr>
              <a:spLocks noChangeArrowheads="1"/>
            </p:cNvSpPr>
            <p:nvPr userDrawn="1"/>
          </p:nvSpPr>
          <p:spPr bwMode="auto">
            <a:xfrm>
              <a:off x="2928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latin typeface="Gulim" pitchFamily="34" charset="-127"/>
              </a:endParaRPr>
            </a:p>
          </p:txBody>
        </p:sp>
        <p:sp>
          <p:nvSpPr>
            <p:cNvPr id="35" name="Rectangle 56"/>
            <p:cNvSpPr>
              <a:spLocks noChangeArrowheads="1"/>
            </p:cNvSpPr>
            <p:nvPr userDrawn="1"/>
          </p:nvSpPr>
          <p:spPr bwMode="auto">
            <a:xfrm>
              <a:off x="3175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latin typeface="Gulim" pitchFamily="34" charset="-127"/>
              </a:endParaRPr>
            </a:p>
          </p:txBody>
        </p:sp>
        <p:sp>
          <p:nvSpPr>
            <p:cNvPr id="36" name="Rectangle 57"/>
            <p:cNvSpPr>
              <a:spLocks noChangeArrowheads="1"/>
            </p:cNvSpPr>
            <p:nvPr userDrawn="1"/>
          </p:nvSpPr>
          <p:spPr bwMode="auto">
            <a:xfrm>
              <a:off x="3422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latin typeface="Gulim" pitchFamily="34" charset="-127"/>
              </a:endParaRPr>
            </a:p>
          </p:txBody>
        </p:sp>
        <p:sp>
          <p:nvSpPr>
            <p:cNvPr id="37" name="Rectangle 58"/>
            <p:cNvSpPr>
              <a:spLocks noChangeArrowheads="1"/>
            </p:cNvSpPr>
            <p:nvPr userDrawn="1"/>
          </p:nvSpPr>
          <p:spPr bwMode="auto">
            <a:xfrm>
              <a:off x="3669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latin typeface="Gulim" pitchFamily="34" charset="-127"/>
              </a:endParaRPr>
            </a:p>
          </p:txBody>
        </p:sp>
        <p:sp>
          <p:nvSpPr>
            <p:cNvPr id="38" name="Rectangle 59"/>
            <p:cNvSpPr>
              <a:spLocks noChangeArrowheads="1"/>
            </p:cNvSpPr>
            <p:nvPr userDrawn="1"/>
          </p:nvSpPr>
          <p:spPr bwMode="auto">
            <a:xfrm>
              <a:off x="3916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latin typeface="Gulim" pitchFamily="34" charset="-127"/>
              </a:endParaRPr>
            </a:p>
          </p:txBody>
        </p:sp>
        <p:sp>
          <p:nvSpPr>
            <p:cNvPr id="39" name="Rectangle 60"/>
            <p:cNvSpPr>
              <a:spLocks noChangeArrowheads="1"/>
            </p:cNvSpPr>
            <p:nvPr userDrawn="1"/>
          </p:nvSpPr>
          <p:spPr bwMode="auto">
            <a:xfrm>
              <a:off x="4163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latin typeface="Gulim" pitchFamily="34" charset="-127"/>
              </a:endParaRPr>
            </a:p>
          </p:txBody>
        </p:sp>
        <p:sp>
          <p:nvSpPr>
            <p:cNvPr id="40" name="Rectangle 61"/>
            <p:cNvSpPr>
              <a:spLocks noChangeArrowheads="1"/>
            </p:cNvSpPr>
            <p:nvPr userDrawn="1"/>
          </p:nvSpPr>
          <p:spPr bwMode="auto">
            <a:xfrm>
              <a:off x="4410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latin typeface="Gulim" pitchFamily="34" charset="-127"/>
              </a:endParaRPr>
            </a:p>
          </p:txBody>
        </p:sp>
        <p:sp>
          <p:nvSpPr>
            <p:cNvPr id="41" name="Rectangle 62"/>
            <p:cNvSpPr>
              <a:spLocks noChangeArrowheads="1"/>
            </p:cNvSpPr>
            <p:nvPr userDrawn="1"/>
          </p:nvSpPr>
          <p:spPr bwMode="auto">
            <a:xfrm>
              <a:off x="4656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latin typeface="Gulim" pitchFamily="34" charset="-127"/>
              </a:endParaRPr>
            </a:p>
          </p:txBody>
        </p:sp>
        <p:sp>
          <p:nvSpPr>
            <p:cNvPr id="42" name="Rectangle 63"/>
            <p:cNvSpPr>
              <a:spLocks noChangeArrowheads="1"/>
            </p:cNvSpPr>
            <p:nvPr userDrawn="1"/>
          </p:nvSpPr>
          <p:spPr bwMode="auto">
            <a:xfrm>
              <a:off x="4903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latin typeface="Gulim" pitchFamily="34" charset="-127"/>
              </a:endParaRPr>
            </a:p>
          </p:txBody>
        </p:sp>
        <p:sp>
          <p:nvSpPr>
            <p:cNvPr id="43" name="Rectangle 64"/>
            <p:cNvSpPr>
              <a:spLocks noChangeArrowheads="1"/>
            </p:cNvSpPr>
            <p:nvPr userDrawn="1"/>
          </p:nvSpPr>
          <p:spPr bwMode="auto">
            <a:xfrm>
              <a:off x="5150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latin typeface="Gulim" pitchFamily="34" charset="-127"/>
              </a:endParaRPr>
            </a:p>
          </p:txBody>
        </p:sp>
        <p:sp>
          <p:nvSpPr>
            <p:cNvPr id="44" name="Rectangle 65"/>
            <p:cNvSpPr>
              <a:spLocks noChangeArrowheads="1"/>
            </p:cNvSpPr>
            <p:nvPr userDrawn="1"/>
          </p:nvSpPr>
          <p:spPr bwMode="auto">
            <a:xfrm>
              <a:off x="5397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latin typeface="Gulim" pitchFamily="34" charset="-127"/>
              </a:endParaRPr>
            </a:p>
          </p:txBody>
        </p:sp>
        <p:sp>
          <p:nvSpPr>
            <p:cNvPr id="45" name="Rectangle 66"/>
            <p:cNvSpPr>
              <a:spLocks noChangeArrowheads="1"/>
            </p:cNvSpPr>
            <p:nvPr userDrawn="1"/>
          </p:nvSpPr>
          <p:spPr bwMode="auto">
            <a:xfrm>
              <a:off x="5644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latin typeface="Gulim" pitchFamily="34" charset="-127"/>
              </a:endParaRPr>
            </a:p>
          </p:txBody>
        </p:sp>
        <p:sp>
          <p:nvSpPr>
            <p:cNvPr id="46" name="Rectangle 67"/>
            <p:cNvSpPr>
              <a:spLocks noChangeArrowheads="1"/>
            </p:cNvSpPr>
            <p:nvPr userDrawn="1"/>
          </p:nvSpPr>
          <p:spPr bwMode="auto">
            <a:xfrm>
              <a:off x="5891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latin typeface="Gulim" pitchFamily="34" charset="-127"/>
              </a:endParaRPr>
            </a:p>
          </p:txBody>
        </p:sp>
        <p:sp>
          <p:nvSpPr>
            <p:cNvPr id="47" name="Rectangle 68"/>
            <p:cNvSpPr>
              <a:spLocks noChangeArrowheads="1"/>
            </p:cNvSpPr>
            <p:nvPr userDrawn="1"/>
          </p:nvSpPr>
          <p:spPr bwMode="auto">
            <a:xfrm>
              <a:off x="6138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>
                <a:solidFill>
                  <a:prstClr val="black"/>
                </a:solidFill>
                <a:latin typeface="Gulim" pitchFamily="34" charset="-127"/>
              </a:endParaRPr>
            </a:p>
          </p:txBody>
        </p:sp>
      </p:grpSp>
      <p:sp>
        <p:nvSpPr>
          <p:cNvPr id="48" name="Rectangle 27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/</a:t>
            </a:r>
          </a:p>
        </p:txBody>
      </p:sp>
      <p:sp>
        <p:nvSpPr>
          <p:cNvPr id="49" name="Rectangle 28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5715000" y="6400800"/>
            <a:ext cx="2571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0844945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48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49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0" y="0"/>
            <a:ext cx="9144000" cy="6921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0" name="Rectangle 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F182B-440C-47DB-AC22-17AA139770D6}" type="slidenum">
              <a:rPr lang="en-US" altLang="ko-K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/34</a:t>
            </a:r>
          </a:p>
        </p:txBody>
      </p:sp>
    </p:spTree>
    <p:extLst>
      <p:ext uri="{BB962C8B-B14F-4D97-AF65-F5344CB8AC3E}">
        <p14:creationId xmlns:p14="http://schemas.microsoft.com/office/powerpoint/2010/main" xmlns="" val="1667070311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47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48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9" name="Rectangle 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D33CD-5251-499B-B33D-3D9697097254}" type="slidenum">
              <a:rPr lang="en-US" altLang="ko-K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r>
              <a:rPr lang="en-US" altLang="ko-KR">
                <a:solidFill>
                  <a:prstClr val="black">
                    <a:tint val="75000"/>
                  </a:prstClr>
                </a:solidFill>
              </a:rPr>
              <a:t>/34</a:t>
            </a:r>
          </a:p>
        </p:txBody>
      </p:sp>
    </p:spTree>
    <p:extLst>
      <p:ext uri="{BB962C8B-B14F-4D97-AF65-F5344CB8AC3E}">
        <p14:creationId xmlns:p14="http://schemas.microsoft.com/office/powerpoint/2010/main" xmlns="" val="314078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slideLayout" Target="../slideLayouts/slideLayout180.xml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12" Type="http://schemas.openxmlformats.org/officeDocument/2006/relationships/slideLayout" Target="../slideLayouts/slideLayout179.xml"/><Relationship Id="rId2" Type="http://schemas.openxmlformats.org/officeDocument/2006/relationships/slideLayout" Target="../slideLayouts/slideLayout169.xml"/><Relationship Id="rId16" Type="http://schemas.openxmlformats.org/officeDocument/2006/relationships/theme" Target="../theme/theme16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5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Relationship Id="rId14" Type="http://schemas.openxmlformats.org/officeDocument/2006/relationships/slideLayout" Target="../slideLayouts/slideLayout1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956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title style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smtClean="0"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9E7583-72FD-472F-B3F0-50BBF48B1EAA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5347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title style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smtClean="0"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9E7583-72FD-472F-B3F0-50BBF48B1EAA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1549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title style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smtClean="0"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9E7583-72FD-472F-B3F0-50BBF48B1EAA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0874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title style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smtClean="0"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9E7583-72FD-472F-B3F0-50BBF48B1EAA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1351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title style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smtClean="0"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9E7583-72FD-472F-B3F0-50BBF48B1EAA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89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title style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smtClean="0"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9E7583-72FD-472F-B3F0-50BBF48B1EAA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3525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title style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smtClean="0"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9E7583-72FD-472F-B3F0-50BBF48B1EAA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655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title style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smtClean="0"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9E7583-72FD-472F-B3F0-50BBF48B1EAA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7007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title style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smtClean="0"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9E7583-72FD-472F-B3F0-50BBF48B1EAA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0651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title style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smtClean="0"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9E7583-72FD-472F-B3F0-50BBF48B1EAA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9465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title style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smtClean="0"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9E7583-72FD-472F-B3F0-50BBF48B1EAA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9786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title style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smtClean="0"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9E7583-72FD-472F-B3F0-50BBF48B1EAA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661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title style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smtClean="0"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9E7583-72FD-472F-B3F0-50BBF48B1EAA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4966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title style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Click to edit Master text styles</a:t>
            </a:r>
          </a:p>
          <a:p>
            <a:pPr lvl="1"/>
            <a:r>
              <a:rPr lang="th-TH" smtClean="0"/>
              <a:t>Second level</a:t>
            </a:r>
          </a:p>
          <a:p>
            <a:pPr lvl="2"/>
            <a:r>
              <a:rPr lang="th-TH" smtClean="0"/>
              <a:t>Third level</a:t>
            </a:r>
          </a:p>
          <a:p>
            <a:pPr lvl="3"/>
            <a:r>
              <a:rPr lang="th-TH" smtClean="0"/>
              <a:t>Fourth level</a:t>
            </a:r>
          </a:p>
          <a:p>
            <a:pPr lvl="4"/>
            <a:r>
              <a:rPr lang="th-TH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smtClean="0">
                <a:latin typeface="Comic Sans MS" pitchFamily="6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59E7583-72FD-472F-B3F0-50BBF48B1EAA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2642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</a:pPr>
            <a:fld id="{71F8466D-1917-4F8C-9F9F-F1E75427EBB1}" type="datetimeFigureOut">
              <a:rPr kumimoji="1" lang="en-US" b="1" smtClean="0">
                <a:solidFill>
                  <a:prstClr val="black">
                    <a:tint val="75000"/>
                  </a:prstClr>
                </a:solidFill>
                <a:latin typeface="Gulim" pitchFamily="34" charset="-127"/>
              </a:rPr>
              <a:pPr fontAlgn="base" latinLnBrk="1">
                <a:spcBef>
                  <a:spcPct val="0"/>
                </a:spcBef>
                <a:spcAft>
                  <a:spcPct val="0"/>
                </a:spcAft>
              </a:pPr>
              <a:t>9/8/2012</a:t>
            </a:fld>
            <a:endParaRPr kumimoji="1" lang="en-US" b="1">
              <a:solidFill>
                <a:prstClr val="black">
                  <a:tint val="75000"/>
                </a:prstClr>
              </a:solidFill>
              <a:latin typeface="Gulim" pitchFamily="34" charset="-127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</a:pPr>
            <a:endParaRPr kumimoji="1" lang="en-US" b="1">
              <a:solidFill>
                <a:prstClr val="black">
                  <a:tint val="75000"/>
                </a:prstClr>
              </a:solidFill>
              <a:latin typeface="Gulim" pitchFamily="34" charset="-127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fld id="{378F4603-7BDD-4C82-A650-FA28A186595C}" type="slidenum">
              <a:rPr kumimoji="1" lang="en-US" altLang="ko-KR" b="1" smtClean="0">
                <a:solidFill>
                  <a:prstClr val="black">
                    <a:tint val="75000"/>
                  </a:prstClr>
                </a:solidFill>
                <a:latin typeface="Gulim" pitchFamily="34" charset="-127"/>
              </a:rPr>
              <a:pPr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 b="1">
              <a:solidFill>
                <a:prstClr val="black">
                  <a:tint val="75000"/>
                </a:prstClr>
              </a:solidFill>
              <a:latin typeface="Gulim" pitchFamily="34" charset="-127"/>
            </a:endParaRPr>
          </a:p>
        </p:txBody>
      </p:sp>
      <p:sp>
        <p:nvSpPr>
          <p:cNvPr id="7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8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 latinLnBrk="1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ko-KR" b="1" i="1" dirty="0">
                <a:solidFill>
                  <a:srgbClr val="0000FF"/>
                </a:solidFill>
                <a:latin typeface="Times New Roman" pitchFamily="18" charset="0"/>
                <a:ea typeface="MS Gothic" pitchFamily="49" charset="-128"/>
              </a:rPr>
              <a:t>Semiconductor Devices </a:t>
            </a:r>
          </a:p>
        </p:txBody>
      </p:sp>
      <p:sp>
        <p:nvSpPr>
          <p:cNvPr id="9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b="1">
              <a:solidFill>
                <a:prstClr val="black"/>
              </a:solidFill>
              <a:latin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5681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  <p:sldLayoutId id="2147483952" r:id="rId12"/>
    <p:sldLayoutId id="2147483953" r:id="rId13"/>
    <p:sldLayoutId id="2147483954" r:id="rId14"/>
    <p:sldLayoutId id="2147483955" r:id="rId1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7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37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9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48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59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4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81.xml"/><Relationship Id="rId1" Type="http://schemas.openxmlformats.org/officeDocument/2006/relationships/vmlDrawing" Target="../drawings/vmlDrawing10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0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92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8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103.xml"/><Relationship Id="rId1" Type="http://schemas.openxmlformats.org/officeDocument/2006/relationships/vmlDrawing" Target="../drawings/vmlDrawing13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114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36.jpe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33.png"/><Relationship Id="rId4" Type="http://schemas.openxmlformats.org/officeDocument/2006/relationships/oleObject" Target="../embeddings/oleObject23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25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26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44.png"/><Relationship Id="rId4" Type="http://schemas.openxmlformats.org/officeDocument/2006/relationships/oleObject" Target="../embeddings/oleObject30.bin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oleObject" Target="../embeddings/oleObject32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136.xml"/><Relationship Id="rId1" Type="http://schemas.openxmlformats.org/officeDocument/2006/relationships/vmlDrawing" Target="../drawings/vmlDrawing22.v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36.xml"/><Relationship Id="rId4" Type="http://schemas.openxmlformats.org/officeDocument/2006/relationships/image" Target="../media/image55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125.xml"/><Relationship Id="rId1" Type="http://schemas.openxmlformats.org/officeDocument/2006/relationships/vmlDrawing" Target="../drawings/vmlDrawing23.v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4114800"/>
            <a:ext cx="6553200" cy="15240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Dr. Nasim Zafar</a:t>
            </a: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Electronics 1</a:t>
            </a: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EEE 231 – BS Electrical Engineering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Fall Semester – 2012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133600"/>
            <a:ext cx="9144000" cy="15240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COMSATS Institute of Information Technology</a:t>
            </a:r>
            <a:b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Virtual campus</a:t>
            </a:r>
            <a:b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Islamabad</a:t>
            </a:r>
            <a:endParaRPr lang="en-US" sz="2400" b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6096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2525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Diode Circuits-II</a:t>
            </a:r>
            <a:endParaRPr lang="en-US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en-US" sz="11200" b="1" dirty="0" smtClean="0">
                <a:latin typeface="Times New Roman" pitchFamily="18" charset="0"/>
                <a:cs typeface="Times New Roman" pitchFamily="18" charset="0"/>
              </a:rPr>
              <a:t>Lecture No: 10</a:t>
            </a:r>
          </a:p>
          <a:p>
            <a:pPr>
              <a:buNone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 	</a:t>
            </a:r>
            <a:r>
              <a:rPr lang="en-US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Contents:	</a:t>
            </a:r>
          </a:p>
          <a:p>
            <a:pPr lvl="0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80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Ideal &amp; Practical Diodes.</a:t>
            </a:r>
          </a:p>
          <a:p>
            <a:pPr lvl="0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80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Terminal </a:t>
            </a:r>
            <a:r>
              <a:rPr lang="en-US" sz="8000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Characteristics of Junction </a:t>
            </a:r>
            <a:r>
              <a:rPr lang="en-US" sz="80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Diodes.</a:t>
            </a:r>
          </a:p>
          <a:p>
            <a:pPr lvl="0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80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DC Load Line and Quiescent Conditions.</a:t>
            </a:r>
          </a:p>
          <a:p>
            <a:pPr lvl="0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Piecewise Linear Model</a:t>
            </a:r>
          </a:p>
          <a:p>
            <a:pPr lvl="0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Small Signal Analysis of  Diodes </a:t>
            </a:r>
          </a:p>
          <a:p>
            <a:pPr lvl="0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Dynamic Resistance, AC Resistance</a:t>
            </a:r>
          </a:p>
          <a:p>
            <a:pPr lvl="0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Capacitance and Switching Response, 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fld id="{4CE1FACF-669B-4249-9E20-DDFE56C76781}" type="slidenum">
              <a:rPr lang="en-US" altLang="zh-TW" sz="1400">
                <a:solidFill>
                  <a:srgbClr val="000000"/>
                </a:solidFill>
              </a:rPr>
              <a:pPr eaLnBrk="1" hangingPunct="1"/>
              <a:t>3</a:t>
            </a:fld>
            <a:endParaRPr lang="en-US" altLang="zh-TW" sz="1400" dirty="0">
              <a:solidFill>
                <a:srgbClr val="000000"/>
              </a:solidFill>
            </a:endParaRPr>
          </a:p>
        </p:txBody>
      </p:sp>
      <p:sp>
        <p:nvSpPr>
          <p:cNvPr id="1126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TW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References:</a:t>
            </a:r>
          </a:p>
        </p:txBody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zh-TW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hangingPunct="1">
              <a:buSzPct val="124000"/>
              <a:buFont typeface="Wingdings" pitchFamily="2" charset="2"/>
              <a:buChar char="Ø"/>
            </a:pP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Microelectronic Circuits:  </a:t>
            </a:r>
          </a:p>
          <a:p>
            <a:pPr>
              <a:buNone/>
            </a:pP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	  Adel S. </a:t>
            </a:r>
            <a:r>
              <a:rPr lang="en-US" altLang="zh-TW" sz="2000" dirty="0" err="1" smtClean="0">
                <a:latin typeface="Times New Roman" pitchFamily="18" charset="0"/>
                <a:cs typeface="Times New Roman" pitchFamily="18" charset="0"/>
              </a:rPr>
              <a:t>Sedra</a:t>
            </a: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 and Kenneth C. Smith.</a:t>
            </a:r>
          </a:p>
          <a:p>
            <a:pPr>
              <a:buNone/>
            </a:pPr>
            <a:endParaRPr lang="en-US" altLang="zh-TW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Electronic Devices and Circuit Theory:</a:t>
            </a:r>
          </a:p>
          <a:p>
            <a:pPr eaLnBrk="1" hangingPunct="1">
              <a:buNone/>
            </a:pP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	  Robert </a:t>
            </a:r>
            <a:r>
              <a:rPr lang="en-US" altLang="zh-TW" sz="2000" dirty="0" err="1" smtClean="0">
                <a:latin typeface="Times New Roman" pitchFamily="18" charset="0"/>
                <a:cs typeface="Times New Roman" pitchFamily="18" charset="0"/>
              </a:rPr>
              <a:t>Boylestad</a:t>
            </a: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 &amp; Louis </a:t>
            </a:r>
            <a:r>
              <a:rPr lang="en-US" altLang="zh-TW" sz="2000" dirty="0" err="1" smtClean="0">
                <a:latin typeface="Times New Roman" pitchFamily="18" charset="0"/>
                <a:cs typeface="Times New Roman" pitchFamily="18" charset="0"/>
              </a:rPr>
              <a:t>Nashelsky</a:t>
            </a: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 ( Prentice Hall ).</a:t>
            </a:r>
          </a:p>
          <a:p>
            <a:pPr eaLnBrk="1" hangingPunct="1">
              <a:buNone/>
            </a:pPr>
            <a:endParaRPr lang="en-US" altLang="zh-TW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  Introductory Electronic Devices and Circuits: </a:t>
            </a:r>
          </a:p>
          <a:p>
            <a:pPr eaLnBrk="1" hangingPunct="1">
              <a:buNone/>
            </a:pP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       Robert T. </a:t>
            </a:r>
            <a:r>
              <a:rPr lang="en-US" altLang="zh-TW" sz="2000" dirty="0" err="1" smtClean="0">
                <a:latin typeface="Times New Roman" pitchFamily="18" charset="0"/>
                <a:cs typeface="Times New Roman" pitchFamily="18" charset="0"/>
              </a:rPr>
              <a:t>Paynter</a:t>
            </a: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altLang="zh-TW" sz="2000" u="sng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 eaLnBrk="1" hangingPunct="1">
              <a:buFont typeface="Wingdings" pitchFamily="2" charset="2"/>
              <a:buChar char="Ø"/>
            </a:pPr>
            <a:endParaRPr lang="en-US" altLang="zh-TW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hangingPunct="1">
              <a:buFont typeface="Wingdings" pitchFamily="2" charset="2"/>
              <a:buChar char="Ø"/>
            </a:pP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Electronic Devices :</a:t>
            </a:r>
          </a:p>
          <a:p>
            <a:pPr eaLnBrk="1" hangingPunct="1">
              <a:buNone/>
            </a:pP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	  Thomas L. Floyd   ( Prentice Hall ). </a:t>
            </a:r>
          </a:p>
        </p:txBody>
      </p:sp>
    </p:spTree>
    <p:extLst>
      <p:ext uri="{BB962C8B-B14F-4D97-AF65-F5344CB8AC3E}">
        <p14:creationId xmlns:p14="http://schemas.microsoft.com/office/powerpoint/2010/main" xmlns="" val="224500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References (Figures):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ctr" fontAlgn="base">
              <a:lnSpc>
                <a:spcPct val="80000"/>
              </a:lnSpc>
              <a:spcAft>
                <a:spcPct val="0"/>
              </a:spcAft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Chapter 2 Diodes:</a:t>
            </a:r>
          </a:p>
          <a:p>
            <a:pPr marL="0" lvl="0" indent="0" algn="ctr" fontAlgn="base">
              <a:lnSpc>
                <a:spcPct val="80000"/>
              </a:lnSpc>
              <a:spcAft>
                <a:spcPct val="0"/>
              </a:spcAft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fontAlgn="base">
              <a:lnSpc>
                <a:spcPct val="80000"/>
              </a:lnSpc>
              <a:spcAft>
                <a:spcPct val="0"/>
              </a:spcAft>
              <a:buNone/>
            </a:pPr>
            <a:r>
              <a:rPr lang="en-US" sz="21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Figures are </a:t>
            </a:r>
            <a:r>
              <a:rPr lang="en-US" sz="21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redrawn (with some modifications) </a:t>
            </a:r>
            <a:r>
              <a:rPr lang="en-US" sz="21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from</a:t>
            </a:r>
          </a:p>
          <a:p>
            <a:pPr marL="0" lvl="0" indent="0" algn="ctr" fontAlgn="base">
              <a:lnSpc>
                <a:spcPct val="80000"/>
              </a:lnSpc>
              <a:spcAft>
                <a:spcPct val="0"/>
              </a:spcAft>
              <a:buNone/>
            </a:pPr>
            <a:r>
              <a:rPr lang="en-US" sz="21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lvl="0" indent="0" algn="ctr" fontAlgn="base">
              <a:lnSpc>
                <a:spcPct val="80000"/>
              </a:lnSpc>
              <a:spcAft>
                <a:spcPct val="0"/>
              </a:spcAft>
              <a:buNone/>
            </a:pPr>
            <a:r>
              <a:rPr lang="en-US" sz="2000" b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Introductory </a:t>
            </a:r>
            <a:r>
              <a:rPr lang="en-US" sz="20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Electronic Devices and Circuits</a:t>
            </a:r>
          </a:p>
          <a:p>
            <a:pPr marL="0" lvl="0" indent="0" algn="ctr" fontAlgn="base">
              <a:lnSpc>
                <a:spcPct val="80000"/>
              </a:lnSpc>
              <a:spcAft>
                <a:spcPct val="0"/>
              </a:spcAft>
              <a:buNone/>
            </a:pPr>
            <a:r>
              <a:rPr lang="en-US" sz="21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By</a:t>
            </a:r>
          </a:p>
          <a:p>
            <a:pPr marL="0" lvl="0" indent="0" algn="ctr" fontAlgn="base">
              <a:lnSpc>
                <a:spcPct val="80000"/>
              </a:lnSpc>
              <a:spcAft>
                <a:spcPct val="0"/>
              </a:spcAft>
              <a:buNone/>
            </a:pPr>
            <a:r>
              <a:rPr lang="en-US" sz="21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Robert T. </a:t>
            </a:r>
            <a:r>
              <a:rPr lang="en-US" sz="2100" kern="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Paynter</a:t>
            </a:r>
            <a:endParaRPr lang="th-TH" sz="2100" kern="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951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Diode Models</a:t>
            </a:r>
            <a:b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1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1.  The Ideal Diode Model</a:t>
            </a:r>
            <a:endParaRPr lang="en-US" sz="31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BC35910D-8894-4A0F-81DD-4245D83E05F1}" type="slidenum">
              <a:rPr lang="en-US" sz="1600">
                <a:solidFill>
                  <a:prstClr val="black"/>
                </a:solidFill>
                <a:latin typeface="Comic Sans MS" pitchFamily="66" charset="0"/>
              </a:rPr>
              <a:pPr eaLnBrk="1" hangingPunct="1"/>
              <a:t>6</a:t>
            </a:fld>
            <a:endParaRPr lang="th-TH" sz="160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028" name="Line 8"/>
          <p:cNvSpPr>
            <a:spLocks noChangeShapeType="1"/>
          </p:cNvSpPr>
          <p:nvPr/>
        </p:nvSpPr>
        <p:spPr bwMode="auto">
          <a:xfrm>
            <a:off x="2667000" y="4772025"/>
            <a:ext cx="388620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119313" indent="-2119313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Diode:      </a:t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th-TH" sz="2800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914400" y="2514600"/>
          <a:ext cx="7315200" cy="1525588"/>
        </p:xfrm>
        <a:graphic>
          <a:graphicData uri="http://schemas.openxmlformats.org/presentationml/2006/ole">
            <p:oleObj spid="_x0000_s5136" name="Visio" r:id="rId3" imgW="4104132" imgH="813816" progId="Visio.Drawing.11">
              <p:embed/>
            </p:oleObj>
          </a:graphicData>
        </a:graphic>
      </p:graphicFrame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3657600" y="4343400"/>
            <a:ext cx="1066800" cy="8382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endParaRPr lang="th-TH" sz="3600" dirty="0">
              <a:solidFill>
                <a:srgbClr val="00B050"/>
              </a:solidFill>
              <a:latin typeface="Times New Roman" pitchFamily="18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4724400" y="4343400"/>
            <a:ext cx="1066800" cy="838200"/>
          </a:xfrm>
          <a:prstGeom prst="rect">
            <a:avLst/>
          </a:prstGeom>
          <a:solidFill>
            <a:srgbClr val="B2B2B2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endParaRPr lang="th-TH" sz="3600" dirty="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1032" name="Text Box 9"/>
          <p:cNvSpPr txBox="1">
            <a:spLocks noChangeArrowheads="1"/>
          </p:cNvSpPr>
          <p:nvPr/>
        </p:nvSpPr>
        <p:spPr bwMode="auto">
          <a:xfrm>
            <a:off x="1524000" y="3657600"/>
            <a:ext cx="1447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Anode</a:t>
            </a:r>
            <a:endParaRPr lang="th-TH" sz="2400" b="1" dirty="0">
              <a:solidFill>
                <a:srgbClr val="00B050"/>
              </a:solidFill>
              <a:latin typeface="Times New Roman" pitchFamily="18" charset="0"/>
            </a:endParaRPr>
          </a:p>
        </p:txBody>
      </p:sp>
      <p:sp>
        <p:nvSpPr>
          <p:cNvPr id="1033" name="Text Box 10"/>
          <p:cNvSpPr txBox="1">
            <a:spLocks noChangeArrowheads="1"/>
          </p:cNvSpPr>
          <p:nvPr/>
        </p:nvSpPr>
        <p:spPr bwMode="auto">
          <a:xfrm>
            <a:off x="6629400" y="3657600"/>
            <a:ext cx="2514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Cathode</a:t>
            </a:r>
            <a:endParaRPr lang="th-TH" sz="24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034" name="Line 11"/>
          <p:cNvSpPr>
            <a:spLocks noChangeShapeType="1"/>
          </p:cNvSpPr>
          <p:nvPr/>
        </p:nvSpPr>
        <p:spPr bwMode="auto">
          <a:xfrm flipV="1">
            <a:off x="2514600" y="3429000"/>
            <a:ext cx="990600" cy="3810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5" name="Line 12"/>
          <p:cNvSpPr>
            <a:spLocks noChangeShapeType="1"/>
          </p:cNvSpPr>
          <p:nvPr/>
        </p:nvSpPr>
        <p:spPr bwMode="auto">
          <a:xfrm>
            <a:off x="2514600" y="4267200"/>
            <a:ext cx="990600" cy="3810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6" name="Line 13"/>
          <p:cNvSpPr>
            <a:spLocks noChangeShapeType="1"/>
          </p:cNvSpPr>
          <p:nvPr/>
        </p:nvSpPr>
        <p:spPr bwMode="auto">
          <a:xfrm flipH="1" flipV="1">
            <a:off x="5943600" y="3429000"/>
            <a:ext cx="533400" cy="3810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37" name="Line 14"/>
          <p:cNvSpPr>
            <a:spLocks noChangeShapeType="1"/>
          </p:cNvSpPr>
          <p:nvPr/>
        </p:nvSpPr>
        <p:spPr bwMode="auto">
          <a:xfrm flipH="1">
            <a:off x="5943600" y="4191000"/>
            <a:ext cx="533400" cy="4572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828800" y="1219200"/>
            <a:ext cx="5715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i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P-N Junction Diode Schematic Symbol:</a:t>
            </a:r>
            <a:endParaRPr lang="en-US" sz="2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865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fwdre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371600"/>
            <a:ext cx="5010150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5"/>
          <p:cNvSpPr>
            <a:spLocks noChangeArrowheads="1"/>
          </p:cNvSpPr>
          <p:nvPr/>
        </p:nvSpPr>
        <p:spPr bwMode="auto">
          <a:xfrm>
            <a:off x="304800" y="4267200"/>
            <a:ext cx="838200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The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left hand diagram shows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reverse biased junction. </a:t>
            </a:r>
          </a:p>
          <a:p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No current flows </a:t>
            </a:r>
            <a:r>
              <a:rPr lang="en-US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flows. </a:t>
            </a:r>
          </a:p>
          <a:p>
            <a:endParaRPr lang="en-US" sz="2000" dirty="0">
              <a:solidFill>
                <a:prstClr val="black"/>
              </a:solidFill>
              <a:latin typeface="Comic Sans MS" pitchFamily="66" charset="0"/>
            </a:endParaRPr>
          </a:p>
          <a:p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The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other diagram shows forward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biased junction.</a:t>
            </a:r>
          </a:p>
          <a:p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US" sz="2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b="1" i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current flows.</a:t>
            </a:r>
          </a:p>
        </p:txBody>
      </p:sp>
      <p:sp>
        <p:nvSpPr>
          <p:cNvPr id="12292" name="Rectangle 6"/>
          <p:cNvSpPr>
            <a:spLocks noChangeArrowheads="1"/>
          </p:cNvSpPr>
          <p:nvPr/>
        </p:nvSpPr>
        <p:spPr bwMode="auto">
          <a:xfrm>
            <a:off x="304800" y="152400"/>
            <a:ext cx="8382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Diode Circuits:</a:t>
            </a:r>
            <a:endParaRPr lang="en-US" sz="280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3810000" y="1219200"/>
            <a:ext cx="1006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anode</a:t>
            </a:r>
          </a:p>
        </p:txBody>
      </p:sp>
      <p:sp>
        <p:nvSpPr>
          <p:cNvPr id="12294" name="Rectangle 8"/>
          <p:cNvSpPr>
            <a:spLocks noChangeArrowheads="1"/>
          </p:cNvSpPr>
          <p:nvPr/>
        </p:nvSpPr>
        <p:spPr bwMode="auto">
          <a:xfrm>
            <a:off x="3657600" y="3581400"/>
            <a:ext cx="12105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cathode</a:t>
            </a:r>
          </a:p>
        </p:txBody>
      </p:sp>
      <p:sp>
        <p:nvSpPr>
          <p:cNvPr id="12295" name="Rectangle 9"/>
          <p:cNvSpPr>
            <a:spLocks noChangeArrowheads="1"/>
          </p:cNvSpPr>
          <p:nvPr/>
        </p:nvSpPr>
        <p:spPr bwMode="auto">
          <a:xfrm>
            <a:off x="6324600" y="2667000"/>
            <a:ext cx="180690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Forward bias</a:t>
            </a:r>
          </a:p>
        </p:txBody>
      </p:sp>
      <p:sp>
        <p:nvSpPr>
          <p:cNvPr id="12296" name="Rectangle 10"/>
          <p:cNvSpPr>
            <a:spLocks noChangeArrowheads="1"/>
          </p:cNvSpPr>
          <p:nvPr/>
        </p:nvSpPr>
        <p:spPr bwMode="auto">
          <a:xfrm>
            <a:off x="533400" y="1981200"/>
            <a:ext cx="185178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Reversed bias</a:t>
            </a:r>
          </a:p>
        </p:txBody>
      </p:sp>
      <p:sp>
        <p:nvSpPr>
          <p:cNvPr id="12297" name="Rectangle 11"/>
          <p:cNvSpPr>
            <a:spLocks noChangeArrowheads="1"/>
          </p:cNvSpPr>
          <p:nvPr/>
        </p:nvSpPr>
        <p:spPr bwMode="auto">
          <a:xfrm>
            <a:off x="3886200" y="3048000"/>
            <a:ext cx="431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0000FF"/>
                </a:solidFill>
                <a:latin typeface="Comic Sans MS" pitchFamily="66" charset="0"/>
              </a:rPr>
              <a:t>-</a:t>
            </a:r>
          </a:p>
        </p:txBody>
      </p:sp>
      <p:sp>
        <p:nvSpPr>
          <p:cNvPr id="12298" name="Rectangle 12"/>
          <p:cNvSpPr>
            <a:spLocks noChangeArrowheads="1"/>
          </p:cNvSpPr>
          <p:nvPr/>
        </p:nvSpPr>
        <p:spPr bwMode="auto">
          <a:xfrm>
            <a:off x="5410200" y="2849563"/>
            <a:ext cx="431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0000FF"/>
                </a:solidFill>
                <a:latin typeface="Comic Sans MS" pitchFamily="66" charset="0"/>
              </a:rPr>
              <a:t>-</a:t>
            </a:r>
          </a:p>
        </p:txBody>
      </p:sp>
      <p:sp>
        <p:nvSpPr>
          <p:cNvPr id="12299" name="Rectangle 13"/>
          <p:cNvSpPr>
            <a:spLocks noChangeArrowheads="1"/>
          </p:cNvSpPr>
          <p:nvPr/>
        </p:nvSpPr>
        <p:spPr bwMode="auto">
          <a:xfrm>
            <a:off x="3886200" y="2620963"/>
            <a:ext cx="431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Comic Sans MS" pitchFamily="66" charset="0"/>
              </a:rPr>
              <a:t>+</a:t>
            </a:r>
          </a:p>
        </p:txBody>
      </p:sp>
      <p:sp>
        <p:nvSpPr>
          <p:cNvPr id="12300" name="Rectangle 14"/>
          <p:cNvSpPr>
            <a:spLocks noChangeArrowheads="1"/>
          </p:cNvSpPr>
          <p:nvPr/>
        </p:nvSpPr>
        <p:spPr bwMode="auto">
          <a:xfrm>
            <a:off x="5410200" y="2468563"/>
            <a:ext cx="431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Comic Sans MS" pitchFamily="66" charset="0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xmlns="" val="214684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DA3B6F8A-AC7D-4D69-B5BA-81363ED7685F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8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119313" indent="-2119313"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Forward-Biased Diode Circuit:</a:t>
            </a:r>
            <a:endParaRPr lang="th-TH" sz="2800" b="1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1371600" y="1600200"/>
          <a:ext cx="6400800" cy="4125913"/>
        </p:xfrm>
        <a:graphic>
          <a:graphicData uri="http://schemas.openxmlformats.org/presentationml/2006/ole">
            <p:oleObj spid="_x0000_s6159" name="Visio" r:id="rId3" imgW="4722876" imgH="3044038" progId="Visio.Drawing.11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885730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A930A45A-8B85-44CA-A979-AEC025736DC4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9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119313" indent="-2119313"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Reverse-Biased Diode Circuit:</a:t>
            </a:r>
            <a:endParaRPr lang="th-TH" sz="2800" b="1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1371600" y="1600200"/>
          <a:ext cx="6400800" cy="4256088"/>
        </p:xfrm>
        <a:graphic>
          <a:graphicData uri="http://schemas.openxmlformats.org/presentationml/2006/ole">
            <p:oleObj spid="_x0000_s7183" name="Visio" r:id="rId3" imgW="4578401" imgH="3044038" progId="Visio.Drawing.11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23206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3A88B6B4-B861-44D2-B47A-A531E4CB9129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10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marL="1768475" indent="-1768475" eaLnBrk="1" hangingPunct="1"/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Effect of </a:t>
            </a:r>
            <a:r>
              <a:rPr lang="en-US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3200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F:</a:t>
            </a:r>
            <a:endParaRPr lang="th-TH" sz="3200" b="1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228600" y="1600200"/>
          <a:ext cx="3149600" cy="3276600"/>
        </p:xfrm>
        <a:graphic>
          <a:graphicData uri="http://schemas.openxmlformats.org/presentationml/2006/ole">
            <p:oleObj spid="_x0000_s339970" name="Visio" r:id="rId3" imgW="1797101" imgH="1870558" progId="Visio.Drawing.11">
              <p:embed/>
            </p:oleObj>
          </a:graphicData>
        </a:graphic>
      </p:graphicFrame>
      <p:graphicFrame>
        <p:nvGraphicFramePr>
          <p:cNvPr id="8195" name="Object 5"/>
          <p:cNvGraphicFramePr>
            <a:graphicFrameLocks noChangeAspect="1"/>
          </p:cNvGraphicFramePr>
          <p:nvPr/>
        </p:nvGraphicFramePr>
        <p:xfrm>
          <a:off x="3810000" y="1600200"/>
          <a:ext cx="4606925" cy="1981200"/>
        </p:xfrm>
        <a:graphic>
          <a:graphicData uri="http://schemas.openxmlformats.org/presentationml/2006/ole">
            <p:oleObj spid="_x0000_s339971" name="Equation" r:id="rId4" imgW="2095500" imgH="901700" progId="">
              <p:embed/>
            </p:oleObj>
          </a:graphicData>
        </a:graphic>
      </p:graphicFrame>
      <p:graphicFrame>
        <p:nvGraphicFramePr>
          <p:cNvPr id="13344" name="Group 32"/>
          <p:cNvGraphicFramePr>
            <a:graphicFrameLocks noGrp="1"/>
          </p:cNvGraphicFramePr>
          <p:nvPr/>
        </p:nvGraphicFramePr>
        <p:xfrm>
          <a:off x="3733800" y="4044950"/>
          <a:ext cx="4876800" cy="1828800"/>
        </p:xfrm>
        <a:graphic>
          <a:graphicData uri="http://schemas.openxmlformats.org/drawingml/2006/table">
            <a:tbl>
              <a:tblPr/>
              <a:tblGrid>
                <a:gridCol w="1625600"/>
                <a:gridCol w="1625600"/>
                <a:gridCol w="1625600"/>
              </a:tblGrid>
              <a:tr h="239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Value</a:t>
                      </a:r>
                      <a:endParaRPr kumimoji="0" lang="th-T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Ideal</a:t>
                      </a:r>
                      <a:endParaRPr kumimoji="0" lang="th-T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Practical</a:t>
                      </a:r>
                      <a:endParaRPr kumimoji="0" lang="th-T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kumimoji="0" lang="en-US" sz="24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endParaRPr kumimoji="0" lang="th-TH" sz="2400" b="0" i="1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V</a:t>
                      </a:r>
                      <a:endParaRPr kumimoji="0" lang="th-TH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0.7 V</a:t>
                      </a:r>
                      <a:endParaRPr kumimoji="0" lang="th-T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kumimoji="0" lang="en-US" sz="24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</a:t>
                      </a:r>
                      <a:r>
                        <a:rPr kumimoji="0" lang="en-US" sz="24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th-TH" sz="24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V</a:t>
                      </a:r>
                      <a:endParaRPr kumimoji="0" lang="th-TH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4.3 V</a:t>
                      </a:r>
                      <a:endParaRPr kumimoji="0" lang="th-T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kumimoji="0" lang="th-TH" sz="24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mA</a:t>
                      </a:r>
                      <a:endParaRPr kumimoji="0" lang="th-TH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4.3 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</a:t>
                      </a:r>
                      <a:endParaRPr kumimoji="0" lang="th-TH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8746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1B7015AC-01FD-453E-8B07-C56F63C6B225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11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1768475" indent="-1768475"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Example-1</a:t>
            </a:r>
            <a:endParaRPr lang="th-TH" sz="2800" b="1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/>
        </p:nvGraphicFramePr>
        <p:xfrm>
          <a:off x="609600" y="1600200"/>
          <a:ext cx="3660775" cy="3810000"/>
        </p:xfrm>
        <a:graphic>
          <a:graphicData uri="http://schemas.openxmlformats.org/presentationml/2006/ole">
            <p:oleObj spid="_x0000_s9242" name="Visio" r:id="rId3" imgW="1797101" imgH="1870558" progId="Visio.Drawing.11">
              <p:embed/>
            </p:oleObj>
          </a:graphicData>
        </a:graphic>
      </p:graphicFrame>
      <p:graphicFrame>
        <p:nvGraphicFramePr>
          <p:cNvPr id="9219" name="Object 6"/>
          <p:cNvGraphicFramePr>
            <a:graphicFrameLocks noChangeAspect="1"/>
          </p:cNvGraphicFramePr>
          <p:nvPr/>
        </p:nvGraphicFramePr>
        <p:xfrm>
          <a:off x="4495800" y="2362200"/>
          <a:ext cx="3692525" cy="1985963"/>
        </p:xfrm>
        <a:graphic>
          <a:graphicData uri="http://schemas.openxmlformats.org/presentationml/2006/ole">
            <p:oleObj spid="_x0000_s9243" name="Equation" r:id="rId4" imgW="1676400" imgH="9017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54012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BE231D56-0FCC-4A19-860D-C564ED1F3057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12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126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marL="1768475" indent="-1768475"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Example-2</a:t>
            </a:r>
            <a:endParaRPr lang="th-TH" sz="2800" b="1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graphicFrame>
        <p:nvGraphicFramePr>
          <p:cNvPr id="11266" name="Object 6"/>
          <p:cNvGraphicFramePr>
            <a:graphicFrameLocks noChangeAspect="1"/>
          </p:cNvGraphicFramePr>
          <p:nvPr/>
        </p:nvGraphicFramePr>
        <p:xfrm>
          <a:off x="457200" y="2209800"/>
          <a:ext cx="4419600" cy="2505075"/>
        </p:xfrm>
        <a:graphic>
          <a:graphicData uri="http://schemas.openxmlformats.org/presentationml/2006/ole">
            <p:oleObj spid="_x0000_s11290" name="Visio" r:id="rId3" imgW="2810256" imgH="1592580" progId="Visio.Drawing.11">
              <p:embed/>
            </p:oleObj>
          </a:graphicData>
        </a:graphic>
      </p:graphicFrame>
      <p:graphicFrame>
        <p:nvGraphicFramePr>
          <p:cNvPr id="11267" name="Object 7"/>
          <p:cNvGraphicFramePr>
            <a:graphicFrameLocks noChangeAspect="1"/>
          </p:cNvGraphicFramePr>
          <p:nvPr/>
        </p:nvGraphicFramePr>
        <p:xfrm>
          <a:off x="5257800" y="2514600"/>
          <a:ext cx="2624138" cy="2289175"/>
        </p:xfrm>
        <a:graphic>
          <a:graphicData uri="http://schemas.openxmlformats.org/presentationml/2006/ole">
            <p:oleObj spid="_x0000_s11291" name="Equation" r:id="rId4" imgW="1193800" imgH="10414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47642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F694C13F-0667-4FE1-90B4-32850FBAAE75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13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1768475" indent="-1768475"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Example-3</a:t>
            </a:r>
            <a:endParaRPr lang="th-TH" sz="2800" dirty="0" smtClean="0"/>
          </a:p>
        </p:txBody>
      </p:sp>
      <p:graphicFrame>
        <p:nvGraphicFramePr>
          <p:cNvPr id="12290" name="Object 3"/>
          <p:cNvGraphicFramePr>
            <a:graphicFrameLocks noChangeAspect="1"/>
          </p:cNvGraphicFramePr>
          <p:nvPr/>
        </p:nvGraphicFramePr>
        <p:xfrm>
          <a:off x="609600" y="2438400"/>
          <a:ext cx="3962400" cy="2652713"/>
        </p:xfrm>
        <a:graphic>
          <a:graphicData uri="http://schemas.openxmlformats.org/presentationml/2006/ole">
            <p:oleObj spid="_x0000_s12314" name="Visio" r:id="rId3" imgW="2377745" imgH="1592580" progId="Visio.Drawing.11">
              <p:embed/>
            </p:oleObj>
          </a:graphicData>
        </a:graphic>
      </p:graphicFrame>
      <p:graphicFrame>
        <p:nvGraphicFramePr>
          <p:cNvPr id="12291" name="Object 4"/>
          <p:cNvGraphicFramePr>
            <a:graphicFrameLocks noChangeAspect="1"/>
          </p:cNvGraphicFramePr>
          <p:nvPr/>
        </p:nvGraphicFramePr>
        <p:xfrm>
          <a:off x="4953000" y="2514600"/>
          <a:ext cx="3016250" cy="2373313"/>
        </p:xfrm>
        <a:graphic>
          <a:graphicData uri="http://schemas.openxmlformats.org/presentationml/2006/ole">
            <p:oleObj spid="_x0000_s12315" name="Equation" r:id="rId4" imgW="1371600" imgH="10795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89377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24EBB505-4E02-427E-9173-AD6F9B0BA2F7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14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02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1768475" indent="-1768475"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Percentage Error:</a:t>
            </a:r>
            <a:endParaRPr lang="th-TH" sz="2800" b="1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graphicFrame>
        <p:nvGraphicFramePr>
          <p:cNvPr id="10242" name="Object 5"/>
          <p:cNvGraphicFramePr>
            <a:graphicFrameLocks noChangeAspect="1"/>
          </p:cNvGraphicFramePr>
          <p:nvPr/>
        </p:nvGraphicFramePr>
        <p:xfrm>
          <a:off x="2209800" y="2057400"/>
          <a:ext cx="4368800" cy="1050925"/>
        </p:xfrm>
        <a:graphic>
          <a:graphicData uri="http://schemas.openxmlformats.org/presentationml/2006/ole">
            <p:oleObj spid="_x0000_s10266" name="Equation" r:id="rId3" imgW="1739900" imgH="419100" progId="">
              <p:embed/>
            </p:oleObj>
          </a:graphicData>
        </a:graphic>
      </p:graphicFrame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2133600" y="3581400"/>
            <a:ext cx="5029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where </a:t>
            </a:r>
            <a:r>
              <a:rPr lang="en-US" sz="24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the measured value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sz="24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X’</a:t>
            </a:r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the calculated value</a:t>
            </a:r>
            <a:endParaRPr lang="th-TH" sz="2400" b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363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0D84E4BE-84FF-49B3-9736-18D5AB64B8BA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15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33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1768475" indent="-1768475"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Example-4</a:t>
            </a:r>
            <a:endParaRPr lang="th-TH" sz="2800" dirty="0" smtClean="0">
              <a:latin typeface="Times New Roman" pitchFamily="18" charset="0"/>
            </a:endParaRPr>
          </a:p>
        </p:txBody>
      </p:sp>
      <p:graphicFrame>
        <p:nvGraphicFramePr>
          <p:cNvPr id="13314" name="Object 4"/>
          <p:cNvGraphicFramePr>
            <a:graphicFrameLocks noChangeAspect="1"/>
          </p:cNvGraphicFramePr>
          <p:nvPr/>
        </p:nvGraphicFramePr>
        <p:xfrm>
          <a:off x="4038600" y="1905000"/>
          <a:ext cx="4800600" cy="2492375"/>
        </p:xfrm>
        <a:graphic>
          <a:graphicData uri="http://schemas.openxmlformats.org/presentationml/2006/ole">
            <p:oleObj spid="_x0000_s13338" name="Equation" r:id="rId3" imgW="2984500" imgH="1549400" progId="">
              <p:embed/>
            </p:oleObj>
          </a:graphicData>
        </a:graphic>
      </p:graphicFrame>
      <p:graphicFrame>
        <p:nvGraphicFramePr>
          <p:cNvPr id="13315" name="Object 5"/>
          <p:cNvGraphicFramePr>
            <a:graphicFrameLocks noChangeAspect="1"/>
          </p:cNvGraphicFramePr>
          <p:nvPr/>
        </p:nvGraphicFramePr>
        <p:xfrm>
          <a:off x="304800" y="1600200"/>
          <a:ext cx="4076700" cy="3060700"/>
        </p:xfrm>
        <a:graphic>
          <a:graphicData uri="http://schemas.openxmlformats.org/presentationml/2006/ole">
            <p:oleObj spid="_x0000_s13339" name="Visio" r:id="rId4" imgW="2894076" imgH="2173224" progId="Visio.Drawing.11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24395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Power Dissipation </a:t>
            </a:r>
            <a:r>
              <a:rPr lang="en-US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3200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32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(max)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D785AA-4C98-4187-942C-561B1E34D9C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th-TH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78B2263F-9A85-4DCD-BD4B-284DDB638384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17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2057400" indent="-2057400" eaLnBrk="1" hangingPunct="1"/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(max)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Relationship:</a:t>
            </a:r>
            <a:endParaRPr lang="th-TH" sz="2800" b="1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graphicFrame>
        <p:nvGraphicFramePr>
          <p:cNvPr id="19458" name="Object 6"/>
          <p:cNvGraphicFramePr>
            <a:graphicFrameLocks noChangeAspect="1"/>
          </p:cNvGraphicFramePr>
          <p:nvPr/>
        </p:nvGraphicFramePr>
        <p:xfrm>
          <a:off x="3352800" y="1752600"/>
          <a:ext cx="1981200" cy="1250950"/>
        </p:xfrm>
        <a:graphic>
          <a:graphicData uri="http://schemas.openxmlformats.org/presentationml/2006/ole">
            <p:oleObj spid="_x0000_s16394" name="Equation" r:id="rId3" imgW="723586" imgH="457002" progId="">
              <p:embed/>
            </p:oleObj>
          </a:graphicData>
        </a:graphic>
      </p:graphicFrame>
      <p:sp>
        <p:nvSpPr>
          <p:cNvPr id="19461" name="Text Box 7"/>
          <p:cNvSpPr txBox="1">
            <a:spLocks noChangeArrowheads="1"/>
          </p:cNvSpPr>
          <p:nvPr/>
        </p:nvSpPr>
        <p:spPr bwMode="auto">
          <a:xfrm>
            <a:off x="533400" y="3581400"/>
            <a:ext cx="8153400" cy="142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1203325" algn="l"/>
              </a:tabLs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tabLst>
                <a:tab pos="1203325" algn="l"/>
              </a:tabLs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tabLst>
                <a:tab pos="1203325" algn="l"/>
              </a:tabLs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tabLst>
                <a:tab pos="1203325" algn="l"/>
              </a:tabLs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tabLst>
                <a:tab pos="1203325" algn="l"/>
              </a:tabLs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203325" algn="l"/>
              </a:tabLs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203325" algn="l"/>
              </a:tabLs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203325" algn="l"/>
              </a:tabLs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203325" algn="l"/>
              </a:tabLs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where </a:t>
            </a:r>
            <a:r>
              <a:rPr lang="en-US" sz="24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= the limit on the average forward current</a:t>
            </a:r>
          </a:p>
          <a:p>
            <a:pPr eaLnBrk="1" fontAlgn="base" hangingPunct="1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(max)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= the forward power dissipation rating of the diode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sz="24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= the diode forward voltage (0.7V for Si)</a:t>
            </a:r>
            <a:endParaRPr lang="th-TH" sz="2400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367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0804B8BE-7DAA-4EBA-88F9-E6DB13C79C40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18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184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2003425" indent="-2003425"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Forward Power Dissipation 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b="1" i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(max)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th-TH" sz="2800" b="1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graphicFrame>
        <p:nvGraphicFramePr>
          <p:cNvPr id="18434" name="Object 6"/>
          <p:cNvGraphicFramePr>
            <a:graphicFrameLocks noChangeAspect="1"/>
          </p:cNvGraphicFramePr>
          <p:nvPr/>
        </p:nvGraphicFramePr>
        <p:xfrm>
          <a:off x="914400" y="1676400"/>
          <a:ext cx="3276600" cy="1936750"/>
        </p:xfrm>
        <a:graphic>
          <a:graphicData uri="http://schemas.openxmlformats.org/presentationml/2006/ole">
            <p:oleObj spid="_x0000_s15380" name="Visio" r:id="rId3" imgW="2038198" imgH="1205484" progId="Visio.Drawing.11">
              <p:embed/>
            </p:oleObj>
          </a:graphicData>
        </a:graphic>
      </p:graphicFrame>
      <p:sp>
        <p:nvSpPr>
          <p:cNvPr id="18438" name="Text Box 7"/>
          <p:cNvSpPr txBox="1">
            <a:spLocks noChangeArrowheads="1"/>
          </p:cNvSpPr>
          <p:nvPr/>
        </p:nvSpPr>
        <p:spPr bwMode="auto">
          <a:xfrm>
            <a:off x="4572000" y="2057400"/>
            <a:ext cx="4114800" cy="1015663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 w="9525">
            <a:solidFill>
              <a:schemeClr val="tx1"/>
            </a:solidFill>
          </a:ln>
          <a:extLs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algn="thaiDist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Choose a diode with forward power dissipation </a:t>
            </a:r>
            <a:r>
              <a:rPr lang="en-US" sz="20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(max)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at least 20% greater than actual power dissipation.</a:t>
            </a:r>
            <a:endParaRPr lang="th-TH" sz="2000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18435" name="Object 8"/>
          <p:cNvGraphicFramePr>
            <a:graphicFrameLocks noChangeAspect="1"/>
          </p:cNvGraphicFramePr>
          <p:nvPr/>
        </p:nvGraphicFramePr>
        <p:xfrm>
          <a:off x="671513" y="3746500"/>
          <a:ext cx="7753350" cy="2120900"/>
        </p:xfrm>
        <a:graphic>
          <a:graphicData uri="http://schemas.openxmlformats.org/presentationml/2006/ole">
            <p:oleObj spid="_x0000_s15381" name="Equation" r:id="rId5" imgW="3530600" imgH="9652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53531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C2D324BB-E064-4950-B0B2-09770C0ACCD4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19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Example 5. </a:t>
            </a:r>
            <a:endParaRPr lang="th-TH" sz="2800" b="1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0485" name="Text Box 6"/>
          <p:cNvSpPr txBox="1">
            <a:spLocks noChangeArrowheads="1"/>
          </p:cNvSpPr>
          <p:nvPr/>
        </p:nvSpPr>
        <p:spPr bwMode="auto">
          <a:xfrm>
            <a:off x="914400" y="1600200"/>
            <a:ext cx="7315200" cy="1200329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9525">
            <a:solidFill>
              <a:schemeClr val="tx1"/>
            </a:solidFill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algn="thaiDist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 diode has a forward power dissipation rating of 500 </a:t>
            </a:r>
            <a:r>
              <a:rPr lang="en-US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mW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What is the maximum allowable value of forward current for the device?</a:t>
            </a:r>
            <a:endParaRPr lang="th-TH" sz="2400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20482" name="Object 7"/>
          <p:cNvGraphicFramePr>
            <a:graphicFrameLocks noChangeAspect="1"/>
          </p:cNvGraphicFramePr>
          <p:nvPr/>
        </p:nvGraphicFramePr>
        <p:xfrm>
          <a:off x="1447800" y="3346450"/>
          <a:ext cx="6224588" cy="1563688"/>
        </p:xfrm>
        <a:graphic>
          <a:graphicData uri="http://schemas.openxmlformats.org/presentationml/2006/ole">
            <p:oleObj spid="_x0000_s17417" name="Equation" r:id="rId4" imgW="2832100" imgH="7112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82287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8DCFE016-CD9B-489C-9552-7162349C86BE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20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2057400" indent="-2057400"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Complete: Model Diode Curve (Ref 3).</a:t>
            </a:r>
            <a:endParaRPr lang="th-TH" sz="2800" b="1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1509" name="Text Box 4"/>
          <p:cNvSpPr txBox="1">
            <a:spLocks noChangeArrowheads="1"/>
          </p:cNvSpPr>
          <p:nvPr/>
        </p:nvSpPr>
        <p:spPr bwMode="auto">
          <a:xfrm>
            <a:off x="304800" y="4343400"/>
            <a:ext cx="1905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Reverse operating region (also called the reverse breakdown region)</a:t>
            </a:r>
            <a:endParaRPr lang="th-TH" sz="1800" dirty="0" smtClean="0">
              <a:latin typeface="Times New Roman" pitchFamily="18" charset="0"/>
            </a:endParaRPr>
          </a:p>
        </p:txBody>
      </p:sp>
      <p:sp>
        <p:nvSpPr>
          <p:cNvPr id="21510" name="Text Box 5"/>
          <p:cNvSpPr txBox="1">
            <a:spLocks noChangeArrowheads="1"/>
          </p:cNvSpPr>
          <p:nvPr/>
        </p:nvSpPr>
        <p:spPr bwMode="auto">
          <a:xfrm>
            <a:off x="6777038" y="2665413"/>
            <a:ext cx="1376362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1800" dirty="0" smtClean="0">
                <a:solidFill>
                  <a:srgbClr val="800080"/>
                </a:solidFill>
                <a:latin typeface="Verdana" pitchFamily="34" charset="0"/>
              </a:rPr>
              <a:t>Forward </a:t>
            </a:r>
            <a:r>
              <a:rPr lang="en-US" sz="1800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operating region</a:t>
            </a:r>
            <a:endParaRPr lang="th-TH" sz="1800" dirty="0" smtClean="0">
              <a:solidFill>
                <a:srgbClr val="800080"/>
              </a:solidFill>
              <a:latin typeface="Times New Roman" pitchFamily="18" charset="0"/>
            </a:endParaRPr>
          </a:p>
        </p:txBody>
      </p:sp>
      <p:graphicFrame>
        <p:nvGraphicFramePr>
          <p:cNvPr id="21506" name="Object 6"/>
          <p:cNvGraphicFramePr>
            <a:graphicFrameLocks noChangeAspect="1"/>
          </p:cNvGraphicFramePr>
          <p:nvPr/>
        </p:nvGraphicFramePr>
        <p:xfrm>
          <a:off x="1295400" y="1524000"/>
          <a:ext cx="6477000" cy="5026025"/>
        </p:xfrm>
        <a:graphic>
          <a:graphicData uri="http://schemas.openxmlformats.org/presentationml/2006/ole">
            <p:oleObj spid="_x0000_s18440" name="Visio" r:id="rId3" imgW="4577791" imgH="3552749" progId="Visio.Drawing.11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41072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39047BC3-E66E-4DC6-A185-3FEA03DD8AA6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21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25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2057400" indent="-2057400"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Another Example: </a:t>
            </a:r>
            <a:endParaRPr lang="th-TH" sz="2800" b="1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838200" y="1295400"/>
            <a:ext cx="7772400" cy="1384995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9525">
            <a:solidFill>
              <a:schemeClr val="tx1"/>
            </a:solidFill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Determine voltage across diode in Fig. 2.19 (Ref. 3) for the values of </a:t>
            </a:r>
            <a:r>
              <a:rPr lang="en-US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1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5  </a:t>
            </a:r>
            <a:r>
              <a:rPr lang="en-US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 Assume that the value for </a:t>
            </a:r>
            <a:r>
              <a:rPr lang="en-US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Verdana" pitchFamily="34" charset="0"/>
              </a:rPr>
              <a:t>= 5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Symbol" pitchFamily="18" charset="2"/>
              </a:rPr>
              <a:t>W</a:t>
            </a:r>
            <a:r>
              <a:rPr lang="en-US" sz="2400" dirty="0" smtClean="0">
                <a:solidFill>
                  <a:srgbClr val="000000"/>
                </a:solidFill>
                <a:latin typeface="Verdana" pitchFamily="34" charset="0"/>
              </a:rPr>
              <a:t>.</a:t>
            </a:r>
            <a:endParaRPr lang="th-TH" sz="2400" dirty="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914400" y="2959100"/>
            <a:ext cx="1676400" cy="409575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2700">
            <a:solidFill>
              <a:srgbClr val="08080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1 </a:t>
            </a:r>
            <a:r>
              <a:rPr lang="en-US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</a:t>
            </a:r>
            <a:r>
              <a:rPr lang="en-US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th-TH" sz="2000" b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914400" y="4572000"/>
            <a:ext cx="1600200" cy="409575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9525">
            <a:solidFill>
              <a:srgbClr val="08080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5 </a:t>
            </a:r>
            <a:r>
              <a:rPr lang="en-US" sz="20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</a:t>
            </a:r>
            <a:r>
              <a:rPr lang="en-US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th-TH" sz="2000" b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22530" name="Object 9"/>
          <p:cNvGraphicFramePr>
            <a:graphicFrameLocks noChangeAspect="1"/>
          </p:cNvGraphicFramePr>
          <p:nvPr/>
        </p:nvGraphicFramePr>
        <p:xfrm>
          <a:off x="1308100" y="3429000"/>
          <a:ext cx="6507163" cy="557213"/>
        </p:xfrm>
        <a:graphic>
          <a:graphicData uri="http://schemas.openxmlformats.org/presentationml/2006/ole">
            <p:oleObj spid="_x0000_s19470" name="Equation" r:id="rId4" imgW="2959100" imgH="254000" progId="">
              <p:embed/>
            </p:oleObj>
          </a:graphicData>
        </a:graphic>
      </p:graphicFrame>
      <p:graphicFrame>
        <p:nvGraphicFramePr>
          <p:cNvPr id="22531" name="Object 10"/>
          <p:cNvGraphicFramePr>
            <a:graphicFrameLocks noChangeAspect="1"/>
          </p:cNvGraphicFramePr>
          <p:nvPr/>
        </p:nvGraphicFramePr>
        <p:xfrm>
          <a:off x="1295400" y="5081588"/>
          <a:ext cx="6535738" cy="557212"/>
        </p:xfrm>
        <a:graphic>
          <a:graphicData uri="http://schemas.openxmlformats.org/presentationml/2006/ole">
            <p:oleObj spid="_x0000_s19471" name="Equation" r:id="rId5" imgW="2971800" imgH="254000" progId="">
              <p:embed/>
            </p:oleObj>
          </a:graphicData>
        </a:graphic>
      </p:graphicFrame>
      <p:sp>
        <p:nvSpPr>
          <p:cNvPr id="22537" name="Text Box 11"/>
          <p:cNvSpPr txBox="1">
            <a:spLocks noChangeArrowheads="1"/>
          </p:cNvSpPr>
          <p:nvPr/>
        </p:nvSpPr>
        <p:spPr bwMode="auto">
          <a:xfrm>
            <a:off x="838200" y="5775325"/>
            <a:ext cx="7391400" cy="830997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9525">
            <a:solidFill>
              <a:schemeClr val="tx1"/>
            </a:solidFill>
          </a:ln>
          <a:extLs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algn="thaiDist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Bulk resistance has a significant effect on voltage drop across diode terminals when the forward current is large.</a:t>
            </a:r>
            <a:endParaRPr lang="th-TH" sz="2400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888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772400" cy="3505199"/>
          </a:xfrm>
        </p:spPr>
        <p:txBody>
          <a:bodyPr>
            <a:normAutofit fontScale="90000"/>
          </a:bodyPr>
          <a:lstStyle/>
          <a:p>
            <a:pPr lvl="0">
              <a:lnSpc>
                <a:spcPct val="15000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Diode Models</a:t>
            </a:r>
            <a:b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31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4. Piecewise-Linear Diode Model</a:t>
            </a:r>
            <a:br>
              <a:rPr lang="en-US" sz="31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Constant-Voltage Diode Model</a:t>
            </a:r>
            <a:b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en-US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Dynamic Resistance, AC Resistance</a:t>
            </a:r>
            <a:br>
              <a:rPr lang="en-US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7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0"/>
          <p:cNvSpPr>
            <a:spLocks noChangeArrowheads="1"/>
          </p:cNvSpPr>
          <p:nvPr/>
        </p:nvSpPr>
        <p:spPr bwMode="auto">
          <a:xfrm>
            <a:off x="1371600" y="5257800"/>
            <a:ext cx="2286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699" name="Rectangle 6"/>
          <p:cNvSpPr>
            <a:spLocks noChangeArrowheads="1"/>
          </p:cNvSpPr>
          <p:nvPr/>
        </p:nvSpPr>
        <p:spPr bwMode="auto">
          <a:xfrm>
            <a:off x="304800" y="457200"/>
            <a:ext cx="830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Piecewise Linear Diode </a:t>
            </a:r>
            <a:r>
              <a:rPr lang="en-US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Model:</a:t>
            </a:r>
            <a:endParaRPr lang="en-US" sz="28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700" name="Rectangle 8"/>
          <p:cNvSpPr>
            <a:spLocks noChangeArrowheads="1"/>
          </p:cNvSpPr>
          <p:nvPr/>
        </p:nvSpPr>
        <p:spPr bwMode="auto">
          <a:xfrm>
            <a:off x="304800" y="966788"/>
            <a:ext cx="782778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More accurate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than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ideal diode model and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does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not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rely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on nonlinear 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equation or graphical techniques.</a:t>
            </a:r>
          </a:p>
        </p:txBody>
      </p:sp>
      <p:pic>
        <p:nvPicPr>
          <p:cNvPr id="29701" name="Picture 9" descr="10f0006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" y="1828800"/>
            <a:ext cx="4038600" cy="2836863"/>
          </a:xfrm>
          <a:noFill/>
        </p:spPr>
      </p:pic>
      <p:sp>
        <p:nvSpPr>
          <p:cNvPr id="29702" name="Rectangle 14"/>
          <p:cNvSpPr>
            <a:spLocks noChangeArrowheads="1"/>
          </p:cNvSpPr>
          <p:nvPr/>
        </p:nvSpPr>
        <p:spPr bwMode="auto">
          <a:xfrm>
            <a:off x="4572000" y="1447800"/>
            <a:ext cx="4143122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Diode I-V characteristic approximated </a:t>
            </a:r>
          </a:p>
          <a:p>
            <a:pPr marL="342900" indent="-34290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by straight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line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segments.</a:t>
            </a:r>
          </a:p>
          <a:p>
            <a:pPr marL="342900" indent="-342900"/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model each section of the diode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I-V characteristic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with R in series with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a fixed voltage source.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703" name="Picture 15" descr="10f0016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724400" y="3429000"/>
            <a:ext cx="3733800" cy="3200400"/>
          </a:xfrm>
          <a:noFill/>
        </p:spPr>
      </p:pic>
      <p:sp>
        <p:nvSpPr>
          <p:cNvPr id="29704" name="Line 18"/>
          <p:cNvSpPr>
            <a:spLocks noChangeShapeType="1"/>
          </p:cNvSpPr>
          <p:nvPr/>
        </p:nvSpPr>
        <p:spPr bwMode="auto">
          <a:xfrm flipH="1">
            <a:off x="1600200" y="1981200"/>
            <a:ext cx="457200" cy="25146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Rectangle 3"/>
              <p:cNvSpPr/>
              <p:nvPr/>
            </p:nvSpPr>
            <p:spPr>
              <a:xfrm>
                <a:off x="1371601" y="5257800"/>
                <a:ext cx="2209799" cy="498021"/>
              </a:xfrm>
              <a:prstGeom prst="rect">
                <a:avLst/>
              </a:prstGeom>
              <a:blipFill>
                <a:blip r:embed="rId5"/>
                <a:tile tx="0" ty="0" sx="100000" sy="100000" flip="none" algn="tl"/>
              </a:blipFill>
              <a:ln w="9525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28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8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𝑠𝑠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sz="2800" dirty="0">
                              <a:solidFill>
                                <a:prstClr val="black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800" i="1" dirty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800" i="1" dirty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𝑅𝐼</m:t>
                              </m:r>
                            </m:e>
                            <m:sub>
                              <m:r>
                                <a:rPr lang="en-US" sz="2800" i="1" dirty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𝐷</m:t>
                              </m:r>
                            </m:sub>
                          </m:sSub>
                          <m:r>
                            <a:rPr lang="en-US" sz="2800" i="1" dirty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800" i="1" dirty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800" i="1" dirty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800" i="1" dirty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𝐷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sz="2800" dirty="0">
                              <a:solidFill>
                                <a:prstClr val="black"/>
                              </a:solidFill>
                              <a:latin typeface="Times New Roman" pitchFamily="18" charset="0"/>
                              <a:cs typeface="Times New Roman" pitchFamily="18" charset="0"/>
                            </a:rPr>
                            <m:t> </m:t>
                          </m:r>
                        </m:e>
                        <m:sub/>
                      </m:sSub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1" y="5257800"/>
                <a:ext cx="2209799" cy="498021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l="-822"/>
                </a:stretch>
              </a:blipFill>
              <a:ln w="952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 descr="Large confetti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Constant-Voltage Diode Model: </a:t>
            </a:r>
          </a:p>
        </p:txBody>
      </p:sp>
      <p:sp>
        <p:nvSpPr>
          <p:cNvPr id="24579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333375" y="4413250"/>
            <a:ext cx="8329613" cy="1682750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D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&lt;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b="1" baseline="-25000" dirty="0" err="1" smtClean="0">
                <a:latin typeface="Times New Roman" pitchFamily="18" charset="0"/>
                <a:cs typeface="Times New Roman" pitchFamily="18" charset="0"/>
              </a:rPr>
              <a:t>D,on</a:t>
            </a:r>
            <a:r>
              <a:rPr lang="en-US" sz="3300" dirty="0" smtClean="0"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diode operates as an open circuit.</a:t>
            </a:r>
            <a:endParaRPr lang="en-US" sz="28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b="1" baseline="-250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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b="1" baseline="-25000" dirty="0" err="1" smtClean="0">
                <a:latin typeface="Times New Roman" pitchFamily="18" charset="0"/>
                <a:cs typeface="Times New Roman" pitchFamily="18" charset="0"/>
              </a:rPr>
              <a:t>D,on</a:t>
            </a:r>
            <a:r>
              <a:rPr lang="en-US" dirty="0" smtClean="0"/>
              <a:t>: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diode operates as a constant voltage </a:t>
            </a:r>
          </a:p>
          <a:p>
            <a:pPr>
              <a:spcBef>
                <a:spcPct val="0"/>
              </a:spcBef>
              <a:buFont typeface="Arial" charset="0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        source with value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800" baseline="-25000" dirty="0" err="1" smtClean="0">
                <a:latin typeface="Times New Roman" pitchFamily="18" charset="0"/>
                <a:cs typeface="Times New Roman" pitchFamily="18" charset="0"/>
              </a:rPr>
              <a:t>D,on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100" y="1828800"/>
            <a:ext cx="6896100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13" descr="Large confetti"/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88392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Example:  Diode dc Bias Calculations</a:t>
            </a:r>
          </a:p>
        </p:txBody>
      </p:sp>
      <p:sp>
        <p:nvSpPr>
          <p:cNvPr id="7173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333375" y="3746500"/>
            <a:ext cx="8329613" cy="2349500"/>
          </a:xfrm>
        </p:spPr>
        <p:txBody>
          <a:bodyPr>
            <a:normAutofit lnSpcReduction="10000"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This example shows the simplicity provided by a constant-voltage model over an exponential model. </a:t>
            </a:r>
          </a:p>
          <a:p>
            <a:pPr>
              <a:buClr>
                <a:srgbClr val="FF0000"/>
              </a:buCl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Using an exponential model, iteration is needed to solve for current.  Using a constant-voltage model,  only linear equations need to be solved.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4278313" y="1371600"/>
          <a:ext cx="4332287" cy="920750"/>
        </p:xfrm>
        <a:graphic>
          <a:graphicData uri="http://schemas.openxmlformats.org/presentationml/2006/ole">
            <p:oleObj spid="_x0000_s377858" name="Equation" r:id="rId3" imgW="2032000" imgH="431800" progId="Equation.3">
              <p:embed/>
            </p:oleObj>
          </a:graphicData>
        </a:graphic>
      </p:graphicFrame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4265613" y="2362200"/>
          <a:ext cx="3201987" cy="996950"/>
        </p:xfrm>
        <a:graphic>
          <a:graphicData uri="http://schemas.openxmlformats.org/presentationml/2006/ole">
            <p:oleObj spid="_x0000_s377859" name="Equation" r:id="rId4" imgW="1638300" imgH="457200" progId="Equation.3">
              <p:embed/>
            </p:oleObj>
          </a:graphicData>
        </a:graphic>
      </p:graphicFrame>
      <p:pic>
        <p:nvPicPr>
          <p:cNvPr id="7174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" y="1219200"/>
            <a:ext cx="3476625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Small-Signal Analysis of Diodes:</a:t>
            </a:r>
          </a:p>
        </p:txBody>
      </p:sp>
      <p:sp>
        <p:nvSpPr>
          <p:cNvPr id="819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458200" cy="4830763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Small-signal analysis is performed at a DC bias point by perturbing the voltage by a small amount and observing the resulting linear current perturbation.</a:t>
            </a:r>
          </a:p>
          <a:p>
            <a:pPr>
              <a:lnSpc>
                <a:spcPct val="90000"/>
              </a:lnSpc>
              <a:buClr>
                <a:srgbClr val="FF0000"/>
              </a:buCl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If two points on the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I-V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curve are very close, the curve in-between these points is well approximated by a straight line:</a:t>
            </a: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2971800" y="3810000"/>
          <a:ext cx="2996835" cy="1905000"/>
        </p:xfrm>
        <a:graphic>
          <a:graphicData uri="http://schemas.openxmlformats.org/presentationml/2006/ole">
            <p:oleObj spid="_x0000_s2102" name="Equation" r:id="rId3" imgW="1396800" imgH="965160" progId="Equation.3">
              <p:embed/>
            </p:oleObj>
          </a:graphicData>
        </a:graphic>
      </p:graphicFrame>
      <p:graphicFrame>
        <p:nvGraphicFramePr>
          <p:cNvPr id="8195" name="Object 4"/>
          <p:cNvGraphicFramePr>
            <a:graphicFrameLocks noChangeAspect="1"/>
          </p:cNvGraphicFramePr>
          <p:nvPr/>
        </p:nvGraphicFramePr>
        <p:xfrm>
          <a:off x="2819400" y="5867400"/>
          <a:ext cx="3087687" cy="787400"/>
        </p:xfrm>
        <a:graphic>
          <a:graphicData uri="http://schemas.openxmlformats.org/presentationml/2006/ole">
            <p:oleObj spid="_x0000_s2103" name="Equation" r:id="rId4" imgW="1473200" imgH="4191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Small-Signal Analysis of Diodes: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5238"/>
            <a:ext cx="8229600" cy="521176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Since there is a linear relationship between the small-signal current and small-signal voltage of a diode, the diode can be viewed as a linear resistor when only small changes in voltage are of interest.</a:t>
            </a:r>
          </a:p>
        </p:txBody>
      </p:sp>
      <p:pic>
        <p:nvPicPr>
          <p:cNvPr id="9221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124200"/>
            <a:ext cx="7848600" cy="20081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</p:pic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4191000" y="5334000"/>
          <a:ext cx="1335087" cy="914399"/>
        </p:xfrm>
        <a:graphic>
          <a:graphicData uri="http://schemas.openxmlformats.org/presentationml/2006/ole">
            <p:oleObj spid="_x0000_s3100" name="Equation" r:id="rId4" imgW="571320" imgH="431640" progId="Equation.3">
              <p:embed/>
            </p:oleObj>
          </a:graphicData>
        </a:graphic>
      </p:graphicFrame>
      <p:sp>
        <p:nvSpPr>
          <p:cNvPr id="9222" name="Text Box 11"/>
          <p:cNvSpPr txBox="1">
            <a:spLocks noChangeArrowheads="1"/>
          </p:cNvSpPr>
          <p:nvPr/>
        </p:nvSpPr>
        <p:spPr bwMode="auto">
          <a:xfrm>
            <a:off x="1066800" y="5486400"/>
            <a:ext cx="2591415" cy="64633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Small-Signal Resistance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(or Dynamic Resistance)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4241ED5-D1A2-43A2-AF03-8C87B94A30A2}" type="slidenum">
              <a:rPr lang="en-US"/>
              <a:pPr>
                <a:defRPr/>
              </a:pPr>
              <a:t>28</a:t>
            </a:fld>
            <a:endParaRPr lang="en-US"/>
          </a:p>
        </p:txBody>
      </p:sp>
      <p:sp>
        <p:nvSpPr>
          <p:cNvPr id="512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Small-Signal Analysis of Diodes:</a:t>
            </a:r>
            <a:endParaRPr lang="en-US" sz="2800" dirty="0" smtClean="0"/>
          </a:p>
        </p:txBody>
      </p:sp>
      <p:sp>
        <p:nvSpPr>
          <p:cNvPr id="512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5410200"/>
            <a:ext cx="7696200" cy="981075"/>
          </a:xfrm>
          <a:noFill/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Small-signal analysis is performed around a bias point by perturbing the voltage by a small amount and observing the resulting linear current perturbation.  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200400" y="4419600"/>
            <a:ext cx="2438400" cy="762000"/>
            <a:chOff x="2016" y="2520"/>
            <a:chExt cx="1536" cy="480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5129" name="AutoShape 6"/>
            <p:cNvSpPr>
              <a:spLocks noChangeArrowheads="1"/>
            </p:cNvSpPr>
            <p:nvPr/>
          </p:nvSpPr>
          <p:spPr bwMode="auto">
            <a:xfrm>
              <a:off x="2016" y="2520"/>
              <a:ext cx="1536" cy="480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5122" name="Object 5"/>
            <p:cNvGraphicFramePr>
              <a:graphicFrameLocks noChangeAspect="1"/>
            </p:cNvGraphicFramePr>
            <p:nvPr/>
          </p:nvGraphicFramePr>
          <p:xfrm>
            <a:off x="2256" y="2544"/>
            <a:ext cx="1032" cy="456"/>
          </p:xfrm>
          <a:graphic>
            <a:graphicData uri="http://schemas.openxmlformats.org/presentationml/2006/ole">
              <p:oleObj spid="_x0000_s362498" name="Equation" r:id="rId3" imgW="1638000" imgH="799920" progId="Equation.3">
                <p:embed/>
              </p:oleObj>
            </a:graphicData>
          </a:graphic>
        </p:graphicFrame>
      </p:grpSp>
      <p:pic>
        <p:nvPicPr>
          <p:cNvPr id="5128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447800"/>
            <a:ext cx="8763000" cy="257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EA42D2D-D1E7-46D6-BCAB-CBC06FACA3CD}" type="slidenum">
              <a:rPr lang="en-US"/>
              <a:pPr>
                <a:defRPr/>
              </a:pPr>
              <a:t>29</a:t>
            </a:fld>
            <a:endParaRPr lang="en-US"/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Small-Signal Analysis of Diodes:</a:t>
            </a:r>
            <a:endParaRPr lang="en-US" sz="2800" dirty="0" smtClean="0"/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4876800"/>
            <a:ext cx="7772400" cy="1447800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If two points on the IV curve of a diode are close enough, the trajectory connecting the first to the second point is like a line, with the slope being the proportionality factor between change in voltage and change in current.   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6400800" y="1676400"/>
            <a:ext cx="2590800" cy="2971800"/>
            <a:chOff x="3840" y="960"/>
            <a:chExt cx="1440" cy="1632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6153" name="AutoShape 6"/>
            <p:cNvSpPr>
              <a:spLocks noChangeArrowheads="1"/>
            </p:cNvSpPr>
            <p:nvPr/>
          </p:nvSpPr>
          <p:spPr bwMode="auto">
            <a:xfrm>
              <a:off x="3840" y="960"/>
              <a:ext cx="1440" cy="1632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6146" name="Object 5"/>
            <p:cNvGraphicFramePr>
              <a:graphicFrameLocks noChangeAspect="1"/>
            </p:cNvGraphicFramePr>
            <p:nvPr/>
          </p:nvGraphicFramePr>
          <p:xfrm>
            <a:off x="3984" y="1056"/>
            <a:ext cx="1257" cy="1474"/>
          </p:xfrm>
          <a:graphic>
            <a:graphicData uri="http://schemas.openxmlformats.org/presentationml/2006/ole">
              <p:oleObj spid="_x0000_s363522" name="Equation" r:id="rId3" imgW="2133360" imgH="2552400" progId="Equation.3">
                <p:embed/>
              </p:oleObj>
            </a:graphicData>
          </a:graphic>
        </p:graphicFrame>
      </p:grpSp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752600"/>
            <a:ext cx="6324600" cy="294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B78A6F-4D0B-4D33-9664-96DDAF9F16D2}" type="slidenum">
              <a:rPr lang="en-US"/>
              <a:pPr>
                <a:defRPr/>
              </a:pPr>
              <a:t>30</a:t>
            </a:fld>
            <a:endParaRPr lang="en-US"/>
          </a:p>
        </p:txBody>
      </p:sp>
      <p:sp>
        <p:nvSpPr>
          <p:cNvPr id="81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848600" cy="762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Small Sinusoidal Analysis:</a:t>
            </a:r>
          </a:p>
        </p:txBody>
      </p:sp>
      <p:sp>
        <p:nvSpPr>
          <p:cNvPr id="81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066800"/>
            <a:ext cx="7772400" cy="838200"/>
          </a:xfrm>
        </p:spPr>
        <p:txBody>
          <a:bodyPr>
            <a:noAutofit/>
          </a:bodyPr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If a sinusoidal voltage with small amplitude is applied, the resulting current is also a small sinusoid around a  value.</a:t>
            </a: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533400" y="5715000"/>
            <a:ext cx="8305800" cy="673100"/>
            <a:chOff x="384" y="2968"/>
            <a:chExt cx="5232" cy="424"/>
          </a:xfrm>
          <a:solidFill>
            <a:schemeClr val="accent6">
              <a:lumMod val="40000"/>
              <a:lumOff val="60000"/>
            </a:schemeClr>
          </a:solidFill>
        </p:grpSpPr>
        <p:grpSp>
          <p:nvGrpSpPr>
            <p:cNvPr id="3" name="Group 13"/>
            <p:cNvGrpSpPr>
              <a:grpSpLocks/>
            </p:cNvGrpSpPr>
            <p:nvPr/>
          </p:nvGrpSpPr>
          <p:grpSpPr bwMode="auto">
            <a:xfrm>
              <a:off x="2304" y="2968"/>
              <a:ext cx="3312" cy="419"/>
              <a:chOff x="2304" y="2941"/>
              <a:chExt cx="3312" cy="419"/>
            </a:xfrm>
            <a:grpFill/>
          </p:grpSpPr>
          <p:sp>
            <p:nvSpPr>
              <p:cNvPr id="8205" name="AutoShape 8"/>
              <p:cNvSpPr>
                <a:spLocks noChangeArrowheads="1"/>
              </p:cNvSpPr>
              <p:nvPr/>
            </p:nvSpPr>
            <p:spPr bwMode="auto">
              <a:xfrm>
                <a:off x="2304" y="2957"/>
                <a:ext cx="3312" cy="403"/>
              </a:xfrm>
              <a:prstGeom prst="roundRect">
                <a:avLst>
                  <a:gd name="adj" fmla="val 16667"/>
                </a:avLst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aphicFrame>
            <p:nvGraphicFramePr>
              <p:cNvPr id="8195" name="Object 5"/>
              <p:cNvGraphicFramePr>
                <a:graphicFrameLocks noChangeAspect="1"/>
              </p:cNvGraphicFramePr>
              <p:nvPr/>
            </p:nvGraphicFramePr>
            <p:xfrm>
              <a:off x="2352" y="2941"/>
              <a:ext cx="3264" cy="419"/>
            </p:xfrm>
            <a:graphic>
              <a:graphicData uri="http://schemas.openxmlformats.org/presentationml/2006/ole">
                <p:oleObj spid="_x0000_s365571" name="Equation" r:id="rId3" imgW="5600520" imgH="799920" progId="Equation.3">
                  <p:embed/>
                </p:oleObj>
              </a:graphicData>
            </a:graphic>
          </p:graphicFrame>
        </p:grpSp>
        <p:grpSp>
          <p:nvGrpSpPr>
            <p:cNvPr id="4" name="Group 14"/>
            <p:cNvGrpSpPr>
              <a:grpSpLocks/>
            </p:cNvGrpSpPr>
            <p:nvPr/>
          </p:nvGrpSpPr>
          <p:grpSpPr bwMode="auto">
            <a:xfrm>
              <a:off x="384" y="3008"/>
              <a:ext cx="1720" cy="384"/>
              <a:chOff x="384" y="3005"/>
              <a:chExt cx="1720" cy="384"/>
            </a:xfrm>
            <a:grpFill/>
          </p:grpSpPr>
          <p:sp>
            <p:nvSpPr>
              <p:cNvPr id="8204" name="AutoShape 7"/>
              <p:cNvSpPr>
                <a:spLocks noChangeArrowheads="1"/>
              </p:cNvSpPr>
              <p:nvPr/>
            </p:nvSpPr>
            <p:spPr bwMode="auto">
              <a:xfrm>
                <a:off x="384" y="3005"/>
                <a:ext cx="1720" cy="384"/>
              </a:xfrm>
              <a:prstGeom prst="roundRect">
                <a:avLst>
                  <a:gd name="adj" fmla="val 16667"/>
                </a:avLst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aphicFrame>
            <p:nvGraphicFramePr>
              <p:cNvPr id="8194" name="Object 6"/>
              <p:cNvGraphicFramePr>
                <a:graphicFrameLocks noChangeAspect="1"/>
              </p:cNvGraphicFramePr>
              <p:nvPr/>
            </p:nvGraphicFramePr>
            <p:xfrm>
              <a:off x="432" y="3072"/>
              <a:ext cx="1624" cy="221"/>
            </p:xfrm>
            <a:graphic>
              <a:graphicData uri="http://schemas.openxmlformats.org/presentationml/2006/ole">
                <p:oleObj spid="_x0000_s365570" name="Equation" r:id="rId4" imgW="2463480" imgH="406080" progId="Equation.3">
                  <p:embed/>
                </p:oleObj>
              </a:graphicData>
            </a:graphic>
          </p:graphicFrame>
        </p:grpSp>
      </p:grpSp>
      <p:pic>
        <p:nvPicPr>
          <p:cNvPr id="8201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2133600"/>
            <a:ext cx="8077200" cy="356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Resistance Levels: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572000"/>
          </a:xfrm>
        </p:spPr>
        <p:txBody>
          <a:bodyPr>
            <a:normAutofit lnSpcReduction="10000"/>
          </a:bodyPr>
          <a:lstStyle/>
          <a:p>
            <a:pPr algn="just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operating point of a diode moves from one region to another the resistance of the diode will also change due to the nonlinear shape of the characteristic curve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rgbClr val="FF0000"/>
              </a:buCl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type of applied voltage or signal will define the resistance level of interest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rgbClr val="FF0000"/>
              </a:buCl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Three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different types of applied voltage 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DC or Static Resistance 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AC or Dynamic Resistance </a:t>
            </a:r>
          </a:p>
          <a:p>
            <a:pPr lvl="1"/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Average AC Resistance</a:t>
            </a:r>
          </a:p>
        </p:txBody>
      </p:sp>
    </p:spTree>
    <p:extLst>
      <p:ext uri="{BB962C8B-B14F-4D97-AF65-F5344CB8AC3E}">
        <p14:creationId xmlns="" xmlns:p14="http://schemas.microsoft.com/office/powerpoint/2010/main" val="26358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G:\2004-12-07\fig1-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438400"/>
            <a:ext cx="5562600" cy="40338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DC or Static Resistance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4495800" cy="4800600"/>
          </a:xfrm>
        </p:spPr>
        <p:txBody>
          <a:bodyPr/>
          <a:lstStyle/>
          <a:p>
            <a:r>
              <a:rPr 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application of a dc voltage to a circuit containing a semiconductor diode will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result 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 an operating point on the characteristic curve that will not change with time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resistance of the diode at the operating point can be found simply by finding the corresponding levels of V</a:t>
            </a:r>
            <a:r>
              <a:rPr lang="en-US" sz="2000" i="1" baseline="-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and I</a:t>
            </a:r>
            <a:r>
              <a:rPr lang="en-US" sz="2000" i="1" baseline="-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lower current through a diode the higher the dc resistance level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4243388" y="3205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4223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5334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 or Dynamic Resistance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3810000" cy="4114800"/>
          </a:xfrm>
        </p:spPr>
        <p:txBody>
          <a:bodyPr/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varying input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will move the instantaneous operating point up and down a region of the characteristics and thus defines a specific change in current and voltage as shown in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Fig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4" name="Picture 4" descr="C:\WINDOWS\Desktop\fig1-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990600"/>
            <a:ext cx="3686175" cy="5410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1521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>
            <a:normAutofit/>
          </a:bodyPr>
          <a:lstStyle/>
          <a:p>
            <a:r>
              <a:rPr lang="en-US" altLang="ko-KR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Temperature Effects:</a:t>
            </a:r>
            <a:endParaRPr lang="en-US" sz="2800" dirty="0"/>
          </a:p>
        </p:txBody>
      </p:sp>
      <p:graphicFrame>
        <p:nvGraphicFramePr>
          <p:cNvPr id="343042" name="Object 2"/>
          <p:cNvGraphicFramePr>
            <a:graphicFrameLocks noGrp="1" noChangeAspect="1"/>
          </p:cNvGraphicFramePr>
          <p:nvPr>
            <p:ph sz="half" idx="1"/>
          </p:nvPr>
        </p:nvGraphicFramePr>
        <p:xfrm>
          <a:off x="833845" y="1524000"/>
          <a:ext cx="3052355" cy="1676400"/>
        </p:xfrm>
        <a:graphic>
          <a:graphicData uri="http://schemas.openxmlformats.org/presentationml/2006/ole">
            <p:oleObj spid="_x0000_s343042" name="Equation" r:id="rId3" imgW="1498600" imgH="889000" progId="Equation.3">
              <p:embed/>
            </p:oleObj>
          </a:graphicData>
        </a:graphic>
      </p:graphicFrame>
      <p:graphicFrame>
        <p:nvGraphicFramePr>
          <p:cNvPr id="343043" name="Object 3" descr="Parchment"/>
          <p:cNvGraphicFramePr>
            <a:graphicFrameLocks noGrp="1" noChangeAspect="1"/>
          </p:cNvGraphicFramePr>
          <p:nvPr/>
        </p:nvGraphicFramePr>
        <p:xfrm>
          <a:off x="533400" y="3276600"/>
          <a:ext cx="3733800" cy="838200"/>
        </p:xfrm>
        <a:graphic>
          <a:graphicData uri="http://schemas.openxmlformats.org/presentationml/2006/ole">
            <p:oleObj spid="_x0000_s343043" name="Equation" r:id="rId4" imgW="2184400" imgH="457200" progId="Equation.3">
              <p:embed/>
            </p:oleObj>
          </a:graphicData>
        </a:graphic>
      </p:graphicFrame>
      <p:pic>
        <p:nvPicPr>
          <p:cNvPr id="7" name="Picture 15" descr="temperature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0" y="1371601"/>
            <a:ext cx="3352800" cy="2895600"/>
          </a:xfrm>
          <a:noFill/>
          <a:ln w="9525">
            <a:solidFill>
              <a:srgbClr val="080808"/>
            </a:solidFill>
            <a:miter lim="800000"/>
            <a:headEnd/>
            <a:tailEnd/>
          </a:ln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690688" y="4508500"/>
            <a:ext cx="5689600" cy="457200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2400" b="1" dirty="0">
                <a:solidFill>
                  <a:srgbClr val="FF0000"/>
                </a:solidFill>
                <a:latin typeface="Times New Roman" pitchFamily="18" charset="0"/>
                <a:ea typeface="굴림" pitchFamily="50" charset="-127"/>
              </a:rPr>
              <a:t>Js : strong function of temperature</a:t>
            </a:r>
          </a:p>
        </p:txBody>
      </p:sp>
      <p:graphicFrame>
        <p:nvGraphicFramePr>
          <p:cNvPr id="343044" name="Object 4" descr="Parchment"/>
          <p:cNvGraphicFramePr>
            <a:graphicFrameLocks noGrp="1" noChangeAspect="1"/>
          </p:cNvGraphicFramePr>
          <p:nvPr/>
        </p:nvGraphicFramePr>
        <p:xfrm>
          <a:off x="2590800" y="5334000"/>
          <a:ext cx="3378200" cy="1079500"/>
        </p:xfrm>
        <a:graphic>
          <a:graphicData uri="http://schemas.openxmlformats.org/presentationml/2006/ole">
            <p:oleObj spid="_x0000_s343044" name="Equation" r:id="rId7" imgW="1308100" imgH="4191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1744CA56-36F1-4995-A93C-767C7C6EE2DE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35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2743200" indent="-2743200"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Temperature Effects on Diode Operation:</a:t>
            </a:r>
            <a:endParaRPr lang="th-TH" sz="2800" b="1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graphicFrame>
        <p:nvGraphicFramePr>
          <p:cNvPr id="27650" name="Object 4"/>
          <p:cNvGraphicFramePr>
            <a:graphicFrameLocks noChangeAspect="1"/>
          </p:cNvGraphicFramePr>
          <p:nvPr/>
        </p:nvGraphicFramePr>
        <p:xfrm>
          <a:off x="1752600" y="1600200"/>
          <a:ext cx="6019800" cy="5084763"/>
        </p:xfrm>
        <a:graphic>
          <a:graphicData uri="http://schemas.openxmlformats.org/presentationml/2006/ole">
            <p:oleObj spid="_x0000_s24582" name="Visio" r:id="rId3" imgW="4664354" imgH="3939845" progId="Visio.Drawing.11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98978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Typical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Diodes</a:t>
            </a:r>
            <a:endParaRPr lang="en-GB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2948" name="Picture 4" descr="180px-Diod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2060575"/>
            <a:ext cx="3600450" cy="43211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949" name="Picture 5" descr="180px-Diode-closeu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260350"/>
            <a:ext cx="2286000" cy="16891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950" name="Picture 6" descr="150px-Dioden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0" y="1268413"/>
            <a:ext cx="2262188" cy="53292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65492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DB130F59-1ECA-48E0-AC43-55D3077E1044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37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marL="2801938" indent="-2801938"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Diode Maximum Ratings.</a:t>
            </a:r>
            <a:endParaRPr lang="th-TH" sz="2800" b="1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graphicFrame>
        <p:nvGraphicFramePr>
          <p:cNvPr id="35873" name="Group 33"/>
          <p:cNvGraphicFramePr>
            <a:graphicFrameLocks noGrp="1"/>
          </p:cNvGraphicFramePr>
          <p:nvPr/>
        </p:nvGraphicFramePr>
        <p:xfrm>
          <a:off x="457200" y="1397000"/>
          <a:ext cx="8229600" cy="4937127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584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Rating</a:t>
                      </a: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Discussion</a:t>
                      </a:r>
                      <a:endParaRPr kumimoji="0" lang="th-TH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 marL="0" marR="0" lvl="0" indent="0" algn="thai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Peak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repetitve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 reverse voltage, 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V</a:t>
                      </a:r>
                      <a:r>
                        <a:rPr kumimoji="0" lang="en-US" sz="1800" b="1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RRM</a:t>
                      </a:r>
                      <a:endParaRPr kumimoji="0" lang="th-TH" sz="1800" b="1" i="1" u="none" strike="noStrike" cap="none" normalizeH="0" baseline="-2500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ngsana New" pitchFamily="18" charset="-34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thai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Maximum allowable reverse voltage.</a:t>
                      </a:r>
                      <a:endParaRPr kumimoji="0" lang="th-TH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25488">
                <a:tc>
                  <a:txBody>
                    <a:bodyPr/>
                    <a:lstStyle/>
                    <a:p>
                      <a:pPr marL="0" marR="0" lvl="0" indent="0" algn="thai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Nonrepetitive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 peak reverse voltage, 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V</a:t>
                      </a:r>
                      <a:r>
                        <a:rPr kumimoji="0" lang="en-US" sz="1800" b="1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RSM</a:t>
                      </a:r>
                      <a:endParaRPr kumimoji="0" lang="th-TH" sz="1800" b="1" i="1" u="none" strike="noStrike" cap="none" normalizeH="0" baseline="-2500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ngsana New" pitchFamily="18" charset="-34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thai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Maximum allowable value  of a single event reverse voltage.</a:t>
                      </a:r>
                      <a:r>
                        <a:rPr kumimoji="0" lang="th-TH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(</a:t>
                      </a: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V</a:t>
                      </a:r>
                      <a:r>
                        <a:rPr kumimoji="0" lang="en-US" sz="18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RSM</a:t>
                      </a:r>
                      <a:r>
                        <a:rPr kumimoji="0" lang="en-US" sz="18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&gt; </a:t>
                      </a: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V</a:t>
                      </a:r>
                      <a:r>
                        <a:rPr kumimoji="0" lang="en-US" sz="18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RRM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)</a:t>
                      </a:r>
                      <a:endParaRPr kumimoji="0" lang="th-TH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27075">
                <a:tc>
                  <a:txBody>
                    <a:bodyPr/>
                    <a:lstStyle/>
                    <a:p>
                      <a:pPr marL="0" marR="0" lvl="0" indent="0" algn="thai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RMS reverse voltage, 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V</a:t>
                      </a:r>
                      <a:r>
                        <a:rPr kumimoji="0" lang="en-US" sz="1800" b="1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R</a:t>
                      </a:r>
                      <a:r>
                        <a:rPr kumimoji="0" lang="en-US" sz="1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(</a:t>
                      </a:r>
                      <a:r>
                        <a:rPr kumimoji="0" lang="en-US" sz="1800" b="1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rms</a:t>
                      </a:r>
                      <a:r>
                        <a:rPr kumimoji="0" lang="en-US" sz="1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)</a:t>
                      </a:r>
                      <a:endParaRPr kumimoji="0" lang="th-TH" sz="1800" b="1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ngsana New" pitchFamily="18" charset="-34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thai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V</a:t>
                      </a:r>
                      <a:r>
                        <a:rPr kumimoji="0" lang="en-US" sz="18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R</a:t>
                      </a:r>
                      <a:r>
                        <a:rPr kumimoji="0" lang="en-US" sz="1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(rms)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 = 0.707 </a:t>
                      </a: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V</a:t>
                      </a:r>
                      <a:r>
                        <a:rPr kumimoji="0" lang="en-US" sz="18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RRM</a:t>
                      </a:r>
                      <a:endParaRPr kumimoji="0" lang="th-TH" sz="1800" b="0" i="1" u="none" strike="noStrike" cap="none" normalizeH="0" baseline="-25000" smtClean="0">
                        <a:ln>
                          <a:noFill/>
                        </a:ln>
                        <a:solidFill>
                          <a:srgbClr val="800080"/>
                        </a:solidFill>
                        <a:effectLst/>
                        <a:latin typeface="Arial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25488">
                <a:tc>
                  <a:txBody>
                    <a:bodyPr/>
                    <a:lstStyle/>
                    <a:p>
                      <a:pPr marL="0" marR="0" lvl="0" indent="0" algn="thai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Average rectified forward current, 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I</a:t>
                      </a:r>
                      <a:r>
                        <a:rPr kumimoji="0" lang="en-US" sz="1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0</a:t>
                      </a:r>
                      <a:endParaRPr kumimoji="0" lang="th-TH" sz="1800" b="1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ngsana New" pitchFamily="18" charset="-34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thai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Maximum average diode current.</a:t>
                      </a:r>
                      <a:endParaRPr kumimoji="0" lang="th-TH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25488">
                <a:tc>
                  <a:txBody>
                    <a:bodyPr/>
                    <a:lstStyle/>
                    <a:p>
                      <a:pPr marL="0" marR="0" lvl="0" indent="0" algn="thai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Nonrepetitive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 peak surge current, 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I</a:t>
                      </a:r>
                      <a:r>
                        <a:rPr kumimoji="0" lang="en-US" sz="1800" b="1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FSM</a:t>
                      </a:r>
                      <a:endParaRPr kumimoji="0" lang="th-TH" sz="1800" b="1" i="1" u="none" strike="noStrike" cap="none" normalizeH="0" baseline="-2500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ngsana New" pitchFamily="18" charset="-34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thai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Maximum allowable value of forward current surge.  (30A for 1N400X)</a:t>
                      </a:r>
                      <a:endParaRPr kumimoji="0" lang="th-TH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25488">
                <a:tc>
                  <a:txBody>
                    <a:bodyPr/>
                    <a:lstStyle/>
                    <a:p>
                      <a:pPr marL="0" marR="0" lvl="0" indent="0" algn="thai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Operating and storage junction temperature, 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T</a:t>
                      </a:r>
                      <a:r>
                        <a:rPr kumimoji="0" lang="en-US" sz="1800" b="1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J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 or </a:t>
                      </a:r>
                      <a:r>
                        <a:rPr kumimoji="0" lang="en-US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T</a:t>
                      </a:r>
                      <a:r>
                        <a:rPr kumimoji="0" lang="en-US" sz="1800" b="1" i="1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stg</a:t>
                      </a:r>
                      <a:endParaRPr kumimoji="0" lang="th-TH" sz="1800" b="1" i="1" u="none" strike="noStrike" cap="none" normalizeH="0" baseline="-2500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ngsana New" pitchFamily="18" charset="-34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thaiDi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ngsana New" pitchFamily="18" charset="-34"/>
                        </a:rPr>
                        <a:t>Temperature that diode can withstand.</a:t>
                      </a:r>
                      <a:endParaRPr kumimoji="0" lang="th-TH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ngsana New" pitchFamily="18" charset="-34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9664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5D6CF8B6-2594-4096-BFD8-499AC0D909B5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38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2057400" indent="-2057400"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Diode Capacitance:</a:t>
            </a:r>
            <a:endParaRPr lang="th-TH" sz="2800" b="1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graphicFrame>
        <p:nvGraphicFramePr>
          <p:cNvPr id="26626" name="Object 5"/>
          <p:cNvGraphicFramePr>
            <a:graphicFrameLocks noChangeAspect="1"/>
          </p:cNvGraphicFramePr>
          <p:nvPr/>
        </p:nvGraphicFramePr>
        <p:xfrm>
          <a:off x="2209800" y="1600200"/>
          <a:ext cx="4541838" cy="4953000"/>
        </p:xfrm>
        <a:graphic>
          <a:graphicData uri="http://schemas.openxmlformats.org/presentationml/2006/ole">
            <p:oleObj spid="_x0000_s23558" name="Visio" r:id="rId3" imgW="2548128" imgH="2778557" progId="Visio.Drawing.11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15076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ko-KR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Application of PN Junction: </a:t>
            </a:r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844675"/>
            <a:ext cx="649287" cy="3384550"/>
          </a:xfrm>
          <a:gradFill rotWithShape="1"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path path="shape">
              <a:fillToRect l="50000" t="50000" r="50000" b="50000"/>
            </a:path>
          </a:gradFill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smtClean="0">
                <a:ea typeface="+mn-ea"/>
              </a:rPr>
              <a:t>P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smtClean="0">
                <a:ea typeface="+mn-ea"/>
              </a:rPr>
              <a:t>N 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altLang="ko-KR" sz="2000" smtClean="0">
              <a:ea typeface="+mn-ea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smtClean="0">
                <a:ea typeface="+mn-ea"/>
              </a:rPr>
              <a:t>J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smtClean="0">
                <a:ea typeface="+mn-ea"/>
              </a:rPr>
              <a:t>U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smtClean="0">
                <a:ea typeface="+mn-ea"/>
              </a:rPr>
              <a:t>N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smtClean="0">
                <a:ea typeface="+mn-ea"/>
              </a:rPr>
              <a:t>C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smtClean="0">
                <a:ea typeface="+mn-ea"/>
              </a:rPr>
              <a:t>T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smtClean="0">
                <a:ea typeface="+mn-ea"/>
              </a:rPr>
              <a:t>I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smtClean="0">
                <a:ea typeface="+mn-ea"/>
              </a:rPr>
              <a:t>O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smtClean="0">
                <a:ea typeface="+mn-ea"/>
              </a:rPr>
              <a:t>N</a:t>
            </a:r>
          </a:p>
        </p:txBody>
      </p:sp>
      <p:sp>
        <p:nvSpPr>
          <p:cNvPr id="68614" name="Rectangle 6"/>
          <p:cNvSpPr>
            <a:spLocks noChangeArrowheads="1"/>
          </p:cNvSpPr>
          <p:nvPr/>
        </p:nvSpPr>
        <p:spPr bwMode="auto">
          <a:xfrm>
            <a:off x="1979613" y="3544888"/>
            <a:ext cx="2305050" cy="3905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66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 latinLnBrk="1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r>
              <a:rPr kumimoji="1" lang="en-US" altLang="ko-KR" sz="2000" b="1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PN Junction  diode</a:t>
            </a:r>
          </a:p>
        </p:txBody>
      </p:sp>
      <p:sp>
        <p:nvSpPr>
          <p:cNvPr id="68615" name="Rectangle 7"/>
          <p:cNvSpPr>
            <a:spLocks noChangeArrowheads="1"/>
          </p:cNvSpPr>
          <p:nvPr/>
        </p:nvSpPr>
        <p:spPr bwMode="auto">
          <a:xfrm>
            <a:off x="4714875" y="2465388"/>
            <a:ext cx="23050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 latinLnBrk="1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r>
              <a:rPr kumimoji="1" lang="en-US" altLang="ko-KR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 </a:t>
            </a:r>
            <a:r>
              <a:rPr kumimoji="1" lang="en-US" altLang="ko-KR" sz="2000" b="1" dirty="0">
                <a:solidFill>
                  <a:prstClr val="black"/>
                </a:solidFill>
                <a:latin typeface="Times New Roman" pitchFamily="18" charset="0"/>
                <a:ea typeface="굴림" pitchFamily="50" charset="-127"/>
              </a:rPr>
              <a:t>Junction  diode</a:t>
            </a:r>
          </a:p>
        </p:txBody>
      </p:sp>
      <p:sp>
        <p:nvSpPr>
          <p:cNvPr id="40966" name="AutoShape 9"/>
          <p:cNvSpPr>
            <a:spLocks/>
          </p:cNvSpPr>
          <p:nvPr/>
        </p:nvSpPr>
        <p:spPr bwMode="auto">
          <a:xfrm>
            <a:off x="6877050" y="1889125"/>
            <a:ext cx="287338" cy="1368425"/>
          </a:xfrm>
          <a:prstGeom prst="leftBrace">
            <a:avLst>
              <a:gd name="adj1" fmla="val 39687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68618" name="Rectangle 10"/>
          <p:cNvSpPr>
            <a:spLocks noChangeArrowheads="1"/>
          </p:cNvSpPr>
          <p:nvPr/>
        </p:nvSpPr>
        <p:spPr bwMode="auto">
          <a:xfrm>
            <a:off x="7199313" y="1746250"/>
            <a:ext cx="11176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 latinLnBrk="1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r>
              <a:rPr kumimoji="1" lang="en-US" altLang="ko-KR" sz="1600" b="1" dirty="0">
                <a:solidFill>
                  <a:prstClr val="black"/>
                </a:solidFill>
                <a:latin typeface="Times New Roman" pitchFamily="18" charset="0"/>
                <a:ea typeface="굴림" pitchFamily="50" charset="-127"/>
              </a:rPr>
              <a:t>Rectifiers</a:t>
            </a:r>
          </a:p>
        </p:txBody>
      </p:sp>
      <p:sp>
        <p:nvSpPr>
          <p:cNvPr id="68620" name="Rectangle 12"/>
          <p:cNvSpPr>
            <a:spLocks noChangeArrowheads="1"/>
          </p:cNvSpPr>
          <p:nvPr/>
        </p:nvSpPr>
        <p:spPr bwMode="auto">
          <a:xfrm>
            <a:off x="7235825" y="2105025"/>
            <a:ext cx="165735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 latinLnBrk="1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r>
              <a:rPr kumimoji="1" lang="en-US" altLang="ko-KR" sz="1600" b="1" dirty="0">
                <a:solidFill>
                  <a:prstClr val="black"/>
                </a:solidFill>
                <a:latin typeface="Times New Roman" pitchFamily="18" charset="0"/>
                <a:ea typeface="굴림" pitchFamily="50" charset="-127"/>
              </a:rPr>
              <a:t>Switching diode</a:t>
            </a:r>
          </a:p>
        </p:txBody>
      </p:sp>
      <p:sp>
        <p:nvSpPr>
          <p:cNvPr id="68621" name="Rectangle 13"/>
          <p:cNvSpPr>
            <a:spLocks noChangeArrowheads="1"/>
          </p:cNvSpPr>
          <p:nvPr/>
        </p:nvSpPr>
        <p:spPr bwMode="auto">
          <a:xfrm>
            <a:off x="7235825" y="2536825"/>
            <a:ext cx="1908175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 latinLnBrk="1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r>
              <a:rPr kumimoji="1" lang="en-US" altLang="ko-KR" sz="1600" b="1" dirty="0">
                <a:solidFill>
                  <a:prstClr val="black"/>
                </a:solidFill>
                <a:latin typeface="Times New Roman" pitchFamily="18" charset="0"/>
                <a:ea typeface="굴림" pitchFamily="50" charset="-127"/>
              </a:rPr>
              <a:t>Breakdown diode</a:t>
            </a:r>
          </a:p>
        </p:txBody>
      </p:sp>
      <p:sp>
        <p:nvSpPr>
          <p:cNvPr id="68622" name="Rectangle 14"/>
          <p:cNvSpPr>
            <a:spLocks noChangeArrowheads="1"/>
          </p:cNvSpPr>
          <p:nvPr/>
        </p:nvSpPr>
        <p:spPr bwMode="auto">
          <a:xfrm>
            <a:off x="7235825" y="3041650"/>
            <a:ext cx="1908175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 latinLnBrk="1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r>
              <a:rPr kumimoji="1" lang="en-US" altLang="ko-KR" sz="1600" b="1" dirty="0" err="1">
                <a:solidFill>
                  <a:prstClr val="black"/>
                </a:solidFill>
                <a:latin typeface="Times New Roman" pitchFamily="18" charset="0"/>
                <a:ea typeface="굴림" pitchFamily="50" charset="-127"/>
              </a:rPr>
              <a:t>Varactor</a:t>
            </a:r>
            <a:r>
              <a:rPr kumimoji="1" lang="en-US" altLang="ko-KR" sz="1600" b="1" dirty="0">
                <a:solidFill>
                  <a:prstClr val="black"/>
                </a:solidFill>
                <a:latin typeface="Times New Roman" pitchFamily="18" charset="0"/>
                <a:ea typeface="굴림" pitchFamily="50" charset="-127"/>
              </a:rPr>
              <a:t> diode</a:t>
            </a:r>
          </a:p>
        </p:txBody>
      </p:sp>
      <p:sp>
        <p:nvSpPr>
          <p:cNvPr id="68623" name="Rectangle 15"/>
          <p:cNvSpPr>
            <a:spLocks noChangeArrowheads="1"/>
          </p:cNvSpPr>
          <p:nvPr/>
        </p:nvSpPr>
        <p:spPr bwMode="auto">
          <a:xfrm>
            <a:off x="4859338" y="3184525"/>
            <a:ext cx="23050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 latinLnBrk="1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r>
              <a:rPr kumimoji="1" lang="en-US" altLang="ko-KR" sz="2000" b="1" dirty="0">
                <a:solidFill>
                  <a:prstClr val="black"/>
                </a:solidFill>
                <a:latin typeface="Times New Roman" pitchFamily="18" charset="0"/>
                <a:ea typeface="굴림" pitchFamily="50" charset="-127"/>
              </a:rPr>
              <a:t>Tunnel  diode</a:t>
            </a:r>
          </a:p>
        </p:txBody>
      </p:sp>
      <p:sp>
        <p:nvSpPr>
          <p:cNvPr id="68624" name="Rectangle 16"/>
          <p:cNvSpPr>
            <a:spLocks noChangeArrowheads="1"/>
          </p:cNvSpPr>
          <p:nvPr/>
        </p:nvSpPr>
        <p:spPr bwMode="auto">
          <a:xfrm>
            <a:off x="4787900" y="3976688"/>
            <a:ext cx="23050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 latinLnBrk="1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r>
              <a:rPr kumimoji="1" lang="en-US" altLang="ko-KR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 </a:t>
            </a:r>
            <a:r>
              <a:rPr kumimoji="1" lang="en-US" altLang="ko-KR" sz="2000" b="1" dirty="0">
                <a:solidFill>
                  <a:prstClr val="black"/>
                </a:solidFill>
                <a:latin typeface="Times New Roman" pitchFamily="18" charset="0"/>
                <a:ea typeface="굴림" pitchFamily="50" charset="-127"/>
              </a:rPr>
              <a:t>Photo-diode</a:t>
            </a:r>
          </a:p>
        </p:txBody>
      </p:sp>
      <p:sp>
        <p:nvSpPr>
          <p:cNvPr id="68625" name="Rectangle 17"/>
          <p:cNvSpPr>
            <a:spLocks noChangeArrowheads="1"/>
          </p:cNvSpPr>
          <p:nvPr/>
        </p:nvSpPr>
        <p:spPr bwMode="auto">
          <a:xfrm>
            <a:off x="4859338" y="4624388"/>
            <a:ext cx="4284662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 latinLnBrk="1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r>
              <a:rPr kumimoji="1" lang="en-US" altLang="ko-KR" sz="20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Light Emitting diode &amp; Laser Diode</a:t>
            </a:r>
          </a:p>
        </p:txBody>
      </p:sp>
      <p:sp>
        <p:nvSpPr>
          <p:cNvPr id="68626" name="Rectangle 18"/>
          <p:cNvSpPr>
            <a:spLocks noChangeArrowheads="1"/>
          </p:cNvSpPr>
          <p:nvPr/>
        </p:nvSpPr>
        <p:spPr bwMode="auto">
          <a:xfrm>
            <a:off x="1908175" y="1052513"/>
            <a:ext cx="4032250" cy="360362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66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 latinLnBrk="1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r>
              <a:rPr kumimoji="1" lang="en-US" altLang="ko-KR" sz="2000" b="1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BJT (Bipolar Junction Transistor)</a:t>
            </a:r>
          </a:p>
        </p:txBody>
      </p:sp>
      <p:sp>
        <p:nvSpPr>
          <p:cNvPr id="40975" name="AutoShape 19"/>
          <p:cNvSpPr>
            <a:spLocks/>
          </p:cNvSpPr>
          <p:nvPr/>
        </p:nvSpPr>
        <p:spPr bwMode="auto">
          <a:xfrm>
            <a:off x="6877050" y="3832225"/>
            <a:ext cx="287338" cy="647700"/>
          </a:xfrm>
          <a:prstGeom prst="leftBrace">
            <a:avLst>
              <a:gd name="adj1" fmla="val 18784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68628" name="Rectangle 20"/>
          <p:cNvSpPr>
            <a:spLocks noChangeArrowheads="1"/>
          </p:cNvSpPr>
          <p:nvPr/>
        </p:nvSpPr>
        <p:spPr bwMode="auto">
          <a:xfrm>
            <a:off x="7164388" y="3786190"/>
            <a:ext cx="1908175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 latinLnBrk="1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r>
              <a:rPr kumimoji="1" lang="en-US" altLang="ko-KR" sz="1600" b="1" dirty="0">
                <a:solidFill>
                  <a:prstClr val="black"/>
                </a:solidFill>
                <a:latin typeface="Times New Roman" pitchFamily="18" charset="0"/>
                <a:ea typeface="굴림" pitchFamily="50" charset="-127"/>
              </a:rPr>
              <a:t>Solar cell</a:t>
            </a:r>
          </a:p>
        </p:txBody>
      </p:sp>
      <p:sp>
        <p:nvSpPr>
          <p:cNvPr id="68629" name="Rectangle 21"/>
          <p:cNvSpPr>
            <a:spLocks noChangeArrowheads="1"/>
          </p:cNvSpPr>
          <p:nvPr/>
        </p:nvSpPr>
        <p:spPr bwMode="auto">
          <a:xfrm>
            <a:off x="7164388" y="4143381"/>
            <a:ext cx="1908175" cy="409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 latinLnBrk="1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r>
              <a:rPr kumimoji="1" lang="en-US" altLang="ko-KR" sz="1600" b="1" dirty="0" err="1">
                <a:solidFill>
                  <a:prstClr val="black"/>
                </a:solidFill>
                <a:latin typeface="Times New Roman" pitchFamily="18" charset="0"/>
                <a:ea typeface="굴림" pitchFamily="50" charset="-127"/>
              </a:rPr>
              <a:t>Photodetector</a:t>
            </a:r>
            <a:endParaRPr kumimoji="1" lang="en-US" altLang="ko-KR" sz="1600" b="1" dirty="0">
              <a:solidFill>
                <a:prstClr val="black"/>
              </a:solidFill>
              <a:latin typeface="Times New Roman" pitchFamily="18" charset="0"/>
              <a:ea typeface="굴림" pitchFamily="50" charset="-127"/>
            </a:endParaRPr>
          </a:p>
        </p:txBody>
      </p:sp>
      <p:sp>
        <p:nvSpPr>
          <p:cNvPr id="68630" name="Rectangle 22"/>
          <p:cNvSpPr>
            <a:spLocks noChangeArrowheads="1"/>
          </p:cNvSpPr>
          <p:nvPr/>
        </p:nvSpPr>
        <p:spPr bwMode="auto">
          <a:xfrm>
            <a:off x="1908175" y="1700213"/>
            <a:ext cx="4751388" cy="360362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66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 latinLnBrk="1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r>
              <a:rPr kumimoji="1" lang="en-US" altLang="ko-KR" sz="2000" b="1" dirty="0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HBT (</a:t>
            </a:r>
            <a:r>
              <a:rPr kumimoji="1" lang="en-US" altLang="ko-KR" sz="2000" b="1" dirty="0" err="1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Heterojunction</a:t>
            </a:r>
            <a:r>
              <a:rPr kumimoji="1" lang="en-US" altLang="ko-KR" sz="2000" b="1" dirty="0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 Bipolar Transistor)</a:t>
            </a:r>
          </a:p>
        </p:txBody>
      </p:sp>
      <p:sp>
        <p:nvSpPr>
          <p:cNvPr id="68631" name="Rectangle 23"/>
          <p:cNvSpPr>
            <a:spLocks noChangeArrowheads="1"/>
          </p:cNvSpPr>
          <p:nvPr/>
        </p:nvSpPr>
        <p:spPr bwMode="auto">
          <a:xfrm>
            <a:off x="1908175" y="5559425"/>
            <a:ext cx="3384550" cy="3905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6666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 latinLnBrk="1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r>
              <a:rPr kumimoji="1" lang="en-US" altLang="ko-KR" sz="2000" b="1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FET (Field Effect Transistor)</a:t>
            </a:r>
          </a:p>
        </p:txBody>
      </p:sp>
      <p:sp>
        <p:nvSpPr>
          <p:cNvPr id="40980" name="AutoShape 24"/>
          <p:cNvSpPr>
            <a:spLocks/>
          </p:cNvSpPr>
          <p:nvPr/>
        </p:nvSpPr>
        <p:spPr bwMode="auto">
          <a:xfrm>
            <a:off x="5364163" y="5300663"/>
            <a:ext cx="287337" cy="936625"/>
          </a:xfrm>
          <a:prstGeom prst="leftBrace">
            <a:avLst>
              <a:gd name="adj1" fmla="val 27164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68634" name="Rectangle 26"/>
          <p:cNvSpPr>
            <a:spLocks noChangeArrowheads="1"/>
          </p:cNvSpPr>
          <p:nvPr/>
        </p:nvSpPr>
        <p:spPr bwMode="auto">
          <a:xfrm>
            <a:off x="5580063" y="5084763"/>
            <a:ext cx="23050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 latinLnBrk="1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r>
              <a:rPr kumimoji="1" lang="en-US" altLang="ko-KR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 </a:t>
            </a:r>
            <a:r>
              <a:rPr kumimoji="1" lang="en-US" altLang="ko-KR" sz="2000" b="1" dirty="0">
                <a:solidFill>
                  <a:prstClr val="black"/>
                </a:solidFill>
                <a:latin typeface="Times New Roman" pitchFamily="18" charset="0"/>
                <a:ea typeface="굴림" pitchFamily="50" charset="-127"/>
              </a:rPr>
              <a:t>JFET</a:t>
            </a:r>
          </a:p>
        </p:txBody>
      </p:sp>
      <p:sp>
        <p:nvSpPr>
          <p:cNvPr id="68635" name="Rectangle 27"/>
          <p:cNvSpPr>
            <a:spLocks noChangeArrowheads="1"/>
          </p:cNvSpPr>
          <p:nvPr/>
        </p:nvSpPr>
        <p:spPr bwMode="auto">
          <a:xfrm>
            <a:off x="5580063" y="5487988"/>
            <a:ext cx="23050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 latinLnBrk="1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r>
              <a:rPr kumimoji="1" lang="en-US" altLang="ko-KR" sz="2000" b="1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 </a:t>
            </a:r>
            <a:r>
              <a:rPr kumimoji="1" lang="en-US" altLang="ko-KR" sz="20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MOSFET - </a:t>
            </a:r>
            <a:r>
              <a:rPr kumimoji="1" lang="en-US" altLang="ko-KR" sz="16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memory</a:t>
            </a:r>
          </a:p>
        </p:txBody>
      </p:sp>
      <p:sp>
        <p:nvSpPr>
          <p:cNvPr id="68636" name="Rectangle 28"/>
          <p:cNvSpPr>
            <a:spLocks noChangeArrowheads="1"/>
          </p:cNvSpPr>
          <p:nvPr/>
        </p:nvSpPr>
        <p:spPr bwMode="auto">
          <a:xfrm>
            <a:off x="5651500" y="5919788"/>
            <a:ext cx="23050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 latinLnBrk="1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r>
              <a:rPr kumimoji="1" lang="en-US" altLang="ko-KR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 </a:t>
            </a:r>
            <a:r>
              <a:rPr kumimoji="1" lang="en-US" altLang="ko-KR" sz="2000" b="1" dirty="0">
                <a:solidFill>
                  <a:prstClr val="black"/>
                </a:solidFill>
                <a:latin typeface="Times New Roman" pitchFamily="18" charset="0"/>
                <a:ea typeface="굴림" pitchFamily="50" charset="-127"/>
              </a:rPr>
              <a:t>MESFET - </a:t>
            </a:r>
            <a:r>
              <a:rPr kumimoji="1" lang="en-US" altLang="ko-KR" sz="1600" b="1" dirty="0">
                <a:solidFill>
                  <a:prstClr val="black"/>
                </a:solidFill>
                <a:latin typeface="Times New Roman" pitchFamily="18" charset="0"/>
                <a:ea typeface="굴림" pitchFamily="50" charset="-127"/>
              </a:rPr>
              <a:t>HEMT</a:t>
            </a:r>
          </a:p>
        </p:txBody>
      </p:sp>
      <p:sp>
        <p:nvSpPr>
          <p:cNvPr id="40984" name="AutoShape 29"/>
          <p:cNvSpPr>
            <a:spLocks/>
          </p:cNvSpPr>
          <p:nvPr/>
        </p:nvSpPr>
        <p:spPr bwMode="auto">
          <a:xfrm>
            <a:off x="4356100" y="2681288"/>
            <a:ext cx="287338" cy="2160587"/>
          </a:xfrm>
          <a:prstGeom prst="leftBrace">
            <a:avLst>
              <a:gd name="adj1" fmla="val 62661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40985" name="AutoShape 38"/>
          <p:cNvSpPr>
            <a:spLocks/>
          </p:cNvSpPr>
          <p:nvPr/>
        </p:nvSpPr>
        <p:spPr bwMode="auto">
          <a:xfrm>
            <a:off x="1260475" y="1268413"/>
            <a:ext cx="503238" cy="4537075"/>
          </a:xfrm>
          <a:prstGeom prst="leftBrace">
            <a:avLst>
              <a:gd name="adj1" fmla="val 75131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prstClr val="black"/>
              </a:solidFill>
              <a:latin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980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fld id="{1825EC39-38B2-4982-B9E7-BCCC8D690A20}" type="slidenum">
              <a:rPr lang="en-US" sz="1600">
                <a:solidFill>
                  <a:srgbClr val="000000"/>
                </a:solidFill>
                <a:latin typeface="Comic Sans MS" pitchFamily="66" charset="0"/>
              </a:rPr>
              <a:pPr eaLnBrk="1" hangingPunct="1"/>
              <a:t>40</a:t>
            </a:fld>
            <a:endParaRPr lang="th-TH" sz="16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Summary:</a:t>
            </a:r>
            <a:endParaRPr lang="th-TH" sz="3200" b="1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Three diode models.</a:t>
            </a:r>
          </a:p>
          <a:p>
            <a:pPr eaLnBrk="1" hangingPunct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Diode specifications.</a:t>
            </a:r>
          </a:p>
          <a:p>
            <a:pPr eaLnBrk="1" hangingPunct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Diode Applications.</a:t>
            </a:r>
            <a:endParaRPr lang="th-TH" sz="2800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521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8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9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0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20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</TotalTime>
  <Words>979</Words>
  <Application>Microsoft Office PowerPoint</Application>
  <PresentationFormat>On-screen Show (4:3)</PresentationFormat>
  <Paragraphs>228</Paragraphs>
  <Slides>40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16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58" baseType="lpstr">
      <vt:lpstr>Office Theme</vt:lpstr>
      <vt:lpstr>1_Default Design</vt:lpstr>
      <vt:lpstr>2_Default Design</vt:lpstr>
      <vt:lpstr>3_Default Design</vt:lpstr>
      <vt:lpstr>4_Default Design</vt:lpstr>
      <vt:lpstr>5_Default Design</vt:lpstr>
      <vt:lpstr>7_Default Design</vt:lpstr>
      <vt:lpstr>8_Default Design</vt:lpstr>
      <vt:lpstr>9_Default Design</vt:lpstr>
      <vt:lpstr>10_Default Design</vt:lpstr>
      <vt:lpstr>11_Default Design</vt:lpstr>
      <vt:lpstr>15_Default Design</vt:lpstr>
      <vt:lpstr>16_Default Design</vt:lpstr>
      <vt:lpstr>17_Default Design</vt:lpstr>
      <vt:lpstr>20_Default Design</vt:lpstr>
      <vt:lpstr>2_Office Theme</vt:lpstr>
      <vt:lpstr>Visio</vt:lpstr>
      <vt:lpstr>Equation</vt:lpstr>
      <vt:lpstr>COMSATS Institute of Information Technology Virtual campus Islamabad</vt:lpstr>
      <vt:lpstr>The Diode Circuits-II</vt:lpstr>
      <vt:lpstr>References:</vt:lpstr>
      <vt:lpstr>References (Figures):</vt:lpstr>
      <vt:lpstr>The Diode Models  1.  The Ideal Diode Model</vt:lpstr>
      <vt:lpstr>The Diode:       </vt:lpstr>
      <vt:lpstr>Slide 7</vt:lpstr>
      <vt:lpstr>Forward-Biased Diode Circuit:</vt:lpstr>
      <vt:lpstr>Reverse-Biased Diode Circuit:</vt:lpstr>
      <vt:lpstr>Effect of VF:</vt:lpstr>
      <vt:lpstr>Example-1</vt:lpstr>
      <vt:lpstr>Example-2</vt:lpstr>
      <vt:lpstr>Example-3</vt:lpstr>
      <vt:lpstr>Percentage Error:</vt:lpstr>
      <vt:lpstr>Example-4</vt:lpstr>
      <vt:lpstr>Power Dissipation PD(max)</vt:lpstr>
      <vt:lpstr>I0 and PD(max) Relationship:</vt:lpstr>
      <vt:lpstr>Forward Power Dissipation PD(max):</vt:lpstr>
      <vt:lpstr>Example 5. </vt:lpstr>
      <vt:lpstr>Complete: Model Diode Curve (Ref 3).</vt:lpstr>
      <vt:lpstr>Another Example: </vt:lpstr>
      <vt:lpstr>The Diode Models       4. Piecewise-Linear Diode Model 5. Constant-Voltage Diode Model       6. Dynamic Resistance, AC Resistance  </vt:lpstr>
      <vt:lpstr>Slide 23</vt:lpstr>
      <vt:lpstr>Constant-Voltage Diode Model: </vt:lpstr>
      <vt:lpstr>Example:  Diode dc Bias Calculations</vt:lpstr>
      <vt:lpstr>Small-Signal Analysis of Diodes:</vt:lpstr>
      <vt:lpstr>Small-Signal Analysis of Diodes:</vt:lpstr>
      <vt:lpstr>Small-Signal Analysis of Diodes:</vt:lpstr>
      <vt:lpstr>Small-Signal Analysis of Diodes:</vt:lpstr>
      <vt:lpstr>Small Sinusoidal Analysis:</vt:lpstr>
      <vt:lpstr>Resistance Levels:</vt:lpstr>
      <vt:lpstr>DC or Static Resistance </vt:lpstr>
      <vt:lpstr>AC or Dynamic Resistance </vt:lpstr>
      <vt:lpstr>Temperature Effects:</vt:lpstr>
      <vt:lpstr>Temperature Effects on Diode Operation:</vt:lpstr>
      <vt:lpstr>Typical Diodes</vt:lpstr>
      <vt:lpstr>Diode Maximum Ratings.</vt:lpstr>
      <vt:lpstr>Diode Capacitance:</vt:lpstr>
      <vt:lpstr>Application of PN Junction: </vt:lpstr>
      <vt:lpstr>Summary: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Diode Circuits - 2.</dc:title>
  <dc:subject>Electronics 1-EEE231.</dc:subject>
  <dc:creator>Dr. Nasim Zafar.</dc:creator>
  <cp:lastModifiedBy>NTS</cp:lastModifiedBy>
  <cp:revision>148</cp:revision>
  <dcterms:created xsi:type="dcterms:W3CDTF">2006-08-16T00:00:00Z</dcterms:created>
  <dcterms:modified xsi:type="dcterms:W3CDTF">2012-09-08T09:18:16Z</dcterms:modified>
</cp:coreProperties>
</file>