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Layouts/slideLayout39.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slideLayouts/slideLayout69.xml" ContentType="application/vnd.openxmlformats-officedocument.presentationml.slideLayout+xml"/>
  <Override PartName="/ppt/theme/theme6.xml" ContentType="application/vnd.openxmlformats-officedocument.theme+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63.xml" ContentType="application/vnd.openxmlformats-officedocument.presentationml.slideLayout+xml"/>
  <Override PartName="/ppt/slideLayouts/slideLayout72.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61.xml" ContentType="application/vnd.openxmlformats-officedocument.presentationml.slideLayout+xml"/>
  <Override PartName="/ppt/slideLayouts/slideLayout70.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slideMasters/slideMaster5.xml" ContentType="application/vnd.openxmlformats-officedocument.presentationml.slideMaster+xml"/>
  <Override PartName="/ppt/slides/slide8.xml" ContentType="application/vnd.openxmlformats-officedocument.presentationml.slide+xml"/>
  <Override PartName="/ppt/slideLayouts/slideLayout59.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55.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slideMasters/slideMaster6.xml" ContentType="application/vnd.openxmlformats-officedocument.presentationml.slideMaster+xml"/>
  <Override PartName="/ppt/slides/slide7.xml" ContentType="application/vnd.openxmlformats-officedocument.presentationml.slide+xml"/>
  <Override PartName="/ppt/slideLayouts/slideLayout9.xml" ContentType="application/vnd.openxmlformats-officedocument.presentationml.slideLayout+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Layouts/slideLayout6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3" r:id="rId1"/>
    <p:sldMasterId id="2147483696" r:id="rId2"/>
    <p:sldMasterId id="2147483708" r:id="rId3"/>
    <p:sldMasterId id="2147483720" r:id="rId4"/>
    <p:sldMasterId id="2147483732" r:id="rId5"/>
    <p:sldMasterId id="2147483744" r:id="rId6"/>
  </p:sldMasterIdLst>
  <p:notesMasterIdLst>
    <p:notesMasterId r:id="rId50"/>
  </p:notesMasterIdLst>
  <p:sldIdLst>
    <p:sldId id="257" r:id="rId7"/>
    <p:sldId id="303" r:id="rId8"/>
    <p:sldId id="260" r:id="rId9"/>
    <p:sldId id="282" r:id="rId10"/>
    <p:sldId id="262" r:id="rId11"/>
    <p:sldId id="263" r:id="rId12"/>
    <p:sldId id="261" r:id="rId13"/>
    <p:sldId id="264" r:id="rId14"/>
    <p:sldId id="266" r:id="rId15"/>
    <p:sldId id="267" r:id="rId16"/>
    <p:sldId id="268" r:id="rId17"/>
    <p:sldId id="265" r:id="rId18"/>
    <p:sldId id="305" r:id="rId19"/>
    <p:sldId id="306" r:id="rId20"/>
    <p:sldId id="297" r:id="rId21"/>
    <p:sldId id="298" r:id="rId22"/>
    <p:sldId id="299" r:id="rId23"/>
    <p:sldId id="300" r:id="rId24"/>
    <p:sldId id="275" r:id="rId25"/>
    <p:sldId id="307" r:id="rId26"/>
    <p:sldId id="279" r:id="rId27"/>
    <p:sldId id="314" r:id="rId28"/>
    <p:sldId id="313" r:id="rId29"/>
    <p:sldId id="315" r:id="rId30"/>
    <p:sldId id="316" r:id="rId31"/>
    <p:sldId id="291" r:id="rId32"/>
    <p:sldId id="292" r:id="rId33"/>
    <p:sldId id="278" r:id="rId34"/>
    <p:sldId id="294" r:id="rId35"/>
    <p:sldId id="317" r:id="rId36"/>
    <p:sldId id="318" r:id="rId37"/>
    <p:sldId id="319" r:id="rId38"/>
    <p:sldId id="320" r:id="rId39"/>
    <p:sldId id="321" r:id="rId40"/>
    <p:sldId id="322" r:id="rId41"/>
    <p:sldId id="296" r:id="rId42"/>
    <p:sldId id="277" r:id="rId43"/>
    <p:sldId id="309" r:id="rId44"/>
    <p:sldId id="280" r:id="rId45"/>
    <p:sldId id="310" r:id="rId46"/>
    <p:sldId id="311" r:id="rId47"/>
    <p:sldId id="312" r:id="rId48"/>
    <p:sldId id="323"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000000"/>
    </p:penClr>
  </p:showPr>
  <p:clrMru>
    <a:srgbClr val="00682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88110" autoAdjust="0"/>
  </p:normalViewPr>
  <p:slideViewPr>
    <p:cSldViewPr>
      <p:cViewPr>
        <p:scale>
          <a:sx n="50" d="100"/>
          <a:sy n="50" d="100"/>
        </p:scale>
        <p:origin x="-1267" y="163"/>
      </p:cViewPr>
      <p:guideLst>
        <p:guide orient="horz" pos="2160"/>
        <p:guide pos="2880"/>
      </p:guideLst>
    </p:cSldViewPr>
  </p:slideViewPr>
  <p:notesTextViewPr>
    <p:cViewPr>
      <p:scale>
        <a:sx n="1" d="1"/>
        <a:sy n="1" d="1"/>
      </p:scale>
      <p:origin x="0" y="0"/>
    </p:cViewPr>
  </p:notesTextViewPr>
  <p:sorterViewPr>
    <p:cViewPr>
      <p:scale>
        <a:sx n="130" d="100"/>
        <a:sy n="130" d="100"/>
      </p:scale>
      <p:origin x="0" y="9595"/>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8" Type="http://schemas.openxmlformats.org/officeDocument/2006/relationships/slide" Target="slides/slide2.xml"/><Relationship Id="rId51"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image" Target="../media/image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74EAA57-C01F-4C4B-80B6-0CDE7B202AD0}" type="datetimeFigureOut">
              <a:rPr lang="en-US" smtClean="0"/>
              <a:pPr/>
              <a:t>8/11/2012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5042556-C2E6-4DE8-89FA-81012C879D5A}" type="slidenum">
              <a:rPr lang="en-US" smtClean="0"/>
              <a:pPr/>
              <a:t>‹#›</a:t>
            </a:fld>
            <a:endParaRPr lang="en-US"/>
          </a:p>
        </p:txBody>
      </p:sp>
    </p:spTree>
    <p:extLst>
      <p:ext uri="{BB962C8B-B14F-4D97-AF65-F5344CB8AC3E}">
        <p14:creationId xmlns="" xmlns:p14="http://schemas.microsoft.com/office/powerpoint/2010/main" val="346814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0DFC1F4-C077-4069-A380-678D12966D87}" type="slidenum">
              <a:rPr lang="en-US" smtClean="0"/>
              <a:pPr/>
              <a:t>4</a:t>
            </a:fld>
            <a:endParaRPr lang="en-US"/>
          </a:p>
        </p:txBody>
      </p:sp>
      <p:sp>
        <p:nvSpPr>
          <p:cNvPr id="5" name="Footer Placeholder 4"/>
          <p:cNvSpPr>
            <a:spLocks noGrp="1"/>
          </p:cNvSpPr>
          <p:nvPr>
            <p:ph type="ftr" sz="quarter" idx="11"/>
          </p:nvPr>
        </p:nvSpPr>
        <p:spPr/>
        <p:txBody>
          <a:bodyPr/>
          <a:lstStyle/>
          <a:p>
            <a:r>
              <a:rPr lang="en-US" dirty="0" smtClean="0"/>
              <a:t>Dr. Nasim Zafar</a:t>
            </a:r>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0DFC1F4-C077-4069-A380-678D12966D87}" type="slidenum">
              <a:rPr lang="en-US" smtClean="0"/>
              <a:pPr/>
              <a:t>5</a:t>
            </a:fld>
            <a:endParaRPr lang="en-US"/>
          </a:p>
        </p:txBody>
      </p:sp>
      <p:sp>
        <p:nvSpPr>
          <p:cNvPr id="5" name="Footer Placeholder 4"/>
          <p:cNvSpPr>
            <a:spLocks noGrp="1"/>
          </p:cNvSpPr>
          <p:nvPr>
            <p:ph type="ftr" sz="quarter" idx="11"/>
          </p:nvPr>
        </p:nvSpPr>
        <p:spPr/>
        <p:txBody>
          <a:bodyPr/>
          <a:lstStyle/>
          <a:p>
            <a:r>
              <a:rPr lang="en-US" dirty="0" smtClean="0"/>
              <a:t>Dr. Nasim Zafar</a:t>
            </a:r>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0DFC1F4-C077-4069-A380-678D12966D87}" type="slidenum">
              <a:rPr lang="en-US" smtClean="0"/>
              <a:pPr/>
              <a:t>10</a:t>
            </a:fld>
            <a:endParaRPr lang="en-US"/>
          </a:p>
        </p:txBody>
      </p:sp>
      <p:sp>
        <p:nvSpPr>
          <p:cNvPr id="5" name="Footer Placeholder 4"/>
          <p:cNvSpPr>
            <a:spLocks noGrp="1"/>
          </p:cNvSpPr>
          <p:nvPr>
            <p:ph type="ftr" sz="quarter" idx="11"/>
          </p:nvPr>
        </p:nvSpPr>
        <p:spPr/>
        <p:txBody>
          <a:bodyPr/>
          <a:lstStyle/>
          <a:p>
            <a:r>
              <a:rPr lang="en-US" dirty="0" smtClean="0"/>
              <a:t>Dr. Nasim Zafar</a:t>
            </a:r>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042556-C2E6-4DE8-89FA-81012C879D5A}" type="slidenum">
              <a:rPr lang="en-US" smtClean="0"/>
              <a:pPr/>
              <a:t>37</a:t>
            </a:fld>
            <a:endParaRPr lang="en-US"/>
          </a:p>
        </p:txBody>
      </p:sp>
    </p:spTree>
    <p:extLst>
      <p:ext uri="{BB962C8B-B14F-4D97-AF65-F5344CB8AC3E}">
        <p14:creationId xmlns="" xmlns:p14="http://schemas.microsoft.com/office/powerpoint/2010/main" val="984616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r>
              <a:rPr lang="en-US" smtClean="0">
                <a:solidFill>
                  <a:srgbClr val="04617B">
                    <a:shade val="90000"/>
                  </a:srgbClr>
                </a:solidFill>
              </a:rPr>
              <a:t>Dr. Nasim Zafar</a:t>
            </a:r>
            <a:endParaRPr lang="en-US" dirty="0">
              <a:solidFill>
                <a:srgbClr val="04617B">
                  <a:shade val="90000"/>
                </a:srgbClr>
              </a:solidFill>
            </a:endParaRPr>
          </a:p>
        </p:txBody>
      </p:sp>
      <p:sp>
        <p:nvSpPr>
          <p:cNvPr id="6" name="Slide Number Placeholder 5"/>
          <p:cNvSpPr>
            <a:spLocks noGrp="1"/>
          </p:cNvSpPr>
          <p:nvPr>
            <p:ph type="sldNum" sz="quarter" idx="12"/>
          </p:nvPr>
        </p:nvSpPr>
        <p:spPr/>
        <p:txBody>
          <a:bodyPr/>
          <a:lstStyle/>
          <a:p>
            <a:fld id="{74385F83-F7A7-4B06-A058-A4B9A9035854}"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 xmlns:p14="http://schemas.microsoft.com/office/powerpoint/2010/main" val="42332500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r>
              <a:rPr lang="en-US" smtClean="0">
                <a:solidFill>
                  <a:srgbClr val="04617B">
                    <a:shade val="90000"/>
                  </a:srgbClr>
                </a:solidFill>
              </a:rPr>
              <a:t>Dr. Nasim Zafar</a:t>
            </a:r>
            <a:endParaRPr lang="en-US" dirty="0">
              <a:solidFill>
                <a:srgbClr val="04617B">
                  <a:shade val="90000"/>
                </a:srgbClr>
              </a:solidFill>
            </a:endParaRPr>
          </a:p>
        </p:txBody>
      </p:sp>
      <p:sp>
        <p:nvSpPr>
          <p:cNvPr id="6" name="Slide Number Placeholder 5"/>
          <p:cNvSpPr>
            <a:spLocks noGrp="1"/>
          </p:cNvSpPr>
          <p:nvPr>
            <p:ph type="sldNum" sz="quarter" idx="12"/>
          </p:nvPr>
        </p:nvSpPr>
        <p:spPr/>
        <p:txBody>
          <a:bodyPr/>
          <a:lstStyle/>
          <a:p>
            <a:fld id="{74385F83-F7A7-4B06-A058-A4B9A9035854}"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 xmlns:p14="http://schemas.microsoft.com/office/powerpoint/2010/main" val="4874365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r>
              <a:rPr lang="en-US" smtClean="0">
                <a:solidFill>
                  <a:srgbClr val="04617B">
                    <a:shade val="90000"/>
                  </a:srgbClr>
                </a:solidFill>
              </a:rPr>
              <a:t>Dr. Nasim Zafar</a:t>
            </a:r>
            <a:endParaRPr lang="en-US" dirty="0">
              <a:solidFill>
                <a:srgbClr val="04617B">
                  <a:shade val="90000"/>
                </a:srgbClr>
              </a:solidFill>
            </a:endParaRPr>
          </a:p>
        </p:txBody>
      </p:sp>
      <p:sp>
        <p:nvSpPr>
          <p:cNvPr id="6" name="Slide Number Placeholder 5"/>
          <p:cNvSpPr>
            <a:spLocks noGrp="1"/>
          </p:cNvSpPr>
          <p:nvPr>
            <p:ph type="sldNum" sz="quarter" idx="12"/>
          </p:nvPr>
        </p:nvSpPr>
        <p:spPr/>
        <p:txBody>
          <a:bodyPr/>
          <a:lstStyle/>
          <a:p>
            <a:fld id="{74385F83-F7A7-4B06-A058-A4B9A9035854}"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 xmlns:p14="http://schemas.microsoft.com/office/powerpoint/2010/main" val="13942881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r>
              <a:rPr lang="en-US" smtClean="0">
                <a:solidFill>
                  <a:srgbClr val="04617B">
                    <a:shade val="90000"/>
                  </a:srgbClr>
                </a:solidFill>
              </a:rPr>
              <a:t>Dr. Nasim Zafar</a:t>
            </a:r>
            <a:endParaRPr lang="en-US" dirty="0">
              <a:solidFill>
                <a:srgbClr val="04617B">
                  <a:shade val="90000"/>
                </a:srgbClr>
              </a:solidFill>
            </a:endParaRPr>
          </a:p>
        </p:txBody>
      </p:sp>
      <p:sp>
        <p:nvSpPr>
          <p:cNvPr id="7" name="Slide Number Placeholder 6"/>
          <p:cNvSpPr>
            <a:spLocks noGrp="1"/>
          </p:cNvSpPr>
          <p:nvPr>
            <p:ph type="sldNum" sz="quarter" idx="12"/>
          </p:nvPr>
        </p:nvSpPr>
        <p:spPr/>
        <p:txBody>
          <a:bodyPr/>
          <a:lstStyle/>
          <a:p>
            <a:fld id="{74385F83-F7A7-4B06-A058-A4B9A9035854}"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 xmlns:p14="http://schemas.microsoft.com/office/powerpoint/2010/main" val="4199994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solidFill>
                <a:srgbClr val="04617B">
                  <a:shade val="90000"/>
                </a:srgbClr>
              </a:solidFill>
            </a:endParaRPr>
          </a:p>
        </p:txBody>
      </p:sp>
      <p:sp>
        <p:nvSpPr>
          <p:cNvPr id="8" name="Footer Placeholder 7"/>
          <p:cNvSpPr>
            <a:spLocks noGrp="1"/>
          </p:cNvSpPr>
          <p:nvPr>
            <p:ph type="ftr" sz="quarter" idx="11"/>
          </p:nvPr>
        </p:nvSpPr>
        <p:spPr/>
        <p:txBody>
          <a:bodyPr/>
          <a:lstStyle/>
          <a:p>
            <a:r>
              <a:rPr lang="en-US" smtClean="0">
                <a:solidFill>
                  <a:srgbClr val="04617B">
                    <a:shade val="90000"/>
                  </a:srgbClr>
                </a:solidFill>
              </a:rPr>
              <a:t>Dr. Nasim Zafar</a:t>
            </a:r>
            <a:endParaRPr lang="en-US" dirty="0">
              <a:solidFill>
                <a:srgbClr val="04617B">
                  <a:shade val="90000"/>
                </a:srgbClr>
              </a:solidFill>
            </a:endParaRPr>
          </a:p>
        </p:txBody>
      </p:sp>
      <p:sp>
        <p:nvSpPr>
          <p:cNvPr id="9" name="Slide Number Placeholder 8"/>
          <p:cNvSpPr>
            <a:spLocks noGrp="1"/>
          </p:cNvSpPr>
          <p:nvPr>
            <p:ph type="sldNum" sz="quarter" idx="12"/>
          </p:nvPr>
        </p:nvSpPr>
        <p:spPr/>
        <p:txBody>
          <a:bodyPr/>
          <a:lstStyle/>
          <a:p>
            <a:fld id="{74385F83-F7A7-4B06-A058-A4B9A9035854}"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 xmlns:p14="http://schemas.microsoft.com/office/powerpoint/2010/main" val="797654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solidFill>
                <a:srgbClr val="04617B">
                  <a:shade val="90000"/>
                </a:srgbClr>
              </a:solidFill>
            </a:endParaRPr>
          </a:p>
        </p:txBody>
      </p:sp>
      <p:sp>
        <p:nvSpPr>
          <p:cNvPr id="4" name="Footer Placeholder 3"/>
          <p:cNvSpPr>
            <a:spLocks noGrp="1"/>
          </p:cNvSpPr>
          <p:nvPr>
            <p:ph type="ftr" sz="quarter" idx="11"/>
          </p:nvPr>
        </p:nvSpPr>
        <p:spPr/>
        <p:txBody>
          <a:bodyPr/>
          <a:lstStyle/>
          <a:p>
            <a:r>
              <a:rPr lang="en-US" smtClean="0">
                <a:solidFill>
                  <a:srgbClr val="04617B">
                    <a:shade val="90000"/>
                  </a:srgbClr>
                </a:solidFill>
              </a:rPr>
              <a:t>Dr. Nasim Zafar</a:t>
            </a:r>
            <a:endParaRPr lang="en-US" dirty="0">
              <a:solidFill>
                <a:srgbClr val="04617B">
                  <a:shade val="90000"/>
                </a:srgbClr>
              </a:solidFill>
            </a:endParaRPr>
          </a:p>
        </p:txBody>
      </p:sp>
      <p:sp>
        <p:nvSpPr>
          <p:cNvPr id="5" name="Slide Number Placeholder 4"/>
          <p:cNvSpPr>
            <a:spLocks noGrp="1"/>
          </p:cNvSpPr>
          <p:nvPr>
            <p:ph type="sldNum" sz="quarter" idx="12"/>
          </p:nvPr>
        </p:nvSpPr>
        <p:spPr/>
        <p:txBody>
          <a:bodyPr/>
          <a:lstStyle/>
          <a:p>
            <a:fld id="{74385F83-F7A7-4B06-A058-A4B9A9035854}"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 xmlns:p14="http://schemas.microsoft.com/office/powerpoint/2010/main" val="831842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srgbClr val="04617B">
                  <a:shade val="90000"/>
                </a:srgbClr>
              </a:solidFill>
            </a:endParaRPr>
          </a:p>
        </p:txBody>
      </p:sp>
      <p:sp>
        <p:nvSpPr>
          <p:cNvPr id="3" name="Footer Placeholder 2"/>
          <p:cNvSpPr>
            <a:spLocks noGrp="1"/>
          </p:cNvSpPr>
          <p:nvPr>
            <p:ph type="ftr" sz="quarter" idx="11"/>
          </p:nvPr>
        </p:nvSpPr>
        <p:spPr/>
        <p:txBody>
          <a:bodyPr/>
          <a:lstStyle/>
          <a:p>
            <a:r>
              <a:rPr lang="en-US" smtClean="0">
                <a:solidFill>
                  <a:srgbClr val="04617B">
                    <a:shade val="90000"/>
                  </a:srgbClr>
                </a:solidFill>
              </a:rPr>
              <a:t>Dr. Nasim Zafar</a:t>
            </a:r>
            <a:endParaRPr lang="en-US" dirty="0">
              <a:solidFill>
                <a:srgbClr val="04617B">
                  <a:shade val="90000"/>
                </a:srgbClr>
              </a:solidFill>
            </a:endParaRPr>
          </a:p>
        </p:txBody>
      </p:sp>
      <p:sp>
        <p:nvSpPr>
          <p:cNvPr id="4" name="Slide Number Placeholder 3"/>
          <p:cNvSpPr>
            <a:spLocks noGrp="1"/>
          </p:cNvSpPr>
          <p:nvPr>
            <p:ph type="sldNum" sz="quarter" idx="12"/>
          </p:nvPr>
        </p:nvSpPr>
        <p:spPr/>
        <p:txBody>
          <a:bodyPr/>
          <a:lstStyle/>
          <a:p>
            <a:fld id="{74385F83-F7A7-4B06-A058-A4B9A9035854}" type="slidenum">
              <a:rPr lang="en-US" smtClean="0">
                <a:solidFill>
                  <a:srgbClr val="04617B">
                    <a:shade val="90000"/>
                  </a:srgbClr>
                </a:solidFill>
              </a:rPr>
              <a:pPr/>
              <a:t>‹#›</a:t>
            </a:fld>
            <a:endParaRPr lang="en-US" dirty="0">
              <a:solidFill>
                <a:srgbClr val="04617B">
                  <a:shade val="90000"/>
                </a:srgbClr>
              </a:solidFill>
            </a:endParaRPr>
          </a:p>
        </p:txBody>
      </p:sp>
    </p:spTree>
    <p:extLst>
      <p:ext uri="{BB962C8B-B14F-4D97-AF65-F5344CB8AC3E}">
        <p14:creationId xmlns="" xmlns:p14="http://schemas.microsoft.com/office/powerpoint/2010/main" val="26457415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r>
              <a:rPr lang="en-US" smtClean="0">
                <a:solidFill>
                  <a:srgbClr val="04617B">
                    <a:shade val="90000"/>
                  </a:srgbClr>
                </a:solidFill>
              </a:rPr>
              <a:t>Dr. Nasim Zafar</a:t>
            </a:r>
            <a:endParaRPr lang="en-US" dirty="0">
              <a:solidFill>
                <a:srgbClr val="04617B">
                  <a:shade val="90000"/>
                </a:srgbClr>
              </a:solidFill>
            </a:endParaRPr>
          </a:p>
        </p:txBody>
      </p:sp>
      <p:sp>
        <p:nvSpPr>
          <p:cNvPr id="7" name="Slide Number Placeholder 6"/>
          <p:cNvSpPr>
            <a:spLocks noGrp="1"/>
          </p:cNvSpPr>
          <p:nvPr>
            <p:ph type="sldNum" sz="quarter" idx="12"/>
          </p:nvPr>
        </p:nvSpPr>
        <p:spPr/>
        <p:txBody>
          <a:bodyPr/>
          <a:lstStyle/>
          <a:p>
            <a:fld id="{74385F83-F7A7-4B06-A058-A4B9A9035854}"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 xmlns:p14="http://schemas.microsoft.com/office/powerpoint/2010/main" val="8193560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r>
              <a:rPr lang="en-US" smtClean="0">
                <a:solidFill>
                  <a:srgbClr val="04617B">
                    <a:shade val="90000"/>
                  </a:srgbClr>
                </a:solidFill>
              </a:rPr>
              <a:t>Dr. Nasim Zafar</a:t>
            </a:r>
            <a:endParaRPr lang="en-US" dirty="0">
              <a:solidFill>
                <a:srgbClr val="04617B">
                  <a:shade val="90000"/>
                </a:srgbClr>
              </a:solidFill>
            </a:endParaRPr>
          </a:p>
        </p:txBody>
      </p:sp>
      <p:sp>
        <p:nvSpPr>
          <p:cNvPr id="7" name="Slide Number Placeholder 6"/>
          <p:cNvSpPr>
            <a:spLocks noGrp="1"/>
          </p:cNvSpPr>
          <p:nvPr>
            <p:ph type="sldNum" sz="quarter" idx="12"/>
          </p:nvPr>
        </p:nvSpPr>
        <p:spPr/>
        <p:txBody>
          <a:bodyPr/>
          <a:lstStyle/>
          <a:p>
            <a:fld id="{74385F83-F7A7-4B06-A058-A4B9A9035854}"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 xmlns:p14="http://schemas.microsoft.com/office/powerpoint/2010/main" val="8387607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r>
              <a:rPr lang="en-US" smtClean="0">
                <a:solidFill>
                  <a:srgbClr val="04617B">
                    <a:shade val="90000"/>
                  </a:srgbClr>
                </a:solidFill>
              </a:rPr>
              <a:t>Dr. Nasim Zafar</a:t>
            </a:r>
            <a:endParaRPr lang="en-US" dirty="0">
              <a:solidFill>
                <a:srgbClr val="04617B">
                  <a:shade val="90000"/>
                </a:srgbClr>
              </a:solidFill>
            </a:endParaRPr>
          </a:p>
        </p:txBody>
      </p:sp>
      <p:sp>
        <p:nvSpPr>
          <p:cNvPr id="6" name="Slide Number Placeholder 5"/>
          <p:cNvSpPr>
            <a:spLocks noGrp="1"/>
          </p:cNvSpPr>
          <p:nvPr>
            <p:ph type="sldNum" sz="quarter" idx="12"/>
          </p:nvPr>
        </p:nvSpPr>
        <p:spPr/>
        <p:txBody>
          <a:bodyPr/>
          <a:lstStyle/>
          <a:p>
            <a:fld id="{74385F83-F7A7-4B06-A058-A4B9A9035854}"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 xmlns:p14="http://schemas.microsoft.com/office/powerpoint/2010/main" val="42553472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r>
              <a:rPr lang="en-US" smtClean="0">
                <a:solidFill>
                  <a:srgbClr val="04617B">
                    <a:shade val="90000"/>
                  </a:srgbClr>
                </a:solidFill>
              </a:rPr>
              <a:t>Dr. Nasim Zafar</a:t>
            </a:r>
            <a:endParaRPr lang="en-US" dirty="0">
              <a:solidFill>
                <a:srgbClr val="04617B">
                  <a:shade val="90000"/>
                </a:srgbClr>
              </a:solidFill>
            </a:endParaRPr>
          </a:p>
        </p:txBody>
      </p:sp>
      <p:sp>
        <p:nvSpPr>
          <p:cNvPr id="6" name="Slide Number Placeholder 5"/>
          <p:cNvSpPr>
            <a:spLocks noGrp="1"/>
          </p:cNvSpPr>
          <p:nvPr>
            <p:ph type="sldNum" sz="quarter" idx="12"/>
          </p:nvPr>
        </p:nvSpPr>
        <p:spPr/>
        <p:txBody>
          <a:bodyPr/>
          <a:lstStyle/>
          <a:p>
            <a:fld id="{74385F83-F7A7-4B06-A058-A4B9A9035854}"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 xmlns:p14="http://schemas.microsoft.com/office/powerpoint/2010/main" val="21860454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 xmlns:p14="http://schemas.microsoft.com/office/powerpoint/2010/main" val="12535871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 xmlns:p14="http://schemas.microsoft.com/office/powerpoint/2010/main" val="27007681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 xmlns:p14="http://schemas.microsoft.com/office/powerpoint/2010/main" val="19895846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 xmlns:p14="http://schemas.microsoft.com/office/powerpoint/2010/main" val="29559788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 xmlns:p14="http://schemas.microsoft.com/office/powerpoint/2010/main" val="28796856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 xmlns:p14="http://schemas.microsoft.com/office/powerpoint/2010/main" val="16834762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 xmlns:p14="http://schemas.microsoft.com/office/powerpoint/2010/main" val="17021765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 xmlns:p14="http://schemas.microsoft.com/office/powerpoint/2010/main" val="11423377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 xmlns:p14="http://schemas.microsoft.com/office/powerpoint/2010/main" val="5268892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 xmlns:p14="http://schemas.microsoft.com/office/powerpoint/2010/main" val="34404850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 xmlns:p14="http://schemas.microsoft.com/office/powerpoint/2010/main" val="3907227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6717C99-17FD-4D92-A67C-A7EA8016E0C0}"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12429485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E20F7BD-52D9-4090-BAC6-83344B9439F6}"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35794246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B8BC6E7-04FA-4F23-AFA7-A8A65408FE90}"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7863033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066800"/>
            <a:ext cx="3810000" cy="45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066800"/>
            <a:ext cx="3810000" cy="45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4D40187-0972-4337-BAF9-4B59D6BD12FF}"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77640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A312D82F-5CE1-4222-ABBE-3E4002E75E82}"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24512265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2AC6658D-8201-4738-A5C0-556C83A34301}"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36539766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D7498228-88C0-4668-A2A6-9D7A5CBBD8F9}"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12660571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C7A135D-BFBF-4757-9106-86B0FFA06CA6}"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148047340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7A80C2D-B66A-4659-B533-F1E3C655E560}"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266424889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009EAFD-3C81-4C78-96CB-E2A9AA01C0AA}"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76496498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
            <a:ext cx="1943100" cy="1447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76200"/>
            <a:ext cx="5676900" cy="1447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9C82B7B-02BE-4085-9261-6C20E134E081}"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4053224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6717C99-17FD-4D92-A67C-A7EA8016E0C0}"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144982439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E20F7BD-52D9-4090-BAC6-83344B9439F6}"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228116830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B8BC6E7-04FA-4F23-AFA7-A8A65408FE90}"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362707487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066800"/>
            <a:ext cx="3810000" cy="45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066800"/>
            <a:ext cx="3810000" cy="45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4D40187-0972-4337-BAF9-4B59D6BD12FF}"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256128941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A312D82F-5CE1-4222-ABBE-3E4002E75E82}"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421416752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2AC6658D-8201-4738-A5C0-556C83A34301}"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33004158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D7498228-88C0-4668-A2A6-9D7A5CBBD8F9}"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28601858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C7A135D-BFBF-4757-9106-86B0FFA06CA6}"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295701284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7A80C2D-B66A-4659-B533-F1E3C655E560}"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18068666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009EAFD-3C81-4C78-96CB-E2A9AA01C0AA}"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24285475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
            <a:ext cx="1943100" cy="1447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76200"/>
            <a:ext cx="5676900" cy="1447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9C82B7B-02BE-4085-9261-6C20E134E081}"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93536513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6717C99-17FD-4D92-A67C-A7EA8016E0C0}"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67999079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E20F7BD-52D9-4090-BAC6-83344B9439F6}"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181717675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B8BC6E7-04FA-4F23-AFA7-A8A65408FE90}"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179170296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066800"/>
            <a:ext cx="3810000" cy="45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066800"/>
            <a:ext cx="3810000" cy="45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4D40187-0972-4337-BAF9-4B59D6BD12FF}"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93256180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A312D82F-5CE1-4222-ABBE-3E4002E75E82}"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302599030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2AC6658D-8201-4738-A5C0-556C83A34301}"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166198293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D7498228-88C0-4668-A2A6-9D7A5CBBD8F9}"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67104533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C7A135D-BFBF-4757-9106-86B0FFA06CA6}"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247937865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7A80C2D-B66A-4659-B533-F1E3C655E560}"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42126354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009EAFD-3C81-4C78-96CB-E2A9AA01C0AA}"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315845702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
            <a:ext cx="1943100" cy="1447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76200"/>
            <a:ext cx="5676900" cy="1447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9C82B7B-02BE-4085-9261-6C20E134E081}"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180390381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6717C99-17FD-4D92-A67C-A7EA8016E0C0}"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205485607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E20F7BD-52D9-4090-BAC6-83344B9439F6}"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358179253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B8BC6E7-04FA-4F23-AFA7-A8A65408FE90}"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36267689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066800"/>
            <a:ext cx="3810000" cy="45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066800"/>
            <a:ext cx="3810000" cy="45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4D40187-0972-4337-BAF9-4B59D6BD12FF}"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139353445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A312D82F-5CE1-4222-ABBE-3E4002E75E82}"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237205787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2AC6658D-8201-4738-A5C0-556C83A34301}"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334797610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D7498228-88C0-4668-A2A6-9D7A5CBBD8F9}"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157804041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C7A135D-BFBF-4757-9106-86B0FFA06CA6}"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353500101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7A80C2D-B66A-4659-B533-F1E3C655E560}"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206722067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009EAFD-3C81-4C78-96CB-E2A9AA01C0AA}"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385038084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
            <a:ext cx="1943100" cy="1447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76200"/>
            <a:ext cx="5676900" cy="1447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9C82B7B-02BE-4085-9261-6C20E134E081}"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213515087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6717C99-17FD-4D92-A67C-A7EA8016E0C0}"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437066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E20F7BD-52D9-4090-BAC6-83344B9439F6}"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202732648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B8BC6E7-04FA-4F23-AFA7-A8A65408FE90}"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72284684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066800"/>
            <a:ext cx="3810000" cy="45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066800"/>
            <a:ext cx="3810000" cy="45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4D40187-0972-4337-BAF9-4B59D6BD12FF}"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203543494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A312D82F-5CE1-4222-ABBE-3E4002E75E82}"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116627079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2AC6658D-8201-4738-A5C0-556C83A34301}"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248963489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D7498228-88C0-4668-A2A6-9D7A5CBBD8F9}"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305398589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C7A135D-BFBF-4757-9106-86B0FFA06CA6}"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375571297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7A80C2D-B66A-4659-B533-F1E3C655E560}"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202294821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009EAFD-3C81-4C78-96CB-E2A9AA01C0AA}"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302408062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
            <a:ext cx="1943100" cy="1447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76200"/>
            <a:ext cx="5676900" cy="1447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9C82B7B-02BE-4085-9261-6C20E134E081}" type="slidenum">
              <a:rPr lang="en-US">
                <a:solidFill>
                  <a:srgbClr val="000000"/>
                </a:solidFill>
              </a:rPr>
              <a:pPr>
                <a:defRPr/>
              </a:pPr>
              <a:t>‹#›</a:t>
            </a:fld>
            <a:endParaRPr lang="en-US">
              <a:solidFill>
                <a:srgbClr val="000000"/>
              </a:solidFill>
            </a:endParaRPr>
          </a:p>
        </p:txBody>
      </p:sp>
    </p:spTree>
    <p:extLst>
      <p:ext uri="{BB962C8B-B14F-4D97-AF65-F5344CB8AC3E}">
        <p14:creationId xmlns="" xmlns:p14="http://schemas.microsoft.com/office/powerpoint/2010/main" val="31637594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2.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3.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4.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5.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6.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srgbClr val="04617B">
                  <a:shade val="90000"/>
                </a:srgb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solidFill>
                  <a:srgbClr val="04617B">
                    <a:shade val="90000"/>
                  </a:srgbClr>
                </a:solidFill>
              </a:rPr>
              <a:t>Dr. Nasim Zafar</a:t>
            </a:r>
            <a:endParaRPr lang="en-US">
              <a:solidFill>
                <a:srgbClr val="04617B">
                  <a:shade val="90000"/>
                </a:srgb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941542-815F-4E0B-A47E-EDF04A106565}"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 xmlns:p14="http://schemas.microsoft.com/office/powerpoint/2010/main" val="3039604901"/>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685800" y="76200"/>
            <a:ext cx="7772400" cy="519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r>
              <a:rPr lang="en-US" smtClean="0"/>
              <a:t>Click to edit Master title style</a:t>
            </a:r>
          </a:p>
        </p:txBody>
      </p:sp>
      <p:sp>
        <p:nvSpPr>
          <p:cNvPr id="4099" name="Rectangle 3"/>
          <p:cNvSpPr>
            <a:spLocks noGrp="1" noChangeArrowheads="1"/>
          </p:cNvSpPr>
          <p:nvPr>
            <p:ph type="body" idx="1"/>
          </p:nvPr>
        </p:nvSpPr>
        <p:spPr bwMode="auto">
          <a:xfrm>
            <a:off x="685800" y="1066800"/>
            <a:ext cx="77724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r>
              <a:rPr lang="en-US" smtClean="0"/>
              <a:t>Click to edit Master text styles</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eaLnBrk="0" fontAlgn="base" hangingPunct="0">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eaLnBrk="0" fontAlgn="base" hangingPunct="0">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7162800" y="6553200"/>
            <a:ext cx="19050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eaLnBrk="0" fontAlgn="base" hangingPunct="0">
              <a:spcBef>
                <a:spcPct val="0"/>
              </a:spcBef>
              <a:spcAft>
                <a:spcPct val="0"/>
              </a:spcAft>
              <a:defRPr/>
            </a:pPr>
            <a:fld id="{863CDEF2-DFC7-4755-9D80-DCFDEC7D0A7B}" type="slidenum">
              <a:rPr lang="en-US">
                <a:solidFill>
                  <a:srgbClr val="000000"/>
                </a:solidFill>
              </a:rPr>
              <a:pPr eaLnBrk="0" fontAlgn="base" hangingPunct="0">
                <a:spcBef>
                  <a:spcPct val="0"/>
                </a:spcBef>
                <a:spcAft>
                  <a:spcPct val="0"/>
                </a:spcAft>
                <a:defRPr/>
              </a:pPr>
              <a:t>‹#›</a:t>
            </a:fld>
            <a:endParaRPr lang="en-US">
              <a:solidFill>
                <a:srgbClr val="000000"/>
              </a:solidFill>
            </a:endParaRPr>
          </a:p>
        </p:txBody>
      </p:sp>
    </p:spTree>
    <p:extLst>
      <p:ext uri="{BB962C8B-B14F-4D97-AF65-F5344CB8AC3E}">
        <p14:creationId xmlns="" xmlns:p14="http://schemas.microsoft.com/office/powerpoint/2010/main" val="67624935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rtl="0" eaLnBrk="0" fontAlgn="base" hangingPunct="0">
        <a:spcBef>
          <a:spcPct val="0"/>
        </a:spcBef>
        <a:spcAft>
          <a:spcPct val="0"/>
        </a:spcAft>
        <a:defRPr sz="2800">
          <a:solidFill>
            <a:schemeClr val="tx2"/>
          </a:solidFill>
          <a:latin typeface="+mj-lt"/>
          <a:ea typeface="+mj-ea"/>
          <a:cs typeface="+mj-cs"/>
        </a:defRPr>
      </a:lvl1pPr>
      <a:lvl2pPr algn="ctr" rtl="0" eaLnBrk="0" fontAlgn="base" hangingPunct="0">
        <a:spcBef>
          <a:spcPct val="0"/>
        </a:spcBef>
        <a:spcAft>
          <a:spcPct val="0"/>
        </a:spcAft>
        <a:defRPr sz="2800">
          <a:solidFill>
            <a:schemeClr val="tx2"/>
          </a:solidFill>
          <a:latin typeface="Times New Roman" pitchFamily="18" charset="0"/>
        </a:defRPr>
      </a:lvl2pPr>
      <a:lvl3pPr algn="ctr" rtl="0" eaLnBrk="0" fontAlgn="base" hangingPunct="0">
        <a:spcBef>
          <a:spcPct val="0"/>
        </a:spcBef>
        <a:spcAft>
          <a:spcPct val="0"/>
        </a:spcAft>
        <a:defRPr sz="2800">
          <a:solidFill>
            <a:schemeClr val="tx2"/>
          </a:solidFill>
          <a:latin typeface="Times New Roman" pitchFamily="18" charset="0"/>
        </a:defRPr>
      </a:lvl3pPr>
      <a:lvl4pPr algn="ctr" rtl="0" eaLnBrk="0" fontAlgn="base" hangingPunct="0">
        <a:spcBef>
          <a:spcPct val="0"/>
        </a:spcBef>
        <a:spcAft>
          <a:spcPct val="0"/>
        </a:spcAft>
        <a:defRPr sz="2800">
          <a:solidFill>
            <a:schemeClr val="tx2"/>
          </a:solidFill>
          <a:latin typeface="Times New Roman" pitchFamily="18" charset="0"/>
        </a:defRPr>
      </a:lvl4pPr>
      <a:lvl5pPr algn="ctr" rtl="0" eaLnBrk="0" fontAlgn="base" hangingPunct="0">
        <a:spcBef>
          <a:spcPct val="0"/>
        </a:spcBef>
        <a:spcAft>
          <a:spcPct val="0"/>
        </a:spcAft>
        <a:defRPr sz="2800">
          <a:solidFill>
            <a:schemeClr val="tx2"/>
          </a:solidFill>
          <a:latin typeface="Times New Roman" pitchFamily="18" charset="0"/>
        </a:defRPr>
      </a:lvl5pPr>
      <a:lvl6pPr marL="457200" algn="ctr" rtl="0" eaLnBrk="0" fontAlgn="base" hangingPunct="0">
        <a:spcBef>
          <a:spcPct val="0"/>
        </a:spcBef>
        <a:spcAft>
          <a:spcPct val="0"/>
        </a:spcAft>
        <a:defRPr sz="2800">
          <a:solidFill>
            <a:schemeClr val="tx2"/>
          </a:solidFill>
          <a:latin typeface="Times New Roman" pitchFamily="18" charset="0"/>
        </a:defRPr>
      </a:lvl6pPr>
      <a:lvl7pPr marL="914400" algn="ctr" rtl="0" eaLnBrk="0" fontAlgn="base" hangingPunct="0">
        <a:spcBef>
          <a:spcPct val="0"/>
        </a:spcBef>
        <a:spcAft>
          <a:spcPct val="0"/>
        </a:spcAft>
        <a:defRPr sz="2800">
          <a:solidFill>
            <a:schemeClr val="tx2"/>
          </a:solidFill>
          <a:latin typeface="Times New Roman" pitchFamily="18" charset="0"/>
        </a:defRPr>
      </a:lvl7pPr>
      <a:lvl8pPr marL="1371600" algn="ctr" rtl="0" eaLnBrk="0" fontAlgn="base" hangingPunct="0">
        <a:spcBef>
          <a:spcPct val="0"/>
        </a:spcBef>
        <a:spcAft>
          <a:spcPct val="0"/>
        </a:spcAft>
        <a:defRPr sz="2800">
          <a:solidFill>
            <a:schemeClr val="tx2"/>
          </a:solidFill>
          <a:latin typeface="Times New Roman" pitchFamily="18" charset="0"/>
        </a:defRPr>
      </a:lvl8pPr>
      <a:lvl9pPr marL="1828800" algn="ctr" rtl="0" eaLnBrk="0" fontAlgn="base" hangingPunct="0">
        <a:spcBef>
          <a:spcPct val="0"/>
        </a:spcBef>
        <a:spcAft>
          <a:spcPct val="0"/>
        </a:spcAft>
        <a:defRPr sz="28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685800" y="76200"/>
            <a:ext cx="7772400" cy="519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r>
              <a:rPr lang="en-US" smtClean="0"/>
              <a:t>Click to edit Master title style</a:t>
            </a:r>
          </a:p>
        </p:txBody>
      </p:sp>
      <p:sp>
        <p:nvSpPr>
          <p:cNvPr id="4099" name="Rectangle 3"/>
          <p:cNvSpPr>
            <a:spLocks noGrp="1" noChangeArrowheads="1"/>
          </p:cNvSpPr>
          <p:nvPr>
            <p:ph type="body" idx="1"/>
          </p:nvPr>
        </p:nvSpPr>
        <p:spPr bwMode="auto">
          <a:xfrm>
            <a:off x="685800" y="1066800"/>
            <a:ext cx="77724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r>
              <a:rPr lang="en-US" smtClean="0"/>
              <a:t>Click to edit Master text styles</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eaLnBrk="0" fontAlgn="base" hangingPunct="0">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eaLnBrk="0" fontAlgn="base" hangingPunct="0">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7162800" y="6553200"/>
            <a:ext cx="19050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eaLnBrk="0" fontAlgn="base" hangingPunct="0">
              <a:spcBef>
                <a:spcPct val="0"/>
              </a:spcBef>
              <a:spcAft>
                <a:spcPct val="0"/>
              </a:spcAft>
              <a:defRPr/>
            </a:pPr>
            <a:fld id="{863CDEF2-DFC7-4755-9D80-DCFDEC7D0A7B}" type="slidenum">
              <a:rPr lang="en-US">
                <a:solidFill>
                  <a:srgbClr val="000000"/>
                </a:solidFill>
              </a:rPr>
              <a:pPr eaLnBrk="0" fontAlgn="base" hangingPunct="0">
                <a:spcBef>
                  <a:spcPct val="0"/>
                </a:spcBef>
                <a:spcAft>
                  <a:spcPct val="0"/>
                </a:spcAft>
                <a:defRPr/>
              </a:pPr>
              <a:t>‹#›</a:t>
            </a:fld>
            <a:endParaRPr lang="en-US">
              <a:solidFill>
                <a:srgbClr val="000000"/>
              </a:solidFill>
            </a:endParaRPr>
          </a:p>
        </p:txBody>
      </p:sp>
    </p:spTree>
    <p:extLst>
      <p:ext uri="{BB962C8B-B14F-4D97-AF65-F5344CB8AC3E}">
        <p14:creationId xmlns="" xmlns:p14="http://schemas.microsoft.com/office/powerpoint/2010/main" val="305359679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ctr" rtl="0" eaLnBrk="0" fontAlgn="base" hangingPunct="0">
        <a:spcBef>
          <a:spcPct val="0"/>
        </a:spcBef>
        <a:spcAft>
          <a:spcPct val="0"/>
        </a:spcAft>
        <a:defRPr sz="2800">
          <a:solidFill>
            <a:schemeClr val="tx2"/>
          </a:solidFill>
          <a:latin typeface="+mj-lt"/>
          <a:ea typeface="+mj-ea"/>
          <a:cs typeface="+mj-cs"/>
        </a:defRPr>
      </a:lvl1pPr>
      <a:lvl2pPr algn="ctr" rtl="0" eaLnBrk="0" fontAlgn="base" hangingPunct="0">
        <a:spcBef>
          <a:spcPct val="0"/>
        </a:spcBef>
        <a:spcAft>
          <a:spcPct val="0"/>
        </a:spcAft>
        <a:defRPr sz="2800">
          <a:solidFill>
            <a:schemeClr val="tx2"/>
          </a:solidFill>
          <a:latin typeface="Times New Roman" pitchFamily="18" charset="0"/>
        </a:defRPr>
      </a:lvl2pPr>
      <a:lvl3pPr algn="ctr" rtl="0" eaLnBrk="0" fontAlgn="base" hangingPunct="0">
        <a:spcBef>
          <a:spcPct val="0"/>
        </a:spcBef>
        <a:spcAft>
          <a:spcPct val="0"/>
        </a:spcAft>
        <a:defRPr sz="2800">
          <a:solidFill>
            <a:schemeClr val="tx2"/>
          </a:solidFill>
          <a:latin typeface="Times New Roman" pitchFamily="18" charset="0"/>
        </a:defRPr>
      </a:lvl3pPr>
      <a:lvl4pPr algn="ctr" rtl="0" eaLnBrk="0" fontAlgn="base" hangingPunct="0">
        <a:spcBef>
          <a:spcPct val="0"/>
        </a:spcBef>
        <a:spcAft>
          <a:spcPct val="0"/>
        </a:spcAft>
        <a:defRPr sz="2800">
          <a:solidFill>
            <a:schemeClr val="tx2"/>
          </a:solidFill>
          <a:latin typeface="Times New Roman" pitchFamily="18" charset="0"/>
        </a:defRPr>
      </a:lvl4pPr>
      <a:lvl5pPr algn="ctr" rtl="0" eaLnBrk="0" fontAlgn="base" hangingPunct="0">
        <a:spcBef>
          <a:spcPct val="0"/>
        </a:spcBef>
        <a:spcAft>
          <a:spcPct val="0"/>
        </a:spcAft>
        <a:defRPr sz="2800">
          <a:solidFill>
            <a:schemeClr val="tx2"/>
          </a:solidFill>
          <a:latin typeface="Times New Roman" pitchFamily="18" charset="0"/>
        </a:defRPr>
      </a:lvl5pPr>
      <a:lvl6pPr marL="457200" algn="ctr" rtl="0" eaLnBrk="0" fontAlgn="base" hangingPunct="0">
        <a:spcBef>
          <a:spcPct val="0"/>
        </a:spcBef>
        <a:spcAft>
          <a:spcPct val="0"/>
        </a:spcAft>
        <a:defRPr sz="2800">
          <a:solidFill>
            <a:schemeClr val="tx2"/>
          </a:solidFill>
          <a:latin typeface="Times New Roman" pitchFamily="18" charset="0"/>
        </a:defRPr>
      </a:lvl6pPr>
      <a:lvl7pPr marL="914400" algn="ctr" rtl="0" eaLnBrk="0" fontAlgn="base" hangingPunct="0">
        <a:spcBef>
          <a:spcPct val="0"/>
        </a:spcBef>
        <a:spcAft>
          <a:spcPct val="0"/>
        </a:spcAft>
        <a:defRPr sz="2800">
          <a:solidFill>
            <a:schemeClr val="tx2"/>
          </a:solidFill>
          <a:latin typeface="Times New Roman" pitchFamily="18" charset="0"/>
        </a:defRPr>
      </a:lvl7pPr>
      <a:lvl8pPr marL="1371600" algn="ctr" rtl="0" eaLnBrk="0" fontAlgn="base" hangingPunct="0">
        <a:spcBef>
          <a:spcPct val="0"/>
        </a:spcBef>
        <a:spcAft>
          <a:spcPct val="0"/>
        </a:spcAft>
        <a:defRPr sz="2800">
          <a:solidFill>
            <a:schemeClr val="tx2"/>
          </a:solidFill>
          <a:latin typeface="Times New Roman" pitchFamily="18" charset="0"/>
        </a:defRPr>
      </a:lvl8pPr>
      <a:lvl9pPr marL="1828800" algn="ctr" rtl="0" eaLnBrk="0" fontAlgn="base" hangingPunct="0">
        <a:spcBef>
          <a:spcPct val="0"/>
        </a:spcBef>
        <a:spcAft>
          <a:spcPct val="0"/>
        </a:spcAft>
        <a:defRPr sz="28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685800" y="76200"/>
            <a:ext cx="7772400" cy="519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r>
              <a:rPr lang="en-US" smtClean="0"/>
              <a:t>Click to edit Master title style</a:t>
            </a:r>
          </a:p>
        </p:txBody>
      </p:sp>
      <p:sp>
        <p:nvSpPr>
          <p:cNvPr id="4099" name="Rectangle 3"/>
          <p:cNvSpPr>
            <a:spLocks noGrp="1" noChangeArrowheads="1"/>
          </p:cNvSpPr>
          <p:nvPr>
            <p:ph type="body" idx="1"/>
          </p:nvPr>
        </p:nvSpPr>
        <p:spPr bwMode="auto">
          <a:xfrm>
            <a:off x="685800" y="1066800"/>
            <a:ext cx="77724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r>
              <a:rPr lang="en-US" smtClean="0"/>
              <a:t>Click to edit Master text styles</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eaLnBrk="0" fontAlgn="base" hangingPunct="0">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eaLnBrk="0" fontAlgn="base" hangingPunct="0">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7162800" y="6553200"/>
            <a:ext cx="19050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eaLnBrk="0" fontAlgn="base" hangingPunct="0">
              <a:spcBef>
                <a:spcPct val="0"/>
              </a:spcBef>
              <a:spcAft>
                <a:spcPct val="0"/>
              </a:spcAft>
              <a:defRPr/>
            </a:pPr>
            <a:fld id="{863CDEF2-DFC7-4755-9D80-DCFDEC7D0A7B}" type="slidenum">
              <a:rPr lang="en-US">
                <a:solidFill>
                  <a:srgbClr val="000000"/>
                </a:solidFill>
              </a:rPr>
              <a:pPr eaLnBrk="0" fontAlgn="base" hangingPunct="0">
                <a:spcBef>
                  <a:spcPct val="0"/>
                </a:spcBef>
                <a:spcAft>
                  <a:spcPct val="0"/>
                </a:spcAft>
                <a:defRPr/>
              </a:pPr>
              <a:t>‹#›</a:t>
            </a:fld>
            <a:endParaRPr lang="en-US">
              <a:solidFill>
                <a:srgbClr val="000000"/>
              </a:solidFill>
            </a:endParaRPr>
          </a:p>
        </p:txBody>
      </p:sp>
    </p:spTree>
    <p:extLst>
      <p:ext uri="{BB962C8B-B14F-4D97-AF65-F5344CB8AC3E}">
        <p14:creationId xmlns="" xmlns:p14="http://schemas.microsoft.com/office/powerpoint/2010/main" val="416002977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ctr" rtl="0" eaLnBrk="0" fontAlgn="base" hangingPunct="0">
        <a:spcBef>
          <a:spcPct val="0"/>
        </a:spcBef>
        <a:spcAft>
          <a:spcPct val="0"/>
        </a:spcAft>
        <a:defRPr sz="2800">
          <a:solidFill>
            <a:schemeClr val="tx2"/>
          </a:solidFill>
          <a:latin typeface="+mj-lt"/>
          <a:ea typeface="+mj-ea"/>
          <a:cs typeface="+mj-cs"/>
        </a:defRPr>
      </a:lvl1pPr>
      <a:lvl2pPr algn="ctr" rtl="0" eaLnBrk="0" fontAlgn="base" hangingPunct="0">
        <a:spcBef>
          <a:spcPct val="0"/>
        </a:spcBef>
        <a:spcAft>
          <a:spcPct val="0"/>
        </a:spcAft>
        <a:defRPr sz="2800">
          <a:solidFill>
            <a:schemeClr val="tx2"/>
          </a:solidFill>
          <a:latin typeface="Times New Roman" pitchFamily="18" charset="0"/>
        </a:defRPr>
      </a:lvl2pPr>
      <a:lvl3pPr algn="ctr" rtl="0" eaLnBrk="0" fontAlgn="base" hangingPunct="0">
        <a:spcBef>
          <a:spcPct val="0"/>
        </a:spcBef>
        <a:spcAft>
          <a:spcPct val="0"/>
        </a:spcAft>
        <a:defRPr sz="2800">
          <a:solidFill>
            <a:schemeClr val="tx2"/>
          </a:solidFill>
          <a:latin typeface="Times New Roman" pitchFamily="18" charset="0"/>
        </a:defRPr>
      </a:lvl3pPr>
      <a:lvl4pPr algn="ctr" rtl="0" eaLnBrk="0" fontAlgn="base" hangingPunct="0">
        <a:spcBef>
          <a:spcPct val="0"/>
        </a:spcBef>
        <a:spcAft>
          <a:spcPct val="0"/>
        </a:spcAft>
        <a:defRPr sz="2800">
          <a:solidFill>
            <a:schemeClr val="tx2"/>
          </a:solidFill>
          <a:latin typeface="Times New Roman" pitchFamily="18" charset="0"/>
        </a:defRPr>
      </a:lvl4pPr>
      <a:lvl5pPr algn="ctr" rtl="0" eaLnBrk="0" fontAlgn="base" hangingPunct="0">
        <a:spcBef>
          <a:spcPct val="0"/>
        </a:spcBef>
        <a:spcAft>
          <a:spcPct val="0"/>
        </a:spcAft>
        <a:defRPr sz="2800">
          <a:solidFill>
            <a:schemeClr val="tx2"/>
          </a:solidFill>
          <a:latin typeface="Times New Roman" pitchFamily="18" charset="0"/>
        </a:defRPr>
      </a:lvl5pPr>
      <a:lvl6pPr marL="457200" algn="ctr" rtl="0" eaLnBrk="0" fontAlgn="base" hangingPunct="0">
        <a:spcBef>
          <a:spcPct val="0"/>
        </a:spcBef>
        <a:spcAft>
          <a:spcPct val="0"/>
        </a:spcAft>
        <a:defRPr sz="2800">
          <a:solidFill>
            <a:schemeClr val="tx2"/>
          </a:solidFill>
          <a:latin typeface="Times New Roman" pitchFamily="18" charset="0"/>
        </a:defRPr>
      </a:lvl6pPr>
      <a:lvl7pPr marL="914400" algn="ctr" rtl="0" eaLnBrk="0" fontAlgn="base" hangingPunct="0">
        <a:spcBef>
          <a:spcPct val="0"/>
        </a:spcBef>
        <a:spcAft>
          <a:spcPct val="0"/>
        </a:spcAft>
        <a:defRPr sz="2800">
          <a:solidFill>
            <a:schemeClr val="tx2"/>
          </a:solidFill>
          <a:latin typeface="Times New Roman" pitchFamily="18" charset="0"/>
        </a:defRPr>
      </a:lvl7pPr>
      <a:lvl8pPr marL="1371600" algn="ctr" rtl="0" eaLnBrk="0" fontAlgn="base" hangingPunct="0">
        <a:spcBef>
          <a:spcPct val="0"/>
        </a:spcBef>
        <a:spcAft>
          <a:spcPct val="0"/>
        </a:spcAft>
        <a:defRPr sz="2800">
          <a:solidFill>
            <a:schemeClr val="tx2"/>
          </a:solidFill>
          <a:latin typeface="Times New Roman" pitchFamily="18" charset="0"/>
        </a:defRPr>
      </a:lvl8pPr>
      <a:lvl9pPr marL="1828800" algn="ctr" rtl="0" eaLnBrk="0" fontAlgn="base" hangingPunct="0">
        <a:spcBef>
          <a:spcPct val="0"/>
        </a:spcBef>
        <a:spcAft>
          <a:spcPct val="0"/>
        </a:spcAft>
        <a:defRPr sz="28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685800" y="76200"/>
            <a:ext cx="7772400" cy="519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r>
              <a:rPr lang="en-US" smtClean="0"/>
              <a:t>Click to edit Master title style</a:t>
            </a:r>
          </a:p>
        </p:txBody>
      </p:sp>
      <p:sp>
        <p:nvSpPr>
          <p:cNvPr id="4099" name="Rectangle 3"/>
          <p:cNvSpPr>
            <a:spLocks noGrp="1" noChangeArrowheads="1"/>
          </p:cNvSpPr>
          <p:nvPr>
            <p:ph type="body" idx="1"/>
          </p:nvPr>
        </p:nvSpPr>
        <p:spPr bwMode="auto">
          <a:xfrm>
            <a:off x="685800" y="1066800"/>
            <a:ext cx="77724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r>
              <a:rPr lang="en-US" smtClean="0"/>
              <a:t>Click to edit Master text styles</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eaLnBrk="0" fontAlgn="base" hangingPunct="0">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eaLnBrk="0" fontAlgn="base" hangingPunct="0">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7162800" y="6553200"/>
            <a:ext cx="19050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eaLnBrk="0" fontAlgn="base" hangingPunct="0">
              <a:spcBef>
                <a:spcPct val="0"/>
              </a:spcBef>
              <a:spcAft>
                <a:spcPct val="0"/>
              </a:spcAft>
              <a:defRPr/>
            </a:pPr>
            <a:fld id="{863CDEF2-DFC7-4755-9D80-DCFDEC7D0A7B}" type="slidenum">
              <a:rPr lang="en-US">
                <a:solidFill>
                  <a:srgbClr val="000000"/>
                </a:solidFill>
              </a:rPr>
              <a:pPr eaLnBrk="0" fontAlgn="base" hangingPunct="0">
                <a:spcBef>
                  <a:spcPct val="0"/>
                </a:spcBef>
                <a:spcAft>
                  <a:spcPct val="0"/>
                </a:spcAft>
                <a:defRPr/>
              </a:pPr>
              <a:t>‹#›</a:t>
            </a:fld>
            <a:endParaRPr lang="en-US">
              <a:solidFill>
                <a:srgbClr val="000000"/>
              </a:solidFill>
            </a:endParaRPr>
          </a:p>
        </p:txBody>
      </p:sp>
    </p:spTree>
    <p:extLst>
      <p:ext uri="{BB962C8B-B14F-4D97-AF65-F5344CB8AC3E}">
        <p14:creationId xmlns="" xmlns:p14="http://schemas.microsoft.com/office/powerpoint/2010/main" val="1656558256"/>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hdr="0" ftr="0" dt="0"/>
  <p:txStyles>
    <p:titleStyle>
      <a:lvl1pPr algn="ctr" rtl="0" eaLnBrk="0" fontAlgn="base" hangingPunct="0">
        <a:spcBef>
          <a:spcPct val="0"/>
        </a:spcBef>
        <a:spcAft>
          <a:spcPct val="0"/>
        </a:spcAft>
        <a:defRPr sz="2800">
          <a:solidFill>
            <a:schemeClr val="tx2"/>
          </a:solidFill>
          <a:latin typeface="+mj-lt"/>
          <a:ea typeface="+mj-ea"/>
          <a:cs typeface="+mj-cs"/>
        </a:defRPr>
      </a:lvl1pPr>
      <a:lvl2pPr algn="ctr" rtl="0" eaLnBrk="0" fontAlgn="base" hangingPunct="0">
        <a:spcBef>
          <a:spcPct val="0"/>
        </a:spcBef>
        <a:spcAft>
          <a:spcPct val="0"/>
        </a:spcAft>
        <a:defRPr sz="2800">
          <a:solidFill>
            <a:schemeClr val="tx2"/>
          </a:solidFill>
          <a:latin typeface="Times New Roman" pitchFamily="18" charset="0"/>
        </a:defRPr>
      </a:lvl2pPr>
      <a:lvl3pPr algn="ctr" rtl="0" eaLnBrk="0" fontAlgn="base" hangingPunct="0">
        <a:spcBef>
          <a:spcPct val="0"/>
        </a:spcBef>
        <a:spcAft>
          <a:spcPct val="0"/>
        </a:spcAft>
        <a:defRPr sz="2800">
          <a:solidFill>
            <a:schemeClr val="tx2"/>
          </a:solidFill>
          <a:latin typeface="Times New Roman" pitchFamily="18" charset="0"/>
        </a:defRPr>
      </a:lvl3pPr>
      <a:lvl4pPr algn="ctr" rtl="0" eaLnBrk="0" fontAlgn="base" hangingPunct="0">
        <a:spcBef>
          <a:spcPct val="0"/>
        </a:spcBef>
        <a:spcAft>
          <a:spcPct val="0"/>
        </a:spcAft>
        <a:defRPr sz="2800">
          <a:solidFill>
            <a:schemeClr val="tx2"/>
          </a:solidFill>
          <a:latin typeface="Times New Roman" pitchFamily="18" charset="0"/>
        </a:defRPr>
      </a:lvl4pPr>
      <a:lvl5pPr algn="ctr" rtl="0" eaLnBrk="0" fontAlgn="base" hangingPunct="0">
        <a:spcBef>
          <a:spcPct val="0"/>
        </a:spcBef>
        <a:spcAft>
          <a:spcPct val="0"/>
        </a:spcAft>
        <a:defRPr sz="2800">
          <a:solidFill>
            <a:schemeClr val="tx2"/>
          </a:solidFill>
          <a:latin typeface="Times New Roman" pitchFamily="18" charset="0"/>
        </a:defRPr>
      </a:lvl5pPr>
      <a:lvl6pPr marL="457200" algn="ctr" rtl="0" eaLnBrk="0" fontAlgn="base" hangingPunct="0">
        <a:spcBef>
          <a:spcPct val="0"/>
        </a:spcBef>
        <a:spcAft>
          <a:spcPct val="0"/>
        </a:spcAft>
        <a:defRPr sz="2800">
          <a:solidFill>
            <a:schemeClr val="tx2"/>
          </a:solidFill>
          <a:latin typeface="Times New Roman" pitchFamily="18" charset="0"/>
        </a:defRPr>
      </a:lvl6pPr>
      <a:lvl7pPr marL="914400" algn="ctr" rtl="0" eaLnBrk="0" fontAlgn="base" hangingPunct="0">
        <a:spcBef>
          <a:spcPct val="0"/>
        </a:spcBef>
        <a:spcAft>
          <a:spcPct val="0"/>
        </a:spcAft>
        <a:defRPr sz="2800">
          <a:solidFill>
            <a:schemeClr val="tx2"/>
          </a:solidFill>
          <a:latin typeface="Times New Roman" pitchFamily="18" charset="0"/>
        </a:defRPr>
      </a:lvl7pPr>
      <a:lvl8pPr marL="1371600" algn="ctr" rtl="0" eaLnBrk="0" fontAlgn="base" hangingPunct="0">
        <a:spcBef>
          <a:spcPct val="0"/>
        </a:spcBef>
        <a:spcAft>
          <a:spcPct val="0"/>
        </a:spcAft>
        <a:defRPr sz="2800">
          <a:solidFill>
            <a:schemeClr val="tx2"/>
          </a:solidFill>
          <a:latin typeface="Times New Roman" pitchFamily="18" charset="0"/>
        </a:defRPr>
      </a:lvl8pPr>
      <a:lvl9pPr marL="1828800" algn="ctr" rtl="0" eaLnBrk="0" fontAlgn="base" hangingPunct="0">
        <a:spcBef>
          <a:spcPct val="0"/>
        </a:spcBef>
        <a:spcAft>
          <a:spcPct val="0"/>
        </a:spcAft>
        <a:defRPr sz="28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685800" y="76200"/>
            <a:ext cx="7772400" cy="519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r>
              <a:rPr lang="en-US" smtClean="0"/>
              <a:t>Click to edit Master title style</a:t>
            </a:r>
          </a:p>
        </p:txBody>
      </p:sp>
      <p:sp>
        <p:nvSpPr>
          <p:cNvPr id="4099" name="Rectangle 3"/>
          <p:cNvSpPr>
            <a:spLocks noGrp="1" noChangeArrowheads="1"/>
          </p:cNvSpPr>
          <p:nvPr>
            <p:ph type="body" idx="1"/>
          </p:nvPr>
        </p:nvSpPr>
        <p:spPr bwMode="auto">
          <a:xfrm>
            <a:off x="685800" y="1066800"/>
            <a:ext cx="77724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r>
              <a:rPr lang="en-US" smtClean="0"/>
              <a:t>Click to edit Master text styles</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eaLnBrk="0" fontAlgn="base" hangingPunct="0">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eaLnBrk="0" fontAlgn="base" hangingPunct="0">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7162800" y="6553200"/>
            <a:ext cx="19050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eaLnBrk="0" fontAlgn="base" hangingPunct="0">
              <a:spcBef>
                <a:spcPct val="0"/>
              </a:spcBef>
              <a:spcAft>
                <a:spcPct val="0"/>
              </a:spcAft>
              <a:defRPr/>
            </a:pPr>
            <a:fld id="{863CDEF2-DFC7-4755-9D80-DCFDEC7D0A7B}" type="slidenum">
              <a:rPr lang="en-US">
                <a:solidFill>
                  <a:srgbClr val="000000"/>
                </a:solidFill>
              </a:rPr>
              <a:pPr eaLnBrk="0" fontAlgn="base" hangingPunct="0">
                <a:spcBef>
                  <a:spcPct val="0"/>
                </a:spcBef>
                <a:spcAft>
                  <a:spcPct val="0"/>
                </a:spcAft>
                <a:defRPr/>
              </a:pPr>
              <a:t>‹#›</a:t>
            </a:fld>
            <a:endParaRPr lang="en-US">
              <a:solidFill>
                <a:srgbClr val="000000"/>
              </a:solidFill>
            </a:endParaRPr>
          </a:p>
        </p:txBody>
      </p:sp>
    </p:spTree>
    <p:extLst>
      <p:ext uri="{BB962C8B-B14F-4D97-AF65-F5344CB8AC3E}">
        <p14:creationId xmlns="" xmlns:p14="http://schemas.microsoft.com/office/powerpoint/2010/main" val="898375152"/>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hdr="0" ftr="0" dt="0"/>
  <p:txStyles>
    <p:titleStyle>
      <a:lvl1pPr algn="ctr" rtl="0" eaLnBrk="0" fontAlgn="base" hangingPunct="0">
        <a:spcBef>
          <a:spcPct val="0"/>
        </a:spcBef>
        <a:spcAft>
          <a:spcPct val="0"/>
        </a:spcAft>
        <a:defRPr sz="2800">
          <a:solidFill>
            <a:schemeClr val="tx2"/>
          </a:solidFill>
          <a:latin typeface="+mj-lt"/>
          <a:ea typeface="+mj-ea"/>
          <a:cs typeface="+mj-cs"/>
        </a:defRPr>
      </a:lvl1pPr>
      <a:lvl2pPr algn="ctr" rtl="0" eaLnBrk="0" fontAlgn="base" hangingPunct="0">
        <a:spcBef>
          <a:spcPct val="0"/>
        </a:spcBef>
        <a:spcAft>
          <a:spcPct val="0"/>
        </a:spcAft>
        <a:defRPr sz="2800">
          <a:solidFill>
            <a:schemeClr val="tx2"/>
          </a:solidFill>
          <a:latin typeface="Times New Roman" pitchFamily="18" charset="0"/>
        </a:defRPr>
      </a:lvl2pPr>
      <a:lvl3pPr algn="ctr" rtl="0" eaLnBrk="0" fontAlgn="base" hangingPunct="0">
        <a:spcBef>
          <a:spcPct val="0"/>
        </a:spcBef>
        <a:spcAft>
          <a:spcPct val="0"/>
        </a:spcAft>
        <a:defRPr sz="2800">
          <a:solidFill>
            <a:schemeClr val="tx2"/>
          </a:solidFill>
          <a:latin typeface="Times New Roman" pitchFamily="18" charset="0"/>
        </a:defRPr>
      </a:lvl3pPr>
      <a:lvl4pPr algn="ctr" rtl="0" eaLnBrk="0" fontAlgn="base" hangingPunct="0">
        <a:spcBef>
          <a:spcPct val="0"/>
        </a:spcBef>
        <a:spcAft>
          <a:spcPct val="0"/>
        </a:spcAft>
        <a:defRPr sz="2800">
          <a:solidFill>
            <a:schemeClr val="tx2"/>
          </a:solidFill>
          <a:latin typeface="Times New Roman" pitchFamily="18" charset="0"/>
        </a:defRPr>
      </a:lvl4pPr>
      <a:lvl5pPr algn="ctr" rtl="0" eaLnBrk="0" fontAlgn="base" hangingPunct="0">
        <a:spcBef>
          <a:spcPct val="0"/>
        </a:spcBef>
        <a:spcAft>
          <a:spcPct val="0"/>
        </a:spcAft>
        <a:defRPr sz="2800">
          <a:solidFill>
            <a:schemeClr val="tx2"/>
          </a:solidFill>
          <a:latin typeface="Times New Roman" pitchFamily="18" charset="0"/>
        </a:defRPr>
      </a:lvl5pPr>
      <a:lvl6pPr marL="457200" algn="ctr" rtl="0" eaLnBrk="0" fontAlgn="base" hangingPunct="0">
        <a:spcBef>
          <a:spcPct val="0"/>
        </a:spcBef>
        <a:spcAft>
          <a:spcPct val="0"/>
        </a:spcAft>
        <a:defRPr sz="2800">
          <a:solidFill>
            <a:schemeClr val="tx2"/>
          </a:solidFill>
          <a:latin typeface="Times New Roman" pitchFamily="18" charset="0"/>
        </a:defRPr>
      </a:lvl6pPr>
      <a:lvl7pPr marL="914400" algn="ctr" rtl="0" eaLnBrk="0" fontAlgn="base" hangingPunct="0">
        <a:spcBef>
          <a:spcPct val="0"/>
        </a:spcBef>
        <a:spcAft>
          <a:spcPct val="0"/>
        </a:spcAft>
        <a:defRPr sz="2800">
          <a:solidFill>
            <a:schemeClr val="tx2"/>
          </a:solidFill>
          <a:latin typeface="Times New Roman" pitchFamily="18" charset="0"/>
        </a:defRPr>
      </a:lvl7pPr>
      <a:lvl8pPr marL="1371600" algn="ctr" rtl="0" eaLnBrk="0" fontAlgn="base" hangingPunct="0">
        <a:spcBef>
          <a:spcPct val="0"/>
        </a:spcBef>
        <a:spcAft>
          <a:spcPct val="0"/>
        </a:spcAft>
        <a:defRPr sz="2800">
          <a:solidFill>
            <a:schemeClr val="tx2"/>
          </a:solidFill>
          <a:latin typeface="Times New Roman" pitchFamily="18" charset="0"/>
        </a:defRPr>
      </a:lvl8pPr>
      <a:lvl9pPr marL="1828800" algn="ctr" rtl="0" eaLnBrk="0" fontAlgn="base" hangingPunct="0">
        <a:spcBef>
          <a:spcPct val="0"/>
        </a:spcBef>
        <a:spcAft>
          <a:spcPct val="0"/>
        </a:spcAft>
        <a:defRPr sz="28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50.xml"/><Relationship Id="rId1" Type="http://schemas.openxmlformats.org/officeDocument/2006/relationships/vmlDrawing" Target="../drawings/vmlDrawing1.v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3.xml"/><Relationship Id="rId1" Type="http://schemas.openxmlformats.org/officeDocument/2006/relationships/vmlDrawing" Target="../drawings/vmlDrawing2.vml"/><Relationship Id="rId4" Type="http://schemas.openxmlformats.org/officeDocument/2006/relationships/oleObject" Target="../embeddings/oleObject3.bin"/></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124199"/>
            <a:ext cx="8229600" cy="2514601"/>
          </a:xfrm>
        </p:spPr>
        <p:txBody>
          <a:bodyPr>
            <a:normAutofit/>
          </a:bodyPr>
          <a:lstStyle/>
          <a:p>
            <a:pPr marL="0" indent="0">
              <a:buNone/>
            </a:pPr>
            <a:endParaRPr lang="en-US" sz="2400" dirty="0" smtClean="0">
              <a:latin typeface="Times New Roman" pitchFamily="18" charset="0"/>
              <a:cs typeface="Times New Roman" pitchFamily="18" charset="0"/>
            </a:endParaRPr>
          </a:p>
          <a:p>
            <a:pPr algn="ctr">
              <a:buNone/>
            </a:pPr>
            <a:r>
              <a:rPr lang="en-US" sz="2800" b="1" dirty="0" smtClean="0">
                <a:latin typeface="Times New Roman" pitchFamily="18" charset="0"/>
                <a:cs typeface="Times New Roman" pitchFamily="18" charset="0"/>
              </a:rPr>
              <a:t>Dr. </a:t>
            </a:r>
            <a:r>
              <a:rPr lang="en-US" sz="2800" b="1" dirty="0" err="1" smtClean="0">
                <a:latin typeface="Times New Roman" pitchFamily="18" charset="0"/>
                <a:cs typeface="Times New Roman" pitchFamily="18" charset="0"/>
              </a:rPr>
              <a:t>Nasim</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Zafar</a:t>
            </a:r>
            <a:endParaRPr lang="en-US" sz="2800" b="1" dirty="0" smtClean="0">
              <a:latin typeface="Times New Roman" pitchFamily="18" charset="0"/>
              <a:cs typeface="Times New Roman" pitchFamily="18" charset="0"/>
            </a:endParaRPr>
          </a:p>
          <a:p>
            <a:pPr algn="ctr">
              <a:buNone/>
            </a:pPr>
            <a:r>
              <a:rPr lang="en-US" sz="2000" b="1" dirty="0" smtClean="0">
                <a:latin typeface="Times New Roman" pitchFamily="18" charset="0"/>
                <a:cs typeface="Times New Roman" pitchFamily="18" charset="0"/>
              </a:rPr>
              <a:t>Electronics 1</a:t>
            </a:r>
          </a:p>
          <a:p>
            <a:pPr algn="ctr">
              <a:buNone/>
            </a:pPr>
            <a:r>
              <a:rPr lang="en-US" sz="2000" b="1" dirty="0" smtClean="0">
                <a:latin typeface="Times New Roman" pitchFamily="18" charset="0"/>
                <a:cs typeface="Times New Roman" pitchFamily="18" charset="0"/>
              </a:rPr>
              <a:t>EEE 231 – BS Electrical Engineering</a:t>
            </a:r>
            <a:endParaRPr lang="en-US" sz="2000" dirty="0" smtClean="0">
              <a:latin typeface="Times New Roman" pitchFamily="18" charset="0"/>
              <a:cs typeface="Times New Roman" pitchFamily="18" charset="0"/>
            </a:endParaRPr>
          </a:p>
          <a:p>
            <a:pPr algn="ctr">
              <a:buNone/>
            </a:pPr>
            <a:r>
              <a:rPr lang="en-US" sz="2000" b="1" dirty="0" smtClean="0">
                <a:latin typeface="Times New Roman" pitchFamily="18" charset="0"/>
                <a:cs typeface="Times New Roman" pitchFamily="18" charset="0"/>
              </a:rPr>
              <a:t>Fall Semester – 2012</a:t>
            </a:r>
            <a:endParaRPr lang="en-US" sz="2000" dirty="0">
              <a:latin typeface="Times New Roman" pitchFamily="18" charset="0"/>
              <a:cs typeface="Times New Roman" pitchFamily="18" charset="0"/>
            </a:endParaRPr>
          </a:p>
        </p:txBody>
      </p:sp>
      <p:sp>
        <p:nvSpPr>
          <p:cNvPr id="2" name="Title 1"/>
          <p:cNvSpPr>
            <a:spLocks noGrp="1"/>
          </p:cNvSpPr>
          <p:nvPr>
            <p:ph type="title" idx="4294967295"/>
          </p:nvPr>
        </p:nvSpPr>
        <p:spPr>
          <a:xfrm>
            <a:off x="0" y="1752600"/>
            <a:ext cx="9144000" cy="1295400"/>
          </a:xfrm>
        </p:spPr>
        <p:txBody>
          <a:bodyPr>
            <a:normAutofit/>
          </a:bodyPr>
          <a:lstStyle/>
          <a:p>
            <a:pPr algn="ctr"/>
            <a:r>
              <a:rPr lang="en-US" sz="2000" b="1" dirty="0" smtClean="0">
                <a:solidFill>
                  <a:schemeClr val="tx1"/>
                </a:solidFill>
                <a:effectLst/>
                <a:latin typeface="Times New Roman" pitchFamily="18" charset="0"/>
                <a:cs typeface="Times New Roman" pitchFamily="18" charset="0"/>
              </a:rPr>
              <a:t>COMSATS Institute of Information Technology</a:t>
            </a:r>
            <a:br>
              <a:rPr lang="en-US" sz="2000" b="1" dirty="0" smtClean="0">
                <a:solidFill>
                  <a:schemeClr val="tx1"/>
                </a:solidFill>
                <a:effectLst/>
                <a:latin typeface="Times New Roman" pitchFamily="18" charset="0"/>
                <a:cs typeface="Times New Roman" pitchFamily="18" charset="0"/>
              </a:rPr>
            </a:br>
            <a:r>
              <a:rPr lang="en-US" sz="2000" b="1" dirty="0" smtClean="0">
                <a:solidFill>
                  <a:schemeClr val="tx1"/>
                </a:solidFill>
                <a:effectLst/>
                <a:latin typeface="Times New Roman" pitchFamily="18" charset="0"/>
                <a:cs typeface="Times New Roman" pitchFamily="18" charset="0"/>
              </a:rPr>
              <a:t>Virtual campus</a:t>
            </a:r>
            <a:br>
              <a:rPr lang="en-US" sz="2000" b="1" dirty="0" smtClean="0">
                <a:solidFill>
                  <a:schemeClr val="tx1"/>
                </a:solidFill>
                <a:effectLst/>
                <a:latin typeface="Times New Roman" pitchFamily="18" charset="0"/>
                <a:cs typeface="Times New Roman" pitchFamily="18" charset="0"/>
              </a:rPr>
            </a:br>
            <a:r>
              <a:rPr lang="en-US" sz="2000" b="1" dirty="0" smtClean="0">
                <a:solidFill>
                  <a:schemeClr val="tx1"/>
                </a:solidFill>
                <a:effectLst/>
                <a:latin typeface="Times New Roman" pitchFamily="18" charset="0"/>
                <a:cs typeface="Times New Roman" pitchFamily="18" charset="0"/>
              </a:rPr>
              <a:t>Islamabad</a:t>
            </a:r>
            <a:endParaRPr lang="en-US" sz="2000" b="1" dirty="0">
              <a:solidFill>
                <a:schemeClr val="tx1"/>
              </a:solidFill>
              <a:effectLst/>
              <a:latin typeface="Times New Roman" pitchFamily="18" charset="0"/>
              <a:cs typeface="Times New Roman" pitchFamily="18" charset="0"/>
            </a:endParaRPr>
          </a:p>
        </p:txBody>
      </p:sp>
      <p:pic>
        <p:nvPicPr>
          <p:cNvPr id="4" name="Picture 3"/>
          <p:cNvPicPr/>
          <p:nvPr/>
        </p:nvPicPr>
        <p:blipFill>
          <a:blip r:embed="rId2" cstate="print"/>
          <a:srcRect/>
          <a:stretch>
            <a:fillRect/>
          </a:stretch>
        </p:blipFill>
        <p:spPr bwMode="auto">
          <a:xfrm>
            <a:off x="3581400" y="685800"/>
            <a:ext cx="1066800" cy="1066800"/>
          </a:xfrm>
          <a:prstGeom prst="rect">
            <a:avLst/>
          </a:prstGeom>
          <a:noFill/>
          <a:ln w="9525">
            <a:noFill/>
            <a:miter lim="800000"/>
            <a:headEnd/>
            <a:tailEnd/>
          </a:ln>
        </p:spPr>
      </p:pic>
    </p:spTree>
    <p:extLst>
      <p:ext uri="{BB962C8B-B14F-4D97-AF65-F5344CB8AC3E}">
        <p14:creationId xmlns="" xmlns:p14="http://schemas.microsoft.com/office/powerpoint/2010/main" val="18252599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4191000" cy="1143000"/>
          </a:xfrm>
        </p:spPr>
        <p:txBody>
          <a:bodyPr>
            <a:normAutofit fontScale="90000"/>
          </a:bodyPr>
          <a:lstStyle/>
          <a:p>
            <a:pPr lvl="0" algn="l" fontAlgn="base">
              <a:spcAft>
                <a:spcPct val="0"/>
              </a:spcAft>
            </a:pPr>
            <a:r>
              <a:rPr lang="en-US" sz="1400" b="1" dirty="0" smtClean="0">
                <a:solidFill>
                  <a:prstClr val="black"/>
                </a:solidFill>
                <a:latin typeface="Times New Roman" pitchFamily="18" charset="0"/>
                <a:ea typeface="Times New Roman" pitchFamily="18" charset="0"/>
                <a:cs typeface="Times New Roman" pitchFamily="18" charset="0"/>
              </a:rPr>
              <a:t/>
            </a:r>
            <a:br>
              <a:rPr lang="en-US" sz="1400" b="1" dirty="0" smtClean="0">
                <a:solidFill>
                  <a:prstClr val="black"/>
                </a:solidFill>
                <a:latin typeface="Times New Roman" pitchFamily="18" charset="0"/>
                <a:ea typeface="Times New Roman" pitchFamily="18" charset="0"/>
                <a:cs typeface="Times New Roman" pitchFamily="18" charset="0"/>
              </a:rPr>
            </a:br>
            <a:r>
              <a:rPr lang="en-US" sz="1800" b="1" dirty="0" smtClean="0">
                <a:solidFill>
                  <a:prstClr val="black"/>
                </a:solidFill>
                <a:latin typeface="Times New Roman" pitchFamily="18" charset="0"/>
                <a:ea typeface="Times New Roman" pitchFamily="18" charset="0"/>
                <a:cs typeface="Times New Roman" pitchFamily="18" charset="0"/>
              </a:rPr>
              <a:t>PRESENT </a:t>
            </a:r>
            <a:r>
              <a:rPr lang="en-US" sz="1800" b="1" dirty="0">
                <a:solidFill>
                  <a:prstClr val="black"/>
                </a:solidFill>
                <a:latin typeface="Times New Roman" pitchFamily="18" charset="0"/>
                <a:ea typeface="Times New Roman" pitchFamily="18" charset="0"/>
                <a:cs typeface="Times New Roman" pitchFamily="18" charset="0"/>
              </a:rPr>
              <a:t>POSITION</a:t>
            </a:r>
            <a:r>
              <a:rPr lang="en-US" sz="1800" b="1" dirty="0">
                <a:solidFill>
                  <a:prstClr val="black"/>
                </a:solidFill>
                <a:latin typeface="Times New Roman" pitchFamily="18" charset="0"/>
                <a:ea typeface="+mn-ea"/>
                <a:cs typeface="Times New Roman" pitchFamily="18" charset="0"/>
              </a:rPr>
              <a:t/>
            </a:r>
            <a:br>
              <a:rPr lang="en-US" sz="1800" b="1" dirty="0">
                <a:solidFill>
                  <a:prstClr val="black"/>
                </a:solidFill>
                <a:latin typeface="Times New Roman" pitchFamily="18" charset="0"/>
                <a:ea typeface="+mn-ea"/>
                <a:cs typeface="Times New Roman" pitchFamily="18" charset="0"/>
              </a:rPr>
            </a:br>
            <a:r>
              <a:rPr lang="en-US" sz="1400" b="1" dirty="0" smtClean="0">
                <a:solidFill>
                  <a:prstClr val="black"/>
                </a:solidFill>
                <a:latin typeface="Times New Roman" pitchFamily="18" charset="0"/>
                <a:ea typeface="+mn-ea"/>
                <a:cs typeface="Times New Roman" pitchFamily="18" charset="0"/>
              </a:rPr>
              <a:t/>
            </a:r>
            <a:br>
              <a:rPr lang="en-US" sz="1400" b="1" dirty="0" smtClean="0">
                <a:solidFill>
                  <a:prstClr val="black"/>
                </a:solidFill>
                <a:latin typeface="Times New Roman" pitchFamily="18" charset="0"/>
                <a:ea typeface="+mn-ea"/>
                <a:cs typeface="Times New Roman" pitchFamily="18" charset="0"/>
              </a:rPr>
            </a:br>
            <a:r>
              <a:rPr lang="en-US" sz="1600" b="1" dirty="0" smtClean="0">
                <a:solidFill>
                  <a:prstClr val="black"/>
                </a:solidFill>
                <a:latin typeface="Times New Roman" pitchFamily="18" charset="0"/>
                <a:ea typeface="Times New Roman" pitchFamily="18" charset="0"/>
                <a:cs typeface="Times New Roman" pitchFamily="18" charset="0"/>
              </a:rPr>
              <a:t>Advisor </a:t>
            </a:r>
            <a:r>
              <a:rPr lang="en-US" sz="1600" b="1" dirty="0">
                <a:solidFill>
                  <a:prstClr val="black"/>
                </a:solidFill>
                <a:latin typeface="Times New Roman" pitchFamily="18" charset="0"/>
                <a:ea typeface="Times New Roman" pitchFamily="18" charset="0"/>
                <a:cs typeface="Times New Roman" pitchFamily="18" charset="0"/>
              </a:rPr>
              <a:t>in the Quality Enhancement Cell</a:t>
            </a:r>
            <a:r>
              <a:rPr lang="en-US" sz="1600" b="1" dirty="0">
                <a:solidFill>
                  <a:prstClr val="black"/>
                </a:solidFill>
                <a:latin typeface="Times New Roman" pitchFamily="18" charset="0"/>
                <a:ea typeface="+mn-ea"/>
                <a:cs typeface="Times New Roman" pitchFamily="18" charset="0"/>
              </a:rPr>
              <a:t/>
            </a:r>
            <a:br>
              <a:rPr lang="en-US" sz="1600" b="1" dirty="0">
                <a:solidFill>
                  <a:prstClr val="black"/>
                </a:solidFill>
                <a:latin typeface="Times New Roman" pitchFamily="18" charset="0"/>
                <a:ea typeface="+mn-ea"/>
                <a:cs typeface="Times New Roman" pitchFamily="18" charset="0"/>
              </a:rPr>
            </a:br>
            <a:r>
              <a:rPr lang="en-US" sz="1600" b="1" dirty="0">
                <a:solidFill>
                  <a:prstClr val="black"/>
                </a:solidFill>
                <a:latin typeface="Times New Roman" pitchFamily="18" charset="0"/>
                <a:ea typeface="Times New Roman" pitchFamily="18" charset="0"/>
                <a:cs typeface="Times New Roman" pitchFamily="18" charset="0"/>
              </a:rPr>
              <a:t>COMSATS CIIT, Islamabad</a:t>
            </a:r>
            <a:endParaRPr lang="en-US" sz="1600" b="1" dirty="0">
              <a:solidFill>
                <a:prstClr val="black"/>
              </a:solidFill>
              <a:latin typeface="Times New Roman" pitchFamily="18" charset="0"/>
              <a:ea typeface="+mn-ea"/>
              <a:cs typeface="Times New Roman" pitchFamily="18" charset="0"/>
            </a:endParaRPr>
          </a:p>
        </p:txBody>
      </p:sp>
      <p:sp>
        <p:nvSpPr>
          <p:cNvPr id="3" name="Content Placeholder 2"/>
          <p:cNvSpPr>
            <a:spLocks noGrp="1"/>
          </p:cNvSpPr>
          <p:nvPr>
            <p:ph idx="1"/>
          </p:nvPr>
        </p:nvSpPr>
        <p:spPr>
          <a:xfrm>
            <a:off x="914400" y="1600200"/>
            <a:ext cx="6781800" cy="4038599"/>
          </a:xfrm>
        </p:spPr>
        <p:txBody>
          <a:bodyPr>
            <a:normAutofit/>
          </a:bodyPr>
          <a:lstStyle/>
          <a:p>
            <a:pPr marL="0" marR="0" indent="0">
              <a:spcBef>
                <a:spcPts val="0"/>
              </a:spcBef>
              <a:spcAft>
                <a:spcPts val="0"/>
              </a:spcAft>
              <a:buNone/>
            </a:pPr>
            <a:r>
              <a:rPr lang="en-US" sz="1400" b="1" dirty="0" smtClean="0">
                <a:latin typeface="Times New Roman"/>
                <a:ea typeface="Times New Roman"/>
              </a:rPr>
              <a:t> </a:t>
            </a:r>
            <a:r>
              <a:rPr lang="en-US" sz="1600" b="1" dirty="0" smtClean="0">
                <a:latin typeface="Times New Roman"/>
                <a:ea typeface="Times New Roman"/>
              </a:rPr>
              <a:t>ACADEMIC QUALIFICATIONS</a:t>
            </a:r>
          </a:p>
          <a:p>
            <a:pPr marL="0" marR="0" indent="0">
              <a:spcBef>
                <a:spcPts val="0"/>
              </a:spcBef>
              <a:spcAft>
                <a:spcPts val="0"/>
              </a:spcAft>
              <a:buNone/>
            </a:pPr>
            <a:endParaRPr lang="en-US" sz="1600" dirty="0">
              <a:latin typeface="Times New Roman"/>
              <a:ea typeface="Times New Roman"/>
            </a:endParaRPr>
          </a:p>
          <a:p>
            <a:pPr marL="0" marR="0" indent="0">
              <a:spcBef>
                <a:spcPts val="0"/>
              </a:spcBef>
              <a:spcAft>
                <a:spcPts val="0"/>
              </a:spcAft>
              <a:buNone/>
            </a:pPr>
            <a:endParaRPr lang="en-US" sz="1400" dirty="0" smtClean="0">
              <a:latin typeface="Times New Roman"/>
              <a:ea typeface="Times New Roman"/>
            </a:endParaRPr>
          </a:p>
          <a:p>
            <a:pPr marL="0" marR="0" indent="0">
              <a:spcBef>
                <a:spcPts val="0"/>
              </a:spcBef>
              <a:spcAft>
                <a:spcPts val="0"/>
              </a:spcAft>
              <a:buNone/>
            </a:pPr>
            <a:r>
              <a:rPr lang="en-US" sz="1400" dirty="0">
                <a:latin typeface="Times New Roman"/>
                <a:ea typeface="Times New Roman"/>
              </a:rPr>
              <a:t> </a:t>
            </a:r>
            <a:r>
              <a:rPr lang="en-US" sz="1600" b="1" dirty="0" smtClean="0">
                <a:latin typeface="Times New Roman"/>
                <a:ea typeface="Times New Roman"/>
              </a:rPr>
              <a:t>Ph.D.	1972	University </a:t>
            </a:r>
            <a:r>
              <a:rPr lang="en-US" sz="1600" b="1" dirty="0">
                <a:latin typeface="Times New Roman"/>
                <a:ea typeface="Times New Roman"/>
              </a:rPr>
              <a:t>of Cambridge, UK</a:t>
            </a:r>
            <a:r>
              <a:rPr lang="en-US" sz="1600" b="1" dirty="0" smtClean="0">
                <a:latin typeface="Times New Roman"/>
                <a:ea typeface="Times New Roman"/>
              </a:rPr>
              <a:t>.</a:t>
            </a:r>
          </a:p>
          <a:p>
            <a:pPr marL="0" marR="0" indent="0">
              <a:spcBef>
                <a:spcPts val="0"/>
              </a:spcBef>
              <a:spcAft>
                <a:spcPts val="0"/>
              </a:spcAft>
              <a:buNone/>
            </a:pPr>
            <a:endParaRPr lang="en-US" sz="1600" b="1" dirty="0">
              <a:latin typeface="Times New Roman"/>
              <a:ea typeface="Times New Roman"/>
            </a:endParaRPr>
          </a:p>
          <a:p>
            <a:pPr marL="0" marR="0" indent="0">
              <a:spcBef>
                <a:spcPts val="0"/>
              </a:spcBef>
              <a:spcAft>
                <a:spcPts val="0"/>
              </a:spcAft>
              <a:buNone/>
            </a:pPr>
            <a:r>
              <a:rPr lang="en-US" sz="1600" dirty="0" smtClean="0">
                <a:latin typeface="Times New Roman"/>
                <a:ea typeface="Times New Roman"/>
              </a:rPr>
              <a:t> </a:t>
            </a:r>
            <a:r>
              <a:rPr lang="en-US" sz="1600" b="1" dirty="0" smtClean="0">
                <a:latin typeface="Times New Roman"/>
                <a:ea typeface="Times New Roman"/>
              </a:rPr>
              <a:t>M.Sc.	1967	Govt</a:t>
            </a:r>
            <a:r>
              <a:rPr lang="en-US" sz="1600" b="1" dirty="0">
                <a:latin typeface="Times New Roman"/>
                <a:ea typeface="Times New Roman"/>
              </a:rPr>
              <a:t>. </a:t>
            </a:r>
            <a:r>
              <a:rPr lang="en-US" sz="1600" b="1" dirty="0" smtClean="0">
                <a:latin typeface="Times New Roman"/>
                <a:ea typeface="Times New Roman"/>
              </a:rPr>
              <a:t>College Lahore.</a:t>
            </a:r>
          </a:p>
          <a:p>
            <a:pPr marL="0" marR="0" indent="0">
              <a:spcBef>
                <a:spcPts val="0"/>
              </a:spcBef>
              <a:spcAft>
                <a:spcPts val="0"/>
              </a:spcAft>
              <a:buNone/>
            </a:pPr>
            <a:endParaRPr lang="en-US" sz="1400" b="1" dirty="0">
              <a:latin typeface="Times New Roman"/>
              <a:ea typeface="Times New Roman"/>
            </a:endParaRPr>
          </a:p>
          <a:p>
            <a:pPr marL="0" marR="0" indent="0">
              <a:spcBef>
                <a:spcPts val="0"/>
              </a:spcBef>
              <a:spcAft>
                <a:spcPts val="0"/>
              </a:spcAft>
              <a:buNone/>
            </a:pPr>
            <a:endParaRPr lang="en-US" sz="1400" b="1" dirty="0" smtClean="0">
              <a:latin typeface="Times New Roman"/>
              <a:ea typeface="Times New Roman"/>
            </a:endParaRPr>
          </a:p>
          <a:p>
            <a:pPr marL="0" marR="0" indent="0">
              <a:spcBef>
                <a:spcPts val="0"/>
              </a:spcBef>
              <a:spcAft>
                <a:spcPts val="0"/>
              </a:spcAft>
              <a:buNone/>
            </a:pPr>
            <a:endParaRPr lang="en-US" sz="1400" b="1" dirty="0">
              <a:latin typeface="Times New Roman"/>
              <a:ea typeface="Times New Roman"/>
            </a:endParaRPr>
          </a:p>
          <a:p>
            <a:pPr marL="0" marR="0" indent="0">
              <a:spcBef>
                <a:spcPts val="0"/>
              </a:spcBef>
              <a:spcAft>
                <a:spcPts val="0"/>
              </a:spcAft>
              <a:buNone/>
            </a:pPr>
            <a:r>
              <a:rPr lang="en-US" sz="1400" b="1" dirty="0" smtClean="0">
                <a:latin typeface="Times New Roman"/>
                <a:ea typeface="Times New Roman"/>
              </a:rPr>
              <a:t> FIELD </a:t>
            </a:r>
            <a:r>
              <a:rPr lang="en-US" sz="1400" b="1" dirty="0">
                <a:latin typeface="Times New Roman"/>
                <a:ea typeface="Times New Roman"/>
              </a:rPr>
              <a:t>OF SPECIALIZATION</a:t>
            </a:r>
            <a:endParaRPr lang="en-US" sz="1050" dirty="0">
              <a:latin typeface="Times New Roman"/>
              <a:ea typeface="Times New Roman"/>
            </a:endParaRPr>
          </a:p>
          <a:p>
            <a:pPr marL="0" marR="0" indent="0">
              <a:spcBef>
                <a:spcPts val="0"/>
              </a:spcBef>
              <a:spcAft>
                <a:spcPts val="0"/>
              </a:spcAft>
              <a:buNone/>
            </a:pPr>
            <a:r>
              <a:rPr lang="en-US" sz="1200" b="1" dirty="0">
                <a:latin typeface="Avant Garde"/>
                <a:ea typeface="Times New Roman"/>
              </a:rPr>
              <a:t> </a:t>
            </a:r>
            <a:endParaRPr lang="en-US" sz="1050" dirty="0">
              <a:latin typeface="Times New Roman"/>
              <a:ea typeface="Times New Roman"/>
            </a:endParaRPr>
          </a:p>
          <a:p>
            <a:pPr lvl="0">
              <a:spcBef>
                <a:spcPts val="0"/>
              </a:spcBef>
              <a:buFont typeface="Symbol"/>
              <a:buChar char=""/>
              <a:tabLst>
                <a:tab pos="400050" algn="l"/>
              </a:tabLst>
            </a:pPr>
            <a:r>
              <a:rPr lang="en-US" sz="1400" b="1" dirty="0" smtClean="0">
                <a:latin typeface="Times New Roman"/>
                <a:ea typeface="Times New Roman"/>
              </a:rPr>
              <a:t>Semiconductor </a:t>
            </a:r>
            <a:r>
              <a:rPr lang="en-US" sz="1400" b="1" dirty="0">
                <a:latin typeface="Times New Roman"/>
                <a:ea typeface="Times New Roman"/>
              </a:rPr>
              <a:t>Physics</a:t>
            </a:r>
            <a:endParaRPr lang="en-US" sz="1050" b="1" dirty="0">
              <a:latin typeface="Times New Roman"/>
              <a:ea typeface="Times New Roman"/>
            </a:endParaRPr>
          </a:p>
          <a:p>
            <a:pPr marL="0" marR="0" indent="0">
              <a:spcBef>
                <a:spcPts val="0"/>
              </a:spcBef>
              <a:spcAft>
                <a:spcPts val="0"/>
              </a:spcAft>
              <a:buNone/>
              <a:tabLst>
                <a:tab pos="400050" algn="l"/>
              </a:tabLst>
            </a:pPr>
            <a:r>
              <a:rPr lang="en-US" sz="1200" b="1" dirty="0">
                <a:latin typeface="Times New Roman"/>
                <a:ea typeface="Times New Roman"/>
              </a:rPr>
              <a:t> </a:t>
            </a:r>
            <a:endParaRPr lang="en-US" sz="1050" b="1" dirty="0">
              <a:latin typeface="Times New Roman"/>
              <a:ea typeface="Times New Roman"/>
            </a:endParaRPr>
          </a:p>
          <a:p>
            <a:pPr lvl="0">
              <a:spcBef>
                <a:spcPts val="0"/>
              </a:spcBef>
              <a:buFont typeface="Symbol"/>
              <a:buChar char=""/>
              <a:tabLst>
                <a:tab pos="400050" algn="l"/>
              </a:tabLst>
            </a:pPr>
            <a:r>
              <a:rPr lang="en-US" sz="1400" b="1" dirty="0" smtClean="0">
                <a:latin typeface="Times New Roman"/>
                <a:ea typeface="Times New Roman"/>
              </a:rPr>
              <a:t>Nuclear </a:t>
            </a:r>
            <a:r>
              <a:rPr lang="en-US" sz="1400" b="1" dirty="0">
                <a:latin typeface="Times New Roman"/>
                <a:ea typeface="Times New Roman"/>
              </a:rPr>
              <a:t>Physics</a:t>
            </a:r>
            <a:endParaRPr lang="en-US" sz="1050" b="1" dirty="0">
              <a:latin typeface="Times New Roman"/>
              <a:ea typeface="Times New Roman"/>
            </a:endParaRPr>
          </a:p>
          <a:p>
            <a:pPr marL="0" indent="0">
              <a:buNone/>
            </a:pPr>
            <a:endParaRPr lang="en-US" sz="1400" dirty="0"/>
          </a:p>
        </p:txBody>
      </p:sp>
      <p:sp>
        <p:nvSpPr>
          <p:cNvPr id="4" name="Footer Placeholder 3"/>
          <p:cNvSpPr>
            <a:spLocks noGrp="1"/>
          </p:cNvSpPr>
          <p:nvPr>
            <p:ph type="ftr" sz="quarter" idx="11"/>
          </p:nvPr>
        </p:nvSpPr>
        <p:spPr/>
        <p:txBody>
          <a:bodyPr/>
          <a:lstStyle/>
          <a:p>
            <a:r>
              <a:rPr lang="en-US" smtClean="0">
                <a:solidFill>
                  <a:srgbClr val="04617B">
                    <a:shade val="90000"/>
                  </a:srgbClr>
                </a:solidFill>
              </a:rPr>
              <a:t>Dr. Nasim Zafar</a:t>
            </a:r>
            <a:endParaRPr lang="en-US" dirty="0">
              <a:solidFill>
                <a:srgbClr val="04617B">
                  <a:shade val="90000"/>
                </a:srgbClr>
              </a:solidFill>
            </a:endParaRPr>
          </a:p>
        </p:txBody>
      </p:sp>
      <p:sp>
        <p:nvSpPr>
          <p:cNvPr id="5" name="Slide Number Placeholder 4"/>
          <p:cNvSpPr>
            <a:spLocks noGrp="1"/>
          </p:cNvSpPr>
          <p:nvPr>
            <p:ph type="sldNum" sz="quarter" idx="12"/>
          </p:nvPr>
        </p:nvSpPr>
        <p:spPr/>
        <p:txBody>
          <a:bodyPr/>
          <a:lstStyle/>
          <a:p>
            <a:fld id="{74385F83-F7A7-4B06-A058-A4B9A9035854}" type="slidenum">
              <a:rPr lang="en-US" smtClean="0">
                <a:solidFill>
                  <a:srgbClr val="04617B">
                    <a:shade val="90000"/>
                  </a:srgbClr>
                </a:solidFill>
              </a:rPr>
              <a:pPr/>
              <a:t>2</a:t>
            </a:fld>
            <a:endParaRPr lang="en-US">
              <a:solidFill>
                <a:srgbClr val="04617B">
                  <a:shade val="90000"/>
                </a:srgbClr>
              </a:solidFill>
            </a:endParaRPr>
          </a:p>
        </p:txBody>
      </p:sp>
    </p:spTree>
    <p:extLst>
      <p:ext uri="{BB962C8B-B14F-4D97-AF65-F5344CB8AC3E}">
        <p14:creationId xmlns="" xmlns:p14="http://schemas.microsoft.com/office/powerpoint/2010/main" val="39239879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b="1" dirty="0" smtClean="0">
                <a:latin typeface="Times New Roman" pitchFamily="18" charset="0"/>
                <a:cs typeface="Times New Roman" pitchFamily="18" charset="0"/>
              </a:rPr>
              <a:t>Dr. </a:t>
            </a:r>
            <a:r>
              <a:rPr lang="en-US" b="1" dirty="0" err="1" smtClean="0">
                <a:latin typeface="Times New Roman" pitchFamily="18" charset="0"/>
                <a:cs typeface="Times New Roman" pitchFamily="18" charset="0"/>
              </a:rPr>
              <a:t>Nasim</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Zafar</a:t>
            </a:r>
            <a:endParaRPr lang="en-US" b="1" dirty="0">
              <a:latin typeface="Times New Roman" pitchFamily="18" charset="0"/>
              <a:cs typeface="Times New Roman" pitchFamily="18" charset="0"/>
            </a:endParaRPr>
          </a:p>
        </p:txBody>
      </p:sp>
      <p:sp>
        <p:nvSpPr>
          <p:cNvPr id="3" name="Slide Number Placeholder 2"/>
          <p:cNvSpPr>
            <a:spLocks noGrp="1"/>
          </p:cNvSpPr>
          <p:nvPr>
            <p:ph type="sldNum" sz="quarter" idx="12"/>
          </p:nvPr>
        </p:nvSpPr>
        <p:spPr/>
        <p:txBody>
          <a:bodyPr/>
          <a:lstStyle/>
          <a:p>
            <a:fld id="{74385F83-F7A7-4B06-A058-A4B9A9035854}" type="slidenum">
              <a:rPr lang="en-US" smtClean="0"/>
              <a:pPr/>
              <a:t>3</a:t>
            </a:fld>
            <a:endParaRPr lang="en-US" dirty="0"/>
          </a:p>
        </p:txBody>
      </p:sp>
      <p:sp>
        <p:nvSpPr>
          <p:cNvPr id="71682" name="Rectangle 2"/>
          <p:cNvSpPr>
            <a:spLocks noChangeArrowheads="1"/>
          </p:cNvSpPr>
          <p:nvPr/>
        </p:nvSpPr>
        <p:spPr bwMode="auto">
          <a:xfrm>
            <a:off x="228600" y="838200"/>
            <a:ext cx="8610600"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p>
          <a:p>
            <a:pPr marL="0" marR="0" lvl="0" indent="0" algn="l" defTabSz="914400" rtl="0" eaLnBrk="1" fontAlgn="base" latinLnBrk="0" hangingPunct="1">
              <a:lnSpc>
                <a:spcPct val="100000"/>
              </a:lnSpc>
              <a:spcBef>
                <a:spcPct val="0"/>
              </a:spcBef>
              <a:spcAft>
                <a:spcPct val="0"/>
              </a:spcAft>
              <a:buClrTx/>
              <a:buSzTx/>
              <a:buFontTx/>
              <a:buNone/>
              <a:tabLst/>
            </a:pPr>
            <a:endParaRPr lang="en-US" sz="2800" b="1" dirty="0" smtClean="0">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8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Introduction:</a:t>
            </a:r>
          </a:p>
          <a:p>
            <a:pPr marL="0" marR="0" lvl="0" indent="0" algn="l" defTabSz="914400" rtl="0" eaLnBrk="1" fontAlgn="base" latinLnBrk="0" hangingPunct="1">
              <a:lnSpc>
                <a:spcPct val="100000"/>
              </a:lnSpc>
              <a:spcBef>
                <a:spcPct val="0"/>
              </a:spcBef>
              <a:spcAft>
                <a:spcPct val="0"/>
              </a:spcAft>
              <a:buClrTx/>
              <a:buSzTx/>
              <a:buFontTx/>
              <a:buNone/>
              <a:tabLst/>
            </a:pPr>
            <a:endParaRPr lang="en-US" sz="2400" b="1" dirty="0" smtClean="0">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n-US" sz="2000" b="1" u="none" strike="noStrike" cap="none" normalizeH="0" baseline="0" dirty="0" smtClean="0">
                <a:ln>
                  <a:noFill/>
                </a:ln>
                <a:solidFill>
                  <a:srgbClr val="333333"/>
                </a:solidFill>
                <a:effectLst/>
                <a:latin typeface="Times New Roman" pitchFamily="18" charset="0"/>
                <a:ea typeface="Times New Roman" pitchFamily="18" charset="0"/>
                <a:cs typeface="Times New Roman" pitchFamily="18" charset="0"/>
              </a:rPr>
              <a:t>	This course is an elective course for our BS students in the</a:t>
            </a:r>
          </a:p>
          <a:p>
            <a:pPr marL="0" marR="0" lvl="0" indent="0" algn="l" defTabSz="914400" rtl="0" eaLnBrk="0" fontAlgn="base" latinLnBrk="0" hangingPunct="0">
              <a:lnSpc>
                <a:spcPct val="150000"/>
              </a:lnSpc>
              <a:spcBef>
                <a:spcPct val="0"/>
              </a:spcBef>
              <a:spcAft>
                <a:spcPct val="0"/>
              </a:spcAft>
              <a:buClrTx/>
              <a:buSzTx/>
              <a:buFontTx/>
              <a:buNone/>
              <a:tabLst/>
            </a:pPr>
            <a:r>
              <a:rPr kumimoji="0" lang="en-US" sz="2000" b="1" u="none" strike="noStrike" cap="none" normalizeH="0" baseline="0" dirty="0" smtClean="0">
                <a:ln>
                  <a:noFill/>
                </a:ln>
                <a:solidFill>
                  <a:srgbClr val="333333"/>
                </a:solidFill>
                <a:effectLst/>
                <a:latin typeface="Times New Roman" pitchFamily="18" charset="0"/>
                <a:ea typeface="Times New Roman" pitchFamily="18" charset="0"/>
                <a:cs typeface="Times New Roman" pitchFamily="18" charset="0"/>
              </a:rPr>
              <a:t>	Department of Electrical Engineering, CIIT, Islamabad.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u="none" strike="noStrike" cap="none" normalizeH="0" baseline="0" dirty="0" smtClean="0">
                <a:ln>
                  <a:noFill/>
                </a:ln>
                <a:solidFill>
                  <a:srgbClr val="333333"/>
                </a:solidFill>
                <a:effectLst/>
                <a:latin typeface="Times New Roman" pitchFamily="18" charset="0"/>
                <a:ea typeface="Times New Roman" pitchFamily="18" charset="0"/>
                <a:cs typeface="Times New Roman"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sz="2000" b="1" dirty="0" smtClean="0">
                <a:solidFill>
                  <a:srgbClr val="FF0000"/>
                </a:solidFill>
                <a:latin typeface="Times New Roman" pitchFamily="18" charset="0"/>
                <a:ea typeface="Times New Roman" pitchFamily="18" charset="0"/>
                <a:cs typeface="Times New Roman" pitchFamily="18" charset="0"/>
              </a:rPr>
              <a:t>                  </a:t>
            </a:r>
            <a:r>
              <a:rPr lang="en-US" sz="2400" b="1" dirty="0" smtClean="0">
                <a:solidFill>
                  <a:srgbClr val="FF0000"/>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M</a:t>
            </a:r>
            <a:r>
              <a:rPr kumimoji="0" lang="en-US" sz="2400" b="1" u="none" strike="noStrike" cap="none" normalizeH="0" baseline="0" dirty="0" smtClean="0">
                <a:ln>
                  <a:noFill/>
                </a:ln>
                <a:solidFill>
                  <a:srgbClr val="FF0000"/>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aterial emphasis: of the BS undergraduate education.</a:t>
            </a:r>
            <a:endParaRPr kumimoji="0" lang="en-US" sz="2400" b="0" u="none" strike="noStrike" cap="none" normalizeH="0" baseline="0" dirty="0" smtClean="0">
              <a:ln>
                <a:no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Right Arrow 5"/>
          <p:cNvSpPr/>
          <p:nvPr/>
        </p:nvSpPr>
        <p:spPr>
          <a:xfrm>
            <a:off x="457200" y="4191000"/>
            <a:ext cx="761999"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sp>
        <p:nvSpPr>
          <p:cNvPr id="7" name="Rectangle 6"/>
          <p:cNvSpPr/>
          <p:nvPr/>
        </p:nvSpPr>
        <p:spPr>
          <a:xfrm>
            <a:off x="1905001" y="990600"/>
            <a:ext cx="4490736" cy="1446550"/>
          </a:xfrm>
          <a:prstGeom prst="rect">
            <a:avLst/>
          </a:prstGeom>
        </p:spPr>
        <p:txBody>
          <a:bodyPr wrap="square">
            <a:spAutoFit/>
          </a:bodyPr>
          <a:lstStyle/>
          <a:p>
            <a:pPr lvl="0" algn="ctr" fontAlgn="base">
              <a:spcBef>
                <a:spcPct val="0"/>
              </a:spcBef>
              <a:spcAft>
                <a:spcPct val="0"/>
              </a:spcAft>
            </a:pPr>
            <a:r>
              <a:rPr lang="en-US" sz="2800" b="1" dirty="0" smtClean="0">
                <a:latin typeface="Times New Roman" pitchFamily="18" charset="0"/>
                <a:ea typeface="Times New Roman" pitchFamily="18" charset="0"/>
                <a:cs typeface="Times New Roman" pitchFamily="18" charset="0"/>
              </a:rPr>
              <a:t>Electronics 1</a:t>
            </a:r>
          </a:p>
          <a:p>
            <a:pPr lvl="0" algn="ctr" fontAlgn="base">
              <a:spcBef>
                <a:spcPct val="0"/>
              </a:spcBef>
              <a:spcAft>
                <a:spcPct val="0"/>
              </a:spcAft>
            </a:pPr>
            <a:r>
              <a:rPr lang="en-US" sz="2800" b="1" dirty="0" smtClean="0">
                <a:latin typeface="Times New Roman" pitchFamily="18" charset="0"/>
                <a:ea typeface="Times New Roman" pitchFamily="18" charset="0"/>
                <a:cs typeface="Times New Roman" pitchFamily="18" charset="0"/>
              </a:rPr>
              <a:t>EEE 231</a:t>
            </a:r>
          </a:p>
          <a:p>
            <a:pPr lvl="0" algn="ctr" fontAlgn="base">
              <a:spcBef>
                <a:spcPct val="0"/>
              </a:spcBef>
              <a:spcAft>
                <a:spcPct val="0"/>
              </a:spcAft>
            </a:pPr>
            <a:endParaRPr lang="en-US" sz="3200" dirty="0" smtClean="0">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 xmlns:p14="http://schemas.microsoft.com/office/powerpoint/2010/main" val="41004836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ChangeArrowheads="1"/>
          </p:cNvSpPr>
          <p:nvPr/>
        </p:nvSpPr>
        <p:spPr bwMode="auto">
          <a:xfrm>
            <a:off x="685800" y="1842701"/>
            <a:ext cx="7696200" cy="338554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kumimoji="0" lang="en-US" sz="2800" b="1" i="0" u="none" strike="noStrike" cap="none" normalizeH="0" baseline="0" dirty="0" smtClean="0">
                <a:ln>
                  <a:noFill/>
                </a:ln>
                <a:solidFill>
                  <a:srgbClr val="C00000"/>
                </a:solidFill>
                <a:effectLst/>
                <a:latin typeface="Times New Roman" pitchFamily="18" charset="0"/>
                <a:ea typeface="Arial Unicode MS" pitchFamily="34" charset="-128"/>
                <a:cs typeface="Times New Roman" pitchFamily="18" charset="0"/>
              </a:rPr>
              <a:t>Course Outline:</a:t>
            </a:r>
          </a:p>
          <a:p>
            <a:pPr>
              <a:lnSpc>
                <a:spcPct val="150000"/>
              </a:lnSpc>
            </a:pPr>
            <a:r>
              <a:rPr lang="en-US" sz="1600" dirty="0" smtClean="0">
                <a:latin typeface="Times New Roman" pitchFamily="18" charset="0"/>
                <a:cs typeface="Times New Roman" pitchFamily="18" charset="0"/>
              </a:rPr>
              <a:t> </a:t>
            </a:r>
            <a:r>
              <a:rPr lang="en-US" sz="1200" dirty="0">
                <a:latin typeface="Times New Roman" pitchFamily="18" charset="0"/>
                <a:cs typeface="Times New Roman" pitchFamily="18" charset="0"/>
              </a:rPr>
              <a:t>Solid State Theory, Introduction to Semiconductors Devices, Intrinsic and Extrinsic Semiconductors, Electron Hole Pairs, Distribution of Electrons and Holes in a Semiconductors, P.N. Junction Diode, Forward and Reverse Biasing, of a Diode, V-I Characteristics, Ideal &amp; Practical Diodes, DC Load Line &amp; Quiescent Conditions, Small Signal Analysis of Diodes, Dynamic Resistance, AC Resistance, Capacitance and Switching Response, Diode Circuits &amp; Applications, Rectifiers and Clipping Circuits, Special Diodes and their Applications, </a:t>
            </a:r>
            <a:r>
              <a:rPr lang="en-US" sz="1200" dirty="0" err="1">
                <a:latin typeface="Times New Roman" pitchFamily="18" charset="0"/>
                <a:cs typeface="Times New Roman" pitchFamily="18" charset="0"/>
              </a:rPr>
              <a:t>Zener</a:t>
            </a:r>
            <a:r>
              <a:rPr lang="en-US" sz="1200" dirty="0">
                <a:latin typeface="Times New Roman" pitchFamily="18" charset="0"/>
                <a:cs typeface="Times New Roman" pitchFamily="18" charset="0"/>
              </a:rPr>
              <a:t> Diodes, LED, Photo Diode, Tunnel Diode, Temperature Effects and </a:t>
            </a:r>
            <a:r>
              <a:rPr lang="en-US" sz="1200" dirty="0" err="1">
                <a:latin typeface="Times New Roman" pitchFamily="18" charset="0"/>
                <a:cs typeface="Times New Roman" pitchFamily="18" charset="0"/>
              </a:rPr>
              <a:t>Derating</a:t>
            </a:r>
            <a:r>
              <a:rPr lang="en-US" sz="1200" dirty="0">
                <a:latin typeface="Times New Roman" pitchFamily="18" charset="0"/>
                <a:cs typeface="Times New Roman" pitchFamily="18" charset="0"/>
              </a:rPr>
              <a:t> Curves, BJT Transistors, Biasing Techniques, Common Base, Common Emitter (CE) and Emitter Follower (CC) Configurations, Current Flow Mechanism, Equivalent Circuits, Current Amplification, Power Calculations, Theory of the Operation of the FETs and MOSFETs, Types of FETs, FET Amplifiers and Biasing Techniques, Temperature Effects in BJTs &amp; FETs, Bias Stability, Q Point Variations, Stability Factor Analysis and Control.</a:t>
            </a:r>
            <a:r>
              <a:rPr kumimoji="0" lang="en-US" sz="1200" b="0"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t/>
            </a:r>
            <a:br>
              <a:rPr kumimoji="0" lang="en-US" sz="1200" b="0"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br>
            <a:endParaRPr kumimoji="0" lang="en-US" sz="1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4" name="Rectangle 3"/>
          <p:cNvSpPr/>
          <p:nvPr/>
        </p:nvSpPr>
        <p:spPr>
          <a:xfrm>
            <a:off x="2514600" y="990600"/>
            <a:ext cx="3886200" cy="523220"/>
          </a:xfrm>
          <a:prstGeom prst="rect">
            <a:avLst/>
          </a:prstGeom>
        </p:spPr>
        <p:txBody>
          <a:bodyPr wrap="square">
            <a:spAutoFit/>
          </a:bodyPr>
          <a:lstStyle/>
          <a:p>
            <a:pPr lvl="0" fontAlgn="base">
              <a:spcBef>
                <a:spcPct val="0"/>
              </a:spcBef>
              <a:spcAft>
                <a:spcPct val="0"/>
              </a:spcAft>
            </a:pPr>
            <a:r>
              <a:rPr lang="en-US" sz="2800" b="1" dirty="0" smtClean="0">
                <a:latin typeface="Times New Roman" pitchFamily="18" charset="0"/>
                <a:ea typeface="Times New Roman" pitchFamily="18" charset="0"/>
                <a:cs typeface="Times New Roman" pitchFamily="18" charset="0"/>
              </a:rPr>
              <a:t>Electronics 1:   EEE 231</a:t>
            </a:r>
            <a:endParaRPr lang="en-US" sz="2800" dirty="0" smtClean="0">
              <a:latin typeface="Times New Roman" pitchFamily="18" charset="0"/>
              <a:cs typeface="Times New Roman" pitchFamily="18" charset="0"/>
            </a:endParaRPr>
          </a:p>
        </p:txBody>
      </p:sp>
      <p:sp>
        <p:nvSpPr>
          <p:cNvPr id="5" name="Footer Placeholder 4"/>
          <p:cNvSpPr>
            <a:spLocks noGrp="1"/>
          </p:cNvSpPr>
          <p:nvPr>
            <p:ph type="ftr" sz="quarter" idx="11"/>
          </p:nvPr>
        </p:nvSpPr>
        <p:spPr>
          <a:xfrm flipH="1">
            <a:off x="152400" y="6477000"/>
            <a:ext cx="1447800" cy="228600"/>
          </a:xfrm>
        </p:spPr>
        <p:txBody>
          <a:bodyPr/>
          <a:lstStyle/>
          <a:p>
            <a:r>
              <a:rPr lang="en-US" sz="1400" b="1" dirty="0" smtClean="0">
                <a:solidFill>
                  <a:schemeClr val="tx1"/>
                </a:solidFill>
                <a:latin typeface="Times New Roman" pitchFamily="18" charset="0"/>
                <a:cs typeface="Times New Roman" pitchFamily="18" charset="0"/>
              </a:rPr>
              <a:t>Dr. Nasim Zafar</a:t>
            </a:r>
            <a:endParaRPr lang="en-US" sz="1400" b="1" dirty="0">
              <a:solidFill>
                <a:schemeClr val="tx1"/>
              </a:solidFill>
              <a:latin typeface="Times New Roman" pitchFamily="18" charset="0"/>
              <a:cs typeface="Times New Roman" pitchFamily="18" charset="0"/>
            </a:endParaRPr>
          </a:p>
        </p:txBody>
      </p:sp>
      <p:sp>
        <p:nvSpPr>
          <p:cNvPr id="7" name="Slide Number Placeholder 6"/>
          <p:cNvSpPr>
            <a:spLocks noGrp="1"/>
          </p:cNvSpPr>
          <p:nvPr>
            <p:ph type="sldNum" sz="quarter" idx="12"/>
          </p:nvPr>
        </p:nvSpPr>
        <p:spPr/>
        <p:txBody>
          <a:bodyPr/>
          <a:lstStyle/>
          <a:p>
            <a:fld id="{74385F83-F7A7-4B06-A058-A4B9A9035854}" type="slidenum">
              <a:rPr lang="en-US" smtClean="0"/>
              <a:pPr/>
              <a:t>4</a:t>
            </a:fld>
            <a:endParaRPr lang="en-US" dirty="0"/>
          </a:p>
        </p:txBody>
      </p:sp>
      <p:pic>
        <p:nvPicPr>
          <p:cNvPr id="6" name="Picture 5"/>
          <p:cNvPicPr/>
          <p:nvPr/>
        </p:nvPicPr>
        <p:blipFill>
          <a:blip r:embed="rId3" cstate="print"/>
          <a:srcRect/>
          <a:stretch>
            <a:fillRect/>
          </a:stretch>
        </p:blipFill>
        <p:spPr bwMode="auto">
          <a:xfrm>
            <a:off x="457200" y="152400"/>
            <a:ext cx="914400" cy="914400"/>
          </a:xfrm>
          <a:prstGeom prst="rect">
            <a:avLst/>
          </a:prstGeom>
          <a:noFill/>
          <a:ln w="9525">
            <a:noFill/>
            <a:miter lim="800000"/>
            <a:headEnd/>
            <a:tailEnd/>
          </a:ln>
        </p:spPr>
      </p:pic>
      <p:sp>
        <p:nvSpPr>
          <p:cNvPr id="3" name="Rectangle 1"/>
          <p:cNvSpPr>
            <a:spLocks noChangeArrowheads="1"/>
          </p:cNvSpPr>
          <p:nvPr/>
        </p:nvSpPr>
        <p:spPr bwMode="auto">
          <a:xfrm>
            <a:off x="457200" y="2906713"/>
            <a:ext cx="9144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 xmlns:p14="http://schemas.microsoft.com/office/powerpoint/2010/main" val="29677936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ChangeArrowheads="1"/>
          </p:cNvSpPr>
          <p:nvPr/>
        </p:nvSpPr>
        <p:spPr bwMode="auto">
          <a:xfrm>
            <a:off x="304800" y="2326455"/>
            <a:ext cx="8839200" cy="32316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kumimoji="0" lang="en-US" sz="2000" b="1" i="0" u="none" strike="noStrike" cap="none" normalizeH="0" baseline="0" dirty="0" smtClean="0">
              <a:ln>
                <a:noFill/>
              </a:ln>
              <a:solidFill>
                <a:srgbClr val="C00000"/>
              </a:solidFill>
              <a:effectLst/>
              <a:latin typeface="Times New Roman" pitchFamily="18" charset="0"/>
              <a:ea typeface="Arial Unicode MS" pitchFamily="34" charset="-128"/>
              <a:cs typeface="Times New Roman" pitchFamily="18" charset="0"/>
            </a:endParaRPr>
          </a:p>
          <a:p>
            <a:endParaRPr lang="en-US" sz="1600" b="1" dirty="0" smtClean="0">
              <a:solidFill>
                <a:srgbClr val="C00000"/>
              </a:solidFill>
              <a:latin typeface="Times New Roman" pitchFamily="18" charset="0"/>
              <a:ea typeface="Arial Unicode MS" pitchFamily="34" charset="-128"/>
              <a:cs typeface="Times New Roman" pitchFamily="18" charset="0"/>
            </a:endParaRPr>
          </a:p>
          <a:p>
            <a:endParaRPr kumimoji="0" lang="en-US" sz="2800" b="1" i="0" u="none" strike="noStrike" cap="none" normalizeH="0" baseline="0" dirty="0" smtClean="0">
              <a:ln>
                <a:noFill/>
              </a:ln>
              <a:solidFill>
                <a:srgbClr val="C00000"/>
              </a:solidFill>
              <a:effectLst/>
              <a:latin typeface="Times New Roman" pitchFamily="18" charset="0"/>
              <a:ea typeface="Arial Unicode MS" pitchFamily="34" charset="-128"/>
              <a:cs typeface="Times New Roman" pitchFamily="18" charset="0"/>
            </a:endParaRPr>
          </a:p>
          <a:p>
            <a:endParaRPr lang="en-US" sz="2800" b="1" dirty="0" smtClean="0">
              <a:solidFill>
                <a:srgbClr val="C00000"/>
              </a:solidFill>
              <a:latin typeface="Times New Roman" pitchFamily="18" charset="0"/>
              <a:ea typeface="Arial Unicode MS" pitchFamily="34" charset="-128"/>
              <a:cs typeface="Times New Roman" pitchFamily="18" charset="0"/>
            </a:endParaRPr>
          </a:p>
          <a:p>
            <a:endParaRPr kumimoji="0" lang="en-US" sz="2800" b="1" i="0" u="none" strike="noStrike" cap="none" normalizeH="0" baseline="0" dirty="0" smtClean="0">
              <a:ln>
                <a:noFill/>
              </a:ln>
              <a:solidFill>
                <a:srgbClr val="C00000"/>
              </a:solidFill>
              <a:effectLst/>
              <a:latin typeface="Times New Roman" pitchFamily="18" charset="0"/>
              <a:ea typeface="Arial Unicode MS" pitchFamily="34" charset="-128"/>
              <a:cs typeface="Times New Roman" pitchFamily="18" charset="0"/>
            </a:endParaRPr>
          </a:p>
          <a:p>
            <a:endParaRPr kumimoji="0" lang="en-US" sz="2800" b="1" i="0" u="none" strike="noStrike" cap="none" normalizeH="0" baseline="0" dirty="0" smtClean="0">
              <a:ln>
                <a:noFill/>
              </a:ln>
              <a:solidFill>
                <a:srgbClr val="C00000"/>
              </a:solidFill>
              <a:effectLst/>
              <a:latin typeface="Times New Roman" pitchFamily="18" charset="0"/>
              <a:ea typeface="Arial Unicode MS" pitchFamily="34" charset="-128"/>
              <a:cs typeface="Times New Roman" pitchFamily="18" charset="0"/>
            </a:endParaRPr>
          </a:p>
          <a:p>
            <a:endParaRPr kumimoji="0" lang="en-US" sz="2800" b="1" i="0" u="none" strike="noStrike" cap="none" normalizeH="0" baseline="0" dirty="0" smtClean="0">
              <a:ln>
                <a:noFill/>
              </a:ln>
              <a:solidFill>
                <a:srgbClr val="C00000"/>
              </a:solidFill>
              <a:effectLst/>
              <a:latin typeface="Times New Roman" pitchFamily="18" charset="0"/>
              <a:ea typeface="Arial Unicode MS" pitchFamily="34" charset="-128"/>
              <a:cs typeface="Times New Roman" pitchFamily="18" charset="0"/>
            </a:endParaRPr>
          </a:p>
          <a:p>
            <a:r>
              <a:rPr lang="en-US" sz="1600" b="1" dirty="0" smtClean="0">
                <a:latin typeface="Times New Roman" pitchFamily="18" charset="0"/>
                <a:cs typeface="Times New Roman" pitchFamily="18" charset="0"/>
              </a:rPr>
              <a:t> </a:t>
            </a:r>
            <a:r>
              <a:rPr kumimoji="0" lang="en-US" sz="1200" b="0"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t/>
            </a:r>
            <a:br>
              <a:rPr kumimoji="0" lang="en-US" sz="1200" b="0"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br>
            <a:endParaRPr kumimoji="0" lang="en-US" sz="1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4" name="Rectangle 3"/>
          <p:cNvSpPr/>
          <p:nvPr/>
        </p:nvSpPr>
        <p:spPr>
          <a:xfrm>
            <a:off x="1752600" y="381000"/>
            <a:ext cx="5867400" cy="523220"/>
          </a:xfrm>
          <a:prstGeom prst="rect">
            <a:avLst/>
          </a:prstGeom>
        </p:spPr>
        <p:txBody>
          <a:bodyPr wrap="square">
            <a:spAutoFit/>
          </a:bodyPr>
          <a:lstStyle/>
          <a:p>
            <a:pPr fontAlgn="base">
              <a:spcBef>
                <a:spcPct val="0"/>
              </a:spcBef>
              <a:spcAft>
                <a:spcPct val="0"/>
              </a:spcAft>
            </a:pPr>
            <a:r>
              <a:rPr lang="en-US" sz="2800" b="1" dirty="0" smtClean="0">
                <a:solidFill>
                  <a:srgbClr val="0033CC"/>
                </a:solidFill>
                <a:latin typeface="Times New Roman" pitchFamily="18" charset="0"/>
                <a:ea typeface="Times New Roman" pitchFamily="18" charset="0"/>
                <a:cs typeface="Times New Roman" pitchFamily="18" charset="0"/>
              </a:rPr>
              <a:t>	</a:t>
            </a:r>
            <a:r>
              <a:rPr lang="en-US" sz="2800" b="1" dirty="0" smtClean="0">
                <a:latin typeface="Times New Roman" pitchFamily="18" charset="0"/>
                <a:ea typeface="Times New Roman" pitchFamily="18" charset="0"/>
                <a:cs typeface="Times New Roman" pitchFamily="18" charset="0"/>
              </a:rPr>
              <a:t>Electronic 1: EEE 231</a:t>
            </a:r>
            <a:endParaRPr lang="en-US" sz="2800" dirty="0" smtClean="0">
              <a:latin typeface="Times New Roman" pitchFamily="18" charset="0"/>
              <a:cs typeface="Times New Roman" pitchFamily="18" charset="0"/>
            </a:endParaRPr>
          </a:p>
        </p:txBody>
      </p:sp>
      <p:sp>
        <p:nvSpPr>
          <p:cNvPr id="5" name="Footer Placeholder 4"/>
          <p:cNvSpPr>
            <a:spLocks noGrp="1"/>
          </p:cNvSpPr>
          <p:nvPr>
            <p:ph type="ftr" sz="quarter" idx="11"/>
          </p:nvPr>
        </p:nvSpPr>
        <p:spPr>
          <a:xfrm flipH="1">
            <a:off x="152400" y="6477000"/>
            <a:ext cx="1447800" cy="228600"/>
          </a:xfrm>
        </p:spPr>
        <p:txBody>
          <a:bodyPr/>
          <a:lstStyle/>
          <a:p>
            <a:r>
              <a:rPr lang="en-US" sz="1400" b="1" dirty="0" smtClean="0">
                <a:solidFill>
                  <a:schemeClr val="tx1"/>
                </a:solidFill>
                <a:latin typeface="Times New Roman" pitchFamily="18" charset="0"/>
                <a:cs typeface="Times New Roman" pitchFamily="18" charset="0"/>
              </a:rPr>
              <a:t>Dr. Nasim Zafar</a:t>
            </a:r>
            <a:endParaRPr lang="en-US" sz="1400" b="1" dirty="0">
              <a:solidFill>
                <a:schemeClr val="tx1"/>
              </a:solidFill>
              <a:latin typeface="Times New Roman" pitchFamily="18" charset="0"/>
              <a:cs typeface="Times New Roman" pitchFamily="18" charset="0"/>
            </a:endParaRPr>
          </a:p>
        </p:txBody>
      </p:sp>
      <p:sp>
        <p:nvSpPr>
          <p:cNvPr id="7" name="Slide Number Placeholder 6"/>
          <p:cNvSpPr>
            <a:spLocks noGrp="1"/>
          </p:cNvSpPr>
          <p:nvPr>
            <p:ph type="sldNum" sz="quarter" idx="12"/>
          </p:nvPr>
        </p:nvSpPr>
        <p:spPr/>
        <p:txBody>
          <a:bodyPr/>
          <a:lstStyle/>
          <a:p>
            <a:fld id="{74385F83-F7A7-4B06-A058-A4B9A9035854}" type="slidenum">
              <a:rPr lang="en-US" smtClean="0"/>
              <a:pPr/>
              <a:t>5</a:t>
            </a:fld>
            <a:endParaRPr lang="en-US" dirty="0"/>
          </a:p>
        </p:txBody>
      </p:sp>
      <p:pic>
        <p:nvPicPr>
          <p:cNvPr id="6" name="Picture 5"/>
          <p:cNvPicPr/>
          <p:nvPr/>
        </p:nvPicPr>
        <p:blipFill>
          <a:blip r:embed="rId3" cstate="print"/>
          <a:srcRect/>
          <a:stretch>
            <a:fillRect/>
          </a:stretch>
        </p:blipFill>
        <p:spPr bwMode="auto">
          <a:xfrm>
            <a:off x="457200" y="152400"/>
            <a:ext cx="914400" cy="914400"/>
          </a:xfrm>
          <a:prstGeom prst="rect">
            <a:avLst/>
          </a:prstGeom>
          <a:noFill/>
          <a:ln w="9525">
            <a:noFill/>
            <a:miter lim="800000"/>
            <a:headEnd/>
            <a:tailEnd/>
          </a:ln>
        </p:spPr>
      </p:pic>
      <p:sp>
        <p:nvSpPr>
          <p:cNvPr id="13" name="Rectangle 12"/>
          <p:cNvSpPr/>
          <p:nvPr/>
        </p:nvSpPr>
        <p:spPr>
          <a:xfrm>
            <a:off x="533400" y="1705451"/>
            <a:ext cx="8001000" cy="3046988"/>
          </a:xfrm>
          <a:prstGeom prst="rect">
            <a:avLst/>
          </a:prstGeom>
        </p:spPr>
        <p:txBody>
          <a:bodyPr wrap="square">
            <a:spAutoFit/>
          </a:bodyPr>
          <a:lstStyle/>
          <a:p>
            <a:r>
              <a:rPr lang="en-US" sz="2800" b="1" dirty="0">
                <a:latin typeface="Times New Roman" pitchFamily="18" charset="0"/>
                <a:cs typeface="Times New Roman" pitchFamily="18" charset="0"/>
              </a:rPr>
              <a:t>Recommended Books</a:t>
            </a:r>
            <a:r>
              <a:rPr lang="en-US" sz="2800" b="1" dirty="0" smtClean="0">
                <a:latin typeface="Times New Roman" pitchFamily="18" charset="0"/>
                <a:cs typeface="Times New Roman" pitchFamily="18" charset="0"/>
              </a:rPr>
              <a:t>:</a:t>
            </a:r>
          </a:p>
          <a:p>
            <a:endParaRPr lang="en-US" sz="2400" b="1" dirty="0">
              <a:solidFill>
                <a:srgbClr val="C00000"/>
              </a:solidFill>
              <a:latin typeface="Times New Roman" pitchFamily="18" charset="0"/>
              <a:cs typeface="Times New Roman" pitchFamily="18" charset="0"/>
            </a:endParaRPr>
          </a:p>
          <a:p>
            <a:endParaRPr lang="en-US" dirty="0">
              <a:solidFill>
                <a:srgbClr val="FF0000"/>
              </a:solidFill>
              <a:latin typeface="Times New Roman" pitchFamily="18" charset="0"/>
              <a:cs typeface="Times New Roman" pitchFamily="18" charset="0"/>
            </a:endParaRPr>
          </a:p>
          <a:p>
            <a:pPr lvl="0"/>
            <a:r>
              <a:rPr lang="en-US" sz="1400" b="1" dirty="0">
                <a:latin typeface="Times New Roman" pitchFamily="18" charset="0"/>
                <a:cs typeface="Times New Roman" pitchFamily="18" charset="0"/>
              </a:rPr>
              <a:t> </a:t>
            </a:r>
            <a:r>
              <a:rPr lang="en-US" b="1" dirty="0">
                <a:latin typeface="Times New Roman" pitchFamily="18" charset="0"/>
                <a:cs typeface="Times New Roman" pitchFamily="18" charset="0"/>
              </a:rPr>
              <a:t>B. G. Streetman</a:t>
            </a:r>
            <a:r>
              <a:rPr lang="en-US" dirty="0">
                <a:latin typeface="Times New Roman" pitchFamily="18" charset="0"/>
                <a:cs typeface="Times New Roman" pitchFamily="18" charset="0"/>
              </a:rPr>
              <a:t>, Solid State Electronic Devices, 5th ed., Prentice-Hall.</a:t>
            </a:r>
          </a:p>
          <a:p>
            <a:r>
              <a:rPr lang="en-US" dirty="0">
                <a:latin typeface="Times New Roman" pitchFamily="18" charset="0"/>
                <a:cs typeface="Times New Roman" pitchFamily="18" charset="0"/>
              </a:rPr>
              <a:t> </a:t>
            </a:r>
          </a:p>
          <a:p>
            <a:pPr lvl="0"/>
            <a:r>
              <a:rPr lang="en-US" b="1" dirty="0" err="1">
                <a:latin typeface="Times New Roman" pitchFamily="18" charset="0"/>
                <a:cs typeface="Times New Roman" pitchFamily="18" charset="0"/>
              </a:rPr>
              <a:t>Jasprit</a:t>
            </a:r>
            <a:r>
              <a:rPr lang="en-US" b="1" dirty="0">
                <a:latin typeface="Times New Roman" pitchFamily="18" charset="0"/>
                <a:cs typeface="Times New Roman" pitchFamily="18" charset="0"/>
              </a:rPr>
              <a:t> Singh</a:t>
            </a:r>
            <a:r>
              <a:rPr lang="en-US" dirty="0">
                <a:latin typeface="Times New Roman" pitchFamily="18" charset="0"/>
                <a:cs typeface="Times New Roman" pitchFamily="18" charset="0"/>
              </a:rPr>
              <a:t>, Semiconductor Devices–An Introduction, McGraw-Hill, Inc. (1994).</a:t>
            </a:r>
          </a:p>
          <a:p>
            <a:r>
              <a:rPr lang="en-US" dirty="0">
                <a:latin typeface="Times New Roman" pitchFamily="18" charset="0"/>
                <a:cs typeface="Times New Roman" pitchFamily="18" charset="0"/>
              </a:rPr>
              <a:t> </a:t>
            </a:r>
          </a:p>
          <a:p>
            <a:pPr lvl="0"/>
            <a:r>
              <a:rPr lang="en-US" b="1" dirty="0">
                <a:latin typeface="Times New Roman" pitchFamily="18" charset="0"/>
                <a:cs typeface="Times New Roman" pitchFamily="18" charset="0"/>
              </a:rPr>
              <a:t>Michael </a:t>
            </a:r>
            <a:r>
              <a:rPr lang="en-US" b="1" dirty="0" err="1">
                <a:latin typeface="Times New Roman" pitchFamily="18" charset="0"/>
                <a:cs typeface="Times New Roman" pitchFamily="18" charset="0"/>
              </a:rPr>
              <a:t>Shur</a:t>
            </a:r>
            <a:r>
              <a:rPr lang="en-US" dirty="0">
                <a:latin typeface="Times New Roman" pitchFamily="18" charset="0"/>
                <a:cs typeface="Times New Roman" pitchFamily="18" charset="0"/>
              </a:rPr>
              <a:t>, Physics of Semiconductor Devices, Prentice Hall, Inc. (1990).</a:t>
            </a:r>
          </a:p>
          <a:p>
            <a:endParaRPr lang="en-US" sz="1400" dirty="0">
              <a:latin typeface="Times New Roman" pitchFamily="18" charset="0"/>
              <a:cs typeface="Times New Roman" pitchFamily="18" charset="0"/>
            </a:endParaRPr>
          </a:p>
          <a:p>
            <a:r>
              <a:rPr lang="en-US" dirty="0">
                <a:latin typeface="Times New Roman" pitchFamily="18" charset="0"/>
                <a:cs typeface="Times New Roman" pitchFamily="18" charset="0"/>
              </a:rPr>
              <a:t> </a:t>
            </a:r>
          </a:p>
        </p:txBody>
      </p:sp>
    </p:spTree>
    <p:extLst>
      <p:ext uri="{BB962C8B-B14F-4D97-AF65-F5344CB8AC3E}">
        <p14:creationId xmlns="" xmlns:p14="http://schemas.microsoft.com/office/powerpoint/2010/main" val="29226430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1600200"/>
            <a:ext cx="8839200" cy="4114800"/>
          </a:xfrm>
        </p:spPr>
        <p:txBody>
          <a:bodyPr>
            <a:noAutofit/>
          </a:bodyPr>
          <a:lstStyle/>
          <a:p>
            <a:pPr>
              <a:buNone/>
            </a:pPr>
            <a:r>
              <a:rPr lang="en-US" sz="1800" b="1" dirty="0" smtClean="0">
                <a:latin typeface="Times New Roman" pitchFamily="18" charset="0"/>
                <a:cs typeface="Times New Roman" pitchFamily="18" charset="0"/>
              </a:rPr>
              <a:t>       1.    A. Bar-Lev</a:t>
            </a:r>
            <a:r>
              <a:rPr lang="en-US" sz="1800" dirty="0" smtClean="0">
                <a:latin typeface="Times New Roman" pitchFamily="18" charset="0"/>
                <a:cs typeface="Times New Roman" pitchFamily="18" charset="0"/>
              </a:rPr>
              <a:t>, Semiconductors and Electronic Devices, Prentice Hal</a:t>
            </a:r>
          </a:p>
          <a:p>
            <a:pPr>
              <a:buNone/>
            </a:pPr>
            <a:r>
              <a:rPr lang="en-US" sz="1800" dirty="0" smtClean="0">
                <a:latin typeface="Times New Roman" pitchFamily="18" charset="0"/>
                <a:cs typeface="Times New Roman" pitchFamily="18" charset="0"/>
              </a:rPr>
              <a:t> </a:t>
            </a:r>
          </a:p>
          <a:p>
            <a:pPr>
              <a:buNone/>
            </a:pPr>
            <a:r>
              <a:rPr lang="en-US" sz="1800" b="1" dirty="0" smtClean="0">
                <a:latin typeface="Times New Roman" pitchFamily="18" charset="0"/>
                <a:cs typeface="Times New Roman" pitchFamily="18" charset="0"/>
              </a:rPr>
              <a:t>	 2.</a:t>
            </a:r>
            <a:r>
              <a:rPr lang="en-US" sz="1800" dirty="0" smtClean="0">
                <a:latin typeface="Times New Roman" pitchFamily="18" charset="0"/>
                <a:cs typeface="Times New Roman" pitchFamily="18" charset="0"/>
              </a:rPr>
              <a:t> </a:t>
            </a:r>
            <a:r>
              <a:rPr lang="en-US" sz="1800" b="1" dirty="0" smtClean="0">
                <a:latin typeface="Times New Roman" pitchFamily="18" charset="0"/>
                <a:cs typeface="Times New Roman" pitchFamily="18" charset="0"/>
              </a:rPr>
              <a:t>    S.M. </a:t>
            </a:r>
            <a:r>
              <a:rPr lang="en-US" sz="1800" b="1" dirty="0" err="1" smtClean="0">
                <a:latin typeface="Times New Roman" pitchFamily="18" charset="0"/>
                <a:cs typeface="Times New Roman" pitchFamily="18" charset="0"/>
              </a:rPr>
              <a:t>Sze</a:t>
            </a:r>
            <a:r>
              <a:rPr lang="en-US" sz="1800" b="1" i="1" dirty="0" smtClean="0">
                <a:latin typeface="Times New Roman" pitchFamily="18" charset="0"/>
                <a:cs typeface="Times New Roman" pitchFamily="18" charset="0"/>
              </a:rPr>
              <a:t>, </a:t>
            </a:r>
            <a:r>
              <a:rPr lang="en-US" sz="1800" dirty="0" smtClean="0">
                <a:latin typeface="Times New Roman" pitchFamily="18" charset="0"/>
                <a:cs typeface="Times New Roman" pitchFamily="18" charset="0"/>
              </a:rPr>
              <a:t>Physics of Semiconductor Devices, John Wiley, (1981).</a:t>
            </a:r>
          </a:p>
          <a:p>
            <a:pPr>
              <a:buNone/>
            </a:pPr>
            <a:r>
              <a:rPr lang="en-US" sz="1800" dirty="0" smtClean="0">
                <a:latin typeface="Times New Roman" pitchFamily="18" charset="0"/>
                <a:cs typeface="Times New Roman" pitchFamily="18" charset="0"/>
              </a:rPr>
              <a:t> </a:t>
            </a:r>
          </a:p>
          <a:p>
            <a:pPr marL="519113" indent="-409575">
              <a:buNone/>
            </a:pPr>
            <a:r>
              <a:rPr lang="en-US" sz="1800" b="1" dirty="0" smtClean="0">
                <a:latin typeface="Times New Roman" pitchFamily="18" charset="0"/>
                <a:cs typeface="Times New Roman" pitchFamily="18" charset="0"/>
              </a:rPr>
              <a:t>      3.</a:t>
            </a:r>
            <a:r>
              <a:rPr lang="en-US" sz="1800" dirty="0" smtClean="0">
                <a:latin typeface="Times New Roman" pitchFamily="18" charset="0"/>
                <a:cs typeface="Times New Roman" pitchFamily="18" charset="0"/>
              </a:rPr>
              <a:t>     </a:t>
            </a:r>
            <a:r>
              <a:rPr lang="en-US" sz="1800" b="1" dirty="0" smtClean="0">
                <a:latin typeface="Times New Roman" pitchFamily="18" charset="0"/>
                <a:cs typeface="Times New Roman" pitchFamily="18" charset="0"/>
              </a:rPr>
              <a:t>A.S. Grove</a:t>
            </a:r>
            <a:r>
              <a:rPr lang="en-US" sz="1800" dirty="0" smtClean="0">
                <a:latin typeface="Times New Roman" pitchFamily="18" charset="0"/>
                <a:cs typeface="Times New Roman" pitchFamily="18" charset="0"/>
              </a:rPr>
              <a:t>, Physics and Technology of Semiconductor Dev., John Wiley, (1967).</a:t>
            </a:r>
          </a:p>
          <a:p>
            <a:pPr>
              <a:buNone/>
            </a:pPr>
            <a:r>
              <a:rPr lang="en-US" sz="1800" dirty="0" smtClean="0">
                <a:latin typeface="Times New Roman" pitchFamily="18" charset="0"/>
                <a:cs typeface="Times New Roman" pitchFamily="18" charset="0"/>
              </a:rPr>
              <a:t> </a:t>
            </a:r>
          </a:p>
          <a:p>
            <a:pPr>
              <a:buNone/>
            </a:pPr>
            <a:r>
              <a:rPr lang="en-US" sz="1800" b="1" dirty="0" smtClean="0">
                <a:latin typeface="Times New Roman" pitchFamily="18" charset="0"/>
                <a:cs typeface="Times New Roman" pitchFamily="18" charset="0"/>
              </a:rPr>
              <a:t>	  4.</a:t>
            </a:r>
            <a:r>
              <a:rPr lang="en-US" sz="1800" dirty="0" smtClean="0">
                <a:latin typeface="Times New Roman" pitchFamily="18" charset="0"/>
                <a:cs typeface="Times New Roman" pitchFamily="18" charset="0"/>
              </a:rPr>
              <a:t>    </a:t>
            </a:r>
            <a:r>
              <a:rPr lang="en-US" sz="1800" b="1" dirty="0" smtClean="0">
                <a:latin typeface="Times New Roman" pitchFamily="18" charset="0"/>
                <a:cs typeface="Times New Roman" pitchFamily="18" charset="0"/>
              </a:rPr>
              <a:t>J.L. Moll</a:t>
            </a:r>
            <a:r>
              <a:rPr lang="en-US" sz="1800" dirty="0" smtClean="0">
                <a:latin typeface="Times New Roman" pitchFamily="18" charset="0"/>
                <a:cs typeface="Times New Roman" pitchFamily="18" charset="0"/>
              </a:rPr>
              <a:t>, Physics of Semiconductors, McGraw-Hill, Inc. (1964).</a:t>
            </a:r>
          </a:p>
          <a:p>
            <a:pPr>
              <a:buNone/>
            </a:pPr>
            <a:r>
              <a:rPr lang="en-US" sz="1800" dirty="0" smtClean="0">
                <a:latin typeface="Times New Roman" pitchFamily="18" charset="0"/>
                <a:cs typeface="Times New Roman" pitchFamily="18" charset="0"/>
              </a:rPr>
              <a:t>			</a:t>
            </a:r>
          </a:p>
          <a:p>
            <a:pPr marL="519113" indent="-409575">
              <a:buNone/>
            </a:pPr>
            <a:r>
              <a:rPr lang="en-US" sz="1800" b="1" dirty="0" smtClean="0">
                <a:latin typeface="Times New Roman" pitchFamily="18" charset="0"/>
                <a:cs typeface="Times New Roman" pitchFamily="18" charset="0"/>
              </a:rPr>
              <a:t>	5.    R.A. Smith, </a:t>
            </a:r>
            <a:r>
              <a:rPr lang="en-US" sz="1800" dirty="0" smtClean="0">
                <a:latin typeface="Times New Roman" pitchFamily="18" charset="0"/>
                <a:cs typeface="Times New Roman" pitchFamily="18" charset="0"/>
              </a:rPr>
              <a:t>Semiconductors 2nd ed., Cambridge University Press, (1979).</a:t>
            </a:r>
          </a:p>
          <a:p>
            <a:pPr>
              <a:buNone/>
            </a:pPr>
            <a:r>
              <a:rPr lang="en-US" sz="1800" dirty="0" smtClean="0">
                <a:latin typeface="Times New Roman" pitchFamily="18" charset="0"/>
                <a:cs typeface="Times New Roman" pitchFamily="18" charset="0"/>
              </a:rPr>
              <a:t> </a:t>
            </a:r>
          </a:p>
          <a:p>
            <a:pPr lvl="0">
              <a:buNone/>
            </a:pPr>
            <a:r>
              <a:rPr lang="en-US" sz="1800" b="1" dirty="0" smtClean="0">
                <a:latin typeface="Times New Roman" pitchFamily="18" charset="0"/>
                <a:cs typeface="Times New Roman" pitchFamily="18" charset="0"/>
              </a:rPr>
              <a:t> 	  6.    </a:t>
            </a:r>
            <a:r>
              <a:rPr lang="en-US" sz="1800" b="1" dirty="0" err="1" smtClean="0">
                <a:latin typeface="Times New Roman" pitchFamily="18" charset="0"/>
                <a:cs typeface="Times New Roman" pitchFamily="18" charset="0"/>
              </a:rPr>
              <a:t>Pierret</a:t>
            </a:r>
            <a:r>
              <a:rPr lang="en-US" sz="1800" b="1" dirty="0" smtClean="0">
                <a:latin typeface="Times New Roman" pitchFamily="18" charset="0"/>
                <a:cs typeface="Times New Roman" pitchFamily="18" charset="0"/>
              </a:rPr>
              <a:t>, </a:t>
            </a:r>
            <a:r>
              <a:rPr lang="en-US" sz="1800" dirty="0" smtClean="0">
                <a:latin typeface="Times New Roman" pitchFamily="18" charset="0"/>
                <a:cs typeface="Times New Roman" pitchFamily="18" charset="0"/>
              </a:rPr>
              <a:t>Semiconductor Device Fundamentals, Addison Wesley, (1996). </a:t>
            </a:r>
          </a:p>
          <a:p>
            <a:pPr>
              <a:buNone/>
            </a:pPr>
            <a:r>
              <a:rPr lang="en-US" sz="1800" dirty="0" smtClean="0">
                <a:latin typeface="Times New Roman" pitchFamily="18" charset="0"/>
                <a:cs typeface="Times New Roman" pitchFamily="18" charset="0"/>
              </a:rPr>
              <a:t> </a:t>
            </a:r>
          </a:p>
          <a:p>
            <a:pPr>
              <a:buNone/>
            </a:pPr>
            <a:r>
              <a:rPr lang="en-US" sz="1800" dirty="0" smtClean="0">
                <a:latin typeface="Times New Roman" pitchFamily="18" charset="0"/>
                <a:cs typeface="Times New Roman" pitchFamily="18" charset="0"/>
              </a:rPr>
              <a:t> </a:t>
            </a:r>
          </a:p>
          <a:p>
            <a:pPr>
              <a:buNone/>
            </a:pPr>
            <a:r>
              <a:rPr lang="en-US" sz="1800" dirty="0" smtClean="0">
                <a:latin typeface="Times New Roman" pitchFamily="18" charset="0"/>
                <a:cs typeface="Times New Roman" pitchFamily="18" charset="0"/>
              </a:rPr>
              <a:t> </a:t>
            </a:r>
          </a:p>
          <a:p>
            <a:pPr>
              <a:buNone/>
            </a:pPr>
            <a:r>
              <a:rPr lang="en-US" sz="1800" b="1" dirty="0" smtClean="0">
                <a:latin typeface="Times New Roman" pitchFamily="18" charset="0"/>
                <a:cs typeface="Times New Roman" pitchFamily="18" charset="0"/>
              </a:rPr>
              <a:t> </a:t>
            </a:r>
            <a:endParaRPr lang="en-US" sz="1800" dirty="0" smtClean="0">
              <a:latin typeface="Times New Roman" pitchFamily="18" charset="0"/>
              <a:cs typeface="Times New Roman" pitchFamily="18" charset="0"/>
            </a:endParaRPr>
          </a:p>
          <a:p>
            <a:pPr>
              <a:buNone/>
            </a:pPr>
            <a:r>
              <a:rPr lang="en-US" sz="1800" b="1" dirty="0" smtClean="0">
                <a:latin typeface="Times New Roman" pitchFamily="18" charset="0"/>
                <a:cs typeface="Times New Roman" pitchFamily="18" charset="0"/>
              </a:rPr>
              <a:t> </a:t>
            </a:r>
            <a:endParaRPr lang="en-US" sz="1800" dirty="0">
              <a:latin typeface="Times New Roman" pitchFamily="18" charset="0"/>
              <a:cs typeface="Times New Roman" pitchFamily="18" charset="0"/>
            </a:endParaRPr>
          </a:p>
        </p:txBody>
      </p:sp>
      <p:sp>
        <p:nvSpPr>
          <p:cNvPr id="4" name="Footer Placeholder 3"/>
          <p:cNvSpPr>
            <a:spLocks noGrp="1"/>
          </p:cNvSpPr>
          <p:nvPr>
            <p:ph type="ftr" sz="quarter" idx="4294967295"/>
          </p:nvPr>
        </p:nvSpPr>
        <p:spPr>
          <a:xfrm>
            <a:off x="0" y="6324600"/>
            <a:ext cx="1447800" cy="381000"/>
          </a:xfrm>
        </p:spPr>
        <p:txBody>
          <a:bodyPr/>
          <a:lstStyle/>
          <a:p>
            <a:r>
              <a:rPr lang="en-US" sz="1400" b="1" dirty="0" smtClean="0">
                <a:solidFill>
                  <a:schemeClr val="tx1"/>
                </a:solidFill>
                <a:latin typeface="Times New Roman" pitchFamily="18" charset="0"/>
                <a:cs typeface="Times New Roman" pitchFamily="18" charset="0"/>
              </a:rPr>
              <a:t>Dr. Nasim Zafar</a:t>
            </a:r>
            <a:endParaRPr lang="en-US" sz="1400" b="1" dirty="0">
              <a:solidFill>
                <a:schemeClr val="tx1"/>
              </a:solidFill>
              <a:latin typeface="Times New Roman" pitchFamily="18" charset="0"/>
              <a:cs typeface="Times New Roman" pitchFamily="18" charset="0"/>
            </a:endParaRPr>
          </a:p>
        </p:txBody>
      </p:sp>
      <p:sp>
        <p:nvSpPr>
          <p:cNvPr id="3" name="Title 2"/>
          <p:cNvSpPr>
            <a:spLocks noGrp="1"/>
          </p:cNvSpPr>
          <p:nvPr>
            <p:ph type="title" idx="4294967295"/>
          </p:nvPr>
        </p:nvSpPr>
        <p:spPr>
          <a:xfrm>
            <a:off x="533400" y="304800"/>
            <a:ext cx="6629400" cy="1066800"/>
          </a:xfrm>
        </p:spPr>
        <p:txBody>
          <a:bodyPr>
            <a:normAutofit/>
          </a:bodyPr>
          <a:lstStyle/>
          <a:p>
            <a:r>
              <a:rPr lang="en-US" sz="2800" b="1" dirty="0" smtClean="0">
                <a:effectLst/>
                <a:latin typeface="Times New Roman" pitchFamily="18" charset="0"/>
                <a:cs typeface="Times New Roman" pitchFamily="18" charset="0"/>
              </a:rPr>
              <a:t>Additional Text and Reference Books:</a:t>
            </a:r>
            <a:endParaRPr lang="en-US" sz="2800" b="1" dirty="0">
              <a:effectLst/>
              <a:latin typeface="Times New Roman" pitchFamily="18" charset="0"/>
              <a:cs typeface="Times New Roman" pitchFamily="18" charset="0"/>
            </a:endParaRPr>
          </a:p>
        </p:txBody>
      </p:sp>
    </p:spTree>
    <p:extLst>
      <p:ext uri="{BB962C8B-B14F-4D97-AF65-F5344CB8AC3E}">
        <p14:creationId xmlns="" xmlns:p14="http://schemas.microsoft.com/office/powerpoint/2010/main" val="23481914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p:cNvSpPr>
            <a:spLocks noChangeArrowheads="1"/>
          </p:cNvSpPr>
          <p:nvPr/>
        </p:nvSpPr>
        <p:spPr bwMode="auto">
          <a:xfrm>
            <a:off x="685800" y="838200"/>
            <a:ext cx="7239000" cy="5078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914400" algn="l" defTabSz="914400" rtl="0" eaLnBrk="1" fontAlgn="base" latinLnBrk="0" hangingPunct="1">
              <a:lnSpc>
                <a:spcPct val="100000"/>
              </a:lnSpc>
              <a:spcBef>
                <a:spcPct val="0"/>
              </a:spcBef>
              <a:spcAft>
                <a:spcPct val="0"/>
              </a:spcAft>
              <a:buClrTx/>
              <a:buSzTx/>
              <a:buFontTx/>
              <a:buNone/>
              <a:tabLst>
                <a:tab pos="914400" algn="l"/>
              </a:tabLst>
            </a:pPr>
            <a:endParaRPr kumimoji="0" lang="en-US" sz="900" b="0" i="0" u="none" strike="noStrike" cap="none" normalizeH="0" baseline="0" dirty="0" smtClean="0">
              <a:ln>
                <a:noFill/>
              </a:ln>
              <a:solidFill>
                <a:schemeClr val="tx1"/>
              </a:solidFill>
              <a:effectLst/>
              <a:latin typeface="Arial" pitchFamily="34" charset="0"/>
              <a:cs typeface="Arial" pitchFamily="34" charset="0"/>
            </a:endParaRPr>
          </a:p>
          <a:p>
            <a:pPr marL="0" marR="0" lvl="0" indent="914400" algn="l" defTabSz="914400" rtl="0" eaLnBrk="0" fontAlgn="base" latinLnBrk="0" hangingPunct="0">
              <a:lnSpc>
                <a:spcPct val="100000"/>
              </a:lnSpc>
              <a:spcBef>
                <a:spcPct val="0"/>
              </a:spcBef>
              <a:spcAft>
                <a:spcPct val="0"/>
              </a:spcAft>
              <a:buClrTx/>
              <a:buSzTx/>
              <a:buFontTx/>
              <a:buNone/>
              <a:tabLst>
                <a:tab pos="914400" algn="l"/>
              </a:tabLst>
            </a:pPr>
            <a:endParaRPr kumimoji="0" lang="en-US" sz="18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4" name="Rectangle 3"/>
          <p:cNvSpPr/>
          <p:nvPr/>
        </p:nvSpPr>
        <p:spPr>
          <a:xfrm>
            <a:off x="0" y="0"/>
            <a:ext cx="8686800" cy="5324535"/>
          </a:xfrm>
          <a:prstGeom prst="rect">
            <a:avLst/>
          </a:prstGeom>
        </p:spPr>
        <p:txBody>
          <a:bodyPr wrap="square">
            <a:spAutoFit/>
          </a:bodyPr>
          <a:lstStyle/>
          <a:p>
            <a:pPr lvl="0" algn="just" eaLnBrk="0" fontAlgn="base" hangingPunct="0">
              <a:spcBef>
                <a:spcPct val="0"/>
              </a:spcBef>
              <a:spcAft>
                <a:spcPct val="0"/>
              </a:spcAft>
              <a:tabLst>
                <a:tab pos="685800" algn="l"/>
              </a:tabLst>
            </a:pPr>
            <a:endParaRPr lang="en-US" sz="2000" b="1" dirty="0" smtClean="0">
              <a:solidFill>
                <a:srgbClr val="FF0000"/>
              </a:solidFill>
              <a:latin typeface="Times New Roman" pitchFamily="18" charset="0"/>
              <a:ea typeface="Arial Unicode MS" pitchFamily="34" charset="-128"/>
              <a:cs typeface="Times New Roman" pitchFamily="18" charset="0"/>
            </a:endParaRPr>
          </a:p>
          <a:p>
            <a:pPr lvl="0" indent="857250" algn="just" eaLnBrk="0" fontAlgn="base" hangingPunct="0">
              <a:spcBef>
                <a:spcPct val="0"/>
              </a:spcBef>
              <a:spcAft>
                <a:spcPct val="0"/>
              </a:spcAft>
              <a:tabLst>
                <a:tab pos="685800" algn="l"/>
              </a:tabLst>
            </a:pPr>
            <a:endParaRPr lang="en-US" sz="2000" b="1" dirty="0" smtClean="0">
              <a:solidFill>
                <a:srgbClr val="FF0000"/>
              </a:solidFill>
              <a:latin typeface="Times New Roman" pitchFamily="18" charset="0"/>
              <a:ea typeface="Arial Unicode MS" pitchFamily="34" charset="-128"/>
              <a:cs typeface="Times New Roman" pitchFamily="18" charset="0"/>
            </a:endParaRPr>
          </a:p>
          <a:p>
            <a:pPr lvl="0" algn="just" eaLnBrk="0" fontAlgn="base" hangingPunct="0">
              <a:spcBef>
                <a:spcPct val="0"/>
              </a:spcBef>
              <a:spcAft>
                <a:spcPct val="0"/>
              </a:spcAft>
              <a:tabLst>
                <a:tab pos="685800" algn="l"/>
              </a:tabLst>
            </a:pPr>
            <a:endParaRPr lang="en-US" sz="2000" b="1" dirty="0" smtClean="0">
              <a:solidFill>
                <a:srgbClr val="FF0000"/>
              </a:solidFill>
              <a:latin typeface="Times New Roman" pitchFamily="18" charset="0"/>
              <a:ea typeface="Arial Unicode MS" pitchFamily="34" charset="-128"/>
              <a:cs typeface="Times New Roman" pitchFamily="18" charset="0"/>
            </a:endParaRPr>
          </a:p>
          <a:p>
            <a:pPr lvl="0" algn="just" eaLnBrk="0" fontAlgn="base" hangingPunct="0">
              <a:spcBef>
                <a:spcPct val="0"/>
              </a:spcBef>
              <a:spcAft>
                <a:spcPct val="0"/>
              </a:spcAft>
              <a:tabLst>
                <a:tab pos="685800" algn="l"/>
              </a:tabLst>
            </a:pPr>
            <a:r>
              <a:rPr lang="en-US" sz="2800" b="1" dirty="0" smtClean="0">
                <a:solidFill>
                  <a:srgbClr val="FF0000"/>
                </a:solidFill>
                <a:latin typeface="Times New Roman" pitchFamily="18" charset="0"/>
                <a:ea typeface="Arial Unicode MS" pitchFamily="34" charset="-128"/>
                <a:cs typeface="Times New Roman" pitchFamily="18" charset="0"/>
              </a:rPr>
              <a:t>     </a:t>
            </a:r>
            <a:r>
              <a:rPr lang="en-US" sz="2800" b="1" dirty="0" smtClean="0">
                <a:effectLst>
                  <a:outerShdw blurRad="38100" dist="38100" dir="2700000" algn="tl">
                    <a:srgbClr val="000000">
                      <a:alpha val="43137"/>
                    </a:srgbClr>
                  </a:outerShdw>
                </a:effectLst>
                <a:latin typeface="Times New Roman" pitchFamily="18" charset="0"/>
                <a:ea typeface="Arial Unicode MS" pitchFamily="34" charset="-128"/>
                <a:cs typeface="Times New Roman" pitchFamily="18" charset="0"/>
              </a:rPr>
              <a:t>Course Objectives:</a:t>
            </a:r>
          </a:p>
          <a:p>
            <a:pPr lvl="0" algn="just" eaLnBrk="0" fontAlgn="base" hangingPunct="0">
              <a:spcBef>
                <a:spcPct val="0"/>
              </a:spcBef>
              <a:spcAft>
                <a:spcPct val="0"/>
              </a:spcAft>
              <a:tabLst>
                <a:tab pos="685800" algn="l"/>
              </a:tabLst>
            </a:pPr>
            <a:endParaRPr lang="en-US" sz="2800" b="1" dirty="0" smtClean="0">
              <a:solidFill>
                <a:srgbClr val="FF0000"/>
              </a:solidFill>
              <a:latin typeface="Times New Roman" pitchFamily="18" charset="0"/>
              <a:ea typeface="Arial Unicode MS" pitchFamily="34" charset="-128"/>
              <a:cs typeface="Times New Roman" pitchFamily="18" charset="0"/>
            </a:endParaRPr>
          </a:p>
          <a:p>
            <a:pPr marL="519113" lvl="0" indent="-519113" eaLnBrk="0" fontAlgn="base" hangingPunct="0">
              <a:spcBef>
                <a:spcPct val="0"/>
              </a:spcBef>
              <a:spcAft>
                <a:spcPct val="0"/>
              </a:spcAft>
              <a:buSzPct val="150000"/>
              <a:buFont typeface="Wingdings" pitchFamily="2" charset="2"/>
              <a:buChar char="Ø"/>
              <a:tabLst>
                <a:tab pos="685800" algn="l"/>
              </a:tabLst>
            </a:pPr>
            <a:r>
              <a:rPr lang="en-US" sz="2000" b="1" dirty="0" smtClean="0">
                <a:solidFill>
                  <a:srgbClr val="333333"/>
                </a:solidFill>
                <a:latin typeface="Times New Roman" pitchFamily="18" charset="0"/>
                <a:ea typeface="Times New Roman" pitchFamily="18" charset="0"/>
                <a:cs typeface="Times New Roman" pitchFamily="18" charset="0"/>
              </a:rPr>
              <a:t>Provide an introduction into the </a:t>
            </a:r>
            <a:r>
              <a:rPr lang="en-US" sz="2000" b="1" dirty="0" smtClean="0">
                <a:solidFill>
                  <a:srgbClr val="0033CC"/>
                </a:solidFill>
                <a:latin typeface="Times New Roman" pitchFamily="18" charset="0"/>
                <a:ea typeface="Times New Roman" pitchFamily="18" charset="0"/>
                <a:cs typeface="Times New Roman" pitchFamily="18" charset="0"/>
              </a:rPr>
              <a:t>operating principles </a:t>
            </a:r>
            <a:r>
              <a:rPr lang="en-US" sz="2000" b="1" dirty="0" smtClean="0">
                <a:solidFill>
                  <a:srgbClr val="333333"/>
                </a:solidFill>
                <a:latin typeface="Times New Roman" pitchFamily="18" charset="0"/>
                <a:ea typeface="Times New Roman" pitchFamily="18" charset="0"/>
                <a:cs typeface="Times New Roman" pitchFamily="18" charset="0"/>
              </a:rPr>
              <a:t>of </a:t>
            </a:r>
          </a:p>
          <a:p>
            <a:pPr marL="519113" lvl="0" indent="-519113" eaLnBrk="0" fontAlgn="base" hangingPunct="0">
              <a:spcBef>
                <a:spcPct val="0"/>
              </a:spcBef>
              <a:spcAft>
                <a:spcPct val="0"/>
              </a:spcAft>
              <a:buSzPct val="150000"/>
              <a:tabLst>
                <a:tab pos="685800" algn="l"/>
              </a:tabLst>
            </a:pPr>
            <a:r>
              <a:rPr lang="en-US" sz="2000" b="1" dirty="0" smtClean="0">
                <a:solidFill>
                  <a:srgbClr val="333333"/>
                </a:solidFill>
                <a:latin typeface="Times New Roman" pitchFamily="18" charset="0"/>
                <a:ea typeface="Times New Roman" pitchFamily="18" charset="0"/>
                <a:cs typeface="Times New Roman" pitchFamily="18" charset="0"/>
              </a:rPr>
              <a:t>        electronic and optical devices, the principles of semiconductor    processing</a:t>
            </a:r>
          </a:p>
          <a:p>
            <a:pPr marL="457200" lvl="0" indent="-457200" algn="just" eaLnBrk="0" fontAlgn="base" hangingPunct="0">
              <a:spcBef>
                <a:spcPct val="0"/>
              </a:spcBef>
              <a:spcAft>
                <a:spcPct val="0"/>
              </a:spcAft>
              <a:buFont typeface="Arial" pitchFamily="34" charset="0"/>
              <a:buChar char="•"/>
              <a:tabLst>
                <a:tab pos="685800" algn="l"/>
              </a:tabLst>
            </a:pPr>
            <a:endParaRPr lang="en-US" sz="2000" b="1" dirty="0" smtClean="0">
              <a:solidFill>
                <a:srgbClr val="333333"/>
              </a:solidFill>
              <a:latin typeface="Times New Roman" pitchFamily="18" charset="0"/>
              <a:cs typeface="Times New Roman" pitchFamily="18" charset="0"/>
            </a:endParaRPr>
          </a:p>
          <a:p>
            <a:pPr marL="457200" lvl="0" indent="-457200" algn="just" eaLnBrk="0" fontAlgn="base" hangingPunct="0">
              <a:spcBef>
                <a:spcPct val="0"/>
              </a:spcBef>
              <a:spcAft>
                <a:spcPct val="0"/>
              </a:spcAft>
              <a:tabLst>
                <a:tab pos="685800" algn="l"/>
              </a:tabLst>
            </a:pPr>
            <a:endParaRPr lang="en-US" sz="2000" b="1" dirty="0" smtClean="0">
              <a:solidFill>
                <a:srgbClr val="333333"/>
              </a:solidFill>
              <a:latin typeface="Times New Roman" pitchFamily="18" charset="0"/>
              <a:cs typeface="Times New Roman" pitchFamily="18" charset="0"/>
            </a:endParaRPr>
          </a:p>
          <a:p>
            <a:pPr marL="519113" indent="-519113" algn="just" eaLnBrk="0" fontAlgn="base" hangingPunct="0">
              <a:spcBef>
                <a:spcPct val="0"/>
              </a:spcBef>
              <a:spcAft>
                <a:spcPct val="0"/>
              </a:spcAft>
              <a:buSzPct val="150000"/>
              <a:buFont typeface="Wingdings" pitchFamily="2" charset="2"/>
              <a:buChar char="Ø"/>
              <a:tabLst>
                <a:tab pos="685800" algn="l"/>
              </a:tabLst>
            </a:pPr>
            <a:r>
              <a:rPr lang="en-US" sz="2000" b="1" dirty="0" smtClean="0">
                <a:solidFill>
                  <a:srgbClr val="333333"/>
                </a:solidFill>
                <a:latin typeface="Times New Roman" pitchFamily="18" charset="0"/>
                <a:ea typeface="Times New Roman" pitchFamily="18" charset="0"/>
                <a:cs typeface="Times New Roman" pitchFamily="18" charset="0"/>
              </a:rPr>
              <a:t>Present the relevant </a:t>
            </a:r>
            <a:r>
              <a:rPr lang="en-US" sz="2000" b="1" dirty="0" smtClean="0">
                <a:solidFill>
                  <a:srgbClr val="FF0000"/>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materials science issues </a:t>
            </a:r>
            <a:r>
              <a:rPr lang="en-US" sz="2000" b="1" dirty="0" smtClean="0">
                <a:solidFill>
                  <a:srgbClr val="333333"/>
                </a:solidFill>
                <a:latin typeface="Times New Roman" pitchFamily="18" charset="0"/>
                <a:ea typeface="Times New Roman" pitchFamily="18" charset="0"/>
                <a:cs typeface="Times New Roman" pitchFamily="18" charset="0"/>
              </a:rPr>
              <a:t>in semiconductor processing</a:t>
            </a:r>
            <a:r>
              <a:rPr lang="en-US" sz="2000" dirty="0" smtClean="0">
                <a:solidFill>
                  <a:srgbClr val="333333"/>
                </a:solidFill>
                <a:latin typeface="Times New Roman" pitchFamily="18" charset="0"/>
                <a:ea typeface="Times New Roman" pitchFamily="18" charset="0"/>
                <a:cs typeface="Times New Roman" pitchFamily="18" charset="0"/>
              </a:rPr>
              <a:t>.</a:t>
            </a:r>
          </a:p>
          <a:p>
            <a:pPr marL="457200" lvl="0" indent="-457200" algn="just" eaLnBrk="0" fontAlgn="base" hangingPunct="0">
              <a:spcBef>
                <a:spcPct val="0"/>
              </a:spcBef>
              <a:spcAft>
                <a:spcPct val="0"/>
              </a:spcAft>
              <a:buFont typeface="Arial" pitchFamily="34" charset="0"/>
              <a:buChar char="•"/>
              <a:tabLst>
                <a:tab pos="685800" algn="l"/>
              </a:tabLst>
            </a:pPr>
            <a:endParaRPr lang="en-US" sz="2000" b="1" dirty="0" smtClean="0">
              <a:solidFill>
                <a:srgbClr val="333333"/>
              </a:solidFill>
              <a:latin typeface="Times New Roman" pitchFamily="18" charset="0"/>
              <a:cs typeface="Times New Roman" pitchFamily="18" charset="0"/>
            </a:endParaRPr>
          </a:p>
          <a:p>
            <a:pPr marL="457200" lvl="0" indent="-457200" algn="just" eaLnBrk="0" fontAlgn="base" hangingPunct="0">
              <a:spcBef>
                <a:spcPct val="0"/>
              </a:spcBef>
              <a:spcAft>
                <a:spcPct val="0"/>
              </a:spcAft>
              <a:buFont typeface="Arial" pitchFamily="34" charset="0"/>
              <a:buChar char="•"/>
              <a:tabLst>
                <a:tab pos="685800" algn="l"/>
              </a:tabLst>
            </a:pPr>
            <a:endParaRPr lang="en-US" sz="2000" b="1" dirty="0" smtClean="0">
              <a:solidFill>
                <a:srgbClr val="333333"/>
              </a:solidFill>
              <a:latin typeface="Times New Roman" pitchFamily="18" charset="0"/>
              <a:cs typeface="Times New Roman" pitchFamily="18" charset="0"/>
            </a:endParaRPr>
          </a:p>
          <a:p>
            <a:pPr marL="519113" lvl="0" indent="-519113" algn="just" eaLnBrk="0" fontAlgn="base" hangingPunct="0">
              <a:spcBef>
                <a:spcPct val="0"/>
              </a:spcBef>
              <a:spcAft>
                <a:spcPct val="0"/>
              </a:spcAft>
              <a:buSzPct val="150000"/>
              <a:buFont typeface="Wingdings" pitchFamily="2" charset="2"/>
              <a:buChar char="Ø"/>
              <a:tabLst>
                <a:tab pos="685800" algn="l"/>
              </a:tabLst>
            </a:pPr>
            <a:r>
              <a:rPr lang="en-US" sz="2000" b="1" dirty="0" smtClean="0">
                <a:solidFill>
                  <a:srgbClr val="333333"/>
                </a:solidFill>
                <a:latin typeface="Times New Roman" pitchFamily="18" charset="0"/>
                <a:ea typeface="Times New Roman" pitchFamily="18" charset="0"/>
                <a:cs typeface="Times New Roman" pitchFamily="18" charset="0"/>
              </a:rPr>
              <a:t>Prepare students (a) for work in </a:t>
            </a:r>
            <a:r>
              <a:rPr lang="en-US" sz="2000" b="1" dirty="0" smtClean="0">
                <a:solidFill>
                  <a:srgbClr val="CC00CC"/>
                </a:solidFill>
                <a:latin typeface="Times New Roman" pitchFamily="18" charset="0"/>
                <a:ea typeface="Times New Roman" pitchFamily="18" charset="0"/>
                <a:cs typeface="Times New Roman" pitchFamily="18" charset="0"/>
              </a:rPr>
              <a:t>semiconductor processing </a:t>
            </a:r>
            <a:r>
              <a:rPr lang="en-US" sz="2000" b="1" dirty="0" smtClean="0">
                <a:solidFill>
                  <a:srgbClr val="333333"/>
                </a:solidFill>
                <a:latin typeface="Times New Roman" pitchFamily="18" charset="0"/>
                <a:ea typeface="Times New Roman" pitchFamily="18" charset="0"/>
                <a:cs typeface="Times New Roman" pitchFamily="18" charset="0"/>
              </a:rPr>
              <a:t>facilities  and (b) for graduate studies related to semiconductor processing and    materials science topics.</a:t>
            </a:r>
            <a:r>
              <a:rPr lang="en-US" sz="2000" b="1" dirty="0" smtClean="0">
                <a:latin typeface="Times New Roman" pitchFamily="18" charset="0"/>
                <a:cs typeface="Times New Roman" pitchFamily="18" charset="0"/>
              </a:rPr>
              <a:t> </a:t>
            </a:r>
          </a:p>
        </p:txBody>
      </p:sp>
      <p:sp>
        <p:nvSpPr>
          <p:cNvPr id="5" name="Footer Placeholder 4"/>
          <p:cNvSpPr>
            <a:spLocks noGrp="1"/>
          </p:cNvSpPr>
          <p:nvPr>
            <p:ph type="ftr" sz="quarter" idx="11"/>
          </p:nvPr>
        </p:nvSpPr>
        <p:spPr>
          <a:xfrm>
            <a:off x="3581400" y="6324600"/>
            <a:ext cx="1600200" cy="381000"/>
          </a:xfrm>
        </p:spPr>
        <p:txBody>
          <a:bodyPr/>
          <a:lstStyle/>
          <a:p>
            <a:r>
              <a:rPr lang="en-US" b="1" dirty="0" smtClean="0">
                <a:solidFill>
                  <a:schemeClr val="tx1"/>
                </a:solidFill>
                <a:latin typeface="Times New Roman" pitchFamily="18" charset="0"/>
                <a:cs typeface="Times New Roman" pitchFamily="18" charset="0"/>
              </a:rPr>
              <a:t>Dr. </a:t>
            </a:r>
            <a:r>
              <a:rPr lang="en-US" b="1" dirty="0" err="1" smtClean="0">
                <a:solidFill>
                  <a:schemeClr val="tx1"/>
                </a:solidFill>
                <a:latin typeface="Times New Roman" pitchFamily="18" charset="0"/>
                <a:cs typeface="Times New Roman" pitchFamily="18" charset="0"/>
              </a:rPr>
              <a:t>Nasim</a:t>
            </a:r>
            <a:r>
              <a:rPr lang="en-US" b="1" dirty="0" smtClean="0">
                <a:solidFill>
                  <a:schemeClr val="tx1"/>
                </a:solidFill>
                <a:latin typeface="Times New Roman" pitchFamily="18" charset="0"/>
                <a:cs typeface="Times New Roman" pitchFamily="18" charset="0"/>
              </a:rPr>
              <a:t> </a:t>
            </a:r>
            <a:r>
              <a:rPr lang="en-US" b="1" dirty="0" err="1" smtClean="0">
                <a:solidFill>
                  <a:schemeClr val="tx1"/>
                </a:solidFill>
                <a:latin typeface="Times New Roman" pitchFamily="18" charset="0"/>
                <a:cs typeface="Times New Roman" pitchFamily="18" charset="0"/>
              </a:rPr>
              <a:t>Zafar</a:t>
            </a:r>
            <a:endParaRPr lang="en-US" b="1" dirty="0">
              <a:solidFill>
                <a:schemeClr val="tx1"/>
              </a:solidFill>
              <a:latin typeface="Times New Roman" pitchFamily="18" charset="0"/>
              <a:cs typeface="Times New Roman" pitchFamily="18" charset="0"/>
            </a:endParaRPr>
          </a:p>
        </p:txBody>
      </p:sp>
      <p:sp>
        <p:nvSpPr>
          <p:cNvPr id="6" name="Slide Number Placeholder 5"/>
          <p:cNvSpPr>
            <a:spLocks noGrp="1"/>
          </p:cNvSpPr>
          <p:nvPr>
            <p:ph type="sldNum" sz="quarter" idx="12"/>
          </p:nvPr>
        </p:nvSpPr>
        <p:spPr/>
        <p:txBody>
          <a:bodyPr/>
          <a:lstStyle/>
          <a:p>
            <a:fld id="{74385F83-F7A7-4B06-A058-A4B9A9035854}" type="slidenum">
              <a:rPr lang="en-US" smtClean="0"/>
              <a:pPr/>
              <a:t>7</a:t>
            </a:fld>
            <a:endParaRPr lang="en-US" dirty="0"/>
          </a:p>
        </p:txBody>
      </p:sp>
    </p:spTree>
    <p:extLst>
      <p:ext uri="{BB962C8B-B14F-4D97-AF65-F5344CB8AC3E}">
        <p14:creationId xmlns="" xmlns:p14="http://schemas.microsoft.com/office/powerpoint/2010/main" val="23614380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4380071" y="6857999"/>
            <a:ext cx="4306728" cy="228600"/>
          </a:xfrm>
        </p:spPr>
        <p:txBody>
          <a:bodyPr/>
          <a:lstStyle/>
          <a:p>
            <a:r>
              <a:rPr lang="en-US" smtClean="0"/>
              <a:t>Dr. Nasim Zafar</a:t>
            </a:r>
            <a:endParaRPr lang="en-US" dirty="0"/>
          </a:p>
        </p:txBody>
      </p:sp>
      <p:sp>
        <p:nvSpPr>
          <p:cNvPr id="9" name="Slide Number Placeholder 8"/>
          <p:cNvSpPr>
            <a:spLocks noGrp="1"/>
          </p:cNvSpPr>
          <p:nvPr>
            <p:ph type="sldNum" sz="quarter" idx="12"/>
          </p:nvPr>
        </p:nvSpPr>
        <p:spPr/>
        <p:txBody>
          <a:bodyPr/>
          <a:lstStyle/>
          <a:p>
            <a:fld id="{74385F83-F7A7-4B06-A058-A4B9A9035854}" type="slidenum">
              <a:rPr lang="en-US" smtClean="0"/>
              <a:pPr/>
              <a:t>8</a:t>
            </a:fld>
            <a:endParaRPr lang="en-US" dirty="0"/>
          </a:p>
        </p:txBody>
      </p:sp>
      <p:sp>
        <p:nvSpPr>
          <p:cNvPr id="75777" name="Rectangle 1"/>
          <p:cNvSpPr>
            <a:spLocks noChangeArrowheads="1"/>
          </p:cNvSpPr>
          <p:nvPr/>
        </p:nvSpPr>
        <p:spPr bwMode="auto">
          <a:xfrm>
            <a:off x="0" y="1"/>
            <a:ext cx="9144000" cy="206210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tab pos="685800" algn="l"/>
              </a:tabLst>
            </a:pPr>
            <a:r>
              <a:rPr kumimoji="0" lang="en-US" sz="1600" b="1"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a:t>
            </a:r>
            <a:endParaRPr kumimoji="0" lang="en-US" sz="900" b="0" i="0" u="none" strike="noStrike" cap="none" normalizeH="0" baseline="0" dirty="0" smtClean="0">
              <a:ln>
                <a:noFill/>
              </a:ln>
              <a:solidFill>
                <a:schemeClr val="tx1"/>
              </a:solidFill>
              <a:effectLst/>
              <a:latin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tab pos="685800" algn="l"/>
              </a:tabLst>
            </a:pPr>
            <a:r>
              <a:rPr kumimoji="0" lang="en-US" sz="2000" b="1"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t>       </a:t>
            </a:r>
          </a:p>
          <a:p>
            <a:pPr marL="0" marR="0" lvl="0" indent="0" defTabSz="914400" rtl="0" eaLnBrk="0" fontAlgn="base" latinLnBrk="0" hangingPunct="0">
              <a:lnSpc>
                <a:spcPct val="100000"/>
              </a:lnSpc>
              <a:spcBef>
                <a:spcPct val="0"/>
              </a:spcBef>
              <a:spcAft>
                <a:spcPct val="0"/>
              </a:spcAft>
              <a:buClrTx/>
              <a:buSzTx/>
              <a:buFontTx/>
              <a:buNone/>
              <a:tabLst>
                <a:tab pos="685800" algn="l"/>
              </a:tabLst>
            </a:pPr>
            <a:endParaRPr lang="en-US" sz="2000" b="1" dirty="0" smtClean="0">
              <a:latin typeface="Times New Roman" pitchFamily="18" charset="0"/>
              <a:ea typeface="Arial Unicode MS" pitchFamily="34" charset="-128"/>
              <a:cs typeface="Times New Roman" pitchFamily="18" charset="0"/>
            </a:endParaRPr>
          </a:p>
          <a:p>
            <a:pPr marL="0" marR="0" lvl="0" indent="0" defTabSz="914400" rtl="0" eaLnBrk="0" fontAlgn="base" latinLnBrk="0" hangingPunct="0">
              <a:lnSpc>
                <a:spcPct val="100000"/>
              </a:lnSpc>
              <a:spcBef>
                <a:spcPct val="0"/>
              </a:spcBef>
              <a:spcAft>
                <a:spcPct val="0"/>
              </a:spcAft>
              <a:buClrTx/>
              <a:buSzTx/>
              <a:buFontTx/>
              <a:buNone/>
              <a:tabLst>
                <a:tab pos="685800" algn="l"/>
              </a:tabLst>
            </a:pPr>
            <a:endParaRPr kumimoji="0" lang="en-US" sz="2000" b="1" i="0" u="none" strike="noStrike" cap="none" normalizeH="0" baseline="0" dirty="0" smtClean="0">
              <a:ln>
                <a:noFill/>
              </a:ln>
              <a:effectLst/>
              <a:latin typeface="Times New Roman" pitchFamily="18" charset="0"/>
              <a:ea typeface="Arial Unicode MS" pitchFamily="34" charset="-128"/>
              <a:cs typeface="Times New Roman" pitchFamily="18" charset="0"/>
            </a:endParaRPr>
          </a:p>
          <a:p>
            <a:pPr marL="0" marR="0" lvl="0" indent="0" defTabSz="914400" rtl="0" eaLnBrk="0" fontAlgn="base" latinLnBrk="0" hangingPunct="0">
              <a:lnSpc>
                <a:spcPct val="100000"/>
              </a:lnSpc>
              <a:spcBef>
                <a:spcPct val="0"/>
              </a:spcBef>
              <a:spcAft>
                <a:spcPct val="0"/>
              </a:spcAft>
              <a:buClrTx/>
              <a:buSzTx/>
              <a:buFontTx/>
              <a:buNone/>
              <a:tabLst>
                <a:tab pos="685800" algn="l"/>
              </a:tabLst>
            </a:pPr>
            <a:endParaRPr lang="en-US" sz="2000" b="1" dirty="0" smtClean="0">
              <a:latin typeface="Times New Roman" pitchFamily="18" charset="0"/>
              <a:ea typeface="Arial Unicode MS" pitchFamily="34" charset="-128"/>
              <a:cs typeface="Times New Roman" pitchFamily="18" charset="0"/>
            </a:endParaRPr>
          </a:p>
          <a:p>
            <a:pPr marL="0" marR="0" lvl="0" indent="0" defTabSz="914400" rtl="0" eaLnBrk="0" fontAlgn="base" latinLnBrk="0" hangingPunct="0">
              <a:lnSpc>
                <a:spcPct val="100000"/>
              </a:lnSpc>
              <a:spcBef>
                <a:spcPct val="0"/>
              </a:spcBef>
              <a:spcAft>
                <a:spcPct val="0"/>
              </a:spcAft>
              <a:buClrTx/>
              <a:buSzTx/>
              <a:buFontTx/>
              <a:buNone/>
              <a:tabLst>
                <a:tab pos="685800" algn="l"/>
              </a:tabLst>
            </a:pPr>
            <a:endParaRPr kumimoji="0" lang="en-US" sz="1200" b="1" i="0" u="none" strike="noStrike" cap="none" normalizeH="0" baseline="0" dirty="0" smtClean="0">
              <a:ln>
                <a:noFill/>
              </a:ln>
              <a:effectLst/>
              <a:latin typeface="Times New Roman" pitchFamily="18" charset="0"/>
              <a:ea typeface="Arial Unicode MS" pitchFamily="34" charset="-128"/>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tab pos="685800" algn="l"/>
              </a:tabLst>
            </a:pPr>
            <a:endParaRPr kumimoji="0" lang="en-US" sz="2000" b="1"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75778" name="Rectangle 2"/>
          <p:cNvSpPr>
            <a:spLocks noChangeArrowheads="1"/>
          </p:cNvSpPr>
          <p:nvPr/>
        </p:nvSpPr>
        <p:spPr bwMode="auto">
          <a:xfrm>
            <a:off x="304800" y="1295401"/>
            <a:ext cx="8839200" cy="44957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marR="0" lvl="0" indent="-457200" algn="just" defTabSz="914400" rtl="0" eaLnBrk="1" fontAlgn="base" latinLnBrk="0" hangingPunct="1">
              <a:lnSpc>
                <a:spcPct val="100000"/>
              </a:lnSpc>
              <a:spcBef>
                <a:spcPct val="0"/>
              </a:spcBef>
              <a:spcAft>
                <a:spcPct val="0"/>
              </a:spcAft>
              <a:buClrTx/>
              <a:buSzTx/>
              <a:buFontTx/>
              <a:buAutoNum type="arabicPlain"/>
              <a:tabLst>
                <a:tab pos="685800" algn="l"/>
              </a:tabLst>
            </a:pPr>
            <a:r>
              <a:rPr kumimoji="0" lang="en-US" sz="2400" b="1" i="0"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Semiconductor Materials-Introduction:</a:t>
            </a:r>
          </a:p>
          <a:p>
            <a:pPr marL="457200" marR="0" lvl="0" indent="-457200" algn="just" defTabSz="914400" rtl="0" eaLnBrk="1" fontAlgn="base" latinLnBrk="0" hangingPunct="1">
              <a:lnSpc>
                <a:spcPct val="100000"/>
              </a:lnSpc>
              <a:spcBef>
                <a:spcPct val="0"/>
              </a:spcBef>
              <a:spcAft>
                <a:spcPct val="0"/>
              </a:spcAft>
              <a:buClrTx/>
              <a:buSzTx/>
              <a:tabLst>
                <a:tab pos="685800" algn="l"/>
              </a:tabLst>
            </a:pPr>
            <a:endParaRPr kumimoji="0" lang="en-US" sz="1600" b="1"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endParaRPr>
          </a:p>
          <a:p>
            <a:pPr marL="914400" lvl="1" indent="-457200" fontAlgn="base">
              <a:spcBef>
                <a:spcPct val="0"/>
              </a:spcBef>
              <a:spcAft>
                <a:spcPct val="0"/>
              </a:spcAft>
              <a:buFont typeface="Arial" pitchFamily="34" charset="0"/>
              <a:buChar char="•"/>
              <a:tabLst>
                <a:tab pos="685800" algn="l"/>
              </a:tabLst>
            </a:pPr>
            <a:r>
              <a:rPr lang="en-US" sz="2000" dirty="0" smtClean="0">
                <a:latin typeface="Times New Roman" pitchFamily="18" charset="0"/>
                <a:ea typeface="Calibri" pitchFamily="34" charset="0"/>
                <a:cs typeface="Times New Roman" pitchFamily="18" charset="0"/>
              </a:rPr>
              <a:t>Band Theory of Solids</a:t>
            </a:r>
            <a:endParaRPr kumimoji="0" lang="en-US" sz="2000" i="0" u="none" strike="noStrike" cap="none" normalizeH="0" baseline="0" dirty="0" smtClean="0">
              <a:ln>
                <a:noFill/>
              </a:ln>
              <a:solidFill>
                <a:srgbClr val="000099"/>
              </a:solidFill>
              <a:effectLst/>
              <a:latin typeface="Times New Roman" pitchFamily="18" charset="0"/>
              <a:ea typeface="Calibri" pitchFamily="34" charset="0"/>
              <a:cs typeface="Times New Roman" pitchFamily="18" charset="0"/>
            </a:endParaRPr>
          </a:p>
          <a:p>
            <a:pPr lvl="1" algn="just" eaLnBrk="0" fontAlgn="base" hangingPunct="0">
              <a:spcBef>
                <a:spcPct val="0"/>
              </a:spcBef>
              <a:spcAft>
                <a:spcPct val="0"/>
              </a:spcAft>
              <a:buFont typeface="Arial" pitchFamily="34" charset="0"/>
              <a:buChar char="•"/>
              <a:tabLst>
                <a:tab pos="685800" algn="l"/>
              </a:tabLst>
            </a:pP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Band Gap and Material Classification</a:t>
            </a:r>
          </a:p>
          <a:p>
            <a:pPr lvl="1" algn="just" eaLnBrk="0" fontAlgn="base" hangingPunct="0">
              <a:spcBef>
                <a:spcPct val="0"/>
              </a:spcBef>
              <a:spcAft>
                <a:spcPct val="0"/>
              </a:spcAft>
              <a:buFont typeface="Arial" pitchFamily="34" charset="0"/>
              <a:buChar char="•"/>
              <a:tabLst>
                <a:tab pos="685800" algn="l"/>
              </a:tabLst>
            </a:pPr>
            <a:r>
              <a:rPr lang="en-US" sz="2000" dirty="0" smtClean="0">
                <a:latin typeface="Times New Roman" pitchFamily="18" charset="0"/>
                <a:ea typeface="Calibri" pitchFamily="34" charset="0"/>
                <a:cs typeface="Times New Roman" pitchFamily="18" charset="0"/>
              </a:rPr>
              <a:t>      Semiconductor Materials</a:t>
            </a:r>
          </a:p>
          <a:p>
            <a:pPr lvl="1" algn="just" eaLnBrk="0" fontAlgn="base" hangingPunct="0">
              <a:spcBef>
                <a:spcPct val="0"/>
              </a:spcBef>
              <a:spcAft>
                <a:spcPct val="0"/>
              </a:spcAft>
              <a:tabLst>
                <a:tab pos="685800" algn="l"/>
              </a:tabLst>
            </a:pPr>
            <a:endParaRPr kumimoji="0" lang="en-US" b="0" i="0" u="none" strike="noStrike" cap="none" normalizeH="0" baseline="0" dirty="0" smtClean="0">
              <a:ln>
                <a:noFill/>
              </a:ln>
              <a:solidFill>
                <a:schemeClr val="tx1"/>
              </a:solidFill>
              <a:effectLst/>
              <a:latin typeface="Times New Roman" pitchFamily="18" charset="0"/>
              <a:cs typeface="Times New Roman" pitchFamily="18" charset="0"/>
            </a:endParaRPr>
          </a:p>
          <a:p>
            <a:pPr marL="457200" marR="0" lvl="0" indent="-457200" algn="just" defTabSz="914400" rtl="0" eaLnBrk="0" fontAlgn="base" latinLnBrk="0" hangingPunct="0">
              <a:lnSpc>
                <a:spcPct val="100000"/>
              </a:lnSpc>
              <a:spcBef>
                <a:spcPct val="0"/>
              </a:spcBef>
              <a:spcAft>
                <a:spcPct val="0"/>
              </a:spcAft>
              <a:buClrTx/>
              <a:buSzTx/>
              <a:buFontTx/>
              <a:buAutoNum type="arabicPlain" startAt="2"/>
              <a:tabLst>
                <a:tab pos="685800" algn="l"/>
              </a:tabLst>
            </a:pPr>
            <a:r>
              <a:rPr kumimoji="0" lang="en-US" sz="2400" b="1" i="0" u="none" strike="noStrike" cap="none" normalizeH="0" baseline="0" dirty="0" smtClean="0">
                <a:ln>
                  <a:noFill/>
                </a:ln>
                <a:solidFill>
                  <a:srgbClr val="CC00CC"/>
                </a:solidFill>
                <a:effectLst/>
                <a:latin typeface="Times New Roman" pitchFamily="18" charset="0"/>
                <a:ea typeface="Calibri" pitchFamily="34" charset="0"/>
                <a:cs typeface="Times New Roman" pitchFamily="18" charset="0"/>
              </a:rPr>
              <a:t>Charge Carriers and Carrier Transport in Semiconductors:</a:t>
            </a:r>
          </a:p>
          <a:p>
            <a:pPr marL="457200" marR="0" lvl="0" indent="-457200" algn="just" defTabSz="914400" rtl="0" eaLnBrk="0" fontAlgn="base" latinLnBrk="0" hangingPunct="0">
              <a:lnSpc>
                <a:spcPct val="100000"/>
              </a:lnSpc>
              <a:spcBef>
                <a:spcPct val="0"/>
              </a:spcBef>
              <a:spcAft>
                <a:spcPct val="0"/>
              </a:spcAft>
              <a:buClrTx/>
              <a:buSzTx/>
              <a:tabLst>
                <a:tab pos="685800" algn="l"/>
              </a:tabLst>
            </a:pPr>
            <a:endParaRPr kumimoji="0" lang="en-US" sz="2000" b="0" i="0" u="none" strike="noStrike" cap="none" normalizeH="0" baseline="0" dirty="0" smtClean="0">
              <a:ln>
                <a:noFill/>
              </a:ln>
              <a:solidFill>
                <a:srgbClr val="CC00CC"/>
              </a:solidFill>
              <a:effectLst/>
              <a:latin typeface="Times New Roman" pitchFamily="18" charset="0"/>
              <a:cs typeface="Times New Roman" pitchFamily="18" charset="0"/>
            </a:endParaRPr>
          </a:p>
          <a:p>
            <a:pPr lvl="1" algn="just" eaLnBrk="0" fontAlgn="base" hangingPunct="0">
              <a:spcBef>
                <a:spcPct val="0"/>
              </a:spcBef>
              <a:spcAft>
                <a:spcPct val="0"/>
              </a:spcAft>
              <a:buFontTx/>
              <a:buChar char="•"/>
              <a:tabLst>
                <a:tab pos="685800" algn="l"/>
              </a:tabLst>
            </a:pP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Electrons and Holes in Equilibrium</a:t>
            </a: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lvl="1" algn="just" eaLnBrk="0" fontAlgn="base" hangingPunct="0">
              <a:spcBef>
                <a:spcPct val="0"/>
              </a:spcBef>
              <a:spcAft>
                <a:spcPct val="0"/>
              </a:spcAft>
              <a:buFontTx/>
              <a:buChar char="•"/>
              <a:tabLst>
                <a:tab pos="685800" algn="l"/>
              </a:tabLst>
            </a:pP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Carrier Densities: Fermi Dirac Distribution Function</a:t>
            </a: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lvl="1" algn="just" eaLnBrk="0" fontAlgn="base" hangingPunct="0">
              <a:spcBef>
                <a:spcPct val="0"/>
              </a:spcBef>
              <a:spcAft>
                <a:spcPct val="0"/>
              </a:spcAft>
              <a:buFontTx/>
              <a:buChar char="•"/>
              <a:tabLst>
                <a:tab pos="685800" algn="l"/>
              </a:tabLst>
            </a:pP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Generation/Recombination</a:t>
            </a: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lvl="1" algn="just" eaLnBrk="0" fontAlgn="base" hangingPunct="0">
              <a:spcBef>
                <a:spcPct val="0"/>
              </a:spcBef>
              <a:spcAft>
                <a:spcPct val="0"/>
              </a:spcAft>
              <a:buFontTx/>
              <a:buChar char="•"/>
              <a:tabLst>
                <a:tab pos="685800" algn="l"/>
              </a:tabLst>
            </a:pP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Mobility and Conductivity </a:t>
            </a: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lvl="1" algn="just" eaLnBrk="0" fontAlgn="base" hangingPunct="0">
              <a:spcBef>
                <a:spcPct val="0"/>
              </a:spcBef>
              <a:spcAft>
                <a:spcPct val="0"/>
              </a:spcAft>
              <a:buFontTx/>
              <a:buChar char="•"/>
              <a:tabLst>
                <a:tab pos="685800" algn="l"/>
              </a:tabLst>
            </a:pP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Continuity Equations</a:t>
            </a: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lvl="1" algn="just" eaLnBrk="0" fontAlgn="base" hangingPunct="0">
              <a:spcBef>
                <a:spcPct val="0"/>
              </a:spcBef>
              <a:spcAft>
                <a:spcPct val="0"/>
              </a:spcAft>
              <a:buFontTx/>
              <a:buChar char="•"/>
              <a:tabLst>
                <a:tab pos="685800" algn="l"/>
              </a:tabLst>
            </a:pP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Einstein Relation</a:t>
            </a: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7" name="Rectangle 6"/>
          <p:cNvSpPr/>
          <p:nvPr/>
        </p:nvSpPr>
        <p:spPr>
          <a:xfrm>
            <a:off x="304800" y="609600"/>
            <a:ext cx="5151417" cy="584775"/>
          </a:xfrm>
          <a:prstGeom prst="rect">
            <a:avLst/>
          </a:prstGeom>
        </p:spPr>
        <p:txBody>
          <a:bodyPr wrap="square">
            <a:spAutoFit/>
          </a:bodyPr>
          <a:lstStyle/>
          <a:p>
            <a:r>
              <a:rPr lang="en-US" sz="3200" b="1" dirty="0" smtClean="0">
                <a:solidFill>
                  <a:srgbClr val="FF0000"/>
                </a:solidFill>
                <a:latin typeface="Times New Roman" pitchFamily="18" charset="0"/>
                <a:ea typeface="Arial Unicode MS" pitchFamily="34" charset="-128"/>
                <a:cs typeface="Times New Roman" pitchFamily="18" charset="0"/>
              </a:rPr>
              <a:t>    </a:t>
            </a:r>
            <a:r>
              <a:rPr lang="en-US" sz="2800" b="1" dirty="0" smtClean="0">
                <a:effectLst>
                  <a:outerShdw blurRad="38100" dist="38100" dir="2700000" algn="tl">
                    <a:srgbClr val="000000">
                      <a:alpha val="43137"/>
                    </a:srgbClr>
                  </a:outerShdw>
                </a:effectLst>
                <a:latin typeface="Times New Roman" pitchFamily="18" charset="0"/>
                <a:ea typeface="Arial Unicode MS" pitchFamily="34" charset="-128"/>
                <a:cs typeface="Times New Roman" pitchFamily="18" charset="0"/>
              </a:rPr>
              <a:t>Course Outline:</a:t>
            </a:r>
          </a:p>
        </p:txBody>
      </p:sp>
      <p:sp>
        <p:nvSpPr>
          <p:cNvPr id="8" name="Rectangle 7"/>
          <p:cNvSpPr/>
          <p:nvPr/>
        </p:nvSpPr>
        <p:spPr>
          <a:xfrm>
            <a:off x="1" y="6553200"/>
            <a:ext cx="1523999" cy="276999"/>
          </a:xfrm>
          <a:prstGeom prst="rect">
            <a:avLst/>
          </a:prstGeom>
        </p:spPr>
        <p:txBody>
          <a:bodyPr wrap="square">
            <a:spAutoFit/>
          </a:bodyPr>
          <a:lstStyle/>
          <a:p>
            <a:r>
              <a:rPr lang="en-US" sz="1200" b="1" dirty="0" smtClean="0">
                <a:latin typeface="Times New Roman" pitchFamily="18" charset="0"/>
                <a:cs typeface="Times New Roman" pitchFamily="18" charset="0"/>
              </a:rPr>
              <a:t>Dr. </a:t>
            </a:r>
            <a:r>
              <a:rPr lang="en-US" sz="1200" b="1" dirty="0" err="1" smtClean="0">
                <a:latin typeface="Times New Roman" pitchFamily="18" charset="0"/>
                <a:cs typeface="Times New Roman" pitchFamily="18" charset="0"/>
              </a:rPr>
              <a:t>Nasim</a:t>
            </a:r>
            <a:r>
              <a:rPr lang="en-US" sz="1200" b="1" dirty="0" smtClean="0">
                <a:latin typeface="Times New Roman" pitchFamily="18" charset="0"/>
                <a:cs typeface="Times New Roman" pitchFamily="18" charset="0"/>
              </a:rPr>
              <a:t> </a:t>
            </a:r>
            <a:r>
              <a:rPr lang="en-US" sz="1200" b="1" dirty="0" err="1" smtClean="0">
                <a:latin typeface="Times New Roman" pitchFamily="18" charset="0"/>
                <a:cs typeface="Times New Roman" pitchFamily="18" charset="0"/>
              </a:rPr>
              <a:t>Zafar</a:t>
            </a:r>
            <a:endParaRPr lang="en-US" sz="1200" b="1" dirty="0">
              <a:latin typeface="Times New Roman" pitchFamily="18" charset="0"/>
              <a:cs typeface="Times New Roman" pitchFamily="18" charset="0"/>
            </a:endParaRPr>
          </a:p>
        </p:txBody>
      </p:sp>
    </p:spTree>
    <p:extLst>
      <p:ext uri="{BB962C8B-B14F-4D97-AF65-F5344CB8AC3E}">
        <p14:creationId xmlns="" xmlns:p14="http://schemas.microsoft.com/office/powerpoint/2010/main" val="3858484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685800" y="0"/>
            <a:ext cx="7772400"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685800" algn="l"/>
              </a:tabLst>
            </a:pPr>
            <a:endParaRPr kumimoji="0" lang="en-US" sz="16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tab pos="685800" algn="l"/>
              </a:tabLst>
            </a:pPr>
            <a:endParaRPr lang="en-US" sz="1600" b="1" dirty="0" smtClean="0">
              <a:latin typeface="Times New Roman" pitchFamily="18" charset="0"/>
              <a:ea typeface="Calibri"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tab pos="685800" algn="l"/>
              </a:tabLst>
            </a:pPr>
            <a:endParaRPr kumimoji="0" lang="en-US" sz="16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342900" marR="0" lvl="0" indent="-342900" algn="just" defTabSz="914400" rtl="0" eaLnBrk="1" fontAlgn="base" latinLnBrk="0" hangingPunct="1">
              <a:lnSpc>
                <a:spcPct val="100000"/>
              </a:lnSpc>
              <a:spcBef>
                <a:spcPct val="0"/>
              </a:spcBef>
              <a:spcAft>
                <a:spcPct val="0"/>
              </a:spcAft>
              <a:buClrTx/>
              <a:buSzTx/>
              <a:tabLst>
                <a:tab pos="685800" algn="l"/>
              </a:tabLst>
            </a:pPr>
            <a:r>
              <a:rPr kumimoji="0" lang="en-US" sz="2400" b="1" i="0" u="none" strike="noStrike" cap="none" normalizeH="0" baseline="0" dirty="0" smtClean="0">
                <a:ln>
                  <a:noFill/>
                </a:ln>
                <a:solidFill>
                  <a:srgbClr val="2608A8"/>
                </a:solidFill>
                <a:effectLst/>
                <a:latin typeface="Times New Roman" pitchFamily="18" charset="0"/>
                <a:ea typeface="Calibri" pitchFamily="34" charset="0"/>
                <a:cs typeface="Times New Roman" pitchFamily="18" charset="0"/>
              </a:rPr>
              <a:t>3</a:t>
            </a:r>
            <a:r>
              <a:rPr kumimoji="0" lang="en-US" sz="2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sz="2400" b="1" i="0" u="none" strike="noStrike" cap="none" normalizeH="0" baseline="0" dirty="0" smtClean="0">
                <a:ln>
                  <a:noFill/>
                </a:ln>
                <a:solidFill>
                  <a:srgbClr val="2608A8"/>
                </a:solidFill>
                <a:effectLst/>
                <a:latin typeface="Times New Roman" pitchFamily="18" charset="0"/>
                <a:ea typeface="Calibri" pitchFamily="34" charset="0"/>
                <a:cs typeface="Times New Roman" pitchFamily="18" charset="0"/>
              </a:rPr>
              <a:t>PN Junctions:</a:t>
            </a:r>
          </a:p>
          <a:p>
            <a:pPr marL="342900" marR="0" lvl="0" indent="-342900" algn="just" defTabSz="914400" rtl="0" eaLnBrk="1" fontAlgn="base" latinLnBrk="0" hangingPunct="1">
              <a:lnSpc>
                <a:spcPct val="100000"/>
              </a:lnSpc>
              <a:spcBef>
                <a:spcPct val="0"/>
              </a:spcBef>
              <a:spcAft>
                <a:spcPct val="0"/>
              </a:spcAft>
              <a:buClrTx/>
              <a:buSzTx/>
              <a:tabLst>
                <a:tab pos="685800" algn="l"/>
              </a:tabLst>
            </a:pP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571500" lvl="1" indent="-228600" algn="just" eaLnBrk="0" fontAlgn="base" hangingPunct="0">
              <a:spcBef>
                <a:spcPct val="0"/>
              </a:spcBef>
              <a:spcAft>
                <a:spcPct val="0"/>
              </a:spcAft>
              <a:buFont typeface="Times New Roman" pitchFamily="18" charset="0"/>
              <a:buChar char="•"/>
              <a:tabLst>
                <a:tab pos="290513" algn="l"/>
              </a:tabLst>
            </a:pP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Fabrication Techniques (abrupt &amp; linearly graded junctions)</a:t>
            </a:r>
          </a:p>
          <a:p>
            <a:pPr marL="571500" lvl="1" indent="-228600" algn="just" eaLnBrk="0" fontAlgn="base" hangingPunct="0">
              <a:spcBef>
                <a:spcPct val="0"/>
              </a:spcBef>
              <a:spcAft>
                <a:spcPct val="0"/>
              </a:spcAft>
              <a:tabLst>
                <a:tab pos="290513" algn="l"/>
              </a:tabLst>
            </a:pPr>
            <a:endParaRPr kumimoji="0" lang="en-US"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342900" lvl="2" indent="228600" algn="just" eaLnBrk="0" fontAlgn="base" hangingPunct="0">
              <a:spcBef>
                <a:spcPct val="0"/>
              </a:spcBef>
              <a:spcAft>
                <a:spcPct val="0"/>
              </a:spcAft>
              <a:buFontTx/>
              <a:buChar char="•"/>
              <a:tabLst>
                <a:tab pos="685800" algn="l"/>
              </a:tabLst>
            </a:pP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P-N Junctions under Equilibrium Conditions:</a:t>
            </a: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519113" lvl="2" indent="114300" algn="just" eaLnBrk="0" fontAlgn="base" hangingPunct="0">
              <a:spcBef>
                <a:spcPct val="0"/>
              </a:spcBef>
              <a:spcAft>
                <a:spcPct val="0"/>
              </a:spcAft>
              <a:tabLst>
                <a:tab pos="685800" algn="l"/>
              </a:tabLst>
            </a:pPr>
            <a:r>
              <a:rPr kumimoji="0" lang="en-US"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 depletion region width</a:t>
            </a:r>
            <a:endParaRPr kumimoji="0" lang="en-US"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519113" lvl="1" indent="114300" algn="just" eaLnBrk="0" fontAlgn="base" hangingPunct="0">
              <a:spcBef>
                <a:spcPct val="0"/>
              </a:spcBef>
              <a:spcAft>
                <a:spcPct val="0"/>
              </a:spcAft>
              <a:tabLst>
                <a:tab pos="685800" algn="l"/>
              </a:tabLst>
            </a:pPr>
            <a:r>
              <a:rPr kumimoji="0" lang="en-US" sz="1600" b="0" i="0" u="none" strike="noStrike" cap="none" normalizeH="0" baseline="0" dirty="0" smtClean="0">
                <a:ln>
                  <a:noFill/>
                </a:ln>
                <a:solidFill>
                  <a:schemeClr val="tx1"/>
                </a:solidFill>
                <a:effectLst/>
                <a:latin typeface="Times New Roman"/>
                <a:ea typeface="Calibri" pitchFamily="34" charset="0"/>
                <a:cs typeface="Times New Roman"/>
                <a:sym typeface="Symbol"/>
              </a:rPr>
              <a:t>   - </a:t>
            </a:r>
            <a:r>
              <a:rPr kumimoji="0" lang="en-US"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built–in–potential</a:t>
            </a:r>
            <a:endParaRPr kumimoji="0" lang="en-US"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519113" lvl="1" indent="114300" algn="just" eaLnBrk="0" fontAlgn="base" hangingPunct="0">
              <a:spcBef>
                <a:spcPct val="0"/>
              </a:spcBef>
              <a:spcAft>
                <a:spcPct val="0"/>
              </a:spcAft>
              <a:tabLst>
                <a:tab pos="685800" algn="l"/>
              </a:tabLst>
            </a:pPr>
            <a:r>
              <a:rPr kumimoji="0" lang="en-US" sz="1600" b="0" i="0" u="none" strike="noStrike" cap="none" normalizeH="0" baseline="0" dirty="0" smtClean="0">
                <a:ln>
                  <a:noFill/>
                </a:ln>
                <a:solidFill>
                  <a:schemeClr val="tx1"/>
                </a:solidFill>
                <a:effectLst/>
                <a:latin typeface="Times New Roman"/>
                <a:ea typeface="Calibri" pitchFamily="34" charset="0"/>
                <a:cs typeface="Times New Roman"/>
              </a:rPr>
              <a:t>   - </a:t>
            </a:r>
            <a:r>
              <a:rPr kumimoji="0" lang="en-US"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Fermi levels and band bending</a:t>
            </a:r>
            <a:endParaRPr kumimoji="0" lang="en-US"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342900" lvl="1" indent="228600" algn="just" eaLnBrk="0" fontAlgn="base" hangingPunct="0">
              <a:spcBef>
                <a:spcPct val="0"/>
              </a:spcBef>
              <a:spcAft>
                <a:spcPct val="0"/>
              </a:spcAft>
              <a:buFontTx/>
              <a:buChar char="•"/>
              <a:tabLst>
                <a:tab pos="685800" algn="l"/>
              </a:tabLst>
            </a:pP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Junction Breakdown</a:t>
            </a:r>
          </a:p>
          <a:p>
            <a:pPr marL="342900" lvl="1" indent="228600" algn="just" eaLnBrk="0" fontAlgn="base" hangingPunct="0">
              <a:spcBef>
                <a:spcPct val="0"/>
              </a:spcBef>
              <a:spcAft>
                <a:spcPct val="0"/>
              </a:spcAft>
              <a:tabLst>
                <a:tab pos="685800" algn="l"/>
              </a:tabLst>
            </a:pPr>
            <a:endParaRPr kumimoji="0" lang="en-US"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342900" lvl="2" indent="228600" algn="just" eaLnBrk="0" fontAlgn="base" hangingPunct="0">
              <a:spcBef>
                <a:spcPct val="0"/>
              </a:spcBef>
              <a:spcAft>
                <a:spcPct val="0"/>
              </a:spcAft>
              <a:buFontTx/>
              <a:buChar char="•"/>
              <a:tabLst>
                <a:tab pos="685800" algn="l"/>
              </a:tabLst>
            </a:pP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I -V Characteristics of a PN Junction (biased junctions)</a:t>
            </a:r>
          </a:p>
          <a:p>
            <a:pPr marL="342900" lvl="2" indent="228600" algn="just" eaLnBrk="0" fontAlgn="base" hangingPunct="0">
              <a:spcBef>
                <a:spcPct val="0"/>
              </a:spcBef>
              <a:spcAft>
                <a:spcPct val="0"/>
              </a:spcAft>
              <a:tabLst>
                <a:tab pos="685800" algn="l"/>
              </a:tabLst>
            </a:pP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3" name="Footer Placeholder 2"/>
          <p:cNvSpPr>
            <a:spLocks noGrp="1"/>
          </p:cNvSpPr>
          <p:nvPr>
            <p:ph type="ftr" sz="quarter" idx="11"/>
          </p:nvPr>
        </p:nvSpPr>
        <p:spPr>
          <a:xfrm>
            <a:off x="0" y="6553200"/>
            <a:ext cx="1447800" cy="304800"/>
          </a:xfrm>
        </p:spPr>
        <p:txBody>
          <a:bodyPr/>
          <a:lstStyle/>
          <a:p>
            <a:r>
              <a:rPr lang="en-US" sz="1400" b="1" dirty="0" smtClean="0">
                <a:latin typeface="Times New Roman" pitchFamily="18" charset="0"/>
                <a:cs typeface="Times New Roman" pitchFamily="18" charset="0"/>
              </a:rPr>
              <a:t>Dr. Nasim Zafar</a:t>
            </a:r>
            <a:endParaRPr lang="en-US" sz="1400" b="1" dirty="0">
              <a:latin typeface="Times New Roman" pitchFamily="18" charset="0"/>
              <a:cs typeface="Times New Roman" pitchFamily="18" charset="0"/>
            </a:endParaRPr>
          </a:p>
        </p:txBody>
      </p:sp>
      <p:sp>
        <p:nvSpPr>
          <p:cNvPr id="6" name="Slide Number Placeholder 5"/>
          <p:cNvSpPr>
            <a:spLocks noGrp="1"/>
          </p:cNvSpPr>
          <p:nvPr>
            <p:ph type="sldNum" sz="quarter" idx="12"/>
          </p:nvPr>
        </p:nvSpPr>
        <p:spPr/>
        <p:txBody>
          <a:bodyPr/>
          <a:lstStyle/>
          <a:p>
            <a:fld id="{74385F83-F7A7-4B06-A058-A4B9A9035854}" type="slidenum">
              <a:rPr lang="en-US" smtClean="0"/>
              <a:pPr/>
              <a:t>9</a:t>
            </a:fld>
            <a:endParaRPr lang="en-US" dirty="0"/>
          </a:p>
        </p:txBody>
      </p:sp>
      <p:sp>
        <p:nvSpPr>
          <p:cNvPr id="5" name="Rectangle 4"/>
          <p:cNvSpPr/>
          <p:nvPr/>
        </p:nvSpPr>
        <p:spPr>
          <a:xfrm>
            <a:off x="533400" y="4038600"/>
            <a:ext cx="8610600" cy="2031325"/>
          </a:xfrm>
          <a:prstGeom prst="rect">
            <a:avLst/>
          </a:prstGeom>
        </p:spPr>
        <p:txBody>
          <a:bodyPr wrap="square">
            <a:spAutoFit/>
          </a:bodyPr>
          <a:lstStyle/>
          <a:p>
            <a:pPr marL="342900" lvl="0" indent="-342900" algn="just" fontAlgn="base">
              <a:spcBef>
                <a:spcPct val="0"/>
              </a:spcBef>
              <a:spcAft>
                <a:spcPct val="0"/>
              </a:spcAft>
              <a:buFontTx/>
              <a:buAutoNum type="arabicPlain" startAt="5"/>
              <a:tabLst>
                <a:tab pos="800100" algn="l"/>
              </a:tabLst>
            </a:pPr>
            <a:r>
              <a:rPr lang="en-US" sz="2400" b="1" dirty="0" smtClean="0">
                <a:solidFill>
                  <a:srgbClr val="008000"/>
                </a:solidFill>
                <a:latin typeface="Times New Roman" pitchFamily="18" charset="0"/>
                <a:ea typeface="Calibri" pitchFamily="34" charset="0"/>
                <a:cs typeface="Times New Roman" pitchFamily="18" charset="0"/>
              </a:rPr>
              <a:t> Bipolar Junction Transistors (BJT):</a:t>
            </a:r>
          </a:p>
          <a:p>
            <a:pPr marL="342900" lvl="0" indent="-342900" algn="just" fontAlgn="base">
              <a:spcBef>
                <a:spcPct val="0"/>
              </a:spcBef>
              <a:spcAft>
                <a:spcPct val="0"/>
              </a:spcAft>
              <a:tabLst>
                <a:tab pos="800100" algn="l"/>
              </a:tabLst>
            </a:pPr>
            <a:endParaRPr lang="en-US" dirty="0" smtClean="0">
              <a:latin typeface="Times New Roman" pitchFamily="18" charset="0"/>
              <a:cs typeface="Times New Roman" pitchFamily="18" charset="0"/>
            </a:endParaRPr>
          </a:p>
          <a:p>
            <a:pPr lvl="1" algn="just" eaLnBrk="0" fontAlgn="base" hangingPunct="0">
              <a:spcBef>
                <a:spcPct val="0"/>
              </a:spcBef>
              <a:spcAft>
                <a:spcPct val="0"/>
              </a:spcAft>
              <a:buFontTx/>
              <a:buChar char="•"/>
              <a:tabLst>
                <a:tab pos="800100" algn="l"/>
              </a:tabLst>
            </a:pPr>
            <a:r>
              <a:rPr lang="en-US" sz="2000" dirty="0" smtClean="0">
                <a:latin typeface="Times New Roman" pitchFamily="18" charset="0"/>
                <a:ea typeface="Calibri" pitchFamily="34" charset="0"/>
                <a:cs typeface="Times New Roman" pitchFamily="18" charset="0"/>
              </a:rPr>
              <a:t>Fabrication Techniques</a:t>
            </a:r>
          </a:p>
          <a:p>
            <a:pPr lvl="1" algn="just" eaLnBrk="0" fontAlgn="base" hangingPunct="0">
              <a:spcBef>
                <a:spcPct val="0"/>
              </a:spcBef>
              <a:spcAft>
                <a:spcPct val="0"/>
              </a:spcAft>
              <a:tabLst>
                <a:tab pos="800100" algn="l"/>
              </a:tabLst>
            </a:pPr>
            <a:endParaRPr lang="en-US" sz="1200" dirty="0" smtClean="0">
              <a:latin typeface="Times New Roman" pitchFamily="18" charset="0"/>
              <a:cs typeface="Times New Roman" pitchFamily="18" charset="0"/>
            </a:endParaRPr>
          </a:p>
          <a:p>
            <a:pPr lvl="1" algn="just" eaLnBrk="0" fontAlgn="base" hangingPunct="0">
              <a:spcBef>
                <a:spcPct val="0"/>
              </a:spcBef>
              <a:spcAft>
                <a:spcPct val="0"/>
              </a:spcAft>
              <a:buFontTx/>
              <a:buChar char="•"/>
              <a:tabLst>
                <a:tab pos="800100" algn="l"/>
              </a:tabLst>
            </a:pPr>
            <a:r>
              <a:rPr lang="en-US" sz="2000" dirty="0" smtClean="0">
                <a:latin typeface="Times New Roman" pitchFamily="18" charset="0"/>
                <a:ea typeface="Calibri" pitchFamily="34" charset="0"/>
                <a:cs typeface="Times New Roman" pitchFamily="18" charset="0"/>
              </a:rPr>
              <a:t>Principles of Transistor Action</a:t>
            </a:r>
          </a:p>
          <a:p>
            <a:pPr lvl="1" algn="just" eaLnBrk="0" fontAlgn="base" hangingPunct="0">
              <a:spcBef>
                <a:spcPct val="0"/>
              </a:spcBef>
              <a:spcAft>
                <a:spcPct val="0"/>
              </a:spcAft>
              <a:tabLst>
                <a:tab pos="800100" algn="l"/>
              </a:tabLst>
            </a:pPr>
            <a:endParaRPr lang="en-US" sz="1200" dirty="0" smtClean="0">
              <a:latin typeface="Times New Roman" pitchFamily="18" charset="0"/>
              <a:cs typeface="Times New Roman" pitchFamily="18" charset="0"/>
            </a:endParaRPr>
          </a:p>
          <a:p>
            <a:pPr lvl="1" algn="just" eaLnBrk="0" fontAlgn="base" hangingPunct="0">
              <a:spcBef>
                <a:spcPct val="0"/>
              </a:spcBef>
              <a:spcAft>
                <a:spcPct val="0"/>
              </a:spcAft>
              <a:buFontTx/>
              <a:buChar char="•"/>
              <a:tabLst>
                <a:tab pos="800100" algn="l"/>
              </a:tabLst>
            </a:pPr>
            <a:r>
              <a:rPr lang="en-US" sz="2000" dirty="0" smtClean="0">
                <a:latin typeface="Times New Roman" pitchFamily="18" charset="0"/>
                <a:ea typeface="Calibri" pitchFamily="34" charset="0"/>
                <a:cs typeface="Times New Roman" pitchFamily="18" charset="0"/>
              </a:rPr>
              <a:t>Currents Flowing in a Transistor</a:t>
            </a:r>
            <a:endParaRPr lang="en-US" sz="2000" dirty="0"/>
          </a:p>
        </p:txBody>
      </p:sp>
    </p:spTree>
    <p:extLst>
      <p:ext uri="{BB962C8B-B14F-4D97-AF65-F5344CB8AC3E}">
        <p14:creationId xmlns="" xmlns:p14="http://schemas.microsoft.com/office/powerpoint/2010/main" val="41885614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457200" y="838200"/>
            <a:ext cx="8686800" cy="43396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marR="0" lvl="0" indent="-342900" algn="just" defTabSz="914400" rtl="0" eaLnBrk="0" fontAlgn="base" latinLnBrk="0" hangingPunct="0">
              <a:lnSpc>
                <a:spcPct val="100000"/>
              </a:lnSpc>
              <a:spcBef>
                <a:spcPct val="0"/>
              </a:spcBef>
              <a:spcAft>
                <a:spcPct val="0"/>
              </a:spcAft>
              <a:buClrTx/>
              <a:buSzTx/>
              <a:buFontTx/>
              <a:buAutoNum type="arabicPlain" startAt="6"/>
              <a:tabLst>
                <a:tab pos="800100" algn="l"/>
              </a:tabLst>
            </a:pPr>
            <a:r>
              <a:rPr kumimoji="0" lang="en-US" sz="2400" b="1" i="0" u="none" strike="noStrike" cap="none" normalizeH="0" baseline="0" dirty="0" smtClean="0">
                <a:ln>
                  <a:noFill/>
                </a:ln>
                <a:solidFill>
                  <a:srgbClr val="0000FF"/>
                </a:solidFill>
                <a:effectLst/>
                <a:latin typeface="Times New Roman" pitchFamily="18" charset="0"/>
                <a:ea typeface="Calibri" pitchFamily="34" charset="0"/>
                <a:cs typeface="Times New Roman" pitchFamily="18" charset="0"/>
              </a:rPr>
              <a:t>Junction Field Effect Transistor (JFET):</a:t>
            </a:r>
          </a:p>
          <a:p>
            <a:pPr marL="342900" marR="0" lvl="0" indent="-342900" algn="just" defTabSz="914400" rtl="0" eaLnBrk="0" fontAlgn="base" latinLnBrk="0" hangingPunct="0">
              <a:lnSpc>
                <a:spcPct val="100000"/>
              </a:lnSpc>
              <a:spcBef>
                <a:spcPct val="0"/>
              </a:spcBef>
              <a:spcAft>
                <a:spcPct val="0"/>
              </a:spcAft>
              <a:buClrTx/>
              <a:buSzTx/>
              <a:tabLst>
                <a:tab pos="800100" algn="l"/>
              </a:tabLst>
            </a:pPr>
            <a:endParaRPr kumimoji="0" lang="en-US" sz="1600" b="0" i="0" u="none" strike="noStrike" cap="none" normalizeH="0" baseline="0" dirty="0" smtClean="0">
              <a:ln>
                <a:noFill/>
              </a:ln>
              <a:solidFill>
                <a:schemeClr val="tx1"/>
              </a:solidFill>
              <a:effectLst/>
              <a:latin typeface="Times New Roman" pitchFamily="18" charset="0"/>
              <a:cs typeface="Times New Roman" pitchFamily="18" charset="0"/>
            </a:endParaRPr>
          </a:p>
          <a:p>
            <a:pPr lvl="1" algn="just" eaLnBrk="0" fontAlgn="base" hangingPunct="0">
              <a:spcBef>
                <a:spcPct val="0"/>
              </a:spcBef>
              <a:spcAft>
                <a:spcPct val="0"/>
              </a:spcAft>
              <a:buFontTx/>
              <a:buChar char="•"/>
              <a:tabLst>
                <a:tab pos="800100" algn="l"/>
              </a:tabLst>
            </a:pPr>
            <a:endPar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lvl="1" algn="just" eaLnBrk="0" fontAlgn="base" hangingPunct="0">
              <a:spcBef>
                <a:spcPct val="0"/>
              </a:spcBef>
              <a:spcAft>
                <a:spcPct val="0"/>
              </a:spcAft>
              <a:buFontTx/>
              <a:buChar char="•"/>
              <a:tabLst>
                <a:tab pos="800100" algn="l"/>
              </a:tabLst>
            </a:pP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Basic JFET Structure</a:t>
            </a: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lvl="1" algn="just" eaLnBrk="0" fontAlgn="base" hangingPunct="0">
              <a:spcBef>
                <a:spcPct val="0"/>
              </a:spcBef>
              <a:spcAft>
                <a:spcPct val="0"/>
              </a:spcAft>
              <a:buFontTx/>
              <a:buChar char="•"/>
              <a:tabLst>
                <a:tab pos="800100" algn="l"/>
              </a:tabLst>
            </a:pP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Operation of a JFET</a:t>
            </a: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lvl="1" algn="just" eaLnBrk="0" fontAlgn="base" hangingPunct="0">
              <a:spcBef>
                <a:spcPct val="0"/>
              </a:spcBef>
              <a:spcAft>
                <a:spcPct val="0"/>
              </a:spcAft>
              <a:buFontTx/>
              <a:buChar char="•"/>
              <a:tabLst>
                <a:tab pos="800100" algn="l"/>
              </a:tabLst>
            </a:pP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Characteristics of JFET</a:t>
            </a:r>
          </a:p>
          <a:p>
            <a:pPr lvl="1" algn="just" eaLnBrk="0" fontAlgn="base" hangingPunct="0">
              <a:spcBef>
                <a:spcPct val="0"/>
              </a:spcBef>
              <a:spcAft>
                <a:spcPct val="0"/>
              </a:spcAft>
              <a:buFontTx/>
              <a:buChar char="•"/>
              <a:tabLst>
                <a:tab pos="800100" algn="l"/>
              </a:tabLst>
            </a:pPr>
            <a:endParaRPr lang="en-US" sz="2000" dirty="0" smtClean="0">
              <a:latin typeface="Times New Roman" pitchFamily="18" charset="0"/>
              <a:ea typeface="Calibri" pitchFamily="34" charset="0"/>
              <a:cs typeface="Times New Roman" pitchFamily="18" charset="0"/>
            </a:endParaRPr>
          </a:p>
          <a:p>
            <a:pPr lvl="1" algn="just" eaLnBrk="0" fontAlgn="base" hangingPunct="0">
              <a:spcBef>
                <a:spcPct val="0"/>
              </a:spcBef>
              <a:spcAft>
                <a:spcPct val="0"/>
              </a:spcAft>
              <a:tabLst>
                <a:tab pos="800100" algn="l"/>
              </a:tabLst>
            </a:pPr>
            <a:endParaRPr kumimoji="0" lang="en-US"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342900" marR="0" lvl="0" indent="-342900" algn="just" defTabSz="914400" rtl="0" eaLnBrk="0" fontAlgn="base" latinLnBrk="0" hangingPunct="0">
              <a:lnSpc>
                <a:spcPct val="100000"/>
              </a:lnSpc>
              <a:spcBef>
                <a:spcPct val="0"/>
              </a:spcBef>
              <a:spcAft>
                <a:spcPct val="0"/>
              </a:spcAft>
              <a:buClrTx/>
              <a:buSzTx/>
              <a:buFontTx/>
              <a:buAutoNum type="arabicPlain" startAt="7"/>
              <a:tabLst>
                <a:tab pos="800100" algn="l"/>
              </a:tabLst>
            </a:pPr>
            <a:r>
              <a:rPr kumimoji="0" lang="en-US" sz="2400" b="1" i="0" u="none" strike="noStrike" cap="none" normalizeH="0" baseline="0" dirty="0" smtClean="0">
                <a:ln>
                  <a:noFill/>
                </a:ln>
                <a:solidFill>
                  <a:srgbClr val="0033CC"/>
                </a:solidFill>
                <a:effectLst/>
                <a:latin typeface="Times New Roman" pitchFamily="18" charset="0"/>
                <a:ea typeface="Calibri" pitchFamily="34" charset="0"/>
                <a:cs typeface="Times New Roman" pitchFamily="18" charset="0"/>
              </a:rPr>
              <a:t>Optoelectronic Devices:</a:t>
            </a:r>
          </a:p>
          <a:p>
            <a:pPr marL="342900" marR="0" lvl="0" indent="-342900" algn="just" defTabSz="914400" rtl="0" eaLnBrk="0" fontAlgn="base" latinLnBrk="0" hangingPunct="0">
              <a:lnSpc>
                <a:spcPct val="100000"/>
              </a:lnSpc>
              <a:spcBef>
                <a:spcPct val="0"/>
              </a:spcBef>
              <a:spcAft>
                <a:spcPct val="0"/>
              </a:spcAft>
              <a:buClrTx/>
              <a:buSzTx/>
              <a:tabLst>
                <a:tab pos="800100" algn="l"/>
              </a:tabLst>
            </a:pPr>
            <a:r>
              <a:rPr kumimoji="0" lang="en-US"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endParaRPr kumimoji="0" lang="en-US" sz="1600" b="0" i="0" u="none" strike="noStrike" cap="none" normalizeH="0" baseline="0" dirty="0" smtClean="0">
              <a:ln>
                <a:noFill/>
              </a:ln>
              <a:solidFill>
                <a:schemeClr val="tx1"/>
              </a:solidFill>
              <a:effectLst/>
              <a:latin typeface="Times New Roman" pitchFamily="18" charset="0"/>
              <a:cs typeface="Times New Roman" pitchFamily="18" charset="0"/>
            </a:endParaRPr>
          </a:p>
          <a:p>
            <a:pPr lvl="1" algn="just" eaLnBrk="0" fontAlgn="base" hangingPunct="0">
              <a:spcBef>
                <a:spcPct val="0"/>
              </a:spcBef>
              <a:spcAft>
                <a:spcPct val="0"/>
              </a:spcAft>
              <a:buFontTx/>
              <a:buChar char="•"/>
              <a:tabLst>
                <a:tab pos="800100" algn="l"/>
              </a:tabLst>
            </a:pPr>
            <a:r>
              <a:rPr kumimoji="0" lang="en-US"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Solar Cells </a:t>
            </a: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lvl="1" algn="just" eaLnBrk="0" fontAlgn="base" hangingPunct="0">
              <a:spcBef>
                <a:spcPct val="0"/>
              </a:spcBef>
              <a:spcAft>
                <a:spcPct val="0"/>
              </a:spcAft>
              <a:buFontTx/>
              <a:buChar char="•"/>
              <a:tabLst>
                <a:tab pos="800100" algn="l"/>
              </a:tabLst>
            </a:pP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Photodiodes </a:t>
            </a: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lvl="1" algn="just" eaLnBrk="0" fontAlgn="base" hangingPunct="0">
              <a:spcBef>
                <a:spcPct val="0"/>
              </a:spcBef>
              <a:spcAft>
                <a:spcPct val="0"/>
              </a:spcAft>
              <a:buFontTx/>
              <a:buChar char="•"/>
              <a:tabLst>
                <a:tab pos="800100" algn="l"/>
              </a:tabLst>
            </a:pP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Semiconductor Lasers</a:t>
            </a: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lvl="1" algn="just" eaLnBrk="0" fontAlgn="base" hangingPunct="0">
              <a:spcBef>
                <a:spcPct val="0"/>
              </a:spcBef>
              <a:spcAft>
                <a:spcPct val="0"/>
              </a:spcAft>
              <a:buFontTx/>
              <a:buChar char="•"/>
              <a:tabLst>
                <a:tab pos="800100" algn="l"/>
              </a:tabLst>
            </a:pPr>
            <a:r>
              <a:rPr kumimoji="0" lang="en-US" sz="2000" b="0"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t>   Light Emitting Devices (LEDs)</a:t>
            </a: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3" name="Footer Placeholder 2"/>
          <p:cNvSpPr>
            <a:spLocks noGrp="1"/>
          </p:cNvSpPr>
          <p:nvPr>
            <p:ph type="ftr" sz="quarter" idx="11"/>
          </p:nvPr>
        </p:nvSpPr>
        <p:spPr>
          <a:xfrm>
            <a:off x="1" y="6553200"/>
            <a:ext cx="1447799" cy="304800"/>
          </a:xfrm>
        </p:spPr>
        <p:txBody>
          <a:bodyPr/>
          <a:lstStyle/>
          <a:p>
            <a:r>
              <a:rPr lang="en-US" b="1" dirty="0" smtClean="0">
                <a:solidFill>
                  <a:schemeClr val="tx1"/>
                </a:solidFill>
                <a:latin typeface="Times New Roman" pitchFamily="18" charset="0"/>
                <a:cs typeface="Times New Roman" pitchFamily="18" charset="0"/>
              </a:rPr>
              <a:t>Dr. Nasim Zafar</a:t>
            </a:r>
            <a:endParaRPr lang="en-US" b="1" dirty="0">
              <a:solidFill>
                <a:schemeClr val="tx1"/>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74385F83-F7A7-4B06-A058-A4B9A9035854}" type="slidenum">
              <a:rPr lang="en-US" smtClean="0"/>
              <a:pPr/>
              <a:t>10</a:t>
            </a:fld>
            <a:endParaRPr lang="en-US" dirty="0"/>
          </a:p>
        </p:txBody>
      </p:sp>
    </p:spTree>
    <p:extLst>
      <p:ext uri="{BB962C8B-B14F-4D97-AF65-F5344CB8AC3E}">
        <p14:creationId xmlns="" xmlns:p14="http://schemas.microsoft.com/office/powerpoint/2010/main" val="26669929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Dr. Nasim Zafar</a:t>
            </a:r>
            <a:endParaRPr lang="en-US" dirty="0"/>
          </a:p>
        </p:txBody>
      </p:sp>
      <p:sp>
        <p:nvSpPr>
          <p:cNvPr id="3" name="Slide Number Placeholder 2"/>
          <p:cNvSpPr>
            <a:spLocks noGrp="1"/>
          </p:cNvSpPr>
          <p:nvPr>
            <p:ph type="sldNum" sz="quarter" idx="12"/>
          </p:nvPr>
        </p:nvSpPr>
        <p:spPr/>
        <p:txBody>
          <a:bodyPr/>
          <a:lstStyle/>
          <a:p>
            <a:fld id="{74385F83-F7A7-4B06-A058-A4B9A9035854}" type="slidenum">
              <a:rPr lang="en-US" smtClean="0"/>
              <a:pPr/>
              <a:t>11</a:t>
            </a:fld>
            <a:endParaRPr lang="en-US" dirty="0"/>
          </a:p>
        </p:txBody>
      </p:sp>
      <p:sp>
        <p:nvSpPr>
          <p:cNvPr id="72705" name="Rectangle 1"/>
          <p:cNvSpPr>
            <a:spLocks noChangeArrowheads="1"/>
          </p:cNvSpPr>
          <p:nvPr/>
        </p:nvSpPr>
        <p:spPr bwMode="auto">
          <a:xfrm>
            <a:off x="457200" y="281715"/>
            <a:ext cx="8458200" cy="58785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285750" algn="l"/>
                <a:tab pos="514350" algn="l"/>
              </a:tabLst>
            </a:pPr>
            <a:r>
              <a:rPr kumimoji="0" lang="en-US" sz="2800" b="1" i="0" u="none" strike="noStrike" cap="none" normalizeH="0" baseline="0" dirty="0" smtClean="0">
                <a:ln>
                  <a:noFill/>
                </a:ln>
                <a:solidFill>
                  <a:srgbClr val="FFC000"/>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		</a:t>
            </a:r>
            <a:r>
              <a:rPr kumimoji="0" lang="en-US" sz="2800" b="1" i="0" u="none" strike="noStrike" cap="none" normalizeH="0" baseline="0" dirty="0" smtClean="0">
                <a:ln>
                  <a:noFill/>
                </a:ln>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Outcome:</a:t>
            </a:r>
          </a:p>
          <a:p>
            <a:pPr marL="0" marR="0" lvl="0" indent="0" algn="l" defTabSz="914400" rtl="0" eaLnBrk="1" fontAlgn="base" latinLnBrk="0" hangingPunct="1">
              <a:lnSpc>
                <a:spcPct val="100000"/>
              </a:lnSpc>
              <a:spcBef>
                <a:spcPct val="0"/>
              </a:spcBef>
              <a:spcAft>
                <a:spcPct val="0"/>
              </a:spcAft>
              <a:buClrTx/>
              <a:buSzTx/>
              <a:buFontTx/>
              <a:buNone/>
              <a:tabLst>
                <a:tab pos="285750" algn="l"/>
                <a:tab pos="514350" algn="l"/>
              </a:tabLst>
            </a:pPr>
            <a:endParaRPr kumimoji="0" lang="en-US" sz="2800" b="1" i="0" u="none" strike="noStrike" cap="none" normalizeH="0" baseline="0" dirty="0" smtClean="0">
              <a:ln>
                <a:noFill/>
              </a:ln>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285750" algn="l"/>
                <a:tab pos="514350" algn="l"/>
              </a:tabLst>
            </a:pPr>
            <a:r>
              <a:rPr kumimoji="0" lang="en-US" b="0" i="0" u="none" strike="noStrike" cap="none" normalizeH="0" baseline="0" dirty="0" smtClean="0">
                <a:ln>
                  <a:noFill/>
                </a:ln>
                <a:solidFill>
                  <a:srgbClr val="333333"/>
                </a:solidFill>
                <a:effectLst/>
                <a:latin typeface="Times New Roman" pitchFamily="18" charset="0"/>
                <a:ea typeface="Times New Roman" pitchFamily="18" charset="0"/>
                <a:cs typeface="Times New Roman" pitchFamily="18" charset="0"/>
              </a:rPr>
              <a:t> </a:t>
            </a:r>
            <a:r>
              <a:rPr kumimoji="0" lang="en-US" sz="2000" b="1" i="0" u="none" strike="noStrike" cap="none" normalizeH="0" baseline="0" dirty="0" smtClean="0">
                <a:ln>
                  <a:noFill/>
                </a:ln>
                <a:solidFill>
                  <a:srgbClr val="C00000"/>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Upon completion of this course, the student will learn:</a:t>
            </a:r>
          </a:p>
          <a:p>
            <a:pPr marL="0" marR="0" lvl="0" indent="0" algn="l" defTabSz="914400" rtl="0" eaLnBrk="0" fontAlgn="base" latinLnBrk="0" hangingPunct="0">
              <a:lnSpc>
                <a:spcPct val="100000"/>
              </a:lnSpc>
              <a:spcBef>
                <a:spcPct val="0"/>
              </a:spcBef>
              <a:spcAft>
                <a:spcPct val="0"/>
              </a:spcAft>
              <a:buClrTx/>
              <a:buSzTx/>
              <a:buFontTx/>
              <a:buNone/>
              <a:tabLst>
                <a:tab pos="285750" algn="l"/>
                <a:tab pos="514350" algn="l"/>
              </a:tabLst>
            </a:pPr>
            <a:endParaRPr kumimoji="0" lang="en-US" sz="2000" b="1" i="0" u="none" strike="noStrike" cap="none" normalizeH="0" baseline="0" dirty="0" smtClean="0">
              <a:ln>
                <a:noFill/>
              </a:ln>
              <a:solidFill>
                <a:srgbClr val="C00000"/>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285750" algn="l"/>
                <a:tab pos="514350" algn="l"/>
              </a:tabLst>
            </a:pPr>
            <a:r>
              <a:rPr kumimoji="0" lang="en-US" sz="2000" b="0" i="0" u="none" strike="noStrike" cap="none" normalizeH="0" baseline="0" dirty="0" smtClean="0">
                <a:ln>
                  <a:noFill/>
                </a:ln>
                <a:solidFill>
                  <a:srgbClr val="333333"/>
                </a:solidFill>
                <a:effectLst/>
                <a:latin typeface="Times New Roman" pitchFamily="18" charset="0"/>
                <a:ea typeface="Times New Roman" pitchFamily="18" charset="0"/>
                <a:cs typeface="Times New Roman" pitchFamily="18" charset="0"/>
              </a:rPr>
              <a:t>   Understanding of the concept of </a:t>
            </a:r>
            <a:r>
              <a:rPr kumimoji="0" lang="en-US" sz="2000" b="1" i="0"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band gap </a:t>
            </a:r>
            <a:r>
              <a:rPr kumimoji="0" lang="en-US" sz="2000" b="0" i="0" u="none" strike="noStrike" cap="none" normalizeH="0" baseline="0" dirty="0" smtClean="0">
                <a:ln>
                  <a:noFill/>
                </a:ln>
                <a:solidFill>
                  <a:srgbClr val="333333"/>
                </a:solidFill>
                <a:effectLst/>
                <a:latin typeface="Times New Roman" pitchFamily="18" charset="0"/>
                <a:ea typeface="Times New Roman" pitchFamily="18" charset="0"/>
                <a:cs typeface="Times New Roman" pitchFamily="18" charset="0"/>
              </a:rPr>
              <a:t>in semiconductors, </a:t>
            </a:r>
          </a:p>
          <a:p>
            <a:pPr marL="0" marR="0" lvl="0" indent="0" algn="l" defTabSz="914400" rtl="0" eaLnBrk="0" fontAlgn="base" latinLnBrk="0" hangingPunct="0">
              <a:lnSpc>
                <a:spcPct val="100000"/>
              </a:lnSpc>
              <a:spcBef>
                <a:spcPct val="0"/>
              </a:spcBef>
              <a:spcAft>
                <a:spcPct val="0"/>
              </a:spcAft>
              <a:buClrTx/>
              <a:buSzTx/>
              <a:tabLst>
                <a:tab pos="285750" algn="l"/>
                <a:tab pos="514350" algn="l"/>
              </a:tabLst>
            </a:pPr>
            <a:r>
              <a:rPr lang="en-US" sz="2000" dirty="0" smtClean="0">
                <a:solidFill>
                  <a:srgbClr val="333333"/>
                </a:solidFill>
                <a:latin typeface="Times New Roman" pitchFamily="18" charset="0"/>
                <a:ea typeface="Times New Roman" pitchFamily="18" charset="0"/>
                <a:cs typeface="Times New Roman" pitchFamily="18" charset="0"/>
              </a:rPr>
              <a:t>     </a:t>
            </a:r>
            <a:r>
              <a:rPr kumimoji="0" lang="en-US" sz="2000" b="0" i="0" u="none" strike="noStrike" cap="none" normalizeH="0" baseline="0" dirty="0" smtClean="0">
                <a:ln>
                  <a:noFill/>
                </a:ln>
                <a:solidFill>
                  <a:srgbClr val="333333"/>
                </a:solidFill>
                <a:effectLst/>
                <a:latin typeface="Times New Roman" pitchFamily="18" charset="0"/>
                <a:ea typeface="Times New Roman" pitchFamily="18" charset="0"/>
                <a:cs typeface="Times New Roman" pitchFamily="18" charset="0"/>
              </a:rPr>
              <a:t>to distinguish </a:t>
            </a:r>
            <a:r>
              <a:rPr kumimoji="0" lang="en-US" sz="2000" b="1" u="none" strike="noStrike" cap="none" normalizeH="0" baseline="0" dirty="0" smtClean="0">
                <a:ln>
                  <a:noFill/>
                </a:ln>
                <a:solidFill>
                  <a:srgbClr val="FFC000"/>
                </a:solidFill>
                <a:effectLst/>
                <a:latin typeface="Times New Roman" pitchFamily="18" charset="0"/>
                <a:ea typeface="Times New Roman" pitchFamily="18" charset="0"/>
                <a:cs typeface="Times New Roman" pitchFamily="18" charset="0"/>
              </a:rPr>
              <a:t>direct</a:t>
            </a:r>
            <a:r>
              <a:rPr kumimoji="0" lang="en-US" sz="2000" b="0" i="0" u="none" strike="noStrike" cap="none" normalizeH="0" baseline="0" dirty="0" smtClean="0">
                <a:ln>
                  <a:noFill/>
                </a:ln>
                <a:solidFill>
                  <a:srgbClr val="333333"/>
                </a:solidFill>
                <a:effectLst/>
                <a:latin typeface="Times New Roman" pitchFamily="18" charset="0"/>
                <a:ea typeface="Times New Roman" pitchFamily="18" charset="0"/>
                <a:cs typeface="Times New Roman" pitchFamily="18" charset="0"/>
              </a:rPr>
              <a:t> and </a:t>
            </a:r>
            <a:r>
              <a:rPr kumimoji="0" lang="en-US" sz="2000" b="1" i="0" u="none" strike="noStrike" cap="none" normalizeH="0" baseline="0" dirty="0" smtClean="0">
                <a:ln>
                  <a:noFill/>
                </a:ln>
                <a:solidFill>
                  <a:srgbClr val="CC00CC"/>
                </a:solidFill>
                <a:effectLst/>
                <a:latin typeface="Times New Roman" pitchFamily="18" charset="0"/>
                <a:ea typeface="Times New Roman" pitchFamily="18" charset="0"/>
                <a:cs typeface="Times New Roman" pitchFamily="18" charset="0"/>
              </a:rPr>
              <a:t>indirect </a:t>
            </a:r>
            <a:r>
              <a:rPr kumimoji="0" lang="en-US" sz="2000" b="0" i="0" u="none" strike="noStrike" cap="none" normalizeH="0" baseline="0" dirty="0" smtClean="0">
                <a:ln>
                  <a:noFill/>
                </a:ln>
                <a:solidFill>
                  <a:srgbClr val="333333"/>
                </a:solidFill>
                <a:effectLst/>
                <a:latin typeface="Times New Roman" pitchFamily="18" charset="0"/>
                <a:ea typeface="Times New Roman" pitchFamily="18" charset="0"/>
                <a:cs typeface="Times New Roman" pitchFamily="18" charset="0"/>
              </a:rPr>
              <a:t>band gap semiconductors, </a:t>
            </a:r>
          </a:p>
          <a:p>
            <a:pPr marL="0" marR="0" lvl="0" indent="0" algn="l" defTabSz="914400" rtl="0" eaLnBrk="0" fontAlgn="base" latinLnBrk="0" hangingPunct="0">
              <a:lnSpc>
                <a:spcPct val="100000"/>
              </a:lnSpc>
              <a:spcBef>
                <a:spcPct val="0"/>
              </a:spcBef>
              <a:spcAft>
                <a:spcPct val="0"/>
              </a:spcAft>
              <a:buClrTx/>
              <a:buSzTx/>
              <a:tabLst>
                <a:tab pos="285750" algn="l"/>
                <a:tab pos="514350" algn="l"/>
              </a:tabLst>
            </a:pPr>
            <a:r>
              <a:rPr lang="en-US" sz="2000" dirty="0" smtClean="0">
                <a:solidFill>
                  <a:srgbClr val="333333"/>
                </a:solidFill>
                <a:latin typeface="Times New Roman" pitchFamily="18" charset="0"/>
                <a:ea typeface="Times New Roman" pitchFamily="18" charset="0"/>
                <a:cs typeface="Times New Roman" pitchFamily="18" charset="0"/>
              </a:rPr>
              <a:t>     </a:t>
            </a:r>
            <a:r>
              <a:rPr kumimoji="0" lang="en-US" sz="2000" b="0" i="0" u="none" strike="noStrike" cap="none" normalizeH="0" baseline="0" dirty="0" smtClean="0">
                <a:ln>
                  <a:noFill/>
                </a:ln>
                <a:solidFill>
                  <a:srgbClr val="333333"/>
                </a:solidFill>
                <a:effectLst/>
                <a:latin typeface="Times New Roman" pitchFamily="18" charset="0"/>
                <a:ea typeface="Times New Roman" pitchFamily="18" charset="0"/>
                <a:cs typeface="Times New Roman" pitchFamily="18" charset="0"/>
              </a:rPr>
              <a:t>and to relate the band gap with the wavelength of </a:t>
            </a:r>
            <a:r>
              <a:rPr kumimoji="0" lang="en-US" sz="2000" b="1" i="0" u="none" strike="noStrike" cap="none" normalizeH="0" baseline="0" dirty="0" smtClean="0">
                <a:ln>
                  <a:noFill/>
                </a:ln>
                <a:solidFill>
                  <a:srgbClr val="CC00CC"/>
                </a:solidFill>
                <a:effectLst/>
                <a:latin typeface="Times New Roman" pitchFamily="18" charset="0"/>
                <a:ea typeface="Times New Roman" pitchFamily="18" charset="0"/>
                <a:cs typeface="Times New Roman" pitchFamily="18" charset="0"/>
              </a:rPr>
              <a:t>optical absorption </a:t>
            </a:r>
          </a:p>
          <a:p>
            <a:pPr marL="0" marR="0" lvl="0" indent="0" algn="l" defTabSz="914400" rtl="0" eaLnBrk="0" fontAlgn="base" latinLnBrk="0" hangingPunct="0">
              <a:lnSpc>
                <a:spcPct val="100000"/>
              </a:lnSpc>
              <a:spcBef>
                <a:spcPct val="0"/>
              </a:spcBef>
              <a:spcAft>
                <a:spcPct val="0"/>
              </a:spcAft>
              <a:buClrTx/>
              <a:buSzTx/>
              <a:tabLst>
                <a:tab pos="285750" algn="l"/>
                <a:tab pos="514350" algn="l"/>
              </a:tabLst>
            </a:pPr>
            <a:r>
              <a:rPr lang="en-US" sz="2000" b="1" dirty="0">
                <a:solidFill>
                  <a:srgbClr val="CC00CC"/>
                </a:solidFill>
                <a:latin typeface="Times New Roman" pitchFamily="18" charset="0"/>
                <a:ea typeface="Times New Roman" pitchFamily="18" charset="0"/>
                <a:cs typeface="Times New Roman" pitchFamily="18" charset="0"/>
              </a:rPr>
              <a:t> </a:t>
            </a:r>
            <a:r>
              <a:rPr lang="en-US" sz="2000" b="1" dirty="0" smtClean="0">
                <a:solidFill>
                  <a:srgbClr val="CC00CC"/>
                </a:solidFill>
                <a:latin typeface="Times New Roman" pitchFamily="18" charset="0"/>
                <a:ea typeface="Times New Roman" pitchFamily="18" charset="0"/>
                <a:cs typeface="Times New Roman" pitchFamily="18" charset="0"/>
              </a:rPr>
              <a:t>    </a:t>
            </a:r>
            <a:r>
              <a:rPr kumimoji="0" lang="en-US" sz="2000" b="1" i="0" u="none" strike="noStrike" cap="none" normalizeH="0" baseline="0" dirty="0" smtClean="0">
                <a:ln>
                  <a:noFill/>
                </a:ln>
                <a:solidFill>
                  <a:srgbClr val="CC00CC"/>
                </a:solidFill>
                <a:effectLst/>
                <a:latin typeface="Times New Roman" pitchFamily="18" charset="0"/>
                <a:ea typeface="Times New Roman" pitchFamily="18" charset="0"/>
                <a:cs typeface="Times New Roman" pitchFamily="18" charset="0"/>
              </a:rPr>
              <a:t>and emission.</a:t>
            </a:r>
          </a:p>
          <a:p>
            <a:pPr marL="0" marR="0" lvl="0" indent="0" algn="l" defTabSz="914400" rtl="0" eaLnBrk="0" fontAlgn="base" latinLnBrk="0" hangingPunct="0">
              <a:lnSpc>
                <a:spcPct val="100000"/>
              </a:lnSpc>
              <a:spcBef>
                <a:spcPct val="0"/>
              </a:spcBef>
              <a:spcAft>
                <a:spcPct val="0"/>
              </a:spcAft>
              <a:buClrTx/>
              <a:buSzTx/>
              <a:tabLst>
                <a:tab pos="285750" algn="l"/>
                <a:tab pos="514350" algn="l"/>
              </a:tabLst>
            </a:pPr>
            <a:r>
              <a:rPr kumimoji="0" lang="en-US" sz="2000" b="1" i="0" u="none" strike="noStrike" cap="none" normalizeH="0" baseline="0" dirty="0" smtClean="0">
                <a:ln>
                  <a:noFill/>
                </a:ln>
                <a:solidFill>
                  <a:srgbClr val="CC00CC"/>
                </a:solidFill>
                <a:effectLst/>
                <a:latin typeface="Times New Roman" pitchFamily="18" charset="0"/>
                <a:ea typeface="Times New Roman" pitchFamily="18" charset="0"/>
                <a:cs typeface="Times New Roman" pitchFamily="18" charset="0"/>
              </a:rPr>
              <a:t> </a:t>
            </a:r>
            <a:endParaRPr kumimoji="0" lang="en-US" sz="2000" b="1" i="0" u="none" strike="noStrike" cap="none" normalizeH="0" baseline="0" dirty="0" smtClean="0">
              <a:ln>
                <a:noFill/>
              </a:ln>
              <a:solidFill>
                <a:srgbClr val="CC00CC"/>
              </a:solidFill>
              <a:effectLst/>
              <a:latin typeface="Times New Roman" pitchFamily="18" charset="0"/>
              <a:cs typeface="Times New Roman" pitchFamily="18" charset="0"/>
            </a:endParaRPr>
          </a:p>
          <a:p>
            <a:pPr lvl="0" eaLnBrk="0" fontAlgn="base" hangingPunct="0">
              <a:spcBef>
                <a:spcPct val="0"/>
              </a:spcBef>
              <a:spcAft>
                <a:spcPct val="0"/>
              </a:spcAft>
              <a:buFontTx/>
              <a:buChar char="•"/>
              <a:tabLst>
                <a:tab pos="285750" algn="l"/>
                <a:tab pos="514350" algn="l"/>
              </a:tabLst>
            </a:pPr>
            <a:r>
              <a:rPr kumimoji="0" lang="en-US" sz="2000" b="0" i="0" u="none" strike="noStrike" cap="none" normalizeH="0" baseline="0" dirty="0" smtClean="0">
                <a:ln>
                  <a:noFill/>
                </a:ln>
                <a:solidFill>
                  <a:srgbClr val="333333"/>
                </a:solidFill>
                <a:effectLst/>
                <a:latin typeface="Times New Roman" pitchFamily="18" charset="0"/>
                <a:ea typeface="Times New Roman" pitchFamily="18" charset="0"/>
                <a:cs typeface="Times New Roman" pitchFamily="18" charset="0"/>
              </a:rPr>
              <a:t>   Understanding of doping of semiconductors to determine </a:t>
            </a:r>
            <a:r>
              <a:rPr lang="en-US" sz="2000" dirty="0" smtClean="0">
                <a:solidFill>
                  <a:srgbClr val="333333"/>
                </a:solidFill>
                <a:latin typeface="Times New Roman" pitchFamily="18" charset="0"/>
                <a:ea typeface="Times New Roman" pitchFamily="18" charset="0"/>
                <a:cs typeface="Times New Roman" pitchFamily="18" charset="0"/>
              </a:rPr>
              <a:t>the free carrier             	concentration</a:t>
            </a:r>
            <a:endParaRPr kumimoji="0" lang="en-US" sz="2000" b="0" i="0" u="none" strike="noStrike" cap="none" normalizeH="0" baseline="0" dirty="0" smtClean="0">
              <a:ln>
                <a:noFill/>
              </a:ln>
              <a:solidFill>
                <a:srgbClr val="333333"/>
              </a:solidFill>
              <a:effectLst/>
              <a:latin typeface="Times New Roman" pitchFamily="18" charset="0"/>
              <a:ea typeface="Times New Roman" pitchFamily="18" charset="0"/>
              <a:cs typeface="Times New Roman" pitchFamily="18" charset="0"/>
            </a:endParaRPr>
          </a:p>
          <a:p>
            <a:pPr lvl="0" eaLnBrk="0" fontAlgn="base" hangingPunct="0">
              <a:spcBef>
                <a:spcPct val="0"/>
              </a:spcBef>
              <a:spcAft>
                <a:spcPct val="0"/>
              </a:spcAft>
              <a:tabLst>
                <a:tab pos="285750" algn="l"/>
                <a:tab pos="514350" algn="l"/>
              </a:tabLst>
            </a:pPr>
            <a:r>
              <a:rPr lang="en-US" sz="2000" dirty="0" smtClean="0">
                <a:solidFill>
                  <a:srgbClr val="333333"/>
                </a:solidFill>
                <a:latin typeface="Times New Roman" pitchFamily="18" charset="0"/>
                <a:ea typeface="Times New Roman" pitchFamily="18" charset="0"/>
                <a:cs typeface="Times New Roman" pitchFamily="18" charset="0"/>
              </a:rPr>
              <a:t>  </a:t>
            </a:r>
            <a:endParaRPr kumimoji="0" lang="en-US" sz="2000" b="1" i="0" u="none" strike="noStrike" cap="none" normalizeH="0" baseline="0" dirty="0" smtClean="0">
              <a:ln>
                <a:noFill/>
              </a:ln>
              <a:solidFill>
                <a:srgbClr val="CC00CC"/>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285750" algn="l"/>
                <a:tab pos="514350" algn="l"/>
              </a:tabLst>
            </a:pPr>
            <a:r>
              <a:rPr kumimoji="0" lang="en-US" sz="2000" b="0" i="0" u="none" strike="noStrike" cap="none" normalizeH="0" baseline="0" dirty="0" smtClean="0">
                <a:ln>
                  <a:noFill/>
                </a:ln>
                <a:solidFill>
                  <a:srgbClr val="333333"/>
                </a:solidFill>
                <a:effectLst/>
                <a:latin typeface="Times New Roman" pitchFamily="18" charset="0"/>
                <a:ea typeface="Times New Roman" pitchFamily="18" charset="0"/>
                <a:cs typeface="Times New Roman" pitchFamily="18" charset="0"/>
              </a:rPr>
              <a:t>   Knowledge of the formation of p-n junctions to explain the diode operation </a:t>
            </a:r>
          </a:p>
          <a:p>
            <a:pPr marL="0" marR="0" lvl="0" indent="0" algn="l" defTabSz="914400" rtl="0" eaLnBrk="0" fontAlgn="base" latinLnBrk="0" hangingPunct="0">
              <a:lnSpc>
                <a:spcPct val="100000"/>
              </a:lnSpc>
              <a:spcBef>
                <a:spcPct val="0"/>
              </a:spcBef>
              <a:spcAft>
                <a:spcPct val="0"/>
              </a:spcAft>
              <a:buClrTx/>
              <a:buSzTx/>
              <a:tabLst>
                <a:tab pos="285750" algn="l"/>
                <a:tab pos="514350" algn="l"/>
              </a:tabLst>
            </a:pPr>
            <a:r>
              <a:rPr kumimoji="0" lang="en-US" sz="2000" b="0" i="0" u="none" strike="noStrike" cap="none" normalizeH="0" baseline="0" dirty="0" smtClean="0">
                <a:ln>
                  <a:noFill/>
                </a:ln>
                <a:solidFill>
                  <a:srgbClr val="333333"/>
                </a:solidFill>
                <a:effectLst/>
                <a:latin typeface="Times New Roman" pitchFamily="18" charset="0"/>
                <a:ea typeface="Times New Roman" pitchFamily="18" charset="0"/>
                <a:cs typeface="Times New Roman" pitchFamily="18" charset="0"/>
              </a:rPr>
              <a:t>    and to draw its  I-V characteristics.</a:t>
            </a:r>
          </a:p>
          <a:p>
            <a:pPr marL="0" marR="0" lvl="0" indent="0" algn="l" defTabSz="914400" rtl="0" eaLnBrk="0" fontAlgn="base" latinLnBrk="0" hangingPunct="0">
              <a:lnSpc>
                <a:spcPct val="100000"/>
              </a:lnSpc>
              <a:spcBef>
                <a:spcPct val="0"/>
              </a:spcBef>
              <a:spcAft>
                <a:spcPct val="0"/>
              </a:spcAft>
              <a:buClrTx/>
              <a:buSzTx/>
              <a:tabLst>
                <a:tab pos="285750" algn="l"/>
                <a:tab pos="514350" algn="l"/>
              </a:tabLst>
            </a:pPr>
            <a:r>
              <a:rPr kumimoji="0" lang="en-US" sz="2000" b="0" i="0" u="none" strike="noStrike" cap="none" normalizeH="0" baseline="0" dirty="0" smtClean="0">
                <a:ln>
                  <a:noFill/>
                </a:ln>
                <a:solidFill>
                  <a:srgbClr val="333333"/>
                </a:solidFill>
                <a:effectLst/>
                <a:latin typeface="Times New Roman" pitchFamily="18" charset="0"/>
                <a:ea typeface="Times New Roman" pitchFamily="18" charset="0"/>
                <a:cs typeface="Times New Roman" pitchFamily="18" charset="0"/>
              </a:rPr>
              <a:t> </a:t>
            </a: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285750" algn="l"/>
                <a:tab pos="514350" algn="l"/>
              </a:tabLst>
            </a:pPr>
            <a:r>
              <a:rPr kumimoji="0" lang="en-US" sz="2000" b="0" i="0" u="none" strike="noStrike" cap="none" normalizeH="0" baseline="0" dirty="0" smtClean="0">
                <a:ln>
                  <a:noFill/>
                </a:ln>
                <a:solidFill>
                  <a:srgbClr val="333333"/>
                </a:solidFill>
                <a:effectLst/>
                <a:latin typeface="Times New Roman" pitchFamily="18" charset="0"/>
                <a:ea typeface="Times New Roman" pitchFamily="18" charset="0"/>
                <a:cs typeface="Times New Roman" pitchFamily="18" charset="0"/>
              </a:rPr>
              <a:t>   Understanding of the operation mechanism of solar cells, LEDs, lasers and      FETs, so that can draw the band diagram to explain their I-V characteristics and   functionalities. </a:t>
            </a: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extLst>
      <p:ext uri="{BB962C8B-B14F-4D97-AF65-F5344CB8AC3E}">
        <p14:creationId xmlns="" xmlns:p14="http://schemas.microsoft.com/office/powerpoint/2010/main" val="19479074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Dr. Nasim Zafar</a:t>
            </a:r>
            <a:endParaRPr lang="en-US" dirty="0"/>
          </a:p>
        </p:txBody>
      </p:sp>
      <p:sp>
        <p:nvSpPr>
          <p:cNvPr id="3" name="Slide Number Placeholder 2"/>
          <p:cNvSpPr>
            <a:spLocks noGrp="1"/>
          </p:cNvSpPr>
          <p:nvPr>
            <p:ph type="sldNum" sz="quarter" idx="12"/>
          </p:nvPr>
        </p:nvSpPr>
        <p:spPr/>
        <p:txBody>
          <a:bodyPr/>
          <a:lstStyle/>
          <a:p>
            <a:fld id="{74385F83-F7A7-4B06-A058-A4B9A9035854}" type="slidenum">
              <a:rPr lang="en-US" smtClean="0"/>
              <a:pPr/>
              <a:t>12</a:t>
            </a:fld>
            <a:endParaRPr lang="en-US" dirty="0"/>
          </a:p>
        </p:txBody>
      </p:sp>
      <p:sp>
        <p:nvSpPr>
          <p:cNvPr id="73729" name="Rectangle 1"/>
          <p:cNvSpPr>
            <a:spLocks noChangeArrowheads="1"/>
          </p:cNvSpPr>
          <p:nvPr/>
        </p:nvSpPr>
        <p:spPr bwMode="auto">
          <a:xfrm>
            <a:off x="0" y="378769"/>
            <a:ext cx="8991600"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tab pos="514350" algn="l"/>
              </a:tabLst>
            </a:pPr>
            <a:endParaRPr kumimoji="0" lang="en-US" sz="2000" b="0" i="0" u="none" strike="noStrike" cap="none" normalizeH="0" baseline="0" dirty="0" smtClean="0">
              <a:ln>
                <a:noFill/>
              </a:ln>
              <a:solidFill>
                <a:srgbClr val="333333"/>
              </a:solidFill>
              <a:effectLst/>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Char char="•"/>
              <a:tabLst>
                <a:tab pos="514350" algn="l"/>
              </a:tabLst>
            </a:pPr>
            <a:endParaRPr lang="en-US" sz="2000" dirty="0">
              <a:solidFill>
                <a:srgbClr val="333333"/>
              </a:solidFill>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Char char="•"/>
              <a:tabLst>
                <a:tab pos="514350" algn="l"/>
              </a:tabLst>
            </a:pPr>
            <a:endParaRPr kumimoji="0" lang="en-US" sz="2000" b="0" i="0" u="none" strike="noStrike" cap="none" normalizeH="0" baseline="0" dirty="0" smtClean="0">
              <a:ln>
                <a:noFill/>
              </a:ln>
              <a:solidFill>
                <a:srgbClr val="333333"/>
              </a:solidFill>
              <a:effectLst/>
              <a:latin typeface="Times New Roman" pitchFamily="18" charset="0"/>
              <a:ea typeface="Times New Roman" pitchFamily="18" charset="0"/>
              <a:cs typeface="Times New Roman" pitchFamily="18" charset="0"/>
            </a:endParaRPr>
          </a:p>
          <a:p>
            <a:pPr lvl="0" eaLnBrk="0" fontAlgn="base" hangingPunct="0">
              <a:spcBef>
                <a:spcPct val="0"/>
              </a:spcBef>
              <a:spcAft>
                <a:spcPct val="0"/>
              </a:spcAft>
              <a:buFontTx/>
              <a:buChar char="•"/>
              <a:tabLst>
                <a:tab pos="285750" algn="l"/>
                <a:tab pos="514350" algn="l"/>
              </a:tabLst>
            </a:pPr>
            <a:r>
              <a:rPr lang="en-US" sz="2000" dirty="0" smtClean="0">
                <a:solidFill>
                  <a:srgbClr val="333333"/>
                </a:solidFill>
                <a:latin typeface="Times New Roman" pitchFamily="18" charset="0"/>
                <a:ea typeface="Times New Roman" pitchFamily="18" charset="0"/>
                <a:cs typeface="Times New Roman" pitchFamily="18" charset="0"/>
              </a:rPr>
              <a:t>Understanding </a:t>
            </a:r>
            <a:r>
              <a:rPr lang="en-US" sz="2000" dirty="0">
                <a:solidFill>
                  <a:srgbClr val="333333"/>
                </a:solidFill>
                <a:latin typeface="Times New Roman" pitchFamily="18" charset="0"/>
                <a:ea typeface="Times New Roman" pitchFamily="18" charset="0"/>
                <a:cs typeface="Times New Roman" pitchFamily="18" charset="0"/>
              </a:rPr>
              <a:t>of the </a:t>
            </a:r>
            <a:r>
              <a:rPr lang="en-US" sz="2000" b="1" dirty="0">
                <a:solidFill>
                  <a:srgbClr val="C00000"/>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operation mechanism </a:t>
            </a:r>
            <a:r>
              <a:rPr lang="en-US" sz="2000" dirty="0">
                <a:solidFill>
                  <a:srgbClr val="333333"/>
                </a:solidFill>
                <a:latin typeface="Times New Roman" pitchFamily="18" charset="0"/>
                <a:ea typeface="Times New Roman" pitchFamily="18" charset="0"/>
                <a:cs typeface="Times New Roman" pitchFamily="18" charset="0"/>
              </a:rPr>
              <a:t>of solar cells, LEDs, lasers and FETs, so that can draw the band diagram to explain their I-V characteristics and functionalities. </a:t>
            </a:r>
            <a:endParaRPr lang="en-US" sz="2000" dirty="0">
              <a:solidFill>
                <a:prstClr val="black"/>
              </a:solidFill>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tabLst>
                <a:tab pos="514350" algn="l"/>
              </a:tabLst>
            </a:pPr>
            <a:endParaRPr lang="en-US" sz="2000" dirty="0">
              <a:solidFill>
                <a:srgbClr val="333333"/>
              </a:solidFill>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Char char="•"/>
              <a:tabLst>
                <a:tab pos="514350" algn="l"/>
              </a:tabLst>
            </a:pPr>
            <a:r>
              <a:rPr kumimoji="0" lang="en-US" sz="2000" b="0" i="0" u="none" strike="noStrike" cap="none" normalizeH="0" baseline="0" dirty="0" smtClean="0">
                <a:ln>
                  <a:noFill/>
                </a:ln>
                <a:solidFill>
                  <a:srgbClr val="333333"/>
                </a:solidFill>
                <a:effectLst/>
                <a:latin typeface="Times New Roman" pitchFamily="18" charset="0"/>
                <a:ea typeface="Times New Roman" pitchFamily="18" charset="0"/>
                <a:cs typeface="Times New Roman" pitchFamily="18" charset="0"/>
              </a:rPr>
              <a:t>Ability to describe major </a:t>
            </a:r>
            <a:r>
              <a:rPr kumimoji="0" lang="en-US" sz="2000" b="1" i="0" u="none" strike="noStrike" cap="none" normalizeH="0" baseline="0" dirty="0" smtClean="0">
                <a:ln>
                  <a:noFill/>
                </a:ln>
                <a:solidFill>
                  <a:srgbClr val="C00000"/>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growth techniques </a:t>
            </a:r>
            <a:r>
              <a:rPr kumimoji="0" lang="en-US" sz="2000" b="0" i="0" u="none" strike="noStrike" cap="none" normalizeH="0" baseline="0" dirty="0" smtClean="0">
                <a:ln>
                  <a:noFill/>
                </a:ln>
                <a:solidFill>
                  <a:srgbClr val="333333"/>
                </a:solidFill>
                <a:effectLst/>
                <a:latin typeface="Times New Roman" pitchFamily="18" charset="0"/>
                <a:ea typeface="Times New Roman" pitchFamily="18" charset="0"/>
                <a:cs typeface="Times New Roman" pitchFamily="18" charset="0"/>
              </a:rPr>
              <a:t>of bulk, thin film, and</a:t>
            </a:r>
          </a:p>
          <a:p>
            <a:pPr marL="0" marR="0" lvl="0" indent="0" algn="l" defTabSz="914400" rtl="0" eaLnBrk="1" fontAlgn="base" latinLnBrk="0" hangingPunct="1">
              <a:lnSpc>
                <a:spcPct val="100000"/>
              </a:lnSpc>
              <a:spcBef>
                <a:spcPct val="0"/>
              </a:spcBef>
              <a:spcAft>
                <a:spcPct val="0"/>
              </a:spcAft>
              <a:buClrTx/>
              <a:buSzTx/>
              <a:tabLst>
                <a:tab pos="514350" algn="l"/>
              </a:tabLst>
            </a:pPr>
            <a:endParaRPr kumimoji="0" lang="en-US" sz="2000" b="0" i="0" u="none" strike="noStrike" cap="none" normalizeH="0" baseline="0" dirty="0" smtClean="0">
              <a:ln>
                <a:noFill/>
              </a:ln>
              <a:solidFill>
                <a:srgbClr val="333333"/>
              </a:solidFill>
              <a:effectLst/>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tabLst>
                <a:tab pos="514350" algn="l"/>
              </a:tabLst>
            </a:pPr>
            <a:r>
              <a:rPr kumimoji="0" lang="en-US" sz="2000" b="0" i="0" u="none" strike="noStrike" cap="none" normalizeH="0" dirty="0" smtClean="0">
                <a:ln>
                  <a:noFill/>
                </a:ln>
                <a:solidFill>
                  <a:srgbClr val="333333"/>
                </a:solidFill>
                <a:effectLst/>
                <a:latin typeface="Times New Roman" pitchFamily="18" charset="0"/>
                <a:ea typeface="Times New Roman" pitchFamily="18" charset="0"/>
                <a:cs typeface="Times New Roman" pitchFamily="18" charset="0"/>
              </a:rPr>
              <a:t> </a:t>
            </a:r>
            <a:r>
              <a:rPr kumimoji="0" lang="en-US" sz="2000" b="0" i="0" u="none" strike="noStrike" cap="none" normalizeH="0" baseline="0" dirty="0" smtClean="0">
                <a:ln>
                  <a:noFill/>
                </a:ln>
                <a:solidFill>
                  <a:srgbClr val="333333"/>
                </a:solidFill>
                <a:effectLst/>
                <a:latin typeface="Times New Roman" pitchFamily="18" charset="0"/>
                <a:ea typeface="Times New Roman" pitchFamily="18" charset="0"/>
                <a:cs typeface="Times New Roman" pitchFamily="18" charset="0"/>
              </a:rPr>
              <a:t> </a:t>
            </a:r>
            <a:r>
              <a:rPr kumimoji="0" lang="en-US" sz="2000" b="0" i="0" u="none" strike="noStrike" cap="none" normalizeH="0" baseline="0" dirty="0" err="1" smtClean="0">
                <a:ln>
                  <a:noFill/>
                </a:ln>
                <a:solidFill>
                  <a:srgbClr val="333333"/>
                </a:solidFill>
                <a:effectLst/>
                <a:latin typeface="Times New Roman" pitchFamily="18" charset="0"/>
                <a:ea typeface="Times New Roman" pitchFamily="18" charset="0"/>
                <a:cs typeface="Times New Roman" pitchFamily="18" charset="0"/>
              </a:rPr>
              <a:t>nanostructured</a:t>
            </a:r>
            <a:r>
              <a:rPr kumimoji="0" lang="en-US" sz="2000" b="0" i="0" u="none" strike="noStrike" cap="none" normalizeH="0" baseline="0" dirty="0" smtClean="0">
                <a:ln>
                  <a:noFill/>
                </a:ln>
                <a:solidFill>
                  <a:srgbClr val="333333"/>
                </a:solidFill>
                <a:effectLst/>
                <a:latin typeface="Times New Roman" pitchFamily="18" charset="0"/>
                <a:ea typeface="Times New Roman" pitchFamily="18" charset="0"/>
                <a:cs typeface="Times New Roman" pitchFamily="18" charset="0"/>
              </a:rPr>
              <a:t> semiconductors. </a:t>
            </a:r>
          </a:p>
          <a:p>
            <a:pPr marL="0" marR="0" lvl="0" indent="0" algn="l" defTabSz="914400" rtl="0" eaLnBrk="1" fontAlgn="base" latinLnBrk="0" hangingPunct="1">
              <a:lnSpc>
                <a:spcPct val="100000"/>
              </a:lnSpc>
              <a:spcBef>
                <a:spcPct val="0"/>
              </a:spcBef>
              <a:spcAft>
                <a:spcPct val="0"/>
              </a:spcAft>
              <a:buClrTx/>
              <a:buSzTx/>
              <a:tabLst>
                <a:tab pos="514350" algn="l"/>
              </a:tabLst>
            </a:pP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514350" algn="l"/>
              </a:tabLst>
            </a:pPr>
            <a:r>
              <a:rPr kumimoji="0" lang="en-US" sz="2000" b="0" i="0" u="none" strike="noStrike" cap="none" normalizeH="0" baseline="0" dirty="0" smtClean="0">
                <a:ln>
                  <a:noFill/>
                </a:ln>
                <a:solidFill>
                  <a:srgbClr val="333333"/>
                </a:solidFill>
                <a:effectLst/>
                <a:latin typeface="Times New Roman" pitchFamily="18" charset="0"/>
                <a:ea typeface="Times New Roman" pitchFamily="18" charset="0"/>
                <a:cs typeface="Times New Roman" pitchFamily="18" charset="0"/>
              </a:rPr>
              <a:t>Basic knowledge of doping, purification, oxidation, </a:t>
            </a:r>
            <a:r>
              <a:rPr kumimoji="0" lang="en-US" sz="2000" b="0" i="0" u="none" strike="noStrike" cap="none" normalizeH="0" baseline="0" dirty="0" err="1" smtClean="0">
                <a:ln>
                  <a:noFill/>
                </a:ln>
                <a:solidFill>
                  <a:srgbClr val="333333"/>
                </a:solidFill>
                <a:effectLst/>
                <a:latin typeface="Times New Roman" pitchFamily="18" charset="0"/>
                <a:ea typeface="Times New Roman" pitchFamily="18" charset="0"/>
                <a:cs typeface="Times New Roman" pitchFamily="18" charset="0"/>
              </a:rPr>
              <a:t>gettering</a:t>
            </a:r>
            <a:r>
              <a:rPr kumimoji="0" lang="en-US" sz="2000" b="0" i="0" u="none" strike="noStrike" cap="none" normalizeH="0" baseline="0" dirty="0" smtClean="0">
                <a:ln>
                  <a:noFill/>
                </a:ln>
                <a:solidFill>
                  <a:srgbClr val="333333"/>
                </a:solidFill>
                <a:effectLst/>
                <a:latin typeface="Times New Roman" pitchFamily="18" charset="0"/>
                <a:ea typeface="Times New Roman" pitchFamily="18" charset="0"/>
                <a:cs typeface="Times New Roman" pitchFamily="18" charset="0"/>
              </a:rPr>
              <a:t>, diffusion, implantation, metallization, lithography and etching in </a:t>
            </a:r>
            <a:r>
              <a:rPr kumimoji="0" lang="en-US" sz="2000" b="1" i="0" u="none" strike="noStrike" cap="none" normalizeH="0" baseline="0" dirty="0" smtClean="0">
                <a:ln>
                  <a:noFill/>
                </a:ln>
                <a:solidFill>
                  <a:srgbClr val="C00000"/>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semiconductor processing. </a:t>
            </a:r>
          </a:p>
          <a:p>
            <a:pPr marL="0" marR="0" lvl="0" indent="0" algn="l" defTabSz="914400" rtl="0" eaLnBrk="0" fontAlgn="base" latinLnBrk="0" hangingPunct="0">
              <a:lnSpc>
                <a:spcPct val="100000"/>
              </a:lnSpc>
              <a:spcBef>
                <a:spcPct val="0"/>
              </a:spcBef>
              <a:spcAft>
                <a:spcPct val="0"/>
              </a:spcAft>
              <a:buClrTx/>
              <a:buSzTx/>
              <a:tabLst>
                <a:tab pos="514350" algn="l"/>
              </a:tabLst>
            </a:pP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tabLst>
                <a:tab pos="514350" algn="l"/>
              </a:tabLst>
            </a:pPr>
            <a:r>
              <a:rPr lang="en-US" sz="2000" dirty="0" smtClean="0">
                <a:solidFill>
                  <a:srgbClr val="333333"/>
                </a:solidFill>
                <a:latin typeface="Times New Roman" pitchFamily="18" charset="0"/>
                <a:ea typeface="Times New Roman" pitchFamily="18" charset="0"/>
                <a:cs typeface="Times New Roman" pitchFamily="18" charset="0"/>
              </a:rPr>
              <a:t> </a:t>
            </a:r>
            <a:r>
              <a:rPr kumimoji="0" lang="en-US" sz="2000" b="0" i="0" u="none" strike="noStrike" cap="none" normalizeH="0" baseline="0" dirty="0" smtClean="0">
                <a:ln>
                  <a:noFill/>
                </a:ln>
                <a:solidFill>
                  <a:srgbClr val="333333"/>
                </a:solidFill>
                <a:effectLst/>
                <a:latin typeface="Times New Roman" pitchFamily="18" charset="0"/>
                <a:ea typeface="Times New Roman" pitchFamily="18" charset="0"/>
                <a:cs typeface="Times New Roman" pitchFamily="18" charset="0"/>
              </a:rPr>
              <a:t> </a:t>
            </a:r>
          </a:p>
        </p:txBody>
      </p:sp>
    </p:spTree>
    <p:extLst>
      <p:ext uri="{BB962C8B-B14F-4D97-AF65-F5344CB8AC3E}">
        <p14:creationId xmlns="" xmlns:p14="http://schemas.microsoft.com/office/powerpoint/2010/main" val="27168855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b="1" dirty="0" smtClean="0">
                <a:latin typeface="Times New Roman" pitchFamily="18" charset="0"/>
                <a:cs typeface="Times New Roman" pitchFamily="18" charset="0"/>
              </a:rPr>
              <a:t>Dr. </a:t>
            </a:r>
            <a:r>
              <a:rPr lang="en-US" b="1" dirty="0" err="1" smtClean="0">
                <a:latin typeface="Times New Roman" pitchFamily="18" charset="0"/>
                <a:cs typeface="Times New Roman" pitchFamily="18" charset="0"/>
              </a:rPr>
              <a:t>Nasim</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Zafar</a:t>
            </a:r>
            <a:endParaRPr lang="en-US" b="1" dirty="0">
              <a:latin typeface="Times New Roman" pitchFamily="18" charset="0"/>
              <a:cs typeface="Times New Roman" pitchFamily="18" charset="0"/>
            </a:endParaRPr>
          </a:p>
        </p:txBody>
      </p:sp>
      <p:sp>
        <p:nvSpPr>
          <p:cNvPr id="3" name="Slide Number Placeholder 2"/>
          <p:cNvSpPr>
            <a:spLocks noGrp="1"/>
          </p:cNvSpPr>
          <p:nvPr>
            <p:ph type="sldNum" sz="quarter" idx="12"/>
          </p:nvPr>
        </p:nvSpPr>
        <p:spPr/>
        <p:txBody>
          <a:bodyPr/>
          <a:lstStyle/>
          <a:p>
            <a:fld id="{74385F83-F7A7-4B06-A058-A4B9A9035854}" type="slidenum">
              <a:rPr lang="en-US" smtClean="0"/>
              <a:pPr/>
              <a:t>13</a:t>
            </a:fld>
            <a:endParaRPr lang="en-US" dirty="0"/>
          </a:p>
        </p:txBody>
      </p:sp>
      <p:sp>
        <p:nvSpPr>
          <p:cNvPr id="71682" name="Rectangle 2"/>
          <p:cNvSpPr>
            <a:spLocks noChangeArrowheads="1"/>
          </p:cNvSpPr>
          <p:nvPr/>
        </p:nvSpPr>
        <p:spPr bwMode="auto">
          <a:xfrm>
            <a:off x="304800" y="490709"/>
            <a:ext cx="8534400" cy="517064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eaLnBrk="0" fontAlgn="base" hangingPunct="0">
              <a:spcBef>
                <a:spcPct val="50000"/>
              </a:spcBef>
              <a:spcAft>
                <a:spcPct val="0"/>
              </a:spcAft>
            </a:pPr>
            <a:r>
              <a:rPr lang="en-US" sz="2400" kern="0" dirty="0" smtClean="0">
                <a:solidFill>
                  <a:srgbClr val="000000"/>
                </a:solidFill>
                <a:latin typeface="Times New Roman"/>
              </a:rPr>
              <a:t>     </a:t>
            </a:r>
          </a:p>
          <a:p>
            <a:pPr lvl="0" eaLnBrk="0" fontAlgn="base" hangingPunct="0">
              <a:spcBef>
                <a:spcPct val="50000"/>
              </a:spcBef>
              <a:spcAft>
                <a:spcPct val="0"/>
              </a:spcAft>
            </a:pPr>
            <a:r>
              <a:rPr lang="en-US" sz="2400" b="1" kern="0" dirty="0" smtClean="0">
                <a:solidFill>
                  <a:srgbClr val="000000"/>
                </a:solidFill>
                <a:latin typeface="Times New Roman"/>
              </a:rPr>
              <a:t>     Lecture No. 1</a:t>
            </a:r>
          </a:p>
          <a:p>
            <a:pPr lvl="0" eaLnBrk="0" fontAlgn="base" hangingPunct="0">
              <a:spcBef>
                <a:spcPct val="50000"/>
              </a:spcBef>
              <a:spcAft>
                <a:spcPct val="0"/>
              </a:spcAft>
            </a:pPr>
            <a:r>
              <a:rPr lang="en-US" sz="2400" kern="0" dirty="0">
                <a:solidFill>
                  <a:srgbClr val="000000"/>
                </a:solidFill>
                <a:latin typeface="Times New Roman"/>
              </a:rPr>
              <a:t> </a:t>
            </a:r>
            <a:r>
              <a:rPr lang="en-US" sz="2400" kern="0" dirty="0" smtClean="0">
                <a:solidFill>
                  <a:srgbClr val="000000"/>
                </a:solidFill>
                <a:latin typeface="Times New Roman"/>
              </a:rPr>
              <a:t>    In </a:t>
            </a:r>
            <a:r>
              <a:rPr lang="en-US" sz="2400" kern="0" dirty="0">
                <a:solidFill>
                  <a:srgbClr val="000000"/>
                </a:solidFill>
                <a:latin typeface="Times New Roman"/>
              </a:rPr>
              <a:t>this lecture we will cover the following topics:</a:t>
            </a:r>
          </a:p>
          <a:p>
            <a:pPr marL="457200" lvl="0" indent="-457200" eaLnBrk="0" fontAlgn="base" hangingPunct="0">
              <a:spcBef>
                <a:spcPct val="50000"/>
              </a:spcBef>
              <a:spcAft>
                <a:spcPct val="0"/>
              </a:spcAft>
              <a:buAutoNum type="arabicPeriod"/>
            </a:pPr>
            <a:r>
              <a:rPr lang="en-US" sz="2400" b="1" dirty="0" smtClean="0">
                <a:solidFill>
                  <a:srgbClr val="C00000"/>
                </a:solidFill>
                <a:latin typeface="Times New Roman" pitchFamily="18" charset="0"/>
                <a:ea typeface="Calibri" pitchFamily="34" charset="0"/>
                <a:cs typeface="Times New Roman" pitchFamily="18" charset="0"/>
              </a:rPr>
              <a:t>Semiconductor </a:t>
            </a:r>
            <a:r>
              <a:rPr lang="en-US" sz="2400" b="1" dirty="0">
                <a:solidFill>
                  <a:srgbClr val="C00000"/>
                </a:solidFill>
                <a:latin typeface="Times New Roman" pitchFamily="18" charset="0"/>
                <a:ea typeface="Calibri" pitchFamily="34" charset="0"/>
                <a:cs typeface="Times New Roman" pitchFamily="18" charset="0"/>
              </a:rPr>
              <a:t>Materials-Introduction</a:t>
            </a:r>
            <a:r>
              <a:rPr lang="en-US" sz="2400" b="1" dirty="0" smtClean="0">
                <a:solidFill>
                  <a:srgbClr val="C00000"/>
                </a:solidFill>
                <a:latin typeface="Times New Roman" pitchFamily="18" charset="0"/>
                <a:ea typeface="Calibri" pitchFamily="34" charset="0"/>
                <a:cs typeface="Times New Roman" pitchFamily="18" charset="0"/>
              </a:rPr>
              <a:t>:</a:t>
            </a:r>
          </a:p>
          <a:p>
            <a:pPr lvl="0" eaLnBrk="0" fontAlgn="base" hangingPunct="0">
              <a:spcBef>
                <a:spcPct val="50000"/>
              </a:spcBef>
              <a:spcAft>
                <a:spcPct val="0"/>
              </a:spcAft>
            </a:pPr>
            <a:endParaRPr lang="en-US" sz="2400" b="1" dirty="0">
              <a:solidFill>
                <a:srgbClr val="C00000"/>
              </a:solidFill>
              <a:latin typeface="Times New Roman" pitchFamily="18" charset="0"/>
              <a:ea typeface="Calibri" pitchFamily="34" charset="0"/>
              <a:cs typeface="Times New Roman" pitchFamily="18" charset="0"/>
            </a:endParaRPr>
          </a:p>
          <a:p>
            <a:pPr lvl="1" eaLnBrk="0" fontAlgn="base" hangingPunct="0">
              <a:spcBef>
                <a:spcPct val="0"/>
              </a:spcBef>
              <a:spcAft>
                <a:spcPct val="0"/>
              </a:spcAft>
            </a:pPr>
            <a:r>
              <a:rPr lang="en-US" altLang="en-US" b="1" dirty="0" smtClean="0">
                <a:solidFill>
                  <a:srgbClr val="000000"/>
                </a:solidFill>
                <a:latin typeface="Times New Roman"/>
                <a:sym typeface="Wingdings 2"/>
              </a:rPr>
              <a:t>      </a:t>
            </a:r>
            <a:r>
              <a:rPr lang="en-US" altLang="en-US" b="1" dirty="0" smtClean="0">
                <a:solidFill>
                  <a:srgbClr val="000000"/>
                </a:solidFill>
                <a:latin typeface="Times New Roman"/>
              </a:rPr>
              <a:t>The </a:t>
            </a:r>
            <a:r>
              <a:rPr lang="en-US" altLang="en-US" b="1" dirty="0">
                <a:solidFill>
                  <a:srgbClr val="000000"/>
                </a:solidFill>
                <a:latin typeface="Times New Roman"/>
              </a:rPr>
              <a:t>quantization concept</a:t>
            </a:r>
          </a:p>
          <a:p>
            <a:pPr lvl="1" fontAlgn="base">
              <a:lnSpc>
                <a:spcPct val="150000"/>
              </a:lnSpc>
              <a:spcBef>
                <a:spcPct val="0"/>
              </a:spcBef>
              <a:spcAft>
                <a:spcPct val="0"/>
              </a:spcAft>
              <a:tabLst>
                <a:tab pos="685800" algn="l"/>
              </a:tabLst>
            </a:pPr>
            <a:r>
              <a:rPr lang="en-US" b="1" dirty="0">
                <a:solidFill>
                  <a:prstClr val="black"/>
                </a:solidFill>
                <a:latin typeface="Times New Roman" pitchFamily="18" charset="0"/>
                <a:ea typeface="Calibri" pitchFamily="34" charset="0"/>
                <a:cs typeface="Times New Roman" pitchFamily="18" charset="0"/>
                <a:sym typeface="Wingdings 2"/>
              </a:rPr>
              <a:t>   	</a:t>
            </a:r>
            <a:r>
              <a:rPr lang="en-US" b="1" dirty="0">
                <a:solidFill>
                  <a:prstClr val="black"/>
                </a:solidFill>
                <a:latin typeface="Times New Roman" pitchFamily="18" charset="0"/>
                <a:ea typeface="Calibri" pitchFamily="34" charset="0"/>
                <a:cs typeface="Times New Roman" pitchFamily="18" charset="0"/>
              </a:rPr>
              <a:t>Band Theory of Solids</a:t>
            </a:r>
            <a:endParaRPr lang="en-US" b="1" dirty="0">
              <a:solidFill>
                <a:srgbClr val="000099"/>
              </a:solidFill>
              <a:latin typeface="Times New Roman" pitchFamily="18" charset="0"/>
              <a:ea typeface="Calibri" pitchFamily="34" charset="0"/>
              <a:cs typeface="Times New Roman" pitchFamily="18" charset="0"/>
            </a:endParaRPr>
          </a:p>
          <a:p>
            <a:pPr lvl="1" algn="just" eaLnBrk="0" fontAlgn="base" hangingPunct="0">
              <a:lnSpc>
                <a:spcPct val="150000"/>
              </a:lnSpc>
              <a:spcBef>
                <a:spcPct val="0"/>
              </a:spcBef>
              <a:spcAft>
                <a:spcPct val="0"/>
              </a:spcAft>
              <a:tabLst>
                <a:tab pos="685800" algn="l"/>
              </a:tabLst>
            </a:pPr>
            <a:r>
              <a:rPr lang="en-US" b="1" dirty="0">
                <a:solidFill>
                  <a:prstClr val="black"/>
                </a:solidFill>
                <a:latin typeface="Times New Roman" pitchFamily="18" charset="0"/>
                <a:ea typeface="Calibri" pitchFamily="34" charset="0"/>
                <a:cs typeface="Times New Roman" pitchFamily="18" charset="0"/>
                <a:sym typeface="Wingdings 2"/>
              </a:rPr>
              <a:t>   	</a:t>
            </a:r>
            <a:r>
              <a:rPr lang="en-US" b="1" dirty="0">
                <a:solidFill>
                  <a:prstClr val="black"/>
                </a:solidFill>
                <a:latin typeface="Times New Roman" pitchFamily="18" charset="0"/>
                <a:ea typeface="Calibri" pitchFamily="34" charset="0"/>
                <a:cs typeface="Times New Roman" pitchFamily="18" charset="0"/>
              </a:rPr>
              <a:t>Band Gap and Material Classification</a:t>
            </a:r>
          </a:p>
          <a:p>
            <a:pPr lvl="1" algn="just" eaLnBrk="0" fontAlgn="base" hangingPunct="0">
              <a:lnSpc>
                <a:spcPct val="150000"/>
              </a:lnSpc>
              <a:spcBef>
                <a:spcPct val="0"/>
              </a:spcBef>
              <a:spcAft>
                <a:spcPct val="0"/>
              </a:spcAft>
              <a:tabLst>
                <a:tab pos="685800" algn="l"/>
              </a:tabLst>
            </a:pPr>
            <a:r>
              <a:rPr lang="en-US" dirty="0">
                <a:solidFill>
                  <a:prstClr val="black"/>
                </a:solidFill>
                <a:latin typeface="Times New Roman" pitchFamily="18" charset="0"/>
                <a:ea typeface="Calibri" pitchFamily="34" charset="0"/>
                <a:cs typeface="Times New Roman" pitchFamily="18" charset="0"/>
                <a:sym typeface="Wingdings 2"/>
              </a:rPr>
              <a:t>   	</a:t>
            </a:r>
            <a:r>
              <a:rPr lang="en-US" b="1" dirty="0">
                <a:solidFill>
                  <a:prstClr val="black"/>
                </a:solidFill>
                <a:latin typeface="Times New Roman" pitchFamily="18" charset="0"/>
                <a:ea typeface="Calibri" pitchFamily="34" charset="0"/>
                <a:cs typeface="Times New Roman" pitchFamily="18" charset="0"/>
              </a:rPr>
              <a:t>Semiconductor </a:t>
            </a:r>
            <a:r>
              <a:rPr lang="en-US" b="1" dirty="0" smtClean="0">
                <a:solidFill>
                  <a:prstClr val="black"/>
                </a:solidFill>
                <a:latin typeface="Times New Roman" pitchFamily="18" charset="0"/>
                <a:ea typeface="Calibri" pitchFamily="34" charset="0"/>
                <a:cs typeface="Times New Roman" pitchFamily="18" charset="0"/>
              </a:rPr>
              <a:t>Materials</a:t>
            </a:r>
          </a:p>
          <a:p>
            <a:pPr lvl="1" algn="just" eaLnBrk="0" fontAlgn="base" hangingPunct="0">
              <a:lnSpc>
                <a:spcPct val="150000"/>
              </a:lnSpc>
              <a:spcBef>
                <a:spcPct val="0"/>
              </a:spcBef>
              <a:spcAft>
                <a:spcPct val="0"/>
              </a:spcAft>
              <a:tabLst>
                <a:tab pos="685800" algn="l"/>
              </a:tabLst>
            </a:pPr>
            <a:endParaRPr lang="en-US" b="1" dirty="0">
              <a:solidFill>
                <a:prstClr val="black"/>
              </a:solidFill>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pPr>
            <a:r>
              <a:rPr lang="en-US" sz="2000" b="1" dirty="0">
                <a:solidFill>
                  <a:srgbClr val="333333"/>
                </a:solidFill>
                <a:latin typeface="Times New Roman" pitchFamily="18" charset="0"/>
                <a:ea typeface="Times New Roman" pitchFamily="18" charset="0"/>
                <a:cs typeface="Times New Roman" pitchFamily="18" charset="0"/>
              </a:rPr>
              <a:t>	</a:t>
            </a:r>
            <a:r>
              <a:rPr lang="en-US" sz="2400" b="1" dirty="0" smtClean="0">
                <a:solidFill>
                  <a:srgbClr val="FF0000"/>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M</a:t>
            </a:r>
            <a:r>
              <a:rPr kumimoji="0" lang="en-US" sz="2400" b="1" u="none" strike="noStrike" cap="none" normalizeH="0" baseline="0" dirty="0" smtClean="0">
                <a:ln>
                  <a:noFill/>
                </a:ln>
                <a:solidFill>
                  <a:srgbClr val="FF0000"/>
                </a:solidFill>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rPr>
              <a:t>aterial emphasis: of the BS undergraduate education.</a:t>
            </a:r>
            <a:endParaRPr kumimoji="0" lang="en-US" sz="2400" b="0" u="none" strike="noStrike" cap="none" normalizeH="0" baseline="0" dirty="0" smtClean="0">
              <a:ln>
                <a:no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Right Arrow 5"/>
          <p:cNvSpPr/>
          <p:nvPr/>
        </p:nvSpPr>
        <p:spPr>
          <a:xfrm>
            <a:off x="428624" y="5104257"/>
            <a:ext cx="761999"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sp>
        <p:nvSpPr>
          <p:cNvPr id="7" name="Rectangle 6"/>
          <p:cNvSpPr/>
          <p:nvPr/>
        </p:nvSpPr>
        <p:spPr>
          <a:xfrm>
            <a:off x="1854244" y="304800"/>
            <a:ext cx="4490736" cy="1323439"/>
          </a:xfrm>
          <a:prstGeom prst="rect">
            <a:avLst/>
          </a:prstGeom>
        </p:spPr>
        <p:txBody>
          <a:bodyPr wrap="square">
            <a:spAutoFit/>
          </a:bodyPr>
          <a:lstStyle/>
          <a:p>
            <a:pPr lvl="0" algn="ctr" fontAlgn="base">
              <a:spcBef>
                <a:spcPct val="0"/>
              </a:spcBef>
              <a:spcAft>
                <a:spcPct val="0"/>
              </a:spcAft>
            </a:pPr>
            <a:endParaRPr lang="en-US" sz="2400" b="1" dirty="0" smtClean="0">
              <a:latin typeface="Times New Roman" pitchFamily="18" charset="0"/>
              <a:ea typeface="Times New Roman" pitchFamily="18" charset="0"/>
              <a:cs typeface="Times New Roman" pitchFamily="18" charset="0"/>
            </a:endParaRPr>
          </a:p>
          <a:p>
            <a:pPr lvl="0" algn="ctr" fontAlgn="base">
              <a:spcBef>
                <a:spcPct val="0"/>
              </a:spcBef>
              <a:spcAft>
                <a:spcPct val="0"/>
              </a:spcAft>
            </a:pPr>
            <a:r>
              <a:rPr lang="en-US" sz="2400" b="1" dirty="0" smtClean="0">
                <a:latin typeface="Times New Roman" pitchFamily="18" charset="0"/>
                <a:ea typeface="Times New Roman" pitchFamily="18" charset="0"/>
                <a:cs typeface="Times New Roman" pitchFamily="18" charset="0"/>
              </a:rPr>
              <a:t>Electronics1:  EEE231</a:t>
            </a:r>
          </a:p>
          <a:p>
            <a:pPr lvl="0" algn="ctr" fontAlgn="base">
              <a:spcBef>
                <a:spcPct val="0"/>
              </a:spcBef>
              <a:spcAft>
                <a:spcPct val="0"/>
              </a:spcAft>
            </a:pPr>
            <a:endParaRPr lang="en-US" sz="3200" dirty="0" smtClean="0">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 xmlns:p14="http://schemas.microsoft.com/office/powerpoint/2010/main" val="26264036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solidFill>
                  <a:srgbClr val="04617B">
                    <a:shade val="90000"/>
                  </a:srgbClr>
                </a:solidFill>
              </a:rPr>
              <a:t>Dr. Nasim Zafar</a:t>
            </a:r>
            <a:endParaRPr lang="en-US" dirty="0">
              <a:solidFill>
                <a:srgbClr val="04617B">
                  <a:shade val="90000"/>
                </a:srgbClr>
              </a:solidFill>
            </a:endParaRPr>
          </a:p>
        </p:txBody>
      </p:sp>
      <p:sp>
        <p:nvSpPr>
          <p:cNvPr id="3" name="Slide Number Placeholder 2"/>
          <p:cNvSpPr>
            <a:spLocks noGrp="1"/>
          </p:cNvSpPr>
          <p:nvPr>
            <p:ph type="sldNum" sz="quarter" idx="12"/>
          </p:nvPr>
        </p:nvSpPr>
        <p:spPr/>
        <p:txBody>
          <a:bodyPr/>
          <a:lstStyle/>
          <a:p>
            <a:fld id="{74385F83-F7A7-4B06-A058-A4B9A9035854}" type="slidenum">
              <a:rPr lang="en-US" smtClean="0">
                <a:solidFill>
                  <a:srgbClr val="04617B">
                    <a:shade val="90000"/>
                  </a:srgbClr>
                </a:solidFill>
              </a:rPr>
              <a:pPr/>
              <a:t>14</a:t>
            </a:fld>
            <a:endParaRPr lang="en-US" dirty="0">
              <a:solidFill>
                <a:srgbClr val="04617B">
                  <a:shade val="90000"/>
                </a:srgbClr>
              </a:solidFill>
            </a:endParaRPr>
          </a:p>
        </p:txBody>
      </p:sp>
      <p:sp>
        <p:nvSpPr>
          <p:cNvPr id="4" name="Rectangle 3"/>
          <p:cNvSpPr/>
          <p:nvPr/>
        </p:nvSpPr>
        <p:spPr>
          <a:xfrm>
            <a:off x="1333500" y="2057401"/>
            <a:ext cx="5676900" cy="1384995"/>
          </a:xfrm>
          <a:prstGeom prst="rect">
            <a:avLst/>
          </a:prstGeom>
        </p:spPr>
        <p:txBody>
          <a:bodyPr wrap="square">
            <a:spAutoFit/>
          </a:bodyPr>
          <a:lstStyle/>
          <a:p>
            <a:pPr lvl="1" algn="ctr" eaLnBrk="0" fontAlgn="base" hangingPunct="0">
              <a:lnSpc>
                <a:spcPct val="150000"/>
              </a:lnSpc>
              <a:spcBef>
                <a:spcPct val="0"/>
              </a:spcBef>
              <a:spcAft>
                <a:spcPct val="0"/>
              </a:spcAft>
            </a:pPr>
            <a:r>
              <a:rPr lang="en-US" altLang="en-US" sz="2800" b="1" dirty="0" smtClean="0">
                <a:solidFill>
                  <a:srgbClr val="000000"/>
                </a:solidFill>
                <a:latin typeface="Times New Roman" pitchFamily="18" charset="0"/>
                <a:cs typeface="Times New Roman" pitchFamily="18" charset="0"/>
              </a:rPr>
              <a:t>The </a:t>
            </a:r>
            <a:r>
              <a:rPr lang="en-US" altLang="en-US" sz="2800" b="1" dirty="0">
                <a:solidFill>
                  <a:srgbClr val="000000"/>
                </a:solidFill>
                <a:latin typeface="Times New Roman" pitchFamily="18" charset="0"/>
                <a:cs typeface="Times New Roman" pitchFamily="18" charset="0"/>
              </a:rPr>
              <a:t>quantization </a:t>
            </a:r>
            <a:r>
              <a:rPr lang="en-US" altLang="en-US" sz="2800" b="1" dirty="0" smtClean="0">
                <a:solidFill>
                  <a:srgbClr val="000000"/>
                </a:solidFill>
                <a:latin typeface="Times New Roman" pitchFamily="18" charset="0"/>
                <a:cs typeface="Times New Roman" pitchFamily="18" charset="0"/>
              </a:rPr>
              <a:t>of Electron</a:t>
            </a:r>
          </a:p>
          <a:p>
            <a:pPr lvl="1" algn="ctr" eaLnBrk="0" fontAlgn="base" hangingPunct="0">
              <a:lnSpc>
                <a:spcPct val="150000"/>
              </a:lnSpc>
              <a:spcBef>
                <a:spcPct val="0"/>
              </a:spcBef>
              <a:spcAft>
                <a:spcPct val="0"/>
              </a:spcAft>
            </a:pPr>
            <a:r>
              <a:rPr lang="en-US" altLang="en-US" sz="2800" b="1" dirty="0" smtClean="0">
                <a:solidFill>
                  <a:srgbClr val="000000"/>
                </a:solidFill>
                <a:latin typeface="Times New Roman" pitchFamily="18" charset="0"/>
                <a:cs typeface="Times New Roman" pitchFamily="18" charset="0"/>
              </a:rPr>
              <a:t>Energy States</a:t>
            </a:r>
            <a:endParaRPr lang="en-US" altLang="en-US" sz="2800" b="1" dirty="0">
              <a:solidFill>
                <a:srgbClr val="000000"/>
              </a:solidFill>
              <a:latin typeface="Times New Roman" pitchFamily="18" charset="0"/>
              <a:cs typeface="Times New Roman" pitchFamily="18" charset="0"/>
            </a:endParaRPr>
          </a:p>
        </p:txBody>
      </p:sp>
      <p:pic>
        <p:nvPicPr>
          <p:cNvPr id="5" name="Picture 4" descr="eleve_prof-02"/>
          <p:cNvPicPr>
            <a:picLocks noChangeAspect="1" noChangeArrowheads="1" noCrop="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04800" y="381000"/>
            <a:ext cx="1905000" cy="1905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22481772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D6FC28D6-5A1F-476A-8D07-A5866389CF82}" type="slidenum">
              <a:rPr lang="en-US" sz="1400" smtClean="0">
                <a:solidFill>
                  <a:srgbClr val="000000"/>
                </a:solidFill>
              </a:rPr>
              <a:pPr/>
              <a:t>15</a:t>
            </a:fld>
            <a:endParaRPr lang="en-US" sz="1400" smtClean="0">
              <a:solidFill>
                <a:srgbClr val="000000"/>
              </a:solidFill>
            </a:endParaRPr>
          </a:p>
        </p:txBody>
      </p:sp>
      <p:sp>
        <p:nvSpPr>
          <p:cNvPr id="6147" name="Text Box 2"/>
          <p:cNvSpPr txBox="1">
            <a:spLocks noChangeArrowheads="1"/>
          </p:cNvSpPr>
          <p:nvPr/>
        </p:nvSpPr>
        <p:spPr bwMode="auto">
          <a:xfrm>
            <a:off x="990600" y="335756"/>
            <a:ext cx="6934200"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0" fontAlgn="base" hangingPunct="0">
              <a:spcBef>
                <a:spcPct val="0"/>
              </a:spcBef>
              <a:spcAft>
                <a:spcPct val="0"/>
              </a:spcAft>
            </a:pPr>
            <a:r>
              <a:rPr lang="en-US" sz="2800" b="1" dirty="0" smtClean="0">
                <a:solidFill>
                  <a:srgbClr val="000000"/>
                </a:solidFill>
                <a:effectLst>
                  <a:outerShdw blurRad="38100" dist="38100" dir="2700000" algn="tl">
                    <a:srgbClr val="000000">
                      <a:alpha val="43137"/>
                    </a:srgbClr>
                  </a:outerShdw>
                </a:effectLst>
              </a:rPr>
              <a:t>Quantization Concept</a:t>
            </a:r>
          </a:p>
        </p:txBody>
      </p:sp>
      <p:sp>
        <p:nvSpPr>
          <p:cNvPr id="6148" name="Text Box 5"/>
          <p:cNvSpPr txBox="1">
            <a:spLocks noChangeArrowheads="1"/>
          </p:cNvSpPr>
          <p:nvPr/>
        </p:nvSpPr>
        <p:spPr bwMode="auto">
          <a:xfrm>
            <a:off x="685800" y="1143000"/>
            <a:ext cx="7848600" cy="12557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R="0" lvl="0">
              <a:lnSpc>
                <a:spcPct val="115000"/>
              </a:lnSpc>
              <a:spcBef>
                <a:spcPts val="0"/>
              </a:spcBef>
              <a:spcAft>
                <a:spcPts val="0"/>
              </a:spcAft>
              <a:tabLst>
                <a:tab pos="457200" algn="l"/>
              </a:tabLst>
            </a:pPr>
            <a:r>
              <a:rPr lang="en-US" b="1" i="1" dirty="0" smtClean="0">
                <a:latin typeface="Times New Roman"/>
                <a:ea typeface="Times New Roman"/>
              </a:rPr>
              <a:t>Quantum </a:t>
            </a:r>
            <a:r>
              <a:rPr lang="en-US" b="1" i="1" dirty="0">
                <a:latin typeface="Times New Roman"/>
                <a:ea typeface="Times New Roman"/>
              </a:rPr>
              <a:t>Mechanics </a:t>
            </a:r>
            <a:r>
              <a:rPr lang="en-US" b="1" i="1" dirty="0">
                <a:latin typeface="Times New Roman"/>
                <a:ea typeface="Times New Roman"/>
                <a:sym typeface="Symbol"/>
              </a:rPr>
              <a:t></a:t>
            </a:r>
            <a:r>
              <a:rPr lang="en-US" b="1" i="1" dirty="0">
                <a:latin typeface="Times New Roman"/>
                <a:ea typeface="Times New Roman"/>
              </a:rPr>
              <a:t> discrete energy </a:t>
            </a:r>
            <a:r>
              <a:rPr lang="en-US" b="1" i="1" dirty="0" smtClean="0">
                <a:latin typeface="Times New Roman"/>
                <a:ea typeface="Times New Roman"/>
              </a:rPr>
              <a:t>levels</a:t>
            </a:r>
            <a:endParaRPr lang="en-US" i="1" dirty="0">
              <a:latin typeface="Times New Roman"/>
              <a:ea typeface="Times New Roman"/>
            </a:endParaRPr>
          </a:p>
          <a:p>
            <a:pPr eaLnBrk="0" fontAlgn="base" hangingPunct="0">
              <a:spcBef>
                <a:spcPct val="0"/>
              </a:spcBef>
              <a:spcAft>
                <a:spcPct val="0"/>
              </a:spcAft>
            </a:pPr>
            <a:r>
              <a:rPr lang="en-US" dirty="0">
                <a:solidFill>
                  <a:srgbClr val="000000"/>
                </a:solidFill>
              </a:rPr>
              <a:t>T</a:t>
            </a:r>
            <a:r>
              <a:rPr lang="en-US" dirty="0" smtClean="0">
                <a:solidFill>
                  <a:srgbClr val="000000"/>
                </a:solidFill>
              </a:rPr>
              <a:t>hat the radiation (i.e. electromagnetic waves) is emitted and absorbed as discrete energy quanta - </a:t>
            </a:r>
            <a:r>
              <a:rPr lang="en-US" b="1" dirty="0" smtClean="0">
                <a:solidFill>
                  <a:srgbClr val="FF0000"/>
                </a:solidFill>
              </a:rPr>
              <a:t>photons</a:t>
            </a:r>
            <a:r>
              <a:rPr lang="en-US" dirty="0" smtClean="0">
                <a:solidFill>
                  <a:srgbClr val="000000"/>
                </a:solidFill>
              </a:rPr>
              <a:t>.</a:t>
            </a:r>
          </a:p>
        </p:txBody>
      </p:sp>
      <p:sp>
        <p:nvSpPr>
          <p:cNvPr id="6149" name="Text Box 6"/>
          <p:cNvSpPr txBox="1">
            <a:spLocks noChangeArrowheads="1"/>
          </p:cNvSpPr>
          <p:nvPr/>
        </p:nvSpPr>
        <p:spPr bwMode="auto">
          <a:xfrm>
            <a:off x="685800" y="2590800"/>
            <a:ext cx="8077200" cy="34163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dirty="0" smtClean="0">
                <a:solidFill>
                  <a:srgbClr val="000000"/>
                </a:solidFill>
              </a:rPr>
              <a:t>  The energy of each photon is related to the wavelength </a:t>
            </a:r>
          </a:p>
          <a:p>
            <a:pPr eaLnBrk="0" fontAlgn="base" hangingPunct="0">
              <a:spcBef>
                <a:spcPct val="0"/>
              </a:spcBef>
              <a:spcAft>
                <a:spcPct val="0"/>
              </a:spcAft>
            </a:pPr>
            <a:r>
              <a:rPr lang="en-US" dirty="0">
                <a:solidFill>
                  <a:srgbClr val="000000"/>
                </a:solidFill>
              </a:rPr>
              <a:t> </a:t>
            </a:r>
            <a:r>
              <a:rPr lang="en-US" dirty="0" smtClean="0">
                <a:solidFill>
                  <a:srgbClr val="000000"/>
                </a:solidFill>
              </a:rPr>
              <a:t> of the radiation:</a:t>
            </a:r>
          </a:p>
          <a:p>
            <a:pPr eaLnBrk="0" fontAlgn="base" hangingPunct="0">
              <a:spcBef>
                <a:spcPct val="0"/>
              </a:spcBef>
              <a:spcAft>
                <a:spcPct val="0"/>
              </a:spcAft>
            </a:pPr>
            <a:r>
              <a:rPr lang="en-US" i="1" dirty="0" smtClean="0">
                <a:solidFill>
                  <a:srgbClr val="000000"/>
                </a:solidFill>
              </a:rPr>
              <a:t>  E</a:t>
            </a:r>
            <a:r>
              <a:rPr lang="en-US" dirty="0" smtClean="0">
                <a:solidFill>
                  <a:srgbClr val="000000"/>
                </a:solidFill>
              </a:rPr>
              <a:t> = </a:t>
            </a:r>
            <a:r>
              <a:rPr lang="en-US" i="1" dirty="0" smtClean="0">
                <a:solidFill>
                  <a:srgbClr val="000000"/>
                </a:solidFill>
              </a:rPr>
              <a:t>h </a:t>
            </a:r>
            <a:r>
              <a:rPr lang="en-US" dirty="0" smtClean="0">
                <a:solidFill>
                  <a:srgbClr val="000000"/>
                </a:solidFill>
                <a:sym typeface="Symbol" pitchFamily="18" charset="2"/>
              </a:rPr>
              <a:t></a:t>
            </a:r>
            <a:r>
              <a:rPr lang="en-US" dirty="0" smtClean="0">
                <a:solidFill>
                  <a:srgbClr val="000000"/>
                </a:solidFill>
              </a:rPr>
              <a:t> = </a:t>
            </a:r>
            <a:r>
              <a:rPr lang="en-US" i="1" dirty="0" smtClean="0">
                <a:solidFill>
                  <a:srgbClr val="000000"/>
                </a:solidFill>
              </a:rPr>
              <a:t>h </a:t>
            </a:r>
            <a:r>
              <a:rPr lang="en-US" dirty="0" smtClean="0">
                <a:solidFill>
                  <a:srgbClr val="000000"/>
                </a:solidFill>
              </a:rPr>
              <a:t>c / </a:t>
            </a:r>
            <a:r>
              <a:rPr lang="en-US" dirty="0" smtClean="0">
                <a:solidFill>
                  <a:srgbClr val="000000"/>
                </a:solidFill>
                <a:sym typeface="Symbol" pitchFamily="18" charset="2"/>
              </a:rPr>
              <a:t></a:t>
            </a:r>
          </a:p>
          <a:p>
            <a:pPr eaLnBrk="0" fontAlgn="base" hangingPunct="0">
              <a:spcBef>
                <a:spcPct val="0"/>
              </a:spcBef>
              <a:spcAft>
                <a:spcPct val="0"/>
              </a:spcAft>
            </a:pPr>
            <a:r>
              <a:rPr lang="en-US" dirty="0" smtClean="0">
                <a:solidFill>
                  <a:srgbClr val="000000"/>
                </a:solidFill>
              </a:rPr>
              <a:t>  where </a:t>
            </a:r>
          </a:p>
          <a:p>
            <a:pPr eaLnBrk="0" fontAlgn="base" hangingPunct="0">
              <a:spcBef>
                <a:spcPct val="25000"/>
              </a:spcBef>
              <a:spcAft>
                <a:spcPct val="0"/>
              </a:spcAft>
            </a:pPr>
            <a:r>
              <a:rPr lang="en-US" i="1" dirty="0" smtClean="0">
                <a:solidFill>
                  <a:srgbClr val="000000"/>
                </a:solidFill>
              </a:rPr>
              <a:t> h</a:t>
            </a:r>
            <a:r>
              <a:rPr lang="en-US" dirty="0" smtClean="0">
                <a:solidFill>
                  <a:srgbClr val="000000"/>
                </a:solidFill>
              </a:rPr>
              <a:t>  =  Planck’s constant (</a:t>
            </a:r>
            <a:r>
              <a:rPr lang="en-US" i="1" dirty="0" smtClean="0">
                <a:solidFill>
                  <a:srgbClr val="000000"/>
                </a:solidFill>
              </a:rPr>
              <a:t>h</a:t>
            </a:r>
            <a:r>
              <a:rPr lang="en-US" dirty="0" smtClean="0">
                <a:solidFill>
                  <a:srgbClr val="000000"/>
                </a:solidFill>
              </a:rPr>
              <a:t> = 6.63 </a:t>
            </a:r>
            <a:r>
              <a:rPr lang="en-US" dirty="0" smtClean="0">
                <a:solidFill>
                  <a:srgbClr val="000000"/>
                </a:solidFill>
                <a:sym typeface="Symbol" pitchFamily="18" charset="2"/>
              </a:rPr>
              <a:t></a:t>
            </a:r>
            <a:r>
              <a:rPr lang="en-US" dirty="0" smtClean="0">
                <a:solidFill>
                  <a:srgbClr val="000000"/>
                </a:solidFill>
              </a:rPr>
              <a:t> 10</a:t>
            </a:r>
            <a:r>
              <a:rPr lang="en-US" baseline="30000" dirty="0" smtClean="0">
                <a:solidFill>
                  <a:srgbClr val="000000"/>
                </a:solidFill>
                <a:sym typeface="Symbol" pitchFamily="18" charset="2"/>
              </a:rPr>
              <a:t></a:t>
            </a:r>
            <a:r>
              <a:rPr lang="en-US" baseline="30000" dirty="0" smtClean="0">
                <a:solidFill>
                  <a:srgbClr val="000000"/>
                </a:solidFill>
              </a:rPr>
              <a:t>34</a:t>
            </a:r>
            <a:r>
              <a:rPr lang="en-US" dirty="0" smtClean="0">
                <a:solidFill>
                  <a:srgbClr val="000000"/>
                </a:solidFill>
              </a:rPr>
              <a:t> </a:t>
            </a:r>
            <a:r>
              <a:rPr lang="en-US" dirty="0" err="1" smtClean="0">
                <a:solidFill>
                  <a:srgbClr val="000000"/>
                </a:solidFill>
              </a:rPr>
              <a:t>Js</a:t>
            </a:r>
            <a:r>
              <a:rPr lang="en-US" dirty="0" smtClean="0">
                <a:solidFill>
                  <a:srgbClr val="000000"/>
                </a:solidFill>
              </a:rPr>
              <a:t>)</a:t>
            </a:r>
          </a:p>
          <a:p>
            <a:pPr eaLnBrk="0" fontAlgn="base" hangingPunct="0">
              <a:spcBef>
                <a:spcPct val="25000"/>
              </a:spcBef>
              <a:spcAft>
                <a:spcPct val="0"/>
              </a:spcAft>
            </a:pPr>
            <a:r>
              <a:rPr lang="en-US" dirty="0" smtClean="0">
                <a:solidFill>
                  <a:srgbClr val="000000"/>
                </a:solidFill>
                <a:sym typeface="Symbol" pitchFamily="18" charset="2"/>
              </a:rPr>
              <a:t> </a:t>
            </a:r>
            <a:r>
              <a:rPr lang="en-US" dirty="0" smtClean="0">
                <a:solidFill>
                  <a:srgbClr val="000000"/>
                </a:solidFill>
              </a:rPr>
              <a:t>  =  frequency (Hz  =  s</a:t>
            </a:r>
            <a:r>
              <a:rPr lang="en-US" baseline="30000" dirty="0" smtClean="0">
                <a:solidFill>
                  <a:srgbClr val="000000"/>
                </a:solidFill>
                <a:sym typeface="Symbol" pitchFamily="18" charset="2"/>
              </a:rPr>
              <a:t></a:t>
            </a:r>
            <a:r>
              <a:rPr lang="en-US" baseline="30000" dirty="0" smtClean="0">
                <a:solidFill>
                  <a:srgbClr val="000000"/>
                </a:solidFill>
              </a:rPr>
              <a:t>1</a:t>
            </a:r>
            <a:r>
              <a:rPr lang="en-US" dirty="0" smtClean="0">
                <a:solidFill>
                  <a:srgbClr val="000000"/>
                </a:solidFill>
              </a:rPr>
              <a:t>) </a:t>
            </a:r>
          </a:p>
          <a:p>
            <a:pPr eaLnBrk="0" fontAlgn="base" hangingPunct="0">
              <a:spcBef>
                <a:spcPct val="25000"/>
              </a:spcBef>
              <a:spcAft>
                <a:spcPct val="0"/>
              </a:spcAft>
            </a:pPr>
            <a:r>
              <a:rPr lang="en-US" dirty="0" smtClean="0">
                <a:solidFill>
                  <a:srgbClr val="000000"/>
                </a:solidFill>
              </a:rPr>
              <a:t> c  =  speed of light (3 </a:t>
            </a:r>
            <a:r>
              <a:rPr lang="en-US" dirty="0" smtClean="0">
                <a:solidFill>
                  <a:srgbClr val="000000"/>
                </a:solidFill>
                <a:sym typeface="Symbol" pitchFamily="18" charset="2"/>
              </a:rPr>
              <a:t></a:t>
            </a:r>
            <a:r>
              <a:rPr lang="en-US" dirty="0" smtClean="0">
                <a:solidFill>
                  <a:srgbClr val="000000"/>
                </a:solidFill>
              </a:rPr>
              <a:t> 10</a:t>
            </a:r>
            <a:r>
              <a:rPr lang="en-US" baseline="30000" dirty="0" smtClean="0">
                <a:solidFill>
                  <a:srgbClr val="000000"/>
                </a:solidFill>
              </a:rPr>
              <a:t>8</a:t>
            </a:r>
            <a:r>
              <a:rPr lang="en-US" dirty="0" smtClean="0">
                <a:solidFill>
                  <a:srgbClr val="000000"/>
                </a:solidFill>
              </a:rPr>
              <a:t> m/s)</a:t>
            </a:r>
          </a:p>
          <a:p>
            <a:pPr eaLnBrk="0" fontAlgn="base" hangingPunct="0">
              <a:spcBef>
                <a:spcPct val="25000"/>
              </a:spcBef>
              <a:spcAft>
                <a:spcPct val="0"/>
              </a:spcAft>
            </a:pPr>
            <a:r>
              <a:rPr lang="en-US" dirty="0" smtClean="0">
                <a:solidFill>
                  <a:srgbClr val="000000"/>
                </a:solidFill>
                <a:sym typeface="Symbol" pitchFamily="18" charset="2"/>
              </a:rPr>
              <a:t> </a:t>
            </a:r>
            <a:r>
              <a:rPr lang="en-US" dirty="0" smtClean="0">
                <a:solidFill>
                  <a:srgbClr val="000000"/>
                </a:solidFill>
              </a:rPr>
              <a:t>  =  wavelength (m) </a:t>
            </a:r>
          </a:p>
        </p:txBody>
      </p:sp>
    </p:spTree>
    <p:extLst>
      <p:ext uri="{BB962C8B-B14F-4D97-AF65-F5344CB8AC3E}">
        <p14:creationId xmlns="" xmlns:p14="http://schemas.microsoft.com/office/powerpoint/2010/main" val="23980971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Slide Number Placeholder 4"/>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56500731-9766-4DD3-B4EB-13AEAB90EDF1}" type="slidenum">
              <a:rPr lang="en-US" sz="1400" smtClean="0">
                <a:solidFill>
                  <a:srgbClr val="000000"/>
                </a:solidFill>
              </a:rPr>
              <a:pPr/>
              <a:t>16</a:t>
            </a:fld>
            <a:endParaRPr lang="en-US" sz="1400" smtClean="0">
              <a:solidFill>
                <a:srgbClr val="000000"/>
              </a:solidFill>
            </a:endParaRPr>
          </a:p>
        </p:txBody>
      </p:sp>
      <p:sp>
        <p:nvSpPr>
          <p:cNvPr id="1028" name="Rectangle 2"/>
          <p:cNvSpPr>
            <a:spLocks noGrp="1" noChangeArrowheads="1"/>
          </p:cNvSpPr>
          <p:nvPr>
            <p:ph type="title"/>
          </p:nvPr>
        </p:nvSpPr>
        <p:spPr>
          <a:xfrm>
            <a:off x="381000" y="381000"/>
            <a:ext cx="8077200" cy="762000"/>
          </a:xfrm>
          <a:noFill/>
        </p:spPr>
        <p:txBody>
          <a:bodyPr>
            <a:normAutofit/>
          </a:bodyPr>
          <a:lstStyle/>
          <a:p>
            <a:r>
              <a:rPr lang="en-US" b="1" dirty="0" smtClean="0">
                <a:effectLst>
                  <a:outerShdw blurRad="38100" dist="38100" dir="2700000" algn="tl">
                    <a:srgbClr val="000000">
                      <a:alpha val="43137"/>
                    </a:srgbClr>
                  </a:outerShdw>
                </a:effectLst>
              </a:rPr>
              <a:t>Example</a:t>
            </a:r>
          </a:p>
        </p:txBody>
      </p:sp>
      <p:grpSp>
        <p:nvGrpSpPr>
          <p:cNvPr id="1029" name="Group 6"/>
          <p:cNvGrpSpPr>
            <a:grpSpLocks/>
          </p:cNvGrpSpPr>
          <p:nvPr/>
        </p:nvGrpSpPr>
        <p:grpSpPr bwMode="auto">
          <a:xfrm>
            <a:off x="228600" y="990600"/>
            <a:ext cx="8610600" cy="4260850"/>
            <a:chOff x="144" y="864"/>
            <a:chExt cx="5424" cy="2684"/>
          </a:xfrm>
        </p:grpSpPr>
        <p:sp>
          <p:nvSpPr>
            <p:cNvPr id="1030" name="Rectangle 3"/>
            <p:cNvSpPr>
              <a:spLocks noChangeArrowheads="1"/>
            </p:cNvSpPr>
            <p:nvPr/>
          </p:nvSpPr>
          <p:spPr bwMode="auto">
            <a:xfrm>
              <a:off x="144" y="864"/>
              <a:ext cx="5424" cy="26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eaLnBrk="0" fontAlgn="base" hangingPunct="0">
                <a:spcBef>
                  <a:spcPct val="0"/>
                </a:spcBef>
                <a:spcAft>
                  <a:spcPct val="0"/>
                </a:spcAft>
              </a:pPr>
              <a:r>
                <a:rPr lang="en-US" sz="2400" dirty="0" smtClean="0">
                  <a:solidFill>
                    <a:srgbClr val="000000"/>
                  </a:solidFill>
                </a:rPr>
                <a:t>Our eye is very sensitive to green light. The corresponding wavelength is 0.555 </a:t>
              </a:r>
              <a:r>
                <a:rPr lang="en-US" sz="2400" dirty="0" smtClean="0">
                  <a:solidFill>
                    <a:srgbClr val="000000"/>
                  </a:solidFill>
                  <a:sym typeface="Symbol" pitchFamily="18" charset="2"/>
                </a:rPr>
                <a:t></a:t>
              </a:r>
              <a:r>
                <a:rPr lang="en-US" sz="2400" dirty="0" smtClean="0">
                  <a:solidFill>
                    <a:srgbClr val="000000"/>
                  </a:solidFill>
                </a:rPr>
                <a:t>m or 5550 </a:t>
              </a:r>
              <a:r>
                <a:rPr lang="en-US" sz="2400" dirty="0" smtClean="0">
                  <a:solidFill>
                    <a:srgbClr val="000000"/>
                  </a:solidFill>
                  <a:cs typeface="Times New Roman" pitchFamily="18" charset="0"/>
                </a:rPr>
                <a:t>Å</a:t>
              </a:r>
              <a:r>
                <a:rPr lang="en-US" sz="2400" dirty="0" smtClean="0">
                  <a:solidFill>
                    <a:srgbClr val="000000"/>
                  </a:solidFill>
                </a:rPr>
                <a:t> or 555 nm. What is the energy of each photon?</a:t>
              </a:r>
            </a:p>
            <a:p>
              <a:pPr eaLnBrk="0" fontAlgn="base" hangingPunct="0">
                <a:spcBef>
                  <a:spcPct val="0"/>
                </a:spcBef>
                <a:spcAft>
                  <a:spcPct val="0"/>
                </a:spcAft>
              </a:pPr>
              <a:endParaRPr lang="en-US" sz="2400" dirty="0" smtClean="0">
                <a:solidFill>
                  <a:srgbClr val="000000"/>
                </a:solidFill>
              </a:endParaRPr>
            </a:p>
            <a:p>
              <a:pPr eaLnBrk="0" fontAlgn="base" hangingPunct="0">
                <a:spcBef>
                  <a:spcPct val="0"/>
                </a:spcBef>
                <a:spcAft>
                  <a:spcPct val="0"/>
                </a:spcAft>
              </a:pPr>
              <a:r>
                <a:rPr lang="en-US" sz="2400" i="1" dirty="0" smtClean="0">
                  <a:solidFill>
                    <a:srgbClr val="000000"/>
                  </a:solidFill>
                </a:rPr>
                <a:t>    E</a:t>
              </a:r>
              <a:r>
                <a:rPr lang="en-US" sz="2400" dirty="0" smtClean="0">
                  <a:solidFill>
                    <a:srgbClr val="000000"/>
                  </a:solidFill>
                </a:rPr>
                <a:t> = </a:t>
              </a:r>
              <a:r>
                <a:rPr lang="en-US" sz="2400" i="1" dirty="0" smtClean="0">
                  <a:solidFill>
                    <a:srgbClr val="000000"/>
                  </a:solidFill>
                </a:rPr>
                <a:t>h</a:t>
              </a:r>
              <a:r>
                <a:rPr lang="en-US" sz="2400" dirty="0" smtClean="0">
                  <a:solidFill>
                    <a:srgbClr val="000000"/>
                  </a:solidFill>
                  <a:sym typeface="Symbol" pitchFamily="18" charset="2"/>
                </a:rPr>
                <a:t></a:t>
              </a:r>
              <a:r>
                <a:rPr lang="en-US" sz="2400" b="1" dirty="0" smtClean="0">
                  <a:solidFill>
                    <a:srgbClr val="000000"/>
                  </a:solidFill>
                </a:rPr>
                <a:t> </a:t>
              </a:r>
              <a:r>
                <a:rPr lang="en-US" sz="2400" dirty="0" smtClean="0">
                  <a:solidFill>
                    <a:srgbClr val="000000"/>
                  </a:solidFill>
                </a:rPr>
                <a:t>=</a:t>
              </a:r>
              <a:r>
                <a:rPr lang="en-US" sz="2400" b="1" dirty="0" smtClean="0">
                  <a:solidFill>
                    <a:srgbClr val="000000"/>
                  </a:solidFill>
                </a:rPr>
                <a:t>                                                   </a:t>
              </a:r>
              <a:r>
                <a:rPr lang="en-US" sz="2400" dirty="0" smtClean="0">
                  <a:solidFill>
                    <a:srgbClr val="000000"/>
                  </a:solidFill>
                </a:rPr>
                <a:t>=</a:t>
              </a:r>
              <a:r>
                <a:rPr lang="en-US" sz="2400" b="1" dirty="0" smtClean="0">
                  <a:solidFill>
                    <a:srgbClr val="000000"/>
                  </a:solidFill>
                </a:rPr>
                <a:t> </a:t>
              </a:r>
              <a:r>
                <a:rPr lang="en-US" sz="2400" dirty="0" smtClean="0">
                  <a:solidFill>
                    <a:srgbClr val="000000"/>
                  </a:solidFill>
                </a:rPr>
                <a:t>3.57 </a:t>
              </a:r>
              <a:r>
                <a:rPr lang="en-US" sz="2400" dirty="0" smtClean="0">
                  <a:solidFill>
                    <a:srgbClr val="000000"/>
                  </a:solidFill>
                  <a:sym typeface="Symbol" pitchFamily="18" charset="2"/>
                </a:rPr>
                <a:t></a:t>
              </a:r>
              <a:r>
                <a:rPr lang="en-US" sz="2400" dirty="0" smtClean="0">
                  <a:solidFill>
                    <a:srgbClr val="000000"/>
                  </a:solidFill>
                </a:rPr>
                <a:t> 10</a:t>
              </a:r>
              <a:r>
                <a:rPr lang="en-US" sz="2400" baseline="30000" dirty="0" smtClean="0">
                  <a:solidFill>
                    <a:srgbClr val="000000"/>
                  </a:solidFill>
                </a:rPr>
                <a:t>–19</a:t>
              </a:r>
              <a:r>
                <a:rPr lang="en-US" sz="2400" dirty="0" smtClean="0">
                  <a:solidFill>
                    <a:srgbClr val="000000"/>
                  </a:solidFill>
                </a:rPr>
                <a:t> J</a:t>
              </a:r>
            </a:p>
            <a:p>
              <a:pPr eaLnBrk="0" fontAlgn="base" hangingPunct="0">
                <a:spcBef>
                  <a:spcPct val="0"/>
                </a:spcBef>
                <a:spcAft>
                  <a:spcPct val="0"/>
                </a:spcAft>
              </a:pPr>
              <a:endParaRPr lang="en-US" sz="2400" dirty="0" smtClean="0">
                <a:solidFill>
                  <a:srgbClr val="000000"/>
                </a:solidFill>
              </a:endParaRPr>
            </a:p>
            <a:p>
              <a:pPr eaLnBrk="0" fontAlgn="base" hangingPunct="0">
                <a:spcBef>
                  <a:spcPct val="0"/>
                </a:spcBef>
                <a:spcAft>
                  <a:spcPct val="0"/>
                </a:spcAft>
              </a:pPr>
              <a:endParaRPr lang="en-US" sz="2400" dirty="0" smtClean="0">
                <a:solidFill>
                  <a:srgbClr val="000000"/>
                </a:solidFill>
              </a:endParaRPr>
            </a:p>
            <a:p>
              <a:pPr eaLnBrk="0" fontAlgn="base" hangingPunct="0">
                <a:spcBef>
                  <a:spcPct val="0"/>
                </a:spcBef>
                <a:spcAft>
                  <a:spcPct val="0"/>
                </a:spcAft>
              </a:pPr>
              <a:r>
                <a:rPr lang="en-US" sz="2400" dirty="0" smtClean="0">
                  <a:solidFill>
                    <a:srgbClr val="000000"/>
                  </a:solidFill>
                </a:rPr>
                <a:t>These energies are very small and hence are usually measured using a new energy unit called  </a:t>
              </a:r>
              <a:r>
                <a:rPr lang="en-US" sz="2400" b="1" dirty="0" smtClean="0">
                  <a:solidFill>
                    <a:srgbClr val="FF3300"/>
                  </a:solidFill>
                </a:rPr>
                <a:t>electron Volts</a:t>
              </a:r>
              <a:r>
                <a:rPr lang="en-US" sz="2400" dirty="0" smtClean="0">
                  <a:solidFill>
                    <a:srgbClr val="000000"/>
                  </a:solidFill>
                </a:rPr>
                <a:t> </a:t>
              </a:r>
            </a:p>
            <a:p>
              <a:pPr eaLnBrk="0" fontAlgn="base" hangingPunct="0">
                <a:spcBef>
                  <a:spcPct val="0"/>
                </a:spcBef>
                <a:spcAft>
                  <a:spcPct val="0"/>
                </a:spcAft>
              </a:pPr>
              <a:endParaRPr lang="en-US" sz="2400" dirty="0" smtClean="0">
                <a:solidFill>
                  <a:srgbClr val="000000"/>
                </a:solidFill>
              </a:endParaRPr>
            </a:p>
            <a:p>
              <a:pPr eaLnBrk="0" fontAlgn="base" hangingPunct="0">
                <a:spcBef>
                  <a:spcPct val="0"/>
                </a:spcBef>
                <a:spcAft>
                  <a:spcPct val="0"/>
                </a:spcAft>
              </a:pPr>
              <a:r>
                <a:rPr lang="en-US" sz="2400" b="1" dirty="0" smtClean="0">
                  <a:solidFill>
                    <a:srgbClr val="FF3300"/>
                  </a:solidFill>
                </a:rPr>
                <a:t>	1 </a:t>
              </a:r>
              <a:r>
                <a:rPr lang="en-US" sz="2400" b="1" dirty="0" err="1" smtClean="0">
                  <a:solidFill>
                    <a:srgbClr val="FF3300"/>
                  </a:solidFill>
                </a:rPr>
                <a:t>eV</a:t>
              </a:r>
              <a:r>
                <a:rPr lang="en-US" sz="2400" b="1" dirty="0" smtClean="0">
                  <a:solidFill>
                    <a:srgbClr val="FF3300"/>
                  </a:solidFill>
                </a:rPr>
                <a:t> = 1.6 </a:t>
              </a:r>
              <a:r>
                <a:rPr lang="en-US" sz="2400" b="1" dirty="0" smtClean="0">
                  <a:solidFill>
                    <a:srgbClr val="FF3300"/>
                  </a:solidFill>
                  <a:sym typeface="Symbol" pitchFamily="18" charset="2"/>
                </a:rPr>
                <a:t> </a:t>
              </a:r>
              <a:r>
                <a:rPr lang="en-US" sz="2400" b="1" dirty="0" smtClean="0">
                  <a:solidFill>
                    <a:srgbClr val="FF3300"/>
                  </a:solidFill>
                </a:rPr>
                <a:t>10</a:t>
              </a:r>
              <a:r>
                <a:rPr lang="en-US" sz="2400" b="1" baseline="30000" dirty="0" smtClean="0">
                  <a:solidFill>
                    <a:srgbClr val="FF3300"/>
                  </a:solidFill>
                  <a:sym typeface="Symbol" pitchFamily="18" charset="2"/>
                </a:rPr>
                <a:t></a:t>
              </a:r>
              <a:r>
                <a:rPr lang="en-US" sz="2400" b="1" baseline="30000" dirty="0" smtClean="0">
                  <a:solidFill>
                    <a:srgbClr val="FF3300"/>
                  </a:solidFill>
                </a:rPr>
                <a:t>19 </a:t>
              </a:r>
              <a:r>
                <a:rPr lang="en-US" sz="2400" b="1" dirty="0" smtClean="0">
                  <a:solidFill>
                    <a:srgbClr val="FF3300"/>
                  </a:solidFill>
                </a:rPr>
                <a:t>CV = 1.6 </a:t>
              </a:r>
              <a:r>
                <a:rPr lang="en-US" sz="2400" b="1" dirty="0" smtClean="0">
                  <a:solidFill>
                    <a:srgbClr val="FF3300"/>
                  </a:solidFill>
                  <a:sym typeface="Symbol" pitchFamily="18" charset="2"/>
                </a:rPr>
                <a:t> </a:t>
              </a:r>
              <a:r>
                <a:rPr lang="en-US" sz="2400" b="1" dirty="0" smtClean="0">
                  <a:solidFill>
                    <a:srgbClr val="FF3300"/>
                  </a:solidFill>
                </a:rPr>
                <a:t>10</a:t>
              </a:r>
              <a:r>
                <a:rPr lang="en-US" sz="2400" b="1" baseline="30000" dirty="0" smtClean="0">
                  <a:solidFill>
                    <a:srgbClr val="FF3300"/>
                  </a:solidFill>
                  <a:sym typeface="Symbol" pitchFamily="18" charset="2"/>
                </a:rPr>
                <a:t></a:t>
              </a:r>
              <a:r>
                <a:rPr lang="en-US" sz="2400" b="1" baseline="30000" dirty="0" smtClean="0">
                  <a:solidFill>
                    <a:srgbClr val="FF3300"/>
                  </a:solidFill>
                </a:rPr>
                <a:t>19</a:t>
              </a:r>
              <a:r>
                <a:rPr lang="en-US" sz="2400" b="1" dirty="0" smtClean="0">
                  <a:solidFill>
                    <a:srgbClr val="FF3300"/>
                  </a:solidFill>
                </a:rPr>
                <a:t> J</a:t>
              </a:r>
            </a:p>
          </p:txBody>
        </p:sp>
        <p:graphicFrame>
          <p:nvGraphicFramePr>
            <p:cNvPr id="1026" name="Object 4"/>
            <p:cNvGraphicFramePr>
              <a:graphicFrameLocks noChangeAspect="1"/>
            </p:cNvGraphicFramePr>
            <p:nvPr/>
          </p:nvGraphicFramePr>
          <p:xfrm>
            <a:off x="1040" y="1728"/>
            <a:ext cx="2300" cy="547"/>
          </p:xfrm>
          <a:graphic>
            <a:graphicData uri="http://schemas.openxmlformats.org/presentationml/2006/ole">
              <p:oleObj spid="_x0000_s7288" name="Equation" r:id="rId3" imgW="1587500" imgH="431800" progId="Equation.3">
                <p:embed/>
              </p:oleObj>
            </a:graphicData>
          </a:graphic>
        </p:graphicFrame>
      </p:grpSp>
    </p:spTree>
    <p:extLst>
      <p:ext uri="{BB962C8B-B14F-4D97-AF65-F5344CB8AC3E}">
        <p14:creationId xmlns="" xmlns:p14="http://schemas.microsoft.com/office/powerpoint/2010/main" val="26577399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2A56E9CA-F8D4-43C8-B6FA-7656D9F325C7}" type="slidenum">
              <a:rPr lang="en-US" sz="1400" smtClean="0">
                <a:solidFill>
                  <a:srgbClr val="000000"/>
                </a:solidFill>
              </a:rPr>
              <a:pPr/>
              <a:t>17</a:t>
            </a:fld>
            <a:endParaRPr lang="en-US" sz="1400" smtClean="0">
              <a:solidFill>
                <a:srgbClr val="000000"/>
              </a:solidFill>
            </a:endParaRPr>
          </a:p>
        </p:txBody>
      </p:sp>
      <p:sp>
        <p:nvSpPr>
          <p:cNvPr id="7171" name="Rectangle 1026"/>
          <p:cNvSpPr>
            <a:spLocks noChangeArrowheads="1"/>
          </p:cNvSpPr>
          <p:nvPr/>
        </p:nvSpPr>
        <p:spPr bwMode="auto">
          <a:xfrm>
            <a:off x="685800" y="-264408"/>
            <a:ext cx="7772400" cy="1200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spAutoFit/>
          </a:bodyPr>
          <a:lstStyle/>
          <a:p>
            <a:pPr algn="ctr" eaLnBrk="0" fontAlgn="base" hangingPunct="0">
              <a:spcBef>
                <a:spcPct val="0"/>
              </a:spcBef>
              <a:spcAft>
                <a:spcPct val="0"/>
              </a:spcAft>
            </a:pPr>
            <a:endParaRPr lang="en-US" sz="2400" b="1" dirty="0" smtClean="0">
              <a:solidFill>
                <a:srgbClr val="000000"/>
              </a:solidFill>
              <a:effectLst>
                <a:outerShdw blurRad="38100" dist="38100" dir="2700000" algn="tl">
                  <a:srgbClr val="000000">
                    <a:alpha val="43137"/>
                  </a:srgbClr>
                </a:outerShdw>
              </a:effectLst>
            </a:endParaRPr>
          </a:p>
          <a:p>
            <a:pPr algn="ctr" eaLnBrk="0" fontAlgn="base" hangingPunct="0">
              <a:spcBef>
                <a:spcPct val="0"/>
              </a:spcBef>
              <a:spcAft>
                <a:spcPct val="0"/>
              </a:spcAft>
            </a:pPr>
            <a:endParaRPr lang="en-US" sz="2400" b="1" dirty="0">
              <a:solidFill>
                <a:srgbClr val="000000"/>
              </a:solidFill>
              <a:effectLst>
                <a:outerShdw blurRad="38100" dist="38100" dir="2700000" algn="tl">
                  <a:srgbClr val="000000">
                    <a:alpha val="43137"/>
                  </a:srgbClr>
                </a:outerShdw>
              </a:effectLst>
            </a:endParaRPr>
          </a:p>
          <a:p>
            <a:pPr algn="ctr" eaLnBrk="0" fontAlgn="base" hangingPunct="0">
              <a:spcBef>
                <a:spcPct val="0"/>
              </a:spcBef>
              <a:spcAft>
                <a:spcPct val="0"/>
              </a:spcAft>
            </a:pPr>
            <a:r>
              <a:rPr lang="en-US" sz="2400" b="1" dirty="0" smtClean="0">
                <a:solidFill>
                  <a:srgbClr val="000000"/>
                </a:solidFill>
                <a:effectLst>
                  <a:outerShdw blurRad="38100" dist="38100" dir="2700000" algn="tl">
                    <a:srgbClr val="000000">
                      <a:alpha val="43137"/>
                    </a:srgbClr>
                  </a:outerShdw>
                </a:effectLst>
              </a:rPr>
              <a:t>A new unit of energy</a:t>
            </a:r>
          </a:p>
        </p:txBody>
      </p:sp>
      <p:sp>
        <p:nvSpPr>
          <p:cNvPr id="7172" name="Text Box 1027"/>
          <p:cNvSpPr txBox="1">
            <a:spLocks noChangeArrowheads="1"/>
          </p:cNvSpPr>
          <p:nvPr/>
        </p:nvSpPr>
        <p:spPr bwMode="auto">
          <a:xfrm>
            <a:off x="381000" y="685800"/>
            <a:ext cx="8407400" cy="2308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endParaRPr lang="en-US" sz="2000" b="1" dirty="0" smtClean="0">
              <a:solidFill>
                <a:srgbClr val="000000"/>
              </a:solidFill>
              <a:latin typeface="Times New Roman"/>
            </a:endParaRPr>
          </a:p>
          <a:p>
            <a:pPr eaLnBrk="0" fontAlgn="base" hangingPunct="0">
              <a:spcBef>
                <a:spcPct val="0"/>
              </a:spcBef>
              <a:spcAft>
                <a:spcPct val="0"/>
              </a:spcAft>
            </a:pPr>
            <a:r>
              <a:rPr lang="en-US" sz="2000" b="1" dirty="0" smtClean="0">
                <a:solidFill>
                  <a:srgbClr val="000000"/>
                </a:solidFill>
                <a:latin typeface="Times New Roman"/>
              </a:rPr>
              <a:t>Since the energies related to atoms and photons are very small, </a:t>
            </a:r>
          </a:p>
          <a:p>
            <a:pPr eaLnBrk="0" fontAlgn="base" hangingPunct="0">
              <a:spcBef>
                <a:spcPct val="0"/>
              </a:spcBef>
              <a:spcAft>
                <a:spcPct val="0"/>
              </a:spcAft>
            </a:pPr>
            <a:r>
              <a:rPr lang="en-US" sz="2000" b="1" dirty="0" smtClean="0">
                <a:solidFill>
                  <a:srgbClr val="000000"/>
                </a:solidFill>
                <a:latin typeface="Times New Roman"/>
              </a:rPr>
              <a:t>(</a:t>
            </a:r>
            <a:r>
              <a:rPr lang="en-US" sz="2000" b="1" i="1" dirty="0" smtClean="0">
                <a:solidFill>
                  <a:srgbClr val="00B050"/>
                </a:solidFill>
                <a:latin typeface="Times New Roman"/>
              </a:rPr>
              <a:t>E</a:t>
            </a:r>
            <a:r>
              <a:rPr lang="en-US" sz="2000" b="1" baseline="-25000" dirty="0" smtClean="0">
                <a:solidFill>
                  <a:srgbClr val="00B050"/>
                </a:solidFill>
                <a:latin typeface="Times New Roman"/>
              </a:rPr>
              <a:t>GREEN LIGHT </a:t>
            </a:r>
            <a:r>
              <a:rPr lang="en-US" sz="2000" b="1" dirty="0" smtClean="0">
                <a:solidFill>
                  <a:srgbClr val="00B050"/>
                </a:solidFill>
                <a:latin typeface="Times New Roman"/>
              </a:rPr>
              <a:t>= 3.57 </a:t>
            </a:r>
            <a:r>
              <a:rPr lang="en-US" sz="2000" b="1" dirty="0" smtClean="0">
                <a:solidFill>
                  <a:srgbClr val="00B050"/>
                </a:solidFill>
                <a:latin typeface="Times New Roman"/>
                <a:sym typeface="Symbol" pitchFamily="18" charset="2"/>
              </a:rPr>
              <a:t></a:t>
            </a:r>
            <a:r>
              <a:rPr lang="en-US" sz="2000" b="1" dirty="0" smtClean="0">
                <a:solidFill>
                  <a:srgbClr val="00B050"/>
                </a:solidFill>
                <a:latin typeface="Times New Roman"/>
              </a:rPr>
              <a:t> 10</a:t>
            </a:r>
            <a:r>
              <a:rPr lang="en-US" sz="2000" b="1" baseline="30000" dirty="0" smtClean="0">
                <a:solidFill>
                  <a:srgbClr val="00B050"/>
                </a:solidFill>
                <a:latin typeface="Times New Roman"/>
                <a:sym typeface="Symbol" pitchFamily="18" charset="2"/>
              </a:rPr>
              <a:t></a:t>
            </a:r>
            <a:r>
              <a:rPr lang="en-US" sz="2000" b="1" baseline="30000" dirty="0" smtClean="0">
                <a:solidFill>
                  <a:srgbClr val="00B050"/>
                </a:solidFill>
                <a:latin typeface="Times New Roman"/>
              </a:rPr>
              <a:t>19 </a:t>
            </a:r>
            <a:r>
              <a:rPr lang="en-US" sz="2000" b="1" dirty="0" smtClean="0">
                <a:solidFill>
                  <a:srgbClr val="00B050"/>
                </a:solidFill>
                <a:latin typeface="Times New Roman"/>
              </a:rPr>
              <a:t>J</a:t>
            </a:r>
            <a:r>
              <a:rPr lang="en-US" sz="2000" b="1" dirty="0" smtClean="0">
                <a:solidFill>
                  <a:srgbClr val="000000"/>
                </a:solidFill>
                <a:latin typeface="Times New Roman"/>
              </a:rPr>
              <a:t>), we have defined a new unit of energy called </a:t>
            </a:r>
            <a:r>
              <a:rPr lang="en-US" sz="2000" b="1" dirty="0" smtClean="0">
                <a:solidFill>
                  <a:srgbClr val="FF0000"/>
                </a:solidFill>
                <a:latin typeface="Times New Roman"/>
              </a:rPr>
              <a:t>“</a:t>
            </a:r>
            <a:r>
              <a:rPr lang="en-US" sz="2000" b="1" dirty="0" smtClean="0">
                <a:solidFill>
                  <a:srgbClr val="FF3300"/>
                </a:solidFill>
                <a:latin typeface="Times New Roman"/>
              </a:rPr>
              <a:t>electron Volt” or “</a:t>
            </a:r>
            <a:r>
              <a:rPr lang="en-US" sz="2000" b="1" dirty="0" err="1" smtClean="0">
                <a:solidFill>
                  <a:srgbClr val="FF3300"/>
                </a:solidFill>
                <a:latin typeface="Times New Roman"/>
              </a:rPr>
              <a:t>eV</a:t>
            </a:r>
            <a:r>
              <a:rPr lang="en-US" sz="2000" b="1" dirty="0" smtClean="0">
                <a:solidFill>
                  <a:srgbClr val="FF3300"/>
                </a:solidFill>
                <a:latin typeface="Times New Roman"/>
              </a:rPr>
              <a:t>”</a:t>
            </a:r>
            <a:endParaRPr lang="en-US" sz="2000" b="1" dirty="0" smtClean="0">
              <a:solidFill>
                <a:srgbClr val="000000"/>
              </a:solidFill>
              <a:latin typeface="Times New Roman"/>
            </a:endParaRPr>
          </a:p>
          <a:p>
            <a:pPr eaLnBrk="0" fontAlgn="base" hangingPunct="0">
              <a:spcBef>
                <a:spcPct val="0"/>
              </a:spcBef>
              <a:spcAft>
                <a:spcPct val="0"/>
              </a:spcAft>
            </a:pPr>
            <a:endParaRPr lang="en-US" dirty="0" smtClean="0">
              <a:solidFill>
                <a:srgbClr val="000000"/>
              </a:solidFill>
            </a:endParaRPr>
          </a:p>
          <a:p>
            <a:pPr eaLnBrk="0" fontAlgn="base" hangingPunct="0">
              <a:spcBef>
                <a:spcPct val="0"/>
              </a:spcBef>
              <a:spcAft>
                <a:spcPct val="0"/>
              </a:spcAft>
            </a:pPr>
            <a:r>
              <a:rPr lang="en-US" sz="2000" b="1" dirty="0" smtClean="0">
                <a:solidFill>
                  <a:srgbClr val="000000"/>
                </a:solidFill>
              </a:rPr>
              <a:t>One </a:t>
            </a:r>
            <a:r>
              <a:rPr lang="en-US" sz="2000" b="1" dirty="0" err="1" smtClean="0">
                <a:solidFill>
                  <a:srgbClr val="000000"/>
                </a:solidFill>
              </a:rPr>
              <a:t>eV</a:t>
            </a:r>
            <a:r>
              <a:rPr lang="en-US" sz="2000" b="1" dirty="0" smtClean="0">
                <a:solidFill>
                  <a:srgbClr val="000000"/>
                </a:solidFill>
              </a:rPr>
              <a:t> is the energy acquired by an electron when accelerated by a 1.0 V potential difference.</a:t>
            </a:r>
          </a:p>
        </p:txBody>
      </p:sp>
      <p:grpSp>
        <p:nvGrpSpPr>
          <p:cNvPr id="7173" name="Group 1043"/>
          <p:cNvGrpSpPr>
            <a:grpSpLocks/>
          </p:cNvGrpSpPr>
          <p:nvPr/>
        </p:nvGrpSpPr>
        <p:grpSpPr bwMode="auto">
          <a:xfrm>
            <a:off x="914400" y="2917948"/>
            <a:ext cx="3352800" cy="636901"/>
            <a:chOff x="576" y="2340"/>
            <a:chExt cx="2432" cy="540"/>
          </a:xfrm>
        </p:grpSpPr>
        <p:sp>
          <p:nvSpPr>
            <p:cNvPr id="7178" name="Line 1029"/>
            <p:cNvSpPr>
              <a:spLocks noChangeShapeType="1"/>
            </p:cNvSpPr>
            <p:nvPr/>
          </p:nvSpPr>
          <p:spPr bwMode="auto">
            <a:xfrm>
              <a:off x="576" y="2772"/>
              <a:ext cx="640"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ndParaRPr>
            </a:p>
          </p:txBody>
        </p:sp>
        <p:sp>
          <p:nvSpPr>
            <p:cNvPr id="7179" name="Line 1030"/>
            <p:cNvSpPr>
              <a:spLocks noChangeShapeType="1"/>
            </p:cNvSpPr>
            <p:nvPr/>
          </p:nvSpPr>
          <p:spPr bwMode="auto">
            <a:xfrm>
              <a:off x="1216" y="2664"/>
              <a:ext cx="0" cy="216"/>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ndParaRPr>
            </a:p>
          </p:txBody>
        </p:sp>
        <p:sp>
          <p:nvSpPr>
            <p:cNvPr id="7180" name="Line 1031"/>
            <p:cNvSpPr>
              <a:spLocks noChangeShapeType="1"/>
            </p:cNvSpPr>
            <p:nvPr/>
          </p:nvSpPr>
          <p:spPr bwMode="auto">
            <a:xfrm>
              <a:off x="2176" y="2664"/>
              <a:ext cx="0" cy="216"/>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ndParaRPr>
            </a:p>
          </p:txBody>
        </p:sp>
        <p:sp>
          <p:nvSpPr>
            <p:cNvPr id="7181" name="Line 1032"/>
            <p:cNvSpPr>
              <a:spLocks noChangeShapeType="1"/>
            </p:cNvSpPr>
            <p:nvPr/>
          </p:nvSpPr>
          <p:spPr bwMode="auto">
            <a:xfrm>
              <a:off x="2176" y="2772"/>
              <a:ext cx="832"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ndParaRPr>
            </a:p>
          </p:txBody>
        </p:sp>
        <p:sp>
          <p:nvSpPr>
            <p:cNvPr id="7182" name="Text Box 1033"/>
            <p:cNvSpPr txBox="1">
              <a:spLocks noChangeArrowheads="1"/>
            </p:cNvSpPr>
            <p:nvPr/>
          </p:nvSpPr>
          <p:spPr bwMode="auto">
            <a:xfrm>
              <a:off x="1024" y="2484"/>
              <a:ext cx="320" cy="2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50000"/>
                </a:spcBef>
                <a:spcAft>
                  <a:spcPct val="0"/>
                </a:spcAft>
              </a:pPr>
              <a:r>
                <a:rPr lang="en-US" smtClean="0">
                  <a:solidFill>
                    <a:srgbClr val="000000"/>
                  </a:solidFill>
                  <a:sym typeface="Symbol" pitchFamily="18" charset="2"/>
                </a:rPr>
                <a:t></a:t>
              </a:r>
            </a:p>
          </p:txBody>
        </p:sp>
        <p:sp>
          <p:nvSpPr>
            <p:cNvPr id="7183" name="Text Box 1034"/>
            <p:cNvSpPr txBox="1">
              <a:spLocks noChangeArrowheads="1"/>
            </p:cNvSpPr>
            <p:nvPr/>
          </p:nvSpPr>
          <p:spPr bwMode="auto">
            <a:xfrm>
              <a:off x="2112" y="2484"/>
              <a:ext cx="512" cy="2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50000"/>
                </a:spcBef>
                <a:spcAft>
                  <a:spcPct val="0"/>
                </a:spcAft>
              </a:pPr>
              <a:r>
                <a:rPr lang="en-US" smtClean="0">
                  <a:solidFill>
                    <a:srgbClr val="000000"/>
                  </a:solidFill>
                </a:rPr>
                <a:t>+</a:t>
              </a:r>
            </a:p>
          </p:txBody>
        </p:sp>
        <p:sp>
          <p:nvSpPr>
            <p:cNvPr id="7184" name="Text Box 1035"/>
            <p:cNvSpPr txBox="1">
              <a:spLocks noChangeArrowheads="1"/>
            </p:cNvSpPr>
            <p:nvPr/>
          </p:nvSpPr>
          <p:spPr bwMode="auto">
            <a:xfrm>
              <a:off x="1472" y="2340"/>
              <a:ext cx="576" cy="2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50000"/>
                </a:spcBef>
                <a:spcAft>
                  <a:spcPct val="0"/>
                </a:spcAft>
              </a:pPr>
              <a:r>
                <a:rPr lang="en-US" dirty="0" smtClean="0">
                  <a:solidFill>
                    <a:srgbClr val="000000"/>
                  </a:solidFill>
                </a:rPr>
                <a:t>1V</a:t>
              </a:r>
            </a:p>
          </p:txBody>
        </p:sp>
        <p:sp>
          <p:nvSpPr>
            <p:cNvPr id="7185" name="Line 1036"/>
            <p:cNvSpPr>
              <a:spLocks noChangeShapeType="1"/>
            </p:cNvSpPr>
            <p:nvPr/>
          </p:nvSpPr>
          <p:spPr bwMode="auto">
            <a:xfrm flipH="1">
              <a:off x="1200" y="2448"/>
              <a:ext cx="272" cy="0"/>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ndParaRPr>
            </a:p>
          </p:txBody>
        </p:sp>
        <p:sp>
          <p:nvSpPr>
            <p:cNvPr id="7186" name="Line 1037"/>
            <p:cNvSpPr>
              <a:spLocks noChangeShapeType="1"/>
            </p:cNvSpPr>
            <p:nvPr/>
          </p:nvSpPr>
          <p:spPr bwMode="auto">
            <a:xfrm>
              <a:off x="1856" y="2448"/>
              <a:ext cx="320" cy="0"/>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ndParaRPr>
            </a:p>
          </p:txBody>
        </p:sp>
        <p:sp>
          <p:nvSpPr>
            <p:cNvPr id="7187" name="Oval 1038"/>
            <p:cNvSpPr>
              <a:spLocks noChangeArrowheads="1"/>
            </p:cNvSpPr>
            <p:nvPr/>
          </p:nvSpPr>
          <p:spPr bwMode="auto">
            <a:xfrm>
              <a:off x="1344" y="2844"/>
              <a:ext cx="64" cy="36"/>
            </a:xfrm>
            <a:prstGeom prst="ellipse">
              <a:avLst/>
            </a:prstGeom>
            <a:solidFill>
              <a:schemeClr val="accent1"/>
            </a:solidFill>
            <a:ln w="9525">
              <a:solidFill>
                <a:schemeClr val="tx1"/>
              </a:solidFill>
              <a:round/>
              <a:headEnd/>
              <a:tailEnd/>
            </a:ln>
          </p:spPr>
          <p:txBody>
            <a:bodyPr wrap="none" anchor="ctr"/>
            <a:lstStyle/>
            <a:p>
              <a:pPr eaLnBrk="0" fontAlgn="base" hangingPunct="0">
                <a:spcBef>
                  <a:spcPct val="0"/>
                </a:spcBef>
                <a:spcAft>
                  <a:spcPct val="0"/>
                </a:spcAft>
              </a:pPr>
              <a:endParaRPr lang="en-US" sz="2400" smtClean="0">
                <a:solidFill>
                  <a:srgbClr val="000000"/>
                </a:solidFill>
              </a:endParaRPr>
            </a:p>
          </p:txBody>
        </p:sp>
        <p:sp>
          <p:nvSpPr>
            <p:cNvPr id="7188" name="Line 1039"/>
            <p:cNvSpPr>
              <a:spLocks noChangeShapeType="1"/>
            </p:cNvSpPr>
            <p:nvPr/>
          </p:nvSpPr>
          <p:spPr bwMode="auto">
            <a:xfrm>
              <a:off x="1472" y="2880"/>
              <a:ext cx="576" cy="0"/>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pPr eaLnBrk="0" fontAlgn="base" hangingPunct="0">
                <a:spcBef>
                  <a:spcPct val="0"/>
                </a:spcBef>
                <a:spcAft>
                  <a:spcPct val="0"/>
                </a:spcAft>
              </a:pPr>
              <a:endParaRPr lang="en-US" sz="2400" smtClean="0">
                <a:solidFill>
                  <a:srgbClr val="000000"/>
                </a:solidFill>
              </a:endParaRPr>
            </a:p>
          </p:txBody>
        </p:sp>
      </p:grpSp>
      <p:sp>
        <p:nvSpPr>
          <p:cNvPr id="7174" name="Text Box 1040"/>
          <p:cNvSpPr txBox="1">
            <a:spLocks noChangeArrowheads="1"/>
          </p:cNvSpPr>
          <p:nvPr/>
        </p:nvSpPr>
        <p:spPr bwMode="auto">
          <a:xfrm>
            <a:off x="1431925" y="5527675"/>
            <a:ext cx="18415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endParaRPr lang="en-US" smtClean="0">
              <a:solidFill>
                <a:srgbClr val="000000"/>
              </a:solidFill>
            </a:endParaRPr>
          </a:p>
        </p:txBody>
      </p:sp>
      <p:sp>
        <p:nvSpPr>
          <p:cNvPr id="7175" name="Text Box 1041"/>
          <p:cNvSpPr txBox="1">
            <a:spLocks noChangeArrowheads="1"/>
          </p:cNvSpPr>
          <p:nvPr/>
        </p:nvSpPr>
        <p:spPr bwMode="auto">
          <a:xfrm>
            <a:off x="447675" y="3733800"/>
            <a:ext cx="7772400" cy="13665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fontAlgn="base" hangingPunct="0">
              <a:lnSpc>
                <a:spcPct val="115000"/>
              </a:lnSpc>
              <a:spcBef>
                <a:spcPct val="0"/>
              </a:spcBef>
              <a:spcAft>
                <a:spcPct val="0"/>
              </a:spcAft>
            </a:pPr>
            <a:r>
              <a:rPr lang="en-US" dirty="0" smtClean="0">
                <a:solidFill>
                  <a:srgbClr val="000000"/>
                </a:solidFill>
              </a:rPr>
              <a:t>Energy acquired by the electron is </a:t>
            </a:r>
            <a:r>
              <a:rPr lang="en-US" i="1" dirty="0" err="1" smtClean="0">
                <a:solidFill>
                  <a:srgbClr val="000000"/>
                </a:solidFill>
              </a:rPr>
              <a:t>qV</a:t>
            </a:r>
            <a:r>
              <a:rPr lang="en-US" dirty="0" smtClean="0">
                <a:solidFill>
                  <a:srgbClr val="000000"/>
                </a:solidFill>
              </a:rPr>
              <a:t>. Since </a:t>
            </a:r>
            <a:r>
              <a:rPr lang="en-US" i="1" dirty="0" smtClean="0">
                <a:solidFill>
                  <a:srgbClr val="000000"/>
                </a:solidFill>
              </a:rPr>
              <a:t>q</a:t>
            </a:r>
            <a:r>
              <a:rPr lang="en-US" dirty="0" smtClean="0">
                <a:solidFill>
                  <a:srgbClr val="000000"/>
                </a:solidFill>
              </a:rPr>
              <a:t> is 1.6 </a:t>
            </a:r>
            <a:r>
              <a:rPr lang="en-US" b="1" dirty="0" smtClean="0">
                <a:solidFill>
                  <a:srgbClr val="000000"/>
                </a:solidFill>
                <a:sym typeface="Symbol" pitchFamily="18" charset="2"/>
              </a:rPr>
              <a:t></a:t>
            </a:r>
            <a:r>
              <a:rPr lang="en-US" dirty="0" smtClean="0">
                <a:solidFill>
                  <a:srgbClr val="000000"/>
                </a:solidFill>
              </a:rPr>
              <a:t> 10</a:t>
            </a:r>
            <a:r>
              <a:rPr lang="en-US" baseline="30000" dirty="0" smtClean="0">
                <a:solidFill>
                  <a:srgbClr val="000000"/>
                </a:solidFill>
                <a:sym typeface="Symbol" pitchFamily="18" charset="2"/>
              </a:rPr>
              <a:t></a:t>
            </a:r>
            <a:r>
              <a:rPr lang="en-US" baseline="30000" dirty="0" smtClean="0">
                <a:solidFill>
                  <a:srgbClr val="000000"/>
                </a:solidFill>
              </a:rPr>
              <a:t>19 </a:t>
            </a:r>
            <a:r>
              <a:rPr lang="en-US" dirty="0" smtClean="0">
                <a:solidFill>
                  <a:srgbClr val="000000"/>
                </a:solidFill>
              </a:rPr>
              <a:t>C, the energy is 1.6 </a:t>
            </a:r>
            <a:r>
              <a:rPr lang="en-US" b="1" dirty="0" smtClean="0">
                <a:solidFill>
                  <a:srgbClr val="000000"/>
                </a:solidFill>
                <a:sym typeface="Symbol" pitchFamily="18" charset="2"/>
              </a:rPr>
              <a:t></a:t>
            </a:r>
            <a:r>
              <a:rPr lang="en-US" dirty="0" smtClean="0">
                <a:solidFill>
                  <a:srgbClr val="000000"/>
                </a:solidFill>
              </a:rPr>
              <a:t> 10</a:t>
            </a:r>
            <a:r>
              <a:rPr lang="en-US" baseline="30000" dirty="0" smtClean="0">
                <a:solidFill>
                  <a:srgbClr val="000000"/>
                </a:solidFill>
                <a:sym typeface="Symbol" pitchFamily="18" charset="2"/>
              </a:rPr>
              <a:t></a:t>
            </a:r>
            <a:r>
              <a:rPr lang="en-US" baseline="30000" dirty="0" smtClean="0">
                <a:solidFill>
                  <a:srgbClr val="000000"/>
                </a:solidFill>
              </a:rPr>
              <a:t>19 </a:t>
            </a:r>
            <a:r>
              <a:rPr lang="en-US" dirty="0" smtClean="0">
                <a:solidFill>
                  <a:srgbClr val="000000"/>
                </a:solidFill>
              </a:rPr>
              <a:t>J. Define this as 1 </a:t>
            </a:r>
            <a:r>
              <a:rPr lang="en-US" dirty="0" err="1" smtClean="0">
                <a:solidFill>
                  <a:srgbClr val="000000"/>
                </a:solidFill>
              </a:rPr>
              <a:t>eV</a:t>
            </a:r>
            <a:r>
              <a:rPr lang="en-US" dirty="0" smtClean="0">
                <a:solidFill>
                  <a:srgbClr val="000000"/>
                </a:solidFill>
              </a:rPr>
              <a:t>. Therefore, </a:t>
            </a:r>
          </a:p>
          <a:p>
            <a:pPr eaLnBrk="0" fontAlgn="base" hangingPunct="0">
              <a:lnSpc>
                <a:spcPct val="115000"/>
              </a:lnSpc>
              <a:spcBef>
                <a:spcPct val="0"/>
              </a:spcBef>
              <a:spcAft>
                <a:spcPct val="0"/>
              </a:spcAft>
            </a:pPr>
            <a:r>
              <a:rPr lang="en-US" b="1" i="1" dirty="0" smtClean="0">
                <a:solidFill>
                  <a:srgbClr val="00B050"/>
                </a:solidFill>
              </a:rPr>
              <a:t>E</a:t>
            </a:r>
            <a:r>
              <a:rPr lang="en-US" b="1" baseline="-25000" dirty="0" smtClean="0">
                <a:solidFill>
                  <a:srgbClr val="00B050"/>
                </a:solidFill>
              </a:rPr>
              <a:t>GREEN LIGHT</a:t>
            </a:r>
            <a:r>
              <a:rPr lang="en-US" b="1" dirty="0" smtClean="0">
                <a:solidFill>
                  <a:srgbClr val="00B050"/>
                </a:solidFill>
              </a:rPr>
              <a:t> = 2.23eV</a:t>
            </a:r>
          </a:p>
        </p:txBody>
      </p:sp>
      <p:sp>
        <p:nvSpPr>
          <p:cNvPr id="7176" name="Text Box 1042"/>
          <p:cNvSpPr txBox="1">
            <a:spLocks noChangeArrowheads="1"/>
          </p:cNvSpPr>
          <p:nvPr/>
        </p:nvSpPr>
        <p:spPr bwMode="auto">
          <a:xfrm>
            <a:off x="5029200" y="2686348"/>
            <a:ext cx="2895599"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endParaRPr lang="en-US" dirty="0" smtClean="0">
              <a:solidFill>
                <a:srgbClr val="FF3300"/>
              </a:solidFill>
            </a:endParaRPr>
          </a:p>
          <a:p>
            <a:pPr eaLnBrk="0" fontAlgn="base" hangingPunct="0">
              <a:spcBef>
                <a:spcPct val="0"/>
              </a:spcBef>
              <a:spcAft>
                <a:spcPct val="0"/>
              </a:spcAft>
            </a:pPr>
            <a:r>
              <a:rPr lang="en-US" dirty="0" smtClean="0">
                <a:solidFill>
                  <a:srgbClr val="FF3300"/>
                </a:solidFill>
              </a:rPr>
              <a:t>1 </a:t>
            </a:r>
            <a:r>
              <a:rPr lang="en-US" dirty="0" err="1" smtClean="0">
                <a:solidFill>
                  <a:srgbClr val="FF3300"/>
                </a:solidFill>
              </a:rPr>
              <a:t>eV</a:t>
            </a:r>
            <a:r>
              <a:rPr lang="en-US" dirty="0" smtClean="0">
                <a:solidFill>
                  <a:srgbClr val="FF3300"/>
                </a:solidFill>
              </a:rPr>
              <a:t> = 1.6 </a:t>
            </a:r>
            <a:r>
              <a:rPr lang="en-US" b="1" dirty="0" smtClean="0">
                <a:solidFill>
                  <a:srgbClr val="FF3300"/>
                </a:solidFill>
                <a:sym typeface="Symbol" pitchFamily="18" charset="2"/>
              </a:rPr>
              <a:t></a:t>
            </a:r>
            <a:r>
              <a:rPr lang="en-US" dirty="0" smtClean="0">
                <a:solidFill>
                  <a:srgbClr val="FF3300"/>
                </a:solidFill>
              </a:rPr>
              <a:t>10</a:t>
            </a:r>
            <a:r>
              <a:rPr lang="en-US" baseline="30000" dirty="0" smtClean="0">
                <a:solidFill>
                  <a:srgbClr val="FF3300"/>
                </a:solidFill>
              </a:rPr>
              <a:t>–19 </a:t>
            </a:r>
            <a:r>
              <a:rPr lang="en-US" dirty="0" smtClean="0">
                <a:solidFill>
                  <a:srgbClr val="FF3300"/>
                </a:solidFill>
              </a:rPr>
              <a:t>J</a:t>
            </a:r>
          </a:p>
        </p:txBody>
      </p:sp>
      <p:sp>
        <p:nvSpPr>
          <p:cNvPr id="7177" name="Text Box 1044"/>
          <p:cNvSpPr txBox="1">
            <a:spLocks noChangeArrowheads="1"/>
          </p:cNvSpPr>
          <p:nvPr/>
        </p:nvSpPr>
        <p:spPr bwMode="auto">
          <a:xfrm>
            <a:off x="1438275" y="5684044"/>
            <a:ext cx="5791200" cy="515937"/>
          </a:xfrm>
          <a:prstGeom prst="rect">
            <a:avLst/>
          </a:prstGeom>
          <a:solidFill>
            <a:srgbClr val="FFFF99"/>
          </a:solidFill>
          <a:ln w="3175">
            <a:solidFill>
              <a:schemeClr val="tx1"/>
            </a:solidFill>
            <a:miter lim="800000"/>
            <a:headEnd/>
            <a:tailEnd/>
          </a:ln>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0" fontAlgn="base" hangingPunct="0">
              <a:lnSpc>
                <a:spcPct val="115000"/>
              </a:lnSpc>
              <a:spcBef>
                <a:spcPct val="0"/>
              </a:spcBef>
              <a:spcAft>
                <a:spcPct val="0"/>
              </a:spcAft>
            </a:pPr>
            <a:r>
              <a:rPr lang="en-US" dirty="0" smtClean="0">
                <a:solidFill>
                  <a:srgbClr val="000000"/>
                </a:solidFill>
              </a:rPr>
              <a:t>1 </a:t>
            </a:r>
            <a:r>
              <a:rPr lang="en-US" dirty="0" err="1" smtClean="0">
                <a:solidFill>
                  <a:srgbClr val="FF3300"/>
                </a:solidFill>
              </a:rPr>
              <a:t>e</a:t>
            </a:r>
            <a:r>
              <a:rPr lang="en-US" dirty="0" err="1" smtClean="0">
                <a:solidFill>
                  <a:srgbClr val="3333CC"/>
                </a:solidFill>
              </a:rPr>
              <a:t>V</a:t>
            </a:r>
            <a:r>
              <a:rPr lang="en-US" dirty="0" smtClean="0">
                <a:solidFill>
                  <a:srgbClr val="000000"/>
                </a:solidFill>
              </a:rPr>
              <a:t> = 1</a:t>
            </a:r>
            <a:r>
              <a:rPr lang="en-US" dirty="0" smtClean="0">
                <a:solidFill>
                  <a:srgbClr val="000000"/>
                </a:solidFill>
                <a:sym typeface="Symbol" pitchFamily="18" charset="2"/>
              </a:rPr>
              <a:t> </a:t>
            </a:r>
            <a:r>
              <a:rPr lang="en-US" dirty="0" smtClean="0">
                <a:solidFill>
                  <a:srgbClr val="FF3300"/>
                </a:solidFill>
                <a:sym typeface="Symbol" pitchFamily="18" charset="2"/>
              </a:rPr>
              <a:t>1.610</a:t>
            </a:r>
            <a:r>
              <a:rPr lang="en-US" baseline="30000" dirty="0" smtClean="0">
                <a:solidFill>
                  <a:srgbClr val="FF3300"/>
                </a:solidFill>
                <a:sym typeface="Symbol" pitchFamily="18" charset="2"/>
              </a:rPr>
              <a:t>–19</a:t>
            </a:r>
            <a:r>
              <a:rPr lang="en-US" dirty="0" smtClean="0">
                <a:solidFill>
                  <a:srgbClr val="FF3300"/>
                </a:solidFill>
                <a:sym typeface="Symbol" pitchFamily="18" charset="2"/>
              </a:rPr>
              <a:t>  C</a:t>
            </a:r>
            <a:r>
              <a:rPr lang="en-US" dirty="0" smtClean="0">
                <a:solidFill>
                  <a:srgbClr val="3333CC"/>
                </a:solidFill>
                <a:sym typeface="Symbol" pitchFamily="18" charset="2"/>
              </a:rPr>
              <a:t>V </a:t>
            </a:r>
            <a:r>
              <a:rPr lang="en-US" dirty="0" smtClean="0">
                <a:solidFill>
                  <a:srgbClr val="000000"/>
                </a:solidFill>
                <a:sym typeface="Symbol" pitchFamily="18" charset="2"/>
              </a:rPr>
              <a:t>= 1.610</a:t>
            </a:r>
            <a:r>
              <a:rPr lang="en-US" baseline="30000" dirty="0" smtClean="0">
                <a:solidFill>
                  <a:srgbClr val="000000"/>
                </a:solidFill>
                <a:sym typeface="Symbol" pitchFamily="18" charset="2"/>
              </a:rPr>
              <a:t>–19</a:t>
            </a:r>
            <a:r>
              <a:rPr lang="en-US" dirty="0" smtClean="0">
                <a:solidFill>
                  <a:srgbClr val="000000"/>
                </a:solidFill>
                <a:sym typeface="Symbol" pitchFamily="18" charset="2"/>
              </a:rPr>
              <a:t>  J </a:t>
            </a:r>
          </a:p>
        </p:txBody>
      </p:sp>
    </p:spTree>
    <p:extLst>
      <p:ext uri="{BB962C8B-B14F-4D97-AF65-F5344CB8AC3E}">
        <p14:creationId xmlns="" xmlns:p14="http://schemas.microsoft.com/office/powerpoint/2010/main" val="8668948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4D8E14A8-009F-4A0F-AFA3-6D56EF560BB3}" type="slidenum">
              <a:rPr lang="en-US" sz="1400" smtClean="0">
                <a:solidFill>
                  <a:srgbClr val="000000"/>
                </a:solidFill>
              </a:rPr>
              <a:pPr/>
              <a:t>18</a:t>
            </a:fld>
            <a:endParaRPr lang="en-US" sz="1400" smtClean="0">
              <a:solidFill>
                <a:srgbClr val="000000"/>
              </a:solidFill>
            </a:endParaRPr>
          </a:p>
        </p:txBody>
      </p:sp>
      <p:sp>
        <p:nvSpPr>
          <p:cNvPr id="2053" name="Rectangle 1026"/>
          <p:cNvSpPr>
            <a:spLocks noChangeArrowheads="1"/>
          </p:cNvSpPr>
          <p:nvPr/>
        </p:nvSpPr>
        <p:spPr bwMode="auto">
          <a:xfrm>
            <a:off x="381000" y="1066800"/>
            <a:ext cx="8382000" cy="24929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eaLnBrk="0" fontAlgn="base" hangingPunct="0">
              <a:lnSpc>
                <a:spcPct val="110000"/>
              </a:lnSpc>
              <a:spcBef>
                <a:spcPct val="0"/>
              </a:spcBef>
              <a:spcAft>
                <a:spcPct val="0"/>
              </a:spcAft>
            </a:pPr>
            <a:endParaRPr lang="en-US" sz="2400" dirty="0" smtClean="0">
              <a:solidFill>
                <a:srgbClr val="000000"/>
              </a:solidFill>
            </a:endParaRPr>
          </a:p>
          <a:p>
            <a:pPr eaLnBrk="0" fontAlgn="base" hangingPunct="0">
              <a:lnSpc>
                <a:spcPct val="110000"/>
              </a:lnSpc>
              <a:spcBef>
                <a:spcPct val="0"/>
              </a:spcBef>
              <a:spcAft>
                <a:spcPct val="0"/>
              </a:spcAft>
            </a:pPr>
            <a:r>
              <a:rPr lang="en-US" sz="2400" dirty="0" smtClean="0">
                <a:solidFill>
                  <a:srgbClr val="000000"/>
                </a:solidFill>
              </a:rPr>
              <a:t>Bohr in 1913 hypothesized that electrons in hydrogen was restricted to </a:t>
            </a:r>
            <a:r>
              <a:rPr lang="en-US" sz="2400" b="1" dirty="0" smtClean="0">
                <a:solidFill>
                  <a:srgbClr val="C00000"/>
                </a:solidFill>
              </a:rPr>
              <a:t>certain discrete </a:t>
            </a:r>
            <a:r>
              <a:rPr lang="en-US" sz="2400" dirty="0" smtClean="0">
                <a:solidFill>
                  <a:srgbClr val="000000"/>
                </a:solidFill>
              </a:rPr>
              <a:t>levels. This comes about because the electron waves can have only have </a:t>
            </a:r>
            <a:r>
              <a:rPr lang="en-US" sz="2400" dirty="0" smtClean="0">
                <a:solidFill>
                  <a:srgbClr val="FF3300"/>
                </a:solidFill>
              </a:rPr>
              <a:t>certain wavelengths</a:t>
            </a:r>
            <a:r>
              <a:rPr lang="en-US" sz="2400" dirty="0" smtClean="0">
                <a:solidFill>
                  <a:srgbClr val="000000"/>
                </a:solidFill>
              </a:rPr>
              <a:t>, i. e. </a:t>
            </a:r>
          </a:p>
          <a:p>
            <a:pPr eaLnBrk="0" fontAlgn="base" hangingPunct="0">
              <a:lnSpc>
                <a:spcPct val="110000"/>
              </a:lnSpc>
              <a:spcBef>
                <a:spcPct val="0"/>
              </a:spcBef>
              <a:spcAft>
                <a:spcPct val="0"/>
              </a:spcAft>
            </a:pPr>
            <a:r>
              <a:rPr lang="en-US" sz="2400" i="1" dirty="0">
                <a:solidFill>
                  <a:srgbClr val="000000"/>
                </a:solidFill>
              </a:rPr>
              <a:t> </a:t>
            </a:r>
            <a:r>
              <a:rPr lang="en-US" sz="2400" i="1" dirty="0" smtClean="0">
                <a:solidFill>
                  <a:srgbClr val="000000"/>
                </a:solidFill>
              </a:rPr>
              <a:t> </a:t>
            </a:r>
            <a:r>
              <a:rPr lang="en-US" sz="2400" b="1" i="1" dirty="0" smtClean="0">
                <a:solidFill>
                  <a:srgbClr val="000000"/>
                </a:solidFill>
              </a:rPr>
              <a:t>n</a:t>
            </a:r>
            <a:r>
              <a:rPr lang="en-US" sz="2400" b="1" dirty="0" smtClean="0">
                <a:solidFill>
                  <a:srgbClr val="000000"/>
                </a:solidFill>
                <a:sym typeface="Symbol" pitchFamily="18" charset="2"/>
              </a:rPr>
              <a:t> </a:t>
            </a:r>
            <a:r>
              <a:rPr lang="en-US" sz="2400" b="1" dirty="0" smtClean="0">
                <a:solidFill>
                  <a:srgbClr val="000000"/>
                </a:solidFill>
              </a:rPr>
              <a:t>= 2</a:t>
            </a:r>
            <a:r>
              <a:rPr lang="en-US" sz="2400" b="1" dirty="0" smtClean="0">
                <a:solidFill>
                  <a:srgbClr val="000000"/>
                </a:solidFill>
                <a:sym typeface="Symbol" pitchFamily="18" charset="2"/>
              </a:rPr>
              <a:t></a:t>
            </a:r>
            <a:r>
              <a:rPr lang="en-US" sz="2400" b="1" i="1" dirty="0" smtClean="0">
                <a:solidFill>
                  <a:srgbClr val="000000"/>
                </a:solidFill>
              </a:rPr>
              <a:t>r</a:t>
            </a:r>
            <a:r>
              <a:rPr lang="en-US" sz="2400" dirty="0" smtClean="0">
                <a:solidFill>
                  <a:srgbClr val="000000"/>
                </a:solidFill>
              </a:rPr>
              <a:t>, where </a:t>
            </a:r>
            <a:r>
              <a:rPr lang="en-US" sz="2400" i="1" dirty="0" smtClean="0">
                <a:solidFill>
                  <a:srgbClr val="000000"/>
                </a:solidFill>
              </a:rPr>
              <a:t>r</a:t>
            </a:r>
            <a:r>
              <a:rPr lang="en-US" sz="2400" dirty="0" smtClean="0">
                <a:solidFill>
                  <a:srgbClr val="000000"/>
                </a:solidFill>
              </a:rPr>
              <a:t> is the orbit radius. </a:t>
            </a:r>
            <a:r>
              <a:rPr lang="en-US" sz="2400" b="1" dirty="0" smtClean="0">
                <a:solidFill>
                  <a:srgbClr val="FF3300"/>
                </a:solidFill>
                <a:sym typeface="Wingdings" pitchFamily="2" charset="2"/>
              </a:rPr>
              <a:t> Quantization</a:t>
            </a:r>
            <a:endParaRPr lang="en-US" sz="2400" b="1" dirty="0" smtClean="0">
              <a:solidFill>
                <a:srgbClr val="FF3300"/>
              </a:solidFill>
            </a:endParaRPr>
          </a:p>
          <a:p>
            <a:pPr eaLnBrk="0" fontAlgn="base" hangingPunct="0">
              <a:spcBef>
                <a:spcPct val="0"/>
              </a:spcBef>
              <a:spcAft>
                <a:spcPct val="0"/>
              </a:spcAft>
            </a:pPr>
            <a:r>
              <a:rPr lang="en-US" sz="2400" dirty="0" smtClean="0">
                <a:solidFill>
                  <a:srgbClr val="000000"/>
                </a:solidFill>
              </a:rPr>
              <a:t>Based on this, one can show that:</a:t>
            </a:r>
          </a:p>
        </p:txBody>
      </p:sp>
      <p:graphicFrame>
        <p:nvGraphicFramePr>
          <p:cNvPr id="2050" name="Object 1024"/>
          <p:cNvGraphicFramePr>
            <a:graphicFrameLocks noChangeAspect="1"/>
          </p:cNvGraphicFramePr>
          <p:nvPr>
            <p:extLst>
              <p:ext uri="{D42A27DB-BD31-4B8C-83A1-F6EECF244321}">
                <p14:modId xmlns="" xmlns:p14="http://schemas.microsoft.com/office/powerpoint/2010/main" val="3308437646"/>
              </p:ext>
            </p:extLst>
          </p:nvPr>
        </p:nvGraphicFramePr>
        <p:xfrm>
          <a:off x="658019" y="3910072"/>
          <a:ext cx="7827962" cy="1014412"/>
        </p:xfrm>
        <a:graphic>
          <a:graphicData uri="http://schemas.openxmlformats.org/presentationml/2006/ole">
            <p:oleObj spid="_x0000_s8412" name="Equation" r:id="rId3" imgW="3911600" imgH="508000" progId="Equation.3">
              <p:embed/>
            </p:oleObj>
          </a:graphicData>
        </a:graphic>
      </p:graphicFrame>
      <p:graphicFrame>
        <p:nvGraphicFramePr>
          <p:cNvPr id="2051" name="Object 1025"/>
          <p:cNvGraphicFramePr>
            <a:graphicFrameLocks noChangeAspect="1"/>
          </p:cNvGraphicFramePr>
          <p:nvPr>
            <p:extLst>
              <p:ext uri="{D42A27DB-BD31-4B8C-83A1-F6EECF244321}">
                <p14:modId xmlns="" xmlns:p14="http://schemas.microsoft.com/office/powerpoint/2010/main" val="3265286619"/>
              </p:ext>
            </p:extLst>
          </p:nvPr>
        </p:nvGraphicFramePr>
        <p:xfrm>
          <a:off x="1219200" y="4953000"/>
          <a:ext cx="6186487" cy="787400"/>
        </p:xfrm>
        <a:graphic>
          <a:graphicData uri="http://schemas.openxmlformats.org/presentationml/2006/ole">
            <p:oleObj spid="_x0000_s8413" name="Equation" r:id="rId4" imgW="3086100" imgH="393700" progId="Equation.3">
              <p:embed/>
            </p:oleObj>
          </a:graphicData>
        </a:graphic>
      </p:graphicFrame>
      <p:sp>
        <p:nvSpPr>
          <p:cNvPr id="2054" name="Text Box 1029"/>
          <p:cNvSpPr txBox="1">
            <a:spLocks noChangeArrowheads="1"/>
          </p:cNvSpPr>
          <p:nvPr/>
        </p:nvSpPr>
        <p:spPr bwMode="auto">
          <a:xfrm>
            <a:off x="838200" y="66675"/>
            <a:ext cx="7010400"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0" fontAlgn="base" hangingPunct="0">
              <a:spcBef>
                <a:spcPct val="0"/>
              </a:spcBef>
              <a:spcAft>
                <a:spcPct val="0"/>
              </a:spcAft>
            </a:pPr>
            <a:endParaRPr lang="en-US" sz="2800" b="1" dirty="0" smtClean="0">
              <a:solidFill>
                <a:srgbClr val="000000"/>
              </a:solidFill>
            </a:endParaRPr>
          </a:p>
        </p:txBody>
      </p:sp>
      <p:sp>
        <p:nvSpPr>
          <p:cNvPr id="8" name="Text Box 1029"/>
          <p:cNvSpPr txBox="1">
            <a:spLocks noChangeArrowheads="1"/>
          </p:cNvSpPr>
          <p:nvPr/>
        </p:nvSpPr>
        <p:spPr bwMode="auto">
          <a:xfrm>
            <a:off x="685800" y="219075"/>
            <a:ext cx="7010400"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0" fontAlgn="base" hangingPunct="0">
              <a:spcBef>
                <a:spcPct val="0"/>
              </a:spcBef>
              <a:spcAft>
                <a:spcPct val="0"/>
              </a:spcAft>
            </a:pPr>
            <a:endParaRPr lang="en-US" sz="2800" b="1" dirty="0" smtClean="0">
              <a:solidFill>
                <a:srgbClr val="000000"/>
              </a:solidFill>
            </a:endParaRPr>
          </a:p>
        </p:txBody>
      </p:sp>
      <p:sp>
        <p:nvSpPr>
          <p:cNvPr id="9" name="Text Box 1029"/>
          <p:cNvSpPr txBox="1">
            <a:spLocks noChangeArrowheads="1"/>
          </p:cNvSpPr>
          <p:nvPr/>
        </p:nvSpPr>
        <p:spPr bwMode="auto">
          <a:xfrm>
            <a:off x="876300" y="356860"/>
            <a:ext cx="7010400"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0" fontAlgn="base" hangingPunct="0">
              <a:spcBef>
                <a:spcPct val="0"/>
              </a:spcBef>
              <a:spcAft>
                <a:spcPct val="0"/>
              </a:spcAft>
            </a:pPr>
            <a:endParaRPr lang="en-US" sz="2800" b="1" dirty="0" smtClean="0">
              <a:solidFill>
                <a:srgbClr val="000000"/>
              </a:solidFill>
            </a:endParaRPr>
          </a:p>
        </p:txBody>
      </p:sp>
    </p:spTree>
    <p:extLst>
      <p:ext uri="{BB962C8B-B14F-4D97-AF65-F5344CB8AC3E}">
        <p14:creationId xmlns="" xmlns:p14="http://schemas.microsoft.com/office/powerpoint/2010/main" val="4488155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3"/>
          <p:cNvSpPr>
            <a:spLocks noGrp="1"/>
          </p:cNvSpPr>
          <p:nvPr>
            <p:ph type="sldNum" sz="quarter" idx="12"/>
          </p:nvPr>
        </p:nvSpPr>
        <p:spPr>
          <a:noFill/>
        </p:spPr>
        <p:txBody>
          <a:bodyPr/>
          <a:lstStyle/>
          <a:p>
            <a:fld id="{7B5496FF-E49A-400F-A446-D97E71889032}" type="slidenum">
              <a:rPr lang="en-US" smtClean="0"/>
              <a:pPr/>
              <a:t>19</a:t>
            </a:fld>
            <a:endParaRPr lang="en-US" smtClean="0"/>
          </a:p>
        </p:txBody>
      </p:sp>
      <p:sp>
        <p:nvSpPr>
          <p:cNvPr id="7171" name="Text Box 3"/>
          <p:cNvSpPr txBox="1">
            <a:spLocks noChangeArrowheads="1"/>
          </p:cNvSpPr>
          <p:nvPr/>
        </p:nvSpPr>
        <p:spPr bwMode="auto">
          <a:xfrm>
            <a:off x="2117725" y="4918075"/>
            <a:ext cx="184150" cy="457200"/>
          </a:xfrm>
          <a:prstGeom prst="rect">
            <a:avLst/>
          </a:prstGeom>
          <a:noFill/>
          <a:ln w="9525">
            <a:noFill/>
            <a:miter lim="800000"/>
            <a:headEnd/>
            <a:tailEnd/>
          </a:ln>
        </p:spPr>
        <p:txBody>
          <a:bodyPr wrap="none">
            <a:spAutoFit/>
          </a:bodyPr>
          <a:lstStyle/>
          <a:p>
            <a:endParaRPr lang="en-US"/>
          </a:p>
        </p:txBody>
      </p:sp>
      <p:sp>
        <p:nvSpPr>
          <p:cNvPr id="7172" name="Text Box 7"/>
          <p:cNvSpPr txBox="1">
            <a:spLocks noChangeArrowheads="1"/>
          </p:cNvSpPr>
          <p:nvPr/>
        </p:nvSpPr>
        <p:spPr bwMode="auto">
          <a:xfrm>
            <a:off x="1295400" y="76200"/>
            <a:ext cx="6553200" cy="1384995"/>
          </a:xfrm>
          <a:prstGeom prst="rect">
            <a:avLst/>
          </a:prstGeom>
          <a:noFill/>
          <a:ln w="9525">
            <a:noFill/>
            <a:miter lim="800000"/>
            <a:headEnd/>
            <a:tailEnd/>
          </a:ln>
        </p:spPr>
        <p:txBody>
          <a:bodyPr>
            <a:spAutoFit/>
          </a:bodyPr>
          <a:lstStyle/>
          <a:p>
            <a:pPr algn="ctr"/>
            <a:endParaRPr lang="en-US" sz="2800" b="1" dirty="0" smtClean="0">
              <a:effectLst>
                <a:outerShdw blurRad="38100" dist="38100" dir="2700000" algn="tl">
                  <a:srgbClr val="000000">
                    <a:alpha val="43137"/>
                  </a:srgbClr>
                </a:outerShdw>
              </a:effectLst>
              <a:latin typeface="Times New Roman" pitchFamily="18" charset="0"/>
              <a:cs typeface="Times New Roman" pitchFamily="18" charset="0"/>
            </a:endParaRPr>
          </a:p>
          <a:p>
            <a:pPr algn="ctr"/>
            <a:r>
              <a:rPr lang="en-US" sz="2800" b="1" dirty="0" smtClean="0">
                <a:effectLst>
                  <a:outerShdw blurRad="38100" dist="38100" dir="2700000" algn="tl">
                    <a:srgbClr val="000000">
                      <a:alpha val="43137"/>
                    </a:srgbClr>
                  </a:outerShdw>
                </a:effectLst>
                <a:latin typeface="Times New Roman" pitchFamily="18" charset="0"/>
                <a:cs typeface="Times New Roman" pitchFamily="18" charset="0"/>
              </a:rPr>
              <a:t>Bohr’s </a:t>
            </a:r>
            <a:r>
              <a:rPr lang="en-US" sz="2800" b="1" dirty="0">
                <a:effectLst>
                  <a:outerShdw blurRad="38100" dist="38100" dir="2700000" algn="tl">
                    <a:srgbClr val="000000">
                      <a:alpha val="43137"/>
                    </a:srgbClr>
                  </a:outerShdw>
                </a:effectLst>
                <a:latin typeface="Times New Roman" pitchFamily="18" charset="0"/>
                <a:cs typeface="Times New Roman" pitchFamily="18" charset="0"/>
              </a:rPr>
              <a:t>H</a:t>
            </a:r>
            <a:r>
              <a:rPr lang="en-US" sz="2800" b="1" dirty="0" smtClean="0">
                <a:effectLst>
                  <a:outerShdw blurRad="38100" dist="38100" dir="2700000" algn="tl">
                    <a:srgbClr val="000000">
                      <a:alpha val="43137"/>
                    </a:srgbClr>
                  </a:outerShdw>
                </a:effectLst>
                <a:latin typeface="Times New Roman" pitchFamily="18" charset="0"/>
                <a:cs typeface="Times New Roman" pitchFamily="18" charset="0"/>
              </a:rPr>
              <a:t>ydrogen </a:t>
            </a:r>
            <a:r>
              <a:rPr lang="en-US" sz="2800" b="1" dirty="0">
                <a:effectLst>
                  <a:outerShdw blurRad="38100" dist="38100" dir="2700000" algn="tl">
                    <a:srgbClr val="000000">
                      <a:alpha val="43137"/>
                    </a:srgbClr>
                  </a:outerShdw>
                </a:effectLst>
                <a:latin typeface="Times New Roman" pitchFamily="18" charset="0"/>
                <a:cs typeface="Times New Roman" pitchFamily="18" charset="0"/>
              </a:rPr>
              <a:t>A</a:t>
            </a:r>
            <a:r>
              <a:rPr lang="en-US" sz="2800" b="1" dirty="0" smtClean="0">
                <a:effectLst>
                  <a:outerShdw blurRad="38100" dist="38100" dir="2700000" algn="tl">
                    <a:srgbClr val="000000">
                      <a:alpha val="43137"/>
                    </a:srgbClr>
                  </a:outerShdw>
                </a:effectLst>
                <a:latin typeface="Times New Roman" pitchFamily="18" charset="0"/>
                <a:cs typeface="Times New Roman" pitchFamily="18" charset="0"/>
              </a:rPr>
              <a:t>tom Model </a:t>
            </a:r>
          </a:p>
          <a:p>
            <a:pPr algn="ctr"/>
            <a:r>
              <a:rPr lang="en-US" sz="2800" b="1" dirty="0" smtClean="0">
                <a:effectLst>
                  <a:outerShdw blurRad="38100" dist="38100" dir="2700000" algn="tl">
                    <a:srgbClr val="000000">
                      <a:alpha val="43137"/>
                    </a:srgbClr>
                  </a:outerShdw>
                </a:effectLst>
                <a:latin typeface="Times New Roman" pitchFamily="18" charset="0"/>
                <a:cs typeface="Times New Roman" pitchFamily="18" charset="0"/>
              </a:rPr>
              <a:t>and Electron Energy Levels</a:t>
            </a:r>
            <a:endParaRPr lang="en-US" sz="2800" b="1" dirty="0">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7173" name="Picture 9"/>
          <p:cNvPicPr>
            <a:picLocks noChangeAspect="1" noChangeArrowheads="1"/>
          </p:cNvPicPr>
          <p:nvPr/>
        </p:nvPicPr>
        <p:blipFill>
          <a:blip r:embed="rId2" cstate="print"/>
          <a:srcRect/>
          <a:stretch>
            <a:fillRect/>
          </a:stretch>
        </p:blipFill>
        <p:spPr bwMode="auto">
          <a:xfrm>
            <a:off x="919163" y="1676400"/>
            <a:ext cx="6938962" cy="4375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solidFill>
                  <a:srgbClr val="04617B">
                    <a:shade val="90000"/>
                  </a:srgbClr>
                </a:solidFill>
              </a:rPr>
              <a:t>Dr. Nasim Zafar</a:t>
            </a:r>
            <a:endParaRPr lang="en-US" dirty="0">
              <a:solidFill>
                <a:srgbClr val="04617B">
                  <a:shade val="90000"/>
                </a:srgbClr>
              </a:solidFill>
            </a:endParaRPr>
          </a:p>
        </p:txBody>
      </p:sp>
      <p:sp>
        <p:nvSpPr>
          <p:cNvPr id="3" name="Slide Number Placeholder 2"/>
          <p:cNvSpPr>
            <a:spLocks noGrp="1"/>
          </p:cNvSpPr>
          <p:nvPr>
            <p:ph type="sldNum" sz="quarter" idx="12"/>
          </p:nvPr>
        </p:nvSpPr>
        <p:spPr/>
        <p:txBody>
          <a:bodyPr/>
          <a:lstStyle/>
          <a:p>
            <a:fld id="{74385F83-F7A7-4B06-A058-A4B9A9035854}" type="slidenum">
              <a:rPr lang="en-US" smtClean="0">
                <a:solidFill>
                  <a:srgbClr val="04617B">
                    <a:shade val="90000"/>
                  </a:srgbClr>
                </a:solidFill>
              </a:rPr>
              <a:pPr/>
              <a:t>20</a:t>
            </a:fld>
            <a:endParaRPr lang="en-US" dirty="0">
              <a:solidFill>
                <a:srgbClr val="04617B">
                  <a:shade val="90000"/>
                </a:srgbClr>
              </a:solidFill>
            </a:endParaRPr>
          </a:p>
        </p:txBody>
      </p:sp>
      <p:sp>
        <p:nvSpPr>
          <p:cNvPr id="4" name="Rectangle 3"/>
          <p:cNvSpPr/>
          <p:nvPr/>
        </p:nvSpPr>
        <p:spPr>
          <a:xfrm>
            <a:off x="1828800" y="2362200"/>
            <a:ext cx="5005817" cy="830997"/>
          </a:xfrm>
          <a:prstGeom prst="rect">
            <a:avLst/>
          </a:prstGeom>
        </p:spPr>
        <p:txBody>
          <a:bodyPr wrap="square">
            <a:spAutoFit/>
          </a:bodyPr>
          <a:lstStyle/>
          <a:p>
            <a:pPr lvl="1" fontAlgn="base">
              <a:lnSpc>
                <a:spcPct val="150000"/>
              </a:lnSpc>
              <a:spcBef>
                <a:spcPct val="0"/>
              </a:spcBef>
              <a:spcAft>
                <a:spcPct val="0"/>
              </a:spcAft>
              <a:tabLst>
                <a:tab pos="685800" algn="l"/>
              </a:tabLst>
            </a:pPr>
            <a:r>
              <a:rPr lang="en-US" sz="3200" b="1" dirty="0">
                <a:solidFill>
                  <a:prstClr val="black"/>
                </a:solidFill>
                <a:latin typeface="Times New Roman" pitchFamily="18" charset="0"/>
                <a:ea typeface="Calibri" pitchFamily="34" charset="0"/>
                <a:cs typeface="Times New Roman" pitchFamily="18" charset="0"/>
              </a:rPr>
              <a:t>Band Theory of Solids</a:t>
            </a:r>
            <a:endParaRPr lang="en-US" sz="3200" b="1" dirty="0">
              <a:solidFill>
                <a:srgbClr val="000099"/>
              </a:solidFill>
              <a:latin typeface="Times New Roman" pitchFamily="18" charset="0"/>
              <a:ea typeface="Calibri" pitchFamily="34" charset="0"/>
              <a:cs typeface="Times New Roman" pitchFamily="18" charset="0"/>
            </a:endParaRPr>
          </a:p>
        </p:txBody>
      </p:sp>
    </p:spTree>
    <p:extLst>
      <p:ext uri="{BB962C8B-B14F-4D97-AF65-F5344CB8AC3E}">
        <p14:creationId xmlns="" xmlns:p14="http://schemas.microsoft.com/office/powerpoint/2010/main" val="332441916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3"/>
          <p:cNvSpPr>
            <a:spLocks noGrp="1"/>
          </p:cNvSpPr>
          <p:nvPr>
            <p:ph type="sldNum" sz="quarter" idx="12"/>
          </p:nvPr>
        </p:nvSpPr>
        <p:spPr>
          <a:noFill/>
        </p:spPr>
        <p:txBody>
          <a:bodyPr/>
          <a:lstStyle/>
          <a:p>
            <a:fld id="{F1290531-F9B8-448D-B7B5-0820DB13BF94}" type="slidenum">
              <a:rPr lang="en-US" smtClean="0"/>
              <a:pPr/>
              <a:t>21</a:t>
            </a:fld>
            <a:endParaRPr lang="en-US" smtClean="0"/>
          </a:p>
        </p:txBody>
      </p:sp>
      <p:sp>
        <p:nvSpPr>
          <p:cNvPr id="15363" name="Rectangle 2"/>
          <p:cNvSpPr>
            <a:spLocks noChangeArrowheads="1"/>
          </p:cNvSpPr>
          <p:nvPr/>
        </p:nvSpPr>
        <p:spPr bwMode="auto">
          <a:xfrm>
            <a:off x="2135188" y="76200"/>
            <a:ext cx="4799012" cy="519113"/>
          </a:xfrm>
          <a:prstGeom prst="rect">
            <a:avLst/>
          </a:prstGeom>
          <a:noFill/>
          <a:ln w="9525">
            <a:noFill/>
            <a:miter lim="800000"/>
            <a:headEnd/>
            <a:tailEnd/>
          </a:ln>
        </p:spPr>
        <p:txBody>
          <a:bodyPr>
            <a:spAutoFit/>
          </a:bodyPr>
          <a:lstStyle/>
          <a:p>
            <a:pPr algn="ctr">
              <a:spcBef>
                <a:spcPct val="50000"/>
              </a:spcBef>
            </a:pPr>
            <a:r>
              <a:rPr lang="en-US" sz="2800" b="1" dirty="0">
                <a:latin typeface="Times New Roman" pitchFamily="18" charset="0"/>
                <a:cs typeface="Times New Roman" pitchFamily="18" charset="0"/>
              </a:rPr>
              <a:t>Energy </a:t>
            </a:r>
            <a:r>
              <a:rPr lang="en-US" sz="2800" b="1" dirty="0" smtClean="0">
                <a:latin typeface="Times New Roman" pitchFamily="18" charset="0"/>
                <a:cs typeface="Times New Roman" pitchFamily="18" charset="0"/>
              </a:rPr>
              <a:t>Band </a:t>
            </a:r>
            <a:r>
              <a:rPr lang="en-US" sz="2800" b="1" dirty="0">
                <a:latin typeface="Times New Roman" pitchFamily="18" charset="0"/>
                <a:cs typeface="Times New Roman" pitchFamily="18" charset="0"/>
              </a:rPr>
              <a:t>M</a:t>
            </a:r>
            <a:r>
              <a:rPr lang="en-US" sz="2800" b="1" dirty="0" smtClean="0">
                <a:latin typeface="Times New Roman" pitchFamily="18" charset="0"/>
                <a:cs typeface="Times New Roman" pitchFamily="18" charset="0"/>
              </a:rPr>
              <a:t>odel</a:t>
            </a:r>
            <a:endParaRPr lang="en-US" sz="2800" b="1" dirty="0">
              <a:latin typeface="Times New Roman" pitchFamily="18" charset="0"/>
              <a:cs typeface="Times New Roman" pitchFamily="18" charset="0"/>
            </a:endParaRPr>
          </a:p>
        </p:txBody>
      </p:sp>
      <p:sp>
        <p:nvSpPr>
          <p:cNvPr id="15364" name="Rectangle 3"/>
          <p:cNvSpPr>
            <a:spLocks noChangeArrowheads="1"/>
          </p:cNvSpPr>
          <p:nvPr/>
        </p:nvSpPr>
        <p:spPr bwMode="auto">
          <a:xfrm>
            <a:off x="304800" y="1066800"/>
            <a:ext cx="8458200" cy="6247864"/>
          </a:xfrm>
          <a:prstGeom prst="rect">
            <a:avLst/>
          </a:prstGeom>
          <a:noFill/>
          <a:ln w="9525">
            <a:noFill/>
            <a:miter lim="800000"/>
            <a:headEnd/>
            <a:tailEnd/>
          </a:ln>
        </p:spPr>
        <p:txBody>
          <a:bodyPr wrap="square">
            <a:spAutoFit/>
          </a:bodyPr>
          <a:lstStyle/>
          <a:p>
            <a:pPr>
              <a:spcBef>
                <a:spcPct val="75000"/>
              </a:spcBef>
            </a:pPr>
            <a:r>
              <a:rPr lang="en-US" sz="2000" b="1" dirty="0">
                <a:latin typeface="Times New Roman" pitchFamily="18" charset="0"/>
                <a:cs typeface="Times New Roman" pitchFamily="18" charset="0"/>
              </a:rPr>
              <a:t>An isolated atom </a:t>
            </a:r>
            <a:r>
              <a:rPr lang="en-US" sz="2000" dirty="0">
                <a:latin typeface="Times New Roman" pitchFamily="18" charset="0"/>
                <a:cs typeface="Times New Roman" pitchFamily="18" charset="0"/>
              </a:rPr>
              <a:t>has its own electronic structure with </a:t>
            </a:r>
            <a:r>
              <a:rPr lang="en-US" sz="2000" i="1" dirty="0">
                <a:latin typeface="Times New Roman" pitchFamily="18" charset="0"/>
                <a:cs typeface="Times New Roman" pitchFamily="18" charset="0"/>
              </a:rPr>
              <a:t>n</a:t>
            </a:r>
            <a:r>
              <a:rPr lang="en-US" sz="2000" dirty="0">
                <a:latin typeface="Times New Roman" pitchFamily="18" charset="0"/>
                <a:cs typeface="Times New Roman" pitchFamily="18" charset="0"/>
              </a:rPr>
              <a:t> = 1, 2, 3 ... shells.  </a:t>
            </a:r>
          </a:p>
          <a:p>
            <a:pPr>
              <a:spcBef>
                <a:spcPct val="75000"/>
              </a:spcBef>
            </a:pPr>
            <a:r>
              <a:rPr lang="en-US" sz="2000" dirty="0" smtClean="0">
                <a:latin typeface="Times New Roman" pitchFamily="18" charset="0"/>
                <a:cs typeface="Times New Roman" pitchFamily="18" charset="0"/>
              </a:rPr>
              <a:t>When </a:t>
            </a:r>
            <a:r>
              <a:rPr lang="en-US" sz="2000" dirty="0">
                <a:latin typeface="Times New Roman" pitchFamily="18" charset="0"/>
                <a:cs typeface="Times New Roman" pitchFamily="18" charset="0"/>
              </a:rPr>
              <a:t>atoms come together, their shells overlap</a:t>
            </a:r>
            <a:r>
              <a:rPr lang="en-US" sz="2000" dirty="0" smtClean="0">
                <a:latin typeface="Times New Roman" pitchFamily="18" charset="0"/>
                <a:cs typeface="Times New Roman" pitchFamily="18" charset="0"/>
              </a:rPr>
              <a:t>. The energy level scheme in multi-electron atom , like Si is more complex, but intuitively similar.</a:t>
            </a:r>
            <a:endParaRPr lang="en-US" sz="2000" dirty="0">
              <a:latin typeface="Times New Roman" pitchFamily="18" charset="0"/>
              <a:cs typeface="Times New Roman" pitchFamily="18" charset="0"/>
            </a:endParaRPr>
          </a:p>
          <a:p>
            <a:pPr>
              <a:spcBef>
                <a:spcPct val="75000"/>
              </a:spcBef>
            </a:pPr>
            <a:r>
              <a:rPr lang="en-US" sz="2000" b="1" dirty="0" smtClean="0">
                <a:latin typeface="Times New Roman" pitchFamily="18" charset="0"/>
                <a:cs typeface="Times New Roman" pitchFamily="18" charset="0"/>
              </a:rPr>
              <a:t>Consider </a:t>
            </a:r>
            <a:r>
              <a:rPr lang="en-US" sz="2000" b="1" dirty="0">
                <a:latin typeface="Times New Roman" pitchFamily="18" charset="0"/>
                <a:cs typeface="Times New Roman" pitchFamily="18" charset="0"/>
              </a:rPr>
              <a:t>Silicon</a:t>
            </a:r>
            <a:r>
              <a:rPr lang="en-US" sz="2000" dirty="0">
                <a:latin typeface="Times New Roman" pitchFamily="18" charset="0"/>
                <a:cs typeface="Times New Roman" pitchFamily="18" charset="0"/>
              </a:rPr>
              <a:t>: Si has 4 electrons in its outermost </a:t>
            </a:r>
            <a:r>
              <a:rPr lang="en-US" sz="2000" dirty="0" smtClean="0">
                <a:latin typeface="Times New Roman" pitchFamily="18" charset="0"/>
                <a:cs typeface="Times New Roman" pitchFamily="18" charset="0"/>
              </a:rPr>
              <a:t>shell. When a large number of atoms come together, as in solids to </a:t>
            </a:r>
            <a:r>
              <a:rPr lang="en-US" sz="2000" dirty="0">
                <a:latin typeface="Times New Roman" pitchFamily="18" charset="0"/>
                <a:cs typeface="Times New Roman" pitchFamily="18" charset="0"/>
              </a:rPr>
              <a:t>form a crystal, these shells overlap and form </a:t>
            </a:r>
            <a:r>
              <a:rPr lang="en-US" sz="2000" b="1" dirty="0">
                <a:latin typeface="Times New Roman" pitchFamily="18" charset="0"/>
                <a:cs typeface="Times New Roman" pitchFamily="18" charset="0"/>
              </a:rPr>
              <a:t>bands.</a:t>
            </a:r>
          </a:p>
          <a:p>
            <a:pPr>
              <a:spcBef>
                <a:spcPct val="75000"/>
              </a:spcBef>
            </a:pPr>
            <a:r>
              <a:rPr lang="en-US" sz="2000" dirty="0" smtClean="0">
                <a:latin typeface="Times New Roman" pitchFamily="18" charset="0"/>
                <a:cs typeface="Times New Roman" pitchFamily="18" charset="0"/>
              </a:rPr>
              <a:t>We </a:t>
            </a:r>
            <a:r>
              <a:rPr lang="en-US" sz="2000" dirty="0">
                <a:latin typeface="Times New Roman" pitchFamily="18" charset="0"/>
                <a:cs typeface="Times New Roman" pitchFamily="18" charset="0"/>
              </a:rPr>
              <a:t>do not consider the inner shell electrons since they are too tightly coupled to the inner core atom, and do not participate in anything</a:t>
            </a:r>
            <a:r>
              <a:rPr lang="en-US" sz="2000" dirty="0" smtClean="0">
                <a:latin typeface="Times New Roman" pitchFamily="18" charset="0"/>
                <a:cs typeface="Times New Roman" pitchFamily="18" charset="0"/>
              </a:rPr>
              <a:t>.</a:t>
            </a:r>
            <a:r>
              <a:rPr lang="en-US" sz="2000" b="1" dirty="0" smtClean="0">
                <a:solidFill>
                  <a:srgbClr val="C00000"/>
                </a:solidFill>
                <a:latin typeface="Times New Roman" pitchFamily="18" charset="0"/>
                <a:cs typeface="Times New Roman" pitchFamily="18" charset="0"/>
              </a:rPr>
              <a:t> </a:t>
            </a:r>
          </a:p>
          <a:p>
            <a:pPr>
              <a:spcBef>
                <a:spcPct val="75000"/>
              </a:spcBef>
            </a:pPr>
            <a:endParaRPr lang="en-US" sz="2000" b="1" dirty="0" smtClean="0">
              <a:solidFill>
                <a:srgbClr val="C00000"/>
              </a:solidFill>
              <a:latin typeface="Times New Roman" pitchFamily="18" charset="0"/>
              <a:cs typeface="Times New Roman" pitchFamily="18" charset="0"/>
            </a:endParaRPr>
          </a:p>
          <a:p>
            <a:pPr>
              <a:spcBef>
                <a:spcPct val="75000"/>
              </a:spcBef>
            </a:pPr>
            <a:r>
              <a:rPr lang="en-US" sz="2000" b="1" dirty="0" smtClean="0">
                <a:solidFill>
                  <a:srgbClr val="C00000"/>
                </a:solidFill>
                <a:latin typeface="Times New Roman" pitchFamily="18" charset="0"/>
                <a:cs typeface="Times New Roman" pitchFamily="18" charset="0"/>
              </a:rPr>
              <a:t>Configuration for </a:t>
            </a:r>
            <a:r>
              <a:rPr lang="en-US" sz="2000" b="1" dirty="0" err="1" smtClean="0">
                <a:solidFill>
                  <a:srgbClr val="C00000"/>
                </a:solidFill>
                <a:latin typeface="Times New Roman" pitchFamily="18" charset="0"/>
                <a:cs typeface="Times New Roman" pitchFamily="18" charset="0"/>
              </a:rPr>
              <a:t>Ge</a:t>
            </a:r>
            <a:r>
              <a:rPr lang="en-US" sz="2000" b="1" dirty="0" smtClean="0">
                <a:solidFill>
                  <a:srgbClr val="C00000"/>
                </a:solidFill>
                <a:latin typeface="Times New Roman" pitchFamily="18" charset="0"/>
                <a:cs typeface="Times New Roman" pitchFamily="18" charset="0"/>
              </a:rPr>
              <a:t> is identical to that of Si, except that the core has 28 electrons.</a:t>
            </a:r>
          </a:p>
          <a:p>
            <a:pPr>
              <a:spcBef>
                <a:spcPct val="75000"/>
              </a:spcBef>
            </a:pPr>
            <a:endParaRPr lang="en-US" sz="2000" dirty="0" smtClean="0">
              <a:latin typeface="Times New Roman" pitchFamily="18" charset="0"/>
              <a:cs typeface="Times New Roman" pitchFamily="18" charset="0"/>
            </a:endParaRPr>
          </a:p>
          <a:p>
            <a:pPr>
              <a:spcBef>
                <a:spcPct val="75000"/>
              </a:spcBef>
            </a:pPr>
            <a:endParaRPr lang="en-US" sz="2000" dirty="0" smtClean="0">
              <a:latin typeface="Times New Roman" pitchFamily="18" charset="0"/>
              <a:cs typeface="Times New Roman" pitchFamily="18" charset="0"/>
            </a:endParaRPr>
          </a:p>
          <a:p>
            <a:pPr>
              <a:spcBef>
                <a:spcPct val="75000"/>
              </a:spcBef>
            </a:pPr>
            <a:endParaRPr lang="en-US"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381000" y="2362200"/>
            <a:ext cx="8410575" cy="822325"/>
          </a:xfrm>
          <a:noFill/>
        </p:spPr>
        <p:txBody>
          <a:bodyPr>
            <a:normAutofit fontScale="90000"/>
          </a:bodyPr>
          <a:lstStyle/>
          <a:p>
            <a:r>
              <a:rPr lang="en-US" sz="4800" b="1" u="sng" smtClean="0">
                <a:solidFill>
                  <a:srgbClr val="3333FF"/>
                </a:solidFill>
              </a:rPr>
              <a:t>Survey of the Periodic Table</a:t>
            </a:r>
            <a:r>
              <a:rPr lang="en-US" sz="4800" b="1" smtClean="0">
                <a:solidFill>
                  <a:srgbClr val="3333FF"/>
                </a:solidFill>
              </a:rPr>
              <a:t/>
            </a:r>
            <a:br>
              <a:rPr lang="en-US" sz="4800" b="1" smtClean="0">
                <a:solidFill>
                  <a:srgbClr val="3333FF"/>
                </a:solidFill>
              </a:rPr>
            </a:br>
            <a:r>
              <a:rPr lang="en-US" sz="4800" b="1" smtClean="0">
                <a:solidFill>
                  <a:srgbClr val="3333FF"/>
                </a:solidFill>
              </a:rPr>
              <a:t/>
            </a:r>
            <a:br>
              <a:rPr lang="en-US" sz="4800" b="1" smtClean="0">
                <a:solidFill>
                  <a:srgbClr val="3333FF"/>
                </a:solidFill>
              </a:rPr>
            </a:br>
            <a:r>
              <a:rPr lang="en-US" sz="4800" b="1" smtClean="0">
                <a:solidFill>
                  <a:srgbClr val="3333FF"/>
                </a:solidFill>
              </a:rPr>
              <a:t/>
            </a:r>
            <a:br>
              <a:rPr lang="en-US" sz="4800" b="1" smtClean="0">
                <a:solidFill>
                  <a:srgbClr val="3333FF"/>
                </a:solidFill>
              </a:rPr>
            </a:br>
            <a:r>
              <a:rPr lang="en-US" b="1" smtClean="0">
                <a:solidFill>
                  <a:srgbClr val="008000"/>
                </a:solidFill>
              </a:rPr>
              <a:t>Semiconductor Materials</a:t>
            </a:r>
            <a:r>
              <a:rPr lang="en-US" sz="4000" b="1" smtClean="0">
                <a:solidFill>
                  <a:srgbClr val="3333FF"/>
                </a:solidFill>
              </a:rPr>
              <a:t> </a:t>
            </a:r>
            <a:br>
              <a:rPr lang="en-US" sz="4000" b="1" smtClean="0">
                <a:solidFill>
                  <a:srgbClr val="3333FF"/>
                </a:solidFill>
              </a:rPr>
            </a:br>
            <a:r>
              <a:rPr lang="en-US" sz="4000" b="1" smtClean="0">
                <a:solidFill>
                  <a:srgbClr val="3333FF"/>
                </a:solidFill>
              </a:rPr>
              <a:t/>
            </a:r>
            <a:br>
              <a:rPr lang="en-US" sz="4000" b="1" smtClean="0">
                <a:solidFill>
                  <a:srgbClr val="3333FF"/>
                </a:solidFill>
              </a:rPr>
            </a:br>
            <a:r>
              <a:rPr lang="en-US" sz="3600" b="1" smtClean="0">
                <a:solidFill>
                  <a:srgbClr val="800000"/>
                </a:solidFill>
              </a:rPr>
              <a:t>Formed from Atoms in Various Columns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Rectangle 2"/>
          <p:cNvSpPr>
            <a:spLocks noGrp="1" noChangeArrowheads="1"/>
          </p:cNvSpPr>
          <p:nvPr>
            <p:ph type="title"/>
          </p:nvPr>
        </p:nvSpPr>
        <p:spPr>
          <a:xfrm>
            <a:off x="685800" y="0"/>
            <a:ext cx="7772400" cy="914400"/>
          </a:xfrm>
        </p:spPr>
        <p:txBody>
          <a:bodyPr>
            <a:normAutofit/>
          </a:bodyPr>
          <a:lstStyle/>
          <a:p>
            <a:r>
              <a:rPr lang="en-US" sz="3200" b="1" dirty="0">
                <a:solidFill>
                  <a:schemeClr val="accent2"/>
                </a:solidFill>
                <a:latin typeface="Times New Roman" pitchFamily="18" charset="0"/>
                <a:cs typeface="Times New Roman" pitchFamily="18" charset="0"/>
              </a:rPr>
              <a:t>Group IV Elements</a:t>
            </a:r>
            <a:endParaRPr lang="en-US" sz="3200" dirty="0">
              <a:solidFill>
                <a:schemeClr val="accent2"/>
              </a:solidFill>
              <a:latin typeface="Times New Roman" pitchFamily="18" charset="0"/>
              <a:cs typeface="Times New Roman" pitchFamily="18" charset="0"/>
            </a:endParaRPr>
          </a:p>
        </p:txBody>
      </p:sp>
      <p:sp>
        <p:nvSpPr>
          <p:cNvPr id="337923" name="Rectangle 3"/>
          <p:cNvSpPr>
            <a:spLocks noGrp="1" noChangeArrowheads="1"/>
          </p:cNvSpPr>
          <p:nvPr>
            <p:ph type="body" idx="1"/>
          </p:nvPr>
        </p:nvSpPr>
        <p:spPr>
          <a:xfrm>
            <a:off x="685800" y="800100"/>
            <a:ext cx="7772400" cy="3886200"/>
          </a:xfrm>
        </p:spPr>
        <p:txBody>
          <a:bodyPr>
            <a:normAutofit fontScale="85000" lnSpcReduction="20000"/>
          </a:bodyPr>
          <a:lstStyle/>
          <a:p>
            <a:endParaRPr lang="en-US"/>
          </a:p>
          <a:p>
            <a:endParaRPr lang="en-US"/>
          </a:p>
          <a:p>
            <a:endParaRPr lang="en-US"/>
          </a:p>
          <a:p>
            <a:endParaRPr lang="en-US"/>
          </a:p>
          <a:p>
            <a:endParaRPr lang="en-US"/>
          </a:p>
          <a:p>
            <a:endParaRPr lang="en-US"/>
          </a:p>
          <a:p>
            <a:endParaRPr lang="en-US" sz="2800"/>
          </a:p>
          <a:p>
            <a:r>
              <a:rPr lang="en-US"/>
              <a:t>Valence electron configuration:  </a:t>
            </a:r>
            <a:r>
              <a:rPr lang="en-US" b="1"/>
              <a:t>ns</a:t>
            </a:r>
            <a:r>
              <a:rPr lang="en-US" b="1" baseline="30000"/>
              <a:t>2</a:t>
            </a:r>
            <a:r>
              <a:rPr lang="en-US" b="1"/>
              <a:t> np</a:t>
            </a:r>
            <a:r>
              <a:rPr lang="en-US" b="1" baseline="30000"/>
              <a:t>2  </a:t>
            </a:r>
          </a:p>
          <a:p>
            <a:pPr>
              <a:buFontTx/>
              <a:buNone/>
            </a:pPr>
            <a:r>
              <a:rPr lang="en-US" b="1"/>
              <a:t>	</a:t>
            </a:r>
            <a:r>
              <a:rPr lang="en-US"/>
              <a:t>[</a:t>
            </a:r>
            <a:r>
              <a:rPr lang="en-US" b="1"/>
              <a:t>n = 2, </a:t>
            </a:r>
            <a:r>
              <a:rPr lang="en-US" b="1">
                <a:solidFill>
                  <a:srgbClr val="CC0000"/>
                </a:solidFill>
              </a:rPr>
              <a:t>C</a:t>
            </a:r>
            <a:r>
              <a:rPr lang="en-US" b="1"/>
              <a:t>; n = 3, </a:t>
            </a:r>
            <a:r>
              <a:rPr lang="en-US" b="1">
                <a:solidFill>
                  <a:srgbClr val="CC0000"/>
                </a:solidFill>
              </a:rPr>
              <a:t>Si</a:t>
            </a:r>
            <a:r>
              <a:rPr lang="en-US" b="1"/>
              <a:t>; n = 4, </a:t>
            </a:r>
            <a:r>
              <a:rPr lang="en-US" b="1">
                <a:solidFill>
                  <a:srgbClr val="CC0000"/>
                </a:solidFill>
              </a:rPr>
              <a:t>Ge</a:t>
            </a:r>
            <a:r>
              <a:rPr lang="en-US" b="1"/>
              <a:t>; n = 5, </a:t>
            </a:r>
            <a:r>
              <a:rPr lang="en-US" b="1">
                <a:solidFill>
                  <a:srgbClr val="CC0000"/>
                </a:solidFill>
              </a:rPr>
              <a:t>Sn</a:t>
            </a:r>
            <a:r>
              <a:rPr lang="en-US"/>
              <a:t>]</a:t>
            </a:r>
          </a:p>
        </p:txBody>
      </p:sp>
      <p:pic>
        <p:nvPicPr>
          <p:cNvPr id="337924" name="Picture 4" descr="PerTab1"/>
          <p:cNvPicPr>
            <a:picLocks noChangeAspect="1" noChangeArrowheads="1"/>
          </p:cNvPicPr>
          <p:nvPr/>
        </p:nvPicPr>
        <p:blipFill>
          <a:blip r:embed="rId2" cstate="print"/>
          <a:srcRect/>
          <a:stretch>
            <a:fillRect/>
          </a:stretch>
        </p:blipFill>
        <p:spPr bwMode="auto">
          <a:xfrm>
            <a:off x="304800" y="1143000"/>
            <a:ext cx="8574088" cy="3429000"/>
          </a:xfrm>
          <a:prstGeom prst="rect">
            <a:avLst/>
          </a:prstGeom>
          <a:noFill/>
        </p:spPr>
      </p:pic>
      <p:sp>
        <p:nvSpPr>
          <p:cNvPr id="337925" name="Text Box 5"/>
          <p:cNvSpPr txBox="1">
            <a:spLocks noChangeArrowheads="1"/>
          </p:cNvSpPr>
          <p:nvPr/>
        </p:nvSpPr>
        <p:spPr bwMode="auto">
          <a:xfrm>
            <a:off x="6324600" y="609600"/>
            <a:ext cx="381000" cy="669925"/>
          </a:xfrm>
          <a:prstGeom prst="rect">
            <a:avLst/>
          </a:prstGeom>
          <a:noFill/>
          <a:ln w="9525">
            <a:noFill/>
            <a:miter lim="800000"/>
            <a:headEnd/>
            <a:tailEnd/>
          </a:ln>
          <a:effectLst/>
        </p:spPr>
        <p:txBody>
          <a:bodyPr/>
          <a:lstStyle/>
          <a:p>
            <a:r>
              <a:rPr lang="en-US" sz="8000">
                <a:solidFill>
                  <a:srgbClr val="FF0000"/>
                </a:solidFill>
                <a:sym typeface="Symbol" pitchFamily="18" charset="2"/>
              </a:rPr>
              <a:t></a:t>
            </a:r>
            <a:endParaRPr lang="en-US" b="0"/>
          </a:p>
        </p:txBody>
      </p:sp>
      <p:sp>
        <p:nvSpPr>
          <p:cNvPr id="337926" name="Text Box 6"/>
          <p:cNvSpPr txBox="1">
            <a:spLocks noChangeArrowheads="1"/>
          </p:cNvSpPr>
          <p:nvPr/>
        </p:nvSpPr>
        <p:spPr bwMode="auto">
          <a:xfrm>
            <a:off x="6324600" y="3429000"/>
            <a:ext cx="593725" cy="593725"/>
          </a:xfrm>
          <a:prstGeom prst="rect">
            <a:avLst/>
          </a:prstGeom>
          <a:noFill/>
          <a:ln w="9525">
            <a:noFill/>
            <a:miter lim="800000"/>
            <a:headEnd/>
            <a:tailEnd/>
          </a:ln>
          <a:effectLst/>
        </p:spPr>
        <p:txBody>
          <a:bodyPr wrap="none"/>
          <a:lstStyle/>
          <a:p>
            <a:r>
              <a:rPr lang="en-US" sz="8000">
                <a:solidFill>
                  <a:srgbClr val="FF0000"/>
                </a:solidFill>
                <a:sym typeface="Symbol" pitchFamily="18" charset="2"/>
              </a:rPr>
              <a:t></a:t>
            </a:r>
            <a:endParaRPr lang="en-US" b="0"/>
          </a:p>
        </p:txBody>
      </p:sp>
      <p:sp>
        <p:nvSpPr>
          <p:cNvPr id="7" name="Rectangle 6"/>
          <p:cNvSpPr/>
          <p:nvPr/>
        </p:nvSpPr>
        <p:spPr>
          <a:xfrm>
            <a:off x="1676400" y="5013960"/>
            <a:ext cx="5715000" cy="461665"/>
          </a:xfrm>
          <a:prstGeom prst="rect">
            <a:avLst/>
          </a:prstGeom>
        </p:spPr>
        <p:txBody>
          <a:bodyPr wrap="square">
            <a:spAutoFit/>
          </a:bodyPr>
          <a:lstStyle/>
          <a:p>
            <a:pPr>
              <a:buFontTx/>
              <a:buNone/>
            </a:pPr>
            <a:r>
              <a:rPr lang="en-US" smtClean="0"/>
              <a:t>[</a:t>
            </a:r>
            <a:r>
              <a:rPr lang="en-US" sz="2400" b="1" smtClean="0">
                <a:latin typeface="Times New Roman" pitchFamily="18" charset="0"/>
                <a:cs typeface="Times New Roman" pitchFamily="18" charset="0"/>
              </a:rPr>
              <a:t>n = 2, </a:t>
            </a:r>
            <a:r>
              <a:rPr lang="en-US" sz="2400" b="1" smtClean="0">
                <a:solidFill>
                  <a:srgbClr val="CC0000"/>
                </a:solidFill>
                <a:latin typeface="Times New Roman" pitchFamily="18" charset="0"/>
                <a:cs typeface="Times New Roman" pitchFamily="18" charset="0"/>
              </a:rPr>
              <a:t>C</a:t>
            </a:r>
            <a:r>
              <a:rPr lang="en-US" sz="2400" b="1" smtClean="0">
                <a:latin typeface="Times New Roman" pitchFamily="18" charset="0"/>
                <a:cs typeface="Times New Roman" pitchFamily="18" charset="0"/>
              </a:rPr>
              <a:t>; n = 3, </a:t>
            </a:r>
            <a:r>
              <a:rPr lang="en-US" sz="2400" b="1" smtClean="0">
                <a:solidFill>
                  <a:srgbClr val="CC0000"/>
                </a:solidFill>
                <a:latin typeface="Times New Roman" pitchFamily="18" charset="0"/>
                <a:cs typeface="Times New Roman" pitchFamily="18" charset="0"/>
              </a:rPr>
              <a:t>Si</a:t>
            </a:r>
            <a:r>
              <a:rPr lang="en-US" sz="2400" b="1" smtClean="0">
                <a:latin typeface="Times New Roman" pitchFamily="18" charset="0"/>
                <a:cs typeface="Times New Roman" pitchFamily="18" charset="0"/>
              </a:rPr>
              <a:t>; n = 4, </a:t>
            </a:r>
            <a:r>
              <a:rPr lang="en-US" sz="2400" b="1" smtClean="0">
                <a:solidFill>
                  <a:srgbClr val="CC0000"/>
                </a:solidFill>
                <a:latin typeface="Times New Roman" pitchFamily="18" charset="0"/>
                <a:cs typeface="Times New Roman" pitchFamily="18" charset="0"/>
              </a:rPr>
              <a:t>Ge</a:t>
            </a:r>
            <a:r>
              <a:rPr lang="en-US" sz="2400" b="1" smtClean="0">
                <a:latin typeface="Times New Roman" pitchFamily="18" charset="0"/>
                <a:cs typeface="Times New Roman" pitchFamily="18" charset="0"/>
              </a:rPr>
              <a:t>; n = 5, </a:t>
            </a:r>
            <a:r>
              <a:rPr lang="en-US" sz="2400" b="1" smtClean="0">
                <a:solidFill>
                  <a:srgbClr val="CC0000"/>
                </a:solidFill>
                <a:latin typeface="Times New Roman" pitchFamily="18" charset="0"/>
                <a:cs typeface="Times New Roman" pitchFamily="18" charset="0"/>
              </a:rPr>
              <a:t>Sn</a:t>
            </a:r>
            <a:r>
              <a:rPr lang="en-US" sz="2400" smtClean="0">
                <a:latin typeface="Times New Roman" pitchFamily="18" charset="0"/>
                <a:cs typeface="Times New Roman" pitchFamily="18" charset="0"/>
              </a:rPr>
              <a:t>]</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685800" y="228600"/>
            <a:ext cx="7772400" cy="889000"/>
          </a:xfrm>
          <a:noFill/>
        </p:spPr>
        <p:txBody>
          <a:bodyPr>
            <a:normAutofit fontScale="90000"/>
          </a:bodyPr>
          <a:lstStyle/>
          <a:p>
            <a:pPr eaLnBrk="1" hangingPunct="1"/>
            <a:r>
              <a:rPr lang="en-US" sz="3600" b="1" smtClean="0">
                <a:solidFill>
                  <a:schemeClr val="accent2"/>
                </a:solidFill>
              </a:rPr>
              <a:t>WHAT IS A SEMICONDUCTOR</a:t>
            </a:r>
            <a:r>
              <a:rPr lang="en-US" sz="3600" smtClean="0">
                <a:solidFill>
                  <a:schemeClr val="accent2"/>
                </a:solidFill>
              </a:rPr>
              <a:t>?</a:t>
            </a:r>
            <a:br>
              <a:rPr lang="en-US" sz="3600" smtClean="0">
                <a:solidFill>
                  <a:schemeClr val="accent2"/>
                </a:solidFill>
              </a:rPr>
            </a:br>
            <a:r>
              <a:rPr lang="en-US" sz="1800" smtClean="0"/>
              <a:t>B - Ch 1, Y - Ch 1, S - Ch 1</a:t>
            </a:r>
            <a:endParaRPr lang="en-US" sz="2800" smtClean="0"/>
          </a:p>
        </p:txBody>
      </p:sp>
      <p:sp>
        <p:nvSpPr>
          <p:cNvPr id="103427" name="Rectangle 3"/>
          <p:cNvSpPr>
            <a:spLocks noGrp="1" noChangeArrowheads="1"/>
          </p:cNvSpPr>
          <p:nvPr>
            <p:ph type="body" idx="1"/>
          </p:nvPr>
        </p:nvSpPr>
        <p:spPr>
          <a:xfrm>
            <a:off x="533400" y="1143000"/>
            <a:ext cx="8226425" cy="4171950"/>
          </a:xfrm>
          <a:noFill/>
        </p:spPr>
        <p:txBody>
          <a:bodyPr>
            <a:normAutofit fontScale="92500" lnSpcReduction="10000"/>
          </a:bodyPr>
          <a:lstStyle/>
          <a:p>
            <a:pPr algn="ctr" eaLnBrk="1" hangingPunct="1">
              <a:buFontTx/>
              <a:buNone/>
            </a:pPr>
            <a:r>
              <a:rPr lang="en-US" sz="3400" b="1" i="1" u="sng" smtClean="0">
                <a:solidFill>
                  <a:srgbClr val="FF3300"/>
                </a:solidFill>
              </a:rPr>
              <a:t>Conductivity/Resistivity Definition</a:t>
            </a:r>
            <a:endParaRPr lang="en-US" sz="2400" smtClean="0"/>
          </a:p>
          <a:p>
            <a:pPr algn="ctr" eaLnBrk="1" hangingPunct="1">
              <a:buFontTx/>
              <a:buNone/>
            </a:pPr>
            <a:r>
              <a:rPr lang="en-US" sz="1800" smtClean="0"/>
              <a:t>(</a:t>
            </a:r>
            <a:r>
              <a:rPr lang="el-GR" sz="1800" b="1" smtClean="0">
                <a:cs typeface="Times New Roman" pitchFamily="18" charset="0"/>
              </a:rPr>
              <a:t>σ</a:t>
            </a:r>
            <a:r>
              <a:rPr lang="en-US" sz="1800" b="1" smtClean="0">
                <a:cs typeface="Times New Roman" pitchFamily="18" charset="0"/>
              </a:rPr>
              <a:t> </a:t>
            </a:r>
            <a:r>
              <a:rPr lang="en-US" sz="1800" b="1" smtClean="0">
                <a:sym typeface="Symbol" pitchFamily="18" charset="2"/>
              </a:rPr>
              <a:t>=</a:t>
            </a:r>
            <a:r>
              <a:rPr lang="en-US" sz="1800" smtClean="0">
                <a:sym typeface="Symbol" pitchFamily="18" charset="2"/>
              </a:rPr>
              <a:t> conductivity,</a:t>
            </a:r>
            <a:r>
              <a:rPr lang="en-US" sz="1800" b="1" smtClean="0">
                <a:sym typeface="Symbol" pitchFamily="18" charset="2"/>
              </a:rPr>
              <a:t> </a:t>
            </a:r>
            <a:r>
              <a:rPr lang="el-GR" sz="1800" b="1" smtClean="0">
                <a:cs typeface="Times New Roman" pitchFamily="18" charset="0"/>
                <a:sym typeface="Symbol" pitchFamily="18" charset="2"/>
              </a:rPr>
              <a:t>ρ</a:t>
            </a:r>
            <a:r>
              <a:rPr lang="en-US" sz="1800" smtClean="0">
                <a:sym typeface="Symbol" pitchFamily="18" charset="2"/>
              </a:rPr>
              <a:t> = resistivity)</a:t>
            </a:r>
            <a:endParaRPr lang="en-US" sz="1800" i="1" u="sng" smtClean="0">
              <a:solidFill>
                <a:srgbClr val="FF3300"/>
              </a:solidFill>
            </a:endParaRPr>
          </a:p>
          <a:p>
            <a:pPr lvl="1" eaLnBrk="1" hangingPunct="1">
              <a:buFontTx/>
              <a:buNone/>
            </a:pPr>
            <a:r>
              <a:rPr lang="en-US" b="1" u="sng" smtClean="0">
                <a:solidFill>
                  <a:srgbClr val="008000"/>
                </a:solidFill>
              </a:rPr>
              <a:t>Metals</a:t>
            </a:r>
            <a:r>
              <a:rPr lang="en-US" b="1" smtClean="0">
                <a:solidFill>
                  <a:srgbClr val="008000"/>
                </a:solidFill>
              </a:rPr>
              <a:t>:</a:t>
            </a:r>
            <a:r>
              <a:rPr lang="en-US" smtClean="0"/>
              <a:t> Good Conductors!</a:t>
            </a:r>
          </a:p>
          <a:p>
            <a:pPr lvl="1" algn="ctr" eaLnBrk="1" hangingPunct="1">
              <a:buFontTx/>
              <a:buNone/>
            </a:pPr>
            <a:r>
              <a:rPr lang="en-US" b="1" smtClean="0">
                <a:sym typeface="Symbol" pitchFamily="18" charset="2"/>
              </a:rPr>
              <a:t>10</a:t>
            </a:r>
            <a:r>
              <a:rPr lang="en-US" b="1" baseline="30000" smtClean="0">
                <a:sym typeface="Symbol" pitchFamily="18" charset="2"/>
              </a:rPr>
              <a:t>3   </a:t>
            </a:r>
            <a:r>
              <a:rPr lang="en-US" b="1" smtClean="0">
                <a:cs typeface="Times New Roman" pitchFamily="18" charset="0"/>
                <a:sym typeface="Symbol" pitchFamily="18" charset="2"/>
              </a:rPr>
              <a:t>≤</a:t>
            </a:r>
            <a:r>
              <a:rPr lang="en-US" b="1" baseline="30000" smtClean="0">
                <a:cs typeface="Times New Roman" pitchFamily="18" charset="0"/>
                <a:sym typeface="Symbol" pitchFamily="18" charset="2"/>
              </a:rPr>
              <a:t>  </a:t>
            </a:r>
            <a:r>
              <a:rPr lang="el-GR" b="1" smtClean="0">
                <a:cs typeface="Times New Roman" pitchFamily="18" charset="0"/>
                <a:sym typeface="Symbol" pitchFamily="18" charset="2"/>
              </a:rPr>
              <a:t>σ</a:t>
            </a:r>
            <a:r>
              <a:rPr lang="en-US" b="1" smtClean="0">
                <a:sym typeface="Symbol" pitchFamily="18" charset="2"/>
              </a:rPr>
              <a:t>  </a:t>
            </a:r>
            <a:r>
              <a:rPr lang="en-US" b="1" smtClean="0">
                <a:cs typeface="Times New Roman" pitchFamily="18" charset="0"/>
                <a:sym typeface="Symbol" pitchFamily="18" charset="2"/>
              </a:rPr>
              <a:t>≤ </a:t>
            </a:r>
            <a:r>
              <a:rPr lang="en-US" b="1" smtClean="0">
                <a:sym typeface="Symbol" pitchFamily="18" charset="2"/>
              </a:rPr>
              <a:t>10</a:t>
            </a:r>
            <a:r>
              <a:rPr lang="en-US" b="1" baseline="30000" smtClean="0">
                <a:sym typeface="Symbol" pitchFamily="18" charset="2"/>
              </a:rPr>
              <a:t>8</a:t>
            </a:r>
            <a:r>
              <a:rPr lang="en-US" b="1" smtClean="0">
                <a:sym typeface="Symbol" pitchFamily="18" charset="2"/>
              </a:rPr>
              <a:t> </a:t>
            </a:r>
            <a:r>
              <a:rPr lang="en-US" sz="2400" b="1" smtClean="0">
                <a:sym typeface="Symbol" pitchFamily="18" charset="2"/>
              </a:rPr>
              <a:t>(</a:t>
            </a:r>
            <a:r>
              <a:rPr lang="el-GR" sz="2400" b="1" smtClean="0">
                <a:cs typeface="Times New Roman" pitchFamily="18" charset="0"/>
                <a:sym typeface="Symbol" pitchFamily="18" charset="2"/>
              </a:rPr>
              <a:t>Ω</a:t>
            </a:r>
            <a:r>
              <a:rPr lang="en-US" sz="2400" b="1" smtClean="0">
                <a:cs typeface="Times New Roman" pitchFamily="18" charset="0"/>
                <a:sym typeface="Symbol" pitchFamily="18" charset="2"/>
              </a:rPr>
              <a:t>-</a:t>
            </a:r>
            <a:r>
              <a:rPr lang="en-US" sz="2400" b="1" smtClean="0">
                <a:sym typeface="Symbol" pitchFamily="18" charset="2"/>
              </a:rPr>
              <a:t>cm)</a:t>
            </a:r>
            <a:r>
              <a:rPr lang="en-US" sz="2400" b="1" baseline="30000" smtClean="0">
                <a:sym typeface="Symbol" pitchFamily="18" charset="2"/>
              </a:rPr>
              <a:t>-1</a:t>
            </a:r>
            <a:r>
              <a:rPr lang="en-US" b="1" smtClean="0">
                <a:sym typeface="Symbol" pitchFamily="18" charset="2"/>
              </a:rPr>
              <a:t>;         10</a:t>
            </a:r>
            <a:r>
              <a:rPr lang="en-US" b="1" baseline="30000" smtClean="0">
                <a:sym typeface="Symbol" pitchFamily="18" charset="2"/>
              </a:rPr>
              <a:t>-8  </a:t>
            </a:r>
            <a:r>
              <a:rPr lang="en-US" b="1" smtClean="0">
                <a:cs typeface="Times New Roman" pitchFamily="18" charset="0"/>
                <a:sym typeface="Symbol" pitchFamily="18" charset="2"/>
              </a:rPr>
              <a:t>≤</a:t>
            </a:r>
            <a:r>
              <a:rPr lang="en-US" b="1" baseline="30000" smtClean="0">
                <a:cs typeface="Times New Roman" pitchFamily="18" charset="0"/>
                <a:sym typeface="Symbol" pitchFamily="18" charset="2"/>
              </a:rPr>
              <a:t> </a:t>
            </a:r>
            <a:r>
              <a:rPr lang="el-GR" b="1" smtClean="0">
                <a:cs typeface="Times New Roman" pitchFamily="18" charset="0"/>
                <a:sym typeface="Symbol" pitchFamily="18" charset="2"/>
              </a:rPr>
              <a:t>ρ</a:t>
            </a:r>
            <a:r>
              <a:rPr lang="en-US" b="1" smtClean="0">
                <a:sym typeface="Symbol" pitchFamily="18" charset="2"/>
              </a:rPr>
              <a:t> </a:t>
            </a:r>
            <a:r>
              <a:rPr lang="en-US" b="1" smtClean="0">
                <a:cs typeface="Times New Roman" pitchFamily="18" charset="0"/>
                <a:sym typeface="Symbol" pitchFamily="18" charset="2"/>
              </a:rPr>
              <a:t>≤</a:t>
            </a:r>
            <a:r>
              <a:rPr lang="en-US" b="1" smtClean="0">
                <a:sym typeface="Symbol" pitchFamily="18" charset="2"/>
              </a:rPr>
              <a:t> 10</a:t>
            </a:r>
            <a:r>
              <a:rPr lang="en-US" b="1" baseline="30000" smtClean="0">
                <a:sym typeface="Symbol" pitchFamily="18" charset="2"/>
              </a:rPr>
              <a:t>-3 </a:t>
            </a:r>
            <a:r>
              <a:rPr lang="en-US" b="1" smtClean="0">
                <a:sym typeface="Symbol" pitchFamily="18" charset="2"/>
              </a:rPr>
              <a:t>  </a:t>
            </a:r>
            <a:r>
              <a:rPr lang="el-GR" sz="2400" b="1" smtClean="0">
                <a:cs typeface="Times New Roman" pitchFamily="18" charset="0"/>
                <a:sym typeface="Symbol" pitchFamily="18" charset="2"/>
              </a:rPr>
              <a:t>Ω</a:t>
            </a:r>
            <a:r>
              <a:rPr lang="en-US" sz="2400" b="1" smtClean="0">
                <a:cs typeface="Times New Roman" pitchFamily="18" charset="0"/>
                <a:sym typeface="Symbol" pitchFamily="18" charset="2"/>
              </a:rPr>
              <a:t>-</a:t>
            </a:r>
            <a:r>
              <a:rPr lang="en-US" sz="2400" b="1" smtClean="0">
                <a:sym typeface="Symbol" pitchFamily="18" charset="2"/>
              </a:rPr>
              <a:t>cm</a:t>
            </a:r>
            <a:endParaRPr lang="en-US" b="1" smtClean="0">
              <a:sym typeface="Symbol" pitchFamily="18" charset="2"/>
            </a:endParaRPr>
          </a:p>
          <a:p>
            <a:pPr lvl="1" eaLnBrk="1" hangingPunct="1">
              <a:buFontTx/>
              <a:buNone/>
            </a:pPr>
            <a:r>
              <a:rPr lang="en-US" b="1" u="sng" smtClean="0">
                <a:solidFill>
                  <a:srgbClr val="008000"/>
                </a:solidFill>
                <a:sym typeface="Symbol" pitchFamily="18" charset="2"/>
              </a:rPr>
              <a:t>Semiconductor/Semimetals</a:t>
            </a:r>
            <a:r>
              <a:rPr lang="en-US" b="1" smtClean="0">
                <a:solidFill>
                  <a:srgbClr val="008000"/>
                </a:solidFill>
                <a:sym typeface="Symbol" pitchFamily="18" charset="2"/>
              </a:rPr>
              <a:t>:</a:t>
            </a:r>
            <a:endParaRPr lang="en-US" smtClean="0"/>
          </a:p>
          <a:p>
            <a:pPr lvl="1" algn="ctr" eaLnBrk="1" hangingPunct="1">
              <a:buFontTx/>
              <a:buNone/>
            </a:pPr>
            <a:r>
              <a:rPr lang="en-US" b="1" smtClean="0">
                <a:sym typeface="Symbol" pitchFamily="18" charset="2"/>
              </a:rPr>
              <a:t>10</a:t>
            </a:r>
            <a:r>
              <a:rPr lang="en-US" b="1" baseline="30000" smtClean="0">
                <a:sym typeface="Symbol" pitchFamily="18" charset="2"/>
              </a:rPr>
              <a:t>-8  </a:t>
            </a:r>
            <a:r>
              <a:rPr lang="en-US" b="1" smtClean="0">
                <a:cs typeface="Times New Roman" pitchFamily="18" charset="0"/>
                <a:sym typeface="Symbol" pitchFamily="18" charset="2"/>
              </a:rPr>
              <a:t>≤</a:t>
            </a:r>
            <a:r>
              <a:rPr lang="en-US" b="1" baseline="30000" smtClean="0">
                <a:cs typeface="Times New Roman" pitchFamily="18" charset="0"/>
                <a:sym typeface="Symbol" pitchFamily="18" charset="2"/>
              </a:rPr>
              <a:t>  </a:t>
            </a:r>
            <a:r>
              <a:rPr lang="el-GR" b="1" smtClean="0">
                <a:cs typeface="Times New Roman" pitchFamily="18" charset="0"/>
                <a:sym typeface="Symbol" pitchFamily="18" charset="2"/>
              </a:rPr>
              <a:t>σ</a:t>
            </a:r>
            <a:r>
              <a:rPr lang="en-US" b="1" smtClean="0">
                <a:sym typeface="Symbol" pitchFamily="18" charset="2"/>
              </a:rPr>
              <a:t>  </a:t>
            </a:r>
            <a:r>
              <a:rPr lang="en-US" b="1" smtClean="0">
                <a:cs typeface="Times New Roman" pitchFamily="18" charset="0"/>
                <a:sym typeface="Symbol" pitchFamily="18" charset="2"/>
              </a:rPr>
              <a:t>≤</a:t>
            </a:r>
            <a:r>
              <a:rPr lang="en-US" b="1" smtClean="0">
                <a:sym typeface="Symbol" pitchFamily="18" charset="2"/>
              </a:rPr>
              <a:t> 10</a:t>
            </a:r>
            <a:r>
              <a:rPr lang="en-US" b="1" baseline="30000" smtClean="0">
                <a:sym typeface="Symbol" pitchFamily="18" charset="2"/>
              </a:rPr>
              <a:t>3</a:t>
            </a:r>
            <a:r>
              <a:rPr lang="en-US" b="1" smtClean="0">
                <a:sym typeface="Symbol" pitchFamily="18" charset="2"/>
              </a:rPr>
              <a:t> </a:t>
            </a:r>
            <a:r>
              <a:rPr lang="en-US" sz="2400" b="1" smtClean="0">
                <a:sym typeface="Symbol" pitchFamily="18" charset="2"/>
              </a:rPr>
              <a:t>(</a:t>
            </a:r>
            <a:r>
              <a:rPr lang="el-GR" sz="2400" b="1" smtClean="0">
                <a:cs typeface="Times New Roman" pitchFamily="18" charset="0"/>
                <a:sym typeface="Symbol" pitchFamily="18" charset="2"/>
              </a:rPr>
              <a:t>Ω</a:t>
            </a:r>
            <a:r>
              <a:rPr lang="en-US" sz="2400" b="1" smtClean="0">
                <a:cs typeface="Times New Roman" pitchFamily="18" charset="0"/>
                <a:sym typeface="Symbol" pitchFamily="18" charset="2"/>
              </a:rPr>
              <a:t>-</a:t>
            </a:r>
            <a:r>
              <a:rPr lang="en-US" sz="2400" b="1" smtClean="0">
                <a:sym typeface="Symbol" pitchFamily="18" charset="2"/>
              </a:rPr>
              <a:t>cm)</a:t>
            </a:r>
            <a:r>
              <a:rPr lang="en-US" sz="2400" b="1" baseline="30000" smtClean="0">
                <a:sym typeface="Symbol" pitchFamily="18" charset="2"/>
              </a:rPr>
              <a:t>-1</a:t>
            </a:r>
            <a:r>
              <a:rPr lang="en-US" b="1" smtClean="0">
                <a:sym typeface="Symbol" pitchFamily="18" charset="2"/>
              </a:rPr>
              <a:t>;       10</a:t>
            </a:r>
            <a:r>
              <a:rPr lang="en-US" b="1" baseline="30000" smtClean="0">
                <a:sym typeface="Symbol" pitchFamily="18" charset="2"/>
              </a:rPr>
              <a:t>-3 </a:t>
            </a:r>
            <a:r>
              <a:rPr lang="en-US" b="1" smtClean="0">
                <a:cs typeface="Times New Roman" pitchFamily="18" charset="0"/>
                <a:sym typeface="Symbol" pitchFamily="18" charset="2"/>
              </a:rPr>
              <a:t>≤</a:t>
            </a:r>
            <a:r>
              <a:rPr lang="en-US" b="1" baseline="30000" smtClean="0">
                <a:cs typeface="Times New Roman" pitchFamily="18" charset="0"/>
                <a:sym typeface="Symbol" pitchFamily="18" charset="2"/>
              </a:rPr>
              <a:t>  </a:t>
            </a:r>
            <a:r>
              <a:rPr lang="el-GR" b="1" smtClean="0">
                <a:cs typeface="Times New Roman" pitchFamily="18" charset="0"/>
                <a:sym typeface="Symbol" pitchFamily="18" charset="2"/>
              </a:rPr>
              <a:t>ρ</a:t>
            </a:r>
            <a:r>
              <a:rPr lang="en-US" b="1" smtClean="0">
                <a:sym typeface="Symbol" pitchFamily="18" charset="2"/>
              </a:rPr>
              <a:t> </a:t>
            </a:r>
            <a:r>
              <a:rPr lang="en-US" b="1" smtClean="0">
                <a:cs typeface="Times New Roman" pitchFamily="18" charset="0"/>
                <a:sym typeface="Symbol" pitchFamily="18" charset="2"/>
              </a:rPr>
              <a:t>≤</a:t>
            </a:r>
            <a:r>
              <a:rPr lang="en-US" b="1" smtClean="0">
                <a:sym typeface="Symbol" pitchFamily="18" charset="2"/>
              </a:rPr>
              <a:t>  10</a:t>
            </a:r>
            <a:r>
              <a:rPr lang="en-US" b="1" baseline="30000" smtClean="0">
                <a:sym typeface="Symbol" pitchFamily="18" charset="2"/>
              </a:rPr>
              <a:t>8     </a:t>
            </a:r>
            <a:r>
              <a:rPr lang="el-GR" sz="2400" b="1" smtClean="0">
                <a:cs typeface="Times New Roman" pitchFamily="18" charset="0"/>
                <a:sym typeface="Symbol" pitchFamily="18" charset="2"/>
              </a:rPr>
              <a:t>Ω</a:t>
            </a:r>
            <a:r>
              <a:rPr lang="en-US" sz="2400" b="1" smtClean="0">
                <a:cs typeface="Times New Roman" pitchFamily="18" charset="0"/>
                <a:sym typeface="Symbol" pitchFamily="18" charset="2"/>
              </a:rPr>
              <a:t>-</a:t>
            </a:r>
            <a:r>
              <a:rPr lang="en-US" sz="2400" b="1" smtClean="0">
                <a:sym typeface="Symbol" pitchFamily="18" charset="2"/>
              </a:rPr>
              <a:t>cm</a:t>
            </a:r>
            <a:endParaRPr lang="en-US" smtClean="0">
              <a:sym typeface="Symbol" pitchFamily="18" charset="2"/>
            </a:endParaRPr>
          </a:p>
          <a:p>
            <a:pPr lvl="1" algn="ctr" eaLnBrk="1" hangingPunct="1">
              <a:buFontTx/>
              <a:buNone/>
            </a:pPr>
            <a:r>
              <a:rPr lang="en-US" sz="3200" b="1" i="1" u="sng" smtClean="0">
                <a:solidFill>
                  <a:srgbClr val="3333FF"/>
                </a:solidFill>
                <a:sym typeface="Symbol" pitchFamily="18" charset="2"/>
              </a:rPr>
              <a:t>NOTE THE HUGE RANGE!!</a:t>
            </a:r>
            <a:endParaRPr lang="en-US" sz="3200" smtClean="0">
              <a:solidFill>
                <a:srgbClr val="3333FF"/>
              </a:solidFill>
              <a:sym typeface="Symbol" pitchFamily="18" charset="2"/>
            </a:endParaRPr>
          </a:p>
          <a:p>
            <a:pPr lvl="1" eaLnBrk="1" hangingPunct="1">
              <a:buFontTx/>
              <a:buNone/>
            </a:pPr>
            <a:r>
              <a:rPr lang="en-US" b="1" u="sng" smtClean="0">
                <a:solidFill>
                  <a:srgbClr val="008000"/>
                </a:solidFill>
                <a:sym typeface="Symbol" pitchFamily="18" charset="2"/>
              </a:rPr>
              <a:t>Insulators</a:t>
            </a:r>
            <a:r>
              <a:rPr lang="en-US" b="1" smtClean="0">
                <a:solidFill>
                  <a:srgbClr val="008000"/>
                </a:solidFill>
                <a:sym typeface="Symbol" pitchFamily="18" charset="2"/>
              </a:rPr>
              <a:t>: </a:t>
            </a:r>
            <a:r>
              <a:rPr lang="en-US" smtClean="0">
                <a:sym typeface="Symbol" pitchFamily="18" charset="2"/>
              </a:rPr>
              <a:t>  </a:t>
            </a:r>
            <a:r>
              <a:rPr lang="el-GR" b="1" smtClean="0">
                <a:cs typeface="Times New Roman" pitchFamily="18" charset="0"/>
                <a:sym typeface="Symbol" pitchFamily="18" charset="2"/>
              </a:rPr>
              <a:t>σ</a:t>
            </a:r>
            <a:r>
              <a:rPr lang="en-US" b="1" smtClean="0">
                <a:sym typeface="Symbol" pitchFamily="18" charset="2"/>
              </a:rPr>
              <a:t>  </a:t>
            </a:r>
            <a:r>
              <a:rPr lang="en-US" b="1" smtClean="0">
                <a:cs typeface="Times New Roman" pitchFamily="18" charset="0"/>
                <a:sym typeface="Symbol" pitchFamily="18" charset="2"/>
              </a:rPr>
              <a:t>≤</a:t>
            </a:r>
            <a:r>
              <a:rPr lang="en-US" b="1" smtClean="0">
                <a:sym typeface="Symbol" pitchFamily="18" charset="2"/>
              </a:rPr>
              <a:t> 10</a:t>
            </a:r>
            <a:r>
              <a:rPr lang="en-US" b="1" baseline="30000" smtClean="0">
                <a:sym typeface="Symbol" pitchFamily="18" charset="2"/>
              </a:rPr>
              <a:t>-8</a:t>
            </a:r>
            <a:r>
              <a:rPr lang="en-US" b="1" smtClean="0">
                <a:sym typeface="Symbol" pitchFamily="18" charset="2"/>
              </a:rPr>
              <a:t> </a:t>
            </a:r>
            <a:r>
              <a:rPr lang="en-US" sz="2400" b="1" smtClean="0">
                <a:sym typeface="Symbol" pitchFamily="18" charset="2"/>
              </a:rPr>
              <a:t>(</a:t>
            </a:r>
            <a:r>
              <a:rPr lang="el-GR" sz="2400" b="1" smtClean="0">
                <a:cs typeface="Times New Roman" pitchFamily="18" charset="0"/>
                <a:sym typeface="Symbol" pitchFamily="18" charset="2"/>
              </a:rPr>
              <a:t>Ω</a:t>
            </a:r>
            <a:r>
              <a:rPr lang="en-US" sz="2400" b="1" smtClean="0">
                <a:cs typeface="Times New Roman" pitchFamily="18" charset="0"/>
                <a:sym typeface="Symbol" pitchFamily="18" charset="2"/>
              </a:rPr>
              <a:t>-</a:t>
            </a:r>
            <a:r>
              <a:rPr lang="en-US" sz="2400" b="1" smtClean="0">
                <a:sym typeface="Symbol" pitchFamily="18" charset="2"/>
              </a:rPr>
              <a:t>cm)</a:t>
            </a:r>
            <a:r>
              <a:rPr lang="en-US" sz="2400" b="1" baseline="30000" smtClean="0">
                <a:sym typeface="Symbol" pitchFamily="18" charset="2"/>
              </a:rPr>
              <a:t>-1</a:t>
            </a:r>
            <a:r>
              <a:rPr lang="en-US" b="1" smtClean="0">
                <a:sym typeface="Symbol" pitchFamily="18" charset="2"/>
              </a:rPr>
              <a:t>;     </a:t>
            </a:r>
            <a:r>
              <a:rPr lang="el-GR" b="1" smtClean="0">
                <a:cs typeface="Times New Roman" pitchFamily="18" charset="0"/>
                <a:sym typeface="Symbol" pitchFamily="18" charset="2"/>
              </a:rPr>
              <a:t>ρ</a:t>
            </a:r>
            <a:r>
              <a:rPr lang="en-US" b="1" smtClean="0">
                <a:sym typeface="Symbol" pitchFamily="18" charset="2"/>
              </a:rPr>
              <a:t>  </a:t>
            </a:r>
            <a:r>
              <a:rPr lang="en-US" b="1" smtClean="0">
                <a:cs typeface="Times New Roman" pitchFamily="18" charset="0"/>
                <a:sym typeface="Symbol" pitchFamily="18" charset="2"/>
              </a:rPr>
              <a:t>≥</a:t>
            </a:r>
            <a:r>
              <a:rPr lang="en-US" b="1" smtClean="0">
                <a:sym typeface="Symbol" pitchFamily="18" charset="2"/>
              </a:rPr>
              <a:t> 10</a:t>
            </a:r>
            <a:r>
              <a:rPr lang="en-US" b="1" baseline="30000" smtClean="0">
                <a:sym typeface="Symbol" pitchFamily="18" charset="2"/>
              </a:rPr>
              <a:t>8   </a:t>
            </a:r>
            <a:r>
              <a:rPr lang="el-GR" sz="2400" b="1" smtClean="0">
                <a:cs typeface="Times New Roman" pitchFamily="18" charset="0"/>
                <a:sym typeface="Symbol" pitchFamily="18" charset="2"/>
              </a:rPr>
              <a:t>Ω</a:t>
            </a:r>
            <a:r>
              <a:rPr lang="en-US" sz="2400" b="1" smtClean="0">
                <a:cs typeface="Times New Roman" pitchFamily="18" charset="0"/>
                <a:sym typeface="Symbol" pitchFamily="18" charset="2"/>
              </a:rPr>
              <a:t>-</a:t>
            </a:r>
            <a:r>
              <a:rPr lang="en-US" sz="2400" b="1" smtClean="0">
                <a:sym typeface="Symbol" pitchFamily="18" charset="2"/>
              </a:rPr>
              <a:t>cm</a:t>
            </a:r>
            <a:endParaRPr lang="en-US" smtClean="0">
              <a:sym typeface="Symbol" pitchFamily="18" charset="2"/>
            </a:endParaRPr>
          </a:p>
          <a:p>
            <a:pPr lvl="1" algn="ctr" eaLnBrk="1" hangingPunct="1">
              <a:buFontTx/>
              <a:buNone/>
            </a:pPr>
            <a:r>
              <a:rPr lang="en-US" sz="3600" b="1" i="1" u="sng" smtClean="0">
                <a:solidFill>
                  <a:srgbClr val="990033"/>
                </a:solidFill>
                <a:sym typeface="Symbol" pitchFamily="18" charset="2"/>
              </a:rPr>
              <a:t>No rigid boundaries!</a:t>
            </a:r>
            <a:endParaRPr lang="en-US" b="1" smtClean="0">
              <a:sym typeface="Symbol" pitchFamily="18" charset="2"/>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685800" y="131763"/>
            <a:ext cx="7772400" cy="630237"/>
          </a:xfrm>
          <a:noFill/>
        </p:spPr>
        <p:txBody>
          <a:bodyPr>
            <a:normAutofit fontScale="90000"/>
          </a:bodyPr>
          <a:lstStyle/>
          <a:p>
            <a:pPr eaLnBrk="1" hangingPunct="1"/>
            <a:r>
              <a:rPr lang="en-US" sz="3600" b="1" smtClean="0">
                <a:solidFill>
                  <a:schemeClr val="accent2"/>
                </a:solidFill>
              </a:rPr>
              <a:t>More Semiconductor Characteristics</a:t>
            </a:r>
            <a:endParaRPr lang="en-US" b="1" smtClean="0"/>
          </a:p>
        </p:txBody>
      </p:sp>
      <p:sp>
        <p:nvSpPr>
          <p:cNvPr id="106499" name="Rectangle 3"/>
          <p:cNvSpPr>
            <a:spLocks noGrp="1" noChangeArrowheads="1"/>
          </p:cNvSpPr>
          <p:nvPr>
            <p:ph type="body" idx="1"/>
          </p:nvPr>
        </p:nvSpPr>
        <p:spPr>
          <a:xfrm>
            <a:off x="381000" y="762000"/>
            <a:ext cx="8410575" cy="4171950"/>
          </a:xfrm>
          <a:noFill/>
        </p:spPr>
        <p:txBody>
          <a:bodyPr>
            <a:normAutofit fontScale="92500" lnSpcReduction="20000"/>
          </a:bodyPr>
          <a:lstStyle/>
          <a:p>
            <a:pPr eaLnBrk="1" hangingPunct="1"/>
            <a:r>
              <a:rPr lang="en-US" b="1" smtClean="0">
                <a:solidFill>
                  <a:srgbClr val="FF3300"/>
                </a:solidFill>
              </a:rPr>
              <a:t>In pure materials</a:t>
            </a:r>
            <a:r>
              <a:rPr lang="en-US" smtClean="0"/>
              <a:t> </a:t>
            </a:r>
            <a:r>
              <a:rPr lang="en-US" sz="2800" smtClean="0"/>
              <a:t>(very rare):</a:t>
            </a:r>
          </a:p>
          <a:p>
            <a:pPr eaLnBrk="1" hangingPunct="1">
              <a:buFontTx/>
              <a:buNone/>
            </a:pPr>
            <a:r>
              <a:rPr lang="en-US" sz="2800" smtClean="0"/>
              <a:t>	The electrical conductivity </a:t>
            </a:r>
            <a:r>
              <a:rPr lang="el-GR" b="1" smtClean="0">
                <a:cs typeface="Times New Roman" pitchFamily="18" charset="0"/>
                <a:sym typeface="Symbol" pitchFamily="18" charset="2"/>
              </a:rPr>
              <a:t>σ</a:t>
            </a:r>
            <a:r>
              <a:rPr lang="en-US" b="1" smtClean="0">
                <a:sym typeface="Symbol" pitchFamily="18" charset="2"/>
              </a:rPr>
              <a:t> </a:t>
            </a:r>
            <a:r>
              <a:rPr lang="en-US" sz="2800" b="1" smtClean="0">
                <a:sym typeface="Symbol" pitchFamily="18" charset="2"/>
              </a:rPr>
              <a:t>   exp(cT)</a:t>
            </a:r>
          </a:p>
          <a:p>
            <a:pPr algn="ctr" eaLnBrk="1" hangingPunct="1">
              <a:buFontTx/>
              <a:buNone/>
            </a:pPr>
            <a:r>
              <a:rPr lang="en-US" sz="2400" b="1" smtClean="0">
                <a:sym typeface="Symbol" pitchFamily="18" charset="2"/>
              </a:rPr>
              <a:t>T</a:t>
            </a:r>
            <a:r>
              <a:rPr lang="en-US" sz="2400" smtClean="0">
                <a:sym typeface="Symbol" pitchFamily="18" charset="2"/>
              </a:rPr>
              <a:t> = Kelvin Temperature, </a:t>
            </a:r>
            <a:r>
              <a:rPr lang="en-US" sz="2400" b="1" smtClean="0">
                <a:sym typeface="Symbol" pitchFamily="18" charset="2"/>
              </a:rPr>
              <a:t>c</a:t>
            </a:r>
            <a:r>
              <a:rPr lang="en-US" sz="2400" smtClean="0">
                <a:sym typeface="Symbol" pitchFamily="18" charset="2"/>
              </a:rPr>
              <a:t> = constant</a:t>
            </a:r>
          </a:p>
          <a:p>
            <a:pPr eaLnBrk="1" hangingPunct="1"/>
            <a:r>
              <a:rPr lang="en-US" b="1" smtClean="0">
                <a:solidFill>
                  <a:srgbClr val="FF3300"/>
                </a:solidFill>
                <a:sym typeface="Symbol" pitchFamily="18" charset="2"/>
              </a:rPr>
              <a:t>Impure materials</a:t>
            </a:r>
            <a:r>
              <a:rPr lang="en-US" smtClean="0">
                <a:sym typeface="Symbol" pitchFamily="18" charset="2"/>
              </a:rPr>
              <a:t> </a:t>
            </a:r>
            <a:r>
              <a:rPr lang="en-US" sz="2800" smtClean="0">
                <a:sym typeface="Symbol" pitchFamily="18" charset="2"/>
              </a:rPr>
              <a:t>(most):</a:t>
            </a:r>
          </a:p>
          <a:p>
            <a:pPr lvl="1" eaLnBrk="1" hangingPunct="1"/>
            <a:r>
              <a:rPr lang="en-US" sz="2600" smtClean="0">
                <a:sym typeface="Symbol" pitchFamily="18" charset="2"/>
              </a:rPr>
              <a:t>The electrical conductivity </a:t>
            </a:r>
            <a:r>
              <a:rPr lang="el-GR" sz="2600" b="1" smtClean="0">
                <a:cs typeface="Times New Roman" pitchFamily="18" charset="0"/>
                <a:sym typeface="Symbol" pitchFamily="18" charset="2"/>
              </a:rPr>
              <a:t>σ</a:t>
            </a:r>
            <a:r>
              <a:rPr lang="en-US" sz="2600" b="1" smtClean="0">
                <a:sym typeface="Symbol" pitchFamily="18" charset="2"/>
              </a:rPr>
              <a:t> </a:t>
            </a:r>
            <a:r>
              <a:rPr lang="en-US" sz="2600" smtClean="0">
                <a:sym typeface="Symbol" pitchFamily="18" charset="2"/>
              </a:rPr>
              <a:t>depends strongly on impurity concentrations.</a:t>
            </a:r>
          </a:p>
          <a:p>
            <a:pPr lvl="2" eaLnBrk="1" hangingPunct="1"/>
            <a:r>
              <a:rPr lang="en-US" smtClean="0">
                <a:sym typeface="Symbol" pitchFamily="18" charset="2"/>
              </a:rPr>
              <a:t>“Doping” means to add impurities to change  </a:t>
            </a:r>
            <a:r>
              <a:rPr lang="el-GR" b="1" smtClean="0">
                <a:cs typeface="Times New Roman" pitchFamily="18" charset="0"/>
                <a:sym typeface="Symbol" pitchFamily="18" charset="2"/>
              </a:rPr>
              <a:t>σ</a:t>
            </a:r>
            <a:endParaRPr lang="en-US" b="1" smtClean="0">
              <a:sym typeface="Symbol" pitchFamily="18" charset="2"/>
            </a:endParaRPr>
          </a:p>
          <a:p>
            <a:pPr lvl="1" eaLnBrk="1" hangingPunct="1"/>
            <a:r>
              <a:rPr lang="en-US" sz="2600" smtClean="0">
                <a:sym typeface="Symbol" pitchFamily="18" charset="2"/>
              </a:rPr>
              <a:t>The electrical conductivity </a:t>
            </a:r>
            <a:r>
              <a:rPr lang="el-GR" sz="2600" b="1" smtClean="0">
                <a:cs typeface="Times New Roman" pitchFamily="18" charset="0"/>
                <a:sym typeface="Symbol" pitchFamily="18" charset="2"/>
              </a:rPr>
              <a:t>σ</a:t>
            </a:r>
            <a:r>
              <a:rPr lang="en-US" sz="2600" smtClean="0">
                <a:sym typeface="Symbol" pitchFamily="18" charset="2"/>
              </a:rPr>
              <a:t> can be changed by light or electron radiation &amp; by injection of electrons at contacts </a:t>
            </a:r>
          </a:p>
          <a:p>
            <a:pPr lvl="1" eaLnBrk="1" hangingPunct="1"/>
            <a:r>
              <a:rPr lang="en-US" sz="2400" smtClean="0">
                <a:sym typeface="Symbol" pitchFamily="18" charset="2"/>
              </a:rPr>
              <a:t>Transport of charge can occur by the motion of electrons or holes (defined later).</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4"/>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92E2D34D-9FE4-4EB8-9ACB-53BCB6BAD52E}" type="slidenum">
              <a:rPr lang="en-US" sz="1400" smtClean="0"/>
              <a:pPr/>
              <a:t>26</a:t>
            </a:fld>
            <a:endParaRPr lang="en-US" sz="1400" smtClean="0"/>
          </a:p>
        </p:txBody>
      </p:sp>
      <p:pic>
        <p:nvPicPr>
          <p:cNvPr id="10243" name="Picture 3" descr="micro2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516063" y="1249363"/>
            <a:ext cx="5951537" cy="46180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15396065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5"/>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11A51E83-46C0-482C-BBA3-7D0E7120AD49}" type="slidenum">
              <a:rPr lang="en-US" sz="1400" smtClean="0"/>
              <a:pPr/>
              <a:t>27</a:t>
            </a:fld>
            <a:endParaRPr lang="en-US" sz="1400" smtClean="0"/>
          </a:p>
        </p:txBody>
      </p:sp>
      <p:sp>
        <p:nvSpPr>
          <p:cNvPr id="11267" name="Rectangle 2"/>
          <p:cNvSpPr>
            <a:spLocks noGrp="1" noChangeArrowheads="1"/>
          </p:cNvSpPr>
          <p:nvPr>
            <p:ph type="title"/>
          </p:nvPr>
        </p:nvSpPr>
        <p:spPr>
          <a:noFill/>
        </p:spPr>
        <p:txBody>
          <a:bodyPr>
            <a:normAutofit/>
          </a:bodyPr>
          <a:lstStyle/>
          <a:p>
            <a:r>
              <a:rPr lang="en-US" sz="3200" b="1" dirty="0" smtClean="0">
                <a:latin typeface="Times New Roman" pitchFamily="18" charset="0"/>
                <a:cs typeface="Times New Roman" pitchFamily="18" charset="0"/>
              </a:rPr>
              <a:t>Bond model</a:t>
            </a:r>
          </a:p>
        </p:txBody>
      </p:sp>
      <p:sp>
        <p:nvSpPr>
          <p:cNvPr id="11268" name="Rectangle 3"/>
          <p:cNvSpPr>
            <a:spLocks noGrp="1" noChangeArrowheads="1"/>
          </p:cNvSpPr>
          <p:nvPr>
            <p:ph type="body" idx="1"/>
          </p:nvPr>
        </p:nvSpPr>
        <p:spPr>
          <a:xfrm>
            <a:off x="381000" y="1447800"/>
            <a:ext cx="8305800" cy="4648200"/>
          </a:xfrm>
          <a:noFill/>
        </p:spPr>
        <p:txBody>
          <a:bodyPr>
            <a:normAutofit/>
          </a:bodyPr>
          <a:lstStyle/>
          <a:p>
            <a:pPr>
              <a:buFontTx/>
              <a:buNone/>
            </a:pPr>
            <a:r>
              <a:rPr lang="en-US" sz="2400" dirty="0" smtClean="0">
                <a:latin typeface="Times New Roman" pitchFamily="18" charset="0"/>
                <a:cs typeface="Times New Roman" pitchFamily="18" charset="0"/>
              </a:rPr>
              <a:t>Consider a semiconductor </a:t>
            </a:r>
            <a:r>
              <a:rPr lang="en-US" sz="2400" dirty="0" err="1" smtClean="0">
                <a:latin typeface="Times New Roman" pitchFamily="18" charset="0"/>
                <a:cs typeface="Times New Roman" pitchFamily="18" charset="0"/>
              </a:rPr>
              <a:t>Ge</a:t>
            </a:r>
            <a:r>
              <a:rPr lang="en-US" sz="2400" dirty="0" smtClean="0">
                <a:latin typeface="Times New Roman" pitchFamily="18" charset="0"/>
                <a:cs typeface="Times New Roman" pitchFamily="18" charset="0"/>
              </a:rPr>
              <a:t>, Si, or C</a:t>
            </a:r>
            <a:endParaRPr lang="en-US" sz="2400" u="sng" dirty="0" smtClean="0">
              <a:latin typeface="Times New Roman" pitchFamily="18" charset="0"/>
              <a:cs typeface="Times New Roman" pitchFamily="18" charset="0"/>
            </a:endParaRPr>
          </a:p>
          <a:p>
            <a:pPr>
              <a:spcBef>
                <a:spcPct val="50000"/>
              </a:spcBef>
              <a:buFontTx/>
              <a:buNone/>
            </a:pPr>
            <a:r>
              <a:rPr lang="en-US" sz="2400" b="1" dirty="0" err="1" smtClean="0">
                <a:latin typeface="Times New Roman" pitchFamily="18" charset="0"/>
                <a:cs typeface="Times New Roman" pitchFamily="18" charset="0"/>
              </a:rPr>
              <a:t>Ge</a:t>
            </a:r>
            <a:r>
              <a:rPr lang="en-US" sz="2400" b="1" dirty="0" smtClean="0">
                <a:latin typeface="Times New Roman" pitchFamily="18" charset="0"/>
                <a:cs typeface="Times New Roman" pitchFamily="18" charset="0"/>
              </a:rPr>
              <a:t>, Si, and C have four nearest neighbors, each has 4 electrons in outer shell</a:t>
            </a:r>
          </a:p>
          <a:p>
            <a:pPr>
              <a:spcBef>
                <a:spcPct val="50000"/>
              </a:spcBef>
              <a:buFontTx/>
              <a:buNone/>
            </a:pPr>
            <a:r>
              <a:rPr lang="en-US" sz="2400" b="1" dirty="0" smtClean="0">
                <a:latin typeface="Times New Roman" pitchFamily="18" charset="0"/>
                <a:cs typeface="Times New Roman" pitchFamily="18" charset="0"/>
              </a:rPr>
              <a:t>Each atom shares its electrons with its nearest neighbor. </a:t>
            </a:r>
          </a:p>
          <a:p>
            <a:pPr>
              <a:spcBef>
                <a:spcPct val="50000"/>
              </a:spcBef>
              <a:buFontTx/>
              <a:buNone/>
            </a:pPr>
            <a:r>
              <a:rPr lang="en-US" sz="2400" b="1" dirty="0" smtClean="0">
                <a:latin typeface="Times New Roman" pitchFamily="18" charset="0"/>
                <a:cs typeface="Times New Roman" pitchFamily="18" charset="0"/>
              </a:rPr>
              <a:t>This is called </a:t>
            </a:r>
            <a:r>
              <a:rPr lang="en-US" sz="2800" b="1" i="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a covalent bonding</a:t>
            </a:r>
          </a:p>
          <a:p>
            <a:pPr>
              <a:spcBef>
                <a:spcPct val="50000"/>
              </a:spcBef>
              <a:buFontTx/>
              <a:buNone/>
            </a:pPr>
            <a:r>
              <a:rPr lang="en-US" sz="2400" b="1" dirty="0" smtClean="0">
                <a:latin typeface="Times New Roman" pitchFamily="18" charset="0"/>
                <a:cs typeface="Times New Roman" pitchFamily="18" charset="0"/>
              </a:rPr>
              <a:t>No electrons are available for conduction in this covalent structure, so the material is and should be an </a:t>
            </a:r>
            <a:r>
              <a:rPr lang="en-US" sz="2400" b="1" i="1" dirty="0" smtClean="0">
                <a:solidFill>
                  <a:srgbClr val="C00000"/>
                </a:solidFill>
                <a:latin typeface="Times New Roman" pitchFamily="18" charset="0"/>
                <a:cs typeface="Times New Roman" pitchFamily="18" charset="0"/>
              </a:rPr>
              <a:t>insulator at 0K</a:t>
            </a:r>
          </a:p>
        </p:txBody>
      </p:sp>
    </p:spTree>
    <p:extLst>
      <p:ext uri="{BB962C8B-B14F-4D97-AF65-F5344CB8AC3E}">
        <p14:creationId xmlns="" xmlns:p14="http://schemas.microsoft.com/office/powerpoint/2010/main" val="388401443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85800" y="0"/>
            <a:ext cx="7772400" cy="1143000"/>
          </a:xfrm>
        </p:spPr>
        <p:txBody>
          <a:bodyPr/>
          <a:lstStyle/>
          <a:p>
            <a:r>
              <a:rPr lang="en-US" sz="2800" b="1" dirty="0">
                <a:solidFill>
                  <a:srgbClr val="FF0000"/>
                </a:solidFill>
                <a:latin typeface="Times New Roman" pitchFamily="18" charset="0"/>
                <a:cs typeface="Times New Roman" pitchFamily="18" charset="0"/>
              </a:rPr>
              <a:t>Qualitative Picture of Holes</a:t>
            </a:r>
            <a:r>
              <a:rPr lang="en-US" sz="2800" b="1" dirty="0">
                <a:latin typeface="Times New Roman" pitchFamily="18" charset="0"/>
                <a:cs typeface="Times New Roman" pitchFamily="18" charset="0"/>
              </a:rPr>
              <a:t> </a:t>
            </a:r>
            <a:r>
              <a:rPr lang="en-US" b="1" dirty="0"/>
              <a:t/>
            </a:r>
            <a:br>
              <a:rPr lang="en-US" b="1" dirty="0"/>
            </a:br>
            <a:r>
              <a:rPr lang="en-US" sz="2000" dirty="0"/>
              <a:t>(from Seeger’s book)</a:t>
            </a:r>
          </a:p>
        </p:txBody>
      </p:sp>
      <p:sp>
        <p:nvSpPr>
          <p:cNvPr id="4099" name="Rectangle 3"/>
          <p:cNvSpPr>
            <a:spLocks noGrp="1" noChangeArrowheads="1"/>
          </p:cNvSpPr>
          <p:nvPr>
            <p:ph type="body" idx="1"/>
          </p:nvPr>
        </p:nvSpPr>
        <p:spPr>
          <a:xfrm>
            <a:off x="711200" y="1828800"/>
            <a:ext cx="8226425" cy="5029200"/>
          </a:xfrm>
        </p:spPr>
        <p:txBody>
          <a:bodyPr>
            <a:normAutofit/>
          </a:bodyPr>
          <a:lstStyle/>
          <a:p>
            <a:pPr lvl="1">
              <a:buFontTx/>
              <a:buNone/>
            </a:pPr>
            <a:endParaRPr lang="en-US" sz="2400" dirty="0"/>
          </a:p>
          <a:p>
            <a:pPr lvl="1">
              <a:buFontTx/>
              <a:buNone/>
            </a:pPr>
            <a:endParaRPr lang="en-US" sz="2400" dirty="0"/>
          </a:p>
          <a:p>
            <a:pPr lvl="1">
              <a:buFontTx/>
              <a:buNone/>
            </a:pPr>
            <a:endParaRPr lang="en-US" sz="2400" dirty="0"/>
          </a:p>
          <a:p>
            <a:pPr lvl="1">
              <a:buFontTx/>
              <a:buNone/>
            </a:pPr>
            <a:endParaRPr lang="en-US" sz="2400" dirty="0"/>
          </a:p>
          <a:p>
            <a:pPr lvl="1">
              <a:buFontTx/>
              <a:buNone/>
            </a:pPr>
            <a:endParaRPr lang="en-US" sz="2400" dirty="0"/>
          </a:p>
          <a:p>
            <a:pPr lvl="1">
              <a:buFontTx/>
              <a:buNone/>
            </a:pPr>
            <a:endParaRPr lang="en-US" sz="2400" dirty="0"/>
          </a:p>
          <a:p>
            <a:pPr lvl="1">
              <a:buFontTx/>
              <a:buNone/>
            </a:pPr>
            <a:endParaRPr lang="en-US" sz="2400" dirty="0"/>
          </a:p>
          <a:p>
            <a:pPr lvl="1">
              <a:buFontTx/>
              <a:buNone/>
            </a:pPr>
            <a:endParaRPr lang="en-US" sz="2400" dirty="0"/>
          </a:p>
          <a:p>
            <a:pPr lvl="1">
              <a:buFontTx/>
              <a:buNone/>
            </a:pPr>
            <a:endParaRPr lang="en-US" sz="2400" dirty="0"/>
          </a:p>
          <a:p>
            <a:pPr lvl="1">
              <a:buFontTx/>
              <a:buNone/>
            </a:pPr>
            <a:endParaRPr lang="en-US" sz="2400" dirty="0" smtClean="0"/>
          </a:p>
          <a:p>
            <a:pPr lvl="1">
              <a:buFontTx/>
              <a:buNone/>
            </a:pPr>
            <a:r>
              <a:rPr lang="en-US" sz="2400" dirty="0" smtClean="0"/>
              <a:t>Idealized</a:t>
            </a:r>
            <a:r>
              <a:rPr lang="en-US" sz="2400" dirty="0"/>
              <a:t>, 2D, “diamond” lattice for </a:t>
            </a:r>
            <a:r>
              <a:rPr lang="en-US" b="1" dirty="0">
                <a:sym typeface="WP MathA" pitchFamily="2" charset="2"/>
              </a:rPr>
              <a:t>e</a:t>
            </a:r>
            <a:r>
              <a:rPr lang="en-US" b="1" baseline="30000" dirty="0">
                <a:sym typeface="WP MathA" pitchFamily="2" charset="2"/>
              </a:rPr>
              <a:t>-</a:t>
            </a:r>
            <a:r>
              <a:rPr lang="en-US" dirty="0">
                <a:sym typeface="WP Greek Century" pitchFamily="2" charset="2"/>
              </a:rPr>
              <a:t> </a:t>
            </a:r>
            <a:r>
              <a:rPr lang="en-US" sz="2400" dirty="0">
                <a:sym typeface="WP Greek Century" pitchFamily="2" charset="2"/>
              </a:rPr>
              <a:t>&amp; </a:t>
            </a:r>
            <a:r>
              <a:rPr lang="en-US" b="1" dirty="0">
                <a:sym typeface="WP MathA" pitchFamily="2" charset="2"/>
              </a:rPr>
              <a:t>e</a:t>
            </a:r>
            <a:r>
              <a:rPr lang="en-US" b="1" baseline="30000" dirty="0">
                <a:sym typeface="WP MathA" pitchFamily="2" charset="2"/>
              </a:rPr>
              <a:t>+</a:t>
            </a:r>
            <a:r>
              <a:rPr lang="en-US" dirty="0">
                <a:sym typeface="WP Greek Century" pitchFamily="2" charset="2"/>
              </a:rPr>
              <a:t> </a:t>
            </a:r>
            <a:r>
              <a:rPr lang="en-US" sz="2400" dirty="0"/>
              <a:t>conduction</a:t>
            </a:r>
          </a:p>
        </p:txBody>
      </p:sp>
      <p:pic>
        <p:nvPicPr>
          <p:cNvPr id="4103" name="Picture 7" descr="F13"/>
          <p:cNvPicPr>
            <a:picLocks noChangeAspect="1" noChangeArrowheads="1"/>
          </p:cNvPicPr>
          <p:nvPr/>
        </p:nvPicPr>
        <p:blipFill>
          <a:blip r:embed="rId2" cstate="print"/>
          <a:srcRect/>
          <a:stretch>
            <a:fillRect/>
          </a:stretch>
        </p:blipFill>
        <p:spPr bwMode="auto">
          <a:xfrm>
            <a:off x="1143000" y="1143000"/>
            <a:ext cx="6991350" cy="3209925"/>
          </a:xfrm>
          <a:prstGeom prst="rect">
            <a:avLst/>
          </a:prstGeom>
          <a:noFill/>
        </p:spPr>
      </p:pic>
      <p:pic>
        <p:nvPicPr>
          <p:cNvPr id="4104" name="Picture 8" descr="F14"/>
          <p:cNvPicPr>
            <a:picLocks noChangeAspect="1" noChangeArrowheads="1"/>
          </p:cNvPicPr>
          <p:nvPr/>
        </p:nvPicPr>
        <p:blipFill>
          <a:blip r:embed="rId3" cstate="print"/>
          <a:srcRect/>
          <a:stretch>
            <a:fillRect/>
          </a:stretch>
        </p:blipFill>
        <p:spPr bwMode="auto">
          <a:xfrm>
            <a:off x="850900" y="4495800"/>
            <a:ext cx="7440613" cy="1123950"/>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F1A97C44-C911-4344-B148-A17B8639769E}" type="slidenum">
              <a:rPr lang="en-US" sz="1400" smtClean="0"/>
              <a:pPr/>
              <a:t>29</a:t>
            </a:fld>
            <a:endParaRPr lang="en-US" sz="1400" smtClean="0"/>
          </a:p>
        </p:txBody>
      </p:sp>
      <p:sp>
        <p:nvSpPr>
          <p:cNvPr id="13315" name="Rectangle 2"/>
          <p:cNvSpPr>
            <a:spLocks noChangeArrowheads="1"/>
          </p:cNvSpPr>
          <p:nvPr/>
        </p:nvSpPr>
        <p:spPr bwMode="auto">
          <a:xfrm>
            <a:off x="685800" y="76200"/>
            <a:ext cx="7772400" cy="519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spAutoFit/>
          </a:bodyPr>
          <a:lstStyle/>
          <a:p>
            <a:pPr algn="ctr"/>
            <a:r>
              <a:rPr lang="en-US" altLang="en-US" sz="2800" b="1" dirty="0">
                <a:effectLst>
                  <a:outerShdw blurRad="38100" dist="38100" dir="2700000" algn="tl">
                    <a:srgbClr val="000000">
                      <a:alpha val="43137"/>
                    </a:srgbClr>
                  </a:outerShdw>
                </a:effectLst>
                <a:latin typeface="Times New Roman" pitchFamily="18" charset="0"/>
                <a:cs typeface="Times New Roman" pitchFamily="18" charset="0"/>
              </a:rPr>
              <a:t>Insulators, semiconductors, and metals</a:t>
            </a:r>
          </a:p>
        </p:txBody>
      </p:sp>
      <p:pic>
        <p:nvPicPr>
          <p:cNvPr id="13316" name="Picture 4" descr="F02-08"/>
          <p:cNvPicPr>
            <a:picLocks noChangeAspect="1" noChangeArrowheads="1"/>
          </p:cNvPicPr>
          <p:nvPr/>
        </p:nvPicPr>
        <p:blipFill>
          <a:blip r:embed="rId2" cstate="print">
            <a:extLst>
              <a:ext uri="{28A0092B-C50C-407E-A947-70E740481C1C}">
                <a14:useLocalDpi xmlns="" xmlns:a14="http://schemas.microsoft.com/office/drawing/2010/main" val="0"/>
              </a:ext>
            </a:extLst>
          </a:blip>
          <a:srcRect l="1015" t="2827" r="2263" b="10397"/>
          <a:stretch>
            <a:fillRect/>
          </a:stretch>
        </p:blipFill>
        <p:spPr bwMode="auto">
          <a:xfrm>
            <a:off x="895350" y="1371600"/>
            <a:ext cx="7258050" cy="4676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60270231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a:xfrm>
            <a:off x="990600" y="304800"/>
            <a:ext cx="7772400" cy="1087438"/>
          </a:xfrm>
        </p:spPr>
        <p:txBody>
          <a:bodyPr/>
          <a:lstStyle/>
          <a:p>
            <a:pPr eaLnBrk="1" hangingPunct="1"/>
            <a:r>
              <a:rPr lang="en-US" sz="3600" smtClean="0">
                <a:solidFill>
                  <a:schemeClr val="accent2"/>
                </a:solidFill>
              </a:rPr>
              <a:t/>
            </a:r>
            <a:br>
              <a:rPr lang="en-US" sz="3600" smtClean="0">
                <a:solidFill>
                  <a:schemeClr val="accent2"/>
                </a:solidFill>
              </a:rPr>
            </a:br>
            <a:endParaRPr lang="en-US" sz="2800" smtClean="0"/>
          </a:p>
        </p:txBody>
      </p:sp>
      <p:sp>
        <p:nvSpPr>
          <p:cNvPr id="105475" name="Rectangle 3"/>
          <p:cNvSpPr>
            <a:spLocks noGrp="1" noChangeArrowheads="1"/>
          </p:cNvSpPr>
          <p:nvPr>
            <p:ph type="body" idx="1"/>
          </p:nvPr>
        </p:nvSpPr>
        <p:spPr>
          <a:xfrm>
            <a:off x="352425" y="1162050"/>
            <a:ext cx="8410575" cy="4171950"/>
          </a:xfrm>
          <a:noFill/>
        </p:spPr>
        <p:txBody>
          <a:bodyPr>
            <a:normAutofit fontScale="92500" lnSpcReduction="20000"/>
          </a:bodyPr>
          <a:lstStyle/>
          <a:p>
            <a:pPr eaLnBrk="1" hangingPunct="1"/>
            <a:r>
              <a:rPr lang="en-US" b="1" smtClean="0">
                <a:solidFill>
                  <a:srgbClr val="008000"/>
                </a:solidFill>
              </a:rPr>
              <a:t>Semiconductor:</a:t>
            </a:r>
            <a:r>
              <a:rPr lang="en-US" b="1" smtClean="0"/>
              <a:t> ~</a:t>
            </a:r>
            <a:r>
              <a:rPr lang="en-US" smtClean="0"/>
              <a:t> </a:t>
            </a:r>
            <a:r>
              <a:rPr lang="en-US" b="1" i="1" smtClean="0">
                <a:solidFill>
                  <a:schemeClr val="accent2"/>
                </a:solidFill>
              </a:rPr>
              <a:t>Small bandgap insulator</a:t>
            </a:r>
            <a:endParaRPr lang="en-US" sz="3600" smtClean="0"/>
          </a:p>
          <a:p>
            <a:pPr eaLnBrk="1" hangingPunct="1">
              <a:buFontTx/>
              <a:buNone/>
            </a:pPr>
            <a:r>
              <a:rPr lang="en-US" sz="2400" smtClean="0"/>
              <a:t>	</a:t>
            </a:r>
            <a:r>
              <a:rPr lang="en-US" sz="2000" smtClean="0"/>
              <a:t>(define bandgap </a:t>
            </a:r>
            <a:r>
              <a:rPr lang="en-US" sz="2000" b="1" smtClean="0">
                <a:sym typeface="Symbol" pitchFamily="18" charset="2"/>
              </a:rPr>
              <a:t>E</a:t>
            </a:r>
            <a:r>
              <a:rPr lang="en-US" sz="2000" b="1" baseline="-25000" smtClean="0">
                <a:sym typeface="Symbol" pitchFamily="18" charset="2"/>
              </a:rPr>
              <a:t>g </a:t>
            </a:r>
            <a:r>
              <a:rPr lang="en-US" sz="2000" smtClean="0"/>
              <a:t>in detail later).</a:t>
            </a:r>
            <a:r>
              <a:rPr lang="en-US" sz="2400" smtClean="0"/>
              <a:t> Strictly speaking, </a:t>
            </a:r>
            <a:r>
              <a:rPr lang="en-US" sz="2400" b="1" i="1" smtClean="0">
                <a:solidFill>
                  <a:srgbClr val="990033"/>
                </a:solidFill>
              </a:rPr>
              <a:t>it must be capable of being doped</a:t>
            </a:r>
            <a:r>
              <a:rPr lang="en-US" sz="2400" smtClean="0"/>
              <a:t> </a:t>
            </a:r>
            <a:r>
              <a:rPr lang="en-US" sz="2000" smtClean="0"/>
              <a:t>(define doping in detail later).</a:t>
            </a:r>
          </a:p>
          <a:p>
            <a:pPr algn="ctr" eaLnBrk="1" hangingPunct="1">
              <a:buFontTx/>
              <a:buNone/>
            </a:pPr>
            <a:r>
              <a:rPr lang="en-US" sz="2800" b="1" u="sng" smtClean="0">
                <a:solidFill>
                  <a:srgbClr val="000099"/>
                </a:solidFill>
              </a:rPr>
              <a:t>Typical Bandgaps</a:t>
            </a:r>
          </a:p>
          <a:p>
            <a:pPr eaLnBrk="1" hangingPunct="1"/>
            <a:r>
              <a:rPr lang="en-US" sz="2800" b="1" smtClean="0">
                <a:solidFill>
                  <a:schemeClr val="accent2"/>
                </a:solidFill>
              </a:rPr>
              <a:t>Semiconductors</a:t>
            </a:r>
            <a:r>
              <a:rPr lang="en-US" sz="2800" smtClean="0"/>
              <a:t>:         </a:t>
            </a:r>
            <a:r>
              <a:rPr lang="en-US" sz="2800" b="1" smtClean="0"/>
              <a:t>0 ~  </a:t>
            </a:r>
            <a:r>
              <a:rPr lang="en-US" sz="2800" b="1" smtClean="0">
                <a:cs typeface="Times New Roman" pitchFamily="18" charset="0"/>
              </a:rPr>
              <a:t>≤</a:t>
            </a:r>
            <a:r>
              <a:rPr lang="en-US" sz="2800" b="1" smtClean="0">
                <a:sym typeface="Symbol" pitchFamily="18" charset="2"/>
              </a:rPr>
              <a:t>   E</a:t>
            </a:r>
            <a:r>
              <a:rPr lang="en-US" sz="2800" b="1" baseline="-25000" smtClean="0">
                <a:sym typeface="Symbol" pitchFamily="18" charset="2"/>
              </a:rPr>
              <a:t>g   </a:t>
            </a:r>
            <a:r>
              <a:rPr lang="en-US" sz="2800" b="1" smtClean="0">
                <a:cs typeface="Times New Roman" pitchFamily="18" charset="0"/>
              </a:rPr>
              <a:t>≤</a:t>
            </a:r>
            <a:r>
              <a:rPr lang="en-US" sz="2800" b="1" smtClean="0">
                <a:sym typeface="Symbol" pitchFamily="18" charset="2"/>
              </a:rPr>
              <a:t>   ~ 3 eV</a:t>
            </a:r>
            <a:endParaRPr lang="en-US" sz="2800" smtClean="0">
              <a:sym typeface="Symbol" pitchFamily="18" charset="2"/>
            </a:endParaRPr>
          </a:p>
          <a:p>
            <a:pPr eaLnBrk="1" hangingPunct="1"/>
            <a:r>
              <a:rPr lang="en-US" sz="2800" b="1" smtClean="0">
                <a:solidFill>
                  <a:srgbClr val="008000"/>
                </a:solidFill>
                <a:sym typeface="Symbol" pitchFamily="18" charset="2"/>
              </a:rPr>
              <a:t>Metals &amp; Semimetals:</a:t>
            </a:r>
            <a:r>
              <a:rPr lang="en-US" sz="2800" smtClean="0">
                <a:sym typeface="Symbol" pitchFamily="18" charset="2"/>
              </a:rPr>
              <a:t>          </a:t>
            </a:r>
            <a:r>
              <a:rPr lang="en-US" sz="2800" b="1" smtClean="0">
                <a:sym typeface="Symbol" pitchFamily="18" charset="2"/>
              </a:rPr>
              <a:t>E</a:t>
            </a:r>
            <a:r>
              <a:rPr lang="en-US" sz="2800" b="1" baseline="-25000" smtClean="0">
                <a:sym typeface="Symbol" pitchFamily="18" charset="2"/>
              </a:rPr>
              <a:t>g</a:t>
            </a:r>
            <a:r>
              <a:rPr lang="en-US" sz="2800" b="1" smtClean="0">
                <a:sym typeface="Symbol" pitchFamily="18" charset="2"/>
              </a:rPr>
              <a:t> = 0 eV</a:t>
            </a:r>
            <a:endParaRPr lang="en-US" sz="2800" smtClean="0">
              <a:sym typeface="Symbol" pitchFamily="18" charset="2"/>
            </a:endParaRPr>
          </a:p>
          <a:p>
            <a:pPr eaLnBrk="1" hangingPunct="1"/>
            <a:r>
              <a:rPr lang="en-US" sz="2800" b="1" smtClean="0">
                <a:solidFill>
                  <a:srgbClr val="990033"/>
                </a:solidFill>
                <a:sym typeface="Symbol" pitchFamily="18" charset="2"/>
              </a:rPr>
              <a:t>Insulators:</a:t>
            </a:r>
            <a:r>
              <a:rPr lang="en-US" sz="2800" smtClean="0">
                <a:sym typeface="Symbol" pitchFamily="18" charset="2"/>
              </a:rPr>
              <a:t>                             </a:t>
            </a:r>
            <a:r>
              <a:rPr lang="en-US" sz="2800" b="1" smtClean="0">
                <a:sym typeface="Symbol" pitchFamily="18" charset="2"/>
              </a:rPr>
              <a:t>E</a:t>
            </a:r>
            <a:r>
              <a:rPr lang="en-US" sz="2800" b="1" baseline="-25000" smtClean="0">
                <a:sym typeface="Symbol" pitchFamily="18" charset="2"/>
              </a:rPr>
              <a:t>g</a:t>
            </a:r>
            <a:r>
              <a:rPr lang="en-US" sz="2800" b="1" smtClean="0">
                <a:sym typeface="Symbol" pitchFamily="18" charset="2"/>
              </a:rPr>
              <a:t> </a:t>
            </a:r>
            <a:r>
              <a:rPr lang="en-US" sz="2800" b="1" smtClean="0">
                <a:cs typeface="Times New Roman" pitchFamily="18" charset="0"/>
                <a:sym typeface="Symbol" pitchFamily="18" charset="2"/>
              </a:rPr>
              <a:t>≥</a:t>
            </a:r>
            <a:r>
              <a:rPr lang="en-US" sz="2800" b="1" baseline="-25000" smtClean="0">
                <a:sym typeface="Symbol" pitchFamily="18" charset="2"/>
              </a:rPr>
              <a:t> </a:t>
            </a:r>
            <a:r>
              <a:rPr lang="en-US" sz="2800" b="1" smtClean="0">
                <a:sym typeface="Symbol" pitchFamily="18" charset="2"/>
              </a:rPr>
              <a:t>3 eV</a:t>
            </a:r>
          </a:p>
          <a:p>
            <a:pPr eaLnBrk="1" hangingPunct="1"/>
            <a:r>
              <a:rPr lang="en-US" sz="2400" b="1" i="1" smtClean="0">
                <a:solidFill>
                  <a:srgbClr val="FF3300"/>
                </a:solidFill>
                <a:sym typeface="Symbol" pitchFamily="18" charset="2"/>
              </a:rPr>
              <a:t>Exception </a:t>
            </a:r>
            <a:r>
              <a:rPr lang="en-US" sz="2400" b="1" smtClean="0">
                <a:solidFill>
                  <a:srgbClr val="FF3300"/>
                </a:solidFill>
                <a:cs typeface="Times New Roman" pitchFamily="18" charset="0"/>
                <a:sym typeface="Symbol" pitchFamily="18" charset="2"/>
              </a:rPr>
              <a:t></a:t>
            </a:r>
            <a:r>
              <a:rPr lang="en-US" sz="2400" smtClean="0">
                <a:sym typeface="Symbol" pitchFamily="18" charset="2"/>
              </a:rPr>
              <a:t>  Diamond:  </a:t>
            </a:r>
            <a:r>
              <a:rPr lang="en-US" sz="2400" b="1" smtClean="0">
                <a:sym typeface="Symbol" pitchFamily="18" charset="2"/>
              </a:rPr>
              <a:t>E</a:t>
            </a:r>
            <a:r>
              <a:rPr lang="en-US" sz="2400" b="1" baseline="-25000" smtClean="0">
                <a:sym typeface="Symbol" pitchFamily="18" charset="2"/>
              </a:rPr>
              <a:t>g</a:t>
            </a:r>
            <a:r>
              <a:rPr lang="en-US" sz="2400" b="1" smtClean="0">
                <a:sym typeface="Symbol" pitchFamily="18" charset="2"/>
              </a:rPr>
              <a:t> = ~ 6 eV</a:t>
            </a:r>
            <a:r>
              <a:rPr lang="en-US" sz="2400" smtClean="0">
                <a:sym typeface="Symbol" pitchFamily="18" charset="2"/>
              </a:rPr>
              <a:t>, is usually an insulator, but it can be doped &amp; used as a semiconductor! </a:t>
            </a:r>
          </a:p>
          <a:p>
            <a:pPr eaLnBrk="1" hangingPunct="1"/>
            <a:r>
              <a:rPr lang="en-US" sz="2200" smtClean="0">
                <a:sym typeface="Symbol" pitchFamily="18" charset="2"/>
              </a:rPr>
              <a:t>Also, sometimes there is confusing terminology like</a:t>
            </a:r>
          </a:p>
          <a:p>
            <a:pPr eaLnBrk="1" hangingPunct="1">
              <a:buFontTx/>
              <a:buNone/>
            </a:pPr>
            <a:r>
              <a:rPr lang="en-US" sz="2200" b="1" smtClean="0">
                <a:sym typeface="Symbol" pitchFamily="18" charset="2"/>
              </a:rPr>
              <a:t>	GaAs: E</a:t>
            </a:r>
            <a:r>
              <a:rPr lang="en-US" sz="2200" b="1" baseline="-25000" smtClean="0">
                <a:sym typeface="Symbol" pitchFamily="18" charset="2"/>
              </a:rPr>
              <a:t>g</a:t>
            </a:r>
            <a:r>
              <a:rPr lang="en-US" sz="2200" b="1" smtClean="0">
                <a:sym typeface="Symbol" pitchFamily="18" charset="2"/>
              </a:rPr>
              <a:t> = 1.5 eV </a:t>
            </a:r>
            <a:r>
              <a:rPr lang="en-US" sz="2200" smtClean="0">
                <a:sym typeface="Symbol" pitchFamily="18" charset="2"/>
              </a:rPr>
              <a:t>is sometimes called semi-insulating! </a:t>
            </a:r>
          </a:p>
        </p:txBody>
      </p:sp>
      <p:sp>
        <p:nvSpPr>
          <p:cNvPr id="105476" name="Rectangle 4"/>
          <p:cNvSpPr>
            <a:spLocks noChangeArrowheads="1"/>
          </p:cNvSpPr>
          <p:nvPr/>
        </p:nvSpPr>
        <p:spPr bwMode="auto">
          <a:xfrm>
            <a:off x="762000" y="76200"/>
            <a:ext cx="7772400" cy="1087438"/>
          </a:xfrm>
          <a:prstGeom prst="rect">
            <a:avLst/>
          </a:prstGeom>
          <a:noFill/>
          <a:ln w="9525">
            <a:noFill/>
            <a:miter lim="800000"/>
            <a:headEnd/>
            <a:tailEnd/>
          </a:ln>
          <a:effectLst/>
        </p:spPr>
        <p:txBody>
          <a:bodyPr anchor="ctr"/>
          <a:lstStyle/>
          <a:p>
            <a:pPr algn="ctr" eaLnBrk="1" hangingPunct="1"/>
            <a:r>
              <a:rPr lang="en-US" sz="3200">
                <a:solidFill>
                  <a:srgbClr val="3333CC"/>
                </a:solidFill>
              </a:rPr>
              <a:t>SEMICONDUCTOR</a:t>
            </a:r>
            <a:r>
              <a:rPr lang="en-US" sz="3200" b="0">
                <a:solidFill>
                  <a:srgbClr val="3333CC"/>
                </a:solidFill>
              </a:rPr>
              <a:t>: </a:t>
            </a:r>
            <a:br>
              <a:rPr lang="en-US" sz="3200" b="0">
                <a:solidFill>
                  <a:srgbClr val="3333CC"/>
                </a:solidFill>
              </a:rPr>
            </a:br>
            <a:r>
              <a:rPr lang="en-US" sz="3200" i="1" u="sng">
                <a:solidFill>
                  <a:srgbClr val="FF0000"/>
                </a:solidFill>
              </a:rPr>
              <a:t>Bandgap Definition</a:t>
            </a:r>
            <a:endParaRPr lang="en-US" sz="3200" b="0" i="1" u="sng">
              <a:solidFill>
                <a:srgbClr val="FF0000"/>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685800" y="152400"/>
            <a:ext cx="7772400" cy="1087438"/>
          </a:xfrm>
        </p:spPr>
        <p:txBody>
          <a:bodyPr>
            <a:normAutofit fontScale="90000"/>
          </a:bodyPr>
          <a:lstStyle/>
          <a:p>
            <a:pPr eaLnBrk="1" hangingPunct="1"/>
            <a:r>
              <a:rPr lang="en-US" sz="3600" b="1" smtClean="0">
                <a:solidFill>
                  <a:schemeClr val="accent2"/>
                </a:solidFill>
              </a:rPr>
              <a:t>The Best Known Semiconductor is</a:t>
            </a:r>
            <a:r>
              <a:rPr lang="en-US" sz="3600" b="1" smtClean="0"/>
              <a:t> </a:t>
            </a:r>
            <a:br>
              <a:rPr lang="en-US" sz="3600" b="1" smtClean="0"/>
            </a:br>
            <a:r>
              <a:rPr lang="en-US" sz="3200" b="1" smtClean="0">
                <a:solidFill>
                  <a:srgbClr val="FF3300"/>
                </a:solidFill>
              </a:rPr>
              <a:t>Silicon (Si)</a:t>
            </a:r>
            <a:endParaRPr lang="en-US" sz="3200" smtClean="0"/>
          </a:p>
        </p:txBody>
      </p:sp>
      <p:sp>
        <p:nvSpPr>
          <p:cNvPr id="107523" name="Rectangle 3"/>
          <p:cNvSpPr>
            <a:spLocks noGrp="1" noChangeArrowheads="1"/>
          </p:cNvSpPr>
          <p:nvPr>
            <p:ph type="body" idx="1"/>
          </p:nvPr>
        </p:nvSpPr>
        <p:spPr>
          <a:xfrm>
            <a:off x="381000" y="1295400"/>
            <a:ext cx="8410575" cy="4171950"/>
          </a:xfrm>
          <a:noFill/>
        </p:spPr>
        <p:txBody>
          <a:bodyPr>
            <a:normAutofit fontScale="92500" lnSpcReduction="10000"/>
          </a:bodyPr>
          <a:lstStyle/>
          <a:p>
            <a:pPr eaLnBrk="1" hangingPunct="1"/>
            <a:r>
              <a:rPr lang="en-US" sz="2400" smtClean="0">
                <a:solidFill>
                  <a:schemeClr val="tx2"/>
                </a:solidFill>
              </a:rPr>
              <a:t>However, there are </a:t>
            </a:r>
            <a:r>
              <a:rPr lang="en-US" sz="2400" b="1" i="1" smtClean="0">
                <a:solidFill>
                  <a:srgbClr val="990033"/>
                </a:solidFill>
              </a:rPr>
              <a:t>HUNDREDS</a:t>
            </a:r>
            <a:r>
              <a:rPr lang="en-US" sz="2400" smtClean="0">
                <a:solidFill>
                  <a:schemeClr val="tx2"/>
                </a:solidFill>
              </a:rPr>
              <a:t> </a:t>
            </a:r>
            <a:r>
              <a:rPr lang="en-US" sz="2000" smtClean="0">
                <a:solidFill>
                  <a:schemeClr val="tx2"/>
                </a:solidFill>
              </a:rPr>
              <a:t>(maybe </a:t>
            </a:r>
            <a:r>
              <a:rPr lang="en-US" sz="2000" b="1" i="1" u="sng" smtClean="0">
                <a:solidFill>
                  <a:srgbClr val="008000"/>
                </a:solidFill>
              </a:rPr>
              <a:t>THOUSANDS</a:t>
            </a:r>
            <a:r>
              <a:rPr lang="en-US" sz="2000" smtClean="0">
                <a:solidFill>
                  <a:schemeClr val="tx2"/>
                </a:solidFill>
              </a:rPr>
              <a:t>)</a:t>
            </a:r>
            <a:r>
              <a:rPr lang="en-US" sz="2400" smtClean="0">
                <a:solidFill>
                  <a:schemeClr val="tx2"/>
                </a:solidFill>
              </a:rPr>
              <a:t> of others!</a:t>
            </a:r>
            <a:endParaRPr lang="en-US" sz="2400" b="1" smtClean="0">
              <a:solidFill>
                <a:schemeClr val="accent2"/>
              </a:solidFill>
            </a:endParaRPr>
          </a:p>
          <a:p>
            <a:pPr eaLnBrk="1" hangingPunct="1"/>
            <a:r>
              <a:rPr lang="en-US" b="1" smtClean="0">
                <a:solidFill>
                  <a:schemeClr val="accent2"/>
                </a:solidFill>
              </a:rPr>
              <a:t>Elemental:</a:t>
            </a:r>
            <a:r>
              <a:rPr lang="en-US" smtClean="0"/>
              <a:t> 	Si, Ge, C </a:t>
            </a:r>
            <a:r>
              <a:rPr lang="en-US" sz="2800" smtClean="0"/>
              <a:t>(diamond)</a:t>
            </a:r>
          </a:p>
          <a:p>
            <a:pPr eaLnBrk="1" hangingPunct="1"/>
            <a:r>
              <a:rPr lang="en-US" b="1" smtClean="0">
                <a:solidFill>
                  <a:srgbClr val="FF3300"/>
                </a:solidFill>
              </a:rPr>
              <a:t>Binary compounds:</a:t>
            </a:r>
            <a:r>
              <a:rPr lang="en-US" smtClean="0"/>
              <a:t> 	GaAs, InP, .</a:t>
            </a:r>
          </a:p>
          <a:p>
            <a:pPr eaLnBrk="1" hangingPunct="1"/>
            <a:r>
              <a:rPr lang="en-US" b="1" smtClean="0">
                <a:solidFill>
                  <a:srgbClr val="990033"/>
                </a:solidFill>
              </a:rPr>
              <a:t>Organic compounds:</a:t>
            </a:r>
            <a:r>
              <a:rPr lang="en-US" smtClean="0"/>
              <a:t> 	(CH)</a:t>
            </a:r>
            <a:r>
              <a:rPr lang="en-US" baseline="-25000" smtClean="0"/>
              <a:t>n   </a:t>
            </a:r>
            <a:r>
              <a:rPr lang="en-US" sz="2800" smtClean="0"/>
              <a:t>(polyacetyline)</a:t>
            </a:r>
          </a:p>
          <a:p>
            <a:pPr eaLnBrk="1" hangingPunct="1"/>
            <a:r>
              <a:rPr lang="en-US" b="1" smtClean="0">
                <a:solidFill>
                  <a:srgbClr val="008000"/>
                </a:solidFill>
              </a:rPr>
              <a:t>Magnetic semiconductors:</a:t>
            </a:r>
            <a:r>
              <a:rPr lang="en-US" smtClean="0"/>
              <a:t> 	Cd</a:t>
            </a:r>
            <a:r>
              <a:rPr lang="en-US" baseline="-25000" smtClean="0"/>
              <a:t>x</a:t>
            </a:r>
            <a:r>
              <a:rPr lang="en-US" smtClean="0"/>
              <a:t>Mn</a:t>
            </a:r>
            <a:r>
              <a:rPr lang="en-US" baseline="-25000" smtClean="0"/>
              <a:t>1-x</a:t>
            </a:r>
            <a:r>
              <a:rPr lang="en-US" smtClean="0"/>
              <a:t>Te, …</a:t>
            </a:r>
          </a:p>
          <a:p>
            <a:pPr eaLnBrk="1" hangingPunct="1"/>
            <a:r>
              <a:rPr lang="en-US" b="1" smtClean="0">
                <a:solidFill>
                  <a:srgbClr val="800000"/>
                </a:solidFill>
              </a:rPr>
              <a:t>Ferroelectric semiconductors:</a:t>
            </a:r>
            <a:r>
              <a:rPr lang="en-US" smtClean="0"/>
              <a:t> 	SbI, …</a:t>
            </a:r>
          </a:p>
          <a:p>
            <a:pPr eaLnBrk="1" hangingPunct="1"/>
            <a:r>
              <a:rPr lang="en-US" b="1" smtClean="0">
                <a:solidFill>
                  <a:srgbClr val="000099"/>
                </a:solidFill>
              </a:rPr>
              <a:t>Superconducting compounds:</a:t>
            </a:r>
            <a:r>
              <a:rPr lang="en-US" smtClean="0"/>
              <a:t> </a:t>
            </a:r>
          </a:p>
          <a:p>
            <a:pPr eaLnBrk="1" hangingPunct="1">
              <a:buFontTx/>
              <a:buNone/>
            </a:pPr>
            <a:r>
              <a:rPr lang="en-US" smtClean="0"/>
              <a:t>		GeTe, SrTiO</a:t>
            </a:r>
            <a:r>
              <a:rPr lang="en-US" baseline="-25000" smtClean="0"/>
              <a:t>3</a:t>
            </a:r>
            <a:r>
              <a:rPr lang="en-US" smtClean="0"/>
              <a:t>, .. </a:t>
            </a:r>
            <a:r>
              <a:rPr lang="en-US" sz="2400" smtClean="0"/>
              <a:t>(“High T</a:t>
            </a:r>
            <a:r>
              <a:rPr lang="en-US" sz="2400" baseline="-25000" smtClean="0"/>
              <a:t>c</a:t>
            </a:r>
            <a:r>
              <a:rPr lang="en-US" sz="2400" smtClean="0"/>
              <a:t> materials”)</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381000" y="152400"/>
            <a:ext cx="8410575" cy="931863"/>
          </a:xfrm>
          <a:noFill/>
        </p:spPr>
        <p:txBody>
          <a:bodyPr>
            <a:normAutofit fontScale="90000"/>
          </a:bodyPr>
          <a:lstStyle/>
          <a:p>
            <a:r>
              <a:rPr lang="en-US" sz="3400" b="1" smtClean="0">
                <a:solidFill>
                  <a:srgbClr val="FF3300"/>
                </a:solidFill>
              </a:rPr>
              <a:t>Group IV</a:t>
            </a:r>
            <a:r>
              <a:rPr lang="en-US" sz="4000" b="1" smtClean="0"/>
              <a:t> </a:t>
            </a:r>
            <a:r>
              <a:rPr lang="en-US" sz="3400" b="1" smtClean="0">
                <a:solidFill>
                  <a:srgbClr val="000099"/>
                </a:solidFill>
              </a:rPr>
              <a:t>Crystalline Materials</a:t>
            </a:r>
            <a:r>
              <a:rPr lang="en-US" sz="3400" b="1" smtClean="0">
                <a:solidFill>
                  <a:srgbClr val="FF3300"/>
                </a:solidFill>
              </a:rPr>
              <a:t> </a:t>
            </a:r>
            <a:br>
              <a:rPr lang="en-US" sz="3400" b="1" smtClean="0">
                <a:solidFill>
                  <a:srgbClr val="FF3300"/>
                </a:solidFill>
              </a:rPr>
            </a:br>
            <a:r>
              <a:rPr lang="en-US" sz="2400" smtClean="0"/>
              <a:t>Elemental Semiconductors formed from atoms in Column IV</a:t>
            </a:r>
            <a:endParaRPr lang="en-US" sz="2400" smtClean="0">
              <a:solidFill>
                <a:srgbClr val="990033"/>
              </a:solidFill>
            </a:endParaRPr>
          </a:p>
        </p:txBody>
      </p:sp>
      <p:sp>
        <p:nvSpPr>
          <p:cNvPr id="110595" name="Rectangle 3"/>
          <p:cNvSpPr>
            <a:spLocks noGrp="1" noChangeArrowheads="1"/>
          </p:cNvSpPr>
          <p:nvPr>
            <p:ph type="body" idx="1"/>
          </p:nvPr>
        </p:nvSpPr>
        <p:spPr>
          <a:xfrm>
            <a:off x="381000" y="1219200"/>
            <a:ext cx="8501063" cy="4171950"/>
          </a:xfrm>
          <a:noFill/>
        </p:spPr>
        <p:txBody>
          <a:bodyPr>
            <a:normAutofit fontScale="92500" lnSpcReduction="10000"/>
          </a:bodyPr>
          <a:lstStyle/>
          <a:p>
            <a:r>
              <a:rPr lang="en-US" sz="2800" b="1" smtClean="0">
                <a:solidFill>
                  <a:srgbClr val="008000"/>
                </a:solidFill>
              </a:rPr>
              <a:t>C (carbon):</a:t>
            </a:r>
            <a:r>
              <a:rPr lang="en-US" sz="2800" b="1" smtClean="0"/>
              <a:t> </a:t>
            </a:r>
            <a:r>
              <a:rPr lang="en-US" sz="2600" smtClean="0"/>
              <a:t>Different Crystal Phases</a:t>
            </a:r>
          </a:p>
          <a:p>
            <a:pPr>
              <a:buFontTx/>
              <a:buNone/>
            </a:pPr>
            <a:r>
              <a:rPr lang="en-US" sz="2400" b="1" smtClean="0">
                <a:solidFill>
                  <a:srgbClr val="FF3300"/>
                </a:solidFill>
              </a:rPr>
              <a:t>		Diamond Structure</a:t>
            </a:r>
            <a:r>
              <a:rPr lang="en-US" sz="2400" smtClean="0"/>
              <a:t>: </a:t>
            </a:r>
            <a:r>
              <a:rPr lang="en-US" sz="2400" b="1" smtClean="0">
                <a:solidFill>
                  <a:srgbClr val="800000"/>
                </a:solidFill>
              </a:rPr>
              <a:t>Diamond!</a:t>
            </a:r>
            <a:r>
              <a:rPr lang="en-US" sz="2400" smtClean="0"/>
              <a:t> </a:t>
            </a:r>
            <a:r>
              <a:rPr lang="en-US" sz="2000" smtClean="0"/>
              <a:t>Insulator or semiconductor</a:t>
            </a:r>
          </a:p>
          <a:p>
            <a:pPr>
              <a:buFontTx/>
              <a:buNone/>
            </a:pPr>
            <a:r>
              <a:rPr lang="en-US" sz="2400" b="1" smtClean="0">
                <a:solidFill>
                  <a:srgbClr val="FF3300"/>
                </a:solidFill>
              </a:rPr>
              <a:t>		Graphite</a:t>
            </a:r>
            <a:r>
              <a:rPr lang="en-US" sz="2400" smtClean="0"/>
              <a:t>: A metal.</a:t>
            </a:r>
            <a:r>
              <a:rPr lang="en-US" sz="2800" smtClean="0"/>
              <a:t> </a:t>
            </a:r>
            <a:r>
              <a:rPr lang="en-US" sz="2000" smtClean="0"/>
              <a:t>The most common carbon solid.</a:t>
            </a:r>
          </a:p>
          <a:p>
            <a:pPr>
              <a:buFontTx/>
              <a:buNone/>
            </a:pPr>
            <a:r>
              <a:rPr lang="en-US" sz="2400" b="1" smtClean="0">
                <a:solidFill>
                  <a:srgbClr val="FF3300"/>
                </a:solidFill>
              </a:rPr>
              <a:t>		Fullerenes:</a:t>
            </a:r>
            <a:r>
              <a:rPr lang="en-US" sz="2800" smtClean="0"/>
              <a:t> </a:t>
            </a:r>
            <a:r>
              <a:rPr lang="en-US" sz="2400" smtClean="0"/>
              <a:t>Based on Buckminsterfullerene.</a:t>
            </a:r>
            <a:r>
              <a:rPr lang="en-US" sz="2800" smtClean="0"/>
              <a:t> </a:t>
            </a:r>
            <a:r>
              <a:rPr lang="en-US" sz="2000" smtClean="0"/>
              <a:t>“Bucky Balls”, </a:t>
            </a:r>
          </a:p>
          <a:p>
            <a:pPr>
              <a:buFontTx/>
              <a:buNone/>
            </a:pPr>
            <a:r>
              <a:rPr lang="en-US" sz="2000" smtClean="0"/>
              <a:t>		</a:t>
            </a:r>
            <a:r>
              <a:rPr lang="en-US" sz="1800" smtClean="0"/>
              <a:t>Nanotubes, Insulator, Semiconductor or Metal depending on preparation. </a:t>
            </a:r>
          </a:p>
          <a:p>
            <a:pPr>
              <a:buFontTx/>
              <a:buNone/>
            </a:pPr>
            <a:r>
              <a:rPr lang="en-US" sz="2000" smtClean="0"/>
              <a:t>		</a:t>
            </a:r>
            <a:r>
              <a:rPr lang="en-US" sz="2400" b="1" smtClean="0">
                <a:solidFill>
                  <a:srgbClr val="FF3300"/>
                </a:solidFill>
              </a:rPr>
              <a:t>Clathrates:</a:t>
            </a:r>
            <a:r>
              <a:rPr lang="en-US" sz="2400" smtClean="0"/>
              <a:t> Possible new forms of C solids?</a:t>
            </a:r>
            <a:endParaRPr lang="en-US" sz="2000" smtClean="0"/>
          </a:p>
          <a:p>
            <a:pPr>
              <a:buFontTx/>
              <a:buNone/>
            </a:pPr>
            <a:r>
              <a:rPr lang="en-US" sz="2000" smtClean="0"/>
              <a:t>		Semiconductor or semimetal, compounds,… </a:t>
            </a:r>
            <a:r>
              <a:rPr lang="en-US" sz="2400" smtClean="0"/>
              <a:t>Recent Research!!</a:t>
            </a:r>
            <a:endParaRPr lang="en-US" sz="2400" b="1" smtClean="0"/>
          </a:p>
          <a:p>
            <a:r>
              <a:rPr lang="en-US" sz="2800" b="1" smtClean="0">
                <a:solidFill>
                  <a:srgbClr val="008000"/>
                </a:solidFill>
              </a:rPr>
              <a:t>Si (silicon):</a:t>
            </a:r>
            <a:r>
              <a:rPr lang="en-US" sz="2600" b="1" smtClean="0">
                <a:solidFill>
                  <a:srgbClr val="008000"/>
                </a:solidFill>
              </a:rPr>
              <a:t> </a:t>
            </a:r>
            <a:r>
              <a:rPr lang="en-US" sz="2600" smtClean="0"/>
              <a:t>Different Crystal Phases</a:t>
            </a:r>
            <a:endParaRPr lang="en-US" sz="2600" b="1" smtClean="0">
              <a:solidFill>
                <a:srgbClr val="008000"/>
              </a:solidFill>
            </a:endParaRPr>
          </a:p>
          <a:p>
            <a:pPr>
              <a:buFontTx/>
              <a:buNone/>
            </a:pPr>
            <a:r>
              <a:rPr lang="en-US" sz="2400" b="1" smtClean="0">
                <a:solidFill>
                  <a:srgbClr val="FF3300"/>
                </a:solidFill>
              </a:rPr>
              <a:t>		Diamond Structure</a:t>
            </a:r>
            <a:r>
              <a:rPr lang="en-US" sz="2400" smtClean="0"/>
              <a:t>: </a:t>
            </a:r>
            <a:r>
              <a:rPr lang="en-US" sz="2200" smtClean="0"/>
              <a:t>A Semiconductor.</a:t>
            </a:r>
            <a:r>
              <a:rPr lang="en-US" sz="2400" smtClean="0"/>
              <a:t> </a:t>
            </a:r>
            <a:r>
              <a:rPr lang="en-US" sz="1800" smtClean="0"/>
              <a:t>The most common Si solid.</a:t>
            </a:r>
            <a:r>
              <a:rPr lang="en-US" sz="2400" smtClean="0"/>
              <a:t> 	</a:t>
            </a:r>
            <a:r>
              <a:rPr lang="en-US" sz="2400" b="1" smtClean="0">
                <a:solidFill>
                  <a:srgbClr val="FF3300"/>
                </a:solidFill>
              </a:rPr>
              <a:t>Clathrates</a:t>
            </a:r>
            <a:r>
              <a:rPr lang="en-US" sz="2400" smtClean="0"/>
              <a:t>: </a:t>
            </a:r>
            <a:r>
              <a:rPr lang="en-US" sz="2200" smtClean="0"/>
              <a:t>“New” forms of Si solids.</a:t>
            </a:r>
            <a:r>
              <a:rPr lang="en-US" sz="2400" smtClean="0"/>
              <a:t> </a:t>
            </a:r>
            <a:r>
              <a:rPr lang="en-US" sz="1800" smtClean="0"/>
              <a:t>Semiconductor, Semimetal, 		     Compounds,…. </a:t>
            </a:r>
            <a:r>
              <a:rPr lang="en-US" sz="2400" smtClean="0"/>
              <a:t>Recent Research</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3"/>
          <p:cNvSpPr>
            <a:spLocks noGrp="1" noChangeArrowheads="1"/>
          </p:cNvSpPr>
          <p:nvPr>
            <p:ph type="body" idx="1"/>
          </p:nvPr>
        </p:nvSpPr>
        <p:spPr>
          <a:xfrm>
            <a:off x="457200" y="914400"/>
            <a:ext cx="8226425" cy="4171950"/>
          </a:xfrm>
          <a:noFill/>
        </p:spPr>
        <p:txBody>
          <a:bodyPr>
            <a:normAutofit fontScale="92500" lnSpcReduction="20000"/>
          </a:bodyPr>
          <a:lstStyle/>
          <a:p>
            <a:r>
              <a:rPr lang="en-US" sz="2800" b="1" smtClean="0">
                <a:solidFill>
                  <a:srgbClr val="008000"/>
                </a:solidFill>
              </a:rPr>
              <a:t>Ge (germanium):</a:t>
            </a:r>
            <a:r>
              <a:rPr lang="en-US" sz="2600" b="1" smtClean="0">
                <a:solidFill>
                  <a:srgbClr val="008000"/>
                </a:solidFill>
              </a:rPr>
              <a:t> </a:t>
            </a:r>
            <a:r>
              <a:rPr lang="en-US" sz="2600" smtClean="0"/>
              <a:t>Different Crystal Phases</a:t>
            </a:r>
            <a:endParaRPr lang="en-US" sz="2600" b="1" smtClean="0">
              <a:solidFill>
                <a:srgbClr val="008000"/>
              </a:solidFill>
            </a:endParaRPr>
          </a:p>
          <a:p>
            <a:pPr lvl="1">
              <a:buFontTx/>
              <a:buNone/>
            </a:pPr>
            <a:r>
              <a:rPr lang="en-US" sz="2400" b="1" smtClean="0">
                <a:solidFill>
                  <a:srgbClr val="FF3300"/>
                </a:solidFill>
              </a:rPr>
              <a:t>Diamond Structure</a:t>
            </a:r>
            <a:r>
              <a:rPr lang="en-US" sz="2400" smtClean="0"/>
              <a:t>: </a:t>
            </a:r>
            <a:r>
              <a:rPr lang="en-US" sz="2200" smtClean="0"/>
              <a:t>A Semiconductor.</a:t>
            </a:r>
            <a:r>
              <a:rPr lang="en-US" sz="2000" smtClean="0"/>
              <a:t> </a:t>
            </a:r>
            <a:r>
              <a:rPr lang="en-US" sz="1800" smtClean="0"/>
              <a:t>The most common Ge solid.</a:t>
            </a:r>
          </a:p>
          <a:p>
            <a:pPr lvl="1">
              <a:buFontTx/>
              <a:buNone/>
            </a:pPr>
            <a:r>
              <a:rPr lang="en-US" sz="2400" b="1" smtClean="0">
                <a:solidFill>
                  <a:srgbClr val="FF3300"/>
                </a:solidFill>
              </a:rPr>
              <a:t>Clathrates</a:t>
            </a:r>
            <a:r>
              <a:rPr lang="en-US" sz="2400" smtClean="0"/>
              <a:t>: </a:t>
            </a:r>
            <a:r>
              <a:rPr lang="en-US" sz="2200" smtClean="0"/>
              <a:t>“New” forms of Ge solids.</a:t>
            </a:r>
            <a:r>
              <a:rPr lang="en-US" sz="2000" smtClean="0"/>
              <a:t> Semiconductor, Semimetal, 		     Compounds,….</a:t>
            </a:r>
            <a:r>
              <a:rPr lang="en-US" sz="1600" smtClean="0"/>
              <a:t> </a:t>
            </a:r>
            <a:r>
              <a:rPr lang="en-US" sz="2400" smtClean="0"/>
              <a:t>Recent Research</a:t>
            </a:r>
            <a:endParaRPr lang="en-US" sz="2400" b="1" smtClean="0"/>
          </a:p>
          <a:p>
            <a:r>
              <a:rPr lang="en-US" sz="2800" b="1" smtClean="0">
                <a:solidFill>
                  <a:srgbClr val="008000"/>
                </a:solidFill>
              </a:rPr>
              <a:t>Sn (tin):</a:t>
            </a:r>
            <a:r>
              <a:rPr lang="en-US" sz="2600" b="1" smtClean="0">
                <a:solidFill>
                  <a:srgbClr val="008000"/>
                </a:solidFill>
              </a:rPr>
              <a:t> </a:t>
            </a:r>
            <a:r>
              <a:rPr lang="en-US" sz="2600" smtClean="0"/>
              <a:t>Different Crystal Phases</a:t>
            </a:r>
            <a:endParaRPr lang="en-US" sz="2600" b="1" smtClean="0">
              <a:solidFill>
                <a:srgbClr val="008000"/>
              </a:solidFill>
            </a:endParaRPr>
          </a:p>
          <a:p>
            <a:pPr lvl="1">
              <a:buFontTx/>
              <a:buNone/>
            </a:pPr>
            <a:r>
              <a:rPr lang="en-US" sz="2400" b="1" smtClean="0">
                <a:solidFill>
                  <a:srgbClr val="FF3300"/>
                </a:solidFill>
              </a:rPr>
              <a:t>Diamond Structure</a:t>
            </a:r>
            <a:r>
              <a:rPr lang="en-US" sz="2400" smtClean="0"/>
              <a:t>:</a:t>
            </a:r>
            <a:r>
              <a:rPr lang="en-US" smtClean="0"/>
              <a:t> </a:t>
            </a:r>
            <a:r>
              <a:rPr lang="en-US" sz="2200" smtClean="0"/>
              <a:t>Gray tin or </a:t>
            </a:r>
            <a:r>
              <a:rPr lang="el-GR" sz="2200" b="1" smtClean="0">
                <a:cs typeface="Times New Roman" pitchFamily="18" charset="0"/>
              </a:rPr>
              <a:t>α</a:t>
            </a:r>
            <a:r>
              <a:rPr lang="en-US" sz="2200" b="1" smtClean="0">
                <a:sym typeface="Symbol" pitchFamily="18" charset="2"/>
              </a:rPr>
              <a:t>-Sn</a:t>
            </a:r>
            <a:r>
              <a:rPr lang="en-US" sz="2200" smtClean="0">
                <a:sym typeface="Symbol" pitchFamily="18" charset="2"/>
              </a:rPr>
              <a:t>.</a:t>
            </a:r>
            <a:r>
              <a:rPr lang="en-US" sz="2400" smtClean="0">
                <a:sym typeface="Symbol" pitchFamily="18" charset="2"/>
              </a:rPr>
              <a:t> </a:t>
            </a:r>
            <a:r>
              <a:rPr lang="en-US" sz="2000" smtClean="0"/>
              <a:t>A Semimetal</a:t>
            </a:r>
          </a:p>
          <a:p>
            <a:pPr lvl="1">
              <a:buFontTx/>
              <a:buNone/>
            </a:pPr>
            <a:r>
              <a:rPr lang="en-US" sz="2400" b="1" smtClean="0">
                <a:solidFill>
                  <a:srgbClr val="FF3300"/>
                </a:solidFill>
              </a:rPr>
              <a:t>Body Centered Tetragonal Structure</a:t>
            </a:r>
            <a:r>
              <a:rPr lang="en-US" sz="2400" smtClean="0"/>
              <a:t>: </a:t>
            </a:r>
            <a:r>
              <a:rPr lang="en-US" sz="2200" smtClean="0"/>
              <a:t>White tin or </a:t>
            </a:r>
            <a:r>
              <a:rPr lang="el-GR" sz="2200" b="1" smtClean="0">
                <a:cs typeface="Times New Roman" pitchFamily="18" charset="0"/>
                <a:sym typeface="Symbol" pitchFamily="18" charset="2"/>
              </a:rPr>
              <a:t>β</a:t>
            </a:r>
            <a:r>
              <a:rPr lang="en-US" sz="2200" b="1" smtClean="0">
                <a:sym typeface="Symbol" pitchFamily="18" charset="2"/>
              </a:rPr>
              <a:t>-Sn</a:t>
            </a:r>
            <a:r>
              <a:rPr lang="en-US" sz="2200" smtClean="0">
                <a:sym typeface="Symbol" pitchFamily="18" charset="2"/>
              </a:rPr>
              <a:t>. </a:t>
            </a:r>
          </a:p>
          <a:p>
            <a:pPr lvl="1">
              <a:buFontTx/>
              <a:buNone/>
            </a:pPr>
            <a:r>
              <a:rPr lang="en-US" sz="2000" smtClean="0">
                <a:sym typeface="Symbol" pitchFamily="18" charset="2"/>
              </a:rPr>
              <a:t>          A Metal, The most common Sn solid. </a:t>
            </a:r>
            <a:endParaRPr lang="en-US" sz="2000" smtClean="0"/>
          </a:p>
          <a:p>
            <a:pPr lvl="1">
              <a:buFontTx/>
              <a:buNone/>
            </a:pPr>
            <a:r>
              <a:rPr lang="en-US" sz="2400" b="1" smtClean="0">
                <a:solidFill>
                  <a:srgbClr val="FF3300"/>
                </a:solidFill>
              </a:rPr>
              <a:t>Clathrates</a:t>
            </a:r>
            <a:r>
              <a:rPr lang="en-US" sz="2400" smtClean="0"/>
              <a:t>: </a:t>
            </a:r>
            <a:r>
              <a:rPr lang="en-US" sz="2200" smtClean="0"/>
              <a:t>“New” forms of Sn solids.</a:t>
            </a:r>
            <a:r>
              <a:rPr lang="en-US" sz="2000" smtClean="0"/>
              <a:t> Semiconductor, Semimetal, 		     Compounds,….</a:t>
            </a:r>
            <a:r>
              <a:rPr lang="en-US" sz="1600" smtClean="0"/>
              <a:t> </a:t>
            </a:r>
            <a:r>
              <a:rPr lang="en-US" sz="2400" smtClean="0"/>
              <a:t>Recent Research</a:t>
            </a:r>
            <a:endParaRPr lang="en-US" sz="2400" b="1" smtClean="0"/>
          </a:p>
          <a:p>
            <a:r>
              <a:rPr lang="en-US" sz="2800" b="1" smtClean="0">
                <a:solidFill>
                  <a:srgbClr val="008000"/>
                </a:solidFill>
              </a:rPr>
              <a:t>Pb (lead):</a:t>
            </a:r>
            <a:r>
              <a:rPr lang="en-US" b="1" smtClean="0"/>
              <a:t> </a:t>
            </a:r>
            <a:r>
              <a:rPr lang="en-US" sz="2400" b="1" smtClean="0">
                <a:solidFill>
                  <a:srgbClr val="FF3300"/>
                </a:solidFill>
              </a:rPr>
              <a:t>Face Centered Cubic Structure</a:t>
            </a:r>
            <a:r>
              <a:rPr lang="en-US" sz="2400" smtClean="0"/>
              <a:t>:</a:t>
            </a:r>
            <a:r>
              <a:rPr lang="en-US" sz="2800" smtClean="0"/>
              <a:t> </a:t>
            </a:r>
            <a:r>
              <a:rPr lang="en-US" sz="2000" smtClean="0"/>
              <a:t>A Metal. </a:t>
            </a:r>
          </a:p>
        </p:txBody>
      </p:sp>
      <p:sp>
        <p:nvSpPr>
          <p:cNvPr id="111619" name="Rectangle 4"/>
          <p:cNvSpPr>
            <a:spLocks noChangeArrowheads="1"/>
          </p:cNvSpPr>
          <p:nvPr/>
        </p:nvSpPr>
        <p:spPr bwMode="auto">
          <a:xfrm>
            <a:off x="152400" y="76200"/>
            <a:ext cx="8410575" cy="749300"/>
          </a:xfrm>
          <a:prstGeom prst="rect">
            <a:avLst/>
          </a:prstGeom>
          <a:noFill/>
          <a:ln w="9525">
            <a:noFill/>
            <a:miter lim="800000"/>
            <a:headEnd/>
            <a:tailEnd/>
          </a:ln>
          <a:effectLst/>
        </p:spPr>
        <p:txBody>
          <a:bodyPr anchor="ctr"/>
          <a:lstStyle/>
          <a:p>
            <a:pPr algn="ctr"/>
            <a:r>
              <a:rPr lang="en-US" sz="3400">
                <a:solidFill>
                  <a:srgbClr val="FF3300"/>
                </a:solidFill>
              </a:rPr>
              <a:t>Group IV</a:t>
            </a:r>
            <a:r>
              <a:rPr lang="en-US" sz="4000">
                <a:solidFill>
                  <a:schemeClr val="tx2"/>
                </a:solidFill>
              </a:rPr>
              <a:t> </a:t>
            </a:r>
            <a:r>
              <a:rPr lang="en-US" sz="3400">
                <a:solidFill>
                  <a:srgbClr val="000099"/>
                </a:solidFill>
              </a:rPr>
              <a:t>Crystalline Materials</a:t>
            </a:r>
            <a:endParaRPr lang="en-US" sz="2400" b="0">
              <a:solidFill>
                <a:srgbClr val="990033"/>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609600" y="331788"/>
            <a:ext cx="7772400" cy="887412"/>
          </a:xfrm>
          <a:noFill/>
        </p:spPr>
        <p:txBody>
          <a:bodyPr>
            <a:normAutofit fontScale="90000"/>
          </a:bodyPr>
          <a:lstStyle/>
          <a:p>
            <a:pPr>
              <a:tabLst>
                <a:tab pos="3094038" algn="l"/>
              </a:tabLst>
            </a:pPr>
            <a:r>
              <a:rPr lang="en-US" sz="2800" b="1" smtClean="0">
                <a:solidFill>
                  <a:srgbClr val="FF3300"/>
                </a:solidFill>
              </a:rPr>
              <a:t>Group IV</a:t>
            </a:r>
            <a:r>
              <a:rPr lang="en-US" sz="2800" b="1" smtClean="0"/>
              <a:t> </a:t>
            </a:r>
            <a:r>
              <a:rPr lang="en-US" sz="2800" b="1" smtClean="0">
                <a:solidFill>
                  <a:srgbClr val="FF3300"/>
                </a:solidFill>
              </a:rPr>
              <a:t>Materials</a:t>
            </a:r>
            <a:br>
              <a:rPr lang="en-US" sz="2800" b="1" smtClean="0">
                <a:solidFill>
                  <a:srgbClr val="FF3300"/>
                </a:solidFill>
              </a:rPr>
            </a:br>
            <a:r>
              <a:rPr lang="en-US" sz="2200" smtClean="0"/>
              <a:t>Bandgaps &amp; Near-Neighbor Distances for Solids in Lattices with the Diamond Structure</a:t>
            </a:r>
          </a:p>
        </p:txBody>
      </p:sp>
      <p:sp>
        <p:nvSpPr>
          <p:cNvPr id="112643" name="Rectangle 3"/>
          <p:cNvSpPr>
            <a:spLocks noGrp="1" noChangeArrowheads="1"/>
          </p:cNvSpPr>
          <p:nvPr>
            <p:ph type="body" idx="1"/>
          </p:nvPr>
        </p:nvSpPr>
        <p:spPr>
          <a:xfrm>
            <a:off x="366713" y="1295400"/>
            <a:ext cx="8410575" cy="4171950"/>
          </a:xfrm>
          <a:noFill/>
        </p:spPr>
        <p:txBody>
          <a:bodyPr>
            <a:normAutofit fontScale="92500" lnSpcReduction="10000"/>
          </a:bodyPr>
          <a:lstStyle/>
          <a:p>
            <a:pPr algn="ctr">
              <a:buFontTx/>
              <a:buNone/>
            </a:pPr>
            <a:r>
              <a:rPr lang="en-US" sz="2200" b="1" i="1" smtClean="0">
                <a:solidFill>
                  <a:schemeClr val="accent2"/>
                </a:solidFill>
              </a:rPr>
              <a:t>          </a:t>
            </a:r>
            <a:r>
              <a:rPr lang="en-US" sz="2600" b="1" i="1" u="sng" smtClean="0">
                <a:solidFill>
                  <a:schemeClr val="accent2"/>
                </a:solidFill>
              </a:rPr>
              <a:t>Decreasing Bandgap</a:t>
            </a:r>
            <a:r>
              <a:rPr lang="en-US" sz="2600" smtClean="0"/>
              <a:t> </a:t>
            </a:r>
            <a:r>
              <a:rPr lang="en-US" sz="2600" b="1" smtClean="0"/>
              <a:t>E</a:t>
            </a:r>
            <a:r>
              <a:rPr lang="en-US" sz="2600" b="1" baseline="-25000" smtClean="0"/>
              <a:t>g</a:t>
            </a:r>
            <a:r>
              <a:rPr lang="en-US" sz="2600" b="1" smtClean="0"/>
              <a:t> </a:t>
            </a:r>
            <a:r>
              <a:rPr lang="en-US" sz="2600" smtClean="0"/>
              <a:t>correlates with</a:t>
            </a:r>
          </a:p>
          <a:p>
            <a:pPr algn="ctr">
              <a:buFontTx/>
              <a:buNone/>
            </a:pPr>
            <a:r>
              <a:rPr lang="en-US" sz="2600" smtClean="0"/>
              <a:t>         </a:t>
            </a:r>
            <a:r>
              <a:rPr lang="en-US" sz="2600" b="1" i="1" u="sng" smtClean="0">
                <a:solidFill>
                  <a:srgbClr val="008000"/>
                </a:solidFill>
              </a:rPr>
              <a:t>Increasing Nearest Neighbor Bond Length</a:t>
            </a:r>
            <a:r>
              <a:rPr lang="en-US" sz="2600" b="1" i="1" smtClean="0">
                <a:solidFill>
                  <a:srgbClr val="008000"/>
                </a:solidFill>
              </a:rPr>
              <a:t> </a:t>
            </a:r>
            <a:r>
              <a:rPr lang="en-US" sz="2600" b="1" smtClean="0"/>
              <a:t>d</a:t>
            </a:r>
            <a:endParaRPr lang="en-US" sz="2600" b="1" i="1" u="sng" baseline="-25000" smtClean="0">
              <a:solidFill>
                <a:srgbClr val="008000"/>
              </a:solidFill>
            </a:endParaRPr>
          </a:p>
          <a:p>
            <a:pPr>
              <a:buFontTx/>
              <a:buNone/>
            </a:pPr>
            <a:r>
              <a:rPr lang="en-US" smtClean="0"/>
              <a:t>		     </a:t>
            </a:r>
            <a:r>
              <a:rPr lang="en-US" sz="2600" b="1" u="sng" smtClean="0"/>
              <a:t>Atom		           E</a:t>
            </a:r>
            <a:r>
              <a:rPr lang="en-US" sz="2600" b="1" u="sng" baseline="-25000" smtClean="0"/>
              <a:t>g</a:t>
            </a:r>
            <a:r>
              <a:rPr lang="en-US" sz="2600" b="1" u="sng" smtClean="0"/>
              <a:t> (eV)                  d (</a:t>
            </a:r>
            <a:r>
              <a:rPr lang="en-US" sz="2600" b="1" u="sng" smtClean="0">
                <a:cs typeface="Times New Roman" pitchFamily="18" charset="0"/>
              </a:rPr>
              <a:t>Å</a:t>
            </a:r>
            <a:r>
              <a:rPr lang="en-US" sz="2600" b="1" u="sng" smtClean="0"/>
              <a:t>)</a:t>
            </a:r>
          </a:p>
          <a:p>
            <a:pPr>
              <a:buFontTx/>
              <a:buNone/>
            </a:pPr>
            <a:r>
              <a:rPr lang="en-US" smtClean="0"/>
              <a:t>			</a:t>
            </a:r>
            <a:r>
              <a:rPr lang="en-US" sz="3000" b="1" smtClean="0"/>
              <a:t>C	      	             6.0		        2.07</a:t>
            </a:r>
            <a:endParaRPr lang="en-US" sz="3000" smtClean="0">
              <a:cs typeface="Times New Roman" pitchFamily="18" charset="0"/>
              <a:sym typeface="Symbol" pitchFamily="18" charset="2"/>
            </a:endParaRPr>
          </a:p>
          <a:p>
            <a:pPr>
              <a:buFontTx/>
              <a:buNone/>
            </a:pPr>
            <a:r>
              <a:rPr lang="en-US" sz="3000" b="1" smtClean="0"/>
              <a:t>			Si		       	   1.1 	    	        2.35</a:t>
            </a:r>
          </a:p>
          <a:p>
            <a:pPr>
              <a:buFontTx/>
              <a:buNone/>
            </a:pPr>
            <a:r>
              <a:rPr lang="en-US" sz="3000" b="1" smtClean="0"/>
              <a:t>			Ge			   0.7		        2.44</a:t>
            </a:r>
          </a:p>
          <a:p>
            <a:pPr>
              <a:buFontTx/>
              <a:buNone/>
            </a:pPr>
            <a:r>
              <a:rPr lang="en-US" sz="2000" smtClean="0"/>
              <a:t>			</a:t>
            </a:r>
            <a:r>
              <a:rPr lang="en-US" sz="3000" b="1" smtClean="0"/>
              <a:t>Sn</a:t>
            </a:r>
            <a:r>
              <a:rPr lang="en-US" sz="2800" b="1" smtClean="0"/>
              <a:t> </a:t>
            </a:r>
            <a:r>
              <a:rPr lang="en-US" sz="2800" smtClean="0"/>
              <a:t> </a:t>
            </a:r>
            <a:r>
              <a:rPr lang="en-US" sz="2400" smtClean="0"/>
              <a:t>(a semimetal)	    </a:t>
            </a:r>
            <a:r>
              <a:rPr lang="en-US" sz="3000" b="1" smtClean="0"/>
              <a:t>0.0                   2.80</a:t>
            </a:r>
          </a:p>
          <a:p>
            <a:pPr>
              <a:buFontTx/>
              <a:buNone/>
            </a:pPr>
            <a:r>
              <a:rPr lang="en-US" sz="1600" b="1" smtClean="0"/>
              <a:t>			</a:t>
            </a:r>
            <a:r>
              <a:rPr lang="en-US" sz="3000" b="1" smtClean="0"/>
              <a:t>Pb</a:t>
            </a:r>
            <a:r>
              <a:rPr lang="en-US" sz="2800" smtClean="0"/>
              <a:t>  </a:t>
            </a:r>
            <a:r>
              <a:rPr lang="en-US" sz="2400" smtClean="0"/>
              <a:t>(a metal)  	    </a:t>
            </a:r>
            <a:r>
              <a:rPr lang="en-US" sz="3000" b="1" smtClean="0"/>
              <a:t>0.0                   1.63</a:t>
            </a:r>
            <a:endParaRPr lang="en-US" sz="3000" smtClean="0">
              <a:cs typeface="Times New Roman" pitchFamily="18" charset="0"/>
            </a:endParaRPr>
          </a:p>
          <a:p>
            <a:pPr>
              <a:buFontTx/>
              <a:buNone/>
            </a:pPr>
            <a:r>
              <a:rPr lang="en-US" sz="2400" smtClean="0"/>
              <a:t>		Not diamond structure!</a:t>
            </a:r>
          </a:p>
        </p:txBody>
      </p:sp>
      <p:pic>
        <p:nvPicPr>
          <p:cNvPr id="112644" name="Picture 5" descr="Vertical Red Arrow Up"/>
          <p:cNvPicPr>
            <a:picLocks noChangeAspect="1" noChangeArrowheads="1"/>
          </p:cNvPicPr>
          <p:nvPr/>
        </p:nvPicPr>
        <p:blipFill>
          <a:blip r:embed="rId2" cstate="print"/>
          <a:srcRect/>
          <a:stretch>
            <a:fillRect/>
          </a:stretch>
        </p:blipFill>
        <p:spPr bwMode="auto">
          <a:xfrm>
            <a:off x="7372350" y="3305175"/>
            <a:ext cx="171450" cy="428625"/>
          </a:xfrm>
          <a:prstGeom prst="rect">
            <a:avLst/>
          </a:prstGeom>
          <a:noFill/>
          <a:ln w="9525">
            <a:noFill/>
            <a:miter lim="800000"/>
            <a:headEnd/>
            <a:tailEnd/>
          </a:ln>
        </p:spPr>
      </p:pic>
      <p:pic>
        <p:nvPicPr>
          <p:cNvPr id="112645" name="Picture 6" descr="Vertical Red Arrow Up"/>
          <p:cNvPicPr>
            <a:picLocks noChangeAspect="1" noChangeArrowheads="1"/>
          </p:cNvPicPr>
          <p:nvPr/>
        </p:nvPicPr>
        <p:blipFill>
          <a:blip r:embed="rId3" cstate="print"/>
          <a:srcRect/>
          <a:stretch>
            <a:fillRect/>
          </a:stretch>
        </p:blipFill>
        <p:spPr bwMode="auto">
          <a:xfrm>
            <a:off x="4953000" y="3305175"/>
            <a:ext cx="171450" cy="428625"/>
          </a:xfrm>
          <a:prstGeom prst="rect">
            <a:avLst/>
          </a:prstGeom>
          <a:noFill/>
          <a:ln w="9525">
            <a:noFill/>
            <a:miter lim="800000"/>
            <a:headEnd/>
            <a:tailEnd/>
          </a:ln>
        </p:spPr>
      </p:pic>
      <p:pic>
        <p:nvPicPr>
          <p:cNvPr id="112646" name="Picture 7" descr="Vertical Red Arrow Up"/>
          <p:cNvPicPr>
            <a:picLocks noChangeAspect="1" noChangeArrowheads="1"/>
          </p:cNvPicPr>
          <p:nvPr/>
        </p:nvPicPr>
        <p:blipFill>
          <a:blip r:embed="rId3" cstate="print"/>
          <a:srcRect/>
          <a:stretch>
            <a:fillRect/>
          </a:stretch>
        </p:blipFill>
        <p:spPr bwMode="auto">
          <a:xfrm>
            <a:off x="4953000" y="4419600"/>
            <a:ext cx="171450" cy="428625"/>
          </a:xfrm>
          <a:prstGeom prst="rect">
            <a:avLst/>
          </a:prstGeom>
          <a:noFill/>
          <a:ln w="9525">
            <a:noFill/>
            <a:miter lim="800000"/>
            <a:headEnd/>
            <a:tailEnd/>
          </a:ln>
        </p:spPr>
      </p:pic>
      <p:pic>
        <p:nvPicPr>
          <p:cNvPr id="112647" name="Picture 8" descr="Vertical Red Arrow Up"/>
          <p:cNvPicPr>
            <a:picLocks noChangeAspect="1" noChangeArrowheads="1"/>
          </p:cNvPicPr>
          <p:nvPr/>
        </p:nvPicPr>
        <p:blipFill>
          <a:blip r:embed="rId3" cstate="print"/>
          <a:srcRect/>
          <a:stretch>
            <a:fillRect/>
          </a:stretch>
        </p:blipFill>
        <p:spPr bwMode="auto">
          <a:xfrm>
            <a:off x="4953000" y="3886200"/>
            <a:ext cx="171450" cy="428625"/>
          </a:xfrm>
          <a:prstGeom prst="rect">
            <a:avLst/>
          </a:prstGeom>
          <a:noFill/>
          <a:ln w="9525">
            <a:noFill/>
            <a:miter lim="800000"/>
            <a:headEnd/>
            <a:tailEnd/>
          </a:ln>
        </p:spPr>
      </p:pic>
      <p:pic>
        <p:nvPicPr>
          <p:cNvPr id="112648" name="Picture 9" descr="Vertical Red Arrow Up"/>
          <p:cNvPicPr>
            <a:picLocks noChangeAspect="1" noChangeArrowheads="1"/>
          </p:cNvPicPr>
          <p:nvPr/>
        </p:nvPicPr>
        <p:blipFill>
          <a:blip r:embed="rId2" cstate="print"/>
          <a:srcRect/>
          <a:stretch>
            <a:fillRect/>
          </a:stretch>
        </p:blipFill>
        <p:spPr bwMode="auto">
          <a:xfrm>
            <a:off x="7391400" y="4371975"/>
            <a:ext cx="171450" cy="428625"/>
          </a:xfrm>
          <a:prstGeom prst="rect">
            <a:avLst/>
          </a:prstGeom>
          <a:noFill/>
          <a:ln w="9525">
            <a:noFill/>
            <a:miter lim="800000"/>
            <a:headEnd/>
            <a:tailEnd/>
          </a:ln>
        </p:spPr>
      </p:pic>
      <p:pic>
        <p:nvPicPr>
          <p:cNvPr id="112649" name="Picture 10" descr="Vertical Red Arrow Up"/>
          <p:cNvPicPr>
            <a:picLocks noChangeAspect="1" noChangeArrowheads="1"/>
          </p:cNvPicPr>
          <p:nvPr/>
        </p:nvPicPr>
        <p:blipFill>
          <a:blip r:embed="rId2" cstate="print"/>
          <a:srcRect/>
          <a:stretch>
            <a:fillRect/>
          </a:stretch>
        </p:blipFill>
        <p:spPr bwMode="auto">
          <a:xfrm>
            <a:off x="7391400" y="3886200"/>
            <a:ext cx="171450" cy="428625"/>
          </a:xfrm>
          <a:prstGeom prst="rect">
            <a:avLst/>
          </a:prstGeom>
          <a:noFill/>
          <a:ln w="9525">
            <a:noFill/>
            <a:miter lim="800000"/>
            <a:headEnd/>
            <a:tailEnd/>
          </a:ln>
        </p:spPr>
      </p:pic>
      <p:pic>
        <p:nvPicPr>
          <p:cNvPr id="112650" name="Picture 11" descr="Vertical Red Arrow Up"/>
          <p:cNvPicPr>
            <a:picLocks noChangeAspect="1" noChangeArrowheads="1"/>
          </p:cNvPicPr>
          <p:nvPr/>
        </p:nvPicPr>
        <p:blipFill>
          <a:blip r:embed="rId2" cstate="print"/>
          <a:srcRect/>
          <a:stretch>
            <a:fillRect/>
          </a:stretch>
        </p:blipFill>
        <p:spPr bwMode="auto">
          <a:xfrm>
            <a:off x="7391400" y="5029200"/>
            <a:ext cx="171450" cy="428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685800" y="152400"/>
            <a:ext cx="7772400" cy="612775"/>
          </a:xfrm>
          <a:noFill/>
        </p:spPr>
        <p:txBody>
          <a:bodyPr>
            <a:normAutofit fontScale="90000"/>
          </a:bodyPr>
          <a:lstStyle/>
          <a:p>
            <a:r>
              <a:rPr lang="en-US" sz="3600" b="1" smtClean="0">
                <a:solidFill>
                  <a:srgbClr val="FF3300"/>
                </a:solidFill>
              </a:rPr>
              <a:t>Elemental Semiconductors</a:t>
            </a:r>
            <a:endParaRPr lang="en-US" sz="3600" b="1" smtClean="0"/>
          </a:p>
        </p:txBody>
      </p:sp>
      <p:sp>
        <p:nvSpPr>
          <p:cNvPr id="113667" name="Rectangle 3"/>
          <p:cNvSpPr>
            <a:spLocks noGrp="1" noChangeArrowheads="1"/>
          </p:cNvSpPr>
          <p:nvPr>
            <p:ph type="body" idx="1"/>
          </p:nvPr>
        </p:nvSpPr>
        <p:spPr>
          <a:xfrm>
            <a:off x="381000" y="762000"/>
            <a:ext cx="8410575" cy="4171950"/>
          </a:xfrm>
          <a:noFill/>
        </p:spPr>
        <p:txBody>
          <a:bodyPr>
            <a:normAutofit fontScale="92500" lnSpcReduction="10000"/>
          </a:bodyPr>
          <a:lstStyle/>
          <a:p>
            <a:r>
              <a:rPr lang="en-US" smtClean="0"/>
              <a:t>Mainly, these are from </a:t>
            </a:r>
            <a:r>
              <a:rPr lang="en-US" b="1" u="sng" smtClean="0">
                <a:solidFill>
                  <a:schemeClr val="accent2"/>
                </a:solidFill>
              </a:rPr>
              <a:t>Column IV</a:t>
            </a:r>
            <a:r>
              <a:rPr lang="en-US" smtClean="0"/>
              <a:t> elements</a:t>
            </a:r>
          </a:p>
          <a:p>
            <a:pPr lvl="1"/>
            <a:r>
              <a:rPr lang="en-US" b="1" smtClean="0"/>
              <a:t>C</a:t>
            </a:r>
            <a:r>
              <a:rPr lang="en-US" smtClean="0"/>
              <a:t> (diamond), </a:t>
            </a:r>
            <a:r>
              <a:rPr lang="en-US" b="1" smtClean="0"/>
              <a:t>Si, Ge, Sn</a:t>
            </a:r>
            <a:r>
              <a:rPr lang="en-US" smtClean="0"/>
              <a:t> (gray tin or </a:t>
            </a:r>
            <a:r>
              <a:rPr lang="el-GR" b="1" smtClean="0">
                <a:cs typeface="Times New Roman" pitchFamily="18" charset="0"/>
              </a:rPr>
              <a:t>α</a:t>
            </a:r>
            <a:r>
              <a:rPr lang="en-US" b="1" smtClean="0">
                <a:sym typeface="Symbol" pitchFamily="18" charset="2"/>
              </a:rPr>
              <a:t>-Sn</a:t>
            </a:r>
            <a:r>
              <a:rPr lang="en-US" smtClean="0">
                <a:sym typeface="Symbol" pitchFamily="18" charset="2"/>
              </a:rPr>
              <a:t>)</a:t>
            </a:r>
          </a:p>
          <a:p>
            <a:pPr lvl="1" algn="ctr">
              <a:buFontTx/>
              <a:buNone/>
            </a:pPr>
            <a:r>
              <a:rPr lang="en-US" smtClean="0"/>
              <a:t>Tetrahedrally bonded in the diamond crystal structure.</a:t>
            </a:r>
          </a:p>
          <a:p>
            <a:pPr lvl="1" algn="ctr">
              <a:buFontTx/>
              <a:buNone/>
            </a:pPr>
            <a:r>
              <a:rPr lang="en-US" smtClean="0"/>
              <a:t>Each atom has 4 nearest-neighbors. </a:t>
            </a:r>
          </a:p>
          <a:p>
            <a:pPr lvl="1" algn="ctr">
              <a:buFontTx/>
              <a:buNone/>
            </a:pPr>
            <a:r>
              <a:rPr lang="en-US" b="1" u="sng" smtClean="0">
                <a:solidFill>
                  <a:srgbClr val="008000"/>
                </a:solidFill>
              </a:rPr>
              <a:t>Bonding:</a:t>
            </a:r>
            <a:r>
              <a:rPr lang="en-US" smtClean="0"/>
              <a:t> </a:t>
            </a:r>
            <a:r>
              <a:rPr lang="en-US" b="1" smtClean="0"/>
              <a:t>sp</a:t>
            </a:r>
            <a:r>
              <a:rPr lang="en-US" b="1" baseline="30000" smtClean="0"/>
              <a:t>3</a:t>
            </a:r>
            <a:r>
              <a:rPr lang="en-US" b="1" smtClean="0"/>
              <a:t> </a:t>
            </a:r>
            <a:r>
              <a:rPr lang="en-US" smtClean="0"/>
              <a:t>covalent bonds.</a:t>
            </a:r>
            <a:endParaRPr lang="en-US" sz="2400" smtClean="0"/>
          </a:p>
          <a:p>
            <a:r>
              <a:rPr lang="en-US" sz="3000" smtClean="0"/>
              <a:t>Also!</a:t>
            </a:r>
            <a:r>
              <a:rPr lang="en-US" sz="3000" b="1" i="1" smtClean="0">
                <a:solidFill>
                  <a:srgbClr val="9900CC"/>
                </a:solidFill>
              </a:rPr>
              <a:t> Some </a:t>
            </a:r>
            <a:r>
              <a:rPr lang="en-US" sz="3000" b="1" u="sng" smtClean="0">
                <a:solidFill>
                  <a:schemeClr val="accent2"/>
                </a:solidFill>
              </a:rPr>
              <a:t>Column V</a:t>
            </a:r>
            <a:r>
              <a:rPr lang="en-US" sz="3000" smtClean="0"/>
              <a:t> &amp; </a:t>
            </a:r>
            <a:r>
              <a:rPr lang="en-US" sz="3000" b="1" u="sng" smtClean="0">
                <a:solidFill>
                  <a:schemeClr val="accent2"/>
                </a:solidFill>
              </a:rPr>
              <a:t>Column VI</a:t>
            </a:r>
            <a:r>
              <a:rPr lang="en-US" sz="3000" smtClean="0"/>
              <a:t> elements are semiconductors!</a:t>
            </a:r>
          </a:p>
          <a:p>
            <a:pPr lvl="1" algn="ctr">
              <a:buFontTx/>
              <a:buNone/>
            </a:pPr>
            <a:r>
              <a:rPr lang="en-US" b="1" smtClean="0"/>
              <a:t>P</a:t>
            </a:r>
            <a:r>
              <a:rPr lang="en-US" smtClean="0"/>
              <a:t>, A 3-fold coordinated lattice.</a:t>
            </a:r>
          </a:p>
          <a:p>
            <a:pPr lvl="1" algn="ctr">
              <a:buFontTx/>
              <a:buNone/>
            </a:pPr>
            <a:r>
              <a:rPr lang="en-US" b="1" smtClean="0"/>
              <a:t>S, Se, Te</a:t>
            </a:r>
            <a:r>
              <a:rPr lang="en-US" smtClean="0"/>
              <a:t>  5-fold coordinated lattices.</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47EDB094-90FB-4292-B283-49E5595AF3E0}" type="slidenum">
              <a:rPr lang="en-US" sz="1400" smtClean="0">
                <a:solidFill>
                  <a:srgbClr val="000000"/>
                </a:solidFill>
              </a:rPr>
              <a:pPr/>
              <a:t>36</a:t>
            </a:fld>
            <a:endParaRPr lang="en-US" sz="1400" smtClean="0">
              <a:solidFill>
                <a:srgbClr val="000000"/>
              </a:solidFill>
            </a:endParaRPr>
          </a:p>
        </p:txBody>
      </p:sp>
      <p:sp>
        <p:nvSpPr>
          <p:cNvPr id="5123" name="Rectangle 2"/>
          <p:cNvSpPr>
            <a:spLocks noGrp="1" noChangeArrowheads="1"/>
          </p:cNvSpPr>
          <p:nvPr>
            <p:ph type="title"/>
          </p:nvPr>
        </p:nvSpPr>
        <p:spPr>
          <a:xfrm>
            <a:off x="1828800" y="990600"/>
            <a:ext cx="4114800" cy="1143000"/>
          </a:xfrm>
          <a:noFill/>
        </p:spPr>
        <p:txBody>
          <a:bodyPr/>
          <a:lstStyle/>
          <a:p>
            <a:r>
              <a:rPr lang="en-US" b="1" dirty="0" smtClean="0">
                <a:effectLst>
                  <a:outerShdw blurRad="38100" dist="38100" dir="2700000" algn="tl">
                    <a:srgbClr val="000000">
                      <a:alpha val="43137"/>
                    </a:srgbClr>
                  </a:outerShdw>
                </a:effectLst>
              </a:rPr>
              <a:t>Semiconductor models</a:t>
            </a:r>
          </a:p>
        </p:txBody>
      </p:sp>
      <p:sp>
        <p:nvSpPr>
          <p:cNvPr id="5124" name="Rectangle 3"/>
          <p:cNvSpPr>
            <a:spLocks noGrp="1" noChangeArrowheads="1"/>
          </p:cNvSpPr>
          <p:nvPr>
            <p:ph type="body" idx="1"/>
          </p:nvPr>
        </p:nvSpPr>
        <p:spPr>
          <a:xfrm>
            <a:off x="457200" y="685800"/>
            <a:ext cx="8229600" cy="5527675"/>
          </a:xfrm>
        </p:spPr>
        <p:txBody>
          <a:bodyPr>
            <a:normAutofit/>
          </a:bodyPr>
          <a:lstStyle/>
          <a:p>
            <a:pPr marL="0" lvl="0" indent="0">
              <a:spcBef>
                <a:spcPct val="50000"/>
              </a:spcBef>
              <a:buNone/>
            </a:pPr>
            <a:endParaRPr lang="en-US" dirty="0" smtClean="0"/>
          </a:p>
          <a:p>
            <a:pPr marL="0" lvl="0" indent="0">
              <a:spcBef>
                <a:spcPct val="50000"/>
              </a:spcBef>
              <a:buNone/>
            </a:pPr>
            <a:endParaRPr lang="en-US" sz="2000" b="1" dirty="0"/>
          </a:p>
          <a:p>
            <a:pPr marL="0" lvl="0" indent="0">
              <a:spcBef>
                <a:spcPct val="50000"/>
              </a:spcBef>
              <a:buNone/>
            </a:pPr>
            <a:r>
              <a:rPr lang="en-US" sz="2000" b="1" dirty="0" smtClean="0"/>
              <a:t>	</a:t>
            </a:r>
          </a:p>
          <a:p>
            <a:pPr marL="0" lvl="0" indent="0">
              <a:spcBef>
                <a:spcPct val="50000"/>
              </a:spcBef>
              <a:buNone/>
            </a:pPr>
            <a:r>
              <a:rPr lang="en-US" sz="2000" b="1" dirty="0" smtClean="0"/>
              <a:t>	The subatomic particles responsible for charge transport in  	metallic wires </a:t>
            </a:r>
            <a:r>
              <a:rPr lang="en-US" sz="2000" b="1" dirty="0" smtClean="0">
                <a:solidFill>
                  <a:srgbClr val="000000"/>
                </a:solidFill>
              </a:rPr>
              <a:t>– electrons</a:t>
            </a:r>
          </a:p>
          <a:p>
            <a:pPr marL="0" lvl="0" indent="0">
              <a:spcBef>
                <a:spcPct val="50000"/>
              </a:spcBef>
              <a:buNone/>
            </a:pPr>
            <a:endParaRPr lang="en-US" sz="2000" b="1" dirty="0">
              <a:solidFill>
                <a:srgbClr val="000000"/>
              </a:solidFill>
            </a:endParaRPr>
          </a:p>
          <a:p>
            <a:pPr marL="0" indent="0">
              <a:spcBef>
                <a:spcPct val="50000"/>
              </a:spcBef>
              <a:buFontTx/>
              <a:buNone/>
            </a:pPr>
            <a:r>
              <a:rPr lang="en-US" sz="2000" b="1" dirty="0" smtClean="0"/>
              <a:t>	The subatomic particles responsible for charge transport 	</a:t>
            </a:r>
          </a:p>
          <a:p>
            <a:pPr marL="0" indent="0">
              <a:spcBef>
                <a:spcPct val="50000"/>
              </a:spcBef>
              <a:buFontTx/>
              <a:buNone/>
            </a:pPr>
            <a:r>
              <a:rPr lang="en-US" sz="2000" b="1" dirty="0"/>
              <a:t>	</a:t>
            </a:r>
            <a:r>
              <a:rPr lang="en-US" sz="2000" b="1" dirty="0" smtClean="0"/>
              <a:t>in semiconductors – electrons &amp; </a:t>
            </a:r>
            <a:r>
              <a:rPr lang="en-US" sz="2000" b="1" dirty="0" smtClean="0">
                <a:solidFill>
                  <a:srgbClr val="C00000"/>
                </a:solidFill>
              </a:rPr>
              <a:t>holes</a:t>
            </a:r>
          </a:p>
          <a:p>
            <a:pPr marL="0" indent="0">
              <a:spcBef>
                <a:spcPct val="50000"/>
              </a:spcBef>
              <a:buFontTx/>
              <a:buNone/>
            </a:pPr>
            <a:r>
              <a:rPr lang="en-US" dirty="0"/>
              <a:t> </a:t>
            </a:r>
            <a:r>
              <a:rPr lang="en-US" dirty="0" smtClean="0"/>
              <a:t>    </a:t>
            </a:r>
            <a:endParaRPr lang="en-US" sz="1800" b="1" dirty="0" smtClean="0">
              <a:solidFill>
                <a:srgbClr val="C00000"/>
              </a:solidFill>
              <a:effectLst>
                <a:outerShdw blurRad="38100" dist="38100" dir="2700000" algn="tl">
                  <a:srgbClr val="000000">
                    <a:alpha val="43137"/>
                  </a:srgbClr>
                </a:outerShdw>
              </a:effectLst>
            </a:endParaRPr>
          </a:p>
        </p:txBody>
      </p:sp>
      <p:sp>
        <p:nvSpPr>
          <p:cNvPr id="5125" name="Text Box 5"/>
          <p:cNvSpPr txBox="1">
            <a:spLocks noChangeArrowheads="1"/>
          </p:cNvSpPr>
          <p:nvPr/>
        </p:nvSpPr>
        <p:spPr bwMode="auto">
          <a:xfrm>
            <a:off x="822325" y="3470275"/>
            <a:ext cx="18415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endParaRPr lang="en-US" smtClean="0">
              <a:solidFill>
                <a:srgbClr val="000000"/>
              </a:solidFill>
            </a:endParaRPr>
          </a:p>
        </p:txBody>
      </p:sp>
      <p:sp>
        <p:nvSpPr>
          <p:cNvPr id="2" name="Right Arrow 1"/>
          <p:cNvSpPr/>
          <p:nvPr/>
        </p:nvSpPr>
        <p:spPr bwMode="auto">
          <a:xfrm>
            <a:off x="592074" y="2225040"/>
            <a:ext cx="587502" cy="242316"/>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smtClean="0">
              <a:solidFill>
                <a:srgbClr val="000000"/>
              </a:solidFill>
            </a:endParaRPr>
          </a:p>
        </p:txBody>
      </p:sp>
      <p:sp>
        <p:nvSpPr>
          <p:cNvPr id="3" name="Right Arrow 2"/>
          <p:cNvSpPr/>
          <p:nvPr/>
        </p:nvSpPr>
        <p:spPr bwMode="auto">
          <a:xfrm>
            <a:off x="620649" y="3456559"/>
            <a:ext cx="587502" cy="242316"/>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smtClean="0">
              <a:solidFill>
                <a:srgbClr val="000000"/>
              </a:solidFill>
            </a:endParaRPr>
          </a:p>
        </p:txBody>
      </p:sp>
    </p:spTree>
    <p:extLst>
      <p:ext uri="{BB962C8B-B14F-4D97-AF65-F5344CB8AC3E}">
        <p14:creationId xmlns="" xmlns:p14="http://schemas.microsoft.com/office/powerpoint/2010/main" val="149759783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762000" y="152400"/>
            <a:ext cx="7721600" cy="749300"/>
          </a:xfrm>
          <a:noFill/>
        </p:spPr>
        <p:txBody>
          <a:bodyPr>
            <a:normAutofit/>
          </a:bodyPr>
          <a:lstStyle/>
          <a:p>
            <a:r>
              <a:rPr lang="en-US" sz="2800" b="1" dirty="0">
                <a:latin typeface="Times New Roman" pitchFamily="18" charset="0"/>
                <a:cs typeface="Times New Roman" pitchFamily="18" charset="0"/>
              </a:rPr>
              <a:t>Semiconductor Conductivity</a:t>
            </a:r>
            <a:endParaRPr lang="en-US" sz="2800" dirty="0">
              <a:latin typeface="Times New Roman" pitchFamily="18" charset="0"/>
              <a:cs typeface="Times New Roman" pitchFamily="18" charset="0"/>
            </a:endParaRPr>
          </a:p>
        </p:txBody>
      </p:sp>
      <p:sp>
        <p:nvSpPr>
          <p:cNvPr id="3075" name="Rectangle 3"/>
          <p:cNvSpPr>
            <a:spLocks noGrp="1" noChangeArrowheads="1"/>
          </p:cNvSpPr>
          <p:nvPr>
            <p:ph type="subTitle" idx="1"/>
          </p:nvPr>
        </p:nvSpPr>
        <p:spPr>
          <a:xfrm>
            <a:off x="457200" y="1066800"/>
            <a:ext cx="8226425" cy="5334000"/>
          </a:xfrm>
          <a:noFill/>
        </p:spPr>
        <p:txBody>
          <a:bodyPr>
            <a:normAutofit/>
          </a:bodyPr>
          <a:lstStyle/>
          <a:p>
            <a:pPr algn="l"/>
            <a:r>
              <a:rPr lang="en-US" sz="2800" b="1" dirty="0">
                <a:solidFill>
                  <a:srgbClr val="FF0000"/>
                </a:solidFill>
                <a:latin typeface="Times New Roman" pitchFamily="18" charset="0"/>
                <a:cs typeface="Times New Roman" pitchFamily="18" charset="0"/>
              </a:rPr>
              <a:t> </a:t>
            </a:r>
            <a:r>
              <a:rPr lang="en-US" sz="2800" b="1" dirty="0" smtClean="0">
                <a:solidFill>
                  <a:srgbClr val="FF0000"/>
                </a:solidFill>
                <a:latin typeface="Times New Roman" pitchFamily="18" charset="0"/>
                <a:cs typeface="Times New Roman" pitchFamily="18" charset="0"/>
              </a:rPr>
              <a:t>       Two </a:t>
            </a:r>
            <a:r>
              <a:rPr lang="en-US" sz="2800" b="1" dirty="0">
                <a:solidFill>
                  <a:schemeClr val="tx1"/>
                </a:solidFill>
                <a:latin typeface="Times New Roman" pitchFamily="18" charset="0"/>
                <a:cs typeface="Times New Roman" pitchFamily="18" charset="0"/>
              </a:rPr>
              <a:t>charge carriers</a:t>
            </a:r>
            <a:r>
              <a:rPr lang="en-US" sz="2800" b="1" dirty="0" smtClean="0">
                <a:solidFill>
                  <a:schemeClr val="tx1"/>
                </a:solidFill>
                <a:latin typeface="Times New Roman" pitchFamily="18" charset="0"/>
                <a:cs typeface="Times New Roman" pitchFamily="18" charset="0"/>
              </a:rPr>
              <a:t>!</a:t>
            </a:r>
          </a:p>
          <a:p>
            <a:pPr lvl="1" algn="l">
              <a:buFontTx/>
              <a:buChar char="–"/>
            </a:pPr>
            <a:r>
              <a:rPr lang="en-US" dirty="0" smtClean="0">
                <a:latin typeface="Times New Roman" pitchFamily="18" charset="0"/>
                <a:cs typeface="Times New Roman" pitchFamily="18" charset="0"/>
              </a:rPr>
              <a:t> </a:t>
            </a:r>
            <a:r>
              <a:rPr lang="en-US" b="1" dirty="0">
                <a:solidFill>
                  <a:schemeClr val="accent2"/>
                </a:solidFill>
                <a:latin typeface="Times New Roman" pitchFamily="18" charset="0"/>
                <a:cs typeface="Times New Roman" pitchFamily="18" charset="0"/>
              </a:rPr>
              <a:t>Electrons </a:t>
            </a:r>
            <a:r>
              <a:rPr lang="en-US" b="1" dirty="0">
                <a:latin typeface="Times New Roman" pitchFamily="18" charset="0"/>
                <a:cs typeface="Times New Roman" pitchFamily="18" charset="0"/>
                <a:sym typeface="Symbol" pitchFamily="18" charset="2"/>
              </a:rPr>
              <a:t> </a:t>
            </a:r>
            <a:r>
              <a:rPr lang="en-US" b="1" dirty="0">
                <a:latin typeface="Times New Roman" pitchFamily="18" charset="0"/>
                <a:cs typeface="Times New Roman" pitchFamily="18" charset="0"/>
                <a:sym typeface="WP MathA" pitchFamily="2" charset="2"/>
              </a:rPr>
              <a:t>e</a:t>
            </a:r>
            <a:r>
              <a:rPr lang="en-US" b="1" baseline="30000" dirty="0">
                <a:latin typeface="Times New Roman" pitchFamily="18" charset="0"/>
                <a:cs typeface="Times New Roman" pitchFamily="18" charset="0"/>
                <a:sym typeface="WP MathA" pitchFamily="2" charset="2"/>
              </a:rPr>
              <a:t>-</a:t>
            </a:r>
            <a:r>
              <a:rPr lang="en-US" dirty="0">
                <a:latin typeface="Times New Roman" pitchFamily="18" charset="0"/>
                <a:cs typeface="Times New Roman" pitchFamily="18" charset="0"/>
                <a:sym typeface="WP Greek Century" pitchFamily="2" charset="2"/>
              </a:rPr>
              <a:t>  &amp; </a:t>
            </a:r>
            <a:r>
              <a:rPr lang="en-US" b="1" dirty="0">
                <a:solidFill>
                  <a:schemeClr val="accent2"/>
                </a:solidFill>
                <a:latin typeface="Times New Roman" pitchFamily="18" charset="0"/>
                <a:cs typeface="Times New Roman" pitchFamily="18" charset="0"/>
                <a:sym typeface="WP Greek Century" pitchFamily="2" charset="2"/>
              </a:rPr>
              <a:t>Holes </a:t>
            </a:r>
            <a:r>
              <a:rPr lang="en-US" b="1" dirty="0">
                <a:latin typeface="Times New Roman" pitchFamily="18" charset="0"/>
                <a:cs typeface="Times New Roman" pitchFamily="18" charset="0"/>
              </a:rPr>
              <a:t> </a:t>
            </a:r>
            <a:r>
              <a:rPr lang="en-US" b="1" dirty="0">
                <a:latin typeface="Times New Roman" pitchFamily="18" charset="0"/>
                <a:cs typeface="Times New Roman" pitchFamily="18" charset="0"/>
                <a:sym typeface="Symbol" pitchFamily="18" charset="2"/>
              </a:rPr>
              <a:t> </a:t>
            </a:r>
            <a:r>
              <a:rPr lang="en-US" b="1" dirty="0">
                <a:latin typeface="Times New Roman" pitchFamily="18" charset="0"/>
                <a:cs typeface="Times New Roman" pitchFamily="18" charset="0"/>
                <a:sym typeface="WP MathA" pitchFamily="2" charset="2"/>
              </a:rPr>
              <a:t>e</a:t>
            </a:r>
            <a:r>
              <a:rPr lang="en-US" b="1" baseline="30000" dirty="0">
                <a:latin typeface="Times New Roman" pitchFamily="18" charset="0"/>
                <a:cs typeface="Times New Roman" pitchFamily="18" charset="0"/>
                <a:sym typeface="WP MathA" pitchFamily="2" charset="2"/>
              </a:rPr>
              <a:t>+</a:t>
            </a:r>
            <a:endParaRPr lang="en-US" b="1" dirty="0">
              <a:latin typeface="Times New Roman" pitchFamily="18" charset="0"/>
              <a:cs typeface="Times New Roman" pitchFamily="18" charset="0"/>
            </a:endParaRPr>
          </a:p>
          <a:p>
            <a:pPr algn="l"/>
            <a:endParaRPr lang="en-US" sz="2800" dirty="0" smtClean="0">
              <a:latin typeface="Times New Roman" pitchFamily="18" charset="0"/>
              <a:cs typeface="Times New Roman" pitchFamily="18" charset="0"/>
            </a:endParaRPr>
          </a:p>
          <a:p>
            <a:pPr algn="l"/>
            <a:r>
              <a:rPr lang="en-US" sz="2800" b="1" i="1" dirty="0" smtClean="0">
                <a:solidFill>
                  <a:srgbClr val="008000"/>
                </a:solidFill>
                <a:latin typeface="Times New Roman" pitchFamily="18" charset="0"/>
                <a:cs typeface="Times New Roman" pitchFamily="18" charset="0"/>
              </a:rPr>
              <a:t>     </a:t>
            </a:r>
            <a:r>
              <a:rPr lang="en-US" sz="2800" b="1" dirty="0">
                <a:solidFill>
                  <a:srgbClr val="008000"/>
                </a:solidFill>
                <a:latin typeface="Times New Roman" pitchFamily="18" charset="0"/>
                <a:cs typeface="Times New Roman" pitchFamily="18" charset="0"/>
                <a:sym typeface="Wingdings 2"/>
              </a:rPr>
              <a:t> </a:t>
            </a:r>
            <a:r>
              <a:rPr lang="en-US" sz="2800" b="1" dirty="0" smtClean="0">
                <a:solidFill>
                  <a:srgbClr val="008000"/>
                </a:solidFill>
                <a:latin typeface="Times New Roman" pitchFamily="18" charset="0"/>
                <a:cs typeface="Times New Roman" pitchFamily="18" charset="0"/>
                <a:sym typeface="Wingdings 2"/>
              </a:rPr>
              <a:t>  </a:t>
            </a:r>
            <a:r>
              <a:rPr lang="en-US" sz="2800" b="1" i="1" dirty="0" smtClean="0">
                <a:solidFill>
                  <a:srgbClr val="008000"/>
                </a:solidFill>
                <a:latin typeface="Times New Roman" pitchFamily="18" charset="0"/>
                <a:cs typeface="Times New Roman" pitchFamily="18" charset="0"/>
              </a:rPr>
              <a:t>What </a:t>
            </a:r>
            <a:r>
              <a:rPr lang="en-US" sz="2800" b="1" i="1" dirty="0">
                <a:solidFill>
                  <a:srgbClr val="008000"/>
                </a:solidFill>
                <a:latin typeface="Times New Roman" pitchFamily="18" charset="0"/>
                <a:cs typeface="Times New Roman" pitchFamily="18" charset="0"/>
              </a:rPr>
              <a:t>is a hole? </a:t>
            </a:r>
          </a:p>
          <a:p>
            <a:pPr lvl="1" algn="l">
              <a:buFontTx/>
              <a:buChar char="–"/>
            </a:pPr>
            <a:r>
              <a:rPr lang="en-US" b="1" i="1" dirty="0">
                <a:latin typeface="Times New Roman" pitchFamily="18" charset="0"/>
                <a:cs typeface="Times New Roman" pitchFamily="18" charset="0"/>
                <a:sym typeface="WP MathA" pitchFamily="2" charset="2"/>
              </a:rPr>
              <a:t> </a:t>
            </a:r>
            <a:r>
              <a:rPr lang="en-US" b="1" i="1" dirty="0">
                <a:solidFill>
                  <a:srgbClr val="C00000"/>
                </a:solidFill>
                <a:latin typeface="Times New Roman" pitchFamily="18" charset="0"/>
                <a:cs typeface="Times New Roman" pitchFamily="18" charset="0"/>
                <a:sym typeface="WP MathA" pitchFamily="2" charset="2"/>
              </a:rPr>
              <a:t>Qualitative</a:t>
            </a:r>
            <a:r>
              <a:rPr lang="en-US" b="1" i="1" dirty="0">
                <a:latin typeface="Times New Roman" pitchFamily="18" charset="0"/>
                <a:cs typeface="Times New Roman" pitchFamily="18" charset="0"/>
                <a:sym typeface="WP MathA" pitchFamily="2" charset="2"/>
              </a:rPr>
              <a:t> </a:t>
            </a:r>
            <a:r>
              <a:rPr lang="en-US" dirty="0">
                <a:solidFill>
                  <a:schemeClr val="tx1"/>
                </a:solidFill>
                <a:latin typeface="Times New Roman" pitchFamily="18" charset="0"/>
                <a:cs typeface="Times New Roman" pitchFamily="18" charset="0"/>
                <a:sym typeface="WP MathA" pitchFamily="2" charset="2"/>
              </a:rPr>
              <a:t>definition for now!</a:t>
            </a:r>
          </a:p>
          <a:p>
            <a:pPr lvl="1" algn="l">
              <a:buFontTx/>
              <a:buChar char="–"/>
            </a:pPr>
            <a:r>
              <a:rPr lang="en-US" dirty="0">
                <a:latin typeface="Times New Roman" pitchFamily="18" charset="0"/>
                <a:cs typeface="Times New Roman" pitchFamily="18" charset="0"/>
                <a:sym typeface="WP MathA" pitchFamily="2" charset="2"/>
              </a:rPr>
              <a:t> </a:t>
            </a:r>
            <a:r>
              <a:rPr lang="en-US" b="1" i="1" dirty="0">
                <a:solidFill>
                  <a:srgbClr val="FF0000"/>
                </a:solidFill>
                <a:latin typeface="Times New Roman" pitchFamily="18" charset="0"/>
                <a:cs typeface="Times New Roman" pitchFamily="18" charset="0"/>
                <a:sym typeface="WP MathA" pitchFamily="2" charset="2"/>
              </a:rPr>
              <a:t>Quantitative</a:t>
            </a:r>
            <a:r>
              <a:rPr lang="en-US" dirty="0">
                <a:latin typeface="Times New Roman" pitchFamily="18" charset="0"/>
                <a:cs typeface="Times New Roman" pitchFamily="18" charset="0"/>
                <a:sym typeface="WP MathA" pitchFamily="2" charset="2"/>
              </a:rPr>
              <a:t> </a:t>
            </a:r>
            <a:r>
              <a:rPr lang="en-US" dirty="0">
                <a:solidFill>
                  <a:schemeClr val="tx1"/>
                </a:solidFill>
                <a:latin typeface="Times New Roman" pitchFamily="18" charset="0"/>
                <a:cs typeface="Times New Roman" pitchFamily="18" charset="0"/>
                <a:sym typeface="WP MathA" pitchFamily="2" charset="2"/>
              </a:rPr>
              <a:t>definition later</a:t>
            </a:r>
            <a:r>
              <a:rPr lang="en-US" dirty="0" smtClean="0">
                <a:solidFill>
                  <a:schemeClr val="tx1"/>
                </a:solidFill>
                <a:latin typeface="Times New Roman" pitchFamily="18" charset="0"/>
                <a:cs typeface="Times New Roman" pitchFamily="18" charset="0"/>
                <a:sym typeface="WP MathA" pitchFamily="2" charset="2"/>
              </a:rPr>
              <a:t>!</a:t>
            </a:r>
          </a:p>
          <a:p>
            <a:pPr lvl="1" algn="l"/>
            <a:endParaRPr lang="en-US" dirty="0">
              <a:solidFill>
                <a:schemeClr val="tx1"/>
              </a:solidFill>
              <a:latin typeface="Times New Roman" pitchFamily="18" charset="0"/>
              <a:cs typeface="Times New Roman" pitchFamily="18" charset="0"/>
            </a:endParaRPr>
          </a:p>
          <a:p>
            <a:pPr algn="l"/>
            <a:r>
              <a:rPr lang="en-US" sz="2800" dirty="0">
                <a:latin typeface="Times New Roman" pitchFamily="18" charset="0"/>
                <a:cs typeface="Times New Roman" pitchFamily="18" charset="0"/>
              </a:rPr>
              <a:t> </a:t>
            </a:r>
            <a:r>
              <a:rPr lang="en-US" sz="2800" dirty="0" smtClean="0">
                <a:latin typeface="Times New Roman" pitchFamily="18" charset="0"/>
                <a:cs typeface="Times New Roman" pitchFamily="18" charset="0"/>
              </a:rPr>
              <a:t>     </a:t>
            </a:r>
            <a:r>
              <a:rPr lang="en-US" sz="2800" b="1" dirty="0" smtClean="0">
                <a:solidFill>
                  <a:schemeClr val="tx1"/>
                </a:solidFill>
                <a:latin typeface="Times New Roman" pitchFamily="18" charset="0"/>
                <a:cs typeface="Times New Roman" pitchFamily="18" charset="0"/>
              </a:rPr>
              <a:t>Holes</a:t>
            </a:r>
            <a:r>
              <a:rPr lang="en-US" sz="2800" b="1" dirty="0">
                <a:solidFill>
                  <a:schemeClr val="tx1"/>
                </a:solidFill>
                <a:latin typeface="Times New Roman" pitchFamily="18" charset="0"/>
                <a:cs typeface="Times New Roman" pitchFamily="18" charset="0"/>
              </a:rPr>
              <a:t>:</a:t>
            </a:r>
            <a:r>
              <a:rPr lang="en-US" sz="2800" dirty="0">
                <a:solidFill>
                  <a:schemeClr val="tx1"/>
                </a:solidFill>
                <a:latin typeface="Times New Roman" pitchFamily="18" charset="0"/>
                <a:cs typeface="Times New Roman" pitchFamily="18" charset="0"/>
              </a:rPr>
              <a:t> </a:t>
            </a:r>
            <a:r>
              <a:rPr lang="en-US" sz="2400" dirty="0">
                <a:solidFill>
                  <a:schemeClr val="tx1"/>
                </a:solidFill>
                <a:latin typeface="Times New Roman" pitchFamily="18" charset="0"/>
                <a:cs typeface="Times New Roman" pitchFamily="18" charset="0"/>
              </a:rPr>
              <a:t>Usually treated as “positively </a:t>
            </a:r>
            <a:r>
              <a:rPr lang="en-US" sz="2400" dirty="0" smtClean="0">
                <a:solidFill>
                  <a:schemeClr val="tx1"/>
                </a:solidFill>
                <a:latin typeface="Times New Roman" pitchFamily="18" charset="0"/>
                <a:cs typeface="Times New Roman" pitchFamily="18" charset="0"/>
              </a:rPr>
              <a:t>charged electrons”.</a:t>
            </a:r>
          </a:p>
          <a:p>
            <a:pPr lvl="1" algn="l">
              <a:buFontTx/>
              <a:buChar char="–"/>
            </a:pPr>
            <a:r>
              <a:rPr lang="en-US" dirty="0" smtClean="0">
                <a:solidFill>
                  <a:schemeClr val="tx1"/>
                </a:solidFill>
                <a:latin typeface="Times New Roman" pitchFamily="18" charset="0"/>
                <a:cs typeface="Times New Roman" pitchFamily="18" charset="0"/>
                <a:sym typeface="WP MathA" pitchFamily="2" charset="2"/>
              </a:rPr>
              <a:t> </a:t>
            </a:r>
            <a:r>
              <a:rPr lang="en-US" dirty="0">
                <a:solidFill>
                  <a:schemeClr val="tx1"/>
                </a:solidFill>
                <a:latin typeface="Times New Roman" pitchFamily="18" charset="0"/>
                <a:cs typeface="Times New Roman" pitchFamily="18" charset="0"/>
                <a:sym typeface="WP MathA" pitchFamily="2" charset="2"/>
              </a:rPr>
              <a:t>How is this possible?</a:t>
            </a:r>
          </a:p>
          <a:p>
            <a:pPr lvl="1" algn="l">
              <a:buFontTx/>
              <a:buChar char="–"/>
            </a:pPr>
            <a:r>
              <a:rPr lang="en-US" dirty="0">
                <a:solidFill>
                  <a:schemeClr val="tx1"/>
                </a:solidFill>
                <a:latin typeface="Times New Roman" pitchFamily="18" charset="0"/>
                <a:cs typeface="Times New Roman" pitchFamily="18" charset="0"/>
                <a:sym typeface="WP MathA" pitchFamily="2" charset="2"/>
              </a:rPr>
              <a:t> Are holes really particles?</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effectLst>
                  <a:outerShdw blurRad="38100" dist="38100" dir="2700000" algn="tl">
                    <a:srgbClr val="000000">
                      <a:alpha val="43137"/>
                    </a:srgbClr>
                  </a:outerShdw>
                </a:effectLst>
                <a:latin typeface="Times New Roman" pitchFamily="18" charset="0"/>
                <a:cs typeface="Times New Roman" pitchFamily="18" charset="0"/>
              </a:rPr>
              <a:t>Doped Semiconductors</a:t>
            </a:r>
            <a:endParaRPr lang="en-US" sz="2800"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sz="2800" dirty="0" smtClean="0">
                <a:latin typeface="Times New Roman" pitchFamily="18" charset="0"/>
                <a:cs typeface="Times New Roman" pitchFamily="18" charset="0"/>
              </a:rPr>
              <a:t>Intrinsic and Extrinsic Semiconductors.</a:t>
            </a:r>
          </a:p>
          <a:p>
            <a:endParaRPr lang="en-US" dirty="0" smtClean="0">
              <a:latin typeface="Times New Roman" pitchFamily="18" charset="0"/>
              <a:cs typeface="Times New Roman" pitchFamily="18" charset="0"/>
            </a:endParaRPr>
          </a:p>
          <a:p>
            <a:r>
              <a:rPr lang="en-US" sz="2800" dirty="0" smtClean="0">
                <a:latin typeface="Times New Roman" pitchFamily="18" charset="0"/>
                <a:cs typeface="Times New Roman" pitchFamily="18" charset="0"/>
              </a:rPr>
              <a:t>Electron Hole Pairs.</a:t>
            </a:r>
          </a:p>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Distribution of Electrons and Holes in a   Semiconductors.</a:t>
            </a:r>
            <a:endParaRPr lang="en-US" sz="2800" dirty="0"/>
          </a:p>
        </p:txBody>
      </p:sp>
      <p:sp>
        <p:nvSpPr>
          <p:cNvPr id="4" name="Footer Placeholder 3"/>
          <p:cNvSpPr>
            <a:spLocks noGrp="1"/>
          </p:cNvSpPr>
          <p:nvPr>
            <p:ph type="ftr" sz="quarter" idx="11"/>
          </p:nvPr>
        </p:nvSpPr>
        <p:spPr/>
        <p:txBody>
          <a:bodyPr/>
          <a:lstStyle/>
          <a:p>
            <a:r>
              <a:rPr lang="en-US" smtClean="0">
                <a:solidFill>
                  <a:srgbClr val="04617B">
                    <a:shade val="90000"/>
                  </a:srgbClr>
                </a:solidFill>
              </a:rPr>
              <a:t>Dr. Nasim Zafar</a:t>
            </a:r>
            <a:endParaRPr lang="en-US" dirty="0">
              <a:solidFill>
                <a:srgbClr val="04617B">
                  <a:shade val="90000"/>
                </a:srgbClr>
              </a:solidFill>
            </a:endParaRPr>
          </a:p>
        </p:txBody>
      </p:sp>
      <p:sp>
        <p:nvSpPr>
          <p:cNvPr id="5" name="Slide Number Placeholder 4"/>
          <p:cNvSpPr>
            <a:spLocks noGrp="1"/>
          </p:cNvSpPr>
          <p:nvPr>
            <p:ph type="sldNum" sz="quarter" idx="12"/>
          </p:nvPr>
        </p:nvSpPr>
        <p:spPr/>
        <p:txBody>
          <a:bodyPr/>
          <a:lstStyle/>
          <a:p>
            <a:fld id="{74385F83-F7A7-4B06-A058-A4B9A9035854}" type="slidenum">
              <a:rPr lang="en-US" smtClean="0">
                <a:solidFill>
                  <a:srgbClr val="04617B">
                    <a:shade val="90000"/>
                  </a:srgbClr>
                </a:solidFill>
              </a:rPr>
              <a:pPr/>
              <a:t>38</a:t>
            </a:fld>
            <a:endParaRPr lang="en-US">
              <a:solidFill>
                <a:srgbClr val="04617B">
                  <a:shade val="90000"/>
                </a:srgbClr>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685800" y="168275"/>
            <a:ext cx="7772400" cy="822325"/>
          </a:xfrm>
          <a:noFill/>
        </p:spPr>
        <p:txBody>
          <a:bodyPr>
            <a:normAutofit fontScale="90000"/>
          </a:bodyPr>
          <a:lstStyle/>
          <a:p>
            <a:r>
              <a:rPr lang="en-US" sz="3100" b="1" dirty="0">
                <a:solidFill>
                  <a:srgbClr val="FF0000"/>
                </a:solidFill>
                <a:latin typeface="Times New Roman" pitchFamily="18" charset="0"/>
                <a:cs typeface="Times New Roman" pitchFamily="18" charset="0"/>
              </a:rPr>
              <a:t>Doped Materials: Materials with Impurities!</a:t>
            </a:r>
            <a:r>
              <a:rPr lang="en-US" sz="3100" b="1" dirty="0">
                <a:latin typeface="Times New Roman" pitchFamily="18" charset="0"/>
                <a:cs typeface="Times New Roman" pitchFamily="18" charset="0"/>
              </a:rPr>
              <a:t> </a:t>
            </a:r>
            <a:br>
              <a:rPr lang="en-US" sz="3100" b="1" dirty="0">
                <a:latin typeface="Times New Roman" pitchFamily="18" charset="0"/>
                <a:cs typeface="Times New Roman" pitchFamily="18" charset="0"/>
              </a:rPr>
            </a:br>
            <a:r>
              <a:rPr lang="en-US" sz="2400" dirty="0"/>
              <a:t>More interesting &amp; useful!</a:t>
            </a:r>
          </a:p>
        </p:txBody>
      </p:sp>
      <p:sp>
        <p:nvSpPr>
          <p:cNvPr id="12291" name="Rectangle 3"/>
          <p:cNvSpPr>
            <a:spLocks noGrp="1" noChangeArrowheads="1"/>
          </p:cNvSpPr>
          <p:nvPr>
            <p:ph type="body" idx="1"/>
          </p:nvPr>
        </p:nvSpPr>
        <p:spPr>
          <a:xfrm>
            <a:off x="276225" y="990600"/>
            <a:ext cx="8410575" cy="5181600"/>
          </a:xfrm>
          <a:noFill/>
        </p:spPr>
        <p:txBody>
          <a:bodyPr>
            <a:noAutofit/>
          </a:bodyPr>
          <a:lstStyle/>
          <a:p>
            <a:r>
              <a:rPr lang="en-US" sz="2400" dirty="0">
                <a:latin typeface="Times New Roman" pitchFamily="18" charset="0"/>
                <a:cs typeface="Times New Roman" pitchFamily="18" charset="0"/>
              </a:rPr>
              <a:t>Consider idealized carbon (diamond) lattice</a:t>
            </a:r>
          </a:p>
          <a:p>
            <a:pPr algn="ctr">
              <a:buFontTx/>
              <a:buNone/>
            </a:pPr>
            <a:r>
              <a:rPr lang="en-US" sz="2400" dirty="0">
                <a:latin typeface="Times New Roman" pitchFamily="18" charset="0"/>
                <a:cs typeface="Times New Roman" pitchFamily="18" charset="0"/>
              </a:rPr>
              <a:t>(could be any Group IV material</a:t>
            </a:r>
            <a:r>
              <a:rPr lang="en-US" sz="2400" dirty="0" smtClean="0">
                <a:latin typeface="Times New Roman" pitchFamily="18" charset="0"/>
                <a:cs typeface="Times New Roman" pitchFamily="18" charset="0"/>
              </a:rPr>
              <a:t>).</a:t>
            </a:r>
          </a:p>
          <a:p>
            <a:pPr algn="ctr">
              <a:buFontTx/>
              <a:buNone/>
            </a:pPr>
            <a:r>
              <a:rPr lang="en-US" sz="2400" b="1" dirty="0" smtClean="0">
                <a:latin typeface="Times New Roman" pitchFamily="18" charset="0"/>
                <a:cs typeface="Times New Roman" pitchFamily="18" charset="0"/>
              </a:rPr>
              <a:t>C </a:t>
            </a:r>
            <a:r>
              <a:rPr lang="en-US" sz="2400" b="1" dirty="0">
                <a:latin typeface="Times New Roman" pitchFamily="18" charset="0"/>
                <a:cs typeface="Times New Roman" pitchFamily="18" charset="0"/>
              </a:rPr>
              <a:t>: </a:t>
            </a:r>
            <a:r>
              <a:rPr lang="en-US" sz="2400" dirty="0">
                <a:latin typeface="Times New Roman" pitchFamily="18" charset="0"/>
                <a:cs typeface="Times New Roman" pitchFamily="18" charset="0"/>
              </a:rPr>
              <a:t>(Group IV)</a:t>
            </a:r>
            <a:r>
              <a:rPr lang="en-US" sz="2400" b="1" dirty="0">
                <a:latin typeface="Times New Roman" pitchFamily="18" charset="0"/>
                <a:cs typeface="Times New Roman" pitchFamily="18" charset="0"/>
              </a:rPr>
              <a:t> valence = 4</a:t>
            </a:r>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Replace one </a:t>
            </a:r>
            <a:r>
              <a:rPr lang="en-US" sz="2400" b="1" dirty="0">
                <a:latin typeface="Times New Roman" pitchFamily="18" charset="0"/>
                <a:cs typeface="Times New Roman" pitchFamily="18" charset="0"/>
              </a:rPr>
              <a:t>C</a:t>
            </a:r>
            <a:r>
              <a:rPr lang="en-US" sz="2400" dirty="0">
                <a:latin typeface="Times New Roman" pitchFamily="18" charset="0"/>
                <a:cs typeface="Times New Roman" pitchFamily="18" charset="0"/>
              </a:rPr>
              <a:t> with a phosphorous. </a:t>
            </a:r>
          </a:p>
          <a:p>
            <a:pPr algn="ctr">
              <a:buFontTx/>
              <a:buNone/>
            </a:pPr>
            <a:r>
              <a:rPr lang="en-US" sz="2400" b="1" dirty="0">
                <a:latin typeface="Times New Roman" pitchFamily="18" charset="0"/>
                <a:cs typeface="Times New Roman" pitchFamily="18" charset="0"/>
              </a:rPr>
              <a:t>P : </a:t>
            </a:r>
            <a:r>
              <a:rPr lang="en-US" sz="2400" dirty="0">
                <a:latin typeface="Times New Roman" pitchFamily="18" charset="0"/>
                <a:cs typeface="Times New Roman" pitchFamily="18" charset="0"/>
              </a:rPr>
              <a:t>(Group V)</a:t>
            </a:r>
            <a:r>
              <a:rPr lang="en-US" sz="2400" b="1" dirty="0">
                <a:latin typeface="Times New Roman" pitchFamily="18" charset="0"/>
                <a:cs typeface="Times New Roman" pitchFamily="18" charset="0"/>
              </a:rPr>
              <a:t> valence = 5</a:t>
            </a:r>
            <a:endParaRPr lang="en-US" sz="2400" dirty="0">
              <a:latin typeface="Times New Roman" pitchFamily="18" charset="0"/>
              <a:cs typeface="Times New Roman" pitchFamily="18" charset="0"/>
            </a:endParaRPr>
          </a:p>
          <a:p>
            <a:r>
              <a:rPr lang="en-US" sz="2400" b="1" dirty="0">
                <a:latin typeface="Times New Roman" pitchFamily="18" charset="0"/>
                <a:cs typeface="Times New Roman" pitchFamily="18" charset="0"/>
              </a:rPr>
              <a:t>4 e</a:t>
            </a:r>
            <a:r>
              <a:rPr lang="en-US" sz="2400" b="1" baseline="30000" dirty="0">
                <a:latin typeface="Times New Roman" pitchFamily="18" charset="0"/>
                <a:cs typeface="Times New Roman" pitchFamily="18" charset="0"/>
              </a:rPr>
              <a:t>-</a:t>
            </a:r>
            <a:r>
              <a:rPr lang="en-US" sz="2400" b="1" dirty="0">
                <a:latin typeface="Times New Roman" pitchFamily="18" charset="0"/>
                <a:cs typeface="Times New Roman" pitchFamily="18" charset="0"/>
              </a:rPr>
              <a:t> </a:t>
            </a:r>
            <a:r>
              <a:rPr lang="en-US" sz="2400" b="1" dirty="0">
                <a:latin typeface="Times New Roman" pitchFamily="18" charset="0"/>
                <a:cs typeface="Times New Roman" pitchFamily="18" charset="0"/>
                <a:sym typeface="Symbol" pitchFamily="18" charset="2"/>
              </a:rPr>
              <a:t></a:t>
            </a:r>
            <a:r>
              <a:rPr lang="en-US" sz="2400" dirty="0">
                <a:latin typeface="Times New Roman" pitchFamily="18" charset="0"/>
                <a:cs typeface="Times New Roman" pitchFamily="18" charset="0"/>
                <a:sym typeface="WP MathA" pitchFamily="2" charset="2"/>
              </a:rPr>
              <a:t> go to the 4 bonds</a:t>
            </a:r>
          </a:p>
          <a:p>
            <a:r>
              <a:rPr lang="en-US" sz="2400" b="1" dirty="0">
                <a:latin typeface="Times New Roman" pitchFamily="18" charset="0"/>
                <a:cs typeface="Times New Roman" pitchFamily="18" charset="0"/>
                <a:sym typeface="WP MathA" pitchFamily="2" charset="2"/>
              </a:rPr>
              <a:t>5th </a:t>
            </a:r>
            <a:r>
              <a:rPr lang="en-US" sz="2400" b="1" dirty="0">
                <a:latin typeface="Times New Roman" pitchFamily="18" charset="0"/>
                <a:cs typeface="Times New Roman" pitchFamily="18" charset="0"/>
              </a:rPr>
              <a:t>e</a:t>
            </a:r>
            <a:r>
              <a:rPr lang="en-US" sz="2400" b="1" baseline="30000" dirty="0">
                <a:latin typeface="Times New Roman" pitchFamily="18" charset="0"/>
                <a:cs typeface="Times New Roman" pitchFamily="18" charset="0"/>
              </a:rPr>
              <a:t>-</a:t>
            </a:r>
            <a:r>
              <a:rPr lang="en-US" sz="2400" dirty="0">
                <a:latin typeface="Times New Roman" pitchFamily="18" charset="0"/>
                <a:cs typeface="Times New Roman" pitchFamily="18" charset="0"/>
              </a:rPr>
              <a:t> ~ is almost free to move in the lattice </a:t>
            </a:r>
          </a:p>
          <a:p>
            <a:pPr algn="ctr">
              <a:buFontTx/>
              <a:buNone/>
            </a:pPr>
            <a:r>
              <a:rPr lang="en-US" sz="2400" dirty="0">
                <a:latin typeface="Times New Roman" pitchFamily="18" charset="0"/>
                <a:cs typeface="Times New Roman" pitchFamily="18" charset="0"/>
              </a:rPr>
              <a:t>(goes to the conduction band; is weakly bound).</a:t>
            </a:r>
          </a:p>
          <a:p>
            <a:r>
              <a:rPr lang="en-US" sz="2400" b="1" dirty="0">
                <a:latin typeface="Times New Roman" pitchFamily="18" charset="0"/>
                <a:cs typeface="Times New Roman" pitchFamily="18" charset="0"/>
              </a:rPr>
              <a:t>P </a:t>
            </a:r>
            <a:r>
              <a:rPr lang="en-US" sz="2400" dirty="0">
                <a:latin typeface="Times New Roman" pitchFamily="18" charset="0"/>
                <a:cs typeface="Times New Roman" pitchFamily="18" charset="0"/>
              </a:rPr>
              <a:t>donates </a:t>
            </a:r>
            <a:r>
              <a:rPr lang="en-US" sz="2400" b="1" dirty="0">
                <a:latin typeface="Times New Roman" pitchFamily="18" charset="0"/>
                <a:cs typeface="Times New Roman" pitchFamily="18" charset="0"/>
              </a:rPr>
              <a:t>1 e</a:t>
            </a:r>
            <a:r>
              <a:rPr lang="en-US" sz="2400" b="1" baseline="30000" dirty="0">
                <a:latin typeface="Times New Roman" pitchFamily="18" charset="0"/>
                <a:cs typeface="Times New Roman" pitchFamily="18" charset="0"/>
              </a:rPr>
              <a:t>-</a:t>
            </a:r>
            <a:r>
              <a:rPr lang="en-US" sz="2400" baseline="30000" dirty="0">
                <a:latin typeface="Times New Roman" pitchFamily="18" charset="0"/>
                <a:cs typeface="Times New Roman" pitchFamily="18" charset="0"/>
              </a:rPr>
              <a:t> </a:t>
            </a:r>
            <a:r>
              <a:rPr lang="en-US" sz="2400" dirty="0">
                <a:latin typeface="Times New Roman" pitchFamily="18" charset="0"/>
                <a:cs typeface="Times New Roman" pitchFamily="18" charset="0"/>
              </a:rPr>
              <a:t>to the </a:t>
            </a:r>
            <a:r>
              <a:rPr lang="en-US" sz="2400" dirty="0" smtClean="0">
                <a:latin typeface="Times New Roman" pitchFamily="18" charset="0"/>
                <a:cs typeface="Times New Roman" pitchFamily="18" charset="0"/>
              </a:rPr>
              <a:t>material</a:t>
            </a:r>
          </a:p>
          <a:p>
            <a:endParaRPr lang="en-US" sz="2400" dirty="0" smtClean="0">
              <a:latin typeface="Times New Roman" pitchFamily="18" charset="0"/>
              <a:cs typeface="Times New Roman" pitchFamily="18" charset="0"/>
            </a:endParaRPr>
          </a:p>
          <a:p>
            <a:pPr>
              <a:buNone/>
            </a:pPr>
            <a:r>
              <a:rPr lang="en-US" sz="2400" dirty="0" smtClean="0">
                <a:latin typeface="Times New Roman" pitchFamily="18" charset="0"/>
                <a:cs typeface="Times New Roman" pitchFamily="18" charset="0"/>
              </a:rPr>
              <a:t> </a:t>
            </a:r>
            <a:r>
              <a:rPr lang="en-US" sz="2400" b="1" dirty="0">
                <a:solidFill>
                  <a:srgbClr val="C00000"/>
                </a:solidFill>
                <a:effectLst>
                  <a:outerShdw blurRad="38100" dist="38100" dir="2700000" algn="tl">
                    <a:srgbClr val="000000">
                      <a:alpha val="43137"/>
                    </a:srgbClr>
                  </a:outerShdw>
                </a:effectLst>
                <a:latin typeface="Times New Roman" pitchFamily="18" charset="0"/>
                <a:cs typeface="Times New Roman" pitchFamily="18" charset="0"/>
                <a:sym typeface="Symbol" pitchFamily="18" charset="2"/>
              </a:rPr>
              <a:t></a:t>
            </a:r>
            <a:r>
              <a:rPr lang="en-US" sz="2400" b="1" dirty="0">
                <a:solidFill>
                  <a:srgbClr val="C00000"/>
                </a:solidFill>
                <a:effectLst>
                  <a:outerShdw blurRad="38100" dist="38100" dir="2700000" algn="tl">
                    <a:srgbClr val="000000">
                      <a:alpha val="43137"/>
                    </a:srgbClr>
                  </a:outerShdw>
                </a:effectLst>
                <a:latin typeface="Times New Roman" pitchFamily="18" charset="0"/>
                <a:cs typeface="Times New Roman" pitchFamily="18" charset="0"/>
                <a:sym typeface="WP MathA" pitchFamily="2" charset="2"/>
              </a:rPr>
              <a:t> </a:t>
            </a:r>
            <a:r>
              <a:rPr lang="en-US" sz="2400" b="1" i="1" dirty="0">
                <a:solidFill>
                  <a:srgbClr val="C00000"/>
                </a:solidFill>
                <a:effectLst>
                  <a:outerShdw blurRad="38100" dist="38100" dir="2700000" algn="tl">
                    <a:srgbClr val="000000">
                      <a:alpha val="43137"/>
                    </a:srgbClr>
                  </a:outerShdw>
                </a:effectLst>
                <a:latin typeface="Times New Roman" pitchFamily="18" charset="0"/>
                <a:cs typeface="Times New Roman" pitchFamily="18" charset="0"/>
                <a:sym typeface="WP MathA" pitchFamily="2" charset="2"/>
              </a:rPr>
              <a:t>P is a DONOR (D) impurity</a:t>
            </a:r>
            <a:endParaRPr lang="en-US" sz="2400" b="1" dirty="0">
              <a:solidFill>
                <a:srgbClr val="C00000"/>
              </a:solidFill>
              <a:effectLst>
                <a:outerShdw blurRad="38100" dist="38100" dir="2700000" algn="tl">
                  <a:srgbClr val="000000">
                    <a:alpha val="43137"/>
                  </a:srgbClr>
                </a:outerShdw>
              </a:effectLst>
              <a:latin typeface="Times New Roman" pitchFamily="18" charset="0"/>
              <a:cs typeface="Times New Roman" pitchFamily="18" charset="0"/>
              <a:sym typeface="WP MathA" pitchFamily="2" charset="2"/>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a:spLocks noGrp="1" noChangeArrowheads="1"/>
          </p:cNvSpPr>
          <p:nvPr>
            <p:ph type="body" idx="1"/>
          </p:nvPr>
        </p:nvSpPr>
        <p:spPr>
          <a:xfrm>
            <a:off x="276225" y="228600"/>
            <a:ext cx="8410575" cy="5943600"/>
          </a:xfrm>
          <a:noFill/>
        </p:spPr>
        <p:txBody>
          <a:bodyPr>
            <a:noAutofit/>
          </a:bodyPr>
          <a:lstStyle/>
          <a:p>
            <a:r>
              <a:rPr lang="en-US" sz="2400" dirty="0" smtClean="0">
                <a:latin typeface="Times New Roman" pitchFamily="18" charset="0"/>
                <a:cs typeface="Times New Roman" pitchFamily="18" charset="0"/>
              </a:rPr>
              <a:t>Again, consider an idealized </a:t>
            </a:r>
            <a:r>
              <a:rPr lang="en-US" sz="2400" b="1" dirty="0" smtClean="0">
                <a:latin typeface="Times New Roman" pitchFamily="18" charset="0"/>
                <a:cs typeface="Times New Roman" pitchFamily="18" charset="0"/>
              </a:rPr>
              <a:t>C</a:t>
            </a:r>
            <a:r>
              <a:rPr lang="en-US" sz="2400" dirty="0" smtClean="0">
                <a:latin typeface="Times New Roman" pitchFamily="18" charset="0"/>
                <a:cs typeface="Times New Roman" pitchFamily="18" charset="0"/>
              </a:rPr>
              <a:t> (diamond) lattice.</a:t>
            </a:r>
          </a:p>
          <a:p>
            <a:pPr>
              <a:buNone/>
            </a:pPr>
            <a:endParaRPr lang="en-US" sz="2400" dirty="0" smtClean="0">
              <a:latin typeface="Times New Roman" pitchFamily="18" charset="0"/>
              <a:cs typeface="Times New Roman" pitchFamily="18" charset="0"/>
            </a:endParaRPr>
          </a:p>
          <a:p>
            <a:r>
              <a:rPr lang="en-US" sz="2400" b="1" dirty="0" smtClean="0">
                <a:latin typeface="Times New Roman" pitchFamily="18" charset="0"/>
                <a:cs typeface="Times New Roman" pitchFamily="18" charset="0"/>
              </a:rPr>
              <a:t>C : </a:t>
            </a:r>
            <a:r>
              <a:rPr lang="en-US" sz="2400" dirty="0" smtClean="0">
                <a:latin typeface="Times New Roman" pitchFamily="18" charset="0"/>
                <a:cs typeface="Times New Roman" pitchFamily="18" charset="0"/>
              </a:rPr>
              <a:t>(Group IV)</a:t>
            </a:r>
            <a:r>
              <a:rPr lang="en-US" sz="2400" b="1" dirty="0" smtClean="0">
                <a:latin typeface="Times New Roman" pitchFamily="18" charset="0"/>
                <a:cs typeface="Times New Roman" pitchFamily="18" charset="0"/>
              </a:rPr>
              <a:t> valence = 4</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Replace one </a:t>
            </a:r>
            <a:r>
              <a:rPr lang="en-US" sz="2400" b="1" dirty="0" smtClean="0">
                <a:latin typeface="Times New Roman" pitchFamily="18" charset="0"/>
                <a:cs typeface="Times New Roman" pitchFamily="18" charset="0"/>
              </a:rPr>
              <a:t>C</a:t>
            </a:r>
            <a:r>
              <a:rPr lang="en-US" sz="2400" dirty="0" smtClean="0">
                <a:latin typeface="Times New Roman" pitchFamily="18" charset="0"/>
                <a:cs typeface="Times New Roman" pitchFamily="18" charset="0"/>
              </a:rPr>
              <a:t> with a </a:t>
            </a:r>
            <a:r>
              <a:rPr lang="en-US" sz="2400" dirty="0" err="1" smtClean="0">
                <a:latin typeface="Times New Roman" pitchFamily="18" charset="0"/>
                <a:cs typeface="Times New Roman" pitchFamily="18" charset="0"/>
              </a:rPr>
              <a:t>boron.</a:t>
            </a:r>
            <a:r>
              <a:rPr lang="en-US" sz="2400" b="1" dirty="0" err="1" smtClean="0">
                <a:latin typeface="Times New Roman" pitchFamily="18" charset="0"/>
                <a:cs typeface="Times New Roman" pitchFamily="18" charset="0"/>
              </a:rPr>
              <a:t>B</a:t>
            </a:r>
            <a:r>
              <a:rPr lang="en-US" sz="2400" b="1" dirty="0" smtClean="0">
                <a:latin typeface="Times New Roman" pitchFamily="18" charset="0"/>
                <a:cs typeface="Times New Roman" pitchFamily="18" charset="0"/>
              </a:rPr>
              <a:t> : </a:t>
            </a:r>
            <a:r>
              <a:rPr lang="en-US" sz="2400" dirty="0" smtClean="0">
                <a:latin typeface="Times New Roman" pitchFamily="18" charset="0"/>
                <a:cs typeface="Times New Roman" pitchFamily="18" charset="0"/>
              </a:rPr>
              <a:t>(Group III)</a:t>
            </a:r>
            <a:r>
              <a:rPr lang="en-US" sz="2400" b="1" dirty="0" smtClean="0">
                <a:latin typeface="Times New Roman" pitchFamily="18" charset="0"/>
                <a:cs typeface="Times New Roman" pitchFamily="18" charset="0"/>
              </a:rPr>
              <a:t> valence = 3</a:t>
            </a:r>
          </a:p>
          <a:p>
            <a:endParaRPr lang="en-US" sz="2400" dirty="0" smtClean="0">
              <a:latin typeface="Times New Roman" pitchFamily="18" charset="0"/>
              <a:cs typeface="Times New Roman" pitchFamily="18" charset="0"/>
            </a:endParaRPr>
          </a:p>
          <a:p>
            <a:r>
              <a:rPr lang="en-US" sz="2400" b="1" dirty="0" smtClean="0">
                <a:latin typeface="Times New Roman" pitchFamily="18" charset="0"/>
                <a:cs typeface="Times New Roman" pitchFamily="18" charset="0"/>
              </a:rPr>
              <a:t>B </a:t>
            </a:r>
            <a:r>
              <a:rPr lang="en-US" sz="2400" dirty="0" smtClean="0">
                <a:latin typeface="Times New Roman" pitchFamily="18" charset="0"/>
                <a:cs typeface="Times New Roman" pitchFamily="18" charset="0"/>
              </a:rPr>
              <a:t>needs one </a:t>
            </a:r>
            <a:r>
              <a:rPr lang="en-US" sz="2400" b="1" dirty="0" smtClean="0">
                <a:latin typeface="Times New Roman" pitchFamily="18" charset="0"/>
                <a:cs typeface="Times New Roman" pitchFamily="18" charset="0"/>
              </a:rPr>
              <a:t>e</a:t>
            </a:r>
            <a:r>
              <a:rPr lang="en-US" sz="2400" b="1" baseline="30000" dirty="0" smtClean="0">
                <a:latin typeface="Times New Roman" pitchFamily="18" charset="0"/>
                <a:cs typeface="Times New Roman" pitchFamily="18" charset="0"/>
              </a:rPr>
              <a:t>-</a:t>
            </a:r>
            <a:r>
              <a:rPr lang="en-US" sz="2400" dirty="0" smtClean="0">
                <a:latin typeface="Times New Roman" pitchFamily="18" charset="0"/>
                <a:cs typeface="Times New Roman" pitchFamily="18" charset="0"/>
              </a:rPr>
              <a:t> to bond to </a:t>
            </a:r>
            <a:r>
              <a:rPr lang="en-US" sz="2400" b="1" dirty="0" smtClean="0">
                <a:latin typeface="Times New Roman" pitchFamily="18" charset="0"/>
                <a:cs typeface="Times New Roman" pitchFamily="18" charset="0"/>
              </a:rPr>
              <a:t>4</a:t>
            </a:r>
            <a:r>
              <a:rPr lang="en-US" sz="2400" dirty="0" smtClean="0">
                <a:latin typeface="Times New Roman" pitchFamily="18" charset="0"/>
                <a:cs typeface="Times New Roman" pitchFamily="18" charset="0"/>
              </a:rPr>
              <a:t> neighbors.</a:t>
            </a:r>
            <a:endParaRPr lang="en-US" sz="2400" dirty="0" smtClean="0">
              <a:latin typeface="Times New Roman" pitchFamily="18" charset="0"/>
              <a:cs typeface="Times New Roman" pitchFamily="18" charset="0"/>
              <a:sym typeface="WP MathA" pitchFamily="2" charset="2"/>
            </a:endParaRPr>
          </a:p>
          <a:p>
            <a:r>
              <a:rPr lang="en-US" sz="2400" b="1" dirty="0" smtClean="0">
                <a:latin typeface="Times New Roman" pitchFamily="18" charset="0"/>
                <a:cs typeface="Times New Roman" pitchFamily="18" charset="0"/>
              </a:rPr>
              <a:t>B </a:t>
            </a:r>
            <a:r>
              <a:rPr lang="en-US" sz="2400" dirty="0" smtClean="0">
                <a:latin typeface="Times New Roman" pitchFamily="18" charset="0"/>
                <a:cs typeface="Times New Roman" pitchFamily="18" charset="0"/>
              </a:rPr>
              <a:t>can capture </a:t>
            </a:r>
            <a:r>
              <a:rPr lang="en-US" sz="2400" b="1" dirty="0" smtClean="0">
                <a:latin typeface="Times New Roman" pitchFamily="18" charset="0"/>
                <a:cs typeface="Times New Roman" pitchFamily="18" charset="0"/>
              </a:rPr>
              <a:t>e</a:t>
            </a:r>
            <a:r>
              <a:rPr lang="en-US" sz="2400" b="1" baseline="30000" dirty="0" smtClean="0">
                <a:latin typeface="Times New Roman" pitchFamily="18" charset="0"/>
                <a:cs typeface="Times New Roman" pitchFamily="18" charset="0"/>
              </a:rPr>
              <a:t>-</a:t>
            </a:r>
            <a:r>
              <a:rPr lang="en-US" sz="2400" dirty="0" smtClean="0">
                <a:latin typeface="Times New Roman" pitchFamily="18" charset="0"/>
                <a:cs typeface="Times New Roman" pitchFamily="18" charset="0"/>
              </a:rPr>
              <a:t> from a </a:t>
            </a:r>
            <a:r>
              <a:rPr lang="en-US" sz="2400" b="1" dirty="0" smtClean="0">
                <a:latin typeface="Times New Roman" pitchFamily="18" charset="0"/>
                <a:cs typeface="Times New Roman" pitchFamily="18" charset="0"/>
              </a:rPr>
              <a:t>C</a:t>
            </a:r>
          </a:p>
          <a:p>
            <a:pPr>
              <a:buFontTx/>
              <a:buNone/>
            </a:pPr>
            <a:r>
              <a:rPr lang="en-US"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sym typeface="Symbol" pitchFamily="18" charset="2"/>
              </a:rPr>
              <a:t></a:t>
            </a:r>
            <a:r>
              <a:rPr lang="en-US" sz="2400" dirty="0" smtClean="0">
                <a:latin typeface="Times New Roman" pitchFamily="18" charset="0"/>
                <a:cs typeface="Times New Roman" pitchFamily="18" charset="0"/>
                <a:sym typeface="WP MathA" pitchFamily="2" charset="2"/>
              </a:rPr>
              <a:t> </a:t>
            </a:r>
            <a:r>
              <a:rPr lang="en-US" sz="2400" b="1" dirty="0" smtClean="0">
                <a:latin typeface="Times New Roman" pitchFamily="18" charset="0"/>
                <a:cs typeface="Times New Roman" pitchFamily="18" charset="0"/>
              </a:rPr>
              <a:t>e</a:t>
            </a:r>
            <a:r>
              <a:rPr lang="en-US" sz="2400" b="1" baseline="30000" dirty="0" smtClean="0">
                <a:latin typeface="Times New Roman" pitchFamily="18" charset="0"/>
                <a:cs typeface="Times New Roman" pitchFamily="18" charset="0"/>
              </a:rPr>
              <a:t>+</a:t>
            </a:r>
            <a:r>
              <a:rPr lang="en-US" sz="2400" b="1" i="1" dirty="0" smtClean="0">
                <a:latin typeface="Times New Roman" pitchFamily="18" charset="0"/>
                <a:cs typeface="Times New Roman" pitchFamily="18" charset="0"/>
              </a:rPr>
              <a:t> moves to </a:t>
            </a:r>
            <a:r>
              <a:rPr lang="en-US" sz="2400" b="1" dirty="0" smtClean="0">
                <a:latin typeface="Times New Roman" pitchFamily="18" charset="0"/>
                <a:cs typeface="Times New Roman" pitchFamily="18" charset="0"/>
              </a:rPr>
              <a:t>C </a:t>
            </a:r>
            <a:r>
              <a:rPr lang="en-US" sz="2400" dirty="0" smtClean="0">
                <a:latin typeface="Times New Roman" pitchFamily="18" charset="0"/>
                <a:cs typeface="Times New Roman" pitchFamily="18" charset="0"/>
              </a:rPr>
              <a:t>(a mobile hole is created) </a:t>
            </a:r>
          </a:p>
          <a:p>
            <a:r>
              <a:rPr lang="en-US" sz="2400" b="1" dirty="0" smtClean="0">
                <a:latin typeface="Times New Roman" pitchFamily="18" charset="0"/>
                <a:cs typeface="Times New Roman" pitchFamily="18" charset="0"/>
              </a:rPr>
              <a:t>B </a:t>
            </a:r>
            <a:r>
              <a:rPr lang="en-US" sz="2400" dirty="0" smtClean="0">
                <a:latin typeface="Times New Roman" pitchFamily="18" charset="0"/>
                <a:cs typeface="Times New Roman" pitchFamily="18" charset="0"/>
              </a:rPr>
              <a:t>accepts </a:t>
            </a:r>
            <a:r>
              <a:rPr lang="en-US" sz="2400" b="1" dirty="0" smtClean="0">
                <a:latin typeface="Times New Roman" pitchFamily="18" charset="0"/>
                <a:cs typeface="Times New Roman" pitchFamily="18" charset="0"/>
              </a:rPr>
              <a:t>1 e</a:t>
            </a:r>
            <a:r>
              <a:rPr lang="en-US" sz="2400" b="1" baseline="30000" dirty="0" smtClean="0">
                <a:latin typeface="Times New Roman" pitchFamily="18" charset="0"/>
                <a:cs typeface="Times New Roman" pitchFamily="18" charset="0"/>
              </a:rPr>
              <a:t>-</a:t>
            </a:r>
            <a:r>
              <a:rPr lang="en-US" sz="2400" baseline="300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 from the material</a:t>
            </a:r>
          </a:p>
          <a:p>
            <a:pPr>
              <a:buNone/>
            </a:pPr>
            <a:endParaRPr lang="en-US" sz="2400" dirty="0" smtClean="0">
              <a:latin typeface="Times New Roman" pitchFamily="18" charset="0"/>
              <a:cs typeface="Times New Roman" pitchFamily="18" charset="0"/>
            </a:endParaRPr>
          </a:p>
          <a:p>
            <a:pPr>
              <a:buNone/>
            </a:pPr>
            <a:endParaRPr lang="en-US" sz="2400" dirty="0" smtClean="0">
              <a:latin typeface="Times New Roman" pitchFamily="18" charset="0"/>
              <a:cs typeface="Times New Roman" pitchFamily="18" charset="0"/>
            </a:endParaRPr>
          </a:p>
          <a:p>
            <a:pPr>
              <a:buFontTx/>
              <a:buNone/>
            </a:pPr>
            <a:r>
              <a:rPr lang="en-US" sz="2400" b="1" dirty="0" smtClean="0">
                <a:solidFill>
                  <a:schemeClr val="accent2"/>
                </a:solidFill>
                <a:latin typeface="Times New Roman" pitchFamily="18" charset="0"/>
                <a:cs typeface="Times New Roman" pitchFamily="18" charset="0"/>
                <a:sym typeface="Symbol" pitchFamily="18" charset="2"/>
              </a:rPr>
              <a:t></a:t>
            </a:r>
            <a:r>
              <a:rPr lang="en-US" sz="2400" b="1" dirty="0" smtClean="0">
                <a:solidFill>
                  <a:schemeClr val="accent2"/>
                </a:solidFill>
                <a:latin typeface="Times New Roman" pitchFamily="18" charset="0"/>
                <a:cs typeface="Times New Roman" pitchFamily="18" charset="0"/>
                <a:sym typeface="WP MathA" pitchFamily="2" charset="2"/>
              </a:rPr>
              <a:t> </a:t>
            </a:r>
            <a:r>
              <a:rPr lang="en-US" sz="2400" b="1" i="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sym typeface="WP MathA" pitchFamily="2" charset="2"/>
              </a:rPr>
              <a:t>B is an ACCEPTOR (A) impurity</a:t>
            </a:r>
            <a:r>
              <a:rPr lang="en-US" sz="2400" b="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85800" y="0"/>
            <a:ext cx="7772400" cy="1143000"/>
          </a:xfrm>
        </p:spPr>
        <p:txBody>
          <a:bodyPr>
            <a:normAutofit/>
          </a:bodyPr>
          <a:lstStyle/>
          <a:p>
            <a:r>
              <a:rPr lang="en-US" sz="3200" b="1" dirty="0" smtClean="0">
                <a:solidFill>
                  <a:srgbClr val="FF0000"/>
                </a:solidFill>
                <a:latin typeface="Times New Roman" pitchFamily="18" charset="0"/>
                <a:cs typeface="Times New Roman" pitchFamily="18" charset="0"/>
              </a:rPr>
              <a:t>Terminology</a:t>
            </a:r>
            <a:endParaRPr lang="en-US" sz="3200" dirty="0" smtClean="0">
              <a:latin typeface="Times New Roman" pitchFamily="18" charset="0"/>
              <a:cs typeface="Times New Roman" pitchFamily="18" charset="0"/>
            </a:endParaRPr>
          </a:p>
        </p:txBody>
      </p:sp>
      <p:sp>
        <p:nvSpPr>
          <p:cNvPr id="9219" name="Rectangle 3"/>
          <p:cNvSpPr>
            <a:spLocks noGrp="1" noChangeArrowheads="1"/>
          </p:cNvSpPr>
          <p:nvPr>
            <p:ph type="body" idx="1"/>
          </p:nvPr>
        </p:nvSpPr>
        <p:spPr>
          <a:xfrm>
            <a:off x="685800" y="1219200"/>
            <a:ext cx="7696200" cy="4648200"/>
          </a:xfrm>
        </p:spPr>
        <p:txBody>
          <a:bodyPr>
            <a:normAutofit/>
          </a:bodyPr>
          <a:lstStyle/>
          <a:p>
            <a:r>
              <a:rPr lang="en-US" sz="2800" b="1" i="1" dirty="0" smtClean="0">
                <a:solidFill>
                  <a:srgbClr val="00B050"/>
                </a:solidFill>
                <a:latin typeface="Times New Roman" pitchFamily="18" charset="0"/>
                <a:cs typeface="Times New Roman" pitchFamily="18" charset="0"/>
              </a:rPr>
              <a:t>“Compensated material”</a:t>
            </a:r>
          </a:p>
          <a:p>
            <a:pPr algn="ctr">
              <a:buFontTx/>
              <a:buNone/>
            </a:pPr>
            <a:r>
              <a:rPr lang="en-US" sz="2800" b="1" dirty="0" smtClean="0">
                <a:latin typeface="Times New Roman" pitchFamily="18" charset="0"/>
                <a:cs typeface="Times New Roman" pitchFamily="18" charset="0"/>
                <a:sym typeface="Symbol" pitchFamily="18" charset="2"/>
              </a:rPr>
              <a:t></a:t>
            </a:r>
            <a:r>
              <a:rPr lang="en-US" sz="2800" b="1" dirty="0" smtClean="0">
                <a:latin typeface="Times New Roman" pitchFamily="18" charset="0"/>
                <a:cs typeface="Times New Roman" pitchFamily="18" charset="0"/>
                <a:sym typeface="WP MathA" pitchFamily="2" charset="2"/>
              </a:rPr>
              <a:t> N</a:t>
            </a:r>
            <a:r>
              <a:rPr lang="en-US" sz="2800" b="1" baseline="-25000" dirty="0" smtClean="0">
                <a:latin typeface="Times New Roman" pitchFamily="18" charset="0"/>
                <a:cs typeface="Times New Roman" pitchFamily="18" charset="0"/>
                <a:sym typeface="WP MathA" pitchFamily="2" charset="2"/>
              </a:rPr>
              <a:t>D</a:t>
            </a:r>
            <a:r>
              <a:rPr lang="en-US" sz="2800" b="1" dirty="0" smtClean="0">
                <a:latin typeface="Times New Roman" pitchFamily="18" charset="0"/>
                <a:cs typeface="Times New Roman" pitchFamily="18" charset="0"/>
                <a:sym typeface="WP MathA" pitchFamily="2" charset="2"/>
              </a:rPr>
              <a:t> = N</a:t>
            </a:r>
            <a:r>
              <a:rPr lang="en-US" sz="2800" b="1" baseline="-25000" dirty="0" smtClean="0">
                <a:latin typeface="Times New Roman" pitchFamily="18" charset="0"/>
                <a:cs typeface="Times New Roman" pitchFamily="18" charset="0"/>
                <a:sym typeface="WP MathA" pitchFamily="2" charset="2"/>
              </a:rPr>
              <a:t>A</a:t>
            </a:r>
          </a:p>
          <a:p>
            <a:r>
              <a:rPr lang="en-US" sz="2800" b="1" i="1" dirty="0" smtClean="0">
                <a:solidFill>
                  <a:srgbClr val="FF0000"/>
                </a:solidFill>
                <a:latin typeface="Times New Roman" pitchFamily="18" charset="0"/>
                <a:cs typeface="Times New Roman" pitchFamily="18" charset="0"/>
              </a:rPr>
              <a:t>“n-type material”</a:t>
            </a:r>
          </a:p>
          <a:p>
            <a:pPr algn="ctr">
              <a:buFontTx/>
              <a:buNone/>
            </a:pPr>
            <a:r>
              <a:rPr lang="en-US" sz="2800" b="1" dirty="0" smtClean="0">
                <a:latin typeface="Times New Roman" pitchFamily="18" charset="0"/>
                <a:cs typeface="Times New Roman" pitchFamily="18" charset="0"/>
                <a:sym typeface="Symbol" pitchFamily="18" charset="2"/>
              </a:rPr>
              <a:t></a:t>
            </a:r>
            <a:r>
              <a:rPr lang="en-US" sz="2800" b="1" dirty="0" smtClean="0">
                <a:latin typeface="Times New Roman" pitchFamily="18" charset="0"/>
                <a:cs typeface="Times New Roman" pitchFamily="18" charset="0"/>
                <a:sym typeface="WP MathA" pitchFamily="2" charset="2"/>
              </a:rPr>
              <a:t> N</a:t>
            </a:r>
            <a:r>
              <a:rPr lang="en-US" sz="2800" b="1" baseline="-25000" dirty="0" smtClean="0">
                <a:latin typeface="Times New Roman" pitchFamily="18" charset="0"/>
                <a:cs typeface="Times New Roman" pitchFamily="18" charset="0"/>
                <a:sym typeface="WP MathA" pitchFamily="2" charset="2"/>
              </a:rPr>
              <a:t>D</a:t>
            </a:r>
            <a:r>
              <a:rPr lang="en-US" sz="2800" b="1" dirty="0" smtClean="0">
                <a:latin typeface="Times New Roman" pitchFamily="18" charset="0"/>
                <a:cs typeface="Times New Roman" pitchFamily="18" charset="0"/>
                <a:sym typeface="WP MathA" pitchFamily="2" charset="2"/>
              </a:rPr>
              <a:t> &gt; N</a:t>
            </a:r>
            <a:r>
              <a:rPr lang="en-US" sz="2800" b="1" baseline="-25000" dirty="0" smtClean="0">
                <a:latin typeface="Times New Roman" pitchFamily="18" charset="0"/>
                <a:cs typeface="Times New Roman" pitchFamily="18" charset="0"/>
                <a:sym typeface="WP MathA" pitchFamily="2" charset="2"/>
              </a:rPr>
              <a:t>A</a:t>
            </a:r>
          </a:p>
          <a:p>
            <a:pPr algn="ctr">
              <a:buFontTx/>
              <a:buNone/>
            </a:pPr>
            <a:r>
              <a:rPr lang="en-US" sz="2800" b="1" dirty="0" smtClean="0">
                <a:latin typeface="Times New Roman" pitchFamily="18" charset="0"/>
                <a:cs typeface="Times New Roman" pitchFamily="18" charset="0"/>
                <a:sym typeface="WP MathA" pitchFamily="2" charset="2"/>
              </a:rPr>
              <a:t>(n dominates p: 	n &gt; p     )</a:t>
            </a:r>
          </a:p>
          <a:p>
            <a:r>
              <a:rPr lang="en-US" sz="2800" b="1" i="1" dirty="0" smtClean="0">
                <a:solidFill>
                  <a:srgbClr val="00682F"/>
                </a:solidFill>
                <a:latin typeface="Times New Roman" pitchFamily="18" charset="0"/>
                <a:cs typeface="Times New Roman" pitchFamily="18" charset="0"/>
                <a:sym typeface="WP MathA" pitchFamily="2" charset="2"/>
              </a:rPr>
              <a:t>“p-type material”</a:t>
            </a:r>
          </a:p>
          <a:p>
            <a:pPr algn="ctr">
              <a:buFontTx/>
              <a:buNone/>
            </a:pPr>
            <a:r>
              <a:rPr lang="en-US" sz="2800" b="1" dirty="0" smtClean="0">
                <a:latin typeface="Times New Roman" pitchFamily="18" charset="0"/>
                <a:cs typeface="Times New Roman" pitchFamily="18" charset="0"/>
                <a:sym typeface="Symbol" pitchFamily="18" charset="2"/>
              </a:rPr>
              <a:t> </a:t>
            </a:r>
            <a:r>
              <a:rPr lang="en-US" sz="2800" b="1" dirty="0" smtClean="0">
                <a:latin typeface="Times New Roman" pitchFamily="18" charset="0"/>
                <a:cs typeface="Times New Roman" pitchFamily="18" charset="0"/>
                <a:sym typeface="WP MathA" pitchFamily="2" charset="2"/>
              </a:rPr>
              <a:t>N</a:t>
            </a:r>
            <a:r>
              <a:rPr lang="en-US" sz="2800" b="1" baseline="-25000" dirty="0" smtClean="0">
                <a:latin typeface="Times New Roman" pitchFamily="18" charset="0"/>
                <a:cs typeface="Times New Roman" pitchFamily="18" charset="0"/>
                <a:sym typeface="WP MathA" pitchFamily="2" charset="2"/>
              </a:rPr>
              <a:t>A</a:t>
            </a:r>
            <a:r>
              <a:rPr lang="en-US" sz="2800" b="1" dirty="0" smtClean="0">
                <a:latin typeface="Times New Roman" pitchFamily="18" charset="0"/>
                <a:cs typeface="Times New Roman" pitchFamily="18" charset="0"/>
                <a:sym typeface="WP MathA" pitchFamily="2" charset="2"/>
              </a:rPr>
              <a:t> &gt; N</a:t>
            </a:r>
            <a:r>
              <a:rPr lang="en-US" sz="2800" b="1" baseline="-25000" dirty="0" smtClean="0">
                <a:latin typeface="Times New Roman" pitchFamily="18" charset="0"/>
                <a:cs typeface="Times New Roman" pitchFamily="18" charset="0"/>
                <a:sym typeface="WP MathA" pitchFamily="2" charset="2"/>
              </a:rPr>
              <a:t>D</a:t>
            </a:r>
            <a:endParaRPr lang="en-US" sz="2800" b="1" dirty="0" smtClean="0">
              <a:latin typeface="Times New Roman" pitchFamily="18" charset="0"/>
              <a:cs typeface="Times New Roman" pitchFamily="18" charset="0"/>
              <a:sym typeface="WP MathA" pitchFamily="2" charset="2"/>
            </a:endParaRPr>
          </a:p>
          <a:p>
            <a:pPr algn="ctr">
              <a:buFontTx/>
              <a:buNone/>
            </a:pPr>
            <a:r>
              <a:rPr lang="en-US" sz="2800" b="1" dirty="0" smtClean="0">
                <a:latin typeface="Times New Roman" pitchFamily="18" charset="0"/>
                <a:cs typeface="Times New Roman" pitchFamily="18" charset="0"/>
                <a:sym typeface="WP MathA" pitchFamily="2" charset="2"/>
              </a:rPr>
              <a:t>(p dominates n: 	p &gt; n     )</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914400" y="0"/>
            <a:ext cx="7772400" cy="914400"/>
          </a:xfrm>
        </p:spPr>
        <p:txBody>
          <a:bodyPr>
            <a:normAutofit/>
          </a:bodyPr>
          <a:lstStyle/>
          <a:p>
            <a:r>
              <a:rPr lang="en-US" sz="2800" b="1" dirty="0" smtClean="0">
                <a:solidFill>
                  <a:schemeClr val="accent2"/>
                </a:solidFill>
                <a:latin typeface="Times New Roman" pitchFamily="18" charset="0"/>
                <a:cs typeface="Times New Roman" pitchFamily="18" charset="0"/>
              </a:rPr>
              <a:t>T </a:t>
            </a:r>
            <a:r>
              <a:rPr lang="en-US" sz="2800" b="1" dirty="0" smtClean="0">
                <a:solidFill>
                  <a:schemeClr val="accent2"/>
                </a:solidFill>
                <a:effectLst>
                  <a:outerShdw blurRad="38100" dist="38100" dir="2700000" algn="tl">
                    <a:srgbClr val="000000">
                      <a:alpha val="43137"/>
                    </a:srgbClr>
                  </a:outerShdw>
                </a:effectLst>
                <a:latin typeface="Times New Roman" pitchFamily="18" charset="0"/>
                <a:cs typeface="Times New Roman" pitchFamily="18" charset="0"/>
              </a:rPr>
              <a:t>Dependences of e</a:t>
            </a:r>
            <a:r>
              <a:rPr lang="en-US" sz="2800" b="1" baseline="30000" dirty="0" smtClean="0">
                <a:solidFill>
                  <a:schemeClr val="accent2"/>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800" b="1" dirty="0" smtClean="0">
                <a:solidFill>
                  <a:schemeClr val="accent2"/>
                </a:solidFill>
                <a:effectLst>
                  <a:outerShdw blurRad="38100" dist="38100" dir="2700000" algn="tl">
                    <a:srgbClr val="000000">
                      <a:alpha val="43137"/>
                    </a:srgbClr>
                  </a:outerShdw>
                </a:effectLst>
                <a:latin typeface="Times New Roman" pitchFamily="18" charset="0"/>
                <a:cs typeface="Times New Roman" pitchFamily="18" charset="0"/>
              </a:rPr>
              <a:t>&amp; e</a:t>
            </a:r>
            <a:r>
              <a:rPr lang="en-US" sz="2800" b="1" baseline="30000" dirty="0" smtClean="0">
                <a:solidFill>
                  <a:schemeClr val="accent2"/>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800" b="1" dirty="0" smtClean="0">
                <a:solidFill>
                  <a:schemeClr val="accent2"/>
                </a:solidFill>
                <a:effectLst>
                  <a:outerShdw blurRad="38100" dist="38100" dir="2700000" algn="tl">
                    <a:srgbClr val="000000">
                      <a:alpha val="43137"/>
                    </a:srgbClr>
                  </a:outerShdw>
                </a:effectLst>
                <a:latin typeface="Times New Roman" pitchFamily="18" charset="0"/>
                <a:cs typeface="Times New Roman" pitchFamily="18" charset="0"/>
              </a:rPr>
              <a:t>Concentrations</a:t>
            </a:r>
            <a:r>
              <a:rPr lang="en-US" sz="2800" b="1" dirty="0" smtClean="0">
                <a:effectLst>
                  <a:outerShdw blurRad="38100" dist="38100" dir="2700000" algn="tl">
                    <a:srgbClr val="000000">
                      <a:alpha val="43137"/>
                    </a:srgbClr>
                  </a:outerShdw>
                </a:effectLst>
                <a:latin typeface="Times New Roman" pitchFamily="18" charset="0"/>
                <a:cs typeface="Times New Roman" pitchFamily="18" charset="0"/>
              </a:rPr>
              <a:t> </a:t>
            </a:r>
            <a:endParaRPr lang="en-US" sz="2800" dirty="0" smtClean="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147" name="Rectangle 3"/>
          <p:cNvSpPr>
            <a:spLocks noGrp="1" noChangeArrowheads="1"/>
          </p:cNvSpPr>
          <p:nvPr>
            <p:ph type="body" idx="1"/>
          </p:nvPr>
        </p:nvSpPr>
        <p:spPr>
          <a:xfrm>
            <a:off x="307975" y="1295400"/>
            <a:ext cx="8410575" cy="5562600"/>
          </a:xfrm>
          <a:noFill/>
        </p:spPr>
        <p:txBody>
          <a:bodyPr>
            <a:normAutofit/>
          </a:bodyPr>
          <a:lstStyle/>
          <a:p>
            <a:r>
              <a:rPr lang="en-US" sz="2800" b="1" i="1" dirty="0" smtClean="0">
                <a:solidFill>
                  <a:srgbClr val="FF0000"/>
                </a:solidFill>
                <a:latin typeface="Times New Roman" pitchFamily="18" charset="0"/>
                <a:cs typeface="Times New Roman" pitchFamily="18" charset="0"/>
              </a:rPr>
              <a:t>Define</a:t>
            </a:r>
            <a:r>
              <a:rPr lang="en-US" sz="2800" b="1" i="1" u="sng" dirty="0" smtClean="0">
                <a:solidFill>
                  <a:srgbClr val="FF0000"/>
                </a:solidFill>
              </a:rPr>
              <a:t>:</a:t>
            </a:r>
            <a:r>
              <a:rPr lang="en-US" sz="2800" dirty="0" smtClean="0"/>
              <a:t> </a:t>
            </a:r>
            <a:r>
              <a:rPr lang="en-US" sz="2400" dirty="0" smtClean="0"/>
              <a:t>	  </a:t>
            </a:r>
            <a:r>
              <a:rPr lang="en-US" sz="2400" b="1" dirty="0" smtClean="0"/>
              <a:t>n </a:t>
            </a:r>
            <a:r>
              <a:rPr lang="en-US" sz="2400" b="1" dirty="0" smtClean="0">
                <a:sym typeface="Symbol" pitchFamily="18" charset="2"/>
              </a:rPr>
              <a:t></a:t>
            </a:r>
            <a:r>
              <a:rPr lang="en-US" sz="2400" dirty="0" smtClean="0">
                <a:sym typeface="WP MathA" pitchFamily="2" charset="2"/>
              </a:rPr>
              <a:t> concentration </a:t>
            </a:r>
            <a:r>
              <a:rPr lang="en-US" sz="2400" b="1" dirty="0" smtClean="0">
                <a:sym typeface="WP MathA" pitchFamily="2" charset="2"/>
              </a:rPr>
              <a:t>(cm</a:t>
            </a:r>
            <a:r>
              <a:rPr lang="en-US" sz="2400" b="1" baseline="30000" dirty="0" smtClean="0">
                <a:sym typeface="WP MathA" pitchFamily="2" charset="2"/>
              </a:rPr>
              <a:t>-3</a:t>
            </a:r>
            <a:r>
              <a:rPr lang="en-US" sz="2400" b="1" dirty="0" smtClean="0">
                <a:sym typeface="WP MathA" pitchFamily="2" charset="2"/>
              </a:rPr>
              <a:t>)</a:t>
            </a:r>
            <a:r>
              <a:rPr lang="en-US" sz="2400" dirty="0" smtClean="0">
                <a:sym typeface="WP MathA" pitchFamily="2" charset="2"/>
              </a:rPr>
              <a:t> of </a:t>
            </a:r>
            <a:r>
              <a:rPr lang="en-US" sz="2400" b="1" dirty="0" smtClean="0">
                <a:sym typeface="WP MathA" pitchFamily="2" charset="2"/>
              </a:rPr>
              <a:t>e</a:t>
            </a:r>
            <a:r>
              <a:rPr lang="en-US" sz="2400" b="1" baseline="30000" dirty="0" smtClean="0">
                <a:sym typeface="WP MathA" pitchFamily="2" charset="2"/>
              </a:rPr>
              <a:t>-</a:t>
            </a:r>
          </a:p>
          <a:p>
            <a:pPr>
              <a:buFontTx/>
              <a:buNone/>
            </a:pPr>
            <a:r>
              <a:rPr lang="en-US" sz="2400" baseline="30000" dirty="0" smtClean="0">
                <a:sym typeface="WP MathA" pitchFamily="2" charset="2"/>
              </a:rPr>
              <a:t>	                                    </a:t>
            </a:r>
            <a:r>
              <a:rPr lang="en-US" sz="2400" b="1" dirty="0" smtClean="0"/>
              <a:t>p</a:t>
            </a:r>
            <a:r>
              <a:rPr lang="en-US" sz="2400" b="1" dirty="0" smtClean="0">
                <a:sym typeface="WP MathA" pitchFamily="2" charset="2"/>
              </a:rPr>
              <a:t> </a:t>
            </a:r>
            <a:r>
              <a:rPr lang="en-US" sz="2400" b="1" dirty="0" smtClean="0">
                <a:sym typeface="Symbol" pitchFamily="18" charset="2"/>
              </a:rPr>
              <a:t></a:t>
            </a:r>
            <a:r>
              <a:rPr lang="en-US" sz="2400" dirty="0" smtClean="0">
                <a:sym typeface="WP MathA" pitchFamily="2" charset="2"/>
              </a:rPr>
              <a:t> concentration </a:t>
            </a:r>
            <a:r>
              <a:rPr lang="en-US" sz="2400" b="1" dirty="0" smtClean="0">
                <a:sym typeface="WP MathA" pitchFamily="2" charset="2"/>
              </a:rPr>
              <a:t>(cm</a:t>
            </a:r>
            <a:r>
              <a:rPr lang="en-US" sz="2400" b="1" baseline="30000" dirty="0" smtClean="0">
                <a:sym typeface="WP MathA" pitchFamily="2" charset="2"/>
              </a:rPr>
              <a:t>-3</a:t>
            </a:r>
            <a:r>
              <a:rPr lang="en-US" sz="2400" b="1" dirty="0" smtClean="0">
                <a:sym typeface="WP MathA" pitchFamily="2" charset="2"/>
              </a:rPr>
              <a:t>)</a:t>
            </a:r>
            <a:r>
              <a:rPr lang="en-US" sz="2400" dirty="0" smtClean="0">
                <a:sym typeface="WP MathA" pitchFamily="2" charset="2"/>
              </a:rPr>
              <a:t> of </a:t>
            </a:r>
            <a:r>
              <a:rPr lang="en-US" sz="2400" b="1" dirty="0" smtClean="0">
                <a:sym typeface="WP MathA" pitchFamily="2" charset="2"/>
              </a:rPr>
              <a:t>e</a:t>
            </a:r>
            <a:r>
              <a:rPr lang="en-US" sz="2400" b="1" baseline="30000" dirty="0" smtClean="0">
                <a:sym typeface="WP MathA" pitchFamily="2" charset="2"/>
              </a:rPr>
              <a:t>+</a:t>
            </a:r>
          </a:p>
          <a:p>
            <a:r>
              <a:rPr lang="en-US" dirty="0" smtClean="0"/>
              <a:t>                  </a:t>
            </a:r>
            <a:r>
              <a:rPr lang="en-US" b="1" dirty="0" err="1" smtClean="0"/>
              <a:t>np</a:t>
            </a:r>
            <a:r>
              <a:rPr lang="en-US" b="1" dirty="0" smtClean="0"/>
              <a:t> = CT</a:t>
            </a:r>
            <a:r>
              <a:rPr lang="en-US" b="1" baseline="30000" dirty="0" smtClean="0"/>
              <a:t>3 </a:t>
            </a:r>
            <a:r>
              <a:rPr lang="en-US" b="1" dirty="0" smtClean="0"/>
              <a:t>exp[- </a:t>
            </a:r>
            <a:r>
              <a:rPr lang="en-US" b="1" dirty="0" err="1" smtClean="0">
                <a:sym typeface="WP Greek Century" pitchFamily="2" charset="2"/>
              </a:rPr>
              <a:t>E</a:t>
            </a:r>
            <a:r>
              <a:rPr lang="en-US" b="1" baseline="-25000" dirty="0" err="1" smtClean="0">
                <a:sym typeface="WP Greek Helve" pitchFamily="2" charset="2"/>
              </a:rPr>
              <a:t>g</a:t>
            </a:r>
            <a:r>
              <a:rPr lang="en-US" b="1" baseline="-25000" dirty="0" smtClean="0">
                <a:sym typeface="WP Greek Helve" pitchFamily="2" charset="2"/>
              </a:rPr>
              <a:t> </a:t>
            </a:r>
            <a:r>
              <a:rPr lang="en-US" b="1" dirty="0" smtClean="0">
                <a:sym typeface="WP Greek Helve" pitchFamily="2" charset="2"/>
              </a:rPr>
              <a:t>/(</a:t>
            </a:r>
            <a:r>
              <a:rPr lang="en-US" b="1" dirty="0" err="1" smtClean="0">
                <a:sym typeface="WP Greek Helve" pitchFamily="2" charset="2"/>
              </a:rPr>
              <a:t>k</a:t>
            </a:r>
            <a:r>
              <a:rPr lang="en-US" b="1" baseline="-25000" dirty="0" err="1" smtClean="0">
                <a:sym typeface="WP Greek Helve" pitchFamily="2" charset="2"/>
              </a:rPr>
              <a:t>B</a:t>
            </a:r>
            <a:r>
              <a:rPr lang="en-US" b="1" dirty="0" err="1" smtClean="0">
                <a:sym typeface="WP Greek Helve" pitchFamily="2" charset="2"/>
              </a:rPr>
              <a:t>T</a:t>
            </a:r>
            <a:r>
              <a:rPr lang="en-US" b="1" dirty="0" smtClean="0">
                <a:sym typeface="WP Greek Helve" pitchFamily="2" charset="2"/>
              </a:rPr>
              <a:t>)] </a:t>
            </a:r>
          </a:p>
          <a:p>
            <a:pPr>
              <a:buFontTx/>
              <a:buNone/>
            </a:pPr>
            <a:r>
              <a:rPr lang="en-US" sz="2400" dirty="0" smtClean="0">
                <a:sym typeface="WP Greek Helve" pitchFamily="2" charset="2"/>
              </a:rPr>
              <a:t>	</a:t>
            </a:r>
            <a:endParaRPr lang="en-US" sz="2000" dirty="0" smtClean="0"/>
          </a:p>
          <a:p>
            <a:r>
              <a:rPr lang="en-US" sz="2800" b="1" i="1" dirty="0" smtClean="0">
                <a:solidFill>
                  <a:srgbClr val="FF0000"/>
                </a:solidFill>
                <a:latin typeface="Times New Roman" pitchFamily="18" charset="0"/>
                <a:cs typeface="Times New Roman" pitchFamily="18" charset="0"/>
                <a:sym typeface="WP Greek Helve" pitchFamily="2" charset="2"/>
              </a:rPr>
              <a:t>In a pure material</a:t>
            </a:r>
            <a:r>
              <a:rPr lang="en-US" sz="2400" b="1" dirty="0" smtClean="0">
                <a:solidFill>
                  <a:srgbClr val="FF0000"/>
                </a:solidFill>
                <a:latin typeface="Times New Roman" pitchFamily="18" charset="0"/>
                <a:cs typeface="Times New Roman" pitchFamily="18" charset="0"/>
                <a:sym typeface="WP Greek Helve" pitchFamily="2" charset="2"/>
              </a:rPr>
              <a:t>:  </a:t>
            </a:r>
            <a:r>
              <a:rPr lang="en-US" sz="2400" dirty="0" smtClean="0">
                <a:latin typeface="Times New Roman" pitchFamily="18" charset="0"/>
                <a:cs typeface="Times New Roman" pitchFamily="18" charset="0"/>
                <a:sym typeface="WP Greek Helve" pitchFamily="2" charset="2"/>
              </a:rPr>
              <a:t> </a:t>
            </a:r>
            <a:r>
              <a:rPr lang="en-US" sz="2400" b="1" dirty="0" smtClean="0">
                <a:latin typeface="Times New Roman" pitchFamily="18" charset="0"/>
                <a:cs typeface="Times New Roman" pitchFamily="18" charset="0"/>
                <a:sym typeface="WP Greek Helve" pitchFamily="2" charset="2"/>
              </a:rPr>
              <a:t>n = p </a:t>
            </a:r>
            <a:r>
              <a:rPr lang="en-US" sz="2400" b="1" dirty="0" smtClean="0">
                <a:latin typeface="Times New Roman" pitchFamily="18" charset="0"/>
                <a:cs typeface="Times New Roman" pitchFamily="18" charset="0"/>
                <a:sym typeface="Symbol" pitchFamily="18" charset="2"/>
              </a:rPr>
              <a:t></a:t>
            </a:r>
            <a:r>
              <a:rPr lang="en-US" sz="2400" b="1" dirty="0" smtClean="0">
                <a:latin typeface="Times New Roman" pitchFamily="18" charset="0"/>
                <a:cs typeface="Times New Roman" pitchFamily="18" charset="0"/>
                <a:sym typeface="WP Greek Helve" pitchFamily="2" charset="2"/>
              </a:rPr>
              <a:t> </a:t>
            </a:r>
            <a:r>
              <a:rPr lang="en-US" sz="2400" b="1" dirty="0" err="1" smtClean="0">
                <a:latin typeface="Times New Roman" pitchFamily="18" charset="0"/>
                <a:cs typeface="Times New Roman" pitchFamily="18" charset="0"/>
                <a:sym typeface="WP Greek Helve" pitchFamily="2" charset="2"/>
              </a:rPr>
              <a:t>n</a:t>
            </a:r>
            <a:r>
              <a:rPr lang="en-US" sz="2400" b="1" baseline="-25000" dirty="0" err="1" smtClean="0">
                <a:latin typeface="Times New Roman" pitchFamily="18" charset="0"/>
                <a:cs typeface="Times New Roman" pitchFamily="18" charset="0"/>
                <a:sym typeface="WP Greek Helve" pitchFamily="2" charset="2"/>
              </a:rPr>
              <a:t>i</a:t>
            </a:r>
            <a:r>
              <a:rPr lang="en-US" sz="2400" dirty="0" smtClean="0">
                <a:latin typeface="Times New Roman" pitchFamily="18" charset="0"/>
                <a:cs typeface="Times New Roman" pitchFamily="18" charset="0"/>
                <a:sym typeface="WP Greek Helve" pitchFamily="2" charset="2"/>
              </a:rPr>
              <a:t> </a:t>
            </a:r>
            <a:r>
              <a:rPr lang="en-US" sz="2400" b="1" dirty="0" smtClean="0">
                <a:latin typeface="Times New Roman" pitchFamily="18" charset="0"/>
                <a:cs typeface="Times New Roman" pitchFamily="18" charset="0"/>
                <a:sym typeface="WP Greek Helve" pitchFamily="2" charset="2"/>
              </a:rPr>
              <a:t>(</a:t>
            </a:r>
            <a:r>
              <a:rPr lang="en-US" sz="2400" b="1" dirty="0" err="1" smtClean="0">
                <a:latin typeface="Times New Roman" pitchFamily="18" charset="0"/>
                <a:cs typeface="Times New Roman" pitchFamily="18" charset="0"/>
                <a:sym typeface="WP Greek Helve" pitchFamily="2" charset="2"/>
              </a:rPr>
              <a:t>np</a:t>
            </a:r>
            <a:r>
              <a:rPr lang="en-US" sz="2400" b="1" dirty="0" smtClean="0">
                <a:latin typeface="Times New Roman" pitchFamily="18" charset="0"/>
                <a:cs typeface="Times New Roman" pitchFamily="18" charset="0"/>
                <a:sym typeface="WP Greek Helve" pitchFamily="2" charset="2"/>
              </a:rPr>
              <a:t> = n</a:t>
            </a:r>
            <a:r>
              <a:rPr lang="en-US" sz="2400" b="1" baseline="-25000" dirty="0" smtClean="0">
                <a:latin typeface="Times New Roman" pitchFamily="18" charset="0"/>
                <a:cs typeface="Times New Roman" pitchFamily="18" charset="0"/>
                <a:sym typeface="WP Greek Helve" pitchFamily="2" charset="2"/>
              </a:rPr>
              <a:t>i</a:t>
            </a:r>
            <a:r>
              <a:rPr lang="en-US" sz="2400" b="1" baseline="30000" dirty="0" smtClean="0">
                <a:latin typeface="Times New Roman" pitchFamily="18" charset="0"/>
                <a:cs typeface="Times New Roman" pitchFamily="18" charset="0"/>
                <a:sym typeface="WP Greek Helve" pitchFamily="2" charset="2"/>
              </a:rPr>
              <a:t>2</a:t>
            </a:r>
            <a:r>
              <a:rPr lang="en-US" sz="2400" b="1" dirty="0" smtClean="0">
                <a:latin typeface="Times New Roman" pitchFamily="18" charset="0"/>
                <a:cs typeface="Times New Roman" pitchFamily="18" charset="0"/>
                <a:sym typeface="WP Greek Helve" pitchFamily="2" charset="2"/>
              </a:rPr>
              <a:t>)</a:t>
            </a:r>
          </a:p>
          <a:p>
            <a:r>
              <a:rPr lang="en-US" sz="2400" b="1" dirty="0" err="1" smtClean="0">
                <a:latin typeface="Times New Roman" pitchFamily="18" charset="0"/>
                <a:cs typeface="Times New Roman" pitchFamily="18" charset="0"/>
                <a:sym typeface="WP Greek Helve" pitchFamily="2" charset="2"/>
              </a:rPr>
              <a:t>n</a:t>
            </a:r>
            <a:r>
              <a:rPr lang="en-US" sz="2400" b="1" baseline="-25000" dirty="0" err="1" smtClean="0">
                <a:latin typeface="Times New Roman" pitchFamily="18" charset="0"/>
                <a:cs typeface="Times New Roman" pitchFamily="18" charset="0"/>
                <a:sym typeface="WP Greek Helve" pitchFamily="2" charset="2"/>
              </a:rPr>
              <a:t>i</a:t>
            </a:r>
            <a:r>
              <a:rPr lang="en-US" sz="2400" b="1" baseline="-25000" dirty="0" smtClean="0">
                <a:latin typeface="Times New Roman" pitchFamily="18" charset="0"/>
                <a:cs typeface="Times New Roman" pitchFamily="18" charset="0"/>
                <a:sym typeface="WP Greek Helve" pitchFamily="2" charset="2"/>
              </a:rPr>
              <a:t> </a:t>
            </a:r>
            <a:r>
              <a:rPr lang="en-US" sz="2400" b="1" dirty="0" smtClean="0">
                <a:latin typeface="Times New Roman" pitchFamily="18" charset="0"/>
                <a:cs typeface="Times New Roman" pitchFamily="18" charset="0"/>
                <a:sym typeface="Symbol" pitchFamily="18" charset="2"/>
              </a:rPr>
              <a:t></a:t>
            </a:r>
            <a:r>
              <a:rPr lang="en-US" sz="2400" b="1" dirty="0" smtClean="0">
                <a:latin typeface="Times New Roman" pitchFamily="18" charset="0"/>
                <a:cs typeface="Times New Roman" pitchFamily="18" charset="0"/>
                <a:sym typeface="WP MathA" pitchFamily="2" charset="2"/>
              </a:rPr>
              <a:t> “Intrinsic carrier concentration”</a:t>
            </a:r>
          </a:p>
          <a:p>
            <a:pPr>
              <a:buNone/>
            </a:pPr>
            <a:endParaRPr lang="en-US" sz="2400" b="1" dirty="0" smtClean="0">
              <a:latin typeface="Times New Roman" pitchFamily="18" charset="0"/>
              <a:cs typeface="Times New Roman" pitchFamily="18" charset="0"/>
              <a:sym typeface="WP MathA" pitchFamily="2" charset="2"/>
            </a:endParaRPr>
          </a:p>
          <a:p>
            <a:pPr algn="ctr">
              <a:buFontTx/>
              <a:buNone/>
            </a:pPr>
            <a:r>
              <a:rPr lang="en-US" sz="2400" b="1" dirty="0" err="1" smtClean="0">
                <a:latin typeface="Times New Roman" pitchFamily="18" charset="0"/>
                <a:cs typeface="Times New Roman" pitchFamily="18" charset="0"/>
                <a:sym typeface="WP Greek Helve" pitchFamily="2" charset="2"/>
              </a:rPr>
              <a:t>n</a:t>
            </a:r>
            <a:r>
              <a:rPr lang="en-US" sz="2400" b="1" baseline="-25000" dirty="0" err="1" smtClean="0">
                <a:latin typeface="Times New Roman" pitchFamily="18" charset="0"/>
                <a:cs typeface="Times New Roman" pitchFamily="18" charset="0"/>
                <a:sym typeface="WP Greek Helve" pitchFamily="2" charset="2"/>
              </a:rPr>
              <a:t>i</a:t>
            </a:r>
            <a:r>
              <a:rPr lang="en-US" sz="2400" b="1" baseline="-25000" dirty="0" smtClean="0">
                <a:latin typeface="Times New Roman" pitchFamily="18" charset="0"/>
                <a:cs typeface="Times New Roman" pitchFamily="18" charset="0"/>
                <a:sym typeface="WP Greek Helve" pitchFamily="2" charset="2"/>
              </a:rPr>
              <a:t> </a:t>
            </a:r>
            <a:r>
              <a:rPr lang="en-US" sz="2400" b="1" dirty="0" smtClean="0">
                <a:latin typeface="Times New Roman" pitchFamily="18" charset="0"/>
                <a:cs typeface="Times New Roman" pitchFamily="18" charset="0"/>
                <a:sym typeface="WP Greek Helve" pitchFamily="2" charset="2"/>
              </a:rPr>
              <a:t>= C</a:t>
            </a:r>
            <a:r>
              <a:rPr lang="en-US" sz="2400" b="1" baseline="30000" dirty="0" smtClean="0">
                <a:latin typeface="Times New Roman" pitchFamily="18" charset="0"/>
                <a:cs typeface="Times New Roman" pitchFamily="18" charset="0"/>
                <a:sym typeface="WP Greek Helve" pitchFamily="2" charset="2"/>
              </a:rPr>
              <a:t>1/2</a:t>
            </a:r>
            <a:r>
              <a:rPr lang="en-US" sz="2400" b="1" dirty="0" smtClean="0">
                <a:latin typeface="Times New Roman" pitchFamily="18" charset="0"/>
                <a:cs typeface="Times New Roman" pitchFamily="18" charset="0"/>
                <a:sym typeface="WP Greek Helve" pitchFamily="2" charset="2"/>
              </a:rPr>
              <a:t>T</a:t>
            </a:r>
            <a:r>
              <a:rPr lang="en-US" sz="2400" b="1" baseline="30000" dirty="0" smtClean="0">
                <a:latin typeface="Times New Roman" pitchFamily="18" charset="0"/>
                <a:cs typeface="Times New Roman" pitchFamily="18" charset="0"/>
                <a:sym typeface="WP Greek Helve" pitchFamily="2" charset="2"/>
              </a:rPr>
              <a:t>3/2</a:t>
            </a:r>
            <a:r>
              <a:rPr lang="en-US" sz="2400" b="1" dirty="0" smtClean="0">
                <a:latin typeface="Times New Roman" pitchFamily="18" charset="0"/>
                <a:cs typeface="Times New Roman" pitchFamily="18" charset="0"/>
                <a:sym typeface="WP Greek Helve" pitchFamily="2" charset="2"/>
              </a:rPr>
              <a:t>exp[- </a:t>
            </a:r>
            <a:r>
              <a:rPr lang="en-US" sz="2400" b="1" dirty="0" err="1" smtClean="0">
                <a:latin typeface="Times New Roman" pitchFamily="18" charset="0"/>
                <a:cs typeface="Times New Roman" pitchFamily="18" charset="0"/>
                <a:sym typeface="WP Greek Century" pitchFamily="2" charset="2"/>
              </a:rPr>
              <a:t>E</a:t>
            </a:r>
            <a:r>
              <a:rPr lang="en-US" sz="2400" b="1" baseline="-25000" dirty="0" err="1" smtClean="0">
                <a:latin typeface="Times New Roman" pitchFamily="18" charset="0"/>
                <a:cs typeface="Times New Roman" pitchFamily="18" charset="0"/>
                <a:sym typeface="WP Greek Helve" pitchFamily="2" charset="2"/>
              </a:rPr>
              <a:t>g</a:t>
            </a:r>
            <a:r>
              <a:rPr lang="en-US" sz="2400" b="1" baseline="-25000" dirty="0" smtClean="0">
                <a:latin typeface="Times New Roman" pitchFamily="18" charset="0"/>
                <a:cs typeface="Times New Roman" pitchFamily="18" charset="0"/>
                <a:sym typeface="WP Greek Helve" pitchFamily="2" charset="2"/>
              </a:rPr>
              <a:t> </a:t>
            </a:r>
            <a:r>
              <a:rPr lang="en-US" sz="2400" b="1" dirty="0" smtClean="0">
                <a:latin typeface="Times New Roman" pitchFamily="18" charset="0"/>
                <a:cs typeface="Times New Roman" pitchFamily="18" charset="0"/>
                <a:sym typeface="WP Greek Helve" pitchFamily="2" charset="2"/>
              </a:rPr>
              <a:t>/(2k</a:t>
            </a:r>
            <a:r>
              <a:rPr lang="en-US" sz="2400" b="1" baseline="-25000" dirty="0" smtClean="0">
                <a:latin typeface="Times New Roman" pitchFamily="18" charset="0"/>
                <a:cs typeface="Times New Roman" pitchFamily="18" charset="0"/>
                <a:sym typeface="WP Greek Helve" pitchFamily="2" charset="2"/>
              </a:rPr>
              <a:t>B</a:t>
            </a:r>
            <a:r>
              <a:rPr lang="en-US" sz="2400" b="1" dirty="0" smtClean="0">
                <a:latin typeface="Times New Roman" pitchFamily="18" charset="0"/>
                <a:cs typeface="Times New Roman" pitchFamily="18" charset="0"/>
                <a:sym typeface="WP Greek Helve" pitchFamily="2" charset="2"/>
              </a:rPr>
              <a:t>T)]</a:t>
            </a:r>
          </a:p>
          <a:p>
            <a:r>
              <a:rPr lang="en-US" sz="2400" b="1" dirty="0" smtClean="0">
                <a:solidFill>
                  <a:srgbClr val="008000"/>
                </a:solidFill>
                <a:latin typeface="Times New Roman" pitchFamily="18" charset="0"/>
                <a:cs typeface="Times New Roman" pitchFamily="18" charset="0"/>
                <a:sym typeface="WP Greek Helve" pitchFamily="2" charset="2"/>
              </a:rPr>
              <a:t>At T = 300K</a:t>
            </a:r>
          </a:p>
          <a:p>
            <a:pPr algn="ctr">
              <a:buFontTx/>
              <a:buNone/>
            </a:pPr>
            <a:r>
              <a:rPr lang="en-US" sz="2400" b="1" dirty="0" smtClean="0">
                <a:solidFill>
                  <a:srgbClr val="008000"/>
                </a:solidFill>
                <a:latin typeface="Times New Roman" pitchFamily="18" charset="0"/>
                <a:cs typeface="Times New Roman" pitchFamily="18" charset="0"/>
                <a:sym typeface="WP Greek Helve" pitchFamily="2" charset="2"/>
              </a:rPr>
              <a:t>Si : </a:t>
            </a:r>
            <a:r>
              <a:rPr lang="en-US" sz="2400" b="1" dirty="0" err="1" smtClean="0">
                <a:solidFill>
                  <a:srgbClr val="008000"/>
                </a:solidFill>
                <a:latin typeface="Times New Roman" pitchFamily="18" charset="0"/>
                <a:cs typeface="Times New Roman" pitchFamily="18" charset="0"/>
                <a:sym typeface="WP Greek Century" pitchFamily="2" charset="2"/>
              </a:rPr>
              <a:t>E</a:t>
            </a:r>
            <a:r>
              <a:rPr lang="en-US" sz="2400" b="1" baseline="-25000" dirty="0" err="1" smtClean="0">
                <a:solidFill>
                  <a:srgbClr val="008000"/>
                </a:solidFill>
                <a:latin typeface="Times New Roman" pitchFamily="18" charset="0"/>
                <a:cs typeface="Times New Roman" pitchFamily="18" charset="0"/>
                <a:sym typeface="WP Greek Helve" pitchFamily="2" charset="2"/>
              </a:rPr>
              <a:t>g</a:t>
            </a:r>
            <a:r>
              <a:rPr lang="en-US" sz="2400" b="1" dirty="0" smtClean="0">
                <a:solidFill>
                  <a:srgbClr val="008000"/>
                </a:solidFill>
                <a:latin typeface="Times New Roman" pitchFamily="18" charset="0"/>
                <a:cs typeface="Times New Roman" pitchFamily="18" charset="0"/>
                <a:sym typeface="WP Greek Helve" pitchFamily="2" charset="2"/>
              </a:rPr>
              <a:t>= 1.2 </a:t>
            </a:r>
            <a:r>
              <a:rPr lang="en-US" sz="2400" b="1" dirty="0" err="1" smtClean="0">
                <a:solidFill>
                  <a:srgbClr val="008000"/>
                </a:solidFill>
                <a:latin typeface="Times New Roman" pitchFamily="18" charset="0"/>
                <a:cs typeface="Times New Roman" pitchFamily="18" charset="0"/>
                <a:sym typeface="WP Greek Helve" pitchFamily="2" charset="2"/>
              </a:rPr>
              <a:t>eV</a:t>
            </a:r>
            <a:r>
              <a:rPr lang="en-US" sz="2400" b="1" dirty="0" smtClean="0">
                <a:solidFill>
                  <a:srgbClr val="008000"/>
                </a:solidFill>
                <a:latin typeface="Times New Roman" pitchFamily="18" charset="0"/>
                <a:cs typeface="Times New Roman" pitchFamily="18" charset="0"/>
                <a:sym typeface="WP Greek Helve" pitchFamily="2" charset="2"/>
              </a:rPr>
              <a:t>, </a:t>
            </a:r>
            <a:r>
              <a:rPr lang="en-US" sz="2400" b="1" dirty="0" err="1" smtClean="0">
                <a:solidFill>
                  <a:srgbClr val="008000"/>
                </a:solidFill>
                <a:latin typeface="Times New Roman" pitchFamily="18" charset="0"/>
                <a:cs typeface="Times New Roman" pitchFamily="18" charset="0"/>
                <a:sym typeface="WP Greek Helve" pitchFamily="2" charset="2"/>
              </a:rPr>
              <a:t>n</a:t>
            </a:r>
            <a:r>
              <a:rPr lang="en-US" sz="2400" b="1" baseline="-25000" dirty="0" err="1" smtClean="0">
                <a:solidFill>
                  <a:srgbClr val="008000"/>
                </a:solidFill>
                <a:latin typeface="Times New Roman" pitchFamily="18" charset="0"/>
                <a:cs typeface="Times New Roman" pitchFamily="18" charset="0"/>
                <a:sym typeface="WP Greek Helve" pitchFamily="2" charset="2"/>
              </a:rPr>
              <a:t>i</a:t>
            </a:r>
            <a:r>
              <a:rPr lang="en-US" sz="2400" b="1" baseline="-25000" dirty="0" smtClean="0">
                <a:solidFill>
                  <a:srgbClr val="008000"/>
                </a:solidFill>
                <a:latin typeface="Times New Roman" pitchFamily="18" charset="0"/>
                <a:cs typeface="Times New Roman" pitchFamily="18" charset="0"/>
                <a:sym typeface="WP Greek Helve" pitchFamily="2" charset="2"/>
              </a:rPr>
              <a:t> </a:t>
            </a:r>
            <a:r>
              <a:rPr lang="en-US" sz="2400" b="1" dirty="0" smtClean="0">
                <a:solidFill>
                  <a:srgbClr val="008000"/>
                </a:solidFill>
                <a:latin typeface="Times New Roman" pitchFamily="18" charset="0"/>
                <a:cs typeface="Times New Roman" pitchFamily="18" charset="0"/>
                <a:sym typeface="WP Greek Helve" pitchFamily="2" charset="2"/>
              </a:rPr>
              <a:t>=~ 1.5 x 10</a:t>
            </a:r>
            <a:r>
              <a:rPr lang="en-US" sz="2400" b="1" baseline="30000" dirty="0" smtClean="0">
                <a:solidFill>
                  <a:srgbClr val="008000"/>
                </a:solidFill>
                <a:latin typeface="Times New Roman" pitchFamily="18" charset="0"/>
                <a:cs typeface="Times New Roman" pitchFamily="18" charset="0"/>
                <a:sym typeface="WP Greek Helve" pitchFamily="2" charset="2"/>
              </a:rPr>
              <a:t>10</a:t>
            </a:r>
            <a:r>
              <a:rPr lang="en-US" sz="2400" b="1" dirty="0" smtClean="0">
                <a:solidFill>
                  <a:srgbClr val="008000"/>
                </a:solidFill>
                <a:latin typeface="Times New Roman" pitchFamily="18" charset="0"/>
                <a:cs typeface="Times New Roman" pitchFamily="18" charset="0"/>
                <a:sym typeface="WP Greek Helve" pitchFamily="2" charset="2"/>
              </a:rPr>
              <a:t> cm</a:t>
            </a:r>
            <a:r>
              <a:rPr lang="en-US" sz="2400" b="1" baseline="30000" dirty="0" smtClean="0">
                <a:solidFill>
                  <a:srgbClr val="008000"/>
                </a:solidFill>
                <a:latin typeface="Times New Roman" pitchFamily="18" charset="0"/>
                <a:cs typeface="Times New Roman" pitchFamily="18" charset="0"/>
                <a:sym typeface="WP Greek Helve" pitchFamily="2" charset="2"/>
              </a:rPr>
              <a:t>-3</a:t>
            </a:r>
          </a:p>
          <a:p>
            <a:pPr algn="ctr">
              <a:buFontTx/>
              <a:buNone/>
            </a:pPr>
            <a:r>
              <a:rPr lang="en-US" sz="2400" b="1" dirty="0" err="1" smtClean="0">
                <a:solidFill>
                  <a:srgbClr val="008000"/>
                </a:solidFill>
                <a:latin typeface="Times New Roman" pitchFamily="18" charset="0"/>
                <a:cs typeface="Times New Roman" pitchFamily="18" charset="0"/>
                <a:sym typeface="WP Greek Helve" pitchFamily="2" charset="2"/>
              </a:rPr>
              <a:t>Ge</a:t>
            </a:r>
            <a:r>
              <a:rPr lang="en-US" sz="2400" b="1" dirty="0" smtClean="0">
                <a:solidFill>
                  <a:srgbClr val="008000"/>
                </a:solidFill>
                <a:latin typeface="Times New Roman" pitchFamily="18" charset="0"/>
                <a:cs typeface="Times New Roman" pitchFamily="18" charset="0"/>
                <a:sym typeface="WP Greek Helve" pitchFamily="2" charset="2"/>
              </a:rPr>
              <a:t> : </a:t>
            </a:r>
            <a:r>
              <a:rPr lang="en-US" sz="2400" b="1" dirty="0" err="1" smtClean="0">
                <a:solidFill>
                  <a:srgbClr val="008000"/>
                </a:solidFill>
                <a:latin typeface="Times New Roman" pitchFamily="18" charset="0"/>
                <a:cs typeface="Times New Roman" pitchFamily="18" charset="0"/>
                <a:sym typeface="WP Greek Century" pitchFamily="2" charset="2"/>
              </a:rPr>
              <a:t>E</a:t>
            </a:r>
            <a:r>
              <a:rPr lang="en-US" sz="2400" b="1" baseline="-25000" dirty="0" err="1" smtClean="0">
                <a:solidFill>
                  <a:srgbClr val="008000"/>
                </a:solidFill>
                <a:latin typeface="Times New Roman" pitchFamily="18" charset="0"/>
                <a:cs typeface="Times New Roman" pitchFamily="18" charset="0"/>
                <a:sym typeface="WP Greek Helve" pitchFamily="2" charset="2"/>
              </a:rPr>
              <a:t>g</a:t>
            </a:r>
            <a:r>
              <a:rPr lang="en-US" sz="2400" b="1" baseline="-25000" dirty="0" smtClean="0">
                <a:solidFill>
                  <a:srgbClr val="008000"/>
                </a:solidFill>
                <a:latin typeface="Times New Roman" pitchFamily="18" charset="0"/>
                <a:cs typeface="Times New Roman" pitchFamily="18" charset="0"/>
                <a:sym typeface="WP Greek Helve" pitchFamily="2" charset="2"/>
              </a:rPr>
              <a:t> </a:t>
            </a:r>
            <a:r>
              <a:rPr lang="en-US" sz="2400" b="1" dirty="0" smtClean="0">
                <a:solidFill>
                  <a:srgbClr val="008000"/>
                </a:solidFill>
                <a:latin typeface="Times New Roman" pitchFamily="18" charset="0"/>
                <a:cs typeface="Times New Roman" pitchFamily="18" charset="0"/>
                <a:sym typeface="WP Greek Helve" pitchFamily="2" charset="2"/>
              </a:rPr>
              <a:t>= 0.67 </a:t>
            </a:r>
            <a:r>
              <a:rPr lang="en-US" sz="2400" b="1" dirty="0" err="1" smtClean="0">
                <a:solidFill>
                  <a:srgbClr val="008000"/>
                </a:solidFill>
                <a:latin typeface="Times New Roman" pitchFamily="18" charset="0"/>
                <a:cs typeface="Times New Roman" pitchFamily="18" charset="0"/>
                <a:sym typeface="WP Greek Helve" pitchFamily="2" charset="2"/>
              </a:rPr>
              <a:t>eV</a:t>
            </a:r>
            <a:r>
              <a:rPr lang="en-US" sz="2400" b="1" dirty="0" smtClean="0">
                <a:solidFill>
                  <a:srgbClr val="008000"/>
                </a:solidFill>
                <a:latin typeface="Times New Roman" pitchFamily="18" charset="0"/>
                <a:cs typeface="Times New Roman" pitchFamily="18" charset="0"/>
                <a:sym typeface="WP Greek Helve" pitchFamily="2" charset="2"/>
              </a:rPr>
              <a:t>, </a:t>
            </a:r>
            <a:r>
              <a:rPr lang="en-US" sz="2400" b="1" dirty="0" err="1" smtClean="0">
                <a:solidFill>
                  <a:srgbClr val="008000"/>
                </a:solidFill>
                <a:latin typeface="Times New Roman" pitchFamily="18" charset="0"/>
                <a:cs typeface="Times New Roman" pitchFamily="18" charset="0"/>
                <a:sym typeface="WP Greek Helve" pitchFamily="2" charset="2"/>
              </a:rPr>
              <a:t>n</a:t>
            </a:r>
            <a:r>
              <a:rPr lang="en-US" sz="2400" b="1" baseline="-25000" dirty="0" err="1" smtClean="0">
                <a:solidFill>
                  <a:srgbClr val="008000"/>
                </a:solidFill>
                <a:latin typeface="Times New Roman" pitchFamily="18" charset="0"/>
                <a:cs typeface="Times New Roman" pitchFamily="18" charset="0"/>
                <a:sym typeface="WP Greek Helve" pitchFamily="2" charset="2"/>
              </a:rPr>
              <a:t>i</a:t>
            </a:r>
            <a:r>
              <a:rPr lang="en-US" sz="2400" b="1" baseline="-25000" dirty="0" smtClean="0">
                <a:solidFill>
                  <a:srgbClr val="008000"/>
                </a:solidFill>
                <a:latin typeface="Times New Roman" pitchFamily="18" charset="0"/>
                <a:cs typeface="Times New Roman" pitchFamily="18" charset="0"/>
                <a:sym typeface="WP Greek Helve" pitchFamily="2" charset="2"/>
              </a:rPr>
              <a:t> </a:t>
            </a:r>
            <a:r>
              <a:rPr lang="en-US" sz="2400" b="1" dirty="0" smtClean="0">
                <a:solidFill>
                  <a:srgbClr val="008000"/>
                </a:solidFill>
                <a:latin typeface="Times New Roman" pitchFamily="18" charset="0"/>
                <a:cs typeface="Times New Roman" pitchFamily="18" charset="0"/>
                <a:sym typeface="WP Greek Helve" pitchFamily="2" charset="2"/>
              </a:rPr>
              <a:t>=~ 3.0 x 10</a:t>
            </a:r>
            <a:r>
              <a:rPr lang="en-US" sz="2400" b="1" baseline="30000" dirty="0" smtClean="0">
                <a:solidFill>
                  <a:srgbClr val="008000"/>
                </a:solidFill>
                <a:latin typeface="Times New Roman" pitchFamily="18" charset="0"/>
                <a:cs typeface="Times New Roman" pitchFamily="18" charset="0"/>
                <a:sym typeface="WP Greek Helve" pitchFamily="2" charset="2"/>
              </a:rPr>
              <a:t>13</a:t>
            </a:r>
            <a:r>
              <a:rPr lang="en-US" sz="2400" b="1" dirty="0" smtClean="0">
                <a:solidFill>
                  <a:srgbClr val="008000"/>
                </a:solidFill>
                <a:latin typeface="Times New Roman" pitchFamily="18" charset="0"/>
                <a:cs typeface="Times New Roman" pitchFamily="18" charset="0"/>
                <a:sym typeface="WP Greek Helve" pitchFamily="2" charset="2"/>
              </a:rPr>
              <a:t> cm</a:t>
            </a:r>
            <a:r>
              <a:rPr lang="en-US" sz="2400" b="1" baseline="30000" dirty="0" smtClean="0">
                <a:solidFill>
                  <a:srgbClr val="008000"/>
                </a:solidFill>
                <a:latin typeface="Times New Roman" pitchFamily="18" charset="0"/>
                <a:cs typeface="Times New Roman" pitchFamily="18" charset="0"/>
                <a:sym typeface="WP Greek Helve" pitchFamily="2" charset="2"/>
              </a:rPr>
              <a:t>-3</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685800" y="131762"/>
            <a:ext cx="7772400" cy="935038"/>
          </a:xfrm>
          <a:noFill/>
        </p:spPr>
        <p:txBody>
          <a:bodyPr>
            <a:normAutofit/>
          </a:bodyPr>
          <a:lstStyle/>
          <a:p>
            <a:pPr eaLnBrk="1" hangingPunct="1"/>
            <a:r>
              <a:rPr lang="en-US" sz="2800" b="1" dirty="0" smtClean="0">
                <a:effectLst>
                  <a:outerShdw blurRad="38100" dist="38100" dir="2700000" algn="tl">
                    <a:srgbClr val="000000">
                      <a:alpha val="43137"/>
                    </a:srgbClr>
                  </a:outerShdw>
                </a:effectLst>
                <a:latin typeface="Times New Roman" pitchFamily="18" charset="0"/>
                <a:cs typeface="Times New Roman" pitchFamily="18" charset="0"/>
              </a:rPr>
              <a:t>Summary:</a:t>
            </a:r>
          </a:p>
        </p:txBody>
      </p:sp>
      <p:sp>
        <p:nvSpPr>
          <p:cNvPr id="106499" name="Rectangle 3"/>
          <p:cNvSpPr>
            <a:spLocks noGrp="1" noChangeArrowheads="1"/>
          </p:cNvSpPr>
          <p:nvPr>
            <p:ph type="body" idx="1"/>
          </p:nvPr>
        </p:nvSpPr>
        <p:spPr>
          <a:xfrm>
            <a:off x="381000" y="1219200"/>
            <a:ext cx="8410575" cy="5105400"/>
          </a:xfrm>
          <a:noFill/>
        </p:spPr>
        <p:txBody>
          <a:bodyPr>
            <a:normAutofit/>
          </a:bodyPr>
          <a:lstStyle/>
          <a:p>
            <a:pPr algn="ctr" eaLnBrk="1" hangingPunct="1">
              <a:buFontTx/>
              <a:buNone/>
            </a:pPr>
            <a:endParaRPr lang="en-US" sz="2400" dirty="0" smtClean="0">
              <a:sym typeface="Symbol" pitchFamily="18" charset="2"/>
            </a:endParaRPr>
          </a:p>
          <a:p>
            <a:pPr eaLnBrk="1" hangingPunct="1"/>
            <a:r>
              <a:rPr lang="en-US" sz="2800" smtClean="0">
                <a:latin typeface="Times New Roman" pitchFamily="18" charset="0"/>
                <a:cs typeface="Times New Roman" pitchFamily="18" charset="0"/>
                <a:sym typeface="Symbol" pitchFamily="18" charset="2"/>
              </a:rPr>
              <a:t>    Quantization </a:t>
            </a:r>
            <a:r>
              <a:rPr lang="en-US" sz="2800" dirty="0" smtClean="0">
                <a:latin typeface="Times New Roman" pitchFamily="18" charset="0"/>
                <a:cs typeface="Times New Roman" pitchFamily="18" charset="0"/>
                <a:sym typeface="Symbol" pitchFamily="18" charset="2"/>
              </a:rPr>
              <a:t>of electron energy states</a:t>
            </a:r>
          </a:p>
          <a:p>
            <a:pPr lvl="1" eaLnBrk="1" hangingPunct="1">
              <a:buNone/>
            </a:pPr>
            <a:r>
              <a:rPr lang="en-US" dirty="0" smtClean="0">
                <a:latin typeface="Times New Roman" pitchFamily="18" charset="0"/>
                <a:cs typeface="Times New Roman" pitchFamily="18" charset="0"/>
                <a:sym typeface="Symbol" pitchFamily="18" charset="2"/>
              </a:rPr>
              <a:t>   In isolated atoms:  discrete energy states.</a:t>
            </a:r>
          </a:p>
          <a:p>
            <a:pPr lvl="1" eaLnBrk="1" hangingPunct="1"/>
            <a:r>
              <a:rPr lang="en-US" dirty="0" smtClean="0">
                <a:latin typeface="Times New Roman" pitchFamily="18" charset="0"/>
                <a:cs typeface="Times New Roman" pitchFamily="18" charset="0"/>
                <a:sym typeface="Symbol" pitchFamily="18" charset="2"/>
              </a:rPr>
              <a:t>In solids: Energy Bands.</a:t>
            </a:r>
          </a:p>
          <a:p>
            <a:pPr lvl="1" eaLnBrk="1" hangingPunct="1"/>
            <a:r>
              <a:rPr lang="en-US" dirty="0" smtClean="0">
                <a:latin typeface="Times New Roman" pitchFamily="18" charset="0"/>
                <a:cs typeface="Times New Roman" pitchFamily="18" charset="0"/>
                <a:sym typeface="Symbol" pitchFamily="18" charset="2"/>
              </a:rPr>
              <a:t>Transport of charge can occur by the motion of electrons or holes.</a:t>
            </a:r>
          </a:p>
          <a:p>
            <a:pPr lvl="1" eaLnBrk="1" hangingPunct="1"/>
            <a:r>
              <a:rPr lang="en-US" dirty="0" smtClean="0">
                <a:latin typeface="Times New Roman" pitchFamily="18" charset="0"/>
                <a:cs typeface="Times New Roman" pitchFamily="18" charset="0"/>
                <a:sym typeface="Symbol" pitchFamily="18" charset="2"/>
              </a:rPr>
              <a:t>Doping increases electrical conductivity of semiconductors</a:t>
            </a:r>
          </a:p>
        </p:txBody>
      </p:sp>
      <p:sp>
        <p:nvSpPr>
          <p:cNvPr id="4" name="Explosion 1 3"/>
          <p:cNvSpPr/>
          <p:nvPr/>
        </p:nvSpPr>
        <p:spPr>
          <a:xfrm>
            <a:off x="2209800" y="-228600"/>
            <a:ext cx="45719" cy="4571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miley Face 4"/>
          <p:cNvSpPr/>
          <p:nvPr/>
        </p:nvSpPr>
        <p:spPr>
          <a:xfrm>
            <a:off x="2362200" y="304800"/>
            <a:ext cx="685800" cy="685800"/>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4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534</TotalTime>
  <Words>1817</Words>
  <Application>Microsoft Office PowerPoint</Application>
  <PresentationFormat>On-screen Show (4:3)</PresentationFormat>
  <Paragraphs>471</Paragraphs>
  <Slides>43</Slides>
  <Notes>4</Notes>
  <HiddenSlides>0</HiddenSlides>
  <MMClips>0</MMClips>
  <ScaleCrop>false</ScaleCrop>
  <HeadingPairs>
    <vt:vector size="6" baseType="variant">
      <vt:variant>
        <vt:lpstr>Theme</vt:lpstr>
      </vt:variant>
      <vt:variant>
        <vt:i4>6</vt:i4>
      </vt:variant>
      <vt:variant>
        <vt:lpstr>Embedded OLE Servers</vt:lpstr>
      </vt:variant>
      <vt:variant>
        <vt:i4>1</vt:i4>
      </vt:variant>
      <vt:variant>
        <vt:lpstr>Slide Titles</vt:lpstr>
      </vt:variant>
      <vt:variant>
        <vt:i4>43</vt:i4>
      </vt:variant>
    </vt:vector>
  </HeadingPairs>
  <TitlesOfParts>
    <vt:vector size="50" baseType="lpstr">
      <vt:lpstr>Office Theme</vt:lpstr>
      <vt:lpstr>Default Design</vt:lpstr>
      <vt:lpstr>1_Default Design</vt:lpstr>
      <vt:lpstr>2_Default Design</vt:lpstr>
      <vt:lpstr>3_Default Design</vt:lpstr>
      <vt:lpstr>4_Default Design</vt:lpstr>
      <vt:lpstr>Equation</vt:lpstr>
      <vt:lpstr>COMSATS Institute of Information Technology Virtual campus Islamabad</vt:lpstr>
      <vt:lpstr> PRESENT POSITION  Advisor in the Quality Enhancement Cell COMSATS CIIT, Islamabad</vt:lpstr>
      <vt:lpstr>Slide 3</vt:lpstr>
      <vt:lpstr>Slide 4</vt:lpstr>
      <vt:lpstr>Slide 5</vt:lpstr>
      <vt:lpstr>Additional Text and Reference Books:</vt:lpstr>
      <vt:lpstr>Slide 7</vt:lpstr>
      <vt:lpstr>Slide 8</vt:lpstr>
      <vt:lpstr>Slide 9</vt:lpstr>
      <vt:lpstr>Slide 10</vt:lpstr>
      <vt:lpstr>Slide 11</vt:lpstr>
      <vt:lpstr>Slide 12</vt:lpstr>
      <vt:lpstr>Slide 13</vt:lpstr>
      <vt:lpstr>Slide 14</vt:lpstr>
      <vt:lpstr>Slide 15</vt:lpstr>
      <vt:lpstr>Example</vt:lpstr>
      <vt:lpstr>Slide 17</vt:lpstr>
      <vt:lpstr>Slide 18</vt:lpstr>
      <vt:lpstr>Slide 19</vt:lpstr>
      <vt:lpstr>Slide 20</vt:lpstr>
      <vt:lpstr>Slide 21</vt:lpstr>
      <vt:lpstr>Survey of the Periodic Table   Semiconductor Materials   Formed from Atoms in Various Columns</vt:lpstr>
      <vt:lpstr>Group IV Elements</vt:lpstr>
      <vt:lpstr>WHAT IS A SEMICONDUCTOR? B - Ch 1, Y - Ch 1, S - Ch 1</vt:lpstr>
      <vt:lpstr>More Semiconductor Characteristics</vt:lpstr>
      <vt:lpstr>Slide 26</vt:lpstr>
      <vt:lpstr>Bond model</vt:lpstr>
      <vt:lpstr>Qualitative Picture of Holes  (from Seeger’s book)</vt:lpstr>
      <vt:lpstr>Slide 29</vt:lpstr>
      <vt:lpstr> </vt:lpstr>
      <vt:lpstr>The Best Known Semiconductor is  Silicon (Si)</vt:lpstr>
      <vt:lpstr>Group IV Crystalline Materials  Elemental Semiconductors formed from atoms in Column IV</vt:lpstr>
      <vt:lpstr>Slide 33</vt:lpstr>
      <vt:lpstr>Group IV Materials Bandgaps &amp; Near-Neighbor Distances for Solids in Lattices with the Diamond Structure</vt:lpstr>
      <vt:lpstr>Elemental Semiconductors</vt:lpstr>
      <vt:lpstr>Semiconductor models</vt:lpstr>
      <vt:lpstr>Semiconductor Conductivity</vt:lpstr>
      <vt:lpstr>Doped Semiconductors</vt:lpstr>
      <vt:lpstr>Doped Materials: Materials with Impurities!  More interesting &amp; useful!</vt:lpstr>
      <vt:lpstr>Slide 40</vt:lpstr>
      <vt:lpstr>Terminology</vt:lpstr>
      <vt:lpstr>T Dependences of e- &amp; e+ Concentrations </vt:lpstr>
      <vt:lpstr>Summary:</vt:lpstr>
    </vt:vector>
  </TitlesOfParts>
  <Company>CIIT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Semiconductors &amp; Devices</dc:title>
  <dc:subject>Elctronics 1: EEE231</dc:subject>
  <dc:creator>Dr. Nasim Zafar</dc:creator>
  <cp:lastModifiedBy>NTS</cp:lastModifiedBy>
  <cp:revision>269</cp:revision>
  <dcterms:created xsi:type="dcterms:W3CDTF">2012-08-07T09:44:50Z</dcterms:created>
  <dcterms:modified xsi:type="dcterms:W3CDTF">2012-08-11T08:30:43Z</dcterms:modified>
</cp:coreProperties>
</file>