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66ACAD-E4E3-477F-A9D7-E19E98FDE885}"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66ACAD-E4E3-477F-A9D7-E19E98FDE885}"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66ACAD-E4E3-477F-A9D7-E19E98FDE885}"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66ACAD-E4E3-477F-A9D7-E19E98FDE885}" type="datetimeFigureOut">
              <a:rPr lang="en-US" smtClean="0"/>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66ACAD-E4E3-477F-A9D7-E19E98FDE885}" type="datetimeFigureOut">
              <a:rPr lang="en-US" smtClean="0"/>
              <a:t>7/12/2012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66ACAD-E4E3-477F-A9D7-E19E98FDE885}" type="datetimeFigureOut">
              <a:rPr lang="en-US" smtClean="0"/>
              <a:t>7/12/2012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66ACAD-E4E3-477F-A9D7-E19E98FDE885}" type="datetimeFigureOut">
              <a:rPr lang="en-US" smtClean="0"/>
              <a:t>7/12/2012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66ACAD-E4E3-477F-A9D7-E19E98FDE885}" type="datetimeFigureOut">
              <a:rPr lang="en-US" smtClean="0"/>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66ACAD-E4E3-477F-A9D7-E19E98FDE885}" type="datetimeFigureOut">
              <a:rPr lang="en-US" smtClean="0"/>
              <a:t>7/12/2012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66ACAD-E4E3-477F-A9D7-E19E98FDE885}"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66ACAD-E4E3-477F-A9D7-E19E98FDE885}" type="datetimeFigureOut">
              <a:rPr lang="en-US" smtClean="0"/>
              <a:t>7/12/2012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3A3B9F-6DA0-46EA-A30C-CD0E00ABFD4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66ACAD-E4E3-477F-A9D7-E19E98FDE885}" type="datetimeFigureOut">
              <a:rPr lang="en-US" smtClean="0"/>
              <a:t>7/12/2012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A3B9F-6DA0-46EA-A30C-CD0E00ABFD4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Previous Lecture 7 (Problems Solving)</a:t>
            </a:r>
            <a:endParaRPr lang="en-US" sz="3600" b="1" dirty="0">
              <a:solidFill>
                <a:schemeClr val="tx2"/>
              </a:solidFill>
            </a:endParaRPr>
          </a:p>
        </p:txBody>
      </p:sp>
      <p:sp>
        <p:nvSpPr>
          <p:cNvPr id="3" name="Content Placeholder 2"/>
          <p:cNvSpPr>
            <a:spLocks noGrp="1"/>
          </p:cNvSpPr>
          <p:nvPr>
            <p:ph idx="1"/>
          </p:nvPr>
        </p:nvSpPr>
        <p:spPr/>
        <p:txBody>
          <a:bodyPr>
            <a:normAutofit fontScale="92500" lnSpcReduction="20000"/>
          </a:bodyPr>
          <a:lstStyle/>
          <a:p>
            <a:r>
              <a:rPr lang="en-US" dirty="0" smtClean="0"/>
              <a:t>Resistors in Series </a:t>
            </a:r>
          </a:p>
          <a:p>
            <a:r>
              <a:rPr lang="en-US" dirty="0" smtClean="0"/>
              <a:t>Current in a Series Circuit </a:t>
            </a:r>
          </a:p>
          <a:p>
            <a:r>
              <a:rPr lang="en-US" dirty="0" smtClean="0"/>
              <a:t>Total Series Resistance </a:t>
            </a:r>
          </a:p>
          <a:p>
            <a:r>
              <a:rPr lang="en-US" dirty="0" smtClean="0"/>
              <a:t>Application of Ohm's Law </a:t>
            </a:r>
          </a:p>
          <a:p>
            <a:r>
              <a:rPr lang="en-US" dirty="0" smtClean="0"/>
              <a:t>Voltage Sources in Series </a:t>
            </a:r>
          </a:p>
          <a:p>
            <a:r>
              <a:rPr lang="en-US" dirty="0" smtClean="0"/>
              <a:t>Kirchhoff's Voltage Law </a:t>
            </a:r>
          </a:p>
          <a:p>
            <a:r>
              <a:rPr lang="en-US" dirty="0" smtClean="0"/>
              <a:t>Voltage Dividers </a:t>
            </a:r>
          </a:p>
          <a:p>
            <a:r>
              <a:rPr lang="en-US" dirty="0" smtClean="0"/>
              <a:t>Power in Series Circuits </a:t>
            </a:r>
          </a:p>
          <a:p>
            <a:r>
              <a:rPr lang="en-US" dirty="0" smtClean="0"/>
              <a:t>Voltage Measurements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Problems Solving</a:t>
            </a:r>
            <a:endParaRPr lang="en-US" dirty="0"/>
          </a:p>
        </p:txBody>
      </p:sp>
      <p:sp>
        <p:nvSpPr>
          <p:cNvPr id="3" name="Content Placeholder 2"/>
          <p:cNvSpPr>
            <a:spLocks noGrp="1"/>
          </p:cNvSpPr>
          <p:nvPr>
            <p:ph idx="1"/>
          </p:nvPr>
        </p:nvSpPr>
        <p:spPr/>
        <p:txBody>
          <a:bodyPr/>
          <a:lstStyle/>
          <a:p>
            <a:r>
              <a:rPr lang="en-US" dirty="0" smtClean="0"/>
              <a:t>Voltage Dividers </a:t>
            </a:r>
          </a:p>
          <a:p>
            <a:r>
              <a:rPr lang="en-US" dirty="0" smtClean="0"/>
              <a:t>Power in Series Circuits </a:t>
            </a:r>
          </a:p>
          <a:p>
            <a:r>
              <a:rPr lang="en-US" dirty="0" smtClean="0"/>
              <a:t>Voltage Measurements</a:t>
            </a:r>
          </a:p>
          <a:p>
            <a:endParaRPr lang="en-US" dirty="0"/>
          </a:p>
        </p:txBody>
      </p:sp>
      <p:sp>
        <p:nvSpPr>
          <p:cNvPr id="4" name="TextBox 3"/>
          <p:cNvSpPr txBox="1"/>
          <p:nvPr/>
        </p:nvSpPr>
        <p:spPr>
          <a:xfrm>
            <a:off x="0" y="0"/>
            <a:ext cx="6172200" cy="584775"/>
          </a:xfrm>
          <a:prstGeom prst="rect">
            <a:avLst/>
          </a:prstGeom>
          <a:noFill/>
        </p:spPr>
        <p:txBody>
          <a:bodyPr wrap="square" rtlCol="0">
            <a:spAutoFit/>
          </a:bodyPr>
          <a:lstStyle/>
          <a:p>
            <a:r>
              <a:rPr lang="en-US" sz="3200" b="1" i="1" u="sng" dirty="0" smtClean="0">
                <a:solidFill>
                  <a:schemeClr val="accent2">
                    <a:lumMod val="75000"/>
                  </a:schemeClr>
                </a:solidFill>
              </a:rPr>
              <a:t>Lecture </a:t>
            </a:r>
            <a:r>
              <a:rPr lang="en-US" sz="3200" b="1" i="1" u="sng" dirty="0" smtClean="0">
                <a:solidFill>
                  <a:schemeClr val="accent2">
                    <a:lumMod val="75000"/>
                  </a:schemeClr>
                </a:solidFill>
              </a:rPr>
              <a:t>8 </a:t>
            </a:r>
            <a:r>
              <a:rPr lang="en-US" sz="3200" i="1" u="sng" dirty="0" smtClean="0">
                <a:solidFill>
                  <a:schemeClr val="accent2">
                    <a:lumMod val="75000"/>
                  </a:schemeClr>
                </a:solidFill>
              </a:rPr>
              <a:t>(Continuum  of Lecture 7)</a:t>
            </a:r>
            <a:endParaRPr lang="en-US" sz="3200"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Problems related to Voltage Dividers </a:t>
            </a:r>
            <a:endParaRPr lang="en-US" sz="3600" dirty="0"/>
          </a:p>
        </p:txBody>
      </p:sp>
      <p:sp>
        <p:nvSpPr>
          <p:cNvPr id="3" name="Content Placeholder 2"/>
          <p:cNvSpPr>
            <a:spLocks noGrp="1"/>
          </p:cNvSpPr>
          <p:nvPr>
            <p:ph idx="1"/>
          </p:nvPr>
        </p:nvSpPr>
        <p:spPr/>
        <p:txBody>
          <a:bodyPr>
            <a:normAutofit/>
          </a:bodyPr>
          <a:lstStyle/>
          <a:p>
            <a:pPr>
              <a:buNone/>
            </a:pPr>
            <a:r>
              <a:rPr lang="en-US" sz="2400" dirty="0" smtClean="0"/>
              <a:t>Q.	1	The total resistance of a circuit is 560</a:t>
            </a:r>
            <a:r>
              <a:rPr lang="el-GR" sz="2400" dirty="0" smtClean="0"/>
              <a:t>Ω</a:t>
            </a:r>
            <a:r>
              <a:rPr lang="en-US" sz="2400" dirty="0" smtClean="0"/>
              <a:t>. What percentage of the total voltage appears across a 27</a:t>
            </a:r>
            <a:r>
              <a:rPr lang="el-GR" sz="2400" dirty="0" smtClean="0"/>
              <a:t> Ω</a:t>
            </a:r>
            <a:r>
              <a:rPr lang="en-US" sz="2400" dirty="0" smtClean="0"/>
              <a:t> resistor that makes up part of the total series resistance</a:t>
            </a:r>
            <a:r>
              <a:rPr lang="en-US" sz="2400" smtClean="0"/>
              <a:t>? </a:t>
            </a:r>
            <a:endParaRPr lang="en-US" sz="2400" dirty="0" smtClean="0"/>
          </a:p>
          <a:p>
            <a:endParaRPr lang="en-US" sz="2400" dirty="0"/>
          </a:p>
        </p:txBody>
      </p:sp>
      <p:sp>
        <p:nvSpPr>
          <p:cNvPr id="4" name="Rectangle 3"/>
          <p:cNvSpPr/>
          <p:nvPr/>
        </p:nvSpPr>
        <p:spPr>
          <a:xfrm>
            <a:off x="8379047" y="6488668"/>
            <a:ext cx="764953" cy="369332"/>
          </a:xfrm>
          <a:prstGeom prst="rect">
            <a:avLst/>
          </a:prstGeom>
        </p:spPr>
        <p:txBody>
          <a:bodyPr wrap="none">
            <a:spAutoFit/>
          </a:bodyPr>
          <a:lstStyle/>
          <a:p>
            <a:r>
              <a:rPr lang="en-US" dirty="0" smtClean="0"/>
              <a:t>4.82%</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Q.2	Determine the voltage with respect to ground for output A, B, and C in the following Figure.</a:t>
            </a:r>
            <a:endParaRPr lang="en-US" sz="2400"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6248400" y="1349924"/>
            <a:ext cx="2343150" cy="2417214"/>
          </a:xfrm>
          <a:prstGeom prst="rect">
            <a:avLst/>
          </a:prstGeom>
          <a:noFill/>
          <a:ln w="9525">
            <a:noFill/>
            <a:miter lim="800000"/>
            <a:headEnd/>
            <a:tailEnd/>
          </a:ln>
        </p:spPr>
      </p:pic>
      <p:sp>
        <p:nvSpPr>
          <p:cNvPr id="5" name="Rectangle 4"/>
          <p:cNvSpPr/>
          <p:nvPr/>
        </p:nvSpPr>
        <p:spPr>
          <a:xfrm>
            <a:off x="4850260" y="6488668"/>
            <a:ext cx="4293740" cy="369332"/>
          </a:xfrm>
          <a:prstGeom prst="rect">
            <a:avLst/>
          </a:prstGeom>
        </p:spPr>
        <p:txBody>
          <a:bodyPr wrap="none">
            <a:spAutoFit/>
          </a:bodyPr>
          <a:lstStyle/>
          <a:p>
            <a:r>
              <a:rPr lang="en-US" dirty="0" smtClean="0"/>
              <a:t>RT=18.9K</a:t>
            </a:r>
            <a:r>
              <a:rPr lang="el-GR" dirty="0" smtClean="0"/>
              <a:t>Ω</a:t>
            </a:r>
            <a:r>
              <a:rPr lang="en-US" dirty="0" smtClean="0"/>
              <a:t>, VA=15 V, VB= 10.6V, VC= 2.62V</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400" dirty="0" smtClean="0"/>
              <a:t>Q.3	What is the voltage across each resistor in the following Figure? R is the lowest-value resistor, and all others are multiples of that value as indicated.</a:t>
            </a:r>
            <a:endParaRPr lang="en-US" sz="2400"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3" cstate="print"/>
          <a:srcRect/>
          <a:stretch>
            <a:fillRect/>
          </a:stretch>
        </p:blipFill>
        <p:spPr bwMode="auto">
          <a:xfrm>
            <a:off x="6705600" y="1265514"/>
            <a:ext cx="2209800" cy="23060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Problems related to Power in Series Circuits</a:t>
            </a:r>
            <a:endParaRPr lang="en-US" sz="3600" b="1" dirty="0">
              <a:solidFill>
                <a:schemeClr val="tx2"/>
              </a:solidFill>
            </a:endParaRPr>
          </a:p>
        </p:txBody>
      </p:sp>
      <p:sp>
        <p:nvSpPr>
          <p:cNvPr id="3" name="Content Placeholder 2"/>
          <p:cNvSpPr>
            <a:spLocks noGrp="1"/>
          </p:cNvSpPr>
          <p:nvPr>
            <p:ph idx="1"/>
          </p:nvPr>
        </p:nvSpPr>
        <p:spPr>
          <a:xfrm>
            <a:off x="457200" y="1371600"/>
            <a:ext cx="8229600" cy="4525963"/>
          </a:xfrm>
        </p:spPr>
        <p:txBody>
          <a:bodyPr>
            <a:normAutofit/>
          </a:bodyPr>
          <a:lstStyle/>
          <a:p>
            <a:pPr>
              <a:buNone/>
            </a:pPr>
            <a:r>
              <a:rPr lang="en-US" sz="2400" dirty="0" smtClean="0"/>
              <a:t>Q.1	The following 1/4 W resistors are in series: 1.2k</a:t>
            </a:r>
            <a:r>
              <a:rPr lang="el-GR" sz="2400" dirty="0" smtClean="0"/>
              <a:t>Ω</a:t>
            </a:r>
            <a:r>
              <a:rPr lang="en-US" sz="2400" dirty="0" smtClean="0"/>
              <a:t>, 2.2k</a:t>
            </a:r>
            <a:r>
              <a:rPr lang="el-GR" sz="2400" dirty="0" smtClean="0"/>
              <a:t> Ω</a:t>
            </a:r>
            <a:r>
              <a:rPr lang="en-US" sz="2400" dirty="0" smtClean="0"/>
              <a:t>, 3.9k</a:t>
            </a:r>
            <a:r>
              <a:rPr lang="el-GR" sz="2400" dirty="0" smtClean="0"/>
              <a:t> Ω</a:t>
            </a:r>
            <a:r>
              <a:rPr lang="en-US" sz="2400" dirty="0" smtClean="0"/>
              <a:t>, and 5.6k</a:t>
            </a:r>
            <a:r>
              <a:rPr lang="el-GR" sz="2400" dirty="0" smtClean="0"/>
              <a:t> Ω</a:t>
            </a:r>
            <a:r>
              <a:rPr lang="en-US" sz="2400" dirty="0" smtClean="0"/>
              <a:t>. What is the maximum voltage that can be applied across the series resistors without exceeding a power rating? Which resistor will burn out first if excessive voltage is applied?</a:t>
            </a:r>
            <a:endParaRPr lang="en-US" sz="2400" dirty="0"/>
          </a:p>
        </p:txBody>
      </p:sp>
      <p:sp>
        <p:nvSpPr>
          <p:cNvPr id="4" name="Rectangle 3"/>
          <p:cNvSpPr/>
          <p:nvPr/>
        </p:nvSpPr>
        <p:spPr>
          <a:xfrm>
            <a:off x="0" y="6488668"/>
            <a:ext cx="9144000" cy="369332"/>
          </a:xfrm>
          <a:prstGeom prst="rect">
            <a:avLst/>
          </a:prstGeom>
        </p:spPr>
        <p:txBody>
          <a:bodyPr wrap="square">
            <a:spAutoFit/>
          </a:bodyPr>
          <a:lstStyle/>
          <a:p>
            <a:r>
              <a:rPr lang="en-US" dirty="0" smtClean="0"/>
              <a:t>Imax=6.68 mA, V </a:t>
            </a:r>
            <a:r>
              <a:rPr lang="en-US" baseline="-25000" dirty="0" smtClean="0"/>
              <a:t>1.2K</a:t>
            </a:r>
            <a:r>
              <a:rPr lang="el-GR" baseline="-25000" dirty="0" smtClean="0"/>
              <a:t>Ω</a:t>
            </a:r>
            <a:r>
              <a:rPr lang="en-US" dirty="0" smtClean="0"/>
              <a:t>=8.02 V, V </a:t>
            </a:r>
            <a:r>
              <a:rPr lang="en-US" baseline="-25000" dirty="0" smtClean="0"/>
              <a:t>2.2K</a:t>
            </a:r>
            <a:r>
              <a:rPr lang="el-GR" baseline="-25000" dirty="0" smtClean="0"/>
              <a:t>Ω</a:t>
            </a:r>
            <a:r>
              <a:rPr lang="el-GR" dirty="0" smtClean="0"/>
              <a:t> </a:t>
            </a:r>
            <a:r>
              <a:rPr lang="en-US" dirty="0" smtClean="0"/>
              <a:t>=14.7 V, V </a:t>
            </a:r>
            <a:r>
              <a:rPr lang="en-US" baseline="-25000" dirty="0" smtClean="0"/>
              <a:t>3 .9K</a:t>
            </a:r>
            <a:r>
              <a:rPr lang="el-GR" baseline="-25000" dirty="0" smtClean="0"/>
              <a:t>Ω</a:t>
            </a:r>
            <a:r>
              <a:rPr lang="en-US" dirty="0" smtClean="0"/>
              <a:t> =</a:t>
            </a:r>
            <a:r>
              <a:rPr lang="el-GR" dirty="0" smtClean="0"/>
              <a:t> </a:t>
            </a:r>
            <a:r>
              <a:rPr lang="en-US" dirty="0" smtClean="0"/>
              <a:t>26.1 V, V </a:t>
            </a:r>
            <a:r>
              <a:rPr lang="en-US" baseline="-25000" dirty="0" smtClean="0"/>
              <a:t>5.6K</a:t>
            </a:r>
            <a:r>
              <a:rPr lang="el-GR" baseline="-25000" dirty="0" smtClean="0"/>
              <a:t>Ω</a:t>
            </a:r>
            <a:r>
              <a:rPr lang="en-US" dirty="0" smtClean="0"/>
              <a:t> =37.4 V,</a:t>
            </a:r>
            <a:r>
              <a:rPr lang="en-US" b="1" dirty="0" smtClean="0"/>
              <a:t> </a:t>
            </a:r>
            <a:r>
              <a:rPr lang="en-US" dirty="0" smtClean="0"/>
              <a:t>V</a:t>
            </a:r>
            <a:r>
              <a:rPr lang="en-US" baseline="-25000" dirty="0" smtClean="0"/>
              <a:t>Tmax</a:t>
            </a:r>
            <a:r>
              <a:rPr lang="en-US" dirty="0" smtClean="0"/>
              <a:t>=86.2 V</a:t>
            </a:r>
            <a:endParaRPr lang="en-US" dirty="0"/>
          </a:p>
        </p:txBody>
      </p:sp>
      <p:sp>
        <p:nvSpPr>
          <p:cNvPr id="5" name="Rectangle 4"/>
          <p:cNvSpPr/>
          <p:nvPr/>
        </p:nvSpPr>
        <p:spPr>
          <a:xfrm>
            <a:off x="0" y="6096000"/>
            <a:ext cx="8229600" cy="369332"/>
          </a:xfrm>
          <a:prstGeom prst="rect">
            <a:avLst/>
          </a:prstGeom>
        </p:spPr>
        <p:txBody>
          <a:bodyPr wrap="square">
            <a:spAutoFit/>
          </a:bodyPr>
          <a:lstStyle/>
          <a:p>
            <a:r>
              <a:rPr lang="en-US" dirty="0" smtClean="0"/>
              <a:t>The 5.6 kΩ resistor is the limiting element in terms of power dissipation.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pPr algn="l"/>
            <a:r>
              <a:rPr lang="en-US" sz="2400" dirty="0" smtClean="0"/>
              <a:t/>
            </a:r>
            <a:br>
              <a:rPr lang="en-US" sz="2400" dirty="0" smtClean="0"/>
            </a:br>
            <a:r>
              <a:rPr lang="en-US" sz="2400" dirty="0" smtClean="0"/>
              <a:t>Q.2	A certain series circuit consists of a 1/8 W resistor, a 1/4 W resistor and a 1/2 W resistor. The total resistance is 2400 </a:t>
            </a:r>
            <a:r>
              <a:rPr lang="el-GR" sz="2400" dirty="0" smtClean="0"/>
              <a:t>Ω</a:t>
            </a:r>
            <a:r>
              <a:rPr lang="en-US" sz="2400" dirty="0" smtClean="0"/>
              <a:t>. If each of the resistors is operating in the circuit at its maximum power dissipation, determine the following: (</a:t>
            </a:r>
            <a:r>
              <a:rPr lang="en-US" sz="2400" i="1" dirty="0" smtClean="0"/>
              <a:t>Solved on 2 slides</a:t>
            </a:r>
            <a:r>
              <a:rPr lang="en-US" sz="2400" dirty="0" smtClean="0"/>
              <a:t>) </a:t>
            </a:r>
            <a:br>
              <a:rPr lang="en-US" sz="2400" dirty="0" smtClean="0"/>
            </a:br>
            <a:r>
              <a:rPr lang="en-US" sz="2400" dirty="0" smtClean="0"/>
              <a:t>(a) I 	(b) V</a:t>
            </a:r>
            <a:r>
              <a:rPr lang="en-US" sz="2400" baseline="-25000" dirty="0" smtClean="0"/>
              <a:t>T</a:t>
            </a:r>
            <a:r>
              <a:rPr lang="en-US" sz="2400" dirty="0" smtClean="0"/>
              <a:t> 	(c) The value of each resistor</a:t>
            </a:r>
            <a:endParaRPr lang="en-US" sz="2400" dirty="0"/>
          </a:p>
        </p:txBody>
      </p:sp>
      <p:sp>
        <p:nvSpPr>
          <p:cNvPr id="5" name="Rectangle 4"/>
          <p:cNvSpPr/>
          <p:nvPr/>
        </p:nvSpPr>
        <p:spPr>
          <a:xfrm>
            <a:off x="2057400" y="6488668"/>
            <a:ext cx="5669565" cy="369332"/>
          </a:xfrm>
          <a:prstGeom prst="rect">
            <a:avLst/>
          </a:prstGeom>
        </p:spPr>
        <p:txBody>
          <a:bodyPr wrap="none">
            <a:spAutoFit/>
          </a:bodyPr>
          <a:lstStyle/>
          <a:p>
            <a:r>
              <a:rPr lang="en-US" dirty="0" smtClean="0"/>
              <a:t>I=19.1 mA, V</a:t>
            </a:r>
            <a:r>
              <a:rPr lang="en-US" baseline="-25000" dirty="0" smtClean="0"/>
              <a:t>T   </a:t>
            </a:r>
            <a:r>
              <a:rPr lang="en-US" dirty="0" smtClean="0"/>
              <a:t>= 45.8 V, R1=</a:t>
            </a:r>
            <a:r>
              <a:rPr lang="el-GR" dirty="0" smtClean="0"/>
              <a:t> 343 Ω</a:t>
            </a:r>
            <a:r>
              <a:rPr lang="en-US" dirty="0" smtClean="0"/>
              <a:t>,R2=</a:t>
            </a:r>
            <a:r>
              <a:rPr lang="el-GR" dirty="0" smtClean="0"/>
              <a:t> 686 Ω</a:t>
            </a:r>
            <a:r>
              <a:rPr lang="en-US" dirty="0" smtClean="0"/>
              <a:t>,R3= 1.37 k</a:t>
            </a:r>
            <a:r>
              <a:rPr lang="el-GR" dirty="0" smtClean="0"/>
              <a:t>Ω</a:t>
            </a:r>
            <a:endParaRPr lang="en-US" baseline="-25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6488668"/>
            <a:ext cx="5669565" cy="369332"/>
          </a:xfrm>
          <a:prstGeom prst="rect">
            <a:avLst/>
          </a:prstGeom>
        </p:spPr>
        <p:txBody>
          <a:bodyPr wrap="none">
            <a:spAutoFit/>
          </a:bodyPr>
          <a:lstStyle/>
          <a:p>
            <a:r>
              <a:rPr lang="en-US" dirty="0" smtClean="0"/>
              <a:t>I=19.1 mA, V</a:t>
            </a:r>
            <a:r>
              <a:rPr lang="en-US" baseline="-25000" dirty="0" smtClean="0"/>
              <a:t>T   </a:t>
            </a:r>
            <a:r>
              <a:rPr lang="en-US" dirty="0" smtClean="0"/>
              <a:t>= 45.8 V, R1=</a:t>
            </a:r>
            <a:r>
              <a:rPr lang="el-GR" dirty="0" smtClean="0"/>
              <a:t> 343 Ω</a:t>
            </a:r>
            <a:r>
              <a:rPr lang="en-US" dirty="0" smtClean="0"/>
              <a:t>,R2=</a:t>
            </a:r>
            <a:r>
              <a:rPr lang="el-GR" dirty="0" smtClean="0"/>
              <a:t> 686 Ω</a:t>
            </a:r>
            <a:r>
              <a:rPr lang="en-US" dirty="0" smtClean="0"/>
              <a:t>,R3= 1.37 k</a:t>
            </a:r>
            <a:r>
              <a:rPr lang="el-GR" dirty="0" smtClean="0"/>
              <a:t>Ω</a:t>
            </a:r>
            <a:endParaRPr lang="en-US" baseline="-25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Problems related to Voltage Measurements</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400" dirty="0" smtClean="0"/>
              <a:t>Q.1	Determine the voltage at each point with respect to ground in the given circuit. (</a:t>
            </a:r>
            <a:r>
              <a:rPr lang="en-US" sz="2400" i="1" dirty="0" smtClean="0"/>
              <a:t>Solved on 2 slides</a:t>
            </a:r>
            <a:r>
              <a:rPr lang="en-US" sz="2400" dirty="0" smtClean="0"/>
              <a:t>)</a:t>
            </a:r>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5715000" y="2362200"/>
            <a:ext cx="3170237" cy="1880827"/>
          </a:xfrm>
          <a:prstGeom prst="rect">
            <a:avLst/>
          </a:prstGeom>
          <a:noFill/>
          <a:ln w="9525">
            <a:noFill/>
            <a:miter lim="800000"/>
            <a:headEnd/>
            <a:tailEnd/>
          </a:ln>
        </p:spPr>
      </p:pic>
      <p:sp>
        <p:nvSpPr>
          <p:cNvPr id="5" name="Rectangle 4"/>
          <p:cNvSpPr/>
          <p:nvPr/>
        </p:nvSpPr>
        <p:spPr>
          <a:xfrm>
            <a:off x="457200" y="6211669"/>
            <a:ext cx="8305800" cy="923330"/>
          </a:xfrm>
          <a:prstGeom prst="rect">
            <a:avLst/>
          </a:prstGeom>
        </p:spPr>
        <p:txBody>
          <a:bodyPr wrap="square">
            <a:spAutoFit/>
          </a:bodyPr>
          <a:lstStyle/>
          <a:p>
            <a:r>
              <a:rPr lang="en-US" dirty="0" smtClean="0"/>
              <a:t>RT=1.816 M</a:t>
            </a:r>
            <a:r>
              <a:rPr lang="el-GR" dirty="0" smtClean="0"/>
              <a:t>Ω</a:t>
            </a:r>
            <a:r>
              <a:rPr lang="en-US" dirty="0" smtClean="0"/>
              <a:t>, VT=6V, IT=</a:t>
            </a:r>
            <a:r>
              <a:rPr lang="el-GR" dirty="0" smtClean="0"/>
              <a:t> 3.3 μ</a:t>
            </a:r>
            <a:r>
              <a:rPr lang="en-US" dirty="0" smtClean="0"/>
              <a:t>A, V1= 185 mV, V2=, 1.85 V V3=, 330 mV V4=, 3.3 V</a:t>
            </a:r>
          </a:p>
          <a:p>
            <a:r>
              <a:rPr lang="en-US" dirty="0" smtClean="0"/>
              <a:t>VA=</a:t>
            </a:r>
            <a:r>
              <a:rPr lang="en-US" b="1" dirty="0" smtClean="0"/>
              <a:t> </a:t>
            </a:r>
            <a:r>
              <a:rPr lang="en-US" dirty="0" smtClean="0"/>
              <a:t>14.82 V, VB= 12.97 V,VC=, 12.64 V ,VD= 9.34 V.</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211669"/>
            <a:ext cx="8305800" cy="923330"/>
          </a:xfrm>
          <a:prstGeom prst="rect">
            <a:avLst/>
          </a:prstGeom>
        </p:spPr>
        <p:txBody>
          <a:bodyPr wrap="square">
            <a:spAutoFit/>
          </a:bodyPr>
          <a:lstStyle/>
          <a:p>
            <a:r>
              <a:rPr lang="en-US" dirty="0" smtClean="0"/>
              <a:t>RT=1.816 M</a:t>
            </a:r>
            <a:r>
              <a:rPr lang="el-GR" dirty="0" smtClean="0"/>
              <a:t>Ω</a:t>
            </a:r>
            <a:r>
              <a:rPr lang="en-US" dirty="0" smtClean="0"/>
              <a:t>, VT=6V, IT=</a:t>
            </a:r>
            <a:r>
              <a:rPr lang="el-GR" dirty="0" smtClean="0"/>
              <a:t> 3.3 μ</a:t>
            </a:r>
            <a:r>
              <a:rPr lang="en-US" dirty="0" smtClean="0"/>
              <a:t>A, V1= 185 mV, V2=, 1.85 V V3=, 330 mV V4=, 3.3 V</a:t>
            </a:r>
          </a:p>
          <a:p>
            <a:r>
              <a:rPr lang="en-US" dirty="0" smtClean="0"/>
              <a:t>VA=</a:t>
            </a:r>
            <a:r>
              <a:rPr lang="en-US" b="1" dirty="0" smtClean="0"/>
              <a:t> </a:t>
            </a:r>
            <a:r>
              <a:rPr lang="en-US" dirty="0" smtClean="0"/>
              <a:t>14.82 V, VB= 12.97 V,VC=, 12.64 V ,VD= 9.34 V.</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tx2"/>
                </a:solidFill>
              </a:rPr>
              <a:t>Series Circuits-Summary</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400" dirty="0" smtClean="0"/>
              <a:t>The current is the same at all points in a series circuit. </a:t>
            </a:r>
          </a:p>
          <a:p>
            <a:r>
              <a:rPr lang="en-US" sz="2400" dirty="0" smtClean="0"/>
              <a:t>The total series resistance is the sum of all resistors in the series circuit. </a:t>
            </a:r>
          </a:p>
          <a:p>
            <a:r>
              <a:rPr lang="en-US" sz="2400" dirty="0" smtClean="0"/>
              <a:t>The total resistance between any two points in a series circuit is equal to the sum of all resistors connected in series between those two points. </a:t>
            </a:r>
          </a:p>
          <a:p>
            <a:r>
              <a:rPr lang="en-US" sz="2400" dirty="0" smtClean="0"/>
              <a:t>If all of the resistors in a series circuit are of equal value, the total resistance is the number of resistors multiplied by the resistance value of one resistor </a:t>
            </a:r>
          </a:p>
          <a:p>
            <a:r>
              <a:rPr lang="en-US" sz="2400" dirty="0" smtClean="0"/>
              <a:t>Voltage sources in series add algebraically. </a:t>
            </a:r>
          </a:p>
          <a:p>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Series Circuits-Summary </a:t>
            </a:r>
            <a:endParaRPr lang="en-US" sz="3600" b="1" dirty="0">
              <a:solidFill>
                <a:schemeClr val="tx2"/>
              </a:solidFill>
            </a:endParaRPr>
          </a:p>
        </p:txBody>
      </p:sp>
      <p:sp>
        <p:nvSpPr>
          <p:cNvPr id="3" name="Content Placeholder 2"/>
          <p:cNvSpPr>
            <a:spLocks noGrp="1"/>
          </p:cNvSpPr>
          <p:nvPr>
            <p:ph idx="1"/>
          </p:nvPr>
        </p:nvSpPr>
        <p:spPr/>
        <p:txBody>
          <a:bodyPr>
            <a:noAutofit/>
          </a:bodyPr>
          <a:lstStyle/>
          <a:p>
            <a:r>
              <a:rPr lang="en-US" sz="2400" dirty="0" smtClean="0"/>
              <a:t>Kirchhoff's voltage law: The sum of all the voltage drops around a single closed path in a circuit is equal to the total source voltage in that loop. </a:t>
            </a:r>
          </a:p>
          <a:p>
            <a:r>
              <a:rPr lang="en-US" sz="2400" dirty="0" smtClean="0"/>
              <a:t>Kirchhoff's voltage law: The algebraic sum of all the voltages (both source and drops) around a single closed path is zero. </a:t>
            </a:r>
          </a:p>
          <a:p>
            <a:r>
              <a:rPr lang="en-US" sz="2400" dirty="0" smtClean="0"/>
              <a:t>The voltage drops in a circuit are always opposite in polarity to the total source voltage. </a:t>
            </a:r>
          </a:p>
          <a:p>
            <a:r>
              <a:rPr lang="en-US" sz="2400" dirty="0" smtClean="0"/>
              <a:t>Conventional current is defined to be out of the positive side of a source and into the negative side. </a:t>
            </a:r>
          </a:p>
          <a:p>
            <a:r>
              <a:rPr lang="en-US" sz="2400" dirty="0" smtClean="0"/>
              <a:t>Conventional current is defined to be into the positive side of each resistor and out of the more negative (less positive) side. </a:t>
            </a:r>
          </a:p>
          <a:p>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Series Circuits-Summary </a:t>
            </a:r>
            <a:endParaRPr lang="en-US" sz="3600" b="1" dirty="0">
              <a:solidFill>
                <a:schemeClr val="tx2"/>
              </a:solidFill>
            </a:endParaRPr>
          </a:p>
        </p:txBody>
      </p:sp>
      <p:sp>
        <p:nvSpPr>
          <p:cNvPr id="3" name="Content Placeholder 2"/>
          <p:cNvSpPr>
            <a:spLocks noGrp="1"/>
          </p:cNvSpPr>
          <p:nvPr>
            <p:ph idx="1"/>
          </p:nvPr>
        </p:nvSpPr>
        <p:spPr/>
        <p:txBody>
          <a:bodyPr>
            <a:noAutofit/>
          </a:bodyPr>
          <a:lstStyle/>
          <a:p>
            <a:r>
              <a:rPr lang="en-US" sz="2400" dirty="0" smtClean="0"/>
              <a:t>A voltage drop results from a decrease in energy level across a resistor. </a:t>
            </a:r>
          </a:p>
          <a:p>
            <a:r>
              <a:rPr lang="en-US" sz="2400" dirty="0" smtClean="0"/>
              <a:t>A voltage divider is a series arrangement of resistors connected to a voltage source. </a:t>
            </a:r>
          </a:p>
          <a:p>
            <a:r>
              <a:rPr lang="en-US" sz="2400" dirty="0" smtClean="0"/>
              <a:t>A voltage divider is so named because the voltage drop across any resistor in the series circuit is divided down from the total voltage by an amount proportional to that resistance value in relation to the total resistance. </a:t>
            </a:r>
          </a:p>
          <a:p>
            <a:r>
              <a:rPr lang="en-US" sz="2400" dirty="0" smtClean="0"/>
              <a:t>A potentiometer can be used as an adjustable voltage divider. </a:t>
            </a:r>
          </a:p>
          <a:p>
            <a:r>
              <a:rPr lang="en-US" sz="2400" dirty="0" smtClean="0"/>
              <a:t>The total power in a resistive circuit is the sum of all the individual powers of the resistors making up the series circuit. </a:t>
            </a:r>
          </a:p>
          <a:p>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smtClean="0">
                <a:solidFill>
                  <a:schemeClr val="tx2"/>
                </a:solidFill>
              </a:rPr>
              <a:t>Series Circuits-Summary </a:t>
            </a:r>
            <a:endParaRPr lang="en-US" sz="3600" b="1" dirty="0">
              <a:solidFill>
                <a:schemeClr val="tx2"/>
              </a:solidFill>
            </a:endParaRPr>
          </a:p>
        </p:txBody>
      </p:sp>
      <p:sp>
        <p:nvSpPr>
          <p:cNvPr id="5" name="Content Placeholder 4"/>
          <p:cNvSpPr>
            <a:spLocks noGrp="1"/>
          </p:cNvSpPr>
          <p:nvPr>
            <p:ph idx="1"/>
          </p:nvPr>
        </p:nvSpPr>
        <p:spPr/>
        <p:txBody>
          <a:bodyPr>
            <a:noAutofit/>
          </a:bodyPr>
          <a:lstStyle/>
          <a:p>
            <a:r>
              <a:rPr lang="en-US" sz="2400" dirty="0" smtClean="0"/>
              <a:t>Ground (common) is zero volts with respect to all points referenced to it in the circuit. </a:t>
            </a:r>
          </a:p>
          <a:p>
            <a:r>
              <a:rPr lang="en-US" sz="2400" dirty="0" smtClean="0"/>
              <a:t>Negative ground is the term used when the negative side of the source is grounded. </a:t>
            </a:r>
          </a:p>
          <a:p>
            <a:r>
              <a:rPr lang="en-US" sz="2400" dirty="0" smtClean="0"/>
              <a:t>Positive ground is the term used when the positive side of the source is grounded. </a:t>
            </a:r>
          </a:p>
          <a:p>
            <a:r>
              <a:rPr lang="en-US" sz="2400" dirty="0" smtClean="0"/>
              <a:t>The voltage across an open component always equals the source voltage. </a:t>
            </a:r>
          </a:p>
          <a:p>
            <a:r>
              <a:rPr lang="en-US" sz="2400" dirty="0" smtClean="0"/>
              <a:t>The voltage across a shorted component is always 0 V. </a:t>
            </a:r>
          </a:p>
          <a:p>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000" b="1" dirty="0" smtClean="0">
                <a:solidFill>
                  <a:schemeClr val="tx2"/>
                </a:solidFill>
              </a:rPr>
              <a:t>PARALLEL CIRCUITS </a:t>
            </a:r>
            <a:r>
              <a:rPr lang="en-US" dirty="0" smtClean="0"/>
              <a:t/>
            </a:r>
            <a:br>
              <a:rPr lang="en-US" dirty="0" smtClean="0"/>
            </a:b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Resistors in Parallel </a:t>
            </a:r>
          </a:p>
          <a:p>
            <a:r>
              <a:rPr lang="en-US" dirty="0" smtClean="0"/>
              <a:t>Voltage in a Parallel Circuit </a:t>
            </a:r>
          </a:p>
          <a:p>
            <a:r>
              <a:rPr lang="en-US" dirty="0" smtClean="0"/>
              <a:t>Kirchhoff's Current Law </a:t>
            </a:r>
          </a:p>
          <a:p>
            <a:r>
              <a:rPr lang="en-US" dirty="0" smtClean="0"/>
              <a:t>Total Parallel Resistance </a:t>
            </a:r>
          </a:p>
          <a:p>
            <a:r>
              <a:rPr lang="en-US" dirty="0" smtClean="0"/>
              <a:t>Application of Ohm's Law </a:t>
            </a:r>
          </a:p>
          <a:p>
            <a:r>
              <a:rPr lang="en-US" dirty="0" smtClean="0"/>
              <a:t>Current Sources in Parallel </a:t>
            </a:r>
          </a:p>
          <a:p>
            <a:r>
              <a:rPr lang="en-US" dirty="0" smtClean="0"/>
              <a:t>Current Dividers </a:t>
            </a:r>
          </a:p>
          <a:p>
            <a:r>
              <a:rPr lang="en-US" dirty="0" smtClean="0"/>
              <a:t>Power in Parallel Circuits </a:t>
            </a:r>
          </a:p>
          <a:p>
            <a:r>
              <a:rPr lang="en-US" dirty="0" smtClean="0"/>
              <a:t>Parallel Circuit Applications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RESISTORS IN PARALLEL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When two or more resistors are individually connected between two separate points, they are in parallel with each other. A parallel circuit provides more than one path for current. </a:t>
            </a:r>
          </a:p>
          <a:p>
            <a:pPr algn="just">
              <a:buNone/>
            </a:pPr>
            <a:r>
              <a:rPr lang="en-US" sz="2400" dirty="0" smtClean="0"/>
              <a:t>     Each current path is called a </a:t>
            </a:r>
            <a:r>
              <a:rPr lang="en-US" sz="2400" dirty="0" smtClean="0">
                <a:solidFill>
                  <a:srgbClr val="C00000"/>
                </a:solidFill>
              </a:rPr>
              <a:t>branch</a:t>
            </a:r>
            <a:r>
              <a:rPr lang="en-US" sz="2400" dirty="0" smtClean="0"/>
              <a:t>, and a </a:t>
            </a:r>
            <a:r>
              <a:rPr lang="en-US" sz="2400" dirty="0" smtClean="0">
                <a:solidFill>
                  <a:srgbClr val="C00000"/>
                </a:solidFill>
              </a:rPr>
              <a:t>parallel circuit </a:t>
            </a:r>
            <a:r>
              <a:rPr lang="en-US" sz="2400" dirty="0" smtClean="0"/>
              <a:t>is one that has more than one branch. </a:t>
            </a:r>
          </a:p>
          <a:p>
            <a:endParaRPr lang="en-US" sz="2400" dirty="0"/>
          </a:p>
        </p:txBody>
      </p:sp>
      <p:pic>
        <p:nvPicPr>
          <p:cNvPr id="1026" name="Picture 2"/>
          <p:cNvPicPr>
            <a:picLocks noChangeAspect="1" noChangeArrowheads="1"/>
          </p:cNvPicPr>
          <p:nvPr/>
        </p:nvPicPr>
        <p:blipFill>
          <a:blip r:embed="rId2" cstate="print"/>
          <a:srcRect/>
          <a:stretch>
            <a:fillRect/>
          </a:stretch>
        </p:blipFill>
        <p:spPr bwMode="auto">
          <a:xfrm>
            <a:off x="838200" y="4495800"/>
            <a:ext cx="7548825" cy="1606550"/>
          </a:xfrm>
          <a:prstGeom prst="rect">
            <a:avLst/>
          </a:prstGeom>
          <a:noFill/>
          <a:ln w="9525">
            <a:noFill/>
            <a:miter lim="800000"/>
            <a:headEnd/>
            <a:tailEnd/>
          </a:ln>
        </p:spPr>
      </p:pic>
      <p:sp>
        <p:nvSpPr>
          <p:cNvPr id="5" name="Rectangle 4"/>
          <p:cNvSpPr/>
          <p:nvPr/>
        </p:nvSpPr>
        <p:spPr>
          <a:xfrm>
            <a:off x="3429000" y="6248400"/>
            <a:ext cx="2145074" cy="369332"/>
          </a:xfrm>
          <a:prstGeom prst="rect">
            <a:avLst/>
          </a:prstGeom>
        </p:spPr>
        <p:txBody>
          <a:bodyPr wrap="none">
            <a:spAutoFit/>
          </a:bodyPr>
          <a:lstStyle/>
          <a:p>
            <a:r>
              <a:rPr lang="en-US" b="1" i="1" dirty="0" smtClean="0"/>
              <a:t>Resistors in parallel. </a:t>
            </a:r>
            <a:endParaRPr lang="en-US" b="1"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RESISTORS IN PARALLEL </a:t>
            </a:r>
            <a:endParaRPr lang="en-US" sz="3600" dirty="0"/>
          </a:p>
        </p:txBody>
      </p:sp>
      <p:sp>
        <p:nvSpPr>
          <p:cNvPr id="3" name="Content Placeholder 2"/>
          <p:cNvSpPr>
            <a:spLocks noGrp="1"/>
          </p:cNvSpPr>
          <p:nvPr>
            <p:ph idx="1"/>
          </p:nvPr>
        </p:nvSpPr>
        <p:spPr/>
        <p:txBody>
          <a:bodyPr>
            <a:normAutofit/>
          </a:bodyPr>
          <a:lstStyle/>
          <a:p>
            <a:pPr>
              <a:buNone/>
            </a:pPr>
            <a:r>
              <a:rPr lang="en-US" sz="2400" dirty="0" smtClean="0"/>
              <a:t>     A rule for Identifying parallel circuits is as follows: </a:t>
            </a:r>
          </a:p>
          <a:p>
            <a:pPr>
              <a:buNone/>
            </a:pPr>
            <a:endParaRPr lang="en-US" sz="2400" dirty="0" smtClean="0"/>
          </a:p>
          <a:p>
            <a:pPr>
              <a:buNone/>
            </a:pPr>
            <a:r>
              <a:rPr lang="en-US" sz="2400" dirty="0" smtClean="0"/>
              <a:t>     </a:t>
            </a:r>
            <a:r>
              <a:rPr lang="en-US" sz="2400" i="1" dirty="0" smtClean="0">
                <a:solidFill>
                  <a:srgbClr val="C00000"/>
                </a:solidFill>
              </a:rPr>
              <a:t>If there is more than one current path (branch) between two separate points and if the voltage between those two points also appears across each of the branches, then there is a parallel circuit between those two points. </a:t>
            </a:r>
          </a:p>
          <a:p>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sz="3600" b="1" dirty="0" smtClean="0">
                <a:solidFill>
                  <a:schemeClr val="tx2"/>
                </a:solidFill>
              </a:rPr>
              <a:t>VOLTAGE IN A PARALLEL CIRCUIT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400" dirty="0" smtClean="0"/>
              <a:t>     The voltage across any given branch of a parallel circuit is equal to the voltage across each of the other branches in parallel. </a:t>
            </a:r>
            <a:endParaRPr lang="en-US" sz="2400" dirty="0"/>
          </a:p>
        </p:txBody>
      </p:sp>
      <p:pic>
        <p:nvPicPr>
          <p:cNvPr id="2050" name="Picture 2"/>
          <p:cNvPicPr>
            <a:picLocks noChangeAspect="1" noChangeArrowheads="1"/>
          </p:cNvPicPr>
          <p:nvPr/>
        </p:nvPicPr>
        <p:blipFill>
          <a:blip r:embed="rId2" cstate="print"/>
          <a:srcRect/>
          <a:stretch>
            <a:fillRect/>
          </a:stretch>
        </p:blipFill>
        <p:spPr bwMode="auto">
          <a:xfrm>
            <a:off x="2362200" y="2971800"/>
            <a:ext cx="4262125" cy="2795587"/>
          </a:xfrm>
          <a:prstGeom prst="rect">
            <a:avLst/>
          </a:prstGeom>
          <a:noFill/>
          <a:ln w="9525">
            <a:noFill/>
            <a:miter lim="800000"/>
            <a:headEnd/>
            <a:tailEnd/>
          </a:ln>
        </p:spPr>
      </p:pic>
      <p:sp>
        <p:nvSpPr>
          <p:cNvPr id="5" name="Rectangle 4"/>
          <p:cNvSpPr/>
          <p:nvPr/>
        </p:nvSpPr>
        <p:spPr>
          <a:xfrm>
            <a:off x="2286000" y="5943600"/>
            <a:ext cx="4876800" cy="369332"/>
          </a:xfrm>
          <a:prstGeom prst="rect">
            <a:avLst/>
          </a:prstGeom>
        </p:spPr>
        <p:txBody>
          <a:bodyPr wrap="square">
            <a:spAutoFit/>
          </a:bodyPr>
          <a:lstStyle/>
          <a:p>
            <a:r>
              <a:rPr lang="en-US" b="1" i="1" dirty="0" smtClean="0"/>
              <a:t>Voltage across parallel branches is the same. </a:t>
            </a:r>
            <a:endParaRPr lang="en-US" b="1"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pPr algn="l"/>
            <a:r>
              <a:rPr lang="en-US" sz="2400" dirty="0" smtClean="0"/>
              <a:t>Determine the voltage across each resistor in the following Figure. </a:t>
            </a:r>
            <a:br>
              <a:rPr lang="en-US" sz="2400" dirty="0" smtClean="0"/>
            </a:br>
            <a:endParaRPr lang="en-US" sz="24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3979060" y="1752600"/>
            <a:ext cx="4399765" cy="1785937"/>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In the following Figure, how much voltage does voltmeter 1 indicate? Voltmeter 2? </a:t>
            </a:r>
            <a:endParaRPr lang="en-US" sz="2400"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print"/>
          <a:srcRect/>
          <a:stretch>
            <a:fillRect/>
          </a:stretch>
        </p:blipFill>
        <p:spPr bwMode="auto">
          <a:xfrm>
            <a:off x="5645779" y="1508964"/>
            <a:ext cx="3098171" cy="192003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KIRCHHOFF'S CURRENT LAW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Kirchhoff's voltage law deals with voltages in a single closed path. Kirchhoff s current law applies to currents in multiple paths. </a:t>
            </a:r>
          </a:p>
          <a:p>
            <a:pPr algn="just">
              <a:buNone/>
            </a:pPr>
            <a:endParaRPr lang="en-US" sz="2400" dirty="0" smtClean="0"/>
          </a:p>
          <a:p>
            <a:pPr algn="just">
              <a:buNone/>
            </a:pPr>
            <a:r>
              <a:rPr lang="en-US" sz="2400" dirty="0" smtClean="0"/>
              <a:t>     Kirchhoff's current law, often abbreviated KCL, can be stated as follows: </a:t>
            </a:r>
          </a:p>
          <a:p>
            <a:pPr algn="just">
              <a:buNone/>
            </a:pPr>
            <a:r>
              <a:rPr lang="en-US" sz="2400" dirty="0" smtClean="0">
                <a:solidFill>
                  <a:srgbClr val="C00000"/>
                </a:solidFill>
              </a:rPr>
              <a:t>     ‘’The sum of the currents into a node (total current in) is equal to the sum of the currents out of that node (total current out)’’. </a:t>
            </a:r>
          </a:p>
          <a:p>
            <a:pPr algn="just">
              <a:buNone/>
            </a:pPr>
            <a:endParaRPr lang="en-US" sz="2400" dirty="0" smtClean="0"/>
          </a:p>
          <a:p>
            <a:pPr algn="just"/>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KIRCHHOFF'S CURRENT LAW </a:t>
            </a:r>
            <a:endParaRPr lang="en-US" sz="3600" dirty="0"/>
          </a:p>
        </p:txBody>
      </p:sp>
      <p:sp>
        <p:nvSpPr>
          <p:cNvPr id="3" name="Content Placeholder 2"/>
          <p:cNvSpPr>
            <a:spLocks noGrp="1"/>
          </p:cNvSpPr>
          <p:nvPr>
            <p:ph idx="1"/>
          </p:nvPr>
        </p:nvSpPr>
        <p:spPr/>
        <p:txBody>
          <a:bodyPr>
            <a:normAutofit/>
          </a:bodyPr>
          <a:lstStyle/>
          <a:p>
            <a:pPr algn="just">
              <a:buNone/>
            </a:pPr>
            <a:r>
              <a:rPr lang="en-US" sz="2400" dirty="0" smtClean="0"/>
              <a:t>     A </a:t>
            </a:r>
            <a:r>
              <a:rPr lang="en-US" sz="2400" dirty="0" smtClean="0">
                <a:solidFill>
                  <a:srgbClr val="C00000"/>
                </a:solidFill>
              </a:rPr>
              <a:t>node</a:t>
            </a:r>
            <a:r>
              <a:rPr lang="en-US" sz="2400" dirty="0" smtClean="0"/>
              <a:t> is any point or junction in a circuit where two or more components are connected. In a parallel circuit, a </a:t>
            </a:r>
            <a:r>
              <a:rPr lang="en-US" sz="2400" dirty="0" smtClean="0">
                <a:solidFill>
                  <a:srgbClr val="C00000"/>
                </a:solidFill>
              </a:rPr>
              <a:t>node</a:t>
            </a:r>
            <a:r>
              <a:rPr lang="en-US" sz="2400" dirty="0" smtClean="0"/>
              <a:t> or </a:t>
            </a:r>
            <a:r>
              <a:rPr lang="en-US" sz="2400" dirty="0" smtClean="0">
                <a:solidFill>
                  <a:srgbClr val="C00000"/>
                </a:solidFill>
              </a:rPr>
              <a:t>junction</a:t>
            </a:r>
            <a:r>
              <a:rPr lang="en-US" sz="2400" dirty="0" smtClean="0"/>
              <a:t> is a point where the parallel branches come together. </a:t>
            </a:r>
          </a:p>
          <a:p>
            <a:pPr algn="just">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4724400" y="3048000"/>
            <a:ext cx="3097213" cy="3540671"/>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972018" y="3733800"/>
            <a:ext cx="1780708" cy="347663"/>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990600" y="5638800"/>
            <a:ext cx="1780708" cy="347663"/>
          </a:xfrm>
          <a:prstGeom prst="rect">
            <a:avLst/>
          </a:prstGeom>
          <a:noFill/>
          <a:ln w="9525">
            <a:noFill/>
            <a:miter lim="800000"/>
            <a:headEnd/>
            <a:tailEnd/>
          </a:ln>
        </p:spPr>
      </p:pic>
      <p:sp>
        <p:nvSpPr>
          <p:cNvPr id="9" name="Rectangle 8"/>
          <p:cNvSpPr/>
          <p:nvPr/>
        </p:nvSpPr>
        <p:spPr>
          <a:xfrm>
            <a:off x="914400" y="3048000"/>
            <a:ext cx="931665" cy="369332"/>
          </a:xfrm>
          <a:prstGeom prst="rect">
            <a:avLst/>
          </a:prstGeom>
        </p:spPr>
        <p:txBody>
          <a:bodyPr wrap="none">
            <a:spAutoFit/>
          </a:bodyPr>
          <a:lstStyle/>
          <a:p>
            <a:r>
              <a:rPr lang="en-US" dirty="0" smtClean="0"/>
              <a:t>Node A </a:t>
            </a:r>
            <a:endParaRPr lang="en-US" dirty="0"/>
          </a:p>
        </p:txBody>
      </p:sp>
      <p:sp>
        <p:nvSpPr>
          <p:cNvPr id="10" name="Rectangle 9"/>
          <p:cNvSpPr/>
          <p:nvPr/>
        </p:nvSpPr>
        <p:spPr>
          <a:xfrm>
            <a:off x="914400" y="5029200"/>
            <a:ext cx="923651" cy="369332"/>
          </a:xfrm>
          <a:prstGeom prst="rect">
            <a:avLst/>
          </a:prstGeom>
        </p:spPr>
        <p:txBody>
          <a:bodyPr wrap="none">
            <a:spAutoFit/>
          </a:bodyPr>
          <a:lstStyle/>
          <a:p>
            <a:r>
              <a:rPr lang="en-US" dirty="0" smtClean="0"/>
              <a:t>Node B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
            </a:r>
            <a:br>
              <a:rPr lang="en-US" sz="2800" dirty="0" smtClean="0"/>
            </a:br>
            <a:r>
              <a:rPr lang="en-US" sz="3200" b="1" dirty="0" smtClean="0">
                <a:solidFill>
                  <a:schemeClr val="tx2"/>
                </a:solidFill>
              </a:rPr>
              <a:t>Generalized circuit node illustrating Kirchhoff's current law. </a:t>
            </a:r>
            <a:r>
              <a:rPr lang="en-US" sz="2800" dirty="0" smtClean="0"/>
              <a:t/>
            </a:r>
            <a:br>
              <a:rPr lang="en-US" sz="2800" dirty="0" smtClean="0"/>
            </a:br>
            <a:endParaRPr lang="en-US" sz="2800" dirty="0"/>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2895600" y="1524000"/>
            <a:ext cx="3276600" cy="2770383"/>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1371600" y="4572000"/>
            <a:ext cx="6242546" cy="338137"/>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1371600" y="5181600"/>
            <a:ext cx="6512305" cy="347663"/>
          </a:xfrm>
          <a:prstGeom prst="rect">
            <a:avLst/>
          </a:prstGeom>
          <a:noFill/>
          <a:ln w="9525">
            <a:noFill/>
            <a:miter lim="800000"/>
            <a:headEnd/>
            <a:tailEnd/>
          </a:ln>
        </p:spPr>
      </p:pic>
      <p:sp>
        <p:nvSpPr>
          <p:cNvPr id="7" name="Rectangle 6"/>
          <p:cNvSpPr/>
          <p:nvPr/>
        </p:nvSpPr>
        <p:spPr>
          <a:xfrm>
            <a:off x="762000" y="5943600"/>
            <a:ext cx="7772400" cy="369332"/>
          </a:xfrm>
          <a:prstGeom prst="rect">
            <a:avLst/>
          </a:prstGeom>
        </p:spPr>
        <p:txBody>
          <a:bodyPr wrap="square">
            <a:spAutoFit/>
          </a:bodyPr>
          <a:lstStyle/>
          <a:p>
            <a:r>
              <a:rPr lang="en-US" dirty="0" smtClean="0"/>
              <a:t>The algebraic sum of all the currents entering and leaving a node is equal to zero.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82000" cy="1143000"/>
          </a:xfrm>
        </p:spPr>
        <p:txBody>
          <a:bodyPr>
            <a:noAutofit/>
          </a:bodyPr>
          <a:lstStyle/>
          <a:p>
            <a:pPr algn="l"/>
            <a:r>
              <a:rPr lang="en-US" sz="2400" dirty="0" smtClean="0"/>
              <a:t>The branch currents are shown in the circuit of following Figure. Determine the total current entering node A and the total current leaving node B. </a:t>
            </a:r>
            <a:br>
              <a:rPr lang="en-US" sz="2400" dirty="0" smtClean="0"/>
            </a:br>
            <a:endParaRPr lang="en-US" sz="2400"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cstate="print"/>
          <a:srcRect/>
          <a:stretch>
            <a:fillRect/>
          </a:stretch>
        </p:blipFill>
        <p:spPr bwMode="auto">
          <a:xfrm>
            <a:off x="5725179" y="1295400"/>
            <a:ext cx="2866371" cy="2005013"/>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Determine the current I</a:t>
            </a:r>
            <a:r>
              <a:rPr lang="en-US" sz="2400" baseline="-25000" dirty="0" smtClean="0"/>
              <a:t>2</a:t>
            </a:r>
            <a:r>
              <a:rPr lang="en-US" sz="2400" dirty="0" smtClean="0"/>
              <a:t> through R</a:t>
            </a:r>
            <a:r>
              <a:rPr lang="en-US" sz="2400" baseline="-25000" dirty="0" smtClean="0"/>
              <a:t>2</a:t>
            </a:r>
            <a:r>
              <a:rPr lang="en-US" sz="2400" dirty="0" smtClean="0"/>
              <a:t> in the following Figure. </a:t>
            </a:r>
            <a:br>
              <a:rPr lang="en-US" sz="2400" dirty="0" smtClean="0"/>
            </a:br>
            <a:endParaRPr lang="en-US" sz="2400" dirty="0"/>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4578350" y="1524000"/>
            <a:ext cx="4095750" cy="1828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Use Kirchhoff's current law to find the current measured by ammeters  A3 and A5 in the following Figure. </a:t>
            </a:r>
            <a:br>
              <a:rPr lang="en-US" sz="2400" dirty="0" smtClean="0"/>
            </a:br>
            <a:endParaRPr lang="en-US" sz="24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cstate="print"/>
          <a:srcRect/>
          <a:stretch>
            <a:fillRect/>
          </a:stretch>
        </p:blipFill>
        <p:spPr bwMode="auto">
          <a:xfrm>
            <a:off x="4953000" y="1394992"/>
            <a:ext cx="3687763" cy="1908596"/>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TOTAL PARALLEL RESISTANCE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When resistors are connected in parallel, the total resistance of the circuit decreases. The total resistance of a parallel circuit is always less than the value of the smallest resistor. For example, if a 10 </a:t>
            </a:r>
            <a:r>
              <a:rPr lang="el-GR" sz="2400" dirty="0" smtClean="0"/>
              <a:t>Ω</a:t>
            </a:r>
            <a:r>
              <a:rPr lang="en-US" sz="2400" dirty="0" smtClean="0"/>
              <a:t> resistor and a 100 </a:t>
            </a:r>
            <a:r>
              <a:rPr lang="el-GR" sz="2400" dirty="0" smtClean="0"/>
              <a:t>Ω</a:t>
            </a:r>
            <a:r>
              <a:rPr lang="en-US" sz="2400" dirty="0" smtClean="0"/>
              <a:t> resistor are connected in parallel the total resistance is less than 10 </a:t>
            </a:r>
            <a:r>
              <a:rPr lang="el-GR" sz="2400" dirty="0" smtClean="0"/>
              <a:t>Ω</a:t>
            </a:r>
            <a:r>
              <a:rPr lang="en-US" sz="2400" dirty="0" smtClean="0"/>
              <a:t>. </a:t>
            </a:r>
          </a:p>
          <a:p>
            <a:pPr algn="just"/>
            <a:endParaRPr lang="en-US" sz="2400" dirty="0"/>
          </a:p>
        </p:txBody>
      </p:sp>
      <p:pic>
        <p:nvPicPr>
          <p:cNvPr id="10242" name="Picture 2"/>
          <p:cNvPicPr>
            <a:picLocks noChangeAspect="1" noChangeArrowheads="1"/>
          </p:cNvPicPr>
          <p:nvPr/>
        </p:nvPicPr>
        <p:blipFill>
          <a:blip r:embed="rId2" cstate="print"/>
          <a:srcRect/>
          <a:stretch>
            <a:fillRect/>
          </a:stretch>
        </p:blipFill>
        <p:spPr bwMode="auto">
          <a:xfrm>
            <a:off x="1905000" y="3733800"/>
            <a:ext cx="5642562" cy="1947863"/>
          </a:xfrm>
          <a:prstGeom prst="rect">
            <a:avLst/>
          </a:prstGeom>
          <a:noFill/>
          <a:ln w="9525">
            <a:noFill/>
            <a:miter lim="800000"/>
            <a:headEnd/>
            <a:tailEnd/>
          </a:ln>
        </p:spPr>
      </p:pic>
      <p:sp>
        <p:nvSpPr>
          <p:cNvPr id="5" name="Rectangle 4"/>
          <p:cNvSpPr/>
          <p:nvPr/>
        </p:nvSpPr>
        <p:spPr>
          <a:xfrm>
            <a:off x="609600" y="6019800"/>
            <a:ext cx="8077200" cy="369332"/>
          </a:xfrm>
          <a:prstGeom prst="rect">
            <a:avLst/>
          </a:prstGeom>
        </p:spPr>
        <p:txBody>
          <a:bodyPr wrap="square">
            <a:spAutoFit/>
          </a:bodyPr>
          <a:lstStyle/>
          <a:p>
            <a:r>
              <a:rPr lang="en-US" b="1" i="1" dirty="0" smtClean="0"/>
              <a:t>Addition of resistors in parallel reduces total resistance and increases total current. </a:t>
            </a:r>
            <a:endParaRPr lang="en-US" b="1" i="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Formula for Total Parallel Resistance</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r>
              <a:rPr lang="en-US" sz="2400" dirty="0" smtClean="0"/>
              <a:t>The circuit in the following Figure shows a general case of n resistors in parallel (n can be any number).</a:t>
            </a:r>
          </a:p>
          <a:p>
            <a:endParaRPr lang="en-US" sz="2400" dirty="0" smtClean="0"/>
          </a:p>
          <a:p>
            <a:endParaRPr lang="en-US" sz="2400" dirty="0" smtClean="0"/>
          </a:p>
          <a:p>
            <a:endParaRPr lang="en-US" sz="2400" dirty="0" smtClean="0"/>
          </a:p>
          <a:p>
            <a:endParaRPr lang="en-US" sz="2400" dirty="0" smtClean="0"/>
          </a:p>
          <a:p>
            <a:endParaRPr lang="en-US" sz="2400" dirty="0" smtClean="0"/>
          </a:p>
          <a:p>
            <a:r>
              <a:rPr lang="en-US" sz="2400" dirty="0" smtClean="0"/>
              <a:t>From Kirchhoff's current law, the equation for current is</a:t>
            </a:r>
            <a:endParaRPr lang="en-US" sz="2400" dirty="0"/>
          </a:p>
        </p:txBody>
      </p:sp>
      <p:pic>
        <p:nvPicPr>
          <p:cNvPr id="11266" name="Picture 2"/>
          <p:cNvPicPr>
            <a:picLocks noChangeAspect="1" noChangeArrowheads="1"/>
          </p:cNvPicPr>
          <p:nvPr/>
        </p:nvPicPr>
        <p:blipFill>
          <a:blip r:embed="rId2" cstate="print"/>
          <a:srcRect/>
          <a:stretch>
            <a:fillRect/>
          </a:stretch>
        </p:blipFill>
        <p:spPr bwMode="auto">
          <a:xfrm>
            <a:off x="2590800" y="2667000"/>
            <a:ext cx="4135036" cy="1519237"/>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2590800" y="5486400"/>
            <a:ext cx="3746279" cy="388938"/>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Calculate the total parallel resistance between points A and B of the circuit in the following Figure.</a:t>
            </a:r>
            <a:endParaRPr lang="en-US" sz="2400"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cstate="print"/>
          <a:srcRect/>
          <a:stretch>
            <a:fillRect/>
          </a:stretch>
        </p:blipFill>
        <p:spPr bwMode="auto">
          <a:xfrm>
            <a:off x="5867400" y="1600200"/>
            <a:ext cx="2730762" cy="1547813"/>
          </a:xfrm>
          <a:prstGeom prst="rect">
            <a:avLst/>
          </a:prstGeom>
          <a:noFill/>
          <a:ln w="9525">
            <a:noFill/>
            <a:miter lim="800000"/>
            <a:headEnd/>
            <a:tailEnd/>
          </a:ln>
        </p:spPr>
      </p:pic>
      <p:sp>
        <p:nvSpPr>
          <p:cNvPr id="5" name="Rectangle 4"/>
          <p:cNvSpPr/>
          <p:nvPr/>
        </p:nvSpPr>
        <p:spPr>
          <a:xfrm>
            <a:off x="5203498" y="6488668"/>
            <a:ext cx="3999813" cy="369332"/>
          </a:xfrm>
          <a:prstGeom prst="rect">
            <a:avLst/>
          </a:prstGeom>
        </p:spPr>
        <p:txBody>
          <a:bodyPr wrap="none">
            <a:spAutoFit/>
          </a:bodyPr>
          <a:lstStyle/>
          <a:p>
            <a:r>
              <a:rPr lang="en-US" dirty="0" smtClean="0"/>
              <a:t>1OmS, 21.3 </a:t>
            </a:r>
            <a:r>
              <a:rPr lang="en-US" dirty="0" err="1" smtClean="0"/>
              <a:t>mS</a:t>
            </a:r>
            <a:r>
              <a:rPr lang="en-US" dirty="0" smtClean="0"/>
              <a:t>, 45.5 </a:t>
            </a:r>
            <a:r>
              <a:rPr lang="en-US" dirty="0" err="1" smtClean="0"/>
              <a:t>mS</a:t>
            </a:r>
            <a:r>
              <a:rPr lang="en-US" dirty="0" smtClean="0"/>
              <a:t>, 76.8 </a:t>
            </a:r>
            <a:r>
              <a:rPr lang="en-US" dirty="0" err="1" smtClean="0"/>
              <a:t>mS</a:t>
            </a:r>
            <a:r>
              <a:rPr lang="en-US" dirty="0" smtClean="0"/>
              <a:t>, 130</a:t>
            </a:r>
            <a:r>
              <a:rPr lang="el-GR" dirty="0" smtClean="0"/>
              <a:t>Ω</a:t>
            </a:r>
            <a:r>
              <a:rPr lang="en-US" dirty="0" smtClean="0"/>
              <a:t>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Case of Two Resistors in Parallel</a:t>
            </a:r>
            <a:endParaRPr lang="en-US" sz="3600" b="1" dirty="0">
              <a:solidFill>
                <a:schemeClr val="tx2"/>
              </a:solidFill>
            </a:endParaRPr>
          </a:p>
        </p:txBody>
      </p:sp>
      <p:sp>
        <p:nvSpPr>
          <p:cNvPr id="3" name="Content Placeholder 2"/>
          <p:cNvSpPr>
            <a:spLocks noGrp="1"/>
          </p:cNvSpPr>
          <p:nvPr>
            <p:ph idx="1"/>
          </p:nvPr>
        </p:nvSpPr>
        <p:spPr/>
        <p:txBody>
          <a:bodyPr/>
          <a:lstStyle/>
          <a:p>
            <a:endParaRPr lang="en-US"/>
          </a:p>
        </p:txBody>
      </p:sp>
      <p:sp>
        <p:nvSpPr>
          <p:cNvPr id="4" name="Rectangle 3"/>
          <p:cNvSpPr/>
          <p:nvPr/>
        </p:nvSpPr>
        <p:spPr>
          <a:xfrm>
            <a:off x="381000" y="5791200"/>
            <a:ext cx="8610600" cy="830997"/>
          </a:xfrm>
          <a:prstGeom prst="rect">
            <a:avLst/>
          </a:prstGeom>
        </p:spPr>
        <p:txBody>
          <a:bodyPr wrap="square">
            <a:spAutoFit/>
          </a:bodyPr>
          <a:lstStyle/>
          <a:p>
            <a:r>
              <a:rPr lang="en-US" sz="2400" dirty="0" smtClean="0"/>
              <a:t>The total resistance for two resistors in parallel is equal to the product of the two resistors divided by the sum of the two resistors. </a:t>
            </a:r>
            <a:endParaRPr lang="en-US"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The Case of Equal-Value Resistors in Parallel</a:t>
            </a:r>
            <a:endParaRPr lang="en-US" sz="3600" b="1" dirty="0">
              <a:solidFill>
                <a:schemeClr val="tx2"/>
              </a:solidFill>
            </a:endParaRP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Determining an Unknown Parallel Resistor</a:t>
            </a:r>
            <a:endParaRPr lang="en-US" sz="3600" b="1" dirty="0">
              <a:solidFill>
                <a:schemeClr val="tx2"/>
              </a:solidFill>
            </a:endParaRPr>
          </a:p>
        </p:txBody>
      </p:sp>
      <p:sp>
        <p:nvSpPr>
          <p:cNvPr id="3" name="Content Placeholder 2"/>
          <p:cNvSpPr>
            <a:spLocks noGrp="1"/>
          </p:cNvSpPr>
          <p:nvPr>
            <p:ph idx="1"/>
          </p:nvPr>
        </p:nvSpPr>
        <p:spPr/>
        <p:txBody>
          <a:bodyPr/>
          <a:lstStyle/>
          <a:p>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2286000" y="1676400"/>
            <a:ext cx="1657804" cy="6826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Four 8 </a:t>
            </a:r>
            <a:r>
              <a:rPr lang="el-GR" sz="2400" dirty="0" smtClean="0"/>
              <a:t>Ω</a:t>
            </a:r>
            <a:r>
              <a:rPr lang="en-US" sz="2400" dirty="0" smtClean="0"/>
              <a:t> speakers are connected in parallel to the output of an amplifier. What is the total resistance across the output of the amplifier?</a:t>
            </a:r>
            <a:endParaRPr lang="en-US" sz="2400"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8380649" y="6488668"/>
            <a:ext cx="795411" cy="369332"/>
          </a:xfrm>
          <a:prstGeom prst="rect">
            <a:avLst/>
          </a:prstGeom>
        </p:spPr>
        <p:txBody>
          <a:bodyPr wrap="none">
            <a:spAutoFit/>
          </a:bodyPr>
          <a:lstStyle/>
          <a:p>
            <a:r>
              <a:rPr lang="en-US" dirty="0" smtClean="0"/>
              <a:t>275 </a:t>
            </a:r>
            <a:r>
              <a:rPr lang="el-GR" dirty="0" smtClean="0"/>
              <a:t>Ω</a:t>
            </a:r>
            <a:r>
              <a:rPr lang="en-US" dirty="0" smtClean="0"/>
              <a:t>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itle 3"/>
          <p:cNvSpPr>
            <a:spLocks noGrp="1"/>
          </p:cNvSpPr>
          <p:nvPr>
            <p:ph type="title"/>
          </p:nvPr>
        </p:nvSpPr>
        <p:spPr>
          <a:xfrm>
            <a:off x="457200" y="274638"/>
            <a:ext cx="8229600" cy="1200329"/>
          </a:xfrm>
          <a:prstGeom prst="rect">
            <a:avLst/>
          </a:prstGeom>
        </p:spPr>
        <p:txBody>
          <a:bodyPr wrap="square">
            <a:spAutoFit/>
          </a:bodyPr>
          <a:lstStyle/>
          <a:p>
            <a:pPr algn="l"/>
            <a:r>
              <a:rPr lang="en-US" sz="2400" dirty="0" smtClean="0"/>
              <a:t>Suppose that </a:t>
            </a:r>
            <a:r>
              <a:rPr lang="en-US" sz="2400" dirty="0" smtClean="0"/>
              <a:t>you wish to obtain a resistance as close to 150</a:t>
            </a:r>
            <a:r>
              <a:rPr lang="el-GR" sz="2400" dirty="0" smtClean="0"/>
              <a:t> Ω</a:t>
            </a:r>
            <a:r>
              <a:rPr lang="en-US" sz="2400" dirty="0" smtClean="0"/>
              <a:t> as possible by combining two resistors in parallel. There is a 330 </a:t>
            </a:r>
            <a:r>
              <a:rPr lang="el-GR" sz="2400" dirty="0" smtClean="0"/>
              <a:t>Ω </a:t>
            </a:r>
            <a:r>
              <a:rPr lang="en-US" sz="2400" dirty="0" smtClean="0"/>
              <a:t>resistor </a:t>
            </a:r>
            <a:r>
              <a:rPr lang="en-US" sz="2400" dirty="0" smtClean="0"/>
              <a:t>available. What other value do you need?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1334</Words>
  <Application>Microsoft Office PowerPoint</Application>
  <PresentationFormat>On-screen Show (4:3)</PresentationFormat>
  <Paragraphs>115</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Previous Lecture 7 (Problems Solving)</vt:lpstr>
      <vt:lpstr>Problems Solving</vt:lpstr>
      <vt:lpstr>Problems related to Voltage Dividers </vt:lpstr>
      <vt:lpstr>Q.2 Determine the voltage with respect to ground for output A, B, and C in the following Figure.</vt:lpstr>
      <vt:lpstr>Q.3 What is the voltage across each resistor in the following Figure? R is the lowest-value resistor, and all others are multiples of that value as indicated.</vt:lpstr>
      <vt:lpstr>Problems related to Power in Series Circuits</vt:lpstr>
      <vt:lpstr> Q.2 A certain series circuit consists of a 1/8 W resistor, a 1/4 W resistor and a 1/2 W resistor. The total resistance is 2400 Ω. If each of the resistors is operating in the circuit at its maximum power dissipation, determine the following: (Solved on 2 slides)  (a) I  (b) VT  (c) The value of each resistor</vt:lpstr>
      <vt:lpstr>Slide 8</vt:lpstr>
      <vt:lpstr>Problems related to Voltage Measurements</vt:lpstr>
      <vt:lpstr>Slide 10</vt:lpstr>
      <vt:lpstr>Series Circuits-Summary </vt:lpstr>
      <vt:lpstr>Series Circuits-Summary </vt:lpstr>
      <vt:lpstr>Series Circuits-Summary </vt:lpstr>
      <vt:lpstr>Series Circuits-Summary </vt:lpstr>
      <vt:lpstr> PARALLEL CIRCUITS  </vt:lpstr>
      <vt:lpstr>RESISTORS IN PARALLEL </vt:lpstr>
      <vt:lpstr>RESISTORS IN PARALLEL </vt:lpstr>
      <vt:lpstr>VOLTAGE IN A PARALLEL CIRCUIT </vt:lpstr>
      <vt:lpstr>Determine the voltage across each resistor in the following Figure.  </vt:lpstr>
      <vt:lpstr>In the following Figure, how much voltage does voltmeter 1 indicate? Voltmeter 2? </vt:lpstr>
      <vt:lpstr>KIRCHHOFF'S CURRENT LAW </vt:lpstr>
      <vt:lpstr>KIRCHHOFF'S CURRENT LAW </vt:lpstr>
      <vt:lpstr> Generalized circuit node illustrating Kirchhoff's current law.  </vt:lpstr>
      <vt:lpstr>The branch currents are shown in the circuit of following Figure. Determine the total current entering node A and the total current leaving node B.  </vt:lpstr>
      <vt:lpstr>Determine the current I2 through R2 in the following Figure.  </vt:lpstr>
      <vt:lpstr>Use Kirchhoff's current law to find the current measured by ammeters  A3 and A5 in the following Figure.  </vt:lpstr>
      <vt:lpstr>TOTAL PARALLEL RESISTANCE </vt:lpstr>
      <vt:lpstr>Formula for Total Parallel Resistance</vt:lpstr>
      <vt:lpstr>Slide 29</vt:lpstr>
      <vt:lpstr>Calculate the total parallel resistance between points A and B of the circuit in the following Figure.</vt:lpstr>
      <vt:lpstr>The Case of Two Resistors in Parallel</vt:lpstr>
      <vt:lpstr>The Case of Equal-Value Resistors in Parallel</vt:lpstr>
      <vt:lpstr>Determining an Unknown Parallel Resistor</vt:lpstr>
      <vt:lpstr>Four 8 Ω speakers are connected in parallel to the output of an amplifier. What is the total resistance across the output of the amplifier?</vt:lpstr>
      <vt:lpstr>Suppose that you wish to obtain a resistance as close to 150 Ω as possible by combining two resistors in parallel. There is a 330 Ω resistor available. What other value do you need?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14</cp:revision>
  <dcterms:created xsi:type="dcterms:W3CDTF">2012-07-12T05:47:46Z</dcterms:created>
  <dcterms:modified xsi:type="dcterms:W3CDTF">2012-07-12T08:27:36Z</dcterms:modified>
</cp:coreProperties>
</file>