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2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Previous Lecture 6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Resistors in Series </a:t>
            </a:r>
          </a:p>
          <a:p>
            <a:r>
              <a:rPr lang="en-US" dirty="0" smtClean="0"/>
              <a:t>Current in a Series Circuit </a:t>
            </a:r>
          </a:p>
          <a:p>
            <a:r>
              <a:rPr lang="en-US" dirty="0" smtClean="0"/>
              <a:t>Total Series Resistance </a:t>
            </a:r>
          </a:p>
          <a:p>
            <a:r>
              <a:rPr lang="en-US" dirty="0" smtClean="0"/>
              <a:t>Application of Ohm's Law </a:t>
            </a:r>
          </a:p>
          <a:p>
            <a:r>
              <a:rPr lang="en-US" dirty="0" smtClean="0"/>
              <a:t>Voltage Sources in Series </a:t>
            </a:r>
          </a:p>
          <a:p>
            <a:r>
              <a:rPr lang="en-US" dirty="0" smtClean="0"/>
              <a:t>Kirchhoff's Voltage Law </a:t>
            </a:r>
          </a:p>
          <a:p>
            <a:r>
              <a:rPr lang="en-US" dirty="0" smtClean="0"/>
              <a:t>Voltage Dividers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Series Circuits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Power in Series Circuits </a:t>
            </a:r>
          </a:p>
          <a:p>
            <a:r>
              <a:rPr lang="en-US" dirty="0" smtClean="0"/>
              <a:t>Voltage Measurements</a:t>
            </a:r>
          </a:p>
          <a:p>
            <a:r>
              <a:rPr lang="en-US" dirty="0" smtClean="0"/>
              <a:t>Problems Solving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7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POWER IN SERIES CIRCUITS</a:t>
            </a:r>
            <a:endParaRPr lang="en-US" sz="40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800" dirty="0" smtClean="0"/>
              <a:t>    The total amount of power in a series resistive circuit is equal to the sum of the powers in each resistor in series.</a:t>
            </a:r>
            <a:endParaRPr lang="fr-FR" sz="2800" dirty="0" smtClean="0"/>
          </a:p>
          <a:p>
            <a:pPr algn="just">
              <a:buNone/>
            </a:pPr>
            <a:r>
              <a:rPr lang="fr-FR" sz="2800" dirty="0" smtClean="0"/>
              <a:t>                        P</a:t>
            </a:r>
            <a:r>
              <a:rPr lang="fr-FR" sz="2800" baseline="-25000" dirty="0" smtClean="0"/>
              <a:t>T</a:t>
            </a:r>
            <a:r>
              <a:rPr lang="fr-FR" sz="2800" dirty="0" smtClean="0"/>
              <a:t> = P</a:t>
            </a:r>
            <a:r>
              <a:rPr lang="fr-FR" sz="2800" baseline="-25000" dirty="0" smtClean="0"/>
              <a:t>1</a:t>
            </a:r>
            <a:r>
              <a:rPr lang="fr-FR" sz="2800" dirty="0" smtClean="0"/>
              <a:t> + P</a:t>
            </a:r>
            <a:r>
              <a:rPr lang="fr-FR" sz="2800" baseline="-25000" dirty="0" smtClean="0"/>
              <a:t>2</a:t>
            </a:r>
            <a:r>
              <a:rPr lang="fr-FR" sz="2800" dirty="0" smtClean="0"/>
              <a:t> + P</a:t>
            </a:r>
            <a:r>
              <a:rPr lang="fr-FR" sz="2800" baseline="-25000" dirty="0" smtClean="0"/>
              <a:t>3</a:t>
            </a:r>
            <a:r>
              <a:rPr lang="fr-FR" sz="2800" dirty="0" smtClean="0"/>
              <a:t> + ... + P</a:t>
            </a:r>
            <a:r>
              <a:rPr lang="fr-FR" sz="2800" baseline="-25000" dirty="0" smtClean="0"/>
              <a:t>n   </a:t>
            </a:r>
          </a:p>
          <a:p>
            <a:pPr algn="just">
              <a:buNone/>
            </a:pPr>
            <a:r>
              <a:rPr lang="en-US" sz="2800" dirty="0" smtClean="0"/>
              <a:t>    The following formulas are used to calculate the total power:</a:t>
            </a:r>
          </a:p>
          <a:p>
            <a:pPr algn="just">
              <a:buNone/>
            </a:pPr>
            <a:endParaRPr lang="fr-FR" sz="2800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33800" y="4419600"/>
            <a:ext cx="1524000" cy="1775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Determine the total amount of power in the series circuit in the following Figure. (</a:t>
            </a:r>
            <a:r>
              <a:rPr lang="en-US" sz="3100" i="1" dirty="0" smtClean="0"/>
              <a:t>Solved on 2 slides</a:t>
            </a:r>
            <a:r>
              <a:rPr lang="en-US" sz="3100" dirty="0" smtClean="0"/>
              <a:t>)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371600"/>
            <a:ext cx="2895600" cy="22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38200" y="6488668"/>
            <a:ext cx="8045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</a:t>
            </a:r>
            <a:r>
              <a:rPr lang="en-US" baseline="-25000" dirty="0" smtClean="0"/>
              <a:t>T</a:t>
            </a:r>
            <a:r>
              <a:rPr lang="en-US" dirty="0" smtClean="0"/>
              <a:t>=106</a:t>
            </a:r>
            <a:r>
              <a:rPr lang="el-GR" dirty="0" smtClean="0"/>
              <a:t>Ω</a:t>
            </a:r>
            <a:r>
              <a:rPr lang="en-US" dirty="0" smtClean="0"/>
              <a:t>,P</a:t>
            </a:r>
            <a:r>
              <a:rPr lang="en-US" baseline="-25000" dirty="0" smtClean="0"/>
              <a:t>T</a:t>
            </a:r>
            <a:r>
              <a:rPr lang="en-US" dirty="0" smtClean="0"/>
              <a:t>= 2.12W ,I</a:t>
            </a:r>
            <a:r>
              <a:rPr lang="en-US" baseline="-25000" dirty="0" smtClean="0"/>
              <a:t>T</a:t>
            </a:r>
            <a:r>
              <a:rPr lang="en-US" dirty="0" smtClean="0"/>
              <a:t>= 142mA,P</a:t>
            </a:r>
            <a:r>
              <a:rPr lang="en-US" baseline="-25000" dirty="0" smtClean="0"/>
              <a:t>1</a:t>
            </a:r>
            <a:r>
              <a:rPr lang="en-US" dirty="0" smtClean="0"/>
              <a:t>= 200mW,P</a:t>
            </a:r>
            <a:r>
              <a:rPr lang="en-US" baseline="-25000" dirty="0" smtClean="0"/>
              <a:t>2</a:t>
            </a:r>
            <a:r>
              <a:rPr lang="en-US" dirty="0" smtClean="0"/>
              <a:t>= 360mW ,P</a:t>
            </a:r>
            <a:r>
              <a:rPr lang="en-US" baseline="-25000" dirty="0" smtClean="0"/>
              <a:t>3</a:t>
            </a:r>
            <a:r>
              <a:rPr lang="en-US" dirty="0" smtClean="0"/>
              <a:t>= 1.12 W ,P</a:t>
            </a:r>
            <a:r>
              <a:rPr lang="en-US" baseline="-25000" dirty="0" smtClean="0"/>
              <a:t>4</a:t>
            </a:r>
            <a:r>
              <a:rPr lang="en-US" dirty="0" smtClean="0"/>
              <a:t>= 441 mW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8200" y="6488668"/>
            <a:ext cx="8045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</a:t>
            </a:r>
            <a:r>
              <a:rPr lang="en-US" baseline="-25000" dirty="0" smtClean="0"/>
              <a:t>T</a:t>
            </a:r>
            <a:r>
              <a:rPr lang="en-US" dirty="0" smtClean="0"/>
              <a:t>=106</a:t>
            </a:r>
            <a:r>
              <a:rPr lang="el-GR" dirty="0" smtClean="0"/>
              <a:t>Ω</a:t>
            </a:r>
            <a:r>
              <a:rPr lang="en-US" dirty="0" smtClean="0"/>
              <a:t>,P</a:t>
            </a:r>
            <a:r>
              <a:rPr lang="en-US" baseline="-25000" dirty="0" smtClean="0"/>
              <a:t>T</a:t>
            </a:r>
            <a:r>
              <a:rPr lang="en-US" dirty="0" smtClean="0"/>
              <a:t>= 2.12W ,I</a:t>
            </a:r>
            <a:r>
              <a:rPr lang="en-US" baseline="-25000" dirty="0" smtClean="0"/>
              <a:t>T</a:t>
            </a:r>
            <a:r>
              <a:rPr lang="en-US" dirty="0" smtClean="0"/>
              <a:t>= 142mA,P</a:t>
            </a:r>
            <a:r>
              <a:rPr lang="en-US" baseline="-25000" dirty="0" smtClean="0"/>
              <a:t>1</a:t>
            </a:r>
            <a:r>
              <a:rPr lang="en-US" dirty="0" smtClean="0"/>
              <a:t>= 200mW,P</a:t>
            </a:r>
            <a:r>
              <a:rPr lang="en-US" baseline="-25000" dirty="0" smtClean="0"/>
              <a:t>2</a:t>
            </a:r>
            <a:r>
              <a:rPr lang="en-US" dirty="0" smtClean="0"/>
              <a:t>= 360mW ,P</a:t>
            </a:r>
            <a:r>
              <a:rPr lang="en-US" baseline="-25000" dirty="0" smtClean="0"/>
              <a:t>3</a:t>
            </a:r>
            <a:r>
              <a:rPr lang="en-US" dirty="0" smtClean="0"/>
              <a:t>= 1.12 W ,P</a:t>
            </a:r>
            <a:r>
              <a:rPr lang="en-US" baseline="-25000" dirty="0" smtClean="0"/>
              <a:t>4</a:t>
            </a:r>
            <a:r>
              <a:rPr lang="en-US" dirty="0" smtClean="0"/>
              <a:t>= 441 mW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Determine if the indicated power rating (1/2 W) of each resistor in the following circuit is sufficient to handle the actual power. If a rating is not adequate, specify the required minimum rating. </a:t>
            </a:r>
            <a:br>
              <a:rPr lang="en-US" sz="2400" dirty="0" smtClean="0"/>
            </a:b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532738"/>
            <a:ext cx="3386137" cy="200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447800" y="6488668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</a:t>
            </a:r>
            <a:r>
              <a:rPr lang="en-US" baseline="-25000" dirty="0" smtClean="0"/>
              <a:t>T</a:t>
            </a:r>
            <a:r>
              <a:rPr lang="en-US" dirty="0" smtClean="0"/>
              <a:t>=7.91 k</a:t>
            </a:r>
            <a:r>
              <a:rPr lang="el-GR" dirty="0" smtClean="0"/>
              <a:t>Ω</a:t>
            </a:r>
            <a:r>
              <a:rPr lang="en-US" dirty="0" smtClean="0"/>
              <a:t>,I</a:t>
            </a:r>
            <a:r>
              <a:rPr lang="en-US" baseline="-25000" dirty="0" smtClean="0"/>
              <a:t>T</a:t>
            </a:r>
            <a:r>
              <a:rPr lang="en-US" dirty="0" smtClean="0"/>
              <a:t>= 15mA,P</a:t>
            </a:r>
            <a:r>
              <a:rPr lang="en-US" baseline="-25000" dirty="0" smtClean="0"/>
              <a:t>1</a:t>
            </a:r>
            <a:r>
              <a:rPr lang="en-US" dirty="0" smtClean="0"/>
              <a:t>= 225mW ,P</a:t>
            </a:r>
            <a:r>
              <a:rPr lang="en-US" baseline="-25000" dirty="0" smtClean="0"/>
              <a:t>2</a:t>
            </a:r>
            <a:r>
              <a:rPr lang="en-US" dirty="0" smtClean="0"/>
              <a:t>= 608 mW ,P</a:t>
            </a:r>
            <a:r>
              <a:rPr lang="en-US" baseline="-25000" dirty="0" smtClean="0"/>
              <a:t>3</a:t>
            </a:r>
            <a:r>
              <a:rPr lang="en-US" dirty="0" smtClean="0"/>
              <a:t>= 205 mW ,P</a:t>
            </a:r>
            <a:r>
              <a:rPr lang="en-US" baseline="-25000" dirty="0" smtClean="0"/>
              <a:t>4</a:t>
            </a:r>
            <a:r>
              <a:rPr lang="en-US" dirty="0" smtClean="0"/>
              <a:t>= 743 mW  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VOLTAGE MEASUREMENTS 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en-US" sz="2800" dirty="0" smtClean="0"/>
              <a:t>   Voltage is relative. That is, the voltage at one point in a circuit is always measured relative to another point. This reference point in circuit is called the ground or common point. </a:t>
            </a:r>
          </a:p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80356" y="3619363"/>
            <a:ext cx="7003774" cy="2876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Determine the voltages with respect to ground of each of the indicated points in each circuit of following Figure. Assume that 25 V are dropped across each resistor. </a:t>
            </a:r>
            <a:br>
              <a:rPr lang="en-US" sz="2400" dirty="0" smtClean="0"/>
            </a:br>
            <a:endParaRPr lang="en-US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371600"/>
            <a:ext cx="6740235" cy="1985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4000" b="1" dirty="0" smtClean="0">
                <a:solidFill>
                  <a:schemeClr val="tx2"/>
                </a:solidFill>
              </a:rPr>
              <a:t>Some Important Formulas for Series Circuits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0275" y="1981200"/>
            <a:ext cx="8229600" cy="102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3604" y="2971800"/>
            <a:ext cx="8278341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Solving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Resistors in Series </a:t>
            </a:r>
          </a:p>
          <a:p>
            <a:r>
              <a:rPr lang="en-US" dirty="0" smtClean="0"/>
              <a:t>Current in a Series Circuit </a:t>
            </a:r>
          </a:p>
          <a:p>
            <a:r>
              <a:rPr lang="en-US" dirty="0" smtClean="0"/>
              <a:t>Total Series Resistance </a:t>
            </a:r>
          </a:p>
          <a:p>
            <a:r>
              <a:rPr lang="en-US" dirty="0" smtClean="0"/>
              <a:t>Application of Ohm's Law </a:t>
            </a:r>
          </a:p>
          <a:p>
            <a:r>
              <a:rPr lang="en-US" dirty="0" smtClean="0"/>
              <a:t>Voltage Sources in Series </a:t>
            </a:r>
          </a:p>
          <a:p>
            <a:r>
              <a:rPr lang="en-US" dirty="0" smtClean="0"/>
              <a:t>Kirchhoff's Voltage Law </a:t>
            </a:r>
          </a:p>
          <a:p>
            <a:r>
              <a:rPr lang="en-US" dirty="0" smtClean="0"/>
              <a:t>Voltage Dividers </a:t>
            </a:r>
          </a:p>
          <a:p>
            <a:r>
              <a:rPr lang="en-US" dirty="0" smtClean="0"/>
              <a:t>Power in Series Circuits </a:t>
            </a:r>
          </a:p>
          <a:p>
            <a:r>
              <a:rPr lang="en-US" dirty="0" smtClean="0"/>
              <a:t>Voltage Measurements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 smtClean="0">
                <a:solidFill>
                  <a:schemeClr val="tx2"/>
                </a:solidFill>
              </a:rPr>
              <a:t/>
            </a:r>
            <a:br>
              <a:rPr lang="en-US" sz="4000" b="1" dirty="0" smtClean="0">
                <a:solidFill>
                  <a:schemeClr val="tx2"/>
                </a:solidFill>
              </a:rPr>
            </a:br>
            <a:r>
              <a:rPr lang="en-US" sz="4000" b="1" dirty="0" smtClean="0">
                <a:solidFill>
                  <a:schemeClr val="tx2"/>
                </a:solidFill>
              </a:rPr>
              <a:t>Problems related to Resistors in Series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Q.1	Connect each set of resistors in the following Figure in series between points A and B.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2362200"/>
            <a:ext cx="4428162" cy="127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495800" y="36576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a)                                        b)     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Current in a Series Circuit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Q.1	What is the current through each resistor in a series circuit if the total voltage is 12 V and the total resistance is 120</a:t>
            </a:r>
            <a:r>
              <a:rPr lang="el-GR" sz="2400" dirty="0" smtClean="0"/>
              <a:t>Ω</a:t>
            </a:r>
            <a:r>
              <a:rPr lang="en-US" sz="2400" dirty="0" smtClean="0"/>
              <a:t>?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8228365" y="6488668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100 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Total Series Resistance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Q.1	Calculate R</a:t>
            </a:r>
            <a:r>
              <a:rPr lang="en-US" sz="2400" baseline="-25000" dirty="0" smtClean="0"/>
              <a:t>T</a:t>
            </a:r>
            <a:r>
              <a:rPr lang="en-US" sz="2400" dirty="0" smtClean="0"/>
              <a:t> for each circuit of following Figure. </a:t>
            </a:r>
            <a:endParaRPr lang="en-US" sz="24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2133600"/>
            <a:ext cx="5562308" cy="158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556432" y="6488668"/>
            <a:ext cx="25875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8.8 k</a:t>
            </a:r>
            <a:r>
              <a:rPr lang="el-GR" dirty="0" smtClean="0"/>
              <a:t>Ω</a:t>
            </a:r>
            <a:r>
              <a:rPr lang="en-US" dirty="0" smtClean="0"/>
              <a:t>, </a:t>
            </a:r>
            <a:r>
              <a:rPr lang="el-GR" dirty="0" smtClean="0"/>
              <a:t>27.7 Ω</a:t>
            </a:r>
            <a:r>
              <a:rPr lang="en-US" dirty="0" smtClean="0"/>
              <a:t>, 17.84 M</a:t>
            </a:r>
            <a:r>
              <a:rPr lang="el-GR" dirty="0" smtClean="0"/>
              <a:t>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Q.2	Six 56 </a:t>
            </a:r>
            <a:r>
              <a:rPr lang="el-GR" sz="2400" dirty="0" smtClean="0"/>
              <a:t>Ω</a:t>
            </a:r>
            <a:r>
              <a:rPr lang="en-US" sz="2400" dirty="0" smtClean="0"/>
              <a:t> resistors, eight 100</a:t>
            </a:r>
            <a:r>
              <a:rPr lang="el-GR" sz="2400" dirty="0" smtClean="0"/>
              <a:t> Ω</a:t>
            </a:r>
            <a:r>
              <a:rPr lang="en-US" sz="2400" dirty="0" smtClean="0"/>
              <a:t> resistors, and two 22</a:t>
            </a:r>
            <a:r>
              <a:rPr lang="el-GR" sz="2400" dirty="0" smtClean="0"/>
              <a:t> Ω</a:t>
            </a:r>
            <a:r>
              <a:rPr lang="en-US" sz="2400" dirty="0" smtClean="0"/>
              <a:t> resistors are all connected in series What is the total resistance?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6061105" y="6488668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 smtClean="0"/>
              <a:t>336 Ω + 800 Ω + 44 Ω = 1180 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Q.3	You have the following resistor values available to you in the lab in unlimited quantities: 1O</a:t>
            </a:r>
            <a:r>
              <a:rPr lang="el-GR" sz="2400" dirty="0" smtClean="0"/>
              <a:t>Ω</a:t>
            </a:r>
            <a:r>
              <a:rPr lang="en-US" sz="2400" dirty="0" smtClean="0"/>
              <a:t>, 100 </a:t>
            </a:r>
            <a:r>
              <a:rPr lang="el-GR" sz="2400" dirty="0" smtClean="0"/>
              <a:t>Ω</a:t>
            </a:r>
            <a:r>
              <a:rPr lang="en-US" sz="2400" dirty="0" smtClean="0"/>
              <a:t>, 470 </a:t>
            </a:r>
            <a:r>
              <a:rPr lang="el-GR" sz="2400" dirty="0" smtClean="0"/>
              <a:t>Ω</a:t>
            </a:r>
            <a:r>
              <a:rPr lang="en-US" sz="2400" dirty="0" smtClean="0"/>
              <a:t>, 560 </a:t>
            </a:r>
            <a:r>
              <a:rPr lang="el-GR" sz="2400" dirty="0" smtClean="0"/>
              <a:t>Ω</a:t>
            </a:r>
            <a:r>
              <a:rPr lang="en-US" sz="2400" dirty="0" smtClean="0"/>
              <a:t>, 680</a:t>
            </a:r>
            <a:r>
              <a:rPr lang="el-GR" sz="2400" dirty="0" smtClean="0"/>
              <a:t> Ω</a:t>
            </a:r>
            <a:r>
              <a:rPr lang="en-US" sz="2400" dirty="0" smtClean="0"/>
              <a:t>, 1.0 k</a:t>
            </a:r>
            <a:r>
              <a:rPr lang="el-GR" sz="2400" dirty="0" smtClean="0"/>
              <a:t> Ω</a:t>
            </a:r>
            <a:r>
              <a:rPr lang="en-US" sz="2400" dirty="0" smtClean="0"/>
              <a:t>, 2.2 k</a:t>
            </a:r>
            <a:r>
              <a:rPr lang="el-GR" sz="2400" dirty="0" smtClean="0"/>
              <a:t>Ω</a:t>
            </a:r>
            <a:r>
              <a:rPr lang="en-US" sz="2400" dirty="0" smtClean="0"/>
              <a:t>, and 5.6 k</a:t>
            </a:r>
            <a:r>
              <a:rPr lang="el-GR" sz="2400" dirty="0" smtClean="0"/>
              <a:t>Ω</a:t>
            </a:r>
            <a:r>
              <a:rPr lang="en-US" sz="2400" dirty="0" smtClean="0"/>
              <a:t>. All of the other standard values are out of stock. A project that you are working on requires an 18</a:t>
            </a:r>
            <a:r>
              <a:rPr lang="el-GR" sz="2400" dirty="0" smtClean="0"/>
              <a:t> </a:t>
            </a:r>
            <a:r>
              <a:rPr lang="en-US" sz="2400" dirty="0" smtClean="0"/>
              <a:t>K</a:t>
            </a:r>
            <a:r>
              <a:rPr lang="el-GR" sz="2400" dirty="0" smtClean="0"/>
              <a:t>Ω </a:t>
            </a:r>
            <a:r>
              <a:rPr lang="en-US" sz="2400" dirty="0" smtClean="0"/>
              <a:t>resistance. What combinations of the available values would you use in series to achieve this total resistance?</a:t>
            </a:r>
            <a:endParaRPr lang="en-US" sz="2400" dirty="0"/>
          </a:p>
        </p:txBody>
      </p:sp>
      <p:sp>
        <p:nvSpPr>
          <p:cNvPr id="3" name="Rectangle 2"/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8(2.2 k</a:t>
            </a:r>
            <a:r>
              <a:rPr lang="el-GR" dirty="0" smtClean="0"/>
              <a:t>Ω) + </a:t>
            </a:r>
            <a:r>
              <a:rPr lang="en-US" dirty="0" smtClean="0"/>
              <a:t>4</a:t>
            </a:r>
            <a:r>
              <a:rPr lang="el-GR" dirty="0" smtClean="0"/>
              <a:t>(100 Ω)</a:t>
            </a:r>
            <a:r>
              <a:rPr lang="en-US" dirty="0" smtClean="0"/>
              <a:t>=</a:t>
            </a:r>
            <a:r>
              <a:rPr lang="el-GR" dirty="0" smtClean="0"/>
              <a:t> 18 </a:t>
            </a:r>
            <a:r>
              <a:rPr lang="en-US" dirty="0" smtClean="0"/>
              <a:t>k</a:t>
            </a:r>
            <a:r>
              <a:rPr lang="el-GR" dirty="0" smtClean="0"/>
              <a:t>Ω</a:t>
            </a:r>
            <a:r>
              <a:rPr lang="en-US" dirty="0" smtClean="0"/>
              <a:t>  or       3(5.6 k</a:t>
            </a:r>
            <a:r>
              <a:rPr lang="el-GR" dirty="0" smtClean="0"/>
              <a:t>Ω) + 1 </a:t>
            </a:r>
            <a:r>
              <a:rPr lang="en-US" dirty="0" smtClean="0"/>
              <a:t>k</a:t>
            </a:r>
            <a:r>
              <a:rPr lang="el-GR" dirty="0" smtClean="0"/>
              <a:t>Ω + 2(100 Ω) = 16.8 </a:t>
            </a:r>
            <a:r>
              <a:rPr lang="en-US" dirty="0" smtClean="0"/>
              <a:t>k</a:t>
            </a:r>
            <a:r>
              <a:rPr lang="el-GR" dirty="0" smtClean="0"/>
              <a:t>Ω + 1 </a:t>
            </a:r>
            <a:r>
              <a:rPr lang="en-US" dirty="0" smtClean="0"/>
              <a:t>k</a:t>
            </a:r>
            <a:r>
              <a:rPr lang="el-GR" dirty="0" smtClean="0"/>
              <a:t>Ω + 200 Ω = 18 </a:t>
            </a:r>
            <a:r>
              <a:rPr lang="en-US" dirty="0" smtClean="0"/>
              <a:t>k</a:t>
            </a:r>
            <a:r>
              <a:rPr lang="el-GR" dirty="0" smtClean="0"/>
              <a:t>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Application of Ohm's Law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Q.1	What is the current in the circuit of following Figure? 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5928" y="2362200"/>
            <a:ext cx="2164672" cy="1689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6781800" y="6488668"/>
            <a:ext cx="2971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i="1" dirty="0" smtClean="0"/>
              <a:t>RT = </a:t>
            </a:r>
            <a:r>
              <a:rPr lang="en-US" dirty="0" smtClean="0"/>
              <a:t>3.76 M</a:t>
            </a:r>
            <a:r>
              <a:rPr lang="el-GR" dirty="0" smtClean="0"/>
              <a:t>Ω</a:t>
            </a:r>
            <a:r>
              <a:rPr lang="pt-BR" i="1" dirty="0" smtClean="0"/>
              <a:t>, </a:t>
            </a:r>
            <a:r>
              <a:rPr lang="el-GR" dirty="0" smtClean="0"/>
              <a:t>4.26 μ</a:t>
            </a:r>
            <a:r>
              <a:rPr lang="en-US" dirty="0" smtClean="0"/>
              <a:t>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Q.2	Four equal-value resistors are in series with a 5 V battery, and 2.23 mA are measured. What is the value of each resistor?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629400" y="6488668"/>
            <a:ext cx="312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R</a:t>
            </a:r>
            <a:r>
              <a:rPr lang="en-US" i="1" baseline="-25000" dirty="0" smtClean="0"/>
              <a:t>T</a:t>
            </a:r>
            <a:r>
              <a:rPr lang="en-US" i="1" dirty="0" smtClean="0"/>
              <a:t>=</a:t>
            </a:r>
            <a:r>
              <a:rPr lang="en-US" dirty="0" smtClean="0"/>
              <a:t>2.24 k</a:t>
            </a:r>
            <a:r>
              <a:rPr lang="el-GR" dirty="0" smtClean="0"/>
              <a:t>Ω</a:t>
            </a:r>
            <a:r>
              <a:rPr lang="en-US" dirty="0" smtClean="0"/>
              <a:t>, </a:t>
            </a:r>
            <a:r>
              <a:rPr lang="en-US" i="1" dirty="0" smtClean="0"/>
              <a:t>R</a:t>
            </a:r>
            <a:r>
              <a:rPr lang="en-US" i="1" baseline="-25000" dirty="0" smtClean="0"/>
              <a:t>each</a:t>
            </a:r>
            <a:r>
              <a:rPr lang="en-US" i="1" dirty="0" smtClean="0"/>
              <a:t>=</a:t>
            </a:r>
            <a:r>
              <a:rPr lang="el-GR" dirty="0" smtClean="0"/>
              <a:t>560 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Q.3	What is the value of each resistor in the following circuit?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2874" y="1676400"/>
            <a:ext cx="2370752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3657600" y="6488668"/>
            <a:ext cx="48768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R1=</a:t>
            </a:r>
            <a:r>
              <a:rPr lang="el-GR" dirty="0" smtClean="0"/>
              <a:t>330 Ω</a:t>
            </a:r>
            <a:r>
              <a:rPr lang="en-US" dirty="0" smtClean="0"/>
              <a:t>, </a:t>
            </a:r>
            <a:r>
              <a:rPr lang="en-US" i="1" dirty="0" smtClean="0"/>
              <a:t>R2=</a:t>
            </a:r>
            <a:r>
              <a:rPr lang="el-GR" dirty="0" smtClean="0"/>
              <a:t>220 Ω</a:t>
            </a:r>
            <a:r>
              <a:rPr lang="en-US" dirty="0" smtClean="0"/>
              <a:t>, </a:t>
            </a:r>
            <a:r>
              <a:rPr lang="en-US" i="1" dirty="0" smtClean="0"/>
              <a:t>R2=</a:t>
            </a:r>
            <a:r>
              <a:rPr lang="el-GR" dirty="0" smtClean="0"/>
              <a:t>100 Ω</a:t>
            </a:r>
            <a:r>
              <a:rPr lang="en-US" dirty="0" smtClean="0"/>
              <a:t>, </a:t>
            </a:r>
            <a:r>
              <a:rPr lang="en-US" i="1" dirty="0" smtClean="0"/>
              <a:t>R4=</a:t>
            </a:r>
            <a:r>
              <a:rPr lang="el-GR" dirty="0" smtClean="0"/>
              <a:t>470 Ω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Q.4	Determine V</a:t>
            </a:r>
            <a:r>
              <a:rPr lang="en-US" sz="2400" baseline="-25000" dirty="0" smtClean="0"/>
              <a:t>R1</a:t>
            </a:r>
            <a:r>
              <a:rPr lang="en-US" sz="2400" dirty="0" smtClean="0"/>
              <a:t>,  R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, and R</a:t>
            </a:r>
            <a:r>
              <a:rPr lang="en-US" sz="2400" baseline="-25000" dirty="0" smtClean="0"/>
              <a:t>3</a:t>
            </a:r>
            <a:r>
              <a:rPr lang="en-US" sz="2400" dirty="0" smtClean="0"/>
              <a:t> in the following Figure.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371600"/>
            <a:ext cx="2743200" cy="1994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876800" y="6488668"/>
            <a:ext cx="4953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V1=1.01 V, V2= 8.78V, R2= </a:t>
            </a:r>
            <a:r>
              <a:rPr lang="el-GR" dirty="0" smtClean="0"/>
              <a:t>714 Ω</a:t>
            </a:r>
            <a:r>
              <a:rPr lang="en-US" dirty="0" smtClean="0"/>
              <a:t>, R3=</a:t>
            </a:r>
            <a:r>
              <a:rPr lang="el-GR" dirty="0" smtClean="0"/>
              <a:t>180 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Voltage Sources in Series 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4525963"/>
          </a:xfrm>
        </p:spPr>
        <p:txBody>
          <a:bodyPr/>
          <a:lstStyle/>
          <a:p>
            <a:pPr algn="just">
              <a:buNone/>
            </a:pPr>
            <a:r>
              <a:rPr lang="en-US" sz="2400" dirty="0" smtClean="0"/>
              <a:t>Q.1	Series aiding is a term sometimes used to describe voltage sources of the same polarity in series. If a 5 V and a 9 V source are connected in this manner, what is the total voltage?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Q.2	The term series opposing means that sources are in series with opposite polarities. If a 12 V and a 3 V battery are series opposing, what is the total voltage? 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Q.3	Determine the total source voltage in each circuit of the following Figure. 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05000" y="1295400"/>
            <a:ext cx="5462587" cy="1956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7315200" y="6488668"/>
            <a:ext cx="1420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23 V, 35V, 0V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Kirchhoff's Voltage Law 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400" dirty="0" smtClean="0"/>
              <a:t>Q.1	Five resistors are in series with a 20 V source. The voltage drops across four of the resistors are 1.5 V, 5.5 V, 3 V, and 6 V. How much voltage is dropped across the fifth resistor?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8653160" y="6488668"/>
            <a:ext cx="490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4 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Q.2	Determine the unspecified voltage drop(s) in the circuit of following Figure. Show how to connect a voltmeter to measure each unknown voltage drop.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29348" y="1600200"/>
            <a:ext cx="3035216" cy="145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475227" y="6488668"/>
            <a:ext cx="668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6.8 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Q.3	Determine the unspecified voltage drop(s) in the circuit of following Figure. Show how to connect a voltmeter to measure each unknown voltage drop.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375126"/>
            <a:ext cx="3014663" cy="1612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540950" y="6488668"/>
            <a:ext cx="6030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88 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Q.4	Find R1, R 2 , and R3 in the following circuit. </a:t>
            </a:r>
            <a:endParaRPr lang="en-US" sz="24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295400"/>
            <a:ext cx="2940099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572000" y="6488668"/>
            <a:ext cx="6172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R1=</a:t>
            </a:r>
            <a:r>
              <a:rPr lang="el-GR" dirty="0" smtClean="0"/>
              <a:t>560 Ω</a:t>
            </a:r>
            <a:r>
              <a:rPr lang="en-US" dirty="0" smtClean="0"/>
              <a:t>, R2= </a:t>
            </a:r>
            <a:r>
              <a:rPr lang="el-GR" dirty="0" smtClean="0"/>
              <a:t>220 Ω</a:t>
            </a:r>
            <a:r>
              <a:rPr lang="en-US" dirty="0" smtClean="0"/>
              <a:t>, RT=</a:t>
            </a:r>
            <a:r>
              <a:rPr lang="el-GR" dirty="0" smtClean="0"/>
              <a:t>900 Ω</a:t>
            </a:r>
            <a:r>
              <a:rPr lang="en-US" dirty="0" smtClean="0"/>
              <a:t>, R3=</a:t>
            </a:r>
            <a:r>
              <a:rPr lang="el-GR" dirty="0" smtClean="0"/>
              <a:t>120 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pPr algn="just"/>
            <a:r>
              <a:rPr lang="en-US" sz="2400" dirty="0" smtClean="0"/>
              <a:t>Q.5	In the circuit of following Figure, determine the resistance of R4 </a:t>
            </a:r>
            <a:endParaRPr lang="en-US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5106" y="1295400"/>
            <a:ext cx="2428531" cy="254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7154288" y="6488668"/>
            <a:ext cx="19897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I=200 mA, R4=</a:t>
            </a:r>
            <a:r>
              <a:rPr lang="el-GR" dirty="0" smtClean="0"/>
              <a:t>22 Ω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Voltage Dividers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Q.	1	The total resistance of a circuit is 560</a:t>
            </a:r>
            <a:r>
              <a:rPr lang="el-GR" sz="2400" dirty="0" smtClean="0"/>
              <a:t>Ω</a:t>
            </a:r>
            <a:r>
              <a:rPr lang="en-US" sz="2400" dirty="0" smtClean="0"/>
              <a:t>. What percentage of the total voltage appears across a 27</a:t>
            </a:r>
            <a:r>
              <a:rPr lang="el-GR" sz="2400" dirty="0" smtClean="0"/>
              <a:t> Ω</a:t>
            </a:r>
            <a:r>
              <a:rPr lang="en-US" sz="2400" dirty="0" smtClean="0"/>
              <a:t> resistor that makes up part of the total series resistance? </a:t>
            </a:r>
          </a:p>
          <a:p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8379047" y="6488668"/>
            <a:ext cx="7649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4.82%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smtClean="0"/>
              <a:t>Q.2	Determine the voltage with respect to ground for output A, B, and C in the following Figure.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1349924"/>
            <a:ext cx="2343150" cy="241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850260" y="6488668"/>
            <a:ext cx="4293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RT=18.9K</a:t>
            </a:r>
            <a:r>
              <a:rPr lang="el-GR" dirty="0" smtClean="0"/>
              <a:t>Ω</a:t>
            </a:r>
            <a:r>
              <a:rPr lang="en-US" dirty="0" smtClean="0"/>
              <a:t>, VA=15 V, VB= 10.6V, VC= 2.62V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400" dirty="0" smtClean="0"/>
              <a:t>Q.3	What is the voltage across each resistor in the following Figure? R is the lowest-value resistor, and all others are multiples of that value as indicated.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05600" y="1265514"/>
            <a:ext cx="2209800" cy="2306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Power in Series Circuits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Q.1	The following 1/4 W resistors are in series: 1.2k</a:t>
            </a:r>
            <a:r>
              <a:rPr lang="el-GR" sz="2400" dirty="0" smtClean="0"/>
              <a:t>Ω</a:t>
            </a:r>
            <a:r>
              <a:rPr lang="en-US" sz="2400" dirty="0" smtClean="0"/>
              <a:t>, 2.2k</a:t>
            </a:r>
            <a:r>
              <a:rPr lang="el-GR" sz="2400" dirty="0" smtClean="0"/>
              <a:t> Ω</a:t>
            </a:r>
            <a:r>
              <a:rPr lang="en-US" sz="2400" dirty="0" smtClean="0"/>
              <a:t>, 3.9k</a:t>
            </a:r>
            <a:r>
              <a:rPr lang="el-GR" sz="2400" dirty="0" smtClean="0"/>
              <a:t> Ω</a:t>
            </a:r>
            <a:r>
              <a:rPr lang="en-US" sz="2400" dirty="0" smtClean="0"/>
              <a:t>, and 5.6k</a:t>
            </a:r>
            <a:r>
              <a:rPr lang="el-GR" sz="2400" dirty="0" smtClean="0"/>
              <a:t> Ω</a:t>
            </a:r>
            <a:r>
              <a:rPr lang="en-US" sz="2400" dirty="0" smtClean="0"/>
              <a:t>. What is the maximum voltage that can be applied across the series resistors without exceeding a power rating? Which resistor will burn out first if excessive voltage is applied?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0" y="6488668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Imax=6.68 mA, V </a:t>
            </a:r>
            <a:r>
              <a:rPr lang="en-US" baseline="-25000" dirty="0" smtClean="0"/>
              <a:t>1.2K</a:t>
            </a:r>
            <a:r>
              <a:rPr lang="el-GR" baseline="-25000" dirty="0" smtClean="0"/>
              <a:t>Ω</a:t>
            </a:r>
            <a:r>
              <a:rPr lang="en-US" dirty="0" smtClean="0"/>
              <a:t>=8.02 V, V </a:t>
            </a:r>
            <a:r>
              <a:rPr lang="en-US" baseline="-25000" dirty="0" smtClean="0"/>
              <a:t>2.2K</a:t>
            </a:r>
            <a:r>
              <a:rPr lang="el-GR" baseline="-25000" dirty="0" smtClean="0"/>
              <a:t>Ω</a:t>
            </a:r>
            <a:r>
              <a:rPr lang="el-GR" dirty="0" smtClean="0"/>
              <a:t> </a:t>
            </a:r>
            <a:r>
              <a:rPr lang="en-US" dirty="0" smtClean="0"/>
              <a:t>=14.7 V, V </a:t>
            </a:r>
            <a:r>
              <a:rPr lang="en-US" baseline="-25000" dirty="0" smtClean="0"/>
              <a:t>3 .9K</a:t>
            </a:r>
            <a:r>
              <a:rPr lang="el-GR" baseline="-25000" dirty="0" smtClean="0"/>
              <a:t>Ω</a:t>
            </a:r>
            <a:r>
              <a:rPr lang="en-US" dirty="0" smtClean="0"/>
              <a:t> =</a:t>
            </a:r>
            <a:r>
              <a:rPr lang="el-GR" dirty="0" smtClean="0"/>
              <a:t> </a:t>
            </a:r>
            <a:r>
              <a:rPr lang="en-US" dirty="0" smtClean="0"/>
              <a:t>26.1 V, V </a:t>
            </a:r>
            <a:r>
              <a:rPr lang="en-US" baseline="-25000" dirty="0" smtClean="0"/>
              <a:t>5.6K</a:t>
            </a:r>
            <a:r>
              <a:rPr lang="el-GR" baseline="-25000" dirty="0" smtClean="0"/>
              <a:t>Ω</a:t>
            </a:r>
            <a:r>
              <a:rPr lang="en-US" dirty="0" smtClean="0"/>
              <a:t> =37.4 V,</a:t>
            </a:r>
            <a:r>
              <a:rPr lang="en-US" b="1" dirty="0" smtClean="0"/>
              <a:t> </a:t>
            </a:r>
            <a:r>
              <a:rPr lang="en-US" dirty="0" smtClean="0"/>
              <a:t>V</a:t>
            </a:r>
            <a:r>
              <a:rPr lang="en-US" baseline="-25000" dirty="0" smtClean="0"/>
              <a:t>Tmax</a:t>
            </a:r>
            <a:r>
              <a:rPr lang="en-US" dirty="0" smtClean="0"/>
              <a:t>=86.2 V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6096000"/>
            <a:ext cx="82296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The 5.6 kΩ resistor is the limiting element in terms of power dissipation.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Q.2	A certain series circuit consists of a 1/8 W resistor, a 1/4 W resistor and a 1/2 W resistor. The total resistance is 2400 </a:t>
            </a:r>
            <a:r>
              <a:rPr lang="el-GR" sz="2400" dirty="0" smtClean="0"/>
              <a:t>Ω</a:t>
            </a:r>
            <a:r>
              <a:rPr lang="en-US" sz="2400" dirty="0" smtClean="0"/>
              <a:t>. If each of the resistors is operating in the circuit at its maximum power dissipation, determine the following: (</a:t>
            </a:r>
            <a:r>
              <a:rPr lang="en-US" sz="2400" i="1" dirty="0" smtClean="0"/>
              <a:t>Solved on 2 slides</a:t>
            </a:r>
            <a:r>
              <a:rPr lang="en-US" sz="2400" dirty="0" smtClean="0"/>
              <a:t>) </a:t>
            </a:r>
            <a:br>
              <a:rPr lang="en-US" sz="2400" dirty="0" smtClean="0"/>
            </a:br>
            <a:r>
              <a:rPr lang="en-US" sz="2400" dirty="0" smtClean="0"/>
              <a:t>(a) I 	(b) V</a:t>
            </a:r>
            <a:r>
              <a:rPr lang="en-US" sz="2400" baseline="-25000" dirty="0" smtClean="0"/>
              <a:t>T</a:t>
            </a:r>
            <a:r>
              <a:rPr lang="en-US" sz="2400" dirty="0" smtClean="0"/>
              <a:t> 	(c) The value of each resistor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2057400" y="6488668"/>
            <a:ext cx="5669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I=19.1 mA, V</a:t>
            </a:r>
            <a:r>
              <a:rPr lang="en-US" baseline="-25000" dirty="0" smtClean="0"/>
              <a:t>T   </a:t>
            </a:r>
            <a:r>
              <a:rPr lang="en-US" dirty="0" smtClean="0"/>
              <a:t>= 45.8 V, R1=</a:t>
            </a:r>
            <a:r>
              <a:rPr lang="el-GR" dirty="0" smtClean="0"/>
              <a:t> 343 Ω</a:t>
            </a:r>
            <a:r>
              <a:rPr lang="en-US" dirty="0" smtClean="0"/>
              <a:t>,R2=</a:t>
            </a:r>
            <a:r>
              <a:rPr lang="el-GR" dirty="0" smtClean="0"/>
              <a:t> 686 Ω</a:t>
            </a:r>
            <a:r>
              <a:rPr lang="en-US" dirty="0" smtClean="0"/>
              <a:t>,R3= 1.37 k</a:t>
            </a:r>
            <a:r>
              <a:rPr lang="el-GR" dirty="0" smtClean="0"/>
              <a:t>Ω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057400" y="6488668"/>
            <a:ext cx="56695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I=19.1 mA, V</a:t>
            </a:r>
            <a:r>
              <a:rPr lang="en-US" baseline="-25000" dirty="0" smtClean="0"/>
              <a:t>T   </a:t>
            </a:r>
            <a:r>
              <a:rPr lang="en-US" dirty="0" smtClean="0"/>
              <a:t>= 45.8 V, R1=</a:t>
            </a:r>
            <a:r>
              <a:rPr lang="el-GR" dirty="0" smtClean="0"/>
              <a:t> 343 Ω</a:t>
            </a:r>
            <a:r>
              <a:rPr lang="en-US" dirty="0" smtClean="0"/>
              <a:t>,R2=</a:t>
            </a:r>
            <a:r>
              <a:rPr lang="el-GR" dirty="0" smtClean="0"/>
              <a:t> 686 Ω</a:t>
            </a:r>
            <a:r>
              <a:rPr lang="en-US" dirty="0" smtClean="0"/>
              <a:t>,R3= 1.37 k</a:t>
            </a:r>
            <a:r>
              <a:rPr lang="el-GR" dirty="0" smtClean="0"/>
              <a:t>Ω</a:t>
            </a:r>
            <a:endParaRPr lang="en-US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Voltage Measurements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Q.1	Determine the voltage at each point with respect to ground in the given circuit. (</a:t>
            </a:r>
            <a:r>
              <a:rPr lang="en-US" sz="2400" i="1" dirty="0" smtClean="0"/>
              <a:t>Solved on 2 slides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2362200"/>
            <a:ext cx="3170237" cy="1880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457200" y="6211669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RT=1.816 M</a:t>
            </a:r>
            <a:r>
              <a:rPr lang="el-GR" dirty="0" smtClean="0"/>
              <a:t>Ω</a:t>
            </a:r>
            <a:r>
              <a:rPr lang="en-US" dirty="0" smtClean="0"/>
              <a:t>, VT=6V, IT=</a:t>
            </a:r>
            <a:r>
              <a:rPr lang="el-GR" dirty="0" smtClean="0"/>
              <a:t> 3.3 μ</a:t>
            </a:r>
            <a:r>
              <a:rPr lang="en-US" dirty="0" smtClean="0"/>
              <a:t>A, V1= 185 mV, V2=, 1.85 V V3=, 330 mV V4=, 3.3 V</a:t>
            </a:r>
          </a:p>
          <a:p>
            <a:r>
              <a:rPr lang="en-US" dirty="0" smtClean="0"/>
              <a:t>VA=</a:t>
            </a:r>
            <a:r>
              <a:rPr lang="en-US" b="1" dirty="0" smtClean="0"/>
              <a:t> </a:t>
            </a:r>
            <a:r>
              <a:rPr lang="en-US" dirty="0" smtClean="0"/>
              <a:t>14.82 V, VB= 12.97 V,VC=, 12.64 V ,VD= 9.34 V.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6211669"/>
            <a:ext cx="8305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RT=1.816 M</a:t>
            </a:r>
            <a:r>
              <a:rPr lang="el-GR" dirty="0" smtClean="0"/>
              <a:t>Ω</a:t>
            </a:r>
            <a:r>
              <a:rPr lang="en-US" dirty="0" smtClean="0"/>
              <a:t>, VT=6V, IT=</a:t>
            </a:r>
            <a:r>
              <a:rPr lang="el-GR" dirty="0" smtClean="0"/>
              <a:t> 3.3 μ</a:t>
            </a:r>
            <a:r>
              <a:rPr lang="en-US" dirty="0" smtClean="0"/>
              <a:t>A, V1= 185 mV, V2=, 1.85 V V3=, 330 mV V4=, 3.3 V</a:t>
            </a:r>
          </a:p>
          <a:p>
            <a:r>
              <a:rPr lang="en-US" dirty="0" smtClean="0"/>
              <a:t>VA=</a:t>
            </a:r>
            <a:r>
              <a:rPr lang="en-US" b="1" dirty="0" smtClean="0"/>
              <a:t> </a:t>
            </a:r>
            <a:r>
              <a:rPr lang="en-US" dirty="0" smtClean="0"/>
              <a:t>14.82 V, VB= 12.97 V,VC=, 12.64 V ,VD= 9.34 V.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Summary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Power in Series Circuits </a:t>
            </a:r>
          </a:p>
          <a:p>
            <a:r>
              <a:rPr lang="en-US" dirty="0" smtClean="0"/>
              <a:t>Voltage Measurements</a:t>
            </a:r>
          </a:p>
          <a:p>
            <a:r>
              <a:rPr lang="en-US" dirty="0" smtClean="0"/>
              <a:t>Problems Solving related to following topics</a:t>
            </a:r>
          </a:p>
          <a:p>
            <a:pPr lvl="1"/>
            <a:r>
              <a:rPr lang="en-US" dirty="0" smtClean="0"/>
              <a:t>Resistors in Series </a:t>
            </a:r>
          </a:p>
          <a:p>
            <a:pPr lvl="1"/>
            <a:r>
              <a:rPr lang="en-US" dirty="0" smtClean="0"/>
              <a:t>Current in a Series Circuit </a:t>
            </a:r>
          </a:p>
          <a:p>
            <a:pPr lvl="1"/>
            <a:r>
              <a:rPr lang="en-US" dirty="0" smtClean="0"/>
              <a:t>Total Series Resistance </a:t>
            </a:r>
          </a:p>
          <a:p>
            <a:pPr lvl="1"/>
            <a:r>
              <a:rPr lang="en-US" dirty="0" smtClean="0"/>
              <a:t>Application of Ohm's Law </a:t>
            </a:r>
          </a:p>
          <a:p>
            <a:pPr lvl="1"/>
            <a:r>
              <a:rPr lang="en-US" dirty="0" smtClean="0"/>
              <a:t>Voltage Sources in Series </a:t>
            </a:r>
          </a:p>
          <a:p>
            <a:pPr lvl="1"/>
            <a:r>
              <a:rPr lang="en-US" dirty="0" smtClean="0"/>
              <a:t>Kirchhoff's Voltage Law </a:t>
            </a:r>
          </a:p>
          <a:p>
            <a:pPr lvl="1"/>
            <a:r>
              <a:rPr lang="en-US" dirty="0" smtClean="0"/>
              <a:t>Voltage Dividers </a:t>
            </a:r>
          </a:p>
          <a:p>
            <a:pPr lvl="1"/>
            <a:r>
              <a:rPr lang="en-US" dirty="0" smtClean="0"/>
              <a:t>Power in Series Circuits </a:t>
            </a:r>
          </a:p>
          <a:p>
            <a:pPr lvl="1"/>
            <a:r>
              <a:rPr lang="en-US" dirty="0" smtClean="0"/>
              <a:t>Voltage Measurements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572</TotalTime>
  <Words>766</Words>
  <Application>Microsoft Office PowerPoint</Application>
  <PresentationFormat>On-screen Show (4:3)</PresentationFormat>
  <Paragraphs>109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Previous Lecture 6</vt:lpstr>
      <vt:lpstr>Series Circuits</vt:lpstr>
      <vt:lpstr>POWER IN SERIES CIRCUITS</vt:lpstr>
      <vt:lpstr> Determine the total amount of power in the series circuit in the following Figure. (Solved on 2 slides) </vt:lpstr>
      <vt:lpstr>Slide 5</vt:lpstr>
      <vt:lpstr>Determine if the indicated power rating (1/2 W) of each resistor in the following circuit is sufficient to handle the actual power. If a rating is not adequate, specify the required minimum rating.  </vt:lpstr>
      <vt:lpstr>VOLTAGE MEASUREMENTS </vt:lpstr>
      <vt:lpstr>Determine the voltages with respect to ground of each of the indicated points in each circuit of following Figure. Assume that 25 V are dropped across each resistor.  </vt:lpstr>
      <vt:lpstr> Some Important Formulas for Series Circuits  </vt:lpstr>
      <vt:lpstr>Problems Solving</vt:lpstr>
      <vt:lpstr> Problems related to Resistors in Series  </vt:lpstr>
      <vt:lpstr>Problems related to Current in a Series Circuit </vt:lpstr>
      <vt:lpstr>Problems related to Total Series Resistance </vt:lpstr>
      <vt:lpstr>Q.2 Six 56 Ω resistors, eight 100 Ω resistors, and two 22 Ω resistors are all connected in series What is the total resistance?  </vt:lpstr>
      <vt:lpstr>Q.3 You have the following resistor values available to you in the lab in unlimited quantities: 1OΩ, 100 Ω, 470 Ω, 560 Ω, 680 Ω, 1.0 k Ω, 2.2 kΩ, and 5.6 kΩ. All of the other standard values are out of stock. A project that you are working on requires an 18 KΩ resistance. What combinations of the available values would you use in series to achieve this total resistance?</vt:lpstr>
      <vt:lpstr>Problems related to Application of Ohm's Law </vt:lpstr>
      <vt:lpstr>Q.2 Four equal-value resistors are in series with a 5 V battery, and 2.23 mA are measured. What is the value of each resistor?  </vt:lpstr>
      <vt:lpstr>Q.3 What is the value of each resistor in the following circuit? </vt:lpstr>
      <vt:lpstr>Q.4 Determine VR1,  R2 , and R3 in the following Figure. </vt:lpstr>
      <vt:lpstr>Problems related to Voltage Sources in Series </vt:lpstr>
      <vt:lpstr> Q.2 The term series opposing means that sources are in series with opposite polarities. If a 12 V and a 3 V battery are series opposing, what is the total voltage?  </vt:lpstr>
      <vt:lpstr>Q.3 Determine the total source voltage in each circuit of the following Figure. </vt:lpstr>
      <vt:lpstr>Problems related to Kirchhoff's Voltage Law </vt:lpstr>
      <vt:lpstr>Q.2 Determine the unspecified voltage drop(s) in the circuit of following Figure. Show how to connect a voltmeter to measure each unknown voltage drop.</vt:lpstr>
      <vt:lpstr>Q.3 Determine the unspecified voltage drop(s) in the circuit of following Figure. Show how to connect a voltmeter to measure each unknown voltage drop.</vt:lpstr>
      <vt:lpstr>Q.4 Find R1, R 2 , and R3 in the following circuit. </vt:lpstr>
      <vt:lpstr>Q.5 In the circuit of following Figure, determine the resistance of R4 </vt:lpstr>
      <vt:lpstr>Problems related to Voltage Dividers </vt:lpstr>
      <vt:lpstr>Q.2 Determine the voltage with respect to ground for output A, B, and C in the following Figure.</vt:lpstr>
      <vt:lpstr>Q.3 What is the voltage across each resistor in the following Figure? R is the lowest-value resistor, and all others are multiples of that value as indicated.</vt:lpstr>
      <vt:lpstr>Problems related to Power in Series Circuits</vt:lpstr>
      <vt:lpstr> Q.2 A certain series circuit consists of a 1/8 W resistor, a 1/4 W resistor and a 1/2 W resistor. The total resistance is 2400 Ω. If each of the resistors is operating in the circuit at its maximum power dissipation, determine the following: (Solved on 2 slides)  (a) I  (b) VT  (c) The value of each resistor</vt:lpstr>
      <vt:lpstr>Slide 33</vt:lpstr>
      <vt:lpstr>Problems related to Voltage Measurements</vt:lpstr>
      <vt:lpstr>Slide 35</vt:lpstr>
      <vt:lpstr>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Aadil</dc:creator>
  <cp:lastModifiedBy>NTS</cp:lastModifiedBy>
  <cp:revision>235</cp:revision>
  <dcterms:created xsi:type="dcterms:W3CDTF">2006-08-16T00:00:00Z</dcterms:created>
  <dcterms:modified xsi:type="dcterms:W3CDTF">2012-07-11T07:56:16Z</dcterms:modified>
</cp:coreProperties>
</file>