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8" r:id="rId2"/>
    <p:sldId id="256" r:id="rId3"/>
    <p:sldId id="257" r:id="rId4"/>
    <p:sldId id="258" r:id="rId5"/>
    <p:sldId id="259" r:id="rId6"/>
    <p:sldId id="260" r:id="rId7"/>
    <p:sldId id="261" r:id="rId8"/>
    <p:sldId id="262" r:id="rId9"/>
    <p:sldId id="275" r:id="rId10"/>
    <p:sldId id="263" r:id="rId11"/>
    <p:sldId id="264" r:id="rId12"/>
    <p:sldId id="265" r:id="rId13"/>
    <p:sldId id="266" r:id="rId14"/>
    <p:sldId id="267" r:id="rId15"/>
    <p:sldId id="268" r:id="rId16"/>
    <p:sldId id="276" r:id="rId17"/>
    <p:sldId id="269" r:id="rId18"/>
    <p:sldId id="270" r:id="rId19"/>
    <p:sldId id="271" r:id="rId20"/>
    <p:sldId id="272" r:id="rId21"/>
    <p:sldId id="273" r:id="rId22"/>
    <p:sldId id="277" r:id="rId23"/>
    <p:sldId id="274"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00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7/10/2012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7/10/2012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6.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6.xml"/><Relationship Id="rId1" Type="http://schemas.openxmlformats.org/officeDocument/2006/relationships/vmlDrawing" Target="../drawings/vmlDrawing7.v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6.xml"/><Relationship Id="rId1" Type="http://schemas.openxmlformats.org/officeDocument/2006/relationships/vmlDrawing" Target="../drawings/vmlDrawing8.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9.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tx2"/>
                </a:solidFill>
              </a:rPr>
              <a:t>Previous Lecture 4</a:t>
            </a:r>
            <a:endParaRPr lang="en-US" sz="4000" b="1" dirty="0">
              <a:solidFill>
                <a:schemeClr val="tx2"/>
              </a:solidFill>
            </a:endParaRPr>
          </a:p>
        </p:txBody>
      </p:sp>
      <p:sp>
        <p:nvSpPr>
          <p:cNvPr id="3" name="Content Placeholder 2"/>
          <p:cNvSpPr>
            <a:spLocks noGrp="1"/>
          </p:cNvSpPr>
          <p:nvPr>
            <p:ph idx="1"/>
          </p:nvPr>
        </p:nvSpPr>
        <p:spPr/>
        <p:txBody>
          <a:bodyPr/>
          <a:lstStyle/>
          <a:p>
            <a:r>
              <a:rPr lang="en-US" dirty="0" smtClean="0"/>
              <a:t>The Relationship of Current, Voltage, and Resistance </a:t>
            </a:r>
          </a:p>
          <a:p>
            <a:r>
              <a:rPr lang="en-US" dirty="0" smtClean="0"/>
              <a:t>Calculating Current </a:t>
            </a:r>
          </a:p>
          <a:p>
            <a:r>
              <a:rPr lang="en-US" dirty="0" smtClean="0"/>
              <a:t>Calculating Voltage </a:t>
            </a:r>
          </a:p>
          <a:p>
            <a:r>
              <a:rPr lang="en-US" dirty="0" smtClean="0"/>
              <a:t>Calculating Resistance </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000" b="1" dirty="0" smtClean="0">
                <a:solidFill>
                  <a:schemeClr val="tx2"/>
                </a:solidFill>
              </a:rPr>
              <a:t>Ohm’s Law-Problems Solving</a:t>
            </a:r>
            <a:endParaRPr lang="en-US" sz="4000" b="1" dirty="0">
              <a:solidFill>
                <a:schemeClr val="tx2"/>
              </a:solidFill>
            </a:endParaRPr>
          </a:p>
        </p:txBody>
      </p:sp>
      <p:sp>
        <p:nvSpPr>
          <p:cNvPr id="5" name="Content Placeholder 4"/>
          <p:cNvSpPr>
            <a:spLocks noGrp="1"/>
          </p:cNvSpPr>
          <p:nvPr>
            <p:ph idx="1"/>
          </p:nvPr>
        </p:nvSpPr>
        <p:spPr/>
        <p:txBody>
          <a:bodyPr/>
          <a:lstStyle/>
          <a:p>
            <a:pPr>
              <a:buNone/>
            </a:pPr>
            <a:r>
              <a:rPr lang="en-US" sz="2400" b="1" dirty="0" smtClean="0"/>
              <a:t>Q.1</a:t>
            </a:r>
            <a:r>
              <a:rPr lang="en-US" sz="2400" dirty="0" smtClean="0"/>
              <a:t>	Figure shows a graph of current versus voltage for three resistance values. Determine R</a:t>
            </a:r>
            <a:r>
              <a:rPr lang="en-US" sz="2400" baseline="-25000" dirty="0" smtClean="0"/>
              <a:t>1</a:t>
            </a:r>
            <a:r>
              <a:rPr lang="en-US" sz="2400" dirty="0" smtClean="0"/>
              <a:t>, R</a:t>
            </a:r>
            <a:r>
              <a:rPr lang="en-US" sz="2400" baseline="-25000" dirty="0" smtClean="0"/>
              <a:t>2</a:t>
            </a:r>
            <a:r>
              <a:rPr lang="en-US" sz="2400" dirty="0" smtClean="0"/>
              <a:t> , and R</a:t>
            </a:r>
            <a:r>
              <a:rPr lang="en-US" sz="2400" baseline="-25000" dirty="0" smtClean="0"/>
              <a:t>3</a:t>
            </a:r>
            <a:r>
              <a:rPr lang="en-US" sz="2400" dirty="0" smtClean="0"/>
              <a:t>. </a:t>
            </a:r>
          </a:p>
          <a:p>
            <a:pPr>
              <a:buNone/>
            </a:pPr>
            <a:endParaRPr lang="en-US" dirty="0"/>
          </a:p>
        </p:txBody>
      </p:sp>
      <p:sp>
        <p:nvSpPr>
          <p:cNvPr id="6" name="TextBox 5"/>
          <p:cNvSpPr txBox="1"/>
          <p:nvPr/>
        </p:nvSpPr>
        <p:spPr>
          <a:xfrm>
            <a:off x="0" y="0"/>
            <a:ext cx="2209800" cy="584775"/>
          </a:xfrm>
          <a:prstGeom prst="rect">
            <a:avLst/>
          </a:prstGeom>
          <a:noFill/>
        </p:spPr>
        <p:txBody>
          <a:bodyPr wrap="square" rtlCol="0">
            <a:spAutoFit/>
          </a:bodyPr>
          <a:lstStyle/>
          <a:p>
            <a:r>
              <a:rPr lang="en-US" sz="3200" b="1" i="1" u="sng" dirty="0" smtClean="0">
                <a:solidFill>
                  <a:schemeClr val="accent2">
                    <a:lumMod val="75000"/>
                  </a:schemeClr>
                </a:solidFill>
              </a:rPr>
              <a:t>Lecture 5</a:t>
            </a:r>
            <a:endParaRPr lang="en-US" sz="3200" b="1" i="1" u="sng" dirty="0">
              <a:solidFill>
                <a:schemeClr val="accent2">
                  <a:lumMod val="75000"/>
                </a:schemeClr>
              </a:solidFill>
            </a:endParaRPr>
          </a:p>
        </p:txBody>
      </p:sp>
      <p:pic>
        <p:nvPicPr>
          <p:cNvPr id="1026" name="Picture 2"/>
          <p:cNvPicPr>
            <a:picLocks noChangeAspect="1" noChangeArrowheads="1"/>
          </p:cNvPicPr>
          <p:nvPr/>
        </p:nvPicPr>
        <p:blipFill>
          <a:blip r:embed="rId3" cstate="print"/>
          <a:srcRect/>
          <a:stretch>
            <a:fillRect/>
          </a:stretch>
        </p:blipFill>
        <p:spPr bwMode="auto">
          <a:xfrm>
            <a:off x="5485813" y="2971800"/>
            <a:ext cx="3658187" cy="2374900"/>
          </a:xfrm>
          <a:prstGeom prst="rect">
            <a:avLst/>
          </a:prstGeom>
          <a:noFill/>
          <a:ln w="9525">
            <a:noFill/>
            <a:miter lim="800000"/>
            <a:headEnd/>
            <a:tailEnd/>
          </a:ln>
        </p:spPr>
      </p:pic>
      <p:sp>
        <p:nvSpPr>
          <p:cNvPr id="8" name="Rectangle 7"/>
          <p:cNvSpPr/>
          <p:nvPr/>
        </p:nvSpPr>
        <p:spPr>
          <a:xfrm>
            <a:off x="7438084" y="6488668"/>
            <a:ext cx="1705916" cy="369332"/>
          </a:xfrm>
          <a:prstGeom prst="rect">
            <a:avLst/>
          </a:prstGeom>
        </p:spPr>
        <p:txBody>
          <a:bodyPr wrap="none">
            <a:spAutoFit/>
          </a:bodyPr>
          <a:lstStyle/>
          <a:p>
            <a:r>
              <a:rPr lang="en-US" dirty="0" smtClean="0"/>
              <a:t>500 m</a:t>
            </a:r>
            <a:r>
              <a:rPr lang="el-GR" dirty="0" smtClean="0"/>
              <a:t>Ω</a:t>
            </a:r>
            <a:r>
              <a:rPr lang="en-US" dirty="0" smtClean="0"/>
              <a:t>, 1</a:t>
            </a:r>
            <a:r>
              <a:rPr lang="el-GR" dirty="0" smtClean="0"/>
              <a:t>Ω</a:t>
            </a:r>
            <a:r>
              <a:rPr lang="en-US" dirty="0" smtClean="0"/>
              <a:t>, 2</a:t>
            </a:r>
            <a:r>
              <a:rPr lang="el-GR" dirty="0" smtClean="0"/>
              <a:t>Ω</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400" dirty="0" smtClean="0"/>
              <a:t>Q.2	Which circuit in Figure has the most current? The least current?</a:t>
            </a:r>
            <a:endParaRPr lang="en-US" sz="2400" dirty="0"/>
          </a:p>
        </p:txBody>
      </p:sp>
      <p:pic>
        <p:nvPicPr>
          <p:cNvPr id="2050" name="Picture 2"/>
          <p:cNvPicPr>
            <a:picLocks noChangeAspect="1" noChangeArrowheads="1"/>
          </p:cNvPicPr>
          <p:nvPr/>
        </p:nvPicPr>
        <p:blipFill>
          <a:blip r:embed="rId3" cstate="print"/>
          <a:srcRect/>
          <a:stretch>
            <a:fillRect/>
          </a:stretch>
        </p:blipFill>
        <p:spPr bwMode="auto">
          <a:xfrm>
            <a:off x="3048000" y="1524000"/>
            <a:ext cx="5554714" cy="1652587"/>
          </a:xfrm>
          <a:prstGeom prst="rect">
            <a:avLst/>
          </a:prstGeom>
          <a:noFill/>
          <a:ln w="9525">
            <a:noFill/>
            <a:miter lim="800000"/>
            <a:headEnd/>
            <a:tailEnd/>
          </a:ln>
        </p:spPr>
      </p:pic>
      <p:sp>
        <p:nvSpPr>
          <p:cNvPr id="5" name="Rectangle 4"/>
          <p:cNvSpPr/>
          <p:nvPr/>
        </p:nvSpPr>
        <p:spPr>
          <a:xfrm>
            <a:off x="6400800" y="6488668"/>
            <a:ext cx="2746393" cy="369332"/>
          </a:xfrm>
          <a:prstGeom prst="rect">
            <a:avLst/>
          </a:prstGeom>
        </p:spPr>
        <p:txBody>
          <a:bodyPr wrap="none">
            <a:spAutoFit/>
          </a:bodyPr>
          <a:lstStyle/>
          <a:p>
            <a:r>
              <a:rPr lang="en-US" dirty="0" smtClean="0"/>
              <a:t>15.2 mA, 19.2 mA, 21.3 mA</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914400"/>
            <a:ext cx="8610600" cy="1143000"/>
          </a:xfrm>
        </p:spPr>
        <p:txBody>
          <a:bodyPr>
            <a:noAutofit/>
          </a:bodyPr>
          <a:lstStyle/>
          <a:p>
            <a:pPr algn="just"/>
            <a:r>
              <a:rPr lang="en-US" sz="2400" dirty="0" smtClean="0"/>
              <a:t>Q.3	You are measuring the current in a circuit that is operated on a 10 V battery. The ammeter reads 50 mA. Later, you notice that the current has dropped to 30 mA. Eliminating the possibility of a resistance change, you must conclude that the voltage has changed. How much has the voltage of the battery changed, and what is its new value?</a:t>
            </a:r>
            <a:endParaRPr lang="en-US" sz="2400" dirty="0"/>
          </a:p>
        </p:txBody>
      </p:sp>
      <p:sp>
        <p:nvSpPr>
          <p:cNvPr id="3" name="Rectangle 2"/>
          <p:cNvSpPr/>
          <p:nvPr/>
        </p:nvSpPr>
        <p:spPr>
          <a:xfrm>
            <a:off x="7989517" y="6488668"/>
            <a:ext cx="1154483" cy="369332"/>
          </a:xfrm>
          <a:prstGeom prst="rect">
            <a:avLst/>
          </a:prstGeom>
        </p:spPr>
        <p:txBody>
          <a:bodyPr wrap="none">
            <a:spAutoFit/>
          </a:bodyPr>
          <a:lstStyle/>
          <a:p>
            <a:r>
              <a:rPr lang="el-GR" dirty="0" smtClean="0"/>
              <a:t>200 Ω</a:t>
            </a:r>
            <a:r>
              <a:rPr lang="en-US" dirty="0" smtClean="0"/>
              <a:t>, 6 V</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229600" cy="1143000"/>
          </a:xfrm>
        </p:spPr>
        <p:txBody>
          <a:bodyPr>
            <a:noAutofit/>
          </a:bodyPr>
          <a:lstStyle/>
          <a:p>
            <a:pPr algn="just"/>
            <a:r>
              <a:rPr lang="en-US" sz="2400" dirty="0" smtClean="0"/>
              <a:t>Q.4	If you wish to increase the amount of current in a resistor from 100 mA to 150 mA by changing the 20 V source, by how many volts should you change the source? To what new value should you set it?</a:t>
            </a:r>
            <a:endParaRPr lang="en-US" sz="2400" dirty="0"/>
          </a:p>
        </p:txBody>
      </p:sp>
      <p:sp>
        <p:nvSpPr>
          <p:cNvPr id="3" name="Rectangle 2"/>
          <p:cNvSpPr/>
          <p:nvPr/>
        </p:nvSpPr>
        <p:spPr>
          <a:xfrm>
            <a:off x="7772400" y="6488668"/>
            <a:ext cx="1279517" cy="369332"/>
          </a:xfrm>
          <a:prstGeom prst="rect">
            <a:avLst/>
          </a:prstGeom>
        </p:spPr>
        <p:txBody>
          <a:bodyPr wrap="none">
            <a:spAutoFit/>
          </a:bodyPr>
          <a:lstStyle/>
          <a:p>
            <a:r>
              <a:rPr lang="en-US" dirty="0" smtClean="0"/>
              <a:t>0.2K</a:t>
            </a:r>
            <a:r>
              <a:rPr lang="el-GR" dirty="0" smtClean="0"/>
              <a:t>Ω</a:t>
            </a:r>
            <a:r>
              <a:rPr lang="en-US" dirty="0" smtClean="0"/>
              <a:t>, 30 V</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14400"/>
            <a:ext cx="8763000" cy="1143000"/>
          </a:xfrm>
        </p:spPr>
        <p:txBody>
          <a:bodyPr>
            <a:noAutofit/>
          </a:bodyPr>
          <a:lstStyle/>
          <a:p>
            <a:pPr algn="just"/>
            <a:r>
              <a:rPr lang="en-US" sz="2400" dirty="0" smtClean="0"/>
              <a:t>Q.5	The potentiometer connected as a rheostat in Figure is used to control the current to a heating element. When the rheostat is adjusted to a value of 8</a:t>
            </a:r>
            <a:r>
              <a:rPr lang="el-GR" sz="2400" dirty="0" smtClean="0"/>
              <a:t>Ω</a:t>
            </a:r>
            <a:r>
              <a:rPr lang="en-US" sz="2400" dirty="0" smtClean="0"/>
              <a:t> or less, the heating element can bum out. What is the rated value of the fuse needed to protect the circuit if the voltage across the heating element at the point of maximum current is 100 V and the voltage across the rheostat is the difference between the heating element voltage and the source voltage?</a:t>
            </a:r>
            <a:endParaRPr lang="en-US" sz="2400" dirty="0"/>
          </a:p>
        </p:txBody>
      </p:sp>
      <p:pic>
        <p:nvPicPr>
          <p:cNvPr id="3074" name="Picture 2"/>
          <p:cNvPicPr>
            <a:picLocks noChangeAspect="1" noChangeArrowheads="1"/>
          </p:cNvPicPr>
          <p:nvPr/>
        </p:nvPicPr>
        <p:blipFill>
          <a:blip r:embed="rId3" cstate="print"/>
          <a:srcRect/>
          <a:stretch>
            <a:fillRect/>
          </a:stretch>
        </p:blipFill>
        <p:spPr bwMode="auto">
          <a:xfrm>
            <a:off x="6055958" y="3124200"/>
            <a:ext cx="2859442" cy="1630008"/>
          </a:xfrm>
          <a:prstGeom prst="rect">
            <a:avLst/>
          </a:prstGeom>
          <a:noFill/>
          <a:ln w="9525">
            <a:noFill/>
            <a:miter lim="800000"/>
            <a:headEnd/>
            <a:tailEnd/>
          </a:ln>
        </p:spPr>
      </p:pic>
      <p:sp>
        <p:nvSpPr>
          <p:cNvPr id="4" name="Rectangle 3"/>
          <p:cNvSpPr/>
          <p:nvPr/>
        </p:nvSpPr>
        <p:spPr>
          <a:xfrm>
            <a:off x="6582080" y="6488668"/>
            <a:ext cx="2561920" cy="369332"/>
          </a:xfrm>
          <a:prstGeom prst="rect">
            <a:avLst/>
          </a:prstGeom>
        </p:spPr>
        <p:txBody>
          <a:bodyPr wrap="none">
            <a:spAutoFit/>
          </a:bodyPr>
          <a:lstStyle/>
          <a:p>
            <a:r>
              <a:rPr lang="en-US" dirty="0" smtClean="0"/>
              <a:t>2.5 A, 2A fuses suggested</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33400"/>
            <a:ext cx="8839200" cy="1143000"/>
          </a:xfrm>
        </p:spPr>
        <p:txBody>
          <a:bodyPr>
            <a:noAutofit/>
          </a:bodyPr>
          <a:lstStyle/>
          <a:p>
            <a:pPr algn="just"/>
            <a:r>
              <a:rPr lang="en-US" sz="2400" dirty="0" smtClean="0"/>
              <a:t>Q.6	A certain electrical device has an unknown resistance. You have available a 12 V battery and an ammeter. How would you determine the value of the unknown resistance? Draw the necessary circuit connections.</a:t>
            </a:r>
            <a:endParaRPr lang="en-US"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458200" cy="1143000"/>
          </a:xfrm>
        </p:spPr>
        <p:txBody>
          <a:bodyPr>
            <a:noAutofit/>
          </a:bodyPr>
          <a:lstStyle/>
          <a:p>
            <a:pPr algn="just"/>
            <a:r>
              <a:rPr lang="en-US" sz="2400" dirty="0" smtClean="0"/>
              <a:t>Q.7	By varying the rheostat (variable resistor) in the circuit , you can change the amount of current. The setting of the rheostat is such that the current is 750 mA. What is the resistance value of this setting? To adjust the current to 1A, to what resistance value must you set the rheostat? What is the problem with this circuit?</a:t>
            </a:r>
            <a:endParaRPr lang="en-US" sz="2400" dirty="0"/>
          </a:p>
        </p:txBody>
      </p:sp>
      <p:pic>
        <p:nvPicPr>
          <p:cNvPr id="4098" name="Picture 2"/>
          <p:cNvPicPr>
            <a:picLocks noChangeAspect="1" noChangeArrowheads="1"/>
          </p:cNvPicPr>
          <p:nvPr/>
        </p:nvPicPr>
        <p:blipFill>
          <a:blip r:embed="rId3" cstate="print"/>
          <a:srcRect/>
          <a:stretch>
            <a:fillRect/>
          </a:stretch>
        </p:blipFill>
        <p:spPr bwMode="auto">
          <a:xfrm>
            <a:off x="5867400" y="2514600"/>
            <a:ext cx="2895600" cy="1460963"/>
          </a:xfrm>
          <a:prstGeom prst="rect">
            <a:avLst/>
          </a:prstGeom>
          <a:noFill/>
          <a:ln w="9525">
            <a:noFill/>
            <a:miter lim="800000"/>
            <a:headEnd/>
            <a:tailEnd/>
          </a:ln>
        </p:spPr>
      </p:pic>
      <p:sp>
        <p:nvSpPr>
          <p:cNvPr id="4" name="Rectangle 3"/>
          <p:cNvSpPr/>
          <p:nvPr/>
        </p:nvSpPr>
        <p:spPr>
          <a:xfrm>
            <a:off x="7543800" y="6488668"/>
            <a:ext cx="1418978" cy="369332"/>
          </a:xfrm>
          <a:prstGeom prst="rect">
            <a:avLst/>
          </a:prstGeom>
        </p:spPr>
        <p:txBody>
          <a:bodyPr wrap="none">
            <a:spAutoFit/>
          </a:bodyPr>
          <a:lstStyle/>
          <a:p>
            <a:r>
              <a:rPr lang="el-GR" b="1" dirty="0" smtClean="0"/>
              <a:t>133 Ω</a:t>
            </a:r>
            <a:r>
              <a:rPr lang="en-US" b="1" dirty="0" smtClean="0"/>
              <a:t>, 100</a:t>
            </a:r>
            <a:r>
              <a:rPr lang="el-GR" b="1" dirty="0" smtClean="0"/>
              <a:t> Ω</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458200" cy="1143000"/>
          </a:xfrm>
        </p:spPr>
        <p:txBody>
          <a:bodyPr>
            <a:normAutofit fontScale="90000"/>
          </a:bodyPr>
          <a:lstStyle/>
          <a:p>
            <a:pPr algn="l"/>
            <a:r>
              <a:rPr lang="en-US" sz="2700" dirty="0" smtClean="0"/>
              <a:t>Q.8   By varying the rheostat (variable resistor) in the circuit, you can change the amount of current. The setting of the rheostat is such that the current is 750 mA. What is the resistance value of this setting? To adjust the current to 1 A, to what resistance value must you set the rheostat? What is the problem with this circuit? </a:t>
            </a:r>
            <a:r>
              <a:rPr lang="en-US" dirty="0" smtClean="0"/>
              <a:t/>
            </a:r>
            <a:br>
              <a:rPr lang="en-US" dirty="0" smtClean="0"/>
            </a:br>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5791200" y="2286000"/>
            <a:ext cx="2671702" cy="13382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458200" cy="1143000"/>
          </a:xfrm>
        </p:spPr>
        <p:txBody>
          <a:bodyPr>
            <a:noAutofit/>
          </a:bodyPr>
          <a:lstStyle/>
          <a:p>
            <a:pPr algn="just"/>
            <a:r>
              <a:rPr lang="en-US" sz="2400" dirty="0" smtClean="0"/>
              <a:t>Q.9	A 120 V lamp-dimming circuit is controlled by a rheostat and protected from excessive current by a 2A fuse. To what minimum resistance value can the rheostat be set without blowing the fuse? Assume a lamp resistance of 15</a:t>
            </a:r>
            <a:r>
              <a:rPr lang="el-GR" sz="2400" dirty="0" smtClean="0"/>
              <a:t>Ω</a:t>
            </a:r>
            <a:r>
              <a:rPr lang="en-US" sz="2400" dirty="0" smtClean="0"/>
              <a:t>.</a:t>
            </a:r>
            <a:endParaRPr lang="en-US" sz="2400" dirty="0"/>
          </a:p>
        </p:txBody>
      </p:sp>
      <p:sp>
        <p:nvSpPr>
          <p:cNvPr id="3" name="Rectangle 2"/>
          <p:cNvSpPr/>
          <p:nvPr/>
        </p:nvSpPr>
        <p:spPr>
          <a:xfrm>
            <a:off x="6705600" y="6488668"/>
            <a:ext cx="2500877" cy="369332"/>
          </a:xfrm>
          <a:prstGeom prst="rect">
            <a:avLst/>
          </a:prstGeom>
        </p:spPr>
        <p:txBody>
          <a:bodyPr wrap="none">
            <a:spAutoFit/>
          </a:bodyPr>
          <a:lstStyle/>
          <a:p>
            <a:r>
              <a:rPr lang="en-US" dirty="0" smtClean="0"/>
              <a:t>slightly greater than 45</a:t>
            </a:r>
            <a:r>
              <a:rPr lang="el-GR" dirty="0" smtClean="0"/>
              <a:t>Ω</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tx2"/>
                </a:solidFill>
              </a:rPr>
              <a:t>ENERGY AND POWER</a:t>
            </a:r>
            <a:endParaRPr lang="en-US" sz="4000" b="1" dirty="0">
              <a:solidFill>
                <a:schemeClr val="tx2"/>
              </a:solidFill>
            </a:endParaRPr>
          </a:p>
        </p:txBody>
      </p:sp>
      <p:sp>
        <p:nvSpPr>
          <p:cNvPr id="4" name="Content Placeholder 3"/>
          <p:cNvSpPr>
            <a:spLocks noGrp="1"/>
          </p:cNvSpPr>
          <p:nvPr>
            <p:ph idx="1"/>
          </p:nvPr>
        </p:nvSpPr>
        <p:spPr/>
        <p:txBody>
          <a:bodyPr/>
          <a:lstStyle/>
          <a:p>
            <a:r>
              <a:rPr lang="en-US" dirty="0" smtClean="0"/>
              <a:t>Energy and Power </a:t>
            </a:r>
          </a:p>
          <a:p>
            <a:r>
              <a:rPr lang="en-US" dirty="0" smtClean="0"/>
              <a:t>Power in an Electric Circuit </a:t>
            </a:r>
          </a:p>
          <a:p>
            <a:r>
              <a:rPr lang="en-US" dirty="0" smtClean="0"/>
              <a:t>Resistor Power Ratings </a:t>
            </a:r>
          </a:p>
          <a:p>
            <a:r>
              <a:rPr lang="en-US" dirty="0" smtClean="0"/>
              <a:t>Energy Conversion and Voltage Drop in Resistance </a:t>
            </a:r>
          </a:p>
          <a:p>
            <a:r>
              <a:rPr lang="en-US" dirty="0" smtClean="0"/>
              <a:t>Power Supplies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tx2"/>
                </a:solidFill>
              </a:rPr>
              <a:t>ENERGY AND POWER</a:t>
            </a:r>
            <a:endParaRPr lang="en-US" sz="4000" dirty="0"/>
          </a:p>
        </p:txBody>
      </p:sp>
      <p:sp>
        <p:nvSpPr>
          <p:cNvPr id="3" name="Content Placeholder 2"/>
          <p:cNvSpPr>
            <a:spLocks noGrp="1"/>
          </p:cNvSpPr>
          <p:nvPr>
            <p:ph idx="1"/>
          </p:nvPr>
        </p:nvSpPr>
        <p:spPr>
          <a:xfrm>
            <a:off x="457200" y="1600201"/>
            <a:ext cx="8229600" cy="3657600"/>
          </a:xfrm>
        </p:spPr>
        <p:txBody>
          <a:bodyPr>
            <a:normAutofit fontScale="77500" lnSpcReduction="20000"/>
          </a:bodyPr>
          <a:lstStyle/>
          <a:p>
            <a:r>
              <a:rPr lang="en-US" b="1" u="sng" dirty="0" smtClean="0"/>
              <a:t>Energy</a:t>
            </a:r>
            <a:r>
              <a:rPr lang="en-US" dirty="0" smtClean="0"/>
              <a:t> is the ability to do work.</a:t>
            </a:r>
          </a:p>
          <a:p>
            <a:pPr>
              <a:buNone/>
            </a:pPr>
            <a:endParaRPr lang="en-US" dirty="0" smtClean="0"/>
          </a:p>
          <a:p>
            <a:r>
              <a:rPr lang="en-US" b="1" u="sng" dirty="0" smtClean="0"/>
              <a:t>Power</a:t>
            </a:r>
            <a:r>
              <a:rPr lang="en-US" dirty="0" smtClean="0"/>
              <a:t> is the rate at which energy is used.</a:t>
            </a:r>
          </a:p>
          <a:p>
            <a:endParaRPr lang="en-US" dirty="0" smtClean="0"/>
          </a:p>
          <a:p>
            <a:pPr>
              <a:buNone/>
            </a:pPr>
            <a:endParaRPr lang="en-US" dirty="0" smtClean="0"/>
          </a:p>
          <a:p>
            <a:pPr>
              <a:buNone/>
            </a:pPr>
            <a:endParaRPr lang="en-US" dirty="0" smtClean="0"/>
          </a:p>
          <a:p>
            <a:pPr>
              <a:buNone/>
            </a:pPr>
            <a:r>
              <a:rPr lang="en-US" sz="2400" dirty="0" smtClean="0"/>
              <a:t>Where</a:t>
            </a:r>
          </a:p>
          <a:p>
            <a:pPr>
              <a:buNone/>
            </a:pPr>
            <a:r>
              <a:rPr lang="en-US" sz="2400" dirty="0" smtClean="0"/>
              <a:t>P = power in watts (W) </a:t>
            </a:r>
          </a:p>
          <a:p>
            <a:pPr>
              <a:buNone/>
            </a:pPr>
            <a:r>
              <a:rPr lang="en-US" sz="2400" dirty="0" smtClean="0"/>
              <a:t>W = energy in joules (J) </a:t>
            </a:r>
          </a:p>
          <a:p>
            <a:pPr>
              <a:buNone/>
            </a:pPr>
            <a:r>
              <a:rPr lang="en-US" sz="2400" dirty="0" smtClean="0"/>
              <a:t>t = time in seconds (s)</a:t>
            </a:r>
            <a:endParaRPr lang="en-US" sz="2400" dirty="0"/>
          </a:p>
        </p:txBody>
      </p:sp>
      <p:pic>
        <p:nvPicPr>
          <p:cNvPr id="5122" name="Picture 2"/>
          <p:cNvPicPr>
            <a:picLocks noChangeAspect="1" noChangeArrowheads="1"/>
          </p:cNvPicPr>
          <p:nvPr/>
        </p:nvPicPr>
        <p:blipFill>
          <a:blip r:embed="rId3" cstate="print"/>
          <a:srcRect/>
          <a:stretch>
            <a:fillRect/>
          </a:stretch>
        </p:blipFill>
        <p:spPr bwMode="auto">
          <a:xfrm>
            <a:off x="3886200" y="3200400"/>
            <a:ext cx="1166563" cy="852487"/>
          </a:xfrm>
          <a:prstGeom prst="rect">
            <a:avLst/>
          </a:prstGeom>
          <a:noFill/>
          <a:ln w="9525">
            <a:noFill/>
            <a:miter lim="800000"/>
            <a:headEnd/>
            <a:tailEnd/>
          </a:ln>
        </p:spPr>
      </p:pic>
      <p:sp>
        <p:nvSpPr>
          <p:cNvPr id="5" name="Rectangle 4"/>
          <p:cNvSpPr/>
          <p:nvPr/>
        </p:nvSpPr>
        <p:spPr>
          <a:xfrm>
            <a:off x="457200" y="5257800"/>
            <a:ext cx="8153400" cy="1200329"/>
          </a:xfrm>
          <a:prstGeom prst="rect">
            <a:avLst/>
          </a:prstGeom>
        </p:spPr>
        <p:txBody>
          <a:bodyPr wrap="square">
            <a:spAutoFit/>
          </a:bodyPr>
          <a:lstStyle/>
          <a:p>
            <a:r>
              <a:rPr lang="en-US" sz="2400" dirty="0" smtClean="0"/>
              <a:t>One watt (W) is the amount of power when one joule of energy is used in one second. </a:t>
            </a:r>
          </a:p>
          <a:p>
            <a:r>
              <a:rPr lang="en-US" sz="2400" dirty="0" smtClean="0"/>
              <a:t>					</a:t>
            </a:r>
            <a:r>
              <a:rPr lang="en-US" sz="2400" dirty="0" smtClean="0">
                <a:solidFill>
                  <a:srgbClr val="FF0000"/>
                </a:solidFill>
              </a:rPr>
              <a:t>1hp = 746 W.</a:t>
            </a:r>
            <a:r>
              <a:rPr lang="en-US" sz="2400" dirty="0" smtClean="0"/>
              <a:t> </a:t>
            </a:r>
            <a:endParaRPr lang="en-US"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28600"/>
            <a:ext cx="8229600" cy="4525963"/>
          </a:xfrm>
        </p:spPr>
        <p:txBody>
          <a:bodyPr/>
          <a:lstStyle/>
          <a:p>
            <a:r>
              <a:rPr lang="en-US" dirty="0" smtClean="0"/>
              <a:t>An amount of energy equal to 100 J is used in 5 s. What is the power in watts? </a:t>
            </a:r>
          </a:p>
          <a:p>
            <a:endParaRPr lang="en-US" dirty="0"/>
          </a:p>
        </p:txBody>
      </p:sp>
      <p:sp>
        <p:nvSpPr>
          <p:cNvPr id="4" name="Rectangle 3"/>
          <p:cNvSpPr/>
          <p:nvPr/>
        </p:nvSpPr>
        <p:spPr>
          <a:xfrm>
            <a:off x="8233173" y="6488668"/>
            <a:ext cx="910827" cy="369332"/>
          </a:xfrm>
          <a:prstGeom prst="rect">
            <a:avLst/>
          </a:prstGeom>
        </p:spPr>
        <p:txBody>
          <a:bodyPr wrap="none">
            <a:spAutoFit/>
          </a:bodyPr>
          <a:lstStyle/>
          <a:p>
            <a:r>
              <a:rPr lang="en-US" dirty="0" smtClean="0"/>
              <a:t>P=20W </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solidFill>
                  <a:schemeClr val="tx2"/>
                </a:solidFill>
              </a:rPr>
              <a:t/>
            </a:r>
            <a:br>
              <a:rPr lang="en-US" sz="4000" b="1" dirty="0" smtClean="0">
                <a:solidFill>
                  <a:schemeClr val="tx2"/>
                </a:solidFill>
              </a:rPr>
            </a:br>
            <a:r>
              <a:rPr lang="en-US" sz="4000" b="1" dirty="0" smtClean="0">
                <a:solidFill>
                  <a:schemeClr val="tx2"/>
                </a:solidFill>
              </a:rPr>
              <a:t>The Kilowatt-hour (kWh) Unit of Energy </a:t>
            </a:r>
            <a:r>
              <a:rPr lang="en-US" dirty="0" smtClean="0"/>
              <a:t/>
            </a:r>
            <a:br>
              <a:rPr lang="en-US" dirty="0" smtClean="0"/>
            </a:br>
            <a:endParaRPr lang="en-US" dirty="0"/>
          </a:p>
        </p:txBody>
      </p:sp>
      <p:sp>
        <p:nvSpPr>
          <p:cNvPr id="3" name="Content Placeholder 2"/>
          <p:cNvSpPr>
            <a:spLocks noGrp="1"/>
          </p:cNvSpPr>
          <p:nvPr>
            <p:ph idx="1"/>
          </p:nvPr>
        </p:nvSpPr>
        <p:spPr/>
        <p:txBody>
          <a:bodyPr/>
          <a:lstStyle/>
          <a:p>
            <a:pPr>
              <a:buNone/>
            </a:pPr>
            <a:r>
              <a:rPr lang="en-US" dirty="0" smtClean="0"/>
              <a:t>                                       W = Pt </a:t>
            </a:r>
            <a:endParaRPr lang="en-US" dirty="0"/>
          </a:p>
        </p:txBody>
      </p:sp>
      <p:sp>
        <p:nvSpPr>
          <p:cNvPr id="4" name="Rectangle 3"/>
          <p:cNvSpPr/>
          <p:nvPr/>
        </p:nvSpPr>
        <p:spPr>
          <a:xfrm>
            <a:off x="685800" y="2667000"/>
            <a:ext cx="7391400" cy="830997"/>
          </a:xfrm>
          <a:prstGeom prst="rect">
            <a:avLst/>
          </a:prstGeom>
        </p:spPr>
        <p:txBody>
          <a:bodyPr wrap="square">
            <a:spAutoFit/>
          </a:bodyPr>
          <a:lstStyle/>
          <a:p>
            <a:r>
              <a:rPr lang="en-US" sz="2400" dirty="0" smtClean="0"/>
              <a:t>Determine the number of kilowatt-hours (kWh) for each of the following energy consumptions: </a:t>
            </a:r>
            <a:endParaRPr lang="en-US" sz="2400" dirty="0"/>
          </a:p>
        </p:txBody>
      </p:sp>
      <p:sp>
        <p:nvSpPr>
          <p:cNvPr id="5" name="Rectangle 4"/>
          <p:cNvSpPr/>
          <p:nvPr/>
        </p:nvSpPr>
        <p:spPr>
          <a:xfrm>
            <a:off x="609600" y="3657600"/>
            <a:ext cx="7924800" cy="461665"/>
          </a:xfrm>
          <a:prstGeom prst="rect">
            <a:avLst/>
          </a:prstGeom>
        </p:spPr>
        <p:txBody>
          <a:bodyPr wrap="square">
            <a:spAutoFit/>
          </a:bodyPr>
          <a:lstStyle/>
          <a:p>
            <a:r>
              <a:rPr lang="pt-BR" sz="2400" dirty="0" smtClean="0"/>
              <a:t>(a) 1400 W for 1 h     (b) 2500 W for 2 h    (c) 100,000 W for 5 h </a:t>
            </a:r>
            <a:endParaRPr lang="pt-BR" sz="2400" dirty="0"/>
          </a:p>
        </p:txBody>
      </p:sp>
      <p:sp>
        <p:nvSpPr>
          <p:cNvPr id="6" name="Rectangle 5"/>
          <p:cNvSpPr/>
          <p:nvPr/>
        </p:nvSpPr>
        <p:spPr>
          <a:xfrm>
            <a:off x="6477000" y="6488668"/>
            <a:ext cx="2670924" cy="369332"/>
          </a:xfrm>
          <a:prstGeom prst="rect">
            <a:avLst/>
          </a:prstGeom>
        </p:spPr>
        <p:txBody>
          <a:bodyPr wrap="none">
            <a:spAutoFit/>
          </a:bodyPr>
          <a:lstStyle/>
          <a:p>
            <a:r>
              <a:rPr lang="en-US" dirty="0" smtClean="0"/>
              <a:t>1.4 kWh ,5 kWh ,500 kWh </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tx2"/>
                </a:solidFill>
              </a:rPr>
              <a:t/>
            </a:r>
            <a:br>
              <a:rPr lang="en-US" b="1" dirty="0" smtClean="0">
                <a:solidFill>
                  <a:schemeClr val="tx2"/>
                </a:solidFill>
              </a:rPr>
            </a:br>
            <a:r>
              <a:rPr lang="en-US" b="1" dirty="0" smtClean="0">
                <a:solidFill>
                  <a:schemeClr val="tx2"/>
                </a:solidFill>
              </a:rPr>
              <a:t>POWER IN AN ELECTRIC CIRCUIT </a:t>
            </a:r>
            <a:r>
              <a:rPr lang="en-US" dirty="0" smtClean="0"/>
              <a:t/>
            </a:r>
            <a:br>
              <a:rPr lang="en-US" dirty="0" smtClean="0"/>
            </a:br>
            <a:endParaRPr lang="en-US" dirty="0"/>
          </a:p>
        </p:txBody>
      </p:sp>
      <p:sp>
        <p:nvSpPr>
          <p:cNvPr id="3" name="Content Placeholder 2"/>
          <p:cNvSpPr>
            <a:spLocks noGrp="1"/>
          </p:cNvSpPr>
          <p:nvPr>
            <p:ph idx="1"/>
          </p:nvPr>
        </p:nvSpPr>
        <p:spPr>
          <a:xfrm>
            <a:off x="152400" y="1600200"/>
            <a:ext cx="8763000" cy="4525963"/>
          </a:xfrm>
        </p:spPr>
        <p:txBody>
          <a:bodyPr/>
          <a:lstStyle/>
          <a:p>
            <a:pPr algn="just">
              <a:buNone/>
            </a:pPr>
            <a:r>
              <a:rPr lang="en-US" sz="2800" dirty="0" smtClean="0"/>
              <a:t>    </a:t>
            </a:r>
            <a:r>
              <a:rPr lang="en-US" sz="2400" dirty="0" smtClean="0"/>
              <a:t>The amount of power dissipated in an electric circuit is dependent on the amount of resistance and on the amount of current, expressed as follows: </a:t>
            </a:r>
            <a:endParaRPr lang="en-US" sz="2800" dirty="0" smtClean="0"/>
          </a:p>
          <a:p>
            <a:pPr>
              <a:buNone/>
            </a:pPr>
            <a:r>
              <a:rPr lang="en-US" sz="2800" dirty="0" smtClean="0"/>
              <a:t>					P=I</a:t>
            </a:r>
            <a:r>
              <a:rPr lang="en-US" sz="2800" baseline="30000" dirty="0" smtClean="0"/>
              <a:t>2</a:t>
            </a:r>
            <a:r>
              <a:rPr lang="en-US" sz="2800" dirty="0" smtClean="0"/>
              <a:t>R</a:t>
            </a:r>
          </a:p>
          <a:p>
            <a:endParaRPr lang="en-US" dirty="0"/>
          </a:p>
        </p:txBody>
      </p:sp>
      <p:pic>
        <p:nvPicPr>
          <p:cNvPr id="6146" name="Picture 2"/>
          <p:cNvPicPr>
            <a:picLocks noChangeAspect="1" noChangeArrowheads="1"/>
          </p:cNvPicPr>
          <p:nvPr/>
        </p:nvPicPr>
        <p:blipFill>
          <a:blip r:embed="rId3" cstate="print"/>
          <a:srcRect/>
          <a:stretch>
            <a:fillRect/>
          </a:stretch>
        </p:blipFill>
        <p:spPr bwMode="auto">
          <a:xfrm>
            <a:off x="4191000" y="3733800"/>
            <a:ext cx="4195768" cy="1527175"/>
          </a:xfrm>
          <a:prstGeom prst="rect">
            <a:avLst/>
          </a:prstGeom>
          <a:noFill/>
          <a:ln w="9525">
            <a:noFill/>
            <a:miter lim="800000"/>
            <a:headEnd/>
            <a:tailEnd/>
          </a:ln>
        </p:spPr>
      </p:pic>
      <p:sp>
        <p:nvSpPr>
          <p:cNvPr id="5" name="Rectangle 4"/>
          <p:cNvSpPr/>
          <p:nvPr/>
        </p:nvSpPr>
        <p:spPr>
          <a:xfrm>
            <a:off x="4267200" y="5410200"/>
            <a:ext cx="4572000" cy="646331"/>
          </a:xfrm>
          <a:prstGeom prst="rect">
            <a:avLst/>
          </a:prstGeom>
        </p:spPr>
        <p:txBody>
          <a:bodyPr>
            <a:spAutoFit/>
          </a:bodyPr>
          <a:lstStyle/>
          <a:p>
            <a:r>
              <a:rPr lang="en-US" b="1" i="1" dirty="0" smtClean="0"/>
              <a:t>Power dissipation in an electric  circuit results in heat energy given off by the resistance. </a:t>
            </a:r>
            <a:endParaRPr lang="en-US" b="1" i="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tx2"/>
                </a:solidFill>
              </a:rPr>
              <a:t>POWER IN AN ELECTRIC CIRCUIT</a:t>
            </a:r>
            <a:endParaRPr lang="en-US" sz="4000" b="1" dirty="0">
              <a:solidFill>
                <a:schemeClr val="tx2"/>
              </a:solidFill>
            </a:endParaRPr>
          </a:p>
        </p:txBody>
      </p:sp>
      <p:sp>
        <p:nvSpPr>
          <p:cNvPr id="3" name="Content Placeholder 2"/>
          <p:cNvSpPr>
            <a:spLocks noGrp="1"/>
          </p:cNvSpPr>
          <p:nvPr>
            <p:ph idx="1"/>
          </p:nvPr>
        </p:nvSpPr>
        <p:spPr/>
        <p:txBody>
          <a:bodyPr/>
          <a:lstStyle/>
          <a:p>
            <a:pPr>
              <a:buNone/>
            </a:pPr>
            <a:r>
              <a:rPr lang="en-US" dirty="0" smtClean="0"/>
              <a:t>  Watt’s Laws</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fontScale="90000"/>
          </a:bodyPr>
          <a:lstStyle/>
          <a:p>
            <a:r>
              <a:rPr lang="en-US" sz="2700" dirty="0" smtClean="0"/>
              <a:t/>
            </a:r>
            <a:br>
              <a:rPr lang="en-US" sz="2700" dirty="0" smtClean="0"/>
            </a:br>
            <a:r>
              <a:rPr lang="en-US" sz="2700" dirty="0" smtClean="0"/>
              <a:t>Calculate the power in each of the following  three circuits. </a:t>
            </a:r>
            <a:r>
              <a:rPr lang="en-US" dirty="0" smtClean="0"/>
              <a:t/>
            </a:r>
            <a:br>
              <a:rPr lang="en-US" dirty="0" smtClean="0"/>
            </a:br>
            <a:endParaRPr lang="en-US" dirty="0"/>
          </a:p>
        </p:txBody>
      </p:sp>
      <p:sp>
        <p:nvSpPr>
          <p:cNvPr id="3" name="Content Placeholder 2"/>
          <p:cNvSpPr>
            <a:spLocks noGrp="1"/>
          </p:cNvSpPr>
          <p:nvPr>
            <p:ph idx="1"/>
          </p:nvPr>
        </p:nvSpPr>
        <p:spPr/>
        <p:txBody>
          <a:bodyPr/>
          <a:lstStyle/>
          <a:p>
            <a:endParaRPr lang="en-US"/>
          </a:p>
        </p:txBody>
      </p:sp>
      <p:pic>
        <p:nvPicPr>
          <p:cNvPr id="7170" name="Picture 2"/>
          <p:cNvPicPr>
            <a:picLocks noChangeAspect="1" noChangeArrowheads="1"/>
          </p:cNvPicPr>
          <p:nvPr/>
        </p:nvPicPr>
        <p:blipFill>
          <a:blip r:embed="rId3" cstate="print"/>
          <a:srcRect/>
          <a:stretch>
            <a:fillRect/>
          </a:stretch>
        </p:blipFill>
        <p:spPr bwMode="auto">
          <a:xfrm>
            <a:off x="1447800" y="1371600"/>
            <a:ext cx="6058323" cy="1676400"/>
          </a:xfrm>
          <a:prstGeom prst="rect">
            <a:avLst/>
          </a:prstGeom>
          <a:noFill/>
          <a:ln w="9525">
            <a:noFill/>
            <a:miter lim="800000"/>
            <a:headEnd/>
            <a:tailEnd/>
          </a:ln>
        </p:spPr>
      </p:pic>
      <p:sp>
        <p:nvSpPr>
          <p:cNvPr id="5" name="Rectangle 4"/>
          <p:cNvSpPr/>
          <p:nvPr/>
        </p:nvSpPr>
        <p:spPr>
          <a:xfrm>
            <a:off x="7086600" y="6488668"/>
            <a:ext cx="1961306" cy="369332"/>
          </a:xfrm>
          <a:prstGeom prst="rect">
            <a:avLst/>
          </a:prstGeom>
        </p:spPr>
        <p:txBody>
          <a:bodyPr wrap="none">
            <a:spAutoFit/>
          </a:bodyPr>
          <a:lstStyle/>
          <a:p>
            <a:r>
              <a:rPr lang="en-US" dirty="0" smtClean="0"/>
              <a:t>20W, 188W, 2.5W </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tx2"/>
                </a:solidFill>
              </a:rPr>
              <a:t>RESISTOR POWER RATINGS </a:t>
            </a:r>
            <a:endParaRPr lang="en-US" sz="4000" b="1" dirty="0">
              <a:solidFill>
                <a:schemeClr val="tx2"/>
              </a:solidFill>
            </a:endParaRPr>
          </a:p>
        </p:txBody>
      </p:sp>
      <p:sp>
        <p:nvSpPr>
          <p:cNvPr id="3" name="Content Placeholder 2"/>
          <p:cNvSpPr>
            <a:spLocks noGrp="1"/>
          </p:cNvSpPr>
          <p:nvPr>
            <p:ph idx="1"/>
          </p:nvPr>
        </p:nvSpPr>
        <p:spPr/>
        <p:txBody>
          <a:bodyPr>
            <a:normAutofit/>
          </a:bodyPr>
          <a:lstStyle/>
          <a:p>
            <a:pPr>
              <a:buNone/>
            </a:pPr>
            <a:r>
              <a:rPr lang="en-US" sz="2800" dirty="0" smtClean="0"/>
              <a:t>    The power rating is the maximum amount of power that a resistor can dissipate without being damaged by excessive heat buildup. </a:t>
            </a:r>
            <a:endParaRPr lang="en-US" sz="2800" dirty="0"/>
          </a:p>
        </p:txBody>
      </p:sp>
      <p:pic>
        <p:nvPicPr>
          <p:cNvPr id="8194" name="Picture 2"/>
          <p:cNvPicPr>
            <a:picLocks noChangeAspect="1" noChangeArrowheads="1"/>
          </p:cNvPicPr>
          <p:nvPr/>
        </p:nvPicPr>
        <p:blipFill>
          <a:blip r:embed="rId3" cstate="print"/>
          <a:srcRect/>
          <a:stretch>
            <a:fillRect/>
          </a:stretch>
        </p:blipFill>
        <p:spPr bwMode="auto">
          <a:xfrm>
            <a:off x="2438400" y="3810000"/>
            <a:ext cx="4491436" cy="1219200"/>
          </a:xfrm>
          <a:prstGeom prst="rect">
            <a:avLst/>
          </a:prstGeom>
          <a:noFill/>
          <a:ln w="9525">
            <a:noFill/>
            <a:miter lim="800000"/>
            <a:headEnd/>
            <a:tailEnd/>
          </a:ln>
        </p:spPr>
      </p:pic>
      <p:sp>
        <p:nvSpPr>
          <p:cNvPr id="5" name="Rectangle 4"/>
          <p:cNvSpPr/>
          <p:nvPr/>
        </p:nvSpPr>
        <p:spPr>
          <a:xfrm>
            <a:off x="2362200" y="5334000"/>
            <a:ext cx="4724400" cy="646331"/>
          </a:xfrm>
          <a:prstGeom prst="rect">
            <a:avLst/>
          </a:prstGeom>
        </p:spPr>
        <p:txBody>
          <a:bodyPr wrap="square">
            <a:spAutoFit/>
          </a:bodyPr>
          <a:lstStyle/>
          <a:p>
            <a:r>
              <a:rPr lang="en-US" b="1" i="1" dirty="0" smtClean="0"/>
              <a:t>The power rating of a resistor is directly related to its surface area. </a:t>
            </a:r>
            <a:endParaRPr lang="en-US" b="1" i="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400" dirty="0" smtClean="0"/>
              <a:t/>
            </a:r>
            <a:br>
              <a:rPr lang="en-US" sz="2400" dirty="0" smtClean="0"/>
            </a:br>
            <a:r>
              <a:rPr lang="en-US" sz="2400" dirty="0" smtClean="0"/>
              <a:t>Determine whether the resistor in each circuit of following  has possibly been damaged by overheating. </a:t>
            </a:r>
            <a:br>
              <a:rPr lang="en-US" sz="2400" dirty="0" smtClean="0"/>
            </a:br>
            <a:endParaRPr lang="en-US" sz="2400" dirty="0"/>
          </a:p>
        </p:txBody>
      </p:sp>
      <p:sp>
        <p:nvSpPr>
          <p:cNvPr id="3" name="Content Placeholder 2"/>
          <p:cNvSpPr>
            <a:spLocks noGrp="1"/>
          </p:cNvSpPr>
          <p:nvPr>
            <p:ph idx="1"/>
          </p:nvPr>
        </p:nvSpPr>
        <p:spPr/>
        <p:txBody>
          <a:bodyPr/>
          <a:lstStyle/>
          <a:p>
            <a:endParaRPr lang="en-US"/>
          </a:p>
        </p:txBody>
      </p:sp>
      <p:pic>
        <p:nvPicPr>
          <p:cNvPr id="9218" name="Picture 2"/>
          <p:cNvPicPr>
            <a:picLocks noChangeAspect="1" noChangeArrowheads="1"/>
          </p:cNvPicPr>
          <p:nvPr/>
        </p:nvPicPr>
        <p:blipFill>
          <a:blip r:embed="rId3" cstate="print"/>
          <a:srcRect/>
          <a:stretch>
            <a:fillRect/>
          </a:stretch>
        </p:blipFill>
        <p:spPr bwMode="auto">
          <a:xfrm>
            <a:off x="1711035" y="1357745"/>
            <a:ext cx="5900548" cy="1879600"/>
          </a:xfrm>
          <a:prstGeom prst="rect">
            <a:avLst/>
          </a:prstGeom>
          <a:noFill/>
          <a:ln w="9525">
            <a:noFill/>
            <a:miter lim="800000"/>
            <a:headEnd/>
            <a:tailEnd/>
          </a:ln>
        </p:spPr>
      </p:pic>
      <p:sp>
        <p:nvSpPr>
          <p:cNvPr id="5" name="Rectangle 4"/>
          <p:cNvSpPr/>
          <p:nvPr/>
        </p:nvSpPr>
        <p:spPr>
          <a:xfrm>
            <a:off x="6629400" y="6488668"/>
            <a:ext cx="2421817" cy="369332"/>
          </a:xfrm>
          <a:prstGeom prst="rect">
            <a:avLst/>
          </a:prstGeom>
        </p:spPr>
        <p:txBody>
          <a:bodyPr wrap="none">
            <a:spAutoFit/>
          </a:bodyPr>
          <a:lstStyle/>
          <a:p>
            <a:r>
              <a:rPr lang="en-US" dirty="0" smtClean="0"/>
              <a:t>0.810W, 0.384 W, 2.5W </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solidFill>
                  <a:schemeClr val="tx2"/>
                </a:solidFill>
              </a:rPr>
              <a:t/>
            </a:r>
            <a:br>
              <a:rPr lang="en-US" sz="4000" b="1" dirty="0" smtClean="0">
                <a:solidFill>
                  <a:schemeClr val="tx2"/>
                </a:solidFill>
              </a:rPr>
            </a:br>
            <a:r>
              <a:rPr lang="en-US" sz="4000" b="1" dirty="0" smtClean="0">
                <a:solidFill>
                  <a:schemeClr val="tx2"/>
                </a:solidFill>
              </a:rPr>
              <a:t>ENERGY CONVERSION AND VOLTAGE DROP IN RESISTANCE </a:t>
            </a:r>
            <a:r>
              <a:rPr lang="en-US" dirty="0" smtClean="0"/>
              <a:t/>
            </a:r>
            <a:br>
              <a:rPr lang="en-US" dirty="0" smtClean="0"/>
            </a:br>
            <a:endParaRPr lang="en-US" dirty="0"/>
          </a:p>
        </p:txBody>
      </p:sp>
      <p:sp>
        <p:nvSpPr>
          <p:cNvPr id="3" name="Content Placeholder 2"/>
          <p:cNvSpPr>
            <a:spLocks noGrp="1"/>
          </p:cNvSpPr>
          <p:nvPr>
            <p:ph idx="1"/>
          </p:nvPr>
        </p:nvSpPr>
        <p:spPr/>
        <p:txBody>
          <a:bodyPr/>
          <a:lstStyle/>
          <a:p>
            <a:endParaRPr lang="en-US"/>
          </a:p>
        </p:txBody>
      </p:sp>
      <p:pic>
        <p:nvPicPr>
          <p:cNvPr id="10242" name="Picture 2"/>
          <p:cNvPicPr>
            <a:picLocks noChangeAspect="1" noChangeArrowheads="1"/>
          </p:cNvPicPr>
          <p:nvPr/>
        </p:nvPicPr>
        <p:blipFill>
          <a:blip r:embed="rId3" cstate="print"/>
          <a:srcRect/>
          <a:stretch>
            <a:fillRect/>
          </a:stretch>
        </p:blipFill>
        <p:spPr bwMode="auto">
          <a:xfrm>
            <a:off x="2590800" y="2438400"/>
            <a:ext cx="4230746" cy="29321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tx2"/>
                </a:solidFill>
              </a:rPr>
              <a:t>POWER SUPPLIES </a:t>
            </a:r>
            <a:endParaRPr lang="en-US" sz="4000" b="1" dirty="0">
              <a:solidFill>
                <a:schemeClr val="tx2"/>
              </a:solidFill>
            </a:endParaRPr>
          </a:p>
        </p:txBody>
      </p:sp>
      <p:sp>
        <p:nvSpPr>
          <p:cNvPr id="3" name="Content Placeholder 2"/>
          <p:cNvSpPr>
            <a:spLocks noGrp="1"/>
          </p:cNvSpPr>
          <p:nvPr>
            <p:ph idx="1"/>
          </p:nvPr>
        </p:nvSpPr>
        <p:spPr/>
        <p:txBody>
          <a:bodyPr>
            <a:normAutofit/>
          </a:bodyPr>
          <a:lstStyle/>
          <a:p>
            <a:pPr>
              <a:buNone/>
            </a:pPr>
            <a:r>
              <a:rPr lang="en-US" sz="2800" u="sng" dirty="0" smtClean="0"/>
              <a:t>Ampere-hour Ratings of Batteries </a:t>
            </a:r>
          </a:p>
          <a:p>
            <a:pPr>
              <a:buNone/>
            </a:pPr>
            <a:r>
              <a:rPr lang="en-US" sz="2800" dirty="0" smtClean="0"/>
              <a:t>     </a:t>
            </a:r>
          </a:p>
          <a:p>
            <a:pPr algn="just">
              <a:buNone/>
            </a:pPr>
            <a:r>
              <a:rPr lang="en-US" sz="2800" dirty="0" smtClean="0"/>
              <a:t>     Batteries convert chemical energy into electrical energy. Because of their limited source of chemical energy, batteries have a certain capacity that limits the amount of time over which they can produce a given power level. This capacity is measured in ampere-hours. </a:t>
            </a:r>
          </a:p>
          <a:p>
            <a:pPr>
              <a:buNone/>
            </a:pPr>
            <a:endParaRPr lang="en-US" sz="2800" dirty="0" smtClean="0"/>
          </a:p>
          <a:p>
            <a:pPr algn="just"/>
            <a:endParaRPr lang="en-US" sz="2800" dirty="0" smtClean="0"/>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smtClean="0"/>
              <a:t/>
            </a:r>
            <a:br>
              <a:rPr lang="en-US" u="sng" dirty="0" smtClean="0"/>
            </a:br>
            <a:r>
              <a:rPr lang="en-US" b="1" dirty="0" smtClean="0">
                <a:solidFill>
                  <a:schemeClr val="tx2"/>
                </a:solidFill>
              </a:rPr>
              <a:t>Ampere-hour Ratings of Batteries </a:t>
            </a:r>
            <a:r>
              <a:rPr lang="en-US" u="sng" dirty="0" smtClean="0"/>
              <a:t/>
            </a:r>
            <a:br>
              <a:rPr lang="en-US" u="sng" dirty="0" smtClean="0"/>
            </a:br>
            <a:endParaRPr lang="en-US" dirty="0"/>
          </a:p>
        </p:txBody>
      </p:sp>
      <p:sp>
        <p:nvSpPr>
          <p:cNvPr id="3" name="Content Placeholder 2"/>
          <p:cNvSpPr>
            <a:spLocks noGrp="1"/>
          </p:cNvSpPr>
          <p:nvPr>
            <p:ph idx="1"/>
          </p:nvPr>
        </p:nvSpPr>
        <p:spPr/>
        <p:txBody>
          <a:bodyPr>
            <a:normAutofit/>
          </a:bodyPr>
          <a:lstStyle/>
          <a:p>
            <a:pPr algn="just"/>
            <a:r>
              <a:rPr lang="en-US" sz="2800" dirty="0" smtClean="0"/>
              <a:t>The ampere-hour (Ah) rating determines the length of time that a battery can deliver a certain amount of average current to a load at the rated voltage. </a:t>
            </a:r>
          </a:p>
          <a:p>
            <a:pPr algn="just">
              <a:buNone/>
            </a:pPr>
            <a:endParaRPr lang="en-US" sz="2800" dirty="0" smtClean="0"/>
          </a:p>
          <a:p>
            <a:pPr algn="just"/>
            <a:r>
              <a:rPr lang="en-US" sz="2800" dirty="0" smtClean="0"/>
              <a:t>For example, a 12 V automobile battery may be rated </a:t>
            </a:r>
          </a:p>
          <a:p>
            <a:pPr algn="just">
              <a:buNone/>
            </a:pPr>
            <a:r>
              <a:rPr lang="en-US" sz="2800" dirty="0" smtClean="0"/>
              <a:t>    for 70 Ah at 3.5 A. This means that it can produce an average of 3.5 A for 20 h at the rated voltage. </a:t>
            </a:r>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tx2"/>
                </a:solidFill>
              </a:rPr>
              <a:t>Summary</a:t>
            </a:r>
            <a:endParaRPr lang="en-US" sz="4000" b="1" dirty="0">
              <a:solidFill>
                <a:schemeClr val="tx2"/>
              </a:solidFill>
            </a:endParaRPr>
          </a:p>
        </p:txBody>
      </p:sp>
      <p:sp>
        <p:nvSpPr>
          <p:cNvPr id="3" name="Content Placeholder 2"/>
          <p:cNvSpPr>
            <a:spLocks noGrp="1"/>
          </p:cNvSpPr>
          <p:nvPr>
            <p:ph idx="1"/>
          </p:nvPr>
        </p:nvSpPr>
        <p:spPr/>
        <p:txBody>
          <a:bodyPr/>
          <a:lstStyle/>
          <a:p>
            <a:r>
              <a:rPr lang="en-US" dirty="0" smtClean="0"/>
              <a:t>Energy and Power </a:t>
            </a:r>
          </a:p>
          <a:p>
            <a:r>
              <a:rPr lang="en-US" dirty="0" smtClean="0"/>
              <a:t>Power in an Electric Circuit </a:t>
            </a:r>
          </a:p>
          <a:p>
            <a:r>
              <a:rPr lang="en-US" dirty="0" smtClean="0"/>
              <a:t>Resistor Power Ratings </a:t>
            </a:r>
          </a:p>
          <a:p>
            <a:r>
              <a:rPr lang="en-US" dirty="0" smtClean="0"/>
              <a:t>Energy Conversion and Voltage Drop </a:t>
            </a:r>
          </a:p>
          <a:p>
            <a:r>
              <a:rPr lang="en-US" dirty="0" smtClean="0"/>
              <a:t>Power Supplies </a:t>
            </a:r>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556</TotalTime>
  <Words>551</Words>
  <Application>Microsoft Office PowerPoint</Application>
  <PresentationFormat>On-screen Show (4:3)</PresentationFormat>
  <Paragraphs>79</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Previous Lecture 4</vt:lpstr>
      <vt:lpstr>Ohm’s Law-Problems Solving</vt:lpstr>
      <vt:lpstr>Q.2 Which circuit in Figure has the most current? The least current?</vt:lpstr>
      <vt:lpstr>Q.3 You are measuring the current in a circuit that is operated on a 10 V battery. The ammeter reads 50 mA. Later, you notice that the current has dropped to 30 mA. Eliminating the possibility of a resistance change, you must conclude that the voltage has changed. How much has the voltage of the battery changed, and what is its new value?</vt:lpstr>
      <vt:lpstr>Q.4 If you wish to increase the amount of current in a resistor from 100 mA to 150 mA by changing the 20 V source, by how many volts should you change the source? To what new value should you set it?</vt:lpstr>
      <vt:lpstr>Q.5 The potentiometer connected as a rheostat in Figure is used to control the current to a heating element. When the rheostat is adjusted to a value of 8Ω or less, the heating element can bum out. What is the rated value of the fuse needed to protect the circuit if the voltage across the heating element at the point of maximum current is 100 V and the voltage across the rheostat is the difference between the heating element voltage and the source voltage?</vt:lpstr>
      <vt:lpstr>Q.6 A certain electrical device has an unknown resistance. You have available a 12 V battery and an ammeter. How would you determine the value of the unknown resistance? Draw the necessary circuit connections.</vt:lpstr>
      <vt:lpstr>Q.7 By varying the rheostat (variable resistor) in the circuit , you can change the amount of current. The setting of the rheostat is such that the current is 750 mA. What is the resistance value of this setting? To adjust the current to 1A, to what resistance value must you set the rheostat? What is the problem with this circuit?</vt:lpstr>
      <vt:lpstr>Q.8   By varying the rheostat (variable resistor) in the circuit, you can change the amount of current. The setting of the rheostat is such that the current is 750 mA. What is the resistance value of this setting? To adjust the current to 1 A, to what resistance value must you set the rheostat? What is the problem with this circuit?  </vt:lpstr>
      <vt:lpstr>Q.9 A 120 V lamp-dimming circuit is controlled by a rheostat and protected from excessive current by a 2A fuse. To what minimum resistance value can the rheostat be set without blowing the fuse? Assume a lamp resistance of 15Ω.</vt:lpstr>
      <vt:lpstr>ENERGY AND POWER</vt:lpstr>
      <vt:lpstr>ENERGY AND POWER</vt:lpstr>
      <vt:lpstr>Slide 13</vt:lpstr>
      <vt:lpstr> The Kilowatt-hour (kWh) Unit of Energy  </vt:lpstr>
      <vt:lpstr> POWER IN AN ELECTRIC CIRCUIT  </vt:lpstr>
      <vt:lpstr>POWER IN AN ELECTRIC CIRCUIT</vt:lpstr>
      <vt:lpstr> Calculate the power in each of the following  three circuits.  </vt:lpstr>
      <vt:lpstr>RESISTOR POWER RATINGS </vt:lpstr>
      <vt:lpstr> Determine whether the resistor in each circuit of following  has possibly been damaged by overheating.  </vt:lpstr>
      <vt:lpstr> ENERGY CONVERSION AND VOLTAGE DROP IN RESISTANCE  </vt:lpstr>
      <vt:lpstr>POWER SUPPLIES </vt:lpstr>
      <vt:lpstr> Ampere-hour Ratings of Batteries  </vt:lpstr>
      <vt:lpstr>Summary</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Ohm’s Law-Problems Solving</dc:title>
  <dc:creator>Aadil</dc:creator>
  <cp:lastModifiedBy>NTS</cp:lastModifiedBy>
  <cp:revision>100</cp:revision>
  <dcterms:created xsi:type="dcterms:W3CDTF">2006-08-16T00:00:00Z</dcterms:created>
  <dcterms:modified xsi:type="dcterms:W3CDTF">2012-07-10T08:09:09Z</dcterms:modified>
</cp:coreProperties>
</file>