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75" r:id="rId8"/>
    <p:sldId id="273" r:id="rId9"/>
    <p:sldId id="274" r:id="rId10"/>
    <p:sldId id="276" r:id="rId11"/>
    <p:sldId id="277" r:id="rId12"/>
    <p:sldId id="278" r:id="rId13"/>
    <p:sldId id="279" r:id="rId14"/>
    <p:sldId id="262" r:id="rId15"/>
    <p:sldId id="263" r:id="rId16"/>
    <p:sldId id="264" r:id="rId17"/>
    <p:sldId id="265" r:id="rId18"/>
    <p:sldId id="266" r:id="rId19"/>
    <p:sldId id="267" r:id="rId20"/>
    <p:sldId id="268" r:id="rId21"/>
    <p:sldId id="269" r:id="rId22"/>
    <p:sldId id="270" r:id="rId23"/>
    <p:sldId id="271" r:id="rId24"/>
    <p:sldId id="27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Previous Lecture 2</a:t>
            </a:r>
            <a:endParaRPr lang="en-US" sz="4000" b="1" dirty="0">
              <a:solidFill>
                <a:schemeClr val="tx2"/>
              </a:solidFill>
            </a:endParaRPr>
          </a:p>
        </p:txBody>
      </p:sp>
      <p:sp>
        <p:nvSpPr>
          <p:cNvPr id="3" name="Content Placeholder 2"/>
          <p:cNvSpPr>
            <a:spLocks noGrp="1"/>
          </p:cNvSpPr>
          <p:nvPr>
            <p:ph idx="1"/>
          </p:nvPr>
        </p:nvSpPr>
        <p:spPr/>
        <p:txBody>
          <a:bodyPr>
            <a:normAutofit fontScale="92500" lnSpcReduction="20000"/>
          </a:bodyPr>
          <a:lstStyle/>
          <a:p>
            <a:pPr algn="just"/>
            <a:r>
              <a:rPr lang="en-US" b="1" u="sng" dirty="0" smtClean="0"/>
              <a:t>Review of </a:t>
            </a:r>
            <a:r>
              <a:rPr lang="en-US" b="1" i="1" u="sng" dirty="0" smtClean="0"/>
              <a:t>V, I</a:t>
            </a:r>
            <a:r>
              <a:rPr lang="en-US" b="1" u="sng" dirty="0" smtClean="0"/>
              <a:t>, and </a:t>
            </a:r>
            <a:r>
              <a:rPr lang="en-US" b="1" i="1" u="sng" dirty="0" smtClean="0"/>
              <a:t>R</a:t>
            </a:r>
          </a:p>
          <a:p>
            <a:pPr algn="just">
              <a:buNone/>
            </a:pPr>
            <a:endParaRPr lang="en-US" b="1" i="1" u="sng" dirty="0" smtClean="0"/>
          </a:p>
          <a:p>
            <a:pPr algn="just"/>
            <a:r>
              <a:rPr lang="en-US" sz="2800" b="1" dirty="0" smtClean="0"/>
              <a:t>Voltage</a:t>
            </a:r>
            <a:r>
              <a:rPr lang="en-US" sz="2800" dirty="0" smtClean="0"/>
              <a:t>	The amount of energy per charge available to move electrons from one point to another in an electric circuit. The unit is the volt (V) </a:t>
            </a:r>
          </a:p>
          <a:p>
            <a:pPr algn="just"/>
            <a:endParaRPr lang="en-US" sz="2800" dirty="0" smtClean="0"/>
          </a:p>
          <a:p>
            <a:pPr algn="just"/>
            <a:r>
              <a:rPr lang="en-US" sz="2800" b="1" dirty="0" smtClean="0"/>
              <a:t>Current</a:t>
            </a:r>
            <a:r>
              <a:rPr lang="en-US" sz="2800" dirty="0" smtClean="0"/>
              <a:t> 	The rate of flow of charges (electrons). The unit is the Ampere (A) </a:t>
            </a:r>
          </a:p>
          <a:p>
            <a:pPr algn="just">
              <a:buNone/>
            </a:pPr>
            <a:endParaRPr lang="en-US" sz="2800" dirty="0" smtClean="0"/>
          </a:p>
          <a:p>
            <a:pPr algn="just"/>
            <a:r>
              <a:rPr lang="en-US" sz="2800" b="1" dirty="0" smtClean="0"/>
              <a:t>Resistance  </a:t>
            </a:r>
            <a:r>
              <a:rPr lang="en-US" sz="2800" dirty="0" smtClean="0"/>
              <a:t>Opposition to current flow. The unit is the ohm (</a:t>
            </a:r>
            <a:r>
              <a:rPr lang="el-GR" sz="2800" dirty="0" smtClean="0"/>
              <a:t>Ω</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chemeClr val="tx2"/>
                </a:solidFill>
              </a:rPr>
              <a:t>OHM’S LAW</a:t>
            </a:r>
            <a:endParaRPr lang="en-US" sz="4000" b="1" dirty="0">
              <a:solidFill>
                <a:schemeClr val="tx2"/>
              </a:solidFill>
            </a:endParaRPr>
          </a:p>
        </p:txBody>
      </p:sp>
      <p:sp>
        <p:nvSpPr>
          <p:cNvPr id="5" name="Content Placeholder 4"/>
          <p:cNvSpPr>
            <a:spLocks noGrp="1"/>
          </p:cNvSpPr>
          <p:nvPr>
            <p:ph idx="1"/>
          </p:nvPr>
        </p:nvSpPr>
        <p:spPr/>
        <p:txBody>
          <a:bodyPr/>
          <a:lstStyle/>
          <a:p>
            <a:pPr>
              <a:buNone/>
            </a:pPr>
            <a:r>
              <a:rPr lang="en-US" b="1" u="sng" dirty="0" smtClean="0"/>
              <a:t>Lecture Objective</a:t>
            </a:r>
          </a:p>
          <a:p>
            <a:pPr>
              <a:buNone/>
            </a:pPr>
            <a:endParaRPr lang="en-US" dirty="0" smtClean="0"/>
          </a:p>
          <a:p>
            <a:r>
              <a:rPr lang="en-US" dirty="0" smtClean="0"/>
              <a:t>The Relationship of Current, Voltage, and Resistance </a:t>
            </a:r>
          </a:p>
          <a:p>
            <a:r>
              <a:rPr lang="en-US" dirty="0" smtClean="0"/>
              <a:t>Calculating Current </a:t>
            </a:r>
          </a:p>
          <a:p>
            <a:r>
              <a:rPr lang="en-US" dirty="0" smtClean="0"/>
              <a:t>Calculating Voltage </a:t>
            </a:r>
          </a:p>
          <a:p>
            <a:r>
              <a:rPr lang="en-US" dirty="0" smtClean="0"/>
              <a:t>Calculating Resistance </a:t>
            </a:r>
          </a:p>
          <a:p>
            <a:endParaRPr lang="en-US" dirty="0"/>
          </a:p>
        </p:txBody>
      </p:sp>
      <p:sp>
        <p:nvSpPr>
          <p:cNvPr id="6" name="TextBox 5"/>
          <p:cNvSpPr txBox="1"/>
          <p:nvPr/>
        </p:nvSpPr>
        <p:spPr>
          <a:xfrm>
            <a:off x="0" y="0"/>
            <a:ext cx="2209800" cy="584775"/>
          </a:xfrm>
          <a:prstGeom prst="rect">
            <a:avLst/>
          </a:prstGeom>
          <a:noFill/>
        </p:spPr>
        <p:txBody>
          <a:bodyPr wrap="square" rtlCol="0">
            <a:spAutoFit/>
          </a:bodyPr>
          <a:lstStyle/>
          <a:p>
            <a:r>
              <a:rPr lang="en-US" sz="3200" b="1" i="1" u="sng" dirty="0" smtClean="0">
                <a:solidFill>
                  <a:schemeClr val="accent2">
                    <a:lumMod val="75000"/>
                  </a:schemeClr>
                </a:solidFill>
              </a:rPr>
              <a:t>Lecture 4</a:t>
            </a:r>
            <a:endParaRPr lang="en-US" sz="3200" b="1" i="1" u="sng" dirty="0">
              <a:solidFill>
                <a:schemeClr val="accent2">
                  <a:lumMod val="75000"/>
                </a:schemeClr>
              </a:solidFill>
            </a:endParaRPr>
          </a:p>
        </p:txBody>
      </p:sp>
      <p:pic>
        <p:nvPicPr>
          <p:cNvPr id="7" name="Picture 6" descr="ohm"/>
          <p:cNvPicPr>
            <a:picLocks noChangeAspect="1" noChangeArrowheads="1"/>
          </p:cNvPicPr>
          <p:nvPr/>
        </p:nvPicPr>
        <p:blipFill>
          <a:blip r:embed="rId2" cstate="print"/>
          <a:srcRect/>
          <a:stretch>
            <a:fillRect/>
          </a:stretch>
        </p:blipFill>
        <p:spPr bwMode="auto">
          <a:xfrm>
            <a:off x="7162800" y="685800"/>
            <a:ext cx="1549400" cy="1981200"/>
          </a:xfrm>
          <a:prstGeom prst="rect">
            <a:avLst/>
          </a:prstGeom>
          <a:noFill/>
        </p:spPr>
      </p:pic>
      <p:pic>
        <p:nvPicPr>
          <p:cNvPr id="8" name="Picture 4" descr="http://www.pictutorials.com/Ohms_Law_Triangle.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38800" y="3352800"/>
            <a:ext cx="2311425" cy="208378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OHM’s LAW</a:t>
            </a:r>
            <a:endParaRPr lang="en-US" sz="4000" b="1" dirty="0">
              <a:solidFill>
                <a:schemeClr val="tx2"/>
              </a:solidFill>
            </a:endParaRPr>
          </a:p>
        </p:txBody>
      </p:sp>
      <p:sp>
        <p:nvSpPr>
          <p:cNvPr id="3" name="Content Placeholder 2"/>
          <p:cNvSpPr>
            <a:spLocks noGrp="1"/>
          </p:cNvSpPr>
          <p:nvPr>
            <p:ph idx="1"/>
          </p:nvPr>
        </p:nvSpPr>
        <p:spPr/>
        <p:txBody>
          <a:bodyPr/>
          <a:lstStyle/>
          <a:p>
            <a:pPr algn="just">
              <a:buNone/>
            </a:pPr>
            <a:r>
              <a:rPr lang="en-US" dirty="0" smtClean="0">
                <a:solidFill>
                  <a:schemeClr val="accent3"/>
                </a:solidFill>
              </a:rPr>
              <a:t>    </a:t>
            </a:r>
            <a:r>
              <a:rPr lang="en-US" dirty="0" smtClean="0">
                <a:solidFill>
                  <a:srgbClr val="FF0000"/>
                </a:solidFill>
              </a:rPr>
              <a:t>The most important fundamental law in electronics is Ohm’s law</a:t>
            </a:r>
            <a:r>
              <a:rPr lang="en-US" dirty="0" smtClean="0">
                <a:solidFill>
                  <a:srgbClr val="FF0000"/>
                </a:solidFill>
                <a:cs typeface="Times New Roman" pitchFamily="18" charset="0"/>
              </a:rPr>
              <a:t>, which relates voltage, current, and resistance.</a:t>
            </a:r>
          </a:p>
          <a:p>
            <a:r>
              <a:rPr lang="en-US" dirty="0" smtClean="0"/>
              <a:t>Georg Simon Ohm (1787-1854) studied the relationship between voltage, current, and resistance and formulated the equation that bears his name. In terms of current, Ohm’s law states</a:t>
            </a:r>
          </a:p>
          <a:p>
            <a:endParaRPr lang="en-US" dirty="0"/>
          </a:p>
        </p:txBody>
      </p:sp>
      <p:grpSp>
        <p:nvGrpSpPr>
          <p:cNvPr id="7" name="Group 29"/>
          <p:cNvGrpSpPr>
            <a:grpSpLocks/>
          </p:cNvGrpSpPr>
          <p:nvPr/>
        </p:nvGrpSpPr>
        <p:grpSpPr bwMode="auto">
          <a:xfrm>
            <a:off x="3886200" y="5410200"/>
            <a:ext cx="1219200" cy="914400"/>
            <a:chOff x="2400" y="2496"/>
            <a:chExt cx="768" cy="576"/>
          </a:xfrm>
        </p:grpSpPr>
        <p:sp>
          <p:nvSpPr>
            <p:cNvPr id="8" name="Rectangle 28"/>
            <p:cNvSpPr>
              <a:spLocks noChangeArrowheads="1"/>
            </p:cNvSpPr>
            <p:nvPr/>
          </p:nvSpPr>
          <p:spPr bwMode="auto">
            <a:xfrm>
              <a:off x="2400" y="2496"/>
              <a:ext cx="768" cy="576"/>
            </a:xfrm>
            <a:prstGeom prst="rect">
              <a:avLst/>
            </a:prstGeom>
            <a:solidFill>
              <a:schemeClr val="accent1"/>
            </a:solidFill>
            <a:ln w="9525">
              <a:solidFill>
                <a:schemeClr val="tx1"/>
              </a:solidFill>
              <a:miter lim="800000"/>
              <a:headEnd/>
              <a:tailEnd/>
            </a:ln>
          </p:spPr>
          <p:txBody>
            <a:bodyPr wrap="none" anchor="ctr"/>
            <a:lstStyle/>
            <a:p>
              <a:endParaRPr lang="en-US"/>
            </a:p>
          </p:txBody>
        </p:sp>
        <p:graphicFrame>
          <p:nvGraphicFramePr>
            <p:cNvPr id="9" name="Object 27"/>
            <p:cNvGraphicFramePr>
              <a:graphicFrameLocks noChangeAspect="1"/>
            </p:cNvGraphicFramePr>
            <p:nvPr/>
          </p:nvGraphicFramePr>
          <p:xfrm>
            <a:off x="2496" y="2496"/>
            <a:ext cx="528" cy="528"/>
          </p:xfrm>
          <a:graphic>
            <a:graphicData uri="http://schemas.openxmlformats.org/presentationml/2006/ole">
              <p:oleObj spid="_x0000_s1027" name="Equation" r:id="rId3" imgW="393480" imgH="393480" progId="">
                <p:embed/>
              </p:oleObj>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noAutofit/>
          </a:bodyPr>
          <a:lstStyle/>
          <a:p>
            <a:r>
              <a:rPr lang="en-US" sz="3600" b="1" cap="small" dirty="0" smtClean="0">
                <a:solidFill>
                  <a:schemeClr val="tx2"/>
                </a:solidFill>
              </a:rPr>
              <a:t>THE RELATIONSHIP OF CURRENT, VOLTAGE, AND RESISTANCE</a:t>
            </a:r>
            <a:endParaRPr lang="en-US" sz="3600" b="1" cap="small" dirty="0">
              <a:solidFill>
                <a:schemeClr val="tx2"/>
              </a:solidFill>
            </a:endParaRPr>
          </a:p>
        </p:txBody>
      </p:sp>
      <p:sp>
        <p:nvSpPr>
          <p:cNvPr id="3" name="Content Placeholder 2"/>
          <p:cNvSpPr>
            <a:spLocks noGrp="1"/>
          </p:cNvSpPr>
          <p:nvPr>
            <p:ph idx="1"/>
          </p:nvPr>
        </p:nvSpPr>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r>
              <a:rPr lang="en-US" dirty="0" smtClean="0"/>
              <a:t>                    I </a:t>
            </a:r>
            <a:r>
              <a:rPr lang="el-GR" dirty="0" smtClean="0"/>
              <a:t>α</a:t>
            </a:r>
            <a:r>
              <a:rPr lang="en-US" dirty="0" smtClean="0"/>
              <a:t>  V     </a:t>
            </a:r>
            <a:r>
              <a:rPr lang="en-US" u="sng" dirty="0" smtClean="0">
                <a:solidFill>
                  <a:srgbClr val="FF0000"/>
                </a:solidFill>
              </a:rPr>
              <a:t>Constant Resistance</a:t>
            </a:r>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1524000" y="2057400"/>
            <a:ext cx="6011856" cy="2128837"/>
          </a:xfrm>
          <a:prstGeom prst="rect">
            <a:avLst/>
          </a:prstGeom>
          <a:noFill/>
          <a:ln w="9525">
            <a:noFill/>
            <a:miter lim="800000"/>
            <a:headEnd/>
            <a:tailEnd/>
          </a:ln>
        </p:spPr>
      </p:pic>
      <p:sp>
        <p:nvSpPr>
          <p:cNvPr id="5" name="TextBox 4"/>
          <p:cNvSpPr txBox="1"/>
          <p:nvPr/>
        </p:nvSpPr>
        <p:spPr>
          <a:xfrm>
            <a:off x="1676400" y="4343400"/>
            <a:ext cx="6248400" cy="646331"/>
          </a:xfrm>
          <a:prstGeom prst="rect">
            <a:avLst/>
          </a:prstGeom>
          <a:noFill/>
        </p:spPr>
        <p:txBody>
          <a:bodyPr wrap="square" rtlCol="0">
            <a:spAutoFit/>
          </a:bodyPr>
          <a:lstStyle/>
          <a:p>
            <a:r>
              <a:rPr lang="en-US" b="1" i="1" dirty="0" smtClean="0"/>
              <a:t>Effect on the current of changing  the voltage with the </a:t>
            </a:r>
            <a:r>
              <a:rPr lang="en-US" b="1" i="1" dirty="0" smtClean="0">
                <a:solidFill>
                  <a:srgbClr val="FF0000"/>
                </a:solidFill>
              </a:rPr>
              <a:t>resistance at a constant value.</a:t>
            </a:r>
            <a:endParaRPr lang="en-US" b="1" i="1" dirty="0">
              <a:solidFill>
                <a:srgbClr val="FF0000"/>
              </a:solidFill>
            </a:endParaRPr>
          </a:p>
        </p:txBody>
      </p:sp>
      <p:sp>
        <p:nvSpPr>
          <p:cNvPr id="6" name="TextBox 5"/>
          <p:cNvSpPr txBox="1"/>
          <p:nvPr/>
        </p:nvSpPr>
        <p:spPr>
          <a:xfrm>
            <a:off x="1905000" y="1688068"/>
            <a:ext cx="1905000" cy="369332"/>
          </a:xfrm>
          <a:prstGeom prst="rect">
            <a:avLst/>
          </a:prstGeom>
          <a:noFill/>
        </p:spPr>
        <p:txBody>
          <a:bodyPr wrap="square" rtlCol="0">
            <a:spAutoFit/>
          </a:bodyPr>
          <a:lstStyle/>
          <a:p>
            <a:r>
              <a:rPr lang="en-US" b="1" dirty="0" smtClean="0"/>
              <a:t>Less V, less I</a:t>
            </a:r>
            <a:endParaRPr lang="en-US" b="1" dirty="0"/>
          </a:p>
        </p:txBody>
      </p:sp>
      <p:sp>
        <p:nvSpPr>
          <p:cNvPr id="7" name="TextBox 6"/>
          <p:cNvSpPr txBox="1"/>
          <p:nvPr/>
        </p:nvSpPr>
        <p:spPr>
          <a:xfrm>
            <a:off x="4953000" y="1676400"/>
            <a:ext cx="1905000" cy="369332"/>
          </a:xfrm>
          <a:prstGeom prst="rect">
            <a:avLst/>
          </a:prstGeom>
          <a:noFill/>
        </p:spPr>
        <p:txBody>
          <a:bodyPr wrap="square" rtlCol="0">
            <a:spAutoFit/>
          </a:bodyPr>
          <a:lstStyle/>
          <a:p>
            <a:r>
              <a:rPr lang="en-US" b="1" dirty="0" smtClean="0"/>
              <a:t>More V, More I</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noAutofit/>
          </a:bodyPr>
          <a:lstStyle/>
          <a:p>
            <a:r>
              <a:rPr lang="en-US" sz="3600" b="1" cap="small" dirty="0" smtClean="0">
                <a:solidFill>
                  <a:schemeClr val="tx2"/>
                </a:solidFill>
              </a:rPr>
              <a:t>THE RELATIONSHIP OF CURRENT, VOLTAGE, AND RESISTANCE</a:t>
            </a:r>
            <a:endParaRPr lang="en-US" sz="3600" dirty="0"/>
          </a:p>
        </p:txBody>
      </p:sp>
      <p:sp>
        <p:nvSpPr>
          <p:cNvPr id="3" name="Content Placeholder 2"/>
          <p:cNvSpPr>
            <a:spLocks noGrp="1"/>
          </p:cNvSpPr>
          <p:nvPr>
            <p:ph idx="1"/>
          </p:nvPr>
        </p:nvSpPr>
        <p:spPr/>
        <p:txBody>
          <a:bodyPr>
            <a:normAutofit lnSpcReduction="10000"/>
          </a:bodyPr>
          <a:lstStyle/>
          <a:p>
            <a:pPr>
              <a:buNone/>
            </a:pPr>
            <a:endParaRPr lang="en-US" u="sng" dirty="0" smtClean="0">
              <a:solidFill>
                <a:srgbClr val="FF0000"/>
              </a:solidFill>
            </a:endParaRPr>
          </a:p>
          <a:p>
            <a:pPr>
              <a:buNone/>
            </a:pPr>
            <a:endParaRPr lang="en-US" u="sng" dirty="0" smtClean="0">
              <a:solidFill>
                <a:srgbClr val="FF0000"/>
              </a:solidFill>
            </a:endParaRPr>
          </a:p>
          <a:p>
            <a:pPr>
              <a:buNone/>
            </a:pPr>
            <a:endParaRPr lang="en-US" u="sng" dirty="0" smtClean="0">
              <a:solidFill>
                <a:srgbClr val="FF0000"/>
              </a:solidFill>
            </a:endParaRPr>
          </a:p>
          <a:p>
            <a:pPr>
              <a:buNone/>
            </a:pPr>
            <a:endParaRPr lang="en-US" u="sng" dirty="0" smtClean="0">
              <a:solidFill>
                <a:srgbClr val="FF0000"/>
              </a:solidFill>
            </a:endParaRPr>
          </a:p>
          <a:p>
            <a:pPr>
              <a:buNone/>
            </a:pPr>
            <a:endParaRPr lang="en-US" u="sng" dirty="0" smtClean="0">
              <a:solidFill>
                <a:srgbClr val="FF0000"/>
              </a:solidFill>
            </a:endParaRPr>
          </a:p>
          <a:p>
            <a:pPr>
              <a:buNone/>
            </a:pPr>
            <a:endParaRPr lang="en-US" u="sng" dirty="0" smtClean="0">
              <a:solidFill>
                <a:srgbClr val="FF0000"/>
              </a:solidFill>
            </a:endParaRPr>
          </a:p>
          <a:p>
            <a:pPr>
              <a:buNone/>
            </a:pPr>
            <a:endParaRPr lang="en-US" u="sng" dirty="0" smtClean="0">
              <a:solidFill>
                <a:srgbClr val="FF0000"/>
              </a:solidFill>
            </a:endParaRPr>
          </a:p>
          <a:p>
            <a:pPr>
              <a:buNone/>
            </a:pPr>
            <a:r>
              <a:rPr lang="en-US" dirty="0" smtClean="0"/>
              <a:t>                    I </a:t>
            </a:r>
            <a:r>
              <a:rPr lang="el-GR" dirty="0" smtClean="0"/>
              <a:t>α</a:t>
            </a:r>
            <a:r>
              <a:rPr lang="en-US" dirty="0" smtClean="0"/>
              <a:t>  1/R     </a:t>
            </a:r>
            <a:r>
              <a:rPr lang="en-US" u="sng" dirty="0" smtClean="0">
                <a:solidFill>
                  <a:srgbClr val="FF0000"/>
                </a:solidFill>
              </a:rPr>
              <a:t>Constant Voltage</a:t>
            </a:r>
            <a:endParaRPr lang="en-US" u="sng" dirty="0">
              <a:solidFill>
                <a:srgbClr val="FF0000"/>
              </a:solidFill>
            </a:endParaRPr>
          </a:p>
        </p:txBody>
      </p:sp>
      <p:pic>
        <p:nvPicPr>
          <p:cNvPr id="3074" name="Picture 2"/>
          <p:cNvPicPr>
            <a:picLocks noChangeAspect="1" noChangeArrowheads="1"/>
          </p:cNvPicPr>
          <p:nvPr/>
        </p:nvPicPr>
        <p:blipFill>
          <a:blip r:embed="rId3" cstate="print"/>
          <a:srcRect/>
          <a:stretch>
            <a:fillRect/>
          </a:stretch>
        </p:blipFill>
        <p:spPr bwMode="auto">
          <a:xfrm>
            <a:off x="1472092" y="2168240"/>
            <a:ext cx="6173053" cy="1954213"/>
          </a:xfrm>
          <a:prstGeom prst="rect">
            <a:avLst/>
          </a:prstGeom>
          <a:noFill/>
          <a:ln w="9525">
            <a:noFill/>
            <a:miter lim="800000"/>
            <a:headEnd/>
            <a:tailEnd/>
          </a:ln>
        </p:spPr>
      </p:pic>
      <p:sp>
        <p:nvSpPr>
          <p:cNvPr id="5" name="TextBox 4"/>
          <p:cNvSpPr txBox="1"/>
          <p:nvPr/>
        </p:nvSpPr>
        <p:spPr>
          <a:xfrm>
            <a:off x="1752600" y="4191000"/>
            <a:ext cx="6400800" cy="646331"/>
          </a:xfrm>
          <a:prstGeom prst="rect">
            <a:avLst/>
          </a:prstGeom>
          <a:noFill/>
        </p:spPr>
        <p:txBody>
          <a:bodyPr wrap="square" rtlCol="0">
            <a:spAutoFit/>
          </a:bodyPr>
          <a:lstStyle/>
          <a:p>
            <a:r>
              <a:rPr lang="en-US" b="1" i="1" dirty="0" smtClean="0"/>
              <a:t>Effect on the current of changing the resistance with the </a:t>
            </a:r>
          </a:p>
          <a:p>
            <a:r>
              <a:rPr lang="en-US" b="1" i="1" dirty="0" smtClean="0">
                <a:solidFill>
                  <a:srgbClr val="FF0000"/>
                </a:solidFill>
              </a:rPr>
              <a:t>voltage at a constant value. </a:t>
            </a:r>
          </a:p>
        </p:txBody>
      </p:sp>
      <p:sp>
        <p:nvSpPr>
          <p:cNvPr id="6" name="TextBox 5"/>
          <p:cNvSpPr txBox="1"/>
          <p:nvPr/>
        </p:nvSpPr>
        <p:spPr>
          <a:xfrm>
            <a:off x="2133600" y="1828800"/>
            <a:ext cx="1905000" cy="369332"/>
          </a:xfrm>
          <a:prstGeom prst="rect">
            <a:avLst/>
          </a:prstGeom>
          <a:noFill/>
        </p:spPr>
        <p:txBody>
          <a:bodyPr wrap="square" rtlCol="0">
            <a:spAutoFit/>
          </a:bodyPr>
          <a:lstStyle/>
          <a:p>
            <a:r>
              <a:rPr lang="en-US" b="1" dirty="0" smtClean="0"/>
              <a:t>Less R, more I</a:t>
            </a:r>
            <a:endParaRPr lang="en-US" b="1" dirty="0"/>
          </a:p>
        </p:txBody>
      </p:sp>
      <p:sp>
        <p:nvSpPr>
          <p:cNvPr id="7" name="TextBox 6"/>
          <p:cNvSpPr txBox="1"/>
          <p:nvPr/>
        </p:nvSpPr>
        <p:spPr>
          <a:xfrm>
            <a:off x="5105400" y="1828800"/>
            <a:ext cx="1905000" cy="369332"/>
          </a:xfrm>
          <a:prstGeom prst="rect">
            <a:avLst/>
          </a:prstGeom>
          <a:noFill/>
        </p:spPr>
        <p:txBody>
          <a:bodyPr wrap="square" rtlCol="0">
            <a:spAutoFit/>
          </a:bodyPr>
          <a:lstStyle/>
          <a:p>
            <a:r>
              <a:rPr lang="en-US" b="1" dirty="0" smtClean="0"/>
              <a:t>More R, less I</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OHM’s LAW</a:t>
            </a:r>
            <a:endParaRPr lang="en-US" sz="4000" b="1" dirty="0">
              <a:solidFill>
                <a:schemeClr val="tx2"/>
              </a:solidFill>
            </a:endParaRPr>
          </a:p>
        </p:txBody>
      </p:sp>
      <p:sp>
        <p:nvSpPr>
          <p:cNvPr id="3" name="Content Placeholder 2"/>
          <p:cNvSpPr>
            <a:spLocks noGrp="1"/>
          </p:cNvSpPr>
          <p:nvPr>
            <p:ph idx="1"/>
          </p:nvPr>
        </p:nvSpPr>
        <p:spPr/>
        <p:txBody>
          <a:bodyPr>
            <a:normAutofit/>
          </a:bodyPr>
          <a:lstStyle/>
          <a:p>
            <a:r>
              <a:rPr lang="en-US" sz="2800" dirty="0" smtClean="0"/>
              <a:t>Ohm's law states that current is directly proportional to voltage and inversely proportional  to resistance. </a:t>
            </a:r>
            <a:endParaRPr lang="en-US" sz="2800" dirty="0"/>
          </a:p>
        </p:txBody>
      </p:sp>
      <p:sp>
        <p:nvSpPr>
          <p:cNvPr id="4" name="Rectangle 3"/>
          <p:cNvSpPr/>
          <p:nvPr/>
        </p:nvSpPr>
        <p:spPr>
          <a:xfrm>
            <a:off x="3200400" y="2743200"/>
            <a:ext cx="2803075" cy="369332"/>
          </a:xfrm>
          <a:prstGeom prst="rect">
            <a:avLst/>
          </a:prstGeom>
        </p:spPr>
        <p:txBody>
          <a:bodyPr wrap="none">
            <a:spAutoFit/>
          </a:bodyPr>
          <a:lstStyle/>
          <a:p>
            <a:r>
              <a:rPr lang="en-US" dirty="0" smtClean="0"/>
              <a:t>I </a:t>
            </a:r>
            <a:r>
              <a:rPr lang="el-GR" dirty="0" smtClean="0"/>
              <a:t>α</a:t>
            </a:r>
            <a:r>
              <a:rPr lang="en-US" dirty="0" smtClean="0"/>
              <a:t>  V     </a:t>
            </a:r>
            <a:r>
              <a:rPr lang="en-US" u="sng" dirty="0" smtClean="0">
                <a:solidFill>
                  <a:srgbClr val="FF0000"/>
                </a:solidFill>
              </a:rPr>
              <a:t>Constant Resistance</a:t>
            </a:r>
            <a:endParaRPr lang="en-US" dirty="0"/>
          </a:p>
        </p:txBody>
      </p:sp>
      <p:sp>
        <p:nvSpPr>
          <p:cNvPr id="5" name="Rectangle 4"/>
          <p:cNvSpPr/>
          <p:nvPr/>
        </p:nvSpPr>
        <p:spPr>
          <a:xfrm>
            <a:off x="3200400" y="3429000"/>
            <a:ext cx="2721130" cy="369332"/>
          </a:xfrm>
          <a:prstGeom prst="rect">
            <a:avLst/>
          </a:prstGeom>
        </p:spPr>
        <p:txBody>
          <a:bodyPr wrap="none">
            <a:spAutoFit/>
          </a:bodyPr>
          <a:lstStyle/>
          <a:p>
            <a:r>
              <a:rPr lang="en-US" dirty="0" smtClean="0"/>
              <a:t>I </a:t>
            </a:r>
            <a:r>
              <a:rPr lang="el-GR" dirty="0" smtClean="0"/>
              <a:t>α</a:t>
            </a:r>
            <a:r>
              <a:rPr lang="en-US" dirty="0" smtClean="0"/>
              <a:t>  1/R     </a:t>
            </a:r>
            <a:r>
              <a:rPr lang="en-US" u="sng" dirty="0" smtClean="0">
                <a:solidFill>
                  <a:srgbClr val="FF0000"/>
                </a:solidFill>
              </a:rPr>
              <a:t>Constant Voltage</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3276600" y="4114800"/>
            <a:ext cx="688975" cy="595023"/>
          </a:xfrm>
          <a:prstGeom prst="rect">
            <a:avLst/>
          </a:prstGeom>
          <a:noFill/>
          <a:ln w="9525">
            <a:noFill/>
            <a:miter lim="800000"/>
            <a:headEnd/>
            <a:tailEnd/>
          </a:ln>
        </p:spPr>
      </p:pic>
      <p:sp>
        <p:nvSpPr>
          <p:cNvPr id="8" name="Rectangle 7"/>
          <p:cNvSpPr/>
          <p:nvPr/>
        </p:nvSpPr>
        <p:spPr>
          <a:xfrm>
            <a:off x="990600" y="4724400"/>
            <a:ext cx="4876800" cy="1569660"/>
          </a:xfrm>
          <a:prstGeom prst="rect">
            <a:avLst/>
          </a:prstGeom>
        </p:spPr>
        <p:txBody>
          <a:bodyPr wrap="square">
            <a:spAutoFit/>
          </a:bodyPr>
          <a:lstStyle/>
          <a:p>
            <a:r>
              <a:rPr lang="en-US" sz="2400" dirty="0" smtClean="0"/>
              <a:t>where: </a:t>
            </a:r>
          </a:p>
          <a:p>
            <a:r>
              <a:rPr lang="en-US" sz="2400" dirty="0" smtClean="0"/>
              <a:t>I = current in amperes (A) </a:t>
            </a:r>
          </a:p>
          <a:p>
            <a:r>
              <a:rPr lang="en-US" sz="2400" dirty="0" smtClean="0"/>
              <a:t>V = voltage in volts (V) </a:t>
            </a:r>
          </a:p>
          <a:p>
            <a:r>
              <a:rPr lang="en-US" sz="2400" dirty="0" smtClean="0"/>
              <a:t>R = resistance in ohms (</a:t>
            </a:r>
            <a:r>
              <a:rPr lang="el-GR" sz="2400" dirty="0" smtClean="0"/>
              <a:t>Ω</a:t>
            </a:r>
            <a:r>
              <a:rPr lang="en-US" sz="2400" dirty="0" smtClean="0"/>
              <a:t>) </a:t>
            </a:r>
            <a:endParaRPr lang="en-US" sz="2400" dirty="0"/>
          </a:p>
        </p:txBody>
      </p:sp>
      <p:pic>
        <p:nvPicPr>
          <p:cNvPr id="4099" name="Picture 3"/>
          <p:cNvPicPr>
            <a:picLocks noChangeAspect="1" noChangeArrowheads="1"/>
          </p:cNvPicPr>
          <p:nvPr/>
        </p:nvPicPr>
        <p:blipFill>
          <a:blip r:embed="rId4" cstate="print"/>
          <a:srcRect/>
          <a:stretch>
            <a:fillRect/>
          </a:stretch>
        </p:blipFill>
        <p:spPr bwMode="auto">
          <a:xfrm>
            <a:off x="4503467" y="4218710"/>
            <a:ext cx="875995" cy="301625"/>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5867400" y="4069363"/>
            <a:ext cx="719137" cy="5648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3970" y="533400"/>
            <a:ext cx="8900710" cy="2667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4" descr="http://www.pictutorials.com/Ohms_Law_Triangle.g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141509" y="3581400"/>
            <a:ext cx="2617692" cy="235989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34636" y="2462"/>
            <a:ext cx="8804564" cy="830997"/>
          </a:xfrm>
          <a:prstGeom prst="rect">
            <a:avLst/>
          </a:prstGeom>
        </p:spPr>
        <p:txBody>
          <a:bodyPr wrap="square">
            <a:spAutoFit/>
          </a:bodyPr>
          <a:lstStyle/>
          <a:p>
            <a:r>
              <a:rPr lang="en-US" sz="2400" b="1" dirty="0" smtClean="0"/>
              <a:t>If you know E and I, and wish to determine R, just eliminate R from the picture and see what's left: </a:t>
            </a:r>
            <a:endParaRPr lang="en-US" sz="2400" b="1" dirty="0"/>
          </a:p>
        </p:txBody>
      </p:sp>
      <p:pic>
        <p:nvPicPr>
          <p:cNvPr id="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9227" y="1524000"/>
            <a:ext cx="8131373" cy="3784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76200" y="76200"/>
            <a:ext cx="9067800" cy="830997"/>
          </a:xfrm>
          <a:prstGeom prst="rect">
            <a:avLst/>
          </a:prstGeom>
        </p:spPr>
        <p:txBody>
          <a:bodyPr wrap="square">
            <a:spAutoFit/>
          </a:bodyPr>
          <a:lstStyle/>
          <a:p>
            <a:r>
              <a:rPr lang="en-US" sz="2400" b="1" dirty="0" smtClean="0"/>
              <a:t>If you know E and R, and wish to determine I, eliminate I and see what's left: </a:t>
            </a:r>
            <a:endParaRPr lang="en-US" sz="2400" b="1" dirty="0"/>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6659" y="1371600"/>
            <a:ext cx="8056754" cy="3886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34636" y="0"/>
            <a:ext cx="9033164" cy="830997"/>
          </a:xfrm>
          <a:prstGeom prst="rect">
            <a:avLst/>
          </a:prstGeom>
        </p:spPr>
        <p:txBody>
          <a:bodyPr wrap="square">
            <a:spAutoFit/>
          </a:bodyPr>
          <a:lstStyle/>
          <a:p>
            <a:r>
              <a:rPr lang="en-US" sz="2400" b="1" dirty="0" smtClean="0"/>
              <a:t>if you know I and R, and wish to determine E, eliminate E and see what's left: </a:t>
            </a:r>
            <a:endParaRPr lang="en-US" sz="2400" b="1" dirty="0"/>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5460" y="1752600"/>
            <a:ext cx="7345180" cy="3657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0054" y="0"/>
            <a:ext cx="4234615" cy="28838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719524" y="762000"/>
            <a:ext cx="4424476" cy="830997"/>
          </a:xfrm>
          <a:prstGeom prst="rect">
            <a:avLst/>
          </a:prstGeom>
        </p:spPr>
        <p:txBody>
          <a:bodyPr wrap="square">
            <a:spAutoFit/>
          </a:bodyPr>
          <a:lstStyle/>
          <a:p>
            <a:r>
              <a:rPr lang="en-US" sz="2400" b="1" dirty="0"/>
              <a:t>Ohm’s Law power consumption through a resistance</a:t>
            </a:r>
          </a:p>
        </p:txBody>
      </p:sp>
      <p:sp>
        <p:nvSpPr>
          <p:cNvPr id="6" name="Rectangle 5"/>
          <p:cNvSpPr/>
          <p:nvPr/>
        </p:nvSpPr>
        <p:spPr>
          <a:xfrm>
            <a:off x="105959" y="3068158"/>
            <a:ext cx="8901545" cy="3416320"/>
          </a:xfrm>
          <a:prstGeom prst="rect">
            <a:avLst/>
          </a:prstGeom>
        </p:spPr>
        <p:txBody>
          <a:bodyPr wrap="square">
            <a:spAutoFit/>
          </a:bodyPr>
          <a:lstStyle/>
          <a:p>
            <a:r>
              <a:rPr lang="en-US" sz="2400" dirty="0">
                <a:latin typeface="Comic Sans MS" pitchFamily="66" charset="0"/>
              </a:rPr>
              <a:t>Some practical every day examples of this basic rule are: base board heaters, electric frying pans, toasters</a:t>
            </a:r>
          </a:p>
          <a:p>
            <a:r>
              <a:rPr lang="en-US" sz="2400" dirty="0">
                <a:latin typeface="Comic Sans MS" pitchFamily="66" charset="0"/>
              </a:rPr>
              <a:t>and electric light bulbs. The heater consumes power producing heat for warmth, the frying pan consumes</a:t>
            </a:r>
          </a:p>
          <a:p>
            <a:r>
              <a:rPr lang="en-US" sz="2400" dirty="0">
                <a:latin typeface="Comic Sans MS" pitchFamily="66" charset="0"/>
              </a:rPr>
              <a:t>power producing heat for general cooking, the toaster consumes power producing heat for cooking toast,</a:t>
            </a:r>
          </a:p>
          <a:p>
            <a:r>
              <a:rPr lang="en-US" sz="2400" dirty="0">
                <a:latin typeface="Comic Sans MS" pitchFamily="66" charset="0"/>
              </a:rPr>
              <a:t>and the electric light bulb consumes power producing heat and more important light. A further example is</a:t>
            </a:r>
          </a:p>
          <a:p>
            <a:r>
              <a:rPr lang="en-US" sz="2400" dirty="0">
                <a:latin typeface="Comic Sans MS" pitchFamily="66" charset="0"/>
              </a:rPr>
              <a:t>an electric hot water system. All are examples of Ohm’s </a:t>
            </a:r>
            <a:r>
              <a:rPr lang="en-US" sz="2400" dirty="0" smtClean="0">
                <a:latin typeface="Comic Sans MS" pitchFamily="66" charset="0"/>
              </a:rPr>
              <a:t>Law.</a:t>
            </a:r>
            <a:endParaRPr lang="en-US" sz="2400" dirty="0">
              <a:latin typeface="Comic Sans MS" pitchFamily="66" charset="0"/>
            </a:endParaRPr>
          </a:p>
        </p:txBody>
      </p:sp>
      <p:pic>
        <p:nvPicPr>
          <p:cNvPr id="7" name="Picture 4" descr="http://www.pictutorials.com/Ohms_Law_Triangle.g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536057" y="1592997"/>
            <a:ext cx="1191331" cy="107400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5799" y="631486"/>
            <a:ext cx="8014513" cy="5769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descr="http://www.pictutorials.com/Ohms_Law_Triangle.g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04800" y="762000"/>
            <a:ext cx="941292" cy="84858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215900"/>
            <a:ext cx="8663608" cy="6642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descr="http://www.pictutorials.com/Ohms_Law_Triangle.g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2807" y="0"/>
            <a:ext cx="941292" cy="84858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The Linear Relationship of Current and Voltage</a:t>
            </a:r>
            <a:endParaRPr lang="en-US" sz="3600" b="1" dirty="0">
              <a:solidFill>
                <a:schemeClr val="tx2"/>
              </a:solidFill>
            </a:endParaRPr>
          </a:p>
        </p:txBody>
      </p:sp>
      <p:sp>
        <p:nvSpPr>
          <p:cNvPr id="3" name="Content Placeholder 2"/>
          <p:cNvSpPr>
            <a:spLocks noGrp="1"/>
          </p:cNvSpPr>
          <p:nvPr>
            <p:ph idx="1"/>
          </p:nvPr>
        </p:nvSpPr>
        <p:spPr>
          <a:xfrm>
            <a:off x="304800" y="1524000"/>
            <a:ext cx="8534400" cy="4525963"/>
          </a:xfrm>
        </p:spPr>
        <p:txBody>
          <a:bodyPr>
            <a:normAutofit/>
          </a:bodyPr>
          <a:lstStyle/>
          <a:p>
            <a:pPr algn="just">
              <a:buNone/>
            </a:pPr>
            <a:r>
              <a:rPr lang="en-US" sz="2400" dirty="0" smtClean="0"/>
              <a:t>     In resistive circuits, current and voltage are linearly proportional. Linear means that if one of the quantities is increased or decreased by a certain percentage, the other will increase or decrease by the same percentage, assuming that the resistance is constant in value.</a:t>
            </a:r>
            <a:endParaRPr lang="en-US" sz="2400" dirty="0"/>
          </a:p>
        </p:txBody>
      </p:sp>
      <p:pic>
        <p:nvPicPr>
          <p:cNvPr id="5122" name="Picture 2"/>
          <p:cNvPicPr>
            <a:picLocks noChangeAspect="1" noChangeArrowheads="1"/>
          </p:cNvPicPr>
          <p:nvPr/>
        </p:nvPicPr>
        <p:blipFill>
          <a:blip r:embed="rId3" cstate="print"/>
          <a:srcRect/>
          <a:stretch>
            <a:fillRect/>
          </a:stretch>
        </p:blipFill>
        <p:spPr bwMode="auto">
          <a:xfrm>
            <a:off x="5232400" y="3733800"/>
            <a:ext cx="3314700" cy="1524000"/>
          </a:xfrm>
          <a:prstGeom prst="rect">
            <a:avLst/>
          </a:prstGeom>
          <a:noFill/>
          <a:ln w="9525">
            <a:noFill/>
            <a:miter lim="800000"/>
            <a:headEnd/>
            <a:tailEnd/>
          </a:ln>
        </p:spPr>
      </p:pic>
      <p:sp>
        <p:nvSpPr>
          <p:cNvPr id="6" name="TextBox 5"/>
          <p:cNvSpPr txBox="1"/>
          <p:nvPr/>
        </p:nvSpPr>
        <p:spPr>
          <a:xfrm>
            <a:off x="7391400" y="6477000"/>
            <a:ext cx="1752600" cy="369332"/>
          </a:xfrm>
          <a:prstGeom prst="rect">
            <a:avLst/>
          </a:prstGeom>
          <a:noFill/>
        </p:spPr>
        <p:txBody>
          <a:bodyPr wrap="square" rtlCol="0">
            <a:spAutoFit/>
          </a:bodyPr>
          <a:lstStyle/>
          <a:p>
            <a:r>
              <a:rPr lang="en-US" dirty="0" smtClean="0"/>
              <a:t>2.13mA, 6.38mA</a:t>
            </a:r>
            <a:endParaRPr lang="en-US" dirty="0"/>
          </a:p>
        </p:txBody>
      </p:sp>
      <p:sp>
        <p:nvSpPr>
          <p:cNvPr id="7" name="TextBox 6"/>
          <p:cNvSpPr txBox="1"/>
          <p:nvPr/>
        </p:nvSpPr>
        <p:spPr>
          <a:xfrm>
            <a:off x="5257800" y="3352800"/>
            <a:ext cx="3048000" cy="381000"/>
          </a:xfrm>
          <a:prstGeom prst="rect">
            <a:avLst/>
          </a:prstGeom>
          <a:noFill/>
        </p:spPr>
        <p:txBody>
          <a:bodyPr wrap="square" rtlCol="0">
            <a:spAutoFit/>
          </a:bodyPr>
          <a:lstStyle/>
          <a:p>
            <a:r>
              <a:rPr lang="en-US" i="1" dirty="0" smtClean="0"/>
              <a:t>V</a:t>
            </a:r>
            <a:r>
              <a:rPr lang="en-US" dirty="0" smtClean="0"/>
              <a:t>= 10V,      </a:t>
            </a:r>
            <a:r>
              <a:rPr lang="en-US" i="1" dirty="0" smtClean="0"/>
              <a:t>V</a:t>
            </a:r>
            <a:r>
              <a:rPr lang="en-US" dirty="0" smtClean="0"/>
              <a:t>=30V</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z="3600" b="1" dirty="0" smtClean="0">
                <a:solidFill>
                  <a:schemeClr val="tx2"/>
                </a:solidFill>
              </a:rPr>
              <a:t>The Linear Relationship of Current and Voltage</a:t>
            </a:r>
            <a:endParaRPr lang="en-US" sz="3600" dirty="0"/>
          </a:p>
        </p:txBody>
      </p:sp>
      <p:pic>
        <p:nvPicPr>
          <p:cNvPr id="6147" name="Picture 3"/>
          <p:cNvPicPr>
            <a:picLocks noChangeAspect="1" noChangeArrowheads="1"/>
          </p:cNvPicPr>
          <p:nvPr/>
        </p:nvPicPr>
        <p:blipFill>
          <a:blip r:embed="rId3" cstate="print"/>
          <a:srcRect/>
          <a:stretch>
            <a:fillRect/>
          </a:stretch>
        </p:blipFill>
        <p:spPr bwMode="auto">
          <a:xfrm>
            <a:off x="838200" y="3364808"/>
            <a:ext cx="1272969" cy="3493192"/>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3353396" y="3508375"/>
            <a:ext cx="5790604" cy="3349625"/>
          </a:xfrm>
          <a:prstGeom prst="rect">
            <a:avLst/>
          </a:prstGeom>
          <a:noFill/>
          <a:ln w="9525">
            <a:noFill/>
            <a:miter lim="800000"/>
            <a:headEnd/>
            <a:tailEnd/>
          </a:ln>
        </p:spPr>
      </p:pic>
      <p:pic>
        <p:nvPicPr>
          <p:cNvPr id="6149" name="Picture 5"/>
          <p:cNvPicPr>
            <a:picLocks noChangeAspect="1" noChangeArrowheads="1"/>
          </p:cNvPicPr>
          <p:nvPr/>
        </p:nvPicPr>
        <p:blipFill>
          <a:blip r:embed="rId5" cstate="print"/>
          <a:srcRect/>
          <a:stretch>
            <a:fillRect/>
          </a:stretch>
        </p:blipFill>
        <p:spPr bwMode="auto">
          <a:xfrm>
            <a:off x="3352800" y="1447800"/>
            <a:ext cx="2471044" cy="1481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smtClean="0">
                <a:solidFill>
                  <a:schemeClr val="tx2"/>
                </a:solidFill>
              </a:rPr>
              <a:t>Example</a:t>
            </a:r>
            <a:endParaRPr lang="en-US" sz="3600" b="1" dirty="0">
              <a:solidFill>
                <a:schemeClr val="tx2"/>
              </a:solidFill>
            </a:endParaRPr>
          </a:p>
        </p:txBody>
      </p:sp>
      <p:sp>
        <p:nvSpPr>
          <p:cNvPr id="4" name="Content Placeholder 3"/>
          <p:cNvSpPr>
            <a:spLocks noGrp="1"/>
          </p:cNvSpPr>
          <p:nvPr>
            <p:ph idx="1"/>
          </p:nvPr>
        </p:nvSpPr>
        <p:spPr>
          <a:xfrm>
            <a:off x="457200" y="1295400"/>
            <a:ext cx="8229600" cy="4525963"/>
          </a:xfrm>
        </p:spPr>
        <p:txBody>
          <a:bodyPr/>
          <a:lstStyle/>
          <a:p>
            <a:pPr algn="just">
              <a:buNone/>
            </a:pPr>
            <a:r>
              <a:rPr lang="en-US" sz="2000" dirty="0" smtClean="0"/>
              <a:t>      </a:t>
            </a:r>
            <a:r>
              <a:rPr lang="en-US" sz="2400" dirty="0" smtClean="0"/>
              <a:t>Assume that you are measuring the current in a circuit that is operating with 25 V. The ammeter reads 50 mA. Later, you notice that the current has dropped to 40 mA. Assuming that the resistance did not change, you must conclude that the voltage source has changed. How much has the voltage changed, and what is its new value? </a:t>
            </a:r>
            <a:endParaRPr lang="en-US" sz="2000" dirty="0" smtClean="0"/>
          </a:p>
          <a:p>
            <a:endParaRPr lang="en-US" dirty="0"/>
          </a:p>
        </p:txBody>
      </p:sp>
      <p:sp>
        <p:nvSpPr>
          <p:cNvPr id="5" name="TextBox 4"/>
          <p:cNvSpPr txBox="1"/>
          <p:nvPr/>
        </p:nvSpPr>
        <p:spPr>
          <a:xfrm>
            <a:off x="7162800" y="6400800"/>
            <a:ext cx="1981200" cy="369332"/>
          </a:xfrm>
          <a:prstGeom prst="rect">
            <a:avLst/>
          </a:prstGeom>
          <a:noFill/>
        </p:spPr>
        <p:txBody>
          <a:bodyPr wrap="square" rtlCol="0">
            <a:spAutoFit/>
          </a:bodyPr>
          <a:lstStyle/>
          <a:p>
            <a:r>
              <a:rPr lang="en-US" dirty="0" smtClean="0"/>
              <a:t>R= 500</a:t>
            </a:r>
            <a:r>
              <a:rPr lang="el-GR" dirty="0" smtClean="0"/>
              <a:t>Ω</a:t>
            </a:r>
            <a:r>
              <a:rPr lang="en-US" dirty="0" smtClean="0"/>
              <a:t>, 20V</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000" b="1" dirty="0" smtClean="0">
                <a:solidFill>
                  <a:schemeClr val="tx2"/>
                </a:solidFill>
              </a:rPr>
              <a:t>The Inverse Relationship of Current and Resistance </a:t>
            </a:r>
            <a:r>
              <a:rPr lang="en-US" dirty="0" smtClean="0"/>
              <a:t/>
            </a:r>
            <a:br>
              <a:rPr lang="en-US" dirty="0" smtClean="0"/>
            </a:b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762000" y="1600200"/>
            <a:ext cx="2868095" cy="1314450"/>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1447800" y="3429000"/>
            <a:ext cx="1544423" cy="3117850"/>
          </a:xfrm>
          <a:prstGeom prst="rect">
            <a:avLst/>
          </a:prstGeom>
          <a:noFill/>
          <a:ln w="9525">
            <a:noFill/>
            <a:miter lim="800000"/>
            <a:headEnd/>
            <a:tailEnd/>
          </a:ln>
        </p:spPr>
      </p:pic>
      <p:pic>
        <p:nvPicPr>
          <p:cNvPr id="7172" name="Picture 4"/>
          <p:cNvPicPr>
            <a:picLocks noChangeAspect="1" noChangeArrowheads="1"/>
          </p:cNvPicPr>
          <p:nvPr/>
        </p:nvPicPr>
        <p:blipFill>
          <a:blip r:embed="rId5" cstate="print"/>
          <a:srcRect/>
          <a:stretch>
            <a:fillRect/>
          </a:stretch>
        </p:blipFill>
        <p:spPr bwMode="auto">
          <a:xfrm>
            <a:off x="4495800" y="2679810"/>
            <a:ext cx="3989387" cy="3644790"/>
          </a:xfrm>
          <a:prstGeom prst="rect">
            <a:avLst/>
          </a:prstGeom>
          <a:noFill/>
          <a:ln w="9525">
            <a:noFill/>
            <a:miter lim="800000"/>
            <a:headEnd/>
            <a:tailEnd/>
          </a:ln>
        </p:spPr>
      </p:pic>
      <p:sp>
        <p:nvSpPr>
          <p:cNvPr id="7" name="TextBox 6"/>
          <p:cNvSpPr txBox="1"/>
          <p:nvPr/>
        </p:nvSpPr>
        <p:spPr>
          <a:xfrm>
            <a:off x="228600" y="4800600"/>
            <a:ext cx="1828800" cy="461665"/>
          </a:xfrm>
          <a:prstGeom prst="rect">
            <a:avLst/>
          </a:prstGeom>
          <a:noFill/>
        </p:spPr>
        <p:txBody>
          <a:bodyPr wrap="square" rtlCol="0">
            <a:spAutoFit/>
          </a:bodyPr>
          <a:lstStyle/>
          <a:p>
            <a:r>
              <a:rPr lang="en-US" sz="2400" dirty="0" smtClean="0"/>
              <a:t>I=V/R</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CALCULATING CURRENT </a:t>
            </a:r>
            <a:endParaRPr lang="en-US" sz="3600" b="1" dirty="0">
              <a:solidFill>
                <a:schemeClr val="tx2"/>
              </a:solidFill>
            </a:endParaRPr>
          </a:p>
        </p:txBody>
      </p:sp>
      <p:sp>
        <p:nvSpPr>
          <p:cNvPr id="3" name="Content Placeholder 2"/>
          <p:cNvSpPr>
            <a:spLocks noGrp="1"/>
          </p:cNvSpPr>
          <p:nvPr>
            <p:ph idx="1"/>
          </p:nvPr>
        </p:nvSpPr>
        <p:spPr/>
        <p:txBody>
          <a:bodyPr/>
          <a:lstStyle/>
          <a:p>
            <a:pPr>
              <a:buNone/>
            </a:pPr>
            <a:r>
              <a:rPr lang="en-US" sz="2800" dirty="0" smtClean="0"/>
              <a:t>    How many amperes of current are in the following circuit?</a:t>
            </a:r>
          </a:p>
          <a:p>
            <a:endParaRPr lang="en-US" dirty="0"/>
          </a:p>
        </p:txBody>
      </p:sp>
      <p:pic>
        <p:nvPicPr>
          <p:cNvPr id="8195" name="Picture 3"/>
          <p:cNvPicPr>
            <a:picLocks noChangeAspect="1" noChangeArrowheads="1"/>
          </p:cNvPicPr>
          <p:nvPr/>
        </p:nvPicPr>
        <p:blipFill>
          <a:blip r:embed="rId3" cstate="print"/>
          <a:srcRect/>
          <a:stretch>
            <a:fillRect/>
          </a:stretch>
        </p:blipFill>
        <p:spPr bwMode="auto">
          <a:xfrm>
            <a:off x="5334000" y="2895600"/>
            <a:ext cx="2804046" cy="1450975"/>
          </a:xfrm>
          <a:prstGeom prst="rect">
            <a:avLst/>
          </a:prstGeom>
          <a:noFill/>
          <a:ln w="9525">
            <a:noFill/>
            <a:miter lim="800000"/>
            <a:headEnd/>
            <a:tailEnd/>
          </a:ln>
        </p:spPr>
      </p:pic>
      <p:sp>
        <p:nvSpPr>
          <p:cNvPr id="6" name="Rectangle 5"/>
          <p:cNvSpPr/>
          <p:nvPr/>
        </p:nvSpPr>
        <p:spPr>
          <a:xfrm>
            <a:off x="8311721" y="6488668"/>
            <a:ext cx="832279" cy="369332"/>
          </a:xfrm>
          <a:prstGeom prst="rect">
            <a:avLst/>
          </a:prstGeom>
        </p:spPr>
        <p:txBody>
          <a:bodyPr wrap="none">
            <a:spAutoFit/>
          </a:bodyPr>
          <a:lstStyle/>
          <a:p>
            <a:r>
              <a:rPr lang="en-US" dirty="0" smtClean="0"/>
              <a:t>4.55 A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tx2"/>
                </a:solidFill>
              </a:rPr>
              <a:t/>
            </a:r>
            <a:br>
              <a:rPr lang="en-US" sz="4000" b="1" dirty="0" smtClean="0">
                <a:solidFill>
                  <a:schemeClr val="tx2"/>
                </a:solidFill>
              </a:rPr>
            </a:br>
            <a:r>
              <a:rPr lang="en-US" sz="4000" b="1" dirty="0" smtClean="0">
                <a:solidFill>
                  <a:schemeClr val="tx2"/>
                </a:solidFill>
              </a:rPr>
              <a:t>Units with Metric Prefixes </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525963"/>
          </a:xfrm>
        </p:spPr>
        <p:txBody>
          <a:bodyPr/>
          <a:lstStyle/>
          <a:p>
            <a:pPr algn="just">
              <a:buNone/>
            </a:pPr>
            <a:r>
              <a:rPr lang="en-US" dirty="0" smtClean="0"/>
              <a:t>    </a:t>
            </a:r>
            <a:r>
              <a:rPr lang="en-US" sz="2800" dirty="0" smtClean="0"/>
              <a:t>In electronics, resistance values of thousands of ohms or even millions of ohms are common. </a:t>
            </a:r>
          </a:p>
          <a:p>
            <a:pPr algn="just">
              <a:buNone/>
            </a:pPr>
            <a:r>
              <a:rPr lang="en-US" sz="2800" b="1" u="sng" dirty="0" smtClean="0"/>
              <a:t>Example</a:t>
            </a:r>
            <a:r>
              <a:rPr lang="en-US" dirty="0" smtClean="0"/>
              <a:t>    </a:t>
            </a:r>
          </a:p>
          <a:p>
            <a:pPr algn="just">
              <a:buNone/>
            </a:pPr>
            <a:r>
              <a:rPr lang="en-US" dirty="0" smtClean="0"/>
              <a:t>    </a:t>
            </a:r>
            <a:r>
              <a:rPr lang="en-US" sz="2800" dirty="0" smtClean="0"/>
              <a:t>Calculate the current.</a:t>
            </a:r>
            <a:endParaRPr lang="en-US" dirty="0"/>
          </a:p>
        </p:txBody>
      </p:sp>
      <p:pic>
        <p:nvPicPr>
          <p:cNvPr id="9218" name="Picture 2"/>
          <p:cNvPicPr>
            <a:picLocks noChangeAspect="1" noChangeArrowheads="1"/>
          </p:cNvPicPr>
          <p:nvPr/>
        </p:nvPicPr>
        <p:blipFill>
          <a:blip r:embed="rId3" cstate="print"/>
          <a:srcRect/>
          <a:stretch>
            <a:fillRect/>
          </a:stretch>
        </p:blipFill>
        <p:spPr bwMode="auto">
          <a:xfrm>
            <a:off x="5562600" y="3581400"/>
            <a:ext cx="3200400" cy="1457774"/>
          </a:xfrm>
          <a:prstGeom prst="rect">
            <a:avLst/>
          </a:prstGeom>
          <a:noFill/>
          <a:ln w="9525">
            <a:noFill/>
            <a:miter lim="800000"/>
            <a:headEnd/>
            <a:tailEnd/>
          </a:ln>
        </p:spPr>
      </p:pic>
      <p:sp>
        <p:nvSpPr>
          <p:cNvPr id="5" name="Rectangle 4"/>
          <p:cNvSpPr/>
          <p:nvPr/>
        </p:nvSpPr>
        <p:spPr>
          <a:xfrm>
            <a:off x="8302103" y="6488668"/>
            <a:ext cx="841897" cy="369332"/>
          </a:xfrm>
          <a:prstGeom prst="rect">
            <a:avLst/>
          </a:prstGeom>
        </p:spPr>
        <p:txBody>
          <a:bodyPr wrap="none">
            <a:spAutoFit/>
          </a:bodyPr>
          <a:lstStyle/>
          <a:p>
            <a:r>
              <a:rPr lang="en-US" dirty="0" smtClean="0"/>
              <a:t>50 mA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CALCULATING VOLTAGE </a:t>
            </a:r>
            <a:endParaRPr lang="en-US" sz="3600" b="1" dirty="0">
              <a:solidFill>
                <a:schemeClr val="tx2"/>
              </a:solidFill>
            </a:endParaRPr>
          </a:p>
        </p:txBody>
      </p:sp>
      <p:sp>
        <p:nvSpPr>
          <p:cNvPr id="3" name="Content Placeholder 2"/>
          <p:cNvSpPr>
            <a:spLocks noGrp="1"/>
          </p:cNvSpPr>
          <p:nvPr>
            <p:ph idx="1"/>
          </p:nvPr>
        </p:nvSpPr>
        <p:spPr/>
        <p:txBody>
          <a:bodyPr/>
          <a:lstStyle/>
          <a:p>
            <a:pPr>
              <a:buNone/>
            </a:pPr>
            <a:r>
              <a:rPr lang="en-US" sz="2800" dirty="0" smtClean="0"/>
              <a:t>    In the circuit of following Figure, how much voltage is needed to produce 5 A of current? </a:t>
            </a:r>
          </a:p>
          <a:p>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5715000" y="2895600"/>
            <a:ext cx="2696978" cy="1392237"/>
          </a:xfrm>
          <a:prstGeom prst="rect">
            <a:avLst/>
          </a:prstGeom>
          <a:noFill/>
          <a:ln w="9525">
            <a:noFill/>
            <a:miter lim="800000"/>
            <a:headEnd/>
            <a:tailEnd/>
          </a:ln>
        </p:spPr>
      </p:pic>
      <p:sp>
        <p:nvSpPr>
          <p:cNvPr id="5" name="Rectangle 4"/>
          <p:cNvSpPr/>
          <p:nvPr/>
        </p:nvSpPr>
        <p:spPr>
          <a:xfrm>
            <a:off x="8423931" y="6488668"/>
            <a:ext cx="720069" cy="369332"/>
          </a:xfrm>
          <a:prstGeom prst="rect">
            <a:avLst/>
          </a:prstGeom>
        </p:spPr>
        <p:txBody>
          <a:bodyPr wrap="none">
            <a:spAutoFit/>
          </a:bodyPr>
          <a:lstStyle/>
          <a:p>
            <a:r>
              <a:rPr lang="en-US" dirty="0" smtClean="0"/>
              <a:t>500V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CALCULATING VOLTAGE </a:t>
            </a:r>
            <a:endParaRPr lang="en-US" sz="3600" dirty="0"/>
          </a:p>
        </p:txBody>
      </p:sp>
      <p:sp>
        <p:nvSpPr>
          <p:cNvPr id="3" name="Content Placeholder 2"/>
          <p:cNvSpPr>
            <a:spLocks noGrp="1"/>
          </p:cNvSpPr>
          <p:nvPr>
            <p:ph idx="1"/>
          </p:nvPr>
        </p:nvSpPr>
        <p:spPr/>
        <p:txBody>
          <a:bodyPr/>
          <a:lstStyle/>
          <a:p>
            <a:pPr algn="just">
              <a:buNone/>
            </a:pPr>
            <a:r>
              <a:rPr lang="en-US" dirty="0" smtClean="0"/>
              <a:t>   </a:t>
            </a:r>
            <a:r>
              <a:rPr lang="en-US" sz="2800" dirty="0" smtClean="0"/>
              <a:t>How much voltage will be measured across the resistor ?</a:t>
            </a:r>
            <a:endParaRPr lang="en-US" dirty="0"/>
          </a:p>
        </p:txBody>
      </p:sp>
      <p:pic>
        <p:nvPicPr>
          <p:cNvPr id="11267" name="Picture 3"/>
          <p:cNvPicPr>
            <a:picLocks noChangeAspect="1" noChangeArrowheads="1"/>
          </p:cNvPicPr>
          <p:nvPr/>
        </p:nvPicPr>
        <p:blipFill>
          <a:blip r:embed="rId3" cstate="print"/>
          <a:srcRect/>
          <a:stretch>
            <a:fillRect/>
          </a:stretch>
        </p:blipFill>
        <p:spPr bwMode="auto">
          <a:xfrm>
            <a:off x="5486400" y="2819400"/>
            <a:ext cx="3043439" cy="1447800"/>
          </a:xfrm>
          <a:prstGeom prst="rect">
            <a:avLst/>
          </a:prstGeom>
          <a:noFill/>
          <a:ln w="9525">
            <a:noFill/>
            <a:miter lim="800000"/>
            <a:headEnd/>
            <a:tailEnd/>
          </a:ln>
        </p:spPr>
      </p:pic>
      <p:sp>
        <p:nvSpPr>
          <p:cNvPr id="6" name="Rectangle 5"/>
          <p:cNvSpPr/>
          <p:nvPr/>
        </p:nvSpPr>
        <p:spPr>
          <a:xfrm>
            <a:off x="8239585" y="6488668"/>
            <a:ext cx="904415" cy="369332"/>
          </a:xfrm>
          <a:prstGeom prst="rect">
            <a:avLst/>
          </a:prstGeom>
        </p:spPr>
        <p:txBody>
          <a:bodyPr wrap="none">
            <a:spAutoFit/>
          </a:bodyPr>
          <a:lstStyle/>
          <a:p>
            <a:r>
              <a:rPr lang="en-US" dirty="0" smtClean="0"/>
              <a:t>280mV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CALCULATING VOLTAGE </a:t>
            </a:r>
            <a:endParaRPr lang="en-US" sz="3600" dirty="0"/>
          </a:p>
        </p:txBody>
      </p:sp>
      <p:sp>
        <p:nvSpPr>
          <p:cNvPr id="3" name="Content Placeholder 2"/>
          <p:cNvSpPr>
            <a:spLocks noGrp="1"/>
          </p:cNvSpPr>
          <p:nvPr>
            <p:ph idx="1"/>
          </p:nvPr>
        </p:nvSpPr>
        <p:spPr/>
        <p:txBody>
          <a:bodyPr>
            <a:normAutofit/>
          </a:bodyPr>
          <a:lstStyle/>
          <a:p>
            <a:pPr>
              <a:buNone/>
            </a:pPr>
            <a:r>
              <a:rPr lang="en-US" sz="2800" dirty="0" smtClean="0"/>
              <a:t>    If there is a current of 50 µA through a 4.7 MΩ resistor, what is the voltage? </a:t>
            </a:r>
            <a:endParaRPr lang="en-US" sz="2800" dirty="0"/>
          </a:p>
        </p:txBody>
      </p:sp>
      <p:sp>
        <p:nvSpPr>
          <p:cNvPr id="4" name="Rectangle 3"/>
          <p:cNvSpPr/>
          <p:nvPr/>
        </p:nvSpPr>
        <p:spPr>
          <a:xfrm>
            <a:off x="8371031" y="6488668"/>
            <a:ext cx="772969" cy="369332"/>
          </a:xfrm>
          <a:prstGeom prst="rect">
            <a:avLst/>
          </a:prstGeom>
        </p:spPr>
        <p:txBody>
          <a:bodyPr wrap="none">
            <a:spAutoFit/>
          </a:bodyPr>
          <a:lstStyle/>
          <a:p>
            <a:r>
              <a:rPr lang="en-US" dirty="0" smtClean="0"/>
              <a:t>235 V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CALCULATING RESISTANCE </a:t>
            </a:r>
            <a:endParaRPr lang="en-US" sz="3600" b="1" dirty="0">
              <a:solidFill>
                <a:schemeClr val="tx2"/>
              </a:solidFill>
            </a:endParaRPr>
          </a:p>
        </p:txBody>
      </p:sp>
      <p:sp>
        <p:nvSpPr>
          <p:cNvPr id="3" name="Content Placeholder 2"/>
          <p:cNvSpPr>
            <a:spLocks noGrp="1"/>
          </p:cNvSpPr>
          <p:nvPr>
            <p:ph idx="1"/>
          </p:nvPr>
        </p:nvSpPr>
        <p:spPr>
          <a:xfrm>
            <a:off x="304800" y="1600200"/>
            <a:ext cx="8382000" cy="4525963"/>
          </a:xfrm>
        </p:spPr>
        <p:txBody>
          <a:bodyPr/>
          <a:lstStyle/>
          <a:p>
            <a:pPr>
              <a:buNone/>
            </a:pPr>
            <a:r>
              <a:rPr lang="en-US" sz="2800" dirty="0" smtClean="0"/>
              <a:t>    In the circuit of following Figure, how much resistance is needed to draw 3.08 A of current from the battery? </a:t>
            </a:r>
          </a:p>
          <a:p>
            <a:endParaRPr lang="en-US" dirty="0"/>
          </a:p>
        </p:txBody>
      </p:sp>
      <p:pic>
        <p:nvPicPr>
          <p:cNvPr id="12290" name="Picture 2"/>
          <p:cNvPicPr>
            <a:picLocks noChangeAspect="1" noChangeArrowheads="1"/>
          </p:cNvPicPr>
          <p:nvPr/>
        </p:nvPicPr>
        <p:blipFill>
          <a:blip r:embed="rId3" cstate="print"/>
          <a:srcRect/>
          <a:stretch>
            <a:fillRect/>
          </a:stretch>
        </p:blipFill>
        <p:spPr bwMode="auto">
          <a:xfrm>
            <a:off x="6172200" y="3429000"/>
            <a:ext cx="2436509" cy="1352550"/>
          </a:xfrm>
          <a:prstGeom prst="rect">
            <a:avLst/>
          </a:prstGeom>
          <a:noFill/>
          <a:ln w="9525">
            <a:noFill/>
            <a:miter lim="800000"/>
            <a:headEnd/>
            <a:tailEnd/>
          </a:ln>
        </p:spPr>
      </p:pic>
      <p:sp>
        <p:nvSpPr>
          <p:cNvPr id="5" name="Rectangle 4"/>
          <p:cNvSpPr/>
          <p:nvPr/>
        </p:nvSpPr>
        <p:spPr>
          <a:xfrm>
            <a:off x="8380649" y="6488668"/>
            <a:ext cx="800219" cy="369332"/>
          </a:xfrm>
          <a:prstGeom prst="rect">
            <a:avLst/>
          </a:prstGeom>
        </p:spPr>
        <p:txBody>
          <a:bodyPr wrap="none">
            <a:spAutoFit/>
          </a:bodyPr>
          <a:lstStyle/>
          <a:p>
            <a:r>
              <a:rPr lang="en-US" dirty="0" smtClean="0"/>
              <a:t>3.90Ω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CALCULATING RESISTANCE </a:t>
            </a:r>
            <a:endParaRPr lang="en-US" sz="3600" dirty="0"/>
          </a:p>
        </p:txBody>
      </p:sp>
      <p:sp>
        <p:nvSpPr>
          <p:cNvPr id="3" name="Content Placeholder 2"/>
          <p:cNvSpPr>
            <a:spLocks noGrp="1"/>
          </p:cNvSpPr>
          <p:nvPr>
            <p:ph idx="1"/>
          </p:nvPr>
        </p:nvSpPr>
        <p:spPr>
          <a:xfrm>
            <a:off x="457200" y="1600200"/>
            <a:ext cx="8382000" cy="4525963"/>
          </a:xfrm>
        </p:spPr>
        <p:txBody>
          <a:bodyPr/>
          <a:lstStyle/>
          <a:p>
            <a:pPr>
              <a:buNone/>
            </a:pPr>
            <a:r>
              <a:rPr lang="en-US" sz="2800" dirty="0" smtClean="0"/>
              <a:t>    Suppose that the ammeter in Figure  indicates 455 mA of current and the voltmeter reads 150 V. What is the value of R? </a:t>
            </a:r>
          </a:p>
          <a:p>
            <a:endParaRPr lang="en-US" dirty="0"/>
          </a:p>
        </p:txBody>
      </p:sp>
      <p:pic>
        <p:nvPicPr>
          <p:cNvPr id="13314" name="Picture 2"/>
          <p:cNvPicPr>
            <a:picLocks noChangeAspect="1" noChangeArrowheads="1"/>
          </p:cNvPicPr>
          <p:nvPr/>
        </p:nvPicPr>
        <p:blipFill>
          <a:blip r:embed="rId3" cstate="print"/>
          <a:srcRect/>
          <a:stretch>
            <a:fillRect/>
          </a:stretch>
        </p:blipFill>
        <p:spPr bwMode="auto">
          <a:xfrm>
            <a:off x="5715000" y="2895600"/>
            <a:ext cx="2811949" cy="1725613"/>
          </a:xfrm>
          <a:prstGeom prst="rect">
            <a:avLst/>
          </a:prstGeom>
          <a:noFill/>
          <a:ln w="9525">
            <a:noFill/>
            <a:miter lim="800000"/>
            <a:headEnd/>
            <a:tailEnd/>
          </a:ln>
        </p:spPr>
      </p:pic>
      <p:sp>
        <p:nvSpPr>
          <p:cNvPr id="5" name="Rectangle 4"/>
          <p:cNvSpPr/>
          <p:nvPr/>
        </p:nvSpPr>
        <p:spPr>
          <a:xfrm>
            <a:off x="8363017" y="6488668"/>
            <a:ext cx="782587" cy="369332"/>
          </a:xfrm>
          <a:prstGeom prst="rect">
            <a:avLst/>
          </a:prstGeom>
        </p:spPr>
        <p:txBody>
          <a:bodyPr wrap="none">
            <a:spAutoFit/>
          </a:bodyPr>
          <a:lstStyle/>
          <a:p>
            <a:r>
              <a:rPr lang="en-US" dirty="0" smtClean="0"/>
              <a:t>33 k</a:t>
            </a:r>
            <a:r>
              <a:rPr lang="el-GR" dirty="0" smtClean="0"/>
              <a:t>Ω</a:t>
            </a:r>
            <a:r>
              <a:rPr lang="en-US" dirty="0" smtClean="0"/>
              <a:t>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690</Words>
  <Application>Microsoft Office PowerPoint</Application>
  <PresentationFormat>On-screen Show (4:3)</PresentationFormat>
  <Paragraphs>94</Paragraphs>
  <Slides>24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Equation</vt:lpstr>
      <vt:lpstr>Previous Lecture 2</vt:lpstr>
      <vt:lpstr>OHM’S LAW</vt:lpstr>
      <vt:lpstr>OHM’s LAW</vt:lpstr>
      <vt:lpstr>THE RELATIONSHIP OF CURRENT, VOLTAGE, AND RESISTANCE</vt:lpstr>
      <vt:lpstr>THE RELATIONSHIP OF CURRENT, VOLTAGE, AND RESISTANCE</vt:lpstr>
      <vt:lpstr>OHM’s LAW</vt:lpstr>
      <vt:lpstr>Slide 7</vt:lpstr>
      <vt:lpstr>Slide 8</vt:lpstr>
      <vt:lpstr>Slide 9</vt:lpstr>
      <vt:lpstr>Slide 10</vt:lpstr>
      <vt:lpstr>Slide 11</vt:lpstr>
      <vt:lpstr>Slide 12</vt:lpstr>
      <vt:lpstr>Slide 13</vt:lpstr>
      <vt:lpstr>The Linear Relationship of Current and Voltage</vt:lpstr>
      <vt:lpstr>The Linear Relationship of Current and Voltage</vt:lpstr>
      <vt:lpstr>Example</vt:lpstr>
      <vt:lpstr> The Inverse Relationship of Current and Resistance  </vt:lpstr>
      <vt:lpstr>CALCULATING CURRENT </vt:lpstr>
      <vt:lpstr> Units with Metric Prefixes  </vt:lpstr>
      <vt:lpstr>CALCULATING VOLTAGE </vt:lpstr>
      <vt:lpstr>CALCULATING VOLTAGE </vt:lpstr>
      <vt:lpstr>CALCULATING VOLTAGE </vt:lpstr>
      <vt:lpstr>CALCULATING RESISTANCE </vt:lpstr>
      <vt:lpstr>CALCULATING RESISTANCE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OHM’S LAW</dc:title>
  <dc:creator>Aadil</dc:creator>
  <cp:lastModifiedBy>NTS</cp:lastModifiedBy>
  <cp:revision>117</cp:revision>
  <dcterms:created xsi:type="dcterms:W3CDTF">2006-08-16T00:00:00Z</dcterms:created>
  <dcterms:modified xsi:type="dcterms:W3CDTF">2012-07-10T06:28:36Z</dcterms:modified>
</cp:coreProperties>
</file>