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Previous Lecture 31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33400" y="1600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Source Free Parallel RLC Circuit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tx2"/>
                </a:solidFill>
              </a:rPr>
              <a:t>Example related to Source free Parallel RLC circuit</a:t>
            </a:r>
            <a:endParaRPr lang="en-US" sz="28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Find v(t) for t &gt; 0 in the RLC circuit of  following Fig.</a:t>
            </a:r>
            <a:endParaRPr lang="en-US" sz="20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3739" y="2438400"/>
            <a:ext cx="4380261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6"/>
          <p:cNvSpPr txBox="1"/>
          <p:nvPr/>
        </p:nvSpPr>
        <p:spPr>
          <a:xfrm>
            <a:off x="0" y="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i="1" u="sng" dirty="0" smtClean="0">
                <a:solidFill>
                  <a:schemeClr val="accent2">
                    <a:lumMod val="75000"/>
                  </a:schemeClr>
                </a:solidFill>
              </a:rPr>
              <a:t>Lecture 32</a:t>
            </a:r>
            <a:endParaRPr lang="en-US" sz="3200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Find v(t) for t &gt; 0 in the RLC circuit of  following Fig.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1219200"/>
            <a:ext cx="4380261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Find v(t) for t &gt; 0 in the RLC circuit of  following Fig.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219200"/>
            <a:ext cx="4380261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Find v(t) for t &gt; 0 in the RLC circuit of  following Fig.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143000"/>
            <a:ext cx="4380261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Find v(t) for t &gt; 0 in the RLC circuit of  following Fig.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219200"/>
            <a:ext cx="4380261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Find v(t) for t &gt; 0 in the RLC circuit of  following Fig.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219200"/>
            <a:ext cx="4380261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Step Response of a Series RLC Circuit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0175" y="1219200"/>
            <a:ext cx="3933825" cy="199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1" y="6059953"/>
            <a:ext cx="2514600" cy="798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0175" y="0"/>
            <a:ext cx="3933825" cy="199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1" y="6059953"/>
            <a:ext cx="2514600" cy="798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800" dirty="0" smtClean="0"/>
              <a:t>Thus, the complete solutions for the overdamped, underdamped, and critically damped cases are: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229600" cy="4525963"/>
          </a:xfrm>
        </p:spPr>
        <p:txBody>
          <a:bodyPr>
            <a:noAutofit/>
          </a:bodyPr>
          <a:lstStyle/>
          <a:p>
            <a:pPr algn="just"/>
            <a:endParaRPr lang="en-US" sz="2400" dirty="0" smtClean="0"/>
          </a:p>
          <a:p>
            <a:pPr algn="just"/>
            <a:endParaRPr lang="en-US" sz="2400" dirty="0" smtClean="0"/>
          </a:p>
          <a:p>
            <a:pPr algn="just"/>
            <a:endParaRPr lang="en-US" sz="2400" dirty="0" smtClean="0"/>
          </a:p>
          <a:p>
            <a:pPr algn="just">
              <a:buNone/>
            </a:pPr>
            <a:r>
              <a:rPr lang="en-US" sz="2400" dirty="0" smtClean="0"/>
              <a:t>	</a:t>
            </a:r>
          </a:p>
          <a:p>
            <a:pPr algn="just"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latin typeface="+mj-lt"/>
              </a:rPr>
              <a:t>The values of the constants A1 and A2 are obtained from the initial conditions: v(0) and dv(0)/</a:t>
            </a:r>
            <a:r>
              <a:rPr lang="en-US" sz="2400" dirty="0" err="1" smtClean="0">
                <a:latin typeface="+mj-lt"/>
              </a:rPr>
              <a:t>dt</a:t>
            </a:r>
            <a:r>
              <a:rPr lang="en-US" sz="2400" dirty="0" smtClean="0">
                <a:latin typeface="+mj-lt"/>
              </a:rPr>
              <a:t> . Keep in mind that v and i are, respectively, the voltage across the capacitor and the current through the inductor. Therefore, the above Eq.  only applies for finding v. But once the capacitor voltage v</a:t>
            </a:r>
            <a:r>
              <a:rPr lang="en-US" sz="2400" baseline="-25000" dirty="0" smtClean="0">
                <a:latin typeface="+mj-lt"/>
              </a:rPr>
              <a:t>C</a:t>
            </a:r>
            <a:r>
              <a:rPr lang="en-US" sz="2400" dirty="0" smtClean="0">
                <a:latin typeface="+mj-lt"/>
              </a:rPr>
              <a:t> = v is known, we can determine i = C dv/</a:t>
            </a:r>
            <a:r>
              <a:rPr lang="en-US" sz="2400" dirty="0" err="1" smtClean="0">
                <a:latin typeface="+mj-lt"/>
              </a:rPr>
              <a:t>dt</a:t>
            </a:r>
            <a:r>
              <a:rPr lang="en-US" sz="2400" dirty="0" smtClean="0">
                <a:latin typeface="+mj-lt"/>
              </a:rPr>
              <a:t>, which is the same current through the capacitor, inductor, and resistor. Hence, the voltage across the resistor is v</a:t>
            </a:r>
            <a:r>
              <a:rPr lang="en-US" sz="2400" baseline="-25000" dirty="0" smtClean="0">
                <a:latin typeface="+mj-lt"/>
              </a:rPr>
              <a:t>R</a:t>
            </a:r>
            <a:r>
              <a:rPr lang="en-US" sz="2400" dirty="0" smtClean="0">
                <a:latin typeface="+mj-lt"/>
              </a:rPr>
              <a:t> = iR, while the inductor voltage is v</a:t>
            </a:r>
            <a:r>
              <a:rPr lang="en-US" sz="2400" baseline="-25000" dirty="0" smtClean="0">
                <a:latin typeface="+mj-lt"/>
              </a:rPr>
              <a:t>L</a:t>
            </a:r>
            <a:r>
              <a:rPr lang="en-US" sz="2400" dirty="0" smtClean="0">
                <a:latin typeface="+mj-lt"/>
              </a:rPr>
              <a:t> = L di/</a:t>
            </a:r>
            <a:r>
              <a:rPr lang="en-US" sz="2400" dirty="0" err="1" smtClean="0">
                <a:latin typeface="+mj-lt"/>
              </a:rPr>
              <a:t>dt</a:t>
            </a:r>
            <a:r>
              <a:rPr lang="en-US" sz="2400" dirty="0" smtClean="0">
                <a:latin typeface="+mj-lt"/>
              </a:rPr>
              <a:t>.</a:t>
            </a:r>
            <a:endParaRPr lang="en-US" sz="2400" dirty="0">
              <a:latin typeface="+mj-lt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600200"/>
            <a:ext cx="7657515" cy="149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For the circuit in Fig., find </a:t>
            </a:r>
            <a:r>
              <a:rPr lang="en-US" sz="2000" i="1" dirty="0" smtClean="0"/>
              <a:t>v(t) and </a:t>
            </a:r>
            <a:r>
              <a:rPr lang="en-US" sz="2000" i="1" dirty="0" err="1" smtClean="0"/>
              <a:t>i</a:t>
            </a:r>
            <a:r>
              <a:rPr lang="en-US" sz="2000" i="1" dirty="0" smtClean="0"/>
              <a:t>(t) for t &gt; 0. Consider these</a:t>
            </a:r>
            <a:br>
              <a:rPr lang="en-US" sz="2000" i="1" dirty="0" smtClean="0"/>
            </a:br>
            <a:r>
              <a:rPr lang="en-US" sz="2000" i="1" dirty="0" smtClean="0"/>
              <a:t>	</a:t>
            </a:r>
            <a:r>
              <a:rPr lang="pt-BR" sz="2000" dirty="0" smtClean="0"/>
              <a:t>cases: </a:t>
            </a:r>
            <a:r>
              <a:rPr lang="pt-BR" sz="2000" i="1" dirty="0" smtClean="0"/>
              <a:t>R = 5 ,R = 4 , andR = 1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990600"/>
            <a:ext cx="3729716" cy="16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For the circuit in Fig., find </a:t>
            </a:r>
            <a:r>
              <a:rPr lang="en-US" sz="2000" i="1" dirty="0" smtClean="0"/>
              <a:t>v(t) and </a:t>
            </a:r>
            <a:r>
              <a:rPr lang="en-US" sz="2000" i="1" dirty="0" err="1" smtClean="0"/>
              <a:t>i</a:t>
            </a:r>
            <a:r>
              <a:rPr lang="en-US" sz="2000" i="1" dirty="0" smtClean="0"/>
              <a:t>(t) for t &gt; 0. Consider these</a:t>
            </a:r>
            <a:br>
              <a:rPr lang="en-US" sz="2000" i="1" dirty="0" smtClean="0"/>
            </a:br>
            <a:r>
              <a:rPr lang="en-US" sz="2000" i="1" dirty="0" smtClean="0"/>
              <a:t>	</a:t>
            </a:r>
            <a:r>
              <a:rPr lang="pt-BR" sz="2000" dirty="0" smtClean="0"/>
              <a:t>cases: </a:t>
            </a:r>
            <a:r>
              <a:rPr lang="pt-BR" sz="2000" i="1" dirty="0" smtClean="0"/>
              <a:t>R = 5 ,R = 4 , andR = 1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990600"/>
            <a:ext cx="3729716" cy="16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For the circuit in Fig., find </a:t>
            </a:r>
            <a:r>
              <a:rPr lang="en-US" sz="2000" i="1" dirty="0" smtClean="0"/>
              <a:t>v(t) and </a:t>
            </a:r>
            <a:r>
              <a:rPr lang="en-US" sz="2000" i="1" dirty="0" err="1" smtClean="0"/>
              <a:t>i</a:t>
            </a:r>
            <a:r>
              <a:rPr lang="en-US" sz="2000" i="1" dirty="0" smtClean="0"/>
              <a:t>(t) for t &gt; 0. Consider these</a:t>
            </a:r>
            <a:br>
              <a:rPr lang="en-US" sz="2000" i="1" dirty="0" smtClean="0"/>
            </a:br>
            <a:r>
              <a:rPr lang="en-US" sz="2000" i="1" dirty="0" smtClean="0"/>
              <a:t>	</a:t>
            </a:r>
            <a:r>
              <a:rPr lang="pt-BR" sz="2000" dirty="0" smtClean="0"/>
              <a:t>cases: </a:t>
            </a:r>
            <a:r>
              <a:rPr lang="pt-BR" sz="2000" i="1" dirty="0" smtClean="0"/>
              <a:t>R = 5 ,R = 4 , andR = 1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990600"/>
            <a:ext cx="3729716" cy="16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For the circuit in Fig., find </a:t>
            </a:r>
            <a:r>
              <a:rPr lang="en-US" sz="2000" i="1" dirty="0" smtClean="0"/>
              <a:t>v(t) and </a:t>
            </a:r>
            <a:r>
              <a:rPr lang="en-US" sz="2000" i="1" dirty="0" err="1" smtClean="0"/>
              <a:t>i</a:t>
            </a:r>
            <a:r>
              <a:rPr lang="en-US" sz="2000" i="1" dirty="0" smtClean="0"/>
              <a:t>(t) for t &gt; 0. Consider these</a:t>
            </a:r>
            <a:br>
              <a:rPr lang="en-US" sz="2000" i="1" dirty="0" smtClean="0"/>
            </a:br>
            <a:r>
              <a:rPr lang="en-US" sz="2000" i="1" dirty="0" smtClean="0"/>
              <a:t>	</a:t>
            </a:r>
            <a:r>
              <a:rPr lang="pt-BR" sz="2000" dirty="0" smtClean="0"/>
              <a:t>cases: </a:t>
            </a:r>
            <a:r>
              <a:rPr lang="pt-BR" sz="2000" i="1" dirty="0" smtClean="0"/>
              <a:t>R = 5 ,R = 4 , andR = 1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990600"/>
            <a:ext cx="3729716" cy="16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For the circuit in Fig., find </a:t>
            </a:r>
            <a:r>
              <a:rPr lang="en-US" sz="2000" i="1" dirty="0" smtClean="0"/>
              <a:t>v(t) and </a:t>
            </a:r>
            <a:r>
              <a:rPr lang="en-US" sz="2000" i="1" dirty="0" err="1" smtClean="0"/>
              <a:t>i</a:t>
            </a:r>
            <a:r>
              <a:rPr lang="en-US" sz="2000" i="1" dirty="0" smtClean="0"/>
              <a:t>(t) for t &gt; 0. Consider these</a:t>
            </a:r>
            <a:br>
              <a:rPr lang="en-US" sz="2000" i="1" dirty="0" smtClean="0"/>
            </a:br>
            <a:r>
              <a:rPr lang="en-US" sz="2000" i="1" dirty="0" smtClean="0"/>
              <a:t>	</a:t>
            </a:r>
            <a:r>
              <a:rPr lang="pt-BR" sz="2000" dirty="0" smtClean="0"/>
              <a:t>cases: </a:t>
            </a:r>
            <a:r>
              <a:rPr lang="pt-BR" sz="2000" i="1" dirty="0" smtClean="0"/>
              <a:t>R = 5 ,R = 4 , andR = 1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990600"/>
            <a:ext cx="3729716" cy="16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For the circuit in Fig., find </a:t>
            </a:r>
            <a:r>
              <a:rPr lang="en-US" sz="2000" i="1" dirty="0" smtClean="0"/>
              <a:t>v(t) and </a:t>
            </a:r>
            <a:r>
              <a:rPr lang="en-US" sz="2000" i="1" dirty="0" err="1" smtClean="0"/>
              <a:t>i</a:t>
            </a:r>
            <a:r>
              <a:rPr lang="en-US" sz="2000" i="1" dirty="0" smtClean="0"/>
              <a:t>(t) for t &gt; 0. Consider these</a:t>
            </a:r>
            <a:br>
              <a:rPr lang="en-US" sz="2000" i="1" dirty="0" smtClean="0"/>
            </a:br>
            <a:r>
              <a:rPr lang="en-US" sz="2000" i="1" dirty="0" smtClean="0"/>
              <a:t>	</a:t>
            </a:r>
            <a:r>
              <a:rPr lang="pt-BR" sz="2000" dirty="0" smtClean="0"/>
              <a:t>cases: </a:t>
            </a:r>
            <a:r>
              <a:rPr lang="pt-BR" sz="2000" i="1" dirty="0" smtClean="0"/>
              <a:t>R = 5 ,R = 4 , andR = 1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990600"/>
            <a:ext cx="3729716" cy="16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For the circuit in Fig., find </a:t>
            </a:r>
            <a:r>
              <a:rPr lang="en-US" sz="2000" i="1" dirty="0" smtClean="0"/>
              <a:t>v(t) and </a:t>
            </a:r>
            <a:r>
              <a:rPr lang="en-US" sz="2000" i="1" dirty="0" err="1" smtClean="0"/>
              <a:t>i</a:t>
            </a:r>
            <a:r>
              <a:rPr lang="en-US" sz="2000" i="1" dirty="0" smtClean="0"/>
              <a:t>(t) for t &gt; 0. Consider these</a:t>
            </a:r>
            <a:br>
              <a:rPr lang="en-US" sz="2000" i="1" dirty="0" smtClean="0"/>
            </a:br>
            <a:r>
              <a:rPr lang="en-US" sz="2000" i="1" dirty="0" smtClean="0"/>
              <a:t>	</a:t>
            </a:r>
            <a:r>
              <a:rPr lang="pt-BR" sz="2000" dirty="0" smtClean="0"/>
              <a:t>cases: </a:t>
            </a:r>
            <a:r>
              <a:rPr lang="pt-BR" sz="2000" i="1" dirty="0" smtClean="0"/>
              <a:t>R = 5 ,R = 4 , andR = 1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990600"/>
            <a:ext cx="3729716" cy="16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For the circuit in Fig., find </a:t>
            </a:r>
            <a:r>
              <a:rPr lang="en-US" sz="2000" i="1" dirty="0" smtClean="0"/>
              <a:t>v(t) and </a:t>
            </a:r>
            <a:r>
              <a:rPr lang="en-US" sz="2000" i="1" dirty="0" err="1" smtClean="0"/>
              <a:t>i</a:t>
            </a:r>
            <a:r>
              <a:rPr lang="en-US" sz="2000" i="1" dirty="0" smtClean="0"/>
              <a:t>(t) for t &gt; 0. Consider these</a:t>
            </a:r>
            <a:br>
              <a:rPr lang="en-US" sz="2000" i="1" dirty="0" smtClean="0"/>
            </a:br>
            <a:r>
              <a:rPr lang="en-US" sz="2000" i="1" dirty="0" smtClean="0"/>
              <a:t>	</a:t>
            </a:r>
            <a:r>
              <a:rPr lang="pt-BR" sz="2000" dirty="0" smtClean="0"/>
              <a:t>cases: </a:t>
            </a:r>
            <a:r>
              <a:rPr lang="pt-BR" sz="2000" i="1" dirty="0" smtClean="0"/>
              <a:t>R = 5 ,R = 4 , andR = 1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990600"/>
            <a:ext cx="3729716" cy="16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For the circuit in Fig., find </a:t>
            </a:r>
            <a:r>
              <a:rPr lang="en-US" sz="2000" i="1" dirty="0" smtClean="0"/>
              <a:t>v(t) and </a:t>
            </a:r>
            <a:r>
              <a:rPr lang="en-US" sz="2000" i="1" dirty="0" err="1" smtClean="0"/>
              <a:t>i</a:t>
            </a:r>
            <a:r>
              <a:rPr lang="en-US" sz="2000" i="1" dirty="0" smtClean="0"/>
              <a:t>(t) for t &gt; 0. Consider these</a:t>
            </a:r>
            <a:br>
              <a:rPr lang="en-US" sz="2000" i="1" dirty="0" smtClean="0"/>
            </a:br>
            <a:r>
              <a:rPr lang="en-US" sz="2000" i="1" dirty="0" smtClean="0"/>
              <a:t>	</a:t>
            </a:r>
            <a:r>
              <a:rPr lang="pt-BR" sz="2000" dirty="0" smtClean="0"/>
              <a:t>cases: </a:t>
            </a:r>
            <a:r>
              <a:rPr lang="pt-BR" sz="2000" i="1" dirty="0" smtClean="0"/>
              <a:t>R = 5 ,R = 4 , andR = 1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990600"/>
            <a:ext cx="3729716" cy="16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For the circuit in Fig., find </a:t>
            </a:r>
            <a:r>
              <a:rPr lang="en-US" sz="2000" i="1" dirty="0" smtClean="0"/>
              <a:t>v(t) and </a:t>
            </a:r>
            <a:r>
              <a:rPr lang="en-US" sz="2000" i="1" dirty="0" err="1" smtClean="0"/>
              <a:t>i</a:t>
            </a:r>
            <a:r>
              <a:rPr lang="en-US" sz="2000" i="1" dirty="0" smtClean="0"/>
              <a:t>(t) for t &gt; 0. Consider these</a:t>
            </a:r>
            <a:br>
              <a:rPr lang="en-US" sz="2000" i="1" dirty="0" smtClean="0"/>
            </a:br>
            <a:r>
              <a:rPr lang="en-US" sz="2000" i="1" dirty="0" smtClean="0"/>
              <a:t>	</a:t>
            </a:r>
            <a:r>
              <a:rPr lang="pt-BR" sz="2000" dirty="0" smtClean="0"/>
              <a:t>cases: </a:t>
            </a:r>
            <a:r>
              <a:rPr lang="pt-BR" sz="2000" i="1" dirty="0" smtClean="0"/>
              <a:t>R = 5 ,R = 4 , andR = 1 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990600"/>
            <a:ext cx="3729716" cy="16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 smtClean="0"/>
              <a:t>Figure plots the responses for the three cases. From this figure, we observe that the critically damped response approaches the step input of 24 V the fastest.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676400"/>
            <a:ext cx="5410200" cy="4421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514600" y="621166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 smtClean="0"/>
              <a:t>Response for three degrees of damping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Step Response of a Parallel RLC Circuit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1329" y="1447800"/>
            <a:ext cx="4192671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800" dirty="0" smtClean="0"/>
              <a:t>Thus, the complete solutions for the overdamped, underdamped, and critically damped cases are: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en-US" sz="2400" dirty="0" smtClean="0"/>
          </a:p>
          <a:p>
            <a:pPr algn="just"/>
            <a:endParaRPr lang="en-US" sz="2400" dirty="0" smtClean="0"/>
          </a:p>
          <a:p>
            <a:pPr algn="just">
              <a:buNone/>
            </a:pPr>
            <a:endParaRPr lang="en-US" sz="2400" dirty="0" smtClean="0"/>
          </a:p>
          <a:p>
            <a:pPr algn="just">
              <a:buNone/>
            </a:pPr>
            <a:r>
              <a:rPr lang="en-US" sz="2400" dirty="0" smtClean="0"/>
              <a:t>	</a:t>
            </a:r>
          </a:p>
          <a:p>
            <a:pPr algn="just">
              <a:buNone/>
            </a:pPr>
            <a:r>
              <a:rPr lang="en-US" sz="2400" dirty="0" smtClean="0"/>
              <a:t>	The constants A1 and A2 in each case can be determined from the initial conditions for i and di/</a:t>
            </a:r>
            <a:r>
              <a:rPr lang="en-US" sz="2400" dirty="0" err="1" smtClean="0"/>
              <a:t>dt</a:t>
            </a:r>
            <a:r>
              <a:rPr lang="en-US" sz="2400" dirty="0" smtClean="0"/>
              <a:t> . Again, we should keep in mind that above Eq. only applies for finding the inductor current i. But once the inductor current </a:t>
            </a:r>
            <a:r>
              <a:rPr lang="en-US" sz="2400" dirty="0" err="1" smtClean="0"/>
              <a:t>i</a:t>
            </a:r>
            <a:r>
              <a:rPr lang="en-US" sz="2400" baseline="-25000" dirty="0" err="1" smtClean="0"/>
              <a:t>L</a:t>
            </a:r>
            <a:r>
              <a:rPr lang="en-US" sz="2400" dirty="0" smtClean="0"/>
              <a:t> = i is known, we can find v = L di/</a:t>
            </a:r>
            <a:r>
              <a:rPr lang="en-US" sz="2400" dirty="0" err="1" smtClean="0"/>
              <a:t>dt</a:t>
            </a:r>
            <a:r>
              <a:rPr lang="en-US" sz="2400" dirty="0" smtClean="0"/>
              <a:t>, which is the same voltage across inductor, capacitor, and resistor. Hence, the current through the resistor is i</a:t>
            </a:r>
            <a:r>
              <a:rPr lang="en-US" sz="2400" baseline="-25000" dirty="0" smtClean="0"/>
              <a:t>R</a:t>
            </a:r>
            <a:r>
              <a:rPr lang="en-US" sz="2400" dirty="0" smtClean="0"/>
              <a:t> = v/R, while the capacitor current is </a:t>
            </a:r>
            <a:r>
              <a:rPr lang="en-US" sz="2400" dirty="0" err="1" smtClean="0"/>
              <a:t>i</a:t>
            </a:r>
            <a:r>
              <a:rPr lang="en-US" sz="2400" baseline="-25000" dirty="0" err="1" smtClean="0"/>
              <a:t>C</a:t>
            </a:r>
            <a:r>
              <a:rPr lang="en-US" sz="2400" dirty="0" smtClean="0"/>
              <a:t> = C dv/</a:t>
            </a:r>
            <a:r>
              <a:rPr lang="en-US" sz="2400" dirty="0" err="1" smtClean="0"/>
              <a:t>dt</a:t>
            </a:r>
            <a:r>
              <a:rPr lang="en-US" sz="2400" dirty="0" smtClean="0"/>
              <a:t>.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600200"/>
            <a:ext cx="695194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circuit in the following Fig., find </a:t>
            </a:r>
            <a:r>
              <a:rPr lang="en-US" sz="2000" dirty="0" err="1" smtClean="0"/>
              <a:t>i</a:t>
            </a:r>
            <a:r>
              <a:rPr lang="en-US" sz="2000" dirty="0" smtClean="0"/>
              <a:t>(t) and i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(t) for t &gt; 0.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5735" y="1143000"/>
            <a:ext cx="539826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circuit in the following Fig., find </a:t>
            </a:r>
            <a:r>
              <a:rPr lang="en-US" sz="2000" dirty="0" err="1" smtClean="0"/>
              <a:t>i</a:t>
            </a:r>
            <a:r>
              <a:rPr lang="en-US" sz="2000" dirty="0" smtClean="0"/>
              <a:t>(t) and i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(t) for t &gt; 0.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5735" y="1143000"/>
            <a:ext cx="539826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circuit in the following Fig., find </a:t>
            </a:r>
            <a:r>
              <a:rPr lang="en-US" sz="2000" dirty="0" err="1" smtClean="0"/>
              <a:t>i</a:t>
            </a:r>
            <a:r>
              <a:rPr lang="en-US" sz="2000" dirty="0" smtClean="0"/>
              <a:t>(t) and i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(t) for t &gt; 0.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5735" y="1143000"/>
            <a:ext cx="539826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circuit in the following Fig., find </a:t>
            </a:r>
            <a:r>
              <a:rPr lang="en-US" sz="2000" dirty="0" err="1" smtClean="0"/>
              <a:t>i</a:t>
            </a:r>
            <a:r>
              <a:rPr lang="en-US" sz="2000" dirty="0" smtClean="0"/>
              <a:t>(t) and i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(t) for t &gt; 0.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5735" y="1143000"/>
            <a:ext cx="539826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circuit in the following Fig., find </a:t>
            </a:r>
            <a:r>
              <a:rPr lang="en-US" sz="2000" dirty="0" err="1" smtClean="0"/>
              <a:t>i</a:t>
            </a:r>
            <a:r>
              <a:rPr lang="en-US" sz="2000" dirty="0" smtClean="0"/>
              <a:t>(t) and i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(t) for t &gt; 0.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5735" y="1143000"/>
            <a:ext cx="539826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circuit in the following Fig., find </a:t>
            </a:r>
            <a:r>
              <a:rPr lang="en-US" sz="2000" dirty="0" err="1" smtClean="0"/>
              <a:t>i</a:t>
            </a:r>
            <a:r>
              <a:rPr lang="en-US" sz="2000" dirty="0" smtClean="0"/>
              <a:t>(t) and i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(t) for t &gt; 0.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5735" y="1143000"/>
            <a:ext cx="539826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circuit in the following Fig., find </a:t>
            </a:r>
            <a:r>
              <a:rPr lang="en-US" sz="2000" dirty="0" err="1" smtClean="0"/>
              <a:t>i</a:t>
            </a:r>
            <a:r>
              <a:rPr lang="en-US" sz="2000" dirty="0" smtClean="0"/>
              <a:t>(t) and i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(t) for t &gt; 0.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5735" y="1143000"/>
            <a:ext cx="539826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circuit in the following Fig., find </a:t>
            </a:r>
            <a:r>
              <a:rPr lang="en-US" sz="2000" dirty="0" err="1" smtClean="0"/>
              <a:t>i</a:t>
            </a:r>
            <a:r>
              <a:rPr lang="en-US" sz="2000" dirty="0" smtClean="0"/>
              <a:t>(t) and i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(t) for t &gt; 0.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5735" y="1143000"/>
            <a:ext cx="539826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circuit in the following Fig., find </a:t>
            </a:r>
            <a:r>
              <a:rPr lang="en-US" sz="2000" dirty="0" err="1" smtClean="0"/>
              <a:t>i</a:t>
            </a:r>
            <a:r>
              <a:rPr lang="en-US" sz="2000" dirty="0" smtClean="0"/>
              <a:t>(t) and i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(t) for t &gt; 0.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5735" y="1143000"/>
            <a:ext cx="539826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circuit in the following Fig., find </a:t>
            </a:r>
            <a:r>
              <a:rPr lang="en-US" sz="2000" dirty="0" err="1" smtClean="0"/>
              <a:t>i</a:t>
            </a:r>
            <a:r>
              <a:rPr lang="en-US" sz="2000" dirty="0" smtClean="0"/>
              <a:t>(t) and i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(t) for t &gt; 0.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5735" y="1143000"/>
            <a:ext cx="539826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Material of the Course ECA-1 (EEE121)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sz="2800" dirty="0" smtClean="0"/>
              <a:t>	All the material for the 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32 lectures </a:t>
            </a:r>
            <a:r>
              <a:rPr lang="en-US" sz="2800" dirty="0" smtClean="0"/>
              <a:t>have been taken and modified from the following two books</a:t>
            </a:r>
          </a:p>
          <a:p>
            <a:pPr algn="just"/>
            <a:endParaRPr lang="en-US" sz="2800" dirty="0" smtClean="0"/>
          </a:p>
          <a:p>
            <a:pPr algn="just"/>
            <a:r>
              <a:rPr lang="en-US" b="1" dirty="0" smtClean="0">
                <a:solidFill>
                  <a:schemeClr val="tx2"/>
                </a:solidFill>
              </a:rPr>
              <a:t>Principles of Electric Circuits</a:t>
            </a:r>
            <a:r>
              <a:rPr lang="en-US" dirty="0" smtClean="0"/>
              <a:t>	        8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</a:p>
          <a:p>
            <a:pPr algn="just">
              <a:buNone/>
            </a:pPr>
            <a:r>
              <a:rPr lang="en-US" dirty="0" smtClean="0"/>
              <a:t>	</a:t>
            </a:r>
            <a:r>
              <a:rPr lang="en-US" b="1" dirty="0" smtClean="0"/>
              <a:t>By FLOYD</a:t>
            </a:r>
          </a:p>
          <a:p>
            <a:pPr algn="just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</a:rPr>
              <a:t>Chapter 1 to Chapter 9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</a:p>
          <a:p>
            <a:pPr algn="just"/>
            <a:r>
              <a:rPr lang="en-US" b="1" dirty="0" smtClean="0">
                <a:solidFill>
                  <a:schemeClr val="tx2"/>
                </a:solidFill>
              </a:rPr>
              <a:t>Basic Engineering Circuit Analysis        </a:t>
            </a:r>
            <a:r>
              <a:rPr lang="en-US" dirty="0" smtClean="0"/>
              <a:t>8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</a:p>
          <a:p>
            <a:pPr algn="just">
              <a:buNone/>
            </a:pPr>
            <a:r>
              <a:rPr lang="en-US" dirty="0" smtClean="0"/>
              <a:t>	</a:t>
            </a:r>
            <a:r>
              <a:rPr lang="en-US" b="1" dirty="0" smtClean="0"/>
              <a:t>By J. David Irwin &amp; R Mark Nelms</a:t>
            </a:r>
          </a:p>
          <a:p>
            <a:pPr algn="just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</a:rPr>
              <a:t>Chapter 6 to Chapter 8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</a:p>
          <a:p>
            <a:pPr algn="just">
              <a:buNone/>
            </a:pPr>
            <a:endParaRPr lang="en-US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838200" y="381001"/>
          <a:ext cx="7620000" cy="6019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6096000"/>
              </a:tblGrid>
              <a:tr h="57272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Sr. No.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Main Topics covered during this course</a:t>
                      </a:r>
                      <a:endParaRPr lang="en-US" sz="2400" dirty="0"/>
                    </a:p>
                  </a:txBody>
                  <a:tcPr/>
                </a:tc>
              </a:tr>
              <a:tr h="496366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Quantities and Units </a:t>
                      </a:r>
                      <a:endParaRPr lang="en-US" sz="2400" b="1" dirty="0"/>
                    </a:p>
                  </a:txBody>
                  <a:tcPr/>
                </a:tc>
              </a:tr>
              <a:tr h="492047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Voltage, Current, and Resistance </a:t>
                      </a:r>
                      <a:endParaRPr lang="en-US" sz="2400" b="1" dirty="0"/>
                    </a:p>
                  </a:txBody>
                  <a:tcPr/>
                </a:tc>
              </a:tr>
              <a:tr h="492047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Ohm's Law </a:t>
                      </a:r>
                    </a:p>
                  </a:txBody>
                  <a:tcPr/>
                </a:tc>
              </a:tr>
              <a:tr h="492047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Energy and Power </a:t>
                      </a:r>
                    </a:p>
                  </a:txBody>
                  <a:tcPr/>
                </a:tc>
              </a:tr>
              <a:tr h="496366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5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Series Circuits </a:t>
                      </a:r>
                    </a:p>
                  </a:txBody>
                  <a:tcPr/>
                </a:tc>
              </a:tr>
              <a:tr h="496366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Parallel Circuits </a:t>
                      </a:r>
                      <a:endParaRPr lang="en-US" sz="2400" b="1" dirty="0"/>
                    </a:p>
                  </a:txBody>
                  <a:tcPr/>
                </a:tc>
              </a:tr>
              <a:tr h="496366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Series-Parallel Circuits </a:t>
                      </a:r>
                      <a:endParaRPr lang="en-US" sz="2400" b="1" dirty="0"/>
                    </a:p>
                  </a:txBody>
                  <a:tcPr/>
                </a:tc>
              </a:tr>
              <a:tr h="496366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Circuit Theorems and Conversions </a:t>
                      </a:r>
                      <a:endParaRPr lang="en-US" sz="2400" b="1" dirty="0"/>
                    </a:p>
                  </a:txBody>
                  <a:tcPr/>
                </a:tc>
              </a:tr>
              <a:tr h="496366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Branch, Loop, and Node Analyses </a:t>
                      </a:r>
                      <a:endParaRPr lang="en-US" sz="2400" b="1" dirty="0"/>
                    </a:p>
                  </a:txBody>
                  <a:tcPr/>
                </a:tc>
              </a:tr>
              <a:tr h="496366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Capacitors , Inductors </a:t>
                      </a:r>
                      <a:endParaRPr lang="en-US" sz="2400" b="1" dirty="0"/>
                    </a:p>
                  </a:txBody>
                  <a:tcPr/>
                </a:tc>
              </a:tr>
              <a:tr h="496366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RL, RC, and RLC  Circuits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8800" smtClean="0">
              <a:latin typeface="Bauhaus 93" pitchFamily="82" charset="0"/>
            </a:endParaRPr>
          </a:p>
          <a:p>
            <a:pPr algn="ctr">
              <a:buNone/>
            </a:pPr>
            <a:r>
              <a:rPr lang="en-US" sz="8800" smtClean="0">
                <a:latin typeface="Bauhaus 93" pitchFamily="82" charset="0"/>
              </a:rPr>
              <a:t>Good Luck </a:t>
            </a:r>
            <a:endParaRPr lang="en-US" sz="8800" dirty="0">
              <a:latin typeface="Bauhaus 93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201</Words>
  <Application>Microsoft Office PowerPoint</Application>
  <PresentationFormat>On-screen Show (4:3)</PresentationFormat>
  <Paragraphs>81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Previous Lecture 31</vt:lpstr>
      <vt:lpstr>Example related to Source free Parallel RLC circuit</vt:lpstr>
      <vt:lpstr>Example  Find v(t) for t &gt; 0 in the RLC circuit of  following Fig.</vt:lpstr>
      <vt:lpstr>Example  Find v(t) for t &gt; 0 in the RLC circuit of  following Fig.</vt:lpstr>
      <vt:lpstr>Example  Find v(t) for t &gt; 0 in the RLC circuit of  following Fig.</vt:lpstr>
      <vt:lpstr>Example  Find v(t) for t &gt; 0 in the RLC circuit of  following Fig.</vt:lpstr>
      <vt:lpstr>Example  Find v(t) for t &gt; 0 in the RLC circuit of  following Fig.</vt:lpstr>
      <vt:lpstr>Step Response of a Series RLC Circuit</vt:lpstr>
      <vt:lpstr>Slide 9</vt:lpstr>
      <vt:lpstr>Thus, the complete solutions for the overdamped, underdamped, and critically damped cases are:</vt:lpstr>
      <vt:lpstr>Example  For the circuit in Fig., find v(t) and i(t) for t &gt; 0. Consider these  cases: R = 5 ,R = 4 , andR = 1 .</vt:lpstr>
      <vt:lpstr>Example  For the circuit in Fig., find v(t) and i(t) for t &gt; 0. Consider these  cases: R = 5 ,R = 4 , andR = 1 .</vt:lpstr>
      <vt:lpstr>Example  For the circuit in Fig., find v(t) and i(t) for t &gt; 0. Consider these  cases: R = 5 ,R = 4 , andR = 1 .</vt:lpstr>
      <vt:lpstr>Example  For the circuit in Fig., find v(t) and i(t) for t &gt; 0. Consider these  cases: R = 5 ,R = 4 , andR = 1 .</vt:lpstr>
      <vt:lpstr>Example  For the circuit in Fig., find v(t) and i(t) for t &gt; 0. Consider these  cases: R = 5 ,R = 4 , andR = 1 .</vt:lpstr>
      <vt:lpstr>Example  For the circuit in Fig., find v(t) and i(t) for t &gt; 0. Consider these  cases: R = 5 ,R = 4 , andR = 1 .</vt:lpstr>
      <vt:lpstr>Example  For the circuit in Fig., find v(t) and i(t) for t &gt; 0. Consider these  cases: R = 5 ,R = 4 , andR = 1 .</vt:lpstr>
      <vt:lpstr>Example  For the circuit in Fig., find v(t) and i(t) for t &gt; 0. Consider these  cases: R = 5 ,R = 4 , andR = 1 .</vt:lpstr>
      <vt:lpstr>Example  For the circuit in Fig., find v(t) and i(t) for t &gt; 0. Consider these  cases: R = 5 ,R = 4 , andR = 1 .</vt:lpstr>
      <vt:lpstr>Example  For the circuit in Fig., find v(t) and i(t) for t &gt; 0. Consider these  cases: R = 5 ,R = 4 , andR = 1 .</vt:lpstr>
      <vt:lpstr>Figure plots the responses for the three cases. From this figure, we observe that the critically damped response approaches the step input of 24 V the fastest.</vt:lpstr>
      <vt:lpstr>Step Response of a Parallel RLC Circuit</vt:lpstr>
      <vt:lpstr>Slide 23</vt:lpstr>
      <vt:lpstr>Thus, the complete solutions for the overdamped, underdamped, and critically damped cases are:</vt:lpstr>
      <vt:lpstr>Example  In the circuit in the following Fig., find i(t) and iR(t) for t &gt; 0.</vt:lpstr>
      <vt:lpstr>Example  In the circuit in the following Fig., find i(t) and iR(t) for t &gt; 0.</vt:lpstr>
      <vt:lpstr>Example  In the circuit in the following Fig., find i(t) and iR(t) for t &gt; 0.</vt:lpstr>
      <vt:lpstr>Example  In the circuit in the following Fig., find i(t) and iR(t) for t &gt; 0.</vt:lpstr>
      <vt:lpstr>Example  In the circuit in the following Fig., find i(t) and iR(t) for t &gt; 0.</vt:lpstr>
      <vt:lpstr>Example  In the circuit in the following Fig., find i(t) and iR(t) for t &gt; 0.</vt:lpstr>
      <vt:lpstr>Example  In the circuit in the following Fig., find i(t) and iR(t) for t &gt; 0.</vt:lpstr>
      <vt:lpstr>Example  In the circuit in the following Fig., find i(t) and iR(t) for t &gt; 0.</vt:lpstr>
      <vt:lpstr>Example  In the circuit in the following Fig., find i(t) and iR(t) for t &gt; 0.</vt:lpstr>
      <vt:lpstr>Example  In the circuit in the following Fig., find i(t) and iR(t) for t &gt; 0.</vt:lpstr>
      <vt:lpstr>Material of the Course ECA-1 (EEE121)</vt:lpstr>
      <vt:lpstr>Slide 36</vt:lpstr>
      <vt:lpstr>Slide 37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Example  Find v(t) for t &gt; 0 in the RLC circuit of  following Fig.</dc:title>
  <dc:creator>Aadil</dc:creator>
  <cp:lastModifiedBy>NTS</cp:lastModifiedBy>
  <cp:revision>27</cp:revision>
  <dcterms:created xsi:type="dcterms:W3CDTF">2006-08-16T00:00:00Z</dcterms:created>
  <dcterms:modified xsi:type="dcterms:W3CDTF">2012-08-08T11:09:51Z</dcterms:modified>
</cp:coreProperties>
</file>