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5" r:id="rId2"/>
    <p:sldId id="336" r:id="rId3"/>
    <p:sldId id="337" r:id="rId4"/>
    <p:sldId id="338" r:id="rId5"/>
    <p:sldId id="339" r:id="rId6"/>
    <p:sldId id="340" r:id="rId7"/>
    <p:sldId id="256" r:id="rId8"/>
    <p:sldId id="257" r:id="rId9"/>
    <p:sldId id="274" r:id="rId10"/>
    <p:sldId id="275" r:id="rId11"/>
    <p:sldId id="258" r:id="rId12"/>
    <p:sldId id="259" r:id="rId13"/>
    <p:sldId id="260" r:id="rId14"/>
    <p:sldId id="305" r:id="rId15"/>
    <p:sldId id="306" r:id="rId16"/>
    <p:sldId id="307" r:id="rId17"/>
    <p:sldId id="308" r:id="rId18"/>
    <p:sldId id="309" r:id="rId19"/>
    <p:sldId id="310" r:id="rId20"/>
    <p:sldId id="264" r:id="rId21"/>
    <p:sldId id="265" r:id="rId22"/>
    <p:sldId id="311" r:id="rId23"/>
    <p:sldId id="312" r:id="rId24"/>
    <p:sldId id="313" r:id="rId25"/>
    <p:sldId id="314" r:id="rId26"/>
    <p:sldId id="315" r:id="rId27"/>
    <p:sldId id="269" r:id="rId28"/>
    <p:sldId id="270" r:id="rId29"/>
    <p:sldId id="271" r:id="rId30"/>
    <p:sldId id="284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299" r:id="rId41"/>
    <p:sldId id="272" r:id="rId42"/>
    <p:sldId id="280" r:id="rId43"/>
    <p:sldId id="273" r:id="rId44"/>
    <p:sldId id="290" r:id="rId45"/>
    <p:sldId id="325" r:id="rId46"/>
    <p:sldId id="326" r:id="rId47"/>
    <p:sldId id="327" r:id="rId48"/>
    <p:sldId id="328" r:id="rId49"/>
    <p:sldId id="329" r:id="rId50"/>
    <p:sldId id="330" r:id="rId51"/>
    <p:sldId id="331" r:id="rId52"/>
    <p:sldId id="332" r:id="rId53"/>
    <p:sldId id="333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676400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</a:t>
            </a:r>
            <a:r>
              <a:rPr lang="en-US" sz="2000" dirty="0" smtClean="0"/>
              <a:t>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in the circuit of following figure. Assume the circuit has reached 	steady state at t=0</a:t>
            </a:r>
            <a:r>
              <a:rPr lang="en-US" sz="2000" baseline="30000" dirty="0" smtClean="0"/>
              <a:t>-</a:t>
            </a:r>
            <a:endParaRPr lang="en-US" sz="2000" baseline="30000" dirty="0"/>
          </a:p>
        </p:txBody>
      </p:sp>
      <p:sp>
        <p:nvSpPr>
          <p:cNvPr id="5" name="Rectangle 4"/>
          <p:cNvSpPr/>
          <p:nvPr/>
        </p:nvSpPr>
        <p:spPr>
          <a:xfrm>
            <a:off x="609600" y="4572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</a:rPr>
              <a:t>Example related to The </a:t>
            </a:r>
            <a:r>
              <a:rPr lang="en-US" sz="3600" b="1" dirty="0" smtClean="0">
                <a:solidFill>
                  <a:schemeClr val="tx2"/>
                </a:solidFill>
              </a:rPr>
              <a:t>Source-Free Series RLC Circuit</a:t>
            </a:r>
            <a:endParaRPr lang="en-US" sz="3600" dirty="0"/>
          </a:p>
        </p:txBody>
      </p:sp>
      <p:sp>
        <p:nvSpPr>
          <p:cNvPr id="6" name="TextBox 6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31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The Source Free Parallel RLC Circuit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371600"/>
            <a:ext cx="3387391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Key Points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	Having found the capacitor voltage v(t) for the parallel RLC circuit, we can readily obtain other circuit quantities such as individual element currents. For example, the resistor current is i</a:t>
            </a:r>
            <a:r>
              <a:rPr lang="en-US" sz="2400" baseline="-25000" dirty="0" smtClean="0"/>
              <a:t>R</a:t>
            </a:r>
            <a:r>
              <a:rPr lang="en-US" sz="2400" dirty="0" smtClean="0"/>
              <a:t> =v/R and the capacitor voltage is v</a:t>
            </a:r>
            <a:r>
              <a:rPr lang="en-US" sz="2400" baseline="-25000" dirty="0" smtClean="0"/>
              <a:t>C</a:t>
            </a:r>
            <a:r>
              <a:rPr lang="en-US" sz="2400" dirty="0" smtClean="0"/>
              <a:t> = C dv/</a:t>
            </a:r>
            <a:r>
              <a:rPr lang="en-US" sz="2400" dirty="0" err="1" smtClean="0"/>
              <a:t>dt</a:t>
            </a:r>
            <a:r>
              <a:rPr lang="en-US" sz="2400" dirty="0" smtClean="0"/>
              <a:t>. We have selected the capacitor voltage v(t) as the key variable to be determined first in	order to take advantage of  following Eq.</a:t>
            </a:r>
          </a:p>
          <a:p>
            <a:pPr algn="just">
              <a:buNone/>
            </a:pPr>
            <a:r>
              <a:rPr lang="en-US" sz="2400" dirty="0" smtClean="0"/>
              <a:t>					v(0</a:t>
            </a:r>
            <a:r>
              <a:rPr lang="en-US" sz="2400" baseline="30000" dirty="0" smtClean="0"/>
              <a:t>+</a:t>
            </a:r>
            <a:r>
              <a:rPr lang="en-US" sz="2400" dirty="0" smtClean="0"/>
              <a:t>) = v(0</a:t>
            </a:r>
            <a:r>
              <a:rPr lang="en-US" sz="2400" baseline="30000" dirty="0" smtClean="0"/>
              <a:t>−</a:t>
            </a:r>
            <a:r>
              <a:rPr lang="en-US" sz="2400" dirty="0" smtClean="0"/>
              <a:t>)</a:t>
            </a:r>
          </a:p>
          <a:p>
            <a:pPr algn="just">
              <a:buNone/>
            </a:pPr>
            <a:r>
              <a:rPr lang="en-US" sz="2400" dirty="0" smtClean="0"/>
              <a:t>	Because the capacitor voltage is always continuous.</a:t>
            </a:r>
          </a:p>
          <a:p>
            <a:pPr algn="just">
              <a:buNone/>
            </a:pPr>
            <a:r>
              <a:rPr lang="en-US" sz="2400" dirty="0" smtClean="0"/>
              <a:t>	Notice that we first found the inductor current i(t) for the RLC series circuit, whereas we first found the capacitor voltage v(t) for the parallel RLC circuit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br>
              <a:rPr lang="en-US" sz="2000" b="1" dirty="0" smtClean="0"/>
            </a:br>
            <a:r>
              <a:rPr lang="en-US" sz="2000" b="1" dirty="0" smtClean="0"/>
              <a:t>	</a:t>
            </a:r>
            <a:r>
              <a:rPr lang="en-US" sz="2000" dirty="0" smtClean="0"/>
              <a:t>In the parallel circuit of following Fig., find </a:t>
            </a:r>
            <a:r>
              <a:rPr lang="en-US" sz="2000" i="1" dirty="0" smtClean="0"/>
              <a:t>v(t) for t &gt; 0, assuming 	v(0) = 5 V,  i(0) = 0,  L = 1 H, and C = 10 mF. </a:t>
            </a:r>
            <a:br>
              <a:rPr lang="en-US" sz="2000" i="1" dirty="0" smtClean="0"/>
            </a:br>
            <a:r>
              <a:rPr lang="en-US" sz="2000" i="1" dirty="0" smtClean="0"/>
              <a:t>	Consider these cases: </a:t>
            </a:r>
            <a:r>
              <a:rPr lang="pt-BR" sz="2000" i="1" dirty="0" smtClean="0"/>
              <a:t>R = 1.923 , R = 5 , and R = 6.25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0194" y="1447800"/>
            <a:ext cx="3253806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br>
              <a:rPr lang="en-US" sz="2000" b="1" dirty="0" smtClean="0"/>
            </a:br>
            <a:r>
              <a:rPr lang="en-US" sz="2000" b="1" dirty="0" smtClean="0"/>
              <a:t>	</a:t>
            </a:r>
            <a:r>
              <a:rPr lang="en-US" sz="2000" dirty="0" smtClean="0"/>
              <a:t>In the parallel circuit of following Fig., find </a:t>
            </a:r>
            <a:r>
              <a:rPr lang="en-US" sz="2000" i="1" dirty="0" smtClean="0"/>
              <a:t>v(t) for t &gt; 0, assuming 	v(0) = 5 V,  i(0) = 0,  L = 1 H, and C = 10 mF. </a:t>
            </a:r>
            <a:br>
              <a:rPr lang="en-US" sz="2000" i="1" dirty="0" smtClean="0"/>
            </a:br>
            <a:r>
              <a:rPr lang="en-US" sz="2000" i="1" dirty="0" smtClean="0"/>
              <a:t>	Consider these cases: </a:t>
            </a:r>
            <a:r>
              <a:rPr lang="pt-BR" sz="2000" i="1" dirty="0" smtClean="0"/>
              <a:t>R = 1.923 , R = 5 , and R = 6.25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0194" y="1447800"/>
            <a:ext cx="3253806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br>
              <a:rPr lang="en-US" sz="2000" b="1" dirty="0" smtClean="0"/>
            </a:br>
            <a:r>
              <a:rPr lang="en-US" sz="2000" b="1" dirty="0" smtClean="0"/>
              <a:t>	</a:t>
            </a:r>
            <a:r>
              <a:rPr lang="en-US" sz="2000" dirty="0" smtClean="0"/>
              <a:t>In the parallel circuit of following Fig., find </a:t>
            </a:r>
            <a:r>
              <a:rPr lang="en-US" sz="2000" i="1" dirty="0" smtClean="0"/>
              <a:t>v(t) for t &gt; 0, assuming 	v(0) = 5 V,  i(0) = 0,  L = 1 H, and C = 10 mF. </a:t>
            </a:r>
            <a:br>
              <a:rPr lang="en-US" sz="2000" i="1" dirty="0" smtClean="0"/>
            </a:br>
            <a:r>
              <a:rPr lang="en-US" sz="2000" i="1" dirty="0" smtClean="0"/>
              <a:t>	Consider these cases: </a:t>
            </a:r>
            <a:r>
              <a:rPr lang="pt-BR" sz="2000" i="1" dirty="0" smtClean="0"/>
              <a:t>R = 1.923 , R = 5 , and R = 6.25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0194" y="1447800"/>
            <a:ext cx="3253806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br>
              <a:rPr lang="en-US" sz="2000" b="1" dirty="0" smtClean="0"/>
            </a:br>
            <a:r>
              <a:rPr lang="en-US" sz="2000" b="1" dirty="0" smtClean="0"/>
              <a:t>	</a:t>
            </a:r>
            <a:r>
              <a:rPr lang="en-US" sz="2000" dirty="0" smtClean="0"/>
              <a:t>In the parallel circuit of following Fig., find </a:t>
            </a:r>
            <a:r>
              <a:rPr lang="en-US" sz="2000" i="1" dirty="0" smtClean="0"/>
              <a:t>v(t) for t &gt; 0, assuming 	v(0) = 5 V,  i(0) = 0,  L = 1 H, and C = 10 mF. </a:t>
            </a:r>
            <a:br>
              <a:rPr lang="en-US" sz="2000" i="1" dirty="0" smtClean="0"/>
            </a:br>
            <a:r>
              <a:rPr lang="en-US" sz="2000" i="1" dirty="0" smtClean="0"/>
              <a:t>	Consider these cases: </a:t>
            </a:r>
            <a:r>
              <a:rPr lang="pt-BR" sz="2000" i="1" dirty="0" smtClean="0"/>
              <a:t>R = 1.923 , R = 5 , and R = 6.25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0194" y="1447800"/>
            <a:ext cx="3253806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br>
              <a:rPr lang="en-US" sz="2000" b="1" dirty="0" smtClean="0"/>
            </a:br>
            <a:r>
              <a:rPr lang="en-US" sz="2000" b="1" dirty="0" smtClean="0"/>
              <a:t>	</a:t>
            </a:r>
            <a:r>
              <a:rPr lang="en-US" sz="2000" dirty="0" smtClean="0"/>
              <a:t>In the parallel circuit of following Fig., find </a:t>
            </a:r>
            <a:r>
              <a:rPr lang="en-US" sz="2000" i="1" dirty="0" smtClean="0"/>
              <a:t>v(t) for t &gt; 0, assuming 	v(0) = 5 V,  i(0) = 0,  L = 1 H, and C = 10 mF. </a:t>
            </a:r>
            <a:br>
              <a:rPr lang="en-US" sz="2000" i="1" dirty="0" smtClean="0"/>
            </a:br>
            <a:r>
              <a:rPr lang="en-US" sz="2000" i="1" dirty="0" smtClean="0"/>
              <a:t>	Consider these cases: </a:t>
            </a:r>
            <a:r>
              <a:rPr lang="pt-BR" sz="2000" i="1" dirty="0" smtClean="0"/>
              <a:t>R = 1.923 , R = 5 , and R = 6.25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0194" y="1447800"/>
            <a:ext cx="3253806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br>
              <a:rPr lang="en-US" sz="2000" b="1" dirty="0" smtClean="0"/>
            </a:br>
            <a:r>
              <a:rPr lang="en-US" sz="2000" b="1" dirty="0" smtClean="0"/>
              <a:t>	</a:t>
            </a:r>
            <a:r>
              <a:rPr lang="en-US" sz="2000" dirty="0" smtClean="0"/>
              <a:t>In the parallel circuit of following Fig., find </a:t>
            </a:r>
            <a:r>
              <a:rPr lang="en-US" sz="2000" i="1" dirty="0" smtClean="0"/>
              <a:t>v(t) for t &gt; 0, assuming 	v(0) = 5 V,  i(0) = 0,  L = 1 H, and C = 10 mF. </a:t>
            </a:r>
            <a:br>
              <a:rPr lang="en-US" sz="2000" i="1" dirty="0" smtClean="0"/>
            </a:br>
            <a:r>
              <a:rPr lang="en-US" sz="2000" i="1" dirty="0" smtClean="0"/>
              <a:t>	Consider these cases: </a:t>
            </a:r>
            <a:r>
              <a:rPr lang="pt-BR" sz="2000" i="1" dirty="0" smtClean="0"/>
              <a:t>R = 1.923 , R = 5 , and R = 6.25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0194" y="1447800"/>
            <a:ext cx="3253806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br>
              <a:rPr lang="en-US" sz="2000" b="1" dirty="0" smtClean="0"/>
            </a:br>
            <a:r>
              <a:rPr lang="en-US" sz="2000" b="1" dirty="0" smtClean="0"/>
              <a:t>	</a:t>
            </a:r>
            <a:r>
              <a:rPr lang="en-US" sz="2000" dirty="0" smtClean="0"/>
              <a:t>In the parallel circuit of following Fig., find </a:t>
            </a:r>
            <a:r>
              <a:rPr lang="en-US" sz="2000" i="1" dirty="0" smtClean="0"/>
              <a:t>v(t) for t &gt; 0, assuming 	v(0) = 5 V,  i(0) = 0,  L = 1 H, and C = 10 mF. </a:t>
            </a:r>
            <a:br>
              <a:rPr lang="en-US" sz="2000" i="1" dirty="0" smtClean="0"/>
            </a:br>
            <a:r>
              <a:rPr lang="en-US" sz="2000" i="1" dirty="0" smtClean="0"/>
              <a:t>	Consider these cases: </a:t>
            </a:r>
            <a:r>
              <a:rPr lang="pt-BR" sz="2000" i="1" dirty="0" smtClean="0"/>
              <a:t>R = 1.923 , R = 5 , and R = 6.25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0194" y="1447800"/>
            <a:ext cx="3253806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Notice that by increasing the value of </a:t>
            </a:r>
            <a:r>
              <a:rPr lang="en-US" sz="2400" i="1" dirty="0" smtClean="0"/>
              <a:t>R, the degree of damping</a:t>
            </a:r>
            <a:br>
              <a:rPr lang="en-US" sz="2400" i="1" dirty="0" smtClean="0"/>
            </a:br>
            <a:r>
              <a:rPr lang="en-US" sz="2400" dirty="0" smtClean="0"/>
              <a:t>decreases and the responses differ. Following Figure plots the three cases.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133600"/>
            <a:ext cx="5934517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0668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0668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0668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0668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0668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0668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Step Response of a Series RLC Circuit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0175" y="1219200"/>
            <a:ext cx="3933825" cy="199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1" y="6059953"/>
            <a:ext cx="2514600" cy="79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0175" y="0"/>
            <a:ext cx="3933825" cy="199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1" y="6059953"/>
            <a:ext cx="2514600" cy="79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dirty="0" smtClean="0"/>
              <a:t>Thus, the complete solutions for the overdamped, underdamped, and critically damped cases are: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229600" cy="4525963"/>
          </a:xfrm>
        </p:spPr>
        <p:txBody>
          <a:bodyPr>
            <a:noAutofit/>
          </a:bodyPr>
          <a:lstStyle/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	</a:t>
            </a:r>
          </a:p>
          <a:p>
            <a:pPr algn="just"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latin typeface="+mj-lt"/>
              </a:rPr>
              <a:t>The values of the constants A1 and A2 are obtained from the initial conditions: v(0) and dv(0)/</a:t>
            </a:r>
            <a:r>
              <a:rPr lang="en-US" sz="2400" dirty="0" err="1" smtClean="0">
                <a:latin typeface="+mj-lt"/>
              </a:rPr>
              <a:t>dt</a:t>
            </a:r>
            <a:r>
              <a:rPr lang="en-US" sz="2400" dirty="0" smtClean="0">
                <a:latin typeface="+mj-lt"/>
              </a:rPr>
              <a:t> . Keep in mind that v and i are, respectively, the voltage across the capacitor and the current through the inductor. Therefore, the above Eq.  only applies for finding v. But once the capacitor voltage v</a:t>
            </a:r>
            <a:r>
              <a:rPr lang="en-US" sz="2400" baseline="-25000" dirty="0" smtClean="0">
                <a:latin typeface="+mj-lt"/>
              </a:rPr>
              <a:t>C</a:t>
            </a:r>
            <a:r>
              <a:rPr lang="en-US" sz="2400" dirty="0" smtClean="0">
                <a:latin typeface="+mj-lt"/>
              </a:rPr>
              <a:t> = v is known, we can determine i = C dv/</a:t>
            </a:r>
            <a:r>
              <a:rPr lang="en-US" sz="2400" dirty="0" err="1" smtClean="0">
                <a:latin typeface="+mj-lt"/>
              </a:rPr>
              <a:t>dt</a:t>
            </a:r>
            <a:r>
              <a:rPr lang="en-US" sz="2400" dirty="0" smtClean="0">
                <a:latin typeface="+mj-lt"/>
              </a:rPr>
              <a:t>, which is the same current through the capacitor, inductor, and resistor. Hence, the voltage across the resistor is v</a:t>
            </a:r>
            <a:r>
              <a:rPr lang="en-US" sz="2400" baseline="-25000" dirty="0" smtClean="0">
                <a:latin typeface="+mj-lt"/>
              </a:rPr>
              <a:t>R</a:t>
            </a:r>
            <a:r>
              <a:rPr lang="en-US" sz="2400" dirty="0" smtClean="0">
                <a:latin typeface="+mj-lt"/>
              </a:rPr>
              <a:t> = iR, while the inductor voltage is v</a:t>
            </a:r>
            <a:r>
              <a:rPr lang="en-US" sz="2400" baseline="-25000" dirty="0" smtClean="0">
                <a:latin typeface="+mj-lt"/>
              </a:rPr>
              <a:t>L</a:t>
            </a:r>
            <a:r>
              <a:rPr lang="en-US" sz="2400" dirty="0" smtClean="0">
                <a:latin typeface="+mj-lt"/>
              </a:rPr>
              <a:t> = L di/</a:t>
            </a:r>
            <a:r>
              <a:rPr lang="en-US" sz="2400" dirty="0" err="1" smtClean="0">
                <a:latin typeface="+mj-lt"/>
              </a:rPr>
              <a:t>dt</a:t>
            </a:r>
            <a:r>
              <a:rPr lang="en-US" sz="2400" dirty="0" smtClean="0">
                <a:latin typeface="+mj-lt"/>
              </a:rPr>
              <a:t>.</a:t>
            </a:r>
            <a:endParaRPr lang="en-US" sz="2400" dirty="0">
              <a:latin typeface="+mj-lt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00200"/>
            <a:ext cx="7657515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Figure plots the responses for the three cases. From this figure, we observe that the critically damped response approaches the step input of 24 V the fastest.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76400"/>
            <a:ext cx="5410200" cy="4421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14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 smtClean="0"/>
              <a:t>Response for three degrees of damping</a:t>
            </a:r>
            <a:endParaRPr lang="en-US" b="1" i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Step Response of a Parallel RLC Circuit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1329" y="1447800"/>
            <a:ext cx="4192671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dirty="0" smtClean="0"/>
              <a:t>Thus, the complete solutions for the overdamped, underdamped, and critically damped cases are: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	</a:t>
            </a:r>
          </a:p>
          <a:p>
            <a:pPr algn="just">
              <a:buNone/>
            </a:pPr>
            <a:r>
              <a:rPr lang="en-US" sz="2400" dirty="0" smtClean="0"/>
              <a:t>	The constants A1 and A2 in each case can be determined from the initial conditions for i and di/</a:t>
            </a:r>
            <a:r>
              <a:rPr lang="en-US" sz="2400" dirty="0" err="1" smtClean="0"/>
              <a:t>dt</a:t>
            </a:r>
            <a:r>
              <a:rPr lang="en-US" sz="2400" dirty="0" smtClean="0"/>
              <a:t> . Again, we should keep in mind that above Eq. only applies for finding the inductor current i. But once the inductor current </a:t>
            </a:r>
            <a:r>
              <a:rPr lang="en-US" sz="2400" dirty="0" err="1" smtClean="0"/>
              <a:t>i</a:t>
            </a:r>
            <a:r>
              <a:rPr lang="en-US" sz="2400" baseline="-25000" dirty="0" err="1" smtClean="0"/>
              <a:t>L</a:t>
            </a:r>
            <a:r>
              <a:rPr lang="en-US" sz="2400" dirty="0" smtClean="0"/>
              <a:t> = i is known, we can find v = L di/</a:t>
            </a:r>
            <a:r>
              <a:rPr lang="en-US" sz="2400" dirty="0" err="1" smtClean="0"/>
              <a:t>dt</a:t>
            </a:r>
            <a:r>
              <a:rPr lang="en-US" sz="2400" dirty="0" smtClean="0"/>
              <a:t>, which is the same voltage across inductor, capacitor, and resistor. Hence, the current through the resistor is i</a:t>
            </a:r>
            <a:r>
              <a:rPr lang="en-US" sz="2400" baseline="-25000" dirty="0" smtClean="0"/>
              <a:t>R</a:t>
            </a:r>
            <a:r>
              <a:rPr lang="en-US" sz="2400" dirty="0" smtClean="0"/>
              <a:t> = v/R, while the capacitor current is </a:t>
            </a:r>
            <a:r>
              <a:rPr lang="en-US" sz="2400" dirty="0" err="1" smtClean="0"/>
              <a:t>i</a:t>
            </a:r>
            <a:r>
              <a:rPr lang="en-US" sz="2400" baseline="-25000" dirty="0" err="1" smtClean="0"/>
              <a:t>C</a:t>
            </a:r>
            <a:r>
              <a:rPr lang="en-US" sz="2400" dirty="0" smtClean="0"/>
              <a:t> = C dv/</a:t>
            </a:r>
            <a:r>
              <a:rPr lang="en-US" sz="2400" dirty="0" err="1" smtClean="0"/>
              <a:t>dt</a:t>
            </a:r>
            <a:r>
              <a:rPr lang="en-US" sz="2400" dirty="0" smtClean="0"/>
              <a:t>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600200"/>
            <a:ext cx="695194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149</Words>
  <Application>Microsoft Office PowerPoint</Application>
  <PresentationFormat>On-screen Show (4:3)</PresentationFormat>
  <Paragraphs>59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Example   Find i(t) in the circuit of following figure. Assume the circuit has reached  steady state at t=0-</vt:lpstr>
      <vt:lpstr>Slide 2</vt:lpstr>
      <vt:lpstr>Slide 3</vt:lpstr>
      <vt:lpstr>Slide 4</vt:lpstr>
      <vt:lpstr>Slide 5</vt:lpstr>
      <vt:lpstr>Slide 6</vt:lpstr>
      <vt:lpstr>The Source Free Parallel RLC Circuit</vt:lpstr>
      <vt:lpstr>Slide 8</vt:lpstr>
      <vt:lpstr>Slide 9</vt:lpstr>
      <vt:lpstr>Slide 10</vt:lpstr>
      <vt:lpstr>Slide 11</vt:lpstr>
      <vt:lpstr>Key Points</vt:lpstr>
      <vt:lpstr>Example  In the parallel circuit of following Fig., find v(t) for t &gt; 0, assuming  v(0) = 5 V,  i(0) = 0,  L = 1 H, and C = 10 mF.   Consider these cases: R = 1.923 , R = 5 , and R = 6.25 .</vt:lpstr>
      <vt:lpstr>Example  In the parallel circuit of following Fig., find v(t) for t &gt; 0, assuming  v(0) = 5 V,  i(0) = 0,  L = 1 H, and C = 10 mF.   Consider these cases: R = 1.923 , R = 5 , and R = 6.25 .</vt:lpstr>
      <vt:lpstr>Example  In the parallel circuit of following Fig., find v(t) for t &gt; 0, assuming  v(0) = 5 V,  i(0) = 0,  L = 1 H, and C = 10 mF.   Consider these cases: R = 1.923 , R = 5 , and R = 6.25 .</vt:lpstr>
      <vt:lpstr>Example  In the parallel circuit of following Fig., find v(t) for t &gt; 0, assuming  v(0) = 5 V,  i(0) = 0,  L = 1 H, and C = 10 mF.   Consider these cases: R = 1.923 , R = 5 , and R = 6.25 .</vt:lpstr>
      <vt:lpstr>Example  In the parallel circuit of following Fig., find v(t) for t &gt; 0, assuming  v(0) = 5 V,  i(0) = 0,  L = 1 H, and C = 10 mF.   Consider these cases: R = 1.923 , R = 5 , and R = 6.25 .</vt:lpstr>
      <vt:lpstr>Example  In the parallel circuit of following Fig., find v(t) for t &gt; 0, assuming  v(0) = 5 V,  i(0) = 0,  L = 1 H, and C = 10 mF.   Consider these cases: R = 1.923 , R = 5 , and R = 6.25 .</vt:lpstr>
      <vt:lpstr>Example  In the parallel circuit of following Fig., find v(t) for t &gt; 0, assuming  v(0) = 5 V,  i(0) = 0,  L = 1 H, and C = 10 mF.   Consider these cases: R = 1.923 , R = 5 , and R = 6.25 .</vt:lpstr>
      <vt:lpstr>Notice that by increasing the value of R, the degree of damping decreases and the responses differ. Following Figure plots the three cases.</vt:lpstr>
      <vt:lpstr>Example  Find v(t) for t &gt; 0 in the RLC circuit of  following Fig.</vt:lpstr>
      <vt:lpstr>Example  Find v(t) for t &gt; 0 in the RLC circuit of  following Fig.</vt:lpstr>
      <vt:lpstr>Example  Find v(t) for t &gt; 0 in the RLC circuit of  following Fig.</vt:lpstr>
      <vt:lpstr>Example  Find v(t) for t &gt; 0 in the RLC circuit of  following Fig.</vt:lpstr>
      <vt:lpstr>Example  Find v(t) for t &gt; 0 in the RLC circuit of  following Fig.</vt:lpstr>
      <vt:lpstr>Example  Find v(t) for t &gt; 0 in the RLC circuit of  following Fig.</vt:lpstr>
      <vt:lpstr>Step Response of a Series RLC Circuit</vt:lpstr>
      <vt:lpstr>Slide 28</vt:lpstr>
      <vt:lpstr>Thus, the complete solutions for the overdamped, underdamped, and critically damped cases are: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Figure plots the responses for the three cases. From this figure, we observe that the critically damped response approaches the step input of 24 V the fastest.</vt:lpstr>
      <vt:lpstr>Step Response of a Parallel RLC Circuit</vt:lpstr>
      <vt:lpstr>Slide 42</vt:lpstr>
      <vt:lpstr>Thus, the complete solutions for the overdamped, underdamped, and critically damped cases are: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Source Free Parallel RLC Circuit</dc:title>
  <dc:creator>Aadil</dc:creator>
  <cp:lastModifiedBy>NTS</cp:lastModifiedBy>
  <cp:revision>45</cp:revision>
  <dcterms:created xsi:type="dcterms:W3CDTF">2006-08-16T00:00:00Z</dcterms:created>
  <dcterms:modified xsi:type="dcterms:W3CDTF">2012-08-06T11:11:09Z</dcterms:modified>
</cp:coreProperties>
</file>