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56" r:id="rId4"/>
    <p:sldId id="257" r:id="rId5"/>
    <p:sldId id="258" r:id="rId6"/>
    <p:sldId id="272" r:id="rId7"/>
    <p:sldId id="273" r:id="rId8"/>
    <p:sldId id="274" r:id="rId9"/>
    <p:sldId id="275" r:id="rId10"/>
    <p:sldId id="276" r:id="rId11"/>
    <p:sldId id="259" r:id="rId12"/>
    <p:sldId id="260" r:id="rId13"/>
    <p:sldId id="279" r:id="rId14"/>
    <p:sldId id="281" r:id="rId15"/>
    <p:sldId id="282" r:id="rId16"/>
    <p:sldId id="280" r:id="rId17"/>
    <p:sldId id="264" r:id="rId18"/>
    <p:sldId id="265" r:id="rId19"/>
    <p:sldId id="283" r:id="rId20"/>
    <p:sldId id="284" r:id="rId21"/>
    <p:sldId id="266" r:id="rId22"/>
    <p:sldId id="267" r:id="rId23"/>
    <p:sldId id="268" r:id="rId24"/>
    <p:sldId id="285" r:id="rId25"/>
    <p:sldId id="286" r:id="rId26"/>
    <p:sldId id="287" r:id="rId27"/>
    <p:sldId id="288" r:id="rId28"/>
    <p:sldId id="289" r:id="rId29"/>
    <p:sldId id="29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 29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Second-Order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	A second-order circuit is characterized by a second-order differential equation. It consists of resistors and the equivalent of two energy storage elements.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048000"/>
            <a:ext cx="2841988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3200400"/>
            <a:ext cx="306012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4953000"/>
            <a:ext cx="286991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4876800"/>
            <a:ext cx="3067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Finding  Initial and Final Values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/>
              <a:t>	We 	have learnt , how to obtain </a:t>
            </a:r>
            <a:r>
              <a:rPr lang="en-US" sz="2800" i="1" u="sng" dirty="0" smtClean="0">
                <a:solidFill>
                  <a:srgbClr val="FF0000"/>
                </a:solidFill>
              </a:rPr>
              <a:t>the initial conditions for the circuit variables and their derivatives</a:t>
            </a:r>
            <a:r>
              <a:rPr lang="en-US" sz="2800" dirty="0" smtClean="0"/>
              <a:t>, as this is crucial to analyze second order circuits.</a:t>
            </a:r>
          </a:p>
          <a:p>
            <a:pPr algn="just">
              <a:buNone/>
            </a:pP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	Perhaps the major problem students face in handling second-order circuits is finding the initial and final conditions on circuit variables. Students are usually comfortable getting the initial and final values of v and i but often have difficulty finding the initial values of their derivatives: </a:t>
            </a:r>
            <a:r>
              <a:rPr lang="en-US" sz="2800" dirty="0" smtClean="0">
                <a:solidFill>
                  <a:srgbClr val="FF0000"/>
                </a:solidFill>
              </a:rPr>
              <a:t>dv/</a:t>
            </a:r>
            <a:r>
              <a:rPr lang="en-US" sz="2800" dirty="0" err="1" smtClean="0">
                <a:solidFill>
                  <a:srgbClr val="FF0000"/>
                </a:solidFill>
              </a:rPr>
              <a:t>dt</a:t>
            </a:r>
            <a:r>
              <a:rPr lang="en-US" sz="2800" dirty="0" smtClean="0">
                <a:solidFill>
                  <a:srgbClr val="FF0000"/>
                </a:solidFill>
              </a:rPr>
              <a:t> and di/</a:t>
            </a:r>
            <a:r>
              <a:rPr lang="en-US" sz="2800" dirty="0" err="1" smtClean="0">
                <a:solidFill>
                  <a:srgbClr val="FF0000"/>
                </a:solidFill>
              </a:rPr>
              <a:t>dt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Source-Free Series RLC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144693"/>
            <a:ext cx="3170829" cy="236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smtClean="0">
                <a:solidFill>
                  <a:schemeClr val="accent2">
                    <a:lumMod val="75000"/>
                  </a:schemeClr>
                </a:solidFill>
              </a:rPr>
              <a:t>Lecture 30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Overdamped Case (</a:t>
            </a:r>
            <a:r>
              <a:rPr lang="el-GR" sz="3600" b="1" i="1" dirty="0" smtClean="0">
                <a:solidFill>
                  <a:schemeClr val="tx2"/>
                </a:solidFill>
              </a:rPr>
              <a:t>α &gt; ω0)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The response is 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pPr>
              <a:buNone/>
            </a:pPr>
            <a:r>
              <a:rPr lang="en-US" sz="2400" dirty="0" smtClean="0"/>
              <a:t>	</a:t>
            </a:r>
          </a:p>
          <a:p>
            <a:pPr>
              <a:buNone/>
            </a:pPr>
            <a:r>
              <a:rPr lang="en-US" sz="2400" dirty="0" smtClean="0"/>
              <a:t>which decays and approaches </a:t>
            </a:r>
          </a:p>
          <a:p>
            <a:pPr>
              <a:buNone/>
            </a:pPr>
            <a:r>
              <a:rPr lang="en-US" sz="2400" dirty="0" smtClean="0"/>
              <a:t>zero as </a:t>
            </a:r>
            <a:r>
              <a:rPr lang="en-US" sz="2400" i="1" dirty="0" smtClean="0"/>
              <a:t>t increases. 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124200"/>
            <a:ext cx="3857625" cy="30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962400"/>
            <a:ext cx="294519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Critically Damped Case (</a:t>
            </a:r>
            <a:r>
              <a:rPr lang="en-US" sz="3600" b="1" i="1" dirty="0" smtClean="0">
                <a:solidFill>
                  <a:schemeClr val="tx2"/>
                </a:solidFill>
              </a:rPr>
              <a:t>α = ω0)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Critically Damped Case (</a:t>
            </a:r>
            <a:r>
              <a:rPr lang="en-US" sz="3600" b="1" i="1" dirty="0" smtClean="0">
                <a:solidFill>
                  <a:schemeClr val="tx2"/>
                </a:solidFill>
              </a:rPr>
              <a:t>α = ω0)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/>
              <a:t>	T</a:t>
            </a:r>
            <a:r>
              <a:rPr lang="en-US" sz="2400" i="1" dirty="0" smtClean="0"/>
              <a:t>he natural response of the critically </a:t>
            </a:r>
            <a:r>
              <a:rPr lang="en-US" sz="2400" dirty="0" smtClean="0"/>
              <a:t>damped circuit is a sum of two terms: a negative exponential and a negative exponential multiplied by a linear term, or</a:t>
            </a:r>
          </a:p>
          <a:p>
            <a:pPr algn="just">
              <a:buNone/>
            </a:pPr>
            <a:r>
              <a:rPr lang="fr-FR" sz="2400" i="1" dirty="0" smtClean="0"/>
              <a:t>	</a:t>
            </a:r>
          </a:p>
          <a:p>
            <a:pPr algn="just">
              <a:buNone/>
            </a:pPr>
            <a:r>
              <a:rPr lang="en-US" sz="2400" dirty="0" smtClean="0"/>
              <a:t>	A typical critically damped response is shown in Fig.  In fact, it is a sketch of </a:t>
            </a:r>
            <a:r>
              <a:rPr lang="en-US" sz="2400" i="1" dirty="0" err="1" smtClean="0"/>
              <a:t>i</a:t>
            </a:r>
            <a:r>
              <a:rPr lang="en-US" sz="2400" i="1" dirty="0" smtClean="0"/>
              <a:t>(t) = te</a:t>
            </a:r>
            <a:r>
              <a:rPr lang="en-US" sz="2400" i="1" baseline="30000" dirty="0" smtClean="0"/>
              <a:t>−αt </a:t>
            </a:r>
            <a:r>
              <a:rPr lang="en-US" sz="2400" i="1" dirty="0" smtClean="0"/>
              <a:t>, which reaches a maximum value of e</a:t>
            </a:r>
            <a:r>
              <a:rPr lang="en-US" sz="2400" i="1" baseline="30000" dirty="0" smtClean="0"/>
              <a:t>−1</a:t>
            </a:r>
            <a:r>
              <a:rPr lang="en-US" sz="2400" i="1" dirty="0" smtClean="0"/>
              <a:t>/α at t = 1/α, one time constant, and then decays all the way to zero</a:t>
            </a:r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267200"/>
            <a:ext cx="2876550" cy="2432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2590800"/>
            <a:ext cx="33559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Underdamped Case (</a:t>
            </a:r>
            <a:r>
              <a:rPr lang="el-GR" sz="3600" b="1" i="1" dirty="0" smtClean="0">
                <a:solidFill>
                  <a:schemeClr val="tx2"/>
                </a:solidFill>
              </a:rPr>
              <a:t>α &lt; ω0)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Underdamped Case (</a:t>
            </a:r>
            <a:r>
              <a:rPr lang="el-GR" sz="3600" b="1" i="1" dirty="0" smtClean="0">
                <a:solidFill>
                  <a:schemeClr val="tx2"/>
                </a:solidFill>
              </a:rPr>
              <a:t>α &lt; ω0)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	With the presence of sine and cosine functions, it is clear that the natural response for this case is exponentially damped and oscillatory in nature.</a:t>
            </a:r>
            <a:endParaRPr lang="en-US" sz="24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3581400"/>
            <a:ext cx="4611208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1524000"/>
            <a:ext cx="39793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Key Points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	Once the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(t) is found for the RLC series circuit</a:t>
            </a:r>
            <a:r>
              <a:rPr lang="en-US" sz="2800" dirty="0" smtClean="0"/>
              <a:t>, other circuit quantities such as individual element voltages can easily be found. For example, the resistor voltage is </a:t>
            </a:r>
            <a:r>
              <a:rPr lang="en-US" sz="2800" i="1" dirty="0" smtClean="0"/>
              <a:t>v</a:t>
            </a:r>
            <a:r>
              <a:rPr lang="en-US" sz="2800" i="1" baseline="-25000" dirty="0" smtClean="0"/>
              <a:t>R</a:t>
            </a:r>
            <a:r>
              <a:rPr lang="en-US" sz="2800" i="1" dirty="0" smtClean="0"/>
              <a:t> = Ri, and the </a:t>
            </a:r>
            <a:r>
              <a:rPr lang="en-US" sz="2800" dirty="0" smtClean="0"/>
              <a:t>inductor voltage is </a:t>
            </a:r>
            <a:r>
              <a:rPr lang="en-US" sz="2800" i="1" dirty="0" smtClean="0"/>
              <a:t>v</a:t>
            </a:r>
            <a:r>
              <a:rPr lang="en-US" sz="2800" i="1" baseline="-25000" dirty="0" smtClean="0"/>
              <a:t>L</a:t>
            </a:r>
            <a:r>
              <a:rPr lang="en-US" sz="2800" i="1" dirty="0" smtClean="0"/>
              <a:t> = L di/</a:t>
            </a:r>
            <a:r>
              <a:rPr lang="en-US" sz="2800" i="1" dirty="0" err="1" smtClean="0"/>
              <a:t>dt</a:t>
            </a:r>
            <a:r>
              <a:rPr lang="en-US" sz="2800" i="1" dirty="0" smtClean="0"/>
              <a:t>. The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(t) is selected </a:t>
            </a:r>
            <a:r>
              <a:rPr lang="en-US" sz="2800" dirty="0" smtClean="0"/>
              <a:t>as the key variable to be determined first in order to take advantage of following Eq. because the inductor current is always continuous so that</a:t>
            </a:r>
          </a:p>
          <a:p>
            <a:pPr>
              <a:buNone/>
            </a:pPr>
            <a:r>
              <a:rPr lang="en-US" sz="2800" i="1" dirty="0" smtClean="0"/>
              <a:t>				      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) =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</a:t>
            </a:r>
            <a:r>
              <a:rPr lang="en-US" sz="2800" i="1" baseline="30000" dirty="0" smtClean="0"/>
              <a:t>−</a:t>
            </a:r>
            <a:r>
              <a:rPr lang="en-US" sz="2800" i="1" dirty="0" smtClean="0"/>
              <a:t>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In the following Fig., R = 40</a:t>
            </a:r>
            <a:r>
              <a:rPr lang="el-GR" sz="2000" dirty="0" smtClean="0"/>
              <a:t>Ω</a:t>
            </a:r>
            <a:r>
              <a:rPr lang="en-US" sz="2000" dirty="0" smtClean="0"/>
              <a:t>, L = 4 H, and C = 1/4 F. Calculate the 	characteristic roots of the circuit. Is the natural response overdamped, 	underdamped, or critically damped?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143000"/>
            <a:ext cx="286602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64</Words>
  <Application>Microsoft Office PowerPoint</Application>
  <PresentationFormat>On-screen Show (4:3)</PresentationFormat>
  <Paragraphs>37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Previous Lecture 29 Second-Order Circuit</vt:lpstr>
      <vt:lpstr>Finding  Initial and Final Values</vt:lpstr>
      <vt:lpstr>The Source-Free Series RLC Circuit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Overdamped Case (α &gt; ω0)</vt:lpstr>
      <vt:lpstr>Critically Damped Case (α = ω0)</vt:lpstr>
      <vt:lpstr>Slide 14</vt:lpstr>
      <vt:lpstr>Slide 15</vt:lpstr>
      <vt:lpstr>Slide 16</vt:lpstr>
      <vt:lpstr>Critically Damped Case (α = ω0)</vt:lpstr>
      <vt:lpstr>Underdamped Case (α &lt; ω0)</vt:lpstr>
      <vt:lpstr>Slide 19</vt:lpstr>
      <vt:lpstr>Slide 20</vt:lpstr>
      <vt:lpstr>Underdamped Case (α &lt; ω0)</vt:lpstr>
      <vt:lpstr>Key Points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  <vt:lpstr>Example   In the following Fig., R = 40Ω, L = 4 H, and C = 1/4 F. Calculate the  characteristic roots of the circuit. Is the natural response overdamped,  underdamped, or critically damped?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Source-Free RLC Circuit</dc:title>
  <dc:creator>Aadil</dc:creator>
  <cp:lastModifiedBy>NTS</cp:lastModifiedBy>
  <cp:revision>33</cp:revision>
  <dcterms:created xsi:type="dcterms:W3CDTF">2006-08-16T00:00:00Z</dcterms:created>
  <dcterms:modified xsi:type="dcterms:W3CDTF">2012-08-06T09:29:24Z</dcterms:modified>
</cp:coreProperties>
</file>