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Layouts/slideLayout11.xml" ContentType="application/vnd.openxmlformats-officedocument.presentationml.slideLayout+xml"/>
  <Override PartName="/ppt/slideLayouts/slideLayout10.xml" ContentType="application/vnd.openxmlformats-officedocument.presentationml.slideLayout+xml"/>
  <Default Extension="vml" ContentType="application/vnd.openxmlformats-officedocument.vmlDrawing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viewProps.xml" ContentType="application/vnd.openxmlformats-officedocument.presentationml.viewProps+xml"/>
  <Override PartName="/ppt/slideLayouts/slideLayout9.xml" ContentType="application/vnd.openxmlformats-officedocument.presentationml.slideLayout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</p:sldMasterIdLst>
  <p:sldIdLst>
    <p:sldId id="256" r:id="rId2"/>
    <p:sldId id="257" r:id="rId3"/>
    <p:sldId id="258" r:id="rId4"/>
    <p:sldId id="259" r:id="rId5"/>
    <p:sldId id="260" r:id="rId6"/>
    <p:sldId id="261" r:id="rId7"/>
    <p:sldId id="262" r:id="rId8"/>
    <p:sldId id="263" r:id="rId9"/>
    <p:sldId id="264" r:id="rId10"/>
    <p:sldId id="265" r:id="rId11"/>
    <p:sldId id="266" r:id="rId12"/>
    <p:sldId id="267" r:id="rId13"/>
    <p:sldId id="268" r:id="rId14"/>
    <p:sldId id="269" r:id="rId15"/>
    <p:sldId id="270" r:id="rId16"/>
    <p:sldId id="271" r:id="rId17"/>
    <p:sldId id="272" r:id="rId18"/>
    <p:sldId id="273" r:id="rId19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srgbClr val="000000"/>
    </p:penClr>
  </p:showPr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showOutlineIcons="0">
    <p:restoredLeft sz="15620"/>
    <p:restoredTop sz="94660"/>
  </p:normalViewPr>
  <p:slideViewPr>
    <p:cSldViewPr>
      <p:cViewPr varScale="1">
        <p:scale>
          <a:sx n="40" d="100"/>
          <a:sy n="40" d="100"/>
        </p:scale>
        <p:origin x="-1555" y="-86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viewProps" Target="viewProps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presProps" Target="presProp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tableStyles" Target="tableStyle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theme" Target="theme/theme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1D8BD707-D9CF-40AE-B4C6-C98DA3205C09}" type="datetimeFigureOut">
              <a:rPr lang="en-US" smtClean="0"/>
              <a:pPr/>
              <a:t>7/7/2012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B6F15528-21DE-4FAA-801E-634DDDAF4B2B}" type="slidenum">
              <a:rPr lang="en-US" smtClean="0"/>
              <a:pPr/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.vml"/></Relationships>
</file>

<file path=ppt/slides/_rels/slide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2.v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3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3.v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4.v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5.v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6.vml"/></Relationships>
</file>

<file path=ppt/slides/_rels/slide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7.v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8.v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9.v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0.v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1.v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2.v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3.vml"/></Relationships>
</file>

<file path=ppt/slides/_rels/slide1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4.vml"/></Relationships>
</file>

<file path=ppt/slides/_rels/slide15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5.v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6.png"/><Relationship Id="rId2" Type="http://schemas.openxmlformats.org/officeDocument/2006/relationships/slideLayout" Target="../slideLayouts/slideLayout6.xml"/><Relationship Id="rId1" Type="http://schemas.openxmlformats.org/officeDocument/2006/relationships/vmlDrawing" Target="../drawings/vmlDrawing16.vml"/></Relationships>
</file>

<file path=ppt/slides/_rels/slide1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7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7.vml"/></Relationships>
</file>

<file path=ppt/slides/_rels/slide1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8.png"/><Relationship Id="rId2" Type="http://schemas.openxmlformats.org/officeDocument/2006/relationships/slideLayout" Target="../slideLayouts/slideLayout2.xml"/><Relationship Id="rId1" Type="http://schemas.openxmlformats.org/officeDocument/2006/relationships/vmlDrawing" Target="../drawings/vmlDrawing18.v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Title 3"/>
          <p:cNvSpPr>
            <a:spLocks noGrp="1"/>
          </p:cNvSpPr>
          <p:nvPr>
            <p:ph type="title"/>
          </p:nvPr>
        </p:nvSpPr>
        <p:spPr>
          <a:xfrm>
            <a:off x="457200" y="381000"/>
            <a:ext cx="8229600" cy="1143000"/>
          </a:xfrm>
        </p:spPr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Some Problems and solutions related to Lecture 1</a:t>
            </a:r>
            <a:endParaRPr lang="en-US" sz="3600" b="1" dirty="0">
              <a:solidFill>
                <a:schemeClr val="tx2"/>
              </a:solidFill>
              <a:latin typeface="+mn-lt"/>
            </a:endParaRPr>
          </a:p>
        </p:txBody>
      </p:sp>
      <p:sp>
        <p:nvSpPr>
          <p:cNvPr id="6" name="Content Placeholder 5"/>
          <p:cNvSpPr>
            <a:spLocks noGrp="1"/>
          </p:cNvSpPr>
          <p:nvPr>
            <p:ph idx="1"/>
          </p:nvPr>
        </p:nvSpPr>
        <p:spPr>
          <a:xfrm>
            <a:off x="457200" y="1417637"/>
            <a:ext cx="8229600" cy="4525963"/>
          </a:xfrm>
        </p:spPr>
        <p:txBody>
          <a:bodyPr/>
          <a:lstStyle/>
          <a:p>
            <a:pPr>
              <a:buNone/>
            </a:pPr>
            <a:r>
              <a:rPr lang="en-US" dirty="0" smtClean="0"/>
              <a:t>  </a:t>
            </a:r>
            <a:r>
              <a:rPr lang="en-US" b="1" u="sng" dirty="0" smtClean="0"/>
              <a:t>Problems related to scientific notation</a:t>
            </a:r>
            <a:endParaRPr lang="en-US" b="1" u="sng" dirty="0"/>
          </a:p>
        </p:txBody>
      </p:sp>
      <p:sp>
        <p:nvSpPr>
          <p:cNvPr id="5" name="TextBox 4"/>
          <p:cNvSpPr txBox="1"/>
          <p:nvPr/>
        </p:nvSpPr>
        <p:spPr>
          <a:xfrm>
            <a:off x="0" y="0"/>
            <a:ext cx="2209800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200" b="1" i="1" u="sng" dirty="0" smtClean="0">
                <a:solidFill>
                  <a:schemeClr val="accent2">
                    <a:lumMod val="75000"/>
                  </a:schemeClr>
                </a:solidFill>
              </a:rPr>
              <a:t>Lecture 3</a:t>
            </a:r>
            <a:endParaRPr lang="en-US" sz="3200" b="1" i="1" u="sng" dirty="0">
              <a:solidFill>
                <a:schemeClr val="accent2">
                  <a:lumMod val="75000"/>
                </a:schemeClr>
              </a:solidFill>
            </a:endParaRPr>
          </a:p>
        </p:txBody>
      </p:sp>
      <p:pic>
        <p:nvPicPr>
          <p:cNvPr id="102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88820" y="2057400"/>
            <a:ext cx="7912918" cy="9144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8" name="TextBox 7"/>
          <p:cNvSpPr txBox="1"/>
          <p:nvPr/>
        </p:nvSpPr>
        <p:spPr>
          <a:xfrm>
            <a:off x="-83130" y="199059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04800" y="274638"/>
            <a:ext cx="83820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Problems related to scientific notation</a:t>
            </a:r>
            <a:endParaRPr lang="en-US" sz="3600" dirty="0">
              <a:solidFill>
                <a:schemeClr val="tx2"/>
              </a:solidFill>
              <a:latin typeface="+mn-lt"/>
            </a:endParaRPr>
          </a:p>
        </p:txBody>
      </p:sp>
      <p:pic>
        <p:nvPicPr>
          <p:cNvPr id="205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748145" y="1627905"/>
            <a:ext cx="7767291" cy="83661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51706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2.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Problems related to scientific notation</a:t>
            </a:r>
            <a:endParaRPr lang="en-US" sz="3600" dirty="0">
              <a:latin typeface="+mn-lt"/>
            </a:endParaRPr>
          </a:p>
        </p:txBody>
      </p:sp>
      <p:pic>
        <p:nvPicPr>
          <p:cNvPr id="307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74965" y="1625658"/>
            <a:ext cx="7981950" cy="888941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5240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3.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81000" y="274638"/>
            <a:ext cx="83058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scientific </a:t>
            </a:r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notation</a:t>
            </a:r>
            <a:endParaRPr lang="en-US" sz="3600" dirty="0">
              <a:latin typeface="+mn-lt"/>
            </a:endParaRPr>
          </a:p>
        </p:txBody>
      </p:sp>
      <p:pic>
        <p:nvPicPr>
          <p:cNvPr id="4098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58800"/>
            <a:ext cx="8123805" cy="12494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57942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4.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0" y="274638"/>
            <a:ext cx="8991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</a:t>
            </a:r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Engineering</a:t>
            </a:r>
            <a:r>
              <a:rPr lang="en-US" sz="3600" b="1" dirty="0" smtClean="0">
                <a:solidFill>
                  <a:schemeClr val="tx2"/>
                </a:solidFill>
              </a:rPr>
              <a:t>  notation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5123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19395"/>
            <a:ext cx="7924800" cy="85998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6" name="TextBox 5"/>
          <p:cNvSpPr txBox="1"/>
          <p:nvPr/>
        </p:nvSpPr>
        <p:spPr>
          <a:xfrm>
            <a:off x="-83130" y="153785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374070" y="274638"/>
            <a:ext cx="8229600" cy="1143000"/>
          </a:xfrm>
        </p:spPr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  <a:latin typeface="+mn-lt"/>
              </a:rPr>
              <a:t>Problems related to Engineering  notation</a:t>
            </a:r>
            <a:endParaRPr lang="en-US" sz="3600" dirty="0">
              <a:latin typeface="+mn-lt"/>
            </a:endParaRPr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614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1600200"/>
            <a:ext cx="7848135" cy="108267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62098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2.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Engineering  notation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717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85800" y="1643728"/>
            <a:ext cx="7837207" cy="112011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55171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3.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rm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Metric Prefix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/>
          </a:p>
        </p:txBody>
      </p:sp>
      <p:pic>
        <p:nvPicPr>
          <p:cNvPr id="819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65015" y="1620980"/>
            <a:ext cx="7811219" cy="172497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53785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  <p:sp>
        <p:nvSpPr>
          <p:cNvPr id="6" name="TextBox 5"/>
          <p:cNvSpPr txBox="1"/>
          <p:nvPr/>
        </p:nvSpPr>
        <p:spPr>
          <a:xfrm>
            <a:off x="-96985" y="244532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2.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Title 3"/>
          <p:cNvSpPr txBox="1">
            <a:spLocks noGrp="1"/>
          </p:cNvSpPr>
          <p:nvPr>
            <p:ph type="title"/>
          </p:nvPr>
        </p:nvSpPr>
        <p:spPr>
          <a:xfrm>
            <a:off x="457200" y="245975"/>
            <a:ext cx="8229600" cy="120032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Metric Unit Conversion</a:t>
            </a:r>
            <a:endParaRPr lang="en-US" sz="3200" b="1" dirty="0">
              <a:solidFill>
                <a:schemeClr val="tx2"/>
              </a:solidFill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-83130" y="153785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  <p:pic>
        <p:nvPicPr>
          <p:cNvPr id="9219" name="Picture 3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8617"/>
            <a:ext cx="8187160" cy="90439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Metric Unit Conversion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endParaRPr lang="en-US" dirty="0"/>
          </a:p>
        </p:txBody>
      </p:sp>
      <p:pic>
        <p:nvPicPr>
          <p:cNvPr id="1024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61105" y="1617610"/>
            <a:ext cx="8046457" cy="61282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83130" y="167640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Metric Unit Conversion</a:t>
            </a:r>
            <a:endParaRPr lang="en-US" sz="3600" dirty="0"/>
          </a:p>
        </p:txBody>
      </p:sp>
      <p:pic>
        <p:nvPicPr>
          <p:cNvPr id="11266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1" y="1600200"/>
            <a:ext cx="8305800" cy="7519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4" name="TextBox 3"/>
          <p:cNvSpPr txBox="1"/>
          <p:nvPr/>
        </p:nvSpPr>
        <p:spPr>
          <a:xfrm>
            <a:off x="-83130" y="1537855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2.</a:t>
            </a:r>
            <a:endParaRPr lang="en-US" sz="2000" b="1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Some Problems and solutions related to Lecture 2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>
              <a:buNone/>
            </a:pPr>
            <a:r>
              <a:rPr lang="en-US" b="1" u="sng" dirty="0" smtClean="0"/>
              <a:t>Problems related to Electric Charge</a:t>
            </a:r>
            <a:endParaRPr lang="en-US" dirty="0"/>
          </a:p>
        </p:txBody>
      </p:sp>
      <p:pic>
        <p:nvPicPr>
          <p:cNvPr id="1229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09600" y="2297656"/>
            <a:ext cx="8153400" cy="415763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55420" y="223751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1.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7219691" y="6488668"/>
            <a:ext cx="182973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5 × 10</a:t>
            </a:r>
            <a:r>
              <a:rPr lang="en-US" b="1" baseline="30000" dirty="0" smtClean="0"/>
              <a:t>14 </a:t>
            </a:r>
            <a:r>
              <a:rPr lang="en-US" b="1" dirty="0" smtClean="0"/>
              <a:t>electrons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Voltage, Current and Resistance</a:t>
            </a:r>
            <a:endParaRPr lang="en-US" sz="3600" dirty="0"/>
          </a:p>
        </p:txBody>
      </p:sp>
      <p:pic>
        <p:nvPicPr>
          <p:cNvPr id="13314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693791" y="1676400"/>
            <a:ext cx="8450209" cy="5048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TextBox 4"/>
          <p:cNvSpPr txBox="1"/>
          <p:nvPr/>
        </p:nvSpPr>
        <p:spPr>
          <a:xfrm>
            <a:off x="-27710" y="1565560"/>
            <a:ext cx="762000" cy="46166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400" b="1" dirty="0" smtClean="0"/>
              <a:t>Q 2.</a:t>
            </a:r>
            <a:endParaRPr lang="en-US" sz="2000" b="1" dirty="0"/>
          </a:p>
        </p:txBody>
      </p:sp>
      <p:sp>
        <p:nvSpPr>
          <p:cNvPr id="6" name="Rectangle 5"/>
          <p:cNvSpPr/>
          <p:nvPr/>
        </p:nvSpPr>
        <p:spPr>
          <a:xfrm>
            <a:off x="8536141" y="6488668"/>
            <a:ext cx="60785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20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Voltage, Current and Resistance</a:t>
            </a:r>
            <a:endParaRPr lang="en-US" sz="3600" dirty="0"/>
          </a:p>
        </p:txBody>
      </p:sp>
      <p:pic>
        <p:nvPicPr>
          <p:cNvPr id="14338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341900" y="1524000"/>
            <a:ext cx="8802100" cy="64469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96985" y="1489360"/>
            <a:ext cx="513282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Q 3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358207" y="6488668"/>
            <a:ext cx="785793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33.3 V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Voltage, Current and Resistance</a:t>
            </a:r>
            <a:endParaRPr lang="en-US" sz="3600" dirty="0"/>
          </a:p>
        </p:txBody>
      </p:sp>
      <p:pic>
        <p:nvPicPr>
          <p:cNvPr id="15362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" y="1600200"/>
            <a:ext cx="8458200" cy="408106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69275" y="1572490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Q 4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8472021" y="6488668"/>
            <a:ext cx="67197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0.2 A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Voltage and Current Sources</a:t>
            </a:r>
            <a:endParaRPr lang="en-US" sz="3600" dirty="0"/>
          </a:p>
        </p:txBody>
      </p:sp>
      <p:pic>
        <p:nvPicPr>
          <p:cNvPr id="16386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77975" y="1634835"/>
            <a:ext cx="8458199" cy="55553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-69275" y="1517070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Q 1</a:t>
            </a:r>
            <a:endParaRPr lang="en-US" dirty="0"/>
          </a:p>
        </p:txBody>
      </p:sp>
      <p:sp>
        <p:nvSpPr>
          <p:cNvPr id="6" name="Rectangle 5"/>
          <p:cNvSpPr/>
          <p:nvPr/>
        </p:nvSpPr>
        <p:spPr>
          <a:xfrm>
            <a:off x="8165783" y="6488668"/>
            <a:ext cx="978217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b="1" dirty="0" smtClean="0"/>
              <a:t>200 mA.</a:t>
            </a:r>
            <a:endParaRPr lang="en-US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Basic Circuit Measurement</a:t>
            </a:r>
            <a:endParaRPr lang="en-US" sz="3600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81000" y="1600200"/>
            <a:ext cx="8305800" cy="4525963"/>
          </a:xfrm>
        </p:spPr>
        <p:txBody>
          <a:bodyPr/>
          <a:lstStyle/>
          <a:p>
            <a:pPr algn="just">
              <a:buNone/>
            </a:pPr>
            <a:r>
              <a:rPr lang="en-US" sz="2800" dirty="0" smtClean="0"/>
              <a:t>    </a:t>
            </a:r>
            <a:r>
              <a:rPr lang="en-US" sz="2400" dirty="0" smtClean="0"/>
              <a:t>Show the placement of an ammeter and a voltmeter to measure the current and the source voltage in the below Figure.  Also show how to connect ohm-meter to measure R</a:t>
            </a:r>
            <a:r>
              <a:rPr lang="en-US" sz="2400" baseline="-25000" dirty="0" smtClean="0"/>
              <a:t>2</a:t>
            </a:r>
            <a:r>
              <a:rPr lang="en-US" sz="2400" dirty="0" smtClean="0"/>
              <a:t> ?</a:t>
            </a:r>
            <a:endParaRPr lang="en-US" sz="2800" baseline="-25000" dirty="0" smtClean="0"/>
          </a:p>
          <a:p>
            <a:pPr>
              <a:buNone/>
            </a:pPr>
            <a:endParaRPr lang="en-US" dirty="0"/>
          </a:p>
        </p:txBody>
      </p:sp>
      <p:pic>
        <p:nvPicPr>
          <p:cNvPr id="17410" name="Picture 2"/>
          <p:cNvPicPr>
            <a:picLocks noChangeAspect="1" noChangeArrowheads="1"/>
          </p:cNvPicPr>
          <p:nvPr/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5334000" y="3200400"/>
            <a:ext cx="2664449" cy="19050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131615" y="1620980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Q 1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sz="3600" b="1" dirty="0" smtClean="0">
                <a:solidFill>
                  <a:schemeClr val="tx2"/>
                </a:solidFill>
              </a:rPr>
              <a:t>Problems related to Basic Circuit Measurement</a:t>
            </a:r>
            <a:endParaRPr lang="en-US" sz="3600" dirty="0"/>
          </a:p>
        </p:txBody>
      </p:sp>
      <p:pic>
        <p:nvPicPr>
          <p:cNvPr id="18434" name="Picture 2"/>
          <p:cNvPicPr>
            <a:picLocks noGrp="1" noChangeAspect="1" noChangeArrowheads="1"/>
          </p:cNvPicPr>
          <p:nvPr>
            <p:ph idx="1"/>
          </p:nvPr>
        </p:nvPicPr>
        <p:blipFill>
          <a:blip r:embed="rId3" cstate="print"/>
          <a:srcRect/>
          <a:stretch>
            <a:fillRect/>
          </a:stretch>
        </p:blipFill>
        <p:spPr bwMode="auto">
          <a:xfrm>
            <a:off x="4876800" y="2057400"/>
            <a:ext cx="3788386" cy="1646509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sp>
        <p:nvSpPr>
          <p:cNvPr id="5" name="Rectangle 4"/>
          <p:cNvSpPr/>
          <p:nvPr/>
        </p:nvSpPr>
        <p:spPr>
          <a:xfrm>
            <a:off x="533400" y="1447800"/>
            <a:ext cx="8229600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en-US" sz="2400" dirty="0" smtClean="0"/>
              <a:t>Indicate how you would connect the multimeter in the following to measure I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, V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 and R</a:t>
            </a:r>
            <a:r>
              <a:rPr lang="en-US" sz="2400" baseline="-25000" dirty="0" smtClean="0"/>
              <a:t>1</a:t>
            </a:r>
            <a:r>
              <a:rPr lang="en-US" sz="2400" dirty="0" smtClean="0"/>
              <a:t>. </a:t>
            </a:r>
            <a:endParaRPr lang="en-US" sz="2400" dirty="0"/>
          </a:p>
        </p:txBody>
      </p:sp>
      <p:sp>
        <p:nvSpPr>
          <p:cNvPr id="6" name="Rectangle 5"/>
          <p:cNvSpPr/>
          <p:nvPr/>
        </p:nvSpPr>
        <p:spPr>
          <a:xfrm>
            <a:off x="-20790" y="1440865"/>
            <a:ext cx="620683" cy="46166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2400" b="1" dirty="0" smtClean="0"/>
              <a:t>Q 2</a:t>
            </a:r>
            <a:endParaRPr lang="en-US" sz="2400" dirty="0"/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284</TotalTime>
  <Words>241</Words>
  <Application>Microsoft Office PowerPoint</Application>
  <PresentationFormat>On-screen Show (4:3)</PresentationFormat>
  <Paragraphs>47</Paragraphs>
  <Slides>18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18</vt:i4>
      </vt:variant>
    </vt:vector>
  </HeadingPairs>
  <TitlesOfParts>
    <vt:vector size="19" baseType="lpstr">
      <vt:lpstr>Office Theme</vt:lpstr>
      <vt:lpstr>Some Problems and solutions related to Lecture 1</vt:lpstr>
      <vt:lpstr>Problems related to scientific notation</vt:lpstr>
      <vt:lpstr>Problems related to scientific notation</vt:lpstr>
      <vt:lpstr>Problems related to scientific notation</vt:lpstr>
      <vt:lpstr>Problems related to Engineering  notation</vt:lpstr>
      <vt:lpstr>Problems related to Engineering  notation</vt:lpstr>
      <vt:lpstr>Problems related to Engineering  notation</vt:lpstr>
      <vt:lpstr>Problems related to Metric Prefix</vt:lpstr>
      <vt:lpstr>Problems related to Metric Unit Conversion</vt:lpstr>
      <vt:lpstr>Problems related to Metric Unit Conversion</vt:lpstr>
      <vt:lpstr>Problems related to Metric Unit Conversion</vt:lpstr>
      <vt:lpstr>Some Problems and solutions related to Lecture 2</vt:lpstr>
      <vt:lpstr>Problems related to Voltage, Current and Resistance</vt:lpstr>
      <vt:lpstr>Problems related to Voltage, Current and Resistance</vt:lpstr>
      <vt:lpstr>Problems related to Voltage, Current and Resistance</vt:lpstr>
      <vt:lpstr>Problems related to Voltage and Current Sources</vt:lpstr>
      <vt:lpstr>Problems related to Basic Circuit Measurement</vt:lpstr>
      <vt:lpstr>Problems related to Basic Circuit Measurement</vt:lpstr>
    </vt:vector>
  </TitlesOfParts>
  <Company/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Problems and solutions</dc:title>
  <dc:creator>Aadil</dc:creator>
  <cp:lastModifiedBy>NTS</cp:lastModifiedBy>
  <cp:revision>101</cp:revision>
  <dcterms:created xsi:type="dcterms:W3CDTF">2006-08-16T00:00:00Z</dcterms:created>
  <dcterms:modified xsi:type="dcterms:W3CDTF">2012-07-07T06:54:53Z</dcterms:modified>
</cp:coreProperties>
</file>