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9" r:id="rId12"/>
    <p:sldId id="281" r:id="rId13"/>
    <p:sldId id="280" r:id="rId14"/>
    <p:sldId id="265" r:id="rId15"/>
    <p:sldId id="269" r:id="rId16"/>
    <p:sldId id="266" r:id="rId17"/>
    <p:sldId id="267" r:id="rId18"/>
    <p:sldId id="268" r:id="rId19"/>
    <p:sldId id="270" r:id="rId20"/>
    <p:sldId id="271" r:id="rId21"/>
    <p:sldId id="282" r:id="rId22"/>
    <p:sldId id="283" r:id="rId23"/>
    <p:sldId id="284" r:id="rId24"/>
    <p:sldId id="285" r:id="rId25"/>
    <p:sldId id="286" r:id="rId26"/>
    <p:sldId id="287" r:id="rId27"/>
    <p:sldId id="272" r:id="rId28"/>
    <p:sldId id="273" r:id="rId29"/>
    <p:sldId id="274" r:id="rId30"/>
    <p:sldId id="275" r:id="rId31"/>
    <p:sldId id="276" r:id="rId32"/>
    <p:sldId id="290" r:id="rId33"/>
    <p:sldId id="288" r:id="rId34"/>
    <p:sldId id="289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291" r:id="rId45"/>
    <p:sldId id="301" r:id="rId46"/>
    <p:sldId id="302" r:id="rId47"/>
    <p:sldId id="278" r:id="rId48"/>
    <p:sldId id="303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Previous Lectures 26-28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Source free RL and RC Circuits.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Unit Step Function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Step Response of RC circuit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Step Response of RL Circuit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SECOND-ORDER CIRCUITS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800" dirty="0" smtClean="0"/>
              <a:t>	A second-order circuit is characterized by a second-order differential equation. It consists of resistors and the equivalent of two energy storage elements.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048000"/>
            <a:ext cx="2841988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3200400"/>
            <a:ext cx="306012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4953000"/>
            <a:ext cx="2869911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4876800"/>
            <a:ext cx="30670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6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u="sng" smtClean="0">
                <a:solidFill>
                  <a:schemeClr val="accent2">
                    <a:lumMod val="75000"/>
                  </a:schemeClr>
                </a:solidFill>
              </a:rPr>
              <a:t>Lecture 29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Circuit Excitation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n-US" b="1" u="sng" dirty="0" smtClean="0"/>
              <a:t>Two ways of excitation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 	</a:t>
            </a:r>
            <a:r>
              <a:rPr lang="en-US" b="1" dirty="0" smtClean="0">
                <a:solidFill>
                  <a:schemeClr val="tx2"/>
                </a:solidFill>
              </a:rPr>
              <a:t>By initial conditions </a:t>
            </a:r>
            <a:r>
              <a:rPr lang="en-US" dirty="0" smtClean="0"/>
              <a:t>of the storage 	elements (These source free circuits will 	give natural responses as expected)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chemeClr val="tx2"/>
                </a:solidFill>
              </a:rPr>
              <a:t>By step inputs: </a:t>
            </a:r>
            <a:r>
              <a:rPr lang="en-US" dirty="0" smtClean="0"/>
              <a:t> 	Circuits are excited by 	independent 	sources. These circuits will 	give both the natural response and the 	forced response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Finding  Initial and Final Values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800" dirty="0" smtClean="0"/>
              <a:t>	We begin our lecture by learning how to obtain </a:t>
            </a:r>
            <a:r>
              <a:rPr lang="en-US" sz="2800" i="1" u="sng" dirty="0" smtClean="0">
                <a:solidFill>
                  <a:srgbClr val="FF0000"/>
                </a:solidFill>
              </a:rPr>
              <a:t>the initial conditions for the circuit variables and their derivatives</a:t>
            </a:r>
            <a:r>
              <a:rPr lang="en-US" sz="2800" dirty="0" smtClean="0"/>
              <a:t>, as this is crucial to analyze second order circuits.</a:t>
            </a:r>
          </a:p>
          <a:p>
            <a:pPr algn="just">
              <a:buNone/>
            </a:pPr>
            <a:endParaRPr lang="en-US" sz="2800" dirty="0" smtClean="0"/>
          </a:p>
          <a:p>
            <a:pPr algn="just">
              <a:buNone/>
            </a:pPr>
            <a:r>
              <a:rPr lang="en-US" sz="2800" dirty="0" smtClean="0"/>
              <a:t>	Perhaps the major problem students face in handling second-order circuits is finding the initial and final conditions on circuit variables. Students are usually comfortable getting the initial and final values of v and i but often have difficulty finding the initial values of their derivatives: </a:t>
            </a:r>
            <a:r>
              <a:rPr lang="en-US" sz="2800" dirty="0" smtClean="0">
                <a:solidFill>
                  <a:srgbClr val="FF0000"/>
                </a:solidFill>
              </a:rPr>
              <a:t>dv/</a:t>
            </a:r>
            <a:r>
              <a:rPr lang="en-US" sz="2800" dirty="0" err="1" smtClean="0">
                <a:solidFill>
                  <a:srgbClr val="FF0000"/>
                </a:solidFill>
              </a:rPr>
              <a:t>dt</a:t>
            </a:r>
            <a:r>
              <a:rPr lang="en-US" sz="2800" dirty="0" smtClean="0">
                <a:solidFill>
                  <a:srgbClr val="FF0000"/>
                </a:solidFill>
              </a:rPr>
              <a:t> and di/</a:t>
            </a:r>
            <a:r>
              <a:rPr lang="en-US" sz="2800" dirty="0" err="1" smtClean="0">
                <a:solidFill>
                  <a:srgbClr val="FF0000"/>
                </a:solidFill>
              </a:rPr>
              <a:t>dt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 smtClean="0">
                <a:solidFill>
                  <a:schemeClr val="tx2"/>
                </a:solidFill>
              </a:rPr>
              <a:t>There are two key points to keep in mind in determining the initial conditions.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800" dirty="0" smtClean="0"/>
              <a:t>	</a:t>
            </a:r>
          </a:p>
          <a:p>
            <a:pPr algn="just">
              <a:buNone/>
            </a:pPr>
            <a:r>
              <a:rPr lang="en-US" sz="2800" dirty="0" smtClean="0"/>
              <a:t>	First—as always in circuit analysis—we must carefully handle the polarity of voltage v(t) across the capacitor and the direction of the current </a:t>
            </a:r>
            <a:r>
              <a:rPr lang="en-US" sz="2800" dirty="0" err="1" smtClean="0"/>
              <a:t>i</a:t>
            </a:r>
            <a:r>
              <a:rPr lang="en-US" sz="2800" dirty="0" smtClean="0"/>
              <a:t>(t) through the inductor. Keep in mind that v and i are defined strictly according to the passive sign convention. One should carefully observe how these are defined and apply them accordingly.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4525963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800" dirty="0" smtClean="0"/>
              <a:t>	Second, keep in mind that the </a:t>
            </a:r>
            <a:r>
              <a:rPr lang="en-US" sz="2800" dirty="0" smtClean="0">
                <a:solidFill>
                  <a:srgbClr val="FF0000"/>
                </a:solidFill>
              </a:rPr>
              <a:t>capacitor voltage is always continuous </a:t>
            </a:r>
            <a:r>
              <a:rPr lang="en-US" sz="2800" dirty="0" smtClean="0"/>
              <a:t>so that</a:t>
            </a:r>
          </a:p>
          <a:p>
            <a:pPr algn="just">
              <a:buNone/>
            </a:pPr>
            <a:r>
              <a:rPr lang="en-US" sz="2800" i="1" dirty="0" smtClean="0"/>
              <a:t>				v(0 </a:t>
            </a:r>
            <a:r>
              <a:rPr lang="en-US" sz="2800" i="1" baseline="30000" dirty="0" smtClean="0"/>
              <a:t>+</a:t>
            </a:r>
            <a:r>
              <a:rPr lang="en-US" sz="2800" i="1" dirty="0" smtClean="0"/>
              <a:t>) = v(0 </a:t>
            </a:r>
            <a:r>
              <a:rPr lang="en-US" sz="2800" i="1" baseline="30000" dirty="0" smtClean="0"/>
              <a:t>−</a:t>
            </a:r>
            <a:r>
              <a:rPr lang="en-US" sz="2800" i="1" dirty="0" smtClean="0"/>
              <a:t>) 	(a)</a:t>
            </a:r>
          </a:p>
          <a:p>
            <a:pPr algn="just">
              <a:buNone/>
            </a:pPr>
            <a:r>
              <a:rPr lang="en-US" sz="2800" dirty="0" smtClean="0"/>
              <a:t>	and the </a:t>
            </a:r>
            <a:r>
              <a:rPr lang="en-US" sz="2800" dirty="0" smtClean="0">
                <a:solidFill>
                  <a:srgbClr val="FF0000"/>
                </a:solidFill>
              </a:rPr>
              <a:t>inductor current is always continuous </a:t>
            </a:r>
            <a:r>
              <a:rPr lang="en-US" sz="2800" dirty="0" smtClean="0"/>
              <a:t>so that</a:t>
            </a:r>
          </a:p>
          <a:p>
            <a:pPr algn="just">
              <a:buNone/>
            </a:pPr>
            <a:r>
              <a:rPr lang="en-US" sz="2800" i="1" dirty="0" smtClean="0"/>
              <a:t>				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(0 </a:t>
            </a:r>
            <a:r>
              <a:rPr lang="en-US" sz="2800" i="1" baseline="30000" dirty="0" smtClean="0"/>
              <a:t>+</a:t>
            </a:r>
            <a:r>
              <a:rPr lang="en-US" sz="2800" i="1" dirty="0" smtClean="0"/>
              <a:t>) =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(0 </a:t>
            </a:r>
            <a:r>
              <a:rPr lang="en-US" sz="2800" i="1" baseline="30000" dirty="0" smtClean="0"/>
              <a:t>−</a:t>
            </a:r>
            <a:r>
              <a:rPr lang="en-US" sz="2800" i="1" dirty="0" smtClean="0"/>
              <a:t>) 		(b)</a:t>
            </a:r>
          </a:p>
          <a:p>
            <a:pPr algn="just">
              <a:buNone/>
            </a:pPr>
            <a:r>
              <a:rPr lang="en-US" sz="2800" dirty="0" smtClean="0"/>
              <a:t>	where </a:t>
            </a:r>
            <a:r>
              <a:rPr lang="en-US" sz="2800" i="1" dirty="0" smtClean="0"/>
              <a:t>t = 0 </a:t>
            </a:r>
            <a:r>
              <a:rPr lang="en-US" sz="2800" i="1" baseline="30000" dirty="0" smtClean="0"/>
              <a:t>−</a:t>
            </a:r>
            <a:r>
              <a:rPr lang="en-US" sz="2800" i="1" dirty="0" smtClean="0"/>
              <a:t> denotes the time just before a switching event and t = 0 </a:t>
            </a:r>
            <a:r>
              <a:rPr lang="en-US" sz="2800" i="1" baseline="30000" dirty="0" smtClean="0"/>
              <a:t>+</a:t>
            </a:r>
            <a:r>
              <a:rPr lang="en-US" sz="2800" i="1" dirty="0" smtClean="0"/>
              <a:t> is </a:t>
            </a:r>
            <a:r>
              <a:rPr lang="en-US" sz="2800" dirty="0" smtClean="0"/>
              <a:t>the time just after the switching event, assuming that the switching event takes place at </a:t>
            </a:r>
            <a:r>
              <a:rPr lang="en-US" sz="2800" i="1" dirty="0" smtClean="0"/>
              <a:t>t = 0. </a:t>
            </a:r>
            <a:r>
              <a:rPr lang="en-US" sz="2800" dirty="0" smtClean="0"/>
              <a:t>Therefore, in finding initial conditions, we first focus on those variables that cannot change abruptly, capacitor voltage and inductor current, by applying Eq. (a &amp; b).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The switch in the Fig. has been closed for a long time. It is open at </a:t>
            </a:r>
            <a:r>
              <a:rPr lang="en-US" sz="2000" i="1" dirty="0" smtClean="0"/>
              <a:t>t = 0. 	</a:t>
            </a:r>
            <a:r>
              <a:rPr lang="it-IT" sz="2000" dirty="0" smtClean="0"/>
              <a:t>Find:  (a) </a:t>
            </a:r>
            <a:r>
              <a:rPr lang="it-IT" sz="2000" i="1" dirty="0" smtClean="0"/>
              <a:t>i(0</a:t>
            </a:r>
            <a:r>
              <a:rPr lang="it-IT" sz="2000" i="1" baseline="30000" dirty="0" smtClean="0"/>
              <a:t>+</a:t>
            </a:r>
            <a:r>
              <a:rPr lang="it-IT" sz="2000" i="1" dirty="0" smtClean="0"/>
              <a:t>), v(0</a:t>
            </a:r>
            <a:r>
              <a:rPr lang="it-IT" sz="2000" i="1" baseline="30000" dirty="0" smtClean="0"/>
              <a:t>+</a:t>
            </a:r>
            <a:r>
              <a:rPr lang="it-IT" sz="2000" i="1" dirty="0" smtClean="0"/>
              <a:t>), (b) di(0</a:t>
            </a:r>
            <a:r>
              <a:rPr lang="it-IT" sz="2000" i="1" baseline="30000" dirty="0" smtClean="0"/>
              <a:t>+</a:t>
            </a:r>
            <a:r>
              <a:rPr lang="it-IT" sz="2000" i="1" dirty="0" smtClean="0"/>
              <a:t>)/dt , dv(0</a:t>
            </a:r>
            <a:r>
              <a:rPr lang="it-IT" sz="2000" i="1" baseline="30000" dirty="0" smtClean="0"/>
              <a:t>+</a:t>
            </a:r>
            <a:r>
              <a:rPr lang="it-IT" sz="2000" i="1" dirty="0" smtClean="0"/>
              <a:t>)/dt , (c) i(∞), v(∞).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600200"/>
            <a:ext cx="3571875" cy="1610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04800"/>
            <a:ext cx="3571875" cy="1610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04800"/>
            <a:ext cx="3571875" cy="1610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of  following Fig. , calculate: (a) </a:t>
            </a:r>
            <a:r>
              <a:rPr lang="en-US" sz="2000" i="1" dirty="0" err="1" smtClean="0"/>
              <a:t>i</a:t>
            </a:r>
            <a:r>
              <a:rPr lang="en-US" sz="2000" i="1" baseline="-25000" dirty="0" err="1" smtClean="0"/>
              <a:t>L</a:t>
            </a:r>
            <a:r>
              <a:rPr lang="en-US" sz="2000" i="1" dirty="0" smtClean="0"/>
              <a:t>(0</a:t>
            </a:r>
            <a:r>
              <a:rPr lang="en-US" sz="2000" i="1" baseline="30000" dirty="0" smtClean="0"/>
              <a:t>+</a:t>
            </a:r>
            <a:r>
              <a:rPr lang="en-US" sz="2000" i="1" dirty="0" smtClean="0"/>
              <a:t>), v</a:t>
            </a:r>
            <a:r>
              <a:rPr lang="en-US" sz="2000" i="1" baseline="-25000" dirty="0" smtClean="0"/>
              <a:t>C</a:t>
            </a:r>
            <a:r>
              <a:rPr lang="en-US" sz="2000" i="1" dirty="0" smtClean="0"/>
              <a:t>(0</a:t>
            </a:r>
            <a:r>
              <a:rPr lang="en-US" sz="2000" i="1" baseline="30000" dirty="0" smtClean="0"/>
              <a:t>+</a:t>
            </a:r>
            <a:r>
              <a:rPr lang="en-US" sz="2000" i="1" dirty="0" smtClean="0"/>
              <a:t>), v</a:t>
            </a:r>
            <a:r>
              <a:rPr lang="en-US" sz="2000" i="1" baseline="-25000" dirty="0" smtClean="0"/>
              <a:t>R</a:t>
            </a:r>
            <a:r>
              <a:rPr lang="en-US" sz="2000" i="1" dirty="0" smtClean="0"/>
              <a:t>(0</a:t>
            </a:r>
            <a:r>
              <a:rPr lang="en-US" sz="2000" i="1" baseline="30000" dirty="0" smtClean="0"/>
              <a:t>+</a:t>
            </a:r>
            <a:r>
              <a:rPr lang="en-US" sz="2000" i="1" dirty="0" smtClean="0"/>
              <a:t>), </a:t>
            </a:r>
            <a:r>
              <a:rPr lang="en-US" sz="2000" dirty="0" smtClean="0"/>
              <a:t>(b) 	</a:t>
            </a:r>
            <a:r>
              <a:rPr lang="en-US" sz="2000" i="1" dirty="0" err="1" smtClean="0"/>
              <a:t>di</a:t>
            </a:r>
            <a:r>
              <a:rPr lang="en-US" sz="2000" i="1" baseline="-25000" dirty="0" err="1" smtClean="0"/>
              <a:t>L</a:t>
            </a:r>
            <a:r>
              <a:rPr lang="en-US" sz="2000" i="1" dirty="0" smtClean="0"/>
              <a:t>(0</a:t>
            </a:r>
            <a:r>
              <a:rPr lang="en-US" sz="2000" i="1" baseline="30000" dirty="0" smtClean="0"/>
              <a:t>+</a:t>
            </a:r>
            <a:r>
              <a:rPr lang="en-US" sz="2000" i="1" dirty="0" smtClean="0"/>
              <a:t>)/</a:t>
            </a:r>
            <a:r>
              <a:rPr lang="en-US" sz="2000" i="1" dirty="0" err="1" smtClean="0"/>
              <a:t>dt</a:t>
            </a:r>
            <a:r>
              <a:rPr lang="en-US" sz="2000" i="1" dirty="0" smtClean="0"/>
              <a:t> , </a:t>
            </a:r>
            <a:r>
              <a:rPr lang="en-US" sz="2000" i="1" dirty="0" err="1" smtClean="0"/>
              <a:t>dv</a:t>
            </a:r>
            <a:r>
              <a:rPr lang="en-US" sz="2000" i="1" baseline="-25000" dirty="0" err="1" smtClean="0"/>
              <a:t>C</a:t>
            </a:r>
            <a:r>
              <a:rPr lang="en-US" sz="2000" i="1" dirty="0" smtClean="0"/>
              <a:t>(0</a:t>
            </a:r>
            <a:r>
              <a:rPr lang="en-US" sz="2000" i="1" baseline="30000" dirty="0" smtClean="0"/>
              <a:t>+</a:t>
            </a:r>
            <a:r>
              <a:rPr lang="en-US" sz="2000" i="1" dirty="0" smtClean="0"/>
              <a:t>)/</a:t>
            </a:r>
            <a:r>
              <a:rPr lang="en-US" sz="2000" i="1" dirty="0" err="1" smtClean="0"/>
              <a:t>dt</a:t>
            </a:r>
            <a:r>
              <a:rPr lang="en-US" sz="2000" i="1" dirty="0" smtClean="0"/>
              <a:t> , </a:t>
            </a:r>
            <a:r>
              <a:rPr lang="en-US" sz="2000" i="1" dirty="0" err="1" smtClean="0"/>
              <a:t>dv</a:t>
            </a:r>
            <a:r>
              <a:rPr lang="en-US" sz="2000" i="1" baseline="-25000" dirty="0" err="1" smtClean="0"/>
              <a:t>R</a:t>
            </a:r>
            <a:r>
              <a:rPr lang="en-US" sz="2000" i="1" dirty="0" smtClean="0"/>
              <a:t>(0</a:t>
            </a:r>
            <a:r>
              <a:rPr lang="en-US" sz="2000" i="1" baseline="30000" dirty="0" smtClean="0"/>
              <a:t>+</a:t>
            </a:r>
            <a:r>
              <a:rPr lang="en-US" sz="2000" i="1" dirty="0" smtClean="0"/>
              <a:t>)/</a:t>
            </a:r>
            <a:r>
              <a:rPr lang="en-US" sz="2000" i="1" dirty="0" err="1" smtClean="0"/>
              <a:t>dt</a:t>
            </a:r>
            <a:r>
              <a:rPr lang="en-US" sz="2000" i="1" dirty="0" smtClean="0"/>
              <a:t> , (c) </a:t>
            </a:r>
            <a:r>
              <a:rPr lang="en-US" sz="2000" i="1" dirty="0" err="1" smtClean="0"/>
              <a:t>i</a:t>
            </a:r>
            <a:r>
              <a:rPr lang="en-US" sz="2000" i="1" baseline="-25000" dirty="0" err="1" smtClean="0"/>
              <a:t>L</a:t>
            </a:r>
            <a:r>
              <a:rPr lang="en-US" sz="2000" i="1" dirty="0" smtClean="0"/>
              <a:t>(∞), v</a:t>
            </a:r>
            <a:r>
              <a:rPr lang="en-US" sz="2000" i="1" baseline="-25000" dirty="0" smtClean="0"/>
              <a:t>C</a:t>
            </a:r>
            <a:r>
              <a:rPr lang="en-US" sz="2000" i="1" dirty="0" smtClean="0"/>
              <a:t>(∞), v</a:t>
            </a:r>
            <a:r>
              <a:rPr lang="en-US" sz="2000" i="1" baseline="-25000" dirty="0" smtClean="0"/>
              <a:t>R</a:t>
            </a:r>
            <a:r>
              <a:rPr lang="en-US" sz="2000" i="1" dirty="0" smtClean="0"/>
              <a:t>(∞).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1319" y="1524000"/>
            <a:ext cx="3912681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The Source-Free RLC Circuit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371600"/>
            <a:ext cx="286602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Overdamped Case (</a:t>
            </a:r>
            <a:r>
              <a:rPr lang="el-GR" sz="3600" b="1" i="1" dirty="0" smtClean="0"/>
              <a:t>α &gt; ω0)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	The response is </a:t>
            </a:r>
          </a:p>
          <a:p>
            <a:endParaRPr lang="en-US" sz="2400" i="1" dirty="0" smtClean="0"/>
          </a:p>
          <a:p>
            <a:endParaRPr lang="en-US" sz="2400" i="1" dirty="0" smtClean="0"/>
          </a:p>
          <a:p>
            <a:pPr>
              <a:buNone/>
            </a:pPr>
            <a:r>
              <a:rPr lang="en-US" sz="2400" dirty="0" smtClean="0"/>
              <a:t>	which decays and approaches zero as </a:t>
            </a:r>
            <a:r>
              <a:rPr lang="en-US" sz="2400" i="1" dirty="0" smtClean="0"/>
              <a:t>t increases. </a:t>
            </a:r>
            <a:endParaRPr lang="en-US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3505200"/>
            <a:ext cx="3857625" cy="300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2133600"/>
            <a:ext cx="2945196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Critically Damped Case (</a:t>
            </a:r>
            <a:r>
              <a:rPr lang="en-US" sz="3600" b="1" i="1" dirty="0" smtClean="0"/>
              <a:t>α = ω0)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400" dirty="0" smtClean="0"/>
              <a:t>	T</a:t>
            </a:r>
            <a:r>
              <a:rPr lang="en-US" sz="2400" i="1" dirty="0" smtClean="0"/>
              <a:t>he natural response of the critically </a:t>
            </a:r>
            <a:r>
              <a:rPr lang="en-US" sz="2400" dirty="0" smtClean="0"/>
              <a:t>damped circuit is a sum of two terms: a negative exponential and a</a:t>
            </a:r>
          </a:p>
          <a:p>
            <a:pPr algn="just">
              <a:buNone/>
            </a:pPr>
            <a:r>
              <a:rPr lang="en-US" sz="2400" dirty="0" smtClean="0"/>
              <a:t>	negative exponential multiplied by a linear term, or</a:t>
            </a:r>
          </a:p>
          <a:p>
            <a:pPr algn="just">
              <a:buNone/>
            </a:pPr>
            <a:r>
              <a:rPr lang="fr-FR" sz="2400" i="1" dirty="0" smtClean="0"/>
              <a:t>	</a:t>
            </a:r>
          </a:p>
          <a:p>
            <a:pPr algn="just">
              <a:buNone/>
            </a:pPr>
            <a:r>
              <a:rPr lang="en-US" sz="2400" dirty="0" smtClean="0"/>
              <a:t>	A typical critically damped response is shown in Fig.  In fact, it is a sketch of </a:t>
            </a:r>
            <a:r>
              <a:rPr lang="en-US" sz="2400" i="1" dirty="0" err="1" smtClean="0"/>
              <a:t>i</a:t>
            </a:r>
            <a:r>
              <a:rPr lang="en-US" sz="2400" i="1" dirty="0" smtClean="0"/>
              <a:t>(t) = te</a:t>
            </a:r>
            <a:r>
              <a:rPr lang="en-US" sz="2400" i="1" baseline="30000" dirty="0" smtClean="0"/>
              <a:t>−αt </a:t>
            </a:r>
            <a:r>
              <a:rPr lang="en-US" sz="2400" i="1" dirty="0" smtClean="0"/>
              <a:t>, which reaches a maximum value of e</a:t>
            </a:r>
            <a:r>
              <a:rPr lang="en-US" sz="2400" i="1" baseline="30000" dirty="0" smtClean="0"/>
              <a:t>−1</a:t>
            </a:r>
            <a:r>
              <a:rPr lang="en-US" sz="2400" i="1" dirty="0" smtClean="0"/>
              <a:t>/α at t = 1/α, one time constant, and then decays all the way to zero</a:t>
            </a:r>
            <a:endParaRPr lang="en-US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4267200"/>
            <a:ext cx="2876550" cy="2432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2590800"/>
            <a:ext cx="33559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Underdamped Case (</a:t>
            </a:r>
            <a:r>
              <a:rPr lang="el-GR" sz="3600" b="1" i="1" dirty="0" smtClean="0"/>
              <a:t>α &lt; ω0)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	With the presence of sine and cosine functions, it is clear that the natural response for this case is exponentially damped and oscillatory in nature.</a:t>
            </a:r>
            <a:endParaRPr lang="en-US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581400"/>
            <a:ext cx="4611208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524000"/>
            <a:ext cx="397933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Key Points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800" dirty="0" smtClean="0"/>
              <a:t>	Once the inductor current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(t) is found for the RLC series circuit</a:t>
            </a:r>
            <a:r>
              <a:rPr lang="en-US" sz="2800" dirty="0" smtClean="0"/>
              <a:t>, other circuit quantities such as individual element voltages can easily be found. For example, the resistor voltage is </a:t>
            </a:r>
            <a:r>
              <a:rPr lang="en-US" sz="2800" i="1" dirty="0" smtClean="0"/>
              <a:t>v</a:t>
            </a:r>
            <a:r>
              <a:rPr lang="en-US" sz="2800" i="1" baseline="-25000" dirty="0" smtClean="0"/>
              <a:t>R</a:t>
            </a:r>
            <a:r>
              <a:rPr lang="en-US" sz="2800" i="1" dirty="0" smtClean="0"/>
              <a:t> = Ri, and the </a:t>
            </a:r>
            <a:r>
              <a:rPr lang="en-US" sz="2800" dirty="0" smtClean="0"/>
              <a:t>inductor voltage is </a:t>
            </a:r>
            <a:r>
              <a:rPr lang="en-US" sz="2800" i="1" dirty="0" smtClean="0"/>
              <a:t>v</a:t>
            </a:r>
            <a:r>
              <a:rPr lang="en-US" sz="2800" i="1" baseline="-25000" dirty="0" smtClean="0"/>
              <a:t>L</a:t>
            </a:r>
            <a:r>
              <a:rPr lang="en-US" sz="2800" i="1" dirty="0" smtClean="0"/>
              <a:t> = L di/</a:t>
            </a:r>
            <a:r>
              <a:rPr lang="en-US" sz="2800" i="1" dirty="0" err="1" smtClean="0"/>
              <a:t>dt</a:t>
            </a:r>
            <a:r>
              <a:rPr lang="en-US" sz="2800" i="1" dirty="0" smtClean="0"/>
              <a:t>. The inductor current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(t) is selected </a:t>
            </a:r>
            <a:r>
              <a:rPr lang="en-US" sz="2800" dirty="0" smtClean="0"/>
              <a:t>as the key variable to be determined first in order to take advantage of following Eq. because the inductor current is always continuous so that</a:t>
            </a:r>
          </a:p>
          <a:p>
            <a:pPr>
              <a:buNone/>
            </a:pPr>
            <a:r>
              <a:rPr lang="en-US" sz="2800" i="1" dirty="0" smtClean="0"/>
              <a:t>				      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(0</a:t>
            </a:r>
            <a:r>
              <a:rPr lang="en-US" sz="2800" i="1" baseline="30000" dirty="0" smtClean="0"/>
              <a:t>+</a:t>
            </a:r>
            <a:r>
              <a:rPr lang="en-US" sz="2800" i="1" dirty="0" smtClean="0"/>
              <a:t>) =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(0</a:t>
            </a:r>
            <a:r>
              <a:rPr lang="en-US" sz="2800" i="1" baseline="30000" dirty="0" smtClean="0"/>
              <a:t>−</a:t>
            </a:r>
            <a:r>
              <a:rPr lang="en-US" sz="2800" i="1" dirty="0" smtClean="0"/>
              <a:t>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following Fig., R = 40</a:t>
            </a:r>
            <a:r>
              <a:rPr lang="el-GR" sz="2000" dirty="0" smtClean="0"/>
              <a:t>Ω</a:t>
            </a:r>
            <a:r>
              <a:rPr lang="en-US" sz="2000" dirty="0" smtClean="0"/>
              <a:t>, L = 4 H, and C = 1/4 F. Calculate the 	characteristic roots of the circuit. Is the natural response overdamped, 	underdamped, or critically damped?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524000"/>
            <a:ext cx="286602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in the circuit in the following Fig. Assume that the circuit has 	reached steady state at t = 0</a:t>
            </a:r>
            <a:r>
              <a:rPr lang="en-US" sz="2000" baseline="30000" dirty="0" smtClean="0"/>
              <a:t>−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371600"/>
            <a:ext cx="3281428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The Source Free Parallel RLC Circuit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371600"/>
            <a:ext cx="3387391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Key Points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	Having found the capacitor voltage v(t) for the parallel RLC circuit, we can readily obtain other circuit quantities such as individual element currents. For example, the resistor current is i</a:t>
            </a:r>
            <a:r>
              <a:rPr lang="en-US" sz="2400" baseline="-25000" dirty="0" smtClean="0"/>
              <a:t>R</a:t>
            </a:r>
            <a:r>
              <a:rPr lang="en-US" sz="2400" dirty="0" smtClean="0"/>
              <a:t> =v/R and the capacitor voltage is v</a:t>
            </a:r>
            <a:r>
              <a:rPr lang="en-US" sz="2400" baseline="-25000" dirty="0" smtClean="0"/>
              <a:t>C</a:t>
            </a:r>
            <a:r>
              <a:rPr lang="en-US" sz="2400" dirty="0" smtClean="0"/>
              <a:t> = C dv/</a:t>
            </a:r>
            <a:r>
              <a:rPr lang="en-US" sz="2400" dirty="0" err="1" smtClean="0"/>
              <a:t>dt</a:t>
            </a:r>
            <a:r>
              <a:rPr lang="en-US" sz="2400" dirty="0" smtClean="0"/>
              <a:t>. We have selected the capacitor voltage v(t) as the key variable to be determined first in	order to take advantage of  following Eq.</a:t>
            </a:r>
          </a:p>
          <a:p>
            <a:pPr algn="just">
              <a:buNone/>
            </a:pPr>
            <a:r>
              <a:rPr lang="en-US" sz="2400" dirty="0" smtClean="0"/>
              <a:t>					v(0</a:t>
            </a:r>
            <a:r>
              <a:rPr lang="en-US" sz="2400" baseline="30000" dirty="0" smtClean="0"/>
              <a:t>+</a:t>
            </a:r>
            <a:r>
              <a:rPr lang="en-US" sz="2400" dirty="0" smtClean="0"/>
              <a:t>) = v(0</a:t>
            </a:r>
            <a:r>
              <a:rPr lang="en-US" sz="2400" baseline="30000" dirty="0" smtClean="0"/>
              <a:t>−</a:t>
            </a:r>
            <a:r>
              <a:rPr lang="en-US" sz="2400" dirty="0" smtClean="0"/>
              <a:t>)</a:t>
            </a:r>
          </a:p>
          <a:p>
            <a:pPr algn="just">
              <a:buNone/>
            </a:pPr>
            <a:r>
              <a:rPr lang="en-US" sz="2400" dirty="0" smtClean="0"/>
              <a:t>	Because the capacitor voltage is always continuous.</a:t>
            </a:r>
          </a:p>
          <a:p>
            <a:pPr algn="just">
              <a:buNone/>
            </a:pPr>
            <a:r>
              <a:rPr lang="en-US" sz="2400" dirty="0" smtClean="0"/>
              <a:t>	Notice that we first found the inductor current i(t) for the RLC series circuit, whereas we first found the capacitor voltage v(t) for the parallel RLC circuit</a:t>
            </a:r>
            <a:endParaRPr lang="en-US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br>
              <a:rPr lang="en-US" sz="2000" b="1" dirty="0" smtClean="0"/>
            </a:br>
            <a:r>
              <a:rPr lang="en-US" sz="2000" b="1" dirty="0" smtClean="0"/>
              <a:t>	</a:t>
            </a:r>
            <a:r>
              <a:rPr lang="en-US" sz="2000" dirty="0" smtClean="0"/>
              <a:t>In the parallel circuit of following Fig., find </a:t>
            </a:r>
            <a:r>
              <a:rPr lang="en-US" sz="2000" i="1" dirty="0" smtClean="0"/>
              <a:t>v(t) for t &gt; 0, assuming 	v(0) = 5 V,  i(0) = 0,  L = 1 H, and C = 10 mF. </a:t>
            </a:r>
            <a:br>
              <a:rPr lang="en-US" sz="2000" i="1" dirty="0" smtClean="0"/>
            </a:br>
            <a:r>
              <a:rPr lang="en-US" sz="2000" i="1" dirty="0" smtClean="0"/>
              <a:t>	Consider these cases: </a:t>
            </a:r>
            <a:r>
              <a:rPr lang="pt-BR" sz="2000" i="1" dirty="0" smtClean="0"/>
              <a:t>R = 1.923 , R = 5 , and R = 6.25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752600"/>
            <a:ext cx="3253806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Notice that by increasing the value of </a:t>
            </a:r>
            <a:r>
              <a:rPr lang="en-US" sz="2400" i="1" dirty="0" smtClean="0"/>
              <a:t>R, the degree of damping</a:t>
            </a:r>
            <a:br>
              <a:rPr lang="en-US" sz="2400" i="1" dirty="0" smtClean="0"/>
            </a:br>
            <a:r>
              <a:rPr lang="en-US" sz="2400" dirty="0" smtClean="0"/>
              <a:t>decreases and the responses differ. Following Figure plots the three cases.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133600"/>
            <a:ext cx="5934517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v(t) for t &gt; 0 in the RLC circuit of  following Fig.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371600"/>
            <a:ext cx="4380261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Step Response of a Series RLC Circuit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295400"/>
            <a:ext cx="3933825" cy="199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dirty="0" smtClean="0"/>
              <a:t>Thus, the complete solutions for the overdamped, underdamped, and critically damped cases are: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229600" cy="4525963"/>
          </a:xfrm>
        </p:spPr>
        <p:txBody>
          <a:bodyPr>
            <a:noAutofit/>
          </a:bodyPr>
          <a:lstStyle/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>
              <a:buNone/>
            </a:pPr>
            <a:r>
              <a:rPr lang="en-US" sz="2400" dirty="0" smtClean="0"/>
              <a:t>	</a:t>
            </a:r>
          </a:p>
          <a:p>
            <a:pPr algn="just"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latin typeface="+mj-lt"/>
              </a:rPr>
              <a:t>The values of the constants A1 and A2 are obtained from the initial conditions: v(0) and dv(0)/</a:t>
            </a:r>
            <a:r>
              <a:rPr lang="en-US" sz="2400" dirty="0" err="1" smtClean="0">
                <a:latin typeface="+mj-lt"/>
              </a:rPr>
              <a:t>dt</a:t>
            </a:r>
            <a:r>
              <a:rPr lang="en-US" sz="2400" dirty="0" smtClean="0">
                <a:latin typeface="+mj-lt"/>
              </a:rPr>
              <a:t> . Keep in mind that v and i are, respectively, the voltage across the capacitor and the current through the inductor. Therefore, the above Eq.  only applies for finding v. But once the capacitor voltage v</a:t>
            </a:r>
            <a:r>
              <a:rPr lang="en-US" sz="2400" baseline="-25000" dirty="0" smtClean="0">
                <a:latin typeface="+mj-lt"/>
              </a:rPr>
              <a:t>C</a:t>
            </a:r>
            <a:r>
              <a:rPr lang="en-US" sz="2400" dirty="0" smtClean="0">
                <a:latin typeface="+mj-lt"/>
              </a:rPr>
              <a:t> = v is known, we can determine i = C dv/</a:t>
            </a:r>
            <a:r>
              <a:rPr lang="en-US" sz="2400" dirty="0" err="1" smtClean="0">
                <a:latin typeface="+mj-lt"/>
              </a:rPr>
              <a:t>dt</a:t>
            </a:r>
            <a:r>
              <a:rPr lang="en-US" sz="2400" dirty="0" smtClean="0">
                <a:latin typeface="+mj-lt"/>
              </a:rPr>
              <a:t>, which is the same current through the capacitor, inductor, and resistor. Hence, the voltage across the resistor is v</a:t>
            </a:r>
            <a:r>
              <a:rPr lang="en-US" sz="2400" baseline="-25000" dirty="0" smtClean="0">
                <a:latin typeface="+mj-lt"/>
              </a:rPr>
              <a:t>R</a:t>
            </a:r>
            <a:r>
              <a:rPr lang="en-US" sz="2400" dirty="0" smtClean="0">
                <a:latin typeface="+mj-lt"/>
              </a:rPr>
              <a:t> = iR, while the inductor voltage is v</a:t>
            </a:r>
            <a:r>
              <a:rPr lang="en-US" sz="2400" baseline="-25000" dirty="0" smtClean="0">
                <a:latin typeface="+mj-lt"/>
              </a:rPr>
              <a:t>L</a:t>
            </a:r>
            <a:r>
              <a:rPr lang="en-US" sz="2400" dirty="0" smtClean="0">
                <a:latin typeface="+mj-lt"/>
              </a:rPr>
              <a:t> = L di/</a:t>
            </a:r>
            <a:r>
              <a:rPr lang="en-US" sz="2400" dirty="0" err="1" smtClean="0">
                <a:latin typeface="+mj-lt"/>
              </a:rPr>
              <a:t>dt</a:t>
            </a:r>
            <a:r>
              <a:rPr lang="en-US" sz="2400" dirty="0" smtClean="0">
                <a:latin typeface="+mj-lt"/>
              </a:rPr>
              <a:t>.</a:t>
            </a:r>
            <a:endParaRPr lang="en-US" sz="2400" dirty="0">
              <a:latin typeface="+mj-lt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00200"/>
            <a:ext cx="7657515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STEP RESPONSE OF A PARALLEL RLC CIRCUIT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1329" y="1447800"/>
            <a:ext cx="4192671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dirty="0" smtClean="0"/>
              <a:t>Thus, the complete solutions for the overdamped, underdamped, and critically damped cases are: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r>
              <a:rPr lang="en-US" sz="2400" dirty="0" smtClean="0"/>
              <a:t>	</a:t>
            </a:r>
          </a:p>
          <a:p>
            <a:pPr algn="just">
              <a:buNone/>
            </a:pPr>
            <a:r>
              <a:rPr lang="en-US" sz="2400" dirty="0" smtClean="0"/>
              <a:t>	The constants </a:t>
            </a:r>
            <a:r>
              <a:rPr lang="en-US" sz="2400" i="1" dirty="0" smtClean="0"/>
              <a:t>A1 and A2 in each case can be determined from the initial </a:t>
            </a:r>
            <a:r>
              <a:rPr lang="en-US" sz="2400" dirty="0" smtClean="0"/>
              <a:t>conditions for </a:t>
            </a:r>
            <a:r>
              <a:rPr lang="en-US" sz="2400" i="1" dirty="0" smtClean="0"/>
              <a:t>i and di/</a:t>
            </a:r>
            <a:r>
              <a:rPr lang="en-US" sz="2400" i="1" dirty="0" err="1" smtClean="0"/>
              <a:t>dt</a:t>
            </a:r>
            <a:r>
              <a:rPr lang="en-US" sz="2400" i="1" dirty="0" smtClean="0"/>
              <a:t> . Again, we should keep in mind that above Eq. </a:t>
            </a:r>
            <a:r>
              <a:rPr lang="en-US" sz="2400" dirty="0" smtClean="0"/>
              <a:t>only applies for finding the inductor current </a:t>
            </a:r>
            <a:r>
              <a:rPr lang="en-US" sz="2400" i="1" dirty="0" smtClean="0"/>
              <a:t>i. But once the inductor current </a:t>
            </a:r>
            <a:r>
              <a:rPr lang="en-US" sz="2400" i="1" dirty="0" err="1" smtClean="0"/>
              <a:t>i</a:t>
            </a:r>
            <a:r>
              <a:rPr lang="en-US" sz="2400" i="1" baseline="-25000" dirty="0" err="1" smtClean="0"/>
              <a:t>L</a:t>
            </a:r>
            <a:r>
              <a:rPr lang="en-US" sz="2400" i="1" dirty="0" smtClean="0"/>
              <a:t> = i is known, we can find v = L di/</a:t>
            </a:r>
            <a:r>
              <a:rPr lang="en-US" sz="2400" i="1" dirty="0" err="1" smtClean="0"/>
              <a:t>dt</a:t>
            </a:r>
            <a:r>
              <a:rPr lang="en-US" sz="2400" i="1" dirty="0" smtClean="0"/>
              <a:t>, which is the same voltage </a:t>
            </a:r>
            <a:r>
              <a:rPr lang="en-US" sz="2400" dirty="0" smtClean="0"/>
              <a:t>across inductor, capacitor, and resistor. Hence, the current through the resistor is </a:t>
            </a:r>
            <a:r>
              <a:rPr lang="en-US" sz="2400" i="1" dirty="0" smtClean="0"/>
              <a:t>i</a:t>
            </a:r>
            <a:r>
              <a:rPr lang="en-US" sz="2400" i="1" baseline="-25000" dirty="0" smtClean="0"/>
              <a:t>R</a:t>
            </a:r>
            <a:r>
              <a:rPr lang="en-US" sz="2400" i="1" dirty="0" smtClean="0"/>
              <a:t> = v/R, while the capacitor current is </a:t>
            </a:r>
            <a:r>
              <a:rPr lang="en-US" sz="2400" i="1" dirty="0" err="1" smtClean="0"/>
              <a:t>i</a:t>
            </a:r>
            <a:r>
              <a:rPr lang="en-US" sz="2400" i="1" baseline="-25000" dirty="0" err="1" smtClean="0"/>
              <a:t>C</a:t>
            </a:r>
            <a:r>
              <a:rPr lang="en-US" sz="2400" i="1" dirty="0" smtClean="0"/>
              <a:t> = C dv/</a:t>
            </a:r>
            <a:r>
              <a:rPr lang="en-US" sz="2400" i="1" dirty="0" err="1" smtClean="0"/>
              <a:t>dt</a:t>
            </a:r>
            <a:r>
              <a:rPr lang="en-US" sz="2400" i="1" dirty="0" smtClean="0"/>
              <a:t>.</a:t>
            </a:r>
            <a:endParaRPr lang="en-US" sz="2400" dirty="0" smtClean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600200"/>
            <a:ext cx="695194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</TotalTime>
  <Words>157</Words>
  <Application>Microsoft Office PowerPoint</Application>
  <PresentationFormat>On-screen Show (4:3)</PresentationFormat>
  <Paragraphs>67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Previous Lectures 26-28</vt:lpstr>
      <vt:lpstr>SECOND-ORDER CIRCUITS</vt:lpstr>
      <vt:lpstr>Circuit Excitation</vt:lpstr>
      <vt:lpstr>Finding  Initial and Final Values</vt:lpstr>
      <vt:lpstr>There are two key points to keep in mind in determining the initial conditions.</vt:lpstr>
      <vt:lpstr>Slide 6</vt:lpstr>
      <vt:lpstr>Example   The switch in the Fig. has been closed for a long time. It is open at t = 0.  Find:  (a) i(0+), v(0+), (b) di(0+)/dt , dv(0+)/dt , (c) i(∞), v(∞).</vt:lpstr>
      <vt:lpstr>Slide 8</vt:lpstr>
      <vt:lpstr>Slide 9</vt:lpstr>
      <vt:lpstr>Example   In the circuit of  following Fig. , calculate: (a) iL(0+), vC(0+), vR(0+), (b)  diL(0+)/dt , dvC(0+)/dt , dvR(0+)/dt , (c) iL(∞), vC(∞), vR(∞).</vt:lpstr>
      <vt:lpstr>Slide 11</vt:lpstr>
      <vt:lpstr>Slide 12</vt:lpstr>
      <vt:lpstr>Slide 13</vt:lpstr>
      <vt:lpstr>Slide 14</vt:lpstr>
      <vt:lpstr>The Source-Free RLC Circuit</vt:lpstr>
      <vt:lpstr>Slide 16</vt:lpstr>
      <vt:lpstr>Slide 17</vt:lpstr>
      <vt:lpstr>Slide 18</vt:lpstr>
      <vt:lpstr>Overdamped Case (α &gt; ω0)</vt:lpstr>
      <vt:lpstr>Slide 20</vt:lpstr>
      <vt:lpstr>Slide 21</vt:lpstr>
      <vt:lpstr>Slide 22</vt:lpstr>
      <vt:lpstr>Critically Damped Case (α = ω0)</vt:lpstr>
      <vt:lpstr>Slide 24</vt:lpstr>
      <vt:lpstr>Underdamped Case (α &lt; ω0)</vt:lpstr>
      <vt:lpstr>Key Points</vt:lpstr>
      <vt:lpstr>Example   In the following Fig., R = 40Ω, L = 4 H, and C = 1/4 F. Calculate the  characteristic roots of the circuit. Is the natural response overdamped,  underdamped, or critically damped?</vt:lpstr>
      <vt:lpstr>Example  Find i(t) in the circuit in the following Fig. Assume that the circuit has  reached steady state at t = 0−.</vt:lpstr>
      <vt:lpstr>Slide 29</vt:lpstr>
      <vt:lpstr>Slide 30</vt:lpstr>
      <vt:lpstr>The Source Free Parallel RLC Circuit</vt:lpstr>
      <vt:lpstr>Slide 32</vt:lpstr>
      <vt:lpstr>Slide 33</vt:lpstr>
      <vt:lpstr>Key Points</vt:lpstr>
      <vt:lpstr>Example  In the parallel circuit of following Fig., find v(t) for t &gt; 0, assuming  v(0) = 5 V,  i(0) = 0,  L = 1 H, and C = 10 mF.   Consider these cases: R = 1.923 , R = 5 , and R = 6.25 .</vt:lpstr>
      <vt:lpstr>Slide 36</vt:lpstr>
      <vt:lpstr>Slide 37</vt:lpstr>
      <vt:lpstr>Slide 38</vt:lpstr>
      <vt:lpstr>Notice that by increasing the value of R, the degree of damping decreases and the responses differ. Following Figure plots the three cases.</vt:lpstr>
      <vt:lpstr>Example  Find v(t) for t &gt; 0 in the RLC circuit of  following Fig.</vt:lpstr>
      <vt:lpstr>Slide 41</vt:lpstr>
      <vt:lpstr>Slide 42</vt:lpstr>
      <vt:lpstr>Slide 43</vt:lpstr>
      <vt:lpstr>Step Response of a Series RLC Circuit</vt:lpstr>
      <vt:lpstr>Slide 45</vt:lpstr>
      <vt:lpstr>Thus, the complete solutions for the overdamped, underdamped, and critically damped cases are:</vt:lpstr>
      <vt:lpstr>STEP RESPONSE OF A PARALLEL RLC CIRCUIT</vt:lpstr>
      <vt:lpstr>Thus, the complete solutions for the overdamped, underdamped, and critically damped cases are: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SECOND-ORDER CIRCUITS</dc:title>
  <dc:creator>Aadil</dc:creator>
  <cp:lastModifiedBy>NTS</cp:lastModifiedBy>
  <cp:revision>100</cp:revision>
  <dcterms:created xsi:type="dcterms:W3CDTF">2006-08-16T00:00:00Z</dcterms:created>
  <dcterms:modified xsi:type="dcterms:W3CDTF">2012-08-06T08:09:29Z</dcterms:modified>
</cp:coreProperties>
</file>