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0" r:id="rId2"/>
    <p:sldId id="284" r:id="rId3"/>
    <p:sldId id="285" r:id="rId4"/>
    <p:sldId id="288" r:id="rId5"/>
    <p:sldId id="286" r:id="rId6"/>
    <p:sldId id="287" r:id="rId7"/>
    <p:sldId id="256" r:id="rId8"/>
    <p:sldId id="257" r:id="rId9"/>
    <p:sldId id="261" r:id="rId10"/>
    <p:sldId id="262" r:id="rId11"/>
    <p:sldId id="258" r:id="rId12"/>
    <p:sldId id="259" r:id="rId13"/>
    <p:sldId id="260"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89" r:id="rId28"/>
    <p:sldId id="276" r:id="rId29"/>
    <p:sldId id="277" r:id="rId30"/>
    <p:sldId id="278" r:id="rId31"/>
    <p:sldId id="283" r:id="rId32"/>
    <p:sldId id="279" r:id="rId33"/>
    <p:sldId id="280" r:id="rId34"/>
    <p:sldId id="281" r:id="rId35"/>
    <p:sldId id="28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381000" y="838200"/>
            <a:ext cx="8229600" cy="4525963"/>
          </a:xfrm>
        </p:spPr>
        <p:txBody>
          <a:bodyPr/>
          <a:lstStyle/>
          <a:p>
            <a:pPr>
              <a:buNone/>
            </a:pPr>
            <a:r>
              <a:rPr lang="en-US" b="1" dirty="0" smtClean="0">
                <a:solidFill>
                  <a:schemeClr val="tx2"/>
                </a:solidFill>
              </a:rPr>
              <a:t>Previous Lecture 26</a:t>
            </a:r>
          </a:p>
          <a:p>
            <a:pPr lvl="1"/>
            <a:r>
              <a:rPr lang="en-US" dirty="0" smtClean="0"/>
              <a:t>Source free RL and RC Circuits.</a:t>
            </a:r>
          </a:p>
          <a:p>
            <a:endParaRPr lang="en-US" dirty="0" smtClean="0"/>
          </a:p>
          <a:p>
            <a:pPr>
              <a:buNone/>
            </a:pPr>
            <a:r>
              <a:rPr lang="en-US" b="1" dirty="0" smtClean="0">
                <a:solidFill>
                  <a:schemeClr val="tx2"/>
                </a:solidFill>
              </a:rPr>
              <a:t>Today's Lecture 27</a:t>
            </a:r>
          </a:p>
          <a:p>
            <a:pPr lvl="1"/>
            <a:r>
              <a:rPr lang="en-US" dirty="0" smtClean="0"/>
              <a:t>Unit Step Function</a:t>
            </a:r>
          </a:p>
          <a:p>
            <a:pPr lvl="1"/>
            <a:r>
              <a:rPr lang="en-US" dirty="0" smtClean="0"/>
              <a:t>Step Response of RC circuit</a:t>
            </a:r>
          </a:p>
          <a:p>
            <a:pPr lvl="1"/>
            <a:r>
              <a:rPr lang="en-US" dirty="0" smtClean="0"/>
              <a:t>Step Response of RL Circuit</a:t>
            </a:r>
          </a:p>
          <a:p>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Unit step function </a:t>
            </a:r>
            <a:r>
              <a:rPr lang="en-US" sz="3600" b="1" i="1" dirty="0" smtClean="0">
                <a:solidFill>
                  <a:schemeClr val="tx2"/>
                </a:solidFill>
              </a:rPr>
              <a:t>u(t)</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buNone/>
            </a:pPr>
            <a:r>
              <a:rPr lang="en-US" sz="2800" dirty="0" smtClean="0"/>
              <a:t>	The </a:t>
            </a:r>
            <a:r>
              <a:rPr lang="en-US" sz="2800" b="1" dirty="0" smtClean="0">
                <a:solidFill>
                  <a:schemeClr val="tx2"/>
                </a:solidFill>
              </a:rPr>
              <a:t>unit step function </a:t>
            </a:r>
            <a:r>
              <a:rPr lang="en-US" sz="2800" b="1" i="1" dirty="0" smtClean="0">
                <a:solidFill>
                  <a:schemeClr val="tx2"/>
                </a:solidFill>
              </a:rPr>
              <a:t>u(t) </a:t>
            </a:r>
            <a:r>
              <a:rPr lang="en-US" sz="2800" i="1" dirty="0" smtClean="0"/>
              <a:t>is 0 for negative values of t and 1 for positive values of t.</a:t>
            </a:r>
            <a:endParaRPr lang="en-US" sz="2800" dirty="0"/>
          </a:p>
        </p:txBody>
      </p:sp>
      <p:pic>
        <p:nvPicPr>
          <p:cNvPr id="11266" name="Picture 2"/>
          <p:cNvPicPr>
            <a:picLocks noChangeAspect="1" noChangeArrowheads="1"/>
          </p:cNvPicPr>
          <p:nvPr/>
        </p:nvPicPr>
        <p:blipFill>
          <a:blip r:embed="rId3" cstate="print"/>
          <a:srcRect/>
          <a:stretch>
            <a:fillRect/>
          </a:stretch>
        </p:blipFill>
        <p:spPr bwMode="auto">
          <a:xfrm>
            <a:off x="5257800" y="2667000"/>
            <a:ext cx="3181350" cy="2972473"/>
          </a:xfrm>
          <a:prstGeom prst="rect">
            <a:avLst/>
          </a:prstGeom>
          <a:noFill/>
          <a:ln w="9525">
            <a:noFill/>
            <a:miter lim="800000"/>
            <a:headEnd/>
            <a:tailEnd/>
          </a:ln>
        </p:spPr>
      </p:pic>
      <p:sp>
        <p:nvSpPr>
          <p:cNvPr id="6" name="Rectangle 5"/>
          <p:cNvSpPr/>
          <p:nvPr/>
        </p:nvSpPr>
        <p:spPr>
          <a:xfrm>
            <a:off x="5715000" y="5867400"/>
            <a:ext cx="4572000" cy="369332"/>
          </a:xfrm>
          <a:prstGeom prst="rect">
            <a:avLst/>
          </a:prstGeom>
        </p:spPr>
        <p:txBody>
          <a:bodyPr>
            <a:spAutoFit/>
          </a:bodyPr>
          <a:lstStyle/>
          <a:p>
            <a:r>
              <a:rPr lang="en-US" b="1" i="1" dirty="0" smtClean="0"/>
              <a:t>The unit step function.</a:t>
            </a:r>
            <a:endParaRPr lang="en-US" b="1" i="1" dirty="0"/>
          </a:p>
        </p:txBody>
      </p:sp>
      <p:pic>
        <p:nvPicPr>
          <p:cNvPr id="11268" name="Picture 4"/>
          <p:cNvPicPr>
            <a:picLocks noChangeAspect="1" noChangeArrowheads="1"/>
          </p:cNvPicPr>
          <p:nvPr/>
        </p:nvPicPr>
        <p:blipFill>
          <a:blip r:embed="rId4" cstate="print"/>
          <a:srcRect/>
          <a:stretch>
            <a:fillRect/>
          </a:stretch>
        </p:blipFill>
        <p:spPr bwMode="auto">
          <a:xfrm>
            <a:off x="1447800" y="3810000"/>
            <a:ext cx="2982515" cy="1143000"/>
          </a:xfrm>
          <a:prstGeom prst="rect">
            <a:avLst/>
          </a:prstGeom>
          <a:noFill/>
          <a:ln w="9525">
            <a:noFill/>
            <a:miter lim="800000"/>
            <a:headEnd/>
            <a:tailEnd/>
          </a:ln>
        </p:spPr>
      </p:pic>
      <p:sp>
        <p:nvSpPr>
          <p:cNvPr id="8" name="Rectangle 7"/>
          <p:cNvSpPr/>
          <p:nvPr/>
        </p:nvSpPr>
        <p:spPr>
          <a:xfrm>
            <a:off x="838200" y="2819400"/>
            <a:ext cx="3566361" cy="523220"/>
          </a:xfrm>
          <a:prstGeom prst="rect">
            <a:avLst/>
          </a:prstGeom>
        </p:spPr>
        <p:txBody>
          <a:bodyPr wrap="none">
            <a:spAutoFit/>
          </a:bodyPr>
          <a:lstStyle/>
          <a:p>
            <a:r>
              <a:rPr lang="en-US" sz="2800" dirty="0" smtClean="0"/>
              <a:t>In mathematical terms,</a:t>
            </a:r>
            <a:endParaRPr lang="en-US" sz="2800" dirty="0"/>
          </a:p>
        </p:txBody>
      </p:sp>
      <p:sp>
        <p:nvSpPr>
          <p:cNvPr id="9" name="Rectangle 8"/>
          <p:cNvSpPr/>
          <p:nvPr/>
        </p:nvSpPr>
        <p:spPr>
          <a:xfrm>
            <a:off x="838200" y="5410200"/>
            <a:ext cx="4572000" cy="954107"/>
          </a:xfrm>
          <a:prstGeom prst="rect">
            <a:avLst/>
          </a:prstGeom>
        </p:spPr>
        <p:txBody>
          <a:bodyPr>
            <a:spAutoFit/>
          </a:bodyPr>
          <a:lstStyle/>
          <a:p>
            <a:r>
              <a:rPr lang="en-US" sz="2800" dirty="0" smtClean="0"/>
              <a:t>Undefined at t = 0, where it changes abruptly from 0 to 1</a:t>
            </a:r>
            <a:endParaRPr lang="en-US" sz="2800" dirty="0"/>
          </a:p>
        </p:txBody>
      </p:sp>
      <p:sp>
        <p:nvSpPr>
          <p:cNvPr id="10" name="TextBox 6"/>
          <p:cNvSpPr txBox="1"/>
          <p:nvPr/>
        </p:nvSpPr>
        <p:spPr>
          <a:xfrm>
            <a:off x="0" y="0"/>
            <a:ext cx="22098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i="1" u="sng" smtClean="0">
                <a:solidFill>
                  <a:schemeClr val="accent2">
                    <a:lumMod val="75000"/>
                  </a:schemeClr>
                </a:solidFill>
              </a:rPr>
              <a:t>Lecture 27</a:t>
            </a:r>
            <a:endParaRPr lang="en-US" sz="3200" b="1" i="1" u="sng"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dirty="0" smtClean="0"/>
              <a:t>If the abrupt change occurs at t = to (where to &gt; 0) instead of t = 0, the unit step function becomes</a:t>
            </a:r>
            <a:endParaRPr lang="en-US" sz="2800" dirty="0"/>
          </a:p>
        </p:txBody>
      </p:sp>
      <p:pic>
        <p:nvPicPr>
          <p:cNvPr id="5" name="Picture 3"/>
          <p:cNvPicPr>
            <a:picLocks noChangeAspect="1" noChangeArrowheads="1"/>
          </p:cNvPicPr>
          <p:nvPr/>
        </p:nvPicPr>
        <p:blipFill>
          <a:blip r:embed="rId3" cstate="print"/>
          <a:srcRect/>
          <a:stretch>
            <a:fillRect/>
          </a:stretch>
        </p:blipFill>
        <p:spPr bwMode="auto">
          <a:xfrm>
            <a:off x="3048000" y="3429000"/>
            <a:ext cx="3181350" cy="2608134"/>
          </a:xfrm>
          <a:prstGeom prst="rect">
            <a:avLst/>
          </a:prstGeom>
          <a:noFill/>
          <a:ln w="9525">
            <a:noFill/>
            <a:miter lim="800000"/>
            <a:headEnd/>
            <a:tailEnd/>
          </a:ln>
        </p:spPr>
      </p:pic>
      <p:sp>
        <p:nvSpPr>
          <p:cNvPr id="7" name="Rectangle 6"/>
          <p:cNvSpPr/>
          <p:nvPr/>
        </p:nvSpPr>
        <p:spPr>
          <a:xfrm>
            <a:off x="2895600" y="6096000"/>
            <a:ext cx="3927229" cy="369332"/>
          </a:xfrm>
          <a:prstGeom prst="rect">
            <a:avLst/>
          </a:prstGeom>
        </p:spPr>
        <p:txBody>
          <a:bodyPr wrap="none">
            <a:spAutoFit/>
          </a:bodyPr>
          <a:lstStyle/>
          <a:p>
            <a:r>
              <a:rPr lang="en-US" b="1" i="1" dirty="0" smtClean="0"/>
              <a:t>The unit step function delayed is by to. </a:t>
            </a:r>
            <a:endParaRPr lang="en-US" dirty="0"/>
          </a:p>
        </p:txBody>
      </p:sp>
      <p:pic>
        <p:nvPicPr>
          <p:cNvPr id="12291" name="Picture 3"/>
          <p:cNvPicPr>
            <a:picLocks noGrp="1" noChangeAspect="1" noChangeArrowheads="1"/>
          </p:cNvPicPr>
          <p:nvPr>
            <p:ph idx="1"/>
          </p:nvPr>
        </p:nvPicPr>
        <p:blipFill>
          <a:blip r:embed="rId4" cstate="print"/>
          <a:srcRect/>
          <a:stretch>
            <a:fillRect/>
          </a:stretch>
        </p:blipFill>
        <p:spPr bwMode="auto">
          <a:xfrm>
            <a:off x="2590800" y="1905000"/>
            <a:ext cx="3405620" cy="1085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Autofit/>
          </a:bodyPr>
          <a:lstStyle/>
          <a:p>
            <a:pPr algn="l"/>
            <a:r>
              <a:rPr lang="en-US" sz="2800" dirty="0" smtClean="0"/>
              <a:t>If the change is at </a:t>
            </a:r>
            <a:r>
              <a:rPr lang="en-US" sz="2800" i="1" dirty="0" smtClean="0"/>
              <a:t>t = −to, the unit step function becomes</a:t>
            </a:r>
            <a:endParaRPr lang="en-US" sz="2800" dirty="0"/>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3048000" y="3200400"/>
            <a:ext cx="3335240" cy="2466975"/>
          </a:xfrm>
          <a:prstGeom prst="rect">
            <a:avLst/>
          </a:prstGeom>
          <a:noFill/>
          <a:ln w="9525">
            <a:noFill/>
            <a:miter lim="800000"/>
            <a:headEnd/>
            <a:tailEnd/>
          </a:ln>
        </p:spPr>
      </p:pic>
      <p:sp>
        <p:nvSpPr>
          <p:cNvPr id="5" name="Rectangle 4"/>
          <p:cNvSpPr/>
          <p:nvPr/>
        </p:nvSpPr>
        <p:spPr>
          <a:xfrm>
            <a:off x="2667000" y="5715000"/>
            <a:ext cx="4572000" cy="369332"/>
          </a:xfrm>
          <a:prstGeom prst="rect">
            <a:avLst/>
          </a:prstGeom>
        </p:spPr>
        <p:txBody>
          <a:bodyPr>
            <a:spAutoFit/>
          </a:bodyPr>
          <a:lstStyle/>
          <a:p>
            <a:r>
              <a:rPr lang="en-US" b="1" i="1" dirty="0" smtClean="0"/>
              <a:t> The unit step function is advanced by to.</a:t>
            </a:r>
            <a:endParaRPr lang="en-US" b="1" i="1" dirty="0"/>
          </a:p>
        </p:txBody>
      </p:sp>
      <p:pic>
        <p:nvPicPr>
          <p:cNvPr id="15362" name="Picture 2"/>
          <p:cNvPicPr>
            <a:picLocks noChangeAspect="1" noChangeArrowheads="1"/>
          </p:cNvPicPr>
          <p:nvPr/>
        </p:nvPicPr>
        <p:blipFill>
          <a:blip r:embed="rId4" cstate="print"/>
          <a:srcRect/>
          <a:stretch>
            <a:fillRect/>
          </a:stretch>
        </p:blipFill>
        <p:spPr bwMode="auto">
          <a:xfrm>
            <a:off x="2743200" y="1752600"/>
            <a:ext cx="3532954" cy="962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457200"/>
            <a:ext cx="8229600" cy="1143000"/>
          </a:xfrm>
        </p:spPr>
        <p:txBody>
          <a:bodyPr>
            <a:noAutofit/>
          </a:bodyPr>
          <a:lstStyle/>
          <a:p>
            <a:pPr algn="just"/>
            <a:r>
              <a:rPr lang="en-US" sz="2800" dirty="0" smtClean="0"/>
              <a:t>We use the step function to represent an abrupt change in voltage or current, like the changes that occur in the circuits of control systems and digital computers. For example, the voltage</a:t>
            </a:r>
            <a:endParaRPr lang="en-US" sz="2800" dirty="0"/>
          </a:p>
        </p:txBody>
      </p:sp>
      <p:pic>
        <p:nvPicPr>
          <p:cNvPr id="13314" name="Picture 2"/>
          <p:cNvPicPr>
            <a:picLocks noChangeAspect="1" noChangeArrowheads="1"/>
          </p:cNvPicPr>
          <p:nvPr/>
        </p:nvPicPr>
        <p:blipFill>
          <a:blip r:embed="rId3" cstate="print"/>
          <a:srcRect/>
          <a:stretch>
            <a:fillRect/>
          </a:stretch>
        </p:blipFill>
        <p:spPr bwMode="auto">
          <a:xfrm>
            <a:off x="1524000" y="3962400"/>
            <a:ext cx="6023546" cy="2447925"/>
          </a:xfrm>
          <a:prstGeom prst="rect">
            <a:avLst/>
          </a:prstGeom>
          <a:noFill/>
          <a:ln w="9525">
            <a:noFill/>
            <a:miter lim="800000"/>
            <a:headEnd/>
            <a:tailEnd/>
          </a:ln>
        </p:spPr>
      </p:pic>
      <p:pic>
        <p:nvPicPr>
          <p:cNvPr id="13317" name="Picture 5"/>
          <p:cNvPicPr>
            <a:picLocks noChangeAspect="1" noChangeArrowheads="1"/>
          </p:cNvPicPr>
          <p:nvPr/>
        </p:nvPicPr>
        <p:blipFill>
          <a:blip r:embed="rId4" cstate="print"/>
          <a:srcRect/>
          <a:stretch>
            <a:fillRect/>
          </a:stretch>
        </p:blipFill>
        <p:spPr bwMode="auto">
          <a:xfrm>
            <a:off x="3124200" y="2057400"/>
            <a:ext cx="3156165" cy="1095375"/>
          </a:xfrm>
          <a:prstGeom prst="rect">
            <a:avLst/>
          </a:prstGeom>
          <a:noFill/>
          <a:ln w="9525">
            <a:noFill/>
            <a:miter lim="800000"/>
            <a:headEnd/>
            <a:tailEnd/>
          </a:ln>
        </p:spPr>
      </p:pic>
      <p:pic>
        <p:nvPicPr>
          <p:cNvPr id="13318" name="Picture 6"/>
          <p:cNvPicPr>
            <a:picLocks noChangeAspect="1" noChangeArrowheads="1"/>
          </p:cNvPicPr>
          <p:nvPr/>
        </p:nvPicPr>
        <p:blipFill>
          <a:blip r:embed="rId5" cstate="print"/>
          <a:srcRect/>
          <a:stretch>
            <a:fillRect/>
          </a:stretch>
        </p:blipFill>
        <p:spPr bwMode="auto">
          <a:xfrm>
            <a:off x="3200400" y="3352800"/>
            <a:ext cx="3087007" cy="781050"/>
          </a:xfrm>
          <a:prstGeom prst="rect">
            <a:avLst/>
          </a:prstGeom>
          <a:noFill/>
          <a:ln w="9525">
            <a:noFill/>
            <a:miter lim="800000"/>
            <a:headEnd/>
            <a:tailEnd/>
          </a:ln>
        </p:spPr>
      </p:pic>
      <p:sp>
        <p:nvSpPr>
          <p:cNvPr id="11" name="Rectangle 10"/>
          <p:cNvSpPr/>
          <p:nvPr/>
        </p:nvSpPr>
        <p:spPr>
          <a:xfrm>
            <a:off x="1905000" y="6488668"/>
            <a:ext cx="5334000" cy="369332"/>
          </a:xfrm>
          <a:prstGeom prst="rect">
            <a:avLst/>
          </a:prstGeom>
        </p:spPr>
        <p:txBody>
          <a:bodyPr wrap="square">
            <a:spAutoFit/>
          </a:bodyPr>
          <a:lstStyle/>
          <a:p>
            <a:r>
              <a:rPr lang="en-US" b="1" i="1" dirty="0" smtClean="0"/>
              <a:t>(a) Voltage source of </a:t>
            </a:r>
            <a:r>
              <a:rPr lang="en-US" b="1" i="1" dirty="0" err="1" smtClean="0"/>
              <a:t>Vou</a:t>
            </a:r>
            <a:r>
              <a:rPr lang="en-US" b="1" i="1" dirty="0" smtClean="0"/>
              <a:t>(t), (b) its equivalent circuit.</a:t>
            </a:r>
            <a:endParaRPr lang="en-US" b="1" i="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4338" name="Picture 2"/>
          <p:cNvPicPr>
            <a:picLocks noChangeAspect="1" noChangeArrowheads="1"/>
          </p:cNvPicPr>
          <p:nvPr/>
        </p:nvPicPr>
        <p:blipFill>
          <a:blip r:embed="rId3" cstate="print"/>
          <a:srcRect/>
          <a:stretch>
            <a:fillRect/>
          </a:stretch>
        </p:blipFill>
        <p:spPr bwMode="auto">
          <a:xfrm>
            <a:off x="1543050" y="1981200"/>
            <a:ext cx="6000750" cy="2667000"/>
          </a:xfrm>
          <a:prstGeom prst="rect">
            <a:avLst/>
          </a:prstGeom>
          <a:noFill/>
          <a:ln w="9525">
            <a:noFill/>
            <a:miter lim="800000"/>
            <a:headEnd/>
            <a:tailEnd/>
          </a:ln>
        </p:spPr>
      </p:pic>
      <p:sp>
        <p:nvSpPr>
          <p:cNvPr id="5" name="Rectangle 4"/>
          <p:cNvSpPr/>
          <p:nvPr/>
        </p:nvSpPr>
        <p:spPr>
          <a:xfrm>
            <a:off x="2286000" y="4800600"/>
            <a:ext cx="5257800" cy="369332"/>
          </a:xfrm>
          <a:prstGeom prst="rect">
            <a:avLst/>
          </a:prstGeom>
        </p:spPr>
        <p:txBody>
          <a:bodyPr wrap="square">
            <a:spAutoFit/>
          </a:bodyPr>
          <a:lstStyle/>
          <a:p>
            <a:r>
              <a:rPr lang="en-US" b="1" dirty="0" smtClean="0"/>
              <a:t>(a) Current source of </a:t>
            </a:r>
            <a:r>
              <a:rPr lang="en-US" b="1" i="1" dirty="0" err="1" smtClean="0"/>
              <a:t>Iou</a:t>
            </a:r>
            <a:r>
              <a:rPr lang="en-US" b="1" i="1" dirty="0" smtClean="0"/>
              <a:t>(t), (b) its equivalent circuit</a:t>
            </a:r>
            <a:endParaRPr lang="en-US" b="1" i="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b="1" dirty="0" smtClean="0">
                <a:solidFill>
                  <a:schemeClr val="tx2"/>
                </a:solidFill>
              </a:rPr>
              <a:t>Step Response of an RC Circuit</a:t>
            </a:r>
            <a:endParaRPr lang="en-US" sz="3600" b="1" dirty="0">
              <a:solidFill>
                <a:schemeClr val="tx2"/>
              </a:solidFill>
            </a:endParaRPr>
          </a:p>
        </p:txBody>
      </p:sp>
      <p:sp>
        <p:nvSpPr>
          <p:cNvPr id="7" name="Rectangle 6"/>
          <p:cNvSpPr/>
          <p:nvPr/>
        </p:nvSpPr>
        <p:spPr>
          <a:xfrm>
            <a:off x="457200" y="1676400"/>
            <a:ext cx="8229600" cy="3539430"/>
          </a:xfrm>
          <a:prstGeom prst="rect">
            <a:avLst/>
          </a:prstGeom>
        </p:spPr>
        <p:txBody>
          <a:bodyPr wrap="square">
            <a:spAutoFit/>
          </a:bodyPr>
          <a:lstStyle/>
          <a:p>
            <a:pPr algn="just"/>
            <a:r>
              <a:rPr lang="en-US" sz="2800" dirty="0" smtClean="0"/>
              <a:t>When the dc source of an </a:t>
            </a:r>
            <a:r>
              <a:rPr lang="en-US" sz="2800" i="1" dirty="0" smtClean="0"/>
              <a:t>RC circuit is suddenly applied, the voltage </a:t>
            </a:r>
            <a:r>
              <a:rPr lang="en-US" sz="2800" dirty="0" smtClean="0"/>
              <a:t>or current source can be modeled as a </a:t>
            </a:r>
            <a:r>
              <a:rPr lang="en-US" sz="2800" b="1" i="1" dirty="0" smtClean="0">
                <a:solidFill>
                  <a:schemeClr val="tx2"/>
                </a:solidFill>
              </a:rPr>
              <a:t>step function</a:t>
            </a:r>
            <a:r>
              <a:rPr lang="en-US" sz="2800" dirty="0" smtClean="0"/>
              <a:t>, and the response is known as a </a:t>
            </a:r>
            <a:r>
              <a:rPr lang="en-US" sz="2800" b="1" i="1" dirty="0" smtClean="0">
                <a:solidFill>
                  <a:schemeClr val="tx2"/>
                </a:solidFill>
              </a:rPr>
              <a:t>step response</a:t>
            </a:r>
            <a:r>
              <a:rPr lang="en-US" sz="2800" i="1" dirty="0" smtClean="0"/>
              <a:t>.</a:t>
            </a:r>
          </a:p>
          <a:p>
            <a:pPr algn="just"/>
            <a:endParaRPr lang="en-US" sz="2800" i="1" dirty="0" smtClean="0"/>
          </a:p>
          <a:p>
            <a:pPr algn="just"/>
            <a:r>
              <a:rPr lang="en-US" sz="2800" dirty="0" smtClean="0"/>
              <a:t>The </a:t>
            </a:r>
            <a:r>
              <a:rPr lang="en-US" sz="2800" b="1" dirty="0" smtClean="0">
                <a:solidFill>
                  <a:schemeClr val="tx2"/>
                </a:solidFill>
              </a:rPr>
              <a:t>step response </a:t>
            </a:r>
            <a:r>
              <a:rPr lang="en-US" sz="2800" dirty="0" smtClean="0"/>
              <a:t>of a circuit is its behavior when the excitation is the </a:t>
            </a:r>
            <a:r>
              <a:rPr lang="en-US" sz="2800" b="1" i="1" dirty="0" smtClean="0"/>
              <a:t>step function</a:t>
            </a:r>
            <a:r>
              <a:rPr lang="en-US" sz="2800" dirty="0" smtClean="0"/>
              <a:t>, which may be a voltage or a current source.</a:t>
            </a: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63000" cy="1143000"/>
          </a:xfrm>
        </p:spPr>
        <p:txBody>
          <a:bodyPr>
            <a:noAutofit/>
          </a:bodyPr>
          <a:lstStyle/>
          <a:p>
            <a:pPr algn="l"/>
            <a:r>
              <a:rPr lang="en-US" sz="2800" dirty="0" smtClean="0"/>
              <a:t>Our goal is to find capacitor voltage as the circuit response.</a:t>
            </a:r>
            <a:endParaRPr lang="en-US" sz="2800" dirty="0"/>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6019800" y="838200"/>
            <a:ext cx="2457450" cy="2242106"/>
          </a:xfrm>
          <a:prstGeom prst="rect">
            <a:avLst/>
          </a:prstGeom>
          <a:noFill/>
          <a:ln w="9525">
            <a:noFill/>
            <a:miter lim="800000"/>
            <a:headEnd/>
            <a:tailEnd/>
          </a:ln>
        </p:spPr>
      </p:pic>
      <p:pic>
        <p:nvPicPr>
          <p:cNvPr id="5" name="Picture 3"/>
          <p:cNvPicPr>
            <a:picLocks noChangeAspect="1" noChangeArrowheads="1"/>
          </p:cNvPicPr>
          <p:nvPr/>
        </p:nvPicPr>
        <p:blipFill>
          <a:blip r:embed="rId4" cstate="print"/>
          <a:srcRect/>
          <a:stretch>
            <a:fillRect/>
          </a:stretch>
        </p:blipFill>
        <p:spPr bwMode="auto">
          <a:xfrm>
            <a:off x="5715000" y="3124200"/>
            <a:ext cx="2776251" cy="2057400"/>
          </a:xfrm>
          <a:prstGeom prst="rect">
            <a:avLst/>
          </a:prstGeom>
          <a:noFill/>
          <a:ln w="9525">
            <a:noFill/>
            <a:miter lim="800000"/>
            <a:headEnd/>
            <a:tailEnd/>
          </a:ln>
        </p:spPr>
      </p:pic>
      <p:sp>
        <p:nvSpPr>
          <p:cNvPr id="6" name="Rectangle 5"/>
          <p:cNvSpPr/>
          <p:nvPr/>
        </p:nvSpPr>
        <p:spPr>
          <a:xfrm>
            <a:off x="5257800" y="5334000"/>
            <a:ext cx="3886200" cy="369332"/>
          </a:xfrm>
          <a:prstGeom prst="rect">
            <a:avLst/>
          </a:prstGeom>
        </p:spPr>
        <p:txBody>
          <a:bodyPr wrap="square">
            <a:spAutoFit/>
          </a:bodyPr>
          <a:lstStyle/>
          <a:p>
            <a:r>
              <a:rPr lang="en-US" b="1" i="1" dirty="0" smtClean="0"/>
              <a:t>An RC circuit with voltage step input.</a:t>
            </a:r>
            <a:endParaRPr lang="en-US" b="1" i="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None/>
            </a:pPr>
            <a:r>
              <a:rPr lang="en-US" sz="2800" dirty="0" smtClean="0"/>
              <a:t>	This is known as the </a:t>
            </a:r>
            <a:r>
              <a:rPr lang="en-US" sz="2800" i="1" dirty="0" smtClean="0"/>
              <a:t>complete response of the RC circuit to a sudden </a:t>
            </a:r>
            <a:r>
              <a:rPr lang="en-US" sz="2800" dirty="0" smtClean="0"/>
              <a:t>application of a dc voltage source, assuming the capacitor is initially charged.</a:t>
            </a:r>
            <a:endParaRPr lang="en-US" sz="2800" dirty="0"/>
          </a:p>
        </p:txBody>
      </p:sp>
      <p:pic>
        <p:nvPicPr>
          <p:cNvPr id="2050" name="Picture 2"/>
          <p:cNvPicPr>
            <a:picLocks noChangeAspect="1" noChangeArrowheads="1"/>
          </p:cNvPicPr>
          <p:nvPr/>
        </p:nvPicPr>
        <p:blipFill>
          <a:blip r:embed="rId3" cstate="print"/>
          <a:srcRect/>
          <a:stretch>
            <a:fillRect/>
          </a:stretch>
        </p:blipFill>
        <p:spPr bwMode="auto">
          <a:xfrm>
            <a:off x="2971800" y="2937419"/>
            <a:ext cx="3533775" cy="3463381"/>
          </a:xfrm>
          <a:prstGeom prst="rect">
            <a:avLst/>
          </a:prstGeom>
          <a:noFill/>
          <a:ln w="9525">
            <a:noFill/>
            <a:miter lim="800000"/>
            <a:headEnd/>
            <a:tailEnd/>
          </a:ln>
        </p:spPr>
      </p:pic>
      <p:sp>
        <p:nvSpPr>
          <p:cNvPr id="5" name="Rectangle 4"/>
          <p:cNvSpPr/>
          <p:nvPr/>
        </p:nvSpPr>
        <p:spPr>
          <a:xfrm>
            <a:off x="1828800" y="6324600"/>
            <a:ext cx="5638800" cy="369332"/>
          </a:xfrm>
          <a:prstGeom prst="rect">
            <a:avLst/>
          </a:prstGeom>
        </p:spPr>
        <p:txBody>
          <a:bodyPr wrap="square">
            <a:spAutoFit/>
          </a:bodyPr>
          <a:lstStyle/>
          <a:p>
            <a:r>
              <a:rPr lang="en-US" b="1" i="1" dirty="0" smtClean="0"/>
              <a:t>Response of an RC circuit with initially charged capacitor.</a:t>
            </a:r>
            <a:endParaRPr lang="en-US" b="1" i="1" dirty="0"/>
          </a:p>
        </p:txBody>
      </p:sp>
      <p:pic>
        <p:nvPicPr>
          <p:cNvPr id="1026" name="Picture 2"/>
          <p:cNvPicPr>
            <a:picLocks noChangeAspect="1" noChangeArrowheads="1"/>
          </p:cNvPicPr>
          <p:nvPr/>
        </p:nvPicPr>
        <p:blipFill>
          <a:blip r:embed="rId4" cstate="print"/>
          <a:srcRect/>
          <a:stretch>
            <a:fillRect/>
          </a:stretch>
        </p:blipFill>
        <p:spPr bwMode="auto">
          <a:xfrm>
            <a:off x="1676400" y="228600"/>
            <a:ext cx="4929324" cy="1123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noAutofit/>
          </a:bodyPr>
          <a:lstStyle/>
          <a:p>
            <a:pPr algn="l"/>
            <a:r>
              <a:rPr lang="en-US" sz="2800" dirty="0" smtClean="0"/>
              <a:t>If we assume that the capacitor is uncharged initially, we set </a:t>
            </a:r>
            <a:r>
              <a:rPr lang="en-US" sz="2800" i="1" dirty="0" smtClean="0"/>
              <a:t>V</a:t>
            </a:r>
            <a:r>
              <a:rPr lang="en-US" sz="2800" i="1" baseline="-25000" dirty="0" smtClean="0"/>
              <a:t>0</a:t>
            </a:r>
            <a:r>
              <a:rPr lang="en-US" sz="2800" i="1" dirty="0" smtClean="0"/>
              <a:t>= 0 </a:t>
            </a:r>
            <a:endParaRPr lang="en-US" sz="2800"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US" sz="2800" dirty="0" smtClean="0"/>
              <a:t>Figure shows the plots of capacitor voltage </a:t>
            </a:r>
            <a:r>
              <a:rPr lang="en-US" sz="2800" i="1" dirty="0" smtClean="0"/>
              <a:t>v(t) and capacitor current </a:t>
            </a:r>
            <a:r>
              <a:rPr lang="en-US" sz="2800" i="1" dirty="0" err="1" smtClean="0"/>
              <a:t>i</a:t>
            </a:r>
            <a:r>
              <a:rPr lang="en-US" sz="2800" i="1" dirty="0" smtClean="0"/>
              <a:t>(t).</a:t>
            </a:r>
            <a:endParaRPr lang="en-US" sz="2800" dirty="0"/>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685800" y="2133600"/>
            <a:ext cx="3619154" cy="3086100"/>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5257800" y="2190750"/>
            <a:ext cx="3288654" cy="2914650"/>
          </a:xfrm>
          <a:prstGeom prst="rect">
            <a:avLst/>
          </a:prstGeom>
          <a:noFill/>
          <a:ln w="9525">
            <a:noFill/>
            <a:miter lim="800000"/>
            <a:headEnd/>
            <a:tailEnd/>
          </a:ln>
        </p:spPr>
      </p:pic>
      <p:sp>
        <p:nvSpPr>
          <p:cNvPr id="6" name="Rectangle 5"/>
          <p:cNvSpPr/>
          <p:nvPr/>
        </p:nvSpPr>
        <p:spPr>
          <a:xfrm>
            <a:off x="1143000" y="5334000"/>
            <a:ext cx="6781800" cy="646331"/>
          </a:xfrm>
          <a:prstGeom prst="rect">
            <a:avLst/>
          </a:prstGeom>
        </p:spPr>
        <p:txBody>
          <a:bodyPr wrap="square">
            <a:spAutoFit/>
          </a:bodyPr>
          <a:lstStyle/>
          <a:p>
            <a:pPr algn="ctr"/>
            <a:r>
              <a:rPr lang="en-US" b="1" i="1" dirty="0" smtClean="0"/>
              <a:t>Step response of  circuit with initially uncharged capacitor: </a:t>
            </a:r>
          </a:p>
          <a:p>
            <a:r>
              <a:rPr lang="en-US" b="1" i="1" dirty="0" smtClean="0"/>
              <a:t>(a) voltage response,			(b) current response.</a:t>
            </a:r>
            <a:endParaRPr lang="en-US" b="1" i="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Autofit/>
          </a:bodyPr>
          <a:lstStyle/>
          <a:p>
            <a:pPr algn="l"/>
            <a:r>
              <a:rPr lang="en-US" sz="2800" dirty="0" smtClean="0"/>
              <a:t>Systematic approach or, a short-cut method for finding the step response of an </a:t>
            </a:r>
            <a:r>
              <a:rPr lang="en-US" sz="2800" i="1" dirty="0" smtClean="0"/>
              <a:t>RC or RL circuit</a:t>
            </a:r>
            <a:endParaRPr lang="en-US" sz="2800" dirty="0"/>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3" cstate="print"/>
          <a:srcRect/>
          <a:stretch>
            <a:fillRect/>
          </a:stretch>
        </p:blipFill>
        <p:spPr bwMode="auto">
          <a:xfrm>
            <a:off x="1524000" y="1676400"/>
            <a:ext cx="5772651" cy="666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4525963"/>
          </a:xfrm>
        </p:spPr>
        <p:txBody>
          <a:bodyPr>
            <a:normAutofit/>
          </a:bodyPr>
          <a:lstStyle/>
          <a:p>
            <a:pPr algn="just"/>
            <a:r>
              <a:rPr lang="en-US" sz="2800" dirty="0" smtClean="0"/>
              <a:t>The </a:t>
            </a:r>
            <a:r>
              <a:rPr lang="en-US" sz="2800" b="1" dirty="0" smtClean="0">
                <a:solidFill>
                  <a:schemeClr val="tx2"/>
                </a:solidFill>
              </a:rPr>
              <a:t>natural response </a:t>
            </a:r>
            <a:r>
              <a:rPr lang="en-US" sz="2800" dirty="0" smtClean="0"/>
              <a:t>or </a:t>
            </a:r>
            <a:r>
              <a:rPr lang="en-US" sz="2800" b="1" dirty="0" smtClean="0">
                <a:solidFill>
                  <a:schemeClr val="tx2"/>
                </a:solidFill>
              </a:rPr>
              <a:t>transient response </a:t>
            </a:r>
            <a:r>
              <a:rPr lang="en-US" sz="2800" dirty="0" smtClean="0"/>
              <a:t>is the circuit’s temporary response that will die out with time.</a:t>
            </a:r>
          </a:p>
          <a:p>
            <a:pPr algn="just"/>
            <a:endParaRPr lang="en-US" sz="2800" dirty="0" smtClean="0"/>
          </a:p>
          <a:p>
            <a:pPr algn="just"/>
            <a:r>
              <a:rPr lang="en-US" sz="2800" dirty="0" smtClean="0"/>
              <a:t>The </a:t>
            </a:r>
            <a:r>
              <a:rPr lang="en-US" sz="2800" b="1" dirty="0" smtClean="0">
                <a:solidFill>
                  <a:schemeClr val="tx2"/>
                </a:solidFill>
              </a:rPr>
              <a:t>forced response </a:t>
            </a:r>
            <a:r>
              <a:rPr lang="en-US" sz="2800" dirty="0" smtClean="0"/>
              <a:t>or </a:t>
            </a:r>
            <a:r>
              <a:rPr lang="en-US" sz="2800" b="1" dirty="0" smtClean="0">
                <a:solidFill>
                  <a:schemeClr val="tx2"/>
                </a:solidFill>
              </a:rPr>
              <a:t>steady-state response </a:t>
            </a:r>
            <a:r>
              <a:rPr lang="en-US" sz="2800" dirty="0" smtClean="0"/>
              <a:t>is the behavior of the circuit a long time after an external excitation is applied.</a:t>
            </a:r>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dirty="0" smtClean="0"/>
              <a:t>To find the step response of an RC circuit requires three things:</a:t>
            </a:r>
            <a:endParaRPr lang="en-US" sz="2800" dirty="0"/>
          </a:p>
        </p:txBody>
      </p:sp>
      <p:sp>
        <p:nvSpPr>
          <p:cNvPr id="3" name="Content Placeholder 2"/>
          <p:cNvSpPr>
            <a:spLocks noGrp="1"/>
          </p:cNvSpPr>
          <p:nvPr>
            <p:ph idx="1"/>
          </p:nvPr>
        </p:nvSpPr>
        <p:spPr/>
        <p:txBody>
          <a:bodyPr>
            <a:normAutofit/>
          </a:bodyPr>
          <a:lstStyle/>
          <a:p>
            <a:pPr>
              <a:buNone/>
            </a:pPr>
            <a:r>
              <a:rPr lang="en-US" sz="2800" dirty="0" smtClean="0"/>
              <a:t>1. The initial capacitor voltage </a:t>
            </a:r>
            <a:r>
              <a:rPr lang="en-US" sz="2800" i="1" dirty="0" smtClean="0"/>
              <a:t>v(0).</a:t>
            </a:r>
          </a:p>
          <a:p>
            <a:pPr>
              <a:buNone/>
            </a:pPr>
            <a:r>
              <a:rPr lang="en-US" sz="2800" dirty="0" smtClean="0"/>
              <a:t>2. The final capacitor voltage </a:t>
            </a:r>
            <a:r>
              <a:rPr lang="en-US" sz="2800" i="1" dirty="0" smtClean="0"/>
              <a:t>v(∞).</a:t>
            </a:r>
          </a:p>
          <a:p>
            <a:pPr>
              <a:buNone/>
            </a:pPr>
            <a:r>
              <a:rPr lang="en-US" sz="2800" dirty="0" smtClean="0"/>
              <a:t>3. The time constant </a:t>
            </a:r>
            <a:r>
              <a:rPr lang="en-US" sz="2800" i="1" dirty="0" smtClean="0"/>
              <a:t>τ .</a:t>
            </a:r>
            <a:endParaRPr lang="en-US" sz="2800" dirty="0"/>
          </a:p>
        </p:txBody>
      </p:sp>
      <p:pic>
        <p:nvPicPr>
          <p:cNvPr id="16386" name="Picture 2"/>
          <p:cNvPicPr>
            <a:picLocks noChangeAspect="1" noChangeArrowheads="1"/>
          </p:cNvPicPr>
          <p:nvPr/>
        </p:nvPicPr>
        <p:blipFill>
          <a:blip r:embed="rId3" cstate="print"/>
          <a:srcRect/>
          <a:stretch>
            <a:fillRect/>
          </a:stretch>
        </p:blipFill>
        <p:spPr bwMode="auto">
          <a:xfrm>
            <a:off x="2362200" y="3352800"/>
            <a:ext cx="4567234" cy="652462"/>
          </a:xfrm>
          <a:prstGeom prst="rect">
            <a:avLst/>
          </a:prstGeom>
          <a:noFill/>
          <a:ln w="9525">
            <a:noFill/>
            <a:miter lim="800000"/>
            <a:headEnd/>
            <a:tailEnd/>
          </a:ln>
        </p:spPr>
      </p:pic>
      <p:pic>
        <p:nvPicPr>
          <p:cNvPr id="16387" name="Picture 3"/>
          <p:cNvPicPr>
            <a:picLocks noChangeAspect="1" noChangeArrowheads="1"/>
          </p:cNvPicPr>
          <p:nvPr/>
        </p:nvPicPr>
        <p:blipFill>
          <a:blip r:embed="rId4" cstate="print"/>
          <a:srcRect/>
          <a:stretch>
            <a:fillRect/>
          </a:stretch>
        </p:blipFill>
        <p:spPr bwMode="auto">
          <a:xfrm>
            <a:off x="2057400" y="5486400"/>
            <a:ext cx="5280772" cy="552450"/>
          </a:xfrm>
          <a:prstGeom prst="rect">
            <a:avLst/>
          </a:prstGeom>
          <a:noFill/>
          <a:ln w="9525">
            <a:noFill/>
            <a:miter lim="800000"/>
            <a:headEnd/>
            <a:tailEnd/>
          </a:ln>
        </p:spPr>
      </p:pic>
      <p:sp>
        <p:nvSpPr>
          <p:cNvPr id="6" name="Rectangle 5"/>
          <p:cNvSpPr/>
          <p:nvPr/>
        </p:nvSpPr>
        <p:spPr>
          <a:xfrm>
            <a:off x="533400" y="3949005"/>
            <a:ext cx="8153400" cy="1384995"/>
          </a:xfrm>
          <a:prstGeom prst="rect">
            <a:avLst/>
          </a:prstGeom>
        </p:spPr>
        <p:txBody>
          <a:bodyPr wrap="square">
            <a:spAutoFit/>
          </a:bodyPr>
          <a:lstStyle/>
          <a:p>
            <a:r>
              <a:rPr lang="en-US" sz="2800" dirty="0" smtClean="0"/>
              <a:t>If the switch changes position at time </a:t>
            </a:r>
            <a:r>
              <a:rPr lang="en-US" sz="2800" i="1" dirty="0" smtClean="0"/>
              <a:t>t = to instead of at t = 0, there is a time delay in the response so that above  Eq. becomes</a:t>
            </a:r>
            <a:endParaRPr lang="en-US" sz="2800" dirty="0"/>
          </a:p>
        </p:txBody>
      </p:sp>
      <p:sp>
        <p:nvSpPr>
          <p:cNvPr id="7" name="Rectangle 6"/>
          <p:cNvSpPr/>
          <p:nvPr/>
        </p:nvSpPr>
        <p:spPr>
          <a:xfrm>
            <a:off x="609600" y="6324600"/>
            <a:ext cx="5723105" cy="523220"/>
          </a:xfrm>
          <a:prstGeom prst="rect">
            <a:avLst/>
          </a:prstGeom>
        </p:spPr>
        <p:txBody>
          <a:bodyPr wrap="none">
            <a:spAutoFit/>
          </a:bodyPr>
          <a:lstStyle/>
          <a:p>
            <a:r>
              <a:rPr lang="en-US" sz="2800" dirty="0" smtClean="0"/>
              <a:t>where </a:t>
            </a:r>
            <a:r>
              <a:rPr lang="en-US" sz="2800" i="1" dirty="0" smtClean="0"/>
              <a:t>v(to) is the initial value at t = t</a:t>
            </a:r>
            <a:r>
              <a:rPr lang="en-US" sz="2800" i="1" baseline="30000" dirty="0" smtClean="0"/>
              <a:t>+</a:t>
            </a:r>
            <a:endParaRPr lang="en-US" sz="2800" baseline="30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000" b="1" dirty="0" smtClean="0"/>
              <a:t>Example 1</a:t>
            </a:r>
            <a:r>
              <a:rPr lang="en-US" sz="2000" dirty="0" smtClean="0"/>
              <a:t/>
            </a:r>
            <a:br>
              <a:rPr lang="en-US" sz="2000" dirty="0" smtClean="0"/>
            </a:br>
            <a:r>
              <a:rPr lang="en-US" sz="2000" dirty="0" smtClean="0"/>
              <a:t>	 The switch in Fig. 7.43 has been in position A for a long time. At t = 	0, the switch moves to B. Determine v(t) for t &gt; 0 and calculate its 	value at t = 1 s and 4 s.</a:t>
            </a:r>
            <a:endParaRPr lang="en-US" sz="2000" dirty="0"/>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4159470" y="1447800"/>
            <a:ext cx="4727356" cy="2114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000" b="1" dirty="0" smtClean="0"/>
              <a:t>Example 2 </a:t>
            </a:r>
            <a:r>
              <a:rPr lang="en-US" sz="2000" dirty="0" smtClean="0"/>
              <a:t/>
            </a:r>
            <a:br>
              <a:rPr lang="en-US" sz="2000" dirty="0" smtClean="0"/>
            </a:br>
            <a:r>
              <a:rPr lang="en-US" sz="2000" dirty="0" smtClean="0"/>
              <a:t>	In the following Fig., the switch has been closed for a long time and 	is opened at </a:t>
            </a:r>
            <a:r>
              <a:rPr lang="en-US" sz="2000" i="1" dirty="0" smtClean="0"/>
              <a:t>t = 0. Find </a:t>
            </a:r>
            <a:r>
              <a:rPr lang="en-US" sz="2000" i="1" dirty="0" err="1" smtClean="0"/>
              <a:t>i</a:t>
            </a:r>
            <a:r>
              <a:rPr lang="en-US" sz="2000" i="1" dirty="0" smtClean="0"/>
              <a:t> and v for all time.</a:t>
            </a:r>
            <a:endParaRPr lang="en-US" sz="2000" dirty="0"/>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3" cstate="print"/>
          <a:srcRect/>
          <a:stretch>
            <a:fillRect/>
          </a:stretch>
        </p:blipFill>
        <p:spPr bwMode="auto">
          <a:xfrm>
            <a:off x="4038600" y="1506756"/>
            <a:ext cx="4876800" cy="191271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Step Response of an RL Circuit</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buNone/>
            </a:pPr>
            <a:r>
              <a:rPr lang="en-US" sz="2800" dirty="0" smtClean="0"/>
              <a:t>	Our goal is to find the inductor current </a:t>
            </a:r>
            <a:r>
              <a:rPr lang="en-US" sz="2800" i="1" dirty="0" err="1" smtClean="0"/>
              <a:t>i</a:t>
            </a:r>
            <a:r>
              <a:rPr lang="en-US" sz="2800" i="1" dirty="0" smtClean="0"/>
              <a:t> as </a:t>
            </a:r>
            <a:r>
              <a:rPr lang="en-US" sz="2800" dirty="0" smtClean="0"/>
              <a:t>the circuit response.</a:t>
            </a:r>
            <a:endParaRPr lang="en-US" sz="2800" dirty="0"/>
          </a:p>
        </p:txBody>
      </p:sp>
      <p:pic>
        <p:nvPicPr>
          <p:cNvPr id="5122" name="Picture 2"/>
          <p:cNvPicPr>
            <a:picLocks noChangeAspect="1" noChangeArrowheads="1"/>
          </p:cNvPicPr>
          <p:nvPr/>
        </p:nvPicPr>
        <p:blipFill>
          <a:blip r:embed="rId2" cstate="print"/>
          <a:srcRect/>
          <a:stretch>
            <a:fillRect/>
          </a:stretch>
        </p:blipFill>
        <p:spPr bwMode="auto">
          <a:xfrm>
            <a:off x="5917870" y="2286000"/>
            <a:ext cx="2673680" cy="192405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5739882" y="4343400"/>
            <a:ext cx="2994543" cy="1857375"/>
          </a:xfrm>
          <a:prstGeom prst="rect">
            <a:avLst/>
          </a:prstGeom>
          <a:noFill/>
          <a:ln w="9525">
            <a:noFill/>
            <a:miter lim="800000"/>
            <a:headEnd/>
            <a:tailEnd/>
          </a:ln>
        </p:spPr>
      </p:pic>
      <p:sp>
        <p:nvSpPr>
          <p:cNvPr id="6" name="Rectangle 5"/>
          <p:cNvSpPr/>
          <p:nvPr/>
        </p:nvSpPr>
        <p:spPr>
          <a:xfrm>
            <a:off x="5257800" y="6324600"/>
            <a:ext cx="4572000" cy="369332"/>
          </a:xfrm>
          <a:prstGeom prst="rect">
            <a:avLst/>
          </a:prstGeom>
        </p:spPr>
        <p:txBody>
          <a:bodyPr>
            <a:spAutoFit/>
          </a:bodyPr>
          <a:lstStyle/>
          <a:p>
            <a:r>
              <a:rPr lang="en-US" b="1" i="1" dirty="0" smtClean="0"/>
              <a:t>An RL circuit with a step input voltage.</a:t>
            </a:r>
            <a:endParaRPr lang="en-US" b="1" i="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dirty="0" smtClean="0"/>
              <a:t>This is the complete response of the </a:t>
            </a:r>
            <a:r>
              <a:rPr lang="en-US" sz="2800" i="1" dirty="0" smtClean="0"/>
              <a:t>RL circuit</a:t>
            </a:r>
            <a:endParaRPr lang="en-US" sz="2800" dirty="0"/>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cstate="print"/>
          <a:srcRect/>
          <a:stretch>
            <a:fillRect/>
          </a:stretch>
        </p:blipFill>
        <p:spPr bwMode="auto">
          <a:xfrm>
            <a:off x="5638800" y="2667000"/>
            <a:ext cx="2857500" cy="3389481"/>
          </a:xfrm>
          <a:prstGeom prst="rect">
            <a:avLst/>
          </a:prstGeom>
          <a:noFill/>
          <a:ln w="9525">
            <a:noFill/>
            <a:miter lim="800000"/>
            <a:headEnd/>
            <a:tailEnd/>
          </a:ln>
        </p:spPr>
      </p:pic>
      <p:sp>
        <p:nvSpPr>
          <p:cNvPr id="5" name="Rectangle 4"/>
          <p:cNvSpPr/>
          <p:nvPr/>
        </p:nvSpPr>
        <p:spPr>
          <a:xfrm>
            <a:off x="4800600" y="5943600"/>
            <a:ext cx="4572000" cy="646331"/>
          </a:xfrm>
          <a:prstGeom prst="rect">
            <a:avLst/>
          </a:prstGeom>
        </p:spPr>
        <p:txBody>
          <a:bodyPr>
            <a:spAutoFit/>
          </a:bodyPr>
          <a:lstStyle/>
          <a:p>
            <a:r>
              <a:rPr lang="en-US" b="1" i="1" dirty="0" smtClean="0"/>
              <a:t>Total response of the RL circuit with initial</a:t>
            </a:r>
          </a:p>
          <a:p>
            <a:r>
              <a:rPr lang="en-US" b="1" i="1" dirty="0" smtClean="0"/>
              <a:t>inductor current Io.</a:t>
            </a:r>
            <a:endParaRPr lang="en-US" b="1" i="1" dirty="0"/>
          </a:p>
        </p:txBody>
      </p:sp>
      <p:pic>
        <p:nvPicPr>
          <p:cNvPr id="6147" name="Picture 3"/>
          <p:cNvPicPr>
            <a:picLocks noChangeAspect="1" noChangeArrowheads="1"/>
          </p:cNvPicPr>
          <p:nvPr/>
        </p:nvPicPr>
        <p:blipFill>
          <a:blip r:embed="rId3" cstate="print"/>
          <a:srcRect/>
          <a:stretch>
            <a:fillRect/>
          </a:stretch>
        </p:blipFill>
        <p:spPr bwMode="auto">
          <a:xfrm>
            <a:off x="884732" y="2133600"/>
            <a:ext cx="3325318" cy="838200"/>
          </a:xfrm>
          <a:prstGeom prst="rect">
            <a:avLst/>
          </a:prstGeom>
          <a:noFill/>
          <a:ln w="9525">
            <a:noFill/>
            <a:miter lim="800000"/>
            <a:headEnd/>
            <a:tailEnd/>
          </a:ln>
        </p:spPr>
      </p:pic>
      <p:pic>
        <p:nvPicPr>
          <p:cNvPr id="7" name="Picture 3"/>
          <p:cNvPicPr>
            <a:picLocks noChangeAspect="1" noChangeArrowheads="1"/>
          </p:cNvPicPr>
          <p:nvPr/>
        </p:nvPicPr>
        <p:blipFill>
          <a:blip r:embed="rId4" cstate="print"/>
          <a:srcRect/>
          <a:stretch>
            <a:fillRect/>
          </a:stretch>
        </p:blipFill>
        <p:spPr bwMode="auto">
          <a:xfrm>
            <a:off x="1219200" y="3581400"/>
            <a:ext cx="2994543" cy="1857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dirty="0" smtClean="0"/>
              <a:t>Thus, to find the step response of an </a:t>
            </a:r>
            <a:r>
              <a:rPr lang="en-US" sz="2800" i="1" dirty="0" smtClean="0"/>
              <a:t>RL circuit requires three things:</a:t>
            </a:r>
            <a:endParaRPr lang="en-US" sz="2800" dirty="0"/>
          </a:p>
        </p:txBody>
      </p:sp>
      <p:sp>
        <p:nvSpPr>
          <p:cNvPr id="3" name="Content Placeholder 2"/>
          <p:cNvSpPr>
            <a:spLocks noGrp="1"/>
          </p:cNvSpPr>
          <p:nvPr>
            <p:ph idx="1"/>
          </p:nvPr>
        </p:nvSpPr>
        <p:spPr/>
        <p:txBody>
          <a:bodyPr>
            <a:normAutofit/>
          </a:bodyPr>
          <a:lstStyle/>
          <a:p>
            <a:r>
              <a:rPr lang="en-US" sz="2800" dirty="0" smtClean="0"/>
              <a:t>1. The initial inductor current </a:t>
            </a:r>
            <a:r>
              <a:rPr lang="en-US" sz="2800" i="1" dirty="0" err="1" smtClean="0"/>
              <a:t>i</a:t>
            </a:r>
            <a:r>
              <a:rPr lang="en-US" sz="2800" i="1" dirty="0" smtClean="0"/>
              <a:t>(0) at t = 0</a:t>
            </a:r>
            <a:r>
              <a:rPr lang="en-US" sz="2800" i="1" baseline="30000" dirty="0" smtClean="0"/>
              <a:t>+</a:t>
            </a:r>
            <a:r>
              <a:rPr lang="en-US" sz="2800" i="1" dirty="0" smtClean="0"/>
              <a:t>.</a:t>
            </a:r>
          </a:p>
          <a:p>
            <a:r>
              <a:rPr lang="en-US" sz="2800" dirty="0" smtClean="0"/>
              <a:t>2. The final inductor current </a:t>
            </a:r>
            <a:r>
              <a:rPr lang="en-US" sz="2800" i="1" dirty="0" err="1" smtClean="0"/>
              <a:t>i</a:t>
            </a:r>
            <a:r>
              <a:rPr lang="en-US" sz="2800" i="1" dirty="0" smtClean="0"/>
              <a:t>(∞).</a:t>
            </a:r>
          </a:p>
          <a:p>
            <a:r>
              <a:rPr lang="en-US" sz="2800" dirty="0" smtClean="0"/>
              <a:t>3. The time constant </a:t>
            </a:r>
            <a:r>
              <a:rPr lang="en-US" sz="2800" i="1" dirty="0" smtClean="0"/>
              <a:t>τ .</a:t>
            </a:r>
            <a:endParaRPr lang="en-US" sz="2800" dirty="0"/>
          </a:p>
        </p:txBody>
      </p:sp>
      <p:pic>
        <p:nvPicPr>
          <p:cNvPr id="7170" name="Picture 2"/>
          <p:cNvPicPr>
            <a:picLocks noChangeAspect="1" noChangeArrowheads="1"/>
          </p:cNvPicPr>
          <p:nvPr/>
        </p:nvPicPr>
        <p:blipFill>
          <a:blip r:embed="rId2" cstate="print"/>
          <a:srcRect/>
          <a:stretch>
            <a:fillRect/>
          </a:stretch>
        </p:blipFill>
        <p:spPr bwMode="auto">
          <a:xfrm>
            <a:off x="1981200" y="3124200"/>
            <a:ext cx="5312501" cy="709612"/>
          </a:xfrm>
          <a:prstGeom prst="rect">
            <a:avLst/>
          </a:prstGeom>
          <a:noFill/>
          <a:ln w="9525">
            <a:noFill/>
            <a:miter lim="800000"/>
            <a:headEnd/>
            <a:tailEnd/>
          </a:ln>
        </p:spPr>
      </p:pic>
      <p:sp>
        <p:nvSpPr>
          <p:cNvPr id="5" name="Rectangle 4"/>
          <p:cNvSpPr/>
          <p:nvPr/>
        </p:nvSpPr>
        <p:spPr>
          <a:xfrm>
            <a:off x="609600" y="3962400"/>
            <a:ext cx="7848600" cy="954107"/>
          </a:xfrm>
          <a:prstGeom prst="rect">
            <a:avLst/>
          </a:prstGeom>
        </p:spPr>
        <p:txBody>
          <a:bodyPr wrap="square">
            <a:spAutoFit/>
          </a:bodyPr>
          <a:lstStyle/>
          <a:p>
            <a:pPr algn="just"/>
            <a:r>
              <a:rPr lang="en-US" sz="2800" dirty="0" smtClean="0"/>
              <a:t>if the switching takes place at time t = t0 instead of t = 0,then above Eq. becomes</a:t>
            </a:r>
            <a:endParaRPr lang="en-US" sz="2800" dirty="0"/>
          </a:p>
        </p:txBody>
      </p:sp>
      <p:pic>
        <p:nvPicPr>
          <p:cNvPr id="7171" name="Picture 3"/>
          <p:cNvPicPr>
            <a:picLocks noChangeAspect="1" noChangeArrowheads="1"/>
          </p:cNvPicPr>
          <p:nvPr/>
        </p:nvPicPr>
        <p:blipFill>
          <a:blip r:embed="rId3" cstate="print"/>
          <a:srcRect/>
          <a:stretch>
            <a:fillRect/>
          </a:stretch>
        </p:blipFill>
        <p:spPr bwMode="auto">
          <a:xfrm>
            <a:off x="1905000" y="4953000"/>
            <a:ext cx="5390843" cy="523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2" cstate="print"/>
          <a:srcRect/>
          <a:stretch>
            <a:fillRect/>
          </a:stretch>
        </p:blipFill>
        <p:spPr bwMode="auto">
          <a:xfrm>
            <a:off x="1447800" y="2514600"/>
            <a:ext cx="6180524" cy="3190875"/>
          </a:xfrm>
          <a:prstGeom prst="rect">
            <a:avLst/>
          </a:prstGeom>
          <a:noFill/>
          <a:ln w="9525">
            <a:noFill/>
            <a:miter lim="800000"/>
            <a:headEnd/>
            <a:tailEnd/>
          </a:ln>
        </p:spPr>
      </p:pic>
      <p:sp>
        <p:nvSpPr>
          <p:cNvPr id="5" name="Rectangle 4"/>
          <p:cNvSpPr/>
          <p:nvPr/>
        </p:nvSpPr>
        <p:spPr>
          <a:xfrm>
            <a:off x="1447800" y="5943600"/>
            <a:ext cx="7010400" cy="646331"/>
          </a:xfrm>
          <a:prstGeom prst="rect">
            <a:avLst/>
          </a:prstGeom>
        </p:spPr>
        <p:txBody>
          <a:bodyPr wrap="square">
            <a:spAutoFit/>
          </a:bodyPr>
          <a:lstStyle/>
          <a:p>
            <a:r>
              <a:rPr lang="en-US" b="1" i="1" dirty="0" smtClean="0"/>
              <a:t>Step responses of an RL circuit with no initial inductor current: </a:t>
            </a:r>
          </a:p>
          <a:p>
            <a:r>
              <a:rPr lang="en-US" b="1" i="1" dirty="0" smtClean="0"/>
              <a:t>(a) current response, (b) voltage response</a:t>
            </a:r>
            <a:endParaRPr lang="en-US" b="1" i="1" dirty="0"/>
          </a:p>
        </p:txBody>
      </p:sp>
      <p:pic>
        <p:nvPicPr>
          <p:cNvPr id="8195" name="Picture 3"/>
          <p:cNvPicPr>
            <a:picLocks noChangeAspect="1" noChangeArrowheads="1"/>
          </p:cNvPicPr>
          <p:nvPr/>
        </p:nvPicPr>
        <p:blipFill>
          <a:blip r:embed="rId3" cstate="print"/>
          <a:srcRect/>
          <a:stretch>
            <a:fillRect/>
          </a:stretch>
        </p:blipFill>
        <p:spPr bwMode="auto">
          <a:xfrm>
            <a:off x="1266886" y="1295400"/>
            <a:ext cx="3055749" cy="866775"/>
          </a:xfrm>
          <a:prstGeom prst="rect">
            <a:avLst/>
          </a:prstGeom>
          <a:noFill/>
          <a:ln w="9525">
            <a:noFill/>
            <a:miter lim="800000"/>
            <a:headEnd/>
            <a:tailEnd/>
          </a:ln>
        </p:spPr>
      </p:pic>
      <p:pic>
        <p:nvPicPr>
          <p:cNvPr id="8196" name="Picture 4"/>
          <p:cNvPicPr>
            <a:picLocks noChangeAspect="1" noChangeArrowheads="1"/>
          </p:cNvPicPr>
          <p:nvPr/>
        </p:nvPicPr>
        <p:blipFill>
          <a:blip r:embed="rId4" cstate="print"/>
          <a:srcRect/>
          <a:stretch>
            <a:fillRect/>
          </a:stretch>
        </p:blipFill>
        <p:spPr bwMode="auto">
          <a:xfrm>
            <a:off x="5430994" y="1447800"/>
            <a:ext cx="2443163"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1143000"/>
          </a:xfrm>
        </p:spPr>
        <p:txBody>
          <a:bodyPr>
            <a:noAutofit/>
          </a:bodyPr>
          <a:lstStyle/>
          <a:p>
            <a:pPr algn="l"/>
            <a:r>
              <a:rPr lang="en-US" sz="2000" b="1" dirty="0" smtClean="0"/>
              <a:t>Example 3 </a:t>
            </a:r>
            <a:r>
              <a:rPr lang="en-US" sz="2000" dirty="0" smtClean="0"/>
              <a:t/>
            </a:r>
            <a:br>
              <a:rPr lang="en-US" sz="2000" dirty="0" smtClean="0"/>
            </a:br>
            <a:r>
              <a:rPr lang="en-US" sz="2000" dirty="0" smtClean="0"/>
              <a:t>	Find </a:t>
            </a:r>
            <a:r>
              <a:rPr lang="en-US" sz="2000" i="1" dirty="0" err="1" smtClean="0"/>
              <a:t>i</a:t>
            </a:r>
            <a:r>
              <a:rPr lang="en-US" sz="2000" i="1" dirty="0" smtClean="0"/>
              <a:t>(t) in the circuit in following Fig. for t &gt; 0. Assume that the switch 	has </a:t>
            </a:r>
            <a:r>
              <a:rPr lang="en-US" sz="2000" dirty="0" smtClean="0"/>
              <a:t>been closed for a long time.</a:t>
            </a:r>
            <a:endParaRPr lang="en-US" sz="2000" dirty="0"/>
          </a:p>
        </p:txBody>
      </p:sp>
      <p:sp>
        <p:nvSpPr>
          <p:cNvPr id="3" name="Content Placeholder 2"/>
          <p:cNvSpPr>
            <a:spLocks noGrp="1"/>
          </p:cNvSpPr>
          <p:nvPr>
            <p:ph idx="1"/>
          </p:nvPr>
        </p:nvSpPr>
        <p:spPr/>
        <p:txBody>
          <a:bodyPr/>
          <a:lstStyle/>
          <a:p>
            <a:endParaRPr lang="en-US"/>
          </a:p>
        </p:txBody>
      </p:sp>
      <p:pic>
        <p:nvPicPr>
          <p:cNvPr id="9218" name="Picture 2"/>
          <p:cNvPicPr>
            <a:picLocks noChangeAspect="1" noChangeArrowheads="1"/>
          </p:cNvPicPr>
          <p:nvPr/>
        </p:nvPicPr>
        <p:blipFill>
          <a:blip r:embed="rId2" cstate="print"/>
          <a:srcRect/>
          <a:stretch>
            <a:fillRect/>
          </a:stretch>
        </p:blipFill>
        <p:spPr bwMode="auto">
          <a:xfrm>
            <a:off x="5410200" y="990600"/>
            <a:ext cx="3409950" cy="24208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5410200" y="304800"/>
            <a:ext cx="3409950" cy="24208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000" b="1" dirty="0" smtClean="0"/>
              <a:t>Example 4 </a:t>
            </a:r>
            <a:r>
              <a:rPr lang="en-US" sz="2000" dirty="0" smtClean="0"/>
              <a:t/>
            </a:r>
            <a:br>
              <a:rPr lang="en-US" sz="2000" dirty="0" smtClean="0"/>
            </a:br>
            <a:r>
              <a:rPr lang="en-US" sz="2000" dirty="0" smtClean="0"/>
              <a:t>	At t = 0, switch 1 in the following circuit is closed, and switch 2 is 	closed 4 s later. Find </a:t>
            </a:r>
            <a:r>
              <a:rPr lang="en-US" sz="2000" dirty="0" err="1" smtClean="0"/>
              <a:t>i</a:t>
            </a:r>
            <a:r>
              <a:rPr lang="en-US" sz="2000" dirty="0" smtClean="0"/>
              <a:t>(t) for t &gt; 0. Calculate </a:t>
            </a:r>
            <a:r>
              <a:rPr lang="en-US" sz="2000" dirty="0" err="1" smtClean="0"/>
              <a:t>i</a:t>
            </a:r>
            <a:r>
              <a:rPr lang="en-US" sz="2000" dirty="0" smtClean="0"/>
              <a:t> for t = 2 s and t = 5 s.</a:t>
            </a:r>
            <a:endParaRPr lang="en-US" sz="2000" dirty="0"/>
          </a:p>
        </p:txBody>
      </p:sp>
      <p:sp>
        <p:nvSpPr>
          <p:cNvPr id="3" name="Content Placeholder 2"/>
          <p:cNvSpPr>
            <a:spLocks noGrp="1"/>
          </p:cNvSpPr>
          <p:nvPr>
            <p:ph idx="1"/>
          </p:nvPr>
        </p:nvSpPr>
        <p:spPr/>
        <p:txBody>
          <a:bodyPr/>
          <a:lstStyle/>
          <a:p>
            <a:endParaRPr lang="en-US"/>
          </a:p>
        </p:txBody>
      </p:sp>
      <p:pic>
        <p:nvPicPr>
          <p:cNvPr id="10242" name="Picture 2"/>
          <p:cNvPicPr>
            <a:picLocks noChangeAspect="1" noChangeArrowheads="1"/>
          </p:cNvPicPr>
          <p:nvPr/>
        </p:nvPicPr>
        <p:blipFill>
          <a:blip r:embed="rId2" cstate="print"/>
          <a:srcRect/>
          <a:stretch>
            <a:fillRect/>
          </a:stretch>
        </p:blipFill>
        <p:spPr bwMode="auto">
          <a:xfrm>
            <a:off x="4756590" y="1534118"/>
            <a:ext cx="4101660" cy="235208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2"/>
          <p:cNvPicPr>
            <a:picLocks noChangeAspect="1" noChangeArrowheads="1"/>
          </p:cNvPicPr>
          <p:nvPr/>
        </p:nvPicPr>
        <p:blipFill>
          <a:blip r:embed="rId2" cstate="print"/>
          <a:srcRect/>
          <a:stretch>
            <a:fillRect/>
          </a:stretch>
        </p:blipFill>
        <p:spPr bwMode="auto">
          <a:xfrm>
            <a:off x="4800600" y="152400"/>
            <a:ext cx="4101660" cy="235208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 name="Picture 2"/>
          <p:cNvPicPr>
            <a:picLocks noChangeAspect="1" noChangeArrowheads="1"/>
          </p:cNvPicPr>
          <p:nvPr/>
        </p:nvPicPr>
        <p:blipFill>
          <a:blip r:embed="rId2" cstate="print"/>
          <a:srcRect/>
          <a:stretch>
            <a:fillRect/>
          </a:stretch>
        </p:blipFill>
        <p:spPr bwMode="auto">
          <a:xfrm>
            <a:off x="4800600" y="152400"/>
            <a:ext cx="4101660" cy="235208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2"/>
          <p:cNvPicPr>
            <a:picLocks noChangeAspect="1" noChangeArrowheads="1"/>
          </p:cNvPicPr>
          <p:nvPr/>
        </p:nvPicPr>
        <p:blipFill>
          <a:blip r:embed="rId2" cstate="print"/>
          <a:srcRect/>
          <a:stretch>
            <a:fillRect/>
          </a:stretch>
        </p:blipFill>
        <p:spPr bwMode="auto">
          <a:xfrm>
            <a:off x="4800600" y="152400"/>
            <a:ext cx="4101660" cy="235208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258</TotalTime>
  <Words>592</Words>
  <Application>Microsoft Office PowerPoint</Application>
  <PresentationFormat>On-screen Show (4:3)</PresentationFormat>
  <Paragraphs>60</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 </vt:lpstr>
      <vt:lpstr>Unit step function u(t)</vt:lpstr>
      <vt:lpstr>If the abrupt change occurs at t = to (where to &gt; 0) instead of t = 0, the unit step function becomes</vt:lpstr>
      <vt:lpstr>If the change is at t = −to, the unit step function becomes</vt:lpstr>
      <vt:lpstr>We use the step function to represent an abrupt change in voltage or current, like the changes that occur in the circuits of control systems and digital computers. For example, the voltage</vt:lpstr>
      <vt:lpstr>Slide 6</vt:lpstr>
      <vt:lpstr>Step Response of an RC Circuit</vt:lpstr>
      <vt:lpstr>Our goal is to find capacitor voltage as the circuit response.</vt:lpstr>
      <vt:lpstr>Slide 9</vt:lpstr>
      <vt:lpstr>Slide 10</vt:lpstr>
      <vt:lpstr>Slide 11</vt:lpstr>
      <vt:lpstr>If we assume that the capacitor is uncharged initially, we set V0= 0 </vt:lpstr>
      <vt:lpstr>Figure shows the plots of capacitor voltage v(t) and capacitor current i(t).</vt:lpstr>
      <vt:lpstr>Systematic approach or, a short-cut method for finding the step response of an RC or RL circuit</vt:lpstr>
      <vt:lpstr>Slide 15</vt:lpstr>
      <vt:lpstr>To find the step response of an RC circuit requires three things:</vt:lpstr>
      <vt:lpstr>Example 1   The switch in Fig. 7.43 has been in position A for a long time. At t =  0, the switch moves to B. Determine v(t) for t &gt; 0 and calculate its  value at t = 1 s and 4 s.</vt:lpstr>
      <vt:lpstr>Slide 18</vt:lpstr>
      <vt:lpstr>Example 2   In the following Fig., the switch has been closed for a long time and  is opened at t = 0. Find i and v for all time.</vt:lpstr>
      <vt:lpstr>Slide 20</vt:lpstr>
      <vt:lpstr>Slide 21</vt:lpstr>
      <vt:lpstr>Step Response of an RL Circuit</vt:lpstr>
      <vt:lpstr>Slide 23</vt:lpstr>
      <vt:lpstr>This is the complete response of the RL circuit</vt:lpstr>
      <vt:lpstr>Thus, to find the step response of an RL circuit requires three things:</vt:lpstr>
      <vt:lpstr>Slide 26</vt:lpstr>
      <vt:lpstr>Slide 27</vt:lpstr>
      <vt:lpstr>Slide 28</vt:lpstr>
      <vt:lpstr>Example 3   Find i(t) in the circuit in following Fig. for t &gt; 0. Assume that the switch  has been closed for a long time.</vt:lpstr>
      <vt:lpstr>Slide 30</vt:lpstr>
      <vt:lpstr>Slide 31</vt:lpstr>
      <vt:lpstr>Example 4   At t = 0, switch 1 in the following circuit is closed, and switch 2 is  closed 4 s later. Find i(t) for t &gt; 0. Calculate i for t = 2 s and t = 5 s.</vt:lpstr>
      <vt:lpstr>Slide 33</vt:lpstr>
      <vt:lpstr>Slide 34</vt:lpstr>
      <vt:lpstr>Slide 35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Step Response of an RC Circuit</dc:title>
  <dc:creator>Aadil</dc:creator>
  <cp:lastModifiedBy>NTS</cp:lastModifiedBy>
  <cp:revision>99</cp:revision>
  <dcterms:created xsi:type="dcterms:W3CDTF">2006-08-16T00:00:00Z</dcterms:created>
  <dcterms:modified xsi:type="dcterms:W3CDTF">2012-08-02T09:40:09Z</dcterms:modified>
</cp:coreProperties>
</file>