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9" r:id="rId6"/>
    <p:sldId id="260" r:id="rId7"/>
    <p:sldId id="261" r:id="rId8"/>
    <p:sldId id="262" r:id="rId9"/>
    <p:sldId id="275" r:id="rId10"/>
    <p:sldId id="263" r:id="rId11"/>
    <p:sldId id="264" r:id="rId12"/>
    <p:sldId id="280" r:id="rId13"/>
    <p:sldId id="265" r:id="rId14"/>
    <p:sldId id="281" r:id="rId15"/>
    <p:sldId id="266" r:id="rId16"/>
    <p:sldId id="267" r:id="rId17"/>
    <p:sldId id="268" r:id="rId18"/>
    <p:sldId id="269" r:id="rId19"/>
    <p:sldId id="276" r:id="rId20"/>
    <p:sldId id="270" r:id="rId21"/>
    <p:sldId id="272" r:id="rId22"/>
    <p:sldId id="277" r:id="rId23"/>
    <p:sldId id="273" r:id="rId24"/>
    <p:sldId id="278" r:id="rId25"/>
    <p:sldId id="27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9" d="100"/>
          <a:sy n="59" d="100"/>
        </p:scale>
        <p:origin x="-159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b="1" dirty="0" smtClean="0">
                <a:solidFill>
                  <a:schemeClr val="tx2"/>
                </a:solidFill>
              </a:rPr>
              <a:t>FIRST-ORDER CIRCUIT </a:t>
            </a:r>
            <a:endParaRPr lang="en-US" sz="3600" b="1" dirty="0">
              <a:solidFill>
                <a:schemeClr val="tx2"/>
              </a:solidFill>
            </a:endParaRPr>
          </a:p>
        </p:txBody>
      </p:sp>
      <p:sp>
        <p:nvSpPr>
          <p:cNvPr id="5" name="Content Placeholder 4"/>
          <p:cNvSpPr>
            <a:spLocks noGrp="1"/>
          </p:cNvSpPr>
          <p:nvPr>
            <p:ph idx="1"/>
          </p:nvPr>
        </p:nvSpPr>
        <p:spPr/>
        <p:txBody>
          <a:bodyPr>
            <a:noAutofit/>
          </a:bodyPr>
          <a:lstStyle/>
          <a:p>
            <a:pPr algn="just"/>
            <a:r>
              <a:rPr lang="en-US" sz="2800" dirty="0" smtClean="0"/>
              <a:t>Three passive elements (resistors, capacitors, and inductors) individually,</a:t>
            </a:r>
          </a:p>
          <a:p>
            <a:pPr algn="just"/>
            <a:r>
              <a:rPr lang="en-US" sz="2800" dirty="0" smtClean="0"/>
              <a:t>Circuits having various combinations of two or three of the passive elements. </a:t>
            </a:r>
          </a:p>
          <a:p>
            <a:pPr algn="just"/>
            <a:r>
              <a:rPr lang="en-US" sz="2800" dirty="0" smtClean="0"/>
              <a:t>RC and RL circuits.</a:t>
            </a:r>
          </a:p>
          <a:p>
            <a:pPr algn="just"/>
            <a:r>
              <a:rPr lang="en-US" sz="2800" dirty="0" smtClean="0"/>
              <a:t>Analysis of RC and RL circuits by applying Kirchhoff’s laws.</a:t>
            </a:r>
          </a:p>
          <a:p>
            <a:pPr algn="just"/>
            <a:r>
              <a:rPr lang="en-US" sz="2800" dirty="0" smtClean="0"/>
              <a:t>The differential equations resulting from analyzing RC and RL circuits are of the first order. Hence, the circuits are collectively known as first-order circuits.</a:t>
            </a:r>
            <a:endParaRPr lang="en-US" sz="2800" dirty="0"/>
          </a:p>
        </p:txBody>
      </p:sp>
      <p:sp>
        <p:nvSpPr>
          <p:cNvPr id="6" name="TextBox 6"/>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smtClean="0">
                <a:solidFill>
                  <a:schemeClr val="accent2">
                    <a:lumMod val="75000"/>
                  </a:schemeClr>
                </a:solidFill>
              </a:rPr>
              <a:t>Lecture 26</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Circuit Excitation</a:t>
            </a:r>
            <a:endParaRPr lang="en-US" sz="3600" b="1" dirty="0">
              <a:solidFill>
                <a:schemeClr val="tx2"/>
              </a:solidFill>
            </a:endParaRPr>
          </a:p>
        </p:txBody>
      </p:sp>
      <p:sp>
        <p:nvSpPr>
          <p:cNvPr id="3" name="Content Placeholder 2"/>
          <p:cNvSpPr>
            <a:spLocks noGrp="1"/>
          </p:cNvSpPr>
          <p:nvPr>
            <p:ph idx="1"/>
          </p:nvPr>
        </p:nvSpPr>
        <p:spPr>
          <a:xfrm>
            <a:off x="381000" y="1600200"/>
            <a:ext cx="8458200" cy="4525963"/>
          </a:xfrm>
        </p:spPr>
        <p:txBody>
          <a:bodyPr/>
          <a:lstStyle/>
          <a:p>
            <a:r>
              <a:rPr lang="en-US" dirty="0" smtClean="0"/>
              <a:t>Source-free circuits (free of independent sources)</a:t>
            </a:r>
          </a:p>
          <a:p>
            <a:r>
              <a:rPr lang="en-US" dirty="0" smtClean="0"/>
              <a:t>DC Source excitation (independent sources)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cap="all" dirty="0" smtClean="0">
                <a:solidFill>
                  <a:schemeClr val="tx2"/>
                </a:solidFill>
              </a:rPr>
              <a:t>The Source-Free RC Circuit</a:t>
            </a:r>
            <a:endParaRPr lang="en-US" sz="3600" b="1" cap="all" dirty="0">
              <a:solidFill>
                <a:schemeClr val="tx2"/>
              </a:solidFill>
            </a:endParaRP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6324600" y="1524000"/>
            <a:ext cx="2324100" cy="20257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2400" dirty="0" smtClean="0"/>
              <a:t>	The </a:t>
            </a:r>
            <a:r>
              <a:rPr lang="en-US" sz="2400" b="1" dirty="0" smtClean="0">
                <a:solidFill>
                  <a:schemeClr val="tx2"/>
                </a:solidFill>
              </a:rPr>
              <a:t>natural response </a:t>
            </a:r>
            <a:r>
              <a:rPr lang="en-US" sz="2400" dirty="0" smtClean="0"/>
              <a:t>of a circuit refers to the behavior (in terms of voltages and currents) of the circuit itself, with no external sources of excitation.</a:t>
            </a:r>
            <a:endParaRPr lang="en-US" sz="2400" dirty="0"/>
          </a:p>
        </p:txBody>
      </p:sp>
      <p:pic>
        <p:nvPicPr>
          <p:cNvPr id="4" name="Picture 2"/>
          <p:cNvPicPr>
            <a:picLocks noChangeAspect="1" noChangeArrowheads="1"/>
          </p:cNvPicPr>
          <p:nvPr/>
        </p:nvPicPr>
        <p:blipFill>
          <a:blip r:embed="rId3" cstate="print"/>
          <a:srcRect/>
          <a:stretch>
            <a:fillRect/>
          </a:stretch>
        </p:blipFill>
        <p:spPr bwMode="auto">
          <a:xfrm>
            <a:off x="1752600" y="3124200"/>
            <a:ext cx="5619750" cy="3211286"/>
          </a:xfrm>
          <a:prstGeom prst="rect">
            <a:avLst/>
          </a:prstGeom>
          <a:noFill/>
          <a:ln w="9525">
            <a:noFill/>
            <a:miter lim="800000"/>
            <a:headEnd/>
            <a:tailEnd/>
          </a:ln>
        </p:spPr>
      </p:pic>
      <p:sp>
        <p:nvSpPr>
          <p:cNvPr id="5" name="Rectangle 4"/>
          <p:cNvSpPr/>
          <p:nvPr/>
        </p:nvSpPr>
        <p:spPr>
          <a:xfrm>
            <a:off x="2362200" y="6248400"/>
            <a:ext cx="4572000" cy="369332"/>
          </a:xfrm>
          <a:prstGeom prst="rect">
            <a:avLst/>
          </a:prstGeom>
        </p:spPr>
        <p:txBody>
          <a:bodyPr>
            <a:spAutoFit/>
          </a:bodyPr>
          <a:lstStyle/>
          <a:p>
            <a:r>
              <a:rPr lang="en-US" b="1" i="1" dirty="0" smtClean="0"/>
              <a:t>The voltage response of the RC circuit.</a:t>
            </a:r>
            <a:endParaRPr lang="en-US" b="1"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2400" dirty="0" smtClean="0"/>
              <a:t>	The </a:t>
            </a:r>
            <a:r>
              <a:rPr lang="en-US" sz="2400" b="1" dirty="0" smtClean="0">
                <a:solidFill>
                  <a:schemeClr val="tx2"/>
                </a:solidFill>
              </a:rPr>
              <a:t>time constant </a:t>
            </a:r>
            <a:r>
              <a:rPr lang="en-US" sz="2400" dirty="0" smtClean="0"/>
              <a:t>of a circuit is the time required for the response to decay by a factor of 1/e or 36.8 percent of its initial value.</a:t>
            </a:r>
            <a:endParaRPr lang="en-US" sz="2400" dirty="0"/>
          </a:p>
        </p:txBody>
      </p:sp>
      <p:pic>
        <p:nvPicPr>
          <p:cNvPr id="2050" name="Picture 2"/>
          <p:cNvPicPr>
            <a:picLocks noChangeAspect="1" noChangeArrowheads="1"/>
          </p:cNvPicPr>
          <p:nvPr/>
        </p:nvPicPr>
        <p:blipFill>
          <a:blip r:embed="rId3" cstate="print"/>
          <a:srcRect/>
          <a:stretch>
            <a:fillRect/>
          </a:stretch>
        </p:blipFill>
        <p:spPr bwMode="auto">
          <a:xfrm>
            <a:off x="1905000" y="3124200"/>
            <a:ext cx="5334000" cy="3048000"/>
          </a:xfrm>
          <a:prstGeom prst="rect">
            <a:avLst/>
          </a:prstGeom>
          <a:noFill/>
          <a:ln w="9525">
            <a:noFill/>
            <a:miter lim="800000"/>
            <a:headEnd/>
            <a:tailEnd/>
          </a:ln>
        </p:spPr>
      </p:pic>
      <p:sp>
        <p:nvSpPr>
          <p:cNvPr id="5" name="Rectangle 4"/>
          <p:cNvSpPr/>
          <p:nvPr/>
        </p:nvSpPr>
        <p:spPr>
          <a:xfrm>
            <a:off x="2362200" y="6248400"/>
            <a:ext cx="4572000" cy="369332"/>
          </a:xfrm>
          <a:prstGeom prst="rect">
            <a:avLst/>
          </a:prstGeom>
        </p:spPr>
        <p:txBody>
          <a:bodyPr>
            <a:spAutoFit/>
          </a:bodyPr>
          <a:lstStyle/>
          <a:p>
            <a:r>
              <a:rPr lang="en-US" b="1" i="1" dirty="0" smtClean="0"/>
              <a:t>The voltage response of the RC circuit.</a:t>
            </a:r>
            <a:endParaRPr lang="en-US"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800" dirty="0" smtClean="0"/>
              <a:t>capacitor is fully discharged (or charged) after five time constants</a:t>
            </a:r>
            <a:endParaRPr lang="en-US" sz="2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4800600" y="2362200"/>
            <a:ext cx="3800475" cy="3487495"/>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1143000" y="2819400"/>
            <a:ext cx="2620695" cy="2990850"/>
          </a:xfrm>
          <a:prstGeom prst="rect">
            <a:avLst/>
          </a:prstGeom>
          <a:noFill/>
          <a:ln w="9525">
            <a:noFill/>
            <a:miter lim="800000"/>
            <a:headEnd/>
            <a:tailEnd/>
          </a:ln>
        </p:spPr>
      </p:pic>
      <p:pic>
        <p:nvPicPr>
          <p:cNvPr id="3076" name="Picture 4"/>
          <p:cNvPicPr>
            <a:picLocks noChangeAspect="1" noChangeArrowheads="1"/>
          </p:cNvPicPr>
          <p:nvPr/>
        </p:nvPicPr>
        <p:blipFill>
          <a:blip r:embed="rId5" cstate="print"/>
          <a:srcRect/>
          <a:stretch>
            <a:fillRect/>
          </a:stretch>
        </p:blipFill>
        <p:spPr bwMode="auto">
          <a:xfrm>
            <a:off x="3505200" y="1295400"/>
            <a:ext cx="2454852" cy="771525"/>
          </a:xfrm>
          <a:prstGeom prst="rect">
            <a:avLst/>
          </a:prstGeom>
          <a:noFill/>
          <a:ln w="9525">
            <a:noFill/>
            <a:miter lim="800000"/>
            <a:headEnd/>
            <a:tailEnd/>
          </a:ln>
        </p:spPr>
      </p:pic>
      <p:sp>
        <p:nvSpPr>
          <p:cNvPr id="7" name="Rectangle 6"/>
          <p:cNvSpPr/>
          <p:nvPr/>
        </p:nvSpPr>
        <p:spPr>
          <a:xfrm>
            <a:off x="0" y="6211669"/>
            <a:ext cx="9144000" cy="707886"/>
          </a:xfrm>
          <a:prstGeom prst="rect">
            <a:avLst/>
          </a:prstGeom>
        </p:spPr>
        <p:txBody>
          <a:bodyPr wrap="square">
            <a:spAutoFit/>
          </a:bodyPr>
          <a:lstStyle/>
          <a:p>
            <a:r>
              <a:rPr lang="en-US" sz="2000" i="1" dirty="0" smtClean="0"/>
              <a:t>To find τ from the response curve, draw the tangent to the curve. The tangent intercepts with the time axis at t = τ .</a:t>
            </a:r>
            <a:endParaRPr lang="en-US" sz="20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Plot of v/V</a:t>
            </a:r>
            <a:r>
              <a:rPr lang="en-US" sz="3200" baseline="-25000" dirty="0" smtClean="0"/>
              <a:t>0</a:t>
            </a:r>
            <a:r>
              <a:rPr lang="en-US" sz="3200" dirty="0" smtClean="0"/>
              <a:t> = e</a:t>
            </a:r>
            <a:r>
              <a:rPr lang="en-US" sz="3200" baseline="30000" dirty="0" smtClean="0"/>
              <a:t>−t/τ </a:t>
            </a:r>
            <a:r>
              <a:rPr lang="en-US" sz="3200" dirty="0" smtClean="0"/>
              <a:t>for various values of the time constant</a:t>
            </a:r>
            <a:endParaRPr lang="en-US" sz="3200"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3" cstate="print"/>
          <a:srcRect/>
          <a:stretch>
            <a:fillRect/>
          </a:stretch>
        </p:blipFill>
        <p:spPr bwMode="auto">
          <a:xfrm>
            <a:off x="762000" y="2133600"/>
            <a:ext cx="7587544" cy="39779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pt-BR" sz="2800" dirty="0" smtClean="0"/>
              <a:t>	The Key  to Working with a Source - free RC Circuit is</a:t>
            </a:r>
          </a:p>
          <a:p>
            <a:pPr>
              <a:buNone/>
            </a:pPr>
            <a:r>
              <a:rPr lang="pt-BR" sz="2800" dirty="0" smtClean="0"/>
              <a:t>	Findin g :</a:t>
            </a:r>
          </a:p>
          <a:p>
            <a:pPr>
              <a:buNone/>
            </a:pPr>
            <a:r>
              <a:rPr lang="pt-BR" sz="2800" dirty="0" smtClean="0"/>
              <a:t>	1</a:t>
            </a:r>
            <a:r>
              <a:rPr lang="pt-BR" sz="2800" dirty="0" smtClean="0">
                <a:solidFill>
                  <a:schemeClr val="tx2"/>
                </a:solidFill>
              </a:rPr>
              <a:t>. The initial voltage v(0) = V</a:t>
            </a:r>
            <a:r>
              <a:rPr lang="pt-BR" sz="2800" baseline="-25000" dirty="0" smtClean="0">
                <a:solidFill>
                  <a:schemeClr val="tx2"/>
                </a:solidFill>
              </a:rPr>
              <a:t>0</a:t>
            </a:r>
            <a:r>
              <a:rPr lang="pt-BR" sz="2800" dirty="0" smtClean="0">
                <a:solidFill>
                  <a:schemeClr val="tx2"/>
                </a:solidFill>
              </a:rPr>
              <a:t> across the capacitor.</a:t>
            </a:r>
          </a:p>
          <a:p>
            <a:pPr>
              <a:buNone/>
            </a:pPr>
            <a:r>
              <a:rPr lang="pt-BR" sz="2800" dirty="0" smtClean="0">
                <a:solidFill>
                  <a:schemeClr val="tx2"/>
                </a:solidFill>
              </a:rPr>
              <a:t>	2. The time constant τ .</a:t>
            </a:r>
          </a:p>
          <a:p>
            <a:pPr algn="ctr">
              <a:buNone/>
            </a:pPr>
            <a:r>
              <a:rPr lang="en-US" sz="2800" dirty="0" smtClean="0">
                <a:solidFill>
                  <a:schemeClr val="tx2"/>
                </a:solidFill>
              </a:rPr>
              <a:t>v</a:t>
            </a:r>
            <a:r>
              <a:rPr lang="en-US" sz="2800" baseline="-25000" dirty="0" smtClean="0">
                <a:solidFill>
                  <a:schemeClr val="tx2"/>
                </a:solidFill>
              </a:rPr>
              <a:t>C</a:t>
            </a:r>
            <a:r>
              <a:rPr lang="en-US" sz="2800" dirty="0" smtClean="0">
                <a:solidFill>
                  <a:schemeClr val="tx2"/>
                </a:solidFill>
              </a:rPr>
              <a:t>(t) = v(t) = v(0)e</a:t>
            </a:r>
            <a:r>
              <a:rPr lang="en-US" sz="2800" baseline="30000" dirty="0" smtClean="0">
                <a:solidFill>
                  <a:schemeClr val="tx2"/>
                </a:solidFill>
              </a:rPr>
              <a:t>−t/</a:t>
            </a:r>
            <a:r>
              <a:rPr lang="el-GR" sz="2800" baseline="30000" dirty="0" smtClean="0">
                <a:solidFill>
                  <a:schemeClr val="tx2"/>
                </a:solidFill>
              </a:rPr>
              <a:t>τ </a:t>
            </a:r>
            <a:endParaRPr lang="en-US" sz="2800" dirty="0" smtClean="0">
              <a:solidFill>
                <a:schemeClr val="tx2"/>
              </a:solidFill>
            </a:endParaRPr>
          </a:p>
          <a:p>
            <a:pPr>
              <a:buNone/>
            </a:pPr>
            <a:r>
              <a:rPr lang="en-US" sz="2800" dirty="0" smtClean="0">
                <a:solidFill>
                  <a:schemeClr val="tx2"/>
                </a:solidFill>
              </a:rPr>
              <a:t>	other variables </a:t>
            </a:r>
          </a:p>
          <a:p>
            <a:pPr>
              <a:buNone/>
            </a:pPr>
            <a:r>
              <a:rPr lang="en-US" sz="2800" dirty="0" smtClean="0">
                <a:solidFill>
                  <a:schemeClr val="tx2"/>
                </a:solidFill>
              </a:rPr>
              <a:t>			 Capacitor current </a:t>
            </a:r>
            <a:r>
              <a:rPr lang="en-US" sz="3000" dirty="0" err="1" smtClean="0">
                <a:solidFill>
                  <a:schemeClr val="tx2"/>
                </a:solidFill>
              </a:rPr>
              <a:t>i</a:t>
            </a:r>
            <a:r>
              <a:rPr lang="en-US" sz="3000" baseline="-25000" dirty="0" err="1" smtClean="0">
                <a:solidFill>
                  <a:schemeClr val="tx2"/>
                </a:solidFill>
              </a:rPr>
              <a:t>C</a:t>
            </a:r>
            <a:endParaRPr lang="en-US" sz="2800" baseline="-25000" dirty="0" smtClean="0">
              <a:solidFill>
                <a:schemeClr val="tx2"/>
              </a:solidFill>
            </a:endParaRPr>
          </a:p>
          <a:p>
            <a:pPr>
              <a:buNone/>
            </a:pPr>
            <a:r>
              <a:rPr lang="en-US" sz="2800" dirty="0" smtClean="0">
                <a:solidFill>
                  <a:schemeClr val="tx2"/>
                </a:solidFill>
              </a:rPr>
              <a:t>			 Resistor voltage </a:t>
            </a:r>
            <a:r>
              <a:rPr lang="en-US" sz="3000" dirty="0" err="1" smtClean="0">
                <a:solidFill>
                  <a:schemeClr val="tx2"/>
                </a:solidFill>
              </a:rPr>
              <a:t>v</a:t>
            </a:r>
            <a:r>
              <a:rPr lang="en-US" sz="3000" baseline="-25000" dirty="0" err="1" smtClean="0">
                <a:solidFill>
                  <a:schemeClr val="tx2"/>
                </a:solidFill>
              </a:rPr>
              <a:t>R</a:t>
            </a:r>
            <a:endParaRPr lang="en-US" sz="2800" baseline="-25000" dirty="0" smtClean="0">
              <a:solidFill>
                <a:schemeClr val="tx2"/>
              </a:solidFill>
            </a:endParaRPr>
          </a:p>
          <a:p>
            <a:pPr>
              <a:buNone/>
            </a:pPr>
            <a:r>
              <a:rPr lang="en-US" sz="2800" dirty="0" smtClean="0">
                <a:solidFill>
                  <a:schemeClr val="tx2"/>
                </a:solidFill>
              </a:rPr>
              <a:t>			 Resistor current </a:t>
            </a:r>
            <a:r>
              <a:rPr lang="en-US" sz="3000" dirty="0" err="1" smtClean="0">
                <a:solidFill>
                  <a:schemeClr val="tx2"/>
                </a:solidFill>
              </a:rPr>
              <a:t>i</a:t>
            </a:r>
            <a:r>
              <a:rPr lang="en-US" sz="3000" baseline="-25000" dirty="0" err="1" smtClean="0">
                <a:solidFill>
                  <a:schemeClr val="tx2"/>
                </a:solidFill>
              </a:rPr>
              <a:t>R</a:t>
            </a:r>
            <a:endParaRPr lang="en-US" sz="2800" dirty="0" smtClean="0">
              <a:solidFill>
                <a:schemeClr val="tx2"/>
              </a:solidFill>
            </a:endParaRPr>
          </a:p>
          <a:p>
            <a:pPr>
              <a:buNone/>
            </a:pPr>
            <a:r>
              <a:rPr lang="en-US" sz="2800" dirty="0" smtClean="0">
                <a:solidFill>
                  <a:schemeClr val="tx2"/>
                </a:solidFill>
              </a:rPr>
              <a:t>						 can be determined.</a:t>
            </a:r>
            <a:endParaRPr lang="en-US" sz="2800" dirty="0">
              <a:solidFill>
                <a:schemeClr val="tx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Autofit/>
          </a:bodyPr>
          <a:lstStyle/>
          <a:p>
            <a:pPr algn="l"/>
            <a:r>
              <a:rPr lang="en-US" sz="2400" dirty="0" smtClean="0"/>
              <a:t>Example 1</a:t>
            </a:r>
            <a:br>
              <a:rPr lang="en-US" sz="2400" dirty="0" smtClean="0"/>
            </a:br>
            <a:r>
              <a:rPr lang="en-US" sz="2400" dirty="0" smtClean="0"/>
              <a:t>	 In the Fig., let v</a:t>
            </a:r>
            <a:r>
              <a:rPr lang="en-US" sz="2400" baseline="-25000" dirty="0" smtClean="0"/>
              <a:t>C</a:t>
            </a:r>
            <a:r>
              <a:rPr lang="en-US" sz="2400" dirty="0" smtClean="0"/>
              <a:t>(0) = 15 V. Find v</a:t>
            </a:r>
            <a:r>
              <a:rPr lang="en-US" sz="2400" baseline="-25000" dirty="0" smtClean="0"/>
              <a:t>C </a:t>
            </a:r>
            <a:r>
              <a:rPr lang="en-US" sz="2400" dirty="0" smtClean="0"/>
              <a:t>, v</a:t>
            </a:r>
            <a:r>
              <a:rPr lang="en-US" sz="2400" baseline="-25000" dirty="0" smtClean="0"/>
              <a:t>x</a:t>
            </a:r>
            <a:r>
              <a:rPr lang="en-US" sz="2400" dirty="0" smtClean="0"/>
              <a:t> , and i</a:t>
            </a:r>
            <a:r>
              <a:rPr lang="en-US" sz="2400" baseline="-25000" dirty="0" smtClean="0"/>
              <a:t>x</a:t>
            </a:r>
            <a:r>
              <a:rPr lang="en-US" sz="2400" dirty="0" smtClean="0"/>
              <a:t> for t &gt;0.</a:t>
            </a:r>
            <a:endParaRPr lang="en-US" sz="2400"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5257800" y="1295400"/>
            <a:ext cx="3595308" cy="183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pPr algn="l"/>
            <a:r>
              <a:rPr lang="en-US" sz="2400" dirty="0" smtClean="0"/>
              <a:t>Example 2</a:t>
            </a:r>
            <a:br>
              <a:rPr lang="en-US" sz="2400" dirty="0" smtClean="0"/>
            </a:br>
            <a:r>
              <a:rPr lang="en-US" sz="2400" dirty="0" smtClean="0"/>
              <a:t>	The switch in the following circuit has been closed for a long 	time, and it is opened at t = 0. Find v(t) for t ≥ 0. Calculate the 	initial energy stored in the capacitor.</a:t>
            </a:r>
            <a:endParaRPr lang="en-US" sz="2400"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cstate="print"/>
          <a:srcRect/>
          <a:stretch>
            <a:fillRect/>
          </a:stretch>
        </p:blipFill>
        <p:spPr bwMode="auto">
          <a:xfrm>
            <a:off x="5105400" y="1676400"/>
            <a:ext cx="3772948"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THE SOURCE FREE RL CIRCUIT</a:t>
            </a:r>
            <a:endParaRPr lang="en-US" sz="3600" b="1" dirty="0">
              <a:solidFill>
                <a:schemeClr val="tx2"/>
              </a:solidFill>
            </a:endParaRPr>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cstate="print"/>
          <a:srcRect/>
          <a:stretch>
            <a:fillRect/>
          </a:stretch>
        </p:blipFill>
        <p:spPr bwMode="auto">
          <a:xfrm>
            <a:off x="6629400" y="1447800"/>
            <a:ext cx="2228850" cy="21319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Autofit/>
          </a:bodyPr>
          <a:lstStyle/>
          <a:p>
            <a:pPr algn="just"/>
            <a:r>
              <a:rPr lang="en-US" sz="2400" dirty="0" smtClean="0"/>
              <a:t>The smaller the time constant τ of a circuit, the faster the rate of decay of the response. The larger the time constant, the slower the rate of decay of the response. At any rate, the response</a:t>
            </a:r>
            <a:br>
              <a:rPr lang="en-US" sz="2400" dirty="0" smtClean="0"/>
            </a:br>
            <a:r>
              <a:rPr lang="en-US" sz="2400" dirty="0" smtClean="0"/>
              <a:t>decays to less than 1 percent of its initial value (i.e., reaches steady state) after 5τ .</a:t>
            </a:r>
            <a:endParaRPr lang="en-US" sz="2400" dirty="0"/>
          </a:p>
        </p:txBody>
      </p:sp>
      <p:pic>
        <p:nvPicPr>
          <p:cNvPr id="8194" name="Picture 2"/>
          <p:cNvPicPr>
            <a:picLocks noChangeAspect="1" noChangeArrowheads="1"/>
          </p:cNvPicPr>
          <p:nvPr/>
        </p:nvPicPr>
        <p:blipFill>
          <a:blip r:embed="rId3" cstate="print"/>
          <a:srcRect/>
          <a:stretch>
            <a:fillRect/>
          </a:stretch>
        </p:blipFill>
        <p:spPr bwMode="auto">
          <a:xfrm>
            <a:off x="2590800" y="2362200"/>
            <a:ext cx="3914775" cy="3634034"/>
          </a:xfrm>
          <a:prstGeom prst="rect">
            <a:avLst/>
          </a:prstGeom>
          <a:noFill/>
          <a:ln w="9525">
            <a:noFill/>
            <a:miter lim="800000"/>
            <a:headEnd/>
            <a:tailEnd/>
          </a:ln>
        </p:spPr>
      </p:pic>
      <p:sp>
        <p:nvSpPr>
          <p:cNvPr id="4" name="Rectangle 3"/>
          <p:cNvSpPr/>
          <p:nvPr/>
        </p:nvSpPr>
        <p:spPr>
          <a:xfrm>
            <a:off x="2819400" y="6172200"/>
            <a:ext cx="4572000" cy="369332"/>
          </a:xfrm>
          <a:prstGeom prst="rect">
            <a:avLst/>
          </a:prstGeom>
        </p:spPr>
        <p:txBody>
          <a:bodyPr>
            <a:spAutoFit/>
          </a:bodyPr>
          <a:lstStyle/>
          <a:p>
            <a:r>
              <a:rPr lang="en-US" b="1" i="1" dirty="0" smtClean="0"/>
              <a:t>The current response of the RL circuit</a:t>
            </a:r>
            <a:endParaRPr lang="en-US" b="1"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buNone/>
            </a:pPr>
            <a:r>
              <a:rPr lang="en-US" sz="2800" dirty="0" smtClean="0"/>
              <a:t>	The Key  to Working with a Source - free RL Circuit is to Find :</a:t>
            </a:r>
          </a:p>
          <a:p>
            <a:pPr>
              <a:buNone/>
            </a:pPr>
            <a:r>
              <a:rPr lang="en-US" sz="2800" dirty="0" smtClean="0">
                <a:solidFill>
                  <a:schemeClr val="tx2"/>
                </a:solidFill>
              </a:rPr>
              <a:t>1. The initial current </a:t>
            </a:r>
            <a:r>
              <a:rPr lang="en-US" sz="2800" dirty="0" err="1" smtClean="0">
                <a:solidFill>
                  <a:schemeClr val="tx2"/>
                </a:solidFill>
              </a:rPr>
              <a:t>i</a:t>
            </a:r>
            <a:r>
              <a:rPr lang="en-US" sz="2800" dirty="0" smtClean="0">
                <a:solidFill>
                  <a:schemeClr val="tx2"/>
                </a:solidFill>
              </a:rPr>
              <a:t>(0) = I</a:t>
            </a:r>
            <a:r>
              <a:rPr lang="en-US" sz="2800" baseline="-25000" dirty="0" smtClean="0">
                <a:solidFill>
                  <a:schemeClr val="tx2"/>
                </a:solidFill>
              </a:rPr>
              <a:t>0</a:t>
            </a:r>
            <a:r>
              <a:rPr lang="en-US" sz="2800" dirty="0" smtClean="0">
                <a:solidFill>
                  <a:schemeClr val="tx2"/>
                </a:solidFill>
              </a:rPr>
              <a:t> through the inductor.</a:t>
            </a:r>
          </a:p>
          <a:p>
            <a:pPr>
              <a:buNone/>
            </a:pPr>
            <a:r>
              <a:rPr lang="en-US" sz="2800" dirty="0" smtClean="0">
                <a:solidFill>
                  <a:schemeClr val="tx2"/>
                </a:solidFill>
              </a:rPr>
              <a:t>2. The time constant </a:t>
            </a:r>
            <a:r>
              <a:rPr lang="el-GR" sz="2800" dirty="0" smtClean="0">
                <a:solidFill>
                  <a:schemeClr val="tx2"/>
                </a:solidFill>
              </a:rPr>
              <a:t>τ </a:t>
            </a:r>
            <a:r>
              <a:rPr lang="en-US" sz="2800" dirty="0" smtClean="0">
                <a:solidFill>
                  <a:schemeClr val="tx2"/>
                </a:solidFill>
              </a:rPr>
              <a:t>of the circuit.</a:t>
            </a:r>
          </a:p>
          <a:p>
            <a:pPr>
              <a:buNone/>
            </a:pPr>
            <a:endParaRPr lang="en-US" sz="2800" dirty="0" smtClean="0">
              <a:solidFill>
                <a:schemeClr val="tx2"/>
              </a:solidFill>
            </a:endParaRPr>
          </a:p>
          <a:p>
            <a:pPr algn="ctr">
              <a:buNone/>
            </a:pPr>
            <a:r>
              <a:rPr lang="en-US" sz="2800" dirty="0" smtClean="0">
                <a:solidFill>
                  <a:schemeClr val="tx2"/>
                </a:solidFill>
              </a:rPr>
              <a:t>	</a:t>
            </a:r>
            <a:r>
              <a:rPr lang="en-US" sz="3800" dirty="0" smtClean="0">
                <a:solidFill>
                  <a:schemeClr val="tx2"/>
                </a:solidFill>
              </a:rPr>
              <a:t>i</a:t>
            </a:r>
            <a:r>
              <a:rPr lang="en-US" sz="3800" baseline="-25000" dirty="0" smtClean="0">
                <a:solidFill>
                  <a:schemeClr val="tx2"/>
                </a:solidFill>
              </a:rPr>
              <a:t>L</a:t>
            </a:r>
            <a:r>
              <a:rPr lang="en-US" sz="3800" dirty="0" smtClean="0">
                <a:solidFill>
                  <a:schemeClr val="tx2"/>
                </a:solidFill>
              </a:rPr>
              <a:t>(t) =</a:t>
            </a:r>
            <a:r>
              <a:rPr lang="en-US" sz="3800" dirty="0" err="1" smtClean="0">
                <a:solidFill>
                  <a:schemeClr val="tx2"/>
                </a:solidFill>
              </a:rPr>
              <a:t>i</a:t>
            </a:r>
            <a:r>
              <a:rPr lang="en-US" sz="3800" dirty="0" smtClean="0">
                <a:solidFill>
                  <a:schemeClr val="tx2"/>
                </a:solidFill>
              </a:rPr>
              <a:t>(t) = </a:t>
            </a:r>
            <a:r>
              <a:rPr lang="en-US" sz="3800" dirty="0" err="1" smtClean="0">
                <a:solidFill>
                  <a:schemeClr val="tx2"/>
                </a:solidFill>
              </a:rPr>
              <a:t>i</a:t>
            </a:r>
            <a:r>
              <a:rPr lang="en-US" sz="3800" dirty="0" smtClean="0">
                <a:solidFill>
                  <a:schemeClr val="tx2"/>
                </a:solidFill>
              </a:rPr>
              <a:t>(0)e</a:t>
            </a:r>
            <a:r>
              <a:rPr lang="en-US" sz="3800" baseline="30000" dirty="0" smtClean="0">
                <a:solidFill>
                  <a:schemeClr val="tx2"/>
                </a:solidFill>
              </a:rPr>
              <a:t>−t/τ </a:t>
            </a:r>
            <a:r>
              <a:rPr lang="en-US" sz="3800" dirty="0" smtClean="0">
                <a:solidFill>
                  <a:schemeClr val="tx2"/>
                </a:solidFill>
              </a:rPr>
              <a:t>. </a:t>
            </a:r>
            <a:endParaRPr lang="en-US" sz="2800" dirty="0" smtClean="0">
              <a:solidFill>
                <a:schemeClr val="tx2"/>
              </a:solidFill>
            </a:endParaRPr>
          </a:p>
          <a:p>
            <a:pPr>
              <a:buNone/>
            </a:pPr>
            <a:endParaRPr lang="en-US" sz="2800" dirty="0" smtClean="0">
              <a:solidFill>
                <a:schemeClr val="tx2"/>
              </a:solidFill>
            </a:endParaRPr>
          </a:p>
          <a:p>
            <a:pPr>
              <a:buNone/>
            </a:pPr>
            <a:r>
              <a:rPr lang="en-US" sz="2800" dirty="0" smtClean="0">
                <a:solidFill>
                  <a:schemeClr val="tx2"/>
                </a:solidFill>
              </a:rPr>
              <a:t>	other variables</a:t>
            </a:r>
          </a:p>
          <a:p>
            <a:pPr>
              <a:buNone/>
            </a:pPr>
            <a:r>
              <a:rPr lang="en-US" sz="2800" dirty="0" smtClean="0">
                <a:solidFill>
                  <a:schemeClr val="tx2"/>
                </a:solidFill>
              </a:rPr>
              <a:t>			Inductor voltage </a:t>
            </a:r>
            <a:r>
              <a:rPr lang="en-US" sz="3300" dirty="0" err="1" smtClean="0">
                <a:solidFill>
                  <a:schemeClr val="tx2"/>
                </a:solidFill>
              </a:rPr>
              <a:t>v</a:t>
            </a:r>
            <a:r>
              <a:rPr lang="en-US" sz="3300" baseline="-25000" dirty="0" err="1" smtClean="0">
                <a:solidFill>
                  <a:schemeClr val="tx2"/>
                </a:solidFill>
              </a:rPr>
              <a:t>L</a:t>
            </a:r>
            <a:r>
              <a:rPr lang="en-US" sz="2800" dirty="0" smtClean="0">
                <a:solidFill>
                  <a:schemeClr val="tx2"/>
                </a:solidFill>
              </a:rPr>
              <a:t> </a:t>
            </a:r>
          </a:p>
          <a:p>
            <a:pPr>
              <a:buNone/>
            </a:pPr>
            <a:r>
              <a:rPr lang="en-US" sz="2800" dirty="0" smtClean="0">
                <a:solidFill>
                  <a:schemeClr val="tx2"/>
                </a:solidFill>
              </a:rPr>
              <a:t>			Resistor voltage </a:t>
            </a:r>
            <a:r>
              <a:rPr lang="en-US" sz="3300" dirty="0" err="1" smtClean="0">
                <a:solidFill>
                  <a:schemeClr val="tx2"/>
                </a:solidFill>
              </a:rPr>
              <a:t>v</a:t>
            </a:r>
            <a:r>
              <a:rPr lang="en-US" sz="3300" baseline="-25000" dirty="0" err="1" smtClean="0">
                <a:solidFill>
                  <a:schemeClr val="tx2"/>
                </a:solidFill>
              </a:rPr>
              <a:t>R</a:t>
            </a:r>
            <a:r>
              <a:rPr lang="en-US" sz="2800" dirty="0" smtClean="0">
                <a:solidFill>
                  <a:schemeClr val="tx2"/>
                </a:solidFill>
              </a:rPr>
              <a:t> </a:t>
            </a:r>
          </a:p>
          <a:p>
            <a:pPr>
              <a:buNone/>
            </a:pPr>
            <a:r>
              <a:rPr lang="en-US" sz="2800" dirty="0" smtClean="0">
                <a:solidFill>
                  <a:schemeClr val="tx2"/>
                </a:solidFill>
              </a:rPr>
              <a:t>			Resistor current </a:t>
            </a:r>
            <a:r>
              <a:rPr lang="en-US" sz="3300" dirty="0" err="1" smtClean="0">
                <a:solidFill>
                  <a:schemeClr val="tx2"/>
                </a:solidFill>
              </a:rPr>
              <a:t>i</a:t>
            </a:r>
            <a:r>
              <a:rPr lang="en-US" sz="3300" baseline="-25000" dirty="0" err="1" smtClean="0">
                <a:solidFill>
                  <a:schemeClr val="tx2"/>
                </a:solidFill>
              </a:rPr>
              <a:t>R</a:t>
            </a:r>
            <a:endParaRPr lang="en-US" sz="2800" dirty="0" smtClean="0">
              <a:solidFill>
                <a:schemeClr val="tx2"/>
              </a:solidFill>
            </a:endParaRPr>
          </a:p>
          <a:p>
            <a:pPr>
              <a:buNone/>
            </a:pPr>
            <a:r>
              <a:rPr lang="en-US" sz="2800" dirty="0" smtClean="0">
                <a:solidFill>
                  <a:schemeClr val="tx2"/>
                </a:solidFill>
              </a:rPr>
              <a:t>						can be obtained. </a:t>
            </a:r>
            <a:endParaRPr lang="en-US" sz="2800" dirty="0">
              <a:solidFill>
                <a:schemeClr val="tx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pPr algn="l"/>
            <a:r>
              <a:rPr lang="en-US" sz="2400" dirty="0" smtClean="0"/>
              <a:t>Example 3</a:t>
            </a:r>
            <a:br>
              <a:rPr lang="en-US" sz="2400" dirty="0" smtClean="0"/>
            </a:br>
            <a:r>
              <a:rPr lang="en-US" sz="2400" dirty="0" smtClean="0"/>
              <a:t>	The switch in the circuit has been closed for a long time. At t = 0, 	the switch is opened. Calculate </a:t>
            </a:r>
            <a:r>
              <a:rPr lang="en-US" sz="2400" dirty="0" err="1" smtClean="0"/>
              <a:t>i</a:t>
            </a:r>
            <a:r>
              <a:rPr lang="en-US" sz="2400" dirty="0" smtClean="0"/>
              <a:t>(t) for t &gt; 0.</a:t>
            </a:r>
            <a:endParaRPr lang="en-US" sz="2400" dirty="0"/>
          </a:p>
        </p:txBody>
      </p:sp>
      <p:sp>
        <p:nvSpPr>
          <p:cNvPr id="3" name="Content Placeholder 2"/>
          <p:cNvSpPr>
            <a:spLocks noGrp="1"/>
          </p:cNvSpPr>
          <p:nvPr>
            <p:ph idx="1"/>
          </p:nvPr>
        </p:nvSpPr>
        <p:spPr/>
        <p:txBody>
          <a:bodyPr/>
          <a:lstStyle/>
          <a:p>
            <a:endParaRPr lang="en-US" dirty="0"/>
          </a:p>
        </p:txBody>
      </p:sp>
      <p:pic>
        <p:nvPicPr>
          <p:cNvPr id="9218" name="Picture 2"/>
          <p:cNvPicPr>
            <a:picLocks noChangeAspect="1" noChangeArrowheads="1"/>
          </p:cNvPicPr>
          <p:nvPr/>
        </p:nvPicPr>
        <p:blipFill>
          <a:blip r:embed="rId3" cstate="print"/>
          <a:srcRect/>
          <a:stretch>
            <a:fillRect/>
          </a:stretch>
        </p:blipFill>
        <p:spPr bwMode="auto">
          <a:xfrm>
            <a:off x="5105400" y="1524000"/>
            <a:ext cx="3747386"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pPr algn="l"/>
            <a:r>
              <a:rPr lang="en-US" sz="2400" dirty="0" smtClean="0"/>
              <a:t>Example 4</a:t>
            </a:r>
            <a:br>
              <a:rPr lang="en-US" sz="2400" dirty="0" smtClean="0"/>
            </a:br>
            <a:r>
              <a:rPr lang="en-US" sz="2400" dirty="0" smtClean="0"/>
              <a:t>	In the circuit shown in the following  Fig., find </a:t>
            </a:r>
            <a:r>
              <a:rPr lang="en-US" sz="2400" dirty="0" err="1" smtClean="0"/>
              <a:t>i</a:t>
            </a:r>
            <a:r>
              <a:rPr lang="en-US" sz="2400" baseline="-25000" dirty="0" err="1" smtClean="0"/>
              <a:t>o</a:t>
            </a:r>
            <a:r>
              <a:rPr lang="en-US" sz="2400" dirty="0" smtClean="0"/>
              <a:t>, </a:t>
            </a:r>
            <a:r>
              <a:rPr lang="en-US" sz="2400" dirty="0" err="1" smtClean="0"/>
              <a:t>v</a:t>
            </a:r>
            <a:r>
              <a:rPr lang="en-US" sz="2400" baseline="-25000" dirty="0" err="1" smtClean="0"/>
              <a:t>o</a:t>
            </a:r>
            <a:r>
              <a:rPr lang="en-US" sz="2400" dirty="0" smtClean="0"/>
              <a:t>, and i for all 	time, assuming that the switch was open for a long time.</a:t>
            </a:r>
            <a:endParaRPr lang="en-US" sz="2400" dirty="0"/>
          </a:p>
        </p:txBody>
      </p:sp>
      <p:sp>
        <p:nvSpPr>
          <p:cNvPr id="3" name="Content Placeholder 2"/>
          <p:cNvSpPr>
            <a:spLocks noGrp="1"/>
          </p:cNvSpPr>
          <p:nvPr>
            <p:ph idx="1"/>
          </p:nvPr>
        </p:nvSpPr>
        <p:spPr/>
        <p:txBody>
          <a:bodyPr/>
          <a:lstStyle/>
          <a:p>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5257800" y="1447800"/>
            <a:ext cx="3886200" cy="18572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5715000" y="3505200"/>
            <a:ext cx="2705100" cy="26653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1591</TotalTime>
  <Words>225</Words>
  <Application>Microsoft Office PowerPoint</Application>
  <PresentationFormat>On-screen Show (4:3)</PresentationFormat>
  <Paragraphs>46</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FIRST-ORDER CIRCUIT </vt:lpstr>
      <vt:lpstr>Circuit Excitation</vt:lpstr>
      <vt:lpstr>The Source-Free RC Circuit</vt:lpstr>
      <vt:lpstr>Slide 4</vt:lpstr>
      <vt:lpstr>Slide 5</vt:lpstr>
      <vt:lpstr>Slide 6</vt:lpstr>
      <vt:lpstr>capacitor is fully discharged (or charged) after five time constants</vt:lpstr>
      <vt:lpstr>Plot of v/V0 = e−t/τ for various values of the time constant</vt:lpstr>
      <vt:lpstr>Slide 9</vt:lpstr>
      <vt:lpstr>Slide 10</vt:lpstr>
      <vt:lpstr>Example 1   In the Fig., let vC(0) = 15 V. Find vC , vx , and ix for t &gt;0.</vt:lpstr>
      <vt:lpstr>Slide 12</vt:lpstr>
      <vt:lpstr>Example 2  The switch in the following circuit has been closed for a long  time, and it is opened at t = 0. Find v(t) for t ≥ 0. Calculate the  initial energy stored in the capacitor.</vt:lpstr>
      <vt:lpstr>Slide 14</vt:lpstr>
      <vt:lpstr>THE SOURCE FREE RL CIRCUIT</vt:lpstr>
      <vt:lpstr>Slide 16</vt:lpstr>
      <vt:lpstr>The smaller the time constant τ of a circuit, the faster the rate of decay of the response. The larger the time constant, the slower the rate of decay of the response. At any rate, the response decays to less than 1 percent of its initial value (i.e., reaches steady state) after 5τ .</vt:lpstr>
      <vt:lpstr>Slide 18</vt:lpstr>
      <vt:lpstr>Slide 19</vt:lpstr>
      <vt:lpstr>Slide 20</vt:lpstr>
      <vt:lpstr>Example 3  The switch in the circuit has been closed for a long time. At t = 0,  the switch is opened. Calculate i(t) for t &gt; 0.</vt:lpstr>
      <vt:lpstr>Slide 22</vt:lpstr>
      <vt:lpstr>Example 4  In the circuit shown in the following  Fig., find io, vo, and i for all  time, assuming that the switch was open for a long time.</vt:lpstr>
      <vt:lpstr>Slide 24</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ORDER CIRCUIT</dc:title>
  <dc:creator>Aadil</dc:creator>
  <cp:lastModifiedBy>NTS</cp:lastModifiedBy>
  <cp:revision>84</cp:revision>
  <dcterms:created xsi:type="dcterms:W3CDTF">2006-08-16T00:00:00Z</dcterms:created>
  <dcterms:modified xsi:type="dcterms:W3CDTF">2012-08-01T12:10:49Z</dcterms:modified>
</cp:coreProperties>
</file>