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1"/>
  </p:sldMasterIdLst>
  <p:notesMasterIdLst>
    <p:notesMasterId r:id="rId73"/>
  </p:notesMasterIdLst>
  <p:sldIdLst>
    <p:sldId id="340" r:id="rId2"/>
    <p:sldId id="299" r:id="rId3"/>
    <p:sldId id="300" r:id="rId4"/>
    <p:sldId id="259" r:id="rId5"/>
    <p:sldId id="352" r:id="rId6"/>
    <p:sldId id="303" r:id="rId7"/>
    <p:sldId id="260" r:id="rId8"/>
    <p:sldId id="261" r:id="rId9"/>
    <p:sldId id="262" r:id="rId10"/>
    <p:sldId id="342" r:id="rId11"/>
    <p:sldId id="343" r:id="rId12"/>
    <p:sldId id="344" r:id="rId13"/>
    <p:sldId id="304" r:id="rId14"/>
    <p:sldId id="305" r:id="rId15"/>
    <p:sldId id="353" r:id="rId16"/>
    <p:sldId id="355" r:id="rId17"/>
    <p:sldId id="354" r:id="rId18"/>
    <p:sldId id="356" r:id="rId19"/>
    <p:sldId id="357" r:id="rId20"/>
    <p:sldId id="266" r:id="rId21"/>
    <p:sldId id="307" r:id="rId22"/>
    <p:sldId id="308" r:id="rId23"/>
    <p:sldId id="309" r:id="rId24"/>
    <p:sldId id="269" r:id="rId25"/>
    <p:sldId id="313" r:id="rId26"/>
    <p:sldId id="271" r:id="rId27"/>
    <p:sldId id="314" r:id="rId28"/>
    <p:sldId id="272" r:id="rId29"/>
    <p:sldId id="315" r:id="rId30"/>
    <p:sldId id="273" r:id="rId31"/>
    <p:sldId id="316" r:id="rId32"/>
    <p:sldId id="275" r:id="rId33"/>
    <p:sldId id="317" r:id="rId34"/>
    <p:sldId id="318" r:id="rId35"/>
    <p:sldId id="358" r:id="rId36"/>
    <p:sldId id="347" r:id="rId37"/>
    <p:sldId id="372" r:id="rId38"/>
    <p:sldId id="359" r:id="rId39"/>
    <p:sldId id="279" r:id="rId40"/>
    <p:sldId id="280" r:id="rId41"/>
    <p:sldId id="349" r:id="rId42"/>
    <p:sldId id="319" r:id="rId43"/>
    <p:sldId id="361" r:id="rId44"/>
    <p:sldId id="362" r:id="rId45"/>
    <p:sldId id="350" r:id="rId46"/>
    <p:sldId id="322" r:id="rId47"/>
    <p:sldId id="363" r:id="rId48"/>
    <p:sldId id="283" r:id="rId49"/>
    <p:sldId id="323" r:id="rId50"/>
    <p:sldId id="324" r:id="rId51"/>
    <p:sldId id="325" r:id="rId52"/>
    <p:sldId id="284" r:id="rId53"/>
    <p:sldId id="326" r:id="rId54"/>
    <p:sldId id="286" r:id="rId55"/>
    <p:sldId id="327" r:id="rId56"/>
    <p:sldId id="287" r:id="rId57"/>
    <p:sldId id="329" r:id="rId58"/>
    <p:sldId id="288" r:id="rId59"/>
    <p:sldId id="332" r:id="rId60"/>
    <p:sldId id="289" r:id="rId61"/>
    <p:sldId id="290" r:id="rId62"/>
    <p:sldId id="333" r:id="rId63"/>
    <p:sldId id="334" r:id="rId64"/>
    <p:sldId id="364" r:id="rId65"/>
    <p:sldId id="365" r:id="rId66"/>
    <p:sldId id="366" r:id="rId67"/>
    <p:sldId id="367" r:id="rId68"/>
    <p:sldId id="368" r:id="rId69"/>
    <p:sldId id="369" r:id="rId70"/>
    <p:sldId id="370" r:id="rId71"/>
    <p:sldId id="371" r:id="rId72"/>
  </p:sldIdLst>
  <p:sldSz cx="9144000" cy="6858000" type="screen4x3"/>
  <p:notesSz cx="6858000" cy="9144000"/>
  <p:photoAlbum layout="1picTitle"/>
  <p:defaultTextStyle>
    <a:defPPr>
      <a:defRPr lang="zh-TW"/>
    </a:defPPr>
    <a:lvl1pPr algn="l" rtl="0" fontAlgn="base">
      <a:spcBef>
        <a:spcPct val="0"/>
      </a:spcBef>
      <a:spcAft>
        <a:spcPct val="0"/>
      </a:spcAft>
      <a:defRPr kern="1200">
        <a:solidFill>
          <a:schemeClr val="tx1"/>
        </a:solidFill>
        <a:latin typeface="Arial" charset="0"/>
        <a:ea typeface="新細明體" pitchFamily="18" charset="-120"/>
        <a:cs typeface="+mn-cs"/>
      </a:defRPr>
    </a:lvl1pPr>
    <a:lvl2pPr marL="457200" algn="l" rtl="0" fontAlgn="base">
      <a:spcBef>
        <a:spcPct val="0"/>
      </a:spcBef>
      <a:spcAft>
        <a:spcPct val="0"/>
      </a:spcAft>
      <a:defRPr kern="1200">
        <a:solidFill>
          <a:schemeClr val="tx1"/>
        </a:solidFill>
        <a:latin typeface="Arial" charset="0"/>
        <a:ea typeface="新細明體" pitchFamily="18" charset="-120"/>
        <a:cs typeface="+mn-cs"/>
      </a:defRPr>
    </a:lvl2pPr>
    <a:lvl3pPr marL="914400" algn="l" rtl="0" fontAlgn="base">
      <a:spcBef>
        <a:spcPct val="0"/>
      </a:spcBef>
      <a:spcAft>
        <a:spcPct val="0"/>
      </a:spcAft>
      <a:defRPr kern="1200">
        <a:solidFill>
          <a:schemeClr val="tx1"/>
        </a:solidFill>
        <a:latin typeface="Arial" charset="0"/>
        <a:ea typeface="新細明體" pitchFamily="18" charset="-120"/>
        <a:cs typeface="+mn-cs"/>
      </a:defRPr>
    </a:lvl3pPr>
    <a:lvl4pPr marL="1371600" algn="l" rtl="0" fontAlgn="base">
      <a:spcBef>
        <a:spcPct val="0"/>
      </a:spcBef>
      <a:spcAft>
        <a:spcPct val="0"/>
      </a:spcAft>
      <a:defRPr kern="1200">
        <a:solidFill>
          <a:schemeClr val="tx1"/>
        </a:solidFill>
        <a:latin typeface="Arial" charset="0"/>
        <a:ea typeface="新細明體" pitchFamily="18" charset="-120"/>
        <a:cs typeface="+mn-cs"/>
      </a:defRPr>
    </a:lvl4pPr>
    <a:lvl5pPr marL="1828800" algn="l" rtl="0" fontAlgn="base">
      <a:spcBef>
        <a:spcPct val="0"/>
      </a:spcBef>
      <a:spcAft>
        <a:spcPct val="0"/>
      </a:spcAft>
      <a:defRPr kern="1200">
        <a:solidFill>
          <a:schemeClr val="tx1"/>
        </a:solidFill>
        <a:latin typeface="Arial" charset="0"/>
        <a:ea typeface="新細明體" pitchFamily="18" charset="-120"/>
        <a:cs typeface="+mn-cs"/>
      </a:defRPr>
    </a:lvl5pPr>
    <a:lvl6pPr marL="2286000" algn="l" defTabSz="914400" rtl="0" eaLnBrk="1" latinLnBrk="0" hangingPunct="1">
      <a:defRPr kern="1200">
        <a:solidFill>
          <a:schemeClr val="tx1"/>
        </a:solidFill>
        <a:latin typeface="Arial" charset="0"/>
        <a:ea typeface="新細明體" pitchFamily="18" charset="-120"/>
        <a:cs typeface="+mn-cs"/>
      </a:defRPr>
    </a:lvl6pPr>
    <a:lvl7pPr marL="2743200" algn="l" defTabSz="914400" rtl="0" eaLnBrk="1" latinLnBrk="0" hangingPunct="1">
      <a:defRPr kern="1200">
        <a:solidFill>
          <a:schemeClr val="tx1"/>
        </a:solidFill>
        <a:latin typeface="Arial" charset="0"/>
        <a:ea typeface="新細明體" pitchFamily="18" charset="-120"/>
        <a:cs typeface="+mn-cs"/>
      </a:defRPr>
    </a:lvl7pPr>
    <a:lvl8pPr marL="3200400" algn="l" defTabSz="914400" rtl="0" eaLnBrk="1" latinLnBrk="0" hangingPunct="1">
      <a:defRPr kern="1200">
        <a:solidFill>
          <a:schemeClr val="tx1"/>
        </a:solidFill>
        <a:latin typeface="Arial" charset="0"/>
        <a:ea typeface="新細明體" pitchFamily="18" charset="-120"/>
        <a:cs typeface="+mn-cs"/>
      </a:defRPr>
    </a:lvl8pPr>
    <a:lvl9pPr marL="3657600" algn="l" defTabSz="914400" rtl="0" eaLnBrk="1" latinLnBrk="0" hangingPunct="1">
      <a:defRPr kern="1200">
        <a:solidFill>
          <a:schemeClr val="tx1"/>
        </a:solidFill>
        <a:latin typeface="Arial" charset="0"/>
        <a:ea typeface="新細明體"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2819" autoAdjust="0"/>
  </p:normalViewPr>
  <p:slideViewPr>
    <p:cSldViewPr>
      <p:cViewPr varScale="1">
        <p:scale>
          <a:sx n="61" d="100"/>
          <a:sy n="61" d="100"/>
        </p:scale>
        <p:origin x="-153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5" Type="http://schemas.openxmlformats.org/officeDocument/2006/relationships/image" Target="../media/image16.wmf"/><Relationship Id="rId4" Type="http://schemas.openxmlformats.org/officeDocument/2006/relationships/image" Target="../media/image15.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5" Type="http://schemas.openxmlformats.org/officeDocument/2006/relationships/image" Target="../media/image21.wmf"/><Relationship Id="rId4" Type="http://schemas.openxmlformats.org/officeDocument/2006/relationships/image" Target="../media/image2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5" Type="http://schemas.openxmlformats.org/officeDocument/2006/relationships/image" Target="../media/image31.wmf"/><Relationship Id="rId4" Type="http://schemas.openxmlformats.org/officeDocument/2006/relationships/image" Target="../media/image30.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34.wmf"/><Relationship Id="rId7" Type="http://schemas.openxmlformats.org/officeDocument/2006/relationships/image" Target="../media/image38.wmf"/><Relationship Id="rId2" Type="http://schemas.openxmlformats.org/officeDocument/2006/relationships/image" Target="../media/image33.wmf"/><Relationship Id="rId1" Type="http://schemas.openxmlformats.org/officeDocument/2006/relationships/image" Target="../media/image32.wmf"/><Relationship Id="rId6" Type="http://schemas.openxmlformats.org/officeDocument/2006/relationships/image" Target="../media/image37.wmf"/><Relationship Id="rId5" Type="http://schemas.openxmlformats.org/officeDocument/2006/relationships/image" Target="../media/image36.wmf"/><Relationship Id="rId4" Type="http://schemas.openxmlformats.org/officeDocument/2006/relationships/image" Target="../media/image35.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 Id="rId5" Type="http://schemas.openxmlformats.org/officeDocument/2006/relationships/image" Target="../media/image44.wmf"/><Relationship Id="rId4" Type="http://schemas.openxmlformats.org/officeDocument/2006/relationships/image" Target="../media/image4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 Id="rId4" Type="http://schemas.openxmlformats.org/officeDocument/2006/relationships/image" Target="../media/image51.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 Id="rId4" Type="http://schemas.openxmlformats.org/officeDocument/2006/relationships/image" Target="../media/image57.wmf"/></Relationships>
</file>

<file path=ppt/drawings/_rels/vmlDrawing24.vml.rels><?xml version="1.0" encoding="UTF-8" standalone="yes"?>
<Relationships xmlns="http://schemas.openxmlformats.org/package/2006/relationships"><Relationship Id="rId8" Type="http://schemas.openxmlformats.org/officeDocument/2006/relationships/image" Target="../media/image66.wmf"/><Relationship Id="rId3" Type="http://schemas.openxmlformats.org/officeDocument/2006/relationships/image" Target="../media/image61.wmf"/><Relationship Id="rId7" Type="http://schemas.openxmlformats.org/officeDocument/2006/relationships/image" Target="../media/image65.wmf"/><Relationship Id="rId2" Type="http://schemas.openxmlformats.org/officeDocument/2006/relationships/image" Target="../media/image60.wmf"/><Relationship Id="rId1" Type="http://schemas.openxmlformats.org/officeDocument/2006/relationships/image" Target="../media/image59.wmf"/><Relationship Id="rId6" Type="http://schemas.openxmlformats.org/officeDocument/2006/relationships/image" Target="../media/image64.wmf"/><Relationship Id="rId5" Type="http://schemas.openxmlformats.org/officeDocument/2006/relationships/image" Target="../media/image63.wmf"/><Relationship Id="rId4" Type="http://schemas.openxmlformats.org/officeDocument/2006/relationships/image" Target="../media/image62.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image" Target="../media/image68.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 Id="rId4" Type="http://schemas.openxmlformats.org/officeDocument/2006/relationships/image" Target="../media/image73.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wmf"/><Relationship Id="rId1" Type="http://schemas.openxmlformats.org/officeDocument/2006/relationships/image" Target="../media/image77.wmf"/><Relationship Id="rId5" Type="http://schemas.openxmlformats.org/officeDocument/2006/relationships/image" Target="../media/image81.wmf"/><Relationship Id="rId4" Type="http://schemas.openxmlformats.org/officeDocument/2006/relationships/image" Target="../media/image80.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image" Target="../media/image85.e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image" Target="../media/image89.wmf"/><Relationship Id="rId1" Type="http://schemas.openxmlformats.org/officeDocument/2006/relationships/image" Target="../media/image88.wmf"/><Relationship Id="rId6" Type="http://schemas.openxmlformats.org/officeDocument/2006/relationships/image" Target="../media/image86.wmf"/><Relationship Id="rId5" Type="http://schemas.openxmlformats.org/officeDocument/2006/relationships/image" Target="../media/image85.emf"/><Relationship Id="rId4" Type="http://schemas.openxmlformats.org/officeDocument/2006/relationships/image" Target="../media/image91.w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94.wmf"/><Relationship Id="rId2" Type="http://schemas.openxmlformats.org/officeDocument/2006/relationships/image" Target="../media/image93.wmf"/><Relationship Id="rId1" Type="http://schemas.openxmlformats.org/officeDocument/2006/relationships/image" Target="../media/image92.wmf"/><Relationship Id="rId6" Type="http://schemas.openxmlformats.org/officeDocument/2006/relationships/image" Target="../media/image85.emf"/><Relationship Id="rId5" Type="http://schemas.openxmlformats.org/officeDocument/2006/relationships/image" Target="../media/image96.wmf"/><Relationship Id="rId4" Type="http://schemas.openxmlformats.org/officeDocument/2006/relationships/image" Target="../media/image95.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image" Target="../media/image101.wmf"/><Relationship Id="rId1" Type="http://schemas.openxmlformats.org/officeDocument/2006/relationships/image" Target="../media/image100.wmf"/><Relationship Id="rId4" Type="http://schemas.openxmlformats.org/officeDocument/2006/relationships/image" Target="../media/image103.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image" Target="../media/image105.wmf"/><Relationship Id="rId1" Type="http://schemas.openxmlformats.org/officeDocument/2006/relationships/image" Target="../media/image104.wmf"/><Relationship Id="rId5" Type="http://schemas.openxmlformats.org/officeDocument/2006/relationships/image" Target="../media/image108.wmf"/><Relationship Id="rId4" Type="http://schemas.openxmlformats.org/officeDocument/2006/relationships/image" Target="../media/image107.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11.wmf"/><Relationship Id="rId2" Type="http://schemas.openxmlformats.org/officeDocument/2006/relationships/image" Target="../media/image110.wmf"/><Relationship Id="rId1" Type="http://schemas.openxmlformats.org/officeDocument/2006/relationships/image" Target="../media/image109.wmf"/><Relationship Id="rId6" Type="http://schemas.openxmlformats.org/officeDocument/2006/relationships/image" Target="../media/image114.wmf"/><Relationship Id="rId5" Type="http://schemas.openxmlformats.org/officeDocument/2006/relationships/image" Target="../media/image113.wmf"/><Relationship Id="rId4" Type="http://schemas.openxmlformats.org/officeDocument/2006/relationships/image" Target="../media/image112.wmf"/></Relationships>
</file>

<file path=ppt/drawings/_rels/vmlDrawing44.vml.rels><?xml version="1.0" encoding="UTF-8" standalone="yes"?>
<Relationships xmlns="http://schemas.openxmlformats.org/package/2006/relationships"><Relationship Id="rId8" Type="http://schemas.openxmlformats.org/officeDocument/2006/relationships/image" Target="../media/image123.wmf"/><Relationship Id="rId3" Type="http://schemas.openxmlformats.org/officeDocument/2006/relationships/image" Target="../media/image118.wmf"/><Relationship Id="rId7" Type="http://schemas.openxmlformats.org/officeDocument/2006/relationships/image" Target="../media/image122.wmf"/><Relationship Id="rId2" Type="http://schemas.openxmlformats.org/officeDocument/2006/relationships/image" Target="../media/image117.wmf"/><Relationship Id="rId1" Type="http://schemas.openxmlformats.org/officeDocument/2006/relationships/image" Target="../media/image116.wmf"/><Relationship Id="rId6" Type="http://schemas.openxmlformats.org/officeDocument/2006/relationships/image" Target="../media/image121.wmf"/><Relationship Id="rId11" Type="http://schemas.openxmlformats.org/officeDocument/2006/relationships/image" Target="../media/image126.wmf"/><Relationship Id="rId5" Type="http://schemas.openxmlformats.org/officeDocument/2006/relationships/image" Target="../media/image120.wmf"/><Relationship Id="rId10" Type="http://schemas.openxmlformats.org/officeDocument/2006/relationships/image" Target="../media/image125.wmf"/><Relationship Id="rId4" Type="http://schemas.openxmlformats.org/officeDocument/2006/relationships/image" Target="../media/image119.wmf"/><Relationship Id="rId9" Type="http://schemas.openxmlformats.org/officeDocument/2006/relationships/image" Target="../media/image124.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28.w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132.wmf"/><Relationship Id="rId2" Type="http://schemas.openxmlformats.org/officeDocument/2006/relationships/image" Target="../media/image131.wmf"/><Relationship Id="rId1" Type="http://schemas.openxmlformats.org/officeDocument/2006/relationships/image" Target="../media/image130.wmf"/><Relationship Id="rId5" Type="http://schemas.openxmlformats.org/officeDocument/2006/relationships/image" Target="../media/image128.wmf"/><Relationship Id="rId4" Type="http://schemas.openxmlformats.org/officeDocument/2006/relationships/image" Target="../media/image133.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34.w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38.wmf"/><Relationship Id="rId7" Type="http://schemas.openxmlformats.org/officeDocument/2006/relationships/image" Target="../media/image134.wmf"/><Relationship Id="rId2" Type="http://schemas.openxmlformats.org/officeDocument/2006/relationships/image" Target="../media/image137.wmf"/><Relationship Id="rId1" Type="http://schemas.openxmlformats.org/officeDocument/2006/relationships/image" Target="../media/image136.wmf"/><Relationship Id="rId6" Type="http://schemas.openxmlformats.org/officeDocument/2006/relationships/image" Target="../media/image141.wmf"/><Relationship Id="rId5" Type="http://schemas.openxmlformats.org/officeDocument/2006/relationships/image" Target="../media/image140.wmf"/><Relationship Id="rId4" Type="http://schemas.openxmlformats.org/officeDocument/2006/relationships/image" Target="../media/image139.wmf"/></Relationships>
</file>

<file path=ppt/drawings/_rels/vmlDrawing49.vml.rels><?xml version="1.0" encoding="UTF-8" standalone="yes"?>
<Relationships xmlns="http://schemas.openxmlformats.org/package/2006/relationships"><Relationship Id="rId3" Type="http://schemas.openxmlformats.org/officeDocument/2006/relationships/image" Target="../media/image145.wmf"/><Relationship Id="rId2" Type="http://schemas.openxmlformats.org/officeDocument/2006/relationships/image" Target="../media/image144.wmf"/><Relationship Id="rId1" Type="http://schemas.openxmlformats.org/officeDocument/2006/relationships/image" Target="../media/image143.wmf"/><Relationship Id="rId5" Type="http://schemas.openxmlformats.org/officeDocument/2006/relationships/image" Target="../media/image147.wmf"/><Relationship Id="rId4" Type="http://schemas.openxmlformats.org/officeDocument/2006/relationships/image" Target="../media/image146.w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151.wmf"/><Relationship Id="rId2" Type="http://schemas.openxmlformats.org/officeDocument/2006/relationships/image" Target="../media/image150.wmf"/><Relationship Id="rId1" Type="http://schemas.openxmlformats.org/officeDocument/2006/relationships/image" Target="../media/image149.wmf"/><Relationship Id="rId5" Type="http://schemas.openxmlformats.org/officeDocument/2006/relationships/image" Target="../media/image153.wmf"/><Relationship Id="rId4" Type="http://schemas.openxmlformats.org/officeDocument/2006/relationships/image" Target="../media/image152.wmf"/></Relationships>
</file>

<file path=ppt/drawings/_rels/vmlDrawing51.vml.rels><?xml version="1.0" encoding="UTF-8" standalone="yes"?>
<Relationships xmlns="http://schemas.openxmlformats.org/package/2006/relationships"><Relationship Id="rId3" Type="http://schemas.openxmlformats.org/officeDocument/2006/relationships/image" Target="../media/image157.wmf"/><Relationship Id="rId7" Type="http://schemas.openxmlformats.org/officeDocument/2006/relationships/image" Target="../media/image161.wmf"/><Relationship Id="rId2" Type="http://schemas.openxmlformats.org/officeDocument/2006/relationships/image" Target="../media/image156.wmf"/><Relationship Id="rId1" Type="http://schemas.openxmlformats.org/officeDocument/2006/relationships/image" Target="../media/image155.wmf"/><Relationship Id="rId6" Type="http://schemas.openxmlformats.org/officeDocument/2006/relationships/image" Target="../media/image160.wmf"/><Relationship Id="rId5" Type="http://schemas.openxmlformats.org/officeDocument/2006/relationships/image" Target="../media/image159.wmf"/><Relationship Id="rId4" Type="http://schemas.openxmlformats.org/officeDocument/2006/relationships/image" Target="../media/image158.wmf"/></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164.wmf"/><Relationship Id="rId2" Type="http://schemas.openxmlformats.org/officeDocument/2006/relationships/image" Target="../media/image163.wmf"/><Relationship Id="rId1" Type="http://schemas.openxmlformats.org/officeDocument/2006/relationships/image" Target="../media/image162.wmf"/><Relationship Id="rId6" Type="http://schemas.openxmlformats.org/officeDocument/2006/relationships/image" Target="../media/image167.wmf"/><Relationship Id="rId5" Type="http://schemas.openxmlformats.org/officeDocument/2006/relationships/image" Target="../media/image166.wmf"/><Relationship Id="rId4" Type="http://schemas.openxmlformats.org/officeDocument/2006/relationships/image" Target="../media/image16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1" sz="1200"/>
            </a:lvl1pPr>
          </a:lstStyle>
          <a:p>
            <a:pPr>
              <a:defRPr/>
            </a:pPr>
            <a:endParaRPr lang="en-US" altLang="zh-TW"/>
          </a:p>
        </p:txBody>
      </p:sp>
      <p:sp>
        <p:nvSpPr>
          <p:cNvPr id="860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1" sz="1200"/>
            </a:lvl1pPr>
          </a:lstStyle>
          <a:p>
            <a:pPr>
              <a:defRPr/>
            </a:pPr>
            <a:endParaRPr lang="en-US" altLang="zh-TW"/>
          </a:p>
        </p:txBody>
      </p:sp>
      <p:sp>
        <p:nvSpPr>
          <p:cNvPr id="768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60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noProof="0" smtClean="0"/>
              <a:t>按一下以編輯母片</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860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1" sz="1200"/>
            </a:lvl1pPr>
          </a:lstStyle>
          <a:p>
            <a:pPr>
              <a:defRPr/>
            </a:pPr>
            <a:endParaRPr lang="en-US" altLang="zh-TW"/>
          </a:p>
        </p:txBody>
      </p:sp>
      <p:sp>
        <p:nvSpPr>
          <p:cNvPr id="860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1" sz="1200"/>
            </a:lvl1pPr>
          </a:lstStyle>
          <a:p>
            <a:pPr>
              <a:defRPr/>
            </a:pPr>
            <a:fld id="{5D64D05A-69DD-46C3-9026-C7F4089A78AB}"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zh-TW" altLang="en-US"/>
              <a:t>Ch06 Capacitors and Inductors</a:t>
            </a:r>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en-US" altLang="zh-TW"/>
          </a:p>
        </p:txBody>
      </p:sp>
      <p:sp>
        <p:nvSpPr>
          <p:cNvPr id="6" name="Slide Number Placeholder 5"/>
          <p:cNvSpPr>
            <a:spLocks noGrp="1"/>
          </p:cNvSpPr>
          <p:nvPr>
            <p:ph type="sldNum" sz="quarter" idx="12"/>
          </p:nvPr>
        </p:nvSpPr>
        <p:spPr/>
        <p:txBody>
          <a:bodyPr/>
          <a:lstStyle>
            <a:lvl1pPr>
              <a:defRPr/>
            </a:lvl1pPr>
          </a:lstStyle>
          <a:p>
            <a:pPr>
              <a:defRPr/>
            </a:pPr>
            <a:fld id="{F81E3DA1-C348-4688-B4C7-274F8F14F7E5}" type="slidenum">
              <a:rPr lang="en-US" altLang="zh-TW"/>
              <a:pPr>
                <a:defRPr/>
              </a:pPr>
              <a:t>‹#›</a:t>
            </a:fld>
            <a:endParaRPr lang="en-US" altLang="zh-TW"/>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zh-TW" altLang="en-US"/>
              <a:t>Ch06 Capacitors and Inductors</a:t>
            </a:r>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en-US" altLang="zh-TW"/>
          </a:p>
        </p:txBody>
      </p:sp>
      <p:sp>
        <p:nvSpPr>
          <p:cNvPr id="6" name="Slide Number Placeholder 5"/>
          <p:cNvSpPr>
            <a:spLocks noGrp="1"/>
          </p:cNvSpPr>
          <p:nvPr>
            <p:ph type="sldNum" sz="quarter" idx="12"/>
          </p:nvPr>
        </p:nvSpPr>
        <p:spPr/>
        <p:txBody>
          <a:bodyPr/>
          <a:lstStyle>
            <a:lvl1pPr>
              <a:defRPr/>
            </a:lvl1pPr>
          </a:lstStyle>
          <a:p>
            <a:pPr>
              <a:defRPr/>
            </a:pPr>
            <a:fld id="{6695B897-E9A7-4C9F-9D13-55A8D9F52FBD}" type="slidenum">
              <a:rPr lang="en-US" altLang="zh-TW"/>
              <a:pPr>
                <a:defRPr/>
              </a:pPr>
              <a:t>‹#›</a:t>
            </a:fld>
            <a:endParaRPr lang="en-US" altLang="zh-TW"/>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zh-TW" altLang="en-US"/>
              <a:t>Ch06 Capacitors and Inductors</a:t>
            </a:r>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en-US" altLang="zh-TW"/>
          </a:p>
        </p:txBody>
      </p:sp>
      <p:sp>
        <p:nvSpPr>
          <p:cNvPr id="6" name="Slide Number Placeholder 5"/>
          <p:cNvSpPr>
            <a:spLocks noGrp="1"/>
          </p:cNvSpPr>
          <p:nvPr>
            <p:ph type="sldNum" sz="quarter" idx="12"/>
          </p:nvPr>
        </p:nvSpPr>
        <p:spPr/>
        <p:txBody>
          <a:bodyPr/>
          <a:lstStyle>
            <a:lvl1pPr>
              <a:defRPr/>
            </a:lvl1pPr>
          </a:lstStyle>
          <a:p>
            <a:pPr>
              <a:defRPr/>
            </a:pPr>
            <a:fld id="{4AB94A52-D8FA-4B36-BB1A-490209754963}" type="slidenum">
              <a:rPr lang="en-US" altLang="zh-TW"/>
              <a:pPr>
                <a:defRPr/>
              </a:pPr>
              <a:t>‹#›</a:t>
            </a:fld>
            <a:endParaRPr lang="en-US" altLang="zh-TW"/>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zh-TW" altLang="en-US"/>
              <a:t>Ch06 Capacitors and Inductors</a:t>
            </a:r>
            <a:endParaRPr lang="en-US" altLang="zh-TW"/>
          </a:p>
        </p:txBody>
      </p:sp>
      <p:sp>
        <p:nvSpPr>
          <p:cNvPr id="6" name="Footer Placeholder 4"/>
          <p:cNvSpPr>
            <a:spLocks noGrp="1"/>
          </p:cNvSpPr>
          <p:nvPr>
            <p:ph type="ftr" sz="quarter" idx="11"/>
          </p:nvPr>
        </p:nvSpPr>
        <p:spPr/>
        <p:txBody>
          <a:bodyPr/>
          <a:lstStyle>
            <a:lvl1pPr>
              <a:defRPr/>
            </a:lvl1pPr>
          </a:lstStyle>
          <a:p>
            <a:pPr>
              <a:defRPr/>
            </a:pPr>
            <a:endParaRPr lang="en-US" altLang="zh-TW"/>
          </a:p>
        </p:txBody>
      </p:sp>
      <p:sp>
        <p:nvSpPr>
          <p:cNvPr id="7" name="Slide Number Placeholder 5"/>
          <p:cNvSpPr>
            <a:spLocks noGrp="1"/>
          </p:cNvSpPr>
          <p:nvPr>
            <p:ph type="sldNum" sz="quarter" idx="12"/>
          </p:nvPr>
        </p:nvSpPr>
        <p:spPr/>
        <p:txBody>
          <a:bodyPr/>
          <a:lstStyle>
            <a:lvl1pPr>
              <a:defRPr/>
            </a:lvl1pPr>
          </a:lstStyle>
          <a:p>
            <a:pPr>
              <a:defRPr/>
            </a:pPr>
            <a:fld id="{4C97EA3E-717E-494C-AE96-990DF1490778}" type="slidenum">
              <a:rPr lang="en-US" altLang="zh-TW"/>
              <a:pPr>
                <a:defRPr/>
              </a:pPr>
              <a:t>‹#›</a:t>
            </a:fld>
            <a:endParaRPr lang="en-US" altLang="zh-TW"/>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zh-TW" altLang="en-US"/>
              <a:t>Ch06 Capacitors and Inductors</a:t>
            </a:r>
            <a:endParaRPr lang="en-US" altLang="zh-TW"/>
          </a:p>
        </p:txBody>
      </p:sp>
      <p:sp>
        <p:nvSpPr>
          <p:cNvPr id="8" name="Footer Placeholder 4"/>
          <p:cNvSpPr>
            <a:spLocks noGrp="1"/>
          </p:cNvSpPr>
          <p:nvPr>
            <p:ph type="ftr" sz="quarter" idx="11"/>
          </p:nvPr>
        </p:nvSpPr>
        <p:spPr/>
        <p:txBody>
          <a:bodyPr/>
          <a:lstStyle>
            <a:lvl1pPr>
              <a:defRPr/>
            </a:lvl1pPr>
          </a:lstStyle>
          <a:p>
            <a:pPr>
              <a:defRPr/>
            </a:pPr>
            <a:endParaRPr lang="en-US" altLang="zh-TW"/>
          </a:p>
        </p:txBody>
      </p:sp>
      <p:sp>
        <p:nvSpPr>
          <p:cNvPr id="9" name="Slide Number Placeholder 5"/>
          <p:cNvSpPr>
            <a:spLocks noGrp="1"/>
          </p:cNvSpPr>
          <p:nvPr>
            <p:ph type="sldNum" sz="quarter" idx="12"/>
          </p:nvPr>
        </p:nvSpPr>
        <p:spPr/>
        <p:txBody>
          <a:bodyPr/>
          <a:lstStyle>
            <a:lvl1pPr>
              <a:defRPr/>
            </a:lvl1pPr>
          </a:lstStyle>
          <a:p>
            <a:pPr>
              <a:defRPr/>
            </a:pPr>
            <a:fld id="{EDC0FC81-E7B4-48E4-B501-B321E2602554}" type="slidenum">
              <a:rPr lang="en-US" altLang="zh-TW"/>
              <a:pPr>
                <a:defRPr/>
              </a:pPr>
              <a:t>‹#›</a:t>
            </a:fld>
            <a:endParaRPr lang="en-US" altLang="zh-TW"/>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zh-TW" altLang="en-US"/>
              <a:t>Ch06 Capacitors and Inductors</a:t>
            </a:r>
            <a:endParaRPr lang="en-US" altLang="zh-TW"/>
          </a:p>
        </p:txBody>
      </p:sp>
      <p:sp>
        <p:nvSpPr>
          <p:cNvPr id="4" name="Footer Placeholder 4"/>
          <p:cNvSpPr>
            <a:spLocks noGrp="1"/>
          </p:cNvSpPr>
          <p:nvPr>
            <p:ph type="ftr" sz="quarter" idx="11"/>
          </p:nvPr>
        </p:nvSpPr>
        <p:spPr/>
        <p:txBody>
          <a:bodyPr/>
          <a:lstStyle>
            <a:lvl1pPr>
              <a:defRPr/>
            </a:lvl1pPr>
          </a:lstStyle>
          <a:p>
            <a:pPr>
              <a:defRPr/>
            </a:pPr>
            <a:endParaRPr lang="en-US" altLang="zh-TW"/>
          </a:p>
        </p:txBody>
      </p:sp>
      <p:sp>
        <p:nvSpPr>
          <p:cNvPr id="5" name="Slide Number Placeholder 5"/>
          <p:cNvSpPr>
            <a:spLocks noGrp="1"/>
          </p:cNvSpPr>
          <p:nvPr>
            <p:ph type="sldNum" sz="quarter" idx="12"/>
          </p:nvPr>
        </p:nvSpPr>
        <p:spPr/>
        <p:txBody>
          <a:bodyPr/>
          <a:lstStyle>
            <a:lvl1pPr>
              <a:defRPr/>
            </a:lvl1pPr>
          </a:lstStyle>
          <a:p>
            <a:pPr>
              <a:defRPr/>
            </a:pPr>
            <a:fld id="{82C92028-20C4-4F17-957B-E575A82358B9}" type="slidenum">
              <a:rPr lang="en-US" altLang="zh-TW"/>
              <a:pPr>
                <a:defRPr/>
              </a:pPr>
              <a:t>‹#›</a:t>
            </a:fld>
            <a:endParaRPr lang="en-US" altLang="zh-TW"/>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zh-TW" altLang="en-US"/>
              <a:t>Ch06 Capacitors and Inductors</a:t>
            </a:r>
            <a:endParaRPr lang="en-US" altLang="zh-TW"/>
          </a:p>
        </p:txBody>
      </p:sp>
      <p:sp>
        <p:nvSpPr>
          <p:cNvPr id="3" name="Footer Placeholder 4"/>
          <p:cNvSpPr>
            <a:spLocks noGrp="1"/>
          </p:cNvSpPr>
          <p:nvPr>
            <p:ph type="ftr" sz="quarter" idx="11"/>
          </p:nvPr>
        </p:nvSpPr>
        <p:spPr/>
        <p:txBody>
          <a:bodyPr/>
          <a:lstStyle>
            <a:lvl1pPr>
              <a:defRPr/>
            </a:lvl1pPr>
          </a:lstStyle>
          <a:p>
            <a:pPr>
              <a:defRPr/>
            </a:pPr>
            <a:endParaRPr lang="en-US" altLang="zh-TW"/>
          </a:p>
        </p:txBody>
      </p:sp>
      <p:sp>
        <p:nvSpPr>
          <p:cNvPr id="4" name="Slide Number Placeholder 5"/>
          <p:cNvSpPr>
            <a:spLocks noGrp="1"/>
          </p:cNvSpPr>
          <p:nvPr>
            <p:ph type="sldNum" sz="quarter" idx="12"/>
          </p:nvPr>
        </p:nvSpPr>
        <p:spPr/>
        <p:txBody>
          <a:bodyPr/>
          <a:lstStyle>
            <a:lvl1pPr>
              <a:defRPr/>
            </a:lvl1pPr>
          </a:lstStyle>
          <a:p>
            <a:pPr>
              <a:defRPr/>
            </a:pPr>
            <a:fld id="{AB183161-F886-4B5F-94E1-1970F480C2DE}" type="slidenum">
              <a:rPr lang="en-US" altLang="zh-TW"/>
              <a:pPr>
                <a:defRPr/>
              </a:pPr>
              <a:t>‹#›</a:t>
            </a:fld>
            <a:endParaRPr lang="en-US" altLang="zh-TW"/>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zh-TW" altLang="en-US"/>
              <a:t>Ch06 Capacitors and Inductors</a:t>
            </a:r>
            <a:endParaRPr lang="en-US" altLang="zh-TW"/>
          </a:p>
        </p:txBody>
      </p:sp>
      <p:sp>
        <p:nvSpPr>
          <p:cNvPr id="6" name="Footer Placeholder 4"/>
          <p:cNvSpPr>
            <a:spLocks noGrp="1"/>
          </p:cNvSpPr>
          <p:nvPr>
            <p:ph type="ftr" sz="quarter" idx="11"/>
          </p:nvPr>
        </p:nvSpPr>
        <p:spPr/>
        <p:txBody>
          <a:bodyPr/>
          <a:lstStyle>
            <a:lvl1pPr>
              <a:defRPr/>
            </a:lvl1pPr>
          </a:lstStyle>
          <a:p>
            <a:pPr>
              <a:defRPr/>
            </a:pPr>
            <a:endParaRPr lang="en-US" altLang="zh-TW"/>
          </a:p>
        </p:txBody>
      </p:sp>
      <p:sp>
        <p:nvSpPr>
          <p:cNvPr id="7" name="Slide Number Placeholder 5"/>
          <p:cNvSpPr>
            <a:spLocks noGrp="1"/>
          </p:cNvSpPr>
          <p:nvPr>
            <p:ph type="sldNum" sz="quarter" idx="12"/>
          </p:nvPr>
        </p:nvSpPr>
        <p:spPr/>
        <p:txBody>
          <a:bodyPr/>
          <a:lstStyle>
            <a:lvl1pPr>
              <a:defRPr/>
            </a:lvl1pPr>
          </a:lstStyle>
          <a:p>
            <a:pPr>
              <a:defRPr/>
            </a:pPr>
            <a:fld id="{E7218D23-1C0A-4711-928F-AB0342C09D94}" type="slidenum">
              <a:rPr lang="en-US" altLang="zh-TW"/>
              <a:pPr>
                <a:defRPr/>
              </a:pPr>
              <a:t>‹#›</a:t>
            </a:fld>
            <a:endParaRPr lang="en-US" altLang="zh-TW"/>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zh-TW" altLang="en-US"/>
              <a:t>Ch06 Capacitors and Inductors</a:t>
            </a:r>
            <a:endParaRPr lang="en-US" altLang="zh-TW"/>
          </a:p>
        </p:txBody>
      </p:sp>
      <p:sp>
        <p:nvSpPr>
          <p:cNvPr id="6" name="Footer Placeholder 4"/>
          <p:cNvSpPr>
            <a:spLocks noGrp="1"/>
          </p:cNvSpPr>
          <p:nvPr>
            <p:ph type="ftr" sz="quarter" idx="11"/>
          </p:nvPr>
        </p:nvSpPr>
        <p:spPr/>
        <p:txBody>
          <a:bodyPr/>
          <a:lstStyle>
            <a:lvl1pPr>
              <a:defRPr/>
            </a:lvl1pPr>
          </a:lstStyle>
          <a:p>
            <a:pPr>
              <a:defRPr/>
            </a:pPr>
            <a:endParaRPr lang="en-US" altLang="zh-TW"/>
          </a:p>
        </p:txBody>
      </p:sp>
      <p:sp>
        <p:nvSpPr>
          <p:cNvPr id="7" name="Slide Number Placeholder 5"/>
          <p:cNvSpPr>
            <a:spLocks noGrp="1"/>
          </p:cNvSpPr>
          <p:nvPr>
            <p:ph type="sldNum" sz="quarter" idx="12"/>
          </p:nvPr>
        </p:nvSpPr>
        <p:spPr/>
        <p:txBody>
          <a:bodyPr/>
          <a:lstStyle>
            <a:lvl1pPr>
              <a:defRPr/>
            </a:lvl1pPr>
          </a:lstStyle>
          <a:p>
            <a:pPr>
              <a:defRPr/>
            </a:pPr>
            <a:fld id="{D323A952-146A-4166-ABA6-D08EC98440D3}" type="slidenum">
              <a:rPr lang="en-US" altLang="zh-TW"/>
              <a:pPr>
                <a:defRPr/>
              </a:pPr>
              <a:t>‹#›</a:t>
            </a:fld>
            <a:endParaRPr lang="en-US" altLang="zh-TW"/>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zh-TW" altLang="en-US"/>
              <a:t>Ch06 Capacitors and Inductors</a:t>
            </a:r>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en-US" altLang="zh-TW"/>
          </a:p>
        </p:txBody>
      </p:sp>
      <p:sp>
        <p:nvSpPr>
          <p:cNvPr id="6" name="Slide Number Placeholder 5"/>
          <p:cNvSpPr>
            <a:spLocks noGrp="1"/>
          </p:cNvSpPr>
          <p:nvPr>
            <p:ph type="sldNum" sz="quarter" idx="12"/>
          </p:nvPr>
        </p:nvSpPr>
        <p:spPr/>
        <p:txBody>
          <a:bodyPr/>
          <a:lstStyle>
            <a:lvl1pPr>
              <a:defRPr/>
            </a:lvl1pPr>
          </a:lstStyle>
          <a:p>
            <a:pPr>
              <a:defRPr/>
            </a:pPr>
            <a:fld id="{C67E893A-F4E0-4112-BB42-03661B1BF76D}" type="slidenum">
              <a:rPr lang="en-US" altLang="zh-TW"/>
              <a:pPr>
                <a:defRPr/>
              </a:pPr>
              <a:t>‹#›</a:t>
            </a:fld>
            <a:endParaRPr lang="en-US" altLang="zh-TW"/>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zh-TW" altLang="en-US"/>
              <a:t>Ch06 Capacitors and Inductors</a:t>
            </a:r>
            <a:endParaRPr lang="en-US" altLang="zh-TW"/>
          </a:p>
        </p:txBody>
      </p:sp>
      <p:sp>
        <p:nvSpPr>
          <p:cNvPr id="5" name="Footer Placeholder 4"/>
          <p:cNvSpPr>
            <a:spLocks noGrp="1"/>
          </p:cNvSpPr>
          <p:nvPr>
            <p:ph type="ftr" sz="quarter" idx="11"/>
          </p:nvPr>
        </p:nvSpPr>
        <p:spPr/>
        <p:txBody>
          <a:bodyPr/>
          <a:lstStyle>
            <a:lvl1pPr>
              <a:defRPr/>
            </a:lvl1pPr>
          </a:lstStyle>
          <a:p>
            <a:pPr>
              <a:defRPr/>
            </a:pPr>
            <a:endParaRPr lang="en-US" altLang="zh-TW"/>
          </a:p>
        </p:txBody>
      </p:sp>
      <p:sp>
        <p:nvSpPr>
          <p:cNvPr id="6" name="Slide Number Placeholder 5"/>
          <p:cNvSpPr>
            <a:spLocks noGrp="1"/>
          </p:cNvSpPr>
          <p:nvPr>
            <p:ph type="sldNum" sz="quarter" idx="12"/>
          </p:nvPr>
        </p:nvSpPr>
        <p:spPr/>
        <p:txBody>
          <a:bodyPr/>
          <a:lstStyle>
            <a:lvl1pPr>
              <a:defRPr/>
            </a:lvl1pPr>
          </a:lstStyle>
          <a:p>
            <a:pPr>
              <a:defRPr/>
            </a:pPr>
            <a:fld id="{A4455D45-9044-4CF5-83B7-E4C318F38BA8}" type="slidenum">
              <a:rPr lang="en-US" altLang="zh-TW"/>
              <a:pPr>
                <a:defRPr/>
              </a:pPr>
              <a:t>‹#›</a:t>
            </a:fld>
            <a:endParaRPr lang="en-US" altLang="zh-TW"/>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96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95400"/>
            <a:ext cx="4038600" cy="4830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4038600" cy="4830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477000"/>
            <a:ext cx="2133600" cy="244475"/>
          </a:xfrm>
        </p:spPr>
        <p:txBody>
          <a:bodyPr/>
          <a:lstStyle>
            <a:lvl1pPr>
              <a:defRPr/>
            </a:lvl1pPr>
          </a:lstStyle>
          <a:p>
            <a:pPr>
              <a:defRPr/>
            </a:pPr>
            <a:r>
              <a:rPr lang="zh-TW" altLang="en-US"/>
              <a:t>Ch06 Capacitors and Inductors</a:t>
            </a:r>
            <a:endParaRPr lang="en-US" altLang="zh-TW"/>
          </a:p>
        </p:txBody>
      </p:sp>
      <p:sp>
        <p:nvSpPr>
          <p:cNvPr id="6" name="Footer Placeholder 5"/>
          <p:cNvSpPr>
            <a:spLocks noGrp="1"/>
          </p:cNvSpPr>
          <p:nvPr>
            <p:ph type="ftr" sz="quarter" idx="11"/>
          </p:nvPr>
        </p:nvSpPr>
        <p:spPr>
          <a:xfrm>
            <a:off x="3124200" y="6477000"/>
            <a:ext cx="2895600" cy="244475"/>
          </a:xfrm>
        </p:spPr>
        <p:txBody>
          <a:bodyPr/>
          <a:lstStyle>
            <a:lvl1pPr>
              <a:defRPr/>
            </a:lvl1pPr>
          </a:lstStyle>
          <a:p>
            <a:pPr>
              <a:defRPr/>
            </a:pPr>
            <a:endParaRPr lang="en-US" altLang="zh-TW"/>
          </a:p>
        </p:txBody>
      </p:sp>
      <p:sp>
        <p:nvSpPr>
          <p:cNvPr id="7" name="Slide Number Placeholder 6"/>
          <p:cNvSpPr>
            <a:spLocks noGrp="1"/>
          </p:cNvSpPr>
          <p:nvPr>
            <p:ph type="sldNum" sz="quarter" idx="12"/>
          </p:nvPr>
        </p:nvSpPr>
        <p:spPr>
          <a:xfrm>
            <a:off x="6553200" y="6477000"/>
            <a:ext cx="2133600" cy="244475"/>
          </a:xfrm>
        </p:spPr>
        <p:txBody>
          <a:bodyPr/>
          <a:lstStyle>
            <a:lvl1pPr>
              <a:defRPr/>
            </a:lvl1pPr>
          </a:lstStyle>
          <a:p>
            <a:pPr>
              <a:defRPr/>
            </a:pPr>
            <a:fld id="{447B1E1D-1481-4FC3-9302-D19FCD7514DD}" type="slidenum">
              <a:rPr lang="en-US" altLang="zh-TW"/>
              <a:pPr>
                <a:defRPr/>
              </a:pPr>
              <a:t>‹#›</a:t>
            </a:fld>
            <a:endParaRPr lang="en-US" altLang="zh-TW"/>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6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6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zh-TW" altLang="en-US"/>
              <a:t>Ch06 Capacitors and Inductors</a:t>
            </a:r>
            <a:endParaRPr lang="en-US" altLang="zh-TW"/>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zh-TW"/>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63FEE41-44E6-4C0C-A12C-60B59C5595AA}"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ransition>
    <p:random/>
  </p:transition>
  <p:timing>
    <p:tnLst>
      <p:par>
        <p:cTn id="1" dur="indefinite" restart="never" nodeType="tmRoot"/>
      </p:par>
    </p:tnLst>
  </p:timing>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fontAlgn="base">
        <a:spcBef>
          <a:spcPct val="0"/>
        </a:spcBef>
        <a:spcAft>
          <a:spcPct val="0"/>
        </a:spcAft>
        <a:defRPr sz="4400">
          <a:solidFill>
            <a:schemeClr val="tx1"/>
          </a:solidFill>
          <a:latin typeface="Calibri" pitchFamily="34" charset="0"/>
          <a:ea typeface="新細明體" pitchFamily="18" charset="-120"/>
        </a:defRPr>
      </a:lvl6pPr>
      <a:lvl7pPr marL="914400" algn="ctr" rtl="0" fontAlgn="base">
        <a:spcBef>
          <a:spcPct val="0"/>
        </a:spcBef>
        <a:spcAft>
          <a:spcPct val="0"/>
        </a:spcAft>
        <a:defRPr sz="4400">
          <a:solidFill>
            <a:schemeClr val="tx1"/>
          </a:solidFill>
          <a:latin typeface="Calibri" pitchFamily="34" charset="0"/>
          <a:ea typeface="新細明體" pitchFamily="18" charset="-120"/>
        </a:defRPr>
      </a:lvl7pPr>
      <a:lvl8pPr marL="1371600" algn="ctr" rtl="0" fontAlgn="base">
        <a:spcBef>
          <a:spcPct val="0"/>
        </a:spcBef>
        <a:spcAft>
          <a:spcPct val="0"/>
        </a:spcAft>
        <a:defRPr sz="4400">
          <a:solidFill>
            <a:schemeClr val="tx1"/>
          </a:solidFill>
          <a:latin typeface="Calibri" pitchFamily="34" charset="0"/>
          <a:ea typeface="新細明體" pitchFamily="18" charset="-120"/>
        </a:defRPr>
      </a:lvl8pPr>
      <a:lvl9pPr marL="1828800" algn="ctr" rtl="0" fontAlgn="base">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oleObject" Target="../embeddings/oleObject13.bin"/><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0.bin"/><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oleObject" Target="../embeddings/oleObject25.bin"/><Relationship Id="rId7"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oleObject" Target="../embeddings/oleObject26.bin"/><Relationship Id="rId9" Type="http://schemas.openxmlformats.org/officeDocument/2006/relationships/oleObject" Target="../embeddings/oleObject31.bin"/></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oleObject" Target="../embeddings/oleObject32.bin"/><Relationship Id="rId7"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35.bin"/><Relationship Id="rId5" Type="http://schemas.openxmlformats.org/officeDocument/2006/relationships/oleObject" Target="../embeddings/oleObject34.bin"/><Relationship Id="rId4" Type="http://schemas.openxmlformats.org/officeDocument/2006/relationships/oleObject" Target="../embeddings/oleObject33.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47.jpe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41.bin"/><Relationship Id="rId5" Type="http://schemas.openxmlformats.org/officeDocument/2006/relationships/oleObject" Target="../embeddings/oleObject40.bin"/><Relationship Id="rId4" Type="http://schemas.openxmlformats.org/officeDocument/2006/relationships/oleObject" Target="../embeddings/oleObject39.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53.jpeg"/></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oleObject" Target="../embeddings/oleObject46.bin"/><Relationship Id="rId5" Type="http://schemas.openxmlformats.org/officeDocument/2006/relationships/oleObject" Target="../embeddings/oleObject45.bin"/><Relationship Id="rId4" Type="http://schemas.openxmlformats.org/officeDocument/2006/relationships/oleObject" Target="../embeddings/oleObject44.bin"/></Relationships>
</file>

<file path=ppt/slides/_rels/slide3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52.bin"/><Relationship Id="rId3" Type="http://schemas.openxmlformats.org/officeDocument/2006/relationships/oleObject" Target="../embeddings/oleObject47.bin"/><Relationship Id="rId7"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oleObject" Target="../embeddings/oleObject50.bin"/><Relationship Id="rId11" Type="http://schemas.openxmlformats.org/officeDocument/2006/relationships/image" Target="../media/image58.jpeg"/><Relationship Id="rId5" Type="http://schemas.openxmlformats.org/officeDocument/2006/relationships/oleObject" Target="../embeddings/oleObject49.bin"/><Relationship Id="rId10" Type="http://schemas.openxmlformats.org/officeDocument/2006/relationships/oleObject" Target="../embeddings/oleObject54.bin"/><Relationship Id="rId4" Type="http://schemas.openxmlformats.org/officeDocument/2006/relationships/oleObject" Target="../embeddings/oleObject48.bin"/><Relationship Id="rId9" Type="http://schemas.openxmlformats.org/officeDocument/2006/relationships/oleObject" Target="../embeddings/oleObject53.bin"/></Relationships>
</file>

<file path=ppt/slides/_rels/slide3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67.jpeg"/><Relationship Id="rId4" Type="http://schemas.openxmlformats.org/officeDocument/2006/relationships/oleObject" Target="../embeddings/oleObject56.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57.bin"/><Relationship Id="rId7" Type="http://schemas.openxmlformats.org/officeDocument/2006/relationships/image" Target="../media/image67.jpeg"/><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oleObject" Target="../embeddings/oleObject60.bin"/><Relationship Id="rId5" Type="http://schemas.openxmlformats.org/officeDocument/2006/relationships/oleObject" Target="../embeddings/oleObject59.bin"/><Relationship Id="rId4" Type="http://schemas.openxmlformats.org/officeDocument/2006/relationships/oleObject" Target="../embeddings/oleObject58.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Layout" Target="../slideLayouts/slideLayout12.xml"/><Relationship Id="rId1" Type="http://schemas.openxmlformats.org/officeDocument/2006/relationships/vmlDrawing" Target="../drawings/vmlDrawing28.vml"/><Relationship Id="rId4" Type="http://schemas.openxmlformats.org/officeDocument/2006/relationships/image" Target="../media/image75.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slideLayout" Target="../slideLayouts/slideLayout7.xml"/><Relationship Id="rId1" Type="http://schemas.openxmlformats.org/officeDocument/2006/relationships/vmlDrawing" Target="../drawings/vmlDrawing30.vml"/></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66.bin"/><Relationship Id="rId3" Type="http://schemas.openxmlformats.org/officeDocument/2006/relationships/image" Target="../media/image82.jpeg"/><Relationship Id="rId7" Type="http://schemas.openxmlformats.org/officeDocument/2006/relationships/oleObject" Target="../embeddings/oleObject65.bin"/><Relationship Id="rId2" Type="http://schemas.openxmlformats.org/officeDocument/2006/relationships/slideLayout" Target="../slideLayouts/slideLayout6.xml"/><Relationship Id="rId1" Type="http://schemas.openxmlformats.org/officeDocument/2006/relationships/vmlDrawing" Target="../drawings/vmlDrawing31.vml"/><Relationship Id="rId6" Type="http://schemas.openxmlformats.org/officeDocument/2006/relationships/oleObject" Target="../embeddings/oleObject64.bin"/><Relationship Id="rId5" Type="http://schemas.openxmlformats.org/officeDocument/2006/relationships/oleObject" Target="../embeddings/oleObject63.bin"/><Relationship Id="rId4" Type="http://schemas.openxmlformats.org/officeDocument/2006/relationships/oleObject" Target="../embeddings/oleObject62.bin"/></Relationships>
</file>

<file path=ppt/slides/_rels/slide4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slideLayout" Target="../slideLayouts/slideLayout6.xml"/><Relationship Id="rId1" Type="http://schemas.openxmlformats.org/officeDocument/2006/relationships/vmlDrawing" Target="../drawings/vmlDrawing32.v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Layout" Target="../slideLayouts/slideLayout12.xml"/><Relationship Id="rId1" Type="http://schemas.openxmlformats.org/officeDocument/2006/relationships/vmlDrawing" Target="../drawings/vmlDrawing34.vml"/><Relationship Id="rId5" Type="http://schemas.openxmlformats.org/officeDocument/2006/relationships/image" Target="../media/image87.jpeg"/><Relationship Id="rId4" Type="http://schemas.openxmlformats.org/officeDocument/2006/relationships/oleObject" Target="../embeddings/oleObject69.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75.bin"/><Relationship Id="rId3" Type="http://schemas.openxmlformats.org/officeDocument/2006/relationships/oleObject" Target="../embeddings/oleObject70.bin"/><Relationship Id="rId7" Type="http://schemas.openxmlformats.org/officeDocument/2006/relationships/oleObject" Target="../embeddings/oleObject74.bin"/><Relationship Id="rId2" Type="http://schemas.openxmlformats.org/officeDocument/2006/relationships/slideLayout" Target="../slideLayouts/slideLayout6.xml"/><Relationship Id="rId1" Type="http://schemas.openxmlformats.org/officeDocument/2006/relationships/vmlDrawing" Target="../drawings/vmlDrawing35.vml"/><Relationship Id="rId6" Type="http://schemas.openxmlformats.org/officeDocument/2006/relationships/oleObject" Target="../embeddings/oleObject73.bin"/><Relationship Id="rId5" Type="http://schemas.openxmlformats.org/officeDocument/2006/relationships/oleObject" Target="../embeddings/oleObject72.bin"/><Relationship Id="rId4" Type="http://schemas.openxmlformats.org/officeDocument/2006/relationships/oleObject" Target="../embeddings/oleObject71.bin"/></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81.bin"/><Relationship Id="rId3" Type="http://schemas.openxmlformats.org/officeDocument/2006/relationships/oleObject" Target="../embeddings/oleObject76.bin"/><Relationship Id="rId7" Type="http://schemas.openxmlformats.org/officeDocument/2006/relationships/oleObject" Target="../embeddings/oleObject80.bin"/><Relationship Id="rId2" Type="http://schemas.openxmlformats.org/officeDocument/2006/relationships/slideLayout" Target="../slideLayouts/slideLayout12.xml"/><Relationship Id="rId1" Type="http://schemas.openxmlformats.org/officeDocument/2006/relationships/vmlDrawing" Target="../drawings/vmlDrawing36.vml"/><Relationship Id="rId6" Type="http://schemas.openxmlformats.org/officeDocument/2006/relationships/oleObject" Target="../embeddings/oleObject79.bin"/><Relationship Id="rId5" Type="http://schemas.openxmlformats.org/officeDocument/2006/relationships/oleObject" Target="../embeddings/oleObject78.bin"/><Relationship Id="rId4" Type="http://schemas.openxmlformats.org/officeDocument/2006/relationships/oleObject" Target="../embeddings/oleObject77.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12.xml"/><Relationship Id="rId1" Type="http://schemas.openxmlformats.org/officeDocument/2006/relationships/vmlDrawing" Target="../drawings/vmlDrawing37.vml"/></Relationships>
</file>

<file path=ppt/slides/_rels/slide4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slideLayout" Target="../slideLayouts/slideLayout7.xml"/><Relationship Id="rId1" Type="http://schemas.openxmlformats.org/officeDocument/2006/relationships/vmlDrawing" Target="../drawings/vmlDrawing38.vml"/><Relationship Id="rId4" Type="http://schemas.openxmlformats.org/officeDocument/2006/relationships/image" Target="../media/image9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slideLayout" Target="../slideLayouts/slideLayout6.xml"/><Relationship Id="rId1" Type="http://schemas.openxmlformats.org/officeDocument/2006/relationships/vmlDrawing" Target="../drawings/vmlDrawing39.v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83.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oleObject" Target="../embeddings/oleObject86.bin"/><Relationship Id="rId5" Type="http://schemas.openxmlformats.org/officeDocument/2006/relationships/oleObject" Target="../embeddings/oleObject85.bin"/><Relationship Id="rId4" Type="http://schemas.openxmlformats.org/officeDocument/2006/relationships/oleObject" Target="../embeddings/oleObject84.bin"/></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87.bin"/><Relationship Id="rId7" Type="http://schemas.openxmlformats.org/officeDocument/2006/relationships/oleObject" Target="../embeddings/oleObject91.bin"/><Relationship Id="rId2" Type="http://schemas.openxmlformats.org/officeDocument/2006/relationships/slideLayout" Target="../slideLayouts/slideLayout2.xml"/><Relationship Id="rId1" Type="http://schemas.openxmlformats.org/officeDocument/2006/relationships/vmlDrawing" Target="../drawings/vmlDrawing41.vml"/><Relationship Id="rId6" Type="http://schemas.openxmlformats.org/officeDocument/2006/relationships/oleObject" Target="../embeddings/oleObject90.bin"/><Relationship Id="rId5" Type="http://schemas.openxmlformats.org/officeDocument/2006/relationships/oleObject" Target="../embeddings/oleObject89.bin"/><Relationship Id="rId4" Type="http://schemas.openxmlformats.org/officeDocument/2006/relationships/oleObject" Target="../embeddings/oleObject88.bin"/></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97.bin"/><Relationship Id="rId3" Type="http://schemas.openxmlformats.org/officeDocument/2006/relationships/oleObject" Target="../embeddings/oleObject92.bin"/><Relationship Id="rId7" Type="http://schemas.openxmlformats.org/officeDocument/2006/relationships/oleObject" Target="../embeddings/oleObject96.bin"/><Relationship Id="rId2" Type="http://schemas.openxmlformats.org/officeDocument/2006/relationships/slideLayout" Target="../slideLayouts/slideLayout6.xml"/><Relationship Id="rId1" Type="http://schemas.openxmlformats.org/officeDocument/2006/relationships/vmlDrawing" Target="../drawings/vmlDrawing42.vml"/><Relationship Id="rId6" Type="http://schemas.openxmlformats.org/officeDocument/2006/relationships/oleObject" Target="../embeddings/oleObject95.bin"/><Relationship Id="rId5" Type="http://schemas.openxmlformats.org/officeDocument/2006/relationships/oleObject" Target="../embeddings/oleObject94.bin"/><Relationship Id="rId4" Type="http://schemas.openxmlformats.org/officeDocument/2006/relationships/oleObject" Target="../embeddings/oleObject93.bin"/></Relationships>
</file>

<file path=ppt/slides/_rels/slide5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slideLayout" Target="../slideLayouts/slideLayout2.xml"/><Relationship Id="rId1" Type="http://schemas.openxmlformats.org/officeDocument/2006/relationships/vmlDrawing" Target="../drawings/vmlDrawing43.vml"/></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103.bin"/><Relationship Id="rId13" Type="http://schemas.openxmlformats.org/officeDocument/2006/relationships/oleObject" Target="../embeddings/oleObject108.bin"/><Relationship Id="rId3" Type="http://schemas.openxmlformats.org/officeDocument/2006/relationships/oleObject" Target="../embeddings/oleObject98.bin"/><Relationship Id="rId7" Type="http://schemas.openxmlformats.org/officeDocument/2006/relationships/oleObject" Target="../embeddings/oleObject102.bin"/><Relationship Id="rId12" Type="http://schemas.openxmlformats.org/officeDocument/2006/relationships/oleObject" Target="../embeddings/oleObject107.bin"/><Relationship Id="rId2" Type="http://schemas.openxmlformats.org/officeDocument/2006/relationships/slideLayout" Target="../slideLayouts/slideLayout2.xml"/><Relationship Id="rId1" Type="http://schemas.openxmlformats.org/officeDocument/2006/relationships/vmlDrawing" Target="../drawings/vmlDrawing44.vml"/><Relationship Id="rId6" Type="http://schemas.openxmlformats.org/officeDocument/2006/relationships/oleObject" Target="../embeddings/oleObject101.bin"/><Relationship Id="rId11" Type="http://schemas.openxmlformats.org/officeDocument/2006/relationships/oleObject" Target="../embeddings/oleObject106.bin"/><Relationship Id="rId5" Type="http://schemas.openxmlformats.org/officeDocument/2006/relationships/oleObject" Target="../embeddings/oleObject100.bin"/><Relationship Id="rId10" Type="http://schemas.openxmlformats.org/officeDocument/2006/relationships/oleObject" Target="../embeddings/oleObject105.bin"/><Relationship Id="rId4" Type="http://schemas.openxmlformats.org/officeDocument/2006/relationships/oleObject" Target="../embeddings/oleObject99.bin"/><Relationship Id="rId9" Type="http://schemas.openxmlformats.org/officeDocument/2006/relationships/oleObject" Target="../embeddings/oleObject104.bin"/><Relationship Id="rId14" Type="http://schemas.openxmlformats.org/officeDocument/2006/relationships/image" Target="../media/image127.png"/></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09.bin"/><Relationship Id="rId2" Type="http://schemas.openxmlformats.org/officeDocument/2006/relationships/slideLayout" Target="../slideLayouts/slideLayout2.xml"/><Relationship Id="rId1" Type="http://schemas.openxmlformats.org/officeDocument/2006/relationships/vmlDrawing" Target="../drawings/vmlDrawing45.vml"/><Relationship Id="rId4" Type="http://schemas.openxmlformats.org/officeDocument/2006/relationships/image" Target="../media/image129.jpeg"/></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10.bin"/><Relationship Id="rId7" Type="http://schemas.openxmlformats.org/officeDocument/2006/relationships/oleObject" Target="../embeddings/oleObject114.bin"/><Relationship Id="rId2" Type="http://schemas.openxmlformats.org/officeDocument/2006/relationships/slideLayout" Target="../slideLayouts/slideLayout2.xml"/><Relationship Id="rId1" Type="http://schemas.openxmlformats.org/officeDocument/2006/relationships/vmlDrawing" Target="../drawings/vmlDrawing46.vml"/><Relationship Id="rId6" Type="http://schemas.openxmlformats.org/officeDocument/2006/relationships/oleObject" Target="../embeddings/oleObject113.bin"/><Relationship Id="rId5" Type="http://schemas.openxmlformats.org/officeDocument/2006/relationships/oleObject" Target="../embeddings/oleObject112.bin"/><Relationship Id="rId4" Type="http://schemas.openxmlformats.org/officeDocument/2006/relationships/oleObject" Target="../embeddings/oleObject111.bin"/></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15.bin"/><Relationship Id="rId2" Type="http://schemas.openxmlformats.org/officeDocument/2006/relationships/slideLayout" Target="../slideLayouts/slideLayout2.xml"/><Relationship Id="rId1" Type="http://schemas.openxmlformats.org/officeDocument/2006/relationships/vmlDrawing" Target="../drawings/vmlDrawing47.vml"/><Relationship Id="rId4" Type="http://schemas.openxmlformats.org/officeDocument/2006/relationships/image" Target="../media/image135.jpeg"/></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121.bin"/><Relationship Id="rId3" Type="http://schemas.openxmlformats.org/officeDocument/2006/relationships/oleObject" Target="../embeddings/oleObject116.bin"/><Relationship Id="rId7" Type="http://schemas.openxmlformats.org/officeDocument/2006/relationships/oleObject" Target="../embeddings/oleObject120.bin"/><Relationship Id="rId2" Type="http://schemas.openxmlformats.org/officeDocument/2006/relationships/slideLayout" Target="../slideLayouts/slideLayout2.xml"/><Relationship Id="rId1" Type="http://schemas.openxmlformats.org/officeDocument/2006/relationships/vmlDrawing" Target="../drawings/vmlDrawing48.vml"/><Relationship Id="rId6" Type="http://schemas.openxmlformats.org/officeDocument/2006/relationships/oleObject" Target="../embeddings/oleObject119.bin"/><Relationship Id="rId5" Type="http://schemas.openxmlformats.org/officeDocument/2006/relationships/oleObject" Target="../embeddings/oleObject118.bin"/><Relationship Id="rId4" Type="http://schemas.openxmlformats.org/officeDocument/2006/relationships/oleObject" Target="../embeddings/oleObject117.bin"/><Relationship Id="rId9" Type="http://schemas.openxmlformats.org/officeDocument/2006/relationships/oleObject" Target="../embeddings/oleObject122.bin"/></Relationships>
</file>

<file path=ppt/slides/_rels/slide58.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oleObject" Target="../embeddings/oleObject123.bin"/><Relationship Id="rId7" Type="http://schemas.openxmlformats.org/officeDocument/2006/relationships/oleObject" Target="../embeddings/oleObject127.bin"/><Relationship Id="rId2" Type="http://schemas.openxmlformats.org/officeDocument/2006/relationships/slideLayout" Target="../slideLayouts/slideLayout2.xml"/><Relationship Id="rId1" Type="http://schemas.openxmlformats.org/officeDocument/2006/relationships/vmlDrawing" Target="../drawings/vmlDrawing49.vml"/><Relationship Id="rId6" Type="http://schemas.openxmlformats.org/officeDocument/2006/relationships/oleObject" Target="../embeddings/oleObject126.bin"/><Relationship Id="rId5" Type="http://schemas.openxmlformats.org/officeDocument/2006/relationships/oleObject" Target="../embeddings/oleObject125.bin"/><Relationship Id="rId4" Type="http://schemas.openxmlformats.org/officeDocument/2006/relationships/oleObject" Target="../embeddings/oleObject124.bin"/></Relationships>
</file>

<file path=ppt/slides/_rels/slide60.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132.bin"/><Relationship Id="rId3" Type="http://schemas.openxmlformats.org/officeDocument/2006/relationships/image" Target="../media/image154.jpeg"/><Relationship Id="rId7" Type="http://schemas.openxmlformats.org/officeDocument/2006/relationships/oleObject" Target="../embeddings/oleObject131.bin"/><Relationship Id="rId2" Type="http://schemas.openxmlformats.org/officeDocument/2006/relationships/slideLayout" Target="../slideLayouts/slideLayout2.xml"/><Relationship Id="rId1" Type="http://schemas.openxmlformats.org/officeDocument/2006/relationships/vmlDrawing" Target="../drawings/vmlDrawing50.vml"/><Relationship Id="rId6" Type="http://schemas.openxmlformats.org/officeDocument/2006/relationships/oleObject" Target="../embeddings/oleObject130.bin"/><Relationship Id="rId5" Type="http://schemas.openxmlformats.org/officeDocument/2006/relationships/oleObject" Target="../embeddings/oleObject129.bin"/><Relationship Id="rId4" Type="http://schemas.openxmlformats.org/officeDocument/2006/relationships/oleObject" Target="../embeddings/oleObject128.bin"/></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138.bin"/><Relationship Id="rId3" Type="http://schemas.openxmlformats.org/officeDocument/2006/relationships/oleObject" Target="../embeddings/oleObject133.bin"/><Relationship Id="rId7" Type="http://schemas.openxmlformats.org/officeDocument/2006/relationships/oleObject" Target="../embeddings/oleObject137.bin"/><Relationship Id="rId2" Type="http://schemas.openxmlformats.org/officeDocument/2006/relationships/slideLayout" Target="../slideLayouts/slideLayout2.xml"/><Relationship Id="rId1" Type="http://schemas.openxmlformats.org/officeDocument/2006/relationships/vmlDrawing" Target="../drawings/vmlDrawing51.vml"/><Relationship Id="rId6" Type="http://schemas.openxmlformats.org/officeDocument/2006/relationships/oleObject" Target="../embeddings/oleObject136.bin"/><Relationship Id="rId5" Type="http://schemas.openxmlformats.org/officeDocument/2006/relationships/oleObject" Target="../embeddings/oleObject135.bin"/><Relationship Id="rId10" Type="http://schemas.openxmlformats.org/officeDocument/2006/relationships/image" Target="../media/image154.jpeg"/><Relationship Id="rId4" Type="http://schemas.openxmlformats.org/officeDocument/2006/relationships/oleObject" Target="../embeddings/oleObject134.bin"/><Relationship Id="rId9" Type="http://schemas.openxmlformats.org/officeDocument/2006/relationships/oleObject" Target="../embeddings/oleObject139.bin"/></Relationships>
</file>

<file path=ppt/slides/_rels/slide63.xml.rels><?xml version="1.0" encoding="UTF-8" standalone="yes"?>
<Relationships xmlns="http://schemas.openxmlformats.org/package/2006/relationships"><Relationship Id="rId8" Type="http://schemas.openxmlformats.org/officeDocument/2006/relationships/oleObject" Target="../embeddings/oleObject145.bin"/><Relationship Id="rId3" Type="http://schemas.openxmlformats.org/officeDocument/2006/relationships/oleObject" Target="../embeddings/oleObject140.bin"/><Relationship Id="rId7" Type="http://schemas.openxmlformats.org/officeDocument/2006/relationships/oleObject" Target="../embeddings/oleObject144.bin"/><Relationship Id="rId2" Type="http://schemas.openxmlformats.org/officeDocument/2006/relationships/slideLayout" Target="../slideLayouts/slideLayout6.xml"/><Relationship Id="rId1" Type="http://schemas.openxmlformats.org/officeDocument/2006/relationships/vmlDrawing" Target="../drawings/vmlDrawing52.vml"/><Relationship Id="rId6" Type="http://schemas.openxmlformats.org/officeDocument/2006/relationships/oleObject" Target="../embeddings/oleObject143.bin"/><Relationship Id="rId5" Type="http://schemas.openxmlformats.org/officeDocument/2006/relationships/oleObject" Target="../embeddings/oleObject142.bin"/><Relationship Id="rId4" Type="http://schemas.openxmlformats.org/officeDocument/2006/relationships/oleObject" Target="../embeddings/oleObject141.bin"/><Relationship Id="rId9" Type="http://schemas.openxmlformats.org/officeDocument/2006/relationships/image" Target="../media/image154.jpeg"/></Relationships>
</file>

<file path=ppt/slides/_rels/slide64.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slideLayout" Target="../slideLayouts/slideLayout6.xml"/><Relationship Id="rId1" Type="http://schemas.openxmlformats.org/officeDocument/2006/relationships/vmlDrawing" Target="../drawings/vmlDrawing53.v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slideLayout" Target="../slideLayouts/slideLayout2.xml"/><Relationship Id="rId1" Type="http://schemas.openxmlformats.org/officeDocument/2006/relationships/vmlDrawing" Target="../drawings/vmlDrawing54.vml"/><Relationship Id="rId4" Type="http://schemas.openxmlformats.org/officeDocument/2006/relationships/image" Target="../media/image170.png"/></Relationships>
</file>

<file path=ppt/slides/_rels/slide69.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slideLayout" Target="../slideLayouts/slideLayout2.xml"/><Relationship Id="rId1" Type="http://schemas.openxmlformats.org/officeDocument/2006/relationships/vmlDrawing" Target="../drawings/vmlDrawing55.vml"/></Relationships>
</file>

<file path=ppt/slides/_rels/slide70.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slideLayout" Target="../slideLayouts/slideLayout2.xml"/><Relationship Id="rId1" Type="http://schemas.openxmlformats.org/officeDocument/2006/relationships/vmlDrawing" Target="../drawings/vmlDrawing56.vml"/></Relationships>
</file>

<file path=ppt/slides/_rels/slide71.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zh-TW" sz="3600" b="1" dirty="0" smtClean="0">
                <a:solidFill>
                  <a:schemeClr val="tx2"/>
                </a:solidFill>
              </a:rPr>
              <a:t>Capacitors and Inductors</a:t>
            </a:r>
          </a:p>
        </p:txBody>
      </p:sp>
      <p:sp>
        <p:nvSpPr>
          <p:cNvPr id="44035" name="Rectangle 3"/>
          <p:cNvSpPr>
            <a:spLocks noGrp="1" noChangeArrowheads="1"/>
          </p:cNvSpPr>
          <p:nvPr>
            <p:ph idx="1"/>
          </p:nvPr>
        </p:nvSpPr>
        <p:spPr/>
        <p:txBody>
          <a:bodyPr/>
          <a:lstStyle/>
          <a:p>
            <a:pPr eaLnBrk="1" hangingPunct="1"/>
            <a:r>
              <a:rPr lang="en-US" altLang="zh-TW" smtClean="0"/>
              <a:t>Introduction</a:t>
            </a:r>
          </a:p>
          <a:p>
            <a:pPr eaLnBrk="1" hangingPunct="1"/>
            <a:r>
              <a:rPr lang="en-US" altLang="zh-TW" smtClean="0"/>
              <a:t>Capacitors</a:t>
            </a:r>
          </a:p>
          <a:p>
            <a:pPr eaLnBrk="1" hangingPunct="1"/>
            <a:r>
              <a:rPr lang="en-US" altLang="zh-TW" smtClean="0"/>
              <a:t>Series and Parallel Capacitors</a:t>
            </a:r>
          </a:p>
          <a:p>
            <a:pPr eaLnBrk="1" hangingPunct="1"/>
            <a:r>
              <a:rPr lang="en-US" altLang="zh-TW" smtClean="0"/>
              <a:t>Inductors</a:t>
            </a:r>
          </a:p>
          <a:p>
            <a:pPr eaLnBrk="1" hangingPunct="1"/>
            <a:r>
              <a:rPr lang="en-US" altLang="zh-TW" smtClean="0"/>
              <a:t>Series and Parallel Inductors</a:t>
            </a:r>
          </a:p>
        </p:txBody>
      </p:sp>
      <p:sp>
        <p:nvSpPr>
          <p:cNvPr id="4" name="TextBox 6"/>
          <p:cNvSpPr txBox="1"/>
          <p:nvPr/>
        </p:nvSpPr>
        <p:spPr>
          <a:xfrm>
            <a:off x="0" y="0"/>
            <a:ext cx="22098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i="1" u="sng" dirty="0" smtClean="0">
                <a:solidFill>
                  <a:schemeClr val="accent2">
                    <a:lumMod val="75000"/>
                  </a:schemeClr>
                </a:solidFill>
              </a:rPr>
              <a:t>Lecture 25</a:t>
            </a:r>
            <a:endParaRPr lang="en-US" sz="3200" b="1" i="1" u="sng" dirty="0">
              <a:solidFill>
                <a:schemeClr val="accent2">
                  <a:lumMod val="75000"/>
                </a:schemeClr>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zh-TW" sz="3600" b="1" dirty="0" smtClean="0">
                <a:solidFill>
                  <a:schemeClr val="tx2"/>
                </a:solidFill>
              </a:rPr>
              <a:t>Introduction</a:t>
            </a:r>
          </a:p>
        </p:txBody>
      </p:sp>
      <p:sp>
        <p:nvSpPr>
          <p:cNvPr id="50179" name="Rectangle 3"/>
          <p:cNvSpPr>
            <a:spLocks noGrp="1" noChangeArrowheads="1"/>
          </p:cNvSpPr>
          <p:nvPr>
            <p:ph idx="1"/>
          </p:nvPr>
        </p:nvSpPr>
        <p:spPr/>
        <p:txBody>
          <a:bodyPr rtlCol="0">
            <a:normAutofit lnSpcReduction="10000"/>
          </a:bodyPr>
          <a:lstStyle/>
          <a:p>
            <a:pPr marL="609600" indent="-609600" eaLnBrk="1" fontAlgn="auto" hangingPunct="1">
              <a:spcAft>
                <a:spcPts val="0"/>
              </a:spcAft>
              <a:buFont typeface="Arial" pitchFamily="34" charset="0"/>
              <a:buChar char="•"/>
              <a:defRPr/>
            </a:pPr>
            <a:r>
              <a:rPr lang="en-US" altLang="zh-TW" dirty="0" smtClean="0"/>
              <a:t>Resistor: a passive element which dissipates energy only</a:t>
            </a:r>
          </a:p>
          <a:p>
            <a:pPr marL="609600" indent="-609600" eaLnBrk="1" fontAlgn="auto" hangingPunct="1">
              <a:spcAft>
                <a:spcPts val="0"/>
              </a:spcAft>
              <a:buFont typeface="Arial" pitchFamily="34" charset="0"/>
              <a:buChar char="•"/>
              <a:defRPr/>
            </a:pPr>
            <a:r>
              <a:rPr lang="en-US" altLang="zh-TW" dirty="0" smtClean="0"/>
              <a:t>Two important </a:t>
            </a:r>
            <a:r>
              <a:rPr lang="en-US" altLang="zh-TW" b="1" dirty="0" smtClean="0">
                <a:solidFill>
                  <a:schemeClr val="hlink"/>
                </a:solidFill>
              </a:rPr>
              <a:t>passive</a:t>
            </a:r>
            <a:r>
              <a:rPr lang="en-US" altLang="zh-TW" dirty="0" smtClean="0"/>
              <a:t> linear circuit elements:</a:t>
            </a:r>
          </a:p>
          <a:p>
            <a:pPr marL="990600" lvl="1" indent="-533400" eaLnBrk="1" fontAlgn="auto" hangingPunct="1">
              <a:spcAft>
                <a:spcPts val="0"/>
              </a:spcAft>
              <a:buFontTx/>
              <a:buAutoNum type="arabicParenR"/>
              <a:defRPr/>
            </a:pPr>
            <a:r>
              <a:rPr lang="en-US" altLang="zh-TW" dirty="0" smtClean="0"/>
              <a:t>Capacitor</a:t>
            </a:r>
          </a:p>
          <a:p>
            <a:pPr marL="990600" lvl="1" indent="-533400" eaLnBrk="1" fontAlgn="auto" hangingPunct="1">
              <a:spcAft>
                <a:spcPts val="0"/>
              </a:spcAft>
              <a:buFontTx/>
              <a:buAutoNum type="arabicParenR"/>
              <a:defRPr/>
            </a:pPr>
            <a:r>
              <a:rPr lang="en-US" altLang="zh-TW" dirty="0" smtClean="0"/>
              <a:t>Inductor</a:t>
            </a:r>
          </a:p>
          <a:p>
            <a:pPr marL="609600" indent="-609600" eaLnBrk="1" fontAlgn="auto" hangingPunct="1">
              <a:spcAft>
                <a:spcPts val="0"/>
              </a:spcAft>
              <a:buFont typeface="Arial" pitchFamily="34" charset="0"/>
              <a:buChar char="•"/>
              <a:defRPr/>
            </a:pPr>
            <a:r>
              <a:rPr lang="en-US" altLang="zh-TW" dirty="0" smtClean="0"/>
              <a:t>Capacitor and inductor can </a:t>
            </a:r>
            <a:r>
              <a:rPr lang="en-US" altLang="zh-TW" b="1" dirty="0" smtClean="0">
                <a:solidFill>
                  <a:schemeClr val="hlink"/>
                </a:solidFill>
              </a:rPr>
              <a:t>store energy</a:t>
            </a:r>
            <a:r>
              <a:rPr lang="en-US" altLang="zh-TW" dirty="0" smtClean="0"/>
              <a:t> only and they can </a:t>
            </a:r>
            <a:r>
              <a:rPr lang="en-US" altLang="zh-TW" b="1" dirty="0" smtClean="0">
                <a:solidFill>
                  <a:schemeClr val="hlink"/>
                </a:solidFill>
              </a:rPr>
              <a:t>neither generate nor dissipate energy</a:t>
            </a:r>
            <a:r>
              <a:rPr lang="en-US" altLang="zh-TW" dirty="0" smtClean="0"/>
              <a:t>.</a:t>
            </a:r>
          </a:p>
          <a:p>
            <a:pPr marL="609600" indent="-609600" eaLnBrk="1" fontAlgn="auto" hangingPunct="1">
              <a:spcAft>
                <a:spcPts val="0"/>
              </a:spcAft>
              <a:buFont typeface="Arial" pitchFamily="34" charset="0"/>
              <a:buChar char="•"/>
              <a:defRPr/>
            </a:pPr>
            <a:endParaRPr lang="en-US" altLang="zh-TW"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altLang="zh-TW" sz="3600" b="1" dirty="0" smtClean="0">
                <a:solidFill>
                  <a:schemeClr val="tx2"/>
                </a:solidFill>
              </a:rPr>
              <a:t>Capacitors</a:t>
            </a:r>
          </a:p>
        </p:txBody>
      </p:sp>
      <p:sp>
        <p:nvSpPr>
          <p:cNvPr id="1028" name="Rectangle 3"/>
          <p:cNvSpPr>
            <a:spLocks noGrp="1" noChangeArrowheads="1"/>
          </p:cNvSpPr>
          <p:nvPr>
            <p:ph type="body" sz="half" idx="1"/>
          </p:nvPr>
        </p:nvSpPr>
        <p:spPr>
          <a:xfrm>
            <a:off x="457200" y="1295400"/>
            <a:ext cx="8147050" cy="4830763"/>
          </a:xfrm>
        </p:spPr>
        <p:txBody>
          <a:bodyPr/>
          <a:lstStyle/>
          <a:p>
            <a:pPr eaLnBrk="1" hangingPunct="1"/>
            <a:r>
              <a:rPr lang="en-US" altLang="zh-TW" sz="2800" smtClean="0"/>
              <a:t>A </a:t>
            </a:r>
            <a:r>
              <a:rPr lang="en-US" altLang="zh-TW" sz="2800" b="1" smtClean="0">
                <a:solidFill>
                  <a:schemeClr val="tx2"/>
                </a:solidFill>
              </a:rPr>
              <a:t>capacitor</a:t>
            </a:r>
            <a:r>
              <a:rPr lang="en-US" altLang="zh-TW" sz="2800" smtClean="0"/>
              <a:t> consists of two </a:t>
            </a:r>
            <a:r>
              <a:rPr lang="en-US" altLang="zh-TW" sz="2800" smtClean="0">
                <a:solidFill>
                  <a:schemeClr val="hlink"/>
                </a:solidFill>
              </a:rPr>
              <a:t>conducting plates</a:t>
            </a:r>
            <a:r>
              <a:rPr lang="en-US" altLang="zh-TW" sz="2800" smtClean="0"/>
              <a:t> separated by </a:t>
            </a:r>
            <a:r>
              <a:rPr lang="en-US" altLang="zh-TW" sz="2800" smtClean="0">
                <a:solidFill>
                  <a:schemeClr val="hlink"/>
                </a:solidFill>
              </a:rPr>
              <a:t>an insulator</a:t>
            </a:r>
            <a:r>
              <a:rPr lang="en-US" altLang="zh-TW" sz="2800" smtClean="0"/>
              <a:t> (or dielectric).</a:t>
            </a:r>
          </a:p>
          <a:p>
            <a:pPr eaLnBrk="1" hangingPunct="1"/>
            <a:endParaRPr lang="en-US" altLang="zh-TW" sz="2800" smtClean="0"/>
          </a:p>
          <a:p>
            <a:pPr eaLnBrk="1" hangingPunct="1">
              <a:buFontTx/>
              <a:buNone/>
            </a:pPr>
            <a:endParaRPr lang="en-US" altLang="zh-TW" sz="2800" smtClean="0"/>
          </a:p>
        </p:txBody>
      </p:sp>
      <p:graphicFrame>
        <p:nvGraphicFramePr>
          <p:cNvPr id="1026" name="Object 7"/>
          <p:cNvGraphicFramePr>
            <a:graphicFrameLocks noChangeAspect="1"/>
          </p:cNvGraphicFramePr>
          <p:nvPr>
            <p:ph sz="half" idx="2"/>
          </p:nvPr>
        </p:nvGraphicFramePr>
        <p:xfrm>
          <a:off x="5956299" y="2636912"/>
          <a:ext cx="2453005" cy="1511226"/>
        </p:xfrm>
        <a:graphic>
          <a:graphicData uri="http://schemas.openxmlformats.org/presentationml/2006/ole">
            <p:oleObj spid="_x0000_s1026" name="方程式" r:id="rId3" imgW="1422360" imgH="876240" progId="Equation.3">
              <p:embed/>
            </p:oleObj>
          </a:graphicData>
        </a:graphic>
      </p:graphicFrame>
      <p:sp>
        <p:nvSpPr>
          <p:cNvPr id="1029" name="Rectangle 6" descr="aLe77183_06001"/>
          <p:cNvSpPr>
            <a:spLocks noGrp="1" noChangeAspect="1" noChangeArrowheads="1"/>
          </p:cNvSpPr>
          <p:nvPr isPhoto="1"/>
        </p:nvSpPr>
        <p:spPr bwMode="auto">
          <a:xfrm>
            <a:off x="1692275" y="2420938"/>
            <a:ext cx="3371850" cy="3744912"/>
          </a:xfrm>
          <a:prstGeom prst="rect">
            <a:avLst/>
          </a:prstGeom>
          <a:blipFill dpi="0" rotWithShape="1">
            <a:blip r:embed="rId4" cstate="print"/>
            <a:srcRect/>
            <a:stretch>
              <a:fillRect/>
            </a:stretch>
          </a:blipFill>
          <a:ln w="76200">
            <a:noFill/>
            <a:miter lim="800000"/>
            <a:headEnd/>
            <a:tailEnd/>
          </a:ln>
        </p:spPr>
        <p:txBody>
          <a:bodyPr/>
          <a:lstStyle/>
          <a:p>
            <a:endParaRPr lang="en-US"/>
          </a:p>
        </p:txBody>
      </p:sp>
      <p:sp>
        <p:nvSpPr>
          <p:cNvPr id="1030" name="Line 9"/>
          <p:cNvSpPr>
            <a:spLocks noChangeShapeType="1"/>
          </p:cNvSpPr>
          <p:nvPr/>
        </p:nvSpPr>
        <p:spPr bwMode="auto">
          <a:xfrm>
            <a:off x="5292725" y="5300663"/>
            <a:ext cx="935038" cy="0"/>
          </a:xfrm>
          <a:prstGeom prst="line">
            <a:avLst/>
          </a:prstGeom>
          <a:noFill/>
          <a:ln w="9525">
            <a:solidFill>
              <a:schemeClr val="tx1"/>
            </a:solidFill>
            <a:round/>
            <a:headEnd/>
            <a:tailEnd/>
          </a:ln>
        </p:spPr>
        <p:txBody>
          <a:bodyPr/>
          <a:lstStyle/>
          <a:p>
            <a:endParaRPr lang="en-US"/>
          </a:p>
        </p:txBody>
      </p:sp>
      <p:sp>
        <p:nvSpPr>
          <p:cNvPr id="1031" name="Line 10"/>
          <p:cNvSpPr>
            <a:spLocks noChangeShapeType="1"/>
          </p:cNvSpPr>
          <p:nvPr/>
        </p:nvSpPr>
        <p:spPr bwMode="auto">
          <a:xfrm>
            <a:off x="6227763" y="5157788"/>
            <a:ext cx="0" cy="287337"/>
          </a:xfrm>
          <a:prstGeom prst="line">
            <a:avLst/>
          </a:prstGeom>
          <a:noFill/>
          <a:ln w="9525">
            <a:solidFill>
              <a:schemeClr val="tx1"/>
            </a:solidFill>
            <a:round/>
            <a:headEnd/>
            <a:tailEnd/>
          </a:ln>
        </p:spPr>
        <p:txBody>
          <a:bodyPr/>
          <a:lstStyle/>
          <a:p>
            <a:endParaRPr lang="en-US"/>
          </a:p>
        </p:txBody>
      </p:sp>
      <p:sp>
        <p:nvSpPr>
          <p:cNvPr id="1032" name="Line 11"/>
          <p:cNvSpPr>
            <a:spLocks noChangeShapeType="1"/>
          </p:cNvSpPr>
          <p:nvPr/>
        </p:nvSpPr>
        <p:spPr bwMode="auto">
          <a:xfrm>
            <a:off x="6372225" y="5157788"/>
            <a:ext cx="0" cy="287337"/>
          </a:xfrm>
          <a:prstGeom prst="line">
            <a:avLst/>
          </a:prstGeom>
          <a:noFill/>
          <a:ln w="9525">
            <a:solidFill>
              <a:schemeClr val="tx1"/>
            </a:solidFill>
            <a:round/>
            <a:headEnd/>
            <a:tailEnd/>
          </a:ln>
        </p:spPr>
        <p:txBody>
          <a:bodyPr/>
          <a:lstStyle/>
          <a:p>
            <a:endParaRPr lang="en-US"/>
          </a:p>
        </p:txBody>
      </p:sp>
      <p:sp>
        <p:nvSpPr>
          <p:cNvPr id="1033" name="Line 12"/>
          <p:cNvSpPr>
            <a:spLocks noChangeShapeType="1"/>
          </p:cNvSpPr>
          <p:nvPr/>
        </p:nvSpPr>
        <p:spPr bwMode="auto">
          <a:xfrm>
            <a:off x="6372225" y="5300663"/>
            <a:ext cx="935038" cy="0"/>
          </a:xfrm>
          <a:prstGeom prst="line">
            <a:avLst/>
          </a:prstGeom>
          <a:noFill/>
          <a:ln w="9525">
            <a:solidFill>
              <a:schemeClr val="tx1"/>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68313" y="981075"/>
            <a:ext cx="8229600" cy="1143000"/>
          </a:xfrm>
        </p:spPr>
        <p:txBody>
          <a:bodyPr/>
          <a:lstStyle/>
          <a:p>
            <a:pPr algn="just">
              <a:defRPr/>
            </a:pPr>
            <a:r>
              <a:rPr lang="en-US" sz="2400" dirty="0" smtClean="0"/>
              <a:t>When a voltage source v is connected to the capacitor, the source deposits a positive charge q on one plate and a negative </a:t>
            </a:r>
            <a:r>
              <a:rPr lang="en-US" sz="2400" dirty="0" smtClean="0">
                <a:latin typeface="+mn-lt"/>
              </a:rPr>
              <a:t>charge</a:t>
            </a:r>
            <a:r>
              <a:rPr lang="en-US" sz="2400" dirty="0" smtClean="0"/>
              <a:t> −q on the other. The capacitor is said to store the electric charge.</a:t>
            </a:r>
            <a:endParaRPr lang="en-US" altLang="zh-TW" sz="2400" dirty="0" smtClean="0"/>
          </a:p>
        </p:txBody>
      </p:sp>
      <p:sp>
        <p:nvSpPr>
          <p:cNvPr id="47107" name="Rectangle 3" descr="aLe77183_06002"/>
          <p:cNvSpPr>
            <a:spLocks noGrp="1" noChangeAspect="1" noChangeArrowheads="1"/>
          </p:cNvSpPr>
          <p:nvPr isPhoto="1"/>
        </p:nvSpPr>
        <p:spPr bwMode="auto">
          <a:xfrm>
            <a:off x="5868144" y="2636912"/>
            <a:ext cx="2879725" cy="3484563"/>
          </a:xfrm>
          <a:prstGeom prst="rect">
            <a:avLst/>
          </a:prstGeom>
          <a:blipFill dpi="0" rotWithShape="1">
            <a:blip r:embed="rId3" cstate="print"/>
            <a:srcRect/>
            <a:stretch>
              <a:fillRect/>
            </a:stretch>
          </a:blipFill>
          <a:ln w="76200">
            <a:noFill/>
            <a:miter lim="800000"/>
            <a:headEnd/>
            <a:tailEnd/>
          </a:ln>
        </p:spPr>
        <p:txBody>
          <a:bodyPr/>
          <a:lstStyle/>
          <a:p>
            <a:endParaRPr lang="en-US"/>
          </a:p>
        </p:txBody>
      </p:sp>
      <p:pic>
        <p:nvPicPr>
          <p:cNvPr id="49153" name="Picture 1"/>
          <p:cNvPicPr>
            <a:picLocks noChangeAspect="1" noChangeArrowheads="1"/>
          </p:cNvPicPr>
          <p:nvPr/>
        </p:nvPicPr>
        <p:blipFill>
          <a:blip r:embed="rId4" cstate="print"/>
          <a:srcRect/>
          <a:stretch>
            <a:fillRect/>
          </a:stretch>
        </p:blipFill>
        <p:spPr bwMode="auto">
          <a:xfrm>
            <a:off x="3131840" y="5805264"/>
            <a:ext cx="1385597" cy="836985"/>
          </a:xfrm>
          <a:prstGeom prst="rect">
            <a:avLst/>
          </a:prstGeom>
          <a:noFill/>
          <a:ln w="9525">
            <a:noFill/>
            <a:miter lim="800000"/>
            <a:headEnd/>
            <a:tailEnd/>
          </a:ln>
        </p:spPr>
      </p:pic>
      <p:sp>
        <p:nvSpPr>
          <p:cNvPr id="6" name="Rectangle 5"/>
          <p:cNvSpPr/>
          <p:nvPr/>
        </p:nvSpPr>
        <p:spPr>
          <a:xfrm>
            <a:off x="467544" y="2420888"/>
            <a:ext cx="5328592" cy="3785652"/>
          </a:xfrm>
          <a:prstGeom prst="rect">
            <a:avLst/>
          </a:prstGeom>
        </p:spPr>
        <p:txBody>
          <a:bodyPr wrap="square">
            <a:spAutoFit/>
          </a:bodyPr>
          <a:lstStyle/>
          <a:p>
            <a:pPr algn="just"/>
            <a:r>
              <a:rPr lang="en-US" sz="2400" b="1" dirty="0" smtClean="0">
                <a:latin typeface="+mj-lt"/>
              </a:rPr>
              <a:t>Capacitance </a:t>
            </a:r>
          </a:p>
          <a:p>
            <a:pPr algn="just"/>
            <a:r>
              <a:rPr lang="en-US" sz="2400" dirty="0" smtClean="0">
                <a:latin typeface="+mj-lt"/>
              </a:rPr>
              <a:t>The amount of charge that a capacitor can store per unit of voltage across its plates is its capacitance, designated C. That is, capacitance is a measure of a capacitor's ability to store charge. The more charge per unit of voltage that a capacitor can store, the greater its capacitance, as expressed by the following formula: </a:t>
            </a:r>
            <a:endParaRPr lang="en-US" sz="2400" dirty="0">
              <a:latin typeface="+mj-lt"/>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endParaRPr lang="en-US" smtClean="0">
              <a:ea typeface="新細明體" pitchFamily="18" charset="-120"/>
            </a:endParaRPr>
          </a:p>
        </p:txBody>
      </p:sp>
      <p:sp>
        <p:nvSpPr>
          <p:cNvPr id="48131" name="Content Placeholder 2"/>
          <p:cNvSpPr>
            <a:spLocks noGrp="1"/>
          </p:cNvSpPr>
          <p:nvPr>
            <p:ph idx="1"/>
          </p:nvPr>
        </p:nvSpPr>
        <p:spPr>
          <a:xfrm>
            <a:off x="179512" y="1600200"/>
            <a:ext cx="8507288" cy="4525963"/>
          </a:xfrm>
        </p:spPr>
        <p:txBody>
          <a:bodyPr/>
          <a:lstStyle/>
          <a:p>
            <a:pPr algn="just">
              <a:buFont typeface="Arial" charset="0"/>
              <a:buNone/>
            </a:pPr>
            <a:r>
              <a:rPr lang="en-US" sz="2400" dirty="0" smtClean="0">
                <a:ea typeface="新細明體" pitchFamily="18" charset="-120"/>
              </a:rPr>
              <a:t>	By rearranging the terms C=Q/V, we can obtain two other formulas. </a:t>
            </a:r>
          </a:p>
          <a:p>
            <a:pPr algn="just">
              <a:buNone/>
            </a:pPr>
            <a:r>
              <a:rPr lang="en-US" sz="2400" dirty="0" smtClean="0">
                <a:ea typeface="新細明體" pitchFamily="18" charset="-120"/>
              </a:rPr>
              <a:t>				Q= CV </a:t>
            </a:r>
          </a:p>
          <a:p>
            <a:pPr algn="just">
              <a:buNone/>
            </a:pPr>
            <a:r>
              <a:rPr lang="en-US" sz="2400" dirty="0" smtClean="0">
                <a:ea typeface="新細明體" pitchFamily="18" charset="-120"/>
              </a:rPr>
              <a:t>				V= Q /C </a:t>
            </a:r>
          </a:p>
          <a:p>
            <a:pPr algn="just">
              <a:buNone/>
            </a:pPr>
            <a:r>
              <a:rPr lang="en-US" sz="2400" dirty="0" smtClean="0">
                <a:ea typeface="新細明體" pitchFamily="18" charset="-120"/>
              </a:rPr>
              <a:t>	</a:t>
            </a:r>
            <a:r>
              <a:rPr lang="en-US" sz="2400" b="1" dirty="0" smtClean="0">
                <a:ea typeface="新細明體" pitchFamily="18" charset="-120"/>
              </a:rPr>
              <a:t>The Unit of Capacitance</a:t>
            </a:r>
            <a:r>
              <a:rPr lang="en-US" sz="2400" dirty="0" smtClean="0">
                <a:ea typeface="新細明體" pitchFamily="18" charset="-120"/>
              </a:rPr>
              <a:t> </a:t>
            </a:r>
          </a:p>
          <a:p>
            <a:pPr algn="just">
              <a:buNone/>
            </a:pPr>
            <a:r>
              <a:rPr lang="en-US" sz="2400" dirty="0" smtClean="0">
                <a:ea typeface="新細明體" pitchFamily="18" charset="-120"/>
              </a:rPr>
              <a:t>	The farad (F) is the basic unit of capacitance. Recall that the coulomb (C) is the unit of electrical charge. </a:t>
            </a:r>
          </a:p>
          <a:p>
            <a:pPr algn="just">
              <a:buNone/>
            </a:pPr>
            <a:endParaRPr lang="en-US" sz="2400" dirty="0" smtClean="0">
              <a:ea typeface="新細明體" pitchFamily="18" charset="-120"/>
            </a:endParaRPr>
          </a:p>
          <a:p>
            <a:pPr algn="just">
              <a:buNone/>
            </a:pPr>
            <a:r>
              <a:rPr lang="en-US" sz="2400" dirty="0" smtClean="0">
                <a:ea typeface="新細明體" pitchFamily="18" charset="-120"/>
              </a:rPr>
              <a:t>	One farad is the amount of capacitance when one coulomb (C) of charge is stored with one volt across the plates. </a:t>
            </a:r>
          </a:p>
          <a:p>
            <a:pPr algn="just">
              <a:buFont typeface="Arial" charset="0"/>
              <a:buNone/>
            </a:pPr>
            <a:r>
              <a:rPr lang="en-US" sz="2400" dirty="0" smtClean="0">
                <a:ea typeface="新細明體" pitchFamily="18" charset="-120"/>
              </a:rPr>
              <a:t>	</a:t>
            </a:r>
          </a:p>
          <a:p>
            <a:pPr algn="just">
              <a:buFont typeface="Arial" charset="0"/>
              <a:buNone/>
            </a:pPr>
            <a:r>
              <a:rPr lang="en-US" sz="2400" dirty="0" smtClean="0">
                <a:ea typeface="新細明體" pitchFamily="18" charset="-120"/>
              </a:rPr>
              <a:t>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5"/>
          <p:cNvSpPr>
            <a:spLocks noGrp="1" noChangeArrowheads="1"/>
          </p:cNvSpPr>
          <p:nvPr>
            <p:ph type="title"/>
          </p:nvPr>
        </p:nvSpPr>
        <p:spPr/>
        <p:txBody>
          <a:bodyPr/>
          <a:lstStyle/>
          <a:p>
            <a:pPr algn="just"/>
            <a:r>
              <a:rPr lang="en-US" sz="2800" smtClean="0">
                <a:ea typeface="新細明體" pitchFamily="18" charset="-120"/>
              </a:rPr>
              <a:t>Although the capacitance C of a capacitor is the ratio of the charge per plate to the applied voltage v, it does not depend on q or v.</a:t>
            </a:r>
          </a:p>
        </p:txBody>
      </p:sp>
      <p:sp>
        <p:nvSpPr>
          <p:cNvPr id="2052" name="Rectangle 6"/>
          <p:cNvSpPr>
            <a:spLocks noGrp="1" noChangeArrowheads="1"/>
          </p:cNvSpPr>
          <p:nvPr>
            <p:ph idx="1"/>
          </p:nvPr>
        </p:nvSpPr>
        <p:spPr>
          <a:xfrm>
            <a:off x="457200" y="2349500"/>
            <a:ext cx="8229600" cy="3776663"/>
          </a:xfrm>
        </p:spPr>
        <p:txBody>
          <a:bodyPr/>
          <a:lstStyle/>
          <a:p>
            <a:pPr marL="609600" indent="-609600" eaLnBrk="1" hangingPunct="1">
              <a:lnSpc>
                <a:spcPct val="90000"/>
              </a:lnSpc>
              <a:buNone/>
            </a:pPr>
            <a:r>
              <a:rPr lang="en-US" altLang="zh-TW" dirty="0" smtClean="0"/>
              <a:t>Three factors affecting the value of capacitance:</a:t>
            </a:r>
          </a:p>
          <a:p>
            <a:pPr marL="609600" indent="-609600" eaLnBrk="1" hangingPunct="1">
              <a:lnSpc>
                <a:spcPct val="90000"/>
              </a:lnSpc>
              <a:buNone/>
            </a:pPr>
            <a:endParaRPr lang="en-US" altLang="zh-TW" dirty="0" smtClean="0"/>
          </a:p>
          <a:p>
            <a:pPr marL="990600" lvl="1" indent="-533400" eaLnBrk="1" hangingPunct="1">
              <a:lnSpc>
                <a:spcPct val="90000"/>
              </a:lnSpc>
              <a:buFontTx/>
              <a:buAutoNum type="arabicPeriod"/>
            </a:pPr>
            <a:r>
              <a:rPr lang="en-US" altLang="zh-TW" dirty="0" smtClean="0"/>
              <a:t>Area: the larger the area, the greater the capacitance.</a:t>
            </a:r>
            <a:endParaRPr lang="ru-RU" altLang="zh-TW" dirty="0" smtClean="0">
              <a:cs typeface="Times New Roman" pitchFamily="18" charset="0"/>
            </a:endParaRPr>
          </a:p>
          <a:p>
            <a:pPr marL="990600" lvl="1" indent="-533400" eaLnBrk="1" hangingPunct="1">
              <a:lnSpc>
                <a:spcPct val="90000"/>
              </a:lnSpc>
              <a:buFontTx/>
              <a:buAutoNum type="arabicPeriod"/>
            </a:pPr>
            <a:r>
              <a:rPr lang="en-US" altLang="zh-TW" dirty="0" smtClean="0"/>
              <a:t> Spacing between the plates: the smaller the spacing, the greater the capacitance.</a:t>
            </a:r>
          </a:p>
          <a:p>
            <a:pPr marL="990600" lvl="1" indent="-533400" eaLnBrk="1" hangingPunct="1">
              <a:lnSpc>
                <a:spcPct val="90000"/>
              </a:lnSpc>
              <a:buFontTx/>
              <a:buAutoNum type="arabicPeriod"/>
            </a:pPr>
            <a:r>
              <a:rPr lang="en-US" altLang="zh-TW" dirty="0" smtClean="0"/>
              <a:t>Material permittivity: the higher the permittivity, the greater the capacitance.</a:t>
            </a:r>
          </a:p>
          <a:p>
            <a:pPr marL="990600" lvl="1" indent="-533400" eaLnBrk="1" hangingPunct="1">
              <a:lnSpc>
                <a:spcPct val="90000"/>
              </a:lnSpc>
              <a:buFontTx/>
              <a:buAutoNum type="arabicPeriod"/>
            </a:pPr>
            <a:endParaRPr lang="en-US" altLang="zh-TW" dirty="0" smtClean="0"/>
          </a:p>
        </p:txBody>
      </p:sp>
      <p:graphicFrame>
        <p:nvGraphicFramePr>
          <p:cNvPr id="2050" name="Object 7"/>
          <p:cNvGraphicFramePr>
            <a:graphicFrameLocks noChangeAspect="1"/>
          </p:cNvGraphicFramePr>
          <p:nvPr/>
        </p:nvGraphicFramePr>
        <p:xfrm>
          <a:off x="3635375" y="1409700"/>
          <a:ext cx="1155700" cy="939800"/>
        </p:xfrm>
        <a:graphic>
          <a:graphicData uri="http://schemas.openxmlformats.org/presentationml/2006/ole">
            <p:oleObj spid="_x0000_s2050" name="方程式" r:id="rId3" imgW="1155600" imgH="939600" progId="Equation.3">
              <p:embed/>
            </p:oleObj>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z="3600" b="1" dirty="0" smtClean="0">
                <a:solidFill>
                  <a:schemeClr val="tx2"/>
                </a:solidFill>
                <a:ea typeface="新細明體" pitchFamily="18" charset="-120"/>
              </a:rPr>
              <a:t>Circuit symbols for capacitor</a:t>
            </a:r>
            <a:endParaRPr lang="en-US" altLang="zh-TW" sz="3600" b="1" dirty="0" smtClean="0">
              <a:solidFill>
                <a:schemeClr val="tx2"/>
              </a:solidFill>
            </a:endParaRPr>
          </a:p>
        </p:txBody>
      </p:sp>
      <p:sp>
        <p:nvSpPr>
          <p:cNvPr id="49155" name="Content Placeholder 6"/>
          <p:cNvSpPr>
            <a:spLocks noGrp="1"/>
          </p:cNvSpPr>
          <p:nvPr>
            <p:ph idx="1"/>
          </p:nvPr>
        </p:nvSpPr>
        <p:spPr/>
        <p:txBody>
          <a:bodyPr/>
          <a:lstStyle/>
          <a:p>
            <a:pPr algn="just">
              <a:buFont typeface="Arial" charset="0"/>
              <a:buNone/>
            </a:pPr>
            <a:r>
              <a:rPr lang="en-US" sz="2800" dirty="0" smtClean="0">
                <a:ea typeface="新細明體" pitchFamily="18" charset="-120"/>
              </a:rPr>
              <a:t>	According to the passive sign convention, current is considered to flow into the positive terminal of the capacitor when the capacitor is being charged, and out of the positive terminal when the capacitor is discharging.</a:t>
            </a:r>
          </a:p>
        </p:txBody>
      </p:sp>
      <p:sp>
        <p:nvSpPr>
          <p:cNvPr id="49156" name="Rectangle 3" descr="aLe77183_06003"/>
          <p:cNvSpPr>
            <a:spLocks noGrp="1" noChangeAspect="1" noChangeArrowheads="1"/>
          </p:cNvSpPr>
          <p:nvPr isPhoto="1"/>
        </p:nvSpPr>
        <p:spPr bwMode="auto">
          <a:xfrm>
            <a:off x="1187450" y="4005263"/>
            <a:ext cx="6851650" cy="1835150"/>
          </a:xfrm>
          <a:prstGeom prst="rect">
            <a:avLst/>
          </a:prstGeom>
          <a:blipFill dpi="0" rotWithShape="1">
            <a:blip r:embed="rId2"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68313" y="1341438"/>
            <a:ext cx="8229600" cy="1143000"/>
          </a:xfrm>
        </p:spPr>
        <p:txBody>
          <a:bodyPr/>
          <a:lstStyle/>
          <a:p>
            <a:pPr algn="just"/>
            <a:r>
              <a:rPr lang="en-US" sz="2800" dirty="0" smtClean="0">
                <a:ea typeface="新細明體" pitchFamily="18" charset="-120"/>
              </a:rPr>
              <a:t/>
            </a:r>
            <a:br>
              <a:rPr lang="en-US" sz="2800" dirty="0" smtClean="0">
                <a:ea typeface="新細明體" pitchFamily="18" charset="-120"/>
              </a:rPr>
            </a:br>
            <a:r>
              <a:rPr lang="en-US" sz="2800" dirty="0" smtClean="0">
                <a:ea typeface="新細明體" pitchFamily="18" charset="-120"/>
              </a:rPr>
              <a:t>Polyester capacitors are light in weight, stable, and their change with temperature is predictable. Instead of polyester, other dielectric materials such as mica</a:t>
            </a:r>
            <a:br>
              <a:rPr lang="en-US" sz="2800" dirty="0" smtClean="0">
                <a:ea typeface="新細明體" pitchFamily="18" charset="-120"/>
              </a:rPr>
            </a:br>
            <a:r>
              <a:rPr lang="en-US" sz="2800" dirty="0" smtClean="0">
                <a:ea typeface="新細明體" pitchFamily="18" charset="-120"/>
              </a:rPr>
              <a:t>and polystyrene may be used. Film capacitors are rolled and housed in metal or plastic films. Electrolytic capacitors produce very high capacitance.</a:t>
            </a:r>
            <a:endParaRPr lang="en-US" altLang="zh-TW" sz="2800" dirty="0" smtClean="0"/>
          </a:p>
        </p:txBody>
      </p:sp>
      <p:sp>
        <p:nvSpPr>
          <p:cNvPr id="50179" name="Rectangle 3" descr="aLe77183_06004"/>
          <p:cNvSpPr>
            <a:spLocks noGrp="1" noChangeAspect="1" noChangeArrowheads="1"/>
          </p:cNvSpPr>
          <p:nvPr isPhoto="1"/>
        </p:nvSpPr>
        <p:spPr bwMode="auto">
          <a:xfrm>
            <a:off x="1763713" y="4005263"/>
            <a:ext cx="5399087" cy="1844675"/>
          </a:xfrm>
          <a:prstGeom prst="rect">
            <a:avLst/>
          </a:prstGeom>
          <a:blipFill dpi="0" rotWithShape="1">
            <a:blip r:embed="rId3" cstate="print"/>
            <a:srcRect/>
            <a:stretch>
              <a:fillRect/>
            </a:stretch>
          </a:blipFill>
          <a:ln w="76200">
            <a:noFill/>
            <a:miter lim="800000"/>
            <a:headEnd/>
            <a:tailEnd/>
          </a:ln>
        </p:spPr>
        <p:txBody>
          <a:bodyPr/>
          <a:lstStyle/>
          <a:p>
            <a:endParaRPr lang="en-US"/>
          </a:p>
        </p:txBody>
      </p:sp>
      <p:sp>
        <p:nvSpPr>
          <p:cNvPr id="50180" name="Text Box 4"/>
          <p:cNvSpPr txBox="1">
            <a:spLocks noChangeArrowheads="1"/>
          </p:cNvSpPr>
          <p:nvPr/>
        </p:nvSpPr>
        <p:spPr bwMode="auto">
          <a:xfrm>
            <a:off x="611188" y="6092825"/>
            <a:ext cx="7334250" cy="366713"/>
          </a:xfrm>
          <a:prstGeom prst="rect">
            <a:avLst/>
          </a:prstGeom>
          <a:noFill/>
          <a:ln w="9525">
            <a:noFill/>
            <a:miter lim="800000"/>
            <a:headEnd/>
            <a:tailEnd/>
          </a:ln>
        </p:spPr>
        <p:txBody>
          <a:bodyPr wrap="none">
            <a:spAutoFit/>
          </a:bodyPr>
          <a:lstStyle/>
          <a:p>
            <a:r>
              <a:rPr lang="en-US" altLang="zh-TW" dirty="0" smtClean="0"/>
              <a:t>(a) Polyester </a:t>
            </a:r>
            <a:r>
              <a:rPr lang="en-US" altLang="zh-TW" dirty="0"/>
              <a:t>capacitor, (b) Ceramic capacitor, </a:t>
            </a:r>
            <a:r>
              <a:rPr lang="en-US" altLang="zh-TW" dirty="0" smtClean="0"/>
              <a:t>(</a:t>
            </a:r>
            <a:r>
              <a:rPr lang="en-US" altLang="zh-TW" dirty="0"/>
              <a:t>c) Electrolytic capacitor</a:t>
            </a:r>
          </a:p>
        </p:txBody>
      </p:sp>
      <p:sp>
        <p:nvSpPr>
          <p:cNvPr id="11" name="TextBox 10"/>
          <p:cNvSpPr txBox="1"/>
          <p:nvPr/>
        </p:nvSpPr>
        <p:spPr>
          <a:xfrm>
            <a:off x="2484438" y="188913"/>
            <a:ext cx="4679950" cy="646331"/>
          </a:xfrm>
          <a:prstGeom prst="rect">
            <a:avLst/>
          </a:prstGeom>
          <a:noFill/>
        </p:spPr>
        <p:txBody>
          <a:bodyPr>
            <a:spAutoFit/>
          </a:bodyPr>
          <a:lstStyle/>
          <a:p>
            <a:pPr>
              <a:defRPr/>
            </a:pPr>
            <a:r>
              <a:rPr lang="en-US" sz="3600" b="1" dirty="0">
                <a:solidFill>
                  <a:schemeClr val="tx2"/>
                </a:solidFill>
                <a:latin typeface="+mj-lt"/>
                <a:ea typeface="+mj-ea"/>
                <a:cs typeface="+mj-cs"/>
              </a:rPr>
              <a:t>Fixed-value capacitors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68313" y="-242888"/>
            <a:ext cx="8229600" cy="1143001"/>
          </a:xfrm>
        </p:spPr>
        <p:txBody>
          <a:bodyPr/>
          <a:lstStyle/>
          <a:p>
            <a:pPr eaLnBrk="1" hangingPunct="1"/>
            <a:r>
              <a:rPr lang="en-US" sz="3600" b="1" dirty="0" smtClean="0">
                <a:solidFill>
                  <a:schemeClr val="tx2"/>
                </a:solidFill>
                <a:ea typeface="新細明體" pitchFamily="18" charset="-120"/>
              </a:rPr>
              <a:t>Variable Capacitors</a:t>
            </a:r>
            <a:endParaRPr lang="en-US" altLang="zh-TW" sz="3600" b="1" dirty="0" smtClean="0">
              <a:solidFill>
                <a:schemeClr val="tx2"/>
              </a:solidFill>
            </a:endParaRPr>
          </a:p>
        </p:txBody>
      </p:sp>
      <p:sp>
        <p:nvSpPr>
          <p:cNvPr id="51203" name="Content Placeholder 7"/>
          <p:cNvSpPr>
            <a:spLocks noGrp="1"/>
          </p:cNvSpPr>
          <p:nvPr>
            <p:ph idx="1"/>
          </p:nvPr>
        </p:nvSpPr>
        <p:spPr>
          <a:xfrm>
            <a:off x="468313" y="908050"/>
            <a:ext cx="8229600" cy="4525963"/>
          </a:xfrm>
        </p:spPr>
        <p:txBody>
          <a:bodyPr/>
          <a:lstStyle/>
          <a:p>
            <a:pPr algn="just">
              <a:buNone/>
            </a:pPr>
            <a:r>
              <a:rPr lang="en-US" sz="2800" dirty="0" smtClean="0">
                <a:ea typeface="新細明體" pitchFamily="18" charset="-120"/>
              </a:rPr>
              <a:t>	The capacitance of a trimmer capacitor is varied by turning the screw. The trimmer capacitor is often placed in parallel with another capacitor so that the equivalent capacitance can be varied slightly.  </a:t>
            </a:r>
          </a:p>
        </p:txBody>
      </p:sp>
      <p:sp>
        <p:nvSpPr>
          <p:cNvPr id="51204" name="Rectangle 3" descr="aLe77183_06005"/>
          <p:cNvSpPr>
            <a:spLocks noGrp="1" noChangeAspect="1" noChangeArrowheads="1"/>
          </p:cNvSpPr>
          <p:nvPr isPhoto="1"/>
        </p:nvSpPr>
        <p:spPr bwMode="auto">
          <a:xfrm>
            <a:off x="6659563" y="2781300"/>
            <a:ext cx="1903412" cy="2930525"/>
          </a:xfrm>
          <a:prstGeom prst="rect">
            <a:avLst/>
          </a:prstGeom>
          <a:blipFill dpi="0" rotWithShape="1">
            <a:blip r:embed="rId3" cstate="print"/>
            <a:srcRect/>
            <a:stretch>
              <a:fillRect/>
            </a:stretch>
          </a:blipFill>
          <a:ln w="76200">
            <a:noFill/>
            <a:miter lim="800000"/>
            <a:headEnd/>
            <a:tailEnd/>
          </a:ln>
        </p:spPr>
        <p:txBody>
          <a:bodyPr/>
          <a:lstStyle/>
          <a:p>
            <a:endParaRPr lang="en-US"/>
          </a:p>
        </p:txBody>
      </p:sp>
      <p:sp>
        <p:nvSpPr>
          <p:cNvPr id="51205" name="Rectangle 8"/>
          <p:cNvSpPr>
            <a:spLocks noChangeArrowheads="1"/>
          </p:cNvSpPr>
          <p:nvPr/>
        </p:nvSpPr>
        <p:spPr bwMode="auto">
          <a:xfrm>
            <a:off x="5435600" y="5934075"/>
            <a:ext cx="4572000" cy="923925"/>
          </a:xfrm>
          <a:prstGeom prst="rect">
            <a:avLst/>
          </a:prstGeom>
          <a:noFill/>
          <a:ln w="9525">
            <a:noFill/>
            <a:miter lim="800000"/>
            <a:headEnd/>
            <a:tailEnd/>
          </a:ln>
        </p:spPr>
        <p:txBody>
          <a:bodyPr>
            <a:spAutoFit/>
          </a:bodyPr>
          <a:lstStyle/>
          <a:p>
            <a:r>
              <a:rPr lang="en-US" dirty="0"/>
              <a:t>Variable capacitors:</a:t>
            </a:r>
          </a:p>
          <a:p>
            <a:r>
              <a:rPr lang="en-US" dirty="0"/>
              <a:t>(a) trimmer capacitor, (b) filmtrim</a:t>
            </a:r>
          </a:p>
          <a:p>
            <a:r>
              <a:rPr lang="en-US" dirty="0"/>
              <a:t>capacitor.</a:t>
            </a:r>
          </a:p>
        </p:txBody>
      </p:sp>
      <p:sp>
        <p:nvSpPr>
          <p:cNvPr id="10" name="TextBox 9"/>
          <p:cNvSpPr txBox="1"/>
          <p:nvPr/>
        </p:nvSpPr>
        <p:spPr>
          <a:xfrm>
            <a:off x="827088" y="2852738"/>
            <a:ext cx="5616575" cy="2678112"/>
          </a:xfrm>
          <a:prstGeom prst="rect">
            <a:avLst/>
          </a:prstGeom>
          <a:noFill/>
        </p:spPr>
        <p:txBody>
          <a:bodyPr>
            <a:spAutoFit/>
          </a:bodyPr>
          <a:lstStyle/>
          <a:p>
            <a:pPr algn="just">
              <a:defRPr/>
            </a:pPr>
            <a:r>
              <a:rPr lang="en-US" sz="2800" dirty="0">
                <a:latin typeface="+mn-lt"/>
                <a:ea typeface="+mn-ea"/>
              </a:rPr>
              <a:t>Variable capacitors are used in radio receivers allowing one to tune to various stations. In addition, capacitors are used to block dc, pass ac, shift phase, store energy, start motors, and suppress noise.</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p:txBody>
          <a:bodyPr/>
          <a:lstStyle/>
          <a:p>
            <a:pPr eaLnBrk="1" hangingPunct="1"/>
            <a:r>
              <a:rPr lang="en-US" altLang="zh-TW" sz="3600" b="1" dirty="0" smtClean="0">
                <a:solidFill>
                  <a:schemeClr val="tx2"/>
                </a:solidFill>
              </a:rPr>
              <a:t>Charge in Capacitors</a:t>
            </a:r>
          </a:p>
        </p:txBody>
      </p:sp>
      <p:sp>
        <p:nvSpPr>
          <p:cNvPr id="3077" name="Rectangle 3"/>
          <p:cNvSpPr>
            <a:spLocks noGrp="1" noChangeArrowheads="1"/>
          </p:cNvSpPr>
          <p:nvPr>
            <p:ph idx="1"/>
          </p:nvPr>
        </p:nvSpPr>
        <p:spPr/>
        <p:txBody>
          <a:bodyPr/>
          <a:lstStyle/>
          <a:p>
            <a:pPr eaLnBrk="1" hangingPunct="1">
              <a:buNone/>
            </a:pPr>
            <a:r>
              <a:rPr lang="en-US" altLang="zh-TW" dirty="0" smtClean="0"/>
              <a:t>	The relation between the </a:t>
            </a:r>
            <a:r>
              <a:rPr lang="en-US" altLang="zh-TW" dirty="0" smtClean="0">
                <a:solidFill>
                  <a:schemeClr val="hlink"/>
                </a:solidFill>
              </a:rPr>
              <a:t>charge</a:t>
            </a:r>
            <a:r>
              <a:rPr lang="en-US" altLang="zh-TW" dirty="0" smtClean="0"/>
              <a:t> in plates and the </a:t>
            </a:r>
            <a:r>
              <a:rPr lang="en-US" altLang="zh-TW" dirty="0" smtClean="0">
                <a:solidFill>
                  <a:schemeClr val="hlink"/>
                </a:solidFill>
              </a:rPr>
              <a:t>voltage</a:t>
            </a:r>
            <a:r>
              <a:rPr lang="en-US" altLang="zh-TW" dirty="0" smtClean="0"/>
              <a:t> across a capacitor is given below.</a:t>
            </a:r>
          </a:p>
          <a:p>
            <a:pPr eaLnBrk="1" hangingPunct="1"/>
            <a:endParaRPr lang="en-US" altLang="zh-TW" dirty="0" smtClean="0"/>
          </a:p>
          <a:p>
            <a:pPr eaLnBrk="1" hangingPunct="1"/>
            <a:endParaRPr lang="en-US" altLang="zh-TW" dirty="0" smtClean="0"/>
          </a:p>
        </p:txBody>
      </p:sp>
      <p:pic>
        <p:nvPicPr>
          <p:cNvPr id="14" name="Picture 13" descr="pastedImage27.png"/>
          <p:cNvPicPr>
            <a:picLocks noChangeAspect="1"/>
          </p:cNvPicPr>
          <p:nvPr/>
        </p:nvPicPr>
        <p:blipFill>
          <a:blip r:embed="rId3" cstate="print"/>
          <a:stretch>
            <a:fillRect/>
          </a:stretch>
        </p:blipFill>
        <p:spPr>
          <a:xfrm>
            <a:off x="1816795" y="2780928"/>
            <a:ext cx="5563517" cy="3874437"/>
          </a:xfrm>
          <a:prstGeom prst="rect">
            <a:avLst/>
          </a:prstGeom>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zh-TW" sz="3600" b="1" dirty="0" smtClean="0">
                <a:solidFill>
                  <a:schemeClr val="tx2"/>
                </a:solidFill>
              </a:rPr>
              <a:t/>
            </a:r>
            <a:br>
              <a:rPr lang="en-US" altLang="zh-TW" sz="3600" b="1" dirty="0" smtClean="0">
                <a:solidFill>
                  <a:schemeClr val="tx2"/>
                </a:solidFill>
              </a:rPr>
            </a:br>
            <a:r>
              <a:rPr lang="en-US" altLang="zh-TW" sz="3600" b="1" dirty="0" smtClean="0">
                <a:solidFill>
                  <a:schemeClr val="tx2"/>
                </a:solidFill>
              </a:rPr>
              <a:t>Voltage Rating </a:t>
            </a:r>
            <a:br>
              <a:rPr lang="en-US" altLang="zh-TW" sz="3600" b="1" dirty="0" smtClean="0">
                <a:solidFill>
                  <a:schemeClr val="tx2"/>
                </a:solidFill>
              </a:rPr>
            </a:br>
            <a:endParaRPr lang="en-US" altLang="zh-TW" sz="3600" b="1" dirty="0" smtClean="0">
              <a:solidFill>
                <a:schemeClr val="tx2"/>
              </a:solidFill>
            </a:endParaRPr>
          </a:p>
        </p:txBody>
      </p:sp>
      <p:sp>
        <p:nvSpPr>
          <p:cNvPr id="52227" name="Rectangle 3"/>
          <p:cNvSpPr>
            <a:spLocks noGrp="1" noChangeArrowheads="1"/>
          </p:cNvSpPr>
          <p:nvPr>
            <p:ph idx="1"/>
          </p:nvPr>
        </p:nvSpPr>
        <p:spPr/>
        <p:txBody>
          <a:bodyPr/>
          <a:lstStyle/>
          <a:p>
            <a:pPr eaLnBrk="1" hangingPunct="1">
              <a:buNone/>
            </a:pPr>
            <a:r>
              <a:rPr lang="en-US" altLang="zh-TW" dirty="0" smtClean="0"/>
              <a:t>	Since q=</a:t>
            </a:r>
            <a:r>
              <a:rPr lang="en-US" altLang="zh-TW" dirty="0" err="1" smtClean="0"/>
              <a:t>Cv</a:t>
            </a:r>
            <a:r>
              <a:rPr lang="en-US" altLang="zh-TW" dirty="0" smtClean="0"/>
              <a:t>, the plate charge increases as the voltage increases. The electric field intensity between two plates increases. If the voltage across the capacitor is so large that the field intensity is large enough to </a:t>
            </a:r>
            <a:r>
              <a:rPr lang="en-US" altLang="zh-TW" dirty="0" smtClean="0">
                <a:solidFill>
                  <a:schemeClr val="hlink"/>
                </a:solidFill>
              </a:rPr>
              <a:t>break down</a:t>
            </a:r>
            <a:r>
              <a:rPr lang="en-US" altLang="zh-TW" dirty="0" smtClean="0"/>
              <a:t> the insulation of the dielectric, the capacitor is out of work. Hence, every practical capacitor has a </a:t>
            </a:r>
            <a:r>
              <a:rPr lang="en-US" altLang="zh-TW" dirty="0" smtClean="0">
                <a:solidFill>
                  <a:schemeClr val="hlink"/>
                </a:solidFill>
              </a:rPr>
              <a:t>maximum limit on its operating voltage</a:t>
            </a:r>
            <a:r>
              <a:rPr lang="en-US" altLang="zh-TW" dirty="0" smtClean="0"/>
              <a:t>.</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17"/>
          <p:cNvSpPr>
            <a:spLocks noGrp="1" noChangeArrowheads="1"/>
          </p:cNvSpPr>
          <p:nvPr>
            <p:ph type="title"/>
          </p:nvPr>
        </p:nvSpPr>
        <p:spPr/>
        <p:txBody>
          <a:bodyPr/>
          <a:lstStyle/>
          <a:p>
            <a:pPr eaLnBrk="1" hangingPunct="1"/>
            <a:r>
              <a:rPr lang="en-US" altLang="zh-TW" smtClean="0"/>
              <a:t>I-V Relation of Capacitor</a:t>
            </a:r>
          </a:p>
        </p:txBody>
      </p:sp>
      <p:graphicFrame>
        <p:nvGraphicFramePr>
          <p:cNvPr id="4098" name="Object 16"/>
          <p:cNvGraphicFramePr>
            <a:graphicFrameLocks noChangeAspect="1"/>
          </p:cNvGraphicFramePr>
          <p:nvPr>
            <p:ph idx="1"/>
          </p:nvPr>
        </p:nvGraphicFramePr>
        <p:xfrm>
          <a:off x="3781425" y="1557338"/>
          <a:ext cx="3957638" cy="1168400"/>
        </p:xfrm>
        <a:graphic>
          <a:graphicData uri="http://schemas.openxmlformats.org/presentationml/2006/ole">
            <p:oleObj spid="_x0000_s4098" name="方程式" r:id="rId3" imgW="1333440" imgH="393480" progId="Equation.3">
              <p:embed/>
            </p:oleObj>
          </a:graphicData>
        </a:graphic>
      </p:graphicFrame>
      <p:sp>
        <p:nvSpPr>
          <p:cNvPr id="4100" name="Line 4"/>
          <p:cNvSpPr>
            <a:spLocks noChangeShapeType="1"/>
          </p:cNvSpPr>
          <p:nvPr/>
        </p:nvSpPr>
        <p:spPr bwMode="auto">
          <a:xfrm>
            <a:off x="1547813" y="1989138"/>
            <a:ext cx="1368425" cy="0"/>
          </a:xfrm>
          <a:prstGeom prst="line">
            <a:avLst/>
          </a:prstGeom>
          <a:noFill/>
          <a:ln w="9525">
            <a:solidFill>
              <a:schemeClr val="tx1"/>
            </a:solidFill>
            <a:round/>
            <a:headEnd/>
            <a:tailEnd/>
          </a:ln>
        </p:spPr>
        <p:txBody>
          <a:bodyPr/>
          <a:lstStyle/>
          <a:p>
            <a:endParaRPr lang="en-US"/>
          </a:p>
        </p:txBody>
      </p:sp>
      <p:sp>
        <p:nvSpPr>
          <p:cNvPr id="4101" name="Line 5"/>
          <p:cNvSpPr>
            <a:spLocks noChangeShapeType="1"/>
          </p:cNvSpPr>
          <p:nvPr/>
        </p:nvSpPr>
        <p:spPr bwMode="auto">
          <a:xfrm>
            <a:off x="1547813" y="3644900"/>
            <a:ext cx="1368425" cy="0"/>
          </a:xfrm>
          <a:prstGeom prst="line">
            <a:avLst/>
          </a:prstGeom>
          <a:noFill/>
          <a:ln w="9525">
            <a:solidFill>
              <a:schemeClr val="tx1"/>
            </a:solidFill>
            <a:round/>
            <a:headEnd/>
            <a:tailEnd/>
          </a:ln>
        </p:spPr>
        <p:txBody>
          <a:bodyPr/>
          <a:lstStyle/>
          <a:p>
            <a:endParaRPr lang="en-US"/>
          </a:p>
        </p:txBody>
      </p:sp>
      <p:sp>
        <p:nvSpPr>
          <p:cNvPr id="4102" name="Line 6"/>
          <p:cNvSpPr>
            <a:spLocks noChangeShapeType="1"/>
          </p:cNvSpPr>
          <p:nvPr/>
        </p:nvSpPr>
        <p:spPr bwMode="auto">
          <a:xfrm>
            <a:off x="2916238" y="1989138"/>
            <a:ext cx="0" cy="574675"/>
          </a:xfrm>
          <a:prstGeom prst="line">
            <a:avLst/>
          </a:prstGeom>
          <a:noFill/>
          <a:ln w="9525">
            <a:solidFill>
              <a:schemeClr val="tx1"/>
            </a:solidFill>
            <a:round/>
            <a:headEnd/>
            <a:tailEnd/>
          </a:ln>
        </p:spPr>
        <p:txBody>
          <a:bodyPr/>
          <a:lstStyle/>
          <a:p>
            <a:endParaRPr lang="en-US"/>
          </a:p>
        </p:txBody>
      </p:sp>
      <p:sp>
        <p:nvSpPr>
          <p:cNvPr id="4103" name="Line 7"/>
          <p:cNvSpPr>
            <a:spLocks noChangeShapeType="1"/>
          </p:cNvSpPr>
          <p:nvPr/>
        </p:nvSpPr>
        <p:spPr bwMode="auto">
          <a:xfrm>
            <a:off x="2771775" y="2563813"/>
            <a:ext cx="287338" cy="0"/>
          </a:xfrm>
          <a:prstGeom prst="line">
            <a:avLst/>
          </a:prstGeom>
          <a:noFill/>
          <a:ln w="9525">
            <a:solidFill>
              <a:schemeClr val="tx1"/>
            </a:solidFill>
            <a:round/>
            <a:headEnd/>
            <a:tailEnd/>
          </a:ln>
        </p:spPr>
        <p:txBody>
          <a:bodyPr/>
          <a:lstStyle/>
          <a:p>
            <a:endParaRPr lang="en-US"/>
          </a:p>
        </p:txBody>
      </p:sp>
      <p:sp>
        <p:nvSpPr>
          <p:cNvPr id="4104" name="Line 8"/>
          <p:cNvSpPr>
            <a:spLocks noChangeShapeType="1"/>
          </p:cNvSpPr>
          <p:nvPr/>
        </p:nvSpPr>
        <p:spPr bwMode="auto">
          <a:xfrm>
            <a:off x="2771775" y="2708275"/>
            <a:ext cx="287338" cy="0"/>
          </a:xfrm>
          <a:prstGeom prst="line">
            <a:avLst/>
          </a:prstGeom>
          <a:noFill/>
          <a:ln w="9525">
            <a:solidFill>
              <a:schemeClr val="tx1"/>
            </a:solidFill>
            <a:round/>
            <a:headEnd/>
            <a:tailEnd/>
          </a:ln>
        </p:spPr>
        <p:txBody>
          <a:bodyPr/>
          <a:lstStyle/>
          <a:p>
            <a:endParaRPr lang="en-US"/>
          </a:p>
        </p:txBody>
      </p:sp>
      <p:sp>
        <p:nvSpPr>
          <p:cNvPr id="4105" name="Line 9"/>
          <p:cNvSpPr>
            <a:spLocks noChangeShapeType="1"/>
          </p:cNvSpPr>
          <p:nvPr/>
        </p:nvSpPr>
        <p:spPr bwMode="auto">
          <a:xfrm>
            <a:off x="2916238" y="2708275"/>
            <a:ext cx="0" cy="936625"/>
          </a:xfrm>
          <a:prstGeom prst="line">
            <a:avLst/>
          </a:prstGeom>
          <a:noFill/>
          <a:ln w="9525">
            <a:solidFill>
              <a:schemeClr val="tx1"/>
            </a:solidFill>
            <a:round/>
            <a:headEnd/>
            <a:tailEnd/>
          </a:ln>
        </p:spPr>
        <p:txBody>
          <a:bodyPr/>
          <a:lstStyle/>
          <a:p>
            <a:endParaRPr lang="en-US"/>
          </a:p>
        </p:txBody>
      </p:sp>
      <p:sp>
        <p:nvSpPr>
          <p:cNvPr id="4106" name="Text Box 10"/>
          <p:cNvSpPr txBox="1">
            <a:spLocks noChangeArrowheads="1"/>
          </p:cNvSpPr>
          <p:nvPr/>
        </p:nvSpPr>
        <p:spPr bwMode="auto">
          <a:xfrm>
            <a:off x="1311275" y="1936750"/>
            <a:ext cx="317500" cy="366713"/>
          </a:xfrm>
          <a:prstGeom prst="rect">
            <a:avLst/>
          </a:prstGeom>
          <a:noFill/>
          <a:ln w="9525">
            <a:noFill/>
            <a:miter lim="800000"/>
            <a:headEnd/>
            <a:tailEnd/>
          </a:ln>
        </p:spPr>
        <p:txBody>
          <a:bodyPr wrap="none">
            <a:spAutoFit/>
          </a:bodyPr>
          <a:lstStyle/>
          <a:p>
            <a:r>
              <a:rPr lang="en-US" altLang="zh-TW"/>
              <a:t>+</a:t>
            </a:r>
          </a:p>
        </p:txBody>
      </p:sp>
      <p:sp>
        <p:nvSpPr>
          <p:cNvPr id="4107" name="Text Box 11"/>
          <p:cNvSpPr txBox="1">
            <a:spLocks noChangeArrowheads="1"/>
          </p:cNvSpPr>
          <p:nvPr/>
        </p:nvSpPr>
        <p:spPr bwMode="auto">
          <a:xfrm>
            <a:off x="1311275" y="3305175"/>
            <a:ext cx="260350" cy="366713"/>
          </a:xfrm>
          <a:prstGeom prst="rect">
            <a:avLst/>
          </a:prstGeom>
          <a:noFill/>
          <a:ln w="9525">
            <a:noFill/>
            <a:miter lim="800000"/>
            <a:headEnd/>
            <a:tailEnd/>
          </a:ln>
        </p:spPr>
        <p:txBody>
          <a:bodyPr wrap="none">
            <a:spAutoFit/>
          </a:bodyPr>
          <a:lstStyle/>
          <a:p>
            <a:r>
              <a:rPr lang="en-US" altLang="zh-TW"/>
              <a:t>-</a:t>
            </a:r>
          </a:p>
        </p:txBody>
      </p:sp>
      <p:sp>
        <p:nvSpPr>
          <p:cNvPr id="4108" name="Text Box 12"/>
          <p:cNvSpPr txBox="1">
            <a:spLocks noChangeArrowheads="1"/>
          </p:cNvSpPr>
          <p:nvPr/>
        </p:nvSpPr>
        <p:spPr bwMode="auto">
          <a:xfrm>
            <a:off x="1311275" y="2584450"/>
            <a:ext cx="298450" cy="366713"/>
          </a:xfrm>
          <a:prstGeom prst="rect">
            <a:avLst/>
          </a:prstGeom>
          <a:noFill/>
          <a:ln w="9525">
            <a:noFill/>
            <a:miter lim="800000"/>
            <a:headEnd/>
            <a:tailEnd/>
          </a:ln>
        </p:spPr>
        <p:txBody>
          <a:bodyPr wrap="none">
            <a:spAutoFit/>
          </a:bodyPr>
          <a:lstStyle/>
          <a:p>
            <a:r>
              <a:rPr lang="en-US" altLang="zh-TW"/>
              <a:t>v</a:t>
            </a:r>
          </a:p>
        </p:txBody>
      </p:sp>
      <p:sp>
        <p:nvSpPr>
          <p:cNvPr id="4109" name="Line 13"/>
          <p:cNvSpPr>
            <a:spLocks noChangeShapeType="1"/>
          </p:cNvSpPr>
          <p:nvPr/>
        </p:nvSpPr>
        <p:spPr bwMode="auto">
          <a:xfrm>
            <a:off x="1547813" y="1916113"/>
            <a:ext cx="720725" cy="0"/>
          </a:xfrm>
          <a:prstGeom prst="line">
            <a:avLst/>
          </a:prstGeom>
          <a:noFill/>
          <a:ln w="9525">
            <a:solidFill>
              <a:srgbClr val="FF0000"/>
            </a:solidFill>
            <a:round/>
            <a:headEnd/>
            <a:tailEnd type="triangle" w="med" len="med"/>
          </a:ln>
        </p:spPr>
        <p:txBody>
          <a:bodyPr/>
          <a:lstStyle/>
          <a:p>
            <a:endParaRPr lang="en-US"/>
          </a:p>
        </p:txBody>
      </p:sp>
      <p:sp>
        <p:nvSpPr>
          <p:cNvPr id="4110" name="Text Box 14"/>
          <p:cNvSpPr txBox="1">
            <a:spLocks noChangeArrowheads="1"/>
          </p:cNvSpPr>
          <p:nvPr/>
        </p:nvSpPr>
        <p:spPr bwMode="auto">
          <a:xfrm>
            <a:off x="1816100" y="2008188"/>
            <a:ext cx="234950" cy="366712"/>
          </a:xfrm>
          <a:prstGeom prst="rect">
            <a:avLst/>
          </a:prstGeom>
          <a:noFill/>
          <a:ln w="9525">
            <a:noFill/>
            <a:miter lim="800000"/>
            <a:headEnd/>
            <a:tailEnd/>
          </a:ln>
        </p:spPr>
        <p:txBody>
          <a:bodyPr wrap="none">
            <a:spAutoFit/>
          </a:bodyPr>
          <a:lstStyle/>
          <a:p>
            <a:r>
              <a:rPr lang="en-US" altLang="zh-TW">
                <a:solidFill>
                  <a:srgbClr val="FF0000"/>
                </a:solidFill>
              </a:rPr>
              <a:t>i</a:t>
            </a:r>
          </a:p>
        </p:txBody>
      </p:sp>
      <p:sp>
        <p:nvSpPr>
          <p:cNvPr id="4111" name="Text Box 15"/>
          <p:cNvSpPr txBox="1">
            <a:spLocks noChangeArrowheads="1"/>
          </p:cNvSpPr>
          <p:nvPr/>
        </p:nvSpPr>
        <p:spPr bwMode="auto">
          <a:xfrm>
            <a:off x="2319338" y="2513013"/>
            <a:ext cx="349250" cy="366712"/>
          </a:xfrm>
          <a:prstGeom prst="rect">
            <a:avLst/>
          </a:prstGeom>
          <a:noFill/>
          <a:ln w="9525">
            <a:noFill/>
            <a:miter lim="800000"/>
            <a:headEnd/>
            <a:tailEnd/>
          </a:ln>
        </p:spPr>
        <p:txBody>
          <a:bodyPr wrap="none">
            <a:spAutoFit/>
          </a:bodyPr>
          <a:lstStyle/>
          <a:p>
            <a:r>
              <a:rPr lang="en-US" altLang="zh-TW"/>
              <a:t>C</a:t>
            </a:r>
          </a:p>
        </p:txBody>
      </p:sp>
      <p:sp>
        <p:nvSpPr>
          <p:cNvPr id="4112" name="Rectangle 19" descr="aLe77183_06006"/>
          <p:cNvSpPr>
            <a:spLocks noGrp="1" noChangeAspect="1" noChangeArrowheads="1"/>
          </p:cNvSpPr>
          <p:nvPr isPhoto="1"/>
        </p:nvSpPr>
        <p:spPr bwMode="auto">
          <a:xfrm>
            <a:off x="3924300" y="3213100"/>
            <a:ext cx="3400425" cy="2603500"/>
          </a:xfrm>
          <a:prstGeom prst="rect">
            <a:avLst/>
          </a:prstGeom>
          <a:blipFill dpi="0" rotWithShape="1">
            <a:blip r:embed="rId4"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Rectangle 2"/>
          <p:cNvSpPr>
            <a:spLocks noGrp="1" noChangeArrowheads="1"/>
          </p:cNvSpPr>
          <p:nvPr>
            <p:ph type="title"/>
          </p:nvPr>
        </p:nvSpPr>
        <p:spPr/>
        <p:txBody>
          <a:bodyPr/>
          <a:lstStyle/>
          <a:p>
            <a:pPr eaLnBrk="1" hangingPunct="1"/>
            <a:endParaRPr lang="en-US" smtClean="0">
              <a:ea typeface="新細明體" pitchFamily="18" charset="-120"/>
            </a:endParaRPr>
          </a:p>
        </p:txBody>
      </p:sp>
      <p:sp>
        <p:nvSpPr>
          <p:cNvPr id="5128" name="Rectangle 3"/>
          <p:cNvSpPr>
            <a:spLocks noGrp="1" noChangeArrowheads="1"/>
          </p:cNvSpPr>
          <p:nvPr>
            <p:ph idx="1"/>
          </p:nvPr>
        </p:nvSpPr>
        <p:spPr/>
        <p:txBody>
          <a:bodyPr/>
          <a:lstStyle/>
          <a:p>
            <a:pPr eaLnBrk="1" hangingPunct="1"/>
            <a:endParaRPr lang="en-US" altLang="zh-TW" dirty="0" smtClean="0"/>
          </a:p>
          <a:p>
            <a:pPr eaLnBrk="1" hangingPunct="1"/>
            <a:endParaRPr lang="en-US" altLang="zh-TW" dirty="0" smtClean="0"/>
          </a:p>
          <a:p>
            <a:pPr eaLnBrk="1" hangingPunct="1"/>
            <a:endParaRPr lang="en-US" altLang="zh-TW" dirty="0" smtClean="0"/>
          </a:p>
          <a:p>
            <a:pPr eaLnBrk="1" hangingPunct="1"/>
            <a:endParaRPr lang="en-US" altLang="zh-TW" dirty="0" smtClean="0"/>
          </a:p>
          <a:p>
            <a:pPr>
              <a:buNone/>
            </a:pPr>
            <a:r>
              <a:rPr lang="en-US" dirty="0" smtClean="0">
                <a:ea typeface="新細明體" pitchFamily="18" charset="-120"/>
              </a:rPr>
              <a:t>	capacitor voltage depends on the past history</a:t>
            </a:r>
          </a:p>
          <a:p>
            <a:pPr>
              <a:buFont typeface="Arial" charset="0"/>
              <a:buNone/>
            </a:pPr>
            <a:r>
              <a:rPr lang="en-US" dirty="0" smtClean="0">
                <a:ea typeface="新細明體" pitchFamily="18" charset="-120"/>
              </a:rPr>
              <a:t>	of the capacitor current. Hence, the capacitor has memory—a property that is often exploited. </a:t>
            </a:r>
            <a:r>
              <a:rPr lang="en-US" altLang="zh-TW" dirty="0" smtClean="0"/>
              <a:t/>
            </a:r>
            <a:br>
              <a:rPr lang="en-US" altLang="zh-TW" dirty="0" smtClean="0"/>
            </a:br>
            <a:endParaRPr lang="en-US" altLang="zh-TW" dirty="0" smtClean="0"/>
          </a:p>
        </p:txBody>
      </p:sp>
      <p:graphicFrame>
        <p:nvGraphicFramePr>
          <p:cNvPr id="5122" name="Object 4"/>
          <p:cNvGraphicFramePr>
            <a:graphicFrameLocks noChangeAspect="1"/>
          </p:cNvGraphicFramePr>
          <p:nvPr/>
        </p:nvGraphicFramePr>
        <p:xfrm>
          <a:off x="468313" y="1557338"/>
          <a:ext cx="1295400" cy="939800"/>
        </p:xfrm>
        <a:graphic>
          <a:graphicData uri="http://schemas.openxmlformats.org/presentationml/2006/ole">
            <p:oleObj spid="_x0000_s5122" name="方程式" r:id="rId3" imgW="1295280" imgH="939600" progId="Equation.3">
              <p:embed/>
            </p:oleObj>
          </a:graphicData>
        </a:graphic>
      </p:graphicFrame>
      <p:graphicFrame>
        <p:nvGraphicFramePr>
          <p:cNvPr id="5123" name="Object 5"/>
          <p:cNvGraphicFramePr>
            <a:graphicFrameLocks noChangeAspect="1"/>
          </p:cNvGraphicFramePr>
          <p:nvPr/>
        </p:nvGraphicFramePr>
        <p:xfrm>
          <a:off x="2124075" y="1557338"/>
          <a:ext cx="1943100" cy="884237"/>
        </p:xfrm>
        <a:graphic>
          <a:graphicData uri="http://schemas.openxmlformats.org/presentationml/2006/ole">
            <p:oleObj spid="_x0000_s5123" name="方程式" r:id="rId4" imgW="863280" imgH="393480" progId="Equation.3">
              <p:embed/>
            </p:oleObj>
          </a:graphicData>
        </a:graphic>
      </p:graphicFrame>
      <p:graphicFrame>
        <p:nvGraphicFramePr>
          <p:cNvPr id="5124" name="Object 7"/>
          <p:cNvGraphicFramePr>
            <a:graphicFrameLocks noChangeAspect="1"/>
          </p:cNvGraphicFramePr>
          <p:nvPr/>
        </p:nvGraphicFramePr>
        <p:xfrm>
          <a:off x="395288" y="2781300"/>
          <a:ext cx="2520950" cy="779463"/>
        </p:xfrm>
        <a:graphic>
          <a:graphicData uri="http://schemas.openxmlformats.org/presentationml/2006/ole">
            <p:oleObj spid="_x0000_s5124" name="方程式" r:id="rId5" imgW="1269720" imgH="393480" progId="Equation.3">
              <p:embed/>
            </p:oleObj>
          </a:graphicData>
        </a:graphic>
      </p:graphicFrame>
      <p:graphicFrame>
        <p:nvGraphicFramePr>
          <p:cNvPr id="5125" name="Object 9"/>
          <p:cNvGraphicFramePr>
            <a:graphicFrameLocks noChangeAspect="1"/>
          </p:cNvGraphicFramePr>
          <p:nvPr/>
        </p:nvGraphicFramePr>
        <p:xfrm>
          <a:off x="4573588" y="1844675"/>
          <a:ext cx="2019300" cy="469900"/>
        </p:xfrm>
        <a:graphic>
          <a:graphicData uri="http://schemas.openxmlformats.org/presentationml/2006/ole">
            <p:oleObj spid="_x0000_s5125" name="方程式" r:id="rId6" imgW="2019240" imgH="469800" progId="Equation.3">
              <p:embed/>
            </p:oleObj>
          </a:graphicData>
        </a:graphic>
      </p:graphicFrame>
      <p:graphicFrame>
        <p:nvGraphicFramePr>
          <p:cNvPr id="5126" name="Object 10"/>
          <p:cNvGraphicFramePr>
            <a:graphicFrameLocks noChangeAspect="1"/>
          </p:cNvGraphicFramePr>
          <p:nvPr/>
        </p:nvGraphicFramePr>
        <p:xfrm>
          <a:off x="3276600" y="2924175"/>
          <a:ext cx="2895600" cy="469900"/>
        </p:xfrm>
        <a:graphic>
          <a:graphicData uri="http://schemas.openxmlformats.org/presentationml/2006/ole">
            <p:oleObj spid="_x0000_s5126" name="方程式" r:id="rId7" imgW="2895480" imgH="469800" progId="Equation.3">
              <p:embed/>
            </p:oleObj>
          </a:graphicData>
        </a:graphic>
      </p:graphicFrame>
      <p:sp>
        <p:nvSpPr>
          <p:cNvPr id="5129" name="Line 27"/>
          <p:cNvSpPr>
            <a:spLocks noChangeShapeType="1"/>
          </p:cNvSpPr>
          <p:nvPr/>
        </p:nvSpPr>
        <p:spPr bwMode="auto">
          <a:xfrm>
            <a:off x="7185025" y="1609725"/>
            <a:ext cx="1368425" cy="0"/>
          </a:xfrm>
          <a:prstGeom prst="line">
            <a:avLst/>
          </a:prstGeom>
          <a:noFill/>
          <a:ln w="9525">
            <a:solidFill>
              <a:schemeClr val="tx1"/>
            </a:solidFill>
            <a:round/>
            <a:headEnd/>
            <a:tailEnd/>
          </a:ln>
        </p:spPr>
        <p:txBody>
          <a:bodyPr/>
          <a:lstStyle/>
          <a:p>
            <a:endParaRPr lang="en-US"/>
          </a:p>
        </p:txBody>
      </p:sp>
      <p:sp>
        <p:nvSpPr>
          <p:cNvPr id="5130" name="Line 28"/>
          <p:cNvSpPr>
            <a:spLocks noChangeShapeType="1"/>
          </p:cNvSpPr>
          <p:nvPr/>
        </p:nvSpPr>
        <p:spPr bwMode="auto">
          <a:xfrm>
            <a:off x="7185025" y="3265488"/>
            <a:ext cx="1368425" cy="0"/>
          </a:xfrm>
          <a:prstGeom prst="line">
            <a:avLst/>
          </a:prstGeom>
          <a:noFill/>
          <a:ln w="9525">
            <a:solidFill>
              <a:schemeClr val="tx1"/>
            </a:solidFill>
            <a:round/>
            <a:headEnd/>
            <a:tailEnd/>
          </a:ln>
        </p:spPr>
        <p:txBody>
          <a:bodyPr/>
          <a:lstStyle/>
          <a:p>
            <a:endParaRPr lang="en-US"/>
          </a:p>
        </p:txBody>
      </p:sp>
      <p:sp>
        <p:nvSpPr>
          <p:cNvPr id="5131" name="Line 29"/>
          <p:cNvSpPr>
            <a:spLocks noChangeShapeType="1"/>
          </p:cNvSpPr>
          <p:nvPr/>
        </p:nvSpPr>
        <p:spPr bwMode="auto">
          <a:xfrm>
            <a:off x="8553450" y="1609725"/>
            <a:ext cx="0" cy="574675"/>
          </a:xfrm>
          <a:prstGeom prst="line">
            <a:avLst/>
          </a:prstGeom>
          <a:noFill/>
          <a:ln w="9525">
            <a:solidFill>
              <a:schemeClr val="tx1"/>
            </a:solidFill>
            <a:round/>
            <a:headEnd/>
            <a:tailEnd/>
          </a:ln>
        </p:spPr>
        <p:txBody>
          <a:bodyPr/>
          <a:lstStyle/>
          <a:p>
            <a:endParaRPr lang="en-US"/>
          </a:p>
        </p:txBody>
      </p:sp>
      <p:sp>
        <p:nvSpPr>
          <p:cNvPr id="5132" name="Line 30"/>
          <p:cNvSpPr>
            <a:spLocks noChangeShapeType="1"/>
          </p:cNvSpPr>
          <p:nvPr/>
        </p:nvSpPr>
        <p:spPr bwMode="auto">
          <a:xfrm>
            <a:off x="8408988" y="2184400"/>
            <a:ext cx="287337" cy="0"/>
          </a:xfrm>
          <a:prstGeom prst="line">
            <a:avLst/>
          </a:prstGeom>
          <a:noFill/>
          <a:ln w="9525">
            <a:solidFill>
              <a:schemeClr val="tx1"/>
            </a:solidFill>
            <a:round/>
            <a:headEnd/>
            <a:tailEnd/>
          </a:ln>
        </p:spPr>
        <p:txBody>
          <a:bodyPr/>
          <a:lstStyle/>
          <a:p>
            <a:endParaRPr lang="en-US"/>
          </a:p>
        </p:txBody>
      </p:sp>
      <p:sp>
        <p:nvSpPr>
          <p:cNvPr id="5133" name="Line 31"/>
          <p:cNvSpPr>
            <a:spLocks noChangeShapeType="1"/>
          </p:cNvSpPr>
          <p:nvPr/>
        </p:nvSpPr>
        <p:spPr bwMode="auto">
          <a:xfrm>
            <a:off x="8408988" y="2328863"/>
            <a:ext cx="287337" cy="0"/>
          </a:xfrm>
          <a:prstGeom prst="line">
            <a:avLst/>
          </a:prstGeom>
          <a:noFill/>
          <a:ln w="9525">
            <a:solidFill>
              <a:schemeClr val="tx1"/>
            </a:solidFill>
            <a:round/>
            <a:headEnd/>
            <a:tailEnd/>
          </a:ln>
        </p:spPr>
        <p:txBody>
          <a:bodyPr/>
          <a:lstStyle/>
          <a:p>
            <a:endParaRPr lang="en-US"/>
          </a:p>
        </p:txBody>
      </p:sp>
      <p:sp>
        <p:nvSpPr>
          <p:cNvPr id="5134" name="Line 32"/>
          <p:cNvSpPr>
            <a:spLocks noChangeShapeType="1"/>
          </p:cNvSpPr>
          <p:nvPr/>
        </p:nvSpPr>
        <p:spPr bwMode="auto">
          <a:xfrm>
            <a:off x="8553450" y="2328863"/>
            <a:ext cx="0" cy="936625"/>
          </a:xfrm>
          <a:prstGeom prst="line">
            <a:avLst/>
          </a:prstGeom>
          <a:noFill/>
          <a:ln w="9525">
            <a:solidFill>
              <a:schemeClr val="tx1"/>
            </a:solidFill>
            <a:round/>
            <a:headEnd/>
            <a:tailEnd/>
          </a:ln>
        </p:spPr>
        <p:txBody>
          <a:bodyPr/>
          <a:lstStyle/>
          <a:p>
            <a:endParaRPr lang="en-US"/>
          </a:p>
        </p:txBody>
      </p:sp>
      <p:sp>
        <p:nvSpPr>
          <p:cNvPr id="5135" name="Text Box 33"/>
          <p:cNvSpPr txBox="1">
            <a:spLocks noChangeArrowheads="1"/>
          </p:cNvSpPr>
          <p:nvPr/>
        </p:nvSpPr>
        <p:spPr bwMode="auto">
          <a:xfrm>
            <a:off x="6948488" y="1557338"/>
            <a:ext cx="317500" cy="366712"/>
          </a:xfrm>
          <a:prstGeom prst="rect">
            <a:avLst/>
          </a:prstGeom>
          <a:noFill/>
          <a:ln w="9525">
            <a:noFill/>
            <a:miter lim="800000"/>
            <a:headEnd/>
            <a:tailEnd/>
          </a:ln>
        </p:spPr>
        <p:txBody>
          <a:bodyPr wrap="none">
            <a:spAutoFit/>
          </a:bodyPr>
          <a:lstStyle/>
          <a:p>
            <a:r>
              <a:rPr lang="en-US" altLang="zh-TW"/>
              <a:t>+</a:t>
            </a:r>
          </a:p>
        </p:txBody>
      </p:sp>
      <p:sp>
        <p:nvSpPr>
          <p:cNvPr id="5136" name="Text Box 34"/>
          <p:cNvSpPr txBox="1">
            <a:spLocks noChangeArrowheads="1"/>
          </p:cNvSpPr>
          <p:nvPr/>
        </p:nvSpPr>
        <p:spPr bwMode="auto">
          <a:xfrm>
            <a:off x="6948488" y="2925763"/>
            <a:ext cx="260350" cy="366712"/>
          </a:xfrm>
          <a:prstGeom prst="rect">
            <a:avLst/>
          </a:prstGeom>
          <a:noFill/>
          <a:ln w="9525">
            <a:noFill/>
            <a:miter lim="800000"/>
            <a:headEnd/>
            <a:tailEnd/>
          </a:ln>
        </p:spPr>
        <p:txBody>
          <a:bodyPr wrap="none">
            <a:spAutoFit/>
          </a:bodyPr>
          <a:lstStyle/>
          <a:p>
            <a:r>
              <a:rPr lang="en-US" altLang="zh-TW"/>
              <a:t>-</a:t>
            </a:r>
          </a:p>
        </p:txBody>
      </p:sp>
      <p:sp>
        <p:nvSpPr>
          <p:cNvPr id="5137" name="Text Box 35"/>
          <p:cNvSpPr txBox="1">
            <a:spLocks noChangeArrowheads="1"/>
          </p:cNvSpPr>
          <p:nvPr/>
        </p:nvSpPr>
        <p:spPr bwMode="auto">
          <a:xfrm>
            <a:off x="6948488" y="2205038"/>
            <a:ext cx="298450" cy="366712"/>
          </a:xfrm>
          <a:prstGeom prst="rect">
            <a:avLst/>
          </a:prstGeom>
          <a:noFill/>
          <a:ln w="9525">
            <a:noFill/>
            <a:miter lim="800000"/>
            <a:headEnd/>
            <a:tailEnd/>
          </a:ln>
        </p:spPr>
        <p:txBody>
          <a:bodyPr wrap="none">
            <a:spAutoFit/>
          </a:bodyPr>
          <a:lstStyle/>
          <a:p>
            <a:r>
              <a:rPr lang="en-US" altLang="zh-TW"/>
              <a:t>v</a:t>
            </a:r>
          </a:p>
        </p:txBody>
      </p:sp>
      <p:sp>
        <p:nvSpPr>
          <p:cNvPr id="5138" name="Line 36"/>
          <p:cNvSpPr>
            <a:spLocks noChangeShapeType="1"/>
          </p:cNvSpPr>
          <p:nvPr/>
        </p:nvSpPr>
        <p:spPr bwMode="auto">
          <a:xfrm>
            <a:off x="7185025" y="1536700"/>
            <a:ext cx="720725" cy="0"/>
          </a:xfrm>
          <a:prstGeom prst="line">
            <a:avLst/>
          </a:prstGeom>
          <a:noFill/>
          <a:ln w="9525">
            <a:solidFill>
              <a:srgbClr val="FF0000"/>
            </a:solidFill>
            <a:round/>
            <a:headEnd/>
            <a:tailEnd type="triangle" w="med" len="med"/>
          </a:ln>
        </p:spPr>
        <p:txBody>
          <a:bodyPr/>
          <a:lstStyle/>
          <a:p>
            <a:endParaRPr lang="en-US"/>
          </a:p>
        </p:txBody>
      </p:sp>
      <p:sp>
        <p:nvSpPr>
          <p:cNvPr id="5139" name="Text Box 37"/>
          <p:cNvSpPr txBox="1">
            <a:spLocks noChangeArrowheads="1"/>
          </p:cNvSpPr>
          <p:nvPr/>
        </p:nvSpPr>
        <p:spPr bwMode="auto">
          <a:xfrm>
            <a:off x="7453313" y="1628775"/>
            <a:ext cx="234950" cy="366713"/>
          </a:xfrm>
          <a:prstGeom prst="rect">
            <a:avLst/>
          </a:prstGeom>
          <a:noFill/>
          <a:ln w="9525">
            <a:noFill/>
            <a:miter lim="800000"/>
            <a:headEnd/>
            <a:tailEnd/>
          </a:ln>
        </p:spPr>
        <p:txBody>
          <a:bodyPr wrap="none">
            <a:spAutoFit/>
          </a:bodyPr>
          <a:lstStyle/>
          <a:p>
            <a:r>
              <a:rPr lang="en-US" altLang="zh-TW">
                <a:solidFill>
                  <a:srgbClr val="FF0000"/>
                </a:solidFill>
              </a:rPr>
              <a:t>i</a:t>
            </a:r>
          </a:p>
        </p:txBody>
      </p:sp>
      <p:sp>
        <p:nvSpPr>
          <p:cNvPr id="5140" name="Text Box 38"/>
          <p:cNvSpPr txBox="1">
            <a:spLocks noChangeArrowheads="1"/>
          </p:cNvSpPr>
          <p:nvPr/>
        </p:nvSpPr>
        <p:spPr bwMode="auto">
          <a:xfrm>
            <a:off x="7956550" y="2133600"/>
            <a:ext cx="349250" cy="366713"/>
          </a:xfrm>
          <a:prstGeom prst="rect">
            <a:avLst/>
          </a:prstGeom>
          <a:noFill/>
          <a:ln w="9525">
            <a:noFill/>
            <a:miter lim="800000"/>
            <a:headEnd/>
            <a:tailEnd/>
          </a:ln>
        </p:spPr>
        <p:txBody>
          <a:bodyPr wrap="none">
            <a:spAutoFit/>
          </a:bodyPr>
          <a:lstStyle/>
          <a:p>
            <a:r>
              <a:rPr lang="en-US" altLang="zh-TW"/>
              <a:t>C</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Rectangle 13"/>
          <p:cNvSpPr>
            <a:spLocks noGrp="1" noChangeArrowheads="1"/>
          </p:cNvSpPr>
          <p:nvPr>
            <p:ph type="title"/>
          </p:nvPr>
        </p:nvSpPr>
        <p:spPr/>
        <p:txBody>
          <a:bodyPr/>
          <a:lstStyle/>
          <a:p>
            <a:pPr eaLnBrk="1" hangingPunct="1"/>
            <a:r>
              <a:rPr lang="en-US" altLang="zh-TW" sz="3600" b="1" dirty="0" smtClean="0">
                <a:solidFill>
                  <a:schemeClr val="tx2"/>
                </a:solidFill>
              </a:rPr>
              <a:t>Power and Energy Storing in Capacitor</a:t>
            </a:r>
          </a:p>
        </p:txBody>
      </p:sp>
      <p:graphicFrame>
        <p:nvGraphicFramePr>
          <p:cNvPr id="6146" name="Object 4"/>
          <p:cNvGraphicFramePr>
            <a:graphicFrameLocks noChangeAspect="1"/>
          </p:cNvGraphicFramePr>
          <p:nvPr/>
        </p:nvGraphicFramePr>
        <p:xfrm>
          <a:off x="755650" y="1412875"/>
          <a:ext cx="2781300" cy="811213"/>
        </p:xfrm>
        <a:graphic>
          <a:graphicData uri="http://schemas.openxmlformats.org/presentationml/2006/ole">
            <p:oleObj spid="_x0000_s6146" name="Equation" r:id="rId3" imgW="927000" imgH="393480" progId="Equation.3">
              <p:embed/>
            </p:oleObj>
          </a:graphicData>
        </a:graphic>
      </p:graphicFrame>
      <p:graphicFrame>
        <p:nvGraphicFramePr>
          <p:cNvPr id="6147" name="Object 5"/>
          <p:cNvGraphicFramePr>
            <a:graphicFrameLocks noChangeAspect="1"/>
          </p:cNvGraphicFramePr>
          <p:nvPr/>
        </p:nvGraphicFramePr>
        <p:xfrm>
          <a:off x="0" y="2417763"/>
          <a:ext cx="7997825" cy="939800"/>
        </p:xfrm>
        <a:graphic>
          <a:graphicData uri="http://schemas.openxmlformats.org/presentationml/2006/ole">
            <p:oleObj spid="_x0000_s6147" name="方程式" r:id="rId4" imgW="8001000" imgH="939600" progId="Equation.3">
              <p:embed/>
            </p:oleObj>
          </a:graphicData>
        </a:graphic>
      </p:graphicFrame>
      <p:graphicFrame>
        <p:nvGraphicFramePr>
          <p:cNvPr id="6148" name="Object 6"/>
          <p:cNvGraphicFramePr>
            <a:graphicFrameLocks noChangeAspect="1"/>
          </p:cNvGraphicFramePr>
          <p:nvPr/>
        </p:nvGraphicFramePr>
        <p:xfrm>
          <a:off x="665163" y="3716338"/>
          <a:ext cx="3094037" cy="914400"/>
        </p:xfrm>
        <a:graphic>
          <a:graphicData uri="http://schemas.openxmlformats.org/presentationml/2006/ole">
            <p:oleObj spid="_x0000_s6148" name="方程式" r:id="rId5" imgW="965160" imgH="393480" progId="Equation.3">
              <p:embed/>
            </p:oleObj>
          </a:graphicData>
        </a:graphic>
      </p:graphicFrame>
      <p:graphicFrame>
        <p:nvGraphicFramePr>
          <p:cNvPr id="6149" name="Object 7"/>
          <p:cNvGraphicFramePr>
            <a:graphicFrameLocks noChangeAspect="1"/>
          </p:cNvGraphicFramePr>
          <p:nvPr/>
        </p:nvGraphicFramePr>
        <p:xfrm>
          <a:off x="679450" y="4918075"/>
          <a:ext cx="2362200" cy="863600"/>
        </p:xfrm>
        <a:graphic>
          <a:graphicData uri="http://schemas.openxmlformats.org/presentationml/2006/ole">
            <p:oleObj spid="_x0000_s6149" name="方程式" r:id="rId6" imgW="787320" imgH="419040" progId="Equation.3">
              <p:embed/>
            </p:oleObj>
          </a:graphicData>
        </a:graphic>
      </p:graphicFrame>
      <p:graphicFrame>
        <p:nvGraphicFramePr>
          <p:cNvPr id="6150" name="Object 9"/>
          <p:cNvGraphicFramePr>
            <a:graphicFrameLocks noChangeAspect="1"/>
          </p:cNvGraphicFramePr>
          <p:nvPr/>
        </p:nvGraphicFramePr>
        <p:xfrm>
          <a:off x="4211638" y="3946525"/>
          <a:ext cx="1905000" cy="419100"/>
        </p:xfrm>
        <a:graphic>
          <a:graphicData uri="http://schemas.openxmlformats.org/presentationml/2006/ole">
            <p:oleObj spid="_x0000_s6150" name="Equation" r:id="rId7" imgW="761760" imgH="203040" progId="Equation.3">
              <p:embed/>
            </p:oleObj>
          </a:graphicData>
        </a:graphic>
      </p:graphicFrame>
      <p:sp>
        <p:nvSpPr>
          <p:cNvPr id="6152" name="Line 26"/>
          <p:cNvSpPr>
            <a:spLocks noChangeShapeType="1"/>
          </p:cNvSpPr>
          <p:nvPr/>
        </p:nvSpPr>
        <p:spPr bwMode="auto">
          <a:xfrm>
            <a:off x="7113588" y="3913188"/>
            <a:ext cx="1368425" cy="0"/>
          </a:xfrm>
          <a:prstGeom prst="line">
            <a:avLst/>
          </a:prstGeom>
          <a:noFill/>
          <a:ln w="9525">
            <a:solidFill>
              <a:schemeClr val="tx1"/>
            </a:solidFill>
            <a:round/>
            <a:headEnd/>
            <a:tailEnd/>
          </a:ln>
        </p:spPr>
        <p:txBody>
          <a:bodyPr/>
          <a:lstStyle/>
          <a:p>
            <a:endParaRPr lang="en-US"/>
          </a:p>
        </p:txBody>
      </p:sp>
      <p:sp>
        <p:nvSpPr>
          <p:cNvPr id="6153" name="Line 27"/>
          <p:cNvSpPr>
            <a:spLocks noChangeShapeType="1"/>
          </p:cNvSpPr>
          <p:nvPr/>
        </p:nvSpPr>
        <p:spPr bwMode="auto">
          <a:xfrm>
            <a:off x="7113588" y="5568950"/>
            <a:ext cx="1368425" cy="0"/>
          </a:xfrm>
          <a:prstGeom prst="line">
            <a:avLst/>
          </a:prstGeom>
          <a:noFill/>
          <a:ln w="9525">
            <a:solidFill>
              <a:schemeClr val="tx1"/>
            </a:solidFill>
            <a:round/>
            <a:headEnd/>
            <a:tailEnd/>
          </a:ln>
        </p:spPr>
        <p:txBody>
          <a:bodyPr/>
          <a:lstStyle/>
          <a:p>
            <a:endParaRPr lang="en-US"/>
          </a:p>
        </p:txBody>
      </p:sp>
      <p:sp>
        <p:nvSpPr>
          <p:cNvPr id="6154" name="Line 28"/>
          <p:cNvSpPr>
            <a:spLocks noChangeShapeType="1"/>
          </p:cNvSpPr>
          <p:nvPr/>
        </p:nvSpPr>
        <p:spPr bwMode="auto">
          <a:xfrm>
            <a:off x="8482013" y="3913188"/>
            <a:ext cx="0" cy="574675"/>
          </a:xfrm>
          <a:prstGeom prst="line">
            <a:avLst/>
          </a:prstGeom>
          <a:noFill/>
          <a:ln w="9525">
            <a:solidFill>
              <a:schemeClr val="tx1"/>
            </a:solidFill>
            <a:round/>
            <a:headEnd/>
            <a:tailEnd/>
          </a:ln>
        </p:spPr>
        <p:txBody>
          <a:bodyPr/>
          <a:lstStyle/>
          <a:p>
            <a:endParaRPr lang="en-US"/>
          </a:p>
        </p:txBody>
      </p:sp>
      <p:sp>
        <p:nvSpPr>
          <p:cNvPr id="6155" name="Line 29"/>
          <p:cNvSpPr>
            <a:spLocks noChangeShapeType="1"/>
          </p:cNvSpPr>
          <p:nvPr/>
        </p:nvSpPr>
        <p:spPr bwMode="auto">
          <a:xfrm>
            <a:off x="8337550" y="4487863"/>
            <a:ext cx="287338" cy="0"/>
          </a:xfrm>
          <a:prstGeom prst="line">
            <a:avLst/>
          </a:prstGeom>
          <a:noFill/>
          <a:ln w="9525">
            <a:solidFill>
              <a:schemeClr val="tx1"/>
            </a:solidFill>
            <a:round/>
            <a:headEnd/>
            <a:tailEnd/>
          </a:ln>
        </p:spPr>
        <p:txBody>
          <a:bodyPr/>
          <a:lstStyle/>
          <a:p>
            <a:endParaRPr lang="en-US"/>
          </a:p>
        </p:txBody>
      </p:sp>
      <p:sp>
        <p:nvSpPr>
          <p:cNvPr id="6156" name="Line 30"/>
          <p:cNvSpPr>
            <a:spLocks noChangeShapeType="1"/>
          </p:cNvSpPr>
          <p:nvPr/>
        </p:nvSpPr>
        <p:spPr bwMode="auto">
          <a:xfrm>
            <a:off x="8337550" y="4632325"/>
            <a:ext cx="287338" cy="0"/>
          </a:xfrm>
          <a:prstGeom prst="line">
            <a:avLst/>
          </a:prstGeom>
          <a:noFill/>
          <a:ln w="9525">
            <a:solidFill>
              <a:schemeClr val="tx1"/>
            </a:solidFill>
            <a:round/>
            <a:headEnd/>
            <a:tailEnd/>
          </a:ln>
        </p:spPr>
        <p:txBody>
          <a:bodyPr/>
          <a:lstStyle/>
          <a:p>
            <a:endParaRPr lang="en-US"/>
          </a:p>
        </p:txBody>
      </p:sp>
      <p:sp>
        <p:nvSpPr>
          <p:cNvPr id="6157" name="Line 31"/>
          <p:cNvSpPr>
            <a:spLocks noChangeShapeType="1"/>
          </p:cNvSpPr>
          <p:nvPr/>
        </p:nvSpPr>
        <p:spPr bwMode="auto">
          <a:xfrm>
            <a:off x="8482013" y="4632325"/>
            <a:ext cx="0" cy="936625"/>
          </a:xfrm>
          <a:prstGeom prst="line">
            <a:avLst/>
          </a:prstGeom>
          <a:noFill/>
          <a:ln w="9525">
            <a:solidFill>
              <a:schemeClr val="tx1"/>
            </a:solidFill>
            <a:round/>
            <a:headEnd/>
            <a:tailEnd/>
          </a:ln>
        </p:spPr>
        <p:txBody>
          <a:bodyPr/>
          <a:lstStyle/>
          <a:p>
            <a:endParaRPr lang="en-US"/>
          </a:p>
        </p:txBody>
      </p:sp>
      <p:sp>
        <p:nvSpPr>
          <p:cNvPr id="6158" name="Text Box 32"/>
          <p:cNvSpPr txBox="1">
            <a:spLocks noChangeArrowheads="1"/>
          </p:cNvSpPr>
          <p:nvPr/>
        </p:nvSpPr>
        <p:spPr bwMode="auto">
          <a:xfrm>
            <a:off x="6877050" y="3860800"/>
            <a:ext cx="317500" cy="366713"/>
          </a:xfrm>
          <a:prstGeom prst="rect">
            <a:avLst/>
          </a:prstGeom>
          <a:noFill/>
          <a:ln w="9525">
            <a:noFill/>
            <a:miter lim="800000"/>
            <a:headEnd/>
            <a:tailEnd/>
          </a:ln>
        </p:spPr>
        <p:txBody>
          <a:bodyPr wrap="none">
            <a:spAutoFit/>
          </a:bodyPr>
          <a:lstStyle/>
          <a:p>
            <a:r>
              <a:rPr lang="en-US" altLang="zh-TW"/>
              <a:t>+</a:t>
            </a:r>
          </a:p>
        </p:txBody>
      </p:sp>
      <p:sp>
        <p:nvSpPr>
          <p:cNvPr id="6159" name="Text Box 33"/>
          <p:cNvSpPr txBox="1">
            <a:spLocks noChangeArrowheads="1"/>
          </p:cNvSpPr>
          <p:nvPr/>
        </p:nvSpPr>
        <p:spPr bwMode="auto">
          <a:xfrm>
            <a:off x="6877050" y="5229225"/>
            <a:ext cx="260350" cy="366713"/>
          </a:xfrm>
          <a:prstGeom prst="rect">
            <a:avLst/>
          </a:prstGeom>
          <a:noFill/>
          <a:ln w="9525">
            <a:noFill/>
            <a:miter lim="800000"/>
            <a:headEnd/>
            <a:tailEnd/>
          </a:ln>
        </p:spPr>
        <p:txBody>
          <a:bodyPr wrap="none">
            <a:spAutoFit/>
          </a:bodyPr>
          <a:lstStyle/>
          <a:p>
            <a:r>
              <a:rPr lang="en-US" altLang="zh-TW"/>
              <a:t>-</a:t>
            </a:r>
          </a:p>
        </p:txBody>
      </p:sp>
      <p:sp>
        <p:nvSpPr>
          <p:cNvPr id="6160" name="Text Box 34"/>
          <p:cNvSpPr txBox="1">
            <a:spLocks noChangeArrowheads="1"/>
          </p:cNvSpPr>
          <p:nvPr/>
        </p:nvSpPr>
        <p:spPr bwMode="auto">
          <a:xfrm>
            <a:off x="6877050" y="4508500"/>
            <a:ext cx="298450" cy="366713"/>
          </a:xfrm>
          <a:prstGeom prst="rect">
            <a:avLst/>
          </a:prstGeom>
          <a:noFill/>
          <a:ln w="9525">
            <a:noFill/>
            <a:miter lim="800000"/>
            <a:headEnd/>
            <a:tailEnd/>
          </a:ln>
        </p:spPr>
        <p:txBody>
          <a:bodyPr wrap="none">
            <a:spAutoFit/>
          </a:bodyPr>
          <a:lstStyle/>
          <a:p>
            <a:r>
              <a:rPr lang="en-US" altLang="zh-TW"/>
              <a:t>v</a:t>
            </a:r>
          </a:p>
        </p:txBody>
      </p:sp>
      <p:sp>
        <p:nvSpPr>
          <p:cNvPr id="6161" name="Line 35"/>
          <p:cNvSpPr>
            <a:spLocks noChangeShapeType="1"/>
          </p:cNvSpPr>
          <p:nvPr/>
        </p:nvSpPr>
        <p:spPr bwMode="auto">
          <a:xfrm>
            <a:off x="7113588" y="3840163"/>
            <a:ext cx="720725" cy="0"/>
          </a:xfrm>
          <a:prstGeom prst="line">
            <a:avLst/>
          </a:prstGeom>
          <a:noFill/>
          <a:ln w="9525">
            <a:solidFill>
              <a:srgbClr val="FF0000"/>
            </a:solidFill>
            <a:round/>
            <a:headEnd/>
            <a:tailEnd type="triangle" w="med" len="med"/>
          </a:ln>
        </p:spPr>
        <p:txBody>
          <a:bodyPr/>
          <a:lstStyle/>
          <a:p>
            <a:endParaRPr lang="en-US"/>
          </a:p>
        </p:txBody>
      </p:sp>
      <p:sp>
        <p:nvSpPr>
          <p:cNvPr id="6162" name="Text Box 36"/>
          <p:cNvSpPr txBox="1">
            <a:spLocks noChangeArrowheads="1"/>
          </p:cNvSpPr>
          <p:nvPr/>
        </p:nvSpPr>
        <p:spPr bwMode="auto">
          <a:xfrm>
            <a:off x="7381875" y="3932238"/>
            <a:ext cx="234950" cy="366712"/>
          </a:xfrm>
          <a:prstGeom prst="rect">
            <a:avLst/>
          </a:prstGeom>
          <a:noFill/>
          <a:ln w="9525">
            <a:noFill/>
            <a:miter lim="800000"/>
            <a:headEnd/>
            <a:tailEnd/>
          </a:ln>
        </p:spPr>
        <p:txBody>
          <a:bodyPr wrap="none">
            <a:spAutoFit/>
          </a:bodyPr>
          <a:lstStyle/>
          <a:p>
            <a:r>
              <a:rPr lang="en-US" altLang="zh-TW">
                <a:solidFill>
                  <a:srgbClr val="FF0000"/>
                </a:solidFill>
              </a:rPr>
              <a:t>i</a:t>
            </a:r>
          </a:p>
        </p:txBody>
      </p:sp>
      <p:sp>
        <p:nvSpPr>
          <p:cNvPr id="6163" name="Text Box 37"/>
          <p:cNvSpPr txBox="1">
            <a:spLocks noChangeArrowheads="1"/>
          </p:cNvSpPr>
          <p:nvPr/>
        </p:nvSpPr>
        <p:spPr bwMode="auto">
          <a:xfrm>
            <a:off x="7885113" y="4437063"/>
            <a:ext cx="349250" cy="366712"/>
          </a:xfrm>
          <a:prstGeom prst="rect">
            <a:avLst/>
          </a:prstGeom>
          <a:noFill/>
          <a:ln w="9525">
            <a:noFill/>
            <a:miter lim="800000"/>
            <a:headEnd/>
            <a:tailEnd/>
          </a:ln>
        </p:spPr>
        <p:txBody>
          <a:bodyPr wrap="none">
            <a:spAutoFit/>
          </a:bodyPr>
          <a:lstStyle/>
          <a:p>
            <a:r>
              <a:rPr lang="en-US" altLang="zh-TW"/>
              <a:t>C</a:t>
            </a:r>
          </a:p>
        </p:txBody>
      </p:sp>
      <p:sp>
        <p:nvSpPr>
          <p:cNvPr id="20" name="TextBox 19"/>
          <p:cNvSpPr txBox="1"/>
          <p:nvPr/>
        </p:nvSpPr>
        <p:spPr>
          <a:xfrm>
            <a:off x="3707904" y="5013176"/>
            <a:ext cx="1368152" cy="461665"/>
          </a:xfrm>
          <a:prstGeom prst="rect">
            <a:avLst/>
          </a:prstGeom>
          <a:noFill/>
        </p:spPr>
        <p:txBody>
          <a:bodyPr wrap="square" rtlCol="0">
            <a:spAutoFit/>
          </a:bodyPr>
          <a:lstStyle/>
          <a:p>
            <a:r>
              <a:rPr lang="en-US" sz="2400" dirty="0" smtClean="0"/>
              <a:t>V=q/c</a:t>
            </a:r>
            <a:endParaRPr lang="en-US" sz="24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5"/>
          <p:cNvSpPr>
            <a:spLocks noGrp="1" noChangeArrowheads="1"/>
          </p:cNvSpPr>
          <p:nvPr>
            <p:ph type="title"/>
          </p:nvPr>
        </p:nvSpPr>
        <p:spPr/>
        <p:txBody>
          <a:bodyPr/>
          <a:lstStyle/>
          <a:p>
            <a:pPr eaLnBrk="1" hangingPunct="1"/>
            <a:r>
              <a:rPr lang="en-US" smtClean="0">
                <a:ea typeface="新細明體" pitchFamily="18" charset="-120"/>
              </a:rPr>
              <a:t>important properties of a capacitor</a:t>
            </a:r>
            <a:endParaRPr lang="en-US" altLang="zh-TW" smtClean="0"/>
          </a:p>
        </p:txBody>
      </p:sp>
      <p:graphicFrame>
        <p:nvGraphicFramePr>
          <p:cNvPr id="7170" name="Object 4"/>
          <p:cNvGraphicFramePr>
            <a:graphicFrameLocks noChangeAspect="1"/>
          </p:cNvGraphicFramePr>
          <p:nvPr>
            <p:ph idx="1"/>
          </p:nvPr>
        </p:nvGraphicFramePr>
        <p:xfrm>
          <a:off x="3995738" y="1341438"/>
          <a:ext cx="1295400" cy="939800"/>
        </p:xfrm>
        <a:graphic>
          <a:graphicData uri="http://schemas.openxmlformats.org/presentationml/2006/ole">
            <p:oleObj spid="_x0000_s7170" name="方程式" r:id="rId3" imgW="1295280" imgH="939600" progId="Equation.3">
              <p:embed/>
            </p:oleObj>
          </a:graphicData>
        </a:graphic>
      </p:graphicFrame>
      <p:sp>
        <p:nvSpPr>
          <p:cNvPr id="7172" name="Rectangle 8"/>
          <p:cNvSpPr>
            <a:spLocks noChangeArrowheads="1"/>
          </p:cNvSpPr>
          <p:nvPr/>
        </p:nvSpPr>
        <p:spPr bwMode="auto">
          <a:xfrm>
            <a:off x="468313" y="2349500"/>
            <a:ext cx="8229600" cy="4508500"/>
          </a:xfrm>
          <a:prstGeom prst="rect">
            <a:avLst/>
          </a:prstGeom>
          <a:noFill/>
          <a:ln w="9525">
            <a:noFill/>
            <a:miter lim="800000"/>
            <a:headEnd/>
            <a:tailEnd/>
          </a:ln>
        </p:spPr>
        <p:txBody>
          <a:bodyPr/>
          <a:lstStyle/>
          <a:p>
            <a:pPr marL="342900" indent="-342900" algn="just">
              <a:spcBef>
                <a:spcPct val="20000"/>
              </a:spcBef>
              <a:buFontTx/>
              <a:buChar char="•"/>
            </a:pPr>
            <a:endParaRPr lang="en-US" altLang="zh-TW" sz="2800" dirty="0">
              <a:latin typeface="Times New Roman" pitchFamily="18" charset="0"/>
            </a:endParaRPr>
          </a:p>
          <a:p>
            <a:pPr marL="342900" indent="-342900" algn="just">
              <a:spcBef>
                <a:spcPct val="20000"/>
              </a:spcBef>
              <a:buFontTx/>
              <a:buChar char="•"/>
            </a:pPr>
            <a:r>
              <a:rPr lang="en-US" altLang="zh-TW" sz="2800" dirty="0">
                <a:latin typeface="Times New Roman" pitchFamily="18" charset="0"/>
              </a:rPr>
              <a:t>when </a:t>
            </a:r>
            <a:r>
              <a:rPr lang="en-US" altLang="zh-TW" sz="2800" b="1" dirty="0">
                <a:solidFill>
                  <a:schemeClr val="hlink"/>
                </a:solidFill>
                <a:latin typeface="Times New Roman" pitchFamily="18" charset="0"/>
              </a:rPr>
              <a:t>v is a constant voltage</a:t>
            </a:r>
            <a:r>
              <a:rPr lang="en-US" altLang="zh-TW" sz="2800" dirty="0">
                <a:latin typeface="Times New Roman" pitchFamily="18" charset="0"/>
              </a:rPr>
              <a:t>, then </a:t>
            </a:r>
            <a:r>
              <a:rPr lang="en-US" altLang="zh-TW" sz="2800" dirty="0" err="1">
                <a:latin typeface="Times New Roman" pitchFamily="18" charset="0"/>
              </a:rPr>
              <a:t>i</a:t>
            </a:r>
            <a:r>
              <a:rPr lang="en-US" altLang="zh-TW" sz="2800" dirty="0">
                <a:latin typeface="Times New Roman" pitchFamily="18" charset="0"/>
              </a:rPr>
              <a:t>=0; a constant voltage across a capacitor creates no current through the capacitor, the capacitor in this case is the same as an </a:t>
            </a:r>
            <a:r>
              <a:rPr lang="en-US" altLang="zh-TW" sz="2800" b="1" dirty="0">
                <a:solidFill>
                  <a:schemeClr val="hlink"/>
                </a:solidFill>
                <a:latin typeface="Times New Roman" pitchFamily="18" charset="0"/>
              </a:rPr>
              <a:t>open circuit</a:t>
            </a:r>
            <a:r>
              <a:rPr lang="en-US" altLang="zh-TW" sz="2800" dirty="0">
                <a:latin typeface="Times New Roman" pitchFamily="18" charset="0"/>
              </a:rPr>
              <a:t>.</a:t>
            </a:r>
          </a:p>
          <a:p>
            <a:pPr marL="342900" indent="-342900" algn="just">
              <a:spcBef>
                <a:spcPct val="20000"/>
              </a:spcBef>
              <a:buFontTx/>
              <a:buChar char="•"/>
            </a:pPr>
            <a:r>
              <a:rPr lang="en-US" altLang="zh-TW" sz="2800" dirty="0">
                <a:latin typeface="Times New Roman" pitchFamily="18" charset="0"/>
              </a:rPr>
              <a:t>A capacitor is an open circuit to dc.</a:t>
            </a:r>
          </a:p>
          <a:p>
            <a:pPr marL="342900" indent="-342900" algn="just">
              <a:spcBef>
                <a:spcPct val="20000"/>
              </a:spcBef>
            </a:pPr>
            <a:r>
              <a:rPr lang="en-US" altLang="zh-TW" sz="2800" dirty="0">
                <a:latin typeface="Times New Roman" pitchFamily="18" charset="0"/>
              </a:rPr>
              <a:t>    However, if a battery (dc voltage) is connected                     across a capacitor, the capacitor charges.</a:t>
            </a:r>
          </a:p>
        </p:txBody>
      </p:sp>
      <p:sp>
        <p:nvSpPr>
          <p:cNvPr id="7173" name="Line 9"/>
          <p:cNvSpPr>
            <a:spLocks noChangeShapeType="1"/>
          </p:cNvSpPr>
          <p:nvPr/>
        </p:nvSpPr>
        <p:spPr bwMode="auto">
          <a:xfrm>
            <a:off x="7308850" y="1241425"/>
            <a:ext cx="1368425" cy="0"/>
          </a:xfrm>
          <a:prstGeom prst="line">
            <a:avLst/>
          </a:prstGeom>
          <a:noFill/>
          <a:ln w="9525">
            <a:solidFill>
              <a:schemeClr val="tx1"/>
            </a:solidFill>
            <a:round/>
            <a:headEnd/>
            <a:tailEnd/>
          </a:ln>
        </p:spPr>
        <p:txBody>
          <a:bodyPr/>
          <a:lstStyle/>
          <a:p>
            <a:endParaRPr lang="en-US"/>
          </a:p>
        </p:txBody>
      </p:sp>
      <p:sp>
        <p:nvSpPr>
          <p:cNvPr id="7174" name="Line 10"/>
          <p:cNvSpPr>
            <a:spLocks noChangeShapeType="1"/>
          </p:cNvSpPr>
          <p:nvPr/>
        </p:nvSpPr>
        <p:spPr bwMode="auto">
          <a:xfrm>
            <a:off x="7308850" y="2897188"/>
            <a:ext cx="1368425" cy="0"/>
          </a:xfrm>
          <a:prstGeom prst="line">
            <a:avLst/>
          </a:prstGeom>
          <a:noFill/>
          <a:ln w="9525">
            <a:solidFill>
              <a:schemeClr val="tx1"/>
            </a:solidFill>
            <a:round/>
            <a:headEnd/>
            <a:tailEnd/>
          </a:ln>
        </p:spPr>
        <p:txBody>
          <a:bodyPr/>
          <a:lstStyle/>
          <a:p>
            <a:endParaRPr lang="en-US"/>
          </a:p>
        </p:txBody>
      </p:sp>
      <p:sp>
        <p:nvSpPr>
          <p:cNvPr id="7175" name="Line 11"/>
          <p:cNvSpPr>
            <a:spLocks noChangeShapeType="1"/>
          </p:cNvSpPr>
          <p:nvPr/>
        </p:nvSpPr>
        <p:spPr bwMode="auto">
          <a:xfrm>
            <a:off x="8677275" y="1241425"/>
            <a:ext cx="0" cy="574675"/>
          </a:xfrm>
          <a:prstGeom prst="line">
            <a:avLst/>
          </a:prstGeom>
          <a:noFill/>
          <a:ln w="9525">
            <a:solidFill>
              <a:schemeClr val="tx1"/>
            </a:solidFill>
            <a:round/>
            <a:headEnd/>
            <a:tailEnd/>
          </a:ln>
        </p:spPr>
        <p:txBody>
          <a:bodyPr/>
          <a:lstStyle/>
          <a:p>
            <a:endParaRPr lang="en-US"/>
          </a:p>
        </p:txBody>
      </p:sp>
      <p:sp>
        <p:nvSpPr>
          <p:cNvPr id="7176" name="Line 12"/>
          <p:cNvSpPr>
            <a:spLocks noChangeShapeType="1"/>
          </p:cNvSpPr>
          <p:nvPr/>
        </p:nvSpPr>
        <p:spPr bwMode="auto">
          <a:xfrm>
            <a:off x="8532813" y="1816100"/>
            <a:ext cx="287337" cy="0"/>
          </a:xfrm>
          <a:prstGeom prst="line">
            <a:avLst/>
          </a:prstGeom>
          <a:noFill/>
          <a:ln w="9525">
            <a:solidFill>
              <a:schemeClr val="tx1"/>
            </a:solidFill>
            <a:round/>
            <a:headEnd/>
            <a:tailEnd/>
          </a:ln>
        </p:spPr>
        <p:txBody>
          <a:bodyPr/>
          <a:lstStyle/>
          <a:p>
            <a:endParaRPr lang="en-US"/>
          </a:p>
        </p:txBody>
      </p:sp>
      <p:sp>
        <p:nvSpPr>
          <p:cNvPr id="7177" name="Line 13"/>
          <p:cNvSpPr>
            <a:spLocks noChangeShapeType="1"/>
          </p:cNvSpPr>
          <p:nvPr/>
        </p:nvSpPr>
        <p:spPr bwMode="auto">
          <a:xfrm>
            <a:off x="8532813" y="1960563"/>
            <a:ext cx="287337" cy="0"/>
          </a:xfrm>
          <a:prstGeom prst="line">
            <a:avLst/>
          </a:prstGeom>
          <a:noFill/>
          <a:ln w="9525">
            <a:solidFill>
              <a:schemeClr val="tx1"/>
            </a:solidFill>
            <a:round/>
            <a:headEnd/>
            <a:tailEnd/>
          </a:ln>
        </p:spPr>
        <p:txBody>
          <a:bodyPr/>
          <a:lstStyle/>
          <a:p>
            <a:endParaRPr lang="en-US"/>
          </a:p>
        </p:txBody>
      </p:sp>
      <p:sp>
        <p:nvSpPr>
          <p:cNvPr id="7178" name="Line 14"/>
          <p:cNvSpPr>
            <a:spLocks noChangeShapeType="1"/>
          </p:cNvSpPr>
          <p:nvPr/>
        </p:nvSpPr>
        <p:spPr bwMode="auto">
          <a:xfrm>
            <a:off x="8677275" y="1960563"/>
            <a:ext cx="0" cy="936625"/>
          </a:xfrm>
          <a:prstGeom prst="line">
            <a:avLst/>
          </a:prstGeom>
          <a:noFill/>
          <a:ln w="9525">
            <a:solidFill>
              <a:schemeClr val="tx1"/>
            </a:solidFill>
            <a:round/>
            <a:headEnd/>
            <a:tailEnd/>
          </a:ln>
        </p:spPr>
        <p:txBody>
          <a:bodyPr/>
          <a:lstStyle/>
          <a:p>
            <a:endParaRPr lang="en-US"/>
          </a:p>
        </p:txBody>
      </p:sp>
      <p:sp>
        <p:nvSpPr>
          <p:cNvPr id="7179" name="Text Box 15"/>
          <p:cNvSpPr txBox="1">
            <a:spLocks noChangeArrowheads="1"/>
          </p:cNvSpPr>
          <p:nvPr/>
        </p:nvSpPr>
        <p:spPr bwMode="auto">
          <a:xfrm>
            <a:off x="7072313" y="1189038"/>
            <a:ext cx="317500" cy="366712"/>
          </a:xfrm>
          <a:prstGeom prst="rect">
            <a:avLst/>
          </a:prstGeom>
          <a:noFill/>
          <a:ln w="9525">
            <a:noFill/>
            <a:miter lim="800000"/>
            <a:headEnd/>
            <a:tailEnd/>
          </a:ln>
        </p:spPr>
        <p:txBody>
          <a:bodyPr wrap="none">
            <a:spAutoFit/>
          </a:bodyPr>
          <a:lstStyle/>
          <a:p>
            <a:r>
              <a:rPr lang="en-US" altLang="zh-TW"/>
              <a:t>+</a:t>
            </a:r>
          </a:p>
        </p:txBody>
      </p:sp>
      <p:sp>
        <p:nvSpPr>
          <p:cNvPr id="7180" name="Text Box 16"/>
          <p:cNvSpPr txBox="1">
            <a:spLocks noChangeArrowheads="1"/>
          </p:cNvSpPr>
          <p:nvPr/>
        </p:nvSpPr>
        <p:spPr bwMode="auto">
          <a:xfrm>
            <a:off x="7072313" y="2557463"/>
            <a:ext cx="260350" cy="366712"/>
          </a:xfrm>
          <a:prstGeom prst="rect">
            <a:avLst/>
          </a:prstGeom>
          <a:noFill/>
          <a:ln w="9525">
            <a:noFill/>
            <a:miter lim="800000"/>
            <a:headEnd/>
            <a:tailEnd/>
          </a:ln>
        </p:spPr>
        <p:txBody>
          <a:bodyPr wrap="none">
            <a:spAutoFit/>
          </a:bodyPr>
          <a:lstStyle/>
          <a:p>
            <a:r>
              <a:rPr lang="en-US" altLang="zh-TW"/>
              <a:t>-</a:t>
            </a:r>
          </a:p>
        </p:txBody>
      </p:sp>
      <p:sp>
        <p:nvSpPr>
          <p:cNvPr id="7181" name="Text Box 17"/>
          <p:cNvSpPr txBox="1">
            <a:spLocks noChangeArrowheads="1"/>
          </p:cNvSpPr>
          <p:nvPr/>
        </p:nvSpPr>
        <p:spPr bwMode="auto">
          <a:xfrm>
            <a:off x="7072313" y="1836738"/>
            <a:ext cx="298450" cy="366712"/>
          </a:xfrm>
          <a:prstGeom prst="rect">
            <a:avLst/>
          </a:prstGeom>
          <a:noFill/>
          <a:ln w="9525">
            <a:noFill/>
            <a:miter lim="800000"/>
            <a:headEnd/>
            <a:tailEnd/>
          </a:ln>
        </p:spPr>
        <p:txBody>
          <a:bodyPr wrap="none">
            <a:spAutoFit/>
          </a:bodyPr>
          <a:lstStyle/>
          <a:p>
            <a:r>
              <a:rPr lang="en-US" altLang="zh-TW"/>
              <a:t>v</a:t>
            </a:r>
          </a:p>
        </p:txBody>
      </p:sp>
      <p:sp>
        <p:nvSpPr>
          <p:cNvPr id="7182" name="Line 18"/>
          <p:cNvSpPr>
            <a:spLocks noChangeShapeType="1"/>
          </p:cNvSpPr>
          <p:nvPr/>
        </p:nvSpPr>
        <p:spPr bwMode="auto">
          <a:xfrm>
            <a:off x="7308850" y="1168400"/>
            <a:ext cx="720725" cy="0"/>
          </a:xfrm>
          <a:prstGeom prst="line">
            <a:avLst/>
          </a:prstGeom>
          <a:noFill/>
          <a:ln w="9525">
            <a:solidFill>
              <a:srgbClr val="FF0000"/>
            </a:solidFill>
            <a:round/>
            <a:headEnd/>
            <a:tailEnd type="triangle" w="med" len="med"/>
          </a:ln>
        </p:spPr>
        <p:txBody>
          <a:bodyPr/>
          <a:lstStyle/>
          <a:p>
            <a:endParaRPr lang="en-US"/>
          </a:p>
        </p:txBody>
      </p:sp>
      <p:sp>
        <p:nvSpPr>
          <p:cNvPr id="7183" name="Text Box 19"/>
          <p:cNvSpPr txBox="1">
            <a:spLocks noChangeArrowheads="1"/>
          </p:cNvSpPr>
          <p:nvPr/>
        </p:nvSpPr>
        <p:spPr bwMode="auto">
          <a:xfrm>
            <a:off x="7577138" y="1260475"/>
            <a:ext cx="234950" cy="366713"/>
          </a:xfrm>
          <a:prstGeom prst="rect">
            <a:avLst/>
          </a:prstGeom>
          <a:noFill/>
          <a:ln w="9525">
            <a:noFill/>
            <a:miter lim="800000"/>
            <a:headEnd/>
            <a:tailEnd/>
          </a:ln>
        </p:spPr>
        <p:txBody>
          <a:bodyPr wrap="none">
            <a:spAutoFit/>
          </a:bodyPr>
          <a:lstStyle/>
          <a:p>
            <a:r>
              <a:rPr lang="en-US" altLang="zh-TW">
                <a:solidFill>
                  <a:srgbClr val="FF0000"/>
                </a:solidFill>
              </a:rPr>
              <a:t>i</a:t>
            </a:r>
          </a:p>
        </p:txBody>
      </p:sp>
      <p:sp>
        <p:nvSpPr>
          <p:cNvPr id="7184" name="Text Box 20"/>
          <p:cNvSpPr txBox="1">
            <a:spLocks noChangeArrowheads="1"/>
          </p:cNvSpPr>
          <p:nvPr/>
        </p:nvSpPr>
        <p:spPr bwMode="auto">
          <a:xfrm>
            <a:off x="8080375" y="1765300"/>
            <a:ext cx="349250" cy="366713"/>
          </a:xfrm>
          <a:prstGeom prst="rect">
            <a:avLst/>
          </a:prstGeom>
          <a:noFill/>
          <a:ln w="9525">
            <a:noFill/>
            <a:miter lim="800000"/>
            <a:headEnd/>
            <a:tailEnd/>
          </a:ln>
        </p:spPr>
        <p:txBody>
          <a:bodyPr wrap="none">
            <a:spAutoFit/>
          </a:bodyPr>
          <a:lstStyle/>
          <a:p>
            <a:r>
              <a:rPr lang="en-US" altLang="zh-TW"/>
              <a:t>C</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pPr algn="just"/>
            <a:r>
              <a:rPr lang="en-US" sz="2800" dirty="0" smtClean="0">
                <a:ea typeface="新細明體" pitchFamily="18" charset="-120"/>
              </a:rPr>
              <a:t>The derivative of a time-varying quantity is the instantaneous rate of change of that quantity. </a:t>
            </a:r>
            <a:br>
              <a:rPr lang="en-US" sz="2800" dirty="0" smtClean="0">
                <a:ea typeface="新細明體" pitchFamily="18" charset="-120"/>
              </a:rPr>
            </a:br>
            <a:endParaRPr lang="en-US" sz="2800" dirty="0" smtClean="0">
              <a:ea typeface="新細明體" pitchFamily="18" charset="-120"/>
            </a:endParaRPr>
          </a:p>
        </p:txBody>
      </p:sp>
      <p:sp>
        <p:nvSpPr>
          <p:cNvPr id="8196" name="Content Placeholder 2"/>
          <p:cNvSpPr>
            <a:spLocks noGrp="1"/>
          </p:cNvSpPr>
          <p:nvPr>
            <p:ph idx="1"/>
          </p:nvPr>
        </p:nvSpPr>
        <p:spPr>
          <a:xfrm>
            <a:off x="179388" y="1600200"/>
            <a:ext cx="8785225" cy="4525963"/>
          </a:xfrm>
        </p:spPr>
        <p:txBody>
          <a:bodyPr/>
          <a:lstStyle/>
          <a:p>
            <a:pPr algn="just"/>
            <a:r>
              <a:rPr lang="en-US" dirty="0" smtClean="0">
                <a:ea typeface="新細明體" pitchFamily="18" charset="-120"/>
              </a:rPr>
              <a:t>The voltage on the capacitor must be continuous</a:t>
            </a:r>
          </a:p>
          <a:p>
            <a:pPr algn="just"/>
            <a:r>
              <a:rPr lang="en-US" altLang="zh-TW" dirty="0" smtClean="0"/>
              <a:t>The voltage on a capacitor cannot change abruptly.</a:t>
            </a:r>
            <a:endParaRPr lang="en-US" dirty="0" smtClean="0">
              <a:ea typeface="新細明體" pitchFamily="18" charset="-120"/>
            </a:endParaRPr>
          </a:p>
          <a:p>
            <a:pPr algn="just"/>
            <a:endParaRPr lang="en-US" altLang="zh-TW" dirty="0" smtClean="0">
              <a:latin typeface="Times New Roman" pitchFamily="18" charset="0"/>
            </a:endParaRPr>
          </a:p>
          <a:p>
            <a:pPr algn="just"/>
            <a:r>
              <a:rPr lang="en-US" altLang="zh-TW" dirty="0" smtClean="0">
                <a:latin typeface="Times New Roman" pitchFamily="18" charset="0"/>
              </a:rPr>
              <a:t>If v is abruptly changed, then the current will have an infinite value that is practically impossible. Hence, a capacitor is impossible to have </a:t>
            </a:r>
            <a:r>
              <a:rPr lang="en-US" altLang="zh-TW" b="1" dirty="0" smtClean="0">
                <a:solidFill>
                  <a:schemeClr val="hlink"/>
                </a:solidFill>
                <a:latin typeface="Times New Roman" pitchFamily="18" charset="0"/>
              </a:rPr>
              <a:t>an abrupt change in its voltage</a:t>
            </a:r>
            <a:r>
              <a:rPr lang="en-US" altLang="zh-TW" dirty="0" smtClean="0">
                <a:latin typeface="Times New Roman" pitchFamily="18" charset="0"/>
              </a:rPr>
              <a:t> except an infinite current is applied.</a:t>
            </a:r>
          </a:p>
          <a:p>
            <a:endParaRPr lang="en-US" dirty="0" smtClean="0">
              <a:ea typeface="新細明體" pitchFamily="18" charset="-120"/>
            </a:endParaRPr>
          </a:p>
        </p:txBody>
      </p:sp>
      <p:graphicFrame>
        <p:nvGraphicFramePr>
          <p:cNvPr id="8194" name="Object 4"/>
          <p:cNvGraphicFramePr>
            <a:graphicFrameLocks noChangeAspect="1"/>
          </p:cNvGraphicFramePr>
          <p:nvPr/>
        </p:nvGraphicFramePr>
        <p:xfrm>
          <a:off x="3635375" y="2924175"/>
          <a:ext cx="1295400" cy="939800"/>
        </p:xfrm>
        <a:graphic>
          <a:graphicData uri="http://schemas.openxmlformats.org/presentationml/2006/ole">
            <p:oleObj spid="_x0000_s8194" name="方程式" r:id="rId3" imgW="1295280" imgH="939600" progId="Equation.3">
              <p:embed/>
            </p:oleObj>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endParaRPr lang="en-US" altLang="zh-TW" smtClean="0"/>
          </a:p>
        </p:txBody>
      </p:sp>
      <p:sp>
        <p:nvSpPr>
          <p:cNvPr id="53251" name="Rectangle 3"/>
          <p:cNvSpPr>
            <a:spLocks noGrp="1" noChangeArrowheads="1"/>
          </p:cNvSpPr>
          <p:nvPr>
            <p:ph idx="1"/>
          </p:nvPr>
        </p:nvSpPr>
        <p:spPr/>
        <p:txBody>
          <a:bodyPr/>
          <a:lstStyle/>
          <a:p>
            <a:pPr algn="just"/>
            <a:r>
              <a:rPr lang="en-US" sz="2800" smtClean="0">
                <a:ea typeface="新細明體" pitchFamily="18" charset="-120"/>
              </a:rPr>
              <a:t>For example, the voltage across a capacitor may take the form shown in Fig (a), whereas it is not physically possible for the capacitor voltage to take the form shown in Fig. (b) because of the abrupt change. Conversely, the current through a capacitor can change instantaneously.</a:t>
            </a:r>
            <a:endParaRPr lang="en-US" altLang="zh-TW" sz="2800" smtClean="0"/>
          </a:p>
        </p:txBody>
      </p:sp>
      <p:sp>
        <p:nvSpPr>
          <p:cNvPr id="53252" name="Rectangle 4" descr="aLe77183_06007"/>
          <p:cNvSpPr>
            <a:spLocks noGrp="1" noChangeAspect="1" noChangeArrowheads="1"/>
          </p:cNvSpPr>
          <p:nvPr isPhoto="1"/>
        </p:nvSpPr>
        <p:spPr bwMode="auto">
          <a:xfrm>
            <a:off x="2051050" y="4273550"/>
            <a:ext cx="5184775" cy="2584450"/>
          </a:xfrm>
          <a:prstGeom prst="rect">
            <a:avLst/>
          </a:prstGeom>
          <a:blipFill dpi="0" rotWithShape="1">
            <a:blip r:embed="rId2" cstate="print"/>
            <a:srcRect/>
            <a:stretch>
              <a:fillRect/>
            </a:stretch>
          </a:blipFill>
          <a:ln w="76200">
            <a:noFill/>
            <a:miter lim="800000"/>
            <a:headEnd/>
            <a:tailEnd/>
          </a:ln>
        </p:spPr>
        <p:txBody>
          <a:bodyPr/>
          <a:lstStyle/>
          <a:p>
            <a:endParaRPr lang="en-US"/>
          </a:p>
        </p:txBody>
      </p:sp>
      <p:sp>
        <p:nvSpPr>
          <p:cNvPr id="53253" name="Text Box 6"/>
          <p:cNvSpPr txBox="1">
            <a:spLocks noChangeArrowheads="1"/>
          </p:cNvSpPr>
          <p:nvPr/>
        </p:nvSpPr>
        <p:spPr bwMode="auto">
          <a:xfrm>
            <a:off x="7092950" y="6165850"/>
            <a:ext cx="1670050" cy="366713"/>
          </a:xfrm>
          <a:prstGeom prst="rect">
            <a:avLst/>
          </a:prstGeom>
          <a:noFill/>
          <a:ln w="9525">
            <a:noFill/>
            <a:miter lim="800000"/>
            <a:headEnd/>
            <a:tailEnd/>
          </a:ln>
        </p:spPr>
        <p:txBody>
          <a:bodyPr wrap="none">
            <a:spAutoFit/>
          </a:bodyPr>
          <a:lstStyle/>
          <a:p>
            <a:r>
              <a:rPr lang="en-US" altLang="zh-TW"/>
              <a:t>Abrupt change</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1"/>
          <p:cNvSpPr>
            <a:spLocks noGrp="1"/>
          </p:cNvSpPr>
          <p:nvPr>
            <p:ph type="title"/>
          </p:nvPr>
        </p:nvSpPr>
        <p:spPr/>
        <p:txBody>
          <a:bodyPr/>
          <a:lstStyle/>
          <a:p>
            <a:endParaRPr lang="en-US" smtClean="0">
              <a:ea typeface="新細明體" pitchFamily="18" charset="-120"/>
            </a:endParaRPr>
          </a:p>
        </p:txBody>
      </p:sp>
      <p:sp>
        <p:nvSpPr>
          <p:cNvPr id="9220" name="Content Placeholder 2"/>
          <p:cNvSpPr>
            <a:spLocks noGrp="1"/>
          </p:cNvSpPr>
          <p:nvPr>
            <p:ph idx="1"/>
          </p:nvPr>
        </p:nvSpPr>
        <p:spPr/>
        <p:txBody>
          <a:bodyPr/>
          <a:lstStyle/>
          <a:p>
            <a:pPr algn="just">
              <a:buFont typeface="Arial" charset="0"/>
              <a:buNone/>
            </a:pPr>
            <a:r>
              <a:rPr lang="en-US" sz="2800" smtClean="0">
                <a:ea typeface="新細明體" pitchFamily="18" charset="-120"/>
              </a:rPr>
              <a:t>	An alternative way of looking at this is using Eq.</a:t>
            </a:r>
          </a:p>
          <a:p>
            <a:pPr algn="just">
              <a:buFont typeface="Arial" charset="0"/>
              <a:buNone/>
            </a:pPr>
            <a:endParaRPr lang="en-US" sz="2800" smtClean="0">
              <a:ea typeface="新細明體" pitchFamily="18" charset="-120"/>
            </a:endParaRPr>
          </a:p>
          <a:p>
            <a:pPr algn="just">
              <a:buFont typeface="Arial" charset="0"/>
              <a:buNone/>
            </a:pPr>
            <a:endParaRPr lang="en-US" sz="2800" smtClean="0">
              <a:ea typeface="新細明體" pitchFamily="18" charset="-120"/>
            </a:endParaRPr>
          </a:p>
          <a:p>
            <a:pPr algn="just">
              <a:buFont typeface="Arial" charset="0"/>
              <a:buNone/>
            </a:pPr>
            <a:r>
              <a:rPr lang="en-US" sz="2800" smtClean="0">
                <a:ea typeface="新細明體" pitchFamily="18" charset="-120"/>
              </a:rPr>
              <a:t>	which indicates that energy is proportional to voltage squared. Since injecting or extracting energy can only be done over some finite time, voltage cannot change instantaneously across a capacitor.</a:t>
            </a:r>
          </a:p>
        </p:txBody>
      </p:sp>
      <p:graphicFrame>
        <p:nvGraphicFramePr>
          <p:cNvPr id="9218" name="Object 6"/>
          <p:cNvGraphicFramePr>
            <a:graphicFrameLocks noChangeAspect="1"/>
          </p:cNvGraphicFramePr>
          <p:nvPr/>
        </p:nvGraphicFramePr>
        <p:xfrm>
          <a:off x="2771775" y="2133600"/>
          <a:ext cx="3094038" cy="914400"/>
        </p:xfrm>
        <a:graphic>
          <a:graphicData uri="http://schemas.openxmlformats.org/presentationml/2006/ole">
            <p:oleObj spid="_x0000_s9218" name="方程式" r:id="rId3" imgW="965160" imgH="393480" progId="Equation.3">
              <p:embed/>
            </p:oleObj>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2"/>
          <p:cNvSpPr>
            <a:spLocks noGrp="1"/>
          </p:cNvSpPr>
          <p:nvPr>
            <p:ph idx="1"/>
          </p:nvPr>
        </p:nvSpPr>
        <p:spPr>
          <a:xfrm>
            <a:off x="395288" y="692150"/>
            <a:ext cx="8229600" cy="4525963"/>
          </a:xfrm>
        </p:spPr>
        <p:txBody>
          <a:bodyPr/>
          <a:lstStyle/>
          <a:p>
            <a:pPr algn="just"/>
            <a:r>
              <a:rPr lang="en-US" sz="2800" smtClean="0">
                <a:ea typeface="新細明體" pitchFamily="18" charset="-120"/>
              </a:rPr>
              <a:t>The ideal capacitor does not dissipate energy. It takes power from the circuit when storing energy in its field and returns previously stored energy when delivering power to the circuit.</a:t>
            </a:r>
          </a:p>
          <a:p>
            <a:pPr algn="just"/>
            <a:r>
              <a:rPr lang="en-US" sz="2800" smtClean="0">
                <a:ea typeface="新細明體" pitchFamily="18" charset="-120"/>
              </a:rPr>
              <a:t>A real, non ideal capacitor has a parallel-model leakage resistance, as shown in Fig. The leakage resistance may be as high as 100 M</a:t>
            </a:r>
            <a:r>
              <a:rPr lang="en-US" sz="2800" i="1" smtClean="0">
                <a:ea typeface="新細明體" pitchFamily="18" charset="-120"/>
              </a:rPr>
              <a:t> and can be neglected for most practical </a:t>
            </a:r>
            <a:r>
              <a:rPr lang="en-US" sz="2800" smtClean="0">
                <a:ea typeface="新細明體" pitchFamily="18" charset="-120"/>
              </a:rPr>
              <a:t>applications.</a:t>
            </a:r>
          </a:p>
        </p:txBody>
      </p:sp>
      <p:sp>
        <p:nvSpPr>
          <p:cNvPr id="54275" name="Rectangle 3" descr="aLe77183_06008"/>
          <p:cNvSpPr>
            <a:spLocks noGrp="1" noChangeAspect="1" noChangeArrowheads="1"/>
          </p:cNvSpPr>
          <p:nvPr isPhoto="1"/>
        </p:nvSpPr>
        <p:spPr bwMode="auto">
          <a:xfrm>
            <a:off x="2555875" y="4581525"/>
            <a:ext cx="3978275" cy="2276475"/>
          </a:xfrm>
          <a:prstGeom prst="rect">
            <a:avLst/>
          </a:prstGeom>
          <a:blipFill dpi="0" rotWithShape="1">
            <a:blip r:embed="rId3"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zh-TW" smtClean="0"/>
              <a:t>Example 1</a:t>
            </a:r>
          </a:p>
        </p:txBody>
      </p:sp>
      <p:sp>
        <p:nvSpPr>
          <p:cNvPr id="55299" name="Rectangle 4"/>
          <p:cNvSpPr>
            <a:spLocks noGrp="1" noChangeArrowheads="1"/>
          </p:cNvSpPr>
          <p:nvPr>
            <p:ph idx="1"/>
          </p:nvPr>
        </p:nvSpPr>
        <p:spPr/>
        <p:txBody>
          <a:bodyPr/>
          <a:lstStyle/>
          <a:p>
            <a:pPr marL="609600" indent="-609600" eaLnBrk="1" hangingPunct="1">
              <a:buFontTx/>
              <a:buAutoNum type="alphaLcParenBoth"/>
            </a:pPr>
            <a:r>
              <a:rPr lang="en-US" altLang="ko-KR" smtClean="0">
                <a:ea typeface="Gulim" pitchFamily="34" charset="-127"/>
              </a:rPr>
              <a:t>Calculate the charge stored on a 3-pF capacitor with 20V across it. </a:t>
            </a:r>
          </a:p>
          <a:p>
            <a:pPr marL="609600" indent="-609600" eaLnBrk="1" hangingPunct="1">
              <a:buFontTx/>
              <a:buAutoNum type="alphaLcParenBoth"/>
            </a:pPr>
            <a:r>
              <a:rPr lang="en-US" altLang="ko-KR" smtClean="0">
                <a:ea typeface="Gulim" pitchFamily="34" charset="-127"/>
              </a:rPr>
              <a:t>Find the energy stored in the capacitor.</a:t>
            </a:r>
            <a:endParaRPr lang="en-US" altLang="zh-TW"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4"/>
          <p:cNvSpPr>
            <a:spLocks noGrp="1" noChangeArrowheads="1"/>
          </p:cNvSpPr>
          <p:nvPr>
            <p:ph type="title"/>
          </p:nvPr>
        </p:nvSpPr>
        <p:spPr/>
        <p:txBody>
          <a:bodyPr/>
          <a:lstStyle/>
          <a:p>
            <a:pPr eaLnBrk="1" hangingPunct="1"/>
            <a:r>
              <a:rPr lang="en-US" altLang="zh-TW" smtClean="0"/>
              <a:t>Example 1</a:t>
            </a:r>
          </a:p>
        </p:txBody>
      </p:sp>
      <p:sp>
        <p:nvSpPr>
          <p:cNvPr id="10246" name="Rectangle 5"/>
          <p:cNvSpPr>
            <a:spLocks noGrp="1" noChangeArrowheads="1"/>
          </p:cNvSpPr>
          <p:nvPr>
            <p:ph idx="1"/>
          </p:nvPr>
        </p:nvSpPr>
        <p:spPr/>
        <p:txBody>
          <a:bodyPr/>
          <a:lstStyle/>
          <a:p>
            <a:pPr eaLnBrk="1" hangingPunct="1">
              <a:buFontTx/>
              <a:buNone/>
            </a:pPr>
            <a:r>
              <a:rPr lang="en-US" altLang="zh-TW" b="1" smtClean="0">
                <a:solidFill>
                  <a:schemeClr val="tx2"/>
                </a:solidFill>
              </a:rPr>
              <a:t>Solution: </a:t>
            </a:r>
          </a:p>
          <a:p>
            <a:pPr eaLnBrk="1" hangingPunct="1">
              <a:buFontTx/>
              <a:buNone/>
            </a:pPr>
            <a:r>
              <a:rPr lang="en-US" altLang="zh-TW" smtClean="0"/>
              <a:t>(a</a:t>
            </a:r>
            <a:r>
              <a:rPr lang="en-US" altLang="ko-KR" smtClean="0">
                <a:ea typeface="Gulim" pitchFamily="34" charset="-127"/>
              </a:rPr>
              <a:t>) Since </a:t>
            </a:r>
          </a:p>
          <a:p>
            <a:pPr eaLnBrk="1" hangingPunct="1">
              <a:buFontTx/>
              <a:buNone/>
            </a:pPr>
            <a:endParaRPr lang="en-US" altLang="ko-KR" smtClean="0">
              <a:ea typeface="Gulim" pitchFamily="34" charset="-127"/>
            </a:endParaRPr>
          </a:p>
          <a:p>
            <a:pPr eaLnBrk="1" hangingPunct="1">
              <a:buFontTx/>
              <a:buNone/>
            </a:pPr>
            <a:endParaRPr lang="en-US" altLang="zh-TW" smtClean="0"/>
          </a:p>
          <a:p>
            <a:pPr eaLnBrk="1" hangingPunct="1">
              <a:buFontTx/>
              <a:buNone/>
            </a:pPr>
            <a:r>
              <a:rPr lang="en-US" altLang="ko-KR" smtClean="0">
                <a:ea typeface="Gulim" pitchFamily="34" charset="-127"/>
              </a:rPr>
              <a:t>(b) The energy stored is </a:t>
            </a:r>
            <a:endParaRPr lang="en-US" altLang="zh-TW" smtClean="0"/>
          </a:p>
        </p:txBody>
      </p:sp>
      <p:graphicFrame>
        <p:nvGraphicFramePr>
          <p:cNvPr id="10242" name="Object 6"/>
          <p:cNvGraphicFramePr>
            <a:graphicFrameLocks noChangeAspect="1"/>
          </p:cNvGraphicFramePr>
          <p:nvPr/>
        </p:nvGraphicFramePr>
        <p:xfrm>
          <a:off x="2197100" y="2708275"/>
          <a:ext cx="3949700" cy="508000"/>
        </p:xfrm>
        <a:graphic>
          <a:graphicData uri="http://schemas.openxmlformats.org/presentationml/2006/ole">
            <p:oleObj spid="_x0000_s10242" name="方程式" r:id="rId3" imgW="3949560" imgH="507960" progId="Equation.3">
              <p:embed/>
            </p:oleObj>
          </a:graphicData>
        </a:graphic>
      </p:graphicFrame>
      <p:graphicFrame>
        <p:nvGraphicFramePr>
          <p:cNvPr id="10243" name="Object 7"/>
          <p:cNvGraphicFramePr>
            <a:graphicFrameLocks noChangeAspect="1"/>
          </p:cNvGraphicFramePr>
          <p:nvPr/>
        </p:nvGraphicFramePr>
        <p:xfrm>
          <a:off x="1331913" y="4508500"/>
          <a:ext cx="6167437" cy="939800"/>
        </p:xfrm>
        <a:graphic>
          <a:graphicData uri="http://schemas.openxmlformats.org/presentationml/2006/ole">
            <p:oleObj spid="_x0000_s10243" name="方程式" r:id="rId4" imgW="6172200" imgH="939600" progId="Equation.3">
              <p:embed/>
            </p:oleObj>
          </a:graphicData>
        </a:graphic>
      </p:graphicFrame>
      <p:graphicFrame>
        <p:nvGraphicFramePr>
          <p:cNvPr id="10244" name="Object 8"/>
          <p:cNvGraphicFramePr>
            <a:graphicFrameLocks noChangeAspect="1"/>
          </p:cNvGraphicFramePr>
          <p:nvPr/>
        </p:nvGraphicFramePr>
        <p:xfrm>
          <a:off x="2124075" y="1987550"/>
          <a:ext cx="1104900" cy="431800"/>
        </p:xfrm>
        <a:graphic>
          <a:graphicData uri="http://schemas.openxmlformats.org/presentationml/2006/ole">
            <p:oleObj spid="_x0000_s10244" name="方程式" r:id="rId5" imgW="1104840" imgH="431640" progId="Equation.3">
              <p:embed/>
            </p:oleObj>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Rectangle 2"/>
          <p:cNvSpPr>
            <a:spLocks noGrp="1" noChangeArrowheads="1"/>
          </p:cNvSpPr>
          <p:nvPr>
            <p:ph type="title"/>
          </p:nvPr>
        </p:nvSpPr>
        <p:spPr/>
        <p:txBody>
          <a:bodyPr/>
          <a:lstStyle/>
          <a:p>
            <a:pPr eaLnBrk="1" hangingPunct="1"/>
            <a:r>
              <a:rPr lang="en-US" altLang="zh-TW" smtClean="0"/>
              <a:t>Example 2</a:t>
            </a:r>
          </a:p>
        </p:txBody>
      </p:sp>
      <p:sp>
        <p:nvSpPr>
          <p:cNvPr id="11272" name="Rectangle 3"/>
          <p:cNvSpPr>
            <a:spLocks noGrp="1" noChangeArrowheads="1"/>
          </p:cNvSpPr>
          <p:nvPr>
            <p:ph idx="1"/>
          </p:nvPr>
        </p:nvSpPr>
        <p:spPr>
          <a:xfrm>
            <a:off x="457200" y="1557338"/>
            <a:ext cx="8229600" cy="4525962"/>
          </a:xfrm>
        </p:spPr>
        <p:txBody>
          <a:bodyPr/>
          <a:lstStyle/>
          <a:p>
            <a:pPr eaLnBrk="1" hangingPunct="1"/>
            <a:r>
              <a:rPr lang="en-US" altLang="ko-KR" smtClean="0">
                <a:ea typeface="Gulim" pitchFamily="34" charset="-127"/>
              </a:rPr>
              <a:t>The voltage across a 5- </a:t>
            </a:r>
            <a:r>
              <a:rPr lang="en-US" altLang="zh-TW" smtClean="0">
                <a:sym typeface="Symbol" pitchFamily="18" charset="2"/>
              </a:rPr>
              <a:t></a:t>
            </a:r>
            <a:r>
              <a:rPr lang="en-US" altLang="ko-KR" smtClean="0">
                <a:ea typeface="Gulim" pitchFamily="34" charset="-127"/>
              </a:rPr>
              <a:t>F capacitor is</a:t>
            </a:r>
          </a:p>
          <a:p>
            <a:pPr eaLnBrk="1" hangingPunct="1"/>
            <a:endParaRPr lang="en-US" altLang="ko-KR" smtClean="0">
              <a:ea typeface="Gulim" pitchFamily="34" charset="-127"/>
            </a:endParaRPr>
          </a:p>
          <a:p>
            <a:pPr eaLnBrk="1" hangingPunct="1">
              <a:buFontTx/>
              <a:buNone/>
            </a:pPr>
            <a:r>
              <a:rPr lang="en-US" altLang="ko-KR" smtClean="0">
                <a:ea typeface="Gulim" pitchFamily="34" charset="-127"/>
              </a:rPr>
              <a:t>    Calculate the current through it. </a:t>
            </a:r>
            <a:endParaRPr lang="en-US" altLang="zh-TW" smtClean="0"/>
          </a:p>
          <a:p>
            <a:pPr eaLnBrk="1" hangingPunct="1">
              <a:buFontTx/>
              <a:buNone/>
            </a:pPr>
            <a:r>
              <a:rPr lang="en-US" altLang="zh-TW" b="1" smtClean="0">
                <a:solidFill>
                  <a:schemeClr val="tx2"/>
                </a:solidFill>
              </a:rPr>
              <a:t>Solution: </a:t>
            </a:r>
          </a:p>
          <a:p>
            <a:pPr eaLnBrk="1" hangingPunct="1"/>
            <a:r>
              <a:rPr lang="en-US" altLang="ko-KR" smtClean="0">
                <a:ea typeface="Gulim" pitchFamily="34" charset="-127"/>
              </a:rPr>
              <a:t>By definition, the current is</a:t>
            </a:r>
          </a:p>
          <a:p>
            <a:pPr eaLnBrk="1" hangingPunct="1"/>
            <a:endParaRPr lang="en-US" altLang="zh-TW" smtClean="0"/>
          </a:p>
        </p:txBody>
      </p:sp>
      <p:graphicFrame>
        <p:nvGraphicFramePr>
          <p:cNvPr id="11266" name="Object 4"/>
          <p:cNvGraphicFramePr>
            <a:graphicFrameLocks noChangeAspect="1"/>
          </p:cNvGraphicFramePr>
          <p:nvPr/>
        </p:nvGraphicFramePr>
        <p:xfrm>
          <a:off x="2700338" y="2276475"/>
          <a:ext cx="3440112" cy="431800"/>
        </p:xfrm>
        <a:graphic>
          <a:graphicData uri="http://schemas.openxmlformats.org/presentationml/2006/ole">
            <p:oleObj spid="_x0000_s11266" name="方程式" r:id="rId3" imgW="3441600" imgH="431640" progId="Equation.3">
              <p:embed/>
            </p:oleObj>
          </a:graphicData>
        </a:graphic>
      </p:graphicFrame>
      <p:graphicFrame>
        <p:nvGraphicFramePr>
          <p:cNvPr id="11267" name="Object 5"/>
          <p:cNvGraphicFramePr>
            <a:graphicFrameLocks noChangeAspect="1"/>
          </p:cNvGraphicFramePr>
          <p:nvPr/>
        </p:nvGraphicFramePr>
        <p:xfrm>
          <a:off x="1187450" y="4292600"/>
          <a:ext cx="2400300" cy="811213"/>
        </p:xfrm>
        <a:graphic>
          <a:graphicData uri="http://schemas.openxmlformats.org/presentationml/2006/ole">
            <p:oleObj spid="_x0000_s11267" name="Equation" r:id="rId4" imgW="1117440" imgH="393480" progId="Equation.3">
              <p:embed/>
            </p:oleObj>
          </a:graphicData>
        </a:graphic>
      </p:graphicFrame>
      <p:graphicFrame>
        <p:nvGraphicFramePr>
          <p:cNvPr id="11268" name="Object 6"/>
          <p:cNvGraphicFramePr>
            <a:graphicFrameLocks noChangeAspect="1"/>
          </p:cNvGraphicFramePr>
          <p:nvPr/>
        </p:nvGraphicFramePr>
        <p:xfrm>
          <a:off x="1435100" y="5207000"/>
          <a:ext cx="2400300" cy="419100"/>
        </p:xfrm>
        <a:graphic>
          <a:graphicData uri="http://schemas.openxmlformats.org/presentationml/2006/ole">
            <p:oleObj spid="_x0000_s11268" name="Equation" r:id="rId5" imgW="1117440" imgH="203040" progId="Equation.3">
              <p:embed/>
            </p:oleObj>
          </a:graphicData>
        </a:graphic>
      </p:graphicFrame>
      <p:graphicFrame>
        <p:nvGraphicFramePr>
          <p:cNvPr id="11269" name="Object 7"/>
          <p:cNvGraphicFramePr>
            <a:graphicFrameLocks noChangeAspect="1"/>
          </p:cNvGraphicFramePr>
          <p:nvPr/>
        </p:nvGraphicFramePr>
        <p:xfrm>
          <a:off x="3549650" y="4292600"/>
          <a:ext cx="2362200" cy="811213"/>
        </p:xfrm>
        <a:graphic>
          <a:graphicData uri="http://schemas.openxmlformats.org/presentationml/2006/ole">
            <p:oleObj spid="_x0000_s11269" name="Equation" r:id="rId6" imgW="1054080" imgH="393480" progId="Equation.3">
              <p:embed/>
            </p:oleObj>
          </a:graphicData>
        </a:graphic>
      </p:graphicFrame>
      <p:graphicFrame>
        <p:nvGraphicFramePr>
          <p:cNvPr id="11270" name="Object 8"/>
          <p:cNvGraphicFramePr>
            <a:graphicFrameLocks noChangeAspect="1"/>
          </p:cNvGraphicFramePr>
          <p:nvPr/>
        </p:nvGraphicFramePr>
        <p:xfrm>
          <a:off x="3852863" y="5257800"/>
          <a:ext cx="4494212" cy="419100"/>
        </p:xfrm>
        <a:graphic>
          <a:graphicData uri="http://schemas.openxmlformats.org/presentationml/2006/ole">
            <p:oleObj spid="_x0000_s11270" name="Equation" r:id="rId7" imgW="2108160" imgH="203040" progId="Equation.3">
              <p:embed/>
            </p:oleObj>
          </a:graphicData>
        </a:graphic>
      </p:graphicFrame>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7" name="Rectangle 2"/>
          <p:cNvSpPr>
            <a:spLocks noGrp="1" noChangeArrowheads="1"/>
          </p:cNvSpPr>
          <p:nvPr>
            <p:ph type="title"/>
          </p:nvPr>
        </p:nvSpPr>
        <p:spPr/>
        <p:txBody>
          <a:bodyPr/>
          <a:lstStyle/>
          <a:p>
            <a:pPr eaLnBrk="1" hangingPunct="1"/>
            <a:r>
              <a:rPr lang="en-US" altLang="zh-TW" smtClean="0"/>
              <a:t>Example 3</a:t>
            </a:r>
          </a:p>
        </p:txBody>
      </p:sp>
      <p:sp>
        <p:nvSpPr>
          <p:cNvPr id="12298" name="Rectangle 3"/>
          <p:cNvSpPr>
            <a:spLocks noGrp="1" noChangeArrowheads="1"/>
          </p:cNvSpPr>
          <p:nvPr>
            <p:ph idx="1"/>
          </p:nvPr>
        </p:nvSpPr>
        <p:spPr/>
        <p:txBody>
          <a:bodyPr/>
          <a:lstStyle/>
          <a:p>
            <a:pPr eaLnBrk="1" hangingPunct="1"/>
            <a:r>
              <a:rPr lang="en-US" altLang="ko-KR" sz="2800" smtClean="0">
                <a:ea typeface="Gulim" pitchFamily="34" charset="-127"/>
              </a:rPr>
              <a:t>Determine the voltage across a 2-</a:t>
            </a:r>
            <a:r>
              <a:rPr lang="en-US" altLang="zh-TW" sz="2800" smtClean="0">
                <a:sym typeface="Symbol" pitchFamily="18" charset="2"/>
              </a:rPr>
              <a:t></a:t>
            </a:r>
            <a:r>
              <a:rPr lang="en-US" altLang="ko-KR" sz="2800" smtClean="0">
                <a:ea typeface="Gulim" pitchFamily="34" charset="-127"/>
              </a:rPr>
              <a:t>F capacitor if the current through it is </a:t>
            </a:r>
          </a:p>
          <a:p>
            <a:pPr eaLnBrk="1" hangingPunct="1"/>
            <a:endParaRPr lang="en-US" altLang="ko-KR" sz="2800" smtClean="0">
              <a:ea typeface="Gulim" pitchFamily="34" charset="-127"/>
            </a:endParaRPr>
          </a:p>
          <a:p>
            <a:pPr eaLnBrk="1" hangingPunct="1">
              <a:buFontTx/>
              <a:buNone/>
            </a:pPr>
            <a:r>
              <a:rPr lang="en-US" altLang="ko-KR" sz="2800" smtClean="0">
                <a:ea typeface="Gulim" pitchFamily="34" charset="-127"/>
              </a:rPr>
              <a:t>   Assume that the initial capacitor voltage is zero.</a:t>
            </a:r>
            <a:endParaRPr lang="en-US" altLang="zh-TW" sz="2800" smtClean="0"/>
          </a:p>
          <a:p>
            <a:pPr eaLnBrk="1" hangingPunct="1">
              <a:buFontTx/>
              <a:buNone/>
            </a:pPr>
            <a:r>
              <a:rPr lang="en-US" altLang="zh-TW" sz="2800" b="1" smtClean="0">
                <a:solidFill>
                  <a:schemeClr val="tx2"/>
                </a:solidFill>
              </a:rPr>
              <a:t>Solution: </a:t>
            </a:r>
          </a:p>
          <a:p>
            <a:pPr eaLnBrk="1" hangingPunct="1"/>
            <a:r>
              <a:rPr lang="en-US" altLang="ko-KR" sz="2800" smtClean="0">
                <a:ea typeface="Gulim" pitchFamily="34" charset="-127"/>
              </a:rPr>
              <a:t>Since</a:t>
            </a:r>
            <a:endParaRPr lang="en-US" altLang="zh-TW" sz="2800" smtClean="0">
              <a:ea typeface="Gulim" pitchFamily="34" charset="-127"/>
            </a:endParaRPr>
          </a:p>
        </p:txBody>
      </p:sp>
      <p:graphicFrame>
        <p:nvGraphicFramePr>
          <p:cNvPr id="12290" name="Object 4"/>
          <p:cNvGraphicFramePr>
            <a:graphicFrameLocks noChangeAspect="1"/>
          </p:cNvGraphicFramePr>
          <p:nvPr/>
        </p:nvGraphicFramePr>
        <p:xfrm>
          <a:off x="2843213" y="2482850"/>
          <a:ext cx="3124200" cy="635000"/>
        </p:xfrm>
        <a:graphic>
          <a:graphicData uri="http://schemas.openxmlformats.org/presentationml/2006/ole">
            <p:oleObj spid="_x0000_s12290" name="Equation" r:id="rId3" imgW="1041120" imgH="228600" progId="Equation.3">
              <p:embed/>
            </p:oleObj>
          </a:graphicData>
        </a:graphic>
      </p:graphicFrame>
      <p:graphicFrame>
        <p:nvGraphicFramePr>
          <p:cNvPr id="12291" name="Object 5"/>
          <p:cNvGraphicFramePr>
            <a:graphicFrameLocks noChangeAspect="1"/>
          </p:cNvGraphicFramePr>
          <p:nvPr/>
        </p:nvGraphicFramePr>
        <p:xfrm>
          <a:off x="900113" y="4581525"/>
          <a:ext cx="3289300" cy="939800"/>
        </p:xfrm>
        <a:graphic>
          <a:graphicData uri="http://schemas.openxmlformats.org/presentationml/2006/ole">
            <p:oleObj spid="_x0000_s12291" name="方程式" r:id="rId4" imgW="3288960" imgH="939600" progId="Equation.3">
              <p:embed/>
            </p:oleObj>
          </a:graphicData>
        </a:graphic>
      </p:graphicFrame>
      <p:graphicFrame>
        <p:nvGraphicFramePr>
          <p:cNvPr id="12292" name="Object 6"/>
          <p:cNvGraphicFramePr>
            <a:graphicFrameLocks noChangeAspect="1"/>
          </p:cNvGraphicFramePr>
          <p:nvPr/>
        </p:nvGraphicFramePr>
        <p:xfrm>
          <a:off x="5508625" y="4652963"/>
          <a:ext cx="2590800" cy="977900"/>
        </p:xfrm>
        <a:graphic>
          <a:graphicData uri="http://schemas.openxmlformats.org/presentationml/2006/ole">
            <p:oleObj spid="_x0000_s12292" name="方程式" r:id="rId5" imgW="2590560" imgH="977760" progId="Equation.3">
              <p:embed/>
            </p:oleObj>
          </a:graphicData>
        </a:graphic>
      </p:graphicFrame>
      <p:graphicFrame>
        <p:nvGraphicFramePr>
          <p:cNvPr id="12293" name="Object 7"/>
          <p:cNvGraphicFramePr>
            <a:graphicFrameLocks noChangeAspect="1"/>
          </p:cNvGraphicFramePr>
          <p:nvPr/>
        </p:nvGraphicFramePr>
        <p:xfrm>
          <a:off x="1835150" y="3644900"/>
          <a:ext cx="2703513" cy="939800"/>
        </p:xfrm>
        <a:graphic>
          <a:graphicData uri="http://schemas.openxmlformats.org/presentationml/2006/ole">
            <p:oleObj spid="_x0000_s12293" name="方程式" r:id="rId6" imgW="2705040" imgH="939600" progId="Equation.3">
              <p:embed/>
            </p:oleObj>
          </a:graphicData>
        </a:graphic>
      </p:graphicFrame>
      <p:graphicFrame>
        <p:nvGraphicFramePr>
          <p:cNvPr id="12294" name="Object 8"/>
          <p:cNvGraphicFramePr>
            <a:graphicFrameLocks noChangeAspect="1"/>
          </p:cNvGraphicFramePr>
          <p:nvPr/>
        </p:nvGraphicFramePr>
        <p:xfrm>
          <a:off x="4643438" y="3933825"/>
          <a:ext cx="2093912" cy="444500"/>
        </p:xfrm>
        <a:graphic>
          <a:graphicData uri="http://schemas.openxmlformats.org/presentationml/2006/ole">
            <p:oleObj spid="_x0000_s12294" name="方程式" r:id="rId7" imgW="2095200" imgH="444240" progId="Equation.3">
              <p:embed/>
            </p:oleObj>
          </a:graphicData>
        </a:graphic>
      </p:graphicFrame>
      <p:graphicFrame>
        <p:nvGraphicFramePr>
          <p:cNvPr id="12295" name="Object 9"/>
          <p:cNvGraphicFramePr>
            <a:graphicFrameLocks noChangeAspect="1"/>
          </p:cNvGraphicFramePr>
          <p:nvPr/>
        </p:nvGraphicFramePr>
        <p:xfrm>
          <a:off x="4213225" y="4868863"/>
          <a:ext cx="1206500" cy="431800"/>
        </p:xfrm>
        <a:graphic>
          <a:graphicData uri="http://schemas.openxmlformats.org/presentationml/2006/ole">
            <p:oleObj spid="_x0000_s12295" name="方程式" r:id="rId8" imgW="1206360" imgH="431640" progId="Equation.3">
              <p:embed/>
            </p:oleObj>
          </a:graphicData>
        </a:graphic>
      </p:graphicFrame>
      <p:graphicFrame>
        <p:nvGraphicFramePr>
          <p:cNvPr id="12296" name="Object 10"/>
          <p:cNvGraphicFramePr>
            <a:graphicFrameLocks noChangeAspect="1"/>
          </p:cNvGraphicFramePr>
          <p:nvPr/>
        </p:nvGraphicFramePr>
        <p:xfrm>
          <a:off x="1116013" y="5805488"/>
          <a:ext cx="2349500" cy="508000"/>
        </p:xfrm>
        <a:graphic>
          <a:graphicData uri="http://schemas.openxmlformats.org/presentationml/2006/ole">
            <p:oleObj spid="_x0000_s12296" name="方程式" r:id="rId9" imgW="2349360" imgH="507960" progId="Equation.3">
              <p:embed/>
            </p:oleObj>
          </a:graphicData>
        </a:graphic>
      </p:graphicFrame>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zh-TW" smtClean="0"/>
              <a:t>Example 4</a:t>
            </a:r>
          </a:p>
        </p:txBody>
      </p:sp>
      <p:sp>
        <p:nvSpPr>
          <p:cNvPr id="56323" name="Rectangle 4"/>
          <p:cNvSpPr>
            <a:spLocks noGrp="1" noChangeArrowheads="1"/>
          </p:cNvSpPr>
          <p:nvPr>
            <p:ph idx="1"/>
          </p:nvPr>
        </p:nvSpPr>
        <p:spPr/>
        <p:txBody>
          <a:bodyPr/>
          <a:lstStyle/>
          <a:p>
            <a:pPr eaLnBrk="1" hangingPunct="1"/>
            <a:r>
              <a:rPr lang="en-US" altLang="zh-TW" smtClean="0"/>
              <a:t>Obtain the energy stored in each capacitor in the shown Fig. under dc condition.</a:t>
            </a:r>
          </a:p>
        </p:txBody>
      </p:sp>
      <p:sp>
        <p:nvSpPr>
          <p:cNvPr id="56324" name="Rectangle 3" descr="aLe77183_06012"/>
          <p:cNvSpPr>
            <a:spLocks noGrp="1" noChangeAspect="1" noChangeArrowheads="1"/>
          </p:cNvSpPr>
          <p:nvPr isPhoto="1"/>
        </p:nvSpPr>
        <p:spPr bwMode="auto">
          <a:xfrm>
            <a:off x="457200" y="2828925"/>
            <a:ext cx="8229600" cy="2832100"/>
          </a:xfrm>
          <a:prstGeom prst="rect">
            <a:avLst/>
          </a:prstGeom>
          <a:blipFill dpi="0" rotWithShape="1">
            <a:blip r:embed="rId3"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Rectangle 2"/>
          <p:cNvSpPr>
            <a:spLocks noGrp="1" noChangeArrowheads="1"/>
          </p:cNvSpPr>
          <p:nvPr>
            <p:ph type="title"/>
          </p:nvPr>
        </p:nvSpPr>
        <p:spPr/>
        <p:txBody>
          <a:bodyPr/>
          <a:lstStyle/>
          <a:p>
            <a:pPr eaLnBrk="1" hangingPunct="1"/>
            <a:r>
              <a:rPr lang="en-US" altLang="zh-TW" smtClean="0"/>
              <a:t>Example 4</a:t>
            </a:r>
          </a:p>
        </p:txBody>
      </p:sp>
      <p:sp>
        <p:nvSpPr>
          <p:cNvPr id="13320" name="Rectangle 3"/>
          <p:cNvSpPr>
            <a:spLocks noGrp="1" noChangeArrowheads="1"/>
          </p:cNvSpPr>
          <p:nvPr>
            <p:ph idx="1"/>
          </p:nvPr>
        </p:nvSpPr>
        <p:spPr>
          <a:xfrm>
            <a:off x="457200" y="1340768"/>
            <a:ext cx="8229600" cy="4525963"/>
          </a:xfrm>
        </p:spPr>
        <p:txBody>
          <a:bodyPr/>
          <a:lstStyle/>
          <a:p>
            <a:pPr eaLnBrk="1" hangingPunct="1">
              <a:buFontTx/>
              <a:buNone/>
            </a:pPr>
            <a:r>
              <a:rPr kumimoji="1" lang="en-US" altLang="zh-TW" b="1" dirty="0" smtClean="0">
                <a:solidFill>
                  <a:schemeClr val="tx2"/>
                </a:solidFill>
              </a:rPr>
              <a:t>Solution</a:t>
            </a:r>
            <a:r>
              <a:rPr kumimoji="1" lang="en-US" altLang="zh-TW" b="1" dirty="0" smtClean="0"/>
              <a:t>:</a:t>
            </a:r>
          </a:p>
          <a:p>
            <a:pPr eaLnBrk="1" hangingPunct="1"/>
            <a:r>
              <a:rPr kumimoji="1" lang="en-US" altLang="zh-TW" dirty="0" smtClean="0"/>
              <a:t>Under</a:t>
            </a:r>
            <a:r>
              <a:rPr kumimoji="1" lang="en-US" altLang="ko-KR" dirty="0" smtClean="0">
                <a:ea typeface="Gulim" pitchFamily="34" charset="-127"/>
              </a:rPr>
              <a:t> dc condition, we replace each capacitor with an open circuit. By current division,</a:t>
            </a:r>
          </a:p>
          <a:p>
            <a:pPr eaLnBrk="1" hangingPunct="1"/>
            <a:endParaRPr lang="en-US" altLang="zh-TW" dirty="0" smtClean="0"/>
          </a:p>
        </p:txBody>
      </p:sp>
      <p:graphicFrame>
        <p:nvGraphicFramePr>
          <p:cNvPr id="13314" name="Object 4"/>
          <p:cNvGraphicFramePr>
            <a:graphicFrameLocks noChangeAspect="1"/>
          </p:cNvGraphicFramePr>
          <p:nvPr/>
        </p:nvGraphicFramePr>
        <p:xfrm>
          <a:off x="2268538" y="2924175"/>
          <a:ext cx="4279900" cy="939800"/>
        </p:xfrm>
        <a:graphic>
          <a:graphicData uri="http://schemas.openxmlformats.org/presentationml/2006/ole">
            <p:oleObj spid="_x0000_s13314" name="方程式" r:id="rId3" imgW="4279680" imgH="939600" progId="Equation.3">
              <p:embed/>
            </p:oleObj>
          </a:graphicData>
        </a:graphic>
      </p:graphicFrame>
      <p:graphicFrame>
        <p:nvGraphicFramePr>
          <p:cNvPr id="13315" name="Object 5"/>
          <p:cNvGraphicFramePr>
            <a:graphicFrameLocks noChangeAspect="1"/>
          </p:cNvGraphicFramePr>
          <p:nvPr/>
        </p:nvGraphicFramePr>
        <p:xfrm>
          <a:off x="1547813" y="4005263"/>
          <a:ext cx="3071812" cy="431800"/>
        </p:xfrm>
        <a:graphic>
          <a:graphicData uri="http://schemas.openxmlformats.org/presentationml/2006/ole">
            <p:oleObj spid="_x0000_s13315" name="方程式" r:id="rId4" imgW="3073320" imgH="431640" progId="Equation.3">
              <p:embed/>
            </p:oleObj>
          </a:graphicData>
        </a:graphic>
      </p:graphicFrame>
      <p:graphicFrame>
        <p:nvGraphicFramePr>
          <p:cNvPr id="13316" name="Object 6"/>
          <p:cNvGraphicFramePr>
            <a:graphicFrameLocks noChangeAspect="1"/>
          </p:cNvGraphicFramePr>
          <p:nvPr/>
        </p:nvGraphicFramePr>
        <p:xfrm>
          <a:off x="1476375" y="4437063"/>
          <a:ext cx="6194425" cy="939800"/>
        </p:xfrm>
        <a:graphic>
          <a:graphicData uri="http://schemas.openxmlformats.org/presentationml/2006/ole">
            <p:oleObj spid="_x0000_s13316" name="方程式" r:id="rId5" imgW="6197400" imgH="939600" progId="Equation.3">
              <p:embed/>
            </p:oleObj>
          </a:graphicData>
        </a:graphic>
      </p:graphicFrame>
      <p:graphicFrame>
        <p:nvGraphicFramePr>
          <p:cNvPr id="13317" name="Object 7"/>
          <p:cNvGraphicFramePr>
            <a:graphicFrameLocks noChangeAspect="1"/>
          </p:cNvGraphicFramePr>
          <p:nvPr/>
        </p:nvGraphicFramePr>
        <p:xfrm>
          <a:off x="1476375" y="5373688"/>
          <a:ext cx="6103938" cy="939800"/>
        </p:xfrm>
        <a:graphic>
          <a:graphicData uri="http://schemas.openxmlformats.org/presentationml/2006/ole">
            <p:oleObj spid="_x0000_s13317" name="方程式" r:id="rId6" imgW="6108480" imgH="939600" progId="Equation.3">
              <p:embed/>
            </p:oleObj>
          </a:graphicData>
        </a:graphic>
      </p:graphicFrame>
      <p:graphicFrame>
        <p:nvGraphicFramePr>
          <p:cNvPr id="13318" name="Object 8"/>
          <p:cNvGraphicFramePr>
            <a:graphicFrameLocks noChangeAspect="1"/>
          </p:cNvGraphicFramePr>
          <p:nvPr/>
        </p:nvGraphicFramePr>
        <p:xfrm>
          <a:off x="4859338" y="4005263"/>
          <a:ext cx="2614612" cy="431800"/>
        </p:xfrm>
        <a:graphic>
          <a:graphicData uri="http://schemas.openxmlformats.org/presentationml/2006/ole">
            <p:oleObj spid="_x0000_s13318" name="方程式" r:id="rId7" imgW="2616120" imgH="431640" progId="Equation.3">
              <p:embed/>
            </p:oleObj>
          </a:graphicData>
        </a:graphic>
      </p:graphicFrame>
      <p:pic>
        <p:nvPicPr>
          <p:cNvPr id="13321" name="Picture 11"/>
          <p:cNvPicPr>
            <a:picLocks noChangeAspect="1" noChangeArrowheads="1"/>
          </p:cNvPicPr>
          <p:nvPr/>
        </p:nvPicPr>
        <p:blipFill>
          <a:blip r:embed="rId8" cstate="print"/>
          <a:srcRect/>
          <a:stretch>
            <a:fillRect/>
          </a:stretch>
        </p:blipFill>
        <p:spPr bwMode="auto">
          <a:xfrm>
            <a:off x="6073775" y="0"/>
            <a:ext cx="3070225" cy="19891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altLang="zh-TW" sz="3600" b="1" dirty="0" smtClean="0">
                <a:solidFill>
                  <a:schemeClr val="tx2"/>
                </a:solidFill>
              </a:rPr>
              <a:t>Parallel Capacitors</a:t>
            </a:r>
          </a:p>
        </p:txBody>
      </p:sp>
      <p:graphicFrame>
        <p:nvGraphicFramePr>
          <p:cNvPr id="14338" name="Object 4"/>
          <p:cNvGraphicFramePr>
            <a:graphicFrameLocks noChangeAspect="1"/>
          </p:cNvGraphicFramePr>
          <p:nvPr>
            <p:ph idx="1"/>
          </p:nvPr>
        </p:nvGraphicFramePr>
        <p:xfrm>
          <a:off x="3714750" y="3741738"/>
          <a:ext cx="1714500" cy="241300"/>
        </p:xfrm>
        <a:graphic>
          <a:graphicData uri="http://schemas.openxmlformats.org/presentationml/2006/ole">
            <p:oleObj spid="_x0000_s14338" name="方程式" r:id="rId3" imgW="1714320" imgH="241200" progId="Equation.3">
              <p:embed/>
            </p:oleObj>
          </a:graphicData>
        </a:graphic>
      </p:graphicFrame>
      <p:sp>
        <p:nvSpPr>
          <p:cNvPr id="14340" name="Rectangle 3" descr="aLe77183_06014"/>
          <p:cNvSpPr>
            <a:spLocks noGrp="1" noChangeAspect="1" noChangeArrowheads="1"/>
          </p:cNvSpPr>
          <p:nvPr isPhoto="1"/>
        </p:nvSpPr>
        <p:spPr bwMode="auto">
          <a:xfrm>
            <a:off x="1619250" y="2103438"/>
            <a:ext cx="5715000" cy="4754562"/>
          </a:xfrm>
          <a:prstGeom prst="rect">
            <a:avLst/>
          </a:prstGeom>
          <a:blipFill dpi="0" rotWithShape="1">
            <a:blip r:embed="rId4"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tangle 2"/>
          <p:cNvSpPr>
            <a:spLocks noGrp="1" noChangeArrowheads="1"/>
          </p:cNvSpPr>
          <p:nvPr>
            <p:ph type="title"/>
          </p:nvPr>
        </p:nvSpPr>
        <p:spPr/>
        <p:txBody>
          <a:bodyPr/>
          <a:lstStyle/>
          <a:p>
            <a:pPr eaLnBrk="1" hangingPunct="1"/>
            <a:r>
              <a:rPr lang="en-US" altLang="zh-TW" sz="3600" b="1" dirty="0" smtClean="0">
                <a:solidFill>
                  <a:schemeClr val="tx2"/>
                </a:solidFill>
              </a:rPr>
              <a:t>Parallel Capacitors</a:t>
            </a:r>
          </a:p>
        </p:txBody>
      </p:sp>
      <p:sp>
        <p:nvSpPr>
          <p:cNvPr id="15367" name="Rectangle 3"/>
          <p:cNvSpPr>
            <a:spLocks noGrp="1" noChangeArrowheads="1"/>
          </p:cNvSpPr>
          <p:nvPr>
            <p:ph idx="1"/>
          </p:nvPr>
        </p:nvSpPr>
        <p:spPr>
          <a:xfrm>
            <a:off x="457200" y="4797425"/>
            <a:ext cx="8229600" cy="2060575"/>
          </a:xfrm>
        </p:spPr>
        <p:txBody>
          <a:bodyPr/>
          <a:lstStyle/>
          <a:p>
            <a:pPr algn="just" eaLnBrk="1" hangingPunct="1"/>
            <a:r>
              <a:rPr lang="en-US" altLang="ko-KR" dirty="0" smtClean="0">
                <a:ea typeface="Gulim" pitchFamily="34" charset="-127"/>
              </a:rPr>
              <a:t>The </a:t>
            </a:r>
            <a:r>
              <a:rPr lang="en-US" altLang="ko-KR" b="1" dirty="0" smtClean="0">
                <a:solidFill>
                  <a:schemeClr val="tx2"/>
                </a:solidFill>
                <a:ea typeface="Gulim" pitchFamily="34" charset="-127"/>
              </a:rPr>
              <a:t>equivalent capacitance</a:t>
            </a:r>
            <a:r>
              <a:rPr lang="en-US" altLang="ko-KR" dirty="0" smtClean="0">
                <a:ea typeface="Gulim" pitchFamily="34" charset="-127"/>
              </a:rPr>
              <a:t> of </a:t>
            </a:r>
            <a:r>
              <a:rPr lang="en-US" altLang="ko-KR" i="1" dirty="0" smtClean="0">
                <a:ea typeface="Gulim" pitchFamily="34" charset="-127"/>
              </a:rPr>
              <a:t>N</a:t>
            </a:r>
            <a:r>
              <a:rPr lang="en-US" altLang="ko-KR" dirty="0" smtClean="0">
                <a:ea typeface="Gulim" pitchFamily="34" charset="-127"/>
              </a:rPr>
              <a:t> parallel-connected capacitors is the sum of the individual capacitance</a:t>
            </a:r>
            <a:r>
              <a:rPr lang="en-US" altLang="zh-TW" dirty="0" smtClean="0"/>
              <a:t>.</a:t>
            </a:r>
          </a:p>
        </p:txBody>
      </p:sp>
      <p:graphicFrame>
        <p:nvGraphicFramePr>
          <p:cNvPr id="15362" name="Object 4"/>
          <p:cNvGraphicFramePr>
            <a:graphicFrameLocks noChangeAspect="1"/>
          </p:cNvGraphicFramePr>
          <p:nvPr/>
        </p:nvGraphicFramePr>
        <p:xfrm>
          <a:off x="1460500" y="1412875"/>
          <a:ext cx="3327400" cy="482600"/>
        </p:xfrm>
        <a:graphic>
          <a:graphicData uri="http://schemas.openxmlformats.org/presentationml/2006/ole">
            <p:oleObj spid="_x0000_s15362" name="方程式" r:id="rId3" imgW="3327120" imgH="482400" progId="Equation.3">
              <p:embed/>
            </p:oleObj>
          </a:graphicData>
        </a:graphic>
      </p:graphicFrame>
      <p:graphicFrame>
        <p:nvGraphicFramePr>
          <p:cNvPr id="15363" name="Object 5"/>
          <p:cNvGraphicFramePr>
            <a:graphicFrameLocks noChangeAspect="1"/>
          </p:cNvGraphicFramePr>
          <p:nvPr/>
        </p:nvGraphicFramePr>
        <p:xfrm>
          <a:off x="1403350" y="1989138"/>
          <a:ext cx="5875338" cy="939800"/>
        </p:xfrm>
        <a:graphic>
          <a:graphicData uri="http://schemas.openxmlformats.org/presentationml/2006/ole">
            <p:oleObj spid="_x0000_s15363" name="方程式" r:id="rId4" imgW="5879880" imgH="939600" progId="Equation.3">
              <p:embed/>
            </p:oleObj>
          </a:graphicData>
        </a:graphic>
      </p:graphicFrame>
      <p:graphicFrame>
        <p:nvGraphicFramePr>
          <p:cNvPr id="15364" name="Object 6"/>
          <p:cNvGraphicFramePr>
            <a:graphicFrameLocks noChangeAspect="1"/>
          </p:cNvGraphicFramePr>
          <p:nvPr/>
        </p:nvGraphicFramePr>
        <p:xfrm>
          <a:off x="1655763" y="3068638"/>
          <a:ext cx="3492500" cy="977900"/>
        </p:xfrm>
        <a:graphic>
          <a:graphicData uri="http://schemas.openxmlformats.org/presentationml/2006/ole">
            <p:oleObj spid="_x0000_s15364" name="方程式" r:id="rId5" imgW="3492360" imgH="977760" progId="Equation.3">
              <p:embed/>
            </p:oleObj>
          </a:graphicData>
        </a:graphic>
      </p:graphicFrame>
      <p:graphicFrame>
        <p:nvGraphicFramePr>
          <p:cNvPr id="15365" name="Object 7"/>
          <p:cNvGraphicFramePr>
            <a:graphicFrameLocks noChangeAspect="1"/>
          </p:cNvGraphicFramePr>
          <p:nvPr/>
        </p:nvGraphicFramePr>
        <p:xfrm>
          <a:off x="1362075" y="4276725"/>
          <a:ext cx="4505325" cy="520700"/>
        </p:xfrm>
        <a:graphic>
          <a:graphicData uri="http://schemas.openxmlformats.org/presentationml/2006/ole">
            <p:oleObj spid="_x0000_s15365" name="方程式" r:id="rId6" imgW="4508280" imgH="520560" progId="Equation.3">
              <p:embed/>
            </p:oleObj>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altLang="zh-TW" sz="3600" b="1" dirty="0" smtClean="0">
                <a:solidFill>
                  <a:schemeClr val="tx2"/>
                </a:solidFill>
              </a:rPr>
              <a:t>Series Capacitors</a:t>
            </a:r>
          </a:p>
        </p:txBody>
      </p:sp>
      <p:graphicFrame>
        <p:nvGraphicFramePr>
          <p:cNvPr id="16386" name="Object 4"/>
          <p:cNvGraphicFramePr>
            <a:graphicFrameLocks noChangeAspect="1"/>
          </p:cNvGraphicFramePr>
          <p:nvPr>
            <p:ph idx="1"/>
          </p:nvPr>
        </p:nvGraphicFramePr>
        <p:xfrm>
          <a:off x="3663950" y="3640138"/>
          <a:ext cx="1816100" cy="444500"/>
        </p:xfrm>
        <a:graphic>
          <a:graphicData uri="http://schemas.openxmlformats.org/presentationml/2006/ole">
            <p:oleObj spid="_x0000_s16386" name="方程式" r:id="rId3" imgW="1815840" imgH="444240" progId="Equation.3">
              <p:embed/>
            </p:oleObj>
          </a:graphicData>
        </a:graphic>
      </p:graphicFrame>
      <p:sp>
        <p:nvSpPr>
          <p:cNvPr id="16388" name="Rectangle 3" descr="aLe77183_06015"/>
          <p:cNvSpPr>
            <a:spLocks noGrp="1" noChangeAspect="1" noChangeArrowheads="1"/>
          </p:cNvSpPr>
          <p:nvPr isPhoto="1"/>
        </p:nvSpPr>
        <p:spPr bwMode="auto">
          <a:xfrm>
            <a:off x="1979613" y="2103438"/>
            <a:ext cx="4552950" cy="4754562"/>
          </a:xfrm>
          <a:prstGeom prst="rect">
            <a:avLst/>
          </a:prstGeom>
          <a:blipFill dpi="0" rotWithShape="1">
            <a:blip r:embed="rId4"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Rectangle 4"/>
          <p:cNvSpPr>
            <a:spLocks noGrp="1" noChangeArrowheads="1"/>
          </p:cNvSpPr>
          <p:nvPr>
            <p:ph type="title"/>
          </p:nvPr>
        </p:nvSpPr>
        <p:spPr>
          <a:xfrm>
            <a:off x="539750" y="0"/>
            <a:ext cx="8229600" cy="1143000"/>
          </a:xfrm>
        </p:spPr>
        <p:txBody>
          <a:bodyPr/>
          <a:lstStyle/>
          <a:p>
            <a:pPr eaLnBrk="1" hangingPunct="1"/>
            <a:r>
              <a:rPr lang="en-US" altLang="zh-TW" sz="3600" b="1" dirty="0" smtClean="0">
                <a:solidFill>
                  <a:schemeClr val="tx2"/>
                </a:solidFill>
              </a:rPr>
              <a:t>Series Capacitors</a:t>
            </a:r>
          </a:p>
        </p:txBody>
      </p:sp>
      <p:sp>
        <p:nvSpPr>
          <p:cNvPr id="17415" name="Rectangle 9"/>
          <p:cNvSpPr>
            <a:spLocks noGrp="1" noChangeArrowheads="1"/>
          </p:cNvSpPr>
          <p:nvPr>
            <p:ph idx="1"/>
          </p:nvPr>
        </p:nvSpPr>
        <p:spPr>
          <a:xfrm>
            <a:off x="468313" y="3068638"/>
            <a:ext cx="8229600" cy="3200400"/>
          </a:xfrm>
        </p:spPr>
        <p:txBody>
          <a:bodyPr/>
          <a:lstStyle/>
          <a:p>
            <a:pPr algn="just" eaLnBrk="1" hangingPunct="1"/>
            <a:r>
              <a:rPr lang="en-US" altLang="zh-TW" smtClean="0"/>
              <a:t>The </a:t>
            </a:r>
            <a:r>
              <a:rPr lang="en-US" altLang="zh-TW" b="1" smtClean="0">
                <a:solidFill>
                  <a:schemeClr val="tx2"/>
                </a:solidFill>
              </a:rPr>
              <a:t>equivalent capacitance</a:t>
            </a:r>
            <a:r>
              <a:rPr lang="en-US" altLang="zh-TW" smtClean="0"/>
              <a:t> of series-connected capacitors is the reciprocal of the sum of the reciprocals of the individual capacitances.</a:t>
            </a:r>
          </a:p>
        </p:txBody>
      </p:sp>
      <p:graphicFrame>
        <p:nvGraphicFramePr>
          <p:cNvPr id="17410" name="Object 5"/>
          <p:cNvGraphicFramePr>
            <a:graphicFrameLocks noChangeAspect="1"/>
          </p:cNvGraphicFramePr>
          <p:nvPr/>
        </p:nvGraphicFramePr>
        <p:xfrm>
          <a:off x="2220913" y="1533525"/>
          <a:ext cx="4895850" cy="1719263"/>
        </p:xfrm>
        <a:graphic>
          <a:graphicData uri="http://schemas.openxmlformats.org/presentationml/2006/ole">
            <p:oleObj spid="_x0000_s17410" name="Equation" r:id="rId3" imgW="2603160" imgH="914400" progId="Equation.3">
              <p:embed/>
            </p:oleObj>
          </a:graphicData>
        </a:graphic>
      </p:graphicFrame>
      <p:graphicFrame>
        <p:nvGraphicFramePr>
          <p:cNvPr id="17411" name="Object 6"/>
          <p:cNvGraphicFramePr>
            <a:graphicFrameLocks noChangeAspect="1"/>
          </p:cNvGraphicFramePr>
          <p:nvPr/>
        </p:nvGraphicFramePr>
        <p:xfrm>
          <a:off x="2268538" y="1125538"/>
          <a:ext cx="3959225" cy="504825"/>
        </p:xfrm>
        <a:graphic>
          <a:graphicData uri="http://schemas.openxmlformats.org/presentationml/2006/ole">
            <p:oleObj spid="_x0000_s17411" name="方程式" r:id="rId4" imgW="1790640" imgH="228600" progId="Equation.3">
              <p:embed/>
            </p:oleObj>
          </a:graphicData>
        </a:graphic>
      </p:graphicFrame>
      <p:graphicFrame>
        <p:nvGraphicFramePr>
          <p:cNvPr id="17412" name="Object 7"/>
          <p:cNvGraphicFramePr>
            <a:graphicFrameLocks noChangeAspect="1"/>
          </p:cNvGraphicFramePr>
          <p:nvPr/>
        </p:nvGraphicFramePr>
        <p:xfrm>
          <a:off x="1692275" y="5084763"/>
          <a:ext cx="2222500" cy="1092200"/>
        </p:xfrm>
        <a:graphic>
          <a:graphicData uri="http://schemas.openxmlformats.org/presentationml/2006/ole">
            <p:oleObj spid="_x0000_s17412" name="方程式" r:id="rId5" imgW="2222280" imgH="1091880" progId="Equation.3">
              <p:embed/>
            </p:oleObj>
          </a:graphicData>
        </a:graphic>
      </p:graphicFrame>
      <p:graphicFrame>
        <p:nvGraphicFramePr>
          <p:cNvPr id="17413" name="Object 8"/>
          <p:cNvGraphicFramePr>
            <a:graphicFrameLocks noChangeAspect="1"/>
          </p:cNvGraphicFramePr>
          <p:nvPr/>
        </p:nvGraphicFramePr>
        <p:xfrm>
          <a:off x="4932363" y="5084763"/>
          <a:ext cx="2171700" cy="1041400"/>
        </p:xfrm>
        <a:graphic>
          <a:graphicData uri="http://schemas.openxmlformats.org/presentationml/2006/ole">
            <p:oleObj spid="_x0000_s17413" name="方程式" r:id="rId6" imgW="2171520" imgH="1041120" progId="Equation.3">
              <p:embed/>
            </p:oleObj>
          </a:graphicData>
        </a:graphic>
      </p:graphicFrame>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zh-TW" smtClean="0"/>
              <a:t>Example 5</a:t>
            </a:r>
          </a:p>
        </p:txBody>
      </p:sp>
      <p:sp>
        <p:nvSpPr>
          <p:cNvPr id="57347" name="Rectangle 4"/>
          <p:cNvSpPr>
            <a:spLocks noGrp="1" noChangeArrowheads="1"/>
          </p:cNvSpPr>
          <p:nvPr>
            <p:ph idx="1"/>
          </p:nvPr>
        </p:nvSpPr>
        <p:spPr/>
        <p:txBody>
          <a:bodyPr/>
          <a:lstStyle/>
          <a:p>
            <a:pPr eaLnBrk="1" hangingPunct="1"/>
            <a:r>
              <a:rPr lang="en-US" altLang="ko-KR" smtClean="0">
                <a:ea typeface="Gulim" pitchFamily="34" charset="-127"/>
              </a:rPr>
              <a:t>Find the equivalent capacitance seen between terminals a and b of the circuit in the Fig.</a:t>
            </a:r>
            <a:endParaRPr lang="en-US" altLang="zh-TW" smtClean="0"/>
          </a:p>
        </p:txBody>
      </p:sp>
      <p:sp>
        <p:nvSpPr>
          <p:cNvPr id="57348" name="Rectangle 3" descr="aLe77183_06016"/>
          <p:cNvSpPr>
            <a:spLocks noGrp="1" noChangeAspect="1" noChangeArrowheads="1"/>
          </p:cNvSpPr>
          <p:nvPr isPhoto="1"/>
        </p:nvSpPr>
        <p:spPr bwMode="auto">
          <a:xfrm>
            <a:off x="1116013" y="2924175"/>
            <a:ext cx="6778625" cy="2312988"/>
          </a:xfrm>
          <a:prstGeom prst="rect">
            <a:avLst/>
          </a:prstGeom>
          <a:blipFill dpi="0" rotWithShape="1">
            <a:blip r:embed="rId2"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2" name="Rectangle 2"/>
          <p:cNvSpPr>
            <a:spLocks noGrp="1" noChangeArrowheads="1"/>
          </p:cNvSpPr>
          <p:nvPr>
            <p:ph type="title"/>
          </p:nvPr>
        </p:nvSpPr>
        <p:spPr/>
        <p:txBody>
          <a:bodyPr/>
          <a:lstStyle/>
          <a:p>
            <a:pPr algn="l" eaLnBrk="1" hangingPunct="1"/>
            <a:r>
              <a:rPr lang="en-US" altLang="zh-TW" smtClean="0"/>
              <a:t>Example 5</a:t>
            </a:r>
          </a:p>
        </p:txBody>
      </p:sp>
      <p:sp>
        <p:nvSpPr>
          <p:cNvPr id="18443" name="Rectangle 3"/>
          <p:cNvSpPr>
            <a:spLocks noGrp="1" noChangeArrowheads="1"/>
          </p:cNvSpPr>
          <p:nvPr>
            <p:ph idx="1"/>
          </p:nvPr>
        </p:nvSpPr>
        <p:spPr>
          <a:xfrm>
            <a:off x="468313" y="1268413"/>
            <a:ext cx="8229600" cy="4525962"/>
          </a:xfrm>
        </p:spPr>
        <p:txBody>
          <a:bodyPr/>
          <a:lstStyle/>
          <a:p>
            <a:pPr eaLnBrk="1" hangingPunct="1">
              <a:buFontTx/>
              <a:buNone/>
            </a:pPr>
            <a:r>
              <a:rPr lang="en-US" altLang="zh-TW" b="1" smtClean="0">
                <a:solidFill>
                  <a:schemeClr val="tx2"/>
                </a:solidFill>
              </a:rPr>
              <a:t>Solution:</a:t>
            </a:r>
          </a:p>
        </p:txBody>
      </p:sp>
      <p:graphicFrame>
        <p:nvGraphicFramePr>
          <p:cNvPr id="18434" name="Object 4"/>
          <p:cNvGraphicFramePr>
            <a:graphicFrameLocks noChangeAspect="1"/>
          </p:cNvGraphicFramePr>
          <p:nvPr/>
        </p:nvGraphicFramePr>
        <p:xfrm>
          <a:off x="3132138" y="2276475"/>
          <a:ext cx="2438400" cy="939800"/>
        </p:xfrm>
        <a:graphic>
          <a:graphicData uri="http://schemas.openxmlformats.org/presentationml/2006/ole">
            <p:oleObj spid="_x0000_s18434" name="方程式" r:id="rId3" imgW="2438280" imgH="939600" progId="Equation.3">
              <p:embed/>
            </p:oleObj>
          </a:graphicData>
        </a:graphic>
      </p:graphicFrame>
      <p:graphicFrame>
        <p:nvGraphicFramePr>
          <p:cNvPr id="18435" name="Object 5"/>
          <p:cNvGraphicFramePr>
            <a:graphicFrameLocks noChangeAspect="1"/>
          </p:cNvGraphicFramePr>
          <p:nvPr/>
        </p:nvGraphicFramePr>
        <p:xfrm>
          <a:off x="3059113" y="4221163"/>
          <a:ext cx="3198812" cy="431800"/>
        </p:xfrm>
        <a:graphic>
          <a:graphicData uri="http://schemas.openxmlformats.org/presentationml/2006/ole">
            <p:oleObj spid="_x0000_s18435" name="方程式" r:id="rId4" imgW="3200400" imgH="431640" progId="Equation.3">
              <p:embed/>
            </p:oleObj>
          </a:graphicData>
        </a:graphic>
      </p:graphicFrame>
      <p:graphicFrame>
        <p:nvGraphicFramePr>
          <p:cNvPr id="18436" name="Object 6"/>
          <p:cNvGraphicFramePr>
            <a:graphicFrameLocks noChangeAspect="1"/>
          </p:cNvGraphicFramePr>
          <p:nvPr/>
        </p:nvGraphicFramePr>
        <p:xfrm>
          <a:off x="2771775" y="5445125"/>
          <a:ext cx="3935413" cy="939800"/>
        </p:xfrm>
        <a:graphic>
          <a:graphicData uri="http://schemas.openxmlformats.org/presentationml/2006/ole">
            <p:oleObj spid="_x0000_s18436" name="方程式" r:id="rId5" imgW="3936960" imgH="939600" progId="Equation.3">
              <p:embed/>
            </p:oleObj>
          </a:graphicData>
        </a:graphic>
      </p:graphicFrame>
      <p:graphicFrame>
        <p:nvGraphicFramePr>
          <p:cNvPr id="18437" name="Object 7"/>
          <p:cNvGraphicFramePr>
            <a:graphicFrameLocks noChangeAspect="1"/>
          </p:cNvGraphicFramePr>
          <p:nvPr/>
        </p:nvGraphicFramePr>
        <p:xfrm>
          <a:off x="539750" y="1844675"/>
          <a:ext cx="7386638" cy="444500"/>
        </p:xfrm>
        <a:graphic>
          <a:graphicData uri="http://schemas.openxmlformats.org/presentationml/2006/ole">
            <p:oleObj spid="_x0000_s18437" name="方程式" r:id="rId6" imgW="7391160" imgH="444240" progId="Equation.3">
              <p:embed/>
            </p:oleObj>
          </a:graphicData>
        </a:graphic>
      </p:graphicFrame>
      <p:graphicFrame>
        <p:nvGraphicFramePr>
          <p:cNvPr id="18438" name="Object 8"/>
          <p:cNvGraphicFramePr>
            <a:graphicFrameLocks noChangeAspect="1"/>
          </p:cNvGraphicFramePr>
          <p:nvPr/>
        </p:nvGraphicFramePr>
        <p:xfrm>
          <a:off x="468313" y="3284538"/>
          <a:ext cx="7832725" cy="444500"/>
        </p:xfrm>
        <a:graphic>
          <a:graphicData uri="http://schemas.openxmlformats.org/presentationml/2006/ole">
            <p:oleObj spid="_x0000_s18438" name="方程式" r:id="rId7" imgW="7835760" imgH="444240" progId="Equation.3">
              <p:embed/>
            </p:oleObj>
          </a:graphicData>
        </a:graphic>
      </p:graphicFrame>
      <p:graphicFrame>
        <p:nvGraphicFramePr>
          <p:cNvPr id="18439" name="Object 9"/>
          <p:cNvGraphicFramePr>
            <a:graphicFrameLocks noChangeAspect="1"/>
          </p:cNvGraphicFramePr>
          <p:nvPr/>
        </p:nvGraphicFramePr>
        <p:xfrm>
          <a:off x="684213" y="3716338"/>
          <a:ext cx="3871912" cy="444500"/>
        </p:xfrm>
        <a:graphic>
          <a:graphicData uri="http://schemas.openxmlformats.org/presentationml/2006/ole">
            <p:oleObj spid="_x0000_s18439" name="方程式" r:id="rId8" imgW="3873240" imgH="444240" progId="Equation.3">
              <p:embed/>
            </p:oleObj>
          </a:graphicData>
        </a:graphic>
      </p:graphicFrame>
      <p:graphicFrame>
        <p:nvGraphicFramePr>
          <p:cNvPr id="18440" name="Object 10"/>
          <p:cNvGraphicFramePr>
            <a:graphicFrameLocks noChangeAspect="1"/>
          </p:cNvGraphicFramePr>
          <p:nvPr/>
        </p:nvGraphicFramePr>
        <p:xfrm>
          <a:off x="450850" y="4640263"/>
          <a:ext cx="5992813" cy="444500"/>
        </p:xfrm>
        <a:graphic>
          <a:graphicData uri="http://schemas.openxmlformats.org/presentationml/2006/ole">
            <p:oleObj spid="_x0000_s18440" name="方程式" r:id="rId9" imgW="5994360" imgH="444240" progId="Equation.3">
              <p:embed/>
            </p:oleObj>
          </a:graphicData>
        </a:graphic>
      </p:graphicFrame>
      <p:graphicFrame>
        <p:nvGraphicFramePr>
          <p:cNvPr id="18441" name="Object 11"/>
          <p:cNvGraphicFramePr>
            <a:graphicFrameLocks noChangeAspect="1"/>
          </p:cNvGraphicFramePr>
          <p:nvPr/>
        </p:nvGraphicFramePr>
        <p:xfrm>
          <a:off x="684213" y="5084763"/>
          <a:ext cx="3605212" cy="444500"/>
        </p:xfrm>
        <a:graphic>
          <a:graphicData uri="http://schemas.openxmlformats.org/presentationml/2006/ole">
            <p:oleObj spid="_x0000_s18441" name="方程式" r:id="rId10" imgW="3606480" imgH="444240" progId="Equation.3">
              <p:embed/>
            </p:oleObj>
          </a:graphicData>
        </a:graphic>
      </p:graphicFrame>
      <p:sp>
        <p:nvSpPr>
          <p:cNvPr id="18444" name="Rectangle 3" descr="aLe77183_06016"/>
          <p:cNvSpPr>
            <a:spLocks noGrp="1" noChangeAspect="1" noChangeArrowheads="1"/>
          </p:cNvSpPr>
          <p:nvPr isPhoto="1"/>
        </p:nvSpPr>
        <p:spPr bwMode="auto">
          <a:xfrm>
            <a:off x="4356100" y="0"/>
            <a:ext cx="4562475" cy="1557338"/>
          </a:xfrm>
          <a:prstGeom prst="rect">
            <a:avLst/>
          </a:prstGeom>
          <a:blipFill dpi="0" rotWithShape="1">
            <a:blip r:embed="rId11"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zh-TW" smtClean="0"/>
              <a:t>Example 6</a:t>
            </a:r>
          </a:p>
        </p:txBody>
      </p:sp>
      <p:sp>
        <p:nvSpPr>
          <p:cNvPr id="58371" name="Rectangle 4"/>
          <p:cNvSpPr>
            <a:spLocks noGrp="1" noChangeArrowheads="1"/>
          </p:cNvSpPr>
          <p:nvPr>
            <p:ph idx="1"/>
          </p:nvPr>
        </p:nvSpPr>
        <p:spPr/>
        <p:txBody>
          <a:bodyPr/>
          <a:lstStyle/>
          <a:p>
            <a:pPr eaLnBrk="1" hangingPunct="1"/>
            <a:r>
              <a:rPr lang="en-US" altLang="ko-KR" smtClean="0">
                <a:ea typeface="Gulim" pitchFamily="34" charset="-127"/>
              </a:rPr>
              <a:t>For the circuit in Fig, find the voltage across each capacitor.</a:t>
            </a:r>
            <a:endParaRPr lang="en-US" altLang="zh-TW" smtClean="0"/>
          </a:p>
        </p:txBody>
      </p:sp>
      <p:sp>
        <p:nvSpPr>
          <p:cNvPr id="58372" name="Rectangle 3" descr="aLe77183_06018"/>
          <p:cNvSpPr>
            <a:spLocks noGrp="1" noChangeAspect="1" noChangeArrowheads="1"/>
          </p:cNvSpPr>
          <p:nvPr isPhoto="1"/>
        </p:nvSpPr>
        <p:spPr bwMode="auto">
          <a:xfrm>
            <a:off x="1331913" y="2781300"/>
            <a:ext cx="6994525" cy="3179763"/>
          </a:xfrm>
          <a:prstGeom prst="rect">
            <a:avLst/>
          </a:prstGeom>
          <a:blipFill dpi="0" rotWithShape="1">
            <a:blip r:embed="rId3"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p:txBody>
          <a:bodyPr/>
          <a:lstStyle/>
          <a:p>
            <a:pPr algn="l" eaLnBrk="1" hangingPunct="1"/>
            <a:r>
              <a:rPr lang="en-US" altLang="zh-TW" smtClean="0"/>
              <a:t>Example 6</a:t>
            </a:r>
          </a:p>
        </p:txBody>
      </p:sp>
      <p:sp>
        <p:nvSpPr>
          <p:cNvPr id="19461" name="Rectangle 3"/>
          <p:cNvSpPr>
            <a:spLocks noGrp="1" noChangeArrowheads="1"/>
          </p:cNvSpPr>
          <p:nvPr>
            <p:ph idx="1"/>
          </p:nvPr>
        </p:nvSpPr>
        <p:spPr/>
        <p:txBody>
          <a:bodyPr/>
          <a:lstStyle/>
          <a:p>
            <a:pPr eaLnBrk="1" hangingPunct="1">
              <a:lnSpc>
                <a:spcPct val="80000"/>
              </a:lnSpc>
              <a:buFontTx/>
              <a:buNone/>
            </a:pPr>
            <a:r>
              <a:rPr lang="en-US" altLang="zh-TW" sz="2800" b="1" smtClean="0">
                <a:solidFill>
                  <a:schemeClr val="tx2"/>
                </a:solidFill>
              </a:rPr>
              <a:t>Solution: </a:t>
            </a:r>
          </a:p>
          <a:p>
            <a:pPr eaLnBrk="1" hangingPunct="1">
              <a:lnSpc>
                <a:spcPct val="80000"/>
              </a:lnSpc>
            </a:pPr>
            <a:r>
              <a:rPr lang="en-US" altLang="zh-TW" sz="2800" smtClean="0"/>
              <a:t>Two parallel capacitors:</a:t>
            </a:r>
          </a:p>
          <a:p>
            <a:pPr eaLnBrk="1" hangingPunct="1">
              <a:lnSpc>
                <a:spcPct val="80000"/>
              </a:lnSpc>
            </a:pPr>
            <a:endParaRPr lang="en-US" altLang="zh-TW" sz="2800" smtClean="0"/>
          </a:p>
          <a:p>
            <a:pPr eaLnBrk="1" hangingPunct="1">
              <a:lnSpc>
                <a:spcPct val="80000"/>
              </a:lnSpc>
            </a:pPr>
            <a:endParaRPr lang="en-US" altLang="zh-TW" sz="2800" smtClean="0"/>
          </a:p>
          <a:p>
            <a:pPr eaLnBrk="1" hangingPunct="1">
              <a:lnSpc>
                <a:spcPct val="80000"/>
              </a:lnSpc>
            </a:pPr>
            <a:r>
              <a:rPr lang="en-US" altLang="zh-TW" sz="2800" smtClean="0"/>
              <a:t>Total charge</a:t>
            </a:r>
          </a:p>
          <a:p>
            <a:pPr eaLnBrk="1" hangingPunct="1">
              <a:lnSpc>
                <a:spcPct val="80000"/>
              </a:lnSpc>
            </a:pPr>
            <a:endParaRPr lang="en-US" altLang="zh-TW" sz="2800" smtClean="0"/>
          </a:p>
          <a:p>
            <a:pPr eaLnBrk="1" hangingPunct="1">
              <a:lnSpc>
                <a:spcPct val="80000"/>
              </a:lnSpc>
            </a:pPr>
            <a:endParaRPr lang="en-US" altLang="zh-TW" sz="2800" smtClean="0"/>
          </a:p>
          <a:p>
            <a:pPr eaLnBrk="1" hangingPunct="1">
              <a:lnSpc>
                <a:spcPct val="80000"/>
              </a:lnSpc>
            </a:pPr>
            <a:r>
              <a:rPr kumimoji="1" lang="en-US" altLang="ko-KR" sz="2800" smtClean="0">
                <a:ea typeface="Gulim" pitchFamily="34" charset="-127"/>
              </a:rPr>
              <a:t>This is the charge on the 20-mF and 30-mF capacitors,</a:t>
            </a:r>
            <a:r>
              <a:rPr kumimoji="1" lang="en-US" altLang="zh-TW" sz="2800" smtClean="0"/>
              <a:t> </a:t>
            </a:r>
            <a:r>
              <a:rPr kumimoji="1" lang="en-US" altLang="ko-KR" sz="2800" smtClean="0">
                <a:ea typeface="Gulim" pitchFamily="34" charset="-127"/>
              </a:rPr>
              <a:t>because they are in series with the 30-v source</a:t>
            </a:r>
            <a:r>
              <a:rPr kumimoji="1" lang="en-US" altLang="zh-TW" sz="2800" smtClean="0"/>
              <a:t>. (</a:t>
            </a:r>
            <a:r>
              <a:rPr kumimoji="1" lang="en-US" altLang="ko-KR" sz="2800" smtClean="0">
                <a:ea typeface="Gulim" pitchFamily="34" charset="-127"/>
              </a:rPr>
              <a:t> A crude way to see this is to imagine that charge acts like current, since </a:t>
            </a:r>
            <a:r>
              <a:rPr kumimoji="1" lang="en-US" altLang="zh-TW" sz="2800" i="1" smtClean="0"/>
              <a:t>i </a:t>
            </a:r>
            <a:r>
              <a:rPr kumimoji="1" lang="en-US" altLang="zh-TW" sz="2800" smtClean="0"/>
              <a:t>= </a:t>
            </a:r>
            <a:r>
              <a:rPr kumimoji="1" lang="en-US" altLang="zh-TW" sz="2800" i="1" smtClean="0"/>
              <a:t>dq</a:t>
            </a:r>
            <a:r>
              <a:rPr kumimoji="1" lang="en-US" altLang="zh-TW" sz="2800" smtClean="0"/>
              <a:t>/</a:t>
            </a:r>
            <a:r>
              <a:rPr kumimoji="1" lang="en-US" altLang="zh-TW" sz="2800" i="1" smtClean="0"/>
              <a:t>dt</a:t>
            </a:r>
            <a:r>
              <a:rPr kumimoji="1" lang="en-US" altLang="ko-KR" sz="2800" smtClean="0">
                <a:ea typeface="Gulim" pitchFamily="34" charset="-127"/>
              </a:rPr>
              <a:t>)</a:t>
            </a:r>
          </a:p>
          <a:p>
            <a:pPr eaLnBrk="1" hangingPunct="1">
              <a:lnSpc>
                <a:spcPct val="80000"/>
              </a:lnSpc>
            </a:pPr>
            <a:endParaRPr lang="en-US" altLang="zh-TW" sz="2800" smtClean="0"/>
          </a:p>
        </p:txBody>
      </p:sp>
      <p:graphicFrame>
        <p:nvGraphicFramePr>
          <p:cNvPr id="19458" name="Object 4"/>
          <p:cNvGraphicFramePr>
            <a:graphicFrameLocks noChangeAspect="1"/>
          </p:cNvGraphicFramePr>
          <p:nvPr/>
        </p:nvGraphicFramePr>
        <p:xfrm>
          <a:off x="2916238" y="2133600"/>
          <a:ext cx="4224337" cy="1041400"/>
        </p:xfrm>
        <a:graphic>
          <a:graphicData uri="http://schemas.openxmlformats.org/presentationml/2006/ole">
            <p:oleObj spid="_x0000_s19458" name="方程式" r:id="rId3" imgW="4228920" imgH="1041120" progId="Equation.3">
              <p:embed/>
            </p:oleObj>
          </a:graphicData>
        </a:graphic>
      </p:graphicFrame>
      <p:graphicFrame>
        <p:nvGraphicFramePr>
          <p:cNvPr id="19459" name="Object 5"/>
          <p:cNvGraphicFramePr>
            <a:graphicFrameLocks noChangeAspect="1"/>
          </p:cNvGraphicFramePr>
          <p:nvPr/>
        </p:nvGraphicFramePr>
        <p:xfrm>
          <a:off x="1835150" y="3644900"/>
          <a:ext cx="5024438" cy="571500"/>
        </p:xfrm>
        <a:graphic>
          <a:graphicData uri="http://schemas.openxmlformats.org/presentationml/2006/ole">
            <p:oleObj spid="_x0000_s19459" name="方程式" r:id="rId4" imgW="5029200" imgH="571320" progId="Equation.3">
              <p:embed/>
            </p:oleObj>
          </a:graphicData>
        </a:graphic>
      </p:graphicFrame>
      <p:sp>
        <p:nvSpPr>
          <p:cNvPr id="19464" name="Rectangle 3" descr="aLe77183_06018"/>
          <p:cNvSpPr>
            <a:spLocks noGrp="1" noChangeAspect="1" noChangeArrowheads="1"/>
          </p:cNvSpPr>
          <p:nvPr isPhoto="1"/>
        </p:nvSpPr>
        <p:spPr bwMode="auto">
          <a:xfrm>
            <a:off x="5543550" y="0"/>
            <a:ext cx="3600450" cy="1636713"/>
          </a:xfrm>
          <a:prstGeom prst="rect">
            <a:avLst/>
          </a:prstGeom>
          <a:blipFill dpi="0" rotWithShape="1">
            <a:blip r:embed="rId5"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Rectangle 2"/>
          <p:cNvSpPr>
            <a:spLocks noGrp="1" noChangeArrowheads="1"/>
          </p:cNvSpPr>
          <p:nvPr>
            <p:ph type="title"/>
          </p:nvPr>
        </p:nvSpPr>
        <p:spPr/>
        <p:txBody>
          <a:bodyPr/>
          <a:lstStyle/>
          <a:p>
            <a:pPr algn="l" eaLnBrk="1" hangingPunct="1"/>
            <a:r>
              <a:rPr lang="en-US" altLang="zh-TW" smtClean="0"/>
              <a:t>Example 6</a:t>
            </a:r>
          </a:p>
        </p:txBody>
      </p:sp>
      <p:sp>
        <p:nvSpPr>
          <p:cNvPr id="20487" name="Rectangle 3"/>
          <p:cNvSpPr>
            <a:spLocks noGrp="1" noChangeArrowheads="1"/>
          </p:cNvSpPr>
          <p:nvPr>
            <p:ph idx="1"/>
          </p:nvPr>
        </p:nvSpPr>
        <p:spPr>
          <a:xfrm>
            <a:off x="467544" y="1628800"/>
            <a:ext cx="8229600" cy="4525962"/>
          </a:xfrm>
        </p:spPr>
        <p:txBody>
          <a:bodyPr/>
          <a:lstStyle/>
          <a:p>
            <a:pPr eaLnBrk="1" hangingPunct="1"/>
            <a:r>
              <a:rPr lang="en-US" altLang="ko-KR" sz="2800" dirty="0" smtClean="0">
                <a:ea typeface="Gulim" pitchFamily="34" charset="-127"/>
              </a:rPr>
              <a:t>Therefore,</a:t>
            </a:r>
          </a:p>
          <a:p>
            <a:pPr eaLnBrk="1" hangingPunct="1">
              <a:buFontTx/>
              <a:buNone/>
            </a:pPr>
            <a:endParaRPr lang="en-US" altLang="ko-KR" sz="2800" dirty="0" smtClean="0">
              <a:ea typeface="Gulim" pitchFamily="34" charset="-127"/>
            </a:endParaRPr>
          </a:p>
          <a:p>
            <a:pPr eaLnBrk="1" hangingPunct="1">
              <a:buFontTx/>
              <a:buNone/>
            </a:pPr>
            <a:endParaRPr lang="en-US" altLang="ko-KR" sz="2800" dirty="0" smtClean="0">
              <a:ea typeface="Gulim" pitchFamily="34" charset="-127"/>
            </a:endParaRPr>
          </a:p>
          <a:p>
            <a:pPr eaLnBrk="1" hangingPunct="1"/>
            <a:r>
              <a:rPr lang="en-US" altLang="ko-KR" sz="2800" dirty="0" smtClean="0">
                <a:ea typeface="Gulim" pitchFamily="34" charset="-127"/>
              </a:rPr>
              <a:t>Having determined </a:t>
            </a:r>
            <a:r>
              <a:rPr lang="en-US" altLang="zh-TW" sz="2800" i="1" dirty="0" smtClean="0"/>
              <a:t>v</a:t>
            </a:r>
            <a:r>
              <a:rPr lang="en-US" altLang="zh-TW" sz="2800" baseline="-25000" dirty="0" smtClean="0"/>
              <a:t>1</a:t>
            </a:r>
            <a:r>
              <a:rPr lang="en-US" altLang="zh-TW" sz="2800" dirty="0" smtClean="0"/>
              <a:t> and</a:t>
            </a:r>
            <a:r>
              <a:rPr lang="en-US" altLang="ko-KR" sz="2800" dirty="0" smtClean="0">
                <a:ea typeface="Gulim" pitchFamily="34" charset="-127"/>
              </a:rPr>
              <a:t> </a:t>
            </a:r>
            <a:r>
              <a:rPr lang="en-US" altLang="zh-TW" sz="2800" i="1" dirty="0" smtClean="0"/>
              <a:t>v</a:t>
            </a:r>
            <a:r>
              <a:rPr lang="en-US" altLang="zh-TW" sz="2800" baseline="-25000" dirty="0" smtClean="0"/>
              <a:t>2</a:t>
            </a:r>
            <a:r>
              <a:rPr lang="en-US" altLang="ko-KR" sz="2800" dirty="0" smtClean="0">
                <a:ea typeface="Gulim" pitchFamily="34" charset="-127"/>
              </a:rPr>
              <a:t>, we now use KVL to determine </a:t>
            </a:r>
            <a:r>
              <a:rPr lang="en-US" altLang="zh-TW" sz="2800" i="1" dirty="0" smtClean="0"/>
              <a:t>v</a:t>
            </a:r>
            <a:r>
              <a:rPr lang="en-US" altLang="zh-TW" sz="2800" baseline="-25000" dirty="0" smtClean="0"/>
              <a:t>3</a:t>
            </a:r>
            <a:r>
              <a:rPr lang="en-US" altLang="ko-KR" sz="2800" dirty="0" smtClean="0">
                <a:ea typeface="Gulim" pitchFamily="34" charset="-127"/>
              </a:rPr>
              <a:t> by </a:t>
            </a:r>
          </a:p>
          <a:p>
            <a:pPr eaLnBrk="1" hangingPunct="1">
              <a:buFontTx/>
              <a:buNone/>
            </a:pPr>
            <a:endParaRPr lang="en-US" altLang="ko-KR" sz="2800" dirty="0" smtClean="0">
              <a:ea typeface="Gulim" pitchFamily="34" charset="-127"/>
            </a:endParaRPr>
          </a:p>
          <a:p>
            <a:pPr eaLnBrk="1" hangingPunct="1"/>
            <a:r>
              <a:rPr lang="en-US" altLang="ko-KR" sz="2800" dirty="0" smtClean="0">
                <a:ea typeface="Gulim" pitchFamily="34" charset="-127"/>
              </a:rPr>
              <a:t>Alternatively, since the 40-mF and 20-mF capacitors are in parallel, they have the same voltage </a:t>
            </a:r>
            <a:r>
              <a:rPr lang="en-US" altLang="zh-TW" sz="2800" i="1" dirty="0" smtClean="0"/>
              <a:t>v</a:t>
            </a:r>
            <a:r>
              <a:rPr lang="en-US" altLang="zh-TW" sz="2800" baseline="-25000" dirty="0" smtClean="0"/>
              <a:t>3</a:t>
            </a:r>
            <a:r>
              <a:rPr lang="en-US" altLang="ko-KR" sz="2800" dirty="0" smtClean="0">
                <a:ea typeface="Gulim" pitchFamily="34" charset="-127"/>
              </a:rPr>
              <a:t> and their combined capacitance is 40+20=60mF.</a:t>
            </a:r>
          </a:p>
          <a:p>
            <a:pPr eaLnBrk="1" hangingPunct="1"/>
            <a:endParaRPr lang="en-US" altLang="zh-TW" sz="2800" dirty="0" smtClean="0"/>
          </a:p>
        </p:txBody>
      </p:sp>
      <p:graphicFrame>
        <p:nvGraphicFramePr>
          <p:cNvPr id="20482" name="Object 4"/>
          <p:cNvGraphicFramePr>
            <a:graphicFrameLocks noChangeAspect="1"/>
          </p:cNvGraphicFramePr>
          <p:nvPr/>
        </p:nvGraphicFramePr>
        <p:xfrm>
          <a:off x="2916238" y="1557338"/>
          <a:ext cx="3810000" cy="935037"/>
        </p:xfrm>
        <a:graphic>
          <a:graphicData uri="http://schemas.openxmlformats.org/presentationml/2006/ole">
            <p:oleObj spid="_x0000_s20482" name="方程式" r:id="rId3" imgW="4241520" imgH="1041120" progId="Equation.3">
              <p:embed/>
            </p:oleObj>
          </a:graphicData>
        </a:graphic>
      </p:graphicFrame>
      <p:graphicFrame>
        <p:nvGraphicFramePr>
          <p:cNvPr id="20483" name="Object 5"/>
          <p:cNvGraphicFramePr>
            <a:graphicFrameLocks noChangeAspect="1"/>
          </p:cNvGraphicFramePr>
          <p:nvPr/>
        </p:nvGraphicFramePr>
        <p:xfrm>
          <a:off x="3003550" y="2493963"/>
          <a:ext cx="3729038" cy="935037"/>
        </p:xfrm>
        <a:graphic>
          <a:graphicData uri="http://schemas.openxmlformats.org/presentationml/2006/ole">
            <p:oleObj spid="_x0000_s20483" name="方程式" r:id="rId4" imgW="4152600" imgH="1041120" progId="Equation.3">
              <p:embed/>
            </p:oleObj>
          </a:graphicData>
        </a:graphic>
      </p:graphicFrame>
      <p:graphicFrame>
        <p:nvGraphicFramePr>
          <p:cNvPr id="20484" name="Object 6"/>
          <p:cNvGraphicFramePr>
            <a:graphicFrameLocks noChangeAspect="1"/>
          </p:cNvGraphicFramePr>
          <p:nvPr/>
        </p:nvGraphicFramePr>
        <p:xfrm>
          <a:off x="2484438" y="4314825"/>
          <a:ext cx="3429000" cy="482600"/>
        </p:xfrm>
        <a:graphic>
          <a:graphicData uri="http://schemas.openxmlformats.org/presentationml/2006/ole">
            <p:oleObj spid="_x0000_s20484" name="方程式" r:id="rId5" imgW="3429000" imgH="482400" progId="Equation.3">
              <p:embed/>
            </p:oleObj>
          </a:graphicData>
        </a:graphic>
      </p:graphicFrame>
      <p:graphicFrame>
        <p:nvGraphicFramePr>
          <p:cNvPr id="20485" name="Object 7"/>
          <p:cNvGraphicFramePr>
            <a:graphicFrameLocks noChangeAspect="1"/>
          </p:cNvGraphicFramePr>
          <p:nvPr/>
        </p:nvGraphicFramePr>
        <p:xfrm>
          <a:off x="2627784" y="5918200"/>
          <a:ext cx="4786313" cy="939800"/>
        </p:xfrm>
        <a:graphic>
          <a:graphicData uri="http://schemas.openxmlformats.org/presentationml/2006/ole">
            <p:oleObj spid="_x0000_s20485" name="方程式" r:id="rId6" imgW="4787640" imgH="939600" progId="Equation.3">
              <p:embed/>
            </p:oleObj>
          </a:graphicData>
        </a:graphic>
      </p:graphicFrame>
      <p:sp>
        <p:nvSpPr>
          <p:cNvPr id="20488" name="Rectangle 3" descr="aLe77183_06018"/>
          <p:cNvSpPr>
            <a:spLocks noGrp="1" noChangeAspect="1" noChangeArrowheads="1"/>
          </p:cNvSpPr>
          <p:nvPr isPhoto="1"/>
        </p:nvSpPr>
        <p:spPr bwMode="auto">
          <a:xfrm>
            <a:off x="5543550" y="0"/>
            <a:ext cx="3600450" cy="1636713"/>
          </a:xfrm>
          <a:prstGeom prst="rect">
            <a:avLst/>
          </a:prstGeom>
          <a:blipFill dpi="0" rotWithShape="1">
            <a:blip r:embed="rId7"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4"/>
          <p:cNvSpPr>
            <a:spLocks noGrp="1"/>
          </p:cNvSpPr>
          <p:nvPr>
            <p:ph type="title"/>
          </p:nvPr>
        </p:nvSpPr>
        <p:spPr/>
        <p:txBody>
          <a:bodyPr/>
          <a:lstStyle/>
          <a:p>
            <a:r>
              <a:rPr lang="en-US" altLang="zh-TW" sz="3600" b="1" dirty="0" smtClean="0">
                <a:solidFill>
                  <a:schemeClr val="tx2"/>
                </a:solidFill>
              </a:rPr>
              <a:t>Inductor</a:t>
            </a:r>
            <a:endParaRPr lang="en-US" sz="3600" b="1" dirty="0" smtClean="0">
              <a:solidFill>
                <a:schemeClr val="tx2"/>
              </a:solidFill>
              <a:ea typeface="新細明體" pitchFamily="18" charset="-120"/>
            </a:endParaRPr>
          </a:p>
        </p:txBody>
      </p:sp>
      <p:sp>
        <p:nvSpPr>
          <p:cNvPr id="61443" name="Content Placeholder 5"/>
          <p:cNvSpPr>
            <a:spLocks noGrp="1"/>
          </p:cNvSpPr>
          <p:nvPr>
            <p:ph idx="1"/>
          </p:nvPr>
        </p:nvSpPr>
        <p:spPr>
          <a:xfrm>
            <a:off x="395288" y="1600200"/>
            <a:ext cx="8424862" cy="4525963"/>
          </a:xfrm>
        </p:spPr>
        <p:txBody>
          <a:bodyPr/>
          <a:lstStyle/>
          <a:p>
            <a:pPr algn="just"/>
            <a:r>
              <a:rPr lang="en-US" sz="2800" smtClean="0">
                <a:ea typeface="新細明體" pitchFamily="18" charset="-120"/>
              </a:rPr>
              <a:t>An inductor is a passive element designed to store energy in its magnetic field. </a:t>
            </a:r>
          </a:p>
          <a:p>
            <a:pPr algn="just"/>
            <a:r>
              <a:rPr lang="en-US" sz="2800" smtClean="0">
                <a:ea typeface="新細明體" pitchFamily="18" charset="-120"/>
              </a:rPr>
              <a:t>Inductors find numerous applications in electronic and power systems. They are used in power supplies, transformers, radios, TVs, radars and electric motors.</a:t>
            </a:r>
          </a:p>
          <a:p>
            <a:pPr algn="just"/>
            <a:r>
              <a:rPr lang="en-US" sz="2800" smtClean="0">
                <a:ea typeface="新細明體" pitchFamily="18" charset="-120"/>
              </a:rPr>
              <a:t> Any conductor of electric current has inductive properties and may be regarded as an inductor. But in order to enhance the inductive effect, a practical inductor is usually formed into a cylindrical coil with many turns of conducting wire.</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altLang="zh-TW" sz="3600" b="1" dirty="0" err="1" smtClean="0">
                <a:solidFill>
                  <a:schemeClr val="tx2"/>
                </a:solidFill>
              </a:rPr>
              <a:t>Ind</a:t>
            </a:r>
            <a:r>
              <a:rPr lang="tr-TR" altLang="zh-TW" sz="3600" b="1" dirty="0" smtClean="0">
                <a:solidFill>
                  <a:schemeClr val="tx2"/>
                </a:solidFill>
              </a:rPr>
              <a:t>u</a:t>
            </a:r>
            <a:r>
              <a:rPr lang="en-US" altLang="zh-TW" sz="3600" b="1" dirty="0" err="1" smtClean="0">
                <a:solidFill>
                  <a:schemeClr val="tx2"/>
                </a:solidFill>
              </a:rPr>
              <a:t>ctor</a:t>
            </a:r>
            <a:endParaRPr lang="en-US" altLang="zh-TW" sz="3600" b="1" dirty="0" smtClean="0">
              <a:solidFill>
                <a:schemeClr val="tx2"/>
              </a:solidFill>
            </a:endParaRPr>
          </a:p>
        </p:txBody>
      </p:sp>
      <p:sp>
        <p:nvSpPr>
          <p:cNvPr id="21508" name="Rectangle 3"/>
          <p:cNvSpPr>
            <a:spLocks noGrp="1" noChangeArrowheads="1"/>
          </p:cNvSpPr>
          <p:nvPr>
            <p:ph type="body" sz="half" idx="1"/>
          </p:nvPr>
        </p:nvSpPr>
        <p:spPr>
          <a:xfrm>
            <a:off x="457200" y="1295400"/>
            <a:ext cx="8218488" cy="4830763"/>
          </a:xfrm>
        </p:spPr>
        <p:txBody>
          <a:bodyPr/>
          <a:lstStyle/>
          <a:p>
            <a:pPr eaLnBrk="1" hangingPunct="1"/>
            <a:r>
              <a:rPr lang="en-US" altLang="zh-TW" sz="2800" dirty="0" smtClean="0"/>
              <a:t>An inductor is made of a coil of conducting wire</a:t>
            </a:r>
          </a:p>
          <a:p>
            <a:pPr eaLnBrk="1" hangingPunct="1"/>
            <a:r>
              <a:rPr lang="en-US" altLang="zh-TW" sz="2800" dirty="0" smtClean="0"/>
              <a:t>Inductors are formed with wire tightly wrapped around a solid central core</a:t>
            </a:r>
          </a:p>
        </p:txBody>
      </p:sp>
      <p:graphicFrame>
        <p:nvGraphicFramePr>
          <p:cNvPr id="21506" name="Object 5"/>
          <p:cNvGraphicFramePr>
            <a:graphicFrameLocks noChangeAspect="1"/>
          </p:cNvGraphicFramePr>
          <p:nvPr>
            <p:ph sz="half" idx="2"/>
          </p:nvPr>
        </p:nvGraphicFramePr>
        <p:xfrm>
          <a:off x="6568008" y="4653136"/>
          <a:ext cx="1676400" cy="977900"/>
        </p:xfrm>
        <a:graphic>
          <a:graphicData uri="http://schemas.openxmlformats.org/presentationml/2006/ole">
            <p:oleObj spid="_x0000_s21506" name="方程式" r:id="rId3" imgW="1676160" imgH="977760" progId="Equation.3">
              <p:embed/>
            </p:oleObj>
          </a:graphicData>
        </a:graphic>
      </p:graphicFrame>
      <p:sp>
        <p:nvSpPr>
          <p:cNvPr id="143364" name="Rectangle 4"/>
          <p:cNvSpPr>
            <a:spLocks noGrp="1" noChangeAspect="1" noChangeArrowheads="1"/>
          </p:cNvSpPr>
          <p:nvPr isPhoto="1"/>
        </p:nvSpPr>
        <p:spPr bwMode="auto">
          <a:xfrm>
            <a:off x="395288" y="3036338"/>
            <a:ext cx="5995987" cy="3338512"/>
          </a:xfrm>
          <a:prstGeom prst="rect">
            <a:avLst/>
          </a:prstGeom>
          <a:blipFill dpi="0" rotWithShape="1">
            <a:blip r:embed="rId4" cstate="print"/>
            <a:srcRect/>
            <a:stretch>
              <a:fillRect b="-105"/>
            </a:stretch>
          </a:blipFill>
          <a:ln w="76200">
            <a:noFill/>
            <a:miter lim="800000"/>
            <a:headEnd/>
            <a:tailEnd/>
          </a:ln>
          <a:effectLst/>
        </p:spPr>
        <p:txBody>
          <a:bodyPr/>
          <a:lstStyle/>
          <a:p>
            <a:pPr>
              <a:defRPr/>
            </a:pPr>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chemeClr val="tx2"/>
                </a:solidFill>
              </a:rPr>
              <a:t>Inductance</a:t>
            </a:r>
            <a:endParaRPr lang="en-US" sz="3600" b="1" dirty="0">
              <a:solidFill>
                <a:schemeClr val="tx2"/>
              </a:solidFill>
            </a:endParaRPr>
          </a:p>
        </p:txBody>
      </p:sp>
      <p:sp>
        <p:nvSpPr>
          <p:cNvPr id="3" name="Content Placeholder 2"/>
          <p:cNvSpPr>
            <a:spLocks noGrp="1"/>
          </p:cNvSpPr>
          <p:nvPr>
            <p:ph idx="1"/>
          </p:nvPr>
        </p:nvSpPr>
        <p:spPr/>
        <p:txBody>
          <a:bodyPr/>
          <a:lstStyle/>
          <a:p>
            <a:pPr algn="just">
              <a:buNone/>
            </a:pPr>
            <a:r>
              <a:rPr lang="en-US" sz="2800" dirty="0" smtClean="0"/>
              <a:t>	Inductance (or electric inductance) is a measure of the amount of magnetic flux produced for a given electric current.</a:t>
            </a:r>
          </a:p>
          <a:p>
            <a:pPr algn="just">
              <a:buNone/>
            </a:pPr>
            <a:endParaRPr lang="en-US" sz="2800" dirty="0" smtClean="0"/>
          </a:p>
          <a:p>
            <a:pPr algn="just">
              <a:buNone/>
            </a:pPr>
            <a:r>
              <a:rPr lang="en-US" sz="2800" dirty="0" smtClean="0"/>
              <a:t>	The inductance has the following relationship:</a:t>
            </a:r>
          </a:p>
          <a:p>
            <a:pPr algn="just">
              <a:buNone/>
            </a:pPr>
            <a:r>
              <a:rPr lang="en-US" sz="2800" dirty="0" smtClean="0"/>
              <a:t>                                        L=</a:t>
            </a:r>
            <a:r>
              <a:rPr lang="el-GR" sz="2800" dirty="0" smtClean="0"/>
              <a:t> Φ</a:t>
            </a:r>
            <a:r>
              <a:rPr lang="en-US" sz="2800" dirty="0" smtClean="0"/>
              <a:t>/</a:t>
            </a:r>
            <a:r>
              <a:rPr lang="en-US" sz="2800" dirty="0" err="1" smtClean="0"/>
              <a:t>i</a:t>
            </a:r>
            <a:endParaRPr lang="en-US" sz="2800" dirty="0" smtClean="0"/>
          </a:p>
          <a:p>
            <a:pPr algn="just">
              <a:buNone/>
            </a:pPr>
            <a:r>
              <a:rPr lang="en-US" sz="2800" dirty="0" smtClean="0"/>
              <a:t>	where</a:t>
            </a:r>
          </a:p>
          <a:p>
            <a:pPr lvl="1" algn="just"/>
            <a:r>
              <a:rPr lang="en-US" sz="2400" dirty="0" smtClean="0"/>
              <a:t>L is the inductance in henrys,</a:t>
            </a:r>
          </a:p>
          <a:p>
            <a:pPr lvl="1" algn="just"/>
            <a:r>
              <a:rPr lang="en-US" sz="2400" dirty="0" err="1" smtClean="0"/>
              <a:t>i</a:t>
            </a:r>
            <a:r>
              <a:rPr lang="en-US" sz="2400" dirty="0" smtClean="0"/>
              <a:t> is the current in amperes,</a:t>
            </a:r>
          </a:p>
          <a:p>
            <a:pPr lvl="1" algn="just"/>
            <a:r>
              <a:rPr lang="en-US" sz="2400" dirty="0" smtClean="0"/>
              <a:t>Φ is the magnetic flux in </a:t>
            </a:r>
            <a:r>
              <a:rPr lang="en-US" sz="2400" dirty="0" err="1" smtClean="0"/>
              <a:t>webers</a:t>
            </a:r>
            <a:endParaRPr lang="en-US" sz="2400"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7"/>
          <p:cNvSpPr>
            <a:spLocks noGrp="1"/>
          </p:cNvSpPr>
          <p:nvPr>
            <p:ph idx="4294967295"/>
          </p:nvPr>
        </p:nvSpPr>
        <p:spPr>
          <a:xfrm>
            <a:off x="179388" y="1557338"/>
            <a:ext cx="8569325" cy="4525962"/>
          </a:xfrm>
        </p:spPr>
        <p:txBody>
          <a:bodyPr/>
          <a:lstStyle/>
          <a:p>
            <a:pPr algn="just">
              <a:buFont typeface="Arial" charset="0"/>
              <a:buNone/>
            </a:pPr>
            <a:r>
              <a:rPr lang="en-US" sz="2800" smtClean="0">
                <a:ea typeface="新細明體" pitchFamily="18" charset="-120"/>
              </a:rPr>
              <a:t>	If current is allowed to pass through an inductor, it is found that the voltage across the inductor is directly proportional to the time rate of change of the current. Using the passive sign convention,</a:t>
            </a:r>
          </a:p>
          <a:p>
            <a:pPr algn="just"/>
            <a:endParaRPr lang="en-US" sz="2800" smtClean="0">
              <a:ea typeface="新細明體" pitchFamily="18" charset="-120"/>
            </a:endParaRPr>
          </a:p>
          <a:p>
            <a:pPr algn="just"/>
            <a:endParaRPr lang="en-US" sz="2800" smtClean="0">
              <a:ea typeface="新細明體" pitchFamily="18" charset="-120"/>
            </a:endParaRPr>
          </a:p>
          <a:p>
            <a:pPr algn="just">
              <a:buFont typeface="Arial" charset="0"/>
              <a:buNone/>
            </a:pPr>
            <a:r>
              <a:rPr lang="en-US" sz="2800" smtClean="0">
                <a:ea typeface="新細明體" pitchFamily="18" charset="-120"/>
              </a:rPr>
              <a:t>	where </a:t>
            </a:r>
            <a:r>
              <a:rPr lang="en-US" sz="2800" i="1" smtClean="0">
                <a:ea typeface="新細明體" pitchFamily="18" charset="-120"/>
              </a:rPr>
              <a:t>L is the constant of proportionality called the inductance of the </a:t>
            </a:r>
            <a:r>
              <a:rPr lang="en-US" sz="2800" smtClean="0">
                <a:ea typeface="新細明體" pitchFamily="18" charset="-120"/>
              </a:rPr>
              <a:t>inductor. The unit of inductance is the henry (H), named in honor of the American inventor Joseph Henry (1797–1878). </a:t>
            </a:r>
          </a:p>
          <a:p>
            <a:pPr algn="just">
              <a:buFont typeface="Arial" charset="0"/>
              <a:buNone/>
            </a:pPr>
            <a:endParaRPr lang="en-US" sz="2800" smtClean="0">
              <a:ea typeface="新細明體" pitchFamily="18" charset="-120"/>
            </a:endParaRPr>
          </a:p>
          <a:p>
            <a:pPr algn="just">
              <a:buFont typeface="Arial" charset="0"/>
              <a:buNone/>
            </a:pPr>
            <a:r>
              <a:rPr lang="en-US" sz="2800" smtClean="0">
                <a:ea typeface="新細明體" pitchFamily="18" charset="-120"/>
              </a:rPr>
              <a:t>	</a:t>
            </a:r>
          </a:p>
        </p:txBody>
      </p:sp>
      <p:pic>
        <p:nvPicPr>
          <p:cNvPr id="62467" name="Picture 3"/>
          <p:cNvPicPr>
            <a:picLocks noChangeAspect="1" noChangeArrowheads="1"/>
          </p:cNvPicPr>
          <p:nvPr/>
        </p:nvPicPr>
        <p:blipFill>
          <a:blip r:embed="rId3" cstate="print"/>
          <a:srcRect/>
          <a:stretch>
            <a:fillRect/>
          </a:stretch>
        </p:blipFill>
        <p:spPr bwMode="auto">
          <a:xfrm>
            <a:off x="3708400" y="3346450"/>
            <a:ext cx="1584325" cy="10906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5" name="Rectangle 2"/>
          <p:cNvSpPr>
            <a:spLocks noGrp="1" noChangeArrowheads="1"/>
          </p:cNvSpPr>
          <p:nvPr>
            <p:ph type="title"/>
          </p:nvPr>
        </p:nvSpPr>
        <p:spPr/>
        <p:txBody>
          <a:bodyPr/>
          <a:lstStyle/>
          <a:p>
            <a:pPr algn="just"/>
            <a:r>
              <a:rPr lang="en-US" sz="2800" smtClean="0">
                <a:ea typeface="新細明體" pitchFamily="18" charset="-120"/>
              </a:rPr>
              <a:t>Various types of inductors: (a) solenoidal wound inductor, (b) toroidal inductor (c) chip inductor.</a:t>
            </a:r>
            <a:endParaRPr lang="en-US" altLang="zh-TW" sz="2800" smtClean="0"/>
          </a:p>
        </p:txBody>
      </p:sp>
      <p:sp>
        <p:nvSpPr>
          <p:cNvPr id="22536" name="Rectangle 3" descr="aLe77183_06022"/>
          <p:cNvSpPr>
            <a:spLocks noGrp="1" noChangeAspect="1" noChangeArrowheads="1"/>
          </p:cNvSpPr>
          <p:nvPr isPhoto="1"/>
        </p:nvSpPr>
        <p:spPr bwMode="auto">
          <a:xfrm>
            <a:off x="755650" y="1341438"/>
            <a:ext cx="2524125" cy="4497387"/>
          </a:xfrm>
          <a:prstGeom prst="rect">
            <a:avLst/>
          </a:prstGeom>
          <a:blipFill dpi="0" rotWithShape="1">
            <a:blip r:embed="rId3" cstate="print"/>
            <a:srcRect/>
            <a:stretch>
              <a:fillRect/>
            </a:stretch>
          </a:blipFill>
          <a:ln w="76200">
            <a:noFill/>
            <a:miter lim="800000"/>
            <a:headEnd/>
            <a:tailEnd/>
          </a:ln>
        </p:spPr>
        <p:txBody>
          <a:bodyPr/>
          <a:lstStyle/>
          <a:p>
            <a:endParaRPr lang="en-US"/>
          </a:p>
        </p:txBody>
      </p:sp>
      <p:graphicFrame>
        <p:nvGraphicFramePr>
          <p:cNvPr id="22530" name="Object 4"/>
          <p:cNvGraphicFramePr>
            <a:graphicFrameLocks noChangeAspect="1"/>
          </p:cNvGraphicFramePr>
          <p:nvPr/>
        </p:nvGraphicFramePr>
        <p:xfrm>
          <a:off x="4140200" y="1254125"/>
          <a:ext cx="2682875" cy="1885950"/>
        </p:xfrm>
        <a:graphic>
          <a:graphicData uri="http://schemas.openxmlformats.org/presentationml/2006/ole">
            <p:oleObj spid="_x0000_s22530" name="方程式" r:id="rId4" imgW="1282680" imgH="901440" progId="Equation.3">
              <p:embed/>
            </p:oleObj>
          </a:graphicData>
        </a:graphic>
      </p:graphicFrame>
      <p:graphicFrame>
        <p:nvGraphicFramePr>
          <p:cNvPr id="22531" name="Object 5"/>
          <p:cNvGraphicFramePr>
            <a:graphicFrameLocks noChangeAspect="1"/>
          </p:cNvGraphicFramePr>
          <p:nvPr/>
        </p:nvGraphicFramePr>
        <p:xfrm>
          <a:off x="4159250" y="3429000"/>
          <a:ext cx="3135313" cy="444500"/>
        </p:xfrm>
        <a:graphic>
          <a:graphicData uri="http://schemas.openxmlformats.org/presentationml/2006/ole">
            <p:oleObj spid="_x0000_s22531" name="方程式" r:id="rId5" imgW="3136680" imgH="444240" progId="Equation.3">
              <p:embed/>
            </p:oleObj>
          </a:graphicData>
        </a:graphic>
      </p:graphicFrame>
      <p:graphicFrame>
        <p:nvGraphicFramePr>
          <p:cNvPr id="22532" name="Object 6"/>
          <p:cNvGraphicFramePr>
            <a:graphicFrameLocks noChangeAspect="1"/>
          </p:cNvGraphicFramePr>
          <p:nvPr/>
        </p:nvGraphicFramePr>
        <p:xfrm>
          <a:off x="4165600" y="3992563"/>
          <a:ext cx="1447800" cy="444500"/>
        </p:xfrm>
        <a:graphic>
          <a:graphicData uri="http://schemas.openxmlformats.org/presentationml/2006/ole">
            <p:oleObj spid="_x0000_s22532" name="方程式" r:id="rId6" imgW="1447560" imgH="444240" progId="Equation.3">
              <p:embed/>
            </p:oleObj>
          </a:graphicData>
        </a:graphic>
      </p:graphicFrame>
      <p:graphicFrame>
        <p:nvGraphicFramePr>
          <p:cNvPr id="22533" name="Object 7"/>
          <p:cNvGraphicFramePr>
            <a:graphicFrameLocks noChangeAspect="1"/>
          </p:cNvGraphicFramePr>
          <p:nvPr/>
        </p:nvGraphicFramePr>
        <p:xfrm>
          <a:off x="4092575" y="4508500"/>
          <a:ext cx="3886200" cy="444500"/>
        </p:xfrm>
        <a:graphic>
          <a:graphicData uri="http://schemas.openxmlformats.org/presentationml/2006/ole">
            <p:oleObj spid="_x0000_s22533" name="方程式" r:id="rId7" imgW="3886200" imgH="444240" progId="Equation.3">
              <p:embed/>
            </p:oleObj>
          </a:graphicData>
        </a:graphic>
      </p:graphicFrame>
      <p:graphicFrame>
        <p:nvGraphicFramePr>
          <p:cNvPr id="22534" name="Object 8"/>
          <p:cNvGraphicFramePr>
            <a:graphicFrameLocks noChangeAspect="1"/>
          </p:cNvGraphicFramePr>
          <p:nvPr/>
        </p:nvGraphicFramePr>
        <p:xfrm>
          <a:off x="4165600" y="5084763"/>
          <a:ext cx="4202113" cy="444500"/>
        </p:xfrm>
        <a:graphic>
          <a:graphicData uri="http://schemas.openxmlformats.org/presentationml/2006/ole">
            <p:oleObj spid="_x0000_s22534" name="方程式" r:id="rId8" imgW="4203360" imgH="444240" progId="Equation.3">
              <p:embed/>
            </p:oleObj>
          </a:graphicData>
        </a:graphic>
      </p:graphicFrame>
      <p:sp>
        <p:nvSpPr>
          <p:cNvPr id="12" name="Rectangle 11"/>
          <p:cNvSpPr/>
          <p:nvPr/>
        </p:nvSpPr>
        <p:spPr>
          <a:xfrm>
            <a:off x="250825" y="5903913"/>
            <a:ext cx="8569325" cy="954087"/>
          </a:xfrm>
          <a:prstGeom prst="rect">
            <a:avLst/>
          </a:prstGeom>
        </p:spPr>
        <p:txBody>
          <a:bodyPr>
            <a:spAutoFit/>
          </a:bodyPr>
          <a:lstStyle/>
          <a:p>
            <a:pPr algn="just">
              <a:defRPr/>
            </a:pPr>
            <a:r>
              <a:rPr lang="en-US" sz="2800" dirty="0">
                <a:latin typeface="+mj-lt"/>
                <a:ea typeface="+mj-ea"/>
                <a:cs typeface="+mj-cs"/>
              </a:rPr>
              <a:t>The inductance of an inductor depends on its physical dimension and construction</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descr="aLe77183_06023"/>
          <p:cNvSpPr>
            <a:spLocks noGrp="1" noChangeAspect="1" noChangeArrowheads="1"/>
          </p:cNvSpPr>
          <p:nvPr isPhoto="1"/>
        </p:nvSpPr>
        <p:spPr bwMode="auto">
          <a:xfrm>
            <a:off x="1763713" y="4527550"/>
            <a:ext cx="3598862" cy="2286000"/>
          </a:xfrm>
          <a:prstGeom prst="rect">
            <a:avLst/>
          </a:prstGeom>
          <a:blipFill dpi="0" rotWithShape="1">
            <a:blip r:embed="rId3" cstate="print"/>
            <a:srcRect/>
            <a:stretch>
              <a:fillRect/>
            </a:stretch>
          </a:blipFill>
          <a:ln w="76200">
            <a:noFill/>
            <a:miter lim="800000"/>
            <a:headEnd/>
            <a:tailEnd/>
          </a:ln>
        </p:spPr>
        <p:txBody>
          <a:bodyPr/>
          <a:lstStyle/>
          <a:p>
            <a:endParaRPr lang="en-US"/>
          </a:p>
        </p:txBody>
      </p:sp>
      <p:sp>
        <p:nvSpPr>
          <p:cNvPr id="64515" name="Text Box 4"/>
          <p:cNvSpPr txBox="1">
            <a:spLocks noChangeArrowheads="1"/>
          </p:cNvSpPr>
          <p:nvPr/>
        </p:nvSpPr>
        <p:spPr bwMode="auto">
          <a:xfrm>
            <a:off x="6011863" y="4797425"/>
            <a:ext cx="2279650" cy="915988"/>
          </a:xfrm>
          <a:prstGeom prst="rect">
            <a:avLst/>
          </a:prstGeom>
          <a:noFill/>
          <a:ln w="9525">
            <a:noFill/>
            <a:miter lim="800000"/>
            <a:headEnd/>
            <a:tailEnd/>
          </a:ln>
        </p:spPr>
        <p:txBody>
          <a:bodyPr wrap="none">
            <a:spAutoFit/>
          </a:bodyPr>
          <a:lstStyle/>
          <a:p>
            <a:pPr marL="342900" indent="-342900">
              <a:buFontTx/>
              <a:buAutoNum type="alphaLcParenBoth"/>
            </a:pPr>
            <a:r>
              <a:rPr lang="en-US" altLang="zh-TW"/>
              <a:t>air-core</a:t>
            </a:r>
          </a:p>
          <a:p>
            <a:pPr marL="342900" indent="-342900"/>
            <a:r>
              <a:rPr lang="en-US" altLang="zh-TW"/>
              <a:t>(b) iron-core</a:t>
            </a:r>
          </a:p>
          <a:p>
            <a:pPr marL="342900" indent="-342900"/>
            <a:r>
              <a:rPr lang="en-US" altLang="zh-TW"/>
              <a:t>(c) variable iron-core</a:t>
            </a:r>
          </a:p>
        </p:txBody>
      </p:sp>
      <p:sp>
        <p:nvSpPr>
          <p:cNvPr id="8" name="Rectangle 7"/>
          <p:cNvSpPr/>
          <p:nvPr/>
        </p:nvSpPr>
        <p:spPr>
          <a:xfrm>
            <a:off x="395288" y="188913"/>
            <a:ext cx="8353425" cy="3970337"/>
          </a:xfrm>
          <a:prstGeom prst="rect">
            <a:avLst/>
          </a:prstGeom>
        </p:spPr>
        <p:txBody>
          <a:bodyPr>
            <a:spAutoFit/>
          </a:bodyPr>
          <a:lstStyle/>
          <a:p>
            <a:pPr algn="just">
              <a:defRPr/>
            </a:pPr>
            <a:r>
              <a:rPr lang="en-US" sz="2800" dirty="0">
                <a:latin typeface="+mn-lt"/>
              </a:rPr>
              <a:t>Like capacitors, commercially available inductors come in different values and types. Typical practical inductors have inductance values ranging from a </a:t>
            </a:r>
            <a:r>
              <a:rPr lang="en-US" sz="2800" u="sng" dirty="0">
                <a:latin typeface="+mn-lt"/>
              </a:rPr>
              <a:t>few microhenrys (</a:t>
            </a:r>
            <a:r>
              <a:rPr lang="en-US" sz="2800" i="1" u="sng" dirty="0" err="1">
                <a:latin typeface="+mn-lt"/>
              </a:rPr>
              <a:t>μH</a:t>
            </a:r>
            <a:r>
              <a:rPr lang="en-US" sz="2800" i="1" u="sng" dirty="0">
                <a:latin typeface="+mn-lt"/>
              </a:rPr>
              <a:t>)</a:t>
            </a:r>
            <a:r>
              <a:rPr lang="en-US" sz="2800" i="1" dirty="0">
                <a:latin typeface="+mn-lt"/>
              </a:rPr>
              <a:t>, as in communication systems, </a:t>
            </a:r>
            <a:r>
              <a:rPr lang="en-US" sz="2800" dirty="0">
                <a:latin typeface="+mn-lt"/>
              </a:rPr>
              <a:t>to </a:t>
            </a:r>
            <a:r>
              <a:rPr lang="en-US" sz="2800" u="sng" dirty="0">
                <a:latin typeface="+mn-lt"/>
              </a:rPr>
              <a:t>tens of henrys (H) </a:t>
            </a:r>
            <a:r>
              <a:rPr lang="en-US" sz="2800" dirty="0">
                <a:latin typeface="+mn-lt"/>
              </a:rPr>
              <a:t>as in power systems. Inductors may be fixed or variable. The core may be made of iron, steel, plastic, or air. The terms </a:t>
            </a:r>
            <a:r>
              <a:rPr lang="en-US" sz="2800" i="1" dirty="0">
                <a:latin typeface="+mn-lt"/>
              </a:rPr>
              <a:t>coil and choke are also used for inductors. </a:t>
            </a:r>
            <a:r>
              <a:rPr lang="en-US" sz="2800" dirty="0">
                <a:latin typeface="+mn-lt"/>
              </a:rPr>
              <a:t>The circuit symbols for inductors are shown below following the passive sign convention.</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lstStyle/>
          <a:p>
            <a:pPr eaLnBrk="1" hangingPunct="1"/>
            <a:r>
              <a:rPr lang="en-US" altLang="zh-TW" smtClean="0"/>
              <a:t>Flux in Inductors</a:t>
            </a:r>
          </a:p>
        </p:txBody>
      </p:sp>
      <p:sp>
        <p:nvSpPr>
          <p:cNvPr id="23557" name="Rectangle 3"/>
          <p:cNvSpPr>
            <a:spLocks noGrp="1" noChangeArrowheads="1"/>
          </p:cNvSpPr>
          <p:nvPr>
            <p:ph idx="1"/>
          </p:nvPr>
        </p:nvSpPr>
        <p:spPr>
          <a:xfrm>
            <a:off x="457200" y="1639888"/>
            <a:ext cx="8229600" cy="4525962"/>
          </a:xfrm>
        </p:spPr>
        <p:txBody>
          <a:bodyPr/>
          <a:lstStyle/>
          <a:p>
            <a:pPr eaLnBrk="1" hangingPunct="1"/>
            <a:r>
              <a:rPr lang="en-US" altLang="zh-TW" dirty="0" smtClean="0"/>
              <a:t>The relation between the flux in inductor and the current through the inductor is given below.</a:t>
            </a:r>
          </a:p>
          <a:p>
            <a:pPr eaLnBrk="1" hangingPunct="1"/>
            <a:endParaRPr lang="en-US" altLang="zh-TW" dirty="0" smtClean="0"/>
          </a:p>
          <a:p>
            <a:pPr eaLnBrk="1" hangingPunct="1"/>
            <a:endParaRPr lang="en-US" altLang="zh-TW" dirty="0" smtClean="0"/>
          </a:p>
        </p:txBody>
      </p:sp>
      <p:graphicFrame>
        <p:nvGraphicFramePr>
          <p:cNvPr id="23554" name="Object 4"/>
          <p:cNvGraphicFramePr>
            <a:graphicFrameLocks noChangeAspect="1"/>
          </p:cNvGraphicFramePr>
          <p:nvPr/>
        </p:nvGraphicFramePr>
        <p:xfrm>
          <a:off x="3132138" y="2708275"/>
          <a:ext cx="1439862" cy="696913"/>
        </p:xfrm>
        <a:graphic>
          <a:graphicData uri="http://schemas.openxmlformats.org/presentationml/2006/ole">
            <p:oleObj spid="_x0000_s23554" name="Equation" r:id="rId3" imgW="419040" imgH="203040" progId="Equation.3">
              <p:embed/>
            </p:oleObj>
          </a:graphicData>
        </a:graphic>
      </p:graphicFrame>
      <p:sp>
        <p:nvSpPr>
          <p:cNvPr id="23558" name="Line 6"/>
          <p:cNvSpPr>
            <a:spLocks noChangeShapeType="1"/>
          </p:cNvSpPr>
          <p:nvPr/>
        </p:nvSpPr>
        <p:spPr bwMode="auto">
          <a:xfrm>
            <a:off x="4787900" y="3284538"/>
            <a:ext cx="0" cy="2305050"/>
          </a:xfrm>
          <a:prstGeom prst="line">
            <a:avLst/>
          </a:prstGeom>
          <a:noFill/>
          <a:ln w="9525">
            <a:solidFill>
              <a:schemeClr val="tx1"/>
            </a:solidFill>
            <a:round/>
            <a:headEnd type="triangle" w="med" len="med"/>
            <a:tailEnd/>
          </a:ln>
        </p:spPr>
        <p:txBody>
          <a:bodyPr/>
          <a:lstStyle/>
          <a:p>
            <a:endParaRPr lang="en-US"/>
          </a:p>
        </p:txBody>
      </p:sp>
      <p:sp>
        <p:nvSpPr>
          <p:cNvPr id="23559" name="Line 7"/>
          <p:cNvSpPr>
            <a:spLocks noChangeShapeType="1"/>
          </p:cNvSpPr>
          <p:nvPr/>
        </p:nvSpPr>
        <p:spPr bwMode="auto">
          <a:xfrm>
            <a:off x="3635375" y="4581525"/>
            <a:ext cx="2808288" cy="0"/>
          </a:xfrm>
          <a:prstGeom prst="line">
            <a:avLst/>
          </a:prstGeom>
          <a:noFill/>
          <a:ln w="9525">
            <a:solidFill>
              <a:schemeClr val="tx1"/>
            </a:solidFill>
            <a:round/>
            <a:headEnd/>
            <a:tailEnd type="triangle" w="med" len="med"/>
          </a:ln>
        </p:spPr>
        <p:txBody>
          <a:bodyPr/>
          <a:lstStyle/>
          <a:p>
            <a:endParaRPr lang="en-US"/>
          </a:p>
        </p:txBody>
      </p:sp>
      <p:sp>
        <p:nvSpPr>
          <p:cNvPr id="23560" name="Line 8"/>
          <p:cNvSpPr>
            <a:spLocks noChangeShapeType="1"/>
          </p:cNvSpPr>
          <p:nvPr/>
        </p:nvSpPr>
        <p:spPr bwMode="auto">
          <a:xfrm flipV="1">
            <a:off x="4067175" y="3500438"/>
            <a:ext cx="1873250" cy="1728787"/>
          </a:xfrm>
          <a:prstGeom prst="line">
            <a:avLst/>
          </a:prstGeom>
          <a:noFill/>
          <a:ln w="28575">
            <a:solidFill>
              <a:srgbClr val="FF0000"/>
            </a:solidFill>
            <a:round/>
            <a:headEnd/>
            <a:tailEnd/>
          </a:ln>
        </p:spPr>
        <p:txBody>
          <a:bodyPr/>
          <a:lstStyle/>
          <a:p>
            <a:endParaRPr lang="en-US"/>
          </a:p>
        </p:txBody>
      </p:sp>
      <p:sp>
        <p:nvSpPr>
          <p:cNvPr id="23561" name="Text Box 9"/>
          <p:cNvSpPr txBox="1">
            <a:spLocks noChangeArrowheads="1"/>
          </p:cNvSpPr>
          <p:nvPr/>
        </p:nvSpPr>
        <p:spPr bwMode="auto">
          <a:xfrm>
            <a:off x="6496050" y="4313238"/>
            <a:ext cx="234950" cy="366712"/>
          </a:xfrm>
          <a:prstGeom prst="rect">
            <a:avLst/>
          </a:prstGeom>
          <a:noFill/>
          <a:ln w="9525">
            <a:noFill/>
            <a:miter lim="800000"/>
            <a:headEnd/>
            <a:tailEnd/>
          </a:ln>
        </p:spPr>
        <p:txBody>
          <a:bodyPr wrap="none">
            <a:spAutoFit/>
          </a:bodyPr>
          <a:lstStyle/>
          <a:p>
            <a:r>
              <a:rPr lang="en-US" altLang="zh-TW"/>
              <a:t>i</a:t>
            </a:r>
          </a:p>
        </p:txBody>
      </p:sp>
      <p:sp>
        <p:nvSpPr>
          <p:cNvPr id="23562" name="Text Box 10"/>
          <p:cNvSpPr txBox="1">
            <a:spLocks noChangeArrowheads="1"/>
          </p:cNvSpPr>
          <p:nvPr/>
        </p:nvSpPr>
        <p:spPr bwMode="auto">
          <a:xfrm>
            <a:off x="4840288" y="3019425"/>
            <a:ext cx="333746" cy="369332"/>
          </a:xfrm>
          <a:prstGeom prst="rect">
            <a:avLst/>
          </a:prstGeom>
          <a:noFill/>
          <a:ln w="9525">
            <a:noFill/>
            <a:miter lim="800000"/>
            <a:headEnd/>
            <a:tailEnd/>
          </a:ln>
        </p:spPr>
        <p:txBody>
          <a:bodyPr wrap="none">
            <a:spAutoFit/>
          </a:bodyPr>
          <a:lstStyle/>
          <a:p>
            <a:r>
              <a:rPr lang="el-GR" altLang="zh-TW" dirty="0" smtClean="0"/>
              <a:t>φ</a:t>
            </a:r>
            <a:endParaRPr lang="en-US" altLang="zh-TW" dirty="0"/>
          </a:p>
        </p:txBody>
      </p:sp>
      <p:sp>
        <p:nvSpPr>
          <p:cNvPr id="23563" name="Freeform 11"/>
          <p:cNvSpPr>
            <a:spLocks/>
          </p:cNvSpPr>
          <p:nvPr/>
        </p:nvSpPr>
        <p:spPr bwMode="auto">
          <a:xfrm>
            <a:off x="3059113" y="3357563"/>
            <a:ext cx="4681537" cy="2376487"/>
          </a:xfrm>
          <a:custGeom>
            <a:avLst/>
            <a:gdLst>
              <a:gd name="T0" fmla="*/ 0 w 2623"/>
              <a:gd name="T1" fmla="*/ 2147483647 h 1383"/>
              <a:gd name="T2" fmla="*/ 1879457926 w 2623"/>
              <a:gd name="T3" fmla="*/ 2147483647 h 1383"/>
              <a:gd name="T4" fmla="*/ 2147483647 w 2623"/>
              <a:gd name="T5" fmla="*/ 2147483647 h 1383"/>
              <a:gd name="T6" fmla="*/ 2147483647 w 2623"/>
              <a:gd name="T7" fmla="*/ 469487686 h 1383"/>
              <a:gd name="T8" fmla="*/ 2147483647 w 2623"/>
              <a:gd name="T9" fmla="*/ 67912887 h 1383"/>
              <a:gd name="T10" fmla="*/ 2147483647 w 2623"/>
              <a:gd name="T11" fmla="*/ 67912887 h 1383"/>
              <a:gd name="T12" fmla="*/ 0 60000 65536"/>
              <a:gd name="T13" fmla="*/ 0 60000 65536"/>
              <a:gd name="T14" fmla="*/ 0 60000 65536"/>
              <a:gd name="T15" fmla="*/ 0 60000 65536"/>
              <a:gd name="T16" fmla="*/ 0 60000 65536"/>
              <a:gd name="T17" fmla="*/ 0 60000 65536"/>
              <a:gd name="T18" fmla="*/ 0 w 2623"/>
              <a:gd name="T19" fmla="*/ 0 h 1383"/>
              <a:gd name="T20" fmla="*/ 2623 w 2623"/>
              <a:gd name="T21" fmla="*/ 1383 h 1383"/>
            </a:gdLst>
            <a:ahLst/>
            <a:cxnLst>
              <a:cxn ang="T12">
                <a:pos x="T0" y="T1"/>
              </a:cxn>
              <a:cxn ang="T13">
                <a:pos x="T2" y="T3"/>
              </a:cxn>
              <a:cxn ang="T14">
                <a:pos x="T4" y="T5"/>
              </a:cxn>
              <a:cxn ang="T15">
                <a:pos x="T6" y="T7"/>
              </a:cxn>
              <a:cxn ang="T16">
                <a:pos x="T8" y="T9"/>
              </a:cxn>
              <a:cxn ang="T17">
                <a:pos x="T10" y="T11"/>
              </a:cxn>
            </a:cxnLst>
            <a:rect l="T18" t="T19" r="T20" b="T21"/>
            <a:pathLst>
              <a:path w="2623" h="1383">
                <a:moveTo>
                  <a:pt x="0" y="1383"/>
                </a:moveTo>
                <a:cubicBezTo>
                  <a:pt x="219" y="1296"/>
                  <a:pt x="439" y="1209"/>
                  <a:pt x="590" y="1111"/>
                </a:cubicBezTo>
                <a:cubicBezTo>
                  <a:pt x="741" y="1013"/>
                  <a:pt x="748" y="953"/>
                  <a:pt x="907" y="794"/>
                </a:cubicBezTo>
                <a:cubicBezTo>
                  <a:pt x="1066" y="635"/>
                  <a:pt x="1285" y="287"/>
                  <a:pt x="1542" y="159"/>
                </a:cubicBezTo>
                <a:cubicBezTo>
                  <a:pt x="1799" y="31"/>
                  <a:pt x="2275" y="46"/>
                  <a:pt x="2449" y="23"/>
                </a:cubicBezTo>
                <a:cubicBezTo>
                  <a:pt x="2623" y="0"/>
                  <a:pt x="2555" y="23"/>
                  <a:pt x="2585" y="23"/>
                </a:cubicBezTo>
              </a:path>
            </a:pathLst>
          </a:custGeom>
          <a:noFill/>
          <a:ln w="9525">
            <a:solidFill>
              <a:srgbClr val="FF0000"/>
            </a:solidFill>
            <a:round/>
            <a:headEnd/>
            <a:tailEnd/>
          </a:ln>
        </p:spPr>
        <p:txBody>
          <a:bodyPr/>
          <a:lstStyle/>
          <a:p>
            <a:endParaRPr lang="en-US"/>
          </a:p>
        </p:txBody>
      </p:sp>
      <p:sp>
        <p:nvSpPr>
          <p:cNvPr id="23564" name="Text Box 12"/>
          <p:cNvSpPr txBox="1">
            <a:spLocks noChangeArrowheads="1"/>
          </p:cNvSpPr>
          <p:nvPr/>
        </p:nvSpPr>
        <p:spPr bwMode="auto">
          <a:xfrm>
            <a:off x="5775325" y="3089275"/>
            <a:ext cx="819150" cy="366713"/>
          </a:xfrm>
          <a:prstGeom prst="rect">
            <a:avLst/>
          </a:prstGeom>
          <a:noFill/>
          <a:ln w="9525">
            <a:noFill/>
            <a:miter lim="800000"/>
            <a:headEnd/>
            <a:tailEnd/>
          </a:ln>
        </p:spPr>
        <p:txBody>
          <a:bodyPr wrap="none">
            <a:spAutoFit/>
          </a:bodyPr>
          <a:lstStyle/>
          <a:p>
            <a:r>
              <a:rPr lang="en-US" altLang="zh-TW"/>
              <a:t>Linear</a:t>
            </a:r>
          </a:p>
        </p:txBody>
      </p:sp>
      <p:sp>
        <p:nvSpPr>
          <p:cNvPr id="23565" name="Text Box 13"/>
          <p:cNvSpPr txBox="1">
            <a:spLocks noChangeArrowheads="1"/>
          </p:cNvSpPr>
          <p:nvPr/>
        </p:nvSpPr>
        <p:spPr bwMode="auto">
          <a:xfrm>
            <a:off x="7359650" y="3448050"/>
            <a:ext cx="1162050" cy="366713"/>
          </a:xfrm>
          <a:prstGeom prst="rect">
            <a:avLst/>
          </a:prstGeom>
          <a:noFill/>
          <a:ln w="9525">
            <a:noFill/>
            <a:miter lim="800000"/>
            <a:headEnd/>
            <a:tailEnd/>
          </a:ln>
        </p:spPr>
        <p:txBody>
          <a:bodyPr wrap="none">
            <a:spAutoFit/>
          </a:bodyPr>
          <a:lstStyle/>
          <a:p>
            <a:r>
              <a:rPr lang="en-US" altLang="zh-TW"/>
              <a:t>Nonlinear</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pPr eaLnBrk="1" hangingPunct="1"/>
            <a:r>
              <a:rPr lang="en-US" altLang="zh-TW" smtClean="0"/>
              <a:t>I-V Relation of </a:t>
            </a:r>
            <a:r>
              <a:rPr lang="en-US" altLang="ko-KR" smtClean="0">
                <a:ea typeface="Gulim" pitchFamily="34" charset="-127"/>
              </a:rPr>
              <a:t>Inductors </a:t>
            </a:r>
            <a:endParaRPr lang="en-US" altLang="zh-TW" smtClean="0"/>
          </a:p>
        </p:txBody>
      </p:sp>
      <p:sp>
        <p:nvSpPr>
          <p:cNvPr id="24581" name="Rectangle 3"/>
          <p:cNvSpPr>
            <a:spLocks noGrp="1" noChangeArrowheads="1"/>
          </p:cNvSpPr>
          <p:nvPr>
            <p:ph type="body" sz="half" idx="1"/>
          </p:nvPr>
        </p:nvSpPr>
        <p:spPr/>
        <p:txBody>
          <a:bodyPr/>
          <a:lstStyle/>
          <a:p>
            <a:pPr eaLnBrk="1" hangingPunct="1"/>
            <a:r>
              <a:rPr lang="en-US" altLang="zh-TW" sz="2800" dirty="0" smtClean="0"/>
              <a:t>An</a:t>
            </a:r>
            <a:r>
              <a:rPr lang="en-US" altLang="zh-TW" sz="2800" b="1" dirty="0" smtClean="0">
                <a:solidFill>
                  <a:schemeClr val="tx2"/>
                </a:solidFill>
              </a:rPr>
              <a:t> inductor</a:t>
            </a:r>
            <a:r>
              <a:rPr lang="en-US" altLang="zh-TW" sz="2800" dirty="0" smtClean="0"/>
              <a:t> consists of a coil of conducting wire.</a:t>
            </a:r>
          </a:p>
          <a:p>
            <a:pPr eaLnBrk="1" hangingPunct="1"/>
            <a:endParaRPr lang="en-US" altLang="zh-TW" sz="2800" dirty="0" smtClean="0"/>
          </a:p>
          <a:p>
            <a:pPr eaLnBrk="1" hangingPunct="1"/>
            <a:endParaRPr lang="en-US" altLang="zh-TW" sz="2800" dirty="0" smtClean="0"/>
          </a:p>
        </p:txBody>
      </p:sp>
      <p:graphicFrame>
        <p:nvGraphicFramePr>
          <p:cNvPr id="24578" name="Object 6"/>
          <p:cNvGraphicFramePr>
            <a:graphicFrameLocks noChangeAspect="1"/>
          </p:cNvGraphicFramePr>
          <p:nvPr>
            <p:ph sz="half" idx="2"/>
          </p:nvPr>
        </p:nvGraphicFramePr>
        <p:xfrm>
          <a:off x="7164388" y="1628775"/>
          <a:ext cx="841375" cy="1831975"/>
        </p:xfrm>
        <a:graphic>
          <a:graphicData uri="http://schemas.openxmlformats.org/presentationml/2006/ole">
            <p:oleObj spid="_x0000_s24578" name="Visio" r:id="rId3" imgW="841553" imgH="1831848" progId="">
              <p:embed/>
            </p:oleObj>
          </a:graphicData>
        </a:graphic>
      </p:graphicFrame>
      <p:graphicFrame>
        <p:nvGraphicFramePr>
          <p:cNvPr id="24579" name="Object 4"/>
          <p:cNvGraphicFramePr>
            <a:graphicFrameLocks noChangeAspect="1"/>
          </p:cNvGraphicFramePr>
          <p:nvPr/>
        </p:nvGraphicFramePr>
        <p:xfrm>
          <a:off x="2916238" y="2133600"/>
          <a:ext cx="2232025" cy="1003300"/>
        </p:xfrm>
        <a:graphic>
          <a:graphicData uri="http://schemas.openxmlformats.org/presentationml/2006/ole">
            <p:oleObj spid="_x0000_s24579" name="方程式" r:id="rId4" imgW="876240" imgH="393480" progId="Equation.3">
              <p:embed/>
            </p:oleObj>
          </a:graphicData>
        </a:graphic>
      </p:graphicFrame>
      <p:sp>
        <p:nvSpPr>
          <p:cNvPr id="24582" name="Rectangle 5" descr="aLe77183_06024"/>
          <p:cNvSpPr>
            <a:spLocks noGrp="1" noChangeAspect="1" noChangeArrowheads="1"/>
          </p:cNvSpPr>
          <p:nvPr isPhoto="1"/>
        </p:nvSpPr>
        <p:spPr bwMode="auto">
          <a:xfrm>
            <a:off x="5068193" y="3740422"/>
            <a:ext cx="3824287" cy="2928938"/>
          </a:xfrm>
          <a:prstGeom prst="rect">
            <a:avLst/>
          </a:prstGeom>
          <a:blipFill dpi="0" rotWithShape="1">
            <a:blip r:embed="rId5" cstate="print"/>
            <a:srcRect/>
            <a:stretch>
              <a:fillRect/>
            </a:stretch>
          </a:blipFill>
          <a:ln w="76200">
            <a:noFill/>
            <a:miter lim="800000"/>
            <a:headEnd/>
            <a:tailEnd/>
          </a:ln>
        </p:spPr>
        <p:txBody>
          <a:bodyPr/>
          <a:lstStyle/>
          <a:p>
            <a:endParaRPr lang="en-US"/>
          </a:p>
        </p:txBody>
      </p:sp>
      <p:sp>
        <p:nvSpPr>
          <p:cNvPr id="24583" name="Text Box 11"/>
          <p:cNvSpPr txBox="1">
            <a:spLocks noChangeArrowheads="1"/>
          </p:cNvSpPr>
          <p:nvPr/>
        </p:nvSpPr>
        <p:spPr bwMode="auto">
          <a:xfrm>
            <a:off x="6927850" y="1647825"/>
            <a:ext cx="317500" cy="366713"/>
          </a:xfrm>
          <a:prstGeom prst="rect">
            <a:avLst/>
          </a:prstGeom>
          <a:noFill/>
          <a:ln w="9525">
            <a:noFill/>
            <a:miter lim="800000"/>
            <a:headEnd/>
            <a:tailEnd/>
          </a:ln>
        </p:spPr>
        <p:txBody>
          <a:bodyPr wrap="none">
            <a:spAutoFit/>
          </a:bodyPr>
          <a:lstStyle/>
          <a:p>
            <a:r>
              <a:rPr lang="en-US" altLang="zh-TW"/>
              <a:t>+</a:t>
            </a:r>
          </a:p>
        </p:txBody>
      </p:sp>
      <p:sp>
        <p:nvSpPr>
          <p:cNvPr id="24584" name="Text Box 12"/>
          <p:cNvSpPr txBox="1">
            <a:spLocks noChangeArrowheads="1"/>
          </p:cNvSpPr>
          <p:nvPr/>
        </p:nvSpPr>
        <p:spPr bwMode="auto">
          <a:xfrm>
            <a:off x="7072313" y="3089275"/>
            <a:ext cx="260350" cy="366713"/>
          </a:xfrm>
          <a:prstGeom prst="rect">
            <a:avLst/>
          </a:prstGeom>
          <a:noFill/>
          <a:ln w="9525">
            <a:noFill/>
            <a:miter lim="800000"/>
            <a:headEnd/>
            <a:tailEnd/>
          </a:ln>
        </p:spPr>
        <p:txBody>
          <a:bodyPr wrap="none">
            <a:spAutoFit/>
          </a:bodyPr>
          <a:lstStyle/>
          <a:p>
            <a:r>
              <a:rPr lang="en-US" altLang="zh-TW"/>
              <a:t>-</a:t>
            </a:r>
          </a:p>
        </p:txBody>
      </p:sp>
      <p:sp>
        <p:nvSpPr>
          <p:cNvPr id="24585" name="Text Box 13"/>
          <p:cNvSpPr txBox="1">
            <a:spLocks noChangeArrowheads="1"/>
          </p:cNvSpPr>
          <p:nvPr/>
        </p:nvSpPr>
        <p:spPr bwMode="auto">
          <a:xfrm>
            <a:off x="6927850" y="2368550"/>
            <a:ext cx="298450" cy="366713"/>
          </a:xfrm>
          <a:prstGeom prst="rect">
            <a:avLst/>
          </a:prstGeom>
          <a:noFill/>
          <a:ln w="9525">
            <a:noFill/>
            <a:miter lim="800000"/>
            <a:headEnd/>
            <a:tailEnd/>
          </a:ln>
        </p:spPr>
        <p:txBody>
          <a:bodyPr wrap="none">
            <a:spAutoFit/>
          </a:bodyPr>
          <a:lstStyle/>
          <a:p>
            <a:r>
              <a:rPr lang="en-US" altLang="zh-TW"/>
              <a:t>v</a:t>
            </a:r>
          </a:p>
        </p:txBody>
      </p:sp>
      <p:sp>
        <p:nvSpPr>
          <p:cNvPr id="24586" name="Line 14"/>
          <p:cNvSpPr>
            <a:spLocks noChangeShapeType="1"/>
          </p:cNvSpPr>
          <p:nvPr/>
        </p:nvSpPr>
        <p:spPr bwMode="auto">
          <a:xfrm>
            <a:off x="7092950" y="1557338"/>
            <a:ext cx="719138" cy="0"/>
          </a:xfrm>
          <a:prstGeom prst="line">
            <a:avLst/>
          </a:prstGeom>
          <a:noFill/>
          <a:ln w="9525">
            <a:solidFill>
              <a:srgbClr val="FF0000"/>
            </a:solidFill>
            <a:round/>
            <a:headEnd/>
            <a:tailEnd type="triangle" w="med" len="med"/>
          </a:ln>
        </p:spPr>
        <p:txBody>
          <a:bodyPr/>
          <a:lstStyle/>
          <a:p>
            <a:endParaRPr lang="en-US"/>
          </a:p>
        </p:txBody>
      </p:sp>
      <p:sp>
        <p:nvSpPr>
          <p:cNvPr id="24587" name="Text Box 15"/>
          <p:cNvSpPr txBox="1">
            <a:spLocks noChangeArrowheads="1"/>
          </p:cNvSpPr>
          <p:nvPr/>
        </p:nvSpPr>
        <p:spPr bwMode="auto">
          <a:xfrm>
            <a:off x="7288213" y="1216025"/>
            <a:ext cx="234950" cy="366713"/>
          </a:xfrm>
          <a:prstGeom prst="rect">
            <a:avLst/>
          </a:prstGeom>
          <a:noFill/>
          <a:ln w="9525">
            <a:noFill/>
            <a:miter lim="800000"/>
            <a:headEnd/>
            <a:tailEnd/>
          </a:ln>
        </p:spPr>
        <p:txBody>
          <a:bodyPr wrap="none">
            <a:spAutoFit/>
          </a:bodyPr>
          <a:lstStyle/>
          <a:p>
            <a:r>
              <a:rPr lang="en-US" altLang="zh-TW"/>
              <a:t>i</a:t>
            </a:r>
          </a:p>
        </p:txBody>
      </p:sp>
      <p:sp>
        <p:nvSpPr>
          <p:cNvPr id="24588" name="Text Box 16"/>
          <p:cNvSpPr txBox="1">
            <a:spLocks noChangeArrowheads="1"/>
          </p:cNvSpPr>
          <p:nvPr/>
        </p:nvSpPr>
        <p:spPr bwMode="auto">
          <a:xfrm>
            <a:off x="8080375" y="2513013"/>
            <a:ext cx="311150" cy="366712"/>
          </a:xfrm>
          <a:prstGeom prst="rect">
            <a:avLst/>
          </a:prstGeom>
          <a:noFill/>
          <a:ln w="9525">
            <a:noFill/>
            <a:miter lim="800000"/>
            <a:headEnd/>
            <a:tailEnd/>
          </a:ln>
        </p:spPr>
        <p:txBody>
          <a:bodyPr wrap="none">
            <a:spAutoFit/>
          </a:bodyPr>
          <a:lstStyle/>
          <a:p>
            <a:r>
              <a:rPr lang="en-US" altLang="zh-TW"/>
              <a:t>L</a:t>
            </a:r>
          </a:p>
        </p:txBody>
      </p:sp>
      <p:sp>
        <p:nvSpPr>
          <p:cNvPr id="13" name="Rectangle 12"/>
          <p:cNvSpPr/>
          <p:nvPr/>
        </p:nvSpPr>
        <p:spPr>
          <a:xfrm>
            <a:off x="179512" y="3068960"/>
            <a:ext cx="4572000" cy="3046988"/>
          </a:xfrm>
          <a:prstGeom prst="rect">
            <a:avLst/>
          </a:prstGeom>
        </p:spPr>
        <p:txBody>
          <a:bodyPr wrap="square">
            <a:spAutoFit/>
          </a:bodyPr>
          <a:lstStyle/>
          <a:p>
            <a:pPr algn="just"/>
            <a:r>
              <a:rPr lang="en-US" sz="2400" dirty="0" smtClean="0">
                <a:latin typeface="+mj-lt"/>
              </a:rPr>
              <a:t>Figure shows this relationship graphically for an inductor whose inductance is independent of current. Such an inductor is known as a linear inductor. For a nonlinear inductor, the plot of Eq. will not be a straight line because its inductance varies with current.</a:t>
            </a:r>
            <a:endParaRPr lang="en-US" sz="2400" dirty="0">
              <a:latin typeface="+mj-lt"/>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4"/>
          <p:cNvGraphicFramePr>
            <a:graphicFrameLocks noChangeAspect="1"/>
          </p:cNvGraphicFramePr>
          <p:nvPr/>
        </p:nvGraphicFramePr>
        <p:xfrm>
          <a:off x="1403350" y="2420938"/>
          <a:ext cx="3200400" cy="944562"/>
        </p:xfrm>
        <a:graphic>
          <a:graphicData uri="http://schemas.openxmlformats.org/presentationml/2006/ole">
            <p:oleObj spid="_x0000_s25602" name="Equation" r:id="rId3" imgW="1231560" imgH="393480" progId="Equation.3">
              <p:embed/>
            </p:oleObj>
          </a:graphicData>
        </a:graphic>
      </p:graphicFrame>
      <p:graphicFrame>
        <p:nvGraphicFramePr>
          <p:cNvPr id="25603" name="Object 5"/>
          <p:cNvGraphicFramePr>
            <a:graphicFrameLocks noChangeAspect="1"/>
          </p:cNvGraphicFramePr>
          <p:nvPr/>
        </p:nvGraphicFramePr>
        <p:xfrm>
          <a:off x="3348038" y="1125538"/>
          <a:ext cx="2590800" cy="944562"/>
        </p:xfrm>
        <a:graphic>
          <a:graphicData uri="http://schemas.openxmlformats.org/presentationml/2006/ole">
            <p:oleObj spid="_x0000_s25603" name="Equation" r:id="rId4" imgW="927000" imgH="393480" progId="Equation.3">
              <p:embed/>
            </p:oleObj>
          </a:graphicData>
        </a:graphic>
      </p:graphicFrame>
      <p:graphicFrame>
        <p:nvGraphicFramePr>
          <p:cNvPr id="25604" name="Object 10"/>
          <p:cNvGraphicFramePr>
            <a:graphicFrameLocks noChangeAspect="1"/>
          </p:cNvGraphicFramePr>
          <p:nvPr/>
        </p:nvGraphicFramePr>
        <p:xfrm>
          <a:off x="2339975" y="5805488"/>
          <a:ext cx="4464050" cy="563562"/>
        </p:xfrm>
        <a:graphic>
          <a:graphicData uri="http://schemas.openxmlformats.org/presentationml/2006/ole">
            <p:oleObj spid="_x0000_s25604" name="方程式" r:id="rId5" imgW="1612800" imgH="203040" progId="Equation.3">
              <p:embed/>
            </p:oleObj>
          </a:graphicData>
        </a:graphic>
      </p:graphicFrame>
      <p:graphicFrame>
        <p:nvGraphicFramePr>
          <p:cNvPr id="25605" name="Object 14"/>
          <p:cNvGraphicFramePr>
            <a:graphicFrameLocks noChangeAspect="1"/>
          </p:cNvGraphicFramePr>
          <p:nvPr/>
        </p:nvGraphicFramePr>
        <p:xfrm>
          <a:off x="1258888" y="1125538"/>
          <a:ext cx="1554162" cy="944562"/>
        </p:xfrm>
        <a:graphic>
          <a:graphicData uri="http://schemas.openxmlformats.org/presentationml/2006/ole">
            <p:oleObj spid="_x0000_s25605" name="Equation" r:id="rId6" imgW="647640" imgH="393480" progId="Equation.3">
              <p:embed/>
            </p:oleObj>
          </a:graphicData>
        </a:graphic>
      </p:graphicFrame>
      <p:graphicFrame>
        <p:nvGraphicFramePr>
          <p:cNvPr id="25606" name="Object 15"/>
          <p:cNvGraphicFramePr>
            <a:graphicFrameLocks noChangeAspect="1"/>
          </p:cNvGraphicFramePr>
          <p:nvPr/>
        </p:nvGraphicFramePr>
        <p:xfrm>
          <a:off x="7164388" y="1628775"/>
          <a:ext cx="841375" cy="1831975"/>
        </p:xfrm>
        <a:graphic>
          <a:graphicData uri="http://schemas.openxmlformats.org/presentationml/2006/ole">
            <p:oleObj spid="_x0000_s25606" name="Visio" r:id="rId7" imgW="841553" imgH="1831848" progId="">
              <p:embed/>
            </p:oleObj>
          </a:graphicData>
        </a:graphic>
      </p:graphicFrame>
      <p:sp>
        <p:nvSpPr>
          <p:cNvPr id="25608" name="Text Box 16"/>
          <p:cNvSpPr txBox="1">
            <a:spLocks noChangeArrowheads="1"/>
          </p:cNvSpPr>
          <p:nvPr/>
        </p:nvSpPr>
        <p:spPr bwMode="auto">
          <a:xfrm>
            <a:off x="6927850" y="1647825"/>
            <a:ext cx="317500" cy="366713"/>
          </a:xfrm>
          <a:prstGeom prst="rect">
            <a:avLst/>
          </a:prstGeom>
          <a:noFill/>
          <a:ln w="9525">
            <a:noFill/>
            <a:miter lim="800000"/>
            <a:headEnd/>
            <a:tailEnd/>
          </a:ln>
        </p:spPr>
        <p:txBody>
          <a:bodyPr wrap="none">
            <a:spAutoFit/>
          </a:bodyPr>
          <a:lstStyle/>
          <a:p>
            <a:r>
              <a:rPr lang="en-US" altLang="zh-TW"/>
              <a:t>+</a:t>
            </a:r>
          </a:p>
        </p:txBody>
      </p:sp>
      <p:sp>
        <p:nvSpPr>
          <p:cNvPr id="25609" name="Text Box 17"/>
          <p:cNvSpPr txBox="1">
            <a:spLocks noChangeArrowheads="1"/>
          </p:cNvSpPr>
          <p:nvPr/>
        </p:nvSpPr>
        <p:spPr bwMode="auto">
          <a:xfrm>
            <a:off x="7072313" y="3089275"/>
            <a:ext cx="260350" cy="366713"/>
          </a:xfrm>
          <a:prstGeom prst="rect">
            <a:avLst/>
          </a:prstGeom>
          <a:noFill/>
          <a:ln w="9525">
            <a:noFill/>
            <a:miter lim="800000"/>
            <a:headEnd/>
            <a:tailEnd/>
          </a:ln>
        </p:spPr>
        <p:txBody>
          <a:bodyPr wrap="none">
            <a:spAutoFit/>
          </a:bodyPr>
          <a:lstStyle/>
          <a:p>
            <a:r>
              <a:rPr lang="en-US" altLang="zh-TW"/>
              <a:t>-</a:t>
            </a:r>
          </a:p>
        </p:txBody>
      </p:sp>
      <p:sp>
        <p:nvSpPr>
          <p:cNvPr id="25610" name="Text Box 18"/>
          <p:cNvSpPr txBox="1">
            <a:spLocks noChangeArrowheads="1"/>
          </p:cNvSpPr>
          <p:nvPr/>
        </p:nvSpPr>
        <p:spPr bwMode="auto">
          <a:xfrm>
            <a:off x="6927850" y="2368550"/>
            <a:ext cx="298450" cy="366713"/>
          </a:xfrm>
          <a:prstGeom prst="rect">
            <a:avLst/>
          </a:prstGeom>
          <a:noFill/>
          <a:ln w="9525">
            <a:noFill/>
            <a:miter lim="800000"/>
            <a:headEnd/>
            <a:tailEnd/>
          </a:ln>
        </p:spPr>
        <p:txBody>
          <a:bodyPr wrap="none">
            <a:spAutoFit/>
          </a:bodyPr>
          <a:lstStyle/>
          <a:p>
            <a:r>
              <a:rPr lang="en-US" altLang="zh-TW"/>
              <a:t>v</a:t>
            </a:r>
          </a:p>
        </p:txBody>
      </p:sp>
      <p:sp>
        <p:nvSpPr>
          <p:cNvPr id="25611" name="Line 19"/>
          <p:cNvSpPr>
            <a:spLocks noChangeShapeType="1"/>
          </p:cNvSpPr>
          <p:nvPr/>
        </p:nvSpPr>
        <p:spPr bwMode="auto">
          <a:xfrm>
            <a:off x="7092950" y="1557338"/>
            <a:ext cx="719138" cy="0"/>
          </a:xfrm>
          <a:prstGeom prst="line">
            <a:avLst/>
          </a:prstGeom>
          <a:noFill/>
          <a:ln w="9525">
            <a:solidFill>
              <a:srgbClr val="FF0000"/>
            </a:solidFill>
            <a:round/>
            <a:headEnd/>
            <a:tailEnd type="triangle" w="med" len="med"/>
          </a:ln>
        </p:spPr>
        <p:txBody>
          <a:bodyPr/>
          <a:lstStyle/>
          <a:p>
            <a:endParaRPr lang="en-US"/>
          </a:p>
        </p:txBody>
      </p:sp>
      <p:sp>
        <p:nvSpPr>
          <p:cNvPr id="25612" name="Text Box 20"/>
          <p:cNvSpPr txBox="1">
            <a:spLocks noChangeArrowheads="1"/>
          </p:cNvSpPr>
          <p:nvPr/>
        </p:nvSpPr>
        <p:spPr bwMode="auto">
          <a:xfrm>
            <a:off x="8080375" y="2513013"/>
            <a:ext cx="311150" cy="366712"/>
          </a:xfrm>
          <a:prstGeom prst="rect">
            <a:avLst/>
          </a:prstGeom>
          <a:noFill/>
          <a:ln w="9525">
            <a:noFill/>
            <a:miter lim="800000"/>
            <a:headEnd/>
            <a:tailEnd/>
          </a:ln>
        </p:spPr>
        <p:txBody>
          <a:bodyPr wrap="none">
            <a:spAutoFit/>
          </a:bodyPr>
          <a:lstStyle/>
          <a:p>
            <a:r>
              <a:rPr lang="en-US" altLang="zh-TW"/>
              <a:t>L</a:t>
            </a:r>
          </a:p>
        </p:txBody>
      </p:sp>
      <p:graphicFrame>
        <p:nvGraphicFramePr>
          <p:cNvPr id="25607" name="Object 7"/>
          <p:cNvGraphicFramePr>
            <a:graphicFrameLocks noChangeAspect="1"/>
          </p:cNvGraphicFramePr>
          <p:nvPr/>
        </p:nvGraphicFramePr>
        <p:xfrm>
          <a:off x="2411413" y="188913"/>
          <a:ext cx="2232025" cy="1003300"/>
        </p:xfrm>
        <a:graphic>
          <a:graphicData uri="http://schemas.openxmlformats.org/presentationml/2006/ole">
            <p:oleObj spid="_x0000_s25607" name="方程式" r:id="rId8" imgW="876240" imgH="393480" progId="Equation.3">
              <p:embed/>
            </p:oleObj>
          </a:graphicData>
        </a:graphic>
      </p:graphicFrame>
      <p:sp>
        <p:nvSpPr>
          <p:cNvPr id="16" name="Rectangle 15"/>
          <p:cNvSpPr/>
          <p:nvPr/>
        </p:nvSpPr>
        <p:spPr>
          <a:xfrm>
            <a:off x="900113" y="3789363"/>
            <a:ext cx="7704137" cy="1816100"/>
          </a:xfrm>
          <a:prstGeom prst="rect">
            <a:avLst/>
          </a:prstGeom>
        </p:spPr>
        <p:txBody>
          <a:bodyPr>
            <a:spAutoFit/>
          </a:bodyPr>
          <a:lstStyle/>
          <a:p>
            <a:pPr algn="just">
              <a:defRPr/>
            </a:pPr>
            <a:r>
              <a:rPr lang="en-US" sz="2800" dirty="0">
                <a:latin typeface="+mj-lt"/>
              </a:rPr>
              <a:t>where </a:t>
            </a:r>
            <a:r>
              <a:rPr lang="en-US" sz="2800" dirty="0" err="1">
                <a:latin typeface="+mj-lt"/>
              </a:rPr>
              <a:t>i</a:t>
            </a:r>
            <a:r>
              <a:rPr lang="en-US" sz="2800" dirty="0">
                <a:latin typeface="+mj-lt"/>
              </a:rPr>
              <a:t>(t</a:t>
            </a:r>
            <a:r>
              <a:rPr lang="en-US" sz="2800" baseline="-25000" dirty="0">
                <a:latin typeface="+mj-lt"/>
              </a:rPr>
              <a:t>0</a:t>
            </a:r>
            <a:r>
              <a:rPr lang="en-US" sz="2800" dirty="0">
                <a:latin typeface="+mj-lt"/>
              </a:rPr>
              <a:t>) is the total current for −∞ &lt; t &lt; t</a:t>
            </a:r>
            <a:r>
              <a:rPr lang="en-US" sz="2800" baseline="-25000" dirty="0">
                <a:latin typeface="+mj-lt"/>
              </a:rPr>
              <a:t>0</a:t>
            </a:r>
            <a:r>
              <a:rPr lang="en-US" sz="2800" dirty="0">
                <a:latin typeface="+mj-lt"/>
              </a:rPr>
              <a:t> and </a:t>
            </a:r>
            <a:r>
              <a:rPr lang="en-US" sz="2800" dirty="0" err="1">
                <a:latin typeface="+mj-lt"/>
              </a:rPr>
              <a:t>i</a:t>
            </a:r>
            <a:r>
              <a:rPr lang="en-US" sz="2800" dirty="0">
                <a:latin typeface="+mj-lt"/>
              </a:rPr>
              <a:t>(−∞) = 0. The idea of making </a:t>
            </a:r>
            <a:r>
              <a:rPr lang="en-US" sz="2800" dirty="0" err="1">
                <a:latin typeface="+mj-lt"/>
              </a:rPr>
              <a:t>i</a:t>
            </a:r>
            <a:r>
              <a:rPr lang="en-US" sz="2800" dirty="0">
                <a:latin typeface="+mj-lt"/>
              </a:rPr>
              <a:t>(−∞) = 0 is practical and reasonable, because there must be a time in the past when there was no current in the inductor.</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2" name="Rectangle 9"/>
          <p:cNvSpPr>
            <a:spLocks noGrp="1" noChangeArrowheads="1"/>
          </p:cNvSpPr>
          <p:nvPr>
            <p:ph type="title"/>
          </p:nvPr>
        </p:nvSpPr>
        <p:spPr/>
        <p:txBody>
          <a:bodyPr/>
          <a:lstStyle/>
          <a:p>
            <a:pPr eaLnBrk="1" hangingPunct="1"/>
            <a:r>
              <a:rPr lang="en-US" sz="2800" smtClean="0">
                <a:ea typeface="新細明體" pitchFamily="18" charset="-120"/>
              </a:rPr>
              <a:t>The inductor is designed to store energy in its magnetic field</a:t>
            </a:r>
            <a:endParaRPr lang="en-US" altLang="zh-TW" sz="2800" smtClean="0"/>
          </a:p>
        </p:txBody>
      </p:sp>
      <p:sp>
        <p:nvSpPr>
          <p:cNvPr id="26633" name="Rectangle 3"/>
          <p:cNvSpPr>
            <a:spLocks noGrp="1" noChangeArrowheads="1"/>
          </p:cNvSpPr>
          <p:nvPr>
            <p:ph type="body" sz="half" idx="1"/>
          </p:nvPr>
        </p:nvSpPr>
        <p:spPr>
          <a:xfrm>
            <a:off x="468313" y="1268413"/>
            <a:ext cx="7775575" cy="4830762"/>
          </a:xfrm>
        </p:spPr>
        <p:txBody>
          <a:bodyPr/>
          <a:lstStyle/>
          <a:p>
            <a:pPr eaLnBrk="1" hangingPunct="1"/>
            <a:endParaRPr lang="en-US" altLang="ko-KR" sz="2800" smtClean="0">
              <a:ea typeface="Gulim" pitchFamily="34" charset="-127"/>
            </a:endParaRPr>
          </a:p>
          <a:p>
            <a:pPr eaLnBrk="1" hangingPunct="1"/>
            <a:endParaRPr lang="en-US" altLang="ko-KR" sz="2800" smtClean="0">
              <a:ea typeface="Gulim" pitchFamily="34" charset="-127"/>
            </a:endParaRPr>
          </a:p>
          <a:p>
            <a:pPr eaLnBrk="1" hangingPunct="1"/>
            <a:endParaRPr lang="en-US" altLang="ko-KR" sz="2800" smtClean="0">
              <a:ea typeface="Gulim" pitchFamily="34" charset="-127"/>
            </a:endParaRPr>
          </a:p>
          <a:p>
            <a:pPr eaLnBrk="1" hangingPunct="1">
              <a:buFontTx/>
              <a:buNone/>
            </a:pPr>
            <a:r>
              <a:rPr lang="en-US" altLang="ko-KR" sz="2800" smtClean="0">
                <a:ea typeface="Gulim" pitchFamily="34" charset="-127"/>
              </a:rPr>
              <a:t>                                    </a:t>
            </a:r>
            <a:r>
              <a:rPr lang="en-US" altLang="zh-TW" sz="2800" smtClean="0"/>
              <a:t>			</a:t>
            </a:r>
            <a:r>
              <a:rPr lang="en-US" altLang="ko-KR" sz="2800" smtClean="0">
                <a:ea typeface="Gulim" pitchFamily="34" charset="-127"/>
              </a:rPr>
              <a:t> </a:t>
            </a:r>
          </a:p>
          <a:p>
            <a:pPr eaLnBrk="1" hangingPunct="1">
              <a:buFontTx/>
              <a:buNone/>
            </a:pPr>
            <a:endParaRPr lang="en-US" altLang="ko-KR" sz="2800" smtClean="0">
              <a:ea typeface="Gulim" pitchFamily="34" charset="-127"/>
            </a:endParaRPr>
          </a:p>
          <a:p>
            <a:pPr eaLnBrk="1" hangingPunct="1"/>
            <a:endParaRPr lang="en-US" altLang="zh-TW" sz="2800" smtClean="0">
              <a:ea typeface="Gulim" pitchFamily="34" charset="-127"/>
            </a:endParaRPr>
          </a:p>
          <a:p>
            <a:pPr eaLnBrk="1" hangingPunct="1"/>
            <a:r>
              <a:rPr lang="en-US" altLang="zh-TW" sz="2800" smtClean="0">
                <a:ea typeface="Gulim" pitchFamily="34" charset="-127"/>
              </a:rPr>
              <a:t>The energy stored in an inductor</a:t>
            </a:r>
            <a:r>
              <a:rPr lang="en-US" altLang="ko-KR" sz="2800" smtClean="0">
                <a:ea typeface="Gulim" pitchFamily="34" charset="-127"/>
              </a:rPr>
              <a:t>           </a:t>
            </a:r>
            <a:endParaRPr lang="en-US" altLang="zh-TW" sz="2800" smtClean="0"/>
          </a:p>
        </p:txBody>
      </p:sp>
      <p:graphicFrame>
        <p:nvGraphicFramePr>
          <p:cNvPr id="26626" name="Object 8"/>
          <p:cNvGraphicFramePr>
            <a:graphicFrameLocks noChangeAspect="1"/>
          </p:cNvGraphicFramePr>
          <p:nvPr>
            <p:ph sz="half" idx="2"/>
          </p:nvPr>
        </p:nvGraphicFramePr>
        <p:xfrm>
          <a:off x="1403350" y="1268413"/>
          <a:ext cx="2519363" cy="1057275"/>
        </p:xfrm>
        <a:graphic>
          <a:graphicData uri="http://schemas.openxmlformats.org/presentationml/2006/ole">
            <p:oleObj spid="_x0000_s26626" name="Equation" r:id="rId3" imgW="1028520" imgH="431640" progId="Equation.3">
              <p:embed/>
            </p:oleObj>
          </a:graphicData>
        </a:graphic>
      </p:graphicFrame>
      <p:graphicFrame>
        <p:nvGraphicFramePr>
          <p:cNvPr id="26627" name="Object 4"/>
          <p:cNvGraphicFramePr>
            <a:graphicFrameLocks noChangeAspect="1"/>
          </p:cNvGraphicFramePr>
          <p:nvPr/>
        </p:nvGraphicFramePr>
        <p:xfrm>
          <a:off x="900113" y="2420938"/>
          <a:ext cx="4114800" cy="1016000"/>
        </p:xfrm>
        <a:graphic>
          <a:graphicData uri="http://schemas.openxmlformats.org/presentationml/2006/ole">
            <p:oleObj spid="_x0000_s26627" name="方程式" r:id="rId4" imgW="4114800" imgH="1015920" progId="Equation.3">
              <p:embed/>
            </p:oleObj>
          </a:graphicData>
        </a:graphic>
      </p:graphicFrame>
      <p:graphicFrame>
        <p:nvGraphicFramePr>
          <p:cNvPr id="26628" name="Object 5"/>
          <p:cNvGraphicFramePr>
            <a:graphicFrameLocks noChangeAspect="1"/>
          </p:cNvGraphicFramePr>
          <p:nvPr/>
        </p:nvGraphicFramePr>
        <p:xfrm>
          <a:off x="1258888" y="3357563"/>
          <a:ext cx="5430837" cy="939800"/>
        </p:xfrm>
        <a:graphic>
          <a:graphicData uri="http://schemas.openxmlformats.org/presentationml/2006/ole">
            <p:oleObj spid="_x0000_s26628" name="方程式" r:id="rId5" imgW="5435280" imgH="939600" progId="Equation.3">
              <p:embed/>
            </p:oleObj>
          </a:graphicData>
        </a:graphic>
      </p:graphicFrame>
      <p:graphicFrame>
        <p:nvGraphicFramePr>
          <p:cNvPr id="26629" name="Object 6"/>
          <p:cNvGraphicFramePr>
            <a:graphicFrameLocks noChangeAspect="1"/>
          </p:cNvGraphicFramePr>
          <p:nvPr/>
        </p:nvGraphicFramePr>
        <p:xfrm>
          <a:off x="6948488" y="3644900"/>
          <a:ext cx="1651000" cy="431800"/>
        </p:xfrm>
        <a:graphic>
          <a:graphicData uri="http://schemas.openxmlformats.org/presentationml/2006/ole">
            <p:oleObj spid="_x0000_s26629" name="方程式" r:id="rId6" imgW="1650960" imgH="431640" progId="Equation.3">
              <p:embed/>
            </p:oleObj>
          </a:graphicData>
        </a:graphic>
      </p:graphicFrame>
      <p:graphicFrame>
        <p:nvGraphicFramePr>
          <p:cNvPr id="26630" name="Object 7"/>
          <p:cNvGraphicFramePr>
            <a:graphicFrameLocks noChangeAspect="1"/>
          </p:cNvGraphicFramePr>
          <p:nvPr/>
        </p:nvGraphicFramePr>
        <p:xfrm>
          <a:off x="2555875" y="4797425"/>
          <a:ext cx="2736850" cy="1146175"/>
        </p:xfrm>
        <a:graphic>
          <a:graphicData uri="http://schemas.openxmlformats.org/presentationml/2006/ole">
            <p:oleObj spid="_x0000_s26630" name="方程式" r:id="rId7" imgW="939600" imgH="393480" progId="Equation.3">
              <p:embed/>
            </p:oleObj>
          </a:graphicData>
        </a:graphic>
      </p:graphicFrame>
      <p:graphicFrame>
        <p:nvGraphicFramePr>
          <p:cNvPr id="26631" name="Object 11"/>
          <p:cNvGraphicFramePr>
            <a:graphicFrameLocks noChangeAspect="1"/>
          </p:cNvGraphicFramePr>
          <p:nvPr/>
        </p:nvGraphicFramePr>
        <p:xfrm>
          <a:off x="7164388" y="1628775"/>
          <a:ext cx="841375" cy="1831975"/>
        </p:xfrm>
        <a:graphic>
          <a:graphicData uri="http://schemas.openxmlformats.org/presentationml/2006/ole">
            <p:oleObj spid="_x0000_s26631" name="Visio" r:id="rId8" imgW="841553" imgH="1831848" progId="">
              <p:embed/>
            </p:oleObj>
          </a:graphicData>
        </a:graphic>
      </p:graphicFrame>
      <p:sp>
        <p:nvSpPr>
          <p:cNvPr id="26634" name="Text Box 12"/>
          <p:cNvSpPr txBox="1">
            <a:spLocks noChangeArrowheads="1"/>
          </p:cNvSpPr>
          <p:nvPr/>
        </p:nvSpPr>
        <p:spPr bwMode="auto">
          <a:xfrm>
            <a:off x="6927850" y="1647825"/>
            <a:ext cx="317500" cy="366713"/>
          </a:xfrm>
          <a:prstGeom prst="rect">
            <a:avLst/>
          </a:prstGeom>
          <a:noFill/>
          <a:ln w="9525">
            <a:noFill/>
            <a:miter lim="800000"/>
            <a:headEnd/>
            <a:tailEnd/>
          </a:ln>
        </p:spPr>
        <p:txBody>
          <a:bodyPr wrap="none">
            <a:spAutoFit/>
          </a:bodyPr>
          <a:lstStyle/>
          <a:p>
            <a:r>
              <a:rPr lang="en-US" altLang="zh-TW"/>
              <a:t>+</a:t>
            </a:r>
          </a:p>
        </p:txBody>
      </p:sp>
      <p:sp>
        <p:nvSpPr>
          <p:cNvPr id="26635" name="Text Box 13"/>
          <p:cNvSpPr txBox="1">
            <a:spLocks noChangeArrowheads="1"/>
          </p:cNvSpPr>
          <p:nvPr/>
        </p:nvSpPr>
        <p:spPr bwMode="auto">
          <a:xfrm>
            <a:off x="7072313" y="3089275"/>
            <a:ext cx="260350" cy="366713"/>
          </a:xfrm>
          <a:prstGeom prst="rect">
            <a:avLst/>
          </a:prstGeom>
          <a:noFill/>
          <a:ln w="9525">
            <a:noFill/>
            <a:miter lim="800000"/>
            <a:headEnd/>
            <a:tailEnd/>
          </a:ln>
        </p:spPr>
        <p:txBody>
          <a:bodyPr wrap="none">
            <a:spAutoFit/>
          </a:bodyPr>
          <a:lstStyle/>
          <a:p>
            <a:r>
              <a:rPr lang="en-US" altLang="zh-TW"/>
              <a:t>-</a:t>
            </a:r>
          </a:p>
        </p:txBody>
      </p:sp>
      <p:sp>
        <p:nvSpPr>
          <p:cNvPr id="26636" name="Text Box 14"/>
          <p:cNvSpPr txBox="1">
            <a:spLocks noChangeArrowheads="1"/>
          </p:cNvSpPr>
          <p:nvPr/>
        </p:nvSpPr>
        <p:spPr bwMode="auto">
          <a:xfrm>
            <a:off x="6927850" y="2368550"/>
            <a:ext cx="298450" cy="366713"/>
          </a:xfrm>
          <a:prstGeom prst="rect">
            <a:avLst/>
          </a:prstGeom>
          <a:noFill/>
          <a:ln w="9525">
            <a:noFill/>
            <a:miter lim="800000"/>
            <a:headEnd/>
            <a:tailEnd/>
          </a:ln>
        </p:spPr>
        <p:txBody>
          <a:bodyPr wrap="none">
            <a:spAutoFit/>
          </a:bodyPr>
          <a:lstStyle/>
          <a:p>
            <a:r>
              <a:rPr lang="en-US" altLang="zh-TW"/>
              <a:t>v</a:t>
            </a:r>
          </a:p>
        </p:txBody>
      </p:sp>
      <p:sp>
        <p:nvSpPr>
          <p:cNvPr id="26637" name="Line 15"/>
          <p:cNvSpPr>
            <a:spLocks noChangeShapeType="1"/>
          </p:cNvSpPr>
          <p:nvPr/>
        </p:nvSpPr>
        <p:spPr bwMode="auto">
          <a:xfrm>
            <a:off x="7092950" y="1557338"/>
            <a:ext cx="719138" cy="0"/>
          </a:xfrm>
          <a:prstGeom prst="line">
            <a:avLst/>
          </a:prstGeom>
          <a:noFill/>
          <a:ln w="9525">
            <a:solidFill>
              <a:srgbClr val="FF0000"/>
            </a:solidFill>
            <a:round/>
            <a:headEnd/>
            <a:tailEnd type="triangle" w="med" len="med"/>
          </a:ln>
        </p:spPr>
        <p:txBody>
          <a:bodyPr/>
          <a:lstStyle/>
          <a:p>
            <a:endParaRPr lang="en-US"/>
          </a:p>
        </p:txBody>
      </p:sp>
      <p:sp>
        <p:nvSpPr>
          <p:cNvPr id="26638" name="Text Box 16"/>
          <p:cNvSpPr txBox="1">
            <a:spLocks noChangeArrowheads="1"/>
          </p:cNvSpPr>
          <p:nvPr/>
        </p:nvSpPr>
        <p:spPr bwMode="auto">
          <a:xfrm>
            <a:off x="8080375" y="2513013"/>
            <a:ext cx="311150" cy="366712"/>
          </a:xfrm>
          <a:prstGeom prst="rect">
            <a:avLst/>
          </a:prstGeom>
          <a:noFill/>
          <a:ln w="9525">
            <a:noFill/>
            <a:miter lim="800000"/>
            <a:headEnd/>
            <a:tailEnd/>
          </a:ln>
        </p:spPr>
        <p:txBody>
          <a:bodyPr wrap="none">
            <a:spAutoFit/>
          </a:bodyPr>
          <a:lstStyle/>
          <a:p>
            <a:r>
              <a:rPr lang="en-US" altLang="zh-TW"/>
              <a:t>L</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5"/>
          <p:cNvSpPr>
            <a:spLocks noGrp="1" noChangeArrowheads="1"/>
          </p:cNvSpPr>
          <p:nvPr>
            <p:ph type="title"/>
          </p:nvPr>
        </p:nvSpPr>
        <p:spPr>
          <a:xfrm>
            <a:off x="827088" y="0"/>
            <a:ext cx="7696200" cy="990600"/>
          </a:xfrm>
        </p:spPr>
        <p:txBody>
          <a:bodyPr/>
          <a:lstStyle/>
          <a:p>
            <a:pPr eaLnBrk="1" hangingPunct="1"/>
            <a:r>
              <a:rPr lang="en-US" sz="4000" smtClean="0">
                <a:ea typeface="新細明體" pitchFamily="18" charset="-120"/>
              </a:rPr>
              <a:t>important properties of  inductor</a:t>
            </a:r>
            <a:endParaRPr lang="en-US" altLang="zh-TW" sz="4000" smtClean="0"/>
          </a:p>
        </p:txBody>
      </p:sp>
      <p:sp>
        <p:nvSpPr>
          <p:cNvPr id="27652" name="Rectangle 3"/>
          <p:cNvSpPr>
            <a:spLocks noGrp="1" noChangeArrowheads="1"/>
          </p:cNvSpPr>
          <p:nvPr>
            <p:ph type="body" sz="half" idx="1"/>
          </p:nvPr>
        </p:nvSpPr>
        <p:spPr>
          <a:xfrm>
            <a:off x="457200" y="1295400"/>
            <a:ext cx="8362950" cy="4830763"/>
          </a:xfrm>
        </p:spPr>
        <p:txBody>
          <a:bodyPr/>
          <a:lstStyle/>
          <a:p>
            <a:pPr eaLnBrk="1" hangingPunct="1">
              <a:lnSpc>
                <a:spcPct val="90000"/>
              </a:lnSpc>
            </a:pPr>
            <a:endParaRPr lang="en-US" altLang="zh-TW" sz="2800" smtClean="0"/>
          </a:p>
          <a:p>
            <a:pPr eaLnBrk="1" hangingPunct="1">
              <a:lnSpc>
                <a:spcPct val="90000"/>
              </a:lnSpc>
              <a:buFont typeface="Arial" charset="0"/>
              <a:buNone/>
            </a:pPr>
            <a:endParaRPr lang="en-US" altLang="zh-TW" sz="2800" smtClean="0"/>
          </a:p>
          <a:p>
            <a:pPr algn="just" eaLnBrk="1" hangingPunct="1">
              <a:lnSpc>
                <a:spcPct val="90000"/>
              </a:lnSpc>
            </a:pPr>
            <a:r>
              <a:rPr lang="en-US" altLang="zh-TW" sz="2800" smtClean="0"/>
              <a:t>When the </a:t>
            </a:r>
            <a:r>
              <a:rPr lang="en-US" altLang="zh-TW" sz="2800" b="1" smtClean="0">
                <a:solidFill>
                  <a:schemeClr val="hlink"/>
                </a:solidFill>
              </a:rPr>
              <a:t>current through an inductor is a constant,</a:t>
            </a:r>
            <a:r>
              <a:rPr lang="en-US" altLang="zh-TW" sz="2800" smtClean="0"/>
              <a:t> then the voltage across the inductor is zero, same as </a:t>
            </a:r>
            <a:r>
              <a:rPr lang="en-US" altLang="zh-TW" sz="2800" b="1" smtClean="0">
                <a:solidFill>
                  <a:schemeClr val="hlink"/>
                </a:solidFill>
              </a:rPr>
              <a:t>a short circuit</a:t>
            </a:r>
            <a:r>
              <a:rPr lang="en-US" altLang="zh-TW" sz="2800" smtClean="0"/>
              <a:t>.</a:t>
            </a:r>
          </a:p>
          <a:p>
            <a:pPr algn="just" eaLnBrk="1" hangingPunct="1">
              <a:lnSpc>
                <a:spcPct val="90000"/>
              </a:lnSpc>
            </a:pPr>
            <a:r>
              <a:rPr lang="en-US" sz="2800" smtClean="0">
                <a:ea typeface="新細明體" pitchFamily="18" charset="-120"/>
              </a:rPr>
              <a:t>An inductor acts like a short circuit to dc.</a:t>
            </a:r>
            <a:endParaRPr lang="en-US" altLang="zh-TW" sz="2800" smtClean="0"/>
          </a:p>
          <a:p>
            <a:pPr algn="just" eaLnBrk="1" hangingPunct="1">
              <a:lnSpc>
                <a:spcPct val="90000"/>
              </a:lnSpc>
            </a:pPr>
            <a:r>
              <a:rPr lang="en-US" sz="2800" smtClean="0">
                <a:ea typeface="新細明體" pitchFamily="18" charset="-120"/>
              </a:rPr>
              <a:t>The current through an inductor cannot change instantaneously. </a:t>
            </a:r>
            <a:endParaRPr lang="en-US" altLang="zh-TW" sz="2800" smtClean="0"/>
          </a:p>
        </p:txBody>
      </p:sp>
      <p:graphicFrame>
        <p:nvGraphicFramePr>
          <p:cNvPr id="27650" name="Object 4"/>
          <p:cNvGraphicFramePr>
            <a:graphicFrameLocks noChangeAspect="1"/>
          </p:cNvGraphicFramePr>
          <p:nvPr>
            <p:ph sz="half" idx="2"/>
          </p:nvPr>
        </p:nvGraphicFramePr>
        <p:xfrm>
          <a:off x="3276600" y="908050"/>
          <a:ext cx="2592388" cy="1165225"/>
        </p:xfrm>
        <a:graphic>
          <a:graphicData uri="http://schemas.openxmlformats.org/presentationml/2006/ole">
            <p:oleObj spid="_x0000_s27650" name="方程式" r:id="rId3" imgW="876240" imgH="393480" progId="Equation.3">
              <p:embed/>
            </p:oleObj>
          </a:graphicData>
        </a:graphic>
      </p:graphicFrame>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descr="aLe77183_06025"/>
          <p:cNvSpPr>
            <a:spLocks noGrp="1" noChangeAspect="1" noChangeArrowheads="1"/>
          </p:cNvSpPr>
          <p:nvPr isPhoto="1"/>
        </p:nvSpPr>
        <p:spPr bwMode="auto">
          <a:xfrm>
            <a:off x="2124075" y="4219575"/>
            <a:ext cx="5410200" cy="2638425"/>
          </a:xfrm>
          <a:prstGeom prst="rect">
            <a:avLst/>
          </a:prstGeom>
          <a:blipFill dpi="0" rotWithShape="1">
            <a:blip r:embed="rId3" cstate="print"/>
            <a:srcRect/>
            <a:stretch>
              <a:fillRect/>
            </a:stretch>
          </a:blipFill>
          <a:ln w="76200">
            <a:noFill/>
            <a:miter lim="800000"/>
            <a:headEnd/>
            <a:tailEnd/>
          </a:ln>
        </p:spPr>
        <p:txBody>
          <a:bodyPr/>
          <a:lstStyle/>
          <a:p>
            <a:endParaRPr lang="en-US"/>
          </a:p>
        </p:txBody>
      </p:sp>
      <p:sp>
        <p:nvSpPr>
          <p:cNvPr id="66563" name="Rectangle 7"/>
          <p:cNvSpPr>
            <a:spLocks noChangeArrowheads="1"/>
          </p:cNvSpPr>
          <p:nvPr/>
        </p:nvSpPr>
        <p:spPr bwMode="auto">
          <a:xfrm>
            <a:off x="395288" y="765175"/>
            <a:ext cx="8280400" cy="3416300"/>
          </a:xfrm>
          <a:prstGeom prst="rect">
            <a:avLst/>
          </a:prstGeom>
          <a:noFill/>
          <a:ln w="9525">
            <a:noFill/>
            <a:miter lim="800000"/>
            <a:headEnd/>
            <a:tailEnd/>
          </a:ln>
        </p:spPr>
        <p:txBody>
          <a:bodyPr>
            <a:spAutoFit/>
          </a:bodyPr>
          <a:lstStyle/>
          <a:p>
            <a:pPr algn="just"/>
            <a:r>
              <a:rPr lang="en-US" sz="2400"/>
              <a:t>According to Eq.           a discontinuous change in the current through an inductor requires an infinite voltage, which is not physically possible. Thus, an inductor opposes an abrupt change in the current through it. For example, the current through an inductor may take the form shown in Fig.(a), whereas the inductor current cannot take the form shown in Fig. (b) in real-life situations due to the discontinuities. However, the voltage across an inductor can change abruptly.</a:t>
            </a:r>
          </a:p>
        </p:txBody>
      </p:sp>
      <p:pic>
        <p:nvPicPr>
          <p:cNvPr id="66564" name="Picture 7"/>
          <p:cNvPicPr>
            <a:picLocks noChangeAspect="1" noChangeArrowheads="1"/>
          </p:cNvPicPr>
          <p:nvPr/>
        </p:nvPicPr>
        <p:blipFill>
          <a:blip r:embed="rId4" cstate="print"/>
          <a:srcRect/>
          <a:stretch>
            <a:fillRect/>
          </a:stretch>
        </p:blipFill>
        <p:spPr bwMode="auto">
          <a:xfrm>
            <a:off x="3132138" y="620713"/>
            <a:ext cx="987425" cy="6302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6"/>
          <p:cNvSpPr>
            <a:spLocks noGrp="1"/>
          </p:cNvSpPr>
          <p:nvPr>
            <p:ph type="title"/>
          </p:nvPr>
        </p:nvSpPr>
        <p:spPr/>
        <p:txBody>
          <a:bodyPr/>
          <a:lstStyle/>
          <a:p>
            <a:endParaRPr lang="en-US" smtClean="0">
              <a:ea typeface="新細明體" pitchFamily="18" charset="-120"/>
            </a:endParaRPr>
          </a:p>
        </p:txBody>
      </p:sp>
      <p:sp>
        <p:nvSpPr>
          <p:cNvPr id="67587" name="Content Placeholder 7"/>
          <p:cNvSpPr>
            <a:spLocks noGrp="1"/>
          </p:cNvSpPr>
          <p:nvPr>
            <p:ph idx="1"/>
          </p:nvPr>
        </p:nvSpPr>
        <p:spPr/>
        <p:txBody>
          <a:bodyPr/>
          <a:lstStyle/>
          <a:p>
            <a:pPr algn="just"/>
            <a:r>
              <a:rPr lang="en-US" sz="2800" dirty="0" smtClean="0">
                <a:ea typeface="新細明體" pitchFamily="18" charset="-120"/>
              </a:rPr>
              <a:t>Like the ideal capacitor, the ideal inductor does not dissipate energy. The energy stored in it can be retrieved at a later time. The inductor takes power from the circuit when storing energy and delivers power to the circuit when returning previously stored energy.</a:t>
            </a:r>
          </a:p>
          <a:p>
            <a:pPr algn="just"/>
            <a:r>
              <a:rPr lang="en-US" altLang="zh-TW" sz="2800" dirty="0" smtClean="0"/>
              <a:t>The inductor can be used to generate a high voltage, for example, used as an igniting element.</a:t>
            </a:r>
            <a:endParaRPr lang="en-US" sz="2800" dirty="0" smtClean="0">
              <a:ea typeface="新細明體" pitchFamily="18" charset="-120"/>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26988"/>
            <a:ext cx="8229600" cy="1143001"/>
          </a:xfrm>
        </p:spPr>
        <p:txBody>
          <a:bodyPr/>
          <a:lstStyle/>
          <a:p>
            <a:pPr eaLnBrk="1" hangingPunct="1"/>
            <a:r>
              <a:rPr lang="en-US" altLang="zh-TW" smtClean="0"/>
              <a:t>Model of a Practical Inductor</a:t>
            </a:r>
          </a:p>
        </p:txBody>
      </p:sp>
      <p:sp>
        <p:nvSpPr>
          <p:cNvPr id="68611" name="Rectangle 3" descr="aLe77183_06026"/>
          <p:cNvSpPr>
            <a:spLocks noGrp="1" noChangeAspect="1" noChangeArrowheads="1"/>
          </p:cNvSpPr>
          <p:nvPr isPhoto="1"/>
        </p:nvSpPr>
        <p:spPr bwMode="auto">
          <a:xfrm>
            <a:off x="2987675" y="5111750"/>
            <a:ext cx="3467100" cy="1746250"/>
          </a:xfrm>
          <a:prstGeom prst="rect">
            <a:avLst/>
          </a:prstGeom>
          <a:blipFill dpi="0" rotWithShape="1">
            <a:blip r:embed="rId3" cstate="print"/>
            <a:srcRect/>
            <a:stretch>
              <a:fillRect/>
            </a:stretch>
          </a:blipFill>
          <a:ln w="76200">
            <a:noFill/>
            <a:miter lim="800000"/>
            <a:headEnd/>
            <a:tailEnd/>
          </a:ln>
        </p:spPr>
        <p:txBody>
          <a:bodyPr/>
          <a:lstStyle/>
          <a:p>
            <a:endParaRPr lang="en-US"/>
          </a:p>
        </p:txBody>
      </p:sp>
      <p:sp>
        <p:nvSpPr>
          <p:cNvPr id="7" name="Rectangle 6"/>
          <p:cNvSpPr/>
          <p:nvPr/>
        </p:nvSpPr>
        <p:spPr>
          <a:xfrm>
            <a:off x="323850" y="1052513"/>
            <a:ext cx="8569325" cy="3786187"/>
          </a:xfrm>
          <a:prstGeom prst="rect">
            <a:avLst/>
          </a:prstGeom>
        </p:spPr>
        <p:txBody>
          <a:bodyPr>
            <a:spAutoFit/>
          </a:bodyPr>
          <a:lstStyle/>
          <a:p>
            <a:pPr algn="just">
              <a:defRPr/>
            </a:pPr>
            <a:r>
              <a:rPr lang="en-US" sz="2400" dirty="0">
                <a:latin typeface="+mj-lt"/>
              </a:rPr>
              <a:t>A practical, non ideal inductor has a significant resistive Component. This is due to the fact that the inductor is made of a conducting material such as copper, which has some resistance. This resistance is called the </a:t>
            </a:r>
            <a:r>
              <a:rPr lang="en-US" sz="2400" i="1" dirty="0">
                <a:latin typeface="+mj-lt"/>
              </a:rPr>
              <a:t>winding resistance </a:t>
            </a:r>
            <a:r>
              <a:rPr lang="en-US" sz="2400" i="1" dirty="0" err="1">
                <a:latin typeface="+mj-lt"/>
              </a:rPr>
              <a:t>Rw</a:t>
            </a:r>
            <a:r>
              <a:rPr lang="en-US" sz="2400" i="1" dirty="0">
                <a:latin typeface="+mj-lt"/>
              </a:rPr>
              <a:t>, and it appears in series with the </a:t>
            </a:r>
            <a:r>
              <a:rPr lang="en-US" sz="2400" dirty="0">
                <a:latin typeface="+mj-lt"/>
              </a:rPr>
              <a:t>inductance of the inductor. The presence of </a:t>
            </a:r>
            <a:r>
              <a:rPr lang="en-US" sz="2400" i="1" dirty="0" err="1">
                <a:latin typeface="+mj-lt"/>
              </a:rPr>
              <a:t>Rw</a:t>
            </a:r>
            <a:r>
              <a:rPr lang="en-US" sz="2400" i="1" dirty="0">
                <a:latin typeface="+mj-lt"/>
              </a:rPr>
              <a:t> makes it both </a:t>
            </a:r>
            <a:r>
              <a:rPr lang="en-US" sz="2400" dirty="0">
                <a:latin typeface="+mj-lt"/>
              </a:rPr>
              <a:t>an energy storage device and an energy dissipation device. Since </a:t>
            </a:r>
            <a:r>
              <a:rPr lang="en-US" sz="2400" i="1" dirty="0" err="1">
                <a:latin typeface="+mj-lt"/>
              </a:rPr>
              <a:t>Rw</a:t>
            </a:r>
            <a:r>
              <a:rPr lang="en-US" sz="2400" i="1" dirty="0">
                <a:latin typeface="+mj-lt"/>
              </a:rPr>
              <a:t> is usually very small, it is ignored in most cases. The </a:t>
            </a:r>
            <a:r>
              <a:rPr lang="en-US" sz="2400" dirty="0">
                <a:latin typeface="+mj-lt"/>
              </a:rPr>
              <a:t>Non ideal inductor also has a </a:t>
            </a:r>
            <a:r>
              <a:rPr lang="en-US" sz="2400" i="1" dirty="0">
                <a:latin typeface="+mj-lt"/>
              </a:rPr>
              <a:t>winding capacitance </a:t>
            </a:r>
            <a:r>
              <a:rPr lang="en-US" sz="2400" i="1" dirty="0" err="1">
                <a:latin typeface="+mj-lt"/>
              </a:rPr>
              <a:t>Cw</a:t>
            </a:r>
            <a:r>
              <a:rPr lang="en-US" sz="2400" i="1" dirty="0">
                <a:latin typeface="+mj-lt"/>
              </a:rPr>
              <a:t> due to </a:t>
            </a:r>
            <a:r>
              <a:rPr lang="en-US" sz="2400" dirty="0">
                <a:latin typeface="+mj-lt"/>
              </a:rPr>
              <a:t>the capacitive coupling between the conducting coils. </a:t>
            </a:r>
            <a:r>
              <a:rPr lang="en-US" sz="2400" i="1" dirty="0" err="1">
                <a:latin typeface="+mj-lt"/>
              </a:rPr>
              <a:t>Cw</a:t>
            </a:r>
            <a:r>
              <a:rPr lang="en-US" sz="2400" i="1" dirty="0">
                <a:latin typeface="+mj-lt"/>
              </a:rPr>
              <a:t> is </a:t>
            </a:r>
            <a:r>
              <a:rPr lang="en-US" sz="2400" dirty="0">
                <a:latin typeface="+mj-lt"/>
              </a:rPr>
              <a:t>very small and can be ignored in most cases, except at high frequencies.</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Rectangle 2"/>
          <p:cNvSpPr>
            <a:spLocks noGrp="1" noChangeArrowheads="1"/>
          </p:cNvSpPr>
          <p:nvPr>
            <p:ph type="title"/>
          </p:nvPr>
        </p:nvSpPr>
        <p:spPr/>
        <p:txBody>
          <a:bodyPr/>
          <a:lstStyle/>
          <a:p>
            <a:pPr eaLnBrk="1" hangingPunct="1"/>
            <a:r>
              <a:rPr lang="en-US" altLang="zh-TW" smtClean="0"/>
              <a:t>Example 1</a:t>
            </a:r>
          </a:p>
        </p:txBody>
      </p:sp>
      <p:sp>
        <p:nvSpPr>
          <p:cNvPr id="28679" name="Rectangle 3"/>
          <p:cNvSpPr>
            <a:spLocks noGrp="1" noChangeArrowheads="1"/>
          </p:cNvSpPr>
          <p:nvPr>
            <p:ph idx="1"/>
          </p:nvPr>
        </p:nvSpPr>
        <p:spPr/>
        <p:txBody>
          <a:bodyPr/>
          <a:lstStyle/>
          <a:p>
            <a:pPr algn="just" eaLnBrk="1" hangingPunct="1">
              <a:buFont typeface="Arial" charset="0"/>
              <a:buNone/>
            </a:pPr>
            <a:r>
              <a:rPr lang="en-US" altLang="zh-TW" smtClean="0"/>
              <a:t>	</a:t>
            </a:r>
            <a:r>
              <a:rPr lang="en-US" altLang="zh-TW" sz="2800" smtClean="0"/>
              <a:t>The current through a 0.1-H inductor is </a:t>
            </a:r>
            <a:r>
              <a:rPr lang="en-US" altLang="zh-TW" sz="2800" i="1" smtClean="0"/>
              <a:t>i</a:t>
            </a:r>
            <a:r>
              <a:rPr lang="en-US" altLang="zh-TW" sz="2800" smtClean="0"/>
              <a:t>(</a:t>
            </a:r>
            <a:r>
              <a:rPr lang="en-US" altLang="zh-TW" sz="2800" i="1" smtClean="0"/>
              <a:t>t</a:t>
            </a:r>
            <a:r>
              <a:rPr lang="en-US" altLang="zh-TW" sz="2800" smtClean="0"/>
              <a:t>) = 10</a:t>
            </a:r>
            <a:r>
              <a:rPr lang="en-US" altLang="zh-TW" sz="2800" i="1" smtClean="0"/>
              <a:t>te</a:t>
            </a:r>
            <a:r>
              <a:rPr lang="en-US" altLang="zh-TW" sz="2800" baseline="30000" smtClean="0"/>
              <a:t>-5</a:t>
            </a:r>
            <a:r>
              <a:rPr lang="en-US" altLang="zh-TW" sz="2800" i="1" baseline="30000" smtClean="0"/>
              <a:t>t</a:t>
            </a:r>
            <a:r>
              <a:rPr lang="en-US" altLang="zh-TW" sz="2800" smtClean="0"/>
              <a:t> A. Find the voltage across the inductor and the energy stored in it.</a:t>
            </a:r>
            <a:endParaRPr lang="en-US" altLang="zh-TW" smtClean="0"/>
          </a:p>
          <a:p>
            <a:pPr eaLnBrk="1" hangingPunct="1">
              <a:buFont typeface="Arial" charset="0"/>
              <a:buNone/>
            </a:pPr>
            <a:r>
              <a:rPr lang="en-US" altLang="zh-TW" b="1" smtClean="0">
                <a:solidFill>
                  <a:schemeClr val="tx2"/>
                </a:solidFill>
              </a:rPr>
              <a:t>Solution:</a:t>
            </a:r>
          </a:p>
          <a:p>
            <a:pPr eaLnBrk="1" hangingPunct="1"/>
            <a:endParaRPr lang="en-US" altLang="zh-TW" b="1" smtClean="0">
              <a:solidFill>
                <a:schemeClr val="tx2"/>
              </a:solidFill>
            </a:endParaRPr>
          </a:p>
        </p:txBody>
      </p:sp>
      <p:graphicFrame>
        <p:nvGraphicFramePr>
          <p:cNvPr id="28674" name="Object 4"/>
          <p:cNvGraphicFramePr>
            <a:graphicFrameLocks noChangeAspect="1"/>
          </p:cNvGraphicFramePr>
          <p:nvPr/>
        </p:nvGraphicFramePr>
        <p:xfrm>
          <a:off x="539750" y="4073525"/>
          <a:ext cx="7997825" cy="939800"/>
        </p:xfrm>
        <a:graphic>
          <a:graphicData uri="http://schemas.openxmlformats.org/presentationml/2006/ole">
            <p:oleObj spid="_x0000_s28674" name="方程式" r:id="rId3" imgW="8001000" imgH="939600" progId="Equation.3">
              <p:embed/>
            </p:oleObj>
          </a:graphicData>
        </a:graphic>
      </p:graphicFrame>
      <p:graphicFrame>
        <p:nvGraphicFramePr>
          <p:cNvPr id="28675" name="Object 5"/>
          <p:cNvGraphicFramePr>
            <a:graphicFrameLocks noChangeAspect="1"/>
          </p:cNvGraphicFramePr>
          <p:nvPr/>
        </p:nvGraphicFramePr>
        <p:xfrm>
          <a:off x="1763713" y="5445125"/>
          <a:ext cx="6157912" cy="939800"/>
        </p:xfrm>
        <a:graphic>
          <a:graphicData uri="http://schemas.openxmlformats.org/presentationml/2006/ole">
            <p:oleObj spid="_x0000_s28675" name="方程式" r:id="rId4" imgW="6159240" imgH="939600" progId="Equation.3">
              <p:embed/>
            </p:oleObj>
          </a:graphicData>
        </a:graphic>
      </p:graphicFrame>
      <p:graphicFrame>
        <p:nvGraphicFramePr>
          <p:cNvPr id="28676" name="Object 6"/>
          <p:cNvGraphicFramePr>
            <a:graphicFrameLocks noChangeAspect="1"/>
          </p:cNvGraphicFramePr>
          <p:nvPr/>
        </p:nvGraphicFramePr>
        <p:xfrm>
          <a:off x="539750" y="3357563"/>
          <a:ext cx="4545013" cy="939800"/>
        </p:xfrm>
        <a:graphic>
          <a:graphicData uri="http://schemas.openxmlformats.org/presentationml/2006/ole">
            <p:oleObj spid="_x0000_s28676" name="方程式" r:id="rId5" imgW="4546440" imgH="939600" progId="Equation.3">
              <p:embed/>
            </p:oleObj>
          </a:graphicData>
        </a:graphic>
      </p:graphicFrame>
      <p:graphicFrame>
        <p:nvGraphicFramePr>
          <p:cNvPr id="28677" name="Object 7"/>
          <p:cNvGraphicFramePr>
            <a:graphicFrameLocks noChangeAspect="1"/>
          </p:cNvGraphicFramePr>
          <p:nvPr/>
        </p:nvGraphicFramePr>
        <p:xfrm>
          <a:off x="539750" y="5072063"/>
          <a:ext cx="3148013" cy="444500"/>
        </p:xfrm>
        <a:graphic>
          <a:graphicData uri="http://schemas.openxmlformats.org/presentationml/2006/ole">
            <p:oleObj spid="_x0000_s28677" name="方程式" r:id="rId6" imgW="3149280" imgH="444240" progId="Equation.3">
              <p:embed/>
            </p:oleObj>
          </a:graphicData>
        </a:graphic>
      </p:graphicFrame>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3" name="Rectangle 2"/>
          <p:cNvSpPr>
            <a:spLocks noGrp="1" noChangeArrowheads="1"/>
          </p:cNvSpPr>
          <p:nvPr>
            <p:ph type="title"/>
          </p:nvPr>
        </p:nvSpPr>
        <p:spPr/>
        <p:txBody>
          <a:bodyPr/>
          <a:lstStyle/>
          <a:p>
            <a:pPr eaLnBrk="1" hangingPunct="1"/>
            <a:r>
              <a:rPr lang="en-US" altLang="zh-TW" smtClean="0"/>
              <a:t>Example 2</a:t>
            </a:r>
          </a:p>
        </p:txBody>
      </p:sp>
      <p:sp>
        <p:nvSpPr>
          <p:cNvPr id="29704" name="Rectangle 3"/>
          <p:cNvSpPr>
            <a:spLocks noGrp="1" noChangeArrowheads="1"/>
          </p:cNvSpPr>
          <p:nvPr>
            <p:ph idx="1"/>
          </p:nvPr>
        </p:nvSpPr>
        <p:spPr/>
        <p:txBody>
          <a:bodyPr/>
          <a:lstStyle/>
          <a:p>
            <a:pPr eaLnBrk="1" hangingPunct="1"/>
            <a:r>
              <a:rPr lang="en-US" altLang="ko-KR" smtClean="0">
                <a:ea typeface="Gulim" pitchFamily="34" charset="-127"/>
              </a:rPr>
              <a:t>Find the current through a 5-H inductor if the voltage across it is</a:t>
            </a:r>
            <a:r>
              <a:rPr lang="en-US" altLang="zh-TW" smtClean="0"/>
              <a:t/>
            </a:r>
            <a:br>
              <a:rPr lang="en-US" altLang="zh-TW" smtClean="0"/>
            </a:br>
            <a:r>
              <a:rPr lang="en-US" altLang="zh-TW" smtClean="0"/>
              <a:t/>
            </a:r>
            <a:br>
              <a:rPr lang="en-US" altLang="zh-TW" smtClean="0"/>
            </a:br>
            <a:r>
              <a:rPr lang="en-US" altLang="zh-TW" smtClean="0"/>
              <a:t/>
            </a:r>
            <a:br>
              <a:rPr lang="en-US" altLang="zh-TW" smtClean="0"/>
            </a:br>
            <a:r>
              <a:rPr lang="en-US" altLang="ko-KR" smtClean="0">
                <a:ea typeface="Gulim" pitchFamily="34" charset="-127"/>
              </a:rPr>
              <a:t>Also find the energy stored within 0 &lt; </a:t>
            </a:r>
            <a:r>
              <a:rPr lang="en-US" altLang="ko-KR" i="1" smtClean="0">
                <a:ea typeface="Gulim" pitchFamily="34" charset="-127"/>
              </a:rPr>
              <a:t>t</a:t>
            </a:r>
            <a:r>
              <a:rPr lang="en-US" altLang="ko-KR" smtClean="0">
                <a:ea typeface="Gulim" pitchFamily="34" charset="-127"/>
              </a:rPr>
              <a:t> &lt; 5s.</a:t>
            </a:r>
            <a:r>
              <a:rPr lang="en-US" altLang="zh-TW" smtClean="0"/>
              <a:t> Assume </a:t>
            </a:r>
            <a:r>
              <a:rPr lang="en-US" altLang="zh-TW" i="1" smtClean="0"/>
              <a:t>i</a:t>
            </a:r>
            <a:r>
              <a:rPr lang="en-US" altLang="zh-TW" smtClean="0"/>
              <a:t>(</a:t>
            </a:r>
            <a:r>
              <a:rPr lang="en-US" altLang="zh-TW" i="1" smtClean="0"/>
              <a:t>0</a:t>
            </a:r>
            <a:r>
              <a:rPr lang="en-US" altLang="zh-TW" smtClean="0"/>
              <a:t>)=0.</a:t>
            </a:r>
          </a:p>
          <a:p>
            <a:pPr eaLnBrk="1" hangingPunct="1">
              <a:buFontTx/>
              <a:buNone/>
            </a:pPr>
            <a:r>
              <a:rPr lang="en-US" altLang="zh-TW" b="1" smtClean="0">
                <a:solidFill>
                  <a:schemeClr val="tx2"/>
                </a:solidFill>
              </a:rPr>
              <a:t>Solution:</a:t>
            </a:r>
          </a:p>
          <a:p>
            <a:pPr eaLnBrk="1" hangingPunct="1"/>
            <a:endParaRPr lang="en-US" altLang="zh-TW" b="1" smtClean="0">
              <a:solidFill>
                <a:schemeClr val="tx2"/>
              </a:solidFill>
            </a:endParaRPr>
          </a:p>
          <a:p>
            <a:pPr eaLnBrk="1" hangingPunct="1"/>
            <a:endParaRPr lang="en-US" altLang="zh-TW" smtClean="0"/>
          </a:p>
        </p:txBody>
      </p:sp>
      <p:graphicFrame>
        <p:nvGraphicFramePr>
          <p:cNvPr id="29698" name="Object 4"/>
          <p:cNvGraphicFramePr>
            <a:graphicFrameLocks noChangeAspect="1"/>
          </p:cNvGraphicFramePr>
          <p:nvPr/>
        </p:nvGraphicFramePr>
        <p:xfrm>
          <a:off x="3124200" y="2501900"/>
          <a:ext cx="3149600" cy="1041400"/>
        </p:xfrm>
        <a:graphic>
          <a:graphicData uri="http://schemas.openxmlformats.org/presentationml/2006/ole">
            <p:oleObj spid="_x0000_s29698" name="方程式" r:id="rId3" imgW="3149280" imgH="1041120" progId="Equation.3">
              <p:embed/>
            </p:oleObj>
          </a:graphicData>
        </a:graphic>
      </p:graphicFrame>
      <p:graphicFrame>
        <p:nvGraphicFramePr>
          <p:cNvPr id="29699" name="Object 5"/>
          <p:cNvGraphicFramePr>
            <a:graphicFrameLocks noChangeAspect="1"/>
          </p:cNvGraphicFramePr>
          <p:nvPr/>
        </p:nvGraphicFramePr>
        <p:xfrm>
          <a:off x="6516688" y="4713288"/>
          <a:ext cx="1879600" cy="444500"/>
        </p:xfrm>
        <a:graphic>
          <a:graphicData uri="http://schemas.openxmlformats.org/presentationml/2006/ole">
            <p:oleObj spid="_x0000_s29699" name="方程式" r:id="rId4" imgW="1879560" imgH="444240" progId="Equation.3">
              <p:embed/>
            </p:oleObj>
          </a:graphicData>
        </a:graphic>
      </p:graphicFrame>
      <p:graphicFrame>
        <p:nvGraphicFramePr>
          <p:cNvPr id="29700" name="Object 6"/>
          <p:cNvGraphicFramePr>
            <a:graphicFrameLocks noChangeAspect="1"/>
          </p:cNvGraphicFramePr>
          <p:nvPr/>
        </p:nvGraphicFramePr>
        <p:xfrm>
          <a:off x="2195513" y="4433888"/>
          <a:ext cx="4202112" cy="939800"/>
        </p:xfrm>
        <a:graphic>
          <a:graphicData uri="http://schemas.openxmlformats.org/presentationml/2006/ole">
            <p:oleObj spid="_x0000_s29700" name="方程式" r:id="rId5" imgW="4203360" imgH="939600" progId="Equation.3">
              <p:embed/>
            </p:oleObj>
          </a:graphicData>
        </a:graphic>
      </p:graphicFrame>
      <p:graphicFrame>
        <p:nvGraphicFramePr>
          <p:cNvPr id="29701" name="Object 7"/>
          <p:cNvGraphicFramePr>
            <a:graphicFrameLocks noChangeAspect="1"/>
          </p:cNvGraphicFramePr>
          <p:nvPr/>
        </p:nvGraphicFramePr>
        <p:xfrm>
          <a:off x="5868988" y="5403850"/>
          <a:ext cx="2398712" cy="977900"/>
        </p:xfrm>
        <a:graphic>
          <a:graphicData uri="http://schemas.openxmlformats.org/presentationml/2006/ole">
            <p:oleObj spid="_x0000_s29701" name="方程式" r:id="rId6" imgW="2400120" imgH="977760" progId="Equation.3">
              <p:embed/>
            </p:oleObj>
          </a:graphicData>
        </a:graphic>
      </p:graphicFrame>
      <p:graphicFrame>
        <p:nvGraphicFramePr>
          <p:cNvPr id="29702" name="Object 8"/>
          <p:cNvGraphicFramePr>
            <a:graphicFrameLocks noChangeAspect="1"/>
          </p:cNvGraphicFramePr>
          <p:nvPr/>
        </p:nvGraphicFramePr>
        <p:xfrm>
          <a:off x="3060700" y="5441950"/>
          <a:ext cx="2741613" cy="939800"/>
        </p:xfrm>
        <a:graphic>
          <a:graphicData uri="http://schemas.openxmlformats.org/presentationml/2006/ole">
            <p:oleObj spid="_x0000_s29702" name="方程式" r:id="rId7" imgW="2743200" imgH="939600" progId="Equation.3">
              <p:embed/>
            </p:oleObj>
          </a:graphicData>
        </a:graphic>
      </p:graphicFrame>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9" name="Rectangle 15"/>
          <p:cNvSpPr>
            <a:spLocks noGrp="1" noChangeArrowheads="1"/>
          </p:cNvSpPr>
          <p:nvPr>
            <p:ph type="title"/>
          </p:nvPr>
        </p:nvSpPr>
        <p:spPr/>
        <p:txBody>
          <a:bodyPr/>
          <a:lstStyle/>
          <a:p>
            <a:pPr eaLnBrk="1" hangingPunct="1"/>
            <a:r>
              <a:rPr lang="en-US" altLang="zh-TW" dirty="0" smtClean="0"/>
              <a:t>Example 2</a:t>
            </a:r>
          </a:p>
        </p:txBody>
      </p:sp>
      <p:graphicFrame>
        <p:nvGraphicFramePr>
          <p:cNvPr id="30722" name="Object 7"/>
          <p:cNvGraphicFramePr>
            <a:graphicFrameLocks noChangeAspect="1"/>
          </p:cNvGraphicFramePr>
          <p:nvPr/>
        </p:nvGraphicFramePr>
        <p:xfrm>
          <a:off x="1042988" y="1916113"/>
          <a:ext cx="6575425" cy="1028700"/>
        </p:xfrm>
        <a:graphic>
          <a:graphicData uri="http://schemas.openxmlformats.org/presentationml/2006/ole">
            <p:oleObj spid="_x0000_s30722" name="方程式" r:id="rId3" imgW="6578280" imgH="1028520" progId="Equation.3">
              <p:embed/>
            </p:oleObj>
          </a:graphicData>
        </a:graphic>
      </p:graphicFrame>
      <p:graphicFrame>
        <p:nvGraphicFramePr>
          <p:cNvPr id="30723" name="Object 8"/>
          <p:cNvGraphicFramePr>
            <a:graphicFrameLocks noChangeAspect="1"/>
          </p:cNvGraphicFramePr>
          <p:nvPr/>
        </p:nvGraphicFramePr>
        <p:xfrm>
          <a:off x="323850" y="1268413"/>
          <a:ext cx="8440738" cy="520700"/>
        </p:xfrm>
        <a:graphic>
          <a:graphicData uri="http://schemas.openxmlformats.org/presentationml/2006/ole">
            <p:oleObj spid="_x0000_s30723" name="方程式" r:id="rId4" imgW="8445240" imgH="520560" progId="Equation.3">
              <p:embed/>
            </p:oleObj>
          </a:graphicData>
        </a:graphic>
      </p:graphicFrame>
      <p:graphicFrame>
        <p:nvGraphicFramePr>
          <p:cNvPr id="30724" name="Object 9"/>
          <p:cNvGraphicFramePr>
            <a:graphicFrameLocks noChangeAspect="1"/>
          </p:cNvGraphicFramePr>
          <p:nvPr/>
        </p:nvGraphicFramePr>
        <p:xfrm>
          <a:off x="974725" y="5913438"/>
          <a:ext cx="3476278" cy="467890"/>
        </p:xfrm>
        <a:graphic>
          <a:graphicData uri="http://schemas.openxmlformats.org/presentationml/2006/ole">
            <p:oleObj spid="_x0000_s30724" name="Equation" r:id="rId5" imgW="1511280" imgH="203040" progId="Equation.3">
              <p:embed/>
            </p:oleObj>
          </a:graphicData>
        </a:graphic>
      </p:graphicFrame>
      <p:graphicFrame>
        <p:nvGraphicFramePr>
          <p:cNvPr id="30725" name="Object 10"/>
          <p:cNvGraphicFramePr>
            <a:graphicFrameLocks noChangeAspect="1"/>
          </p:cNvGraphicFramePr>
          <p:nvPr/>
        </p:nvGraphicFramePr>
        <p:xfrm>
          <a:off x="250825" y="2997200"/>
          <a:ext cx="8226425" cy="444500"/>
        </p:xfrm>
        <a:graphic>
          <a:graphicData uri="http://schemas.openxmlformats.org/presentationml/2006/ole">
            <p:oleObj spid="_x0000_s30725" name="Equation" r:id="rId6" imgW="8229600" imgH="444240" progId="Equation.3">
              <p:embed/>
            </p:oleObj>
          </a:graphicData>
        </a:graphic>
      </p:graphicFrame>
      <p:graphicFrame>
        <p:nvGraphicFramePr>
          <p:cNvPr id="30727" name="Object 13"/>
          <p:cNvGraphicFramePr>
            <a:graphicFrameLocks noChangeAspect="1"/>
          </p:cNvGraphicFramePr>
          <p:nvPr/>
        </p:nvGraphicFramePr>
        <p:xfrm>
          <a:off x="684213" y="3860800"/>
          <a:ext cx="5078412" cy="939800"/>
        </p:xfrm>
        <a:graphic>
          <a:graphicData uri="http://schemas.openxmlformats.org/presentationml/2006/ole">
            <p:oleObj spid="_x0000_s30727" name="方程式" r:id="rId7" imgW="5079960" imgH="939600" progId="Equation.3">
              <p:embed/>
            </p:oleObj>
          </a:graphicData>
        </a:graphic>
      </p:graphicFrame>
      <p:graphicFrame>
        <p:nvGraphicFramePr>
          <p:cNvPr id="30728" name="Object 14"/>
          <p:cNvGraphicFramePr>
            <a:graphicFrameLocks noChangeAspect="1"/>
          </p:cNvGraphicFramePr>
          <p:nvPr/>
        </p:nvGraphicFramePr>
        <p:xfrm>
          <a:off x="2700338" y="4794250"/>
          <a:ext cx="4875212" cy="939800"/>
        </p:xfrm>
        <a:graphic>
          <a:graphicData uri="http://schemas.openxmlformats.org/presentationml/2006/ole">
            <p:oleObj spid="_x0000_s30728" name="方程式" r:id="rId8" imgW="4876560" imgH="939600" progId="Equation.3">
              <p:embed/>
            </p:oleObj>
          </a:graphicData>
        </a:graphic>
      </p:graphicFrame>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altLang="zh-TW" dirty="0" smtClean="0"/>
              <a:t>Example 3</a:t>
            </a:r>
          </a:p>
        </p:txBody>
      </p:sp>
      <p:sp>
        <p:nvSpPr>
          <p:cNvPr id="69635" name="Rectangle 4"/>
          <p:cNvSpPr>
            <a:spLocks noGrp="1" noChangeArrowheads="1"/>
          </p:cNvSpPr>
          <p:nvPr>
            <p:ph idx="1"/>
          </p:nvPr>
        </p:nvSpPr>
        <p:spPr>
          <a:xfrm>
            <a:off x="457200" y="1295400"/>
            <a:ext cx="4186238" cy="4830763"/>
          </a:xfrm>
        </p:spPr>
        <p:txBody>
          <a:bodyPr/>
          <a:lstStyle/>
          <a:p>
            <a:pPr eaLnBrk="1" hangingPunct="1"/>
            <a:r>
              <a:rPr lang="en-US" altLang="ko-KR" smtClean="0">
                <a:ea typeface="Gulim" pitchFamily="34" charset="-127"/>
              </a:rPr>
              <a:t>Consider the circuit in Fig (a). Under dc conditions, find: </a:t>
            </a:r>
          </a:p>
          <a:p>
            <a:pPr eaLnBrk="1" hangingPunct="1">
              <a:buFontTx/>
              <a:buNone/>
            </a:pPr>
            <a:r>
              <a:rPr lang="en-US" altLang="ko-KR" smtClean="0">
                <a:ea typeface="Gulim" pitchFamily="34" charset="-127"/>
              </a:rPr>
              <a:t>   (a)</a:t>
            </a:r>
            <a:r>
              <a:rPr lang="en-US" altLang="zh-TW" smtClean="0"/>
              <a:t> </a:t>
            </a:r>
            <a:r>
              <a:rPr lang="en-US" altLang="zh-TW" i="1" smtClean="0"/>
              <a:t>i</a:t>
            </a:r>
            <a:r>
              <a:rPr lang="en-US" altLang="zh-TW" smtClean="0"/>
              <a:t>, </a:t>
            </a:r>
            <a:r>
              <a:rPr lang="en-US" altLang="zh-TW" i="1" smtClean="0"/>
              <a:t>v</a:t>
            </a:r>
            <a:r>
              <a:rPr lang="en-US" altLang="zh-TW" i="1" baseline="-25000" smtClean="0"/>
              <a:t>C</a:t>
            </a:r>
            <a:r>
              <a:rPr lang="en-US" altLang="zh-TW" smtClean="0"/>
              <a:t>, and </a:t>
            </a:r>
            <a:r>
              <a:rPr lang="en-US" altLang="zh-TW" i="1" smtClean="0"/>
              <a:t>i</a:t>
            </a:r>
            <a:r>
              <a:rPr lang="en-US" altLang="zh-TW" i="1" baseline="-25000" smtClean="0"/>
              <a:t>L</a:t>
            </a:r>
            <a:r>
              <a:rPr lang="en-US" altLang="zh-TW" smtClean="0"/>
              <a:t>.</a:t>
            </a:r>
            <a:endParaRPr lang="en-US" altLang="ko-KR" sz="1600" smtClean="0">
              <a:ea typeface="新細明體" pitchFamily="18" charset="-120"/>
            </a:endParaRPr>
          </a:p>
          <a:p>
            <a:pPr eaLnBrk="1" hangingPunct="1">
              <a:buFontTx/>
              <a:buNone/>
            </a:pPr>
            <a:r>
              <a:rPr lang="en-US" altLang="ko-KR" smtClean="0">
                <a:ea typeface="Gulim" pitchFamily="34" charset="-127"/>
              </a:rPr>
              <a:t>   (b) the energy stored in the capacitor and inductor.</a:t>
            </a:r>
          </a:p>
          <a:p>
            <a:pPr eaLnBrk="1" hangingPunct="1"/>
            <a:endParaRPr lang="en-US" altLang="zh-TW" smtClean="0"/>
          </a:p>
        </p:txBody>
      </p:sp>
      <p:sp>
        <p:nvSpPr>
          <p:cNvPr id="69636" name="Rectangle 3" descr="aLe77183_06027"/>
          <p:cNvSpPr>
            <a:spLocks noGrp="1" noChangeAspect="1" noChangeArrowheads="1"/>
          </p:cNvSpPr>
          <p:nvPr isPhoto="1"/>
        </p:nvSpPr>
        <p:spPr bwMode="auto">
          <a:xfrm>
            <a:off x="4859338" y="1557338"/>
            <a:ext cx="3641725" cy="4754562"/>
          </a:xfrm>
          <a:prstGeom prst="rect">
            <a:avLst/>
          </a:prstGeom>
          <a:blipFill dpi="0" rotWithShape="1">
            <a:blip r:embed="rId3"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7" name="Rectangle 5"/>
          <p:cNvSpPr>
            <a:spLocks noGrp="1" noChangeArrowheads="1"/>
          </p:cNvSpPr>
          <p:nvPr>
            <p:ph type="title"/>
          </p:nvPr>
        </p:nvSpPr>
        <p:spPr/>
        <p:txBody>
          <a:bodyPr/>
          <a:lstStyle/>
          <a:p>
            <a:pPr algn="l" eaLnBrk="1" hangingPunct="1"/>
            <a:r>
              <a:rPr lang="en-US" altLang="zh-TW" dirty="0" smtClean="0"/>
              <a:t>Example 3</a:t>
            </a:r>
          </a:p>
        </p:txBody>
      </p:sp>
      <p:sp>
        <p:nvSpPr>
          <p:cNvPr id="31758" name="Rectangle 6"/>
          <p:cNvSpPr>
            <a:spLocks noGrp="1" noChangeArrowheads="1"/>
          </p:cNvSpPr>
          <p:nvPr>
            <p:ph idx="1"/>
          </p:nvPr>
        </p:nvSpPr>
        <p:spPr>
          <a:xfrm>
            <a:off x="468313" y="1412875"/>
            <a:ext cx="8229600" cy="4525963"/>
          </a:xfrm>
        </p:spPr>
        <p:txBody>
          <a:bodyPr/>
          <a:lstStyle/>
          <a:p>
            <a:pPr eaLnBrk="1" hangingPunct="1">
              <a:buFontTx/>
              <a:buNone/>
            </a:pPr>
            <a:r>
              <a:rPr lang="en-US" altLang="zh-TW" b="1" smtClean="0">
                <a:solidFill>
                  <a:schemeClr val="tx2"/>
                </a:solidFill>
              </a:rPr>
              <a:t>Solution:</a:t>
            </a:r>
          </a:p>
        </p:txBody>
      </p:sp>
      <p:graphicFrame>
        <p:nvGraphicFramePr>
          <p:cNvPr id="31746" name="Object 7"/>
          <p:cNvGraphicFramePr>
            <a:graphicFrameLocks noChangeAspect="1"/>
          </p:cNvGraphicFramePr>
          <p:nvPr/>
        </p:nvGraphicFramePr>
        <p:xfrm>
          <a:off x="1692275" y="2852738"/>
          <a:ext cx="2932113" cy="939800"/>
        </p:xfrm>
        <a:graphic>
          <a:graphicData uri="http://schemas.openxmlformats.org/presentationml/2006/ole">
            <p:oleObj spid="_x0000_s31746" name="方程式" r:id="rId3" imgW="2933640" imgH="939600" progId="Equation.3">
              <p:embed/>
            </p:oleObj>
          </a:graphicData>
        </a:graphic>
      </p:graphicFrame>
      <p:graphicFrame>
        <p:nvGraphicFramePr>
          <p:cNvPr id="31747" name="Object 8"/>
          <p:cNvGraphicFramePr>
            <a:graphicFrameLocks noChangeAspect="1"/>
          </p:cNvGraphicFramePr>
          <p:nvPr/>
        </p:nvGraphicFramePr>
        <p:xfrm>
          <a:off x="1403350" y="4076700"/>
          <a:ext cx="4795838" cy="939800"/>
        </p:xfrm>
        <a:graphic>
          <a:graphicData uri="http://schemas.openxmlformats.org/presentationml/2006/ole">
            <p:oleObj spid="_x0000_s31747" name="方程式" r:id="rId4" imgW="4800600" imgH="939600" progId="Equation.3">
              <p:embed/>
            </p:oleObj>
          </a:graphicData>
        </a:graphic>
      </p:graphicFrame>
      <p:graphicFrame>
        <p:nvGraphicFramePr>
          <p:cNvPr id="31748" name="Object 9"/>
          <p:cNvGraphicFramePr>
            <a:graphicFrameLocks noChangeAspect="1"/>
          </p:cNvGraphicFramePr>
          <p:nvPr/>
        </p:nvGraphicFramePr>
        <p:xfrm>
          <a:off x="1403350" y="5229225"/>
          <a:ext cx="4240213" cy="939800"/>
        </p:xfrm>
        <a:graphic>
          <a:graphicData uri="http://schemas.openxmlformats.org/presentationml/2006/ole">
            <p:oleObj spid="_x0000_s31748" name="Equation" r:id="rId5" imgW="4241520" imgH="939600" progId="Equation.3">
              <p:embed/>
            </p:oleObj>
          </a:graphicData>
        </a:graphic>
      </p:graphicFrame>
      <p:graphicFrame>
        <p:nvGraphicFramePr>
          <p:cNvPr id="31749" name="Object 10"/>
          <p:cNvGraphicFramePr>
            <a:graphicFrameLocks noChangeAspect="1"/>
          </p:cNvGraphicFramePr>
          <p:nvPr/>
        </p:nvGraphicFramePr>
        <p:xfrm>
          <a:off x="430213" y="1844675"/>
          <a:ext cx="582612" cy="473075"/>
        </p:xfrm>
        <a:graphic>
          <a:graphicData uri="http://schemas.openxmlformats.org/presentationml/2006/ole">
            <p:oleObj spid="_x0000_s31749" name="Equation" r:id="rId6" imgW="228600" imgH="203040" progId="Equation.3">
              <p:embed/>
            </p:oleObj>
          </a:graphicData>
        </a:graphic>
      </p:graphicFrame>
      <p:graphicFrame>
        <p:nvGraphicFramePr>
          <p:cNvPr id="31750" name="Object 11"/>
          <p:cNvGraphicFramePr>
            <a:graphicFrameLocks noChangeAspect="1"/>
          </p:cNvGraphicFramePr>
          <p:nvPr/>
        </p:nvGraphicFramePr>
        <p:xfrm>
          <a:off x="971550" y="1905000"/>
          <a:ext cx="3236913" cy="444500"/>
        </p:xfrm>
        <a:graphic>
          <a:graphicData uri="http://schemas.openxmlformats.org/presentationml/2006/ole">
            <p:oleObj spid="_x0000_s31750" name="方程式" r:id="rId7" imgW="3238200" imgH="444240" progId="Equation.3">
              <p:embed/>
            </p:oleObj>
          </a:graphicData>
        </a:graphic>
      </p:graphicFrame>
      <p:graphicFrame>
        <p:nvGraphicFramePr>
          <p:cNvPr id="31751" name="Object 12"/>
          <p:cNvGraphicFramePr>
            <a:graphicFrameLocks noChangeAspect="1"/>
          </p:cNvGraphicFramePr>
          <p:nvPr/>
        </p:nvGraphicFramePr>
        <p:xfrm>
          <a:off x="4356100" y="1916113"/>
          <a:ext cx="2005013" cy="431800"/>
        </p:xfrm>
        <a:graphic>
          <a:graphicData uri="http://schemas.openxmlformats.org/presentationml/2006/ole">
            <p:oleObj spid="_x0000_s31751" name="方程式" r:id="rId8" imgW="2006280" imgH="431640" progId="Equation.3">
              <p:embed/>
            </p:oleObj>
          </a:graphicData>
        </a:graphic>
      </p:graphicFrame>
      <p:graphicFrame>
        <p:nvGraphicFramePr>
          <p:cNvPr id="31752" name="Object 13"/>
          <p:cNvGraphicFramePr>
            <a:graphicFrameLocks noChangeAspect="1"/>
          </p:cNvGraphicFramePr>
          <p:nvPr/>
        </p:nvGraphicFramePr>
        <p:xfrm>
          <a:off x="4356100" y="2420938"/>
          <a:ext cx="1865313" cy="355600"/>
        </p:xfrm>
        <a:graphic>
          <a:graphicData uri="http://schemas.openxmlformats.org/presentationml/2006/ole">
            <p:oleObj spid="_x0000_s31752" name="方程式" r:id="rId9" imgW="1866600" imgH="355320" progId="Equation.3">
              <p:embed/>
            </p:oleObj>
          </a:graphicData>
        </a:graphic>
      </p:graphicFrame>
      <p:graphicFrame>
        <p:nvGraphicFramePr>
          <p:cNvPr id="31753" name="Object 14"/>
          <p:cNvGraphicFramePr>
            <a:graphicFrameLocks noChangeAspect="1"/>
          </p:cNvGraphicFramePr>
          <p:nvPr/>
        </p:nvGraphicFramePr>
        <p:xfrm>
          <a:off x="6516688" y="1905000"/>
          <a:ext cx="1916112" cy="444500"/>
        </p:xfrm>
        <a:graphic>
          <a:graphicData uri="http://schemas.openxmlformats.org/presentationml/2006/ole">
            <p:oleObj spid="_x0000_s31753" name="方程式" r:id="rId10" imgW="1917360" imgH="444240" progId="Equation.3">
              <p:embed/>
            </p:oleObj>
          </a:graphicData>
        </a:graphic>
      </p:graphicFrame>
      <p:graphicFrame>
        <p:nvGraphicFramePr>
          <p:cNvPr id="31754" name="Object 15"/>
          <p:cNvGraphicFramePr>
            <a:graphicFrameLocks noChangeAspect="1"/>
          </p:cNvGraphicFramePr>
          <p:nvPr/>
        </p:nvGraphicFramePr>
        <p:xfrm>
          <a:off x="6300788" y="2408238"/>
          <a:ext cx="1943100" cy="444500"/>
        </p:xfrm>
        <a:graphic>
          <a:graphicData uri="http://schemas.openxmlformats.org/presentationml/2006/ole">
            <p:oleObj spid="_x0000_s31754" name="方程式" r:id="rId11" imgW="1942920" imgH="444240" progId="Equation.3">
              <p:embed/>
            </p:oleObj>
          </a:graphicData>
        </a:graphic>
      </p:graphicFrame>
      <p:graphicFrame>
        <p:nvGraphicFramePr>
          <p:cNvPr id="31755" name="Object 16"/>
          <p:cNvGraphicFramePr>
            <a:graphicFrameLocks noChangeAspect="1"/>
          </p:cNvGraphicFramePr>
          <p:nvPr/>
        </p:nvGraphicFramePr>
        <p:xfrm>
          <a:off x="506413" y="4130675"/>
          <a:ext cx="582612" cy="473075"/>
        </p:xfrm>
        <a:graphic>
          <a:graphicData uri="http://schemas.openxmlformats.org/presentationml/2006/ole">
            <p:oleObj spid="_x0000_s31755" name="Equation" r:id="rId12" imgW="228600" imgH="203040" progId="Equation.3">
              <p:embed/>
            </p:oleObj>
          </a:graphicData>
        </a:graphic>
      </p:graphicFrame>
      <p:graphicFrame>
        <p:nvGraphicFramePr>
          <p:cNvPr id="31756" name="Object 17"/>
          <p:cNvGraphicFramePr>
            <a:graphicFrameLocks noChangeAspect="1"/>
          </p:cNvGraphicFramePr>
          <p:nvPr/>
        </p:nvGraphicFramePr>
        <p:xfrm>
          <a:off x="4694238" y="3090863"/>
          <a:ext cx="2182812" cy="482600"/>
        </p:xfrm>
        <a:graphic>
          <a:graphicData uri="http://schemas.openxmlformats.org/presentationml/2006/ole">
            <p:oleObj spid="_x0000_s31756" name="方程式" r:id="rId13" imgW="2184120" imgH="482400" progId="Equation.3">
              <p:embed/>
            </p:oleObj>
          </a:graphicData>
        </a:graphic>
      </p:graphicFrame>
      <p:pic>
        <p:nvPicPr>
          <p:cNvPr id="31759" name="Picture 17"/>
          <p:cNvPicPr>
            <a:picLocks noChangeAspect="1" noChangeArrowheads="1"/>
          </p:cNvPicPr>
          <p:nvPr/>
        </p:nvPicPr>
        <p:blipFill>
          <a:blip r:embed="rId14" cstate="print"/>
          <a:srcRect/>
          <a:stretch>
            <a:fillRect/>
          </a:stretch>
        </p:blipFill>
        <p:spPr bwMode="auto">
          <a:xfrm>
            <a:off x="5999163" y="0"/>
            <a:ext cx="3144837" cy="17002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a:lstStyle/>
          <a:p>
            <a:pPr eaLnBrk="1" hangingPunct="1"/>
            <a:r>
              <a:rPr lang="en-US" altLang="zh-TW" smtClean="0"/>
              <a:t>Inductors in Series</a:t>
            </a:r>
          </a:p>
        </p:txBody>
      </p:sp>
      <p:graphicFrame>
        <p:nvGraphicFramePr>
          <p:cNvPr id="32770" name="Object 4"/>
          <p:cNvGraphicFramePr>
            <a:graphicFrameLocks noChangeAspect="1"/>
          </p:cNvGraphicFramePr>
          <p:nvPr>
            <p:ph idx="1"/>
          </p:nvPr>
        </p:nvGraphicFramePr>
        <p:xfrm>
          <a:off x="2411413" y="6337300"/>
          <a:ext cx="4229100" cy="520700"/>
        </p:xfrm>
        <a:graphic>
          <a:graphicData uri="http://schemas.openxmlformats.org/presentationml/2006/ole">
            <p:oleObj spid="_x0000_s32770" name="方程式" r:id="rId3" imgW="4228920" imgH="520560" progId="Equation.3">
              <p:embed/>
            </p:oleObj>
          </a:graphicData>
        </a:graphic>
      </p:graphicFrame>
      <p:sp>
        <p:nvSpPr>
          <p:cNvPr id="32772" name="Rectangle 3" descr="aLe77183_06029"/>
          <p:cNvSpPr>
            <a:spLocks noGrp="1" noChangeAspect="1" noChangeArrowheads="1"/>
          </p:cNvSpPr>
          <p:nvPr isPhoto="1"/>
        </p:nvSpPr>
        <p:spPr bwMode="auto">
          <a:xfrm>
            <a:off x="2484438" y="1412875"/>
            <a:ext cx="4146550" cy="4445000"/>
          </a:xfrm>
          <a:prstGeom prst="rect">
            <a:avLst/>
          </a:prstGeom>
          <a:blipFill dpi="0" rotWithShape="1">
            <a:blip r:embed="rId4"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9" name="Rectangle 2"/>
          <p:cNvSpPr>
            <a:spLocks noGrp="1" noChangeArrowheads="1"/>
          </p:cNvSpPr>
          <p:nvPr>
            <p:ph type="title"/>
          </p:nvPr>
        </p:nvSpPr>
        <p:spPr/>
        <p:txBody>
          <a:bodyPr/>
          <a:lstStyle/>
          <a:p>
            <a:pPr eaLnBrk="1" hangingPunct="1"/>
            <a:r>
              <a:rPr lang="en-US" altLang="ko-KR" smtClean="0">
                <a:ea typeface="Gulim" pitchFamily="34" charset="-127"/>
              </a:rPr>
              <a:t>Series Inductor</a:t>
            </a:r>
            <a:endParaRPr lang="en-US" altLang="zh-TW" smtClean="0"/>
          </a:p>
        </p:txBody>
      </p:sp>
      <p:sp>
        <p:nvSpPr>
          <p:cNvPr id="33800" name="Rectangle 5"/>
          <p:cNvSpPr>
            <a:spLocks noGrp="1" noChangeArrowheads="1"/>
          </p:cNvSpPr>
          <p:nvPr>
            <p:ph idx="1"/>
          </p:nvPr>
        </p:nvSpPr>
        <p:spPr/>
        <p:txBody>
          <a:bodyPr/>
          <a:lstStyle/>
          <a:p>
            <a:pPr eaLnBrk="1" hangingPunct="1"/>
            <a:r>
              <a:rPr lang="en-US" altLang="ko-KR" sz="2800" smtClean="0">
                <a:ea typeface="Gulim" pitchFamily="34" charset="-127"/>
              </a:rPr>
              <a:t>Applying KVL to the loop,</a:t>
            </a:r>
          </a:p>
          <a:p>
            <a:pPr eaLnBrk="1" hangingPunct="1">
              <a:buFontTx/>
              <a:buNone/>
            </a:pPr>
            <a:r>
              <a:rPr lang="en-US" altLang="ko-KR" sz="2800" smtClean="0">
                <a:ea typeface="Gulim" pitchFamily="34" charset="-127"/>
              </a:rPr>
              <a:t>                                          </a:t>
            </a:r>
          </a:p>
          <a:p>
            <a:pPr eaLnBrk="1" hangingPunct="1"/>
            <a:r>
              <a:rPr lang="en-US" altLang="ko-KR" sz="2800" smtClean="0">
                <a:ea typeface="Gulim" pitchFamily="34" charset="-127"/>
              </a:rPr>
              <a:t>Substituting </a:t>
            </a:r>
            <a:r>
              <a:rPr lang="en-US" altLang="zh-TW" sz="2800" i="1" smtClean="0"/>
              <a:t>v</a:t>
            </a:r>
            <a:r>
              <a:rPr lang="en-US" altLang="zh-TW" sz="2800" i="1" baseline="-25000" smtClean="0"/>
              <a:t>k</a:t>
            </a:r>
            <a:r>
              <a:rPr lang="en-US" altLang="zh-TW" sz="2800" smtClean="0"/>
              <a:t> = </a:t>
            </a:r>
            <a:r>
              <a:rPr lang="en-US" altLang="zh-TW" sz="2800" i="1" smtClean="0"/>
              <a:t>L</a:t>
            </a:r>
            <a:r>
              <a:rPr lang="en-US" altLang="zh-TW" sz="2800" i="1" baseline="-25000" smtClean="0"/>
              <a:t>k</a:t>
            </a:r>
            <a:r>
              <a:rPr lang="en-US" altLang="zh-TW" sz="2800" i="1" smtClean="0"/>
              <a:t> di</a:t>
            </a:r>
            <a:r>
              <a:rPr lang="en-US" altLang="zh-TW" sz="2800" smtClean="0"/>
              <a:t>/</a:t>
            </a:r>
            <a:r>
              <a:rPr lang="en-US" altLang="zh-TW" sz="2800" i="1" smtClean="0"/>
              <a:t>dt</a:t>
            </a:r>
            <a:r>
              <a:rPr lang="en-US" altLang="zh-TW" sz="2800" smtClean="0"/>
              <a:t> results</a:t>
            </a:r>
            <a:r>
              <a:rPr lang="en-US" altLang="ko-KR" sz="2800" smtClean="0">
                <a:ea typeface="Gulim" pitchFamily="34" charset="-127"/>
              </a:rPr>
              <a:t> in </a:t>
            </a:r>
          </a:p>
        </p:txBody>
      </p:sp>
      <p:graphicFrame>
        <p:nvGraphicFramePr>
          <p:cNvPr id="33794" name="Object 6"/>
          <p:cNvGraphicFramePr>
            <a:graphicFrameLocks noChangeAspect="1"/>
          </p:cNvGraphicFramePr>
          <p:nvPr/>
        </p:nvGraphicFramePr>
        <p:xfrm>
          <a:off x="2727325" y="2079625"/>
          <a:ext cx="3706813" cy="482600"/>
        </p:xfrm>
        <a:graphic>
          <a:graphicData uri="http://schemas.openxmlformats.org/presentationml/2006/ole">
            <p:oleObj spid="_x0000_s33794" name="方程式" r:id="rId3" imgW="3708360" imgH="482400" progId="Equation.3">
              <p:embed/>
            </p:oleObj>
          </a:graphicData>
        </a:graphic>
      </p:graphicFrame>
      <p:graphicFrame>
        <p:nvGraphicFramePr>
          <p:cNvPr id="33795" name="Object 7"/>
          <p:cNvGraphicFramePr>
            <a:graphicFrameLocks noChangeAspect="1"/>
          </p:cNvGraphicFramePr>
          <p:nvPr/>
        </p:nvGraphicFramePr>
        <p:xfrm>
          <a:off x="1692275" y="3209925"/>
          <a:ext cx="5586413" cy="939800"/>
        </p:xfrm>
        <a:graphic>
          <a:graphicData uri="http://schemas.openxmlformats.org/presentationml/2006/ole">
            <p:oleObj spid="_x0000_s33795" name="方程式" r:id="rId4" imgW="5587920" imgH="939600" progId="Equation.3">
              <p:embed/>
            </p:oleObj>
          </a:graphicData>
        </a:graphic>
      </p:graphicFrame>
      <p:graphicFrame>
        <p:nvGraphicFramePr>
          <p:cNvPr id="33796" name="Object 8"/>
          <p:cNvGraphicFramePr>
            <a:graphicFrameLocks noChangeAspect="1"/>
          </p:cNvGraphicFramePr>
          <p:nvPr/>
        </p:nvGraphicFramePr>
        <p:xfrm>
          <a:off x="2192338" y="4073525"/>
          <a:ext cx="4367212" cy="939800"/>
        </p:xfrm>
        <a:graphic>
          <a:graphicData uri="http://schemas.openxmlformats.org/presentationml/2006/ole">
            <p:oleObj spid="_x0000_s33796" name="方程式" r:id="rId5" imgW="4368600" imgH="939600" progId="Equation.3">
              <p:embed/>
            </p:oleObj>
          </a:graphicData>
        </a:graphic>
      </p:graphicFrame>
      <p:graphicFrame>
        <p:nvGraphicFramePr>
          <p:cNvPr id="33797" name="Object 9"/>
          <p:cNvGraphicFramePr>
            <a:graphicFrameLocks noChangeAspect="1"/>
          </p:cNvGraphicFramePr>
          <p:nvPr/>
        </p:nvGraphicFramePr>
        <p:xfrm>
          <a:off x="2166938" y="4899025"/>
          <a:ext cx="3338512" cy="977900"/>
        </p:xfrm>
        <a:graphic>
          <a:graphicData uri="http://schemas.openxmlformats.org/presentationml/2006/ole">
            <p:oleObj spid="_x0000_s33797" name="方程式" r:id="rId6" imgW="3340080" imgH="977760" progId="Equation.3">
              <p:embed/>
            </p:oleObj>
          </a:graphicData>
        </a:graphic>
      </p:graphicFrame>
      <p:graphicFrame>
        <p:nvGraphicFramePr>
          <p:cNvPr id="33798" name="Object 10"/>
          <p:cNvGraphicFramePr>
            <a:graphicFrameLocks noChangeAspect="1"/>
          </p:cNvGraphicFramePr>
          <p:nvPr/>
        </p:nvGraphicFramePr>
        <p:xfrm>
          <a:off x="2124075" y="5932488"/>
          <a:ext cx="4227513" cy="520700"/>
        </p:xfrm>
        <a:graphic>
          <a:graphicData uri="http://schemas.openxmlformats.org/presentationml/2006/ole">
            <p:oleObj spid="_x0000_s33798" name="方程式" r:id="rId7" imgW="4228920" imgH="520560" progId="Equation.3">
              <p:embed/>
            </p:oleObj>
          </a:graphicData>
        </a:graphic>
      </p:graphicFrame>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pPr eaLnBrk="1" hangingPunct="1"/>
            <a:r>
              <a:rPr lang="en-US" altLang="zh-TW" smtClean="0"/>
              <a:t>Inductors in Parallel</a:t>
            </a:r>
          </a:p>
        </p:txBody>
      </p:sp>
      <p:graphicFrame>
        <p:nvGraphicFramePr>
          <p:cNvPr id="34818" name="Object 4"/>
          <p:cNvGraphicFramePr>
            <a:graphicFrameLocks noChangeAspect="1"/>
          </p:cNvGraphicFramePr>
          <p:nvPr>
            <p:ph idx="1"/>
          </p:nvPr>
        </p:nvGraphicFramePr>
        <p:xfrm>
          <a:off x="2700338" y="5949950"/>
          <a:ext cx="3011487" cy="908050"/>
        </p:xfrm>
        <a:graphic>
          <a:graphicData uri="http://schemas.openxmlformats.org/presentationml/2006/ole">
            <p:oleObj spid="_x0000_s34818" name="方程式" r:id="rId3" imgW="1473120" imgH="444240" progId="Equation.3">
              <p:embed/>
            </p:oleObj>
          </a:graphicData>
        </a:graphic>
      </p:graphicFrame>
      <p:sp>
        <p:nvSpPr>
          <p:cNvPr id="34820" name="Rectangle 3" descr="aLe77183_06030"/>
          <p:cNvSpPr>
            <a:spLocks noGrp="1" noChangeAspect="1" noChangeArrowheads="1"/>
          </p:cNvSpPr>
          <p:nvPr isPhoto="1"/>
        </p:nvSpPr>
        <p:spPr bwMode="auto">
          <a:xfrm>
            <a:off x="2411413" y="1309688"/>
            <a:ext cx="4392612" cy="4425950"/>
          </a:xfrm>
          <a:prstGeom prst="rect">
            <a:avLst/>
          </a:prstGeom>
          <a:blipFill dpi="0" rotWithShape="1">
            <a:blip r:embed="rId4"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9" name="Rectangle 2"/>
          <p:cNvSpPr>
            <a:spLocks noGrp="1" noChangeArrowheads="1"/>
          </p:cNvSpPr>
          <p:nvPr>
            <p:ph type="title"/>
          </p:nvPr>
        </p:nvSpPr>
        <p:spPr/>
        <p:txBody>
          <a:bodyPr/>
          <a:lstStyle/>
          <a:p>
            <a:pPr eaLnBrk="1" hangingPunct="1"/>
            <a:r>
              <a:rPr lang="en-US" altLang="zh-TW" smtClean="0"/>
              <a:t>Parallel Inductors</a:t>
            </a:r>
          </a:p>
        </p:txBody>
      </p:sp>
      <p:sp>
        <p:nvSpPr>
          <p:cNvPr id="35850" name="Rectangle 3"/>
          <p:cNvSpPr>
            <a:spLocks noGrp="1" noChangeArrowheads="1"/>
          </p:cNvSpPr>
          <p:nvPr>
            <p:ph idx="1"/>
          </p:nvPr>
        </p:nvSpPr>
        <p:spPr>
          <a:xfrm>
            <a:off x="468313" y="1412875"/>
            <a:ext cx="8229600" cy="4525963"/>
          </a:xfrm>
        </p:spPr>
        <p:txBody>
          <a:bodyPr/>
          <a:lstStyle/>
          <a:p>
            <a:pPr eaLnBrk="1" hangingPunct="1"/>
            <a:r>
              <a:rPr lang="en-US" altLang="zh-TW" smtClean="0"/>
              <a:t>Using KCL,</a:t>
            </a:r>
          </a:p>
          <a:p>
            <a:pPr eaLnBrk="1" hangingPunct="1"/>
            <a:r>
              <a:rPr lang="en-US" altLang="zh-TW" smtClean="0"/>
              <a:t>But</a:t>
            </a:r>
          </a:p>
        </p:txBody>
      </p:sp>
      <p:graphicFrame>
        <p:nvGraphicFramePr>
          <p:cNvPr id="35842" name="Object 4"/>
          <p:cNvGraphicFramePr>
            <a:graphicFrameLocks noChangeAspect="1"/>
          </p:cNvGraphicFramePr>
          <p:nvPr/>
        </p:nvGraphicFramePr>
        <p:xfrm>
          <a:off x="3059113" y="1651000"/>
          <a:ext cx="3327400" cy="482600"/>
        </p:xfrm>
        <a:graphic>
          <a:graphicData uri="http://schemas.openxmlformats.org/presentationml/2006/ole">
            <p:oleObj spid="_x0000_s35842" name="方程式" r:id="rId3" imgW="3327120" imgH="482400" progId="Equation.3">
              <p:embed/>
            </p:oleObj>
          </a:graphicData>
        </a:graphic>
      </p:graphicFrame>
      <p:graphicFrame>
        <p:nvGraphicFramePr>
          <p:cNvPr id="35843" name="Object 5"/>
          <p:cNvGraphicFramePr>
            <a:graphicFrameLocks noChangeAspect="1"/>
          </p:cNvGraphicFramePr>
          <p:nvPr/>
        </p:nvGraphicFramePr>
        <p:xfrm>
          <a:off x="1763713" y="2133600"/>
          <a:ext cx="2544762" cy="835025"/>
        </p:xfrm>
        <a:graphic>
          <a:graphicData uri="http://schemas.openxmlformats.org/presentationml/2006/ole">
            <p:oleObj spid="_x0000_s35843" name="方程式" r:id="rId4" imgW="3174840" imgH="1041120" progId="Equation.3">
              <p:embed/>
            </p:oleObj>
          </a:graphicData>
        </a:graphic>
      </p:graphicFrame>
      <p:graphicFrame>
        <p:nvGraphicFramePr>
          <p:cNvPr id="35844" name="Object 6"/>
          <p:cNvGraphicFramePr>
            <a:graphicFrameLocks noChangeAspect="1"/>
          </p:cNvGraphicFramePr>
          <p:nvPr/>
        </p:nvGraphicFramePr>
        <p:xfrm>
          <a:off x="415925" y="2997200"/>
          <a:ext cx="4948238" cy="835025"/>
        </p:xfrm>
        <a:graphic>
          <a:graphicData uri="http://schemas.openxmlformats.org/presentationml/2006/ole">
            <p:oleObj spid="_x0000_s35844" name="方程式" r:id="rId5" imgW="6172200" imgH="1041120" progId="Equation.3">
              <p:embed/>
            </p:oleObj>
          </a:graphicData>
        </a:graphic>
      </p:graphicFrame>
      <p:graphicFrame>
        <p:nvGraphicFramePr>
          <p:cNvPr id="35845" name="Object 7"/>
          <p:cNvGraphicFramePr>
            <a:graphicFrameLocks noChangeAspect="1"/>
          </p:cNvGraphicFramePr>
          <p:nvPr/>
        </p:nvGraphicFramePr>
        <p:xfrm>
          <a:off x="5364163" y="2997200"/>
          <a:ext cx="2882900" cy="835025"/>
        </p:xfrm>
        <a:graphic>
          <a:graphicData uri="http://schemas.openxmlformats.org/presentationml/2006/ole">
            <p:oleObj spid="_x0000_s35845" name="方程式" r:id="rId6" imgW="3593880" imgH="1041120" progId="Equation.3">
              <p:embed/>
            </p:oleObj>
          </a:graphicData>
        </a:graphic>
      </p:graphicFrame>
      <p:graphicFrame>
        <p:nvGraphicFramePr>
          <p:cNvPr id="35846" name="Object 8"/>
          <p:cNvGraphicFramePr>
            <a:graphicFrameLocks noChangeAspect="1"/>
          </p:cNvGraphicFramePr>
          <p:nvPr/>
        </p:nvGraphicFramePr>
        <p:xfrm>
          <a:off x="844550" y="3860800"/>
          <a:ext cx="6751638" cy="892175"/>
        </p:xfrm>
        <a:graphic>
          <a:graphicData uri="http://schemas.openxmlformats.org/presentationml/2006/ole">
            <p:oleObj spid="_x0000_s35846" name="方程式" r:id="rId7" imgW="8458200" imgH="1117440" progId="Equation.3">
              <p:embed/>
            </p:oleObj>
          </a:graphicData>
        </a:graphic>
      </p:graphicFrame>
      <p:graphicFrame>
        <p:nvGraphicFramePr>
          <p:cNvPr id="35847" name="Object 9"/>
          <p:cNvGraphicFramePr>
            <a:graphicFrameLocks noChangeAspect="1"/>
          </p:cNvGraphicFramePr>
          <p:nvPr/>
        </p:nvGraphicFramePr>
        <p:xfrm>
          <a:off x="863600" y="4868863"/>
          <a:ext cx="5437188" cy="925512"/>
        </p:xfrm>
        <a:graphic>
          <a:graphicData uri="http://schemas.openxmlformats.org/presentationml/2006/ole">
            <p:oleObj spid="_x0000_s35847" name="方程式" r:id="rId8" imgW="6794280" imgH="1155600" progId="Equation.3">
              <p:embed/>
            </p:oleObj>
          </a:graphicData>
        </a:graphic>
      </p:graphicFrame>
      <p:graphicFrame>
        <p:nvGraphicFramePr>
          <p:cNvPr id="35848" name="Object 12"/>
          <p:cNvGraphicFramePr>
            <a:graphicFrameLocks noChangeAspect="1"/>
          </p:cNvGraphicFramePr>
          <p:nvPr/>
        </p:nvGraphicFramePr>
        <p:xfrm>
          <a:off x="2339975" y="5949950"/>
          <a:ext cx="3011488" cy="908050"/>
        </p:xfrm>
        <a:graphic>
          <a:graphicData uri="http://schemas.openxmlformats.org/presentationml/2006/ole">
            <p:oleObj spid="_x0000_s35848" name="方程式" r:id="rId9" imgW="1473120" imgH="444240" progId="Equation.3">
              <p:embed/>
            </p:oleObj>
          </a:graphicData>
        </a:graphic>
      </p:graphicFrame>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ltLang="zh-TW" smtClean="0"/>
              <a:t>Example 5</a:t>
            </a:r>
          </a:p>
        </p:txBody>
      </p:sp>
      <p:sp>
        <p:nvSpPr>
          <p:cNvPr id="70659" name="Rectangle 4"/>
          <p:cNvSpPr>
            <a:spLocks noGrp="1" noChangeArrowheads="1"/>
          </p:cNvSpPr>
          <p:nvPr>
            <p:ph idx="1"/>
          </p:nvPr>
        </p:nvSpPr>
        <p:spPr/>
        <p:txBody>
          <a:bodyPr/>
          <a:lstStyle/>
          <a:p>
            <a:pPr eaLnBrk="1" hangingPunct="1">
              <a:buFont typeface="Arial" charset="0"/>
              <a:buNone/>
            </a:pPr>
            <a:r>
              <a:rPr lang="en-US" altLang="ko-KR" smtClean="0">
                <a:ea typeface="Gulim" pitchFamily="34" charset="-127"/>
              </a:rPr>
              <a:t>	Find the equivalent inductance of the circuit shown in Fig. </a:t>
            </a:r>
            <a:endParaRPr lang="en-US" altLang="zh-TW" smtClean="0"/>
          </a:p>
        </p:txBody>
      </p:sp>
      <p:sp>
        <p:nvSpPr>
          <p:cNvPr id="70660" name="Rectangle 3" descr="aLe77183_06031"/>
          <p:cNvSpPr>
            <a:spLocks noGrp="1" noChangeAspect="1" noChangeArrowheads="1"/>
          </p:cNvSpPr>
          <p:nvPr isPhoto="1"/>
        </p:nvSpPr>
        <p:spPr bwMode="auto">
          <a:xfrm>
            <a:off x="1476375" y="2636838"/>
            <a:ext cx="6562725" cy="3062287"/>
          </a:xfrm>
          <a:prstGeom prst="rect">
            <a:avLst/>
          </a:prstGeom>
          <a:blipFill dpi="0" rotWithShape="1">
            <a:blip r:embed="rId2"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1" name="Rectangle 2"/>
          <p:cNvSpPr>
            <a:spLocks noGrp="1" noChangeArrowheads="1"/>
          </p:cNvSpPr>
          <p:nvPr>
            <p:ph type="title"/>
          </p:nvPr>
        </p:nvSpPr>
        <p:spPr/>
        <p:txBody>
          <a:bodyPr/>
          <a:lstStyle/>
          <a:p>
            <a:pPr eaLnBrk="1" hangingPunct="1"/>
            <a:r>
              <a:rPr lang="en-US" altLang="zh-TW" smtClean="0"/>
              <a:t>Example 5</a:t>
            </a:r>
          </a:p>
        </p:txBody>
      </p:sp>
      <p:sp>
        <p:nvSpPr>
          <p:cNvPr id="36872" name="Rectangle 3"/>
          <p:cNvSpPr>
            <a:spLocks noGrp="1" noChangeArrowheads="1"/>
          </p:cNvSpPr>
          <p:nvPr>
            <p:ph idx="1"/>
          </p:nvPr>
        </p:nvSpPr>
        <p:spPr>
          <a:xfrm>
            <a:off x="457200" y="1412875"/>
            <a:ext cx="8229600" cy="4525963"/>
          </a:xfrm>
        </p:spPr>
        <p:txBody>
          <a:bodyPr/>
          <a:lstStyle/>
          <a:p>
            <a:pPr eaLnBrk="1" hangingPunct="1"/>
            <a:r>
              <a:rPr lang="en-US" altLang="zh-TW" b="1" smtClean="0">
                <a:solidFill>
                  <a:schemeClr val="tx2"/>
                </a:solidFill>
              </a:rPr>
              <a:t>Solution:</a:t>
            </a:r>
          </a:p>
        </p:txBody>
      </p:sp>
      <p:graphicFrame>
        <p:nvGraphicFramePr>
          <p:cNvPr id="36866" name="Object 4"/>
          <p:cNvGraphicFramePr>
            <a:graphicFrameLocks noChangeAspect="1"/>
          </p:cNvGraphicFramePr>
          <p:nvPr/>
        </p:nvGraphicFramePr>
        <p:xfrm>
          <a:off x="827088" y="1916113"/>
          <a:ext cx="3833812" cy="444500"/>
        </p:xfrm>
        <a:graphic>
          <a:graphicData uri="http://schemas.openxmlformats.org/presentationml/2006/ole">
            <p:oleObj spid="_x0000_s36866" name="方程式" r:id="rId3" imgW="3835080" imgH="444240" progId="Equation.3">
              <p:embed/>
            </p:oleObj>
          </a:graphicData>
        </a:graphic>
      </p:graphicFrame>
      <p:graphicFrame>
        <p:nvGraphicFramePr>
          <p:cNvPr id="36867" name="Object 5"/>
          <p:cNvGraphicFramePr>
            <a:graphicFrameLocks noChangeAspect="1"/>
          </p:cNvGraphicFramePr>
          <p:nvPr/>
        </p:nvGraphicFramePr>
        <p:xfrm>
          <a:off x="2411413" y="3213100"/>
          <a:ext cx="1954212" cy="939800"/>
        </p:xfrm>
        <a:graphic>
          <a:graphicData uri="http://schemas.openxmlformats.org/presentationml/2006/ole">
            <p:oleObj spid="_x0000_s36867" name="方程式" r:id="rId4" imgW="1955520" imgH="939600" progId="Equation.3">
              <p:embed/>
            </p:oleObj>
          </a:graphicData>
        </a:graphic>
      </p:graphicFrame>
      <p:graphicFrame>
        <p:nvGraphicFramePr>
          <p:cNvPr id="36868" name="Object 6"/>
          <p:cNvGraphicFramePr>
            <a:graphicFrameLocks noChangeAspect="1"/>
          </p:cNvGraphicFramePr>
          <p:nvPr/>
        </p:nvGraphicFramePr>
        <p:xfrm>
          <a:off x="776288" y="3500438"/>
          <a:ext cx="1524000" cy="444500"/>
        </p:xfrm>
        <a:graphic>
          <a:graphicData uri="http://schemas.openxmlformats.org/presentationml/2006/ole">
            <p:oleObj spid="_x0000_s36868" name="方程式" r:id="rId5" imgW="1523880" imgH="444240" progId="Equation.3">
              <p:embed/>
            </p:oleObj>
          </a:graphicData>
        </a:graphic>
      </p:graphicFrame>
      <p:graphicFrame>
        <p:nvGraphicFramePr>
          <p:cNvPr id="36869" name="Object 7"/>
          <p:cNvGraphicFramePr>
            <a:graphicFrameLocks noChangeAspect="1"/>
          </p:cNvGraphicFramePr>
          <p:nvPr/>
        </p:nvGraphicFramePr>
        <p:xfrm>
          <a:off x="2051050" y="4292600"/>
          <a:ext cx="3668713" cy="520700"/>
        </p:xfrm>
        <a:graphic>
          <a:graphicData uri="http://schemas.openxmlformats.org/presentationml/2006/ole">
            <p:oleObj spid="_x0000_s36869" name="方程式" r:id="rId6" imgW="3670200" imgH="520560" progId="Equation.3">
              <p:embed/>
            </p:oleObj>
          </a:graphicData>
        </a:graphic>
      </p:graphicFrame>
      <p:graphicFrame>
        <p:nvGraphicFramePr>
          <p:cNvPr id="36870" name="Object 8"/>
          <p:cNvGraphicFramePr>
            <a:graphicFrameLocks noChangeAspect="1"/>
          </p:cNvGraphicFramePr>
          <p:nvPr/>
        </p:nvGraphicFramePr>
        <p:xfrm>
          <a:off x="2195513" y="2492375"/>
          <a:ext cx="1181100" cy="431800"/>
        </p:xfrm>
        <a:graphic>
          <a:graphicData uri="http://schemas.openxmlformats.org/presentationml/2006/ole">
            <p:oleObj spid="_x0000_s36870" name="方程式" r:id="rId7" imgW="1180800" imgH="431640" progId="Equation.3">
              <p:embed/>
            </p:oleObj>
          </a:graphicData>
        </a:graphic>
      </p:graphicFrame>
      <p:sp>
        <p:nvSpPr>
          <p:cNvPr id="36873" name="Rectangle 3" descr="aLe77183_06031"/>
          <p:cNvSpPr>
            <a:spLocks noGrp="1" noChangeAspect="1" noChangeArrowheads="1"/>
          </p:cNvSpPr>
          <p:nvPr isPhoto="1"/>
        </p:nvSpPr>
        <p:spPr bwMode="auto">
          <a:xfrm>
            <a:off x="4668838" y="4770438"/>
            <a:ext cx="4475162" cy="2087562"/>
          </a:xfrm>
          <a:prstGeom prst="rect">
            <a:avLst/>
          </a:prstGeom>
          <a:blipFill dpi="0" rotWithShape="1">
            <a:blip r:embed="rId8"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altLang="zh-TW" smtClean="0"/>
              <a:t>Practice Problem </a:t>
            </a:r>
          </a:p>
        </p:txBody>
      </p:sp>
      <p:sp>
        <p:nvSpPr>
          <p:cNvPr id="71683" name="Rectangle 3" descr="aLe77183_06032"/>
          <p:cNvSpPr>
            <a:spLocks noGrp="1" noChangeAspect="1" noChangeArrowheads="1"/>
          </p:cNvSpPr>
          <p:nvPr isPhoto="1"/>
        </p:nvSpPr>
        <p:spPr bwMode="auto">
          <a:xfrm>
            <a:off x="395288" y="2420938"/>
            <a:ext cx="8229600" cy="2547937"/>
          </a:xfrm>
          <a:prstGeom prst="rect">
            <a:avLst/>
          </a:prstGeom>
          <a:blipFill dpi="0" rotWithShape="1">
            <a:blip r:embed="rId2"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5" name="Rectangle 2"/>
          <p:cNvSpPr>
            <a:spLocks noGrp="1" noChangeArrowheads="1"/>
          </p:cNvSpPr>
          <p:nvPr>
            <p:ph type="title"/>
          </p:nvPr>
        </p:nvSpPr>
        <p:spPr/>
        <p:txBody>
          <a:bodyPr/>
          <a:lstStyle/>
          <a:p>
            <a:pPr eaLnBrk="1" hangingPunct="1"/>
            <a:r>
              <a:rPr lang="en-US" altLang="zh-TW" smtClean="0"/>
              <a:t>Example 6</a:t>
            </a:r>
          </a:p>
        </p:txBody>
      </p:sp>
      <p:sp>
        <p:nvSpPr>
          <p:cNvPr id="37896" name="Rectangle 4"/>
          <p:cNvSpPr>
            <a:spLocks noGrp="1" noChangeArrowheads="1"/>
          </p:cNvSpPr>
          <p:nvPr>
            <p:ph idx="1"/>
          </p:nvPr>
        </p:nvSpPr>
        <p:spPr>
          <a:xfrm>
            <a:off x="468313" y="1268413"/>
            <a:ext cx="8229600" cy="4525962"/>
          </a:xfrm>
        </p:spPr>
        <p:txBody>
          <a:bodyPr/>
          <a:lstStyle/>
          <a:p>
            <a:pPr eaLnBrk="1" hangingPunct="1"/>
            <a:r>
              <a:rPr lang="en-US" altLang="ko-KR" smtClean="0">
                <a:ea typeface="Gulim" pitchFamily="34" charset="-127"/>
              </a:rPr>
              <a:t>For the circuit in Fig,                          </a:t>
            </a:r>
          </a:p>
          <a:p>
            <a:pPr eaLnBrk="1" hangingPunct="1">
              <a:buFontTx/>
              <a:buNone/>
            </a:pPr>
            <a:r>
              <a:rPr lang="en-US" altLang="ko-KR" smtClean="0">
                <a:ea typeface="Gulim" pitchFamily="34" charset="-127"/>
              </a:rPr>
              <a:t>   If                     </a:t>
            </a:r>
            <a:r>
              <a:rPr lang="en-US" altLang="zh-TW" smtClean="0"/>
              <a:t>         </a:t>
            </a:r>
            <a:r>
              <a:rPr lang="en-US" altLang="ko-KR" smtClean="0">
                <a:ea typeface="Gulim" pitchFamily="34" charset="-127"/>
              </a:rPr>
              <a:t>find :</a:t>
            </a:r>
            <a:endParaRPr lang="en-US" altLang="zh-TW" smtClean="0"/>
          </a:p>
        </p:txBody>
      </p:sp>
      <p:sp>
        <p:nvSpPr>
          <p:cNvPr id="37897" name="Rectangle 3" descr="aLe77183_06033"/>
          <p:cNvSpPr>
            <a:spLocks noGrp="1" noChangeAspect="1" noChangeArrowheads="1"/>
          </p:cNvSpPr>
          <p:nvPr isPhoto="1"/>
        </p:nvSpPr>
        <p:spPr bwMode="auto">
          <a:xfrm>
            <a:off x="1752600" y="3197225"/>
            <a:ext cx="6059488" cy="3111500"/>
          </a:xfrm>
          <a:prstGeom prst="rect">
            <a:avLst/>
          </a:prstGeom>
          <a:blipFill dpi="0" rotWithShape="1">
            <a:blip r:embed="rId3" cstate="print"/>
            <a:srcRect/>
            <a:stretch>
              <a:fillRect/>
            </a:stretch>
          </a:blipFill>
          <a:ln w="76200">
            <a:noFill/>
            <a:miter lim="800000"/>
            <a:headEnd/>
            <a:tailEnd/>
          </a:ln>
        </p:spPr>
        <p:txBody>
          <a:bodyPr/>
          <a:lstStyle/>
          <a:p>
            <a:endParaRPr lang="en-US"/>
          </a:p>
        </p:txBody>
      </p:sp>
      <p:graphicFrame>
        <p:nvGraphicFramePr>
          <p:cNvPr id="37890" name="Object 5"/>
          <p:cNvGraphicFramePr>
            <a:graphicFrameLocks noChangeAspect="1"/>
          </p:cNvGraphicFramePr>
          <p:nvPr/>
        </p:nvGraphicFramePr>
        <p:xfrm>
          <a:off x="4500563" y="1268413"/>
          <a:ext cx="3376612" cy="508000"/>
        </p:xfrm>
        <a:graphic>
          <a:graphicData uri="http://schemas.openxmlformats.org/presentationml/2006/ole">
            <p:oleObj spid="_x0000_s37890" name="方程式" r:id="rId4" imgW="3377880" imgH="507960" progId="Equation.3">
              <p:embed/>
            </p:oleObj>
          </a:graphicData>
        </a:graphic>
      </p:graphicFrame>
      <p:graphicFrame>
        <p:nvGraphicFramePr>
          <p:cNvPr id="37891" name="Object 6"/>
          <p:cNvGraphicFramePr>
            <a:graphicFrameLocks noChangeAspect="1"/>
          </p:cNvGraphicFramePr>
          <p:nvPr/>
        </p:nvGraphicFramePr>
        <p:xfrm>
          <a:off x="1203325" y="1951038"/>
          <a:ext cx="2360613" cy="469900"/>
        </p:xfrm>
        <a:graphic>
          <a:graphicData uri="http://schemas.openxmlformats.org/presentationml/2006/ole">
            <p:oleObj spid="_x0000_s37891" name="方程式" r:id="rId5" imgW="2361960" imgH="469800" progId="Equation.3">
              <p:embed/>
            </p:oleObj>
          </a:graphicData>
        </a:graphic>
      </p:graphicFrame>
      <p:graphicFrame>
        <p:nvGraphicFramePr>
          <p:cNvPr id="37892" name="Object 7"/>
          <p:cNvGraphicFramePr>
            <a:graphicFrameLocks noChangeAspect="1"/>
          </p:cNvGraphicFramePr>
          <p:nvPr/>
        </p:nvGraphicFramePr>
        <p:xfrm>
          <a:off x="4668838" y="1916113"/>
          <a:ext cx="1333500" cy="533400"/>
        </p:xfrm>
        <a:graphic>
          <a:graphicData uri="http://schemas.openxmlformats.org/presentationml/2006/ole">
            <p:oleObj spid="_x0000_s37892" name="方程式" r:id="rId6" imgW="1333440" imgH="533160" progId="Equation.3">
              <p:embed/>
            </p:oleObj>
          </a:graphicData>
        </a:graphic>
      </p:graphicFrame>
      <p:graphicFrame>
        <p:nvGraphicFramePr>
          <p:cNvPr id="37893" name="Object 8"/>
          <p:cNvGraphicFramePr>
            <a:graphicFrameLocks noChangeAspect="1"/>
          </p:cNvGraphicFramePr>
          <p:nvPr/>
        </p:nvGraphicFramePr>
        <p:xfrm>
          <a:off x="833438" y="2492375"/>
          <a:ext cx="3871912" cy="469900"/>
        </p:xfrm>
        <a:graphic>
          <a:graphicData uri="http://schemas.openxmlformats.org/presentationml/2006/ole">
            <p:oleObj spid="_x0000_s37893" name="方程式" r:id="rId7" imgW="3873240" imgH="469800" progId="Equation.3">
              <p:embed/>
            </p:oleObj>
          </a:graphicData>
        </a:graphic>
      </p:graphicFrame>
      <p:graphicFrame>
        <p:nvGraphicFramePr>
          <p:cNvPr id="37894" name="Object 9"/>
          <p:cNvGraphicFramePr>
            <a:graphicFrameLocks noChangeAspect="1"/>
          </p:cNvGraphicFramePr>
          <p:nvPr/>
        </p:nvGraphicFramePr>
        <p:xfrm>
          <a:off x="4800600" y="2492375"/>
          <a:ext cx="2551113" cy="469900"/>
        </p:xfrm>
        <a:graphic>
          <a:graphicData uri="http://schemas.openxmlformats.org/presentationml/2006/ole">
            <p:oleObj spid="_x0000_s37894" name="方程式" r:id="rId8" imgW="2552400" imgH="469800" progId="Equation.3">
              <p:embed/>
            </p:oleObj>
          </a:graphicData>
        </a:graphic>
      </p:graphicFrame>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1" name="Rectangle 2"/>
          <p:cNvSpPr>
            <a:spLocks noGrp="1" noChangeArrowheads="1"/>
          </p:cNvSpPr>
          <p:nvPr>
            <p:ph type="title"/>
          </p:nvPr>
        </p:nvSpPr>
        <p:spPr/>
        <p:txBody>
          <a:bodyPr/>
          <a:lstStyle/>
          <a:p>
            <a:pPr algn="l" eaLnBrk="1" hangingPunct="1"/>
            <a:r>
              <a:rPr lang="en-US" altLang="zh-TW" smtClean="0"/>
              <a:t>Example 6</a:t>
            </a:r>
          </a:p>
        </p:txBody>
      </p:sp>
      <p:sp>
        <p:nvSpPr>
          <p:cNvPr id="38922" name="Rectangle 3"/>
          <p:cNvSpPr>
            <a:spLocks noGrp="1" noChangeArrowheads="1"/>
          </p:cNvSpPr>
          <p:nvPr>
            <p:ph idx="1"/>
          </p:nvPr>
        </p:nvSpPr>
        <p:spPr>
          <a:xfrm>
            <a:off x="457200" y="1268413"/>
            <a:ext cx="8229600" cy="4525962"/>
          </a:xfrm>
        </p:spPr>
        <p:txBody>
          <a:bodyPr/>
          <a:lstStyle/>
          <a:p>
            <a:pPr eaLnBrk="1" hangingPunct="1">
              <a:buFontTx/>
              <a:buNone/>
            </a:pPr>
            <a:r>
              <a:rPr lang="en-US" altLang="zh-TW" b="1" smtClean="0">
                <a:solidFill>
                  <a:schemeClr val="tx2"/>
                </a:solidFill>
              </a:rPr>
              <a:t>Solution:</a:t>
            </a:r>
          </a:p>
        </p:txBody>
      </p:sp>
      <p:graphicFrame>
        <p:nvGraphicFramePr>
          <p:cNvPr id="38914" name="Object 4"/>
          <p:cNvGraphicFramePr>
            <a:graphicFrameLocks noChangeAspect="1"/>
          </p:cNvGraphicFramePr>
          <p:nvPr/>
        </p:nvGraphicFramePr>
        <p:xfrm>
          <a:off x="481013" y="1900238"/>
          <a:ext cx="7947025" cy="520700"/>
        </p:xfrm>
        <a:graphic>
          <a:graphicData uri="http://schemas.openxmlformats.org/presentationml/2006/ole">
            <p:oleObj spid="_x0000_s38914" name="方程式" r:id="rId3" imgW="7949880" imgH="520560" progId="Equation.3">
              <p:embed/>
            </p:oleObj>
          </a:graphicData>
        </a:graphic>
      </p:graphicFrame>
      <p:graphicFrame>
        <p:nvGraphicFramePr>
          <p:cNvPr id="38915" name="Object 5"/>
          <p:cNvGraphicFramePr>
            <a:graphicFrameLocks noChangeAspect="1"/>
          </p:cNvGraphicFramePr>
          <p:nvPr/>
        </p:nvGraphicFramePr>
        <p:xfrm>
          <a:off x="963613" y="2565400"/>
          <a:ext cx="6056312" cy="469900"/>
        </p:xfrm>
        <a:graphic>
          <a:graphicData uri="http://schemas.openxmlformats.org/presentationml/2006/ole">
            <p:oleObj spid="_x0000_s38915" name="方程式" r:id="rId4" imgW="6057720" imgH="469800" progId="Equation.3">
              <p:embed/>
            </p:oleObj>
          </a:graphicData>
        </a:graphic>
      </p:graphicFrame>
      <p:graphicFrame>
        <p:nvGraphicFramePr>
          <p:cNvPr id="38916" name="Object 6"/>
          <p:cNvGraphicFramePr>
            <a:graphicFrameLocks noChangeAspect="1"/>
          </p:cNvGraphicFramePr>
          <p:nvPr/>
        </p:nvGraphicFramePr>
        <p:xfrm>
          <a:off x="1042988" y="3644900"/>
          <a:ext cx="4456112" cy="520700"/>
        </p:xfrm>
        <a:graphic>
          <a:graphicData uri="http://schemas.openxmlformats.org/presentationml/2006/ole">
            <p:oleObj spid="_x0000_s38916" name="方程式" r:id="rId5" imgW="4457520" imgH="520560" progId="Equation.3">
              <p:embed/>
            </p:oleObj>
          </a:graphicData>
        </a:graphic>
      </p:graphicFrame>
      <p:graphicFrame>
        <p:nvGraphicFramePr>
          <p:cNvPr id="38917" name="Object 7"/>
          <p:cNvGraphicFramePr>
            <a:graphicFrameLocks noChangeAspect="1"/>
          </p:cNvGraphicFramePr>
          <p:nvPr/>
        </p:nvGraphicFramePr>
        <p:xfrm>
          <a:off x="461963" y="4149725"/>
          <a:ext cx="8480425" cy="939800"/>
        </p:xfrm>
        <a:graphic>
          <a:graphicData uri="http://schemas.openxmlformats.org/presentationml/2006/ole">
            <p:oleObj spid="_x0000_s38917" name="方程式" r:id="rId6" imgW="8483400" imgH="939600" progId="Equation.3">
              <p:embed/>
            </p:oleObj>
          </a:graphicData>
        </a:graphic>
      </p:graphicFrame>
      <p:graphicFrame>
        <p:nvGraphicFramePr>
          <p:cNvPr id="38918" name="Object 8"/>
          <p:cNvGraphicFramePr>
            <a:graphicFrameLocks noChangeAspect="1"/>
          </p:cNvGraphicFramePr>
          <p:nvPr/>
        </p:nvGraphicFramePr>
        <p:xfrm>
          <a:off x="446088" y="5932488"/>
          <a:ext cx="5421312" cy="520700"/>
        </p:xfrm>
        <a:graphic>
          <a:graphicData uri="http://schemas.openxmlformats.org/presentationml/2006/ole">
            <p:oleObj spid="_x0000_s38918" name="方程式" r:id="rId7" imgW="5422680" imgH="520560" progId="Equation.3">
              <p:embed/>
            </p:oleObj>
          </a:graphicData>
        </a:graphic>
      </p:graphicFrame>
      <p:graphicFrame>
        <p:nvGraphicFramePr>
          <p:cNvPr id="38919" name="Object 9"/>
          <p:cNvGraphicFramePr>
            <a:graphicFrameLocks noChangeAspect="1"/>
          </p:cNvGraphicFramePr>
          <p:nvPr/>
        </p:nvGraphicFramePr>
        <p:xfrm>
          <a:off x="858838" y="5013325"/>
          <a:ext cx="7313612" cy="939800"/>
        </p:xfrm>
        <a:graphic>
          <a:graphicData uri="http://schemas.openxmlformats.org/presentationml/2006/ole">
            <p:oleObj spid="_x0000_s38919" name="方程式" r:id="rId8" imgW="7315200" imgH="939600" progId="Equation.3">
              <p:embed/>
            </p:oleObj>
          </a:graphicData>
        </a:graphic>
      </p:graphicFrame>
      <p:graphicFrame>
        <p:nvGraphicFramePr>
          <p:cNvPr id="38920" name="Object 10"/>
          <p:cNvGraphicFramePr>
            <a:graphicFrameLocks noChangeAspect="1"/>
          </p:cNvGraphicFramePr>
          <p:nvPr/>
        </p:nvGraphicFramePr>
        <p:xfrm>
          <a:off x="468313" y="3055938"/>
          <a:ext cx="5078412" cy="444500"/>
        </p:xfrm>
        <a:graphic>
          <a:graphicData uri="http://schemas.openxmlformats.org/presentationml/2006/ole">
            <p:oleObj spid="_x0000_s38920" name="方程式" r:id="rId9" imgW="5079960" imgH="444240" progId="Equation.3">
              <p:embed/>
            </p:oleObj>
          </a:graphicData>
        </a:graphic>
      </p:graphicFrame>
      <p:sp>
        <p:nvSpPr>
          <p:cNvPr id="38923" name="Rectangle 3" descr="aLe77183_06033"/>
          <p:cNvSpPr>
            <a:spLocks noGrp="1" noChangeAspect="1" noChangeArrowheads="1"/>
          </p:cNvSpPr>
          <p:nvPr isPhoto="1"/>
        </p:nvSpPr>
        <p:spPr bwMode="auto">
          <a:xfrm>
            <a:off x="5607050" y="0"/>
            <a:ext cx="3536950" cy="1816100"/>
          </a:xfrm>
          <a:prstGeom prst="rect">
            <a:avLst/>
          </a:prstGeom>
          <a:blipFill dpi="0" rotWithShape="1">
            <a:blip r:embed="rId10"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4" name="Rectangle 4"/>
          <p:cNvSpPr>
            <a:spLocks noGrp="1" noChangeArrowheads="1"/>
          </p:cNvSpPr>
          <p:nvPr>
            <p:ph type="title"/>
          </p:nvPr>
        </p:nvSpPr>
        <p:spPr/>
        <p:txBody>
          <a:bodyPr/>
          <a:lstStyle/>
          <a:p>
            <a:pPr algn="l" eaLnBrk="1" hangingPunct="1"/>
            <a:r>
              <a:rPr lang="en-US" altLang="zh-TW" smtClean="0"/>
              <a:t>Example 6</a:t>
            </a:r>
          </a:p>
        </p:txBody>
      </p:sp>
      <p:graphicFrame>
        <p:nvGraphicFramePr>
          <p:cNvPr id="39938" name="Object 5"/>
          <p:cNvGraphicFramePr>
            <a:graphicFrameLocks noChangeAspect="1"/>
          </p:cNvGraphicFramePr>
          <p:nvPr/>
        </p:nvGraphicFramePr>
        <p:xfrm>
          <a:off x="461963" y="2133600"/>
          <a:ext cx="6994525" cy="939800"/>
        </p:xfrm>
        <a:graphic>
          <a:graphicData uri="http://schemas.openxmlformats.org/presentationml/2006/ole">
            <p:oleObj spid="_x0000_s39938" name="方程式" r:id="rId3" imgW="6997680" imgH="939600" progId="Equation.3">
              <p:embed/>
            </p:oleObj>
          </a:graphicData>
        </a:graphic>
      </p:graphicFrame>
      <p:graphicFrame>
        <p:nvGraphicFramePr>
          <p:cNvPr id="39939" name="Object 6"/>
          <p:cNvGraphicFramePr>
            <a:graphicFrameLocks noChangeAspect="1"/>
          </p:cNvGraphicFramePr>
          <p:nvPr/>
        </p:nvGraphicFramePr>
        <p:xfrm>
          <a:off x="1184275" y="2997200"/>
          <a:ext cx="7959725" cy="990600"/>
        </p:xfrm>
        <a:graphic>
          <a:graphicData uri="http://schemas.openxmlformats.org/presentationml/2006/ole">
            <p:oleObj spid="_x0000_s39939" name="方程式" r:id="rId4" imgW="7962840" imgH="990360" progId="Equation.3">
              <p:embed/>
            </p:oleObj>
          </a:graphicData>
        </a:graphic>
      </p:graphicFrame>
      <p:graphicFrame>
        <p:nvGraphicFramePr>
          <p:cNvPr id="39940" name="Object 7"/>
          <p:cNvGraphicFramePr>
            <a:graphicFrameLocks noChangeAspect="1"/>
          </p:cNvGraphicFramePr>
          <p:nvPr/>
        </p:nvGraphicFramePr>
        <p:xfrm>
          <a:off x="468313" y="3933825"/>
          <a:ext cx="7008812" cy="939800"/>
        </p:xfrm>
        <a:graphic>
          <a:graphicData uri="http://schemas.openxmlformats.org/presentationml/2006/ole">
            <p:oleObj spid="_x0000_s39940" name="方程式" r:id="rId5" imgW="7010280" imgH="939600" progId="Equation.3">
              <p:embed/>
            </p:oleObj>
          </a:graphicData>
        </a:graphic>
      </p:graphicFrame>
      <p:graphicFrame>
        <p:nvGraphicFramePr>
          <p:cNvPr id="39941" name="Object 8"/>
          <p:cNvGraphicFramePr>
            <a:graphicFrameLocks noChangeAspect="1"/>
          </p:cNvGraphicFramePr>
          <p:nvPr/>
        </p:nvGraphicFramePr>
        <p:xfrm>
          <a:off x="1187450" y="4868863"/>
          <a:ext cx="6919913" cy="990600"/>
        </p:xfrm>
        <a:graphic>
          <a:graphicData uri="http://schemas.openxmlformats.org/presentationml/2006/ole">
            <p:oleObj spid="_x0000_s39941" name="方程式" r:id="rId6" imgW="6921360" imgH="990360" progId="Equation.3">
              <p:embed/>
            </p:oleObj>
          </a:graphicData>
        </a:graphic>
      </p:graphicFrame>
      <p:graphicFrame>
        <p:nvGraphicFramePr>
          <p:cNvPr id="39942" name="Object 9"/>
          <p:cNvGraphicFramePr>
            <a:graphicFrameLocks noChangeAspect="1"/>
          </p:cNvGraphicFramePr>
          <p:nvPr/>
        </p:nvGraphicFramePr>
        <p:xfrm>
          <a:off x="395288" y="5876925"/>
          <a:ext cx="4164012" cy="469900"/>
        </p:xfrm>
        <a:graphic>
          <a:graphicData uri="http://schemas.openxmlformats.org/presentationml/2006/ole">
            <p:oleObj spid="_x0000_s39942" name="方程式" r:id="rId7" imgW="4165560" imgH="469800" progId="Equation.3">
              <p:embed/>
            </p:oleObj>
          </a:graphicData>
        </a:graphic>
      </p:graphicFrame>
      <p:graphicFrame>
        <p:nvGraphicFramePr>
          <p:cNvPr id="39943" name="Object 10"/>
          <p:cNvGraphicFramePr>
            <a:graphicFrameLocks noChangeAspect="1"/>
          </p:cNvGraphicFramePr>
          <p:nvPr/>
        </p:nvGraphicFramePr>
        <p:xfrm>
          <a:off x="474663" y="1125538"/>
          <a:ext cx="4087812" cy="939800"/>
        </p:xfrm>
        <a:graphic>
          <a:graphicData uri="http://schemas.openxmlformats.org/presentationml/2006/ole">
            <p:oleObj spid="_x0000_s39943" name="方程式" r:id="rId8" imgW="4089240" imgH="939600" progId="Equation.3">
              <p:embed/>
            </p:oleObj>
          </a:graphicData>
        </a:graphic>
      </p:graphicFrame>
      <p:sp>
        <p:nvSpPr>
          <p:cNvPr id="39945" name="Rectangle 3" descr="aLe77183_06033"/>
          <p:cNvSpPr>
            <a:spLocks noGrp="1" noChangeAspect="1" noChangeArrowheads="1"/>
          </p:cNvSpPr>
          <p:nvPr isPhoto="1"/>
        </p:nvSpPr>
        <p:spPr bwMode="auto">
          <a:xfrm>
            <a:off x="5607050" y="0"/>
            <a:ext cx="3536950" cy="1816100"/>
          </a:xfrm>
          <a:prstGeom prst="rect">
            <a:avLst/>
          </a:prstGeom>
          <a:blipFill dpi="0" rotWithShape="1">
            <a:blip r:embed="rId9" cstate="print"/>
            <a:srcRect/>
            <a:stretch>
              <a:fillRect/>
            </a:stretch>
          </a:blipFill>
          <a:ln w="76200">
            <a:noFill/>
            <a:miter lim="800000"/>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title"/>
          </p:nvPr>
        </p:nvSpPr>
        <p:spPr/>
        <p:txBody>
          <a:bodyPr/>
          <a:lstStyle/>
          <a:p>
            <a:pPr eaLnBrk="1" hangingPunct="1"/>
            <a:r>
              <a:rPr lang="en-US" altLang="zh-TW" smtClean="0"/>
              <a:t>Table </a:t>
            </a:r>
          </a:p>
        </p:txBody>
      </p:sp>
      <p:pic>
        <p:nvPicPr>
          <p:cNvPr id="72707" name="Picture 55" descr="a3"/>
          <p:cNvPicPr>
            <a:picLocks noChangeAspect="1" noChangeArrowheads="1"/>
          </p:cNvPicPr>
          <p:nvPr/>
        </p:nvPicPr>
        <p:blipFill>
          <a:blip r:embed="rId3" cstate="print">
            <a:lum contrast="24000"/>
            <a:grayscl/>
          </a:blip>
          <a:srcRect t="8488" b="8110"/>
          <a:stretch>
            <a:fillRect/>
          </a:stretch>
        </p:blipFill>
        <p:spPr bwMode="auto">
          <a:xfrm>
            <a:off x="250825" y="1484313"/>
            <a:ext cx="8353425" cy="48974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4"/>
          <p:cNvSpPr>
            <a:spLocks noGrp="1"/>
          </p:cNvSpPr>
          <p:nvPr>
            <p:ph type="title"/>
          </p:nvPr>
        </p:nvSpPr>
        <p:spPr/>
        <p:txBody>
          <a:bodyPr/>
          <a:lstStyle/>
          <a:p>
            <a:r>
              <a:rPr lang="en-US" sz="3600" b="1" smtClean="0">
                <a:ea typeface="新細明體" pitchFamily="18" charset="-120"/>
              </a:rPr>
              <a:t>Applications of Capacitors and Inductors</a:t>
            </a:r>
          </a:p>
        </p:txBody>
      </p:sp>
      <p:sp>
        <p:nvSpPr>
          <p:cNvPr id="73731" name="Content Placeholder 5"/>
          <p:cNvSpPr>
            <a:spLocks noGrp="1"/>
          </p:cNvSpPr>
          <p:nvPr>
            <p:ph idx="1"/>
          </p:nvPr>
        </p:nvSpPr>
        <p:spPr/>
        <p:txBody>
          <a:bodyPr/>
          <a:lstStyle/>
          <a:p>
            <a:pPr algn="just">
              <a:buFont typeface="Arial" charset="0"/>
              <a:buNone/>
            </a:pPr>
            <a:r>
              <a:rPr lang="en-US" sz="2400" smtClean="0">
                <a:ea typeface="新細明體" pitchFamily="18" charset="-120"/>
              </a:rPr>
              <a:t>	Circuit elements such as resistors and capacitors are commercially available in either discrete form or integrated-circuit (IC) form. Unlike capacitors and resistors, inductors with appreciable inductance are difficult to produce on IC substrates. Therefore, inductors (coils) usually come in discrete form and tend to be more bulky and expensive. For this reason, inductors are not as versatile as capacitors and resistors, and they are more limited in applications. However, there are several applications in which inductors have no practical substitute. They are routinely used in relays, delays, sensing devices, pick-up heads, telephone circuits, radio and TV receivers, power supplies, electric motors, microphones, and loudspeakers, to mention a few.</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pPr algn="just"/>
            <a:r>
              <a:rPr lang="en-US" sz="2400" b="1" smtClean="0">
                <a:ea typeface="新細明體" pitchFamily="18" charset="-120"/>
              </a:rPr>
              <a:t>Capacitors and inductors possess the following three special properties that make them very useful in electric circuits:</a:t>
            </a:r>
            <a:br>
              <a:rPr lang="en-US" sz="2400" b="1" smtClean="0">
                <a:ea typeface="新細明體" pitchFamily="18" charset="-120"/>
              </a:rPr>
            </a:br>
            <a:endParaRPr lang="en-US" sz="2400" b="1" smtClean="0">
              <a:ea typeface="新細明體" pitchFamily="18" charset="-120"/>
            </a:endParaRPr>
          </a:p>
        </p:txBody>
      </p:sp>
      <p:sp>
        <p:nvSpPr>
          <p:cNvPr id="74755" name="Content Placeholder 2"/>
          <p:cNvSpPr>
            <a:spLocks noGrp="1"/>
          </p:cNvSpPr>
          <p:nvPr>
            <p:ph idx="1"/>
          </p:nvPr>
        </p:nvSpPr>
        <p:spPr/>
        <p:txBody>
          <a:bodyPr/>
          <a:lstStyle/>
          <a:p>
            <a:pPr algn="just">
              <a:buFont typeface="Arial" charset="0"/>
              <a:buNone/>
            </a:pPr>
            <a:r>
              <a:rPr lang="en-US" sz="2400" smtClean="0">
                <a:ea typeface="新細明體" pitchFamily="18" charset="-120"/>
              </a:rPr>
              <a:t>	1. The capacity to store energy makes them useful as temporary voltage or current sources. Thus, they can be used for generating a large amount of current or voltage for a short</a:t>
            </a:r>
          </a:p>
          <a:p>
            <a:pPr algn="just">
              <a:buFont typeface="Arial" charset="0"/>
              <a:buNone/>
            </a:pPr>
            <a:r>
              <a:rPr lang="en-US" sz="2400" smtClean="0">
                <a:ea typeface="新細明體" pitchFamily="18" charset="-120"/>
              </a:rPr>
              <a:t>	period of time.</a:t>
            </a:r>
          </a:p>
          <a:p>
            <a:pPr algn="just">
              <a:buFont typeface="Arial" charset="0"/>
              <a:buNone/>
            </a:pPr>
            <a:endParaRPr lang="en-US" sz="2400" smtClean="0">
              <a:ea typeface="新細明體" pitchFamily="18" charset="-120"/>
            </a:endParaRPr>
          </a:p>
          <a:p>
            <a:pPr algn="just">
              <a:buFont typeface="Arial" charset="0"/>
              <a:buNone/>
            </a:pPr>
            <a:r>
              <a:rPr lang="en-US" sz="2400" smtClean="0">
                <a:ea typeface="新細明體" pitchFamily="18" charset="-120"/>
              </a:rPr>
              <a:t>	2. Capacitors oppose any abrupt change in voltage, while</a:t>
            </a:r>
          </a:p>
          <a:p>
            <a:pPr algn="just">
              <a:buFont typeface="Arial" charset="0"/>
              <a:buNone/>
            </a:pPr>
            <a:r>
              <a:rPr lang="en-US" sz="2400" smtClean="0">
                <a:ea typeface="新細明體" pitchFamily="18" charset="-120"/>
              </a:rPr>
              <a:t>	inductors oppose any abrupt change in current. This property makes inductors useful for spark or arc suppression and for converting pulsating dc voltage into relatively smooth dc voltage.</a:t>
            </a:r>
          </a:p>
          <a:p>
            <a:pPr algn="just">
              <a:buFont typeface="Arial" charset="0"/>
              <a:buNone/>
            </a:pPr>
            <a:endParaRPr lang="en-US" sz="2400" smtClean="0">
              <a:ea typeface="新細明體" pitchFamily="18" charset="-120"/>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endParaRPr lang="en-US" smtClean="0">
              <a:ea typeface="新細明體" pitchFamily="18" charset="-120"/>
            </a:endParaRPr>
          </a:p>
        </p:txBody>
      </p:sp>
      <p:sp>
        <p:nvSpPr>
          <p:cNvPr id="75779" name="Content Placeholder 2"/>
          <p:cNvSpPr>
            <a:spLocks noGrp="1"/>
          </p:cNvSpPr>
          <p:nvPr>
            <p:ph idx="1"/>
          </p:nvPr>
        </p:nvSpPr>
        <p:spPr/>
        <p:txBody>
          <a:bodyPr/>
          <a:lstStyle/>
          <a:p>
            <a:pPr algn="just">
              <a:buFont typeface="Arial" charset="0"/>
              <a:buNone/>
            </a:pPr>
            <a:r>
              <a:rPr lang="en-US" sz="2400" smtClean="0">
                <a:ea typeface="新細明體" pitchFamily="18" charset="-120"/>
              </a:rPr>
              <a:t>	3. Capacitors and inductors are frequency sensitive. This property makes them useful for frequency discrimination.</a:t>
            </a:r>
          </a:p>
          <a:p>
            <a:pPr algn="just">
              <a:buFont typeface="Arial" charset="0"/>
              <a:buNone/>
            </a:pPr>
            <a:r>
              <a:rPr lang="en-US" sz="2400" smtClean="0">
                <a:ea typeface="新細明體" pitchFamily="18" charset="-120"/>
              </a:rPr>
              <a:t>     The first two properties are put to use in dc circuits, while the third one is taken advantage of in ac circuits. </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chemeClr val="tx2"/>
                </a:solidFill>
              </a:rPr>
              <a:t>Summary</a:t>
            </a:r>
            <a:endParaRPr lang="en-US" sz="3600" b="1" dirty="0">
              <a:solidFill>
                <a:schemeClr val="tx2"/>
              </a:solidFill>
            </a:endParaRPr>
          </a:p>
        </p:txBody>
      </p:sp>
      <p:sp>
        <p:nvSpPr>
          <p:cNvPr id="3" name="Content Placeholder 2"/>
          <p:cNvSpPr>
            <a:spLocks noGrp="1"/>
          </p:cNvSpPr>
          <p:nvPr>
            <p:ph idx="1"/>
          </p:nvPr>
        </p:nvSpPr>
        <p:spPr>
          <a:xfrm>
            <a:off x="457200" y="1600200"/>
            <a:ext cx="8229600" cy="4997152"/>
          </a:xfrm>
        </p:spPr>
        <p:txBody>
          <a:bodyPr/>
          <a:lstStyle/>
          <a:p>
            <a:pPr marL="514350" indent="-514350" algn="just">
              <a:buAutoNum type="arabicPeriod"/>
            </a:pPr>
            <a:r>
              <a:rPr lang="en-US" sz="2400" dirty="0" smtClean="0"/>
              <a:t>The current through a capacitor is directly proportional to the time rate of change of the voltage across it.</a:t>
            </a:r>
          </a:p>
          <a:p>
            <a:pPr marL="514350" indent="-514350" algn="just">
              <a:buNone/>
            </a:pPr>
            <a:endParaRPr lang="en-US" sz="2400" dirty="0" smtClean="0"/>
          </a:p>
          <a:p>
            <a:pPr algn="just">
              <a:buNone/>
            </a:pPr>
            <a:r>
              <a:rPr lang="en-US" sz="2400" dirty="0" smtClean="0"/>
              <a:t>	</a:t>
            </a:r>
          </a:p>
          <a:p>
            <a:pPr algn="just">
              <a:buNone/>
            </a:pPr>
            <a:r>
              <a:rPr lang="en-US" sz="2400" dirty="0" smtClean="0"/>
              <a:t>	The current through a capacitor is zero unless the voltage is changing. Thus, a capacitor acts like an open circuit to a dc source.</a:t>
            </a:r>
          </a:p>
          <a:p>
            <a:pPr algn="just">
              <a:buNone/>
            </a:pPr>
            <a:r>
              <a:rPr lang="en-US" sz="2400" dirty="0" smtClean="0"/>
              <a:t>2. The voltage across a capacitor is directly proportional to the time integral of the current through it. </a:t>
            </a:r>
          </a:p>
          <a:p>
            <a:pPr algn="just">
              <a:buNone/>
            </a:pPr>
            <a:endParaRPr lang="en-US" sz="2400" dirty="0" smtClean="0"/>
          </a:p>
          <a:p>
            <a:pPr algn="just">
              <a:buNone/>
            </a:pPr>
            <a:r>
              <a:rPr lang="en-US" sz="2400" dirty="0" smtClean="0"/>
              <a:t>	</a:t>
            </a:r>
          </a:p>
          <a:p>
            <a:pPr algn="just">
              <a:buNone/>
            </a:pPr>
            <a:r>
              <a:rPr lang="en-US" sz="2400" dirty="0" smtClean="0"/>
              <a:t>     The voltage across a capacitor cannot change instantly.</a:t>
            </a:r>
            <a:endParaRPr lang="en-US" sz="2400" dirty="0"/>
          </a:p>
        </p:txBody>
      </p:sp>
      <p:pic>
        <p:nvPicPr>
          <p:cNvPr id="90114" name="Picture 2"/>
          <p:cNvPicPr>
            <a:picLocks noChangeAspect="1" noChangeArrowheads="1"/>
          </p:cNvPicPr>
          <p:nvPr/>
        </p:nvPicPr>
        <p:blipFill>
          <a:blip r:embed="rId3" cstate="print"/>
          <a:srcRect/>
          <a:stretch>
            <a:fillRect/>
          </a:stretch>
        </p:blipFill>
        <p:spPr bwMode="auto">
          <a:xfrm>
            <a:off x="3563888" y="2420888"/>
            <a:ext cx="1387551" cy="790377"/>
          </a:xfrm>
          <a:prstGeom prst="rect">
            <a:avLst/>
          </a:prstGeom>
          <a:noFill/>
          <a:ln w="9525">
            <a:noFill/>
            <a:miter lim="800000"/>
            <a:headEnd/>
            <a:tailEnd/>
          </a:ln>
        </p:spPr>
      </p:pic>
      <p:pic>
        <p:nvPicPr>
          <p:cNvPr id="90115" name="Picture 3"/>
          <p:cNvPicPr>
            <a:picLocks noChangeAspect="1" noChangeArrowheads="1"/>
          </p:cNvPicPr>
          <p:nvPr/>
        </p:nvPicPr>
        <p:blipFill>
          <a:blip r:embed="rId4" cstate="print"/>
          <a:srcRect/>
          <a:stretch>
            <a:fillRect/>
          </a:stretch>
        </p:blipFill>
        <p:spPr bwMode="auto">
          <a:xfrm>
            <a:off x="2771800" y="5229200"/>
            <a:ext cx="3701488" cy="7920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algn="just">
              <a:buNone/>
            </a:pPr>
            <a:r>
              <a:rPr lang="en-US" sz="2400" dirty="0" smtClean="0"/>
              <a:t>3. 	Capacitors in series and in parallel are combined in the same way as conductances.</a:t>
            </a:r>
          </a:p>
          <a:p>
            <a:pPr algn="just">
              <a:buNone/>
            </a:pPr>
            <a:r>
              <a:rPr lang="en-US" sz="2400" dirty="0" smtClean="0"/>
              <a:t>4. 	The voltage across an inductor is directly proportional to the time rate of change of the current through it.</a:t>
            </a:r>
          </a:p>
          <a:p>
            <a:pPr algn="just"/>
            <a:endParaRPr lang="en-US" sz="2400" dirty="0" smtClean="0"/>
          </a:p>
          <a:p>
            <a:pPr algn="just"/>
            <a:endParaRPr lang="en-US" sz="2400" dirty="0" smtClean="0"/>
          </a:p>
          <a:p>
            <a:pPr algn="just">
              <a:buNone/>
            </a:pPr>
            <a:r>
              <a:rPr lang="en-US" sz="2400" dirty="0" smtClean="0"/>
              <a:t>	</a:t>
            </a:r>
          </a:p>
          <a:p>
            <a:pPr algn="just">
              <a:buNone/>
            </a:pPr>
            <a:r>
              <a:rPr lang="en-US" sz="2400" dirty="0" smtClean="0"/>
              <a:t>	The voltage across the inductor is zero unless the current is changing. Thus an inductor acts like a short circuit to a dc source.</a:t>
            </a:r>
            <a:endParaRPr lang="en-US" sz="2400" dirty="0"/>
          </a:p>
        </p:txBody>
      </p:sp>
      <p:pic>
        <p:nvPicPr>
          <p:cNvPr id="91138" name="Picture 2"/>
          <p:cNvPicPr>
            <a:picLocks noChangeAspect="1" noChangeArrowheads="1"/>
          </p:cNvPicPr>
          <p:nvPr/>
        </p:nvPicPr>
        <p:blipFill>
          <a:blip r:embed="rId3" cstate="print"/>
          <a:srcRect/>
          <a:stretch>
            <a:fillRect/>
          </a:stretch>
        </p:blipFill>
        <p:spPr bwMode="auto">
          <a:xfrm>
            <a:off x="3491880" y="3212976"/>
            <a:ext cx="1800201" cy="115212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algn="just">
              <a:buNone/>
            </a:pPr>
            <a:r>
              <a:rPr lang="en-US" sz="2400" dirty="0" smtClean="0"/>
              <a:t>5.	 The current through an inductor is directly proportional to the time integral of the voltage across it.</a:t>
            </a:r>
          </a:p>
          <a:p>
            <a:pPr algn="just"/>
            <a:endParaRPr lang="en-US" sz="2400" dirty="0" smtClean="0"/>
          </a:p>
          <a:p>
            <a:pPr algn="just"/>
            <a:endParaRPr lang="en-US" sz="2400" dirty="0" smtClean="0"/>
          </a:p>
          <a:p>
            <a:pPr algn="just">
              <a:buNone/>
            </a:pPr>
            <a:endParaRPr lang="en-US" sz="2400" dirty="0" smtClean="0"/>
          </a:p>
          <a:p>
            <a:pPr algn="just">
              <a:buNone/>
            </a:pPr>
            <a:endParaRPr lang="en-US" sz="2400" dirty="0" smtClean="0"/>
          </a:p>
          <a:p>
            <a:pPr algn="just">
              <a:buNone/>
            </a:pPr>
            <a:r>
              <a:rPr lang="en-US" sz="2400" dirty="0" smtClean="0"/>
              <a:t>	The current through an inductor cannot change instantly.</a:t>
            </a:r>
          </a:p>
          <a:p>
            <a:pPr algn="just">
              <a:buNone/>
            </a:pPr>
            <a:r>
              <a:rPr lang="en-US" sz="2400" dirty="0" smtClean="0"/>
              <a:t>6.	 Inductors in series and in parallel are combined in the same way resistors in series and in parallel are combined</a:t>
            </a:r>
            <a:endParaRPr lang="en-US" sz="2400" dirty="0"/>
          </a:p>
        </p:txBody>
      </p:sp>
      <p:pic>
        <p:nvPicPr>
          <p:cNvPr id="92162" name="Picture 2"/>
          <p:cNvPicPr>
            <a:picLocks noChangeAspect="1" noChangeArrowheads="1"/>
          </p:cNvPicPr>
          <p:nvPr/>
        </p:nvPicPr>
        <p:blipFill>
          <a:blip r:embed="rId3" cstate="print"/>
          <a:srcRect/>
          <a:stretch>
            <a:fillRect/>
          </a:stretch>
        </p:blipFill>
        <p:spPr bwMode="auto">
          <a:xfrm>
            <a:off x="2267744" y="2708920"/>
            <a:ext cx="4499166" cy="10081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Summary</a:t>
            </a:r>
            <a:endParaRPr lang="en-US"/>
          </a:p>
        </p:txBody>
      </p:sp>
      <p:sp>
        <p:nvSpPr>
          <p:cNvPr id="3" name="Content Placeholder 2"/>
          <p:cNvSpPr>
            <a:spLocks noGrp="1"/>
          </p:cNvSpPr>
          <p:nvPr>
            <p:ph idx="1"/>
          </p:nvPr>
        </p:nvSpPr>
        <p:spPr/>
        <p:txBody>
          <a:bodyPr/>
          <a:lstStyle/>
          <a:p>
            <a:pPr>
              <a:buNone/>
            </a:pPr>
            <a:r>
              <a:rPr lang="en-US" sz="2400" dirty="0" smtClean="0"/>
              <a:t>7.	 At any given time </a:t>
            </a:r>
            <a:r>
              <a:rPr lang="en-US" sz="2400" i="1" dirty="0" smtClean="0"/>
              <a:t>t , the energy stored in a capacitor is </a:t>
            </a:r>
          </a:p>
          <a:p>
            <a:endParaRPr lang="en-US" sz="2400" i="1" dirty="0" smtClean="0"/>
          </a:p>
          <a:p>
            <a:pPr>
              <a:buNone/>
            </a:pPr>
            <a:r>
              <a:rPr lang="en-US" sz="2400" i="1" dirty="0" smtClean="0"/>
              <a:t>	 while</a:t>
            </a:r>
          </a:p>
          <a:p>
            <a:pPr>
              <a:buNone/>
            </a:pPr>
            <a:r>
              <a:rPr lang="en-US" sz="2400" dirty="0" smtClean="0"/>
              <a:t>	the energy stored in an inductor is </a:t>
            </a:r>
            <a:r>
              <a:rPr lang="en-US" sz="2400" i="1" dirty="0" smtClean="0"/>
              <a:t>.</a:t>
            </a:r>
          </a:p>
          <a:p>
            <a:endParaRPr lang="en-US" sz="2400" i="1" dirty="0" smtClean="0"/>
          </a:p>
        </p:txBody>
      </p:sp>
      <p:pic>
        <p:nvPicPr>
          <p:cNvPr id="93186" name="Picture 2"/>
          <p:cNvPicPr>
            <a:picLocks noChangeAspect="1" noChangeArrowheads="1"/>
          </p:cNvPicPr>
          <p:nvPr/>
        </p:nvPicPr>
        <p:blipFill>
          <a:blip r:embed="rId2" cstate="print"/>
          <a:srcRect/>
          <a:stretch>
            <a:fillRect/>
          </a:stretch>
        </p:blipFill>
        <p:spPr bwMode="auto">
          <a:xfrm>
            <a:off x="3779912" y="2060848"/>
            <a:ext cx="913819" cy="632644"/>
          </a:xfrm>
          <a:prstGeom prst="rect">
            <a:avLst/>
          </a:prstGeom>
          <a:noFill/>
          <a:ln w="9525">
            <a:noFill/>
            <a:miter lim="800000"/>
            <a:headEnd/>
            <a:tailEnd/>
          </a:ln>
        </p:spPr>
      </p:pic>
      <p:pic>
        <p:nvPicPr>
          <p:cNvPr id="93187" name="Picture 3"/>
          <p:cNvPicPr>
            <a:picLocks noChangeAspect="1" noChangeArrowheads="1"/>
          </p:cNvPicPr>
          <p:nvPr/>
        </p:nvPicPr>
        <p:blipFill>
          <a:blip r:embed="rId3" cstate="print"/>
          <a:srcRect/>
          <a:stretch>
            <a:fillRect/>
          </a:stretch>
        </p:blipFill>
        <p:spPr bwMode="auto">
          <a:xfrm>
            <a:off x="3923928" y="3429001"/>
            <a:ext cx="840093" cy="64807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3020</TotalTime>
  <Words>1865</Words>
  <Application>Microsoft Office PowerPoint</Application>
  <PresentationFormat>On-screen Show (4:3)</PresentationFormat>
  <Paragraphs>292</Paragraphs>
  <Slides>71</Slides>
  <Notes>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71</vt:i4>
      </vt:variant>
    </vt:vector>
  </HeadingPairs>
  <TitlesOfParts>
    <vt:vector size="75" baseType="lpstr">
      <vt:lpstr>Office Theme</vt:lpstr>
      <vt:lpstr>方程式</vt:lpstr>
      <vt:lpstr>Equation</vt:lpstr>
      <vt:lpstr>Visio</vt:lpstr>
      <vt:lpstr>Capacitors and Inductors</vt:lpstr>
      <vt:lpstr>Introduction</vt:lpstr>
      <vt:lpstr>Capacitors</vt:lpstr>
      <vt:lpstr>When a voltage source v is connected to the capacitor, the source deposits a positive charge q on one plate and a negative charge −q on the other. The capacitor is said to store the electric charge.</vt:lpstr>
      <vt:lpstr>Slide 5</vt:lpstr>
      <vt:lpstr>Although the capacitance C of a capacitor is the ratio of the charge per plate to the applied voltage v, it does not depend on q or v.</vt:lpstr>
      <vt:lpstr>Circuit symbols for capacitor</vt:lpstr>
      <vt:lpstr> Polyester capacitors are light in weight, stable, and their change with temperature is predictable. Instead of polyester, other dielectric materials such as mica and polystyrene may be used. Film capacitors are rolled and housed in metal or plastic films. Electrolytic capacitors produce very high capacitance.</vt:lpstr>
      <vt:lpstr>Variable Capacitors</vt:lpstr>
      <vt:lpstr>Charge in Capacitors</vt:lpstr>
      <vt:lpstr> Voltage Rating  </vt:lpstr>
      <vt:lpstr>I-V Relation of Capacitor</vt:lpstr>
      <vt:lpstr>Slide 13</vt:lpstr>
      <vt:lpstr>Power and Energy Storing in Capacitor</vt:lpstr>
      <vt:lpstr>important properties of a capacitor</vt:lpstr>
      <vt:lpstr>The derivative of a time-varying quantity is the instantaneous rate of change of that quantity.  </vt:lpstr>
      <vt:lpstr>Slide 17</vt:lpstr>
      <vt:lpstr>Slide 18</vt:lpstr>
      <vt:lpstr>Slide 19</vt:lpstr>
      <vt:lpstr>Example 1</vt:lpstr>
      <vt:lpstr>Example 1</vt:lpstr>
      <vt:lpstr>Example 2</vt:lpstr>
      <vt:lpstr>Example 3</vt:lpstr>
      <vt:lpstr>Example 4</vt:lpstr>
      <vt:lpstr>Example 4</vt:lpstr>
      <vt:lpstr>Parallel Capacitors</vt:lpstr>
      <vt:lpstr>Parallel Capacitors</vt:lpstr>
      <vt:lpstr>Series Capacitors</vt:lpstr>
      <vt:lpstr>Series Capacitors</vt:lpstr>
      <vt:lpstr>Example 5</vt:lpstr>
      <vt:lpstr>Example 5</vt:lpstr>
      <vt:lpstr>Example 6</vt:lpstr>
      <vt:lpstr>Example 6</vt:lpstr>
      <vt:lpstr>Example 6</vt:lpstr>
      <vt:lpstr>Inductor</vt:lpstr>
      <vt:lpstr>Inductor</vt:lpstr>
      <vt:lpstr>Inductance</vt:lpstr>
      <vt:lpstr>Slide 38</vt:lpstr>
      <vt:lpstr>Various types of inductors: (a) solenoidal wound inductor, (b) toroidal inductor (c) chip inductor.</vt:lpstr>
      <vt:lpstr>Slide 40</vt:lpstr>
      <vt:lpstr>Flux in Inductors</vt:lpstr>
      <vt:lpstr>I-V Relation of Inductors </vt:lpstr>
      <vt:lpstr>Slide 43</vt:lpstr>
      <vt:lpstr>The inductor is designed to store energy in its magnetic field</vt:lpstr>
      <vt:lpstr>important properties of  inductor</vt:lpstr>
      <vt:lpstr>Slide 46</vt:lpstr>
      <vt:lpstr>Slide 47</vt:lpstr>
      <vt:lpstr>Model of a Practical Inductor</vt:lpstr>
      <vt:lpstr>Example 1</vt:lpstr>
      <vt:lpstr>Example 2</vt:lpstr>
      <vt:lpstr>Example 2</vt:lpstr>
      <vt:lpstr>Example 3</vt:lpstr>
      <vt:lpstr>Example 3</vt:lpstr>
      <vt:lpstr>Inductors in Series</vt:lpstr>
      <vt:lpstr>Series Inductor</vt:lpstr>
      <vt:lpstr>Inductors in Parallel</vt:lpstr>
      <vt:lpstr>Parallel Inductors</vt:lpstr>
      <vt:lpstr>Example 5</vt:lpstr>
      <vt:lpstr>Example 5</vt:lpstr>
      <vt:lpstr>Practice Problem </vt:lpstr>
      <vt:lpstr>Example 6</vt:lpstr>
      <vt:lpstr>Example 6</vt:lpstr>
      <vt:lpstr>Example 6</vt:lpstr>
      <vt:lpstr>Table </vt:lpstr>
      <vt:lpstr>Applications of Capacitors and Inductors</vt:lpstr>
      <vt:lpstr>Capacitors and inductors possess the following three special properties that make them very useful in electric circuits: </vt:lpstr>
      <vt:lpstr>Slide 67</vt:lpstr>
      <vt:lpstr>Summary</vt:lpstr>
      <vt:lpstr>Summary</vt:lpstr>
      <vt:lpstr>Summary</vt:lpstr>
      <vt:lpstr>Summary</vt:lpstr>
    </vt:vector>
  </TitlesOfParts>
  <Company>workgroup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Capacitors and Inductors</dc:title>
  <dc:creator>Fenny Lee</dc:creator>
  <cp:lastModifiedBy>NTS</cp:lastModifiedBy>
  <cp:revision>267</cp:revision>
  <dcterms:created xsi:type="dcterms:W3CDTF">2006-10-02T03:36:37Z</dcterms:created>
  <dcterms:modified xsi:type="dcterms:W3CDTF">2012-08-01T10:26:40Z</dcterms:modified>
</cp:coreProperties>
</file>