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9" r:id="rId2"/>
    <p:sldId id="290" r:id="rId3"/>
    <p:sldId id="256" r:id="rId4"/>
    <p:sldId id="257" r:id="rId5"/>
    <p:sldId id="258" r:id="rId6"/>
    <p:sldId id="275" r:id="rId7"/>
    <p:sldId id="291" r:id="rId8"/>
    <p:sldId id="259" r:id="rId9"/>
    <p:sldId id="260" r:id="rId10"/>
    <p:sldId id="274" r:id="rId11"/>
    <p:sldId id="263" r:id="rId12"/>
    <p:sldId id="264" r:id="rId13"/>
    <p:sldId id="265" r:id="rId14"/>
    <p:sldId id="266" r:id="rId15"/>
    <p:sldId id="267" r:id="rId16"/>
    <p:sldId id="276" r:id="rId17"/>
    <p:sldId id="268" r:id="rId18"/>
    <p:sldId id="277" r:id="rId19"/>
    <p:sldId id="278" r:id="rId20"/>
    <p:sldId id="269" r:id="rId21"/>
    <p:sldId id="279" r:id="rId22"/>
    <p:sldId id="270" r:id="rId23"/>
    <p:sldId id="271" r:id="rId24"/>
    <p:sldId id="272" r:id="rId25"/>
    <p:sldId id="273" r:id="rId26"/>
    <p:sldId id="280" r:id="rId27"/>
    <p:sldId id="281" r:id="rId28"/>
    <p:sldId id="282" r:id="rId29"/>
    <p:sldId id="283" r:id="rId30"/>
    <p:sldId id="284" r:id="rId31"/>
    <p:sldId id="285" r:id="rId32"/>
    <p:sldId id="286" r:id="rId33"/>
    <p:sldId id="28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Previous Lecture 21</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r>
              <a:rPr lang="en-US" dirty="0" smtClean="0"/>
              <a:t>Delta-to-Wye (∆-to-Y) and Wye-to-Delta (Y-to-∆) conversions</a:t>
            </a:r>
          </a:p>
          <a:p>
            <a:r>
              <a:rPr lang="en-US" dirty="0" smtClean="0"/>
              <a:t>Simultaneous Equations in Circuit Analysis</a:t>
            </a:r>
          </a:p>
          <a:p>
            <a:r>
              <a:rPr lang="en-US" dirty="0" smtClean="0"/>
              <a:t> </a:t>
            </a:r>
            <a:r>
              <a:rPr lang="en-US" u="sng" dirty="0" smtClean="0"/>
              <a:t>Solutions of Simultaneous Equations</a:t>
            </a:r>
          </a:p>
          <a:p>
            <a:pPr lvl="1" algn="just">
              <a:buFont typeface="Wingdings" pitchFamily="2" charset="2"/>
              <a:buChar char="§"/>
            </a:pPr>
            <a:r>
              <a:rPr lang="en-US" sz="3200" dirty="0" smtClean="0"/>
              <a:t>Solving by Substitution</a:t>
            </a:r>
          </a:p>
          <a:p>
            <a:pPr lvl="1" algn="just">
              <a:buFont typeface="Wingdings" pitchFamily="2" charset="2"/>
              <a:buChar char="§"/>
            </a:pPr>
            <a:r>
              <a:rPr lang="en-US" sz="3200" dirty="0" smtClean="0"/>
              <a:t>Solving by Determinants</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noAutofit/>
          </a:bodyPr>
          <a:lstStyle/>
          <a:p>
            <a:r>
              <a:rPr lang="en-US" sz="3600" b="1" dirty="0" smtClean="0">
                <a:solidFill>
                  <a:schemeClr val="tx2"/>
                </a:solidFill>
              </a:rPr>
              <a:t>BRANCH, LOOP, AND NODE ANALYSES </a:t>
            </a:r>
            <a:br>
              <a:rPr lang="en-US" sz="3600" b="1" dirty="0" smtClean="0">
                <a:solidFill>
                  <a:schemeClr val="tx2"/>
                </a:solidFill>
              </a:rPr>
            </a:br>
            <a:endParaRPr lang="en-US" sz="3600" b="1" dirty="0">
              <a:solidFill>
                <a:schemeClr val="tx2"/>
              </a:solidFill>
            </a:endParaRPr>
          </a:p>
        </p:txBody>
      </p:sp>
      <p:sp>
        <p:nvSpPr>
          <p:cNvPr id="3" name="Content Placeholder 2"/>
          <p:cNvSpPr>
            <a:spLocks noGrp="1"/>
          </p:cNvSpPr>
          <p:nvPr>
            <p:ph idx="1"/>
          </p:nvPr>
        </p:nvSpPr>
        <p:spPr/>
        <p:txBody>
          <a:bodyPr/>
          <a:lstStyle/>
          <a:p>
            <a:r>
              <a:rPr lang="en-US" dirty="0" smtClean="0"/>
              <a:t>Branch Current Method </a:t>
            </a:r>
          </a:p>
          <a:p>
            <a:r>
              <a:rPr lang="en-US" dirty="0" smtClean="0"/>
              <a:t>Loop Current Method </a:t>
            </a:r>
          </a:p>
          <a:p>
            <a:r>
              <a:rPr lang="en-US" dirty="0" smtClean="0"/>
              <a:t>Node Voltage Method </a:t>
            </a:r>
          </a:p>
          <a:p>
            <a:pPr>
              <a:buNone/>
            </a:pPr>
            <a:endParaRPr lang="en-US" dirty="0"/>
          </a:p>
        </p:txBody>
      </p:sp>
      <p:sp>
        <p:nvSpPr>
          <p:cNvPr id="4" name="TextBox 6"/>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dirty="0" smtClean="0">
                <a:solidFill>
                  <a:schemeClr val="accent2">
                    <a:lumMod val="75000"/>
                  </a:schemeClr>
                </a:solidFill>
              </a:rPr>
              <a:t>Lecture 22</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BRANCH CURRENT METHOD</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800" dirty="0" smtClean="0"/>
              <a:t>	The branch current method is a circuit analysis method using Kirchhoff's voltage and current laws to find the current in each branch of a circuit by generating simultaneous equations. Once you know the branch currents, you can determine voltages. </a:t>
            </a:r>
          </a:p>
          <a:p>
            <a:pPr algn="just"/>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Electric Circuit Terminologies</a:t>
            </a:r>
            <a:endParaRPr lang="en-US" sz="3600" b="1" dirty="0">
              <a:solidFill>
                <a:schemeClr val="tx2"/>
              </a:solidFill>
            </a:endParaRPr>
          </a:p>
        </p:txBody>
      </p:sp>
      <p:sp>
        <p:nvSpPr>
          <p:cNvPr id="3" name="Content Placeholder 2"/>
          <p:cNvSpPr>
            <a:spLocks noGrp="1"/>
          </p:cNvSpPr>
          <p:nvPr>
            <p:ph idx="1"/>
          </p:nvPr>
        </p:nvSpPr>
        <p:spPr>
          <a:xfrm>
            <a:off x="457200" y="1600200"/>
            <a:ext cx="8382000" cy="4525963"/>
          </a:xfrm>
        </p:spPr>
        <p:txBody>
          <a:bodyPr>
            <a:normAutofit/>
          </a:bodyPr>
          <a:lstStyle/>
          <a:p>
            <a:pPr algn="just">
              <a:buNone/>
            </a:pPr>
            <a:r>
              <a:rPr lang="en-US" sz="2800" b="1" dirty="0" smtClean="0"/>
              <a:t>	Branch</a:t>
            </a:r>
            <a:r>
              <a:rPr lang="en-US" sz="2800" dirty="0" smtClean="0"/>
              <a:t>	A branch is a path that connects two nodes. </a:t>
            </a:r>
          </a:p>
          <a:p>
            <a:pPr algn="just">
              <a:buNone/>
            </a:pPr>
            <a:r>
              <a:rPr lang="en-US" sz="2800" b="1" dirty="0" smtClean="0"/>
              <a:t>	Loop</a:t>
            </a:r>
            <a:r>
              <a:rPr lang="en-US" sz="2800" dirty="0" smtClean="0"/>
              <a:t>	A closed current path in a circuit. </a:t>
            </a:r>
          </a:p>
          <a:p>
            <a:pPr algn="just">
              <a:buNone/>
            </a:pPr>
            <a:r>
              <a:rPr lang="en-US" sz="2800" b="1" dirty="0" smtClean="0"/>
              <a:t>	Node	</a:t>
            </a:r>
            <a:r>
              <a:rPr lang="en-US" sz="2800" dirty="0" smtClean="0"/>
              <a:t>A node is a point where two or more 			components are connected. </a:t>
            </a:r>
            <a:endParaRPr lang="en-US" sz="2800" dirty="0"/>
          </a:p>
        </p:txBody>
      </p:sp>
      <p:pic>
        <p:nvPicPr>
          <p:cNvPr id="1026" name="Picture 2"/>
          <p:cNvPicPr>
            <a:picLocks noChangeAspect="1" noChangeArrowheads="1"/>
          </p:cNvPicPr>
          <p:nvPr/>
        </p:nvPicPr>
        <p:blipFill>
          <a:blip r:embed="rId3" cstate="print"/>
          <a:srcRect/>
          <a:stretch>
            <a:fillRect/>
          </a:stretch>
        </p:blipFill>
        <p:spPr bwMode="auto">
          <a:xfrm>
            <a:off x="1676400" y="3657600"/>
            <a:ext cx="5448607" cy="239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BRANCH CURRENT METHOD</a:t>
            </a:r>
            <a:endParaRPr lang="en-US" sz="3600" dirty="0"/>
          </a:p>
        </p:txBody>
      </p:sp>
      <p:sp>
        <p:nvSpPr>
          <p:cNvPr id="3" name="Content Placeholder 2"/>
          <p:cNvSpPr>
            <a:spLocks noGrp="1"/>
          </p:cNvSpPr>
          <p:nvPr>
            <p:ph idx="1"/>
          </p:nvPr>
        </p:nvSpPr>
        <p:spPr>
          <a:xfrm>
            <a:off x="457200" y="1447800"/>
            <a:ext cx="8229600" cy="4525963"/>
          </a:xfrm>
        </p:spPr>
        <p:txBody>
          <a:bodyPr>
            <a:noAutofit/>
          </a:bodyPr>
          <a:lstStyle/>
          <a:p>
            <a:pPr algn="just">
              <a:buNone/>
            </a:pPr>
            <a:r>
              <a:rPr lang="en-US" sz="2400" dirty="0" smtClean="0"/>
              <a:t>	The following are the general steps used in applying the branch current method. </a:t>
            </a:r>
          </a:p>
          <a:p>
            <a:pPr algn="just">
              <a:buNone/>
            </a:pPr>
            <a:r>
              <a:rPr lang="en-US" sz="2400" dirty="0" smtClean="0"/>
              <a:t>	</a:t>
            </a:r>
            <a:r>
              <a:rPr lang="en-US" sz="2400" b="1" dirty="0" smtClean="0"/>
              <a:t>Step 1</a:t>
            </a:r>
            <a:r>
              <a:rPr lang="en-US" sz="2400" dirty="0" smtClean="0"/>
              <a:t>. Assign a current in each circuit branch in an arbitrary 	      direction. </a:t>
            </a:r>
          </a:p>
          <a:p>
            <a:pPr algn="just">
              <a:buNone/>
            </a:pPr>
            <a:r>
              <a:rPr lang="en-US" sz="2400" b="1" dirty="0" smtClean="0"/>
              <a:t>	Step 2</a:t>
            </a:r>
            <a:r>
              <a:rPr lang="en-US" sz="2400" dirty="0" smtClean="0"/>
              <a:t>. Show the polarities of the resistor voltages according 	       to the assigned branch current directions. </a:t>
            </a:r>
          </a:p>
          <a:p>
            <a:pPr algn="just">
              <a:buNone/>
            </a:pPr>
            <a:r>
              <a:rPr lang="en-US" sz="2400" b="1" dirty="0" smtClean="0"/>
              <a:t>	Step 3</a:t>
            </a:r>
            <a:r>
              <a:rPr lang="en-US" sz="2400" dirty="0" smtClean="0"/>
              <a:t>. Apply Kirchhoff's voltage law around each closed loop  	      (algebraic sum of voltages is equal to zero). </a:t>
            </a:r>
          </a:p>
          <a:p>
            <a:pPr algn="just">
              <a:buNone/>
            </a:pPr>
            <a:r>
              <a:rPr lang="en-US" sz="2400" dirty="0" smtClean="0"/>
              <a:t>	</a:t>
            </a:r>
            <a:r>
              <a:rPr lang="en-US" sz="2400" b="1" dirty="0" smtClean="0"/>
              <a:t>Step 4</a:t>
            </a:r>
            <a:r>
              <a:rPr lang="en-US" sz="2400" dirty="0" smtClean="0"/>
              <a:t>. Apply Kirchhoff's current law at the minimum number 	     of nodes so that all branch currents are included 	  	     (algebraic sum of currents at a node equals zero). </a:t>
            </a:r>
          </a:p>
          <a:p>
            <a:pPr algn="just">
              <a:buNone/>
            </a:pPr>
            <a:r>
              <a:rPr lang="en-US" sz="2400" b="1" dirty="0" smtClean="0"/>
              <a:t>	Step 5</a:t>
            </a:r>
            <a:r>
              <a:rPr lang="en-US" sz="2400" dirty="0" smtClean="0"/>
              <a:t>. Solve the equations resulting from Steps 3 and 4 for 	      the branch current values. </a:t>
            </a:r>
          </a:p>
          <a:p>
            <a:pPr algn="just"/>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US" sz="2400" dirty="0" smtClean="0"/>
              <a:t>Third-order determinants can be evaluated by the expansion method. </a:t>
            </a:r>
            <a:endParaRPr lang="en-US" sz="2400" dirty="0"/>
          </a:p>
        </p:txBody>
      </p:sp>
      <p:sp>
        <p:nvSpPr>
          <p:cNvPr id="5" name="Rectangle 4"/>
          <p:cNvSpPr/>
          <p:nvPr/>
        </p:nvSpPr>
        <p:spPr>
          <a:xfrm>
            <a:off x="0" y="6488668"/>
            <a:ext cx="6554038" cy="369332"/>
          </a:xfrm>
          <a:prstGeom prst="rect">
            <a:avLst/>
          </a:prstGeom>
        </p:spPr>
        <p:txBody>
          <a:bodyPr wrap="none">
            <a:spAutoFit/>
          </a:bodyPr>
          <a:lstStyle/>
          <a:p>
            <a:r>
              <a:rPr lang="en-US" dirty="0" smtClean="0"/>
              <a:t>C.D=9 - 41 = -32, For I</a:t>
            </a:r>
            <a:r>
              <a:rPr lang="en-US" baseline="-25000" dirty="0" smtClean="0"/>
              <a:t>1</a:t>
            </a:r>
            <a:r>
              <a:rPr lang="en-US" dirty="0" smtClean="0"/>
              <a:t> :  Determinant = 179 - 79 = 100 ,  I</a:t>
            </a:r>
            <a:r>
              <a:rPr lang="en-US" baseline="-25000" dirty="0" smtClean="0"/>
              <a:t>1</a:t>
            </a:r>
            <a:r>
              <a:rPr lang="en-US" dirty="0" smtClean="0"/>
              <a:t>=-3.125 A  </a:t>
            </a:r>
            <a:endParaRPr lang="en-US" dirty="0"/>
          </a:p>
        </p:txBody>
      </p:sp>
      <p:sp>
        <p:nvSpPr>
          <p:cNvPr id="6" name="Content Placeholder 5"/>
          <p:cNvSpPr>
            <a:spLocks noGrp="1"/>
          </p:cNvSpPr>
          <p:nvPr>
            <p:ph idx="1"/>
          </p:nvPr>
        </p:nvSpPr>
        <p:spPr>
          <a:xfrm>
            <a:off x="-1219200" y="1371600"/>
            <a:ext cx="8229600" cy="4525963"/>
          </a:xfrm>
        </p:spPr>
        <p:txBody>
          <a:bodyPr>
            <a:normAutofit/>
          </a:bodyPr>
          <a:lstStyle/>
          <a:p>
            <a:pPr>
              <a:buNone/>
            </a:pPr>
            <a:r>
              <a:rPr lang="de-DE" sz="2400" dirty="0" smtClean="0"/>
              <a:t>			1I</a:t>
            </a:r>
            <a:r>
              <a:rPr lang="de-DE" sz="2400" baseline="-25000" dirty="0" smtClean="0"/>
              <a:t>1</a:t>
            </a:r>
            <a:r>
              <a:rPr lang="de-DE" sz="2400" dirty="0" smtClean="0"/>
              <a:t> + 3l</a:t>
            </a:r>
            <a:r>
              <a:rPr lang="de-DE" sz="2400" baseline="-25000" dirty="0" smtClean="0"/>
              <a:t>2</a:t>
            </a:r>
            <a:r>
              <a:rPr lang="de-DE" sz="2400" dirty="0" smtClean="0"/>
              <a:t> – 2I</a:t>
            </a:r>
            <a:r>
              <a:rPr lang="de-DE" sz="2400" baseline="-25000" dirty="0" smtClean="0"/>
              <a:t>3</a:t>
            </a:r>
            <a:r>
              <a:rPr lang="de-DE" sz="2400" dirty="0" smtClean="0"/>
              <a:t> = 7 </a:t>
            </a:r>
          </a:p>
          <a:p>
            <a:pPr>
              <a:buNone/>
            </a:pPr>
            <a:r>
              <a:rPr lang="de-DE" sz="2400" dirty="0" smtClean="0"/>
              <a:t>			0l</a:t>
            </a:r>
            <a:r>
              <a:rPr lang="de-DE" sz="2400" baseline="-25000" dirty="0" smtClean="0"/>
              <a:t>1</a:t>
            </a:r>
            <a:r>
              <a:rPr lang="de-DE" sz="2400" dirty="0" smtClean="0"/>
              <a:t> + 4l</a:t>
            </a:r>
            <a:r>
              <a:rPr lang="de-DE" sz="2400" baseline="-25000" dirty="0" smtClean="0"/>
              <a:t>2</a:t>
            </a:r>
            <a:r>
              <a:rPr lang="de-DE" sz="2400" dirty="0" smtClean="0"/>
              <a:t> + 1I</a:t>
            </a:r>
            <a:r>
              <a:rPr lang="de-DE" sz="2400" baseline="-25000" dirty="0" smtClean="0"/>
              <a:t>3</a:t>
            </a:r>
            <a:r>
              <a:rPr lang="de-DE" sz="2400" dirty="0" smtClean="0"/>
              <a:t> = 8 </a:t>
            </a:r>
          </a:p>
          <a:p>
            <a:pPr>
              <a:buNone/>
            </a:pPr>
            <a:r>
              <a:rPr lang="de-DE" sz="2400" dirty="0" smtClean="0"/>
              <a:t>   		            -5I</a:t>
            </a:r>
            <a:r>
              <a:rPr lang="de-DE" sz="2400" baseline="-25000" dirty="0" smtClean="0"/>
              <a:t>1</a:t>
            </a:r>
            <a:r>
              <a:rPr lang="de-DE" sz="2400" dirty="0" smtClean="0"/>
              <a:t> + 1l</a:t>
            </a:r>
            <a:r>
              <a:rPr lang="de-DE" sz="2400" baseline="-25000" dirty="0" smtClean="0"/>
              <a:t>2</a:t>
            </a:r>
            <a:r>
              <a:rPr lang="de-DE" sz="2400" dirty="0" smtClean="0"/>
              <a:t> + 6I</a:t>
            </a:r>
            <a:r>
              <a:rPr lang="de-DE" sz="2400" baseline="-25000" dirty="0" smtClean="0"/>
              <a:t>3</a:t>
            </a:r>
            <a:r>
              <a:rPr lang="de-DE" sz="2400" dirty="0" smtClean="0"/>
              <a:t> = 9 </a:t>
            </a:r>
          </a:p>
          <a:p>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86200" y="304800"/>
            <a:ext cx="5029200" cy="1569660"/>
          </a:xfrm>
          <a:prstGeom prst="rect">
            <a:avLst/>
          </a:prstGeom>
        </p:spPr>
        <p:txBody>
          <a:bodyPr wrap="square">
            <a:spAutoFit/>
          </a:bodyPr>
          <a:lstStyle/>
          <a:p>
            <a:pPr>
              <a:buNone/>
            </a:pPr>
            <a:r>
              <a:rPr lang="de-DE" sz="2400" dirty="0" smtClean="0"/>
              <a:t>			1I</a:t>
            </a:r>
            <a:r>
              <a:rPr lang="de-DE" sz="2400" baseline="-25000" dirty="0" smtClean="0"/>
              <a:t>1</a:t>
            </a:r>
            <a:r>
              <a:rPr lang="de-DE" sz="2400" dirty="0" smtClean="0"/>
              <a:t> + 3l</a:t>
            </a:r>
            <a:r>
              <a:rPr lang="de-DE" sz="2400" baseline="-25000" dirty="0" smtClean="0"/>
              <a:t>2</a:t>
            </a:r>
            <a:r>
              <a:rPr lang="de-DE" sz="2400" dirty="0" smtClean="0"/>
              <a:t> – 2I</a:t>
            </a:r>
            <a:r>
              <a:rPr lang="de-DE" sz="2400" baseline="-25000" dirty="0" smtClean="0"/>
              <a:t>3</a:t>
            </a:r>
            <a:r>
              <a:rPr lang="de-DE" sz="2400" dirty="0" smtClean="0"/>
              <a:t> = 7 </a:t>
            </a:r>
          </a:p>
          <a:p>
            <a:pPr>
              <a:buNone/>
            </a:pPr>
            <a:r>
              <a:rPr lang="de-DE" sz="2400" dirty="0" smtClean="0"/>
              <a:t>			0l</a:t>
            </a:r>
            <a:r>
              <a:rPr lang="de-DE" sz="2400" baseline="-25000" dirty="0" smtClean="0"/>
              <a:t>1</a:t>
            </a:r>
            <a:r>
              <a:rPr lang="de-DE" sz="2400" dirty="0" smtClean="0"/>
              <a:t> + 4l</a:t>
            </a:r>
            <a:r>
              <a:rPr lang="de-DE" sz="2400" baseline="-25000" dirty="0" smtClean="0"/>
              <a:t>2</a:t>
            </a:r>
            <a:r>
              <a:rPr lang="de-DE" sz="2400" dirty="0" smtClean="0"/>
              <a:t> + 1I</a:t>
            </a:r>
            <a:r>
              <a:rPr lang="de-DE" sz="2400" baseline="-25000" dirty="0" smtClean="0"/>
              <a:t>3</a:t>
            </a:r>
            <a:r>
              <a:rPr lang="de-DE" sz="2400" dirty="0" smtClean="0"/>
              <a:t> = 8 </a:t>
            </a:r>
          </a:p>
          <a:p>
            <a:pPr>
              <a:buNone/>
            </a:pPr>
            <a:r>
              <a:rPr lang="de-DE" sz="2400" dirty="0" smtClean="0"/>
              <a:t>   		            -5I</a:t>
            </a:r>
            <a:r>
              <a:rPr lang="de-DE" sz="2400" baseline="-25000" dirty="0" smtClean="0"/>
              <a:t>1</a:t>
            </a:r>
            <a:r>
              <a:rPr lang="de-DE" sz="2400" dirty="0" smtClean="0"/>
              <a:t> + 1l</a:t>
            </a:r>
            <a:r>
              <a:rPr lang="de-DE" sz="2400" baseline="-25000" dirty="0" smtClean="0"/>
              <a:t>2</a:t>
            </a:r>
            <a:r>
              <a:rPr lang="de-DE" sz="2400" dirty="0" smtClean="0"/>
              <a:t> + 6I</a:t>
            </a:r>
            <a:r>
              <a:rPr lang="de-DE" sz="2400" baseline="-25000" dirty="0" smtClean="0"/>
              <a:t>3</a:t>
            </a:r>
            <a:r>
              <a:rPr lang="de-DE" sz="2400" dirty="0" smtClean="0"/>
              <a:t> = 9 </a:t>
            </a:r>
          </a:p>
          <a:p>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	</a:t>
            </a:r>
            <a:r>
              <a:rPr lang="en-US" sz="1800" dirty="0" smtClean="0"/>
              <a:t>Use the branch current method to find each branch current.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cstate="print"/>
          <a:srcRect/>
          <a:stretch>
            <a:fillRect/>
          </a:stretch>
        </p:blipFill>
        <p:spPr bwMode="auto">
          <a:xfrm>
            <a:off x="4343400" y="1066800"/>
            <a:ext cx="4531454" cy="2043112"/>
          </a:xfrm>
          <a:prstGeom prst="rect">
            <a:avLst/>
          </a:prstGeom>
          <a:noFill/>
          <a:ln w="9525">
            <a:noFill/>
            <a:miter lim="800000"/>
            <a:headEnd/>
            <a:tailEnd/>
          </a:ln>
        </p:spPr>
      </p:pic>
      <p:sp>
        <p:nvSpPr>
          <p:cNvPr id="5" name="Rectangle 4"/>
          <p:cNvSpPr/>
          <p:nvPr/>
        </p:nvSpPr>
        <p:spPr>
          <a:xfrm>
            <a:off x="0" y="6488668"/>
            <a:ext cx="3881319" cy="369332"/>
          </a:xfrm>
          <a:prstGeom prst="rect">
            <a:avLst/>
          </a:prstGeom>
        </p:spPr>
        <p:txBody>
          <a:bodyPr wrap="none">
            <a:spAutoFit/>
          </a:bodyPr>
          <a:lstStyle/>
          <a:p>
            <a:r>
              <a:rPr lang="pt-BR" dirty="0" smtClean="0"/>
              <a:t>I1 = 13.9 mA, I2= 15.8 mA, I3= 1.87 mA </a:t>
            </a:r>
            <a:endParaRPr lang="pt-B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6488668"/>
            <a:ext cx="3881319" cy="369332"/>
          </a:xfrm>
          <a:prstGeom prst="rect">
            <a:avLst/>
          </a:prstGeom>
        </p:spPr>
        <p:txBody>
          <a:bodyPr wrap="none">
            <a:spAutoFit/>
          </a:bodyPr>
          <a:lstStyle/>
          <a:p>
            <a:r>
              <a:rPr lang="pt-BR" dirty="0" smtClean="0"/>
              <a:t>I1 = 13.9 mA, I2= 15.8 mA, I3= 1.87 mA </a:t>
            </a:r>
            <a:endParaRPr lang="pt-B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LOOP CURRENT METHOD </a:t>
            </a:r>
            <a:br>
              <a:rPr lang="en-US" sz="3600" b="1" dirty="0" smtClean="0">
                <a:solidFill>
                  <a:schemeClr val="tx2"/>
                </a:solidFill>
              </a:rPr>
            </a:br>
            <a:endParaRPr lang="en-US" sz="3600" b="1" dirty="0">
              <a:solidFill>
                <a:schemeClr val="tx2"/>
              </a:solidFill>
            </a:endParaRPr>
          </a:p>
        </p:txBody>
      </p:sp>
      <p:sp>
        <p:nvSpPr>
          <p:cNvPr id="3" name="Content Placeholder 2"/>
          <p:cNvSpPr>
            <a:spLocks noGrp="1"/>
          </p:cNvSpPr>
          <p:nvPr>
            <p:ph idx="1"/>
          </p:nvPr>
        </p:nvSpPr>
        <p:spPr/>
        <p:txBody>
          <a:bodyPr>
            <a:noAutofit/>
          </a:bodyPr>
          <a:lstStyle/>
          <a:p>
            <a:pPr algn="just">
              <a:buNone/>
            </a:pPr>
            <a:r>
              <a:rPr lang="en-US" sz="2800" dirty="0" smtClean="0"/>
              <a:t>	In the loop current method (also known as the mesh current method), we will work with loop currents instead of branch currents. An ammeter placed in a given branch will measure the branch current. Unlike branch currents, loop currents are mathematical quantities, rather than actual physical currents, that are used to make circuit analysis somewhat easier than with the branch current method. </a:t>
            </a:r>
          </a:p>
          <a:p>
            <a:pPr algn="just"/>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LOOP CURRENT METHOD </a:t>
            </a:r>
            <a:br>
              <a:rPr lang="en-US" sz="3600" b="1" dirty="0" smtClean="0">
                <a:solidFill>
                  <a:schemeClr val="tx2"/>
                </a:solidFill>
              </a:rPr>
            </a:br>
            <a:endParaRPr lang="en-US" sz="3600" dirty="0"/>
          </a:p>
        </p:txBody>
      </p:sp>
      <p:sp>
        <p:nvSpPr>
          <p:cNvPr id="3" name="Content Placeholder 2"/>
          <p:cNvSpPr>
            <a:spLocks noGrp="1"/>
          </p:cNvSpPr>
          <p:nvPr>
            <p:ph idx="1"/>
          </p:nvPr>
        </p:nvSpPr>
        <p:spPr>
          <a:xfrm>
            <a:off x="304800" y="1447800"/>
            <a:ext cx="8229600" cy="4525963"/>
          </a:xfrm>
        </p:spPr>
        <p:txBody>
          <a:bodyPr>
            <a:noAutofit/>
          </a:bodyPr>
          <a:lstStyle/>
          <a:p>
            <a:pPr algn="just">
              <a:buNone/>
            </a:pPr>
            <a:r>
              <a:rPr lang="en-US" sz="2400" dirty="0" smtClean="0"/>
              <a:t>The following are the general steps used in applying the branch current method</a:t>
            </a:r>
            <a:endParaRPr lang="en-US" sz="2400" b="1" dirty="0" smtClean="0"/>
          </a:p>
          <a:p>
            <a:pPr algn="just">
              <a:buNone/>
            </a:pPr>
            <a:r>
              <a:rPr lang="en-US" sz="2400" b="1" dirty="0" smtClean="0"/>
              <a:t>Step 1</a:t>
            </a:r>
            <a:r>
              <a:rPr lang="en-US" sz="2400" dirty="0" smtClean="0"/>
              <a:t>.</a:t>
            </a:r>
          </a:p>
          <a:p>
            <a:pPr algn="just">
              <a:buNone/>
            </a:pPr>
            <a:r>
              <a:rPr lang="en-US" sz="2400" dirty="0" smtClean="0"/>
              <a:t>	Although direction of an assigned loop current is arbitrary, we will assign a current in the clockwise (CW) direction around each nonredundant closed loop, for consistency. This may not be the actual current direction, but it does not matter. The number of loop-current assignments must be sufficient to include current through all components in the circuit. </a:t>
            </a:r>
          </a:p>
          <a:p>
            <a:pPr algn="just">
              <a:buNone/>
            </a:pPr>
            <a:r>
              <a:rPr lang="en-US" sz="2400" b="1" dirty="0" smtClean="0"/>
              <a:t>Step 2.</a:t>
            </a:r>
            <a:r>
              <a:rPr lang="en-US" sz="2400" dirty="0" smtClean="0"/>
              <a:t> </a:t>
            </a:r>
          </a:p>
          <a:p>
            <a:pPr algn="just">
              <a:buNone/>
            </a:pPr>
            <a:r>
              <a:rPr lang="en-US" sz="2400" dirty="0" smtClean="0"/>
              <a:t>	Indicate the voltage drop polarities in each loop based on the assigned current directions.</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LOOP CURRENT METHOD </a:t>
            </a:r>
            <a:br>
              <a:rPr lang="en-US" sz="3600" b="1" dirty="0" smtClean="0">
                <a:solidFill>
                  <a:schemeClr val="tx2"/>
                </a:solidFill>
              </a:rPr>
            </a:br>
            <a:endParaRPr lang="en-US" sz="3600" dirty="0"/>
          </a:p>
        </p:txBody>
      </p:sp>
      <p:sp>
        <p:nvSpPr>
          <p:cNvPr id="3" name="Content Placeholder 2"/>
          <p:cNvSpPr>
            <a:spLocks noGrp="1"/>
          </p:cNvSpPr>
          <p:nvPr>
            <p:ph idx="1"/>
          </p:nvPr>
        </p:nvSpPr>
        <p:spPr/>
        <p:txBody>
          <a:bodyPr>
            <a:normAutofit/>
          </a:bodyPr>
          <a:lstStyle/>
          <a:p>
            <a:pPr algn="just">
              <a:buNone/>
            </a:pPr>
            <a:r>
              <a:rPr lang="en-US" sz="2400" b="1" dirty="0" smtClean="0"/>
              <a:t>Step 3.</a:t>
            </a:r>
          </a:p>
          <a:p>
            <a:pPr algn="just">
              <a:buNone/>
            </a:pPr>
            <a:r>
              <a:rPr lang="en-US" sz="2400" dirty="0" smtClean="0"/>
              <a:t>	 Apply Kirchhoff's voltage law around each closed loop. When more than one loop current passes through a component, include its voltage drop. This results in one equation for each loop. </a:t>
            </a:r>
          </a:p>
          <a:p>
            <a:pPr algn="just">
              <a:buNone/>
            </a:pPr>
            <a:r>
              <a:rPr lang="en-US" sz="2400" b="1" dirty="0" smtClean="0"/>
              <a:t>Step 4</a:t>
            </a:r>
            <a:r>
              <a:rPr lang="en-US" sz="2400" dirty="0" smtClean="0"/>
              <a:t>.</a:t>
            </a:r>
          </a:p>
          <a:p>
            <a:pPr algn="just">
              <a:buNone/>
            </a:pPr>
            <a:r>
              <a:rPr lang="en-US" sz="2400" dirty="0" smtClean="0"/>
              <a:t> 	Using substitution or determinants, solve the resulting equations for the loop currents.</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209800" y="685800"/>
            <a:ext cx="4920217" cy="2084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800" dirty="0" smtClean="0"/>
              <a:t>Using the loop current method, find the branch currents in the following Figure.</a:t>
            </a:r>
            <a:endParaRPr lang="en-US" sz="1800"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srcRect/>
          <a:stretch>
            <a:fillRect/>
          </a:stretch>
        </p:blipFill>
        <p:spPr bwMode="auto">
          <a:xfrm>
            <a:off x="4876800" y="1371600"/>
            <a:ext cx="3753244" cy="1785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For the circuit in the Figure , find the loop currents. Use the loop currents to solve for </a:t>
            </a:r>
            <a:br>
              <a:rPr lang="en-US" sz="1800" dirty="0" smtClean="0"/>
            </a:br>
            <a:r>
              <a:rPr lang="en-US" sz="1800" dirty="0" smtClean="0"/>
              <a:t>the current in each resistor (branch current).</a:t>
            </a:r>
            <a:endParaRPr lang="en-US" sz="1800"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5257800" y="1371600"/>
            <a:ext cx="3416300" cy="24549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For the circuit in the Figure , find the loop currents. Use the loop currents to solve for </a:t>
            </a:r>
            <a:br>
              <a:rPr lang="en-US" sz="1800" dirty="0" smtClean="0"/>
            </a:br>
            <a:r>
              <a:rPr lang="en-US" sz="1800" dirty="0" smtClean="0"/>
              <a:t>the current in each resistor (branch current).</a:t>
            </a:r>
            <a:endParaRPr lang="en-US" sz="18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cstate="print"/>
          <a:srcRect/>
          <a:stretch>
            <a:fillRect/>
          </a:stretch>
        </p:blipFill>
        <p:spPr bwMode="auto">
          <a:xfrm>
            <a:off x="5638800" y="1371600"/>
            <a:ext cx="3111500" cy="22094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NODE VOLTAGE METHOD </a:t>
            </a:r>
            <a:br>
              <a:rPr lang="en-US" sz="3600" b="1" dirty="0" smtClean="0">
                <a:solidFill>
                  <a:schemeClr val="tx2"/>
                </a:solidFill>
              </a:rPr>
            </a:b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800" dirty="0" smtClean="0"/>
              <a:t>	Another method of analysis of multiple-loop circuits is called the node voltage method. It is based on finding the voltages at each node in the circuit using Kirchhoff's current law. Recall that a node is the junction of two or more components. </a:t>
            </a:r>
          </a:p>
          <a:p>
            <a:pPr algn="just"/>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NODE VOLTAGE METHOD </a:t>
            </a:r>
            <a:br>
              <a:rPr lang="en-US" sz="3600" b="1" dirty="0" smtClean="0">
                <a:solidFill>
                  <a:schemeClr val="tx2"/>
                </a:solidFill>
              </a:rPr>
            </a:br>
            <a:endParaRPr lang="en-US" sz="3600" dirty="0"/>
          </a:p>
        </p:txBody>
      </p:sp>
      <p:sp>
        <p:nvSpPr>
          <p:cNvPr id="3" name="Content Placeholder 2"/>
          <p:cNvSpPr>
            <a:spLocks noGrp="1"/>
          </p:cNvSpPr>
          <p:nvPr>
            <p:ph idx="1"/>
          </p:nvPr>
        </p:nvSpPr>
        <p:spPr>
          <a:xfrm>
            <a:off x="304800" y="1600200"/>
            <a:ext cx="8534400" cy="5029200"/>
          </a:xfrm>
        </p:spPr>
        <p:txBody>
          <a:bodyPr>
            <a:noAutofit/>
          </a:bodyPr>
          <a:lstStyle/>
          <a:p>
            <a:pPr>
              <a:buNone/>
            </a:pPr>
            <a:r>
              <a:rPr lang="en-US" sz="2400" dirty="0" smtClean="0"/>
              <a:t>	The general steps for the node voltage method of circuit analysis are as follows: </a:t>
            </a:r>
            <a:br>
              <a:rPr lang="en-US" sz="2400" dirty="0" smtClean="0"/>
            </a:br>
            <a:endParaRPr lang="en-US" sz="2400" dirty="0" smtClean="0"/>
          </a:p>
          <a:p>
            <a:pPr algn="just">
              <a:buNone/>
            </a:pPr>
            <a:r>
              <a:rPr lang="en-US" sz="2400" b="1" dirty="0" smtClean="0"/>
              <a:t>Step 1. </a:t>
            </a:r>
          </a:p>
          <a:p>
            <a:pPr algn="just">
              <a:buNone/>
            </a:pPr>
            <a:r>
              <a:rPr lang="en-US" sz="2400" dirty="0" smtClean="0"/>
              <a:t>	Determine the number of nodes. </a:t>
            </a:r>
          </a:p>
          <a:p>
            <a:pPr algn="just">
              <a:buNone/>
            </a:pPr>
            <a:endParaRPr lang="en-US" sz="2400" dirty="0" smtClean="0"/>
          </a:p>
          <a:p>
            <a:pPr algn="just">
              <a:buNone/>
            </a:pPr>
            <a:r>
              <a:rPr lang="en-US" sz="2400" b="1" dirty="0" smtClean="0"/>
              <a:t>Step 2.</a:t>
            </a:r>
          </a:p>
          <a:p>
            <a:pPr algn="just">
              <a:buNone/>
            </a:pPr>
            <a:r>
              <a:rPr lang="en-US" sz="2400" dirty="0" smtClean="0"/>
              <a:t>	 Select one node as a reference. All voltages will be relative to the reference node. Assign voltage designations to each node where the voltage is unknown. </a:t>
            </a:r>
          </a:p>
          <a:p>
            <a:pPr algn="just"/>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NODE VOLTAGE METHOD </a:t>
            </a:r>
            <a:br>
              <a:rPr lang="en-US" sz="3600" b="1" dirty="0" smtClean="0">
                <a:solidFill>
                  <a:schemeClr val="tx2"/>
                </a:solidFill>
              </a:rPr>
            </a:br>
            <a:endParaRPr lang="en-US" sz="3600" dirty="0"/>
          </a:p>
        </p:txBody>
      </p:sp>
      <p:sp>
        <p:nvSpPr>
          <p:cNvPr id="3" name="Content Placeholder 2"/>
          <p:cNvSpPr>
            <a:spLocks noGrp="1"/>
          </p:cNvSpPr>
          <p:nvPr>
            <p:ph idx="1"/>
          </p:nvPr>
        </p:nvSpPr>
        <p:spPr>
          <a:xfrm>
            <a:off x="457200" y="1371600"/>
            <a:ext cx="8229600" cy="4525963"/>
          </a:xfrm>
        </p:spPr>
        <p:txBody>
          <a:bodyPr>
            <a:noAutofit/>
          </a:bodyPr>
          <a:lstStyle/>
          <a:p>
            <a:pPr algn="just">
              <a:buNone/>
            </a:pPr>
            <a:r>
              <a:rPr lang="en-US" sz="2400" b="1" dirty="0" smtClean="0"/>
              <a:t>Step 3.</a:t>
            </a:r>
          </a:p>
          <a:p>
            <a:pPr algn="just">
              <a:buNone/>
            </a:pPr>
            <a:r>
              <a:rPr lang="en-US" sz="2400" dirty="0" smtClean="0"/>
              <a:t>	 Assign currents at each node where the voltage is unknown, except at the reference node. The directions are arbitrary. </a:t>
            </a:r>
          </a:p>
          <a:p>
            <a:pPr algn="just">
              <a:buNone/>
            </a:pPr>
            <a:endParaRPr lang="en-US" sz="2400" dirty="0" smtClean="0"/>
          </a:p>
          <a:p>
            <a:pPr algn="just">
              <a:buNone/>
            </a:pPr>
            <a:r>
              <a:rPr lang="en-US" sz="2400" b="1" dirty="0" smtClean="0"/>
              <a:t>Step 4.</a:t>
            </a:r>
          </a:p>
          <a:p>
            <a:pPr algn="just">
              <a:buNone/>
            </a:pPr>
            <a:r>
              <a:rPr lang="en-US" sz="2400" dirty="0" smtClean="0"/>
              <a:t>	 Apply Kirchhoff's current law to each node where currents are assigned. </a:t>
            </a:r>
          </a:p>
          <a:p>
            <a:pPr algn="just">
              <a:buNone/>
            </a:pPr>
            <a:endParaRPr lang="en-US" sz="2400" dirty="0" smtClean="0"/>
          </a:p>
          <a:p>
            <a:pPr algn="just">
              <a:buNone/>
            </a:pPr>
            <a:r>
              <a:rPr lang="en-US" sz="2400" b="1" dirty="0" smtClean="0"/>
              <a:t>Step 5.</a:t>
            </a:r>
          </a:p>
          <a:p>
            <a:pPr algn="just">
              <a:buNone/>
            </a:pPr>
            <a:r>
              <a:rPr lang="en-US" sz="2400" dirty="0" smtClean="0"/>
              <a:t>	 Express the current equations in terms of voltages, and solve the equations for the unknown node voltages using Ohm's law. </a:t>
            </a:r>
          </a:p>
          <a:p>
            <a:pPr algn="just"/>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cstate="print"/>
          <a:srcRect/>
          <a:stretch>
            <a:fillRect/>
          </a:stretch>
        </p:blipFill>
        <p:spPr bwMode="auto">
          <a:xfrm>
            <a:off x="2362200" y="838200"/>
            <a:ext cx="4430746" cy="2586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800" dirty="0" smtClean="0"/>
              <a:t>Find the node voltage VA in the following Figure and determine the branch currents.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4800600" y="1371600"/>
            <a:ext cx="3776564" cy="2027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For the circuit in the following Figure, find the node voltages at node B and node C. Node D is the reference, and node A has the same voltage as the source. Use the results to calculate the current in each resistor.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5480292" y="1447800"/>
            <a:ext cx="3392246" cy="252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dirty="0" smtClean="0"/>
              <a:t>The circuit in the following Figure  has already solved with Loop Current Method. </a:t>
            </a:r>
            <a:br>
              <a:rPr lang="en-US" sz="1800" dirty="0" smtClean="0"/>
            </a:br>
            <a:r>
              <a:rPr lang="en-US" sz="1800" dirty="0" smtClean="0"/>
              <a:t>(a) Solve for the voltage across R L using node analysis. </a:t>
            </a:r>
            <a:br>
              <a:rPr lang="en-US" sz="1800" dirty="0" smtClean="0"/>
            </a:br>
            <a:r>
              <a:rPr lang="en-US" sz="1800" dirty="0" smtClean="0"/>
              <a:t>(b) Find the effect on the load voltage when the load resistor is changed to 15 k</a:t>
            </a:r>
            <a:r>
              <a:rPr lang="el-GR" sz="1800" dirty="0" smtClean="0"/>
              <a:t>Ω</a:t>
            </a:r>
            <a:r>
              <a:rPr lang="en-US" sz="1800" dirty="0" smtClean="0"/>
              <a:t> </a:t>
            </a:r>
            <a:br>
              <a:rPr lang="en-US" sz="1800" dirty="0" smtClean="0"/>
            </a:br>
            <a:endParaRPr lang="en-US" sz="1800"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5181600" y="1524000"/>
            <a:ext cx="3529013" cy="24414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TotalTime>
  <Words>270</Words>
  <Application>Microsoft Office PowerPoint</Application>
  <PresentationFormat>On-screen Show (4:3)</PresentationFormat>
  <Paragraphs>72</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Previous Lecture 21</vt:lpstr>
      <vt:lpstr>BRANCH, LOOP, AND NODE ANALYSES  </vt:lpstr>
      <vt:lpstr>BRANCH CURRENT METHOD</vt:lpstr>
      <vt:lpstr>Electric Circuit Terminologies</vt:lpstr>
      <vt:lpstr>BRANCH CURRENT METHOD</vt:lpstr>
      <vt:lpstr>Third-order determinants can be evaluated by the expansion method. </vt:lpstr>
      <vt:lpstr>Slide 7</vt:lpstr>
      <vt:lpstr> Use the branch current method to find each branch current.  </vt:lpstr>
      <vt:lpstr>Slide 9</vt:lpstr>
      <vt:lpstr>Slide 10</vt:lpstr>
      <vt:lpstr> LOOP CURRENT METHOD  </vt:lpstr>
      <vt:lpstr> LOOP CURRENT METHOD  </vt:lpstr>
      <vt:lpstr> LOOP CURRENT METHOD  </vt:lpstr>
      <vt:lpstr>Slide 14</vt:lpstr>
      <vt:lpstr>Using the loop current method, find the branch currents in the following Figure.</vt:lpstr>
      <vt:lpstr>Slide 16</vt:lpstr>
      <vt:lpstr>For the circuit in the Figure , find the loop currents. Use the loop currents to solve for  the current in each resistor (branch current).</vt:lpstr>
      <vt:lpstr>Slide 18</vt:lpstr>
      <vt:lpstr>Slide 19</vt:lpstr>
      <vt:lpstr>For the circuit in the Figure , find the loop currents. Use the loop currents to solve for  the current in each resistor (branch current).</vt:lpstr>
      <vt:lpstr>Slide 21</vt:lpstr>
      <vt:lpstr> NODE VOLTAGE METHOD  </vt:lpstr>
      <vt:lpstr> NODE VOLTAGE METHOD  </vt:lpstr>
      <vt:lpstr> NODE VOLTAGE METHOD  </vt:lpstr>
      <vt:lpstr>Slide 25</vt:lpstr>
      <vt:lpstr>Find the node voltage VA in the following Figure and determine the branch currents.  </vt:lpstr>
      <vt:lpstr>Slide 27</vt:lpstr>
      <vt:lpstr>For the circuit in the following Figure, find the node voltages at node B and node C. Node D is the reference, and node A has the same voltage as the source. Use the results to calculate the current in each resistor.   </vt:lpstr>
      <vt:lpstr>Slide 29</vt:lpstr>
      <vt:lpstr>Slide 30</vt:lpstr>
      <vt:lpstr>The circuit in the following Figure  has already solved with Loop Current Method.  (a) Solve for the voltage across R L using node analysis.  (b) Find the effect on the load voltage when the load resistor is changed to 15 kΩ  </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 CURRENT METHOD</dc:title>
  <dc:creator>Aadil</dc:creator>
  <cp:lastModifiedBy>NTS</cp:lastModifiedBy>
  <cp:revision>96</cp:revision>
  <dcterms:created xsi:type="dcterms:W3CDTF">2006-08-16T00:00:00Z</dcterms:created>
  <dcterms:modified xsi:type="dcterms:W3CDTF">2012-07-25T09:47:31Z</dcterms:modified>
</cp:coreProperties>
</file>