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1" r:id="rId2"/>
    <p:sldId id="256" r:id="rId3"/>
    <p:sldId id="257" r:id="rId4"/>
    <p:sldId id="258" r:id="rId5"/>
    <p:sldId id="259" r:id="rId6"/>
    <p:sldId id="260" r:id="rId7"/>
    <p:sldId id="261" r:id="rId8"/>
    <p:sldId id="262" r:id="rId9"/>
    <p:sldId id="263" r:id="rId10"/>
    <p:sldId id="264" r:id="rId11"/>
    <p:sldId id="265" r:id="rId12"/>
    <p:sldId id="269" r:id="rId13"/>
    <p:sldId id="282" r:id="rId14"/>
    <p:sldId id="270" r:id="rId15"/>
    <p:sldId id="283" r:id="rId16"/>
    <p:sldId id="266" r:id="rId17"/>
    <p:sldId id="267" r:id="rId18"/>
    <p:sldId id="268" r:id="rId19"/>
    <p:sldId id="284" r:id="rId20"/>
    <p:sldId id="271" r:id="rId21"/>
    <p:sldId id="272" r:id="rId22"/>
    <p:sldId id="273" r:id="rId23"/>
    <p:sldId id="274" r:id="rId24"/>
    <p:sldId id="275" r:id="rId25"/>
    <p:sldId id="276" r:id="rId26"/>
    <p:sldId id="277" r:id="rId27"/>
    <p:sldId id="278" r:id="rId28"/>
    <p:sldId id="279" r:id="rId29"/>
    <p:sldId id="280"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7/24/2012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pPr/>
              <a:t>7/24/2012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7/24/2012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7/24/2012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7/24/2012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7/24/2012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7/24/2012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7/24/2012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7.xml"/><Relationship Id="rId1" Type="http://schemas.openxmlformats.org/officeDocument/2006/relationships/vmlDrawing" Target="../drawings/vmlDrawing2.vml"/><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slideLayout" Target="../slideLayouts/slideLayout7.xml"/><Relationship Id="rId1" Type="http://schemas.openxmlformats.org/officeDocument/2006/relationships/vmlDrawing" Target="../drawings/vmlDrawing3.vml"/><Relationship Id="rId5" Type="http://schemas.openxmlformats.org/officeDocument/2006/relationships/image" Target="../media/image3.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slideLayout" Target="../slideLayouts/slideLayout7.xml"/><Relationship Id="rId1" Type="http://schemas.openxmlformats.org/officeDocument/2006/relationships/vmlDrawing" Target="../drawings/vmlDrawing4.vml"/><Relationship Id="rId4" Type="http://schemas.openxmlformats.org/officeDocument/2006/relationships/image" Target="../media/image7.pn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Layout" Target="../slideLayouts/slideLayout7.xml"/><Relationship Id="rId1" Type="http://schemas.openxmlformats.org/officeDocument/2006/relationships/vmlDrawing" Target="../drawings/vmlDrawing5.v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0.png"/><Relationship Id="rId5" Type="http://schemas.openxmlformats.org/officeDocument/2006/relationships/image" Target="../media/image16.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12.vml"/></Relationships>
</file>

<file path=ppt/slides/_rels/slide1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image" Target="../media/image24.png"/></Relationships>
</file>

<file path=ppt/slides/_rels/slide1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Previous Lectures 16-20</a:t>
            </a:r>
            <a:endParaRPr lang="en-US" sz="3600" b="1" dirty="0">
              <a:solidFill>
                <a:schemeClr val="tx2"/>
              </a:solidFill>
            </a:endParaRPr>
          </a:p>
        </p:txBody>
      </p:sp>
      <p:sp>
        <p:nvSpPr>
          <p:cNvPr id="3" name="Content Placeholder 2"/>
          <p:cNvSpPr>
            <a:spLocks noGrp="1"/>
          </p:cNvSpPr>
          <p:nvPr>
            <p:ph idx="1"/>
          </p:nvPr>
        </p:nvSpPr>
        <p:spPr/>
        <p:txBody>
          <a:bodyPr/>
          <a:lstStyle/>
          <a:p>
            <a:r>
              <a:rPr lang="en-US" dirty="0" smtClean="0"/>
              <a:t>Source Conversions </a:t>
            </a:r>
          </a:p>
          <a:p>
            <a:r>
              <a:rPr lang="en-US" dirty="0" smtClean="0"/>
              <a:t>The Superposition Theorem </a:t>
            </a:r>
          </a:p>
          <a:p>
            <a:r>
              <a:rPr lang="en-US" dirty="0" smtClean="0"/>
              <a:t>Thevenin's Theorem </a:t>
            </a:r>
          </a:p>
          <a:p>
            <a:r>
              <a:rPr lang="en-US" dirty="0" smtClean="0"/>
              <a:t>Norton's Theorem </a:t>
            </a:r>
          </a:p>
          <a:p>
            <a:r>
              <a:rPr lang="en-US" dirty="0" smtClean="0"/>
              <a:t>Maximum Power Transfer Theorem </a:t>
            </a:r>
          </a:p>
          <a:p>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1143000"/>
          </a:xfrm>
        </p:spPr>
        <p:txBody>
          <a:bodyPr>
            <a:noAutofit/>
          </a:bodyPr>
          <a:lstStyle/>
          <a:p>
            <a:r>
              <a:rPr lang="en-US" sz="3200" b="1" dirty="0" smtClean="0">
                <a:solidFill>
                  <a:schemeClr val="tx2"/>
                </a:solidFill>
              </a:rPr>
              <a:t>DELTA-TO-WYE (∆-TO-Y) AND WYE-TO-DELTA (Y-TO-∆) CONVERSIONS</a:t>
            </a:r>
            <a:endParaRPr lang="en-US" sz="3200" b="1" dirty="0">
              <a:solidFill>
                <a:schemeClr val="tx2"/>
              </a:solidFill>
            </a:endParaRPr>
          </a:p>
        </p:txBody>
      </p:sp>
      <p:sp>
        <p:nvSpPr>
          <p:cNvPr id="3" name="Content Placeholder 2"/>
          <p:cNvSpPr>
            <a:spLocks noGrp="1"/>
          </p:cNvSpPr>
          <p:nvPr>
            <p:ph idx="1"/>
          </p:nvPr>
        </p:nvSpPr>
        <p:spPr>
          <a:xfrm>
            <a:off x="457200" y="1905000"/>
            <a:ext cx="8229600" cy="4525963"/>
          </a:xfrm>
        </p:spPr>
        <p:txBody>
          <a:bodyPr>
            <a:normAutofit/>
          </a:bodyPr>
          <a:lstStyle/>
          <a:p>
            <a:pPr algn="just">
              <a:buNone/>
            </a:pPr>
            <a:r>
              <a:rPr lang="en-US" sz="2400" dirty="0" smtClean="0"/>
              <a:t>	Conversions between delta-type and wye-type circuit arrangements are useful in certain specialized three-terminal applications.  </a:t>
            </a:r>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2514600" y="2971800"/>
            <a:ext cx="4043661" cy="1905000"/>
          </a:xfrm>
          <a:prstGeom prst="rect">
            <a:avLst/>
          </a:prstGeom>
          <a:noFill/>
          <a:ln w="9525">
            <a:noFill/>
            <a:miter lim="800000"/>
            <a:headEnd/>
            <a:tailEnd/>
          </a:ln>
        </p:spPr>
      </p:pic>
      <p:sp>
        <p:nvSpPr>
          <p:cNvPr id="5" name="TextBox 6"/>
          <p:cNvSpPr txBox="1"/>
          <p:nvPr/>
        </p:nvSpPr>
        <p:spPr>
          <a:xfrm>
            <a:off x="0" y="0"/>
            <a:ext cx="2209800" cy="584775"/>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200" b="1" i="1" u="sng" dirty="0" smtClean="0">
                <a:solidFill>
                  <a:schemeClr val="accent2">
                    <a:lumMod val="75000"/>
                  </a:schemeClr>
                </a:solidFill>
              </a:rPr>
              <a:t>Lecture 21</a:t>
            </a:r>
            <a:endParaRPr lang="en-US" sz="3200" b="1" i="1" u="sng" dirty="0">
              <a:solidFill>
                <a:schemeClr val="accent2">
                  <a:lumMod val="75000"/>
                </a:schemeClr>
              </a:solidFill>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81000" y="0"/>
            <a:ext cx="8229600" cy="1143000"/>
          </a:xfrm>
        </p:spPr>
        <p:txBody>
          <a:bodyPr>
            <a:noAutofit/>
          </a:bodyPr>
          <a:lstStyle/>
          <a:p>
            <a:r>
              <a:rPr lang="en-US" sz="3600" b="1" dirty="0" smtClean="0">
                <a:solidFill>
                  <a:schemeClr val="tx2"/>
                </a:solidFill>
              </a:rPr>
              <a:t/>
            </a:r>
            <a:br>
              <a:rPr lang="en-US" sz="3600" b="1" dirty="0" smtClean="0">
                <a:solidFill>
                  <a:schemeClr val="tx2"/>
                </a:solidFill>
              </a:rPr>
            </a:br>
            <a:r>
              <a:rPr lang="en-US" sz="3600" b="1" dirty="0" smtClean="0">
                <a:solidFill>
                  <a:schemeClr val="tx2"/>
                </a:solidFill>
              </a:rPr>
              <a:t>Deriving the Initial Equations</a:t>
            </a:r>
            <a:br>
              <a:rPr lang="en-US" sz="3600" b="1" dirty="0" smtClean="0">
                <a:solidFill>
                  <a:schemeClr val="tx2"/>
                </a:solidFill>
              </a:rPr>
            </a:br>
            <a:endParaRPr lang="en-US" sz="3600" b="1" dirty="0">
              <a:solidFill>
                <a:schemeClr val="tx2"/>
              </a:solidFill>
            </a:endParaRPr>
          </a:p>
        </p:txBody>
      </p:sp>
      <p:pic>
        <p:nvPicPr>
          <p:cNvPr id="2050" name="Picture 2"/>
          <p:cNvPicPr>
            <a:picLocks noChangeAspect="1" noChangeArrowheads="1"/>
          </p:cNvPicPr>
          <p:nvPr/>
        </p:nvPicPr>
        <p:blipFill>
          <a:blip r:embed="rId3" cstate="print"/>
          <a:srcRect/>
          <a:stretch>
            <a:fillRect/>
          </a:stretch>
        </p:blipFill>
        <p:spPr bwMode="auto">
          <a:xfrm>
            <a:off x="1983090" y="1196286"/>
            <a:ext cx="4798710" cy="2308914"/>
          </a:xfrm>
          <a:prstGeom prst="rect">
            <a:avLst/>
          </a:prstGeom>
          <a:noFill/>
          <a:ln w="9525">
            <a:noFill/>
            <a:miter lim="800000"/>
            <a:headEnd/>
            <a:tailEnd/>
          </a:ln>
        </p:spPr>
      </p:pic>
      <p:pic>
        <p:nvPicPr>
          <p:cNvPr id="15362" name="Picture 2"/>
          <p:cNvPicPr>
            <a:picLocks noChangeAspect="1" noChangeArrowheads="1"/>
          </p:cNvPicPr>
          <p:nvPr/>
        </p:nvPicPr>
        <p:blipFill>
          <a:blip r:embed="rId4" cstate="print"/>
          <a:srcRect/>
          <a:stretch>
            <a:fillRect/>
          </a:stretch>
        </p:blipFill>
        <p:spPr bwMode="auto">
          <a:xfrm>
            <a:off x="1992021" y="3498280"/>
            <a:ext cx="4789779"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cstate="print"/>
          <a:srcRect/>
          <a:stretch>
            <a:fillRect/>
          </a:stretch>
        </p:blipFill>
        <p:spPr bwMode="auto">
          <a:xfrm>
            <a:off x="0" y="0"/>
            <a:ext cx="4801980" cy="6858000"/>
          </a:xfrm>
          <a:prstGeom prst="rect">
            <a:avLst/>
          </a:prstGeom>
          <a:noFill/>
          <a:ln w="9525">
            <a:noFill/>
            <a:miter lim="800000"/>
            <a:headEnd/>
            <a:tailEnd/>
          </a:ln>
        </p:spPr>
      </p:pic>
      <p:pic>
        <p:nvPicPr>
          <p:cNvPr id="5" name="Picture 2"/>
          <p:cNvPicPr>
            <a:picLocks noChangeAspect="1" noChangeArrowheads="1"/>
          </p:cNvPicPr>
          <p:nvPr/>
        </p:nvPicPr>
        <p:blipFill>
          <a:blip r:embed="rId4" cstate="print"/>
          <a:srcRect/>
          <a:stretch>
            <a:fillRect/>
          </a:stretch>
        </p:blipFill>
        <p:spPr bwMode="auto">
          <a:xfrm>
            <a:off x="5181600" y="3657600"/>
            <a:ext cx="3413760" cy="3200400"/>
          </a:xfrm>
          <a:prstGeom prst="rect">
            <a:avLst/>
          </a:prstGeom>
          <a:noFill/>
          <a:ln w="9525">
            <a:noFill/>
            <a:miter lim="800000"/>
            <a:headEnd/>
            <a:tailEnd/>
          </a:ln>
        </p:spPr>
      </p:pic>
      <p:sp>
        <p:nvSpPr>
          <p:cNvPr id="6" name="Rectangle 5"/>
          <p:cNvSpPr/>
          <p:nvPr/>
        </p:nvSpPr>
        <p:spPr>
          <a:xfrm>
            <a:off x="5943600" y="152400"/>
            <a:ext cx="2663293" cy="369332"/>
          </a:xfrm>
          <a:prstGeom prst="rect">
            <a:avLst/>
          </a:prstGeom>
        </p:spPr>
        <p:txBody>
          <a:bodyPr wrap="none">
            <a:spAutoFit/>
          </a:bodyPr>
          <a:lstStyle/>
          <a:p>
            <a:r>
              <a:rPr lang="en-US" b="1" dirty="0" smtClean="0"/>
              <a:t>Solving For R1, R2, and R3</a:t>
            </a:r>
            <a:endParaRPr lang="en-US" b="1" dirty="0"/>
          </a:p>
        </p:txBody>
      </p:sp>
      <p:pic>
        <p:nvPicPr>
          <p:cNvPr id="7" name="Picture 2"/>
          <p:cNvPicPr>
            <a:picLocks noChangeAspect="1" noChangeArrowheads="1"/>
          </p:cNvPicPr>
          <p:nvPr/>
        </p:nvPicPr>
        <p:blipFill>
          <a:blip r:embed="rId5" cstate="print"/>
          <a:srcRect/>
          <a:stretch>
            <a:fillRect/>
          </a:stretch>
        </p:blipFill>
        <p:spPr bwMode="auto">
          <a:xfrm>
            <a:off x="4800600" y="762000"/>
            <a:ext cx="4343400" cy="2487550"/>
          </a:xfrm>
          <a:prstGeom prst="rect">
            <a:avLst/>
          </a:prstGeom>
          <a:noFill/>
          <a:ln w="9525">
            <a:noFill/>
            <a:miter lim="800000"/>
            <a:headEnd/>
            <a:tailEnd/>
          </a:ln>
        </p:spPr>
      </p:pic>
      <p:sp>
        <p:nvSpPr>
          <p:cNvPr id="9" name="TextBox 8"/>
          <p:cNvSpPr txBox="1"/>
          <p:nvPr/>
        </p:nvSpPr>
        <p:spPr>
          <a:xfrm>
            <a:off x="5105400" y="4080165"/>
            <a:ext cx="609600" cy="381000"/>
          </a:xfrm>
          <a:prstGeom prst="rect">
            <a:avLst/>
          </a:prstGeom>
          <a:noFill/>
        </p:spPr>
        <p:txBody>
          <a:bodyPr wrap="square" rtlCol="0">
            <a:spAutoFit/>
          </a:bodyPr>
          <a:lstStyle/>
          <a:p>
            <a:r>
              <a:rPr lang="en-US" dirty="0" smtClean="0"/>
              <a:t>   (4)</a:t>
            </a:r>
            <a:endParaRPr lang="en-US" dirty="0"/>
          </a:p>
        </p:txBody>
      </p:sp>
      <p:sp>
        <p:nvSpPr>
          <p:cNvPr id="10" name="TextBox 9"/>
          <p:cNvSpPr txBox="1"/>
          <p:nvPr/>
        </p:nvSpPr>
        <p:spPr>
          <a:xfrm>
            <a:off x="5160820" y="5063835"/>
            <a:ext cx="609600" cy="381000"/>
          </a:xfrm>
          <a:prstGeom prst="rect">
            <a:avLst/>
          </a:prstGeom>
          <a:noFill/>
        </p:spPr>
        <p:txBody>
          <a:bodyPr wrap="square" rtlCol="0">
            <a:spAutoFit/>
          </a:bodyPr>
          <a:lstStyle/>
          <a:p>
            <a:r>
              <a:rPr lang="en-US" dirty="0" smtClean="0"/>
              <a:t>   (5)</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2" name="Picture 4"/>
          <p:cNvPicPr>
            <a:picLocks noChangeAspect="1" noChangeArrowheads="1"/>
          </p:cNvPicPr>
          <p:nvPr/>
        </p:nvPicPr>
        <p:blipFill>
          <a:blip r:embed="rId3" cstate="print"/>
          <a:srcRect/>
          <a:stretch>
            <a:fillRect/>
          </a:stretch>
        </p:blipFill>
        <p:spPr bwMode="auto">
          <a:xfrm>
            <a:off x="1" y="0"/>
            <a:ext cx="4724400" cy="6888834"/>
          </a:xfrm>
          <a:prstGeom prst="rect">
            <a:avLst/>
          </a:prstGeom>
          <a:noFill/>
          <a:ln w="9525">
            <a:noFill/>
            <a:miter lim="800000"/>
            <a:headEnd/>
            <a:tailEnd/>
          </a:ln>
        </p:spPr>
      </p:pic>
      <p:pic>
        <p:nvPicPr>
          <p:cNvPr id="17413" name="Picture 5"/>
          <p:cNvPicPr>
            <a:picLocks noChangeAspect="1" noChangeArrowheads="1"/>
          </p:cNvPicPr>
          <p:nvPr/>
        </p:nvPicPr>
        <p:blipFill>
          <a:blip r:embed="rId4" cstate="print"/>
          <a:srcRect/>
          <a:stretch>
            <a:fillRect/>
          </a:stretch>
        </p:blipFill>
        <p:spPr bwMode="auto">
          <a:xfrm>
            <a:off x="4724400" y="5876925"/>
            <a:ext cx="1849383" cy="981075"/>
          </a:xfrm>
          <a:prstGeom prst="rect">
            <a:avLst/>
          </a:prstGeom>
          <a:noFill/>
          <a:ln w="9525">
            <a:noFill/>
            <a:miter lim="800000"/>
            <a:headEnd/>
            <a:tailEnd/>
          </a:ln>
        </p:spPr>
      </p:pic>
      <p:sp>
        <p:nvSpPr>
          <p:cNvPr id="8" name="Rectangle 7"/>
          <p:cNvSpPr/>
          <p:nvPr/>
        </p:nvSpPr>
        <p:spPr>
          <a:xfrm>
            <a:off x="6019800" y="152400"/>
            <a:ext cx="2669000" cy="369332"/>
          </a:xfrm>
          <a:prstGeom prst="rect">
            <a:avLst/>
          </a:prstGeom>
        </p:spPr>
        <p:txBody>
          <a:bodyPr wrap="none">
            <a:spAutoFit/>
          </a:bodyPr>
          <a:lstStyle/>
          <a:p>
            <a:r>
              <a:rPr lang="en-US" b="1" dirty="0" smtClean="0"/>
              <a:t>Solving for RA, RB, and RC</a:t>
            </a:r>
            <a:endParaRPr lang="en-US" b="1" dirty="0"/>
          </a:p>
        </p:txBody>
      </p:sp>
      <p:sp>
        <p:nvSpPr>
          <p:cNvPr id="5" name="TextBox 4"/>
          <p:cNvSpPr txBox="1"/>
          <p:nvPr/>
        </p:nvSpPr>
        <p:spPr>
          <a:xfrm>
            <a:off x="1905000" y="2417620"/>
            <a:ext cx="609600" cy="381000"/>
          </a:xfrm>
          <a:prstGeom prst="rect">
            <a:avLst/>
          </a:prstGeom>
          <a:noFill/>
        </p:spPr>
        <p:txBody>
          <a:bodyPr wrap="square" rtlCol="0">
            <a:spAutoFit/>
          </a:bodyPr>
          <a:lstStyle/>
          <a:p>
            <a:r>
              <a:rPr lang="en-US" dirty="0" smtClean="0"/>
              <a:t>   (6)</a:t>
            </a:r>
            <a:endParaRPr lang="en-US" dirty="0"/>
          </a:p>
        </p:txBody>
      </p:sp>
      <p:sp>
        <p:nvSpPr>
          <p:cNvPr id="6" name="TextBox 5"/>
          <p:cNvSpPr txBox="1"/>
          <p:nvPr/>
        </p:nvSpPr>
        <p:spPr>
          <a:xfrm>
            <a:off x="838200" y="3920835"/>
            <a:ext cx="609600" cy="381000"/>
          </a:xfrm>
          <a:prstGeom prst="rect">
            <a:avLst/>
          </a:prstGeom>
          <a:noFill/>
        </p:spPr>
        <p:txBody>
          <a:bodyPr wrap="square" rtlCol="0">
            <a:spAutoFit/>
          </a:bodyPr>
          <a:lstStyle/>
          <a:p>
            <a:r>
              <a:rPr lang="en-US" dirty="0" smtClean="0"/>
              <a:t>   (7)</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2"/>
          <p:cNvPicPr>
            <a:picLocks noChangeAspect="1" noChangeArrowheads="1"/>
          </p:cNvPicPr>
          <p:nvPr/>
        </p:nvPicPr>
        <p:blipFill>
          <a:blip r:embed="rId3" cstate="print"/>
          <a:srcRect/>
          <a:stretch>
            <a:fillRect/>
          </a:stretch>
        </p:blipFill>
        <p:spPr bwMode="auto">
          <a:xfrm>
            <a:off x="0" y="0"/>
            <a:ext cx="3981450" cy="6866883"/>
          </a:xfrm>
          <a:prstGeom prst="rect">
            <a:avLst/>
          </a:prstGeom>
          <a:noFill/>
          <a:ln w="9525">
            <a:noFill/>
            <a:miter lim="800000"/>
            <a:headEnd/>
            <a:tailEnd/>
          </a:ln>
        </p:spPr>
      </p:pic>
      <p:sp>
        <p:nvSpPr>
          <p:cNvPr id="5" name="Rectangle 4"/>
          <p:cNvSpPr/>
          <p:nvPr/>
        </p:nvSpPr>
        <p:spPr>
          <a:xfrm>
            <a:off x="4343400" y="2514600"/>
            <a:ext cx="4572000" cy="2862322"/>
          </a:xfrm>
          <a:prstGeom prst="rect">
            <a:avLst/>
          </a:prstGeom>
        </p:spPr>
        <p:txBody>
          <a:bodyPr wrap="square">
            <a:spAutoFit/>
          </a:bodyPr>
          <a:lstStyle/>
          <a:p>
            <a:pPr algn="just"/>
            <a:r>
              <a:rPr lang="en-US" sz="2000" dirty="0" smtClean="0">
                <a:solidFill>
                  <a:srgbClr val="00B050"/>
                </a:solidFill>
              </a:rPr>
              <a:t>You don't really need to know these derivations, although understanding them will help you with your understanding of electronics in general. However, you should know the conversion formulas themselves, and be able to apply them when designing or analyzing electronic circuits.</a:t>
            </a:r>
          </a:p>
          <a:p>
            <a:pPr algn="just"/>
            <a:endParaRPr lang="en-US" sz="2000" dirty="0">
              <a:solidFill>
                <a:srgbClr val="FF0000"/>
              </a:solidFill>
            </a:endParaRPr>
          </a:p>
        </p:txBody>
      </p:sp>
      <p:pic>
        <p:nvPicPr>
          <p:cNvPr id="3074" name="Picture 2"/>
          <p:cNvPicPr>
            <a:picLocks noChangeAspect="1" noChangeArrowheads="1"/>
          </p:cNvPicPr>
          <p:nvPr/>
        </p:nvPicPr>
        <p:blipFill>
          <a:blip r:embed="rId4" cstate="print"/>
          <a:srcRect/>
          <a:stretch>
            <a:fillRect/>
          </a:stretch>
        </p:blipFill>
        <p:spPr bwMode="auto">
          <a:xfrm>
            <a:off x="7239000" y="381000"/>
            <a:ext cx="1335505" cy="1600200"/>
          </a:xfrm>
          <a:prstGeom prst="rect">
            <a:avLst/>
          </a:prstGeom>
          <a:noFill/>
          <a:ln w="9525">
            <a:noFill/>
            <a:miter lim="800000"/>
            <a:headEnd/>
            <a:tailEnd/>
          </a:ln>
        </p:spPr>
      </p:pic>
      <p:sp>
        <p:nvSpPr>
          <p:cNvPr id="6" name="TextBox 5"/>
          <p:cNvSpPr txBox="1"/>
          <p:nvPr/>
        </p:nvSpPr>
        <p:spPr>
          <a:xfrm>
            <a:off x="2590800" y="152400"/>
            <a:ext cx="2971800" cy="369332"/>
          </a:xfrm>
          <a:prstGeom prst="rect">
            <a:avLst/>
          </a:prstGeom>
          <a:noFill/>
        </p:spPr>
        <p:txBody>
          <a:bodyPr wrap="square" rtlCol="0">
            <a:spAutoFit/>
          </a:bodyPr>
          <a:lstStyle/>
          <a:p>
            <a:r>
              <a:rPr lang="en-US" dirty="0" smtClean="0"/>
              <a:t>   From Equation (6)</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∆-to-Y Conversion</a:t>
            </a:r>
            <a:endParaRPr lang="en-US" sz="3600" dirty="0"/>
          </a:p>
        </p:txBody>
      </p:sp>
      <p:sp>
        <p:nvSpPr>
          <p:cNvPr id="3" name="Content Placeholder 2"/>
          <p:cNvSpPr>
            <a:spLocks noGrp="1"/>
          </p:cNvSpPr>
          <p:nvPr>
            <p:ph idx="1"/>
          </p:nvPr>
        </p:nvSpPr>
        <p:spPr/>
        <p:txBody>
          <a:bodyPr>
            <a:normAutofit/>
          </a:bodyPr>
          <a:lstStyle/>
          <a:p>
            <a:pPr algn="just">
              <a:buNone/>
            </a:pPr>
            <a:r>
              <a:rPr lang="en-US" sz="2400" dirty="0" smtClean="0"/>
              <a:t>	Each resistor in the wye is equal to the product of the resistors in two adjacent delta branches, divided by the sum of all three delta resistors. </a:t>
            </a:r>
          </a:p>
          <a:p>
            <a:pPr algn="just"/>
            <a:endParaRPr lang="en-US" sz="2400" dirty="0"/>
          </a:p>
        </p:txBody>
      </p:sp>
      <p:pic>
        <p:nvPicPr>
          <p:cNvPr id="1026" name="Picture 2"/>
          <p:cNvPicPr>
            <a:picLocks noChangeAspect="1" noChangeArrowheads="1"/>
          </p:cNvPicPr>
          <p:nvPr/>
        </p:nvPicPr>
        <p:blipFill>
          <a:blip r:embed="rId3" cstate="print"/>
          <a:srcRect/>
          <a:stretch>
            <a:fillRect/>
          </a:stretch>
        </p:blipFill>
        <p:spPr bwMode="auto">
          <a:xfrm>
            <a:off x="5867400" y="3124200"/>
            <a:ext cx="2054225" cy="1996183"/>
          </a:xfrm>
          <a:prstGeom prst="rect">
            <a:avLst/>
          </a:prstGeom>
          <a:noFill/>
          <a:ln w="9525">
            <a:noFill/>
            <a:miter lim="800000"/>
            <a:headEnd/>
            <a:tailEnd/>
          </a:ln>
        </p:spPr>
      </p:pic>
      <p:pic>
        <p:nvPicPr>
          <p:cNvPr id="1027" name="Picture 3"/>
          <p:cNvPicPr>
            <a:picLocks noChangeAspect="1" noChangeArrowheads="1"/>
          </p:cNvPicPr>
          <p:nvPr/>
        </p:nvPicPr>
        <p:blipFill>
          <a:blip r:embed="rId4" cstate="print"/>
          <a:srcRect/>
          <a:stretch>
            <a:fillRect/>
          </a:stretch>
        </p:blipFill>
        <p:spPr bwMode="auto">
          <a:xfrm>
            <a:off x="1600200" y="2819401"/>
            <a:ext cx="2258003" cy="782040"/>
          </a:xfrm>
          <a:prstGeom prst="rect">
            <a:avLst/>
          </a:prstGeom>
          <a:noFill/>
          <a:ln w="9525">
            <a:noFill/>
            <a:miter lim="800000"/>
            <a:headEnd/>
            <a:tailEnd/>
          </a:ln>
        </p:spPr>
      </p:pic>
      <p:pic>
        <p:nvPicPr>
          <p:cNvPr id="1028" name="Picture 4"/>
          <p:cNvPicPr>
            <a:picLocks noChangeAspect="1" noChangeArrowheads="1"/>
          </p:cNvPicPr>
          <p:nvPr/>
        </p:nvPicPr>
        <p:blipFill>
          <a:blip r:embed="rId5" cstate="print"/>
          <a:srcRect/>
          <a:stretch>
            <a:fillRect/>
          </a:stretch>
        </p:blipFill>
        <p:spPr bwMode="auto">
          <a:xfrm>
            <a:off x="1658832" y="3900055"/>
            <a:ext cx="2139070" cy="746125"/>
          </a:xfrm>
          <a:prstGeom prst="rect">
            <a:avLst/>
          </a:prstGeom>
          <a:noFill/>
          <a:ln w="9525">
            <a:noFill/>
            <a:miter lim="800000"/>
            <a:headEnd/>
            <a:tailEnd/>
          </a:ln>
        </p:spPr>
      </p:pic>
      <p:pic>
        <p:nvPicPr>
          <p:cNvPr id="1029" name="Picture 5"/>
          <p:cNvPicPr>
            <a:picLocks noChangeAspect="1" noChangeArrowheads="1"/>
          </p:cNvPicPr>
          <p:nvPr/>
        </p:nvPicPr>
        <p:blipFill>
          <a:blip r:embed="rId6" cstate="print"/>
          <a:srcRect/>
          <a:stretch>
            <a:fillRect/>
          </a:stretch>
        </p:blipFill>
        <p:spPr bwMode="auto">
          <a:xfrm>
            <a:off x="1639193" y="4953000"/>
            <a:ext cx="2123090" cy="762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Y-to-∆ Conversion</a:t>
            </a:r>
            <a:endParaRPr lang="en-US" sz="3600" dirty="0"/>
          </a:p>
        </p:txBody>
      </p:sp>
      <p:pic>
        <p:nvPicPr>
          <p:cNvPr id="2050" name="Picture 2"/>
          <p:cNvPicPr>
            <a:picLocks noChangeAspect="1" noChangeArrowheads="1"/>
          </p:cNvPicPr>
          <p:nvPr/>
        </p:nvPicPr>
        <p:blipFill>
          <a:blip r:embed="rId3" cstate="print"/>
          <a:srcRect/>
          <a:stretch>
            <a:fillRect/>
          </a:stretch>
        </p:blipFill>
        <p:spPr bwMode="auto">
          <a:xfrm>
            <a:off x="1447800" y="2821012"/>
            <a:ext cx="2603500" cy="684188"/>
          </a:xfrm>
          <a:prstGeom prst="rect">
            <a:avLst/>
          </a:prstGeom>
          <a:noFill/>
          <a:ln w="9525">
            <a:noFill/>
            <a:miter lim="800000"/>
            <a:headEnd/>
            <a:tailEnd/>
          </a:ln>
        </p:spPr>
      </p:pic>
      <p:pic>
        <p:nvPicPr>
          <p:cNvPr id="2051" name="Picture 3"/>
          <p:cNvPicPr>
            <a:picLocks noGrp="1" noChangeAspect="1" noChangeArrowheads="1"/>
          </p:cNvPicPr>
          <p:nvPr>
            <p:ph idx="1"/>
          </p:nvPr>
        </p:nvPicPr>
        <p:blipFill>
          <a:blip r:embed="rId4" cstate="print"/>
          <a:srcRect/>
          <a:stretch>
            <a:fillRect/>
          </a:stretch>
        </p:blipFill>
        <p:spPr bwMode="auto">
          <a:xfrm>
            <a:off x="1502661" y="3886199"/>
            <a:ext cx="2459739" cy="685801"/>
          </a:xfrm>
          <a:prstGeom prst="rect">
            <a:avLst/>
          </a:prstGeom>
          <a:noFill/>
          <a:ln w="9525">
            <a:noFill/>
            <a:miter lim="800000"/>
            <a:headEnd/>
            <a:tailEnd/>
          </a:ln>
        </p:spPr>
      </p:pic>
      <p:pic>
        <p:nvPicPr>
          <p:cNvPr id="2052" name="Picture 4"/>
          <p:cNvPicPr>
            <a:picLocks noChangeAspect="1" noChangeArrowheads="1"/>
          </p:cNvPicPr>
          <p:nvPr/>
        </p:nvPicPr>
        <p:blipFill>
          <a:blip r:embed="rId5" cstate="print"/>
          <a:srcRect/>
          <a:stretch>
            <a:fillRect/>
          </a:stretch>
        </p:blipFill>
        <p:spPr bwMode="auto">
          <a:xfrm>
            <a:off x="1524000" y="4949825"/>
            <a:ext cx="2413788" cy="688975"/>
          </a:xfrm>
          <a:prstGeom prst="rect">
            <a:avLst/>
          </a:prstGeom>
          <a:noFill/>
          <a:ln w="9525">
            <a:noFill/>
            <a:miter lim="800000"/>
            <a:headEnd/>
            <a:tailEnd/>
          </a:ln>
        </p:spPr>
      </p:pic>
      <p:sp>
        <p:nvSpPr>
          <p:cNvPr id="8" name="Rectangle 7"/>
          <p:cNvSpPr/>
          <p:nvPr/>
        </p:nvSpPr>
        <p:spPr>
          <a:xfrm>
            <a:off x="838200" y="1295400"/>
            <a:ext cx="7696200" cy="1200329"/>
          </a:xfrm>
          <a:prstGeom prst="rect">
            <a:avLst/>
          </a:prstGeom>
        </p:spPr>
        <p:txBody>
          <a:bodyPr wrap="square">
            <a:spAutoFit/>
          </a:bodyPr>
          <a:lstStyle/>
          <a:p>
            <a:pPr algn="just"/>
            <a:r>
              <a:rPr lang="en-US" sz="2400" dirty="0" smtClean="0"/>
              <a:t>Each resistor in the delta is equal to the sum of all possible products of wye resistors taken two at a time, divided by the opposite wye resistor. </a:t>
            </a:r>
            <a:endParaRPr lang="en-US" sz="2400" dirty="0"/>
          </a:p>
        </p:txBody>
      </p:sp>
      <p:pic>
        <p:nvPicPr>
          <p:cNvPr id="10" name="Picture 2"/>
          <p:cNvPicPr>
            <a:picLocks noChangeAspect="1" noChangeArrowheads="1"/>
          </p:cNvPicPr>
          <p:nvPr/>
        </p:nvPicPr>
        <p:blipFill>
          <a:blip r:embed="rId6" cstate="print"/>
          <a:srcRect/>
          <a:stretch>
            <a:fillRect/>
          </a:stretch>
        </p:blipFill>
        <p:spPr bwMode="auto">
          <a:xfrm>
            <a:off x="5867400" y="3124200"/>
            <a:ext cx="2054225" cy="19961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Application of ∆-to-Y Conversion to a Bridge Circuit</a:t>
            </a:r>
            <a:endParaRPr lang="en-US" sz="3600" b="1" dirty="0">
              <a:solidFill>
                <a:schemeClr val="tx2"/>
              </a:solidFill>
            </a:endParaRPr>
          </a:p>
        </p:txBody>
      </p:sp>
      <p:sp>
        <p:nvSpPr>
          <p:cNvPr id="3" name="Content Placeholder 2"/>
          <p:cNvSpPr>
            <a:spLocks noGrp="1"/>
          </p:cNvSpPr>
          <p:nvPr>
            <p:ph idx="1"/>
          </p:nvPr>
        </p:nvSpPr>
        <p:spPr/>
        <p:txBody>
          <a:bodyPr/>
          <a:lstStyle/>
          <a:p>
            <a:pPr>
              <a:buNone/>
            </a:pPr>
            <a:endParaRPr lang="en-US" dirty="0"/>
          </a:p>
        </p:txBody>
      </p:sp>
      <p:pic>
        <p:nvPicPr>
          <p:cNvPr id="13314" name="Picture 2"/>
          <p:cNvPicPr>
            <a:picLocks noChangeAspect="1" noChangeArrowheads="1"/>
          </p:cNvPicPr>
          <p:nvPr/>
        </p:nvPicPr>
        <p:blipFill>
          <a:blip r:embed="rId3" cstate="print"/>
          <a:srcRect/>
          <a:stretch>
            <a:fillRect/>
          </a:stretch>
        </p:blipFill>
        <p:spPr bwMode="auto">
          <a:xfrm>
            <a:off x="172285" y="2133599"/>
            <a:ext cx="8743115" cy="413869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14338" name="Picture 2"/>
          <p:cNvPicPr>
            <a:picLocks noChangeAspect="1" noChangeArrowheads="1"/>
          </p:cNvPicPr>
          <p:nvPr/>
        </p:nvPicPr>
        <p:blipFill>
          <a:blip r:embed="rId3"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6248400" y="380424"/>
            <a:ext cx="2286000" cy="3145414"/>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a:t>
            </a:r>
            <a:r>
              <a:rPr lang="en-US" sz="1800" dirty="0" smtClean="0"/>
              <a:t>	Convert each delta network to a wye network. </a:t>
            </a:r>
            <a:endParaRPr lang="en-US" sz="1800" dirty="0"/>
          </a:p>
        </p:txBody>
      </p:sp>
      <p:sp>
        <p:nvSpPr>
          <p:cNvPr id="3" name="Content Placeholder 2"/>
          <p:cNvSpPr>
            <a:spLocks noGrp="1"/>
          </p:cNvSpPr>
          <p:nvPr>
            <p:ph idx="1"/>
          </p:nvPr>
        </p:nvSpPr>
        <p:spPr/>
        <p:txBody>
          <a:bodyPr/>
          <a:lstStyle/>
          <a:p>
            <a:endParaRPr lang="en-US"/>
          </a:p>
        </p:txBody>
      </p:sp>
      <p:sp>
        <p:nvSpPr>
          <p:cNvPr id="5" name="Rectangle 4"/>
          <p:cNvSpPr/>
          <p:nvPr/>
        </p:nvSpPr>
        <p:spPr>
          <a:xfrm>
            <a:off x="152400" y="6534834"/>
            <a:ext cx="3510898" cy="646331"/>
          </a:xfrm>
          <a:prstGeom prst="rect">
            <a:avLst/>
          </a:prstGeom>
        </p:spPr>
        <p:txBody>
          <a:bodyPr wrap="none">
            <a:spAutoFit/>
          </a:bodyPr>
          <a:lstStyle/>
          <a:p>
            <a:r>
              <a:rPr lang="en-US" dirty="0" smtClean="0"/>
              <a:t>R1=183 k</a:t>
            </a:r>
            <a:r>
              <a:rPr lang="el-GR" dirty="0" smtClean="0"/>
              <a:t>Ω</a:t>
            </a:r>
            <a:r>
              <a:rPr lang="en-US" dirty="0" smtClean="0"/>
              <a:t>, R2=490 k</a:t>
            </a:r>
            <a:r>
              <a:rPr lang="el-GR" dirty="0" smtClean="0"/>
              <a:t>Ω</a:t>
            </a:r>
            <a:r>
              <a:rPr lang="en-US" dirty="0" smtClean="0"/>
              <a:t>, R3=275 k</a:t>
            </a:r>
            <a:r>
              <a:rPr lang="el-GR" dirty="0" smtClean="0"/>
              <a:t>Ω</a:t>
            </a:r>
            <a:endParaRPr lang="en-US" dirty="0" smtClean="0"/>
          </a:p>
          <a:p>
            <a:r>
              <a:rPr lang="en-US" dirty="0" smtClean="0"/>
              <a:t>        </a:t>
            </a:r>
            <a:endParaRPr lang="en-US" dirty="0"/>
          </a:p>
        </p:txBody>
      </p:sp>
      <p:pic>
        <p:nvPicPr>
          <p:cNvPr id="4098" name="Picture 2"/>
          <p:cNvPicPr>
            <a:picLocks noChangeAspect="1" noChangeArrowheads="1"/>
          </p:cNvPicPr>
          <p:nvPr/>
        </p:nvPicPr>
        <p:blipFill>
          <a:blip r:embed="rId3" cstate="print"/>
          <a:srcRect/>
          <a:stretch>
            <a:fillRect/>
          </a:stretch>
        </p:blipFill>
        <p:spPr bwMode="auto">
          <a:xfrm>
            <a:off x="6248400" y="1371600"/>
            <a:ext cx="2160587" cy="177065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Q.2</a:t>
            </a:r>
            <a:r>
              <a:rPr lang="en-US" sz="1800" dirty="0" smtClean="0"/>
              <a:t>	Convert each delta network to a wye network</a:t>
            </a:r>
            <a:endParaRPr lang="en-US" sz="1800" dirty="0"/>
          </a:p>
        </p:txBody>
      </p:sp>
      <p:sp>
        <p:nvSpPr>
          <p:cNvPr id="3" name="Content Placeholder 2"/>
          <p:cNvSpPr>
            <a:spLocks noGrp="1"/>
          </p:cNvSpPr>
          <p:nvPr>
            <p:ph idx="1"/>
          </p:nvPr>
        </p:nvSpPr>
        <p:spPr/>
        <p:txBody>
          <a:bodyPr/>
          <a:lstStyle/>
          <a:p>
            <a:endParaRPr lang="en-US"/>
          </a:p>
        </p:txBody>
      </p:sp>
      <p:pic>
        <p:nvPicPr>
          <p:cNvPr id="5122" name="Picture 2"/>
          <p:cNvPicPr>
            <a:picLocks noChangeAspect="1" noChangeArrowheads="1"/>
          </p:cNvPicPr>
          <p:nvPr/>
        </p:nvPicPr>
        <p:blipFill>
          <a:blip r:embed="rId3" cstate="print"/>
          <a:srcRect/>
          <a:stretch>
            <a:fillRect/>
          </a:stretch>
        </p:blipFill>
        <p:spPr bwMode="auto">
          <a:xfrm>
            <a:off x="6201794" y="1447800"/>
            <a:ext cx="2365943" cy="1554163"/>
          </a:xfrm>
          <a:prstGeom prst="rect">
            <a:avLst/>
          </a:prstGeom>
          <a:noFill/>
          <a:ln w="9525">
            <a:noFill/>
            <a:miter lim="800000"/>
            <a:headEnd/>
            <a:tailEnd/>
          </a:ln>
        </p:spPr>
      </p:pic>
      <p:sp>
        <p:nvSpPr>
          <p:cNvPr id="5" name="Rectangle 4"/>
          <p:cNvSpPr/>
          <p:nvPr/>
        </p:nvSpPr>
        <p:spPr>
          <a:xfrm>
            <a:off x="685800" y="6488668"/>
            <a:ext cx="3684022" cy="369332"/>
          </a:xfrm>
          <a:prstGeom prst="rect">
            <a:avLst/>
          </a:prstGeom>
        </p:spPr>
        <p:txBody>
          <a:bodyPr wrap="none">
            <a:spAutoFit/>
          </a:bodyPr>
          <a:lstStyle/>
          <a:p>
            <a:r>
              <a:rPr lang="pt-BR" dirty="0" smtClean="0"/>
              <a:t>R1=373 mΩ R2=1.01 Ω,  R3=4.58 mΩ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Q.3</a:t>
            </a:r>
            <a:r>
              <a:rPr lang="en-US" sz="1800" dirty="0" smtClean="0"/>
              <a:t>	Convert each wye network to a delta network. </a:t>
            </a:r>
            <a:endParaRPr lang="en-US" sz="1800" dirty="0"/>
          </a:p>
        </p:txBody>
      </p:sp>
      <p:sp>
        <p:nvSpPr>
          <p:cNvPr id="3" name="Content Placeholder 2"/>
          <p:cNvSpPr>
            <a:spLocks noGrp="1"/>
          </p:cNvSpPr>
          <p:nvPr>
            <p:ph idx="1"/>
          </p:nvPr>
        </p:nvSpPr>
        <p:spPr/>
        <p:txBody>
          <a:bodyPr/>
          <a:lstStyle/>
          <a:p>
            <a:endParaRPr lang="en-US" dirty="0"/>
          </a:p>
        </p:txBody>
      </p:sp>
      <p:sp>
        <p:nvSpPr>
          <p:cNvPr id="6" name="Rectangle 5"/>
          <p:cNvSpPr/>
          <p:nvPr/>
        </p:nvSpPr>
        <p:spPr>
          <a:xfrm>
            <a:off x="0" y="6488668"/>
            <a:ext cx="3337324" cy="369332"/>
          </a:xfrm>
          <a:prstGeom prst="rect">
            <a:avLst/>
          </a:prstGeom>
        </p:spPr>
        <p:txBody>
          <a:bodyPr wrap="none">
            <a:spAutoFit/>
          </a:bodyPr>
          <a:lstStyle/>
          <a:p>
            <a:r>
              <a:rPr lang="en-US" dirty="0" smtClean="0"/>
              <a:t>RA=</a:t>
            </a:r>
            <a:r>
              <a:rPr lang="el-GR" dirty="0" smtClean="0"/>
              <a:t> 39.8 Ω</a:t>
            </a:r>
            <a:r>
              <a:rPr lang="en-US" dirty="0" smtClean="0"/>
              <a:t>, RB=</a:t>
            </a:r>
            <a:r>
              <a:rPr lang="el-GR" dirty="0" smtClean="0"/>
              <a:t> 73 Ω</a:t>
            </a:r>
            <a:r>
              <a:rPr lang="en-US" dirty="0" smtClean="0"/>
              <a:t>, RC=</a:t>
            </a:r>
            <a:r>
              <a:rPr lang="el-GR" dirty="0" smtClean="0"/>
              <a:t> 48.7 Ω</a:t>
            </a:r>
            <a:endParaRPr lang="en-US" dirty="0"/>
          </a:p>
        </p:txBody>
      </p:sp>
      <p:pic>
        <p:nvPicPr>
          <p:cNvPr id="6146" name="Picture 2"/>
          <p:cNvPicPr>
            <a:picLocks noChangeAspect="1" noChangeArrowheads="1"/>
          </p:cNvPicPr>
          <p:nvPr/>
        </p:nvPicPr>
        <p:blipFill>
          <a:blip r:embed="rId3" cstate="print"/>
          <a:srcRect/>
          <a:stretch>
            <a:fillRect/>
          </a:stretch>
        </p:blipFill>
        <p:spPr bwMode="auto">
          <a:xfrm>
            <a:off x="6553200" y="1371600"/>
            <a:ext cx="1884363" cy="169428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Q.4</a:t>
            </a:r>
            <a:r>
              <a:rPr lang="en-US" sz="1800" dirty="0" smtClean="0"/>
              <a:t>	Convert each wye network to a delta network. </a:t>
            </a:r>
            <a:endParaRPr lang="en-US" sz="1800" dirty="0"/>
          </a:p>
        </p:txBody>
      </p:sp>
      <p:sp>
        <p:nvSpPr>
          <p:cNvPr id="3" name="Content Placeholder 2"/>
          <p:cNvSpPr>
            <a:spLocks noGrp="1"/>
          </p:cNvSpPr>
          <p:nvPr>
            <p:ph idx="1"/>
          </p:nvPr>
        </p:nvSpPr>
        <p:spPr/>
        <p:txBody>
          <a:bodyPr/>
          <a:lstStyle/>
          <a:p>
            <a:endParaRPr lang="en-US"/>
          </a:p>
        </p:txBody>
      </p:sp>
      <p:sp>
        <p:nvSpPr>
          <p:cNvPr id="4" name="Rectangle 3"/>
          <p:cNvSpPr/>
          <p:nvPr/>
        </p:nvSpPr>
        <p:spPr>
          <a:xfrm>
            <a:off x="533400" y="6488668"/>
            <a:ext cx="3877536" cy="369332"/>
          </a:xfrm>
          <a:prstGeom prst="rect">
            <a:avLst/>
          </a:prstGeom>
        </p:spPr>
        <p:txBody>
          <a:bodyPr wrap="none">
            <a:spAutoFit/>
          </a:bodyPr>
          <a:lstStyle/>
          <a:p>
            <a:r>
              <a:rPr lang="en-US" dirty="0" smtClean="0"/>
              <a:t>RA= 21.2 k</a:t>
            </a:r>
            <a:r>
              <a:rPr lang="el-GR" dirty="0" smtClean="0"/>
              <a:t>Ω, </a:t>
            </a:r>
            <a:r>
              <a:rPr lang="en-US" dirty="0" smtClean="0"/>
              <a:t>RB= 10.3 k</a:t>
            </a:r>
            <a:r>
              <a:rPr lang="el-GR" dirty="0" smtClean="0"/>
              <a:t>Ω, </a:t>
            </a:r>
            <a:r>
              <a:rPr lang="en-US" dirty="0" smtClean="0"/>
              <a:t>RC= 14.9 k</a:t>
            </a:r>
            <a:r>
              <a:rPr lang="el-GR" dirty="0" smtClean="0"/>
              <a:t>Ω </a:t>
            </a:r>
            <a:endParaRPr lang="en-US" dirty="0"/>
          </a:p>
        </p:txBody>
      </p:sp>
      <p:pic>
        <p:nvPicPr>
          <p:cNvPr id="7170" name="Picture 2"/>
          <p:cNvPicPr>
            <a:picLocks noChangeAspect="1" noChangeArrowheads="1"/>
          </p:cNvPicPr>
          <p:nvPr/>
        </p:nvPicPr>
        <p:blipFill>
          <a:blip r:embed="rId3" cstate="print"/>
          <a:srcRect/>
          <a:stretch>
            <a:fillRect/>
          </a:stretch>
        </p:blipFill>
        <p:spPr bwMode="auto">
          <a:xfrm>
            <a:off x="6546501" y="1447800"/>
            <a:ext cx="1905349" cy="16129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Q.5</a:t>
            </a:r>
            <a:r>
              <a:rPr lang="en-US" sz="1800" dirty="0" smtClean="0"/>
              <a:t>	Find all currents in the circuit of following Figure. </a:t>
            </a:r>
            <a:endParaRPr lang="en-US" sz="1800" dirty="0"/>
          </a:p>
        </p:txBody>
      </p:sp>
      <p:sp>
        <p:nvSpPr>
          <p:cNvPr id="3" name="Content Placeholder 2"/>
          <p:cNvSpPr>
            <a:spLocks noGrp="1"/>
          </p:cNvSpPr>
          <p:nvPr>
            <p:ph idx="1"/>
          </p:nvPr>
        </p:nvSpPr>
        <p:spPr/>
        <p:txBody>
          <a:bodyPr/>
          <a:lstStyle/>
          <a:p>
            <a:endParaRPr lang="en-US"/>
          </a:p>
        </p:txBody>
      </p:sp>
      <p:pic>
        <p:nvPicPr>
          <p:cNvPr id="12290" name="Picture 2"/>
          <p:cNvPicPr>
            <a:picLocks noChangeAspect="1" noChangeArrowheads="1"/>
          </p:cNvPicPr>
          <p:nvPr/>
        </p:nvPicPr>
        <p:blipFill>
          <a:blip r:embed="rId3" cstate="print"/>
          <a:srcRect/>
          <a:stretch>
            <a:fillRect/>
          </a:stretch>
        </p:blipFill>
        <p:spPr bwMode="auto">
          <a:xfrm>
            <a:off x="5850376" y="1143000"/>
            <a:ext cx="3049149" cy="2386013"/>
          </a:xfrm>
          <a:prstGeom prst="rect">
            <a:avLst/>
          </a:prstGeom>
          <a:noFill/>
          <a:ln w="9525">
            <a:noFill/>
            <a:miter lim="800000"/>
            <a:headEnd/>
            <a:tailEnd/>
          </a:ln>
        </p:spPr>
      </p:pic>
      <p:pic>
        <p:nvPicPr>
          <p:cNvPr id="12291" name="Picture 3"/>
          <p:cNvPicPr>
            <a:picLocks noChangeAspect="1" noChangeArrowheads="1"/>
          </p:cNvPicPr>
          <p:nvPr/>
        </p:nvPicPr>
        <p:blipFill>
          <a:blip r:embed="rId4" cstate="print"/>
          <a:srcRect/>
          <a:stretch>
            <a:fillRect/>
          </a:stretch>
        </p:blipFill>
        <p:spPr bwMode="auto">
          <a:xfrm>
            <a:off x="5867400" y="3450925"/>
            <a:ext cx="2819401" cy="2659813"/>
          </a:xfrm>
          <a:prstGeom prst="rect">
            <a:avLst/>
          </a:prstGeom>
          <a:noFill/>
          <a:ln w="9525">
            <a:noFill/>
            <a:miter lim="800000"/>
            <a:headEnd/>
            <a:tailEnd/>
          </a:ln>
        </p:spPr>
      </p:pic>
      <p:sp>
        <p:nvSpPr>
          <p:cNvPr id="6" name="Rectangle 5"/>
          <p:cNvSpPr/>
          <p:nvPr/>
        </p:nvSpPr>
        <p:spPr>
          <a:xfrm>
            <a:off x="0" y="6172200"/>
            <a:ext cx="89399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a:t>
            </a:r>
            <a:r>
              <a:rPr lang="pt-BR" i="1" dirty="0" smtClean="0"/>
              <a:t>VB = VA − IR1.R1 =</a:t>
            </a:r>
            <a:r>
              <a:rPr lang="it-IT" dirty="0" smtClean="0"/>
              <a:t>66.6 V,</a:t>
            </a:r>
          </a:p>
          <a:p>
            <a:r>
              <a:rPr lang="it-IT" dirty="0" smtClean="0"/>
              <a:t> VC=36.16 V, </a:t>
            </a:r>
            <a:r>
              <a:rPr lang="pt-BR" dirty="0" smtClean="0"/>
              <a:t>IR4 =5.55 mA, IR5 =3.97 mA, IR3=1.38 mA</a:t>
            </a:r>
            <a:endParaRPr lang="it-IT" dirty="0" smtClean="0"/>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pic>
        <p:nvPicPr>
          <p:cNvPr id="4" name="Picture 2"/>
          <p:cNvPicPr>
            <a:picLocks noChangeAspect="1" noChangeArrowheads="1"/>
          </p:cNvPicPr>
          <p:nvPr/>
        </p:nvPicPr>
        <p:blipFill>
          <a:blip r:embed="rId3" cstate="print"/>
          <a:srcRect/>
          <a:stretch>
            <a:fillRect/>
          </a:stretch>
        </p:blipFill>
        <p:spPr bwMode="auto">
          <a:xfrm>
            <a:off x="5850376" y="1143000"/>
            <a:ext cx="3049149" cy="2386013"/>
          </a:xfrm>
          <a:prstGeom prst="rect">
            <a:avLst/>
          </a:prstGeom>
          <a:noFill/>
          <a:ln w="9525">
            <a:noFill/>
            <a:miter lim="800000"/>
            <a:headEnd/>
            <a:tailEnd/>
          </a:ln>
        </p:spPr>
      </p:pic>
      <p:pic>
        <p:nvPicPr>
          <p:cNvPr id="5" name="Picture 3"/>
          <p:cNvPicPr>
            <a:picLocks noChangeAspect="1" noChangeArrowheads="1"/>
          </p:cNvPicPr>
          <p:nvPr/>
        </p:nvPicPr>
        <p:blipFill>
          <a:blip r:embed="rId4" cstate="print"/>
          <a:srcRect/>
          <a:stretch>
            <a:fillRect/>
          </a:stretch>
        </p:blipFill>
        <p:spPr bwMode="auto">
          <a:xfrm>
            <a:off x="6019800" y="3594699"/>
            <a:ext cx="2667001" cy="2516039"/>
          </a:xfrm>
          <a:prstGeom prst="rect">
            <a:avLst/>
          </a:prstGeom>
          <a:noFill/>
          <a:ln w="9525">
            <a:noFill/>
            <a:miter lim="800000"/>
            <a:headEnd/>
            <a:tailEnd/>
          </a:ln>
        </p:spPr>
      </p:pic>
      <p:sp>
        <p:nvSpPr>
          <p:cNvPr id="6" name="Rectangle 5"/>
          <p:cNvSpPr/>
          <p:nvPr/>
        </p:nvSpPr>
        <p:spPr>
          <a:xfrm>
            <a:off x="0" y="6172200"/>
            <a:ext cx="8538748"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a:t>
            </a:r>
            <a:endParaRPr lang="it-IT" dirty="0" smtClean="0"/>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172200"/>
            <a:ext cx="9161611" cy="923330"/>
          </a:xfrm>
          <a:prstGeom prst="rect">
            <a:avLst/>
          </a:prstGeom>
        </p:spPr>
        <p:txBody>
          <a:bodyPr wrap="none">
            <a:spAutoFit/>
          </a:bodyPr>
          <a:lstStyle/>
          <a:p>
            <a:r>
              <a:rPr lang="en-US" dirty="0" smtClean="0"/>
              <a:t>RT=14.3 k</a:t>
            </a:r>
            <a:r>
              <a:rPr lang="el-GR" dirty="0" smtClean="0"/>
              <a:t>Ω</a:t>
            </a:r>
            <a:r>
              <a:rPr lang="en-US" dirty="0" smtClean="0"/>
              <a:t>, IT=9.5 mA, IR1 = IRY1=6.94 mA, </a:t>
            </a:r>
            <a:r>
              <a:rPr lang="it-IT" dirty="0" smtClean="0"/>
              <a:t>IR2 = IRY2 = 2.56 mA, VB=66.6 V, VC=36.16 V</a:t>
            </a:r>
          </a:p>
          <a:p>
            <a:r>
              <a:rPr lang="pt-BR" dirty="0" smtClean="0"/>
              <a:t>IR4 =5.55 mA, IR5 =3.97 mA, IR3=1.38 mA                                                                                          </a:t>
            </a:r>
            <a:endParaRPr lang="it-IT" dirty="0" smtClean="0">
              <a:solidFill>
                <a:srgbClr val="FF0000"/>
              </a:solidFill>
            </a:endParaRPr>
          </a:p>
          <a:p>
            <a:endParaRPr lang="en-US" dirty="0"/>
          </a:p>
        </p:txBody>
      </p:sp>
      <p:pic>
        <p:nvPicPr>
          <p:cNvPr id="5" name="Picture 2"/>
          <p:cNvPicPr>
            <a:picLocks noChangeAspect="1" noChangeArrowheads="1"/>
          </p:cNvPicPr>
          <p:nvPr/>
        </p:nvPicPr>
        <p:blipFill>
          <a:blip r:embed="rId2" cstate="print"/>
          <a:srcRect/>
          <a:stretch>
            <a:fillRect/>
          </a:stretch>
        </p:blipFill>
        <p:spPr bwMode="auto">
          <a:xfrm>
            <a:off x="5850376" y="1143000"/>
            <a:ext cx="3049149" cy="2386013"/>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a:stretch>
            <a:fillRect/>
          </a:stretch>
        </p:blipFill>
        <p:spPr bwMode="auto">
          <a:xfrm>
            <a:off x="6019800" y="3594699"/>
            <a:ext cx="2667001" cy="2516039"/>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BRANCH, LOOP, AND NODE ANALYSES</a:t>
            </a:r>
            <a:endParaRPr lang="en-US" sz="3600" b="1" dirty="0">
              <a:solidFill>
                <a:schemeClr val="tx2"/>
              </a:solidFill>
            </a:endParaRPr>
          </a:p>
        </p:txBody>
      </p:sp>
      <p:sp>
        <p:nvSpPr>
          <p:cNvPr id="3" name="Content Placeholder 2"/>
          <p:cNvSpPr>
            <a:spLocks noGrp="1"/>
          </p:cNvSpPr>
          <p:nvPr>
            <p:ph idx="1"/>
          </p:nvPr>
        </p:nvSpPr>
        <p:spPr>
          <a:xfrm>
            <a:off x="457200" y="1600200"/>
            <a:ext cx="8305800" cy="4876800"/>
          </a:xfrm>
        </p:spPr>
        <p:txBody>
          <a:bodyPr>
            <a:normAutofit lnSpcReduction="10000"/>
          </a:bodyPr>
          <a:lstStyle/>
          <a:p>
            <a:pPr algn="just">
              <a:buNone/>
            </a:pPr>
            <a:r>
              <a:rPr lang="en-US" sz="2400" dirty="0" smtClean="0"/>
              <a:t>	So for (In the previous lectures 16-20), you have learned about the superposition   theorem, Thevenin's theorem, Norton's theorem, maximum power transfer theorem, and several types of conversion methods. These theorems and conversion methods are useful in solving some types of circuit problems for both dc and ac. In future lectures, three more circuit analysis methods are introduced. These methods, based on Ohm's law and Kirchhoff's laws, are particularly useful in the analysis of multiple-loop circuits having two or more voltage or current sources. These methods can be used alone or in conjunction with the techniques covered in the previous Lectures. With experience, you will learn which method is best for a particular problem or you may develop a preference for one of them. </a:t>
            </a:r>
            <a:endParaRPr lang="en-US" sz="2400"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BRANCH, LOOP, AND NODE ANALYSES </a:t>
            </a:r>
            <a:br>
              <a:rPr lang="en-US" sz="3600" b="1" dirty="0" smtClean="0">
                <a:solidFill>
                  <a:schemeClr val="tx2"/>
                </a:solidFill>
              </a:rPr>
            </a:br>
            <a:endParaRPr lang="en-US" sz="3600" b="1" dirty="0">
              <a:solidFill>
                <a:schemeClr val="tx2"/>
              </a:solidFill>
            </a:endParaRPr>
          </a:p>
        </p:txBody>
      </p:sp>
      <p:sp>
        <p:nvSpPr>
          <p:cNvPr id="3" name="Content Placeholder 2"/>
          <p:cNvSpPr>
            <a:spLocks noGrp="1"/>
          </p:cNvSpPr>
          <p:nvPr>
            <p:ph idx="1"/>
          </p:nvPr>
        </p:nvSpPr>
        <p:spPr/>
        <p:txBody>
          <a:bodyPr/>
          <a:lstStyle/>
          <a:p>
            <a:r>
              <a:rPr lang="en-US" dirty="0" smtClean="0"/>
              <a:t>Simultaneous Equations in Circuit Analysis </a:t>
            </a:r>
          </a:p>
          <a:p>
            <a:r>
              <a:rPr lang="en-US" dirty="0" smtClean="0"/>
              <a:t>Branch Current Method </a:t>
            </a:r>
          </a:p>
          <a:p>
            <a:r>
              <a:rPr lang="en-US" dirty="0" smtClean="0"/>
              <a:t>Loop Current Method </a:t>
            </a:r>
          </a:p>
          <a:p>
            <a:r>
              <a:rPr lang="en-US" dirty="0" smtClean="0"/>
              <a:t>Node Voltage Method </a:t>
            </a:r>
          </a:p>
          <a:p>
            <a:pPr>
              <a:buNone/>
            </a:pP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tx2"/>
                </a:solidFill>
              </a:rPr>
              <a:t>SIMULTANEOUS EQUATIONS IN CIRCUIT ANALYSIS </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800" dirty="0" smtClean="0"/>
              <a:t>	The circuit analysis methods allow you to find two or more unknown currents or voltages by solving simultaneous equations. These analysis methods, which include branch current, loop current, and node voltage methods, result in a number of equations equal to the number of unknowns. Coverage is limited to equations with two unknowns (2nd order) and equations with three unknowns (3rd order). These equations can then be solved simultaneously for the unknown quantities.</a:t>
            </a:r>
          </a:p>
          <a:p>
            <a:pPr algn="just"/>
            <a:endParaRPr lang="en-US" sz="28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Simultaneous equations</a:t>
            </a:r>
            <a:endParaRPr lang="en-US" sz="3600" b="1" dirty="0">
              <a:solidFill>
                <a:schemeClr val="tx2"/>
              </a:solidFill>
            </a:endParaRPr>
          </a:p>
        </p:txBody>
      </p:sp>
      <p:sp>
        <p:nvSpPr>
          <p:cNvPr id="3" name="Content Placeholder 2"/>
          <p:cNvSpPr>
            <a:spLocks noGrp="1"/>
          </p:cNvSpPr>
          <p:nvPr>
            <p:ph idx="1"/>
          </p:nvPr>
        </p:nvSpPr>
        <p:spPr/>
        <p:txBody>
          <a:bodyPr>
            <a:normAutofit lnSpcReduction="10000"/>
          </a:bodyPr>
          <a:lstStyle/>
          <a:p>
            <a:pPr algn="just">
              <a:buNone/>
            </a:pPr>
            <a:r>
              <a:rPr lang="en-US" sz="2400" dirty="0" smtClean="0"/>
              <a:t>	Simultaneous equations consist of a set of n equations containing n unknowns, where n is a number with a value of 2 or more. The number of equations in the set must equal the </a:t>
            </a:r>
          </a:p>
          <a:p>
            <a:pPr algn="just">
              <a:buNone/>
            </a:pPr>
            <a:r>
              <a:rPr lang="en-US" sz="2400" dirty="0" smtClean="0"/>
              <a:t>	number of unknowns. For example, to solve for two unknown variables, you must have two equations; to solve for three unknowns you must have three equations, and so on. </a:t>
            </a:r>
          </a:p>
          <a:p>
            <a:pPr algn="just">
              <a:buNone/>
            </a:pPr>
            <a:endParaRPr lang="en-US" sz="2400" dirty="0" smtClean="0"/>
          </a:p>
          <a:p>
            <a:pPr algn="just">
              <a:buNone/>
            </a:pPr>
            <a:r>
              <a:rPr lang="en-US" sz="2400" b="1" dirty="0" smtClean="0"/>
              <a:t>	</a:t>
            </a:r>
            <a:r>
              <a:rPr lang="en-US" sz="2400" b="1" u="sng" dirty="0" smtClean="0"/>
              <a:t>Solutions of Simultaneous Equations</a:t>
            </a:r>
          </a:p>
          <a:p>
            <a:pPr algn="just">
              <a:buNone/>
            </a:pPr>
            <a:endParaRPr lang="en-US" sz="2400" b="1" u="sng" dirty="0" smtClean="0"/>
          </a:p>
          <a:p>
            <a:pPr algn="just"/>
            <a:r>
              <a:rPr lang="en-US" sz="2400" dirty="0" smtClean="0"/>
              <a:t>Solving by Substitution</a:t>
            </a:r>
          </a:p>
          <a:p>
            <a:pPr algn="just"/>
            <a:r>
              <a:rPr lang="en-US" sz="2400" dirty="0" smtClean="0"/>
              <a:t>Solving by Determinants</a:t>
            </a:r>
            <a:endParaRPr 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2400" b="1" u="sng" dirty="0" smtClean="0">
                <a:solidFill>
                  <a:schemeClr val="tx2"/>
                </a:solidFill>
              </a:rPr>
              <a:t>Solving by Substitution</a:t>
            </a:r>
            <a:r>
              <a:rPr lang="en-US" sz="2400" b="1" u="sng" dirty="0" smtClean="0"/>
              <a:t/>
            </a:r>
            <a:br>
              <a:rPr lang="en-US" sz="2400" b="1" u="sng" dirty="0" smtClean="0"/>
            </a:br>
            <a:endParaRPr lang="en-US" sz="2400" b="1" u="sng" dirty="0"/>
          </a:p>
        </p:txBody>
      </p:sp>
      <p:sp>
        <p:nvSpPr>
          <p:cNvPr id="3" name="Content Placeholder 2"/>
          <p:cNvSpPr>
            <a:spLocks noGrp="1"/>
          </p:cNvSpPr>
          <p:nvPr>
            <p:ph idx="1"/>
          </p:nvPr>
        </p:nvSpPr>
        <p:spPr>
          <a:xfrm>
            <a:off x="457200" y="1066800"/>
            <a:ext cx="8229600" cy="4525963"/>
          </a:xfrm>
        </p:spPr>
        <p:txBody>
          <a:bodyPr>
            <a:normAutofit/>
          </a:bodyPr>
          <a:lstStyle/>
          <a:p>
            <a:pPr>
              <a:buNone/>
            </a:pPr>
            <a:r>
              <a:rPr lang="en-US" sz="2400" dirty="0" smtClean="0"/>
              <a:t>	2</a:t>
            </a:r>
            <a:r>
              <a:rPr lang="en-US" sz="2400" baseline="-25000" dirty="0" smtClean="0"/>
              <a:t>Xl</a:t>
            </a:r>
            <a:r>
              <a:rPr lang="en-US" sz="2400" dirty="0" smtClean="0"/>
              <a:t> + 6</a:t>
            </a:r>
            <a:r>
              <a:rPr lang="en-US" sz="2400" baseline="-25000" dirty="0" smtClean="0"/>
              <a:t>X2</a:t>
            </a:r>
            <a:r>
              <a:rPr lang="en-US" sz="2400" dirty="0" smtClean="0"/>
              <a:t> = 8 …………….(Eq. l) </a:t>
            </a:r>
          </a:p>
          <a:p>
            <a:pPr>
              <a:buNone/>
            </a:pPr>
            <a:r>
              <a:rPr lang="en-US" sz="2400" dirty="0" smtClean="0"/>
              <a:t>	3</a:t>
            </a:r>
            <a:r>
              <a:rPr lang="en-US" sz="2400" baseline="-25000" dirty="0" smtClean="0"/>
              <a:t>Xl</a:t>
            </a:r>
            <a:r>
              <a:rPr lang="en-US" sz="2400" dirty="0" smtClean="0"/>
              <a:t> + 6</a:t>
            </a:r>
            <a:r>
              <a:rPr lang="en-US" sz="2400" baseline="-25000" dirty="0" smtClean="0"/>
              <a:t>X2</a:t>
            </a:r>
            <a:r>
              <a:rPr lang="en-US" sz="2400" dirty="0" smtClean="0"/>
              <a:t> = 2 …………….(Eq.2)</a:t>
            </a:r>
            <a:endParaRPr lang="en-US" sz="2400" dirty="0"/>
          </a:p>
        </p:txBody>
      </p:sp>
      <p:sp>
        <p:nvSpPr>
          <p:cNvPr id="4" name="Rectangle 3"/>
          <p:cNvSpPr/>
          <p:nvPr/>
        </p:nvSpPr>
        <p:spPr>
          <a:xfrm>
            <a:off x="1295400" y="6488668"/>
            <a:ext cx="2061783" cy="646331"/>
          </a:xfrm>
          <a:prstGeom prst="rect">
            <a:avLst/>
          </a:prstGeom>
        </p:spPr>
        <p:txBody>
          <a:bodyPr wrap="none">
            <a:spAutoFit/>
          </a:bodyPr>
          <a:lstStyle/>
          <a:p>
            <a:r>
              <a:rPr lang="en-US" dirty="0" smtClean="0"/>
              <a:t>X</a:t>
            </a:r>
            <a:r>
              <a:rPr lang="en-US" baseline="-25000" dirty="0" smtClean="0"/>
              <a:t>2</a:t>
            </a:r>
            <a:r>
              <a:rPr lang="en-US" dirty="0" smtClean="0"/>
              <a:t> = 3.33, X</a:t>
            </a:r>
            <a:r>
              <a:rPr lang="en-US" baseline="-25000" dirty="0" smtClean="0"/>
              <a:t>1</a:t>
            </a:r>
            <a:r>
              <a:rPr lang="en-US" dirty="0" smtClean="0"/>
              <a:t> =-5.99 </a:t>
            </a:r>
          </a:p>
          <a:p>
            <a:r>
              <a:rPr lang="en-US" dirty="0" smtClean="0"/>
              <a:t> </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l"/>
            <a:r>
              <a:rPr lang="en-US" sz="2400" b="1" u="sng" dirty="0" smtClean="0">
                <a:solidFill>
                  <a:schemeClr val="tx2"/>
                </a:solidFill>
              </a:rPr>
              <a:t>Solving by Determinants </a:t>
            </a:r>
            <a:endParaRPr lang="en-US" sz="2400" b="1" u="sng" dirty="0">
              <a:solidFill>
                <a:schemeClr val="tx2"/>
              </a:solidFill>
            </a:endParaRPr>
          </a:p>
        </p:txBody>
      </p:sp>
      <p:sp>
        <p:nvSpPr>
          <p:cNvPr id="3" name="Content Placeholder 2"/>
          <p:cNvSpPr>
            <a:spLocks noGrp="1"/>
          </p:cNvSpPr>
          <p:nvPr>
            <p:ph idx="1"/>
          </p:nvPr>
        </p:nvSpPr>
        <p:spPr>
          <a:xfrm>
            <a:off x="457200" y="1219200"/>
            <a:ext cx="8229600" cy="4525963"/>
          </a:xfrm>
        </p:spPr>
        <p:txBody>
          <a:bodyPr>
            <a:normAutofit/>
          </a:bodyPr>
          <a:lstStyle/>
          <a:p>
            <a:pPr>
              <a:buNone/>
            </a:pPr>
            <a:r>
              <a:rPr lang="en-US" sz="2400" dirty="0" smtClean="0"/>
              <a:t>	2</a:t>
            </a:r>
            <a:r>
              <a:rPr lang="en-US" sz="2400" baseline="-25000" dirty="0" smtClean="0"/>
              <a:t>Xl</a:t>
            </a:r>
            <a:r>
              <a:rPr lang="en-US" sz="2400" dirty="0" smtClean="0"/>
              <a:t> + 6</a:t>
            </a:r>
            <a:r>
              <a:rPr lang="en-US" sz="2400" baseline="-25000" dirty="0" smtClean="0"/>
              <a:t>X2</a:t>
            </a:r>
            <a:r>
              <a:rPr lang="en-US" sz="2400" dirty="0" smtClean="0"/>
              <a:t> = 8 …………….(Eq. l) </a:t>
            </a:r>
          </a:p>
          <a:p>
            <a:pPr>
              <a:buNone/>
            </a:pPr>
            <a:r>
              <a:rPr lang="en-US" sz="2400" dirty="0" smtClean="0"/>
              <a:t>	3</a:t>
            </a:r>
            <a:r>
              <a:rPr lang="en-US" sz="2400" baseline="-25000" dirty="0" smtClean="0"/>
              <a:t>Xl</a:t>
            </a:r>
            <a:r>
              <a:rPr lang="en-US" sz="2400" dirty="0" smtClean="0"/>
              <a:t> + 6</a:t>
            </a:r>
            <a:r>
              <a:rPr lang="en-US" sz="2400" baseline="-25000" dirty="0" smtClean="0"/>
              <a:t>X2</a:t>
            </a:r>
            <a:r>
              <a:rPr lang="en-US" sz="2400" dirty="0" smtClean="0"/>
              <a:t> = 2 …………….(Eq.2)</a:t>
            </a:r>
          </a:p>
          <a:p>
            <a:endParaRPr lang="en-US" sz="2400"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just"/>
            <a:r>
              <a:rPr lang="en-US" sz="2400" dirty="0" smtClean="0"/>
              <a:t>Third-order determinants can be evaluated by the expansion method. </a:t>
            </a:r>
            <a:endParaRPr lang="en-US" sz="2400" dirty="0"/>
          </a:p>
        </p:txBody>
      </p:sp>
      <p:sp>
        <p:nvSpPr>
          <p:cNvPr id="5" name="Rectangle 4"/>
          <p:cNvSpPr/>
          <p:nvPr/>
        </p:nvSpPr>
        <p:spPr>
          <a:xfrm>
            <a:off x="0" y="6488668"/>
            <a:ext cx="6554038" cy="369332"/>
          </a:xfrm>
          <a:prstGeom prst="rect">
            <a:avLst/>
          </a:prstGeom>
        </p:spPr>
        <p:txBody>
          <a:bodyPr wrap="none">
            <a:spAutoFit/>
          </a:bodyPr>
          <a:lstStyle/>
          <a:p>
            <a:r>
              <a:rPr lang="en-US" dirty="0" smtClean="0"/>
              <a:t>C.D=9 - 41 = -32, For I</a:t>
            </a:r>
            <a:r>
              <a:rPr lang="en-US" baseline="-25000" dirty="0" smtClean="0"/>
              <a:t>1</a:t>
            </a:r>
            <a:r>
              <a:rPr lang="en-US" dirty="0" smtClean="0"/>
              <a:t> :  Determinant = 179 - 79 = 100 ,  I</a:t>
            </a:r>
            <a:r>
              <a:rPr lang="en-US" baseline="-25000" dirty="0" smtClean="0"/>
              <a:t>1</a:t>
            </a:r>
            <a:r>
              <a:rPr lang="en-US" dirty="0" smtClean="0"/>
              <a:t>=-3.125 A  </a:t>
            </a:r>
            <a:endParaRPr lang="en-US" dirty="0"/>
          </a:p>
        </p:txBody>
      </p:sp>
      <p:sp>
        <p:nvSpPr>
          <p:cNvPr id="6" name="Content Placeholder 5"/>
          <p:cNvSpPr>
            <a:spLocks noGrp="1"/>
          </p:cNvSpPr>
          <p:nvPr>
            <p:ph idx="1"/>
          </p:nvPr>
        </p:nvSpPr>
        <p:spPr>
          <a:xfrm>
            <a:off x="533400" y="1295400"/>
            <a:ext cx="8229600" cy="4525963"/>
          </a:xfrm>
        </p:spPr>
        <p:txBody>
          <a:bodyPr>
            <a:normAutofit/>
          </a:bodyPr>
          <a:lstStyle/>
          <a:p>
            <a:pPr>
              <a:buNone/>
            </a:pPr>
            <a:r>
              <a:rPr lang="de-DE" sz="2400" dirty="0" smtClean="0"/>
              <a:t>			1I</a:t>
            </a:r>
            <a:r>
              <a:rPr lang="de-DE" sz="2400" baseline="-25000" dirty="0" smtClean="0"/>
              <a:t>1</a:t>
            </a:r>
            <a:r>
              <a:rPr lang="de-DE" sz="2400" dirty="0" smtClean="0"/>
              <a:t> + 3l</a:t>
            </a:r>
            <a:r>
              <a:rPr lang="de-DE" sz="2400" baseline="-25000" dirty="0" smtClean="0"/>
              <a:t>2</a:t>
            </a:r>
            <a:r>
              <a:rPr lang="de-DE" sz="2400" dirty="0" smtClean="0"/>
              <a:t> – 2I</a:t>
            </a:r>
            <a:r>
              <a:rPr lang="de-DE" sz="2400" baseline="-25000" dirty="0" smtClean="0"/>
              <a:t>3</a:t>
            </a:r>
            <a:r>
              <a:rPr lang="de-DE" sz="2400" dirty="0" smtClean="0"/>
              <a:t> = 7 </a:t>
            </a:r>
          </a:p>
          <a:p>
            <a:pPr>
              <a:buNone/>
            </a:pPr>
            <a:r>
              <a:rPr lang="de-DE" sz="2400" dirty="0" smtClean="0"/>
              <a:t>			0l</a:t>
            </a:r>
            <a:r>
              <a:rPr lang="de-DE" sz="2400" baseline="-25000" dirty="0" smtClean="0"/>
              <a:t>1</a:t>
            </a:r>
            <a:r>
              <a:rPr lang="de-DE" sz="2400" dirty="0" smtClean="0"/>
              <a:t> + 4l</a:t>
            </a:r>
            <a:r>
              <a:rPr lang="de-DE" sz="2400" baseline="-25000" dirty="0" smtClean="0"/>
              <a:t>2</a:t>
            </a:r>
            <a:r>
              <a:rPr lang="de-DE" sz="2400" dirty="0" smtClean="0"/>
              <a:t> + 1I</a:t>
            </a:r>
            <a:r>
              <a:rPr lang="de-DE" sz="2400" baseline="-25000" dirty="0" smtClean="0"/>
              <a:t>3</a:t>
            </a:r>
            <a:r>
              <a:rPr lang="de-DE" sz="2400" dirty="0" smtClean="0"/>
              <a:t> = 8 </a:t>
            </a:r>
          </a:p>
          <a:p>
            <a:pPr>
              <a:buNone/>
            </a:pPr>
            <a:r>
              <a:rPr lang="de-DE" sz="2400" dirty="0" smtClean="0"/>
              <a:t>   		            -5I</a:t>
            </a:r>
            <a:r>
              <a:rPr lang="de-DE" sz="2400" baseline="-25000" dirty="0" smtClean="0"/>
              <a:t>1</a:t>
            </a:r>
            <a:r>
              <a:rPr lang="de-DE" sz="2400" dirty="0" smtClean="0"/>
              <a:t> + 1l</a:t>
            </a:r>
            <a:r>
              <a:rPr lang="de-DE" sz="2400" baseline="-25000" dirty="0" smtClean="0"/>
              <a:t>2</a:t>
            </a:r>
            <a:r>
              <a:rPr lang="de-DE" sz="2400" dirty="0" smtClean="0"/>
              <a:t> + 6I</a:t>
            </a:r>
            <a:r>
              <a:rPr lang="de-DE" sz="2400" baseline="-25000" dirty="0" smtClean="0"/>
              <a:t>3</a:t>
            </a:r>
            <a:r>
              <a:rPr lang="de-DE" sz="2400" dirty="0" smtClean="0"/>
              <a:t> = 9 </a:t>
            </a:r>
          </a:p>
          <a:p>
            <a:endParaRPr lang="en-US" sz="2400"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BRANCH CURRENT METHOD</a:t>
            </a:r>
            <a:endParaRPr lang="en-US" sz="3600" b="1" dirty="0">
              <a:solidFill>
                <a:schemeClr val="tx2"/>
              </a:solidFill>
            </a:endParaRPr>
          </a:p>
        </p:txBody>
      </p:sp>
      <p:sp>
        <p:nvSpPr>
          <p:cNvPr id="3" name="Content Placeholder 2"/>
          <p:cNvSpPr>
            <a:spLocks noGrp="1"/>
          </p:cNvSpPr>
          <p:nvPr>
            <p:ph idx="1"/>
          </p:nvPr>
        </p:nvSpPr>
        <p:spPr/>
        <p:txBody>
          <a:bodyPr>
            <a:normAutofit/>
          </a:bodyPr>
          <a:lstStyle/>
          <a:p>
            <a:pPr algn="just">
              <a:buNone/>
            </a:pPr>
            <a:r>
              <a:rPr lang="en-US" sz="2800" dirty="0" smtClean="0"/>
              <a:t>	The branch current method is a circuit analysis method using Kirchhoff's voltage and current laws to find the current in each branch of a circuit by generating simultaneous equations. Once you know the branch currents, you can determine voltages. </a:t>
            </a:r>
          </a:p>
          <a:p>
            <a:pPr algn="just"/>
            <a:endParaRPr lang="en-US" sz="2800"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Electric Circuit Terminologies</a:t>
            </a:r>
            <a:endParaRPr lang="en-US" sz="3600" b="1" dirty="0">
              <a:solidFill>
                <a:schemeClr val="tx2"/>
              </a:solidFill>
            </a:endParaRPr>
          </a:p>
        </p:txBody>
      </p:sp>
      <p:sp>
        <p:nvSpPr>
          <p:cNvPr id="3" name="Content Placeholder 2"/>
          <p:cNvSpPr>
            <a:spLocks noGrp="1"/>
          </p:cNvSpPr>
          <p:nvPr>
            <p:ph idx="1"/>
          </p:nvPr>
        </p:nvSpPr>
        <p:spPr>
          <a:xfrm>
            <a:off x="457200" y="1600200"/>
            <a:ext cx="8382000" cy="4525963"/>
          </a:xfrm>
        </p:spPr>
        <p:txBody>
          <a:bodyPr>
            <a:normAutofit/>
          </a:bodyPr>
          <a:lstStyle/>
          <a:p>
            <a:pPr algn="just">
              <a:buNone/>
            </a:pPr>
            <a:r>
              <a:rPr lang="en-US" sz="2800" b="1" dirty="0" smtClean="0"/>
              <a:t>	Branch</a:t>
            </a:r>
            <a:r>
              <a:rPr lang="en-US" sz="2800" dirty="0" smtClean="0"/>
              <a:t>	A branch is a path that connects two nodes. </a:t>
            </a:r>
          </a:p>
          <a:p>
            <a:pPr algn="just">
              <a:buNone/>
            </a:pPr>
            <a:r>
              <a:rPr lang="en-US" sz="2800" b="1" dirty="0" smtClean="0"/>
              <a:t>	Loop</a:t>
            </a:r>
            <a:r>
              <a:rPr lang="en-US" sz="2800" dirty="0" smtClean="0"/>
              <a:t>	A closed current path in a circuit. </a:t>
            </a:r>
          </a:p>
          <a:p>
            <a:pPr algn="just">
              <a:buNone/>
            </a:pPr>
            <a:r>
              <a:rPr lang="en-US" sz="2800" b="1" dirty="0" smtClean="0"/>
              <a:t>	Node	</a:t>
            </a:r>
            <a:r>
              <a:rPr lang="en-US" sz="2800" dirty="0" smtClean="0"/>
              <a:t>A node is a point where two or more 			components are connected. </a:t>
            </a:r>
            <a:endParaRPr lang="en-US" sz="2800" dirty="0"/>
          </a:p>
        </p:txBody>
      </p:sp>
      <p:pic>
        <p:nvPicPr>
          <p:cNvPr id="1026" name="Picture 2"/>
          <p:cNvPicPr>
            <a:picLocks noChangeAspect="1" noChangeArrowheads="1"/>
          </p:cNvPicPr>
          <p:nvPr/>
        </p:nvPicPr>
        <p:blipFill>
          <a:blip r:embed="rId2" cstate="print"/>
          <a:srcRect/>
          <a:stretch>
            <a:fillRect/>
          </a:stretch>
        </p:blipFill>
        <p:spPr bwMode="auto">
          <a:xfrm>
            <a:off x="1676400" y="3657600"/>
            <a:ext cx="5448607" cy="23939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tx2"/>
                </a:solidFill>
              </a:rPr>
              <a:t>BRANCH CURRENT METHOD</a:t>
            </a:r>
            <a:endParaRPr lang="en-US" sz="3600" dirty="0"/>
          </a:p>
        </p:txBody>
      </p:sp>
      <p:sp>
        <p:nvSpPr>
          <p:cNvPr id="3" name="Content Placeholder 2"/>
          <p:cNvSpPr>
            <a:spLocks noGrp="1"/>
          </p:cNvSpPr>
          <p:nvPr>
            <p:ph idx="1"/>
          </p:nvPr>
        </p:nvSpPr>
        <p:spPr>
          <a:xfrm>
            <a:off x="457200" y="1447800"/>
            <a:ext cx="8229600" cy="4525963"/>
          </a:xfrm>
        </p:spPr>
        <p:txBody>
          <a:bodyPr>
            <a:noAutofit/>
          </a:bodyPr>
          <a:lstStyle/>
          <a:p>
            <a:pPr algn="just">
              <a:buNone/>
            </a:pPr>
            <a:r>
              <a:rPr lang="en-US" sz="2400" dirty="0" smtClean="0"/>
              <a:t>	The following are the general steps used in applying the branch current method. </a:t>
            </a:r>
          </a:p>
          <a:p>
            <a:pPr algn="just">
              <a:buNone/>
            </a:pPr>
            <a:r>
              <a:rPr lang="en-US" sz="2400" dirty="0" smtClean="0"/>
              <a:t>	</a:t>
            </a:r>
            <a:r>
              <a:rPr lang="en-US" sz="2400" b="1" dirty="0" smtClean="0"/>
              <a:t>Step 1</a:t>
            </a:r>
            <a:r>
              <a:rPr lang="en-US" sz="2400" dirty="0" smtClean="0"/>
              <a:t>. Assign a current in each circuit branch in an arbitrary 	      direction. </a:t>
            </a:r>
          </a:p>
          <a:p>
            <a:pPr algn="just">
              <a:buNone/>
            </a:pPr>
            <a:r>
              <a:rPr lang="en-US" sz="2400" b="1" dirty="0" smtClean="0"/>
              <a:t>	Step 2</a:t>
            </a:r>
            <a:r>
              <a:rPr lang="en-US" sz="2400" dirty="0" smtClean="0"/>
              <a:t>. Show the polarities of the resistor voltages according 	       to the assigned branch current directions. </a:t>
            </a:r>
          </a:p>
          <a:p>
            <a:pPr algn="just">
              <a:buNone/>
            </a:pPr>
            <a:r>
              <a:rPr lang="en-US" sz="2400" b="1" dirty="0" smtClean="0"/>
              <a:t>	Step 3</a:t>
            </a:r>
            <a:r>
              <a:rPr lang="en-US" sz="2400" dirty="0" smtClean="0"/>
              <a:t>. Apply Kirchhoff's voltage law around each closed loop  	      (algebraic sum of voltages is equal to zero). </a:t>
            </a:r>
          </a:p>
          <a:p>
            <a:pPr algn="just">
              <a:buNone/>
            </a:pPr>
            <a:r>
              <a:rPr lang="en-US" sz="2400" dirty="0" smtClean="0"/>
              <a:t>	</a:t>
            </a:r>
            <a:r>
              <a:rPr lang="en-US" sz="2400" b="1" dirty="0" smtClean="0"/>
              <a:t>Step 4</a:t>
            </a:r>
            <a:r>
              <a:rPr lang="en-US" sz="2400" dirty="0" smtClean="0"/>
              <a:t>. Apply Kirchhoff's current law at the minimum number 	     of nodes so that all branch currents are included 	  	     (algebraic sum of currents at a node equals zero). </a:t>
            </a:r>
          </a:p>
          <a:p>
            <a:pPr algn="just">
              <a:buNone/>
            </a:pPr>
            <a:r>
              <a:rPr lang="en-US" sz="2400" b="1" dirty="0" smtClean="0"/>
              <a:t>	Step 5</a:t>
            </a:r>
            <a:r>
              <a:rPr lang="en-US" sz="2400" dirty="0" smtClean="0"/>
              <a:t>. Solve the equations resulting from Steps 3 and 4 for 	      the branch current values. </a:t>
            </a:r>
          </a:p>
          <a:p>
            <a:pPr algn="just"/>
            <a:endParaRPr lang="en-US" sz="2400"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pPr algn="l"/>
            <a:r>
              <a:rPr lang="en-US" sz="1800" b="1" dirty="0" smtClean="0"/>
              <a:t>Q.1</a:t>
            </a:r>
            <a:r>
              <a:rPr lang="en-US" sz="1800" dirty="0" smtClean="0"/>
              <a:t>	Use the branch current method to find each branch current. </a:t>
            </a:r>
            <a:br>
              <a:rPr lang="en-US" sz="1800" dirty="0" smtClean="0"/>
            </a:br>
            <a:endParaRPr lang="en-US" sz="1800" dirty="0"/>
          </a:p>
        </p:txBody>
      </p:sp>
      <p:sp>
        <p:nvSpPr>
          <p:cNvPr id="3" name="Content Placeholder 2"/>
          <p:cNvSpPr>
            <a:spLocks noGrp="1"/>
          </p:cNvSpPr>
          <p:nvPr>
            <p:ph idx="1"/>
          </p:nvPr>
        </p:nvSpPr>
        <p:spPr/>
        <p:txBody>
          <a:bodyPr/>
          <a:lstStyle/>
          <a:p>
            <a:endParaRPr lang="en-US"/>
          </a:p>
        </p:txBody>
      </p:sp>
      <p:pic>
        <p:nvPicPr>
          <p:cNvPr id="2050" name="Picture 2"/>
          <p:cNvPicPr>
            <a:picLocks noChangeAspect="1" noChangeArrowheads="1"/>
          </p:cNvPicPr>
          <p:nvPr/>
        </p:nvPicPr>
        <p:blipFill>
          <a:blip r:embed="rId2" cstate="print"/>
          <a:srcRect/>
          <a:stretch>
            <a:fillRect/>
          </a:stretch>
        </p:blipFill>
        <p:spPr bwMode="auto">
          <a:xfrm>
            <a:off x="4343400" y="1295400"/>
            <a:ext cx="4531454" cy="2043112"/>
          </a:xfrm>
          <a:prstGeom prst="rect">
            <a:avLst/>
          </a:prstGeom>
          <a:noFill/>
          <a:ln w="9525">
            <a:noFill/>
            <a:miter lim="800000"/>
            <a:headEnd/>
            <a:tailEnd/>
          </a:ln>
        </p:spPr>
      </p:pic>
      <p:sp>
        <p:nvSpPr>
          <p:cNvPr id="5" name="Rectangle 4"/>
          <p:cNvSpPr/>
          <p:nvPr/>
        </p:nvSpPr>
        <p:spPr>
          <a:xfrm>
            <a:off x="0" y="6488668"/>
            <a:ext cx="3881319" cy="369332"/>
          </a:xfrm>
          <a:prstGeom prst="rect">
            <a:avLst/>
          </a:prstGeom>
        </p:spPr>
        <p:txBody>
          <a:bodyPr wrap="none">
            <a:spAutoFit/>
          </a:bodyPr>
          <a:lstStyle/>
          <a:p>
            <a:r>
              <a:rPr lang="pt-BR" dirty="0" smtClean="0"/>
              <a:t>I1 = 13.9 mA, I2= 15.8 mA, I3= 1.87 mA </a:t>
            </a:r>
            <a:endParaRPr lang="pt-BR"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Rectangle 3"/>
          <p:cNvSpPr/>
          <p:nvPr/>
        </p:nvSpPr>
        <p:spPr>
          <a:xfrm>
            <a:off x="0" y="6488668"/>
            <a:ext cx="3881319" cy="369332"/>
          </a:xfrm>
          <a:prstGeom prst="rect">
            <a:avLst/>
          </a:prstGeom>
        </p:spPr>
        <p:txBody>
          <a:bodyPr wrap="none">
            <a:spAutoFit/>
          </a:bodyPr>
          <a:lstStyle/>
          <a:p>
            <a:r>
              <a:rPr lang="pt-BR" dirty="0" smtClean="0"/>
              <a:t>I1 = 13.9 mA, I2= 15.8 mA, I3= 1.87 mA </a:t>
            </a:r>
            <a:endParaRPr lang="pt-BR"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285</TotalTime>
  <Words>452</Words>
  <Application>Microsoft Office PowerPoint</Application>
  <PresentationFormat>On-screen Show (4:3)</PresentationFormat>
  <Paragraphs>85</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Office Theme</vt:lpstr>
      <vt:lpstr>Previous Lectures 16-20</vt:lpstr>
      <vt:lpstr>DELTA-TO-WYE (∆-TO-Y) AND WYE-TO-DELTA (Y-TO-∆) CONVERSIONS</vt:lpstr>
      <vt:lpstr> Deriving the Initial Equations </vt:lpstr>
      <vt:lpstr>Slide 4</vt:lpstr>
      <vt:lpstr>Slide 5</vt:lpstr>
      <vt:lpstr>Slide 6</vt:lpstr>
      <vt:lpstr>∆-to-Y Conversion</vt:lpstr>
      <vt:lpstr>Y-to-∆ Conversion</vt:lpstr>
      <vt:lpstr>Application of ∆-to-Y Conversion to a Bridge Circuit</vt:lpstr>
      <vt:lpstr>Slide 10</vt:lpstr>
      <vt:lpstr>Slide 11</vt:lpstr>
      <vt:lpstr>Q.1 Convert each delta network to a wye network. </vt:lpstr>
      <vt:lpstr>Q.2 Convert each delta network to a wye network</vt:lpstr>
      <vt:lpstr>Q.3 Convert each wye network to a delta network. </vt:lpstr>
      <vt:lpstr>Q.4 Convert each wye network to a delta network. </vt:lpstr>
      <vt:lpstr>Q.5 Find all currents in the circuit of following Figure. </vt:lpstr>
      <vt:lpstr>Slide 17</vt:lpstr>
      <vt:lpstr>Slide 18</vt:lpstr>
      <vt:lpstr>BRANCH, LOOP, AND NODE ANALYSES</vt:lpstr>
      <vt:lpstr>BRANCH, LOOP, AND NODE ANALYSES  </vt:lpstr>
      <vt:lpstr>SIMULTANEOUS EQUATIONS IN CIRCUIT ANALYSIS </vt:lpstr>
      <vt:lpstr>Simultaneous equations</vt:lpstr>
      <vt:lpstr>Solving by Substitution </vt:lpstr>
      <vt:lpstr>Solving by Determinants </vt:lpstr>
      <vt:lpstr>Third-order determinants can be evaluated by the expansion method. </vt:lpstr>
      <vt:lpstr>BRANCH CURRENT METHOD</vt:lpstr>
      <vt:lpstr>Electric Circuit Terminologies</vt:lpstr>
      <vt:lpstr>BRANCH CURRENT METHOD</vt:lpstr>
      <vt:lpstr>Q.1 Use the branch current method to find each branch current.  </vt:lpstr>
      <vt:lpstr>Slide 30</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DELTA-TO-WYE (∆-TO-Y) AND WYE-TO-DELTA (Y-TO-∆) CONVERSIONS</dc:title>
  <dc:creator>Aadil</dc:creator>
  <cp:lastModifiedBy>NTS</cp:lastModifiedBy>
  <cp:revision>142</cp:revision>
  <dcterms:created xsi:type="dcterms:W3CDTF">2006-08-16T00:00:00Z</dcterms:created>
  <dcterms:modified xsi:type="dcterms:W3CDTF">2012-07-24T09:55:26Z</dcterms:modified>
</cp:coreProperties>
</file>