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300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98" r:id="rId28"/>
    <p:sldId id="299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7BA7-17C7-4EDD-9C1E-1883CDAE0731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66691-1629-4402-9CF4-5C0F8B9E5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66691-1629-4402-9CF4-5C0F8B9E518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Previous Lecture 1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371600"/>
            <a:ext cx="83820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International system of units.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Scientific notation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Engineering notation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Metric prefixes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Voltage , Current and Resistor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900" b="1" dirty="0" smtClean="0"/>
              <a:t>    </a:t>
            </a:r>
            <a:r>
              <a:rPr lang="en-US" sz="3900" b="1" u="sng" dirty="0" smtClean="0"/>
              <a:t>Lecture Objective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Atomic Structure </a:t>
            </a:r>
          </a:p>
          <a:p>
            <a:r>
              <a:rPr lang="en-US" dirty="0" smtClean="0"/>
              <a:t>Electrical Charge </a:t>
            </a:r>
          </a:p>
          <a:p>
            <a:r>
              <a:rPr lang="en-US" dirty="0" smtClean="0"/>
              <a:t>Voltage, Current, and Resistance </a:t>
            </a:r>
          </a:p>
          <a:p>
            <a:r>
              <a:rPr lang="en-US" dirty="0" smtClean="0"/>
              <a:t>Voltage and Current Sources </a:t>
            </a:r>
          </a:p>
          <a:p>
            <a:r>
              <a:rPr lang="en-US" dirty="0" smtClean="0"/>
              <a:t>Resistors </a:t>
            </a:r>
          </a:p>
          <a:p>
            <a:r>
              <a:rPr lang="en-US" dirty="0" smtClean="0"/>
              <a:t>The Electric Circuit </a:t>
            </a:r>
          </a:p>
          <a:p>
            <a:r>
              <a:rPr lang="en-US" dirty="0" smtClean="0"/>
              <a:t>Basic Circuit Measurements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2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Atomic Structure 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r>
              <a:rPr lang="en-US" dirty="0" smtClean="0"/>
              <a:t>All matter is made of atoms; and all atoms consist of electrons, protons, and neutrons.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atom is the smallest particle of an element that retains the characteristics of that element.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Know elements so far - 118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latin typeface="+mn-lt"/>
              </a:rPr>
              <a:t>The Bohr atom is a tool for visualizing atomic structure</a:t>
            </a:r>
            <a:r>
              <a:rPr lang="en-US" sz="3100" dirty="0" smtClean="0">
                <a:latin typeface="Times" pitchFamily="18" charset="0"/>
                <a:cs typeface="Times New Roman" pitchFamily="18" charset="0"/>
              </a:rPr>
              <a:t>. </a:t>
            </a:r>
            <a:r>
              <a:rPr lang="en-US" dirty="0" smtClean="0">
                <a:solidFill>
                  <a:schemeClr val="tx2"/>
                </a:solidFill>
                <a:latin typeface="Times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Times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838200" y="2057400"/>
            <a:ext cx="403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2000" dirty="0">
                <a:cs typeface="Times New Roman" pitchFamily="18" charset="0"/>
              </a:rPr>
              <a:t>The nucleus is positively charged and has the protons and neutrons.</a:t>
            </a:r>
          </a:p>
        </p:txBody>
      </p:sp>
      <p:graphicFrame>
        <p:nvGraphicFramePr>
          <p:cNvPr id="7" name="Object 22"/>
          <p:cNvGraphicFramePr>
            <a:graphicFrameLocks noChangeAspect="1"/>
          </p:cNvGraphicFramePr>
          <p:nvPr/>
        </p:nvGraphicFramePr>
        <p:xfrm>
          <a:off x="4462463" y="1828800"/>
          <a:ext cx="3919537" cy="4267200"/>
        </p:xfrm>
        <a:graphic>
          <a:graphicData uri="http://schemas.openxmlformats.org/presentationml/2006/ole">
            <p:oleObj spid="_x0000_s18434" name="CorelDRAW" r:id="rId3" imgW="2480040" imgH="2700360" progId="">
              <p:embed/>
            </p:oleObj>
          </a:graphicData>
        </a:graphic>
      </p:graphicFrame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4267200" y="2362200"/>
            <a:ext cx="2176463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3962400" y="3429000"/>
            <a:ext cx="2252663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838200" y="3657600"/>
            <a:ext cx="3733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The atomic number is the number of protons and determines the particular element.</a:t>
            </a: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838200" y="4953000"/>
            <a:ext cx="3581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In the neutral atom, the number of electrons is equal to the number of protons. </a:t>
            </a: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838200" y="2819400"/>
            <a:ext cx="335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2000" dirty="0"/>
              <a:t>Electrons are negatively charged and in discrete shells.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Electron Shells, Orbits and Energy Level</a:t>
            </a:r>
            <a:endParaRPr lang="en-GB" sz="40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352928" cy="5112568"/>
          </a:xfrm>
        </p:spPr>
        <p:txBody>
          <a:bodyPr>
            <a:normAutofit/>
          </a:bodyPr>
          <a:lstStyle/>
          <a:p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Orbits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: Discrete distance from the nucleus</a:t>
            </a:r>
          </a:p>
          <a:p>
            <a:r>
              <a:rPr lang="en-GB" sz="2800" b="1" u="sng" dirty="0" smtClean="0">
                <a:latin typeface="Times New Roman" pitchFamily="18" charset="0"/>
                <a:cs typeface="Times New Roman" pitchFamily="18" charset="0"/>
              </a:rPr>
              <a:t>Shell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: Orbits are grouped into energy level. Each shell have different energy level. Shells are represented by either 1,2,3...or </a:t>
            </a:r>
            <a:r>
              <a:rPr lang="en-GB" sz="2800" i="1" dirty="0" smtClean="0">
                <a:latin typeface="Times New Roman" pitchFamily="18" charset="0"/>
                <a:cs typeface="Times New Roman" pitchFamily="18" charset="0"/>
              </a:rPr>
              <a:t>K,L,M...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Number of electrons in each shell=2</a:t>
            </a:r>
            <a:r>
              <a:rPr lang="en-GB" sz="2800" i="1" dirty="0" smtClean="0">
                <a:latin typeface="Times New Roman" pitchFamily="18" charset="0"/>
                <a:cs typeface="Times New Roman" pitchFamily="18" charset="0"/>
              </a:rPr>
              <a:t>n^2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Valance Shell and Valence Electrons</a:t>
            </a:r>
          </a:p>
          <a:p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Ionization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: positive &amp; negative ions</a:t>
            </a:r>
          </a:p>
          <a:p>
            <a:pPr>
              <a:buNone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an electron absorbs a photon with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sufficient energy, it escapes from the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atom and becomes a free electron.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962400"/>
            <a:ext cx="213841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D3C6E8A1-7370-4DB0-AD2C-FD0D53463B3C}" type="slidenum">
              <a:rPr lang="en-GB" sz="14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352800"/>
            <a:ext cx="494495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" y="990600"/>
            <a:ext cx="822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The Copper Atom </a:t>
            </a:r>
          </a:p>
          <a:p>
            <a:r>
              <a:rPr lang="en-US" sz="3200" dirty="0" smtClean="0"/>
              <a:t>Copper is the most commonly used metal in electrical applications. </a:t>
            </a:r>
          </a:p>
          <a:p>
            <a:endParaRPr lang="en-US" sz="3200" dirty="0" smtClean="0"/>
          </a:p>
          <a:p>
            <a:r>
              <a:rPr lang="en-US" sz="3200" dirty="0" smtClean="0"/>
              <a:t>Atomic number = 29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Conductor, Semiconductor and Insulator</a:t>
            </a:r>
            <a:endParaRPr lang="en-GB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Conductor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Conductive materials have many free electrons and are capable to conduct electric current easily.</a:t>
            </a:r>
          </a:p>
          <a:p>
            <a:pPr algn="just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Insulator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Insulator materials do not conduct electrical current under normal conduction. It is difficult to make the free electrons into conduction band while the physical characteristic of the material remain unchanged.</a:t>
            </a:r>
          </a:p>
          <a:p>
            <a:pPr algn="just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Semiconductor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Conductivity of Semiconductors is in between conductor and insulator.</a:t>
            </a:r>
          </a:p>
          <a:p>
            <a:pPr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Energy Bands</a:t>
            </a:r>
            <a:endParaRPr lang="en-GB" sz="4000" b="1" dirty="0">
              <a:solidFill>
                <a:schemeClr val="tx2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905" y="1664444"/>
            <a:ext cx="7788527" cy="478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D3C6E8A1-7370-4DB0-AD2C-FD0D53463B3C}" type="slidenum">
              <a:rPr lang="en-GB" sz="14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Electrical Charge 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Electrical charge, an electrical property of matter that exists because of an excess or deficiency of electrons, is symbolized by Q. </a:t>
            </a:r>
          </a:p>
          <a:p>
            <a:r>
              <a:rPr lang="en-US" dirty="0" smtClean="0"/>
              <a:t>Static charge-presence of a net positive or negative charge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495800"/>
            <a:ext cx="6824309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81200" y="60198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Attraction and repulsion of electrical charges.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Electrical Charge 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Electric field between two oppositely charged surfaces. </a:t>
            </a:r>
          </a:p>
          <a:p>
            <a:endParaRPr lang="en-US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362200"/>
            <a:ext cx="4003037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38200" y="5105400"/>
            <a:ext cx="739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/>
              <a:t>A force acts between charges. This force is called an electric field which consists of invisible lines of force.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Electrical Charge 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Electrical charge (Q) is measured in coulombs, symbolized by C. </a:t>
            </a:r>
          </a:p>
          <a:p>
            <a:r>
              <a:rPr lang="en-US" i="1" dirty="0" smtClean="0"/>
              <a:t>One coulomb is the total charge possessed by 6.25 X 10</a:t>
            </a:r>
            <a:r>
              <a:rPr lang="en-US" i="1" baseline="30000" dirty="0" smtClean="0"/>
              <a:t>18</a:t>
            </a:r>
            <a:r>
              <a:rPr lang="en-US" i="1" dirty="0" smtClean="0"/>
              <a:t> electrons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 single electron has a charge of 1.6 X 10</a:t>
            </a:r>
            <a:r>
              <a:rPr lang="en-US" baseline="30000" dirty="0" smtClean="0"/>
              <a:t>- 19 </a:t>
            </a:r>
            <a:r>
              <a:rPr lang="en-US" dirty="0" smtClean="0"/>
              <a:t>C. The total charge Q, can be found by following formula                                                                                                                      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181600"/>
            <a:ext cx="477871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Example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62200"/>
            <a:ext cx="8224623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+mn-lt"/>
              </a:rPr>
              <a:t>VOLTAGE, CURRENT, AND RESISTANCE </a:t>
            </a:r>
            <a:endParaRPr lang="en-US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4300" b="1" u="sng" dirty="0" smtClean="0"/>
              <a:t>Voltage</a:t>
            </a:r>
          </a:p>
          <a:p>
            <a:pPr algn="just">
              <a:buNone/>
            </a:pPr>
            <a:r>
              <a:rPr lang="en-US" dirty="0" smtClean="0"/>
              <a:t>     </a:t>
            </a:r>
            <a:r>
              <a:rPr lang="en-US" sz="3400" dirty="0" smtClean="0"/>
              <a:t>The difference in potential energy per charge is the potential difference or voltage. Voltage is the driving force in electric circuits and is what establishes current. </a:t>
            </a:r>
          </a:p>
          <a:p>
            <a:pPr algn="just">
              <a:buNone/>
            </a:pPr>
            <a:r>
              <a:rPr lang="en-US" sz="3400" dirty="0" smtClean="0"/>
              <a:t>     Voltage, symbolized by V, is defined as energy or work per unit charge.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400" dirty="0" smtClean="0"/>
              <a:t>      where:</a:t>
            </a:r>
          </a:p>
          <a:p>
            <a:pPr>
              <a:buNone/>
            </a:pPr>
            <a:r>
              <a:rPr lang="en-US" sz="3400" dirty="0" smtClean="0"/>
              <a:t>           V = voltage in volts (V) </a:t>
            </a:r>
          </a:p>
          <a:p>
            <a:pPr>
              <a:buNone/>
            </a:pPr>
            <a:r>
              <a:rPr lang="en-US" sz="3400" dirty="0" smtClean="0"/>
              <a:t>           W = energy in joules (J) </a:t>
            </a:r>
          </a:p>
          <a:p>
            <a:pPr>
              <a:buNone/>
            </a:pPr>
            <a:r>
              <a:rPr lang="en-US" sz="3400" dirty="0" smtClean="0"/>
              <a:t>           Q = charge in coulombs (C)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508420"/>
            <a:ext cx="922737" cy="90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Definition of Voltage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One volt is the potential difference (voltage) between two points when one joule of energy is used to move one coulomb of charge from one point to the other.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8242762" cy="131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Current (I)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Electrical current is the rate of flow of charges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where: I = current in amperes (A) </a:t>
            </a:r>
          </a:p>
          <a:p>
            <a:pPr>
              <a:buNone/>
            </a:pPr>
            <a:r>
              <a:rPr lang="en-US" dirty="0" smtClean="0"/>
              <a:t>            Q = charge in coulombs (C) </a:t>
            </a:r>
          </a:p>
          <a:p>
            <a:pPr>
              <a:buNone/>
            </a:pPr>
            <a:r>
              <a:rPr lang="en-US" dirty="0" smtClean="0"/>
              <a:t>             t = time in seconds (s) the rate of flow of charge.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752600"/>
            <a:ext cx="2587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752600"/>
            <a:ext cx="3279775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5800" y="2743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Random motion of free electrons in a material.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28194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Electrons flow from negative to positive when a voltage is applied across a conductive or semiconductive  material.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4114800"/>
            <a:ext cx="698500" cy="653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Definition of Current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   One ampere (1 A) is the amount of current that exists when a number of electrons having a total charge of one coulomb (1 C) move through a given cross-sectional area in one second (1 s).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419600"/>
            <a:ext cx="618637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Example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835609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Resistance (R)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Resistance is the opposition to current. </a:t>
            </a:r>
          </a:p>
          <a:p>
            <a:pPr>
              <a:buNone/>
            </a:pPr>
            <a:r>
              <a:rPr lang="en-US" sz="3000" b="1" dirty="0" smtClean="0"/>
              <a:t>   </a:t>
            </a:r>
          </a:p>
          <a:p>
            <a:pPr>
              <a:buNone/>
            </a:pPr>
            <a:endParaRPr lang="en-US" sz="3000" b="1" u="sng" dirty="0" smtClean="0"/>
          </a:p>
          <a:p>
            <a:pPr>
              <a:buNone/>
            </a:pPr>
            <a:r>
              <a:rPr lang="en-US" sz="3000" b="1" dirty="0" smtClean="0"/>
              <a:t>   </a:t>
            </a:r>
            <a:r>
              <a:rPr lang="en-US" sz="3000" b="1" u="sng" dirty="0" smtClean="0"/>
              <a:t>Definition of resistance  </a:t>
            </a:r>
          </a:p>
          <a:p>
            <a:pPr>
              <a:buNone/>
            </a:pPr>
            <a:r>
              <a:rPr lang="en-US" dirty="0" smtClean="0"/>
              <a:t>   One ohm (1 Ω) of resistance exists if there is one ampere (1 A) of current in a material when one volt (1 V) is applied across the material.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362200"/>
            <a:ext cx="1219200" cy="72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Conductance (G)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000" b="1" dirty="0" smtClean="0"/>
              <a:t>    </a:t>
            </a:r>
            <a:r>
              <a:rPr lang="en-US" dirty="0" smtClean="0"/>
              <a:t>The reciprocal of resistance is conductance, symbolized by G. It is a measure of the ease with which current is established. </a:t>
            </a:r>
          </a:p>
          <a:p>
            <a:pPr>
              <a:buNone/>
            </a:pPr>
            <a:r>
              <a:rPr lang="en-US" dirty="0" smtClean="0"/>
              <a:t>    The formula is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038600"/>
            <a:ext cx="1143000" cy="1048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57800" y="4495800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Unit is siemens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Voltage and Current Sources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A voltage source provides electrical energy or electromotive force (emf) more commonly known as voltage.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657600"/>
            <a:ext cx="3225251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The Voltage Source 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The Ideal Voltage Source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19400"/>
            <a:ext cx="471302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5800" y="59436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VI characteristic of an ideal voltage source.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Types of DC Voltage Sources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</a:t>
            </a:r>
            <a:r>
              <a:rPr lang="en-US" b="1" u="sng" dirty="0" smtClean="0"/>
              <a:t>Batteries</a:t>
            </a:r>
            <a:r>
              <a:rPr lang="en-US" dirty="0" smtClean="0"/>
              <a:t> A battery is a type of voltage source that converts chemical energy into electrical energy.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429000"/>
            <a:ext cx="415085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343400" y="60960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Diagram of a battery cell.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Types of DC Voltage Sources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    </a:t>
            </a:r>
            <a:r>
              <a:rPr lang="en-US" sz="3000" b="1" u="sng" dirty="0" smtClean="0"/>
              <a:t>Solar Cells </a:t>
            </a:r>
            <a:r>
              <a:rPr lang="en-US" dirty="0" smtClean="0"/>
              <a:t>The operation of solar cells is based on the photovoltaic effect, which is the process whereby light energy is converted directly into electrical energy.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733800"/>
            <a:ext cx="5563073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88668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Construction of a basic solar cell.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Types of DC Voltage Sources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Generator</a:t>
            </a:r>
            <a:r>
              <a:rPr lang="en-US" dirty="0" smtClean="0"/>
              <a:t> Electrical generators convert mechanical energy into electrical energy using </a:t>
            </a:r>
          </a:p>
          <a:p>
            <a:pPr algn="just">
              <a:buNone/>
            </a:pPr>
            <a:r>
              <a:rPr lang="en-US" dirty="0" smtClean="0"/>
              <a:t>    a principle called electromagnetic induction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293758"/>
            <a:ext cx="3965575" cy="286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62200" y="63246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Cutaway view of a dc voltage generator.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Types of DC Voltage Sources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The Electronic Power Supply </a:t>
            </a:r>
          </a:p>
          <a:p>
            <a:pPr algn="just">
              <a:buNone/>
            </a:pPr>
            <a:r>
              <a:rPr lang="en-US" b="1" dirty="0" smtClean="0"/>
              <a:t>    </a:t>
            </a:r>
            <a:r>
              <a:rPr lang="en-US" dirty="0" smtClean="0"/>
              <a:t>Electronic power supplies convert the ac voltage from a wall outlet to a constant (dc) voltage that is available across two terminals.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962400"/>
            <a:ext cx="4504986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The Current source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Ideal Current Source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2971800"/>
            <a:ext cx="516386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Types of Resistor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209800"/>
            <a:ext cx="7308790" cy="44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66800" y="14478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Fixed Resistor</a:t>
            </a:r>
            <a:endParaRPr lang="en-US" sz="32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Carbon-composition resistor 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267582"/>
            <a:ext cx="6096000" cy="359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0" y="12954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dirty="0" smtClean="0"/>
              <a:t>This resistor is made with a mixture of finely ground carbon, insulating filler, and a resin binder. The ratio of carbon to insulating filler sets the resistance value.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Resistor Color Code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819400"/>
            <a:ext cx="4708525" cy="21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/>
                </a:solidFill>
                <a:latin typeface="+mn-lt"/>
              </a:rPr>
              <a:t>Resistor 4-band color code </a:t>
            </a:r>
            <a:br>
              <a:rPr lang="en-US" b="1" dirty="0" smtClean="0">
                <a:solidFill>
                  <a:schemeClr val="tx2"/>
                </a:solidFill>
                <a:latin typeface="+mn-lt"/>
              </a:rPr>
            </a:br>
            <a:endParaRPr lang="en-US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447800"/>
            <a:ext cx="5508002" cy="491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Example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What is the resistance and tolerance of each of the four-band resistors?</a:t>
            </a:r>
            <a:endParaRPr lang="en-US" dirty="0"/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838200" y="2667000"/>
          <a:ext cx="1547813" cy="1981200"/>
        </p:xfrm>
        <a:graphic>
          <a:graphicData uri="http://schemas.openxmlformats.org/presentationml/2006/ole">
            <p:oleObj spid="_x0000_s10242" name="CorelDRAW" r:id="rId3" imgW="1190880" imgH="1523880" progId="">
              <p:embed/>
            </p:oleObj>
          </a:graphicData>
        </a:graphic>
      </p:graphicFrame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438400" y="2819400"/>
            <a:ext cx="23622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5.1 k</a:t>
            </a:r>
            <a:r>
              <a:rPr lang="en-US" dirty="0">
                <a:solidFill>
                  <a:srgbClr val="FF0000"/>
                </a:solidFill>
                <a:latin typeface="Symbol" pitchFamily="18" charset="2"/>
              </a:rPr>
              <a:t>W </a:t>
            </a:r>
            <a:r>
              <a:rPr lang="en-US" dirty="0">
                <a:solidFill>
                  <a:srgbClr val="FF0000"/>
                </a:solidFill>
                <a:latin typeface="Times" pitchFamily="18" charset="0"/>
              </a:rPr>
              <a:t>± 5%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0000"/>
                </a:solidFill>
                <a:latin typeface="Symbol" pitchFamily="18" charset="2"/>
              </a:rPr>
              <a:t>820 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  <a:latin typeface="Symbol" pitchFamily="18" charset="2"/>
              </a:rPr>
              <a:t>W </a:t>
            </a:r>
            <a:r>
              <a:rPr lang="en-US" dirty="0">
                <a:solidFill>
                  <a:srgbClr val="FF0000"/>
                </a:solidFill>
              </a:rPr>
              <a:t>± 5%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47 </a:t>
            </a:r>
            <a:r>
              <a:rPr lang="en-US" dirty="0">
                <a:solidFill>
                  <a:srgbClr val="FF0000"/>
                </a:solidFill>
                <a:latin typeface="Symbol" pitchFamily="18" charset="2"/>
              </a:rPr>
              <a:t>W</a:t>
            </a:r>
            <a:r>
              <a:rPr lang="en-US" dirty="0">
                <a:solidFill>
                  <a:srgbClr val="FF0000"/>
                </a:solidFill>
              </a:rPr>
              <a:t> ± 10%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1.0 </a:t>
            </a:r>
            <a:r>
              <a:rPr lang="en-US" dirty="0">
                <a:solidFill>
                  <a:srgbClr val="FF0000"/>
                </a:solidFill>
                <a:latin typeface="Symbol" pitchFamily="18" charset="2"/>
              </a:rPr>
              <a:t>W</a:t>
            </a:r>
            <a:r>
              <a:rPr lang="en-US" dirty="0">
                <a:solidFill>
                  <a:srgbClr val="FF0000"/>
                </a:solidFill>
              </a:rPr>
              <a:t> ± 5%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241469"/>
            <a:ext cx="2895600" cy="265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86200" y="2667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Tolerance= 0.255K</a:t>
            </a:r>
            <a:r>
              <a:rPr lang="el-GR" sz="1600" dirty="0" smtClean="0"/>
              <a:t>Ω</a:t>
            </a:r>
            <a:endParaRPr lang="en-US" sz="1600" dirty="0" smtClean="0"/>
          </a:p>
          <a:p>
            <a:pPr algn="ctr"/>
            <a:r>
              <a:rPr lang="en-US" sz="1600" dirty="0" smtClean="0"/>
              <a:t>4.845------------5.355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Variable Resistor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</a:t>
            </a:r>
            <a:r>
              <a:rPr lang="en-US" dirty="0" smtClean="0"/>
              <a:t>Variable resistors include the potentiometer and rheostat. A potentiometer can be connected as a rheostat</a:t>
            </a:r>
            <a:endParaRPr lang="en-US" dirty="0"/>
          </a:p>
        </p:txBody>
      </p:sp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1066800" y="4495800"/>
          <a:ext cx="5045075" cy="1516063"/>
        </p:xfrm>
        <a:graphic>
          <a:graphicData uri="http://schemas.openxmlformats.org/presentationml/2006/ole">
            <p:oleObj spid="_x0000_s11266" name="CorelDRAW" r:id="rId3" imgW="3457440" imgH="1038240" progId="">
              <p:embed/>
            </p:oleObj>
          </a:graphicData>
        </a:graphic>
      </p:graphicFrame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62000" y="3352800"/>
            <a:ext cx="487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The center terminal is connected to the wiper</a:t>
            </a: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 flipH="1">
            <a:off x="4551215" y="3879275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" name="Object 19"/>
          <p:cNvGraphicFramePr>
            <a:graphicFrameLocks noChangeAspect="1"/>
          </p:cNvGraphicFramePr>
          <p:nvPr/>
        </p:nvGraphicFramePr>
        <p:xfrm>
          <a:off x="6705600" y="3124200"/>
          <a:ext cx="1176338" cy="2895600"/>
        </p:xfrm>
        <a:graphic>
          <a:graphicData uri="http://schemas.openxmlformats.org/presentationml/2006/ole">
            <p:oleObj spid="_x0000_s11267" name="CorelDRAW" r:id="rId4" imgW="712800" imgH="1754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The Electric Circuit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 flow direction. </a:t>
            </a:r>
          </a:p>
          <a:p>
            <a:r>
              <a:rPr lang="en-US" dirty="0" smtClean="0"/>
              <a:t>Conventional current direction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71800"/>
            <a:ext cx="3733800" cy="288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6096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A basic electric circuit</a:t>
            </a:r>
            <a:endParaRPr lang="en-US" b="1" i="1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657600"/>
            <a:ext cx="297453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486400" y="6096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Schematic of electric circuit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Basic Circuit Measurement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chemeClr val="tx2"/>
                </a:solidFill>
              </a:rPr>
              <a:t>    </a:t>
            </a:r>
            <a:r>
              <a:rPr lang="en-US" sz="3000" dirty="0" smtClean="0"/>
              <a:t>An important multipurpose instrument is the DMM, which can measure voltage, current, and resistance. Many include other measurement options.</a:t>
            </a:r>
          </a:p>
          <a:p>
            <a:endParaRPr lang="en-US" dirty="0"/>
          </a:p>
        </p:txBody>
      </p:sp>
      <p:graphicFrame>
        <p:nvGraphicFramePr>
          <p:cNvPr id="13315" name="Object 11"/>
          <p:cNvGraphicFramePr>
            <a:graphicFrameLocks noChangeAspect="1"/>
          </p:cNvGraphicFramePr>
          <p:nvPr/>
        </p:nvGraphicFramePr>
        <p:xfrm>
          <a:off x="4495800" y="3276600"/>
          <a:ext cx="4440238" cy="3373438"/>
        </p:xfrm>
        <a:graphic>
          <a:graphicData uri="http://schemas.openxmlformats.org/presentationml/2006/ole">
            <p:oleObj spid="_x0000_s13315" name="CorelDRAW" r:id="rId3" imgW="4008960" imgH="3045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Basic Circuit Measurement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Properly measure voltage in a circuit?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Basic Circuit Measurement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Properly measure current in a circuit?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Basic Circuit Measurement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Properly measure resistance?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Summary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An atom is the smallest particle of an element that retains the characteristics of that element. </a:t>
            </a:r>
          </a:p>
          <a:p>
            <a:r>
              <a:rPr lang="en-US" dirty="0" smtClean="0"/>
              <a:t>When electrons in the outer orbit of an atom (valence electrons) break away, they become free </a:t>
            </a:r>
          </a:p>
          <a:p>
            <a:r>
              <a:rPr lang="en-US" dirty="0" smtClean="0"/>
              <a:t>electrons. </a:t>
            </a:r>
          </a:p>
          <a:p>
            <a:r>
              <a:rPr lang="en-US" dirty="0" smtClean="0"/>
              <a:t>Free electrons make current possible. </a:t>
            </a:r>
          </a:p>
          <a:p>
            <a:r>
              <a:rPr lang="en-US" dirty="0" smtClean="0"/>
              <a:t>Like charges repel each other, and opposite charges attract each other. </a:t>
            </a:r>
          </a:p>
          <a:p>
            <a:r>
              <a:rPr lang="en-US" dirty="0" smtClean="0"/>
              <a:t>Voltage must be applied to a circuit to produce current. </a:t>
            </a:r>
          </a:p>
          <a:p>
            <a:r>
              <a:rPr lang="en-US" dirty="0" smtClean="0"/>
              <a:t>Resistance limits the current. </a:t>
            </a:r>
          </a:p>
          <a:p>
            <a:r>
              <a:rPr lang="en-US" dirty="0" smtClean="0"/>
              <a:t>Basically, an electric circuit consists of a source, a load, and a current path.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Summary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An open circuit is one in which the current path is broken. </a:t>
            </a:r>
          </a:p>
          <a:p>
            <a:r>
              <a:rPr lang="en-US" dirty="0" smtClean="0"/>
              <a:t>A closed circuit is one which has a complete current path. </a:t>
            </a:r>
          </a:p>
          <a:p>
            <a:r>
              <a:rPr lang="en-US" dirty="0" smtClean="0"/>
              <a:t>An ammeter is connected in line with the current path. </a:t>
            </a:r>
          </a:p>
          <a:p>
            <a:r>
              <a:rPr lang="en-US" dirty="0" smtClean="0"/>
              <a:t>A voltmeter is connected across the current path. </a:t>
            </a:r>
          </a:p>
          <a:p>
            <a:r>
              <a:rPr lang="en-US" dirty="0" smtClean="0"/>
              <a:t>An ohmmeter is connected across a resistor (resistor must be disconnected from circuit) </a:t>
            </a:r>
          </a:p>
          <a:p>
            <a:r>
              <a:rPr lang="en-US" dirty="0" smtClean="0"/>
              <a:t>One coulomb is the charge of 6.25 X 10</a:t>
            </a:r>
            <a:r>
              <a:rPr lang="en-US" baseline="30000" dirty="0" smtClean="0"/>
              <a:t>18</a:t>
            </a:r>
            <a:r>
              <a:rPr lang="en-US" dirty="0" smtClean="0"/>
              <a:t> electrons.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Summary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One volt is the potential difference (voltage) between two points when one joule of energy is used to move one coulomb from one point to the other. </a:t>
            </a:r>
          </a:p>
          <a:p>
            <a:r>
              <a:rPr lang="en-US" dirty="0" smtClean="0"/>
              <a:t>One ampere is the amount of current that exists when one coulomb of charge moves through a given cross-sectional area of a material in one second. </a:t>
            </a:r>
          </a:p>
          <a:p>
            <a:r>
              <a:rPr lang="en-US" dirty="0" smtClean="0"/>
              <a:t>One ohm is the resistance when there is one ampere of current in a material with one volt </a:t>
            </a:r>
            <a:r>
              <a:rPr lang="en-US" smtClean="0"/>
              <a:t>applied across </a:t>
            </a:r>
            <a:r>
              <a:rPr lang="en-US" dirty="0" smtClean="0"/>
              <a:t>the material.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Important Electrical symbols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1550" y="1981200"/>
            <a:ext cx="601455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981200"/>
            <a:ext cx="441263" cy="1456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962400"/>
            <a:ext cx="7720459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204370" y="315191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Ground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+mn-lt"/>
              </a:rPr>
              <a:t>Important Formulas</a:t>
            </a:r>
            <a:endParaRPr lang="en-US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788217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1403</Words>
  <Application>Microsoft Office PowerPoint</Application>
  <PresentationFormat>On-screen Show (4:3)</PresentationFormat>
  <Paragraphs>174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CorelDRAW</vt:lpstr>
      <vt:lpstr>Previous Lecture 1</vt:lpstr>
      <vt:lpstr>Voltage , Current and Resistor</vt:lpstr>
      <vt:lpstr>Atomic Structure </vt:lpstr>
      <vt:lpstr>The Bohr atom is a tool for visualizing atomic structure.  </vt:lpstr>
      <vt:lpstr>Electron Shells, Orbits and Energy Level</vt:lpstr>
      <vt:lpstr>Slide 6</vt:lpstr>
      <vt:lpstr>Conductor, Semiconductor and Insulator</vt:lpstr>
      <vt:lpstr>Energy Bands</vt:lpstr>
      <vt:lpstr>Electrical Charge </vt:lpstr>
      <vt:lpstr>Electrical Charge </vt:lpstr>
      <vt:lpstr>Electrical Charge </vt:lpstr>
      <vt:lpstr>Example</vt:lpstr>
      <vt:lpstr>VOLTAGE, CURRENT, AND RESISTANCE </vt:lpstr>
      <vt:lpstr>Definition of Voltage</vt:lpstr>
      <vt:lpstr>Current (I)</vt:lpstr>
      <vt:lpstr>Definition of Current</vt:lpstr>
      <vt:lpstr>Example</vt:lpstr>
      <vt:lpstr>Resistance (R)</vt:lpstr>
      <vt:lpstr>Conductance (G)</vt:lpstr>
      <vt:lpstr>Voltage and Current Sources</vt:lpstr>
      <vt:lpstr> The Voltage Source  </vt:lpstr>
      <vt:lpstr>Types of DC Voltage Sources</vt:lpstr>
      <vt:lpstr>Types of DC Voltage Sources</vt:lpstr>
      <vt:lpstr>Types of DC Voltage Sources</vt:lpstr>
      <vt:lpstr>Types of DC Voltage Sources</vt:lpstr>
      <vt:lpstr>The Current source</vt:lpstr>
      <vt:lpstr>Types of Resistor</vt:lpstr>
      <vt:lpstr>Carbon-composition resistor </vt:lpstr>
      <vt:lpstr>Resistor Color Code</vt:lpstr>
      <vt:lpstr> Resistor 4-band color code  </vt:lpstr>
      <vt:lpstr>Example</vt:lpstr>
      <vt:lpstr>Variable Resistor</vt:lpstr>
      <vt:lpstr>The Electric Circuit</vt:lpstr>
      <vt:lpstr>Basic Circuit Measurement</vt:lpstr>
      <vt:lpstr>Basic Circuit Measurement</vt:lpstr>
      <vt:lpstr>Basic Circuit Measurement</vt:lpstr>
      <vt:lpstr>Basic Circuit Measurement</vt:lpstr>
      <vt:lpstr>Summary</vt:lpstr>
      <vt:lpstr>Summary</vt:lpstr>
      <vt:lpstr>Summary</vt:lpstr>
      <vt:lpstr>Important Electrical symbols</vt:lpstr>
      <vt:lpstr>Important Formulas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Aadil</dc:creator>
  <cp:lastModifiedBy>NTS</cp:lastModifiedBy>
  <cp:revision>239</cp:revision>
  <dcterms:created xsi:type="dcterms:W3CDTF">2006-08-16T00:00:00Z</dcterms:created>
  <dcterms:modified xsi:type="dcterms:W3CDTF">2012-07-06T06:45:57Z</dcterms:modified>
</cp:coreProperties>
</file>