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73" r:id="rId3"/>
    <p:sldId id="274" r:id="rId4"/>
    <p:sldId id="275" r:id="rId5"/>
    <p:sldId id="276" r:id="rId6"/>
    <p:sldId id="277" r:id="rId7"/>
    <p:sldId id="278" r:id="rId8"/>
    <p:sldId id="279" r:id="rId9"/>
    <p:sldId id="280" r:id="rId10"/>
    <p:sldId id="281" r:id="rId11"/>
    <p:sldId id="282" r:id="rId12"/>
    <p:sldId id="256" r:id="rId13"/>
    <p:sldId id="257" r:id="rId14"/>
    <p:sldId id="259" r:id="rId15"/>
    <p:sldId id="258" r:id="rId16"/>
    <p:sldId id="271" r:id="rId17"/>
    <p:sldId id="272" r:id="rId18"/>
    <p:sldId id="283" r:id="rId19"/>
    <p:sldId id="284" r:id="rId20"/>
    <p:sldId id="285" r:id="rId21"/>
    <p:sldId id="286" r:id="rId22"/>
    <p:sldId id="287" r:id="rId23"/>
    <p:sldId id="260" r:id="rId24"/>
    <p:sldId id="261" r:id="rId25"/>
    <p:sldId id="262" r:id="rId26"/>
    <p:sldId id="288" r:id="rId27"/>
    <p:sldId id="289" r:id="rId28"/>
    <p:sldId id="290" r:id="rId29"/>
    <p:sldId id="291" r:id="rId30"/>
    <p:sldId id="292" r:id="rId31"/>
    <p:sldId id="293" r:id="rId32"/>
    <p:sldId id="299" r:id="rId33"/>
    <p:sldId id="263" r:id="rId34"/>
    <p:sldId id="264" r:id="rId35"/>
    <p:sldId id="265" r:id="rId36"/>
    <p:sldId id="266" r:id="rId37"/>
    <p:sldId id="267" r:id="rId38"/>
    <p:sldId id="268" r:id="rId39"/>
    <p:sldId id="269" r:id="rId40"/>
    <p:sldId id="270" r:id="rId41"/>
    <p:sldId id="294" r:id="rId42"/>
    <p:sldId id="295" r:id="rId43"/>
    <p:sldId id="296" r:id="rId44"/>
    <p:sldId id="297" r:id="rId45"/>
    <p:sldId id="29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Problems </a:t>
            </a:r>
            <a:r>
              <a:rPr lang="en-US" sz="2800" dirty="0" smtClean="0"/>
              <a:t>Solving related to </a:t>
            </a:r>
            <a:r>
              <a:rPr lang="en-US" sz="2800" dirty="0" err="1" smtClean="0"/>
              <a:t>Thevenin's</a:t>
            </a:r>
            <a:r>
              <a:rPr lang="en-US" sz="2800" dirty="0" smtClean="0"/>
              <a:t> theorem</a:t>
            </a:r>
          </a:p>
          <a:p>
            <a:r>
              <a:rPr lang="en-US" sz="2800" dirty="0" smtClean="0"/>
              <a:t>Norton’s Theorem </a:t>
            </a:r>
            <a:endParaRPr lang="en-US" sz="2800" dirty="0"/>
          </a:p>
        </p:txBody>
      </p:sp>
      <p:sp>
        <p:nvSpPr>
          <p:cNvPr id="4" name="TextBox 3"/>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19</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Problems Solving-Thevenin's theorem </a:t>
            </a:r>
            <a:endParaRPr lang="en-US" sz="3600" b="1" dirty="0">
              <a:solidFill>
                <a:schemeClr val="tx2"/>
              </a:solidFill>
            </a:endParaRPr>
          </a:p>
        </p:txBody>
      </p:sp>
      <p:pic>
        <p:nvPicPr>
          <p:cNvPr id="4098" name="Picture 2"/>
          <p:cNvPicPr>
            <a:picLocks noChangeAspect="1" noChangeArrowheads="1"/>
          </p:cNvPicPr>
          <p:nvPr/>
        </p:nvPicPr>
        <p:blipFill>
          <a:blip r:embed="rId3" cstate="print"/>
          <a:srcRect/>
          <a:stretch>
            <a:fillRect/>
          </a:stretch>
        </p:blipFill>
        <p:spPr bwMode="auto">
          <a:xfrm>
            <a:off x="5638800" y="1796715"/>
            <a:ext cx="3276600" cy="1955196"/>
          </a:xfrm>
          <a:prstGeom prst="rect">
            <a:avLst/>
          </a:prstGeom>
          <a:noFill/>
          <a:ln w="9525">
            <a:noFill/>
            <a:miter lim="800000"/>
            <a:headEnd/>
            <a:tailEnd/>
          </a:ln>
        </p:spPr>
      </p:pic>
      <p:sp>
        <p:nvSpPr>
          <p:cNvPr id="5" name="Rectangle 4"/>
          <p:cNvSpPr/>
          <p:nvPr/>
        </p:nvSpPr>
        <p:spPr>
          <a:xfrm>
            <a:off x="457200" y="1307068"/>
            <a:ext cx="8305800" cy="369332"/>
          </a:xfrm>
          <a:prstGeom prst="rect">
            <a:avLst/>
          </a:prstGeom>
        </p:spPr>
        <p:txBody>
          <a:bodyPr wrap="square">
            <a:spAutoFit/>
          </a:bodyPr>
          <a:lstStyle/>
          <a:p>
            <a:r>
              <a:rPr lang="en-US" b="1" dirty="0" smtClean="0"/>
              <a:t>Q.7</a:t>
            </a:r>
            <a:r>
              <a:rPr lang="en-US" dirty="0" smtClean="0"/>
              <a:t>	Using Thevenin's theorem, find the voltage across R4. (Solved on 3 slides) </a:t>
            </a:r>
            <a:endParaRPr lang="en-US" dirty="0"/>
          </a:p>
        </p:txBody>
      </p:sp>
      <p:sp>
        <p:nvSpPr>
          <p:cNvPr id="6" name="Rectangle 5"/>
          <p:cNvSpPr/>
          <p:nvPr/>
        </p:nvSpPr>
        <p:spPr>
          <a:xfrm>
            <a:off x="0" y="6211669"/>
            <a:ext cx="9144000" cy="646331"/>
          </a:xfrm>
          <a:prstGeom prst="rect">
            <a:avLst/>
          </a:prstGeom>
        </p:spPr>
        <p:txBody>
          <a:bodyPr wrap="square">
            <a:spAutoFit/>
          </a:bodyPr>
          <a:lstStyle/>
          <a:p>
            <a:r>
              <a:rPr lang="en-US" dirty="0" smtClean="0"/>
              <a:t>For Vs: RTH</a:t>
            </a:r>
            <a:r>
              <a:rPr lang="el-GR" dirty="0" smtClean="0"/>
              <a:t>=1.8 </a:t>
            </a:r>
            <a:r>
              <a:rPr lang="en-US" dirty="0" smtClean="0"/>
              <a:t>k</a:t>
            </a:r>
            <a:r>
              <a:rPr lang="el-GR" dirty="0" smtClean="0"/>
              <a:t>Ω</a:t>
            </a:r>
            <a:r>
              <a:rPr lang="en-US" dirty="0" smtClean="0"/>
              <a:t>, VTH=16.1 V, V4=13.6 V,             For IS: RTH=</a:t>
            </a:r>
            <a:r>
              <a:rPr lang="el-GR" dirty="0" smtClean="0"/>
              <a:t>1.8 </a:t>
            </a:r>
            <a:r>
              <a:rPr lang="en-US" dirty="0" smtClean="0"/>
              <a:t>k</a:t>
            </a:r>
            <a:r>
              <a:rPr lang="el-GR" dirty="0" smtClean="0"/>
              <a:t>Ω</a:t>
            </a:r>
            <a:r>
              <a:rPr lang="en-US" dirty="0" smtClean="0"/>
              <a:t> , I3=3.2 mA, VTH=17.9 V, V4=15.2 V, V4(total)=28.8 V</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638800" y="304800"/>
            <a:ext cx="3219450" cy="1921094"/>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For Vs: RTH</a:t>
            </a:r>
            <a:r>
              <a:rPr lang="el-GR" dirty="0" smtClean="0"/>
              <a:t>=1.8 </a:t>
            </a:r>
            <a:r>
              <a:rPr lang="en-US" dirty="0" smtClean="0"/>
              <a:t>k</a:t>
            </a:r>
            <a:r>
              <a:rPr lang="el-GR" dirty="0" smtClean="0"/>
              <a:t>Ω</a:t>
            </a:r>
            <a:r>
              <a:rPr lang="en-US" dirty="0" smtClean="0"/>
              <a:t>, VTH=16.1 V, V4=13.6 V,             For IS: RTH=</a:t>
            </a:r>
            <a:r>
              <a:rPr lang="el-GR" dirty="0" smtClean="0"/>
              <a:t>1.8 </a:t>
            </a:r>
            <a:r>
              <a:rPr lang="en-US" dirty="0" smtClean="0"/>
              <a:t>k</a:t>
            </a:r>
            <a:r>
              <a:rPr lang="el-GR" dirty="0" smtClean="0"/>
              <a:t>Ω</a:t>
            </a:r>
            <a:r>
              <a:rPr lang="en-US" dirty="0" smtClean="0"/>
              <a:t> , I3=3.2 mA, VTH=17.9 V, V4=15.2 V, V4(total)=28.8 V</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211669"/>
            <a:ext cx="9144000" cy="646331"/>
          </a:xfrm>
          <a:prstGeom prst="rect">
            <a:avLst/>
          </a:prstGeom>
        </p:spPr>
        <p:txBody>
          <a:bodyPr wrap="square">
            <a:spAutoFit/>
          </a:bodyPr>
          <a:lstStyle/>
          <a:p>
            <a:r>
              <a:rPr lang="en-US" dirty="0" smtClean="0"/>
              <a:t>For Vs: RTH</a:t>
            </a:r>
            <a:r>
              <a:rPr lang="el-GR" dirty="0" smtClean="0"/>
              <a:t>=1.8 </a:t>
            </a:r>
            <a:r>
              <a:rPr lang="en-US" dirty="0" smtClean="0"/>
              <a:t>k</a:t>
            </a:r>
            <a:r>
              <a:rPr lang="el-GR" dirty="0" smtClean="0"/>
              <a:t>Ω</a:t>
            </a:r>
            <a:r>
              <a:rPr lang="en-US" dirty="0" smtClean="0"/>
              <a:t>, VTH=16.1 V, V4=13.6 V,             For IS: RTH=</a:t>
            </a:r>
            <a:r>
              <a:rPr lang="el-GR" dirty="0" smtClean="0"/>
              <a:t>1.8 </a:t>
            </a:r>
            <a:r>
              <a:rPr lang="en-US" dirty="0" smtClean="0"/>
              <a:t>k</a:t>
            </a:r>
            <a:r>
              <a:rPr lang="el-GR" dirty="0" smtClean="0"/>
              <a:t>Ω</a:t>
            </a:r>
            <a:r>
              <a:rPr lang="en-US" dirty="0" smtClean="0"/>
              <a:t> , I3=3.2 mA, VTH=17.9 V, V4=15.2 V, V4(total)=28.8 V</a:t>
            </a:r>
            <a:endParaRPr lang="en-US" dirty="0"/>
          </a:p>
        </p:txBody>
      </p:sp>
      <p:pic>
        <p:nvPicPr>
          <p:cNvPr id="6" name="Picture 2"/>
          <p:cNvPicPr>
            <a:picLocks noChangeAspect="1" noChangeArrowheads="1"/>
          </p:cNvPicPr>
          <p:nvPr/>
        </p:nvPicPr>
        <p:blipFill>
          <a:blip r:embed="rId3" cstate="print"/>
          <a:srcRect/>
          <a:stretch>
            <a:fillRect/>
          </a:stretch>
        </p:blipFill>
        <p:spPr bwMode="auto">
          <a:xfrm>
            <a:off x="5638800" y="304800"/>
            <a:ext cx="3219450" cy="19210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Q.8</a:t>
            </a:r>
            <a:r>
              <a:rPr lang="en-US" sz="1800" dirty="0" smtClean="0"/>
              <a:t>	Determine the current into point A when R 8 is 1.0 k</a:t>
            </a:r>
            <a:r>
              <a:rPr lang="el-GR" sz="1800" dirty="0" smtClean="0"/>
              <a:t>Ω</a:t>
            </a:r>
            <a:r>
              <a:rPr lang="en-US" sz="1800" dirty="0" smtClean="0"/>
              <a:t>, 5 k</a:t>
            </a:r>
            <a:r>
              <a:rPr lang="el-GR" sz="1800" dirty="0" smtClean="0"/>
              <a:t> Ω</a:t>
            </a:r>
            <a:r>
              <a:rPr lang="en-US" sz="1800" dirty="0" smtClean="0"/>
              <a:t>, and 10 k</a:t>
            </a:r>
            <a:r>
              <a:rPr lang="el-GR" sz="1800" dirty="0" smtClean="0"/>
              <a:t> Ω</a:t>
            </a:r>
            <a:r>
              <a:rPr lang="en-US" sz="1800" dirty="0" smtClean="0"/>
              <a:t>. 	(Solved on 3 slides)</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3657600" y="1137726"/>
            <a:ext cx="5132387" cy="2300800"/>
          </a:xfrm>
          <a:prstGeom prst="rect">
            <a:avLst/>
          </a:prstGeom>
          <a:noFill/>
          <a:ln w="9525">
            <a:noFill/>
            <a:miter lim="800000"/>
            <a:headEnd/>
            <a:tailEnd/>
          </a:ln>
        </p:spPr>
      </p:pic>
      <p:sp>
        <p:nvSpPr>
          <p:cNvPr id="5" name="Rectangle 4"/>
          <p:cNvSpPr/>
          <p:nvPr/>
        </p:nvSpPr>
        <p:spPr>
          <a:xfrm>
            <a:off x="0" y="6211669"/>
            <a:ext cx="9141926" cy="1200329"/>
          </a:xfrm>
          <a:prstGeom prst="rect">
            <a:avLst/>
          </a:prstGeom>
        </p:spPr>
        <p:txBody>
          <a:bodyPr wrap="none">
            <a:spAutoFit/>
          </a:bodyPr>
          <a:lstStyle/>
          <a:p>
            <a:r>
              <a:rPr lang="en-US" i="1" dirty="0" smtClean="0"/>
              <a:t>RTH=</a:t>
            </a:r>
            <a:r>
              <a:rPr lang="en-US" dirty="0" smtClean="0"/>
              <a:t>4.51 k</a:t>
            </a:r>
            <a:r>
              <a:rPr lang="el-GR" dirty="0" smtClean="0"/>
              <a:t>Ω</a:t>
            </a:r>
            <a:r>
              <a:rPr lang="en-US" dirty="0" smtClean="0"/>
              <a:t>, </a:t>
            </a:r>
            <a:r>
              <a:rPr lang="en-US" i="1" dirty="0" smtClean="0"/>
              <a:t>RT=</a:t>
            </a:r>
            <a:r>
              <a:rPr lang="en-US" dirty="0" smtClean="0"/>
              <a:t>13.8 k</a:t>
            </a:r>
            <a:r>
              <a:rPr lang="el-GR" dirty="0" smtClean="0"/>
              <a:t>Ω</a:t>
            </a:r>
            <a:r>
              <a:rPr lang="en-US" dirty="0" smtClean="0"/>
              <a:t>, IT=3.48 mA,  I4= 1.1 mA, V4=5.17 V, </a:t>
            </a:r>
            <a:r>
              <a:rPr lang="en-US" dirty="0" err="1" smtClean="0"/>
              <a:t>Vx</a:t>
            </a:r>
            <a:r>
              <a:rPr lang="en-US" dirty="0" smtClean="0"/>
              <a:t>= 42.8 V, </a:t>
            </a:r>
            <a:r>
              <a:rPr lang="it-IT" i="1" dirty="0" smtClean="0"/>
              <a:t>VTH=VA=VX = 42.8 V,</a:t>
            </a:r>
          </a:p>
          <a:p>
            <a:r>
              <a:rPr lang="en-US" i="1" dirty="0" smtClean="0"/>
              <a:t>For R8 = 1 k</a:t>
            </a:r>
            <a:r>
              <a:rPr lang="el-GR" i="1" dirty="0" smtClean="0"/>
              <a:t>Ω:</a:t>
            </a:r>
            <a:r>
              <a:rPr lang="en-US" i="1" dirty="0" smtClean="0"/>
              <a:t> IA=</a:t>
            </a:r>
            <a:r>
              <a:rPr lang="en-US" b="1" dirty="0" smtClean="0"/>
              <a:t> 4.41 mA, </a:t>
            </a:r>
            <a:r>
              <a:rPr lang="en-US" i="1" dirty="0" smtClean="0"/>
              <a:t>For R8 = 15k</a:t>
            </a:r>
            <a:r>
              <a:rPr lang="el-GR" i="1" dirty="0" smtClean="0"/>
              <a:t>Ω:</a:t>
            </a:r>
            <a:r>
              <a:rPr lang="en-US" i="1" dirty="0" smtClean="0"/>
              <a:t> IA=</a:t>
            </a:r>
            <a:r>
              <a:rPr lang="en-US" b="1" dirty="0" smtClean="0"/>
              <a:t> 3.97 mA, </a:t>
            </a:r>
            <a:r>
              <a:rPr lang="en-US" i="1" dirty="0" smtClean="0"/>
              <a:t>For R8 = 1 k</a:t>
            </a:r>
            <a:r>
              <a:rPr lang="el-GR" i="1" dirty="0" smtClean="0"/>
              <a:t>Ω:</a:t>
            </a:r>
            <a:r>
              <a:rPr lang="en-US" i="1" dirty="0" smtClean="0"/>
              <a:t> IA=</a:t>
            </a:r>
            <a:r>
              <a:rPr lang="en-US" b="1" dirty="0" smtClean="0"/>
              <a:t> 3.66 mA</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3810000" y="152400"/>
            <a:ext cx="5132387" cy="2300800"/>
          </a:xfrm>
          <a:prstGeom prst="rect">
            <a:avLst/>
          </a:prstGeom>
          <a:noFill/>
          <a:ln w="9525">
            <a:noFill/>
            <a:miter lim="800000"/>
            <a:headEnd/>
            <a:tailEnd/>
          </a:ln>
        </p:spPr>
      </p:pic>
      <p:sp>
        <p:nvSpPr>
          <p:cNvPr id="5" name="Rectangle 4"/>
          <p:cNvSpPr/>
          <p:nvPr/>
        </p:nvSpPr>
        <p:spPr>
          <a:xfrm>
            <a:off x="0" y="6211669"/>
            <a:ext cx="9141926" cy="1200329"/>
          </a:xfrm>
          <a:prstGeom prst="rect">
            <a:avLst/>
          </a:prstGeom>
        </p:spPr>
        <p:txBody>
          <a:bodyPr wrap="none">
            <a:spAutoFit/>
          </a:bodyPr>
          <a:lstStyle/>
          <a:p>
            <a:r>
              <a:rPr lang="en-US" i="1" dirty="0" smtClean="0"/>
              <a:t>RTH=</a:t>
            </a:r>
            <a:r>
              <a:rPr lang="en-US" dirty="0" smtClean="0"/>
              <a:t>4.51 k</a:t>
            </a:r>
            <a:r>
              <a:rPr lang="el-GR" dirty="0" smtClean="0"/>
              <a:t>Ω</a:t>
            </a:r>
            <a:r>
              <a:rPr lang="en-US" dirty="0" smtClean="0"/>
              <a:t>, </a:t>
            </a:r>
            <a:r>
              <a:rPr lang="en-US" i="1" dirty="0" smtClean="0"/>
              <a:t>RT=</a:t>
            </a:r>
            <a:r>
              <a:rPr lang="en-US" dirty="0" smtClean="0"/>
              <a:t>13.8 k</a:t>
            </a:r>
            <a:r>
              <a:rPr lang="el-GR" dirty="0" smtClean="0"/>
              <a:t>Ω</a:t>
            </a:r>
            <a:r>
              <a:rPr lang="en-US" dirty="0" smtClean="0"/>
              <a:t>, IT=3.48 mA,  I4= 1.1 mA, V4=5.17 V, </a:t>
            </a:r>
            <a:r>
              <a:rPr lang="en-US" dirty="0" err="1" smtClean="0"/>
              <a:t>Vx</a:t>
            </a:r>
            <a:r>
              <a:rPr lang="en-US" dirty="0" smtClean="0"/>
              <a:t>= 42.8 V, </a:t>
            </a:r>
            <a:r>
              <a:rPr lang="it-IT" i="1" dirty="0" smtClean="0"/>
              <a:t>VTH=VA=VX = 42.8 V,</a:t>
            </a:r>
          </a:p>
          <a:p>
            <a:r>
              <a:rPr lang="en-US" i="1" dirty="0" smtClean="0"/>
              <a:t>For R8 = 1 k</a:t>
            </a:r>
            <a:r>
              <a:rPr lang="el-GR" i="1" dirty="0" smtClean="0"/>
              <a:t>Ω:</a:t>
            </a:r>
            <a:r>
              <a:rPr lang="en-US" i="1" dirty="0" smtClean="0"/>
              <a:t> IA=</a:t>
            </a:r>
            <a:r>
              <a:rPr lang="en-US" b="1" dirty="0" smtClean="0"/>
              <a:t> 4.41 mA, </a:t>
            </a:r>
            <a:r>
              <a:rPr lang="en-US" i="1" dirty="0" smtClean="0"/>
              <a:t>For R8 = 15k</a:t>
            </a:r>
            <a:r>
              <a:rPr lang="el-GR" i="1" dirty="0" smtClean="0"/>
              <a:t>Ω:</a:t>
            </a:r>
            <a:r>
              <a:rPr lang="en-US" i="1" dirty="0" smtClean="0"/>
              <a:t> IA=</a:t>
            </a:r>
            <a:r>
              <a:rPr lang="en-US" b="1" dirty="0" smtClean="0"/>
              <a:t> 3.97 mA, </a:t>
            </a:r>
            <a:r>
              <a:rPr lang="en-US" i="1" dirty="0" smtClean="0"/>
              <a:t>For R8 = 1 k</a:t>
            </a:r>
            <a:r>
              <a:rPr lang="el-GR" i="1" dirty="0" smtClean="0"/>
              <a:t>Ω:</a:t>
            </a:r>
            <a:r>
              <a:rPr lang="en-US" i="1" dirty="0" smtClean="0"/>
              <a:t> IA=</a:t>
            </a:r>
            <a:r>
              <a:rPr lang="en-US" b="1" dirty="0" smtClean="0"/>
              <a:t> 3.66 mA</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Rectangle 4"/>
          <p:cNvSpPr/>
          <p:nvPr/>
        </p:nvSpPr>
        <p:spPr>
          <a:xfrm>
            <a:off x="0" y="6211669"/>
            <a:ext cx="9141926" cy="1200329"/>
          </a:xfrm>
          <a:prstGeom prst="rect">
            <a:avLst/>
          </a:prstGeom>
        </p:spPr>
        <p:txBody>
          <a:bodyPr wrap="none">
            <a:spAutoFit/>
          </a:bodyPr>
          <a:lstStyle/>
          <a:p>
            <a:r>
              <a:rPr lang="en-US" i="1" dirty="0" smtClean="0"/>
              <a:t>RTH=</a:t>
            </a:r>
            <a:r>
              <a:rPr lang="en-US" dirty="0" smtClean="0"/>
              <a:t>4.51 k</a:t>
            </a:r>
            <a:r>
              <a:rPr lang="el-GR" dirty="0" smtClean="0"/>
              <a:t>Ω</a:t>
            </a:r>
            <a:r>
              <a:rPr lang="en-US" dirty="0" smtClean="0"/>
              <a:t>, </a:t>
            </a:r>
            <a:r>
              <a:rPr lang="en-US" i="1" dirty="0" smtClean="0"/>
              <a:t>RT=</a:t>
            </a:r>
            <a:r>
              <a:rPr lang="en-US" dirty="0" smtClean="0"/>
              <a:t>13.8 k</a:t>
            </a:r>
            <a:r>
              <a:rPr lang="el-GR" dirty="0" smtClean="0"/>
              <a:t>Ω</a:t>
            </a:r>
            <a:r>
              <a:rPr lang="en-US" dirty="0" smtClean="0"/>
              <a:t>, IT=3.48 mA,  I4= 1.1 mA, V4=5.17 V, </a:t>
            </a:r>
            <a:r>
              <a:rPr lang="en-US" dirty="0" err="1" smtClean="0"/>
              <a:t>Vx</a:t>
            </a:r>
            <a:r>
              <a:rPr lang="en-US" dirty="0" smtClean="0"/>
              <a:t>= 42.8 V, </a:t>
            </a:r>
            <a:r>
              <a:rPr lang="it-IT" i="1" dirty="0" smtClean="0"/>
              <a:t>VTH=VA=VX = 42.8 V,</a:t>
            </a:r>
          </a:p>
          <a:p>
            <a:r>
              <a:rPr lang="en-US" i="1" dirty="0" smtClean="0"/>
              <a:t>For R8 = 1 k</a:t>
            </a:r>
            <a:r>
              <a:rPr lang="el-GR" i="1" dirty="0" smtClean="0"/>
              <a:t>Ω:</a:t>
            </a:r>
            <a:r>
              <a:rPr lang="en-US" i="1" dirty="0" smtClean="0"/>
              <a:t> IA=</a:t>
            </a:r>
            <a:r>
              <a:rPr lang="en-US" b="1" dirty="0" smtClean="0"/>
              <a:t> 4.41 mA, </a:t>
            </a:r>
            <a:r>
              <a:rPr lang="en-US" i="1" dirty="0" smtClean="0"/>
              <a:t>For R8 = 15k</a:t>
            </a:r>
            <a:r>
              <a:rPr lang="el-GR" i="1" dirty="0" smtClean="0"/>
              <a:t>Ω:</a:t>
            </a:r>
            <a:r>
              <a:rPr lang="en-US" i="1" dirty="0" smtClean="0"/>
              <a:t> IA=</a:t>
            </a:r>
            <a:r>
              <a:rPr lang="en-US" b="1" dirty="0" smtClean="0"/>
              <a:t> 3.97 mA, </a:t>
            </a:r>
            <a:r>
              <a:rPr lang="en-US" i="1" dirty="0" smtClean="0"/>
              <a:t>For R8 = 1 k</a:t>
            </a:r>
            <a:r>
              <a:rPr lang="el-GR" i="1" dirty="0" smtClean="0"/>
              <a:t>Ω:</a:t>
            </a:r>
            <a:r>
              <a:rPr lang="en-US" i="1" dirty="0" smtClean="0"/>
              <a:t> IA=</a:t>
            </a:r>
            <a:r>
              <a:rPr lang="en-US" b="1" dirty="0" smtClean="0"/>
              <a:t> 3.66 mA</a:t>
            </a:r>
            <a:endParaRPr lang="en-US" dirty="0" smtClean="0"/>
          </a:p>
          <a:p>
            <a:endParaRPr lang="en-US" dirty="0" smtClean="0"/>
          </a:p>
          <a:p>
            <a:endParaRPr lang="en-US" dirty="0"/>
          </a:p>
        </p:txBody>
      </p:sp>
      <p:pic>
        <p:nvPicPr>
          <p:cNvPr id="6" name="Picture 2"/>
          <p:cNvPicPr>
            <a:picLocks noChangeAspect="1" noChangeArrowheads="1"/>
          </p:cNvPicPr>
          <p:nvPr/>
        </p:nvPicPr>
        <p:blipFill>
          <a:blip r:embed="rId3" cstate="print"/>
          <a:srcRect/>
          <a:stretch>
            <a:fillRect/>
          </a:stretch>
        </p:blipFill>
        <p:spPr bwMode="auto">
          <a:xfrm>
            <a:off x="3810000" y="152400"/>
            <a:ext cx="5132387" cy="23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Q.9</a:t>
            </a:r>
            <a:r>
              <a:rPr lang="en-US" sz="1800" dirty="0" smtClean="0"/>
              <a:t>	Determine the Thevenin equivalent looking from terminals A and B for the 	given circuit. (Solved on 2 slides) </a:t>
            </a:r>
            <a:br>
              <a:rPr lang="en-US" sz="1800" dirty="0" smtClean="0"/>
            </a:br>
            <a:endParaRPr lang="en-US" sz="1800"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5016653" y="1066800"/>
            <a:ext cx="3721615" cy="1719263"/>
          </a:xfrm>
          <a:prstGeom prst="rect">
            <a:avLst/>
          </a:prstGeom>
          <a:noFill/>
          <a:ln w="9525">
            <a:noFill/>
            <a:miter lim="800000"/>
            <a:headEnd/>
            <a:tailEnd/>
          </a:ln>
        </p:spPr>
      </p:pic>
      <p:sp>
        <p:nvSpPr>
          <p:cNvPr id="5" name="Rectangle 4"/>
          <p:cNvSpPr/>
          <p:nvPr/>
        </p:nvSpPr>
        <p:spPr>
          <a:xfrm>
            <a:off x="0" y="6488668"/>
            <a:ext cx="7281865" cy="369332"/>
          </a:xfrm>
          <a:prstGeom prst="rect">
            <a:avLst/>
          </a:prstGeom>
        </p:spPr>
        <p:txBody>
          <a:bodyPr wrap="none">
            <a:spAutoFit/>
          </a:bodyPr>
          <a:lstStyle/>
          <a:p>
            <a:r>
              <a:rPr lang="it-IT" i="1" dirty="0" smtClean="0"/>
              <a:t>VR3 = 3 V, V4=7V, </a:t>
            </a:r>
            <a:r>
              <a:rPr lang="en-US" i="1" dirty="0" smtClean="0"/>
              <a:t>R4=</a:t>
            </a:r>
            <a:r>
              <a:rPr lang="en-US" dirty="0" smtClean="0"/>
              <a:t>35 k</a:t>
            </a:r>
            <a:r>
              <a:rPr lang="el-GR" dirty="0" smtClean="0"/>
              <a:t>Ω</a:t>
            </a:r>
            <a:r>
              <a:rPr lang="en-US" dirty="0" smtClean="0"/>
              <a:t>,  VA=5.46 V, VB=7V,  VTH=1.54 V, RTH=15.96 k</a:t>
            </a:r>
            <a:r>
              <a:rPr lang="el-GR" dirty="0" smtClean="0"/>
              <a:t>Ω</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Rectangle 4"/>
          <p:cNvSpPr/>
          <p:nvPr/>
        </p:nvSpPr>
        <p:spPr>
          <a:xfrm>
            <a:off x="0" y="6488668"/>
            <a:ext cx="6687152" cy="369332"/>
          </a:xfrm>
          <a:prstGeom prst="rect">
            <a:avLst/>
          </a:prstGeom>
        </p:spPr>
        <p:txBody>
          <a:bodyPr wrap="none">
            <a:spAutoFit/>
          </a:bodyPr>
          <a:lstStyle/>
          <a:p>
            <a:r>
              <a:rPr lang="it-IT" i="1" dirty="0" smtClean="0"/>
              <a:t>VR3 = 3 V, </a:t>
            </a:r>
            <a:r>
              <a:rPr lang="en-US" i="1" dirty="0" smtClean="0"/>
              <a:t>R4=</a:t>
            </a:r>
            <a:r>
              <a:rPr lang="en-US" dirty="0" smtClean="0"/>
              <a:t>35 k</a:t>
            </a:r>
            <a:r>
              <a:rPr lang="el-GR" dirty="0" smtClean="0"/>
              <a:t>Ω</a:t>
            </a:r>
            <a:r>
              <a:rPr lang="en-US" dirty="0" smtClean="0"/>
              <a:t>,  VA=5.46 V, VB=7V,  VTH=1.54 V, RTH=15.96 k</a:t>
            </a:r>
            <a:r>
              <a:rPr lang="el-GR" dirty="0" smtClean="0"/>
              <a:t>Ω</a:t>
            </a:r>
            <a:endParaRPr lang="en-US" dirty="0"/>
          </a:p>
        </p:txBody>
      </p:sp>
      <p:pic>
        <p:nvPicPr>
          <p:cNvPr id="6" name="Picture 2"/>
          <p:cNvPicPr>
            <a:picLocks noChangeAspect="1" noChangeArrowheads="1"/>
          </p:cNvPicPr>
          <p:nvPr/>
        </p:nvPicPr>
        <p:blipFill>
          <a:blip r:embed="rId3" cstate="print"/>
          <a:srcRect/>
          <a:stretch>
            <a:fillRect/>
          </a:stretch>
        </p:blipFill>
        <p:spPr bwMode="auto">
          <a:xfrm>
            <a:off x="5193785" y="152400"/>
            <a:ext cx="3721615" cy="1719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Q.10</a:t>
            </a:r>
            <a:r>
              <a:rPr lang="en-US" sz="1800" dirty="0" smtClean="0"/>
              <a:t>	Find the Thevenin equivalent for the circuit external to the amplifier in the 	following figure.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5523716" y="1371600"/>
            <a:ext cx="3367872" cy="2514600"/>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Looking back from the amplifier input</a:t>
            </a:r>
            <a:endParaRPr lang="pt-BR" i="1" dirty="0" smtClean="0"/>
          </a:p>
          <a:p>
            <a:r>
              <a:rPr lang="pt-BR" i="1" dirty="0" smtClean="0"/>
              <a:t>RTH = 88.6 Ω, For </a:t>
            </a:r>
            <a:r>
              <a:rPr lang="en-US" dirty="0" smtClean="0"/>
              <a:t>1 V : VA= 886 mV,  For 5V: VA= 200 mV, </a:t>
            </a:r>
            <a:r>
              <a:rPr lang="en-US" i="1" dirty="0" smtClean="0"/>
              <a:t>VTH = 886 mV + 200 mV = 1.09 V</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562600" y="228600"/>
            <a:ext cx="3367872" cy="2514600"/>
          </a:xfrm>
          <a:prstGeom prst="rect">
            <a:avLst/>
          </a:prstGeom>
          <a:noFill/>
          <a:ln w="9525">
            <a:noFill/>
            <a:miter lim="800000"/>
            <a:headEnd/>
            <a:tailEnd/>
          </a:ln>
        </p:spPr>
      </p:pic>
      <p:sp>
        <p:nvSpPr>
          <p:cNvPr id="5" name="Rectangle 4"/>
          <p:cNvSpPr/>
          <p:nvPr/>
        </p:nvSpPr>
        <p:spPr>
          <a:xfrm>
            <a:off x="0" y="6488668"/>
            <a:ext cx="9144000" cy="369332"/>
          </a:xfrm>
          <a:prstGeom prst="rect">
            <a:avLst/>
          </a:prstGeom>
        </p:spPr>
        <p:txBody>
          <a:bodyPr wrap="square">
            <a:spAutoFit/>
          </a:bodyPr>
          <a:lstStyle/>
          <a:p>
            <a:r>
              <a:rPr lang="pt-BR" i="1" dirty="0" smtClean="0"/>
              <a:t>RTH = 88.6 Ω, For </a:t>
            </a:r>
            <a:r>
              <a:rPr lang="en-US" dirty="0" smtClean="0"/>
              <a:t>1 V : VA= 886 mV,  For 5V: VA= 200 mV, </a:t>
            </a:r>
            <a:r>
              <a:rPr lang="en-US" i="1" dirty="0" smtClean="0"/>
              <a:t>VTH = 886 mV + 200 mV = 1.09 V</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NORTON'S THEOREM </a:t>
            </a:r>
            <a:br>
              <a:rPr lang="en-US" sz="3600" b="1" dirty="0" smtClean="0">
                <a:solidFill>
                  <a:schemeClr val="tx2"/>
                </a:solidFill>
              </a:rPr>
            </a:br>
            <a:endParaRPr lang="en-US" sz="3600" b="1" dirty="0">
              <a:solidFill>
                <a:schemeClr val="tx2"/>
              </a:solidFill>
            </a:endParaRPr>
          </a:p>
        </p:txBody>
      </p:sp>
      <p:sp>
        <p:nvSpPr>
          <p:cNvPr id="5" name="Content Placeholder 4"/>
          <p:cNvSpPr>
            <a:spLocks noGrp="1"/>
          </p:cNvSpPr>
          <p:nvPr>
            <p:ph idx="1"/>
          </p:nvPr>
        </p:nvSpPr>
        <p:spPr>
          <a:xfrm>
            <a:off x="457200" y="1600200"/>
            <a:ext cx="8382000" cy="4525963"/>
          </a:xfrm>
        </p:spPr>
        <p:txBody>
          <a:bodyPr>
            <a:normAutofit/>
          </a:bodyPr>
          <a:lstStyle/>
          <a:p>
            <a:pPr algn="just">
              <a:buNone/>
            </a:pPr>
            <a:r>
              <a:rPr lang="en-US" sz="2400" dirty="0" smtClean="0"/>
              <a:t>	Like Thevenin's theorem, Norton's theorem provides a method of reducing a more complex circuit to a simpler equivalent form. The basic difference is that Norton's theorem results in an equivalent current source in parallel with an equivalent resistance. </a:t>
            </a:r>
          </a:p>
          <a:p>
            <a:pPr algn="just"/>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3307510" y="3429000"/>
            <a:ext cx="2407490" cy="1657350"/>
          </a:xfrm>
          <a:prstGeom prst="rect">
            <a:avLst/>
          </a:prstGeom>
          <a:noFill/>
          <a:ln w="9525">
            <a:noFill/>
            <a:miter lim="800000"/>
            <a:headEnd/>
            <a:tailEnd/>
          </a:ln>
        </p:spPr>
      </p:pic>
      <p:sp>
        <p:nvSpPr>
          <p:cNvPr id="7" name="Rectangle 6"/>
          <p:cNvSpPr/>
          <p:nvPr/>
        </p:nvSpPr>
        <p:spPr>
          <a:xfrm>
            <a:off x="2403760" y="5257800"/>
            <a:ext cx="4397038" cy="369332"/>
          </a:xfrm>
          <a:prstGeom prst="rect">
            <a:avLst/>
          </a:prstGeom>
        </p:spPr>
        <p:txBody>
          <a:bodyPr wrap="none">
            <a:spAutoFit/>
          </a:bodyPr>
          <a:lstStyle/>
          <a:p>
            <a:r>
              <a:rPr lang="en-US" b="1" i="1" dirty="0" smtClean="0"/>
              <a:t>General form of Norton's equivalent circuit. </a:t>
            </a:r>
            <a:endParaRPr lang="en-US" b="1"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u="sng" dirty="0" smtClean="0"/>
              <a:t>Norton's Equivalent Current (IN) </a:t>
            </a:r>
            <a:br>
              <a:rPr lang="en-US" sz="2400" b="1" u="sng" dirty="0" smtClean="0"/>
            </a:br>
            <a:endParaRPr lang="en-US" sz="2400" b="1" u="sng" dirty="0"/>
          </a:p>
        </p:txBody>
      </p:sp>
      <p:sp>
        <p:nvSpPr>
          <p:cNvPr id="3" name="Content Placeholder 2"/>
          <p:cNvSpPr>
            <a:spLocks noGrp="1"/>
          </p:cNvSpPr>
          <p:nvPr>
            <p:ph idx="1"/>
          </p:nvPr>
        </p:nvSpPr>
        <p:spPr>
          <a:xfrm>
            <a:off x="457200" y="914400"/>
            <a:ext cx="8229600" cy="5638800"/>
          </a:xfrm>
        </p:spPr>
        <p:txBody>
          <a:bodyPr>
            <a:noAutofit/>
          </a:bodyPr>
          <a:lstStyle/>
          <a:p>
            <a:pPr algn="just">
              <a:buNone/>
            </a:pPr>
            <a:r>
              <a:rPr lang="en-US" sz="2400" dirty="0" smtClean="0"/>
              <a:t>	Norton's equivalent current (IN) is the short-circuit current between two output terminals in a circuit. </a:t>
            </a:r>
          </a:p>
          <a:p>
            <a:pPr algn="just">
              <a:buNone/>
            </a:pPr>
            <a:endParaRPr lang="en-US" sz="2400" dirty="0" smtClean="0"/>
          </a:p>
          <a:p>
            <a:pPr algn="just">
              <a:buNone/>
            </a:pPr>
            <a:endParaRPr lang="en-US" sz="2400" dirty="0" smtClean="0"/>
          </a:p>
          <a:p>
            <a:pPr algn="just">
              <a:buNone/>
            </a:pPr>
            <a:endParaRPr lang="en-US" sz="2400" dirty="0" smtClean="0"/>
          </a:p>
          <a:p>
            <a:pPr algn="just">
              <a:buNone/>
            </a:pPr>
            <a:endParaRPr lang="en-US" sz="2400" dirty="0" smtClean="0"/>
          </a:p>
          <a:p>
            <a:pPr algn="just">
              <a:buNone/>
            </a:pPr>
            <a:endParaRPr lang="en-US" sz="2400" dirty="0" smtClean="0"/>
          </a:p>
          <a:p>
            <a:pPr algn="just">
              <a:buNone/>
            </a:pPr>
            <a:endParaRPr lang="en-US" sz="2400" b="1" u="sng" dirty="0" smtClean="0"/>
          </a:p>
          <a:p>
            <a:pPr algn="just">
              <a:buNone/>
            </a:pPr>
            <a:r>
              <a:rPr lang="en-US" sz="2400" b="1" u="sng" dirty="0" smtClean="0"/>
              <a:t>Norton's Equivalent Resistance (RN ) </a:t>
            </a:r>
            <a:endParaRPr lang="en-US" sz="2400" dirty="0" smtClean="0"/>
          </a:p>
          <a:p>
            <a:pPr algn="just">
              <a:buNone/>
            </a:pPr>
            <a:r>
              <a:rPr lang="en-US" sz="2400" dirty="0" smtClean="0"/>
              <a:t>	The Norton equivalent resistance, RN , is the total resistance appearing between two output terminals in a given circuit with all sources replaced by their internal resistances. </a:t>
            </a:r>
          </a:p>
          <a:p>
            <a:pPr algn="just">
              <a:buNone/>
            </a:pPr>
            <a:endParaRPr lang="en-US" sz="2400" dirty="0" smtClean="0"/>
          </a:p>
          <a:p>
            <a:pPr algn="just"/>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2438400" y="2133600"/>
            <a:ext cx="4599564" cy="197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Autofit/>
          </a:bodyPr>
          <a:lstStyle/>
          <a:p>
            <a:pPr algn="l"/>
            <a:r>
              <a:rPr lang="en-US" sz="2400" b="1" dirty="0" smtClean="0"/>
              <a:t>A summary of steps for theoretically applying Norton's theorem is as follows: </a:t>
            </a:r>
            <a:br>
              <a:rPr lang="en-US" sz="2400" b="1" dirty="0" smtClean="0"/>
            </a:br>
            <a:endParaRPr lang="en-US" sz="2400" b="1" dirty="0"/>
          </a:p>
        </p:txBody>
      </p:sp>
      <p:sp>
        <p:nvSpPr>
          <p:cNvPr id="3" name="Content Placeholder 2"/>
          <p:cNvSpPr>
            <a:spLocks noGrp="1"/>
          </p:cNvSpPr>
          <p:nvPr>
            <p:ph idx="1"/>
          </p:nvPr>
        </p:nvSpPr>
        <p:spPr>
          <a:xfrm>
            <a:off x="457200" y="1295400"/>
            <a:ext cx="8229600" cy="4525963"/>
          </a:xfrm>
        </p:spPr>
        <p:txBody>
          <a:bodyPr>
            <a:normAutofit/>
          </a:bodyPr>
          <a:lstStyle/>
          <a:p>
            <a:pPr algn="just">
              <a:buNone/>
            </a:pPr>
            <a:r>
              <a:rPr lang="en-US" sz="2400" dirty="0" smtClean="0"/>
              <a:t>	</a:t>
            </a:r>
            <a:r>
              <a:rPr lang="en-US" sz="2400" b="1" dirty="0" smtClean="0"/>
              <a:t>Step 1</a:t>
            </a:r>
            <a:r>
              <a:rPr lang="en-US" sz="2400" dirty="0" smtClean="0"/>
              <a:t>. Short the two terminals between which you want to 	       find the Norton equivalent circuit. </a:t>
            </a:r>
          </a:p>
          <a:p>
            <a:pPr algn="just">
              <a:buNone/>
            </a:pPr>
            <a:r>
              <a:rPr lang="en-US" sz="2400" dirty="0" smtClean="0"/>
              <a:t>	</a:t>
            </a:r>
            <a:r>
              <a:rPr lang="en-US" sz="2400" b="1" dirty="0" smtClean="0"/>
              <a:t>Step	 2</a:t>
            </a:r>
            <a:r>
              <a:rPr lang="en-US" sz="2400" dirty="0" smtClean="0"/>
              <a:t>. Determine the current (IN) through the shorted                  	       terminals. </a:t>
            </a:r>
          </a:p>
          <a:p>
            <a:pPr algn="just">
              <a:buNone/>
            </a:pPr>
            <a:r>
              <a:rPr lang="en-US" sz="2400" dirty="0" smtClean="0"/>
              <a:t>	</a:t>
            </a:r>
            <a:r>
              <a:rPr lang="en-US" sz="2400" b="1" dirty="0" smtClean="0"/>
              <a:t>Step	 3</a:t>
            </a:r>
            <a:r>
              <a:rPr lang="en-US" sz="2400" dirty="0" smtClean="0"/>
              <a:t>. Determine the resistance (RN ) between the two open  	     terminals with all sources replaced with their internal 	     resistances (ideal voltage sources shorted and ideal 	     current sources opened). RN = RTH . </a:t>
            </a:r>
          </a:p>
          <a:p>
            <a:pPr algn="just">
              <a:buNone/>
            </a:pPr>
            <a:r>
              <a:rPr lang="en-US" sz="2400" dirty="0" smtClean="0"/>
              <a:t>	</a:t>
            </a:r>
            <a:r>
              <a:rPr lang="en-US" sz="2400" b="1" dirty="0" smtClean="0"/>
              <a:t>Step	 4</a:t>
            </a:r>
            <a:r>
              <a:rPr lang="en-US" sz="2400" dirty="0" smtClean="0"/>
              <a:t>. Connect IN and RN in parallel to produce the complete 	     Norton equivalent for the original circuit. </a:t>
            </a:r>
          </a:p>
          <a:p>
            <a:pPr algn="just"/>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a:t>
            </a:r>
            <a:r>
              <a:rPr lang="en-US" sz="1800" dirty="0" smtClean="0"/>
              <a:t>	Determine IN and RN for the circuit within the beige area in the given Figure.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6240890" y="1295400"/>
            <a:ext cx="2509353" cy="1295400"/>
          </a:xfrm>
          <a:prstGeom prst="rect">
            <a:avLst/>
          </a:prstGeom>
          <a:noFill/>
          <a:ln w="9525">
            <a:noFill/>
            <a:miter lim="800000"/>
            <a:headEnd/>
            <a:tailEnd/>
          </a:ln>
        </p:spPr>
      </p:pic>
      <p:sp>
        <p:nvSpPr>
          <p:cNvPr id="5" name="Rectangle 4"/>
          <p:cNvSpPr/>
          <p:nvPr/>
        </p:nvSpPr>
        <p:spPr>
          <a:xfrm>
            <a:off x="762000" y="6488668"/>
            <a:ext cx="4476995" cy="369332"/>
          </a:xfrm>
          <a:prstGeom prst="rect">
            <a:avLst/>
          </a:prstGeom>
        </p:spPr>
        <p:txBody>
          <a:bodyPr wrap="none">
            <a:spAutoFit/>
          </a:bodyPr>
          <a:lstStyle/>
          <a:p>
            <a:r>
              <a:rPr lang="en-US" dirty="0" smtClean="0"/>
              <a:t>RT=79</a:t>
            </a:r>
            <a:r>
              <a:rPr lang="el-GR" dirty="0" smtClean="0"/>
              <a:t>Ω</a:t>
            </a:r>
            <a:r>
              <a:rPr lang="en-US" dirty="0" smtClean="0"/>
              <a:t>, IT=63.3 mA, IN=20.2mA, RN=124</a:t>
            </a:r>
            <a:r>
              <a:rPr lang="el-GR" dirty="0" smtClean="0"/>
              <a:t>Ω</a:t>
            </a:r>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a:t>
            </a:r>
            <a:r>
              <a:rPr lang="en-US" sz="1800" dirty="0" smtClean="0"/>
              <a:t>	Using Norton's theorem, find the current through the load resistor RL. 	(Solved on 2 slides) </a:t>
            </a: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5075808" y="1295400"/>
            <a:ext cx="3637980" cy="1630363"/>
          </a:xfrm>
          <a:prstGeom prst="rect">
            <a:avLst/>
          </a:prstGeom>
          <a:noFill/>
          <a:ln w="9525">
            <a:noFill/>
            <a:miter lim="800000"/>
            <a:headEnd/>
            <a:tailEnd/>
          </a:ln>
        </p:spPr>
      </p:pic>
      <p:sp>
        <p:nvSpPr>
          <p:cNvPr id="5" name="Rectangle 4"/>
          <p:cNvSpPr/>
          <p:nvPr/>
        </p:nvSpPr>
        <p:spPr>
          <a:xfrm>
            <a:off x="152400" y="6488668"/>
            <a:ext cx="7181133" cy="369332"/>
          </a:xfrm>
          <a:prstGeom prst="rect">
            <a:avLst/>
          </a:prstGeom>
        </p:spPr>
        <p:txBody>
          <a:bodyPr wrap="none">
            <a:spAutoFit/>
          </a:bodyPr>
          <a:lstStyle/>
          <a:p>
            <a:r>
              <a:rPr lang="en-US" dirty="0" smtClean="0"/>
              <a:t>RN = 14.0 k</a:t>
            </a:r>
            <a:r>
              <a:rPr lang="el-GR" dirty="0" smtClean="0"/>
              <a:t>Ω</a:t>
            </a:r>
            <a:r>
              <a:rPr lang="en-US" dirty="0" smtClean="0"/>
              <a:t>, RT = 14.0 k</a:t>
            </a:r>
            <a:r>
              <a:rPr lang="el-GR" dirty="0" smtClean="0"/>
              <a:t>Ω</a:t>
            </a:r>
            <a:r>
              <a:rPr lang="en-US" dirty="0" smtClean="0"/>
              <a:t>, IT=2.29 mA, I1=</a:t>
            </a:r>
            <a:r>
              <a:rPr lang="el-GR" dirty="0" smtClean="0"/>
              <a:t>668 μ</a:t>
            </a:r>
            <a:r>
              <a:rPr lang="en-US" dirty="0" smtClean="0"/>
              <a:t>A, IN=</a:t>
            </a:r>
            <a:r>
              <a:rPr lang="el-GR" dirty="0" smtClean="0"/>
              <a:t>240 μ</a:t>
            </a:r>
            <a:r>
              <a:rPr lang="en-US" dirty="0" smtClean="0"/>
              <a:t>A, IL=</a:t>
            </a:r>
            <a:r>
              <a:rPr lang="el-GR" dirty="0" smtClean="0"/>
              <a:t>116 μ</a:t>
            </a:r>
            <a:r>
              <a:rPr lang="en-US" dirty="0" smtClean="0"/>
              <a:t>A</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334000" y="304800"/>
            <a:ext cx="3637980" cy="1630363"/>
          </a:xfrm>
          <a:prstGeom prst="rect">
            <a:avLst/>
          </a:prstGeom>
          <a:noFill/>
          <a:ln w="9525">
            <a:noFill/>
            <a:miter lim="800000"/>
            <a:headEnd/>
            <a:tailEnd/>
          </a:ln>
        </p:spPr>
      </p:pic>
      <p:sp>
        <p:nvSpPr>
          <p:cNvPr id="5" name="Rectangle 4"/>
          <p:cNvSpPr/>
          <p:nvPr/>
        </p:nvSpPr>
        <p:spPr>
          <a:xfrm>
            <a:off x="152400" y="6488668"/>
            <a:ext cx="7181133" cy="369332"/>
          </a:xfrm>
          <a:prstGeom prst="rect">
            <a:avLst/>
          </a:prstGeom>
        </p:spPr>
        <p:txBody>
          <a:bodyPr wrap="none">
            <a:spAutoFit/>
          </a:bodyPr>
          <a:lstStyle/>
          <a:p>
            <a:r>
              <a:rPr lang="en-US" dirty="0" smtClean="0"/>
              <a:t>RN = 14.0 k</a:t>
            </a:r>
            <a:r>
              <a:rPr lang="el-GR" dirty="0" smtClean="0"/>
              <a:t>Ω</a:t>
            </a:r>
            <a:r>
              <a:rPr lang="en-US" dirty="0" smtClean="0"/>
              <a:t>, RT = 14.0 k</a:t>
            </a:r>
            <a:r>
              <a:rPr lang="el-GR" dirty="0" smtClean="0"/>
              <a:t>Ω</a:t>
            </a:r>
            <a:r>
              <a:rPr lang="en-US" dirty="0" smtClean="0"/>
              <a:t>, IT=2.29 mA, I1=</a:t>
            </a:r>
            <a:r>
              <a:rPr lang="el-GR" dirty="0" smtClean="0"/>
              <a:t>668 μ</a:t>
            </a:r>
            <a:r>
              <a:rPr lang="en-US" dirty="0" smtClean="0"/>
              <a:t>A, IN=</a:t>
            </a:r>
            <a:r>
              <a:rPr lang="el-GR" dirty="0" smtClean="0"/>
              <a:t>240 μ</a:t>
            </a:r>
            <a:r>
              <a:rPr lang="en-US" dirty="0" smtClean="0"/>
              <a:t>A, IL=</a:t>
            </a:r>
            <a:r>
              <a:rPr lang="el-GR" dirty="0" smtClean="0"/>
              <a:t>116 μ</a:t>
            </a:r>
            <a:r>
              <a:rPr lang="en-US" dirty="0" smtClean="0"/>
              <a:t>A</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Q.3</a:t>
            </a:r>
            <a:r>
              <a:rPr lang="en-US" sz="1800" dirty="0" smtClean="0"/>
              <a:t>	Using Norton's theorem, find the voltage across R5 in the following Figure. 	(Solved on 3 slides)</a:t>
            </a: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5356188" y="1295400"/>
            <a:ext cx="3390937" cy="2027237"/>
          </a:xfrm>
          <a:prstGeom prst="rect">
            <a:avLst/>
          </a:prstGeom>
          <a:noFill/>
          <a:ln w="9525">
            <a:noFill/>
            <a:miter lim="800000"/>
            <a:headEnd/>
            <a:tailEnd/>
          </a:ln>
        </p:spPr>
      </p:pic>
      <p:sp>
        <p:nvSpPr>
          <p:cNvPr id="5" name="Rectangle 4"/>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RN=1.92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410200" y="381000"/>
            <a:ext cx="3390937" cy="2027237"/>
          </a:xfrm>
          <a:prstGeom prst="rect">
            <a:avLst/>
          </a:prstGeom>
          <a:noFill/>
          <a:ln w="9525">
            <a:noFill/>
            <a:miter lim="800000"/>
            <a:headEnd/>
            <a:tailEnd/>
          </a:ln>
        </p:spPr>
      </p:pic>
      <p:sp>
        <p:nvSpPr>
          <p:cNvPr id="5" name="Rectangle 4"/>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5486400" y="152400"/>
            <a:ext cx="3390937" cy="2027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Q.4</a:t>
            </a:r>
            <a:r>
              <a:rPr lang="en-US" sz="1800" dirty="0" smtClean="0"/>
              <a:t>	Reduce the circuit between terminals A and B in the following Figure to its 	Norton equivalent.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5562600" y="986550"/>
            <a:ext cx="3148013" cy="1988426"/>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RN = </a:t>
            </a:r>
            <a:r>
              <a:rPr lang="el-GR" dirty="0" smtClean="0"/>
              <a:t>6.77 </a:t>
            </a:r>
            <a:r>
              <a:rPr lang="en-US" dirty="0" smtClean="0"/>
              <a:t>k</a:t>
            </a:r>
            <a:r>
              <a:rPr lang="el-GR" dirty="0" smtClean="0"/>
              <a:t>Ω</a:t>
            </a:r>
            <a:r>
              <a:rPr lang="en-US" dirty="0" smtClean="0"/>
              <a:t>, For VS: RT=27.3 k</a:t>
            </a:r>
            <a:r>
              <a:rPr lang="el-GR" dirty="0" smtClean="0"/>
              <a:t>Ω</a:t>
            </a:r>
            <a:r>
              <a:rPr lang="en-US" dirty="0" smtClean="0"/>
              <a:t>,  IT=</a:t>
            </a:r>
            <a:r>
              <a:rPr lang="el-GR" dirty="0" smtClean="0"/>
              <a:t> 440 μ</a:t>
            </a:r>
            <a:r>
              <a:rPr lang="en-US" dirty="0" smtClean="0"/>
              <a:t>A, IN1 = </a:t>
            </a:r>
            <a:r>
              <a:rPr lang="el-GR" dirty="0" smtClean="0"/>
              <a:t>156 μ</a:t>
            </a:r>
            <a:r>
              <a:rPr lang="en-US" dirty="0" smtClean="0"/>
              <a:t>A down, For IS: IN2=7.15 mA down,</a:t>
            </a:r>
          </a:p>
          <a:p>
            <a:r>
              <a:rPr lang="it-IT" dirty="0" smtClean="0"/>
              <a:t>IN = IN1 + IN2 = 156 μA + 7.15 mA = 7.31 mA</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562600" y="228600"/>
            <a:ext cx="3148013" cy="1988426"/>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RN = </a:t>
            </a:r>
            <a:r>
              <a:rPr lang="el-GR" dirty="0" smtClean="0"/>
              <a:t>6.77 </a:t>
            </a:r>
            <a:r>
              <a:rPr lang="en-US" dirty="0" smtClean="0"/>
              <a:t>k</a:t>
            </a:r>
            <a:r>
              <a:rPr lang="el-GR" dirty="0" smtClean="0"/>
              <a:t>Ω</a:t>
            </a:r>
            <a:r>
              <a:rPr lang="en-US" dirty="0" smtClean="0"/>
              <a:t>, For VS: RT=27.3 k</a:t>
            </a:r>
            <a:r>
              <a:rPr lang="el-GR" dirty="0" smtClean="0"/>
              <a:t>Ω</a:t>
            </a:r>
            <a:r>
              <a:rPr lang="en-US" dirty="0" smtClean="0"/>
              <a:t>,  IT=</a:t>
            </a:r>
            <a:r>
              <a:rPr lang="el-GR" dirty="0" smtClean="0"/>
              <a:t> 440 μ</a:t>
            </a:r>
            <a:r>
              <a:rPr lang="en-US" dirty="0" smtClean="0"/>
              <a:t>A, IN1 = </a:t>
            </a:r>
            <a:r>
              <a:rPr lang="el-GR" dirty="0" smtClean="0"/>
              <a:t>156 μ</a:t>
            </a:r>
            <a:r>
              <a:rPr lang="en-US" dirty="0" smtClean="0"/>
              <a:t>A down, For IS: IN2=7.15 mA down,</a:t>
            </a:r>
          </a:p>
          <a:p>
            <a:r>
              <a:rPr lang="it-IT" dirty="0" smtClean="0"/>
              <a:t>IN = IN1 + IN2 = 156 μA + 7.15 mA = 7.31 mA</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MAXIMUM POWER TRANSFER THEOREM</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The maximum power transfer theorem is important when you need to know the value of the load at which the most power is delivered from the source.</a:t>
            </a:r>
          </a:p>
          <a:p>
            <a:pPr algn="just">
              <a:buNone/>
            </a:pPr>
            <a:endParaRPr lang="en-US" sz="2400" dirty="0" smtClean="0"/>
          </a:p>
          <a:p>
            <a:pPr algn="just">
              <a:buNone/>
            </a:pPr>
            <a:r>
              <a:rPr lang="en-US" sz="2400" dirty="0" smtClean="0"/>
              <a:t>	For a given source voltage, maximum power is transferred from a source to a load when the load resistance is equal to the internal source resistance.</a:t>
            </a:r>
            <a:endParaRPr lang="en-US" sz="2400" dirty="0"/>
          </a:p>
        </p:txBody>
      </p:sp>
      <p:pic>
        <p:nvPicPr>
          <p:cNvPr id="4098" name="Picture 2"/>
          <p:cNvPicPr>
            <a:picLocks noChangeAspect="1" noChangeArrowheads="1"/>
          </p:cNvPicPr>
          <p:nvPr/>
        </p:nvPicPr>
        <p:blipFill>
          <a:blip r:embed="rId2" cstate="print"/>
          <a:srcRect/>
          <a:stretch>
            <a:fillRect/>
          </a:stretch>
        </p:blipFill>
        <p:spPr bwMode="auto">
          <a:xfrm>
            <a:off x="3581400" y="4572000"/>
            <a:ext cx="1871663" cy="1756211"/>
          </a:xfrm>
          <a:prstGeom prst="rect">
            <a:avLst/>
          </a:prstGeom>
          <a:noFill/>
          <a:ln w="9525">
            <a:noFill/>
            <a:miter lim="800000"/>
            <a:headEnd/>
            <a:tailEnd/>
          </a:ln>
        </p:spPr>
      </p:pic>
      <p:sp>
        <p:nvSpPr>
          <p:cNvPr id="5" name="Rectangle 4"/>
          <p:cNvSpPr/>
          <p:nvPr/>
        </p:nvSpPr>
        <p:spPr>
          <a:xfrm>
            <a:off x="1752600" y="6488668"/>
            <a:ext cx="6477000" cy="369332"/>
          </a:xfrm>
          <a:prstGeom prst="rect">
            <a:avLst/>
          </a:prstGeom>
        </p:spPr>
        <p:txBody>
          <a:bodyPr wrap="square">
            <a:spAutoFit/>
          </a:bodyPr>
          <a:lstStyle/>
          <a:p>
            <a:r>
              <a:rPr lang="en-US" b="1" i="1" dirty="0" smtClean="0"/>
              <a:t>Maximum power is transferred to the load when R L = R s</a:t>
            </a:r>
            <a:endParaRPr lang="en-US" b="1"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Autofit/>
          </a:bodyPr>
          <a:lstStyle/>
          <a:p>
            <a:pPr algn="l"/>
            <a:r>
              <a:rPr lang="en-US" sz="1800" b="1" dirty="0" smtClean="0"/>
              <a:t>Q.1</a:t>
            </a:r>
            <a:r>
              <a:rPr lang="en-US" sz="1800" dirty="0" smtClean="0"/>
              <a:t>	The source in the following Figure has an internal source resistance of 75</a:t>
            </a:r>
            <a:r>
              <a:rPr lang="el-GR" sz="1800" dirty="0" smtClean="0"/>
              <a:t>Ω</a:t>
            </a:r>
            <a:r>
              <a:rPr lang="en-US" sz="1800" dirty="0" smtClean="0"/>
              <a:t>. 	Determine the load power for each of the following values of load resistance: </a:t>
            </a:r>
            <a:br>
              <a:rPr lang="en-US" sz="1800" dirty="0" smtClean="0"/>
            </a:br>
            <a:r>
              <a:rPr lang="en-US" sz="1800" dirty="0" smtClean="0"/>
              <a:t>	(a) 0</a:t>
            </a:r>
            <a:r>
              <a:rPr lang="el-GR" sz="1800" dirty="0" smtClean="0"/>
              <a:t> Ω</a:t>
            </a:r>
            <a:r>
              <a:rPr lang="en-US" sz="1800" dirty="0" smtClean="0"/>
              <a:t> (b) 25 </a:t>
            </a:r>
            <a:r>
              <a:rPr lang="el-GR" sz="1800" dirty="0" smtClean="0"/>
              <a:t>Ω</a:t>
            </a:r>
            <a:r>
              <a:rPr lang="en-US" sz="1800" dirty="0" smtClean="0"/>
              <a:t> (c) 50 </a:t>
            </a:r>
            <a:r>
              <a:rPr lang="el-GR" sz="1800" dirty="0" smtClean="0"/>
              <a:t>Ω</a:t>
            </a:r>
            <a:r>
              <a:rPr lang="en-US" sz="1800" dirty="0" smtClean="0"/>
              <a:t> (d) 75 </a:t>
            </a:r>
            <a:r>
              <a:rPr lang="el-GR" sz="1800" dirty="0" smtClean="0"/>
              <a:t>Ω</a:t>
            </a:r>
            <a:r>
              <a:rPr lang="en-US" sz="1800" dirty="0" smtClean="0"/>
              <a:t> (e) 100 D (f) 125</a:t>
            </a:r>
            <a:r>
              <a:rPr lang="el-GR" sz="1800" dirty="0" smtClean="0"/>
              <a:t> Ω</a:t>
            </a:r>
            <a:r>
              <a:rPr lang="en-US" sz="1800" dirty="0" smtClean="0"/>
              <a:t/>
            </a:r>
            <a:br>
              <a:rPr lang="en-US" sz="1800" dirty="0" smtClean="0"/>
            </a:br>
            <a:r>
              <a:rPr lang="en-US" sz="1800" dirty="0" smtClean="0"/>
              <a:t>	 Draw a graph showing the load power versus the load resistance.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6184194" y="1447800"/>
            <a:ext cx="2685169" cy="1733550"/>
          </a:xfrm>
          <a:prstGeom prst="rect">
            <a:avLst/>
          </a:prstGeom>
          <a:noFill/>
          <a:ln w="9525">
            <a:noFill/>
            <a:miter lim="800000"/>
            <a:headEnd/>
            <a:tailEnd/>
          </a:ln>
        </p:spPr>
      </p:pic>
      <p:sp>
        <p:nvSpPr>
          <p:cNvPr id="5" name="Rectangle 4"/>
          <p:cNvSpPr/>
          <p:nvPr/>
        </p:nvSpPr>
        <p:spPr>
          <a:xfrm>
            <a:off x="0" y="6172200"/>
            <a:ext cx="9144000" cy="923330"/>
          </a:xfrm>
          <a:prstGeom prst="rect">
            <a:avLst/>
          </a:prstGeom>
        </p:spPr>
        <p:txBody>
          <a:bodyPr wrap="square">
            <a:spAutoFit/>
          </a:bodyPr>
          <a:lstStyle/>
          <a:p>
            <a:r>
              <a:rPr lang="en-US" dirty="0" smtClean="0"/>
              <a:t>a) IL=133mA, PL= 0mW, 	b) IL=100mA , PL= 250mW, 	c) IL=80mA, PL= 320mW , </a:t>
            </a:r>
          </a:p>
          <a:p>
            <a:r>
              <a:rPr lang="en-US" dirty="0" smtClean="0"/>
              <a:t>d) IL=66.7 mA, PL= 334mW , 	e) IL=57.1mA, PL=326mW  	 f) IL=50mA, PL=313mW </a:t>
            </a:r>
          </a:p>
          <a:p>
            <a:r>
              <a:rPr lang="en-US" dirty="0" smtClean="0"/>
              <a:t>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5384969" y="3048000"/>
            <a:ext cx="3544286" cy="2901950"/>
          </a:xfrm>
          <a:prstGeom prst="rect">
            <a:avLst/>
          </a:prstGeom>
          <a:noFill/>
          <a:ln w="9525">
            <a:noFill/>
            <a:miter lim="800000"/>
            <a:headEnd/>
            <a:tailEnd/>
          </a:ln>
        </p:spPr>
      </p:pic>
      <p:sp>
        <p:nvSpPr>
          <p:cNvPr id="5" name="Rectangle 4"/>
          <p:cNvSpPr/>
          <p:nvPr/>
        </p:nvSpPr>
        <p:spPr>
          <a:xfrm>
            <a:off x="0" y="6172200"/>
            <a:ext cx="9144000" cy="923330"/>
          </a:xfrm>
          <a:prstGeom prst="rect">
            <a:avLst/>
          </a:prstGeom>
        </p:spPr>
        <p:txBody>
          <a:bodyPr wrap="square">
            <a:spAutoFit/>
          </a:bodyPr>
          <a:lstStyle/>
          <a:p>
            <a:r>
              <a:rPr lang="en-US" dirty="0" smtClean="0"/>
              <a:t>a) IL=133mA, PL= 0mW, 	b) IL=100mA , PL= 250mW, 	c) IL=80mA, PL= 320mW , </a:t>
            </a:r>
          </a:p>
          <a:p>
            <a:r>
              <a:rPr lang="en-US" dirty="0" smtClean="0"/>
              <a:t>d) IL=66.7 mA, PL= 334mW , 	e) IL=50mA, PL=313mW  </a:t>
            </a:r>
          </a:p>
          <a:p>
            <a:r>
              <a:rPr lang="en-US" dirty="0" smtClean="0"/>
              <a:t> </a:t>
            </a:r>
            <a:endParaRPr lang="en-US" dirty="0"/>
          </a:p>
        </p:txBody>
      </p:sp>
      <p:pic>
        <p:nvPicPr>
          <p:cNvPr id="6" name="Picture 2"/>
          <p:cNvPicPr>
            <a:picLocks noChangeAspect="1" noChangeArrowheads="1"/>
          </p:cNvPicPr>
          <p:nvPr/>
        </p:nvPicPr>
        <p:blipFill>
          <a:blip r:embed="rId3" cstate="print"/>
          <a:srcRect/>
          <a:stretch>
            <a:fillRect/>
          </a:stretch>
        </p:blipFill>
        <p:spPr bwMode="auto">
          <a:xfrm>
            <a:off x="6248400" y="304800"/>
            <a:ext cx="2685169" cy="173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cstate="print"/>
          <a:srcRect/>
          <a:stretch>
            <a:fillRect/>
          </a:stretch>
        </p:blipFill>
        <p:spPr bwMode="auto">
          <a:xfrm>
            <a:off x="6172200" y="1404594"/>
            <a:ext cx="2578100" cy="1698969"/>
          </a:xfrm>
          <a:prstGeom prst="rect">
            <a:avLst/>
          </a:prstGeom>
          <a:noFill/>
          <a:ln w="9525">
            <a:noFill/>
            <a:miter lim="800000"/>
            <a:headEnd/>
            <a:tailEnd/>
          </a:ln>
        </p:spPr>
      </p:pic>
      <p:sp>
        <p:nvSpPr>
          <p:cNvPr id="5" name="Rectangle 4"/>
          <p:cNvSpPr/>
          <p:nvPr/>
        </p:nvSpPr>
        <p:spPr>
          <a:xfrm>
            <a:off x="228600" y="6488668"/>
            <a:ext cx="1520160" cy="369332"/>
          </a:xfrm>
          <a:prstGeom prst="rect">
            <a:avLst/>
          </a:prstGeom>
        </p:spPr>
        <p:txBody>
          <a:bodyPr wrap="none">
            <a:spAutoFit/>
          </a:bodyPr>
          <a:lstStyle/>
          <a:p>
            <a:r>
              <a:rPr lang="en-US" i="1" dirty="0" smtClean="0"/>
              <a:t>RL = RS = </a:t>
            </a:r>
            <a:r>
              <a:rPr lang="en-US" b="1" i="1" dirty="0" smtClean="0"/>
              <a:t>12 </a:t>
            </a:r>
            <a:r>
              <a:rPr lang="el-GR" b="1" i="1" dirty="0" smtClean="0"/>
              <a:t>Ω</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Q.3</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cstate="print"/>
          <a:srcRect/>
          <a:stretch>
            <a:fillRect/>
          </a:stretch>
        </p:blipFill>
        <p:spPr bwMode="auto">
          <a:xfrm>
            <a:off x="5456568" y="1295400"/>
            <a:ext cx="3104819" cy="1503363"/>
          </a:xfrm>
          <a:prstGeom prst="rect">
            <a:avLst/>
          </a:prstGeom>
          <a:noFill/>
          <a:ln w="9525">
            <a:noFill/>
            <a:miter lim="800000"/>
            <a:headEnd/>
            <a:tailEnd/>
          </a:ln>
        </p:spPr>
      </p:pic>
      <p:sp>
        <p:nvSpPr>
          <p:cNvPr id="5" name="Rectangle 4"/>
          <p:cNvSpPr/>
          <p:nvPr/>
        </p:nvSpPr>
        <p:spPr>
          <a:xfrm>
            <a:off x="609600" y="6488668"/>
            <a:ext cx="1691682" cy="369332"/>
          </a:xfrm>
          <a:prstGeom prst="rect">
            <a:avLst/>
          </a:prstGeom>
        </p:spPr>
        <p:txBody>
          <a:bodyPr wrap="none">
            <a:spAutoFit/>
          </a:bodyPr>
          <a:lstStyle/>
          <a:p>
            <a:r>
              <a:rPr lang="en-US" i="1" dirty="0" smtClean="0"/>
              <a:t>RL = RS = </a:t>
            </a:r>
            <a:r>
              <a:rPr lang="en-US" b="1" i="1" dirty="0" smtClean="0"/>
              <a:t>8.2 k</a:t>
            </a:r>
            <a:r>
              <a:rPr lang="el-GR" b="1" i="1" dirty="0" smtClean="0"/>
              <a:t>Ω</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Q.4</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5705462" y="1066800"/>
            <a:ext cx="2813063" cy="1624013"/>
          </a:xfrm>
          <a:prstGeom prst="rect">
            <a:avLst/>
          </a:prstGeom>
          <a:noFill/>
          <a:ln w="9525">
            <a:noFill/>
            <a:miter lim="800000"/>
            <a:headEnd/>
            <a:tailEnd/>
          </a:ln>
        </p:spPr>
      </p:pic>
      <p:sp>
        <p:nvSpPr>
          <p:cNvPr id="5" name="Rectangle 4"/>
          <p:cNvSpPr/>
          <p:nvPr/>
        </p:nvSpPr>
        <p:spPr>
          <a:xfrm>
            <a:off x="609600" y="6488668"/>
            <a:ext cx="4095352" cy="369332"/>
          </a:xfrm>
          <a:prstGeom prst="rect">
            <a:avLst/>
          </a:prstGeom>
        </p:spPr>
        <p:txBody>
          <a:bodyPr wrap="none">
            <a:spAutoFit/>
          </a:bodyPr>
          <a:lstStyle/>
          <a:p>
            <a:r>
              <a:rPr lang="en-US" i="1" dirty="0" smtClean="0"/>
              <a:t>RL = RS =RTH= 4.7 </a:t>
            </a:r>
            <a:r>
              <a:rPr lang="el-GR" i="1" dirty="0" smtClean="0"/>
              <a:t>Ω + 1 Ω || 2 Ω = </a:t>
            </a:r>
            <a:r>
              <a:rPr lang="el-GR" b="1" i="1" dirty="0" smtClean="0"/>
              <a:t>6.37 Ω</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Q.5</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srcRect/>
          <a:stretch>
            <a:fillRect/>
          </a:stretch>
        </p:blipFill>
        <p:spPr bwMode="auto">
          <a:xfrm>
            <a:off x="5703829" y="1066800"/>
            <a:ext cx="2767071" cy="1822450"/>
          </a:xfrm>
          <a:prstGeom prst="rect">
            <a:avLst/>
          </a:prstGeom>
          <a:noFill/>
          <a:ln w="9525">
            <a:noFill/>
            <a:miter lim="800000"/>
            <a:headEnd/>
            <a:tailEnd/>
          </a:ln>
        </p:spPr>
      </p:pic>
      <p:sp>
        <p:nvSpPr>
          <p:cNvPr id="5" name="Rectangle 4"/>
          <p:cNvSpPr/>
          <p:nvPr/>
        </p:nvSpPr>
        <p:spPr>
          <a:xfrm>
            <a:off x="1066800" y="6488668"/>
            <a:ext cx="3078279" cy="369332"/>
          </a:xfrm>
          <a:prstGeom prst="rect">
            <a:avLst/>
          </a:prstGeom>
        </p:spPr>
        <p:txBody>
          <a:bodyPr wrap="none">
            <a:spAutoFit/>
          </a:bodyPr>
          <a:lstStyle/>
          <a:p>
            <a:r>
              <a:rPr lang="en-US" i="1" dirty="0" smtClean="0"/>
              <a:t>RL = RS = 47 </a:t>
            </a:r>
            <a:r>
              <a:rPr lang="el-GR" i="1" dirty="0" smtClean="0"/>
              <a:t>Ω + 680 Ω = </a:t>
            </a:r>
            <a:r>
              <a:rPr lang="el-GR" b="1" i="1" dirty="0" smtClean="0"/>
              <a:t>727 Ω</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Q.6</a:t>
            </a:r>
            <a:r>
              <a:rPr lang="en-US" sz="1800" dirty="0" smtClean="0"/>
              <a:t>	Determine the value of RL for maximum power.</a:t>
            </a:r>
            <a:endParaRPr lang="en-US" sz="1800"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cstate="print"/>
          <a:srcRect/>
          <a:stretch>
            <a:fillRect/>
          </a:stretch>
        </p:blipFill>
        <p:spPr bwMode="auto">
          <a:xfrm>
            <a:off x="4687207" y="1143000"/>
            <a:ext cx="4178981" cy="1858963"/>
          </a:xfrm>
          <a:prstGeom prst="rect">
            <a:avLst/>
          </a:prstGeom>
          <a:noFill/>
          <a:ln w="9525">
            <a:noFill/>
            <a:miter lim="800000"/>
            <a:headEnd/>
            <a:tailEnd/>
          </a:ln>
        </p:spPr>
      </p:pic>
      <p:sp>
        <p:nvSpPr>
          <p:cNvPr id="5" name="Rectangle 4"/>
          <p:cNvSpPr/>
          <p:nvPr/>
        </p:nvSpPr>
        <p:spPr>
          <a:xfrm>
            <a:off x="0" y="6488668"/>
            <a:ext cx="9144000" cy="369332"/>
          </a:xfrm>
          <a:prstGeom prst="rect">
            <a:avLst/>
          </a:prstGeom>
        </p:spPr>
        <p:txBody>
          <a:bodyPr wrap="square">
            <a:spAutoFit/>
          </a:bodyPr>
          <a:lstStyle/>
          <a:p>
            <a:r>
              <a:rPr lang="el-GR" dirty="0" smtClean="0"/>
              <a:t>RS = 8.2 Ω + 2.94 Ω = 11.1 Ω</a:t>
            </a:r>
            <a:r>
              <a:rPr lang="en-US" dirty="0" smtClean="0"/>
              <a:t>, For maximum power transfer:  RL = RS = 11.1 </a:t>
            </a:r>
            <a:r>
              <a:rPr lang="el-GR" dirty="0" smtClean="0"/>
              <a:t>Ω</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pPr algn="l"/>
            <a:r>
              <a:rPr lang="en-US" sz="1800" b="1" dirty="0" smtClean="0"/>
              <a:t>Q.7</a:t>
            </a:r>
            <a:r>
              <a:rPr lang="en-US" sz="1800" dirty="0" smtClean="0"/>
              <a:t>	What are the values of R4 and RTH when the maximum power is transferred 	from the thevenized source to the ladder network. (Solved on 2 slides)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cstate="print"/>
          <a:srcRect/>
          <a:stretch>
            <a:fillRect/>
          </a:stretch>
        </p:blipFill>
        <p:spPr bwMode="auto">
          <a:xfrm>
            <a:off x="3783906" y="1219200"/>
            <a:ext cx="5006082" cy="1731963"/>
          </a:xfrm>
          <a:prstGeom prst="rect">
            <a:avLst/>
          </a:prstGeom>
          <a:noFill/>
          <a:ln w="9525">
            <a:noFill/>
            <a:miter lim="800000"/>
            <a:headEnd/>
            <a:tailEnd/>
          </a:ln>
        </p:spPr>
      </p:pic>
      <p:sp>
        <p:nvSpPr>
          <p:cNvPr id="5" name="Rectangle 4"/>
          <p:cNvSpPr/>
          <p:nvPr/>
        </p:nvSpPr>
        <p:spPr>
          <a:xfrm>
            <a:off x="228600" y="6488668"/>
            <a:ext cx="6828857" cy="369332"/>
          </a:xfrm>
          <a:prstGeom prst="rect">
            <a:avLst/>
          </a:prstGeom>
        </p:spPr>
        <p:txBody>
          <a:bodyPr wrap="none">
            <a:spAutoFit/>
          </a:bodyPr>
          <a:lstStyle/>
          <a:p>
            <a:r>
              <a:rPr lang="en-US" dirty="0" smtClean="0"/>
              <a:t>RTH = RLADDER, VRTH = 24 V, RTH = 48 </a:t>
            </a:r>
            <a:r>
              <a:rPr lang="el-GR" dirty="0" smtClean="0"/>
              <a:t>Ω</a:t>
            </a:r>
            <a:r>
              <a:rPr lang="en-US" dirty="0" smtClean="0"/>
              <a:t>, RLADDER = 48 </a:t>
            </a:r>
            <a:r>
              <a:rPr lang="el-GR" dirty="0" smtClean="0"/>
              <a:t>Ω</a:t>
            </a:r>
            <a:r>
              <a:rPr lang="en-US" dirty="0" smtClean="0"/>
              <a:t>, R4=</a:t>
            </a:r>
            <a:r>
              <a:rPr lang="el-GR" dirty="0" smtClean="0"/>
              <a:t>160 Ω</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3962400" y="228600"/>
            <a:ext cx="5006082" cy="1731963"/>
          </a:xfrm>
          <a:prstGeom prst="rect">
            <a:avLst/>
          </a:prstGeom>
          <a:noFill/>
          <a:ln w="9525">
            <a:noFill/>
            <a:miter lim="800000"/>
            <a:headEnd/>
            <a:tailEnd/>
          </a:ln>
        </p:spPr>
      </p:pic>
      <p:sp>
        <p:nvSpPr>
          <p:cNvPr id="5" name="Rectangle 4"/>
          <p:cNvSpPr/>
          <p:nvPr/>
        </p:nvSpPr>
        <p:spPr>
          <a:xfrm>
            <a:off x="228600" y="6488668"/>
            <a:ext cx="6828857" cy="369332"/>
          </a:xfrm>
          <a:prstGeom prst="rect">
            <a:avLst/>
          </a:prstGeom>
        </p:spPr>
        <p:txBody>
          <a:bodyPr wrap="none">
            <a:spAutoFit/>
          </a:bodyPr>
          <a:lstStyle/>
          <a:p>
            <a:r>
              <a:rPr lang="en-US" dirty="0" smtClean="0"/>
              <a:t>RTH = RLADDER, VRTH = 24 V, RTH = 48 </a:t>
            </a:r>
            <a:r>
              <a:rPr lang="el-GR" dirty="0" smtClean="0"/>
              <a:t>Ω</a:t>
            </a:r>
            <a:r>
              <a:rPr lang="en-US" dirty="0" smtClean="0"/>
              <a:t>, RLADDER = 48 </a:t>
            </a:r>
            <a:r>
              <a:rPr lang="el-GR" dirty="0" smtClean="0"/>
              <a:t>Ω</a:t>
            </a:r>
            <a:r>
              <a:rPr lang="en-US" dirty="0" smtClean="0"/>
              <a:t>, R4=</a:t>
            </a:r>
            <a:r>
              <a:rPr lang="el-GR" dirty="0" smtClean="0"/>
              <a:t>160 Ω</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DELTA-TO-WYE (∆-TO-Y) AND WYE-TO-DELTA (Y-TO-∆) CONVERSIONS</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Conversions between delta-type and wye-type circuit arrangements are useful in certain specialized three-terminal applications.  </a:t>
            </a:r>
            <a:endParaRPr lang="en-US" sz="2400" dirty="0"/>
          </a:p>
        </p:txBody>
      </p:sp>
      <p:pic>
        <p:nvPicPr>
          <p:cNvPr id="1026" name="Picture 2"/>
          <p:cNvPicPr>
            <a:picLocks noChangeAspect="1" noChangeArrowheads="1"/>
          </p:cNvPicPr>
          <p:nvPr/>
        </p:nvPicPr>
        <p:blipFill>
          <a:blip r:embed="rId2" cstate="print"/>
          <a:srcRect/>
          <a:stretch>
            <a:fillRect/>
          </a:stretch>
        </p:blipFill>
        <p:spPr bwMode="auto">
          <a:xfrm>
            <a:off x="2514600" y="2971800"/>
            <a:ext cx="4043661" cy="1905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229600" cy="1143000"/>
          </a:xfrm>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Deriving the Initial Equations</a:t>
            </a:r>
            <a:br>
              <a:rPr lang="en-US" sz="3600" b="1" dirty="0" smtClean="0">
                <a:solidFill>
                  <a:schemeClr val="tx2"/>
                </a:solidFill>
              </a:rPr>
            </a:br>
            <a:endParaRPr lang="en-US" sz="3600" b="1" dirty="0">
              <a:solidFill>
                <a:schemeClr val="tx2"/>
              </a:solidFill>
            </a:endParaRPr>
          </a:p>
        </p:txBody>
      </p:sp>
      <p:pic>
        <p:nvPicPr>
          <p:cNvPr id="2050" name="Picture 2"/>
          <p:cNvPicPr>
            <a:picLocks noChangeAspect="1" noChangeArrowheads="1"/>
          </p:cNvPicPr>
          <p:nvPr/>
        </p:nvPicPr>
        <p:blipFill>
          <a:blip r:embed="rId2" cstate="print"/>
          <a:srcRect/>
          <a:stretch>
            <a:fillRect/>
          </a:stretch>
        </p:blipFill>
        <p:spPr bwMode="auto">
          <a:xfrm>
            <a:off x="2438400" y="1196286"/>
            <a:ext cx="4343400" cy="2089840"/>
          </a:xfrm>
          <a:prstGeom prst="rect">
            <a:avLst/>
          </a:prstGeom>
          <a:noFill/>
          <a:ln w="9525">
            <a:noFill/>
            <a:miter lim="800000"/>
            <a:headEnd/>
            <a:tailEnd/>
          </a:ln>
        </p:spPr>
      </p:pic>
      <p:pic>
        <p:nvPicPr>
          <p:cNvPr id="15362" name="Picture 2"/>
          <p:cNvPicPr>
            <a:picLocks noChangeAspect="1" noChangeArrowheads="1"/>
          </p:cNvPicPr>
          <p:nvPr/>
        </p:nvPicPr>
        <p:blipFill>
          <a:blip r:embed="rId3" cstate="print"/>
          <a:srcRect/>
          <a:stretch>
            <a:fillRect/>
          </a:stretch>
        </p:blipFill>
        <p:spPr bwMode="auto">
          <a:xfrm>
            <a:off x="2438400" y="3276600"/>
            <a:ext cx="4343400" cy="248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0" y="0"/>
            <a:ext cx="4801980" cy="68580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5181600" y="3657600"/>
            <a:ext cx="3413760" cy="3200400"/>
          </a:xfrm>
          <a:prstGeom prst="rect">
            <a:avLst/>
          </a:prstGeom>
          <a:noFill/>
          <a:ln w="9525">
            <a:noFill/>
            <a:miter lim="800000"/>
            <a:headEnd/>
            <a:tailEnd/>
          </a:ln>
        </p:spPr>
      </p:pic>
      <p:sp>
        <p:nvSpPr>
          <p:cNvPr id="6" name="Rectangle 5"/>
          <p:cNvSpPr/>
          <p:nvPr/>
        </p:nvSpPr>
        <p:spPr>
          <a:xfrm>
            <a:off x="5943600" y="152400"/>
            <a:ext cx="2663293" cy="369332"/>
          </a:xfrm>
          <a:prstGeom prst="rect">
            <a:avLst/>
          </a:prstGeom>
        </p:spPr>
        <p:txBody>
          <a:bodyPr wrap="none">
            <a:spAutoFit/>
          </a:bodyPr>
          <a:lstStyle/>
          <a:p>
            <a:r>
              <a:rPr lang="en-US" b="1" dirty="0" smtClean="0"/>
              <a:t>Solving For R1, R2, and R3</a:t>
            </a:r>
            <a:endParaRPr lang="en-US" b="1" dirty="0"/>
          </a:p>
        </p:txBody>
      </p:sp>
      <p:pic>
        <p:nvPicPr>
          <p:cNvPr id="7" name="Picture 2"/>
          <p:cNvPicPr>
            <a:picLocks noChangeAspect="1" noChangeArrowheads="1"/>
          </p:cNvPicPr>
          <p:nvPr/>
        </p:nvPicPr>
        <p:blipFill>
          <a:blip r:embed="rId4" cstate="print"/>
          <a:srcRect/>
          <a:stretch>
            <a:fillRect/>
          </a:stretch>
        </p:blipFill>
        <p:spPr bwMode="auto">
          <a:xfrm>
            <a:off x="4800600" y="762000"/>
            <a:ext cx="4343400" cy="248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p:cNvPicPr>
            <a:picLocks noChangeAspect="1" noChangeArrowheads="1"/>
          </p:cNvPicPr>
          <p:nvPr/>
        </p:nvPicPr>
        <p:blipFill>
          <a:blip r:embed="rId2" cstate="print"/>
          <a:srcRect/>
          <a:stretch>
            <a:fillRect/>
          </a:stretch>
        </p:blipFill>
        <p:spPr bwMode="auto">
          <a:xfrm>
            <a:off x="1" y="0"/>
            <a:ext cx="4724400" cy="6888834"/>
          </a:xfrm>
          <a:prstGeom prst="rect">
            <a:avLst/>
          </a:prstGeom>
          <a:noFill/>
          <a:ln w="9525">
            <a:noFill/>
            <a:miter lim="800000"/>
            <a:headEnd/>
            <a:tailEnd/>
          </a:ln>
        </p:spPr>
      </p:pic>
      <p:pic>
        <p:nvPicPr>
          <p:cNvPr id="17413" name="Picture 5"/>
          <p:cNvPicPr>
            <a:picLocks noChangeAspect="1" noChangeArrowheads="1"/>
          </p:cNvPicPr>
          <p:nvPr/>
        </p:nvPicPr>
        <p:blipFill>
          <a:blip r:embed="rId3" cstate="print"/>
          <a:srcRect/>
          <a:stretch>
            <a:fillRect/>
          </a:stretch>
        </p:blipFill>
        <p:spPr bwMode="auto">
          <a:xfrm>
            <a:off x="4724400" y="5876925"/>
            <a:ext cx="1849383" cy="981075"/>
          </a:xfrm>
          <a:prstGeom prst="rect">
            <a:avLst/>
          </a:prstGeom>
          <a:noFill/>
          <a:ln w="9525">
            <a:noFill/>
            <a:miter lim="800000"/>
            <a:headEnd/>
            <a:tailEnd/>
          </a:ln>
        </p:spPr>
      </p:pic>
      <p:sp>
        <p:nvSpPr>
          <p:cNvPr id="8" name="Rectangle 7"/>
          <p:cNvSpPr/>
          <p:nvPr/>
        </p:nvSpPr>
        <p:spPr>
          <a:xfrm>
            <a:off x="6019800" y="152400"/>
            <a:ext cx="2669000" cy="369332"/>
          </a:xfrm>
          <a:prstGeom prst="rect">
            <a:avLst/>
          </a:prstGeom>
        </p:spPr>
        <p:txBody>
          <a:bodyPr wrap="none">
            <a:spAutoFit/>
          </a:bodyPr>
          <a:lstStyle/>
          <a:p>
            <a:r>
              <a:rPr lang="en-US" b="1" dirty="0" smtClean="0"/>
              <a:t>Solving for RA, RB, and RC</a:t>
            </a:r>
            <a:endParaRPr lang="en-US"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0" y="0"/>
            <a:ext cx="3981450" cy="6866883"/>
          </a:xfrm>
          <a:prstGeom prst="rect">
            <a:avLst/>
          </a:prstGeom>
          <a:noFill/>
          <a:ln w="9525">
            <a:noFill/>
            <a:miter lim="800000"/>
            <a:headEnd/>
            <a:tailEnd/>
          </a:ln>
        </p:spPr>
      </p:pic>
      <p:sp>
        <p:nvSpPr>
          <p:cNvPr id="5" name="Rectangle 4"/>
          <p:cNvSpPr/>
          <p:nvPr/>
        </p:nvSpPr>
        <p:spPr>
          <a:xfrm>
            <a:off x="4343400" y="2514600"/>
            <a:ext cx="4572000" cy="2862322"/>
          </a:xfrm>
          <a:prstGeom prst="rect">
            <a:avLst/>
          </a:prstGeom>
        </p:spPr>
        <p:txBody>
          <a:bodyPr wrap="square">
            <a:spAutoFit/>
          </a:bodyPr>
          <a:lstStyle/>
          <a:p>
            <a:pPr algn="just"/>
            <a:r>
              <a:rPr lang="en-US" sz="2000" dirty="0" smtClean="0">
                <a:solidFill>
                  <a:srgbClr val="FF0000"/>
                </a:solidFill>
              </a:rPr>
              <a:t>You don't really need to know these derivations, although understanding them will help you with your understanding of electronics in general. However, you should know the conversion formulas themselves, and be able to apply them when designing or analyzing electronic circuits.</a:t>
            </a:r>
          </a:p>
          <a:p>
            <a:pPr algn="just"/>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∆-to-Y Conversion</a:t>
            </a:r>
            <a:endParaRPr lang="en-US" sz="3600" dirty="0"/>
          </a:p>
        </p:txBody>
      </p:sp>
      <p:sp>
        <p:nvSpPr>
          <p:cNvPr id="3" name="Content Placeholder 2"/>
          <p:cNvSpPr>
            <a:spLocks noGrp="1"/>
          </p:cNvSpPr>
          <p:nvPr>
            <p:ph idx="1"/>
          </p:nvPr>
        </p:nvSpPr>
        <p:spPr/>
        <p:txBody>
          <a:bodyPr>
            <a:normAutofit/>
          </a:bodyPr>
          <a:lstStyle/>
          <a:p>
            <a:pPr algn="just">
              <a:buNone/>
            </a:pPr>
            <a:r>
              <a:rPr lang="en-US" sz="2400" dirty="0" smtClean="0"/>
              <a:t>	Each resistor in the wye is equal to the product of the resistors in two adjacent delta branches, divided by the sum of all three delta resistors. </a:t>
            </a:r>
          </a:p>
          <a:p>
            <a:pPr algn="just"/>
            <a:endParaRPr lang="en-US" sz="2400" dirty="0"/>
          </a:p>
        </p:txBody>
      </p:sp>
      <p:pic>
        <p:nvPicPr>
          <p:cNvPr id="1026" name="Picture 2"/>
          <p:cNvPicPr>
            <a:picLocks noChangeAspect="1" noChangeArrowheads="1"/>
          </p:cNvPicPr>
          <p:nvPr/>
        </p:nvPicPr>
        <p:blipFill>
          <a:blip r:embed="rId2" cstate="print"/>
          <a:srcRect/>
          <a:stretch>
            <a:fillRect/>
          </a:stretch>
        </p:blipFill>
        <p:spPr bwMode="auto">
          <a:xfrm>
            <a:off x="5867400" y="3124200"/>
            <a:ext cx="2054225" cy="199618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600200" y="2819401"/>
            <a:ext cx="2258003" cy="78204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658832" y="3900055"/>
            <a:ext cx="2139070" cy="74612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1639193" y="4953000"/>
            <a:ext cx="212309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Y-to-∆ Conversion</a:t>
            </a:r>
            <a:endParaRPr lang="en-US" sz="3600" dirty="0"/>
          </a:p>
        </p:txBody>
      </p:sp>
      <p:pic>
        <p:nvPicPr>
          <p:cNvPr id="2050" name="Picture 2"/>
          <p:cNvPicPr>
            <a:picLocks noChangeAspect="1" noChangeArrowheads="1"/>
          </p:cNvPicPr>
          <p:nvPr/>
        </p:nvPicPr>
        <p:blipFill>
          <a:blip r:embed="rId2" cstate="print"/>
          <a:srcRect/>
          <a:stretch>
            <a:fillRect/>
          </a:stretch>
        </p:blipFill>
        <p:spPr bwMode="auto">
          <a:xfrm>
            <a:off x="1447800" y="2821012"/>
            <a:ext cx="2603500" cy="684188"/>
          </a:xfrm>
          <a:prstGeom prst="rect">
            <a:avLst/>
          </a:prstGeom>
          <a:noFill/>
          <a:ln w="9525">
            <a:noFill/>
            <a:miter lim="800000"/>
            <a:headEnd/>
            <a:tailEnd/>
          </a:ln>
        </p:spPr>
      </p:pic>
      <p:pic>
        <p:nvPicPr>
          <p:cNvPr id="2051" name="Picture 3"/>
          <p:cNvPicPr>
            <a:picLocks noGrp="1" noChangeAspect="1" noChangeArrowheads="1"/>
          </p:cNvPicPr>
          <p:nvPr>
            <p:ph idx="1"/>
          </p:nvPr>
        </p:nvPicPr>
        <p:blipFill>
          <a:blip r:embed="rId3" cstate="print"/>
          <a:srcRect/>
          <a:stretch>
            <a:fillRect/>
          </a:stretch>
        </p:blipFill>
        <p:spPr bwMode="auto">
          <a:xfrm>
            <a:off x="1502661" y="3886199"/>
            <a:ext cx="2459739" cy="685801"/>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524000" y="4949825"/>
            <a:ext cx="2413788" cy="688975"/>
          </a:xfrm>
          <a:prstGeom prst="rect">
            <a:avLst/>
          </a:prstGeom>
          <a:noFill/>
          <a:ln w="9525">
            <a:noFill/>
            <a:miter lim="800000"/>
            <a:headEnd/>
            <a:tailEnd/>
          </a:ln>
        </p:spPr>
      </p:pic>
      <p:sp>
        <p:nvSpPr>
          <p:cNvPr id="8" name="Rectangle 7"/>
          <p:cNvSpPr/>
          <p:nvPr/>
        </p:nvSpPr>
        <p:spPr>
          <a:xfrm>
            <a:off x="838200" y="1295400"/>
            <a:ext cx="7696200" cy="1200329"/>
          </a:xfrm>
          <a:prstGeom prst="rect">
            <a:avLst/>
          </a:prstGeom>
        </p:spPr>
        <p:txBody>
          <a:bodyPr wrap="square">
            <a:spAutoFit/>
          </a:bodyPr>
          <a:lstStyle/>
          <a:p>
            <a:pPr algn="just"/>
            <a:r>
              <a:rPr lang="en-US" sz="2400" dirty="0" smtClean="0"/>
              <a:t>Each resistor in the delta is equal to the sum of all possible products of wye resistors taken two at a time, divided by the opposite wye resistor. </a:t>
            </a:r>
            <a:endParaRPr lang="en-US" sz="2400" dirty="0"/>
          </a:p>
        </p:txBody>
      </p:sp>
      <p:pic>
        <p:nvPicPr>
          <p:cNvPr id="10" name="Picture 2"/>
          <p:cNvPicPr>
            <a:picLocks noChangeAspect="1" noChangeArrowheads="1"/>
          </p:cNvPicPr>
          <p:nvPr/>
        </p:nvPicPr>
        <p:blipFill>
          <a:blip r:embed="rId5" cstate="print"/>
          <a:srcRect/>
          <a:stretch>
            <a:fillRect/>
          </a:stretch>
        </p:blipFill>
        <p:spPr bwMode="auto">
          <a:xfrm>
            <a:off x="5867400" y="3124200"/>
            <a:ext cx="2054225" cy="19961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Application of ∆-to-Y Conversion to a Bridge Circuit</a:t>
            </a:r>
            <a:endParaRPr lang="en-US" sz="3600" b="1" dirty="0">
              <a:solidFill>
                <a:schemeClr val="tx2"/>
              </a:solidFill>
            </a:endParaRPr>
          </a:p>
        </p:txBody>
      </p:sp>
      <p:sp>
        <p:nvSpPr>
          <p:cNvPr id="3" name="Content Placeholder 2"/>
          <p:cNvSpPr>
            <a:spLocks noGrp="1"/>
          </p:cNvSpPr>
          <p:nvPr>
            <p:ph idx="1"/>
          </p:nvPr>
        </p:nvSpPr>
        <p:spPr/>
        <p:txBody>
          <a:bodyPr/>
          <a:lstStyle/>
          <a:p>
            <a:pPr>
              <a:buNone/>
            </a:pPr>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730673" y="2133600"/>
            <a:ext cx="7651327" cy="362187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a:t>
            </a:r>
            <a:r>
              <a:rPr lang="en-US" sz="1800" dirty="0" smtClean="0"/>
              <a:t>	Find all currents in the circuit of following Figure. </a:t>
            </a:r>
            <a:endParaRPr lang="en-US" sz="18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5867400" y="3450925"/>
            <a:ext cx="2819401" cy="2659813"/>
          </a:xfrm>
          <a:prstGeom prst="rect">
            <a:avLst/>
          </a:prstGeom>
          <a:noFill/>
          <a:ln w="9525">
            <a:noFill/>
            <a:miter lim="800000"/>
            <a:headEnd/>
            <a:tailEnd/>
          </a:ln>
        </p:spPr>
      </p:pic>
      <p:sp>
        <p:nvSpPr>
          <p:cNvPr id="6" name="Rectangle 5"/>
          <p:cNvSpPr/>
          <p:nvPr/>
        </p:nvSpPr>
        <p:spPr>
          <a:xfrm>
            <a:off x="0" y="6172200"/>
            <a:ext cx="89399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a:t>
            </a:r>
            <a:r>
              <a:rPr lang="pt-BR" i="1" dirty="0" smtClean="0"/>
              <a:t>VB = VA − IR1.R1 =</a:t>
            </a:r>
            <a:r>
              <a:rPr lang="it-IT" dirty="0" smtClean="0"/>
              <a:t>66.6 V,</a:t>
            </a:r>
          </a:p>
          <a:p>
            <a:r>
              <a:rPr lang="it-IT" dirty="0" smtClean="0"/>
              <a:t> VC=36.16 V, </a:t>
            </a:r>
            <a:r>
              <a:rPr lang="pt-BR" dirty="0" smtClean="0"/>
              <a:t>IR4 =5.55 mA, IR5 =3.97 mA, IR3=1.38 mA</a:t>
            </a:r>
            <a:endParaRPr lang="it-IT" dirty="0" smtClean="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6019800" y="3594699"/>
            <a:ext cx="2667001" cy="2516039"/>
          </a:xfrm>
          <a:prstGeom prst="rect">
            <a:avLst/>
          </a:prstGeom>
          <a:noFill/>
          <a:ln w="9525">
            <a:noFill/>
            <a:miter lim="800000"/>
            <a:headEnd/>
            <a:tailEnd/>
          </a:ln>
        </p:spPr>
      </p:pic>
      <p:sp>
        <p:nvSpPr>
          <p:cNvPr id="6" name="Rectangle 5"/>
          <p:cNvSpPr/>
          <p:nvPr/>
        </p:nvSpPr>
        <p:spPr>
          <a:xfrm>
            <a:off x="0" y="6172200"/>
            <a:ext cx="85387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a:t>
            </a:r>
            <a:endParaRPr lang="it-IT" dirty="0" smtClean="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172200"/>
            <a:ext cx="9161611"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                                                                                          </a:t>
            </a:r>
            <a:r>
              <a:rPr lang="pt-BR" dirty="0" smtClean="0">
                <a:solidFill>
                  <a:srgbClr val="FF0000"/>
                </a:solidFill>
              </a:rPr>
              <a:t>End</a:t>
            </a:r>
            <a:endParaRPr lang="it-IT" dirty="0" smtClean="0">
              <a:solidFill>
                <a:srgbClr val="FF0000"/>
              </a:solidFill>
            </a:endParaRPr>
          </a:p>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6019800" y="3594699"/>
            <a:ext cx="2667001" cy="25160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1382</TotalTime>
  <Words>1180</Words>
  <Application>Microsoft Office PowerPoint</Application>
  <PresentationFormat>On-screen Show (4:3)</PresentationFormat>
  <Paragraphs>100</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Slide 1</vt:lpstr>
      <vt:lpstr>Problems Solving-Thevenin's theorem </vt:lpstr>
      <vt:lpstr>Slide 3</vt:lpstr>
      <vt:lpstr>Slide 4</vt:lpstr>
      <vt:lpstr>Q.8 Determine the current into point A when R 8 is 1.0 kΩ, 5 k Ω, and 10 k Ω.  (Solved on 3 slides)</vt:lpstr>
      <vt:lpstr>Slide 6</vt:lpstr>
      <vt:lpstr>Slide 7</vt:lpstr>
      <vt:lpstr>Q.9 Determine the Thevenin equivalent looking from terminals A and B for the  given circuit. (Solved on 2 slides)  </vt:lpstr>
      <vt:lpstr>Slide 9</vt:lpstr>
      <vt:lpstr>Q.10 Find the Thevenin equivalent for the circuit external to the amplifier in the  following figure. (Solved on 2 slides)</vt:lpstr>
      <vt:lpstr>Slide 11</vt:lpstr>
      <vt:lpstr> NORTON'S THEOREM  </vt:lpstr>
      <vt:lpstr>Norton's Equivalent Current (IN)  </vt:lpstr>
      <vt:lpstr>A summary of steps for theoretically applying Norton's theorem is as follows:  </vt:lpstr>
      <vt:lpstr>Q.1 Determine IN and RN for the circuit within the beige area in the given Figure.  </vt:lpstr>
      <vt:lpstr>Q.2 Using Norton's theorem, find the current through the load resistor RL.  (Solved on 2 slides) </vt:lpstr>
      <vt:lpstr>Slide 17</vt:lpstr>
      <vt:lpstr>Q.3 Using Norton's theorem, find the voltage across R5 in the following Figure.  (Solved on 3 slides)</vt:lpstr>
      <vt:lpstr>Slide 19</vt:lpstr>
      <vt:lpstr>Slide 20</vt:lpstr>
      <vt:lpstr>Q.4 Reduce the circuit between terminals A and B in the following Figure to its  Norton equivalent. (Solved on 2 slides)</vt:lpstr>
      <vt:lpstr>Slide 22</vt:lpstr>
      <vt:lpstr>MAXIMUM POWER TRANSFER THEOREM</vt:lpstr>
      <vt:lpstr>Q.1 The source in the following Figure has an internal source resistance of 75Ω.  Determine the load power for each of the following values of load resistance:   (a) 0 Ω (b) 25 Ω (c) 50 Ω (d) 75 Ω (e) 100 D (f) 125 Ω   Draw a graph showing the load power versus the load resistance. (Solved on  2 slides)</vt:lpstr>
      <vt:lpstr>Slide 25</vt:lpstr>
      <vt:lpstr>Q.2 In the following circuit, maximum power is to be transferred to the load R L .  Determine the appropriate value for RL.</vt:lpstr>
      <vt:lpstr>Q.3 In the following circuit, maximum power is to be transferred to the load R L .  Determine the appropriate value for RL.</vt:lpstr>
      <vt:lpstr>Q.4 In the following circuit, maximum power is to be transferred to the load R L .  Determine the appropriate value for RL.</vt:lpstr>
      <vt:lpstr>Q.5 In the following circuit, maximum power is to be transferred to the load R L .  Determine the appropriate value for RL.</vt:lpstr>
      <vt:lpstr>Q.6 Determine the value of RL for maximum power.</vt:lpstr>
      <vt:lpstr>Q.7 What are the values of R4 and RTH when the maximum power is transferred  from the thevenized source to the ladder network. (Solved on 2 slides)  </vt:lpstr>
      <vt:lpstr>Slide 32</vt:lpstr>
      <vt:lpstr>DELTA-TO-WYE (∆-TO-Y) AND WYE-TO-DELTA (Y-TO-∆) CONVERSIONS</vt:lpstr>
      <vt:lpstr> Deriving the Initial Equations </vt:lpstr>
      <vt:lpstr>Slide 35</vt:lpstr>
      <vt:lpstr>Slide 36</vt:lpstr>
      <vt:lpstr>Slide 37</vt:lpstr>
      <vt:lpstr>∆-to-Y Conversion</vt:lpstr>
      <vt:lpstr>Y-to-∆ Conversion</vt:lpstr>
      <vt:lpstr>Application of ∆-to-Y Conversion to a Bridge Circuit</vt:lpstr>
      <vt:lpstr>Slide 41</vt:lpstr>
      <vt:lpstr>Slide 42</vt:lpstr>
      <vt:lpstr>Q.1 Find all currents in the circuit of following Figure. </vt:lpstr>
      <vt:lpstr>Slide 44</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NORTON'S THEOREM  </dc:title>
  <dc:creator>Aadil</dc:creator>
  <cp:lastModifiedBy>NTS</cp:lastModifiedBy>
  <cp:revision>301</cp:revision>
  <dcterms:created xsi:type="dcterms:W3CDTF">2006-08-16T00:00:00Z</dcterms:created>
  <dcterms:modified xsi:type="dcterms:W3CDTF">2012-07-23T07:36:53Z</dcterms:modified>
</cp:coreProperties>
</file>