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THEVENIN'S THEOREM </a:t>
            </a:r>
            <a:br>
              <a:rPr lang="en-US" sz="3600" b="1" dirty="0" smtClean="0">
                <a:solidFill>
                  <a:schemeClr val="tx2"/>
                </a:solidFill>
              </a:rPr>
            </a:br>
            <a:endParaRPr lang="en-US" sz="3600" b="1" dirty="0">
              <a:solidFill>
                <a:schemeClr val="tx2"/>
              </a:solidFill>
            </a:endParaRPr>
          </a:p>
        </p:txBody>
      </p:sp>
      <p:sp>
        <p:nvSpPr>
          <p:cNvPr id="5" name="Content Placeholder 4"/>
          <p:cNvSpPr>
            <a:spLocks noGrp="1"/>
          </p:cNvSpPr>
          <p:nvPr>
            <p:ph idx="1"/>
          </p:nvPr>
        </p:nvSpPr>
        <p:spPr>
          <a:xfrm>
            <a:off x="457200" y="990600"/>
            <a:ext cx="8229600" cy="4525963"/>
          </a:xfrm>
        </p:spPr>
        <p:txBody>
          <a:bodyPr>
            <a:normAutofit/>
          </a:bodyPr>
          <a:lstStyle/>
          <a:p>
            <a:pPr algn="just">
              <a:buNone/>
            </a:pPr>
            <a:r>
              <a:rPr lang="en-US" sz="2400" dirty="0" smtClean="0"/>
              <a:t>	Thevenin's theorem provides a method for simplifying a circuit to a standard equivalent form. This theorem can be used to simplify the analysis of complex circuits. </a:t>
            </a:r>
          </a:p>
          <a:p>
            <a:pPr algn="just"/>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3810000" y="2286000"/>
            <a:ext cx="1833880" cy="1600200"/>
          </a:xfrm>
          <a:prstGeom prst="rect">
            <a:avLst/>
          </a:prstGeom>
          <a:noFill/>
          <a:ln w="9525">
            <a:noFill/>
            <a:miter lim="800000"/>
            <a:headEnd/>
            <a:tailEnd/>
          </a:ln>
        </p:spPr>
      </p:pic>
      <p:sp>
        <p:nvSpPr>
          <p:cNvPr id="7" name="Rectangle 6"/>
          <p:cNvSpPr/>
          <p:nvPr/>
        </p:nvSpPr>
        <p:spPr>
          <a:xfrm>
            <a:off x="2438400" y="4038600"/>
            <a:ext cx="5029200" cy="369332"/>
          </a:xfrm>
          <a:prstGeom prst="rect">
            <a:avLst/>
          </a:prstGeom>
        </p:spPr>
        <p:txBody>
          <a:bodyPr wrap="square">
            <a:spAutoFit/>
          </a:bodyPr>
          <a:lstStyle/>
          <a:p>
            <a:r>
              <a:rPr lang="en-US" b="1" i="1" dirty="0" smtClean="0"/>
              <a:t>The general form of a Thevenin equivalent circuit . </a:t>
            </a:r>
            <a:endParaRPr lang="en-US" b="1" i="1" dirty="0"/>
          </a:p>
        </p:txBody>
      </p:sp>
      <p:sp>
        <p:nvSpPr>
          <p:cNvPr id="8" name="Rectangle 7"/>
          <p:cNvSpPr/>
          <p:nvPr/>
        </p:nvSpPr>
        <p:spPr>
          <a:xfrm>
            <a:off x="381000" y="4495800"/>
            <a:ext cx="8458200" cy="2215991"/>
          </a:xfrm>
          <a:prstGeom prst="rect">
            <a:avLst/>
          </a:prstGeom>
        </p:spPr>
        <p:txBody>
          <a:bodyPr wrap="square">
            <a:spAutoFit/>
          </a:bodyPr>
          <a:lstStyle/>
          <a:p>
            <a:pPr algn="just"/>
            <a:r>
              <a:rPr lang="en-US" sz="2000" dirty="0" smtClean="0"/>
              <a:t>The Thevenin equivalent voltage (VTH) is the open circuit (no-load) voltage between two output terminals in a circuit.</a:t>
            </a:r>
          </a:p>
          <a:p>
            <a:pPr algn="just"/>
            <a:endParaRPr lang="en-US" sz="2000" dirty="0" smtClean="0"/>
          </a:p>
          <a:p>
            <a:pPr algn="just"/>
            <a:r>
              <a:rPr lang="en-US" sz="2000" dirty="0" smtClean="0"/>
              <a:t>The Thevenin equivalent resistance (RTH) is the total resistance appearing between two terminals in a given circuit with all sources replaced by their internal resistances. </a:t>
            </a:r>
          </a:p>
          <a:p>
            <a:pPr algn="just"/>
            <a:endParaRPr lang="en-US" dirty="0"/>
          </a:p>
        </p:txBody>
      </p:sp>
      <p:sp>
        <p:nvSpPr>
          <p:cNvPr id="9" name="TextBox 8"/>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18</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THEVENIN'S THEOREM</a:t>
            </a:r>
            <a:endParaRPr lang="en-US" sz="3600" b="1" dirty="0">
              <a:solidFill>
                <a:schemeClr val="tx2"/>
              </a:solidFill>
            </a:endParaRPr>
          </a:p>
        </p:txBody>
      </p:sp>
      <p:sp>
        <p:nvSpPr>
          <p:cNvPr id="3" name="Content Placeholder 2"/>
          <p:cNvSpPr>
            <a:spLocks noGrp="1"/>
          </p:cNvSpPr>
          <p:nvPr>
            <p:ph idx="1"/>
          </p:nvPr>
        </p:nvSpPr>
        <p:spPr>
          <a:xfrm>
            <a:off x="304800" y="1600200"/>
            <a:ext cx="8610600" cy="4525963"/>
          </a:xfrm>
        </p:spPr>
        <p:txBody>
          <a:bodyPr>
            <a:noAutofit/>
          </a:bodyPr>
          <a:lstStyle/>
          <a:p>
            <a:pPr algn="just">
              <a:buNone/>
            </a:pPr>
            <a:r>
              <a:rPr lang="en-US" sz="2400" dirty="0" smtClean="0"/>
              <a:t>	A summary of steps for applying Thevenin's theorem is as follows: </a:t>
            </a:r>
          </a:p>
          <a:p>
            <a:pPr algn="just">
              <a:buNone/>
            </a:pPr>
            <a:r>
              <a:rPr lang="en-US" sz="2400" b="1" dirty="0" smtClean="0"/>
              <a:t>Step   1.</a:t>
            </a:r>
            <a:r>
              <a:rPr lang="en-US" sz="2400" dirty="0" smtClean="0"/>
              <a:t>Open </a:t>
            </a:r>
            <a:r>
              <a:rPr lang="en-US" sz="2400" dirty="0" smtClean="0"/>
              <a:t>the two terminals (remove any load) between 	</a:t>
            </a:r>
            <a:r>
              <a:rPr lang="en-US" sz="2400" dirty="0" smtClean="0"/>
              <a:t>	which </a:t>
            </a:r>
            <a:r>
              <a:rPr lang="en-US" sz="2400" dirty="0" smtClean="0"/>
              <a:t>you want to find the Thevenin equivalent circuit. </a:t>
            </a:r>
          </a:p>
          <a:p>
            <a:pPr>
              <a:buNone/>
            </a:pPr>
            <a:r>
              <a:rPr lang="en-US" sz="2400" b="1" dirty="0" smtClean="0"/>
              <a:t>Step   2. </a:t>
            </a:r>
            <a:r>
              <a:rPr lang="en-US" sz="2400" dirty="0" smtClean="0"/>
              <a:t>Determine </a:t>
            </a:r>
            <a:r>
              <a:rPr lang="en-US" sz="2400" dirty="0" smtClean="0"/>
              <a:t>the voltage (VTH) across the two </a:t>
            </a:r>
            <a:r>
              <a:rPr lang="en-US" sz="2400" dirty="0" smtClean="0"/>
              <a:t>open  	terminals</a:t>
            </a:r>
            <a:r>
              <a:rPr lang="en-US" sz="2400" dirty="0" smtClean="0"/>
              <a:t>. </a:t>
            </a:r>
          </a:p>
          <a:p>
            <a:pPr algn="just">
              <a:buNone/>
            </a:pPr>
            <a:r>
              <a:rPr lang="en-US" sz="2400" b="1" dirty="0" smtClean="0"/>
              <a:t>Step 3.</a:t>
            </a:r>
            <a:r>
              <a:rPr lang="en-US" sz="2400" dirty="0" smtClean="0"/>
              <a:t>Determine </a:t>
            </a:r>
            <a:r>
              <a:rPr lang="en-US" sz="2400" dirty="0" smtClean="0"/>
              <a:t>the resistance (RTH) between the two open 	terminals with all sources replaced with their internal 	resistances (ideal voltage sources shorted and ideal 	current </a:t>
            </a:r>
            <a:r>
              <a:rPr lang="en-US" sz="2400" dirty="0" smtClean="0"/>
              <a:t>	sources </a:t>
            </a:r>
            <a:r>
              <a:rPr lang="en-US" sz="2400" dirty="0" smtClean="0"/>
              <a:t>opened). </a:t>
            </a:r>
          </a:p>
          <a:p>
            <a:pPr algn="just"/>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THEVENIN'S THEOREM</a:t>
            </a:r>
            <a:endParaRPr lang="en-US" sz="3600" b="1" dirty="0">
              <a:solidFill>
                <a:schemeClr val="tx2"/>
              </a:solidFill>
            </a:endParaRPr>
          </a:p>
        </p:txBody>
      </p:sp>
      <p:sp>
        <p:nvSpPr>
          <p:cNvPr id="3" name="Content Placeholder 2"/>
          <p:cNvSpPr>
            <a:spLocks noGrp="1"/>
          </p:cNvSpPr>
          <p:nvPr>
            <p:ph idx="1"/>
          </p:nvPr>
        </p:nvSpPr>
        <p:spPr/>
        <p:txBody>
          <a:bodyPr>
            <a:noAutofit/>
          </a:bodyPr>
          <a:lstStyle/>
          <a:p>
            <a:pPr>
              <a:buNone/>
            </a:pPr>
            <a:r>
              <a:rPr lang="en-US" sz="2400" b="1" dirty="0" smtClean="0"/>
              <a:t>Step </a:t>
            </a:r>
            <a:r>
              <a:rPr lang="en-US" sz="2400" b="1" dirty="0" smtClean="0"/>
              <a:t> 4</a:t>
            </a:r>
            <a:r>
              <a:rPr lang="en-US" sz="2400" b="1" dirty="0" smtClean="0"/>
              <a:t>. </a:t>
            </a:r>
            <a:r>
              <a:rPr lang="en-US" sz="2400" dirty="0" smtClean="0"/>
              <a:t>Connect VTH and RTH in series to produce the complete 	</a:t>
            </a:r>
            <a:r>
              <a:rPr lang="en-US" sz="2400" dirty="0" smtClean="0"/>
              <a:t> </a:t>
            </a:r>
            <a:r>
              <a:rPr lang="en-US" sz="2400" dirty="0" err="1" smtClean="0"/>
              <a:t>Thevenin</a:t>
            </a:r>
            <a:r>
              <a:rPr lang="en-US" sz="2400" dirty="0" smtClean="0"/>
              <a:t> </a:t>
            </a:r>
            <a:r>
              <a:rPr lang="en-US" sz="2400" dirty="0" smtClean="0"/>
              <a:t>equivalent for the original circuit. </a:t>
            </a:r>
          </a:p>
          <a:p>
            <a:pPr>
              <a:buNone/>
            </a:pPr>
            <a:r>
              <a:rPr lang="en-US" sz="2400" b="1" dirty="0" smtClean="0"/>
              <a:t>Step </a:t>
            </a:r>
            <a:r>
              <a:rPr lang="en-US" sz="2400" b="1" dirty="0" smtClean="0"/>
              <a:t> 5</a:t>
            </a:r>
            <a:r>
              <a:rPr lang="en-US" sz="2400" b="1" dirty="0" smtClean="0"/>
              <a:t>. </a:t>
            </a:r>
            <a:r>
              <a:rPr lang="en-US" sz="2400" dirty="0" smtClean="0"/>
              <a:t>Replace the load removed in Step 1 across the terminals 	</a:t>
            </a:r>
            <a:r>
              <a:rPr lang="en-US" sz="2400" dirty="0" smtClean="0"/>
              <a:t> of </a:t>
            </a:r>
            <a:r>
              <a:rPr lang="en-US" sz="2400" dirty="0" smtClean="0"/>
              <a:t>the Thevenin equivalent circuit. </a:t>
            </a:r>
          </a:p>
          <a:p>
            <a:pPr>
              <a:buNone/>
            </a:pPr>
            <a:endParaRPr lang="en-US" sz="2400" dirty="0" smtClean="0"/>
          </a:p>
          <a:p>
            <a:pPr>
              <a:buNone/>
            </a:pPr>
            <a:r>
              <a:rPr lang="en-US" sz="2400" dirty="0" smtClean="0"/>
              <a:t>	You can now calculate the load current and load voltage using </a:t>
            </a:r>
          </a:p>
          <a:p>
            <a:pPr>
              <a:buNone/>
            </a:pPr>
            <a:r>
              <a:rPr lang="en-US" sz="2400" dirty="0" smtClean="0"/>
              <a:t>	only Ohm's law. They have the same value as the load current and load voltage in the original circuit. </a:t>
            </a:r>
          </a:p>
          <a:p>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How to find the Thevenin equivalent of any circuit?</a:t>
            </a:r>
            <a:endParaRPr lang="en-US" sz="2400" b="1"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274302" y="1676400"/>
            <a:ext cx="3556335" cy="1709737"/>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5181600" y="1676401"/>
            <a:ext cx="3697942" cy="1665578"/>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3276600" y="4190999"/>
            <a:ext cx="2296225" cy="19556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143000"/>
          </a:xfrm>
        </p:spPr>
        <p:txBody>
          <a:bodyPr>
            <a:noAutofit/>
          </a:bodyPr>
          <a:lstStyle/>
          <a:p>
            <a:pPr algn="l"/>
            <a:r>
              <a:rPr lang="en-US" sz="1800" b="1" dirty="0" smtClean="0"/>
              <a:t>Q.1</a:t>
            </a:r>
            <a:r>
              <a:rPr lang="en-US" sz="1800" dirty="0" smtClean="0"/>
              <a:t>	Find the Thevenin equivalent circuit between A and B of the following circuit. </a:t>
            </a:r>
            <a:br>
              <a:rPr lang="en-US" sz="1800" dirty="0" smtClean="0"/>
            </a:br>
            <a:endParaRPr lang="en-US" sz="18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855845" y="1143000"/>
            <a:ext cx="3003993" cy="1600200"/>
          </a:xfrm>
          <a:prstGeom prst="rect">
            <a:avLst/>
          </a:prstGeom>
          <a:noFill/>
          <a:ln w="9525">
            <a:noFill/>
            <a:miter lim="800000"/>
            <a:headEnd/>
            <a:tailEnd/>
          </a:ln>
        </p:spPr>
      </p:pic>
      <p:sp>
        <p:nvSpPr>
          <p:cNvPr id="5" name="Rectangle 4"/>
          <p:cNvSpPr/>
          <p:nvPr/>
        </p:nvSpPr>
        <p:spPr>
          <a:xfrm>
            <a:off x="838200" y="6488668"/>
            <a:ext cx="2542556" cy="369332"/>
          </a:xfrm>
          <a:prstGeom prst="rect">
            <a:avLst/>
          </a:prstGeom>
        </p:spPr>
        <p:txBody>
          <a:bodyPr wrap="none">
            <a:spAutoFit/>
          </a:bodyPr>
          <a:lstStyle/>
          <a:p>
            <a:r>
              <a:rPr lang="en-US" dirty="0" smtClean="0"/>
              <a:t>VTH=4.08 V, RTH=1410</a:t>
            </a:r>
            <a:r>
              <a:rPr lang="el-GR" dirty="0" smtClean="0"/>
              <a:t>Ω</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Thevenin Equivalency Depends on the Viewpoint </a:t>
            </a:r>
            <a:br>
              <a:rPr lang="en-US" sz="2400" b="1" dirty="0" smtClean="0"/>
            </a:br>
            <a:endParaRPr lang="en-US" sz="2400" b="1" dirty="0"/>
          </a:p>
        </p:txBody>
      </p:sp>
      <p:sp>
        <p:nvSpPr>
          <p:cNvPr id="3" name="Content Placeholder 2"/>
          <p:cNvSpPr>
            <a:spLocks noGrp="1"/>
          </p:cNvSpPr>
          <p:nvPr>
            <p:ph idx="1"/>
          </p:nvPr>
        </p:nvSpPr>
        <p:spPr/>
        <p:txBody>
          <a:bodyPr>
            <a:normAutofit/>
          </a:bodyPr>
          <a:lstStyle/>
          <a:p>
            <a:pPr algn="just">
              <a:buNone/>
            </a:pPr>
            <a:r>
              <a:rPr lang="en-US" sz="2400" dirty="0" smtClean="0"/>
              <a:t>	The Thevenin equivalent for any circuit depends on the location of the two output terminals from which the circuit is "viewed." </a:t>
            </a:r>
            <a:endParaRPr lang="en-US" sz="2400" dirty="0"/>
          </a:p>
        </p:txBody>
      </p:sp>
      <p:pic>
        <p:nvPicPr>
          <p:cNvPr id="4098" name="Picture 2"/>
          <p:cNvPicPr>
            <a:picLocks noChangeAspect="1" noChangeArrowheads="1"/>
          </p:cNvPicPr>
          <p:nvPr/>
        </p:nvPicPr>
        <p:blipFill>
          <a:blip r:embed="rId3" cstate="print"/>
          <a:srcRect/>
          <a:stretch>
            <a:fillRect/>
          </a:stretch>
        </p:blipFill>
        <p:spPr bwMode="auto">
          <a:xfrm>
            <a:off x="1676400" y="2971800"/>
            <a:ext cx="5759533"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5638800" y="609600"/>
            <a:ext cx="2662237" cy="2074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638800" y="609600"/>
            <a:ext cx="2662237" cy="2074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638800" y="609600"/>
            <a:ext cx="2662237" cy="2074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Thevenizing a Portion of a Circuit </a:t>
            </a:r>
            <a:br>
              <a:rPr lang="en-US" sz="2400" b="1" dirty="0" smtClean="0"/>
            </a:br>
            <a:endParaRPr lang="en-US" sz="2400" b="1" dirty="0"/>
          </a:p>
        </p:txBody>
      </p:sp>
      <p:pic>
        <p:nvPicPr>
          <p:cNvPr id="6146" name="Picture 2"/>
          <p:cNvPicPr>
            <a:picLocks noChangeAspect="1" noChangeArrowheads="1"/>
          </p:cNvPicPr>
          <p:nvPr/>
        </p:nvPicPr>
        <p:blipFill>
          <a:blip r:embed="rId3" cstate="print"/>
          <a:srcRect/>
          <a:stretch>
            <a:fillRect/>
          </a:stretch>
        </p:blipFill>
        <p:spPr bwMode="auto">
          <a:xfrm>
            <a:off x="6553200" y="2286000"/>
            <a:ext cx="2362200" cy="1838407"/>
          </a:xfrm>
          <a:prstGeom prst="rect">
            <a:avLst/>
          </a:prstGeom>
          <a:noFill/>
          <a:ln w="9525">
            <a:noFill/>
            <a:miter lim="800000"/>
            <a:headEnd/>
            <a:tailEnd/>
          </a:ln>
        </p:spPr>
      </p:pic>
      <p:sp>
        <p:nvSpPr>
          <p:cNvPr id="5" name="Rectangle 4"/>
          <p:cNvSpPr/>
          <p:nvPr/>
        </p:nvSpPr>
        <p:spPr>
          <a:xfrm>
            <a:off x="457200" y="914400"/>
            <a:ext cx="8229600" cy="1200329"/>
          </a:xfrm>
          <a:prstGeom prst="rect">
            <a:avLst/>
          </a:prstGeom>
        </p:spPr>
        <p:txBody>
          <a:bodyPr wrap="square">
            <a:spAutoFit/>
          </a:bodyPr>
          <a:lstStyle/>
          <a:p>
            <a:r>
              <a:rPr lang="en-US" dirty="0" smtClean="0"/>
              <a:t>In many cases, it helps to thevenize only a portion of a circuit. For example, when you need to know the equivalent circuit as viewed by one particular resistor in the circuit, you can remove the resistor and apply Thevenin's theorem to the remaining part of the circuit as viewed from the points between which that resistor was connected.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Thevenizing a Bridge Circuit</a:t>
            </a:r>
            <a:br>
              <a:rPr lang="en-US" sz="2400" b="1" dirty="0" smtClean="0"/>
            </a:br>
            <a:r>
              <a:rPr lang="en-US" sz="2000" dirty="0" smtClean="0"/>
              <a:t>(Solved on 3 slides) </a:t>
            </a:r>
            <a:r>
              <a:rPr lang="en-US" sz="2400" b="1" dirty="0" smtClean="0"/>
              <a:t/>
            </a:r>
            <a:br>
              <a:rPr lang="en-US" sz="2400" b="1" dirty="0" smtClean="0"/>
            </a:br>
            <a:endParaRPr lang="en-US" sz="2400" b="1"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6934200" y="685800"/>
            <a:ext cx="1838325" cy="2755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6934200" y="304800"/>
            <a:ext cx="1762125" cy="26409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7120167" y="228600"/>
            <a:ext cx="1576158"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Q.2	Determine the Thevenin equivalent as seen from terminals A and B.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cstate="print"/>
          <a:srcRect/>
          <a:stretch>
            <a:fillRect/>
          </a:stretch>
        </p:blipFill>
        <p:spPr bwMode="auto">
          <a:xfrm>
            <a:off x="5403376" y="1143000"/>
            <a:ext cx="3209954" cy="1600200"/>
          </a:xfrm>
          <a:prstGeom prst="rect">
            <a:avLst/>
          </a:prstGeom>
          <a:noFill/>
          <a:ln w="9525">
            <a:noFill/>
            <a:miter lim="800000"/>
            <a:headEnd/>
            <a:tailEnd/>
          </a:ln>
        </p:spPr>
      </p:pic>
      <p:sp>
        <p:nvSpPr>
          <p:cNvPr id="5" name="Rectangle 4"/>
          <p:cNvSpPr/>
          <p:nvPr/>
        </p:nvSpPr>
        <p:spPr>
          <a:xfrm>
            <a:off x="5486400" y="6488668"/>
            <a:ext cx="2501967" cy="369332"/>
          </a:xfrm>
          <a:prstGeom prst="rect">
            <a:avLst/>
          </a:prstGeom>
        </p:spPr>
        <p:txBody>
          <a:bodyPr wrap="none">
            <a:spAutoFit/>
          </a:bodyPr>
          <a:lstStyle/>
          <a:p>
            <a:r>
              <a:rPr lang="en-US" dirty="0" smtClean="0"/>
              <a:t>RTH=</a:t>
            </a:r>
            <a:r>
              <a:rPr lang="el-GR" dirty="0" smtClean="0"/>
              <a:t>76.7 Ω</a:t>
            </a:r>
            <a:r>
              <a:rPr lang="en-US" dirty="0" smtClean="0"/>
              <a:t>, VTH=8.45 V</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Q.3	Determine the Thevenin equivalent as seen from terminals A and B.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cstate="print"/>
          <a:srcRect/>
          <a:stretch>
            <a:fillRect/>
          </a:stretch>
        </p:blipFill>
        <p:spPr bwMode="auto">
          <a:xfrm>
            <a:off x="5486400" y="1066800"/>
            <a:ext cx="3308225" cy="1600200"/>
          </a:xfrm>
          <a:prstGeom prst="rect">
            <a:avLst/>
          </a:prstGeom>
          <a:noFill/>
          <a:ln w="9525">
            <a:noFill/>
            <a:miter lim="800000"/>
            <a:headEnd/>
            <a:tailEnd/>
          </a:ln>
        </p:spPr>
      </p:pic>
      <p:sp>
        <p:nvSpPr>
          <p:cNvPr id="5" name="Rectangle 4"/>
          <p:cNvSpPr/>
          <p:nvPr/>
        </p:nvSpPr>
        <p:spPr>
          <a:xfrm>
            <a:off x="5486400" y="6488668"/>
            <a:ext cx="2453877" cy="369332"/>
          </a:xfrm>
          <a:prstGeom prst="rect">
            <a:avLst/>
          </a:prstGeom>
        </p:spPr>
        <p:txBody>
          <a:bodyPr wrap="none">
            <a:spAutoFit/>
          </a:bodyPr>
          <a:lstStyle/>
          <a:p>
            <a:r>
              <a:rPr lang="en-US" dirty="0" smtClean="0"/>
              <a:t>RTH=</a:t>
            </a:r>
            <a:r>
              <a:rPr lang="el-GR" dirty="0" smtClean="0"/>
              <a:t>73 Ω</a:t>
            </a:r>
            <a:r>
              <a:rPr lang="en-US" dirty="0" smtClean="0"/>
              <a:t>, VTH=811 mV</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Q.4	Determine the Thevenin equivalent as seen from terminals A and B.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3" cstate="print"/>
          <a:srcRect/>
          <a:stretch>
            <a:fillRect/>
          </a:stretch>
        </p:blipFill>
        <p:spPr bwMode="auto">
          <a:xfrm>
            <a:off x="5715000" y="1066800"/>
            <a:ext cx="2970538" cy="1981200"/>
          </a:xfrm>
          <a:prstGeom prst="rect">
            <a:avLst/>
          </a:prstGeom>
          <a:noFill/>
          <a:ln w="9525">
            <a:noFill/>
            <a:miter lim="800000"/>
            <a:headEnd/>
            <a:tailEnd/>
          </a:ln>
        </p:spPr>
      </p:pic>
      <p:sp>
        <p:nvSpPr>
          <p:cNvPr id="5" name="Rectangle 4"/>
          <p:cNvSpPr/>
          <p:nvPr/>
        </p:nvSpPr>
        <p:spPr>
          <a:xfrm>
            <a:off x="5486400" y="6488668"/>
            <a:ext cx="2606163" cy="369332"/>
          </a:xfrm>
          <a:prstGeom prst="rect">
            <a:avLst/>
          </a:prstGeom>
        </p:spPr>
        <p:txBody>
          <a:bodyPr wrap="none">
            <a:spAutoFit/>
          </a:bodyPr>
          <a:lstStyle/>
          <a:p>
            <a:r>
              <a:rPr lang="en-US" dirty="0" smtClean="0"/>
              <a:t>RTH=35.9 k</a:t>
            </a:r>
            <a:r>
              <a:rPr lang="el-GR" dirty="0" smtClean="0"/>
              <a:t>Ω</a:t>
            </a:r>
            <a:r>
              <a:rPr lang="en-US" dirty="0" smtClean="0"/>
              <a:t>, VTH=1.79 V</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Q.5	Determine the Thevenin equivalent as seen from terminals A and B. (Solved on 2 slides)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4648200" y="1066800"/>
            <a:ext cx="4203510" cy="1773238"/>
          </a:xfrm>
          <a:prstGeom prst="rect">
            <a:avLst/>
          </a:prstGeom>
          <a:noFill/>
          <a:ln w="9525">
            <a:noFill/>
            <a:miter lim="800000"/>
            <a:headEnd/>
            <a:tailEnd/>
          </a:ln>
        </p:spPr>
      </p:pic>
      <p:sp>
        <p:nvSpPr>
          <p:cNvPr id="5" name="Rectangle 4"/>
          <p:cNvSpPr/>
          <p:nvPr/>
        </p:nvSpPr>
        <p:spPr>
          <a:xfrm>
            <a:off x="5334000" y="6488668"/>
            <a:ext cx="3467744" cy="369332"/>
          </a:xfrm>
          <a:prstGeom prst="rect">
            <a:avLst/>
          </a:prstGeom>
        </p:spPr>
        <p:txBody>
          <a:bodyPr wrap="none">
            <a:spAutoFit/>
          </a:bodyPr>
          <a:lstStyle/>
          <a:p>
            <a:r>
              <a:rPr lang="en-US" dirty="0" smtClean="0"/>
              <a:t>VS= 220V, RTH=1.3 k</a:t>
            </a:r>
            <a:r>
              <a:rPr lang="el-GR" dirty="0" smtClean="0"/>
              <a:t>Ω</a:t>
            </a:r>
            <a:r>
              <a:rPr lang="en-US" dirty="0" smtClean="0"/>
              <a:t>, VTH=89.6 V</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4724400" y="228600"/>
            <a:ext cx="4203510" cy="1773238"/>
          </a:xfrm>
          <a:prstGeom prst="rect">
            <a:avLst/>
          </a:prstGeom>
          <a:noFill/>
          <a:ln w="9525">
            <a:noFill/>
            <a:miter lim="800000"/>
            <a:headEnd/>
            <a:tailEnd/>
          </a:ln>
        </p:spPr>
      </p:pic>
      <p:sp>
        <p:nvSpPr>
          <p:cNvPr id="5" name="Rectangle 4"/>
          <p:cNvSpPr/>
          <p:nvPr/>
        </p:nvSpPr>
        <p:spPr>
          <a:xfrm>
            <a:off x="5334000" y="6488668"/>
            <a:ext cx="3467744" cy="369332"/>
          </a:xfrm>
          <a:prstGeom prst="rect">
            <a:avLst/>
          </a:prstGeom>
        </p:spPr>
        <p:txBody>
          <a:bodyPr wrap="none">
            <a:spAutoFit/>
          </a:bodyPr>
          <a:lstStyle/>
          <a:p>
            <a:r>
              <a:rPr lang="en-US" dirty="0" smtClean="0"/>
              <a:t>VS= 220V, RTH=1.3 k</a:t>
            </a:r>
            <a:r>
              <a:rPr lang="el-GR" dirty="0" smtClean="0"/>
              <a:t>Ω</a:t>
            </a:r>
            <a:r>
              <a:rPr lang="en-US" dirty="0" smtClean="0"/>
              <a:t>, VTH=89.6 V</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Q.6</a:t>
            </a:r>
            <a:r>
              <a:rPr lang="en-US" sz="1800" dirty="0" smtClean="0"/>
              <a:t>	Using Thevenin's theorem, determine the current through the load RL. 	(Solved on 2 slides) </a:t>
            </a:r>
            <a:endParaRPr lang="en-US" sz="18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4572000" y="1295400"/>
            <a:ext cx="4127213" cy="1719263"/>
          </a:xfrm>
          <a:prstGeom prst="rect">
            <a:avLst/>
          </a:prstGeom>
          <a:noFill/>
          <a:ln w="9525">
            <a:noFill/>
            <a:miter lim="800000"/>
            <a:headEnd/>
            <a:tailEnd/>
          </a:ln>
        </p:spPr>
      </p:pic>
      <p:sp>
        <p:nvSpPr>
          <p:cNvPr id="5" name="Rectangle 4"/>
          <p:cNvSpPr/>
          <p:nvPr/>
        </p:nvSpPr>
        <p:spPr>
          <a:xfrm>
            <a:off x="1524000" y="6488668"/>
            <a:ext cx="6219138" cy="369332"/>
          </a:xfrm>
          <a:prstGeom prst="rect">
            <a:avLst/>
          </a:prstGeom>
        </p:spPr>
        <p:txBody>
          <a:bodyPr wrap="none">
            <a:spAutoFit/>
          </a:bodyPr>
          <a:lstStyle/>
          <a:p>
            <a:r>
              <a:rPr lang="en-US" dirty="0" smtClean="0"/>
              <a:t>RTH = 13.97 k</a:t>
            </a:r>
            <a:r>
              <a:rPr lang="el-GR" dirty="0" smtClean="0"/>
              <a:t>Ω</a:t>
            </a:r>
            <a:r>
              <a:rPr lang="en-US" dirty="0" smtClean="0"/>
              <a:t>, RA=4.12 k</a:t>
            </a:r>
            <a:r>
              <a:rPr lang="el-GR" dirty="0" smtClean="0"/>
              <a:t>Ω</a:t>
            </a:r>
            <a:r>
              <a:rPr lang="en-US" dirty="0" smtClean="0"/>
              <a:t>, VA= 9.34 V, VTH=3.35 V, IL=</a:t>
            </a:r>
            <a:r>
              <a:rPr lang="el-GR" dirty="0" smtClean="0"/>
              <a:t> 116 μ</a:t>
            </a:r>
            <a:r>
              <a:rPr lang="en-US" dirty="0" smtClean="0"/>
              <a:t>A</a:t>
            </a:r>
            <a:endParaRPr lang="en-US" dirty="0"/>
          </a:p>
        </p:txBody>
      </p:sp>
      <p:sp>
        <p:nvSpPr>
          <p:cNvPr id="6" name="Rectangle 5"/>
          <p:cNvSpPr/>
          <p:nvPr/>
        </p:nvSpPr>
        <p:spPr>
          <a:xfrm>
            <a:off x="5999025" y="1274620"/>
            <a:ext cx="317716" cy="369332"/>
          </a:xfrm>
          <a:prstGeom prst="rect">
            <a:avLst/>
          </a:prstGeom>
        </p:spPr>
        <p:txBody>
          <a:bodyPr wrap="none">
            <a:spAutoFit/>
          </a:bodyPr>
          <a:lstStyle/>
          <a:p>
            <a:r>
              <a:rPr lang="en-US" dirty="0" smtClean="0"/>
              <a:t>A</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4800600" y="228600"/>
            <a:ext cx="4127213" cy="1719263"/>
          </a:xfrm>
          <a:prstGeom prst="rect">
            <a:avLst/>
          </a:prstGeom>
          <a:noFill/>
          <a:ln w="9525">
            <a:noFill/>
            <a:miter lim="800000"/>
            <a:headEnd/>
            <a:tailEnd/>
          </a:ln>
        </p:spPr>
      </p:pic>
      <p:sp>
        <p:nvSpPr>
          <p:cNvPr id="5" name="Rectangle 4"/>
          <p:cNvSpPr/>
          <p:nvPr/>
        </p:nvSpPr>
        <p:spPr>
          <a:xfrm>
            <a:off x="1524000" y="6488668"/>
            <a:ext cx="6219138" cy="369332"/>
          </a:xfrm>
          <a:prstGeom prst="rect">
            <a:avLst/>
          </a:prstGeom>
        </p:spPr>
        <p:txBody>
          <a:bodyPr wrap="none">
            <a:spAutoFit/>
          </a:bodyPr>
          <a:lstStyle/>
          <a:p>
            <a:r>
              <a:rPr lang="en-US" dirty="0" smtClean="0"/>
              <a:t>RTH = 13.97 k</a:t>
            </a:r>
            <a:r>
              <a:rPr lang="el-GR" dirty="0" smtClean="0"/>
              <a:t>Ω</a:t>
            </a:r>
            <a:r>
              <a:rPr lang="en-US" dirty="0" smtClean="0"/>
              <a:t>, RA=4.12 k</a:t>
            </a:r>
            <a:r>
              <a:rPr lang="el-GR" dirty="0" smtClean="0"/>
              <a:t>Ω</a:t>
            </a:r>
            <a:r>
              <a:rPr lang="en-US" dirty="0" smtClean="0"/>
              <a:t>, VA= 9.34 V, VTH=3.35 V, IL=</a:t>
            </a:r>
            <a:r>
              <a:rPr lang="el-GR" dirty="0" smtClean="0"/>
              <a:t> 116 μ</a:t>
            </a:r>
            <a:r>
              <a:rPr lang="en-US" dirty="0" smtClean="0"/>
              <a:t>A</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456</TotalTime>
  <Words>265</Words>
  <Application>Microsoft Office PowerPoint</Application>
  <PresentationFormat>On-screen Show (4:3)</PresentationFormat>
  <Paragraphs>39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THEVENIN'S THEOREM  </vt:lpstr>
      <vt:lpstr>THEVENIN'S THEOREM</vt:lpstr>
      <vt:lpstr>THEVENIN'S THEOREM</vt:lpstr>
      <vt:lpstr>How to find the Thevenin equivalent of any circuit?</vt:lpstr>
      <vt:lpstr>Q.1 Find the Thevenin equivalent circuit between A and B of the following circuit.  </vt:lpstr>
      <vt:lpstr>Thevenin Equivalency Depends on the Viewpoint  </vt:lpstr>
      <vt:lpstr>Slide 7</vt:lpstr>
      <vt:lpstr>Slide 8</vt:lpstr>
      <vt:lpstr>Slide 9</vt:lpstr>
      <vt:lpstr>Thevenizing a Portion of a Circuit  </vt:lpstr>
      <vt:lpstr>Thevenizing a Bridge Circuit (Solved on 3 slides)  </vt:lpstr>
      <vt:lpstr>Slide 12</vt:lpstr>
      <vt:lpstr>Slide 13</vt:lpstr>
      <vt:lpstr>Q.2 Determine the Thevenin equivalent as seen from terminals A and B.  </vt:lpstr>
      <vt:lpstr>Q.3 Determine the Thevenin equivalent as seen from terminals A and B.  </vt:lpstr>
      <vt:lpstr>Q.4 Determine the Thevenin equivalent as seen from terminals A and B.  </vt:lpstr>
      <vt:lpstr>Q.5 Determine the Thevenin equivalent as seen from terminals A and B. (Solved on 2 slides)  </vt:lpstr>
      <vt:lpstr>Slide 18</vt:lpstr>
      <vt:lpstr>Q.6 Using Thevenin's theorem, determine the current through the load RL.  (Solved on 2 slides) </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THEVENIN'S THEOREM  </dc:title>
  <dc:creator>Aadil</dc:creator>
  <cp:lastModifiedBy>NTS</cp:lastModifiedBy>
  <cp:revision>128</cp:revision>
  <dcterms:created xsi:type="dcterms:W3CDTF">2006-08-16T00:00:00Z</dcterms:created>
  <dcterms:modified xsi:type="dcterms:W3CDTF">2012-07-20T15:00:07Z</dcterms:modified>
</cp:coreProperties>
</file>