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Solving-Superposition Theorem</a:t>
            </a:r>
            <a:r>
              <a:rPr lang="en-US" sz="3600" b="1" smtClean="0">
                <a:solidFill>
                  <a:schemeClr val="tx2"/>
                </a:solidFill>
              </a:rPr>
              <a:t/>
            </a:r>
            <a:br>
              <a:rPr lang="en-US" sz="3600" b="1" smtClean="0">
                <a:solidFill>
                  <a:schemeClr val="tx2"/>
                </a:solidFill>
              </a:rPr>
            </a:br>
            <a:r>
              <a:rPr lang="en-US" sz="1800" smtClean="0"/>
              <a:t> </a:t>
            </a:r>
            <a:endParaRPr lang="en-US" sz="18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3048000" cy="2350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-56147" y="6211669"/>
            <a:ext cx="9200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RT(SI)=1.69K</a:t>
            </a:r>
            <a:r>
              <a:rPr lang="el-GR" dirty="0" smtClean="0"/>
              <a:t>Ω</a:t>
            </a:r>
            <a:r>
              <a:rPr lang="en-US" dirty="0" smtClean="0"/>
              <a:t>, IT(S1)=11.8mA, I3(S1)= 3.69mA    RT(S2)=1.69K</a:t>
            </a:r>
            <a:r>
              <a:rPr lang="el-GR" dirty="0" smtClean="0"/>
              <a:t>Ω</a:t>
            </a:r>
            <a:r>
              <a:rPr lang="en-US" dirty="0" smtClean="0"/>
              <a:t>, IT(S2)=8.88mA, I3(S2)=2.78mA.</a:t>
            </a:r>
          </a:p>
          <a:p>
            <a:r>
              <a:rPr lang="en-US" dirty="0" smtClean="0"/>
              <a:t>I3(tot)=910µA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1219200"/>
            <a:ext cx="4229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Q.1</a:t>
            </a:r>
            <a:r>
              <a:rPr lang="en-US" dirty="0" smtClean="0"/>
              <a:t>	Find the total Current through R3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17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28600"/>
            <a:ext cx="3048000" cy="2350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-56147" y="6211669"/>
            <a:ext cx="9200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RT(SI)=1.69K</a:t>
            </a:r>
            <a:r>
              <a:rPr lang="el-GR" dirty="0" smtClean="0"/>
              <a:t>Ω</a:t>
            </a:r>
            <a:r>
              <a:rPr lang="en-US" dirty="0" smtClean="0"/>
              <a:t>, IT(S1)=11.8mA, I3(S1)= 3.69mA    RT(S2)=1.69K</a:t>
            </a:r>
            <a:r>
              <a:rPr lang="el-GR" dirty="0" smtClean="0"/>
              <a:t>Ω</a:t>
            </a:r>
            <a:r>
              <a:rPr lang="en-US" dirty="0" smtClean="0"/>
              <a:t>, IT(S2)=8.88mA, I3(S2)=2.78mA.</a:t>
            </a:r>
          </a:p>
          <a:p>
            <a:r>
              <a:rPr lang="en-US" dirty="0" smtClean="0"/>
              <a:t>I3(tot)=910µA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Q.2</a:t>
            </a:r>
            <a:r>
              <a:rPr lang="en-US" sz="1800" dirty="0" smtClean="0"/>
              <a:t>	Using the superposition method, calculate the current through R 5. (Solved 	on 2 slides)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295400"/>
            <a:ext cx="4107776" cy="176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248400"/>
            <a:ext cx="87768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RT(2V) = 1.955 k</a:t>
            </a:r>
            <a:r>
              <a:rPr lang="el-GR" i="1" dirty="0" smtClean="0"/>
              <a:t>Ω</a:t>
            </a:r>
            <a:r>
              <a:rPr lang="en-US" i="1" dirty="0" smtClean="0"/>
              <a:t>, IT=</a:t>
            </a:r>
            <a:r>
              <a:rPr lang="en-US" dirty="0" smtClean="0"/>
              <a:t>1.02 mA, I3=</a:t>
            </a:r>
            <a:r>
              <a:rPr lang="el-GR" dirty="0" smtClean="0"/>
              <a:t> 577 μ</a:t>
            </a:r>
            <a:r>
              <a:rPr lang="en-US" dirty="0" smtClean="0"/>
              <a:t>A, I5=</a:t>
            </a:r>
            <a:r>
              <a:rPr lang="el-GR" dirty="0" smtClean="0"/>
              <a:t> 180 μ</a:t>
            </a:r>
            <a:r>
              <a:rPr lang="en-US" dirty="0" smtClean="0"/>
              <a:t>A ,       </a:t>
            </a:r>
            <a:r>
              <a:rPr lang="en-US" i="1" dirty="0" smtClean="0"/>
              <a:t>RT(3V) = 1.955 k</a:t>
            </a:r>
            <a:r>
              <a:rPr lang="el-GR" i="1" dirty="0" smtClean="0"/>
              <a:t>Ω</a:t>
            </a:r>
            <a:r>
              <a:rPr lang="en-US" i="1" dirty="0" smtClean="0"/>
              <a:t>, IT=</a:t>
            </a:r>
            <a:r>
              <a:rPr lang="en-US" dirty="0" smtClean="0"/>
              <a:t> 1.53 mA, </a:t>
            </a:r>
          </a:p>
          <a:p>
            <a:r>
              <a:rPr lang="en-US" dirty="0" smtClean="0"/>
              <a:t>I5=</a:t>
            </a:r>
            <a:r>
              <a:rPr lang="el-GR" dirty="0" smtClean="0"/>
              <a:t> 655 μ</a:t>
            </a:r>
            <a:r>
              <a:rPr lang="en-US" dirty="0" smtClean="0"/>
              <a:t>A, </a:t>
            </a:r>
            <a:r>
              <a:rPr lang="en-US" i="1" dirty="0" smtClean="0"/>
              <a:t>I5(total) = 180 </a:t>
            </a:r>
            <a:r>
              <a:rPr lang="el-GR" i="1" dirty="0" smtClean="0"/>
              <a:t>μ</a:t>
            </a:r>
            <a:r>
              <a:rPr lang="en-US" i="1" dirty="0" smtClean="0"/>
              <a:t>A + 665 </a:t>
            </a:r>
            <a:r>
              <a:rPr lang="el-GR" i="1" dirty="0" smtClean="0"/>
              <a:t>μ</a:t>
            </a:r>
            <a:r>
              <a:rPr lang="en-US" i="1" dirty="0" smtClean="0"/>
              <a:t>A = </a:t>
            </a:r>
            <a:r>
              <a:rPr lang="en-US" b="1" i="1" dirty="0" smtClean="0"/>
              <a:t>845 </a:t>
            </a:r>
            <a:r>
              <a:rPr lang="el-GR" b="1" i="1" dirty="0" smtClean="0"/>
              <a:t>μ</a:t>
            </a:r>
            <a:r>
              <a:rPr lang="en-US" b="1" i="1" dirty="0" smtClean="0"/>
              <a:t>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81000"/>
            <a:ext cx="4107776" cy="176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248400"/>
            <a:ext cx="87768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RT(2V) = 1.955 k</a:t>
            </a:r>
            <a:r>
              <a:rPr lang="el-GR" i="1" dirty="0" smtClean="0"/>
              <a:t>Ω</a:t>
            </a:r>
            <a:r>
              <a:rPr lang="en-US" i="1" dirty="0" smtClean="0"/>
              <a:t>, IT=</a:t>
            </a:r>
            <a:r>
              <a:rPr lang="en-US" dirty="0" smtClean="0"/>
              <a:t>1.02 mA, I3=</a:t>
            </a:r>
            <a:r>
              <a:rPr lang="el-GR" dirty="0" smtClean="0"/>
              <a:t> 577 μ</a:t>
            </a:r>
            <a:r>
              <a:rPr lang="en-US" dirty="0" smtClean="0"/>
              <a:t>A, I5=</a:t>
            </a:r>
            <a:r>
              <a:rPr lang="el-GR" dirty="0" smtClean="0"/>
              <a:t> 180 μ</a:t>
            </a:r>
            <a:r>
              <a:rPr lang="en-US" dirty="0" smtClean="0"/>
              <a:t>A ,       </a:t>
            </a:r>
            <a:r>
              <a:rPr lang="en-US" i="1" dirty="0" smtClean="0"/>
              <a:t>RT(3V) = 1.955 k</a:t>
            </a:r>
            <a:r>
              <a:rPr lang="el-GR" i="1" dirty="0" smtClean="0"/>
              <a:t>Ω</a:t>
            </a:r>
            <a:r>
              <a:rPr lang="en-US" i="1" dirty="0" smtClean="0"/>
              <a:t>, IT=</a:t>
            </a:r>
            <a:r>
              <a:rPr lang="en-US" dirty="0" smtClean="0"/>
              <a:t> 1.53 mA, </a:t>
            </a:r>
          </a:p>
          <a:p>
            <a:r>
              <a:rPr lang="en-US" dirty="0" smtClean="0"/>
              <a:t>I5=</a:t>
            </a:r>
            <a:r>
              <a:rPr lang="el-GR" dirty="0" smtClean="0"/>
              <a:t> 655 μ</a:t>
            </a:r>
            <a:r>
              <a:rPr lang="en-US" dirty="0" smtClean="0"/>
              <a:t>A, </a:t>
            </a:r>
            <a:r>
              <a:rPr lang="en-US" i="1" dirty="0" smtClean="0"/>
              <a:t>I5(total) = 180 </a:t>
            </a:r>
            <a:r>
              <a:rPr lang="el-GR" i="1" dirty="0" smtClean="0"/>
              <a:t>μ</a:t>
            </a:r>
            <a:r>
              <a:rPr lang="en-US" i="1" dirty="0" smtClean="0"/>
              <a:t>A + 665 </a:t>
            </a:r>
            <a:r>
              <a:rPr lang="el-GR" i="1" dirty="0" smtClean="0"/>
              <a:t>μ</a:t>
            </a:r>
            <a:r>
              <a:rPr lang="en-US" i="1" dirty="0" smtClean="0"/>
              <a:t>A = </a:t>
            </a:r>
            <a:r>
              <a:rPr lang="en-US" b="1" i="1" dirty="0" smtClean="0"/>
              <a:t>845 </a:t>
            </a:r>
            <a:r>
              <a:rPr lang="el-GR" b="1" i="1" dirty="0" smtClean="0"/>
              <a:t>μ</a:t>
            </a:r>
            <a:r>
              <a:rPr lang="en-US" b="1" i="1" dirty="0" smtClean="0"/>
              <a:t>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Q.3</a:t>
            </a:r>
            <a:r>
              <a:rPr lang="en-US" sz="1800" dirty="0" smtClean="0"/>
              <a:t>	Use the superposition theorem to find the current in and the voltage across the R2 branch of the circuit. (Solved on 2 slides)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143000"/>
            <a:ext cx="3533412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2484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RT(2V) = 1.955 k</a:t>
            </a:r>
            <a:r>
              <a:rPr lang="el-GR" i="1" dirty="0" smtClean="0"/>
              <a:t>Ω</a:t>
            </a:r>
            <a:r>
              <a:rPr lang="en-US" i="1" dirty="0" smtClean="0"/>
              <a:t>, IT=</a:t>
            </a:r>
            <a:r>
              <a:rPr lang="en-US" dirty="0" smtClean="0"/>
              <a:t>1.02 mA,I2=</a:t>
            </a:r>
            <a:r>
              <a:rPr lang="el-GR" dirty="0" smtClean="0"/>
              <a:t> 443 μ</a:t>
            </a:r>
            <a:r>
              <a:rPr lang="en-US" dirty="0" smtClean="0"/>
              <a:t>A,       </a:t>
            </a:r>
            <a:r>
              <a:rPr lang="en-US" i="1" dirty="0" smtClean="0"/>
              <a:t>RT(3V) = 1.955 k</a:t>
            </a:r>
            <a:r>
              <a:rPr lang="el-GR" i="1" dirty="0" smtClean="0"/>
              <a:t>Ω</a:t>
            </a:r>
            <a:r>
              <a:rPr lang="en-US" i="1" dirty="0" smtClean="0"/>
              <a:t>, IT=</a:t>
            </a:r>
            <a:r>
              <a:rPr lang="en-US" dirty="0" smtClean="0"/>
              <a:t> 1.53 mA, I3=</a:t>
            </a:r>
            <a:r>
              <a:rPr lang="el-GR" dirty="0" smtClean="0"/>
              <a:t> 865 μ</a:t>
            </a:r>
            <a:r>
              <a:rPr lang="en-US" dirty="0" smtClean="0"/>
              <a:t>A, </a:t>
            </a:r>
          </a:p>
          <a:p>
            <a:r>
              <a:rPr lang="en-US" dirty="0" smtClean="0"/>
              <a:t>I2=</a:t>
            </a:r>
            <a:r>
              <a:rPr lang="el-GR" dirty="0" smtClean="0"/>
              <a:t> 270 μ</a:t>
            </a:r>
            <a:r>
              <a:rPr lang="en-US" dirty="0" smtClean="0"/>
              <a:t>A, </a:t>
            </a:r>
            <a:r>
              <a:rPr lang="nn-NO" i="1" dirty="0" smtClean="0"/>
              <a:t>I2 = 443 μA + 270 μA = </a:t>
            </a:r>
            <a:r>
              <a:rPr lang="nn-NO" b="1" i="1" dirty="0" smtClean="0"/>
              <a:t>713 μA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81000"/>
            <a:ext cx="3533412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2484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RT(2V) = 1.955 k</a:t>
            </a:r>
            <a:r>
              <a:rPr lang="el-GR" i="1" dirty="0" smtClean="0"/>
              <a:t>Ω</a:t>
            </a:r>
            <a:r>
              <a:rPr lang="en-US" i="1" dirty="0" smtClean="0"/>
              <a:t>, IT=</a:t>
            </a:r>
            <a:r>
              <a:rPr lang="en-US" dirty="0" smtClean="0"/>
              <a:t>1.02 mA,I2=</a:t>
            </a:r>
            <a:r>
              <a:rPr lang="el-GR" dirty="0" smtClean="0"/>
              <a:t> 443 μ</a:t>
            </a:r>
            <a:r>
              <a:rPr lang="en-US" dirty="0" smtClean="0"/>
              <a:t>A,       </a:t>
            </a:r>
            <a:r>
              <a:rPr lang="en-US" i="1" dirty="0" smtClean="0"/>
              <a:t>RT(3V) = 1.955 k</a:t>
            </a:r>
            <a:r>
              <a:rPr lang="el-GR" i="1" dirty="0" smtClean="0"/>
              <a:t>Ω</a:t>
            </a:r>
            <a:r>
              <a:rPr lang="en-US" i="1" dirty="0" smtClean="0"/>
              <a:t>, IT=</a:t>
            </a:r>
            <a:r>
              <a:rPr lang="en-US" dirty="0" smtClean="0"/>
              <a:t> 1.53 mA, I3=</a:t>
            </a:r>
            <a:r>
              <a:rPr lang="el-GR" dirty="0" smtClean="0"/>
              <a:t> 865 μ</a:t>
            </a:r>
            <a:r>
              <a:rPr lang="en-US" dirty="0" smtClean="0"/>
              <a:t>A, </a:t>
            </a:r>
          </a:p>
          <a:p>
            <a:r>
              <a:rPr lang="en-US" dirty="0" smtClean="0"/>
              <a:t>I2=</a:t>
            </a:r>
            <a:r>
              <a:rPr lang="el-GR" dirty="0" smtClean="0"/>
              <a:t> 270 μ</a:t>
            </a:r>
            <a:r>
              <a:rPr lang="en-US" dirty="0" smtClean="0"/>
              <a:t>A, </a:t>
            </a:r>
            <a:r>
              <a:rPr lang="nn-NO" i="1" dirty="0" smtClean="0"/>
              <a:t>I2 = 443 μA + 270 μA = </a:t>
            </a:r>
            <a:r>
              <a:rPr lang="nn-NO" b="1" i="1" dirty="0" smtClean="0"/>
              <a:t>713 μA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Q.4</a:t>
            </a:r>
            <a:r>
              <a:rPr lang="en-US" sz="1800" dirty="0" smtClean="0"/>
              <a:t>	Using the superposition theorem, solve for the current through R3. (Solved 	on 2 slides)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0277" y="1295400"/>
            <a:ext cx="3868299" cy="157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-76200" y="6488668"/>
            <a:ext cx="9412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For Is:  RT=137.6</a:t>
            </a:r>
            <a:r>
              <a:rPr lang="el-GR" dirty="0" smtClean="0"/>
              <a:t>Ω</a:t>
            </a:r>
            <a:r>
              <a:rPr lang="en-US" dirty="0" smtClean="0"/>
              <a:t>, I3=17.2 mA     For </a:t>
            </a:r>
            <a:r>
              <a:rPr lang="en-US" dirty="0" err="1" smtClean="0"/>
              <a:t>Vs:RT</a:t>
            </a:r>
            <a:r>
              <a:rPr lang="en-US" dirty="0" smtClean="0"/>
              <a:t> = 587.6 </a:t>
            </a:r>
            <a:r>
              <a:rPr lang="el-GR" dirty="0" smtClean="0"/>
              <a:t>Ω</a:t>
            </a:r>
            <a:r>
              <a:rPr lang="en-US" dirty="0" smtClean="0"/>
              <a:t>, IT=34.0 mA, I3= 15.6 mA,  </a:t>
            </a:r>
            <a:r>
              <a:rPr lang="it-IT" dirty="0" smtClean="0"/>
              <a:t>I3(total) =1.6 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04800"/>
            <a:ext cx="3868299" cy="157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-76200" y="6488668"/>
            <a:ext cx="9412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For Is:  RT=137.6</a:t>
            </a:r>
            <a:r>
              <a:rPr lang="el-GR" dirty="0" smtClean="0"/>
              <a:t>Ω</a:t>
            </a:r>
            <a:r>
              <a:rPr lang="en-US" dirty="0" smtClean="0"/>
              <a:t>, I3=17.2 mA     For </a:t>
            </a:r>
            <a:r>
              <a:rPr lang="en-US" dirty="0" err="1" smtClean="0"/>
              <a:t>Vs:RT</a:t>
            </a:r>
            <a:r>
              <a:rPr lang="en-US" dirty="0" smtClean="0"/>
              <a:t> = 587.6 </a:t>
            </a:r>
            <a:r>
              <a:rPr lang="el-GR" dirty="0" smtClean="0"/>
              <a:t>Ω</a:t>
            </a:r>
            <a:r>
              <a:rPr lang="en-US" dirty="0" smtClean="0"/>
              <a:t>, IT=34.0 mA, I3= 15.6 mA,  </a:t>
            </a:r>
            <a:r>
              <a:rPr lang="it-IT" dirty="0" smtClean="0"/>
              <a:t>I3(total) =1.6 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Q.5</a:t>
            </a:r>
            <a:r>
              <a:rPr lang="en-US" sz="1800" dirty="0" smtClean="0"/>
              <a:t>	Using the superposition theorem, find the load current.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1295400"/>
            <a:ext cx="3618759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4886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IL = 361 mA, I(tot)=362mA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Q.6</a:t>
            </a:r>
            <a:r>
              <a:rPr lang="en-US" sz="1800" dirty="0" smtClean="0"/>
              <a:t>	Using the superposition theorem, find the load current. (Solved on 2 slides)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3451" y="990601"/>
            <a:ext cx="392816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8908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For 40V: IL = 0 A,       For .5A: IL=0A,         For 60V:  VL=43.7V,  IL=29.1 mA, </a:t>
            </a:r>
            <a:r>
              <a:rPr lang="it-IT" dirty="0" smtClean="0"/>
              <a:t>IL(tot) = 29.1 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81000"/>
            <a:ext cx="392816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488668"/>
            <a:ext cx="8908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For 40V: IL = 0 A,       For .5A: IL=0A,         For 60V:  VL=43.7V,  IL=29.1 mA, </a:t>
            </a:r>
            <a:r>
              <a:rPr lang="it-IT" dirty="0" smtClean="0"/>
              <a:t>IL(tot) = 29.1 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Q.7</a:t>
            </a:r>
            <a:r>
              <a:rPr lang="en-US" sz="1800" dirty="0" smtClean="0"/>
              <a:t>	Determine the voltage from point A to point B in the following Figure. 	(Solved on 3 slides)</a:t>
            </a:r>
            <a:endParaRPr lang="en-US" sz="1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079072"/>
            <a:ext cx="2603500" cy="253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6273225"/>
            <a:ext cx="9227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For 75 V:  R2345= 17.2 k</a:t>
            </a:r>
            <a:r>
              <a:rPr lang="el-GR" sz="1600" dirty="0" smtClean="0"/>
              <a:t>Ω</a:t>
            </a:r>
            <a:r>
              <a:rPr lang="en-US" sz="1600" dirty="0" smtClean="0"/>
              <a:t>, VA=13V, VB=11.7V       For 50V: R1245= 25 k</a:t>
            </a:r>
            <a:r>
              <a:rPr lang="el-GR" sz="1600" dirty="0" smtClean="0"/>
              <a:t>Ω</a:t>
            </a:r>
            <a:r>
              <a:rPr lang="en-US" sz="1600" dirty="0" smtClean="0"/>
              <a:t>, VA=−21.6 V, VB=−19.5V</a:t>
            </a:r>
          </a:p>
          <a:p>
            <a:r>
              <a:rPr lang="en-US" sz="1600" dirty="0" smtClean="0"/>
              <a:t>For 100V: R123=16.6k</a:t>
            </a:r>
            <a:r>
              <a:rPr lang="el-GR" sz="1600" dirty="0" smtClean="0"/>
              <a:t>Ω</a:t>
            </a:r>
            <a:r>
              <a:rPr lang="en-US" sz="1600" dirty="0" smtClean="0"/>
              <a:t>, RT=117.6k</a:t>
            </a:r>
            <a:r>
              <a:rPr lang="el-GR" sz="1600" dirty="0" smtClean="0"/>
              <a:t>Ω</a:t>
            </a:r>
            <a:r>
              <a:rPr lang="en-US" sz="1600" dirty="0" smtClean="0"/>
              <a:t>,  IT=</a:t>
            </a:r>
            <a:r>
              <a:rPr lang="el-GR" sz="1600" dirty="0" smtClean="0"/>
              <a:t>850μ</a:t>
            </a:r>
            <a:r>
              <a:rPr lang="en-US" sz="1600" dirty="0" smtClean="0"/>
              <a:t>A, VA=14.1 V, VB=−77.4 V ,VA= 5.5 V, VB =−85.2 V, VAB = 90.7 V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6273225"/>
            <a:ext cx="9227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For 75 V:  R2345= 17.2 k</a:t>
            </a:r>
            <a:r>
              <a:rPr lang="el-GR" sz="1600" dirty="0" smtClean="0"/>
              <a:t>Ω</a:t>
            </a:r>
            <a:r>
              <a:rPr lang="en-US" sz="1600" dirty="0" smtClean="0"/>
              <a:t>, VA=13V, VB=11.7V       For 50V: R1245= 25 k</a:t>
            </a:r>
            <a:r>
              <a:rPr lang="el-GR" sz="1600" dirty="0" smtClean="0"/>
              <a:t>Ω</a:t>
            </a:r>
            <a:r>
              <a:rPr lang="en-US" sz="1600" dirty="0" smtClean="0"/>
              <a:t>, VA=−21.6 V, VB=−19.5V</a:t>
            </a:r>
          </a:p>
          <a:p>
            <a:r>
              <a:rPr lang="en-US" sz="1600" dirty="0" smtClean="0"/>
              <a:t>For 100V: R123=16.6k</a:t>
            </a:r>
            <a:r>
              <a:rPr lang="el-GR" sz="1600" dirty="0" smtClean="0"/>
              <a:t>Ω</a:t>
            </a:r>
            <a:r>
              <a:rPr lang="en-US" sz="1600" dirty="0" smtClean="0"/>
              <a:t>, RT=117.6k</a:t>
            </a:r>
            <a:r>
              <a:rPr lang="el-GR" sz="1600" dirty="0" smtClean="0"/>
              <a:t>Ω</a:t>
            </a:r>
            <a:r>
              <a:rPr lang="en-US" sz="1600" dirty="0" smtClean="0"/>
              <a:t>,  IT=</a:t>
            </a:r>
            <a:r>
              <a:rPr lang="el-GR" sz="1600" dirty="0" smtClean="0"/>
              <a:t>850μ</a:t>
            </a:r>
            <a:r>
              <a:rPr lang="en-US" sz="1600" dirty="0" smtClean="0"/>
              <a:t>A, VA=14.1 V, VB=−77.4 V ,VA= 5.5 V, VB =−85.2 V, VAB = 90.7 V</a:t>
            </a:r>
            <a:endParaRPr lang="en-US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8698" y="228600"/>
            <a:ext cx="2505654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6273225"/>
            <a:ext cx="9227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For 75 V:  R2345= 17.2 k</a:t>
            </a:r>
            <a:r>
              <a:rPr lang="el-GR" sz="1600" dirty="0" smtClean="0"/>
              <a:t>Ω</a:t>
            </a:r>
            <a:r>
              <a:rPr lang="en-US" sz="1600" dirty="0" smtClean="0"/>
              <a:t>, VA=13V, VB=11.7V       For 50V: R1245= 25 k</a:t>
            </a:r>
            <a:r>
              <a:rPr lang="el-GR" sz="1600" dirty="0" smtClean="0"/>
              <a:t>Ω</a:t>
            </a:r>
            <a:r>
              <a:rPr lang="en-US" sz="1600" dirty="0" smtClean="0"/>
              <a:t>, VA=−21.6 V, VB=−19.5V</a:t>
            </a:r>
          </a:p>
          <a:p>
            <a:r>
              <a:rPr lang="en-US" sz="1600" dirty="0" smtClean="0"/>
              <a:t>For 100V: R123=16.6k</a:t>
            </a:r>
            <a:r>
              <a:rPr lang="el-GR" sz="1600" dirty="0" smtClean="0"/>
              <a:t>Ω</a:t>
            </a:r>
            <a:r>
              <a:rPr lang="en-US" sz="1600" dirty="0" smtClean="0"/>
              <a:t>, RT=117.6k</a:t>
            </a:r>
            <a:r>
              <a:rPr lang="el-GR" sz="1600" dirty="0" smtClean="0"/>
              <a:t>Ω</a:t>
            </a:r>
            <a:r>
              <a:rPr lang="en-US" sz="1600" dirty="0" smtClean="0"/>
              <a:t>,  IT=</a:t>
            </a:r>
            <a:r>
              <a:rPr lang="el-GR" sz="1600" dirty="0" smtClean="0"/>
              <a:t>850μ</a:t>
            </a:r>
            <a:r>
              <a:rPr lang="en-US" sz="1600" dirty="0" smtClean="0"/>
              <a:t>A, VA=14.1 V, VB=−77.4 V ,VA= 5.5 V, VB =−85.2 V, VAB = 90.7 V</a:t>
            </a:r>
            <a:endParaRPr lang="en-US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0396" y="152400"/>
            <a:ext cx="2583956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 smtClean="0"/>
              <a:t>Q.8</a:t>
            </a:r>
            <a:r>
              <a:rPr lang="en-US" sz="1800" dirty="0" smtClean="0"/>
              <a:t>	In the  following figure two ladder networks are shown. Determine the current provided by each of the batteries when terminals A are connected (A to A) and terminals B are connected (B to B). (Solved on 2 slides)</a:t>
            </a:r>
            <a:endParaRPr lang="en-US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600200"/>
            <a:ext cx="405653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600200"/>
            <a:ext cx="4322670" cy="1139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488668"/>
            <a:ext cx="6858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For Vs1: RT=14.0 k</a:t>
            </a:r>
            <a:r>
              <a:rPr lang="el-GR" dirty="0" smtClean="0"/>
              <a:t>Ω</a:t>
            </a:r>
            <a:r>
              <a:rPr lang="en-US" dirty="0" smtClean="0"/>
              <a:t>, IT=2.28mA          For Vs2: RT= 11.1 k</a:t>
            </a:r>
            <a:r>
              <a:rPr lang="el-GR" dirty="0" smtClean="0"/>
              <a:t>Ω</a:t>
            </a:r>
            <a:r>
              <a:rPr lang="en-US" dirty="0" smtClean="0"/>
              <a:t>, IT= 1.35 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405653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04800"/>
            <a:ext cx="4322670" cy="1139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488668"/>
            <a:ext cx="6858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For Vs1: RT=14.0 k</a:t>
            </a:r>
            <a:r>
              <a:rPr lang="el-GR" dirty="0" smtClean="0"/>
              <a:t>Ω</a:t>
            </a:r>
            <a:r>
              <a:rPr lang="en-US" dirty="0" smtClean="0"/>
              <a:t>, IT=2.28mA          For Vs2: RT= 11.1 k</a:t>
            </a:r>
            <a:r>
              <a:rPr lang="el-GR" dirty="0" smtClean="0"/>
              <a:t>Ω</a:t>
            </a:r>
            <a:r>
              <a:rPr lang="en-US" dirty="0" smtClean="0"/>
              <a:t>, IT= 1.35 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638</Words>
  <Application>Microsoft Office PowerPoint</Application>
  <PresentationFormat>On-screen Show (4:3)</PresentationFormat>
  <Paragraphs>35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Problems Solving-Superposition Theorem  </vt:lpstr>
      <vt:lpstr>Slide 2</vt:lpstr>
      <vt:lpstr>Q.2 Using the superposition method, calculate the current through R 5. (Solved  on 2 slides)</vt:lpstr>
      <vt:lpstr>Slide 4</vt:lpstr>
      <vt:lpstr>Q.3 Use the superposition theorem to find the current in and the voltage across the R2 branch of the circuit. (Solved on 2 slides)</vt:lpstr>
      <vt:lpstr>Slide 6</vt:lpstr>
      <vt:lpstr>Q.4 Using the superposition theorem, solve for the current through R3. (Solved  on 2 slides)</vt:lpstr>
      <vt:lpstr>Slide 8</vt:lpstr>
      <vt:lpstr>Q.5 Using the superposition theorem, find the load current.</vt:lpstr>
      <vt:lpstr>Q.6 Using the superposition theorem, find the load current. (Solved on 2 slides)</vt:lpstr>
      <vt:lpstr>Slide 11</vt:lpstr>
      <vt:lpstr>Q.7 Determine the voltage from point A to point B in the following Figure.  (Solved on 3 slides)</vt:lpstr>
      <vt:lpstr>Slide 13</vt:lpstr>
      <vt:lpstr>Slide 14</vt:lpstr>
      <vt:lpstr>Q.8 In the  following figure two ladder networks are shown. Determine the current provided by each of the batteries when terminals A are connected (A to A) and terminals B are connected (B to B). (Solved on 2 slides)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THEVENIN'S THEOREM  </dc:title>
  <dc:creator>Aadil</dc:creator>
  <cp:lastModifiedBy>NTS</cp:lastModifiedBy>
  <cp:revision>97</cp:revision>
  <dcterms:created xsi:type="dcterms:W3CDTF">2006-08-16T00:00:00Z</dcterms:created>
  <dcterms:modified xsi:type="dcterms:W3CDTF">2012-07-20T07:49:57Z</dcterms:modified>
</cp:coreProperties>
</file>