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3" r:id="rId2"/>
    <p:sldId id="286" r:id="rId3"/>
    <p:sldId id="287" r:id="rId4"/>
    <p:sldId id="288" r:id="rId5"/>
    <p:sldId id="289" r:id="rId6"/>
    <p:sldId id="290" r:id="rId7"/>
    <p:sldId id="291" r:id="rId8"/>
    <p:sldId id="292" r:id="rId9"/>
    <p:sldId id="280" r:id="rId10"/>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8" r:id="rId30"/>
    <p:sldId id="275" r:id="rId31"/>
    <p:sldId id="276" r:id="rId32"/>
    <p:sldId id="277" r:id="rId33"/>
    <p:sldId id="279" r:id="rId34"/>
    <p:sldId id="281" r:id="rId35"/>
    <p:sldId id="282" r:id="rId36"/>
    <p:sldId id="283" r:id="rId37"/>
    <p:sldId id="28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sz="3600" b="1" dirty="0" smtClean="0">
                <a:solidFill>
                  <a:schemeClr val="tx2"/>
                </a:solidFill>
              </a:rPr>
              <a:t>Previous Lectures 13 </a:t>
            </a:r>
            <a:r>
              <a:rPr lang="en-US" sz="3600" b="1" dirty="0" smtClean="0">
                <a:solidFill>
                  <a:schemeClr val="tx2"/>
                </a:solidFill>
              </a:rPr>
              <a:t>,</a:t>
            </a:r>
            <a:r>
              <a:rPr lang="en-US" sz="3600" b="1" dirty="0" smtClean="0">
                <a:solidFill>
                  <a:schemeClr val="tx2"/>
                </a:solidFill>
              </a:rPr>
              <a:t>14 &amp; 15</a:t>
            </a:r>
            <a:r>
              <a:rPr lang="en-US" sz="3600" b="1" dirty="0" smtClean="0">
                <a:solidFill>
                  <a:schemeClr val="tx2"/>
                </a:solidFill>
              </a:rPr>
              <a:t/>
            </a:r>
            <a:br>
              <a:rPr lang="en-US" sz="3600" b="1" dirty="0" smtClean="0">
                <a:solidFill>
                  <a:schemeClr val="tx2"/>
                </a:solidFill>
              </a:rPr>
            </a:br>
            <a:r>
              <a:rPr lang="en-US" sz="2800" b="1" u="sng" dirty="0" smtClean="0"/>
              <a:t>Problem Solving-Series Parallel Circuits</a:t>
            </a:r>
            <a:endParaRPr lang="en-US" sz="3600" b="1" u="sng" dirty="0"/>
          </a:p>
        </p:txBody>
      </p:sp>
      <p:sp>
        <p:nvSpPr>
          <p:cNvPr id="3" name="Content Placeholder 2"/>
          <p:cNvSpPr>
            <a:spLocks noGrp="1"/>
          </p:cNvSpPr>
          <p:nvPr>
            <p:ph idx="1"/>
          </p:nvPr>
        </p:nvSpPr>
        <p:spPr>
          <a:xfrm>
            <a:off x="457200" y="1828800"/>
            <a:ext cx="8229600" cy="4525963"/>
          </a:xfrm>
        </p:spPr>
        <p:txBody>
          <a:bodyPr>
            <a:normAutofit/>
          </a:bodyPr>
          <a:lstStyle/>
          <a:p>
            <a:r>
              <a:rPr lang="en-US" sz="2800" dirty="0" smtClean="0"/>
              <a:t>Identifying Series-Parallel Relationships </a:t>
            </a:r>
          </a:p>
          <a:p>
            <a:r>
              <a:rPr lang="en-US" sz="2800" dirty="0" smtClean="0"/>
              <a:t>Analysis of Series-Parallel Resistive Circuits </a:t>
            </a:r>
          </a:p>
          <a:p>
            <a:r>
              <a:rPr lang="en-US" sz="2800" dirty="0" smtClean="0"/>
              <a:t>Voltage Dividers with Resistive loads </a:t>
            </a:r>
          </a:p>
          <a:p>
            <a:r>
              <a:rPr lang="en-US" sz="2800" dirty="0" smtClean="0"/>
              <a:t>Ladder Networks </a:t>
            </a:r>
          </a:p>
          <a:p>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Autofit/>
          </a:bodyPr>
          <a:lstStyle/>
          <a:p>
            <a:pPr algn="just"/>
            <a:r>
              <a:rPr lang="en-US" sz="1800" dirty="0" smtClean="0"/>
              <a:t>Analysis of R/2R Ladder network with SW1 is connected to a positive voltage (V) while others are connected to ground (0 V). (Solved on 3 slides)</a:t>
            </a:r>
            <a:endParaRPr lang="en-US" sz="1800" dirty="0"/>
          </a:p>
        </p:txBody>
      </p:sp>
      <p:pic>
        <p:nvPicPr>
          <p:cNvPr id="2050" name="Picture 2"/>
          <p:cNvPicPr>
            <a:picLocks noChangeAspect="1" noChangeArrowheads="1"/>
          </p:cNvPicPr>
          <p:nvPr/>
        </p:nvPicPr>
        <p:blipFill>
          <a:blip r:embed="rId3" cstate="print"/>
          <a:srcRect/>
          <a:stretch>
            <a:fillRect/>
          </a:stretch>
        </p:blipFill>
        <p:spPr bwMode="auto">
          <a:xfrm>
            <a:off x="5638800" y="2057400"/>
            <a:ext cx="3192093" cy="3081801"/>
          </a:xfrm>
          <a:prstGeom prst="rect">
            <a:avLst/>
          </a:prstGeom>
          <a:noFill/>
          <a:ln w="9525">
            <a:noFill/>
            <a:miter lim="800000"/>
            <a:headEnd/>
            <a:tailEnd/>
          </a:ln>
        </p:spPr>
      </p:pic>
      <p:sp>
        <p:nvSpPr>
          <p:cNvPr id="4" name="Rectangle 3"/>
          <p:cNvSpPr/>
          <p:nvPr/>
        </p:nvSpPr>
        <p:spPr>
          <a:xfrm>
            <a:off x="533400" y="381000"/>
            <a:ext cx="8153400" cy="646331"/>
          </a:xfrm>
          <a:prstGeom prst="rect">
            <a:avLst/>
          </a:prstGeom>
        </p:spPr>
        <p:txBody>
          <a:bodyPr wrap="square">
            <a:spAutoFit/>
          </a:bodyPr>
          <a:lstStyle/>
          <a:p>
            <a:pPr algn="ctr"/>
            <a:r>
              <a:rPr lang="en-US" sz="3600" b="1" dirty="0" smtClean="0">
                <a:solidFill>
                  <a:schemeClr val="tx2"/>
                </a:solidFill>
              </a:rPr>
              <a:t>Problem </a:t>
            </a:r>
            <a:r>
              <a:rPr lang="en-US" sz="3600" b="1" dirty="0" smtClean="0">
                <a:solidFill>
                  <a:schemeClr val="tx2"/>
                </a:solidFill>
              </a:rPr>
              <a:t>Solving - Series </a:t>
            </a:r>
            <a:r>
              <a:rPr lang="en-US" sz="3600" b="1" dirty="0" smtClean="0">
                <a:solidFill>
                  <a:schemeClr val="tx2"/>
                </a:solidFill>
              </a:rPr>
              <a:t>Parallel Circuits</a:t>
            </a:r>
            <a:endParaRPr lang="en-US" sz="3600" dirty="0">
              <a:solidFill>
                <a:schemeClr val="tx2"/>
              </a:solidFill>
            </a:endParaRPr>
          </a:p>
        </p:txBody>
      </p:sp>
      <p:sp>
        <p:nvSpPr>
          <p:cNvPr id="5" name="TextBox 4"/>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a:t>
            </a:r>
            <a:r>
              <a:rPr lang="en-US" sz="3200" b="1" i="1" u="sng" dirty="0" smtClean="0">
                <a:solidFill>
                  <a:schemeClr val="accent2">
                    <a:lumMod val="75000"/>
                  </a:schemeClr>
                </a:solidFill>
              </a:rPr>
              <a:t>16</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Q.27</a:t>
            </a:r>
            <a:r>
              <a:rPr lang="en-US" sz="1800" dirty="0" smtClean="0"/>
              <a:t>	Determine V</a:t>
            </a:r>
            <a:r>
              <a:rPr lang="en-US" sz="1800" baseline="-25000" dirty="0" smtClean="0"/>
              <a:t>OUT</a:t>
            </a:r>
            <a:r>
              <a:rPr lang="en-US" sz="1800" dirty="0" smtClean="0"/>
              <a:t> for the R/2R ladder network in the following Figure for the 	following conditions: </a:t>
            </a:r>
            <a:endParaRPr lang="en-US" sz="1800" dirty="0"/>
          </a:p>
        </p:txBody>
      </p:sp>
      <p:sp>
        <p:nvSpPr>
          <p:cNvPr id="3" name="Content Placeholder 2"/>
          <p:cNvSpPr>
            <a:spLocks noGrp="1"/>
          </p:cNvSpPr>
          <p:nvPr>
            <p:ph idx="1"/>
          </p:nvPr>
        </p:nvSpPr>
        <p:spPr/>
        <p:txBody>
          <a:bodyPr>
            <a:normAutofit/>
          </a:bodyPr>
          <a:lstStyle/>
          <a:p>
            <a:pPr>
              <a:buNone/>
            </a:pPr>
            <a:r>
              <a:rPr lang="en-US" sz="1800" dirty="0" smtClean="0"/>
              <a:t>(a)	SW3 and SW4 to + 12 V, SWI and SW2 to ground </a:t>
            </a:r>
          </a:p>
          <a:p>
            <a:pPr>
              <a:buNone/>
            </a:pPr>
            <a:r>
              <a:rPr lang="en-US" sz="1800" dirty="0" smtClean="0"/>
              <a:t>(b)	SW3 and SWI to + 12 V, SW2 and SW4 to ground </a:t>
            </a:r>
          </a:p>
          <a:p>
            <a:pPr>
              <a:buNone/>
            </a:pPr>
            <a:r>
              <a:rPr lang="en-US" sz="1800" dirty="0" smtClean="0"/>
              <a:t>(c)	All switches to + 12 V </a:t>
            </a:r>
          </a:p>
          <a:p>
            <a:endParaRPr lang="en-US" sz="1800" dirty="0"/>
          </a:p>
        </p:txBody>
      </p:sp>
      <p:pic>
        <p:nvPicPr>
          <p:cNvPr id="6146" name="Picture 2"/>
          <p:cNvPicPr>
            <a:picLocks noChangeAspect="1" noChangeArrowheads="1"/>
          </p:cNvPicPr>
          <p:nvPr/>
        </p:nvPicPr>
        <p:blipFill>
          <a:blip r:embed="rId3" cstate="print"/>
          <a:srcRect/>
          <a:stretch>
            <a:fillRect/>
          </a:stretch>
        </p:blipFill>
        <p:spPr bwMode="auto">
          <a:xfrm>
            <a:off x="6096000" y="1219200"/>
            <a:ext cx="2871787" cy="3103283"/>
          </a:xfrm>
          <a:prstGeom prst="rect">
            <a:avLst/>
          </a:prstGeom>
          <a:noFill/>
          <a:ln w="9525">
            <a:noFill/>
            <a:miter lim="800000"/>
            <a:headEnd/>
            <a:tailEnd/>
          </a:ln>
        </p:spPr>
      </p:pic>
      <p:sp>
        <p:nvSpPr>
          <p:cNvPr id="5" name="Rectangle 4"/>
          <p:cNvSpPr/>
          <p:nvPr/>
        </p:nvSpPr>
        <p:spPr>
          <a:xfrm>
            <a:off x="1295400" y="6488668"/>
            <a:ext cx="7930376" cy="369332"/>
          </a:xfrm>
          <a:prstGeom prst="rect">
            <a:avLst/>
          </a:prstGeom>
        </p:spPr>
        <p:txBody>
          <a:bodyPr wrap="none">
            <a:spAutoFit/>
          </a:bodyPr>
          <a:lstStyle/>
          <a:p>
            <a:r>
              <a:rPr lang="en-US" dirty="0" smtClean="0"/>
              <a:t>9 V, 3.75 V, 11.25 V 	             						</a:t>
            </a:r>
            <a:r>
              <a:rPr lang="en-US" dirty="0" smtClean="0">
                <a:solidFill>
                  <a:srgbClr val="FF0000"/>
                </a:solidFill>
              </a:rPr>
              <a:t>End</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Summary (11-15 Lectures)</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r>
              <a:rPr lang="en-US" sz="2200" dirty="0" smtClean="0"/>
              <a:t>A series-parallel circuit is a combination of both series and parallel current paths. </a:t>
            </a:r>
          </a:p>
          <a:p>
            <a:r>
              <a:rPr lang="en-US" sz="2200" dirty="0" smtClean="0"/>
              <a:t>To determine total resistance in a series-parallel circuit, identify the series and parallel relationships, and then apply the formulas for series resistance and parallel resistance.</a:t>
            </a:r>
          </a:p>
          <a:p>
            <a:r>
              <a:rPr lang="en-US" sz="2200" dirty="0" smtClean="0"/>
              <a:t>To find the total current, apply Ohm's law and divide the total voltage by the total resistance. </a:t>
            </a:r>
          </a:p>
          <a:p>
            <a:r>
              <a:rPr lang="en-US" sz="2200" dirty="0" smtClean="0"/>
              <a:t>To determine branch currents, apply the current-divider formula, Kirchhoff's current law, or Ohm's law. Consider each circuit problem individually to determine the most appropriate method.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Summary</a:t>
            </a:r>
            <a:endParaRPr lang="en-US" sz="3600" b="1" dirty="0">
              <a:solidFill>
                <a:schemeClr val="tx2"/>
              </a:solidFill>
            </a:endParaRPr>
          </a:p>
        </p:txBody>
      </p:sp>
      <p:sp>
        <p:nvSpPr>
          <p:cNvPr id="3" name="Content Placeholder 2"/>
          <p:cNvSpPr>
            <a:spLocks noGrp="1"/>
          </p:cNvSpPr>
          <p:nvPr>
            <p:ph idx="1"/>
          </p:nvPr>
        </p:nvSpPr>
        <p:spPr/>
        <p:txBody>
          <a:bodyPr>
            <a:noAutofit/>
          </a:bodyPr>
          <a:lstStyle/>
          <a:p>
            <a:r>
              <a:rPr lang="en-US" sz="2200" dirty="0" smtClean="0"/>
              <a:t>To determine voltage drops across any portion of a series-parallel circuit, use the voltage-divider formula, Kirchhoff's voltage law, or Ohm's law. Consider each circuit problem individually to determine the most appropriate method. </a:t>
            </a:r>
          </a:p>
          <a:p>
            <a:r>
              <a:rPr lang="en-US" sz="2200" dirty="0" smtClean="0"/>
              <a:t>When a load resistor is connected across a voltage-divider output, the output voltage decreases. </a:t>
            </a:r>
          </a:p>
          <a:p>
            <a:r>
              <a:rPr lang="en-US" sz="2200" dirty="0" smtClean="0"/>
              <a:t>The load resistor should be large compared to the resistance across which it is connected, in order that the loading effect may be minimized. </a:t>
            </a:r>
          </a:p>
          <a:p>
            <a:r>
              <a:rPr lang="en-US" sz="2200" dirty="0" smtClean="0"/>
              <a:t>To find total resistance of a ladder network, start at the point farthest from the source and reduce the resistance in steps. </a:t>
            </a:r>
          </a:p>
          <a:p>
            <a:endParaRPr lang="en-US" sz="2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Summary</a:t>
            </a:r>
            <a:endParaRPr lang="en-US" sz="3600" b="1" dirty="0">
              <a:solidFill>
                <a:schemeClr val="tx2"/>
              </a:solidFill>
            </a:endParaRPr>
          </a:p>
        </p:txBody>
      </p:sp>
      <p:sp>
        <p:nvSpPr>
          <p:cNvPr id="3" name="Content Placeholder 2"/>
          <p:cNvSpPr>
            <a:spLocks noGrp="1"/>
          </p:cNvSpPr>
          <p:nvPr>
            <p:ph idx="1"/>
          </p:nvPr>
        </p:nvSpPr>
        <p:spPr/>
        <p:txBody>
          <a:bodyPr>
            <a:noAutofit/>
          </a:bodyPr>
          <a:lstStyle/>
          <a:p>
            <a:r>
              <a:rPr lang="en-US" sz="2200" dirty="0" smtClean="0"/>
              <a:t>Opens and shorts are typical circuit faults. </a:t>
            </a:r>
          </a:p>
          <a:p>
            <a:r>
              <a:rPr lang="en-US" sz="2200" dirty="0" smtClean="0"/>
              <a:t>Resistors normally open when they burn out. </a:t>
            </a:r>
          </a:p>
          <a:p>
            <a:r>
              <a:rPr lang="en-US" sz="2200" b="1" dirty="0" smtClean="0"/>
              <a:t>Bleeder current</a:t>
            </a:r>
            <a:r>
              <a:rPr lang="en-US" sz="2200" dirty="0" smtClean="0"/>
              <a:t>: The current left after the total load current is subtracted from the total current into the circuit. </a:t>
            </a:r>
          </a:p>
          <a:p>
            <a:endParaRPr lang="en-US" sz="2200" dirty="0" smtClean="0"/>
          </a:p>
          <a:p>
            <a:endParaRPr lang="en-US" sz="2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tx2"/>
                </a:solidFill>
              </a:rPr>
              <a:t/>
            </a:r>
            <a:br>
              <a:rPr lang="en-US" sz="4000" b="1" dirty="0" smtClean="0">
                <a:solidFill>
                  <a:schemeClr val="tx2"/>
                </a:solidFill>
              </a:rPr>
            </a:br>
            <a:r>
              <a:rPr lang="en-US" sz="4000" b="1" dirty="0" smtClean="0">
                <a:solidFill>
                  <a:schemeClr val="tx2"/>
                </a:solidFill>
              </a:rPr>
              <a:t>CIRCUIT </a:t>
            </a:r>
            <a:r>
              <a:rPr lang="en-US" sz="4000" b="1" dirty="0" smtClean="0">
                <a:solidFill>
                  <a:schemeClr val="tx2"/>
                </a:solidFill>
              </a:rPr>
              <a:t>THEOREMS AND CONVERSIONS </a:t>
            </a:r>
            <a:r>
              <a:rPr lang="en-US" sz="3600" b="1" dirty="0" smtClean="0">
                <a:solidFill>
                  <a:schemeClr val="tx2"/>
                </a:solidFill>
              </a:rPr>
              <a:t/>
            </a:r>
            <a:br>
              <a:rPr lang="en-US" sz="3600" b="1" dirty="0" smtClean="0">
                <a:solidFill>
                  <a:schemeClr val="tx2"/>
                </a:solidFill>
              </a:rPr>
            </a:b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a:t>
            </a:r>
            <a:r>
              <a:rPr lang="en-US" sz="2400" dirty="0" smtClean="0"/>
              <a:t>Till now, </a:t>
            </a:r>
            <a:r>
              <a:rPr lang="en-US" sz="2400" dirty="0" smtClean="0"/>
              <a:t>we have analyzed various types of circuits using Ohm's law and Kirchhoff's laws. Some types of circuits are difficult to analyze using only those basic laws and require additional methods in order to simplify the analysis. </a:t>
            </a:r>
          </a:p>
          <a:p>
            <a:pPr algn="just">
              <a:buNone/>
            </a:pPr>
            <a:endParaRPr lang="en-US" sz="2400" dirty="0" smtClean="0"/>
          </a:p>
          <a:p>
            <a:pPr algn="just">
              <a:buNone/>
            </a:pPr>
            <a:r>
              <a:rPr lang="en-US" sz="2400" dirty="0" smtClean="0"/>
              <a:t>	The theorems and conversions in this lecture make analysis easier for certain types of circuits. These methods do not replace Ohm's law and Kirchhoff's laws, but they are normally used in conjunction with the laws in certain situations.</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CIRCUIT THEOREMS AND CONVERSIONS </a:t>
            </a:r>
            <a:br>
              <a:rPr lang="en-US" sz="3600" b="1" dirty="0" smtClean="0">
                <a:solidFill>
                  <a:schemeClr val="tx2"/>
                </a:solidFill>
              </a:rPr>
            </a:br>
            <a:endParaRPr lang="en-US" sz="3600" b="1" dirty="0">
              <a:solidFill>
                <a:schemeClr val="tx2"/>
              </a:solidFill>
            </a:endParaRPr>
          </a:p>
        </p:txBody>
      </p:sp>
      <p:sp>
        <p:nvSpPr>
          <p:cNvPr id="5" name="Content Placeholder 4"/>
          <p:cNvSpPr>
            <a:spLocks noGrp="1"/>
          </p:cNvSpPr>
          <p:nvPr>
            <p:ph idx="1"/>
          </p:nvPr>
        </p:nvSpPr>
        <p:spPr/>
        <p:txBody>
          <a:bodyPr>
            <a:noAutofit/>
          </a:bodyPr>
          <a:lstStyle/>
          <a:p>
            <a:r>
              <a:rPr lang="en-US" sz="2400" dirty="0" smtClean="0"/>
              <a:t>The DC Voltage Source </a:t>
            </a:r>
          </a:p>
          <a:p>
            <a:r>
              <a:rPr lang="en-US" sz="2400" dirty="0" smtClean="0"/>
              <a:t>The Current Source </a:t>
            </a:r>
          </a:p>
          <a:p>
            <a:r>
              <a:rPr lang="en-US" sz="2400" dirty="0" smtClean="0"/>
              <a:t>Source Conversions </a:t>
            </a:r>
          </a:p>
          <a:p>
            <a:r>
              <a:rPr lang="en-US" sz="2400" dirty="0" smtClean="0"/>
              <a:t>The Superposition Theorem </a:t>
            </a:r>
          </a:p>
          <a:p>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DC VOLTAGE SOURCE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1800" dirty="0" smtClean="0"/>
              <a:t>	</a:t>
            </a:r>
            <a:r>
              <a:rPr lang="en-US" sz="2000" dirty="0" smtClean="0"/>
              <a:t>The DC voltage source is one of the principal types of energy source in electronic applications, so it is important to understand its characteristics. The dc voltage source ideally provides constant voltage to a load even when the load resistance varies. The ideal voltage source has an internal resistance of zero. Rs=0</a:t>
            </a:r>
            <a:r>
              <a:rPr lang="el-GR" sz="2000" dirty="0" smtClean="0"/>
              <a:t>Ω</a:t>
            </a:r>
            <a:r>
              <a:rPr lang="en-US" sz="2000" dirty="0" smtClean="0"/>
              <a:t> </a:t>
            </a:r>
            <a:endParaRPr lang="en-US" sz="1800" dirty="0" smtClean="0"/>
          </a:p>
          <a:p>
            <a:pPr algn="just"/>
            <a:endParaRPr lang="en-US" sz="1800" dirty="0"/>
          </a:p>
        </p:txBody>
      </p:sp>
      <p:pic>
        <p:nvPicPr>
          <p:cNvPr id="1026" name="Picture 2"/>
          <p:cNvPicPr>
            <a:picLocks noChangeAspect="1" noChangeArrowheads="1"/>
          </p:cNvPicPr>
          <p:nvPr/>
        </p:nvPicPr>
        <p:blipFill>
          <a:blip r:embed="rId3" cstate="print"/>
          <a:srcRect/>
          <a:stretch>
            <a:fillRect/>
          </a:stretch>
        </p:blipFill>
        <p:spPr bwMode="auto">
          <a:xfrm>
            <a:off x="2819400" y="3581400"/>
            <a:ext cx="3448050" cy="1816309"/>
          </a:xfrm>
          <a:prstGeom prst="rect">
            <a:avLst/>
          </a:prstGeom>
          <a:noFill/>
          <a:ln w="9525">
            <a:noFill/>
            <a:miter lim="800000"/>
            <a:headEnd/>
            <a:tailEnd/>
          </a:ln>
        </p:spPr>
      </p:pic>
      <p:sp>
        <p:nvSpPr>
          <p:cNvPr id="5" name="Rectangle 4"/>
          <p:cNvSpPr/>
          <p:nvPr/>
        </p:nvSpPr>
        <p:spPr>
          <a:xfrm>
            <a:off x="3429000" y="5486400"/>
            <a:ext cx="2492542" cy="369332"/>
          </a:xfrm>
          <a:prstGeom prst="rect">
            <a:avLst/>
          </a:prstGeom>
        </p:spPr>
        <p:txBody>
          <a:bodyPr wrap="none">
            <a:spAutoFit/>
          </a:bodyPr>
          <a:lstStyle/>
          <a:p>
            <a:r>
              <a:rPr lang="en-US" b="1" i="1" dirty="0" smtClean="0"/>
              <a:t>Ideal dc voltage source. </a:t>
            </a:r>
            <a:endParaRPr lang="en-US" b="1" i="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DC VOLTAGE SOURCE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000" dirty="0" smtClean="0"/>
              <a:t>	All voltage sources have some inherent internal resistance as a result of their physical and/or chemical makeup, which can be represented by a resistor in series with an ideal source, </a:t>
            </a:r>
            <a:endParaRPr lang="en-US" sz="2000" dirty="0"/>
          </a:p>
        </p:txBody>
      </p:sp>
      <p:pic>
        <p:nvPicPr>
          <p:cNvPr id="2050" name="Picture 2"/>
          <p:cNvPicPr>
            <a:picLocks noChangeAspect="1" noChangeArrowheads="1"/>
          </p:cNvPicPr>
          <p:nvPr/>
        </p:nvPicPr>
        <p:blipFill>
          <a:blip r:embed="rId3" cstate="print"/>
          <a:srcRect/>
          <a:stretch>
            <a:fillRect/>
          </a:stretch>
        </p:blipFill>
        <p:spPr bwMode="auto">
          <a:xfrm>
            <a:off x="2819400" y="2971800"/>
            <a:ext cx="3614885" cy="2128409"/>
          </a:xfrm>
          <a:prstGeom prst="rect">
            <a:avLst/>
          </a:prstGeom>
          <a:noFill/>
          <a:ln w="9525">
            <a:noFill/>
            <a:miter lim="800000"/>
            <a:headEnd/>
            <a:tailEnd/>
          </a:ln>
        </p:spPr>
      </p:pic>
      <p:sp>
        <p:nvSpPr>
          <p:cNvPr id="5" name="Rectangle 4"/>
          <p:cNvSpPr/>
          <p:nvPr/>
        </p:nvSpPr>
        <p:spPr>
          <a:xfrm>
            <a:off x="3352800" y="5257800"/>
            <a:ext cx="2577309" cy="369332"/>
          </a:xfrm>
          <a:prstGeom prst="rect">
            <a:avLst/>
          </a:prstGeom>
        </p:spPr>
        <p:txBody>
          <a:bodyPr wrap="none">
            <a:spAutoFit/>
          </a:bodyPr>
          <a:lstStyle/>
          <a:p>
            <a:r>
              <a:rPr lang="en-US" b="1" i="1" dirty="0" smtClean="0"/>
              <a:t>Practical voltage source. </a:t>
            </a:r>
            <a:endParaRPr lang="en-US" b="1"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Example</a:t>
            </a:r>
            <a:br>
              <a:rPr lang="en-US" sz="1800" b="1" dirty="0" smtClean="0"/>
            </a:br>
            <a:r>
              <a:rPr lang="en-US" sz="1800" b="1" dirty="0" smtClean="0"/>
              <a:t>	</a:t>
            </a:r>
            <a:r>
              <a:rPr lang="en-US" sz="1800" dirty="0" smtClean="0"/>
              <a:t>Calculate the voltage output of the source in the following Figure for the 	following 	values of R L : 100</a:t>
            </a:r>
            <a:r>
              <a:rPr lang="el-GR" sz="1800" dirty="0" smtClean="0"/>
              <a:t>Ω</a:t>
            </a:r>
            <a:r>
              <a:rPr lang="en-US" sz="1800" dirty="0" smtClean="0"/>
              <a:t>, 560</a:t>
            </a:r>
            <a:r>
              <a:rPr lang="el-GR" sz="1800" dirty="0" smtClean="0"/>
              <a:t>Ω</a:t>
            </a:r>
            <a:r>
              <a:rPr lang="en-US" sz="1800" dirty="0" smtClean="0"/>
              <a:t>, and 1K</a:t>
            </a:r>
            <a:r>
              <a:rPr lang="el-GR" sz="1800" dirty="0" smtClean="0"/>
              <a:t>Ω</a:t>
            </a:r>
            <a:r>
              <a:rPr lang="en-US" sz="1800" dirty="0" smtClean="0"/>
              <a:t>.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cstate="print"/>
          <a:srcRect/>
          <a:stretch>
            <a:fillRect/>
          </a:stretch>
        </p:blipFill>
        <p:spPr bwMode="auto">
          <a:xfrm>
            <a:off x="6643604" y="1295400"/>
            <a:ext cx="2247984" cy="1530350"/>
          </a:xfrm>
          <a:prstGeom prst="rect">
            <a:avLst/>
          </a:prstGeom>
          <a:noFill/>
          <a:ln w="9525">
            <a:noFill/>
            <a:miter lim="800000"/>
            <a:headEnd/>
            <a:tailEnd/>
          </a:ln>
        </p:spPr>
      </p:pic>
      <p:sp>
        <p:nvSpPr>
          <p:cNvPr id="5" name="Rectangle 4"/>
          <p:cNvSpPr/>
          <p:nvPr/>
        </p:nvSpPr>
        <p:spPr>
          <a:xfrm>
            <a:off x="0" y="6488668"/>
            <a:ext cx="2325188" cy="369332"/>
          </a:xfrm>
          <a:prstGeom prst="rect">
            <a:avLst/>
          </a:prstGeom>
        </p:spPr>
        <p:txBody>
          <a:bodyPr wrap="none">
            <a:spAutoFit/>
          </a:bodyPr>
          <a:lstStyle/>
          <a:p>
            <a:r>
              <a:rPr lang="en-US" dirty="0" smtClean="0"/>
              <a:t>90.9 V, 98.2 V , 99.0 V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CURRENT SOURCE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000" dirty="0" smtClean="0"/>
              <a:t>	The current source is another type of energy source that ideally provides a constant current to a load even when the resistance of the load varies. The ideal current source has an infinitely large internal parallel resistance. </a:t>
            </a:r>
          </a:p>
          <a:p>
            <a:pPr>
              <a:buNone/>
            </a:pPr>
            <a:endParaRPr lang="en-US" sz="2000" dirty="0" smtClean="0"/>
          </a:p>
          <a:p>
            <a:endParaRPr lang="en-US" sz="2000" dirty="0"/>
          </a:p>
        </p:txBody>
      </p:sp>
      <p:pic>
        <p:nvPicPr>
          <p:cNvPr id="3074" name="Picture 2"/>
          <p:cNvPicPr>
            <a:picLocks noChangeAspect="1" noChangeArrowheads="1"/>
          </p:cNvPicPr>
          <p:nvPr/>
        </p:nvPicPr>
        <p:blipFill>
          <a:blip r:embed="rId3" cstate="print"/>
          <a:srcRect/>
          <a:stretch>
            <a:fillRect/>
          </a:stretch>
        </p:blipFill>
        <p:spPr bwMode="auto">
          <a:xfrm>
            <a:off x="2819400" y="2952008"/>
            <a:ext cx="3130550" cy="1829542"/>
          </a:xfrm>
          <a:prstGeom prst="rect">
            <a:avLst/>
          </a:prstGeom>
          <a:noFill/>
          <a:ln w="9525">
            <a:noFill/>
            <a:miter lim="800000"/>
            <a:headEnd/>
            <a:tailEnd/>
          </a:ln>
        </p:spPr>
      </p:pic>
      <p:sp>
        <p:nvSpPr>
          <p:cNvPr id="5" name="Rectangle 4"/>
          <p:cNvSpPr/>
          <p:nvPr/>
        </p:nvSpPr>
        <p:spPr>
          <a:xfrm>
            <a:off x="3429000" y="4876800"/>
            <a:ext cx="2199705" cy="369332"/>
          </a:xfrm>
          <a:prstGeom prst="rect">
            <a:avLst/>
          </a:prstGeom>
        </p:spPr>
        <p:txBody>
          <a:bodyPr wrap="none">
            <a:spAutoFit/>
          </a:bodyPr>
          <a:lstStyle/>
          <a:p>
            <a:r>
              <a:rPr lang="en-US" b="1" i="1" dirty="0" smtClean="0"/>
              <a:t>Ideal current source. </a:t>
            </a:r>
            <a:endParaRPr lang="en-US" b="1"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CURRENT SOURCE </a:t>
            </a:r>
            <a:endParaRPr lang="en-US" sz="3600" b="1" dirty="0">
              <a:solidFill>
                <a:schemeClr val="tx2"/>
              </a:solidFill>
            </a:endParaRPr>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3048000" y="3810000"/>
            <a:ext cx="3016214" cy="1682750"/>
          </a:xfrm>
          <a:prstGeom prst="rect">
            <a:avLst/>
          </a:prstGeom>
          <a:noFill/>
          <a:ln w="9525">
            <a:noFill/>
            <a:miter lim="800000"/>
            <a:headEnd/>
            <a:tailEnd/>
          </a:ln>
        </p:spPr>
      </p:pic>
      <p:sp>
        <p:nvSpPr>
          <p:cNvPr id="5" name="Rectangle 4"/>
          <p:cNvSpPr/>
          <p:nvPr/>
        </p:nvSpPr>
        <p:spPr>
          <a:xfrm>
            <a:off x="2819400" y="5486400"/>
            <a:ext cx="3494931" cy="369332"/>
          </a:xfrm>
          <a:prstGeom prst="rect">
            <a:avLst/>
          </a:prstGeom>
        </p:spPr>
        <p:txBody>
          <a:bodyPr wrap="none">
            <a:spAutoFit/>
          </a:bodyPr>
          <a:lstStyle/>
          <a:p>
            <a:r>
              <a:rPr lang="en-US" b="1" i="1" dirty="0" smtClean="0"/>
              <a:t>Practical current source with load. </a:t>
            </a:r>
            <a:endParaRPr lang="en-US" b="1"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Example</a:t>
            </a:r>
            <a:br>
              <a:rPr lang="en-US" sz="1800" b="1" dirty="0" smtClean="0"/>
            </a:br>
            <a:r>
              <a:rPr lang="en-US" sz="1800" b="1" dirty="0" smtClean="0"/>
              <a:t>	</a:t>
            </a:r>
            <a:r>
              <a:rPr lang="en-US" sz="1800" dirty="0" smtClean="0"/>
              <a:t>Calculate the load current (IL) in the following Figure for the following values 	of R L : </a:t>
            </a:r>
            <a:r>
              <a:rPr lang="el-GR" sz="1800" dirty="0" smtClean="0"/>
              <a:t>100Ω,, 560Ω, </a:t>
            </a:r>
            <a:r>
              <a:rPr lang="en-US" sz="1800" dirty="0" smtClean="0"/>
              <a:t>and 1K</a:t>
            </a:r>
            <a:r>
              <a:rPr lang="el-GR" sz="1800" dirty="0" smtClean="0"/>
              <a:t>Ω. </a:t>
            </a:r>
            <a:r>
              <a:rPr lang="en-US" sz="1800" dirty="0" smtClean="0"/>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5625600" y="1371600"/>
            <a:ext cx="3094537" cy="1514475"/>
          </a:xfrm>
          <a:prstGeom prst="rect">
            <a:avLst/>
          </a:prstGeom>
          <a:noFill/>
          <a:ln w="9525">
            <a:noFill/>
            <a:miter lim="800000"/>
            <a:headEnd/>
            <a:tailEnd/>
          </a:ln>
        </p:spPr>
      </p:pic>
      <p:sp>
        <p:nvSpPr>
          <p:cNvPr id="5" name="Rectangle 4"/>
          <p:cNvSpPr/>
          <p:nvPr/>
        </p:nvSpPr>
        <p:spPr>
          <a:xfrm>
            <a:off x="0" y="6488668"/>
            <a:ext cx="2624501" cy="369332"/>
          </a:xfrm>
          <a:prstGeom prst="rect">
            <a:avLst/>
          </a:prstGeom>
        </p:spPr>
        <p:txBody>
          <a:bodyPr wrap="none">
            <a:spAutoFit/>
          </a:bodyPr>
          <a:lstStyle/>
          <a:p>
            <a:r>
              <a:rPr lang="en-US" dirty="0" smtClean="0"/>
              <a:t>990 mA, 947mA , 909 mA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SOURCE CONVERSIONS </a:t>
            </a:r>
            <a:endParaRPr lang="en-US" sz="3600" b="1" dirty="0">
              <a:solidFill>
                <a:schemeClr val="tx2"/>
              </a:solidFill>
            </a:endParaRPr>
          </a:p>
        </p:txBody>
      </p:sp>
      <p:sp>
        <p:nvSpPr>
          <p:cNvPr id="3" name="Content Placeholder 2"/>
          <p:cNvSpPr>
            <a:spLocks noGrp="1"/>
          </p:cNvSpPr>
          <p:nvPr>
            <p:ph idx="1"/>
          </p:nvPr>
        </p:nvSpPr>
        <p:spPr>
          <a:xfrm>
            <a:off x="457200" y="1295400"/>
            <a:ext cx="8229600" cy="4525963"/>
          </a:xfrm>
        </p:spPr>
        <p:txBody>
          <a:bodyPr>
            <a:normAutofit/>
          </a:bodyPr>
          <a:lstStyle/>
          <a:p>
            <a:pPr>
              <a:buNone/>
            </a:pPr>
            <a:r>
              <a:rPr lang="en-US" sz="2000" dirty="0" smtClean="0"/>
              <a:t>	In circuit analysis, it is sometimes useful to convert a voltage source to an equivalent current source, or vice versa. </a:t>
            </a:r>
          </a:p>
          <a:p>
            <a:pPr>
              <a:buNone/>
            </a:pPr>
            <a:r>
              <a:rPr lang="en-US" sz="2400" b="1" u="sng" dirty="0" smtClean="0"/>
              <a:t>Converting a Voltage Source to a Current Source </a:t>
            </a:r>
          </a:p>
          <a:p>
            <a:pPr>
              <a:buNone/>
            </a:pP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SOURCE CONVERSIONS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000" dirty="0" smtClean="0"/>
              <a:t>	</a:t>
            </a:r>
            <a:r>
              <a:rPr lang="en-US" sz="2400" b="1" u="sng" dirty="0" smtClean="0"/>
              <a:t>Terminal equivalency</a:t>
            </a:r>
            <a:endParaRPr lang="en-US" sz="2000" b="1" u="sng" dirty="0" smtClean="0"/>
          </a:p>
          <a:p>
            <a:pPr algn="just">
              <a:buNone/>
            </a:pPr>
            <a:r>
              <a:rPr lang="en-US" sz="2000" dirty="0" smtClean="0"/>
              <a:t>	Equivalency of two sources means that for any given load resistance connected to the two sources, the same load voltage and load current are produced by both sources. This concept is called Terminal equivalency.</a:t>
            </a:r>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pPr algn="l"/>
            <a:r>
              <a:rPr lang="en-US" sz="1800" b="1" dirty="0" smtClean="0"/>
              <a:t>Example</a:t>
            </a:r>
            <a:r>
              <a:rPr lang="en-US" sz="1800" dirty="0" smtClean="0"/>
              <a:t/>
            </a:r>
            <a:br>
              <a:rPr lang="en-US" sz="1800" dirty="0" smtClean="0"/>
            </a:br>
            <a:r>
              <a:rPr lang="en-US" sz="1800" dirty="0" smtClean="0"/>
              <a:t>	Convert the voltage source in the Figure to an equivalent current source and 	show the equivalent circuit.</a:t>
            </a:r>
            <a:endParaRPr lang="en-US" sz="1800"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6477000" y="1046134"/>
            <a:ext cx="2236787" cy="1684366"/>
          </a:xfrm>
          <a:prstGeom prst="rect">
            <a:avLst/>
          </a:prstGeom>
          <a:noFill/>
          <a:ln w="9525">
            <a:noFill/>
            <a:miter lim="800000"/>
            <a:headEnd/>
            <a:tailEnd/>
          </a:ln>
        </p:spPr>
      </p:pic>
      <p:sp>
        <p:nvSpPr>
          <p:cNvPr id="5" name="Rectangle 4"/>
          <p:cNvSpPr/>
          <p:nvPr/>
        </p:nvSpPr>
        <p:spPr>
          <a:xfrm>
            <a:off x="8077200" y="6488668"/>
            <a:ext cx="720069" cy="369332"/>
          </a:xfrm>
          <a:prstGeom prst="rect">
            <a:avLst/>
          </a:prstGeom>
        </p:spPr>
        <p:txBody>
          <a:bodyPr wrap="none">
            <a:spAutoFit/>
          </a:bodyPr>
          <a:lstStyle/>
          <a:p>
            <a:r>
              <a:rPr lang="en-US" dirty="0" smtClean="0"/>
              <a:t>2.I3A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u="sng" dirty="0" smtClean="0"/>
              <a:t>Converting a Current Source to a Voltage Source </a:t>
            </a:r>
            <a:br>
              <a:rPr lang="en-US" sz="2400" b="1" u="sng" dirty="0" smtClean="0"/>
            </a:br>
            <a:endParaRPr lang="en-US" sz="2400" b="1" u="sng" dirty="0"/>
          </a:p>
        </p:txBody>
      </p:sp>
      <p:sp>
        <p:nvSpPr>
          <p:cNvPr id="3" name="Content Placeholder 2"/>
          <p:cNvSpPr>
            <a:spLocks noGrp="1"/>
          </p:cNvSpPr>
          <p:nvPr>
            <p:ph idx="1"/>
          </p:nvPr>
        </p:nvSpPr>
        <p:spPr>
          <a:xfrm>
            <a:off x="457200" y="1219200"/>
            <a:ext cx="8229600" cy="4525963"/>
          </a:xfrm>
        </p:spPr>
        <p:txBody>
          <a:bodyPr/>
          <a:lstStyle/>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Example</a:t>
            </a:r>
            <a:br>
              <a:rPr lang="en-US" sz="1800" b="1" dirty="0" smtClean="0"/>
            </a:br>
            <a:r>
              <a:rPr lang="en-US" sz="1800" b="1" dirty="0" smtClean="0"/>
              <a:t>	</a:t>
            </a:r>
            <a:r>
              <a:rPr lang="en-US" sz="1800" dirty="0" smtClean="0"/>
              <a:t>Convert the current source in the Figure to an equivalent voltage source 	and show the equivalent circuit.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a:stretch>
            <a:fillRect/>
          </a:stretch>
        </p:blipFill>
        <p:spPr bwMode="auto">
          <a:xfrm>
            <a:off x="6096000" y="1213208"/>
            <a:ext cx="2609850" cy="1539518"/>
          </a:xfrm>
          <a:prstGeom prst="rect">
            <a:avLst/>
          </a:prstGeom>
          <a:noFill/>
          <a:ln w="9525">
            <a:noFill/>
            <a:miter lim="800000"/>
            <a:headEnd/>
            <a:tailEnd/>
          </a:ln>
        </p:spPr>
      </p:pic>
      <p:sp>
        <p:nvSpPr>
          <p:cNvPr id="5" name="Rectangle 4"/>
          <p:cNvSpPr/>
          <p:nvPr/>
        </p:nvSpPr>
        <p:spPr>
          <a:xfrm>
            <a:off x="0" y="6488668"/>
            <a:ext cx="576183" cy="369332"/>
          </a:xfrm>
          <a:prstGeom prst="rect">
            <a:avLst/>
          </a:prstGeom>
        </p:spPr>
        <p:txBody>
          <a:bodyPr wrap="none">
            <a:spAutoFit/>
          </a:bodyPr>
          <a:lstStyle/>
          <a:p>
            <a:r>
              <a:rPr lang="en-US" dirty="0" smtClean="0"/>
              <a:t>IOV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THE SUPERPOSITION THEOREM </a:t>
            </a:r>
            <a:br>
              <a:rPr lang="en-US" sz="3600" b="1" dirty="0" smtClean="0">
                <a:solidFill>
                  <a:schemeClr val="tx2"/>
                </a:solidFill>
              </a:rPr>
            </a:br>
            <a:endParaRPr lang="en-US" sz="3600" b="1" dirty="0">
              <a:solidFill>
                <a:schemeClr val="tx2"/>
              </a:solidFill>
            </a:endParaRPr>
          </a:p>
        </p:txBody>
      </p:sp>
      <p:sp>
        <p:nvSpPr>
          <p:cNvPr id="3" name="Content Placeholder 2"/>
          <p:cNvSpPr>
            <a:spLocks noGrp="1"/>
          </p:cNvSpPr>
          <p:nvPr>
            <p:ph idx="1"/>
          </p:nvPr>
        </p:nvSpPr>
        <p:spPr/>
        <p:txBody>
          <a:bodyPr>
            <a:normAutofit lnSpcReduction="10000"/>
          </a:bodyPr>
          <a:lstStyle/>
          <a:p>
            <a:pPr algn="just"/>
            <a:r>
              <a:rPr lang="en-US" sz="1800" dirty="0" smtClean="0"/>
              <a:t>	</a:t>
            </a:r>
            <a:r>
              <a:rPr lang="en-US" sz="2000" dirty="0" smtClean="0"/>
              <a:t>Some circuits require more than one voltage or current source. For example, most amplifiers operate with two voltage sources: an ac and a dc source. Additionally, some amplifiers require both a positive and a negative dc voltage source for proper operation. When multiple sources are used in a circuit, the superposition theorem provides a method for analysis. </a:t>
            </a:r>
          </a:p>
          <a:p>
            <a:pPr algn="just"/>
            <a:endParaRPr lang="en-US" sz="2000" dirty="0" smtClean="0"/>
          </a:p>
          <a:p>
            <a:pPr algn="just"/>
            <a:r>
              <a:rPr lang="en-US" sz="2000" dirty="0" smtClean="0"/>
              <a:t>	The superposition method is a way to determine currents in a circuit with multiple sources by leaving one source at a time and replacing the other sources by their internal resistances. </a:t>
            </a:r>
          </a:p>
          <a:p>
            <a:pPr algn="just"/>
            <a:endParaRPr lang="en-US" sz="2000" dirty="0" smtClean="0"/>
          </a:p>
          <a:p>
            <a:pPr algn="just"/>
            <a:r>
              <a:rPr lang="en-US" sz="2000" dirty="0" smtClean="0"/>
              <a:t>	Recall that an ideal voltage source has a zero internal resistance and an ideal current source has infinite internal resistance. </a:t>
            </a:r>
            <a:r>
              <a:rPr lang="en-US" sz="2000" dirty="0" smtClean="0">
                <a:solidFill>
                  <a:srgbClr val="FF0000"/>
                </a:solidFill>
              </a:rPr>
              <a:t>All sources will be treated as ideal in order to simplify the coverage. </a:t>
            </a:r>
          </a:p>
          <a:p>
            <a:pPr algn="just">
              <a:buNone/>
            </a:pPr>
            <a:endParaRPr lang="en-US" sz="2000" dirty="0" smtClean="0"/>
          </a:p>
          <a:p>
            <a:pPr algn="just">
              <a:buNone/>
            </a:pPr>
            <a:endParaRPr lang="en-US" sz="1800" dirty="0" smtClean="0"/>
          </a:p>
          <a:p>
            <a:endParaRPr lang="en-US"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SUPERPOSITION THEOREM</a:t>
            </a:r>
            <a:endParaRPr lang="en-US" sz="3600" b="1" dirty="0">
              <a:solidFill>
                <a:schemeClr val="tx2"/>
              </a:solidFill>
            </a:endParaRPr>
          </a:p>
        </p:txBody>
      </p:sp>
      <p:sp>
        <p:nvSpPr>
          <p:cNvPr id="3" name="Content Placeholder 2"/>
          <p:cNvSpPr>
            <a:spLocks noGrp="1"/>
          </p:cNvSpPr>
          <p:nvPr>
            <p:ph idx="1"/>
          </p:nvPr>
        </p:nvSpPr>
        <p:spPr/>
        <p:txBody>
          <a:bodyPr>
            <a:noAutofit/>
          </a:bodyPr>
          <a:lstStyle/>
          <a:p>
            <a:pPr>
              <a:buNone/>
            </a:pPr>
            <a:r>
              <a:rPr lang="en-US" sz="2000" b="1" i="1" dirty="0" smtClean="0"/>
              <a:t>	</a:t>
            </a:r>
            <a:r>
              <a:rPr lang="en-US" sz="2400" b="1" i="1" u="sng" dirty="0" smtClean="0"/>
              <a:t>A general statement of the superposition theorem</a:t>
            </a:r>
            <a:endParaRPr lang="en-US" sz="2000" b="1" i="1" u="sng" dirty="0" smtClean="0"/>
          </a:p>
          <a:p>
            <a:pPr>
              <a:buNone/>
            </a:pPr>
            <a:endParaRPr lang="en-US" sz="2000" b="1" i="1" dirty="0" smtClean="0"/>
          </a:p>
          <a:p>
            <a:pPr>
              <a:buNone/>
            </a:pPr>
            <a:r>
              <a:rPr lang="en-US" sz="2000" dirty="0" smtClean="0"/>
              <a:t>	‘’</a:t>
            </a:r>
            <a:r>
              <a:rPr lang="en-US" sz="2000" i="1" dirty="0" smtClean="0"/>
              <a:t>The current in any given branch of a multiple-source circuit can be found by determining the currents in that particular branch produced by each source acting alone, with all other sources replaced by their internal resistances. The total current in the branch is the algebraic sum of the individual currents in that branch.’’</a:t>
            </a:r>
            <a:endParaRPr lang="en-US" sz="20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SUPERPOSITION THEOREM</a:t>
            </a:r>
            <a:endParaRPr lang="en-US" sz="3600" b="1" dirty="0">
              <a:solidFill>
                <a:schemeClr val="tx2"/>
              </a:solidFill>
            </a:endParaRPr>
          </a:p>
        </p:txBody>
      </p:sp>
      <p:sp>
        <p:nvSpPr>
          <p:cNvPr id="3" name="Content Placeholder 2"/>
          <p:cNvSpPr>
            <a:spLocks noGrp="1"/>
          </p:cNvSpPr>
          <p:nvPr>
            <p:ph idx="1"/>
          </p:nvPr>
        </p:nvSpPr>
        <p:spPr>
          <a:xfrm>
            <a:off x="457200" y="1600200"/>
            <a:ext cx="8305800" cy="4525963"/>
          </a:xfrm>
        </p:spPr>
        <p:txBody>
          <a:bodyPr>
            <a:noAutofit/>
          </a:bodyPr>
          <a:lstStyle/>
          <a:p>
            <a:pPr>
              <a:buNone/>
            </a:pPr>
            <a:r>
              <a:rPr lang="en-US" sz="2000" b="1" i="1" dirty="0" smtClean="0"/>
              <a:t>The steps in applying the superposition method are as follows: </a:t>
            </a:r>
          </a:p>
          <a:p>
            <a:pPr>
              <a:buNone/>
            </a:pPr>
            <a:endParaRPr lang="en-US" sz="2000" dirty="0" smtClean="0"/>
          </a:p>
          <a:p>
            <a:pPr algn="just">
              <a:buNone/>
            </a:pPr>
            <a:r>
              <a:rPr lang="en-US" sz="2000" b="1" dirty="0" smtClean="0"/>
              <a:t>Step 1</a:t>
            </a:r>
            <a:r>
              <a:rPr lang="en-US" sz="2000" dirty="0" smtClean="0"/>
              <a:t>. 	Leave one voltage (or current) source at a time in the circuit and 	replace each of the other voltage (or current) sources with its 	internal 	resistance. For ideal sources a short represents zero internal 	resistance and an open represents infinite internal resistance. </a:t>
            </a:r>
          </a:p>
          <a:p>
            <a:pPr algn="just">
              <a:buNone/>
            </a:pPr>
            <a:endParaRPr lang="en-US" sz="2000" b="1" dirty="0" smtClean="0"/>
          </a:p>
          <a:p>
            <a:pPr algn="just">
              <a:buNone/>
            </a:pPr>
            <a:r>
              <a:rPr lang="en-US" sz="2000" b="1" dirty="0" smtClean="0"/>
              <a:t>Step 2</a:t>
            </a:r>
            <a:r>
              <a:rPr lang="en-US" sz="2000" dirty="0" smtClean="0"/>
              <a:t>.	 Determine the particular current (or voltage) that you want just as if 	there were only one source in the circuit. </a:t>
            </a:r>
          </a:p>
          <a:p>
            <a:pPr algn="just">
              <a:buNone/>
            </a:pPr>
            <a:endParaRPr lang="en-US" sz="2000" dirty="0" smtClean="0"/>
          </a:p>
          <a:p>
            <a:pPr algn="just">
              <a:buNone/>
            </a:pPr>
            <a:r>
              <a:rPr lang="en-US" sz="2000" b="1" dirty="0" smtClean="0"/>
              <a:t>Step 3</a:t>
            </a:r>
            <a:r>
              <a:rPr lang="en-US" sz="2000" dirty="0" smtClean="0"/>
              <a:t>. 	Take the next source in the circuit and repeat Steps 1 and 2. Do this 	for each source. </a:t>
            </a:r>
          </a:p>
          <a:p>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SUPERPOSITION THEOREM</a:t>
            </a:r>
            <a:endParaRPr lang="en-US" sz="3600" b="1" dirty="0">
              <a:solidFill>
                <a:schemeClr val="tx2"/>
              </a:solidFill>
            </a:endParaRPr>
          </a:p>
        </p:txBody>
      </p:sp>
      <p:sp>
        <p:nvSpPr>
          <p:cNvPr id="3" name="Content Placeholder 2"/>
          <p:cNvSpPr>
            <a:spLocks noGrp="1"/>
          </p:cNvSpPr>
          <p:nvPr>
            <p:ph idx="1"/>
          </p:nvPr>
        </p:nvSpPr>
        <p:spPr/>
        <p:txBody>
          <a:bodyPr>
            <a:noAutofit/>
          </a:bodyPr>
          <a:lstStyle/>
          <a:p>
            <a:pPr algn="just">
              <a:buNone/>
            </a:pPr>
            <a:r>
              <a:rPr lang="en-US" sz="2000" b="1" dirty="0" smtClean="0"/>
              <a:t>Step 4</a:t>
            </a:r>
            <a:r>
              <a:rPr lang="en-US" sz="2000" dirty="0" smtClean="0"/>
              <a:t>. 	To find the actual current in a given branch, algebraically sum the 	currents due to each individual source. (If the currents are in the 	same direction, they are added. If the currents are in opposite 	directions, they are subtracted with the direction of the resulting 	current the same as the larger of the original quantities.) Once you 	find the current, you can determine the voltage using Ohm's law </a:t>
            </a:r>
          </a:p>
          <a:p>
            <a:pPr algn="just"/>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dirty="0" smtClean="0"/>
              <a:t>The approach to superposition is demonstrated in the following Figure for a series-parallel circuit with two ideal voltage sources. </a:t>
            </a:r>
            <a:br>
              <a:rPr lang="en-US" sz="2000" dirty="0" smtClean="0"/>
            </a:br>
            <a:endParaRPr lang="en-US" sz="2000" dirty="0"/>
          </a:p>
        </p:txBody>
      </p:sp>
      <p:pic>
        <p:nvPicPr>
          <p:cNvPr id="4098" name="Picture 2"/>
          <p:cNvPicPr>
            <a:picLocks noChangeAspect="1" noChangeArrowheads="1"/>
          </p:cNvPicPr>
          <p:nvPr/>
        </p:nvPicPr>
        <p:blipFill>
          <a:blip r:embed="rId3" cstate="print"/>
          <a:srcRect/>
          <a:stretch>
            <a:fillRect/>
          </a:stretch>
        </p:blipFill>
        <p:spPr bwMode="auto">
          <a:xfrm>
            <a:off x="990600" y="1447800"/>
            <a:ext cx="3076713" cy="1719263"/>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876800" y="1447800"/>
            <a:ext cx="3863584" cy="1728787"/>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990600" y="3496586"/>
            <a:ext cx="3048000" cy="2251752"/>
          </a:xfrm>
          <a:prstGeom prst="rect">
            <a:avLst/>
          </a:prstGeom>
          <a:noFill/>
          <a:ln w="9525">
            <a:noFill/>
            <a:miter lim="800000"/>
            <a:headEnd/>
            <a:tailEnd/>
          </a:ln>
        </p:spPr>
      </p:pic>
      <p:pic>
        <p:nvPicPr>
          <p:cNvPr id="4101" name="Picture 5"/>
          <p:cNvPicPr>
            <a:picLocks noChangeAspect="1" noChangeArrowheads="1"/>
          </p:cNvPicPr>
          <p:nvPr/>
        </p:nvPicPr>
        <p:blipFill>
          <a:blip r:embed="rId6" cstate="print"/>
          <a:srcRect/>
          <a:stretch>
            <a:fillRect/>
          </a:stretch>
        </p:blipFill>
        <p:spPr bwMode="auto">
          <a:xfrm>
            <a:off x="4876800" y="3554372"/>
            <a:ext cx="3276600" cy="22018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572751" y="762000"/>
            <a:ext cx="4201917" cy="1981200"/>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5410199" y="762000"/>
            <a:ext cx="3170435" cy="1981200"/>
          </a:xfrm>
          <a:prstGeom prst="rect">
            <a:avLst/>
          </a:prstGeom>
          <a:noFill/>
          <a:ln w="9525">
            <a:noFill/>
            <a:miter lim="800000"/>
            <a:headEnd/>
            <a:tailEnd/>
          </a:ln>
        </p:spPr>
      </p:pic>
      <p:pic>
        <p:nvPicPr>
          <p:cNvPr id="5124" name="Picture 4"/>
          <p:cNvPicPr>
            <a:picLocks noChangeAspect="1" noChangeArrowheads="1"/>
          </p:cNvPicPr>
          <p:nvPr/>
        </p:nvPicPr>
        <p:blipFill>
          <a:blip r:embed="rId5" cstate="print"/>
          <a:srcRect/>
          <a:stretch>
            <a:fillRect/>
          </a:stretch>
        </p:blipFill>
        <p:spPr bwMode="auto">
          <a:xfrm>
            <a:off x="533400" y="3581400"/>
            <a:ext cx="3048000" cy="1995771"/>
          </a:xfrm>
          <a:prstGeom prst="rect">
            <a:avLst/>
          </a:prstGeom>
          <a:noFill/>
          <a:ln w="9525">
            <a:noFill/>
            <a:miter lim="800000"/>
            <a:headEnd/>
            <a:tailEnd/>
          </a:ln>
        </p:spPr>
      </p:pic>
      <p:pic>
        <p:nvPicPr>
          <p:cNvPr id="5125" name="Picture 5"/>
          <p:cNvPicPr>
            <a:picLocks noChangeAspect="1" noChangeArrowheads="1"/>
          </p:cNvPicPr>
          <p:nvPr/>
        </p:nvPicPr>
        <p:blipFill>
          <a:blip r:embed="rId6" cstate="print"/>
          <a:srcRect/>
          <a:stretch>
            <a:fillRect/>
          </a:stretch>
        </p:blipFill>
        <p:spPr bwMode="auto">
          <a:xfrm>
            <a:off x="5410200" y="3581400"/>
            <a:ext cx="3526869"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Example</a:t>
            </a:r>
            <a:br>
              <a:rPr lang="en-US" sz="1800" b="1" dirty="0" smtClean="0"/>
            </a:br>
            <a:r>
              <a:rPr lang="en-US" sz="1800" b="1" dirty="0" smtClean="0"/>
              <a:t>	</a:t>
            </a:r>
            <a:r>
              <a:rPr lang="en-US" sz="1800" dirty="0" smtClean="0"/>
              <a:t>Use the superposition theorem to find the current through R2.(Solved on 2 	slides)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cstate="print"/>
          <a:srcRect/>
          <a:stretch>
            <a:fillRect/>
          </a:stretch>
        </p:blipFill>
        <p:spPr bwMode="auto">
          <a:xfrm>
            <a:off x="5012918" y="1143000"/>
            <a:ext cx="3770719" cy="1676400"/>
          </a:xfrm>
          <a:prstGeom prst="rect">
            <a:avLst/>
          </a:prstGeom>
          <a:noFill/>
          <a:ln w="9525">
            <a:noFill/>
            <a:miter lim="800000"/>
            <a:headEnd/>
            <a:tailEnd/>
          </a:ln>
        </p:spPr>
      </p:pic>
      <p:sp>
        <p:nvSpPr>
          <p:cNvPr id="5" name="Rectangle 4"/>
          <p:cNvSpPr/>
          <p:nvPr/>
        </p:nvSpPr>
        <p:spPr>
          <a:xfrm>
            <a:off x="0" y="6211669"/>
            <a:ext cx="9214830" cy="923330"/>
          </a:xfrm>
          <a:prstGeom prst="rect">
            <a:avLst/>
          </a:prstGeom>
        </p:spPr>
        <p:txBody>
          <a:bodyPr wrap="none">
            <a:spAutoFit/>
          </a:bodyPr>
          <a:lstStyle/>
          <a:p>
            <a:r>
              <a:rPr lang="en-US" dirty="0" smtClean="0"/>
              <a:t>RT (S1)=150</a:t>
            </a:r>
            <a:r>
              <a:rPr lang="el-GR" dirty="0" smtClean="0"/>
              <a:t>Ω</a:t>
            </a:r>
            <a:r>
              <a:rPr lang="en-US" dirty="0" smtClean="0"/>
              <a:t>, IT(S1)=66.7mA, I2(S1) =33.3 mA     </a:t>
            </a:r>
            <a:r>
              <a:rPr lang="pl-PL" dirty="0" smtClean="0"/>
              <a:t>RT (S</a:t>
            </a:r>
            <a:r>
              <a:rPr lang="en-US" dirty="0" smtClean="0"/>
              <a:t>2</a:t>
            </a:r>
            <a:r>
              <a:rPr lang="pl-PL" dirty="0" smtClean="0"/>
              <a:t>)=150Ω, IT(S</a:t>
            </a:r>
            <a:r>
              <a:rPr lang="en-US" dirty="0" smtClean="0"/>
              <a:t>2</a:t>
            </a:r>
            <a:r>
              <a:rPr lang="pl-PL" dirty="0" smtClean="0"/>
              <a:t>)=</a:t>
            </a:r>
            <a:r>
              <a:rPr lang="en-US" dirty="0" smtClean="0"/>
              <a:t>33</a:t>
            </a:r>
            <a:r>
              <a:rPr lang="pl-PL" dirty="0" smtClean="0"/>
              <a:t>.</a:t>
            </a:r>
            <a:r>
              <a:rPr lang="en-US" dirty="0" smtClean="0"/>
              <a:t>3</a:t>
            </a:r>
            <a:r>
              <a:rPr lang="pl-PL" dirty="0" smtClean="0"/>
              <a:t>mA, I2(S</a:t>
            </a:r>
            <a:r>
              <a:rPr lang="en-US" dirty="0" smtClean="0"/>
              <a:t>2</a:t>
            </a:r>
            <a:r>
              <a:rPr lang="pl-PL" dirty="0" smtClean="0"/>
              <a:t>) =</a:t>
            </a:r>
            <a:r>
              <a:rPr lang="en-US" dirty="0" smtClean="0"/>
              <a:t>16.7</a:t>
            </a:r>
            <a:r>
              <a:rPr lang="pl-PL" dirty="0" smtClean="0"/>
              <a:t> mA </a:t>
            </a:r>
            <a:endParaRPr lang="en-US" dirty="0" smtClean="0"/>
          </a:p>
          <a:p>
            <a:r>
              <a:rPr lang="en-US" dirty="0" smtClean="0"/>
              <a:t>	I2(tot)=50mA</a:t>
            </a:r>
          </a:p>
          <a:p>
            <a:r>
              <a:rPr lang="en-US" dirty="0" smtClean="0"/>
              <a:t>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105400" y="228600"/>
            <a:ext cx="3770719" cy="1676400"/>
          </a:xfrm>
          <a:prstGeom prst="rect">
            <a:avLst/>
          </a:prstGeom>
          <a:noFill/>
          <a:ln w="9525">
            <a:noFill/>
            <a:miter lim="800000"/>
            <a:headEnd/>
            <a:tailEnd/>
          </a:ln>
        </p:spPr>
      </p:pic>
      <p:sp>
        <p:nvSpPr>
          <p:cNvPr id="5" name="Rectangle 4"/>
          <p:cNvSpPr/>
          <p:nvPr/>
        </p:nvSpPr>
        <p:spPr>
          <a:xfrm>
            <a:off x="0" y="6211669"/>
            <a:ext cx="9214830" cy="923330"/>
          </a:xfrm>
          <a:prstGeom prst="rect">
            <a:avLst/>
          </a:prstGeom>
        </p:spPr>
        <p:txBody>
          <a:bodyPr wrap="none">
            <a:spAutoFit/>
          </a:bodyPr>
          <a:lstStyle/>
          <a:p>
            <a:r>
              <a:rPr lang="en-US" dirty="0" smtClean="0"/>
              <a:t>RT (S1)=150</a:t>
            </a:r>
            <a:r>
              <a:rPr lang="el-GR" dirty="0" smtClean="0"/>
              <a:t>Ω</a:t>
            </a:r>
            <a:r>
              <a:rPr lang="en-US" dirty="0" smtClean="0"/>
              <a:t>, IT(S1)=66.7mA, I2(S1) =33.3 mA     </a:t>
            </a:r>
            <a:r>
              <a:rPr lang="pl-PL" dirty="0" smtClean="0"/>
              <a:t>RT (S</a:t>
            </a:r>
            <a:r>
              <a:rPr lang="en-US" dirty="0" smtClean="0"/>
              <a:t>2</a:t>
            </a:r>
            <a:r>
              <a:rPr lang="pl-PL" dirty="0" smtClean="0"/>
              <a:t>)=150Ω, IT(S</a:t>
            </a:r>
            <a:r>
              <a:rPr lang="en-US" dirty="0" smtClean="0"/>
              <a:t>2</a:t>
            </a:r>
            <a:r>
              <a:rPr lang="pl-PL" dirty="0" smtClean="0"/>
              <a:t>)=</a:t>
            </a:r>
            <a:r>
              <a:rPr lang="en-US" dirty="0" smtClean="0"/>
              <a:t>33</a:t>
            </a:r>
            <a:r>
              <a:rPr lang="pl-PL" dirty="0" smtClean="0"/>
              <a:t>.</a:t>
            </a:r>
            <a:r>
              <a:rPr lang="en-US" dirty="0" smtClean="0"/>
              <a:t>3</a:t>
            </a:r>
            <a:r>
              <a:rPr lang="pl-PL" dirty="0" smtClean="0"/>
              <a:t>mA, I2(S</a:t>
            </a:r>
            <a:r>
              <a:rPr lang="en-US" dirty="0" smtClean="0"/>
              <a:t>2</a:t>
            </a:r>
            <a:r>
              <a:rPr lang="pl-PL" dirty="0" smtClean="0"/>
              <a:t>) =</a:t>
            </a:r>
            <a:r>
              <a:rPr lang="en-US" dirty="0" smtClean="0"/>
              <a:t>16.7</a:t>
            </a:r>
            <a:r>
              <a:rPr lang="pl-PL" dirty="0" smtClean="0"/>
              <a:t> mA </a:t>
            </a:r>
            <a:endParaRPr lang="en-US" dirty="0" smtClean="0"/>
          </a:p>
          <a:p>
            <a:r>
              <a:rPr lang="en-US" dirty="0" smtClean="0"/>
              <a:t>	I2(tot)=50mA</a:t>
            </a:r>
          </a:p>
          <a:p>
            <a:r>
              <a:rPr lang="en-US" dirty="0" smtClean="0"/>
              <a: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b="1" dirty="0" smtClean="0"/>
              <a:t>Example</a:t>
            </a:r>
            <a:r>
              <a:rPr lang="en-US" sz="2000" dirty="0" smtClean="0"/>
              <a:t/>
            </a:r>
            <a:br>
              <a:rPr lang="en-US" sz="2000" dirty="0" smtClean="0"/>
            </a:br>
            <a:r>
              <a:rPr lang="en-US" sz="2000" dirty="0" smtClean="0"/>
              <a:t>	Find the current through R2 in the circuit. </a:t>
            </a:r>
            <a:br>
              <a:rPr lang="en-US" sz="2000" dirty="0" smtClean="0"/>
            </a:br>
            <a:endParaRPr lang="en-US" sz="2000"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5334000" y="1219200"/>
            <a:ext cx="3444875" cy="1377554"/>
          </a:xfrm>
          <a:prstGeom prst="rect">
            <a:avLst/>
          </a:prstGeom>
          <a:noFill/>
          <a:ln w="9525">
            <a:noFill/>
            <a:miter lim="800000"/>
            <a:headEnd/>
            <a:tailEnd/>
          </a:ln>
        </p:spPr>
      </p:pic>
      <p:sp>
        <p:nvSpPr>
          <p:cNvPr id="5" name="Rectangle 4"/>
          <p:cNvSpPr/>
          <p:nvPr/>
        </p:nvSpPr>
        <p:spPr>
          <a:xfrm>
            <a:off x="0" y="6488668"/>
            <a:ext cx="6005747" cy="369332"/>
          </a:xfrm>
          <a:prstGeom prst="rect">
            <a:avLst/>
          </a:prstGeom>
        </p:spPr>
        <p:txBody>
          <a:bodyPr wrap="none">
            <a:spAutoFit/>
          </a:bodyPr>
          <a:lstStyle/>
          <a:p>
            <a:r>
              <a:rPr lang="pt-BR" dirty="0" smtClean="0"/>
              <a:t>R T = 320</a:t>
            </a:r>
            <a:r>
              <a:rPr lang="el-GR" dirty="0" smtClean="0"/>
              <a:t>Ω</a:t>
            </a:r>
            <a:r>
              <a:rPr lang="en-US" dirty="0" smtClean="0"/>
              <a:t>, I2(Vs)</a:t>
            </a:r>
            <a:r>
              <a:rPr lang="pt-BR" dirty="0" smtClean="0"/>
              <a:t>=31.2mA,       I2(Is)=68.8mA,   I2(tot)=100mA</a:t>
            </a:r>
            <a:endParaRPr lang="pt-B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pPr algn="l"/>
            <a:r>
              <a:rPr lang="en-US" sz="2000" b="1" dirty="0" smtClean="0"/>
              <a:t>Example</a:t>
            </a:r>
            <a:r>
              <a:rPr lang="en-US" sz="2000" dirty="0" smtClean="0"/>
              <a:t/>
            </a:r>
            <a:br>
              <a:rPr lang="en-US" sz="2000" dirty="0" smtClean="0"/>
            </a:br>
            <a:r>
              <a:rPr lang="en-US" sz="2000" dirty="0" smtClean="0"/>
              <a:t>	Find the Current through the 100 </a:t>
            </a:r>
            <a:r>
              <a:rPr lang="el-GR" sz="2000" dirty="0" smtClean="0"/>
              <a:t>Ω</a:t>
            </a:r>
            <a:r>
              <a:rPr lang="en-US" sz="2000" dirty="0" smtClean="0"/>
              <a:t> resistor in the given circuit. </a:t>
            </a:r>
            <a:endParaRPr lang="en-US" sz="2000" dirty="0"/>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5867400" y="1219200"/>
            <a:ext cx="2855913" cy="1412287"/>
          </a:xfrm>
          <a:prstGeom prst="rect">
            <a:avLst/>
          </a:prstGeom>
          <a:noFill/>
          <a:ln w="9525">
            <a:noFill/>
            <a:miter lim="800000"/>
            <a:headEnd/>
            <a:tailEnd/>
          </a:ln>
        </p:spPr>
      </p:pic>
      <p:sp>
        <p:nvSpPr>
          <p:cNvPr id="5" name="Rectangle 4"/>
          <p:cNvSpPr/>
          <p:nvPr/>
        </p:nvSpPr>
        <p:spPr>
          <a:xfrm>
            <a:off x="8472021" y="6488668"/>
            <a:ext cx="671979" cy="369332"/>
          </a:xfrm>
          <a:prstGeom prst="rect">
            <a:avLst/>
          </a:prstGeom>
        </p:spPr>
        <p:txBody>
          <a:bodyPr wrap="none">
            <a:spAutoFit/>
          </a:bodyPr>
          <a:lstStyle/>
          <a:p>
            <a:r>
              <a:rPr lang="en-US" dirty="0" smtClean="0"/>
              <a:t>7mA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pPr algn="l"/>
            <a:r>
              <a:rPr lang="en-US" sz="1800" b="1" dirty="0" smtClean="0"/>
              <a:t>Example</a:t>
            </a:r>
            <a:r>
              <a:rPr lang="en-US" sz="1800" dirty="0" smtClean="0"/>
              <a:t/>
            </a:r>
            <a:br>
              <a:rPr lang="en-US" sz="1800" dirty="0" smtClean="0"/>
            </a:br>
            <a:r>
              <a:rPr lang="en-US" sz="1800" dirty="0" smtClean="0"/>
              <a:t>	Find the total Current through R3. </a:t>
            </a:r>
            <a:endParaRPr lang="en-US" sz="1800"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cstate="print"/>
          <a:srcRect/>
          <a:stretch>
            <a:fillRect/>
          </a:stretch>
        </p:blipFill>
        <p:spPr bwMode="auto">
          <a:xfrm>
            <a:off x="5943600" y="1371600"/>
            <a:ext cx="3048000" cy="2350886"/>
          </a:xfrm>
          <a:prstGeom prst="rect">
            <a:avLst/>
          </a:prstGeom>
          <a:noFill/>
          <a:ln w="9525">
            <a:noFill/>
            <a:miter lim="800000"/>
            <a:headEnd/>
            <a:tailEnd/>
          </a:ln>
        </p:spPr>
      </p:pic>
      <p:sp>
        <p:nvSpPr>
          <p:cNvPr id="5" name="Rectangle 4"/>
          <p:cNvSpPr/>
          <p:nvPr/>
        </p:nvSpPr>
        <p:spPr>
          <a:xfrm>
            <a:off x="-56147" y="6211669"/>
            <a:ext cx="9200147" cy="646331"/>
          </a:xfrm>
          <a:prstGeom prst="rect">
            <a:avLst/>
          </a:prstGeom>
        </p:spPr>
        <p:txBody>
          <a:bodyPr wrap="none">
            <a:spAutoFit/>
          </a:bodyPr>
          <a:lstStyle/>
          <a:p>
            <a:r>
              <a:rPr lang="en-US" dirty="0" smtClean="0"/>
              <a:t>RT(SI)=1.69K</a:t>
            </a:r>
            <a:r>
              <a:rPr lang="el-GR" dirty="0" smtClean="0"/>
              <a:t>Ω</a:t>
            </a:r>
            <a:r>
              <a:rPr lang="en-US" dirty="0" smtClean="0"/>
              <a:t>, IT(S1)=11.8mA, I3(S1)= 3.69mA    RT(S2)=1.69K</a:t>
            </a:r>
            <a:r>
              <a:rPr lang="el-GR" dirty="0" smtClean="0"/>
              <a:t>Ω</a:t>
            </a:r>
            <a:r>
              <a:rPr lang="en-US" dirty="0" smtClean="0"/>
              <a:t>, IT(S2)=8.88mA, I3(S2)=2.78mA.</a:t>
            </a:r>
          </a:p>
          <a:p>
            <a:r>
              <a:rPr lang="en-US" dirty="0" smtClean="0"/>
              <a:t>I3(tot)=910µA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867400" y="228600"/>
            <a:ext cx="3048000" cy="2350886"/>
          </a:xfrm>
          <a:prstGeom prst="rect">
            <a:avLst/>
          </a:prstGeom>
          <a:noFill/>
          <a:ln w="9525">
            <a:noFill/>
            <a:miter lim="800000"/>
            <a:headEnd/>
            <a:tailEnd/>
          </a:ln>
        </p:spPr>
      </p:pic>
      <p:sp>
        <p:nvSpPr>
          <p:cNvPr id="5" name="Rectangle 4"/>
          <p:cNvSpPr/>
          <p:nvPr/>
        </p:nvSpPr>
        <p:spPr>
          <a:xfrm>
            <a:off x="-56147" y="6211669"/>
            <a:ext cx="9200147" cy="646331"/>
          </a:xfrm>
          <a:prstGeom prst="rect">
            <a:avLst/>
          </a:prstGeom>
        </p:spPr>
        <p:txBody>
          <a:bodyPr wrap="none">
            <a:spAutoFit/>
          </a:bodyPr>
          <a:lstStyle/>
          <a:p>
            <a:r>
              <a:rPr lang="en-US" dirty="0" smtClean="0"/>
              <a:t>RT(SI)=1.69K</a:t>
            </a:r>
            <a:r>
              <a:rPr lang="el-GR" dirty="0" smtClean="0"/>
              <a:t>Ω</a:t>
            </a:r>
            <a:r>
              <a:rPr lang="en-US" dirty="0" smtClean="0"/>
              <a:t>, IT(S1)=11.8mA, I3(S1)= 3.69mA    RT(S2)=1.69K</a:t>
            </a:r>
            <a:r>
              <a:rPr lang="el-GR" dirty="0" smtClean="0"/>
              <a:t>Ω</a:t>
            </a:r>
            <a:r>
              <a:rPr lang="en-US" dirty="0" smtClean="0"/>
              <a:t>, IT(S2)=8.88mA, I3(S2)=2.78mA.</a:t>
            </a:r>
          </a:p>
          <a:p>
            <a:r>
              <a:rPr lang="en-US" dirty="0" smtClean="0"/>
              <a:t>I3(tot)=910µA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Using the superposition method, calculate the current through R 5. (Solved on 2 slides)</a:t>
            </a:r>
            <a:endParaRPr lang="en-US" sz="1800"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4800600" y="1295400"/>
            <a:ext cx="4107776" cy="1764348"/>
          </a:xfrm>
          <a:prstGeom prst="rect">
            <a:avLst/>
          </a:prstGeom>
          <a:noFill/>
          <a:ln w="9525">
            <a:noFill/>
            <a:miter lim="800000"/>
            <a:headEnd/>
            <a:tailEnd/>
          </a:ln>
        </p:spPr>
      </p:pic>
      <p:sp>
        <p:nvSpPr>
          <p:cNvPr id="5" name="Rectangle 4"/>
          <p:cNvSpPr/>
          <p:nvPr/>
        </p:nvSpPr>
        <p:spPr>
          <a:xfrm>
            <a:off x="0" y="6248400"/>
            <a:ext cx="8776890" cy="646331"/>
          </a:xfrm>
          <a:prstGeom prst="rect">
            <a:avLst/>
          </a:prstGeom>
        </p:spPr>
        <p:txBody>
          <a:bodyPr wrap="none">
            <a:spAutoFit/>
          </a:bodyPr>
          <a:lstStyle/>
          <a:p>
            <a:r>
              <a:rPr lang="en-US" i="1" dirty="0" smtClean="0"/>
              <a:t>RT(2V) = 1.955 k</a:t>
            </a:r>
            <a:r>
              <a:rPr lang="el-GR" i="1" dirty="0" smtClean="0"/>
              <a:t>Ω</a:t>
            </a:r>
            <a:r>
              <a:rPr lang="en-US" i="1" dirty="0" smtClean="0"/>
              <a:t>, IT=</a:t>
            </a:r>
            <a:r>
              <a:rPr lang="en-US" dirty="0" smtClean="0"/>
              <a:t>1.02 mA, I3=</a:t>
            </a:r>
            <a:r>
              <a:rPr lang="el-GR" dirty="0" smtClean="0"/>
              <a:t> 577 μ</a:t>
            </a:r>
            <a:r>
              <a:rPr lang="en-US" dirty="0" smtClean="0"/>
              <a:t>A, I5=</a:t>
            </a:r>
            <a:r>
              <a:rPr lang="el-GR" dirty="0" smtClean="0"/>
              <a:t> 180 μ</a:t>
            </a:r>
            <a:r>
              <a:rPr lang="en-US" dirty="0" smtClean="0"/>
              <a:t>A ,       </a:t>
            </a:r>
            <a:r>
              <a:rPr lang="en-US" i="1" dirty="0" smtClean="0"/>
              <a:t>RT(3V) = 1.955 k</a:t>
            </a:r>
            <a:r>
              <a:rPr lang="el-GR" i="1" dirty="0" smtClean="0"/>
              <a:t>Ω</a:t>
            </a:r>
            <a:r>
              <a:rPr lang="en-US" i="1" dirty="0" smtClean="0"/>
              <a:t>, IT=</a:t>
            </a:r>
            <a:r>
              <a:rPr lang="en-US" dirty="0" smtClean="0"/>
              <a:t> 1.53 mA, </a:t>
            </a:r>
          </a:p>
          <a:p>
            <a:r>
              <a:rPr lang="en-US" dirty="0" smtClean="0"/>
              <a:t>I5=</a:t>
            </a:r>
            <a:r>
              <a:rPr lang="el-GR" dirty="0" smtClean="0"/>
              <a:t> 655 μ</a:t>
            </a:r>
            <a:r>
              <a:rPr lang="en-US" dirty="0" smtClean="0"/>
              <a:t>A, </a:t>
            </a:r>
            <a:r>
              <a:rPr lang="en-US" i="1" dirty="0" smtClean="0"/>
              <a:t>I5(total) = 180 </a:t>
            </a:r>
            <a:r>
              <a:rPr lang="el-GR" i="1" dirty="0" smtClean="0"/>
              <a:t>μ</a:t>
            </a:r>
            <a:r>
              <a:rPr lang="en-US" i="1" dirty="0" smtClean="0"/>
              <a:t>A + 665 </a:t>
            </a:r>
            <a:r>
              <a:rPr lang="el-GR" i="1" dirty="0" smtClean="0"/>
              <a:t>μ</a:t>
            </a:r>
            <a:r>
              <a:rPr lang="en-US" i="1" dirty="0" smtClean="0"/>
              <a:t>A = </a:t>
            </a:r>
            <a:r>
              <a:rPr lang="en-US" b="1" i="1" dirty="0" smtClean="0"/>
              <a:t>845 </a:t>
            </a:r>
            <a:r>
              <a:rPr lang="el-GR" b="1" i="1" dirty="0" smtClean="0"/>
              <a:t>μ</a:t>
            </a:r>
            <a:r>
              <a:rPr lang="en-US" b="1" i="1" dirty="0" smtClean="0"/>
              <a:t>A</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4724400" y="381000"/>
            <a:ext cx="4107776" cy="1764348"/>
          </a:xfrm>
          <a:prstGeom prst="rect">
            <a:avLst/>
          </a:prstGeom>
          <a:noFill/>
          <a:ln w="9525">
            <a:noFill/>
            <a:miter lim="800000"/>
            <a:headEnd/>
            <a:tailEnd/>
          </a:ln>
        </p:spPr>
      </p:pic>
      <p:sp>
        <p:nvSpPr>
          <p:cNvPr id="5" name="Rectangle 4"/>
          <p:cNvSpPr/>
          <p:nvPr/>
        </p:nvSpPr>
        <p:spPr>
          <a:xfrm>
            <a:off x="0" y="6248400"/>
            <a:ext cx="8776890" cy="646331"/>
          </a:xfrm>
          <a:prstGeom prst="rect">
            <a:avLst/>
          </a:prstGeom>
        </p:spPr>
        <p:txBody>
          <a:bodyPr wrap="none">
            <a:spAutoFit/>
          </a:bodyPr>
          <a:lstStyle/>
          <a:p>
            <a:r>
              <a:rPr lang="en-US" i="1" dirty="0" smtClean="0"/>
              <a:t>RT(2V) = 1.955 k</a:t>
            </a:r>
            <a:r>
              <a:rPr lang="el-GR" i="1" dirty="0" smtClean="0"/>
              <a:t>Ω</a:t>
            </a:r>
            <a:r>
              <a:rPr lang="en-US" i="1" dirty="0" smtClean="0"/>
              <a:t>, IT=</a:t>
            </a:r>
            <a:r>
              <a:rPr lang="en-US" dirty="0" smtClean="0"/>
              <a:t>1.02 mA, I3=</a:t>
            </a:r>
            <a:r>
              <a:rPr lang="el-GR" dirty="0" smtClean="0"/>
              <a:t> 577 μ</a:t>
            </a:r>
            <a:r>
              <a:rPr lang="en-US" dirty="0" smtClean="0"/>
              <a:t>A, I5=</a:t>
            </a:r>
            <a:r>
              <a:rPr lang="el-GR" dirty="0" smtClean="0"/>
              <a:t> 180 μ</a:t>
            </a:r>
            <a:r>
              <a:rPr lang="en-US" dirty="0" smtClean="0"/>
              <a:t>A ,       </a:t>
            </a:r>
            <a:r>
              <a:rPr lang="en-US" i="1" dirty="0" smtClean="0"/>
              <a:t>RT(3V) = 1.955 k</a:t>
            </a:r>
            <a:r>
              <a:rPr lang="el-GR" i="1" dirty="0" smtClean="0"/>
              <a:t>Ω</a:t>
            </a:r>
            <a:r>
              <a:rPr lang="en-US" i="1" dirty="0" smtClean="0"/>
              <a:t>, IT=</a:t>
            </a:r>
            <a:r>
              <a:rPr lang="en-US" dirty="0" smtClean="0"/>
              <a:t> 1.53 mA, </a:t>
            </a:r>
          </a:p>
          <a:p>
            <a:r>
              <a:rPr lang="en-US" dirty="0" smtClean="0"/>
              <a:t>I5=</a:t>
            </a:r>
            <a:r>
              <a:rPr lang="el-GR" dirty="0" smtClean="0"/>
              <a:t> 655 μ</a:t>
            </a:r>
            <a:r>
              <a:rPr lang="en-US" dirty="0" smtClean="0"/>
              <a:t>A, </a:t>
            </a:r>
            <a:r>
              <a:rPr lang="en-US" i="1" dirty="0" smtClean="0"/>
              <a:t>I5(total) = 180 </a:t>
            </a:r>
            <a:r>
              <a:rPr lang="el-GR" i="1" dirty="0" smtClean="0"/>
              <a:t>μ</a:t>
            </a:r>
            <a:r>
              <a:rPr lang="en-US" i="1" dirty="0" smtClean="0"/>
              <a:t>A + 665 </a:t>
            </a:r>
            <a:r>
              <a:rPr lang="el-GR" i="1" dirty="0" smtClean="0"/>
              <a:t>μ</a:t>
            </a:r>
            <a:r>
              <a:rPr lang="en-US" i="1" dirty="0" smtClean="0"/>
              <a:t>A = </a:t>
            </a:r>
            <a:r>
              <a:rPr lang="en-US" b="1" i="1" dirty="0" smtClean="0"/>
              <a:t>845 </a:t>
            </a:r>
            <a:r>
              <a:rPr lang="el-GR" b="1" i="1" dirty="0" smtClean="0"/>
              <a:t>μ</a:t>
            </a:r>
            <a:r>
              <a:rPr lang="en-US" b="1" i="1" dirty="0" smtClean="0"/>
              <a:t>A</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Use the superposition theorem to find the current in and the voltage across the R2 branch of the circuit.</a:t>
            </a:r>
            <a:endParaRPr lang="en-US" sz="18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5410200" y="1143000"/>
            <a:ext cx="3533412" cy="1517650"/>
          </a:xfrm>
          <a:prstGeom prst="rect">
            <a:avLst/>
          </a:prstGeom>
          <a:noFill/>
          <a:ln w="9525">
            <a:noFill/>
            <a:miter lim="800000"/>
            <a:headEnd/>
            <a:tailEnd/>
          </a:ln>
        </p:spPr>
      </p:pic>
      <p:sp>
        <p:nvSpPr>
          <p:cNvPr id="5" name="Rectangle 4"/>
          <p:cNvSpPr/>
          <p:nvPr/>
        </p:nvSpPr>
        <p:spPr>
          <a:xfrm>
            <a:off x="0" y="6248400"/>
            <a:ext cx="9144000" cy="646331"/>
          </a:xfrm>
          <a:prstGeom prst="rect">
            <a:avLst/>
          </a:prstGeom>
        </p:spPr>
        <p:txBody>
          <a:bodyPr wrap="square">
            <a:spAutoFit/>
          </a:bodyPr>
          <a:lstStyle/>
          <a:p>
            <a:r>
              <a:rPr lang="en-US" i="1" dirty="0" smtClean="0"/>
              <a:t>RT(2V) = 1.955 k</a:t>
            </a:r>
            <a:r>
              <a:rPr lang="el-GR" i="1" dirty="0" smtClean="0"/>
              <a:t>Ω</a:t>
            </a:r>
            <a:r>
              <a:rPr lang="en-US" i="1" dirty="0" smtClean="0"/>
              <a:t>, IT=</a:t>
            </a:r>
            <a:r>
              <a:rPr lang="en-US" dirty="0" smtClean="0"/>
              <a:t>1.02 mA,I2=</a:t>
            </a:r>
            <a:r>
              <a:rPr lang="el-GR" dirty="0" smtClean="0"/>
              <a:t> 443 μ</a:t>
            </a:r>
            <a:r>
              <a:rPr lang="en-US" dirty="0" smtClean="0"/>
              <a:t>A,       </a:t>
            </a:r>
            <a:r>
              <a:rPr lang="en-US" i="1" dirty="0" smtClean="0"/>
              <a:t>RT(3V) = 1.955 k</a:t>
            </a:r>
            <a:r>
              <a:rPr lang="el-GR" i="1" dirty="0" smtClean="0"/>
              <a:t>Ω</a:t>
            </a:r>
            <a:r>
              <a:rPr lang="en-US" i="1" dirty="0" smtClean="0"/>
              <a:t>, IT=</a:t>
            </a:r>
            <a:r>
              <a:rPr lang="en-US" dirty="0" smtClean="0"/>
              <a:t> 1.53 mA, I3=</a:t>
            </a:r>
            <a:r>
              <a:rPr lang="el-GR" dirty="0" smtClean="0"/>
              <a:t> 865 μ</a:t>
            </a:r>
            <a:r>
              <a:rPr lang="en-US" dirty="0" smtClean="0"/>
              <a:t>A, </a:t>
            </a:r>
          </a:p>
          <a:p>
            <a:r>
              <a:rPr lang="en-US" dirty="0" smtClean="0"/>
              <a:t>I2=</a:t>
            </a:r>
            <a:r>
              <a:rPr lang="el-GR" dirty="0" smtClean="0"/>
              <a:t> 270 μ</a:t>
            </a:r>
            <a:r>
              <a:rPr lang="en-US" dirty="0" smtClean="0"/>
              <a:t>A, </a:t>
            </a:r>
            <a:r>
              <a:rPr lang="nn-NO" i="1" dirty="0" smtClean="0"/>
              <a:t>I2 = 443 μA + 270 μA = </a:t>
            </a:r>
            <a:r>
              <a:rPr lang="nn-NO" b="1" i="1" dirty="0" smtClean="0"/>
              <a:t>713 μA</a:t>
            </a:r>
            <a:endParaRPr lang="en-US" dirty="0"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334000" y="381000"/>
            <a:ext cx="3533412" cy="1517650"/>
          </a:xfrm>
          <a:prstGeom prst="rect">
            <a:avLst/>
          </a:prstGeom>
          <a:noFill/>
          <a:ln w="9525">
            <a:noFill/>
            <a:miter lim="800000"/>
            <a:headEnd/>
            <a:tailEnd/>
          </a:ln>
        </p:spPr>
      </p:pic>
      <p:sp>
        <p:nvSpPr>
          <p:cNvPr id="5" name="Rectangle 4"/>
          <p:cNvSpPr/>
          <p:nvPr/>
        </p:nvSpPr>
        <p:spPr>
          <a:xfrm>
            <a:off x="0" y="6248400"/>
            <a:ext cx="9144000" cy="646331"/>
          </a:xfrm>
          <a:prstGeom prst="rect">
            <a:avLst/>
          </a:prstGeom>
        </p:spPr>
        <p:txBody>
          <a:bodyPr wrap="square">
            <a:spAutoFit/>
          </a:bodyPr>
          <a:lstStyle/>
          <a:p>
            <a:r>
              <a:rPr lang="en-US" i="1" dirty="0" smtClean="0"/>
              <a:t>RT(2V) = 1.955 k</a:t>
            </a:r>
            <a:r>
              <a:rPr lang="el-GR" i="1" dirty="0" smtClean="0"/>
              <a:t>Ω</a:t>
            </a:r>
            <a:r>
              <a:rPr lang="en-US" i="1" dirty="0" smtClean="0"/>
              <a:t>, IT=</a:t>
            </a:r>
            <a:r>
              <a:rPr lang="en-US" dirty="0" smtClean="0"/>
              <a:t>1.02 mA,I2=</a:t>
            </a:r>
            <a:r>
              <a:rPr lang="el-GR" dirty="0" smtClean="0"/>
              <a:t> 443 μ</a:t>
            </a:r>
            <a:r>
              <a:rPr lang="en-US" dirty="0" smtClean="0"/>
              <a:t>A,       </a:t>
            </a:r>
            <a:r>
              <a:rPr lang="en-US" i="1" dirty="0" smtClean="0"/>
              <a:t>RT(3V) = 1.955 k</a:t>
            </a:r>
            <a:r>
              <a:rPr lang="el-GR" i="1" dirty="0" smtClean="0"/>
              <a:t>Ω</a:t>
            </a:r>
            <a:r>
              <a:rPr lang="en-US" i="1" dirty="0" smtClean="0"/>
              <a:t>, IT=</a:t>
            </a:r>
            <a:r>
              <a:rPr lang="en-US" dirty="0" smtClean="0"/>
              <a:t> 1.53 mA, I3=</a:t>
            </a:r>
            <a:r>
              <a:rPr lang="el-GR" dirty="0" smtClean="0"/>
              <a:t> 865 μ</a:t>
            </a:r>
            <a:r>
              <a:rPr lang="en-US" dirty="0" smtClean="0"/>
              <a:t>A, </a:t>
            </a:r>
          </a:p>
          <a:p>
            <a:r>
              <a:rPr lang="en-US" dirty="0" smtClean="0"/>
              <a:t>I2=</a:t>
            </a:r>
            <a:r>
              <a:rPr lang="el-GR" dirty="0" smtClean="0"/>
              <a:t> 270 μ</a:t>
            </a:r>
            <a:r>
              <a:rPr lang="en-US" dirty="0" smtClean="0"/>
              <a:t>A, </a:t>
            </a:r>
            <a:r>
              <a:rPr lang="nn-NO" i="1" dirty="0" smtClean="0"/>
              <a:t>I2 = 443 μA + 270 μA = </a:t>
            </a:r>
            <a:r>
              <a:rPr lang="nn-NO" b="1" i="1" dirty="0" smtClean="0"/>
              <a:t>713 μA</a:t>
            </a:r>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TotalTime>
  <Words>834</Words>
  <Application>Microsoft Office PowerPoint</Application>
  <PresentationFormat>On-screen Show (4:3)</PresentationFormat>
  <Paragraphs>110</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Previous Lectures 13 ,14 &amp; 15 Problem Solving-Series Parallel Circuits</vt:lpstr>
      <vt:lpstr>Analysis of R/2R Ladder network with SW1 is connected to a positive voltage (V) while others are connected to ground (0 V). (Solved on 3 slides)</vt:lpstr>
      <vt:lpstr>Slide 3</vt:lpstr>
      <vt:lpstr>Slide 4</vt:lpstr>
      <vt:lpstr>Q.27 Determine VOUT for the R/2R ladder network in the following Figure for the  following conditions: </vt:lpstr>
      <vt:lpstr>Summary (11-15 Lectures)</vt:lpstr>
      <vt:lpstr>Summary</vt:lpstr>
      <vt:lpstr>Summary</vt:lpstr>
      <vt:lpstr> CIRCUIT THEOREMS AND CONVERSIONS  </vt:lpstr>
      <vt:lpstr> CIRCUIT THEOREMS AND CONVERSIONS  </vt:lpstr>
      <vt:lpstr>THE DC VOLTAGE SOURCE </vt:lpstr>
      <vt:lpstr>THE DC VOLTAGE SOURCE </vt:lpstr>
      <vt:lpstr>Example  Calculate the voltage output of the source in the following Figure for the  following  values of R L : 100Ω, 560Ω, and 1KΩ.  </vt:lpstr>
      <vt:lpstr>THE CURRENT SOURCE </vt:lpstr>
      <vt:lpstr>THE CURRENT SOURCE </vt:lpstr>
      <vt:lpstr>Example  Calculate the load current (IL) in the following Figure for the following values  of R L : 100Ω,, 560Ω, and 1KΩ.  </vt:lpstr>
      <vt:lpstr>SOURCE CONVERSIONS </vt:lpstr>
      <vt:lpstr>SOURCE CONVERSIONS </vt:lpstr>
      <vt:lpstr>Example  Convert the voltage source in the Figure to an equivalent current source and  show the equivalent circuit.</vt:lpstr>
      <vt:lpstr>Converting a Current Source to a Voltage Source  </vt:lpstr>
      <vt:lpstr>Example  Convert the current source in the Figure to an equivalent voltage source  and show the equivalent circuit.  </vt:lpstr>
      <vt:lpstr>THE SUPERPOSITION THEOREM  </vt:lpstr>
      <vt:lpstr>THE SUPERPOSITION THEOREM</vt:lpstr>
      <vt:lpstr>THE SUPERPOSITION THEOREM</vt:lpstr>
      <vt:lpstr>THE SUPERPOSITION THEOREM</vt:lpstr>
      <vt:lpstr>The approach to superposition is demonstrated in the following Figure for a series-parallel circuit with two ideal voltage sources.  </vt:lpstr>
      <vt:lpstr>Slide 27</vt:lpstr>
      <vt:lpstr>Example  Use the superposition theorem to find the current through R2.(Solved on 2  slides)  </vt:lpstr>
      <vt:lpstr>Slide 29</vt:lpstr>
      <vt:lpstr>Example  Find the current through R2 in the circuit.  </vt:lpstr>
      <vt:lpstr>Example  Find the Current through the 100 Ω resistor in the given circuit. </vt:lpstr>
      <vt:lpstr>Example  Find the total Current through R3. </vt:lpstr>
      <vt:lpstr>Slide 33</vt:lpstr>
      <vt:lpstr>Using the superposition method, calculate the current through R 5. (Solved on 2 slides)</vt:lpstr>
      <vt:lpstr>Slide 35</vt:lpstr>
      <vt:lpstr>Use the superposition theorem to find the current in and the voltage across the R2 branch of the circuit.</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Aadil</dc:creator>
  <cp:lastModifiedBy>NTS</cp:lastModifiedBy>
  <cp:revision>208</cp:revision>
  <dcterms:created xsi:type="dcterms:W3CDTF">2006-08-16T00:00:00Z</dcterms:created>
  <dcterms:modified xsi:type="dcterms:W3CDTF">2012-07-19T09:19:06Z</dcterms:modified>
</cp:coreProperties>
</file>