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67" r:id="rId4"/>
    <p:sldId id="268" r:id="rId5"/>
    <p:sldId id="257" r:id="rId6"/>
    <p:sldId id="258" r:id="rId7"/>
    <p:sldId id="259" r:id="rId8"/>
    <p:sldId id="269" r:id="rId9"/>
    <p:sldId id="260" r:id="rId10"/>
    <p:sldId id="270" r:id="rId11"/>
    <p:sldId id="261" r:id="rId12"/>
    <p:sldId id="271" r:id="rId13"/>
    <p:sldId id="272" r:id="rId14"/>
    <p:sldId id="262" r:id="rId15"/>
    <p:sldId id="263" r:id="rId16"/>
    <p:sldId id="264" r:id="rId17"/>
    <p:sldId id="273" r:id="rId18"/>
    <p:sldId id="265" r:id="rId19"/>
    <p:sldId id="274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Previous Lectures 13 &amp; 14</a:t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2800" b="1" u="sng" dirty="0" smtClean="0"/>
              <a:t>Problem Solving-Series Parallel Circuits</a:t>
            </a:r>
            <a:endParaRPr lang="en-US" sz="3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Identifying Series-Parallel Relationships </a:t>
            </a:r>
          </a:p>
          <a:p>
            <a:r>
              <a:rPr lang="en-US" sz="2800" dirty="0" smtClean="0"/>
              <a:t>Analysis of Series-Parallel Resistive Circuits </a:t>
            </a:r>
          </a:p>
          <a:p>
            <a:r>
              <a:rPr lang="en-US" sz="2800" dirty="0" smtClean="0"/>
              <a:t>Voltage Dividers with Resistive loads </a:t>
            </a:r>
          </a:p>
          <a:p>
            <a:r>
              <a:rPr lang="en-US" sz="2800" dirty="0" smtClean="0"/>
              <a:t>Ladder </a:t>
            </a:r>
            <a:r>
              <a:rPr lang="en-US" sz="2800" dirty="0" smtClean="0"/>
              <a:t>Networks 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 Solving_Series Parallel Circuits	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9888" y="2057400"/>
            <a:ext cx="350327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Position 1</a:t>
            </a:r>
            <a:r>
              <a:rPr lang="en-US" sz="1600" dirty="0" smtClean="0"/>
              <a:t>: RT=30.8 k</a:t>
            </a:r>
            <a:r>
              <a:rPr lang="el-GR" sz="1600" dirty="0" smtClean="0"/>
              <a:t>Ω</a:t>
            </a:r>
            <a:r>
              <a:rPr lang="en-US" sz="1600" dirty="0" smtClean="0"/>
              <a:t>, V1 = </a:t>
            </a:r>
            <a:r>
              <a:rPr lang="el-GR" sz="1600" dirty="0" smtClean="0"/>
              <a:t>81.0 </a:t>
            </a:r>
            <a:r>
              <a:rPr lang="en-US" sz="1600" dirty="0" smtClean="0"/>
              <a:t>V, V2 =</a:t>
            </a:r>
            <a:r>
              <a:rPr lang="el-GR" sz="1600" dirty="0" smtClean="0"/>
              <a:t> 54.0 </a:t>
            </a:r>
            <a:r>
              <a:rPr lang="en-US" sz="1600" dirty="0" smtClean="0"/>
              <a:t>V, V3 = </a:t>
            </a:r>
            <a:r>
              <a:rPr lang="el-GR" sz="1600" dirty="0" smtClean="0"/>
              <a:t>27.0</a:t>
            </a:r>
            <a:r>
              <a:rPr lang="en-US" sz="1600" dirty="0" smtClean="0"/>
              <a:t>V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457200" y="1295400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Q.21</a:t>
            </a:r>
            <a:r>
              <a:rPr lang="en-US" dirty="0" smtClean="0"/>
              <a:t>	The voltage divider in the following Figure has a switched load. Determine 	the voltage at each tap (V1, V2 , and V3 ) for each position of the switch. 	(Solved on 3 slides)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u="sng" dirty="0" smtClean="0">
                <a:solidFill>
                  <a:schemeClr val="accent2">
                    <a:lumMod val="75000"/>
                  </a:schemeClr>
                </a:solidFill>
              </a:rPr>
              <a:t>Lecture 15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52400"/>
            <a:ext cx="350327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Position 2</a:t>
            </a:r>
            <a:r>
              <a:rPr lang="en-US" sz="1600" dirty="0" smtClean="0"/>
              <a:t>  :RT=35.5 k</a:t>
            </a:r>
            <a:r>
              <a:rPr lang="el-GR" sz="1600" dirty="0" smtClean="0"/>
              <a:t>Ω</a:t>
            </a:r>
            <a:r>
              <a:rPr lang="en-US" sz="1600" dirty="0" smtClean="0"/>
              <a:t>,  R34//RL=15.5K</a:t>
            </a:r>
            <a:r>
              <a:rPr lang="el-GR" sz="1600" dirty="0" smtClean="0"/>
              <a:t> Ω </a:t>
            </a:r>
            <a:r>
              <a:rPr lang="en-US" sz="1600" dirty="0" smtClean="0"/>
              <a:t>, V1=86.2V, V2=52.4 V, V3=26.2V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8328" y="152400"/>
            <a:ext cx="350327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/>
              <a:t>Position 3</a:t>
            </a:r>
            <a:r>
              <a:rPr lang="fr-FR" sz="1600" dirty="0" smtClean="0"/>
              <a:t>:RT=38.7 kΩ, V1=89V, V2=58 V, V3=27V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Q.22</a:t>
            </a:r>
            <a:r>
              <a:rPr lang="en-US" sz="1800" dirty="0" smtClean="0"/>
              <a:t>	Design a voltage divider to provide a 6V output with no load and a minimum 	of 5.5 V across a 1.0 k</a:t>
            </a:r>
            <a:r>
              <a:rPr lang="el-GR" sz="1800" dirty="0" smtClean="0"/>
              <a:t>Ω</a:t>
            </a:r>
            <a:r>
              <a:rPr lang="en-US" sz="1800" dirty="0" smtClean="0"/>
              <a:t> load. The source voltage is 24 V, and the unloaded 	current drain is not to exceed 100 mA.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488668"/>
            <a:ext cx="6443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RT=</a:t>
            </a:r>
            <a:r>
              <a:rPr lang="el-GR" dirty="0" smtClean="0"/>
              <a:t>240 Ω</a:t>
            </a:r>
            <a:r>
              <a:rPr lang="en-US" dirty="0" smtClean="0"/>
              <a:t>, R2=</a:t>
            </a:r>
            <a:r>
              <a:rPr lang="el-GR" dirty="0" smtClean="0"/>
              <a:t>60 Ω</a:t>
            </a:r>
            <a:r>
              <a:rPr lang="en-US" dirty="0" smtClean="0"/>
              <a:t>, R1=</a:t>
            </a:r>
            <a:r>
              <a:rPr lang="el-GR" dirty="0" smtClean="0"/>
              <a:t> 180 Ω</a:t>
            </a:r>
            <a:r>
              <a:rPr lang="en-US" dirty="0" smtClean="0"/>
              <a:t>, R2 || RL = </a:t>
            </a:r>
            <a:r>
              <a:rPr lang="el-GR" dirty="0" smtClean="0"/>
              <a:t>56.6 Ω</a:t>
            </a:r>
            <a:r>
              <a:rPr lang="en-US" dirty="0" smtClean="0"/>
              <a:t>, VOUT = </a:t>
            </a:r>
            <a:r>
              <a:rPr lang="el-GR" dirty="0" smtClean="0"/>
              <a:t>5.74 </a:t>
            </a:r>
            <a:r>
              <a:rPr lang="en-US" dirty="0" smtClean="0"/>
              <a:t>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Ladder Networks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b="1" dirty="0" smtClean="0"/>
              <a:t>Q.23</a:t>
            </a:r>
            <a:r>
              <a:rPr lang="en-US" sz="1800" dirty="0" smtClean="0"/>
              <a:t>	For the circuit shown in the following Figure, calculate the following: </a:t>
            </a:r>
          </a:p>
          <a:p>
            <a:pPr>
              <a:buNone/>
            </a:pPr>
            <a:r>
              <a:rPr lang="en-US" sz="1800" dirty="0" smtClean="0"/>
              <a:t>		</a:t>
            </a:r>
            <a:r>
              <a:rPr lang="en-US" sz="1800" b="1" dirty="0" smtClean="0"/>
              <a:t>(a)</a:t>
            </a:r>
            <a:r>
              <a:rPr lang="en-US" sz="1800" dirty="0" smtClean="0"/>
              <a:t> Total resistance across the source 	</a:t>
            </a:r>
            <a:r>
              <a:rPr lang="en-US" sz="1800" b="1" dirty="0" smtClean="0"/>
              <a:t>(b)</a:t>
            </a:r>
            <a:r>
              <a:rPr lang="en-US" sz="1800" dirty="0" smtClean="0"/>
              <a:t> Total current from the source </a:t>
            </a:r>
          </a:p>
          <a:p>
            <a:pPr>
              <a:buNone/>
            </a:pPr>
            <a:r>
              <a:rPr lang="en-US" sz="1800" dirty="0" smtClean="0"/>
              <a:t>		</a:t>
            </a:r>
            <a:r>
              <a:rPr lang="en-US" sz="1800" b="1" dirty="0" smtClean="0"/>
              <a:t>(c)</a:t>
            </a:r>
            <a:r>
              <a:rPr lang="en-US" sz="1800" dirty="0" smtClean="0"/>
              <a:t> Current through the 910</a:t>
            </a:r>
            <a:r>
              <a:rPr lang="el-GR" sz="1800" dirty="0" smtClean="0"/>
              <a:t>Ω</a:t>
            </a:r>
            <a:r>
              <a:rPr lang="en-US" sz="1800" dirty="0" smtClean="0"/>
              <a:t> resistor 	</a:t>
            </a:r>
            <a:r>
              <a:rPr lang="en-US" sz="1800" b="1" dirty="0" smtClean="0"/>
              <a:t>(d)</a:t>
            </a:r>
            <a:r>
              <a:rPr lang="en-US" sz="1800" dirty="0" smtClean="0"/>
              <a:t> Voltage from A to point B </a:t>
            </a:r>
          </a:p>
          <a:p>
            <a:pPr>
              <a:buNone/>
            </a:pPr>
            <a:r>
              <a:rPr lang="en-US" sz="1800" dirty="0" smtClean="0"/>
              <a:t>		 (Solved on 3 slides)</a:t>
            </a:r>
          </a:p>
          <a:p>
            <a:endParaRPr lang="en-US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971800"/>
            <a:ext cx="2876550" cy="24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488668"/>
            <a:ext cx="9232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RT = </a:t>
            </a:r>
            <a:r>
              <a:rPr lang="el-GR" dirty="0" smtClean="0"/>
              <a:t> 271 Ω</a:t>
            </a:r>
            <a:r>
              <a:rPr lang="en-US" dirty="0" smtClean="0"/>
              <a:t>, IT=221 mA, I2= 114 mA, </a:t>
            </a:r>
            <a:r>
              <a:rPr lang="it-IT" dirty="0" smtClean="0"/>
              <a:t>I</a:t>
            </a:r>
            <a:r>
              <a:rPr lang="it-IT" baseline="-25000" dirty="0" smtClean="0"/>
              <a:t>910</a:t>
            </a:r>
            <a:r>
              <a:rPr lang="it-IT" dirty="0" smtClean="0"/>
              <a:t> = 58.7 mA, I4 = = 55 mA , V437.5 </a:t>
            </a:r>
            <a:r>
              <a:rPr lang="el-GR" dirty="0" smtClean="0"/>
              <a:t>Ω </a:t>
            </a:r>
            <a:r>
              <a:rPr lang="en-US" dirty="0" smtClean="0"/>
              <a:t>= 24.06 V,</a:t>
            </a:r>
            <a:r>
              <a:rPr lang="it-IT" dirty="0" smtClean="0"/>
              <a:t>VAB = </a:t>
            </a:r>
            <a:r>
              <a:rPr lang="el-GR" dirty="0" smtClean="0"/>
              <a:t>12 </a:t>
            </a:r>
            <a:r>
              <a:rPr lang="it-IT" dirty="0" smtClean="0"/>
              <a:t>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457200"/>
            <a:ext cx="355282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3810000"/>
            <a:ext cx="35242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488668"/>
            <a:ext cx="9232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RT = </a:t>
            </a:r>
            <a:r>
              <a:rPr lang="el-GR" dirty="0" smtClean="0"/>
              <a:t> 271 Ω</a:t>
            </a:r>
            <a:r>
              <a:rPr lang="en-US" dirty="0" smtClean="0"/>
              <a:t>, IT=221 mA, I2= 114 mA, </a:t>
            </a:r>
            <a:r>
              <a:rPr lang="it-IT" dirty="0" smtClean="0"/>
              <a:t>I</a:t>
            </a:r>
            <a:r>
              <a:rPr lang="it-IT" baseline="-25000" dirty="0" smtClean="0"/>
              <a:t>910</a:t>
            </a:r>
            <a:r>
              <a:rPr lang="it-IT" dirty="0" smtClean="0"/>
              <a:t> = 58.7 mA, I4 = = 55 mA , V437.5 </a:t>
            </a:r>
            <a:r>
              <a:rPr lang="el-GR" dirty="0" smtClean="0"/>
              <a:t>Ω </a:t>
            </a:r>
            <a:r>
              <a:rPr lang="en-US" dirty="0" smtClean="0"/>
              <a:t>= 24.06 V,</a:t>
            </a:r>
            <a:r>
              <a:rPr lang="it-IT" dirty="0" smtClean="0"/>
              <a:t>VAB = </a:t>
            </a:r>
            <a:r>
              <a:rPr lang="el-GR" dirty="0" smtClean="0"/>
              <a:t>12 </a:t>
            </a:r>
            <a:r>
              <a:rPr lang="it-IT" dirty="0" smtClean="0"/>
              <a:t>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038600"/>
            <a:ext cx="290512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6488668"/>
            <a:ext cx="9232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RT = </a:t>
            </a:r>
            <a:r>
              <a:rPr lang="el-GR" dirty="0" smtClean="0"/>
              <a:t> 271 Ω</a:t>
            </a:r>
            <a:r>
              <a:rPr lang="en-US" dirty="0" smtClean="0"/>
              <a:t>, IT=221 mA, I2= 114 mA, </a:t>
            </a:r>
            <a:r>
              <a:rPr lang="it-IT" dirty="0" smtClean="0"/>
              <a:t>I</a:t>
            </a:r>
            <a:r>
              <a:rPr lang="it-IT" baseline="-25000" dirty="0" smtClean="0"/>
              <a:t>910</a:t>
            </a:r>
            <a:r>
              <a:rPr lang="it-IT" dirty="0" smtClean="0"/>
              <a:t> = 58.7 mA, I4 = = 55 mA , V437.5 </a:t>
            </a:r>
            <a:r>
              <a:rPr lang="el-GR" dirty="0" smtClean="0"/>
              <a:t>Ω </a:t>
            </a:r>
            <a:r>
              <a:rPr lang="en-US" dirty="0" smtClean="0"/>
              <a:t>= 24.06 V,</a:t>
            </a:r>
            <a:r>
              <a:rPr lang="it-IT" dirty="0" smtClean="0"/>
              <a:t>VAB = </a:t>
            </a:r>
            <a:r>
              <a:rPr lang="el-GR" dirty="0" smtClean="0"/>
              <a:t>12 </a:t>
            </a:r>
            <a:r>
              <a:rPr lang="it-IT" dirty="0" smtClean="0"/>
              <a:t>V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762000"/>
            <a:ext cx="32766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Q.24	</a:t>
            </a:r>
            <a:r>
              <a:rPr lang="en-US" sz="1800" dirty="0" smtClean="0"/>
              <a:t>Determine the total resistance and the voltage at nodes A, B, and C in the 	ladder network of the following Figure. (Solved on 2 slides)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295400"/>
            <a:ext cx="3946254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488668"/>
            <a:ext cx="899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RT = 6.66 k</a:t>
            </a:r>
            <a:r>
              <a:rPr lang="el-GR" dirty="0" smtClean="0"/>
              <a:t>Ω</a:t>
            </a:r>
            <a:r>
              <a:rPr lang="en-US" dirty="0" smtClean="0"/>
              <a:t>, RC= 1 k</a:t>
            </a:r>
            <a:r>
              <a:rPr lang="el-GR" dirty="0" smtClean="0"/>
              <a:t>Ω</a:t>
            </a:r>
            <a:r>
              <a:rPr lang="en-US" dirty="0" smtClean="0"/>
              <a:t>, RB= 1.05 k</a:t>
            </a:r>
            <a:r>
              <a:rPr lang="el-GR" dirty="0" smtClean="0"/>
              <a:t>Ω,</a:t>
            </a:r>
            <a:r>
              <a:rPr lang="en-US" dirty="0" smtClean="0"/>
              <a:t> RA= 1.06 k</a:t>
            </a:r>
            <a:r>
              <a:rPr lang="el-GR" dirty="0" smtClean="0"/>
              <a:t>Ω, </a:t>
            </a:r>
            <a:r>
              <a:rPr lang="en-US" dirty="0" smtClean="0"/>
              <a:t>VA = </a:t>
            </a:r>
            <a:r>
              <a:rPr lang="el-GR" dirty="0" smtClean="0"/>
              <a:t>2.86 </a:t>
            </a:r>
            <a:r>
              <a:rPr lang="en-US" dirty="0" smtClean="0"/>
              <a:t>V, VB = </a:t>
            </a:r>
            <a:r>
              <a:rPr lang="el-GR" dirty="0" smtClean="0"/>
              <a:t>1.47 </a:t>
            </a:r>
            <a:r>
              <a:rPr lang="en-US" dirty="0" smtClean="0"/>
              <a:t>V,VC = </a:t>
            </a:r>
            <a:r>
              <a:rPr lang="el-GR" dirty="0" smtClean="0"/>
              <a:t>35 </a:t>
            </a:r>
            <a:r>
              <a:rPr lang="en-US" dirty="0" smtClean="0"/>
              <a:t>mV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28600"/>
            <a:ext cx="3946254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488668"/>
            <a:ext cx="899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RT = 6.66 k</a:t>
            </a:r>
            <a:r>
              <a:rPr lang="el-GR" dirty="0" smtClean="0"/>
              <a:t>Ω</a:t>
            </a:r>
            <a:r>
              <a:rPr lang="en-US" dirty="0" smtClean="0"/>
              <a:t>, RC= 1 k</a:t>
            </a:r>
            <a:r>
              <a:rPr lang="el-GR" dirty="0" smtClean="0"/>
              <a:t>Ω</a:t>
            </a:r>
            <a:r>
              <a:rPr lang="en-US" dirty="0" smtClean="0"/>
              <a:t>, RB= 1.05 k</a:t>
            </a:r>
            <a:r>
              <a:rPr lang="el-GR" dirty="0" smtClean="0"/>
              <a:t>Ω,</a:t>
            </a:r>
            <a:r>
              <a:rPr lang="en-US" dirty="0" smtClean="0"/>
              <a:t> RA= 1.06 k</a:t>
            </a:r>
            <a:r>
              <a:rPr lang="el-GR" dirty="0" smtClean="0"/>
              <a:t>Ω, </a:t>
            </a:r>
            <a:r>
              <a:rPr lang="en-US" dirty="0" smtClean="0"/>
              <a:t>VA = </a:t>
            </a:r>
            <a:r>
              <a:rPr lang="el-GR" dirty="0" smtClean="0"/>
              <a:t>2.86 </a:t>
            </a:r>
            <a:r>
              <a:rPr lang="en-US" dirty="0" smtClean="0"/>
              <a:t>V, VB = </a:t>
            </a:r>
            <a:r>
              <a:rPr lang="el-GR" dirty="0" smtClean="0"/>
              <a:t>1.47 </a:t>
            </a:r>
            <a:r>
              <a:rPr lang="en-US" dirty="0" smtClean="0"/>
              <a:t>V,VC = </a:t>
            </a:r>
            <a:r>
              <a:rPr lang="el-GR" dirty="0" smtClean="0"/>
              <a:t>35 </a:t>
            </a:r>
            <a:r>
              <a:rPr lang="en-US" dirty="0" smtClean="0"/>
              <a:t>mV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Q.25</a:t>
            </a:r>
            <a:r>
              <a:rPr lang="en-US" sz="1800" dirty="0" smtClean="0"/>
              <a:t>	Determine the total resistance between terminals A and B of the ladder 	network in the given Figure. Also calculate the voltage across each resistor 	and current in each branch with 10 V between A and B. (Solved on 3 slides) </a:t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0" y="62484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RT = 621 </a:t>
            </a:r>
            <a:r>
              <a:rPr lang="el-GR" sz="1600" dirty="0" smtClean="0"/>
              <a:t>Ω</a:t>
            </a:r>
            <a:r>
              <a:rPr lang="en-US" sz="1600" dirty="0" smtClean="0"/>
              <a:t>, IT=I9= 16.1 mA, I2= 8.27 mA, I3 = I8 =7.84mA,  I4= 4.06 mA, I5 = I6 = I7 = 3.78 mA, V1 =</a:t>
            </a:r>
            <a:r>
              <a:rPr lang="el-GR" sz="1600" dirty="0" smtClean="0"/>
              <a:t>1.61 </a:t>
            </a:r>
            <a:r>
              <a:rPr lang="en-US" sz="1600" dirty="0" smtClean="0"/>
              <a:t>V, </a:t>
            </a:r>
          </a:p>
          <a:p>
            <a:r>
              <a:rPr lang="en-US" sz="1600" dirty="0" smtClean="0"/>
              <a:t>V2 =</a:t>
            </a:r>
            <a:r>
              <a:rPr lang="el-GR" sz="1600" dirty="0" smtClean="0"/>
              <a:t> 6.78 </a:t>
            </a:r>
            <a:r>
              <a:rPr lang="en-US" sz="1600" dirty="0" smtClean="0"/>
              <a:t>V, V3 =</a:t>
            </a:r>
            <a:r>
              <a:rPr lang="el-GR" sz="1600" dirty="0" smtClean="0"/>
              <a:t> 1.73 </a:t>
            </a:r>
            <a:r>
              <a:rPr lang="en-US" sz="1600" dirty="0" smtClean="0"/>
              <a:t>V, V4 =</a:t>
            </a:r>
            <a:r>
              <a:rPr lang="el-GR" sz="1600" dirty="0" smtClean="0"/>
              <a:t> 3.33 </a:t>
            </a:r>
            <a:r>
              <a:rPr lang="en-US" sz="1600" dirty="0" smtClean="0"/>
              <a:t>V, V5 =</a:t>
            </a:r>
            <a:r>
              <a:rPr lang="el-GR" sz="1600" dirty="0" smtClean="0"/>
              <a:t> 0.378 </a:t>
            </a:r>
            <a:r>
              <a:rPr lang="en-US" sz="1600" dirty="0" smtClean="0"/>
              <a:t>V, V6 =</a:t>
            </a:r>
            <a:r>
              <a:rPr lang="el-GR" sz="1600" dirty="0" smtClean="0"/>
              <a:t> 2.57 </a:t>
            </a:r>
            <a:r>
              <a:rPr lang="en-US" sz="1600" dirty="0" smtClean="0"/>
              <a:t>V, V7 =</a:t>
            </a:r>
            <a:r>
              <a:rPr lang="el-GR" sz="1600" dirty="0" smtClean="0"/>
              <a:t>.378 </a:t>
            </a:r>
            <a:r>
              <a:rPr lang="en-US" sz="1600" dirty="0" smtClean="0"/>
              <a:t>V, V8 =</a:t>
            </a:r>
            <a:r>
              <a:rPr lang="el-GR" sz="1600" dirty="0" smtClean="0"/>
              <a:t> 1.73 </a:t>
            </a:r>
            <a:r>
              <a:rPr lang="en-US" sz="1600" dirty="0" smtClean="0"/>
              <a:t>V, V9 =</a:t>
            </a:r>
            <a:r>
              <a:rPr lang="el-GR" sz="1600" dirty="0" smtClean="0"/>
              <a:t> 1.61 </a:t>
            </a:r>
            <a:r>
              <a:rPr lang="en-US" sz="1600" dirty="0" smtClean="0"/>
              <a:t>V</a:t>
            </a:r>
          </a:p>
          <a:p>
            <a:endParaRPr lang="en-US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76600"/>
            <a:ext cx="417195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1447800"/>
            <a:ext cx="40481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0"/>
            <a:ext cx="27146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981200"/>
            <a:ext cx="23907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3962400"/>
            <a:ext cx="21145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62484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RT = 621 </a:t>
            </a:r>
            <a:r>
              <a:rPr lang="el-GR" sz="1600" dirty="0" smtClean="0"/>
              <a:t>Ω</a:t>
            </a:r>
            <a:r>
              <a:rPr lang="en-US" sz="1600" dirty="0" smtClean="0"/>
              <a:t>, IT=I1=I9= 16.1 mA, I2= 8.27 mA, I3 = I8 =7.84mA,  I4= 4.06 mA, I5 = I6 = I7 = 3.78 mA, V1 =</a:t>
            </a:r>
            <a:r>
              <a:rPr lang="el-GR" sz="1600" dirty="0" smtClean="0"/>
              <a:t>1.61 </a:t>
            </a:r>
            <a:r>
              <a:rPr lang="en-US" sz="1600" dirty="0" smtClean="0"/>
              <a:t>V, </a:t>
            </a:r>
          </a:p>
          <a:p>
            <a:r>
              <a:rPr lang="en-US" sz="1600" dirty="0" smtClean="0"/>
              <a:t>V2 =</a:t>
            </a:r>
            <a:r>
              <a:rPr lang="el-GR" sz="1600" dirty="0" smtClean="0"/>
              <a:t> 6.78 </a:t>
            </a:r>
            <a:r>
              <a:rPr lang="en-US" sz="1600" dirty="0" smtClean="0"/>
              <a:t>V, V3 =</a:t>
            </a:r>
            <a:r>
              <a:rPr lang="el-GR" sz="1600" dirty="0" smtClean="0"/>
              <a:t> 1.73 </a:t>
            </a:r>
            <a:r>
              <a:rPr lang="en-US" sz="1600" dirty="0" smtClean="0"/>
              <a:t>V, V4 =</a:t>
            </a:r>
            <a:r>
              <a:rPr lang="el-GR" sz="1600" dirty="0" smtClean="0"/>
              <a:t> 3.33 </a:t>
            </a:r>
            <a:r>
              <a:rPr lang="en-US" sz="1600" dirty="0" smtClean="0"/>
              <a:t>V, V5 =</a:t>
            </a:r>
            <a:r>
              <a:rPr lang="el-GR" sz="1600" dirty="0" smtClean="0"/>
              <a:t> 0.378 </a:t>
            </a:r>
            <a:r>
              <a:rPr lang="en-US" sz="1600" dirty="0" smtClean="0"/>
              <a:t>V, V6 =</a:t>
            </a:r>
            <a:r>
              <a:rPr lang="el-GR" sz="1600" dirty="0" smtClean="0"/>
              <a:t> 2.57 </a:t>
            </a:r>
            <a:r>
              <a:rPr lang="en-US" sz="1600" dirty="0" smtClean="0"/>
              <a:t>V, V7 =</a:t>
            </a:r>
            <a:r>
              <a:rPr lang="el-GR" sz="1600" dirty="0" smtClean="0"/>
              <a:t>.378 </a:t>
            </a:r>
            <a:r>
              <a:rPr lang="en-US" sz="1600" dirty="0" smtClean="0"/>
              <a:t>V, V8 =</a:t>
            </a:r>
            <a:r>
              <a:rPr lang="el-GR" sz="1600" dirty="0" smtClean="0"/>
              <a:t> 1.73 </a:t>
            </a:r>
            <a:r>
              <a:rPr lang="en-US" sz="1600" dirty="0" smtClean="0"/>
              <a:t>V, V9 =</a:t>
            </a:r>
            <a:r>
              <a:rPr lang="el-GR" sz="1600" dirty="0" smtClean="0"/>
              <a:t> 1.61 </a:t>
            </a:r>
            <a:r>
              <a:rPr lang="en-US" sz="1600" dirty="0" smtClean="0"/>
              <a:t>V</a:t>
            </a:r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685800"/>
            <a:ext cx="15144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62484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RT = 621 </a:t>
            </a:r>
            <a:r>
              <a:rPr lang="el-GR" sz="1600" dirty="0" smtClean="0"/>
              <a:t>Ω</a:t>
            </a:r>
            <a:r>
              <a:rPr lang="en-US" sz="1600" dirty="0" smtClean="0"/>
              <a:t>, IT=I9= 16.1 mA, I2= 8.27 mA, I3 = I8 =7.84mA,  I4= 4.06 mA, I5 = I6 = I7 = 3.78 mA, V1 =</a:t>
            </a:r>
            <a:r>
              <a:rPr lang="el-GR" sz="1600" dirty="0" smtClean="0"/>
              <a:t>1.61 </a:t>
            </a:r>
            <a:r>
              <a:rPr lang="en-US" sz="1600" dirty="0" smtClean="0"/>
              <a:t>V, </a:t>
            </a:r>
          </a:p>
          <a:p>
            <a:r>
              <a:rPr lang="en-US" sz="1600" dirty="0" smtClean="0"/>
              <a:t>V2 =</a:t>
            </a:r>
            <a:r>
              <a:rPr lang="el-GR" sz="1600" dirty="0" smtClean="0"/>
              <a:t> 6.78 </a:t>
            </a:r>
            <a:r>
              <a:rPr lang="en-US" sz="1600" dirty="0" smtClean="0"/>
              <a:t>V, V3 =</a:t>
            </a:r>
            <a:r>
              <a:rPr lang="el-GR" sz="1600" dirty="0" smtClean="0"/>
              <a:t> 1.73 </a:t>
            </a:r>
            <a:r>
              <a:rPr lang="en-US" sz="1600" dirty="0" smtClean="0"/>
              <a:t>V, V4 =</a:t>
            </a:r>
            <a:r>
              <a:rPr lang="el-GR" sz="1600" dirty="0" smtClean="0"/>
              <a:t> 3.33 </a:t>
            </a:r>
            <a:r>
              <a:rPr lang="en-US" sz="1600" dirty="0" smtClean="0"/>
              <a:t>V, V5 =</a:t>
            </a:r>
            <a:r>
              <a:rPr lang="el-GR" sz="1600" dirty="0" smtClean="0"/>
              <a:t> 0.378 </a:t>
            </a:r>
            <a:r>
              <a:rPr lang="en-US" sz="1600" dirty="0" smtClean="0"/>
              <a:t>V, V6 =</a:t>
            </a:r>
            <a:r>
              <a:rPr lang="el-GR" sz="1600" dirty="0" smtClean="0"/>
              <a:t> 2.57 </a:t>
            </a:r>
            <a:r>
              <a:rPr lang="en-US" sz="1600" dirty="0" smtClean="0"/>
              <a:t>V, V7 =</a:t>
            </a:r>
            <a:r>
              <a:rPr lang="el-GR" sz="1600" dirty="0" smtClean="0"/>
              <a:t>.378 </a:t>
            </a:r>
            <a:r>
              <a:rPr lang="en-US" sz="1600" dirty="0" smtClean="0"/>
              <a:t>V, V8 =</a:t>
            </a:r>
            <a:r>
              <a:rPr lang="el-GR" sz="1600" dirty="0" smtClean="0"/>
              <a:t> 1.73 </a:t>
            </a:r>
            <a:r>
              <a:rPr lang="en-US" sz="1600" dirty="0" smtClean="0"/>
              <a:t>V, V9 =</a:t>
            </a:r>
            <a:r>
              <a:rPr lang="el-GR" sz="1600" dirty="0" smtClean="0"/>
              <a:t> 1.61 </a:t>
            </a:r>
            <a:r>
              <a:rPr lang="en-US" sz="1600" dirty="0" smtClean="0"/>
              <a:t>V</a:t>
            </a:r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1800" b="1" dirty="0" smtClean="0"/>
              <a:t>Q.26</a:t>
            </a:r>
            <a:r>
              <a:rPr lang="en-US" sz="1800" dirty="0" smtClean="0"/>
              <a:t>	Find I</a:t>
            </a:r>
            <a:r>
              <a:rPr lang="en-US" sz="1800" baseline="-25000" dirty="0" smtClean="0"/>
              <a:t>T</a:t>
            </a:r>
            <a:r>
              <a:rPr lang="en-US" sz="1800" dirty="0" smtClean="0"/>
              <a:t> and V</a:t>
            </a:r>
            <a:r>
              <a:rPr lang="en-US" sz="1800" baseline="-25000" dirty="0" smtClean="0"/>
              <a:t>OUT</a:t>
            </a:r>
            <a:r>
              <a:rPr lang="en-US" sz="1800" dirty="0" smtClean="0"/>
              <a:t> in the following Figure. 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7138" y="1371600"/>
            <a:ext cx="5311738" cy="187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488668"/>
            <a:ext cx="5431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/>
              <a:t>RT1 = 61.7 Ω</a:t>
            </a:r>
            <a:r>
              <a:rPr lang="en-US" dirty="0" smtClean="0"/>
              <a:t>, RT(both) =  30.9 Ω, IT = 971 mA, VOUT=0V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en-US" sz="1800" dirty="0" smtClean="0"/>
              <a:t>Analysis of R/2R Ladder network with SW1 is connected to a positive voltage (V) while others are connected to ground (0 V). (Solved on 3 slides)</a:t>
            </a:r>
            <a:endParaRPr lang="en-US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295400"/>
            <a:ext cx="3192093" cy="308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Q.27</a:t>
            </a:r>
            <a:r>
              <a:rPr lang="en-US" sz="1800" dirty="0" smtClean="0"/>
              <a:t>	Determine V</a:t>
            </a:r>
            <a:r>
              <a:rPr lang="en-US" sz="1800" baseline="-25000" dirty="0" smtClean="0"/>
              <a:t>OUT</a:t>
            </a:r>
            <a:r>
              <a:rPr lang="en-US" sz="1800" dirty="0" smtClean="0"/>
              <a:t> for the R/2R ladder network in the following Figure for the 	following conditions: 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(a)	SW3 and SW4 to + 12 V, SWI and SW2 to ground </a:t>
            </a:r>
          </a:p>
          <a:p>
            <a:pPr>
              <a:buNone/>
            </a:pPr>
            <a:r>
              <a:rPr lang="en-US" sz="1800" dirty="0" smtClean="0"/>
              <a:t>(b)	SW3 and SWI to + 12 V, SW2 and SW4 to ground </a:t>
            </a:r>
          </a:p>
          <a:p>
            <a:pPr>
              <a:buNone/>
            </a:pPr>
            <a:r>
              <a:rPr lang="en-US" sz="1800" dirty="0" smtClean="0"/>
              <a:t>(c)	All switches to + 12 V </a:t>
            </a:r>
          </a:p>
          <a:p>
            <a:endParaRPr lang="en-US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219200"/>
            <a:ext cx="2871787" cy="3103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295400" y="6488668"/>
            <a:ext cx="7930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9 V, 3.75 V, 11.25 V 	             						</a:t>
            </a:r>
            <a:r>
              <a:rPr lang="en-US" dirty="0" smtClean="0">
                <a:solidFill>
                  <a:srgbClr val="FF0000"/>
                </a:solidFill>
              </a:rPr>
              <a:t>End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Summary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A series-parallel circuit is a combination of both series and parallel current paths. </a:t>
            </a:r>
          </a:p>
          <a:p>
            <a:r>
              <a:rPr lang="en-US" sz="2200" dirty="0" smtClean="0"/>
              <a:t>To determine total resistance in a series-parallel circuit, identify the series and parallel relationships, and then apply the formulas for series resistance and parallel resistance.</a:t>
            </a:r>
          </a:p>
          <a:p>
            <a:r>
              <a:rPr lang="en-US" sz="2200" dirty="0" smtClean="0"/>
              <a:t>To find the total current, apply Ohm's law and divide the total voltage by the total resistance. </a:t>
            </a:r>
          </a:p>
          <a:p>
            <a:r>
              <a:rPr lang="en-US" sz="2200" dirty="0" smtClean="0"/>
              <a:t>To determine branch currents, apply the current-divider formula, Kirchhoff's current law, or Ohm's law. Consider each circuit problem individually to determine the most appropriate method.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Summary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200" dirty="0" smtClean="0"/>
              <a:t>To determine voltage drops across any portion of a series-parallel circuit, use the voltage-divider formula, Kirchhoff's voltage law, or Ohm's law. Consider each circuit problem individually to determine the most appropriate method. </a:t>
            </a:r>
          </a:p>
          <a:p>
            <a:r>
              <a:rPr lang="en-US" sz="2200" dirty="0" smtClean="0"/>
              <a:t>When a load resistor is connected across a voltage-divider output, the output voltage decreases. </a:t>
            </a:r>
          </a:p>
          <a:p>
            <a:r>
              <a:rPr lang="en-US" sz="2200" dirty="0" smtClean="0"/>
              <a:t>The load resistor should be large compared to the resistance across which it is connected, in order that the loading effect may be minimized. </a:t>
            </a:r>
          </a:p>
          <a:p>
            <a:r>
              <a:rPr lang="en-US" sz="2200" dirty="0" smtClean="0"/>
              <a:t>To find total resistance of a ladder network, start at the point farthest from the source and reduce the resistance in steps. </a:t>
            </a:r>
          </a:p>
          <a:p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Summary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200" dirty="0" smtClean="0"/>
              <a:t>Opens and shorts are typical circuit faults. </a:t>
            </a:r>
          </a:p>
          <a:p>
            <a:r>
              <a:rPr lang="en-US" sz="2200" dirty="0" smtClean="0"/>
              <a:t>Resistors normally open when they burn out. </a:t>
            </a:r>
          </a:p>
          <a:p>
            <a:r>
              <a:rPr lang="en-US" sz="2200" b="1" dirty="0" smtClean="0"/>
              <a:t>Bleeder current</a:t>
            </a:r>
            <a:r>
              <a:rPr lang="en-US" sz="2200" dirty="0" smtClean="0"/>
              <a:t>: The current left after the total load current is subtracted from the total current into the circuit. </a:t>
            </a:r>
          </a:p>
          <a:p>
            <a:endParaRPr lang="en-US" sz="2200" dirty="0" smtClean="0"/>
          </a:p>
          <a:p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816</Words>
  <Application>Microsoft Office PowerPoint</Application>
  <PresentationFormat>On-screen Show (4:3)</PresentationFormat>
  <Paragraphs>53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Previous Lectures 13 &amp; 14 Problem Solving-Series Parallel Circuits</vt:lpstr>
      <vt:lpstr>Problem Solving_Series Parallel Circuits </vt:lpstr>
      <vt:lpstr>Slide 3</vt:lpstr>
      <vt:lpstr>Slide 4</vt:lpstr>
      <vt:lpstr>Q.22 Design a voltage divider to provide a 6V output with no load and a minimum  of 5.5 V across a 1.0 kΩ load. The source voltage is 24 V, and the unloaded  current drain is not to exceed 100 mA.</vt:lpstr>
      <vt:lpstr>Problems related to Ladder Networks</vt:lpstr>
      <vt:lpstr>Slide 7</vt:lpstr>
      <vt:lpstr>Slide 8</vt:lpstr>
      <vt:lpstr>Q.24 Determine the total resistance and the voltage at nodes A, B, and C in the  ladder network of the following Figure. (Solved on 2 slides)</vt:lpstr>
      <vt:lpstr>Slide 10</vt:lpstr>
      <vt:lpstr>Q.25 Determine the total resistance between terminals A and B of the ladder  network in the given Figure. Also calculate the voltage across each resistor  and current in each branch with 10 V between A and B. (Solved on 3 slides)  </vt:lpstr>
      <vt:lpstr>Slide 12</vt:lpstr>
      <vt:lpstr>Slide 13</vt:lpstr>
      <vt:lpstr>Q.26 Find IT and VOUT in the following Figure. </vt:lpstr>
      <vt:lpstr>Analysis of R/2R Ladder network with SW1 is connected to a positive voltage (V) while others are connected to ground (0 V). (Solved on 3 slides)</vt:lpstr>
      <vt:lpstr>Slide 16</vt:lpstr>
      <vt:lpstr>Slide 17</vt:lpstr>
      <vt:lpstr>Q.27 Determine VOUT for the R/2R ladder network in the following Figure for the  following conditions: </vt:lpstr>
      <vt:lpstr>Summary</vt:lpstr>
      <vt:lpstr>Summary</vt:lpstr>
      <vt:lpstr>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Aadil</dc:creator>
  <cp:lastModifiedBy>NTS</cp:lastModifiedBy>
  <cp:revision>88</cp:revision>
  <dcterms:created xsi:type="dcterms:W3CDTF">2006-08-16T00:00:00Z</dcterms:created>
  <dcterms:modified xsi:type="dcterms:W3CDTF">2012-07-19T07:49:21Z</dcterms:modified>
</cp:coreProperties>
</file>