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78" r:id="rId5"/>
    <p:sldId id="274" r:id="rId6"/>
    <p:sldId id="275" r:id="rId7"/>
    <p:sldId id="276" r:id="rId8"/>
    <p:sldId id="277" r:id="rId9"/>
    <p:sldId id="279" r:id="rId10"/>
    <p:sldId id="256" r:id="rId11"/>
    <p:sldId id="257" r:id="rId12"/>
    <p:sldId id="258" r:id="rId13"/>
    <p:sldId id="259" r:id="rId14"/>
    <p:sldId id="283" r:id="rId15"/>
    <p:sldId id="260" r:id="rId16"/>
    <p:sldId id="280" r:id="rId17"/>
    <p:sldId id="261" r:id="rId18"/>
    <p:sldId id="262" r:id="rId19"/>
    <p:sldId id="263" r:id="rId20"/>
    <p:sldId id="264" r:id="rId21"/>
    <p:sldId id="282" r:id="rId22"/>
    <p:sldId id="265" r:id="rId23"/>
    <p:sldId id="281" r:id="rId24"/>
    <p:sldId id="266" r:id="rId25"/>
    <p:sldId id="269" r:id="rId26"/>
    <p:sldId id="270" r:id="rId27"/>
    <p:sldId id="26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Previous </a:t>
            </a:r>
            <a:r>
              <a:rPr lang="en-US" sz="3600" b="1" dirty="0" smtClean="0">
                <a:solidFill>
                  <a:schemeClr val="tx2"/>
                </a:solidFill>
              </a:rPr>
              <a:t>Lecture 13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Identifying Series-Parallel Relationships </a:t>
            </a:r>
          </a:p>
          <a:p>
            <a:r>
              <a:rPr lang="en-US" sz="2800" dirty="0" smtClean="0"/>
              <a:t>Analysis of Series-Parallel Resistive Circuits </a:t>
            </a:r>
          </a:p>
          <a:p>
            <a:r>
              <a:rPr lang="en-US" sz="2800" dirty="0" smtClean="0"/>
              <a:t>Voltage Dividers with Resistive loads </a:t>
            </a:r>
          </a:p>
          <a:p>
            <a:r>
              <a:rPr lang="en-US" sz="2800" dirty="0" smtClean="0"/>
              <a:t>Ladder </a:t>
            </a:r>
            <a:r>
              <a:rPr lang="en-US" sz="2800" dirty="0" smtClean="0"/>
              <a:t>Networks 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 Solving - Series Parallel Circuits</a:t>
            </a:r>
            <a:endParaRPr lang="en-US" sz="3600" b="1" dirty="0">
              <a:solidFill>
                <a:schemeClr val="tx2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2057400"/>
            <a:ext cx="2679700" cy="2209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057400" y="64886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VA = 3.91V, VB=43.0V, VC=50V, VD=4.55V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85800" y="1371600"/>
            <a:ext cx="762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Q.11</a:t>
            </a:r>
            <a:r>
              <a:rPr lang="en-US" dirty="0" smtClean="0"/>
              <a:t>	Determine the voltage at each node with respect to ground in the </a:t>
            </a:r>
            <a:r>
              <a:rPr lang="en-US" dirty="0" smtClean="0"/>
              <a:t>	following </a:t>
            </a:r>
            <a:r>
              <a:rPr lang="en-US" dirty="0" smtClean="0"/>
              <a:t>	circuit.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i="1" u="sng" dirty="0" smtClean="0">
                <a:solidFill>
                  <a:schemeClr val="accent2">
                    <a:lumMod val="75000"/>
                  </a:schemeClr>
                </a:solidFill>
              </a:rPr>
              <a:t>Lecture 14</a:t>
            </a:r>
            <a:endParaRPr lang="en-US" sz="32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Q.12</a:t>
            </a:r>
            <a:r>
              <a:rPr lang="en-US" sz="1800" dirty="0" smtClean="0"/>
              <a:t>	Determine the voltage, V AB, in the given </a:t>
            </a:r>
            <a:r>
              <a:rPr lang="en-US" sz="1800" dirty="0" smtClean="0"/>
              <a:t>circuit (Solved on 2 slides).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143000"/>
            <a:ext cx="344959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211669"/>
            <a:ext cx="92951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Rright=</a:t>
            </a:r>
            <a:r>
              <a:rPr lang="el-GR" dirty="0" smtClean="0"/>
              <a:t> 1710 Ω</a:t>
            </a:r>
            <a:r>
              <a:rPr lang="en-US" dirty="0" smtClean="0"/>
              <a:t>, Rleft= </a:t>
            </a:r>
            <a:r>
              <a:rPr lang="el-GR" dirty="0" smtClean="0"/>
              <a:t>1030 Ω, </a:t>
            </a:r>
            <a:r>
              <a:rPr lang="en-US" dirty="0" smtClean="0"/>
              <a:t>RT </a:t>
            </a:r>
            <a:r>
              <a:rPr lang="el-GR" dirty="0" smtClean="0"/>
              <a:t>= 1.64 </a:t>
            </a:r>
            <a:r>
              <a:rPr lang="en-US" dirty="0" smtClean="0"/>
              <a:t>k</a:t>
            </a:r>
            <a:r>
              <a:rPr lang="el-GR" dirty="0" smtClean="0"/>
              <a:t>Ω</a:t>
            </a:r>
            <a:r>
              <a:rPr lang="en-US" dirty="0" smtClean="0"/>
              <a:t>, IT = 60.9 mA, </a:t>
            </a:r>
            <a:r>
              <a:rPr lang="pt-BR" dirty="0" smtClean="0"/>
              <a:t>IR = 22.9 mA, IL = 38.0 mA, VA =</a:t>
            </a:r>
            <a:r>
              <a:rPr lang="el-GR" dirty="0" smtClean="0"/>
              <a:t> 21.3 </a:t>
            </a:r>
            <a:r>
              <a:rPr lang="pt-BR" dirty="0" smtClean="0"/>
              <a:t>V</a:t>
            </a:r>
          </a:p>
          <a:p>
            <a:r>
              <a:rPr lang="pt-BR" dirty="0" smtClean="0"/>
              <a:t>VB = </a:t>
            </a:r>
            <a:r>
              <a:rPr lang="el-GR" dirty="0" smtClean="0"/>
              <a:t>17.9 </a:t>
            </a:r>
            <a:r>
              <a:rPr lang="pt-BR" dirty="0" smtClean="0"/>
              <a:t>V, </a:t>
            </a:r>
            <a:r>
              <a:rPr lang="es-ES" dirty="0" smtClean="0"/>
              <a:t>VAB = 3.4 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143000"/>
            <a:ext cx="344959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211669"/>
            <a:ext cx="92951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Rright=</a:t>
            </a:r>
            <a:r>
              <a:rPr lang="el-GR" dirty="0" smtClean="0"/>
              <a:t> 1710 Ω</a:t>
            </a:r>
            <a:r>
              <a:rPr lang="en-US" dirty="0" smtClean="0"/>
              <a:t>, Rleft= </a:t>
            </a:r>
            <a:r>
              <a:rPr lang="el-GR" dirty="0" smtClean="0"/>
              <a:t>1030 Ω, </a:t>
            </a:r>
            <a:r>
              <a:rPr lang="en-US" dirty="0" smtClean="0"/>
              <a:t>RT </a:t>
            </a:r>
            <a:r>
              <a:rPr lang="el-GR" dirty="0" smtClean="0"/>
              <a:t>= 1.64 </a:t>
            </a:r>
            <a:r>
              <a:rPr lang="en-US" dirty="0" smtClean="0"/>
              <a:t>k</a:t>
            </a:r>
            <a:r>
              <a:rPr lang="el-GR" dirty="0" smtClean="0"/>
              <a:t>Ω</a:t>
            </a:r>
            <a:r>
              <a:rPr lang="en-US" dirty="0" smtClean="0"/>
              <a:t>, IT = 60.9 mA, </a:t>
            </a:r>
            <a:r>
              <a:rPr lang="pt-BR" dirty="0" smtClean="0"/>
              <a:t>IR = 22.9 mA, IL = 38.0 mA, VA =</a:t>
            </a:r>
            <a:r>
              <a:rPr lang="el-GR" dirty="0" smtClean="0"/>
              <a:t> 21.3 </a:t>
            </a:r>
            <a:r>
              <a:rPr lang="pt-BR" dirty="0" smtClean="0"/>
              <a:t>V</a:t>
            </a:r>
          </a:p>
          <a:p>
            <a:r>
              <a:rPr lang="pt-BR" dirty="0" smtClean="0"/>
              <a:t>VB = </a:t>
            </a:r>
            <a:r>
              <a:rPr lang="el-GR" dirty="0" smtClean="0"/>
              <a:t>17.9 </a:t>
            </a:r>
            <a:r>
              <a:rPr lang="pt-BR" dirty="0" smtClean="0"/>
              <a:t>V, </a:t>
            </a:r>
            <a:r>
              <a:rPr lang="es-ES" dirty="0" smtClean="0"/>
              <a:t>VAB = 3.4 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Q.13</a:t>
            </a:r>
            <a:r>
              <a:rPr lang="en-US" sz="1800" dirty="0" smtClean="0"/>
              <a:t>	Find the value of R2 in the given Figure. Also determine the power in R2 .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7560" y="1219200"/>
            <a:ext cx="2708778" cy="2081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488668"/>
            <a:ext cx="2459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R2=110 k</a:t>
            </a:r>
            <a:r>
              <a:rPr lang="el-GR" dirty="0" smtClean="0"/>
              <a:t>Ω</a:t>
            </a:r>
            <a:r>
              <a:rPr lang="en-US" dirty="0" smtClean="0"/>
              <a:t>, P2=110 mW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Q.14</a:t>
            </a:r>
            <a:r>
              <a:rPr lang="en-US" sz="1800" dirty="0" smtClean="0"/>
              <a:t>	Find the resistance between node A and each of the other nodes (R</a:t>
            </a:r>
            <a:r>
              <a:rPr lang="en-US" sz="1800" baseline="-25000" dirty="0" smtClean="0"/>
              <a:t>AB</a:t>
            </a:r>
            <a:r>
              <a:rPr lang="en-US" sz="1800" dirty="0" smtClean="0"/>
              <a:t>, R </a:t>
            </a:r>
            <a:r>
              <a:rPr lang="en-US" sz="1800" baseline="-25000" dirty="0" smtClean="0"/>
              <a:t>AC</a:t>
            </a:r>
            <a:r>
              <a:rPr lang="en-US" sz="1800" dirty="0" smtClean="0"/>
              <a:t> 	, R</a:t>
            </a:r>
            <a:r>
              <a:rPr lang="en-US" sz="1800" baseline="-25000" dirty="0" smtClean="0"/>
              <a:t>AD</a:t>
            </a:r>
            <a:r>
              <a:rPr lang="en-US" sz="1800" dirty="0" smtClean="0"/>
              <a:t> , R</a:t>
            </a:r>
            <a:r>
              <a:rPr lang="en-US" sz="1800" baseline="-25000" dirty="0" smtClean="0"/>
              <a:t>AE</a:t>
            </a:r>
            <a:r>
              <a:rPr lang="en-US" sz="1800" dirty="0" smtClean="0"/>
              <a:t>, R</a:t>
            </a:r>
            <a:r>
              <a:rPr lang="en-US" sz="1800" baseline="-25000" dirty="0" smtClean="0"/>
              <a:t>AF</a:t>
            </a:r>
            <a:r>
              <a:rPr lang="en-US" sz="1800" dirty="0" smtClean="0"/>
              <a:t> , and R</a:t>
            </a:r>
            <a:r>
              <a:rPr lang="en-US" sz="1800" baseline="-25000" dirty="0" smtClean="0"/>
              <a:t>AG</a:t>
            </a:r>
            <a:r>
              <a:rPr lang="en-US" sz="1800" dirty="0" smtClean="0"/>
              <a:t>) in the given Figure.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1146652"/>
            <a:ext cx="4462463" cy="2455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48866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RAB =</a:t>
            </a:r>
            <a:r>
              <a:rPr lang="el-GR" dirty="0" smtClean="0"/>
              <a:t> 911 Ω</a:t>
            </a:r>
            <a:r>
              <a:rPr lang="en-US" dirty="0" smtClean="0"/>
              <a:t>,RAG =</a:t>
            </a:r>
            <a:r>
              <a:rPr lang="el-GR" dirty="0" smtClean="0"/>
              <a:t>2.73 </a:t>
            </a:r>
            <a:r>
              <a:rPr lang="en-US" dirty="0" smtClean="0"/>
              <a:t>k</a:t>
            </a:r>
            <a:r>
              <a:rPr lang="el-GR" dirty="0" smtClean="0"/>
              <a:t>Ω</a:t>
            </a:r>
            <a:r>
              <a:rPr lang="en-US" dirty="0" smtClean="0"/>
              <a:t>,RAC =</a:t>
            </a:r>
            <a:r>
              <a:rPr lang="el-GR" dirty="0" smtClean="0"/>
              <a:t> 2.29 </a:t>
            </a:r>
            <a:r>
              <a:rPr lang="en-US" dirty="0" smtClean="0"/>
              <a:t>k</a:t>
            </a:r>
            <a:r>
              <a:rPr lang="el-GR" dirty="0" smtClean="0"/>
              <a:t>Ω</a:t>
            </a:r>
            <a:r>
              <a:rPr lang="en-US" dirty="0" smtClean="0"/>
              <a:t>,RAD =</a:t>
            </a:r>
            <a:r>
              <a:rPr lang="el-GR" dirty="0" smtClean="0"/>
              <a:t> 3.20 </a:t>
            </a:r>
            <a:r>
              <a:rPr lang="en-US" dirty="0" smtClean="0"/>
              <a:t>k</a:t>
            </a:r>
            <a:r>
              <a:rPr lang="el-GR" dirty="0" smtClean="0"/>
              <a:t>Ω</a:t>
            </a:r>
            <a:r>
              <a:rPr lang="en-US" dirty="0" smtClean="0"/>
              <a:t>,RAE = </a:t>
            </a:r>
            <a:r>
              <a:rPr lang="el-GR" dirty="0" smtClean="0"/>
              <a:t>4.58 </a:t>
            </a:r>
            <a:r>
              <a:rPr lang="en-US" dirty="0" smtClean="0"/>
              <a:t>k</a:t>
            </a:r>
            <a:r>
              <a:rPr lang="el-GR" dirty="0" smtClean="0"/>
              <a:t>Ω</a:t>
            </a:r>
            <a:r>
              <a:rPr lang="en-US" dirty="0" smtClean="0"/>
              <a:t>,RAF = </a:t>
            </a:r>
            <a:r>
              <a:rPr lang="el-GR" dirty="0" smtClean="0"/>
              <a:t>5.02 </a:t>
            </a:r>
            <a:r>
              <a:rPr lang="en-US" dirty="0" smtClean="0"/>
              <a:t>k</a:t>
            </a:r>
            <a:r>
              <a:rPr lang="el-GR" dirty="0" smtClean="0"/>
              <a:t>Ω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Q.15</a:t>
            </a:r>
            <a:r>
              <a:rPr lang="en-US" sz="1800" dirty="0" smtClean="0"/>
              <a:t>	Find the resistance between each of the following sets of nodes in the given 	Figure : AB, BC, and CD.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032004"/>
            <a:ext cx="2806700" cy="2265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29689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RAB = </a:t>
            </a:r>
            <a:r>
              <a:rPr lang="el-GR" dirty="0" smtClean="0"/>
              <a:t> 1.32 </a:t>
            </a:r>
            <a:r>
              <a:rPr lang="en-US" dirty="0" smtClean="0"/>
              <a:t>k</a:t>
            </a:r>
            <a:r>
              <a:rPr lang="el-GR" dirty="0" smtClean="0"/>
              <a:t>Ω</a:t>
            </a:r>
            <a:r>
              <a:rPr lang="en-US" dirty="0" smtClean="0"/>
              <a:t>, Note: R5 and R6 is shorted out (ACD) and is not a factor in the total resistance.</a:t>
            </a:r>
          </a:p>
          <a:p>
            <a:r>
              <a:rPr lang="en-US" dirty="0" smtClean="0"/>
              <a:t>RBC = 1.32 k</a:t>
            </a:r>
            <a:r>
              <a:rPr lang="el-GR" dirty="0" smtClean="0"/>
              <a:t>Ω</a:t>
            </a:r>
            <a:r>
              <a:rPr lang="en-US" dirty="0" smtClean="0"/>
              <a:t>, RCD = 0 </a:t>
            </a:r>
            <a:r>
              <a:rPr lang="el-GR" dirty="0" smtClean="0"/>
              <a:t>Ω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Q.16</a:t>
            </a:r>
            <a:r>
              <a:rPr lang="en-US" sz="1800" dirty="0" smtClean="0"/>
              <a:t>	Determine the value of each resistor in the following circuit</a:t>
            </a:r>
            <a:r>
              <a:rPr lang="en-US" sz="1800" dirty="0" smtClean="0"/>
              <a:t>. (Solved on 2 slides)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8834" y="1371600"/>
            <a:ext cx="4047516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8834" y="1371600"/>
            <a:ext cx="4047516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u="sng" dirty="0" smtClean="0"/>
              <a:t>Problems related to Voltage divider with resistive loads </a:t>
            </a:r>
          </a:p>
          <a:p>
            <a:pPr>
              <a:buNone/>
            </a:pPr>
            <a:endParaRPr lang="en-US" sz="1800" dirty="0" smtClean="0"/>
          </a:p>
          <a:p>
            <a:pPr algn="just">
              <a:buNone/>
            </a:pPr>
            <a:r>
              <a:rPr lang="en-US" sz="1800" b="1" dirty="0" smtClean="0"/>
              <a:t>Q.17</a:t>
            </a:r>
            <a:r>
              <a:rPr lang="en-US" sz="1800" dirty="0" smtClean="0"/>
              <a:t> 	A voltage divider consists of two 56 k</a:t>
            </a:r>
            <a:r>
              <a:rPr lang="el-GR" sz="1800" dirty="0" smtClean="0"/>
              <a:t>Ω</a:t>
            </a:r>
            <a:r>
              <a:rPr lang="en-US" sz="1800" dirty="0" smtClean="0"/>
              <a:t> resistors and a 15 V source. Calculate 	the unloaded output voltage. What will the output voltage be if a load 	resistor of 1.0 M</a:t>
            </a:r>
            <a:r>
              <a:rPr lang="el-GR" sz="1800" dirty="0" smtClean="0"/>
              <a:t>Ω</a:t>
            </a:r>
            <a:r>
              <a:rPr lang="en-US" sz="1800" dirty="0" smtClean="0"/>
              <a:t> is connected to the output? </a:t>
            </a:r>
          </a:p>
          <a:p>
            <a:pPr>
              <a:buNone/>
            </a:pPr>
            <a:endParaRPr lang="en-US" sz="2400" b="1" u="sng" dirty="0" smtClean="0"/>
          </a:p>
          <a:p>
            <a:endParaRPr lang="en-US" sz="2400" b="1" u="sng" dirty="0"/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5822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VOUT(unloaded)=7.5V, Req=53 k</a:t>
            </a:r>
            <a:r>
              <a:rPr lang="el-GR" dirty="0" smtClean="0"/>
              <a:t>Ω</a:t>
            </a:r>
            <a:r>
              <a:rPr lang="en-US" dirty="0" smtClean="0"/>
              <a:t>, VOUT(loaded) = </a:t>
            </a:r>
            <a:r>
              <a:rPr lang="el-GR" dirty="0" smtClean="0"/>
              <a:t>7.29 </a:t>
            </a:r>
            <a:r>
              <a:rPr lang="en-US" dirty="0" smtClean="0"/>
              <a:t>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82000" cy="1143000"/>
          </a:xfrm>
        </p:spPr>
        <p:txBody>
          <a:bodyPr>
            <a:noAutofit/>
          </a:bodyPr>
          <a:lstStyle/>
          <a:p>
            <a:pPr algn="just"/>
            <a:r>
              <a:rPr lang="en-US" sz="1800" b="1" dirty="0" smtClean="0"/>
              <a:t>Q.18</a:t>
            </a:r>
            <a:r>
              <a:rPr lang="en-US" sz="1800" dirty="0" smtClean="0"/>
              <a:t>	A 12 V battery output is divided down to obtain two output voltages. Three 3.3 k</a:t>
            </a:r>
            <a:r>
              <a:rPr lang="el-GR" sz="1800" dirty="0" smtClean="0"/>
              <a:t>Ω</a:t>
            </a:r>
            <a:r>
              <a:rPr lang="en-US" sz="1800" dirty="0" smtClean="0"/>
              <a:t> resistors are used to provide the two taps. Determine the output voltages. If a 10 k</a:t>
            </a:r>
            <a:r>
              <a:rPr lang="el-GR" sz="1800" dirty="0" smtClean="0"/>
              <a:t>Ω</a:t>
            </a:r>
            <a:r>
              <a:rPr lang="en-US" sz="1800" dirty="0" smtClean="0"/>
              <a:t> load is connected to the higher of the two outputs, what will its loaded value be? </a:t>
            </a:r>
            <a:br>
              <a:rPr lang="en-US" sz="1800" dirty="0" smtClean="0"/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752600" y="6488668"/>
            <a:ext cx="47694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VA=8V, VB=4V, RA = 3.98 k</a:t>
            </a:r>
            <a:r>
              <a:rPr lang="el-GR" dirty="0" smtClean="0"/>
              <a:t>Ω</a:t>
            </a:r>
            <a:r>
              <a:rPr lang="en-US" dirty="0" smtClean="0"/>
              <a:t>, VA(loaded) = </a:t>
            </a:r>
            <a:r>
              <a:rPr lang="el-GR" dirty="0" smtClean="0"/>
              <a:t>6.56 </a:t>
            </a:r>
            <a:r>
              <a:rPr lang="en-US" dirty="0" smtClean="0"/>
              <a:t>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Q.19</a:t>
            </a:r>
            <a:r>
              <a:rPr lang="en-US" sz="1800" dirty="0" smtClean="0"/>
              <a:t>	Which will cause a smaller decrease in output voltage for a given voltage 	divider, a 10 k</a:t>
            </a:r>
            <a:r>
              <a:rPr lang="el-GR" sz="1800" dirty="0" smtClean="0"/>
              <a:t>Ω</a:t>
            </a:r>
            <a:r>
              <a:rPr lang="en-US" sz="1800" dirty="0" smtClean="0"/>
              <a:t> load or a 47 k</a:t>
            </a:r>
            <a:r>
              <a:rPr lang="el-GR" sz="1800" dirty="0" smtClean="0"/>
              <a:t> Ω </a:t>
            </a:r>
            <a:r>
              <a:rPr lang="en-US" sz="1800" dirty="0" smtClean="0"/>
              <a:t> load?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b="1" u="sng" dirty="0" smtClean="0"/>
              <a:t>Answer</a:t>
            </a:r>
          </a:p>
          <a:p>
            <a:pPr algn="just">
              <a:buNone/>
            </a:pPr>
            <a:r>
              <a:rPr lang="en-US" sz="2400" dirty="0" smtClean="0"/>
              <a:t>		The 47 kΩ will result in a smaller decrease in output 	voltage because it has less effect on the circuit resistance 	than does the smaller resistance.</a:t>
            </a:r>
          </a:p>
          <a:p>
            <a:pPr algn="just">
              <a:buNone/>
            </a:pPr>
            <a:endParaRPr lang="en-US" sz="2400" dirty="0" smtClean="0"/>
          </a:p>
          <a:p>
            <a:pPr algn="just">
              <a:buNone/>
            </a:pPr>
            <a:r>
              <a:rPr lang="en-US" sz="2400" dirty="0" smtClean="0"/>
              <a:t>		If 1000</a:t>
            </a:r>
            <a:r>
              <a:rPr lang="el-GR" sz="2400" dirty="0" smtClean="0"/>
              <a:t>Ω</a:t>
            </a:r>
            <a:r>
              <a:rPr lang="en-US" sz="2400" dirty="0" smtClean="0"/>
              <a:t>//10</a:t>
            </a:r>
            <a:r>
              <a:rPr lang="el-GR" sz="2400" dirty="0" smtClean="0"/>
              <a:t> Ω </a:t>
            </a:r>
            <a:r>
              <a:rPr lang="en-US" sz="2400" dirty="0" smtClean="0"/>
              <a:t>=9.9</a:t>
            </a:r>
            <a:r>
              <a:rPr lang="el-GR" sz="2400" dirty="0" smtClean="0"/>
              <a:t> Ω</a:t>
            </a:r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pPr algn="just"/>
            <a:r>
              <a:rPr lang="en-US" sz="1800" b="1" dirty="0" smtClean="0"/>
              <a:t>Q.20</a:t>
            </a:r>
            <a:r>
              <a:rPr lang="en-US" sz="1800" dirty="0" smtClean="0"/>
              <a:t>	Determine the resistance values for a voltage divider that must meet the 	following specifications: The current drawn from the source under unloaded 	condition is not to exceed 5 mA. The source voltage is to be 10 V, and the  required 	outputs are to be 5 V and 2.5 V. Sketch the circuit. Determine the  effect on the 	output voltages if a 1.0 k</a:t>
            </a:r>
            <a:r>
              <a:rPr lang="el-GR" sz="1800" dirty="0" smtClean="0"/>
              <a:t>Ω</a:t>
            </a:r>
            <a:r>
              <a:rPr lang="en-US" sz="1800" dirty="0" smtClean="0"/>
              <a:t> load is connected to each tap one at a time</a:t>
            </a:r>
            <a:r>
              <a:rPr lang="en-US" sz="1800" dirty="0" smtClean="0"/>
              <a:t>. (Solved on 	2 slides)</a:t>
            </a:r>
            <a:endParaRPr lang="en-US" sz="1800" dirty="0"/>
          </a:p>
        </p:txBody>
      </p:sp>
      <p:sp>
        <p:nvSpPr>
          <p:cNvPr id="3" name="Rectangle 2"/>
          <p:cNvSpPr/>
          <p:nvPr/>
        </p:nvSpPr>
        <p:spPr>
          <a:xfrm>
            <a:off x="0" y="62484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RT =</a:t>
            </a:r>
            <a:r>
              <a:rPr lang="en-US" dirty="0" smtClean="0"/>
              <a:t>2 k</a:t>
            </a:r>
            <a:r>
              <a:rPr lang="el-GR" dirty="0" smtClean="0"/>
              <a:t>Ω</a:t>
            </a:r>
            <a:r>
              <a:rPr lang="en-US" dirty="0" smtClean="0"/>
              <a:t>, </a:t>
            </a:r>
            <a:r>
              <a:rPr lang="en-US" i="1" dirty="0" smtClean="0"/>
              <a:t>R1 = R2 + R3, R2 = R3=500</a:t>
            </a:r>
            <a:r>
              <a:rPr lang="el-GR" i="1" dirty="0" smtClean="0"/>
              <a:t>Ω</a:t>
            </a:r>
            <a:r>
              <a:rPr lang="en-US" i="1" dirty="0" smtClean="0"/>
              <a:t>, R1=1000</a:t>
            </a:r>
            <a:r>
              <a:rPr lang="el-GR" i="1" dirty="0" smtClean="0"/>
              <a:t>Ω</a:t>
            </a:r>
            <a:r>
              <a:rPr lang="en-US" i="1" dirty="0" smtClean="0"/>
              <a:t>, Req(lower)=</a:t>
            </a:r>
            <a:r>
              <a:rPr lang="el-GR" dirty="0" smtClean="0"/>
              <a:t> 333 Ω</a:t>
            </a:r>
            <a:r>
              <a:rPr lang="en-US" dirty="0" smtClean="0"/>
              <a:t>, IT= 5.46 mA, </a:t>
            </a:r>
            <a:r>
              <a:rPr lang="en-US" i="1" dirty="0" smtClean="0"/>
              <a:t>V</a:t>
            </a:r>
          </a:p>
          <a:p>
            <a:r>
              <a:rPr lang="en-US" i="1" dirty="0" smtClean="0"/>
              <a:t>lower tap = </a:t>
            </a:r>
            <a:r>
              <a:rPr lang="en-US" b="1" i="1" dirty="0" smtClean="0"/>
              <a:t>1.82 V, </a:t>
            </a:r>
            <a:r>
              <a:rPr lang="it-IT" i="1" dirty="0" smtClean="0"/>
              <a:t>Vupper tap = </a:t>
            </a:r>
            <a:r>
              <a:rPr lang="it-IT" b="1" i="1" dirty="0" smtClean="0"/>
              <a:t>4.55 V, </a:t>
            </a:r>
            <a:r>
              <a:rPr lang="en-US" i="1" dirty="0" smtClean="0"/>
              <a:t>IT </a:t>
            </a:r>
            <a:r>
              <a:rPr lang="en-US" dirty="0" smtClean="0"/>
              <a:t>= 6.67 mA, </a:t>
            </a:r>
            <a:r>
              <a:rPr lang="it-IT" i="1" dirty="0" smtClean="0"/>
              <a:t>Vupper tap  </a:t>
            </a:r>
            <a:r>
              <a:rPr lang="it-IT" b="1" i="1" dirty="0" smtClean="0"/>
              <a:t>3.33 V,</a:t>
            </a:r>
            <a:r>
              <a:rPr lang="en-US" i="1" dirty="0" smtClean="0"/>
              <a:t>Vlower tap =</a:t>
            </a:r>
            <a:r>
              <a:rPr lang="en-US" b="1" dirty="0" smtClean="0"/>
              <a:t>1.67 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62484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RT =</a:t>
            </a:r>
            <a:r>
              <a:rPr lang="en-US" dirty="0" smtClean="0"/>
              <a:t>2 k</a:t>
            </a:r>
            <a:r>
              <a:rPr lang="el-GR" dirty="0" smtClean="0"/>
              <a:t>Ω</a:t>
            </a:r>
            <a:r>
              <a:rPr lang="en-US" dirty="0" smtClean="0"/>
              <a:t>, </a:t>
            </a:r>
            <a:r>
              <a:rPr lang="en-US" i="1" dirty="0" smtClean="0"/>
              <a:t>R1 = R2 + R3, R2 = R3=500</a:t>
            </a:r>
            <a:r>
              <a:rPr lang="el-GR" i="1" dirty="0" smtClean="0"/>
              <a:t>Ω</a:t>
            </a:r>
            <a:r>
              <a:rPr lang="en-US" i="1" dirty="0" smtClean="0"/>
              <a:t>, R1=1000</a:t>
            </a:r>
            <a:r>
              <a:rPr lang="el-GR" i="1" dirty="0" smtClean="0"/>
              <a:t>Ω</a:t>
            </a:r>
            <a:r>
              <a:rPr lang="en-US" i="1" dirty="0" smtClean="0"/>
              <a:t>, Req(lower)=</a:t>
            </a:r>
            <a:r>
              <a:rPr lang="el-GR" dirty="0" smtClean="0"/>
              <a:t> 333 Ω</a:t>
            </a:r>
            <a:r>
              <a:rPr lang="en-US" dirty="0" smtClean="0"/>
              <a:t>, IT= 5.46 mA, </a:t>
            </a:r>
            <a:r>
              <a:rPr lang="en-US" i="1" dirty="0" smtClean="0"/>
              <a:t>V</a:t>
            </a:r>
          </a:p>
          <a:p>
            <a:r>
              <a:rPr lang="en-US" i="1" dirty="0" smtClean="0"/>
              <a:t>lower tap = </a:t>
            </a:r>
            <a:r>
              <a:rPr lang="en-US" b="1" i="1" dirty="0" smtClean="0"/>
              <a:t>1.82 V, </a:t>
            </a:r>
            <a:r>
              <a:rPr lang="it-IT" i="1" dirty="0" smtClean="0"/>
              <a:t>Vupper tap = </a:t>
            </a:r>
            <a:r>
              <a:rPr lang="it-IT" b="1" i="1" dirty="0" smtClean="0"/>
              <a:t>4.55 V, </a:t>
            </a:r>
            <a:r>
              <a:rPr lang="en-US" i="1" dirty="0" smtClean="0"/>
              <a:t>IT </a:t>
            </a:r>
            <a:r>
              <a:rPr lang="en-US" dirty="0" smtClean="0"/>
              <a:t>= 6.67 mA, </a:t>
            </a:r>
            <a:r>
              <a:rPr lang="it-IT" i="1" dirty="0" smtClean="0"/>
              <a:t>Vupper tap  </a:t>
            </a:r>
            <a:r>
              <a:rPr lang="it-IT" b="1" i="1" dirty="0" smtClean="0"/>
              <a:t>3.33 V,</a:t>
            </a:r>
            <a:r>
              <a:rPr lang="en-US" i="1" dirty="0" smtClean="0"/>
              <a:t>Vlower tap =</a:t>
            </a:r>
            <a:r>
              <a:rPr lang="en-US" b="1" dirty="0" smtClean="0"/>
              <a:t>1.67 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Q.21</a:t>
            </a:r>
            <a:r>
              <a:rPr lang="en-US" sz="1800" dirty="0" smtClean="0"/>
              <a:t>	The voltage divider in the following Figure has a switched load. Determine 	the voltage at each tap (V1, V2 , and V3 ) for each position of the switch</a:t>
            </a:r>
            <a:r>
              <a:rPr lang="en-US" sz="1800" dirty="0" smtClean="0"/>
              <a:t>. 	(Solved on 2 slides)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295400"/>
            <a:ext cx="350327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1722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Position: RT=30.8 k</a:t>
            </a:r>
            <a:r>
              <a:rPr lang="el-GR" dirty="0" smtClean="0"/>
              <a:t>Ω</a:t>
            </a:r>
            <a:r>
              <a:rPr lang="en-US" dirty="0" smtClean="0"/>
              <a:t>, V1 = </a:t>
            </a:r>
            <a:r>
              <a:rPr lang="el-GR" dirty="0" smtClean="0"/>
              <a:t>81.0 </a:t>
            </a:r>
            <a:r>
              <a:rPr lang="en-US" dirty="0" smtClean="0"/>
              <a:t>V, V2 =</a:t>
            </a:r>
            <a:r>
              <a:rPr lang="el-GR" dirty="0" smtClean="0"/>
              <a:t> 54.0 </a:t>
            </a:r>
            <a:r>
              <a:rPr lang="en-US" dirty="0" smtClean="0"/>
              <a:t>V, V3 = </a:t>
            </a:r>
            <a:r>
              <a:rPr lang="el-GR" dirty="0" smtClean="0"/>
              <a:t>27.0 </a:t>
            </a:r>
            <a:r>
              <a:rPr lang="en-US" dirty="0" smtClean="0"/>
              <a:t>V……Position 2:RT=35.5 k</a:t>
            </a:r>
            <a:r>
              <a:rPr lang="el-GR" dirty="0" smtClean="0"/>
              <a:t>Ω</a:t>
            </a:r>
            <a:r>
              <a:rPr lang="en-US" dirty="0" smtClean="0"/>
              <a:t>, V1=86.2V, V2=52.4 V, V3=26.2V……</a:t>
            </a:r>
            <a:r>
              <a:rPr lang="fr-FR" dirty="0" smtClean="0"/>
              <a:t> Position 3:RT=38.7 kΩ, V1=89V, V2=58 V, V3=27V……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533400"/>
            <a:ext cx="350327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1722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Position: RT=30.8 k</a:t>
            </a:r>
            <a:r>
              <a:rPr lang="el-GR" dirty="0" smtClean="0"/>
              <a:t>Ω</a:t>
            </a:r>
            <a:r>
              <a:rPr lang="en-US" dirty="0" smtClean="0"/>
              <a:t>, V1 = </a:t>
            </a:r>
            <a:r>
              <a:rPr lang="el-GR" dirty="0" smtClean="0"/>
              <a:t>81.0 </a:t>
            </a:r>
            <a:r>
              <a:rPr lang="en-US" dirty="0" smtClean="0"/>
              <a:t>V, V2 =</a:t>
            </a:r>
            <a:r>
              <a:rPr lang="el-GR" dirty="0" smtClean="0"/>
              <a:t> 54.0 </a:t>
            </a:r>
            <a:r>
              <a:rPr lang="en-US" dirty="0" smtClean="0"/>
              <a:t>V, V3 = </a:t>
            </a:r>
            <a:r>
              <a:rPr lang="el-GR" dirty="0" smtClean="0"/>
              <a:t>27.0 </a:t>
            </a:r>
            <a:r>
              <a:rPr lang="en-US" dirty="0" smtClean="0"/>
              <a:t>V……Position 2:RT=35.5 k</a:t>
            </a:r>
            <a:r>
              <a:rPr lang="el-GR" dirty="0" smtClean="0"/>
              <a:t>Ω</a:t>
            </a:r>
            <a:r>
              <a:rPr lang="en-US" dirty="0" smtClean="0"/>
              <a:t>, V1=86.2V, V2=52.4 V, V3=26.2V……</a:t>
            </a:r>
            <a:r>
              <a:rPr lang="fr-FR" dirty="0" smtClean="0"/>
              <a:t> Position 3:RT=38.7 kΩ, V1=89V, V2=58 V, V3=27V……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Autofit/>
          </a:bodyPr>
          <a:lstStyle/>
          <a:p>
            <a:pPr algn="just"/>
            <a:r>
              <a:rPr lang="en-US" sz="1800" b="1" dirty="0" smtClean="0"/>
              <a:t>Q.22</a:t>
            </a:r>
            <a:r>
              <a:rPr lang="en-US" sz="1800" dirty="0" smtClean="0"/>
              <a:t>	Design a voltage divider to provide a 6 V output with no load and a minimum 	of 5.5 V across a 1.0 k</a:t>
            </a:r>
            <a:r>
              <a:rPr lang="el-GR" sz="1800" dirty="0" smtClean="0"/>
              <a:t>Ω</a:t>
            </a:r>
            <a:r>
              <a:rPr lang="en-US" sz="1800" dirty="0" smtClean="0"/>
              <a:t> load. The source voltage is 24 V, and the unloaded 	current drain is not to exceed 100 mA.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488668"/>
            <a:ext cx="64439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RT=</a:t>
            </a:r>
            <a:r>
              <a:rPr lang="el-GR" dirty="0" smtClean="0"/>
              <a:t>240 Ω</a:t>
            </a:r>
            <a:r>
              <a:rPr lang="en-US" dirty="0" smtClean="0"/>
              <a:t>, R2=</a:t>
            </a:r>
            <a:r>
              <a:rPr lang="el-GR" dirty="0" smtClean="0"/>
              <a:t>60 Ω</a:t>
            </a:r>
            <a:r>
              <a:rPr lang="en-US" dirty="0" smtClean="0"/>
              <a:t>, R1=</a:t>
            </a:r>
            <a:r>
              <a:rPr lang="el-GR" dirty="0" smtClean="0"/>
              <a:t> 180 Ω</a:t>
            </a:r>
            <a:r>
              <a:rPr lang="en-US" dirty="0" smtClean="0"/>
              <a:t>, R2 || RL = </a:t>
            </a:r>
            <a:r>
              <a:rPr lang="el-GR" dirty="0" smtClean="0"/>
              <a:t>56.6 Ω</a:t>
            </a:r>
            <a:r>
              <a:rPr lang="en-US" dirty="0" smtClean="0"/>
              <a:t>, VOUT = </a:t>
            </a:r>
            <a:r>
              <a:rPr lang="el-GR" dirty="0" smtClean="0"/>
              <a:t>5.74 </a:t>
            </a:r>
            <a:r>
              <a:rPr lang="en-US" dirty="0" smtClean="0"/>
              <a:t>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Ladder Networks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b="1" dirty="0" smtClean="0"/>
              <a:t>Q.23</a:t>
            </a:r>
            <a:r>
              <a:rPr lang="en-US" sz="1800" dirty="0" smtClean="0"/>
              <a:t>	For the circuit shown in the following Figure, calculate the following: </a:t>
            </a:r>
          </a:p>
          <a:p>
            <a:pPr>
              <a:buNone/>
            </a:pPr>
            <a:r>
              <a:rPr lang="en-US" sz="1800" dirty="0" smtClean="0"/>
              <a:t>		</a:t>
            </a:r>
            <a:r>
              <a:rPr lang="en-US" sz="1800" b="1" dirty="0" smtClean="0"/>
              <a:t>(a)</a:t>
            </a:r>
            <a:r>
              <a:rPr lang="en-US" sz="1800" dirty="0" smtClean="0"/>
              <a:t> Total resistance across the source 	</a:t>
            </a:r>
            <a:r>
              <a:rPr lang="en-US" sz="1800" b="1" dirty="0" smtClean="0"/>
              <a:t>(b)</a:t>
            </a:r>
            <a:r>
              <a:rPr lang="en-US" sz="1800" dirty="0" smtClean="0"/>
              <a:t> Total current from the source </a:t>
            </a:r>
          </a:p>
          <a:p>
            <a:pPr>
              <a:buNone/>
            </a:pPr>
            <a:r>
              <a:rPr lang="en-US" sz="1800" dirty="0" smtClean="0"/>
              <a:t>		</a:t>
            </a:r>
            <a:r>
              <a:rPr lang="en-US" sz="1800" b="1" dirty="0" smtClean="0"/>
              <a:t>(c)</a:t>
            </a:r>
            <a:r>
              <a:rPr lang="en-US" sz="1800" dirty="0" smtClean="0"/>
              <a:t> Current through the 910</a:t>
            </a:r>
            <a:r>
              <a:rPr lang="el-GR" sz="1800" dirty="0" smtClean="0"/>
              <a:t>Ω</a:t>
            </a:r>
            <a:r>
              <a:rPr lang="en-US" sz="1800" dirty="0" smtClean="0"/>
              <a:t> resistor 	</a:t>
            </a:r>
            <a:r>
              <a:rPr lang="en-US" sz="1800" b="1" dirty="0" smtClean="0"/>
              <a:t>(d)</a:t>
            </a:r>
            <a:r>
              <a:rPr lang="en-US" sz="1800" dirty="0" smtClean="0"/>
              <a:t> Voltage from A to point B </a:t>
            </a:r>
            <a:r>
              <a:rPr lang="en-US" sz="1800" dirty="0" smtClean="0"/>
              <a:t> </a:t>
            </a:r>
          </a:p>
          <a:p>
            <a:pPr>
              <a:buNone/>
            </a:pPr>
            <a:r>
              <a:rPr lang="en-US" sz="1800" dirty="0" smtClean="0"/>
              <a:t>	</a:t>
            </a:r>
            <a:r>
              <a:rPr lang="en-US" sz="1800" dirty="0" smtClean="0"/>
              <a:t>	</a:t>
            </a:r>
            <a:r>
              <a:rPr lang="en-US" sz="1800" dirty="0" smtClean="0"/>
              <a:t>(Solved on 2 slides)</a:t>
            </a:r>
            <a:endParaRPr lang="en-US" sz="1800" dirty="0" smtClean="0"/>
          </a:p>
          <a:p>
            <a:endParaRPr lang="en-US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2743200"/>
            <a:ext cx="2876550" cy="241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488668"/>
            <a:ext cx="92328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RT = </a:t>
            </a:r>
            <a:r>
              <a:rPr lang="el-GR" dirty="0" smtClean="0"/>
              <a:t> 271 Ω</a:t>
            </a:r>
            <a:r>
              <a:rPr lang="en-US" dirty="0" smtClean="0"/>
              <a:t>, IT=221 mA, I2= 114 mA, </a:t>
            </a:r>
            <a:r>
              <a:rPr lang="it-IT" dirty="0" smtClean="0"/>
              <a:t>I</a:t>
            </a:r>
            <a:r>
              <a:rPr lang="it-IT" baseline="-25000" dirty="0" smtClean="0"/>
              <a:t>910</a:t>
            </a:r>
            <a:r>
              <a:rPr lang="it-IT" dirty="0" smtClean="0"/>
              <a:t> = 58.7 mA, I4 </a:t>
            </a:r>
            <a:r>
              <a:rPr lang="it-IT" dirty="0" smtClean="0"/>
              <a:t>= </a:t>
            </a:r>
            <a:r>
              <a:rPr lang="it-IT" dirty="0" smtClean="0"/>
              <a:t>55 mA , V437.5 </a:t>
            </a:r>
            <a:r>
              <a:rPr lang="el-GR" dirty="0" smtClean="0"/>
              <a:t>Ω </a:t>
            </a:r>
            <a:r>
              <a:rPr lang="en-US" dirty="0" smtClean="0"/>
              <a:t>= 24.06 V,</a:t>
            </a:r>
            <a:r>
              <a:rPr lang="it-IT" dirty="0" smtClean="0"/>
              <a:t>VAB = </a:t>
            </a:r>
            <a:r>
              <a:rPr lang="el-GR" dirty="0" smtClean="0"/>
              <a:t>12 </a:t>
            </a:r>
            <a:r>
              <a:rPr lang="it-IT" dirty="0" smtClean="0"/>
              <a:t>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609600"/>
            <a:ext cx="2876550" cy="241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Q.24	</a:t>
            </a:r>
            <a:r>
              <a:rPr lang="en-US" sz="1800" dirty="0" smtClean="0"/>
              <a:t>Determine the total resistance and the voltage at nodes A, B, and C in the 	ladder network of following Figure</a:t>
            </a:r>
            <a:r>
              <a:rPr lang="en-US" sz="1800" dirty="0" smtClean="0"/>
              <a:t>.(Solved on 2 slides)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295400"/>
            <a:ext cx="3730625" cy="1584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488668"/>
            <a:ext cx="899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RT = 6.66 k</a:t>
            </a:r>
            <a:r>
              <a:rPr lang="el-GR" dirty="0" smtClean="0"/>
              <a:t>Ω</a:t>
            </a:r>
            <a:r>
              <a:rPr lang="en-US" dirty="0" smtClean="0"/>
              <a:t>, RA= 1.06 k</a:t>
            </a:r>
            <a:r>
              <a:rPr lang="el-GR" dirty="0" smtClean="0"/>
              <a:t>Ω</a:t>
            </a:r>
            <a:r>
              <a:rPr lang="en-US" dirty="0" smtClean="0"/>
              <a:t>,RB= 1.05 k</a:t>
            </a:r>
            <a:r>
              <a:rPr lang="el-GR" dirty="0" smtClean="0"/>
              <a:t>Ω</a:t>
            </a:r>
            <a:r>
              <a:rPr lang="en-US" dirty="0" smtClean="0"/>
              <a:t>, RC= 1 k</a:t>
            </a:r>
            <a:r>
              <a:rPr lang="el-GR" dirty="0" smtClean="0"/>
              <a:t>Ω</a:t>
            </a:r>
            <a:r>
              <a:rPr lang="en-US" dirty="0" smtClean="0"/>
              <a:t>, VA = </a:t>
            </a:r>
            <a:r>
              <a:rPr lang="el-GR" dirty="0" smtClean="0"/>
              <a:t>2.86 </a:t>
            </a:r>
            <a:r>
              <a:rPr lang="en-US" dirty="0" smtClean="0"/>
              <a:t>V, VB = </a:t>
            </a:r>
            <a:r>
              <a:rPr lang="el-GR" dirty="0" smtClean="0"/>
              <a:t>1.47 </a:t>
            </a:r>
            <a:r>
              <a:rPr lang="en-US" dirty="0" smtClean="0"/>
              <a:t>V,VC = </a:t>
            </a:r>
            <a:r>
              <a:rPr lang="el-GR" dirty="0" smtClean="0"/>
              <a:t>35 </a:t>
            </a:r>
            <a:r>
              <a:rPr lang="en-US" dirty="0" smtClean="0"/>
              <a:t>mV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609600"/>
            <a:ext cx="3730625" cy="1584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488668"/>
            <a:ext cx="899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RT = 6.66 k</a:t>
            </a:r>
            <a:r>
              <a:rPr lang="el-GR" dirty="0" smtClean="0"/>
              <a:t>Ω</a:t>
            </a:r>
            <a:r>
              <a:rPr lang="en-US" dirty="0" smtClean="0"/>
              <a:t>, RA= 1.06 k</a:t>
            </a:r>
            <a:r>
              <a:rPr lang="el-GR" dirty="0" smtClean="0"/>
              <a:t>Ω</a:t>
            </a:r>
            <a:r>
              <a:rPr lang="en-US" dirty="0" smtClean="0"/>
              <a:t>,RB= 1.05 k</a:t>
            </a:r>
            <a:r>
              <a:rPr lang="el-GR" dirty="0" smtClean="0"/>
              <a:t>Ω</a:t>
            </a:r>
            <a:r>
              <a:rPr lang="en-US" dirty="0" smtClean="0"/>
              <a:t>, RC= 1 k</a:t>
            </a:r>
            <a:r>
              <a:rPr lang="el-GR" dirty="0" smtClean="0"/>
              <a:t>Ω</a:t>
            </a:r>
            <a:r>
              <a:rPr lang="en-US" dirty="0" smtClean="0"/>
              <a:t>, VA = </a:t>
            </a:r>
            <a:r>
              <a:rPr lang="el-GR" dirty="0" smtClean="0"/>
              <a:t>2.86 </a:t>
            </a:r>
            <a:r>
              <a:rPr lang="en-US" dirty="0" smtClean="0"/>
              <a:t>V, VB = </a:t>
            </a:r>
            <a:r>
              <a:rPr lang="el-GR" dirty="0" smtClean="0"/>
              <a:t>1.47 </a:t>
            </a:r>
            <a:r>
              <a:rPr lang="en-US" dirty="0" smtClean="0"/>
              <a:t>V,VC = </a:t>
            </a:r>
            <a:r>
              <a:rPr lang="el-GR" dirty="0" smtClean="0"/>
              <a:t>35 </a:t>
            </a:r>
            <a:r>
              <a:rPr lang="en-US" dirty="0" smtClean="0"/>
              <a:t>mV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Q.25</a:t>
            </a:r>
            <a:r>
              <a:rPr lang="en-US" sz="1800" dirty="0" smtClean="0"/>
              <a:t>	Determine the total resistance between terminals A and B of the ladder 	network in the given Figure. Also calculate the voltage across each resistor 	and current in each branch with 10 V between A and B. </a:t>
            </a:r>
            <a:r>
              <a:rPr lang="en-US" sz="1800" dirty="0" smtClean="0"/>
              <a:t>.(Solved on 2 slides) </a:t>
            </a: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49567" y="1371600"/>
            <a:ext cx="4083283" cy="168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5943600"/>
            <a:ext cx="934140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RT = 621 </a:t>
            </a:r>
            <a:r>
              <a:rPr lang="el-GR" dirty="0" smtClean="0"/>
              <a:t>Ω</a:t>
            </a:r>
            <a:r>
              <a:rPr lang="en-US" dirty="0" smtClean="0"/>
              <a:t>, IT= 16.1 mA, I2= 8.27 mA, I3 = I8 ==7.84mA,  I4= 4.06 mA, I5 = I6 = I7 = 3.78 mA,</a:t>
            </a:r>
          </a:p>
          <a:p>
            <a:r>
              <a:rPr lang="en-US" dirty="0" smtClean="0"/>
              <a:t>V1 =</a:t>
            </a:r>
            <a:r>
              <a:rPr lang="el-GR" dirty="0" smtClean="0"/>
              <a:t>1.61 </a:t>
            </a:r>
            <a:r>
              <a:rPr lang="en-US" dirty="0" smtClean="0"/>
              <a:t>V, V2 =</a:t>
            </a:r>
            <a:r>
              <a:rPr lang="el-GR" dirty="0" smtClean="0"/>
              <a:t> 6.78 </a:t>
            </a:r>
            <a:r>
              <a:rPr lang="en-US" dirty="0" smtClean="0"/>
              <a:t>V, V3 =</a:t>
            </a:r>
            <a:r>
              <a:rPr lang="el-GR" dirty="0" smtClean="0"/>
              <a:t> 1.73 </a:t>
            </a:r>
            <a:r>
              <a:rPr lang="en-US" dirty="0" smtClean="0"/>
              <a:t>V, V4 =</a:t>
            </a:r>
            <a:r>
              <a:rPr lang="el-GR" dirty="0" smtClean="0"/>
              <a:t> 3.33 </a:t>
            </a:r>
            <a:r>
              <a:rPr lang="en-US" dirty="0" smtClean="0"/>
              <a:t>V, V5 =</a:t>
            </a:r>
            <a:r>
              <a:rPr lang="el-GR" dirty="0" smtClean="0"/>
              <a:t> 0.378 </a:t>
            </a:r>
            <a:r>
              <a:rPr lang="en-US" dirty="0" smtClean="0"/>
              <a:t>V, V6 =</a:t>
            </a:r>
            <a:r>
              <a:rPr lang="el-GR" dirty="0" smtClean="0"/>
              <a:t> 2.57 </a:t>
            </a:r>
            <a:r>
              <a:rPr lang="en-US" dirty="0" smtClean="0"/>
              <a:t>V, V7 =</a:t>
            </a:r>
            <a:r>
              <a:rPr lang="el-GR" dirty="0" smtClean="0"/>
              <a:t>.378 </a:t>
            </a:r>
            <a:r>
              <a:rPr lang="en-US" dirty="0" smtClean="0"/>
              <a:t>V, V8 =</a:t>
            </a:r>
            <a:r>
              <a:rPr lang="el-GR" dirty="0" smtClean="0"/>
              <a:t> 1.73 </a:t>
            </a:r>
            <a:r>
              <a:rPr lang="en-US" dirty="0" smtClean="0"/>
              <a:t>V</a:t>
            </a:r>
          </a:p>
          <a:p>
            <a:r>
              <a:rPr lang="en-US" dirty="0" smtClean="0"/>
              <a:t>V9 =</a:t>
            </a:r>
            <a:r>
              <a:rPr lang="el-GR" dirty="0" smtClean="0"/>
              <a:t> 1.61 </a:t>
            </a:r>
            <a:r>
              <a:rPr lang="en-US" dirty="0" smtClean="0"/>
              <a:t>V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533400"/>
            <a:ext cx="4083283" cy="168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5943600"/>
            <a:ext cx="934140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RT = 621 </a:t>
            </a:r>
            <a:r>
              <a:rPr lang="el-GR" dirty="0" smtClean="0"/>
              <a:t>Ω</a:t>
            </a:r>
            <a:r>
              <a:rPr lang="en-US" dirty="0" smtClean="0"/>
              <a:t>, IT= 16.1 mA, I2= 8.27 mA, I3 = I8 ==7.84mA,  I4= 4.06 mA, I5 = I6 = I7 = 3.78 mA,</a:t>
            </a:r>
          </a:p>
          <a:p>
            <a:r>
              <a:rPr lang="en-US" dirty="0" smtClean="0"/>
              <a:t>V1 =</a:t>
            </a:r>
            <a:r>
              <a:rPr lang="el-GR" dirty="0" smtClean="0"/>
              <a:t>1.61 </a:t>
            </a:r>
            <a:r>
              <a:rPr lang="en-US" dirty="0" smtClean="0"/>
              <a:t>V, V2 =</a:t>
            </a:r>
            <a:r>
              <a:rPr lang="el-GR" dirty="0" smtClean="0"/>
              <a:t> 6.78 </a:t>
            </a:r>
            <a:r>
              <a:rPr lang="en-US" dirty="0" smtClean="0"/>
              <a:t>V, V3 =</a:t>
            </a:r>
            <a:r>
              <a:rPr lang="el-GR" dirty="0" smtClean="0"/>
              <a:t> 1.73 </a:t>
            </a:r>
            <a:r>
              <a:rPr lang="en-US" dirty="0" smtClean="0"/>
              <a:t>V, V4 =</a:t>
            </a:r>
            <a:r>
              <a:rPr lang="el-GR" dirty="0" smtClean="0"/>
              <a:t> 3.33 </a:t>
            </a:r>
            <a:r>
              <a:rPr lang="en-US" dirty="0" smtClean="0"/>
              <a:t>V, V5 =</a:t>
            </a:r>
            <a:r>
              <a:rPr lang="el-GR" dirty="0" smtClean="0"/>
              <a:t> 0.378 </a:t>
            </a:r>
            <a:r>
              <a:rPr lang="en-US" dirty="0" smtClean="0"/>
              <a:t>V, V6 =</a:t>
            </a:r>
            <a:r>
              <a:rPr lang="el-GR" dirty="0" smtClean="0"/>
              <a:t> 2.57 </a:t>
            </a:r>
            <a:r>
              <a:rPr lang="en-US" dirty="0" smtClean="0"/>
              <a:t>V, V7 =</a:t>
            </a:r>
            <a:r>
              <a:rPr lang="el-GR" dirty="0" smtClean="0"/>
              <a:t>.378 </a:t>
            </a:r>
            <a:r>
              <a:rPr lang="en-US" dirty="0" smtClean="0"/>
              <a:t>V, V8 =</a:t>
            </a:r>
            <a:r>
              <a:rPr lang="el-GR" dirty="0" smtClean="0"/>
              <a:t> 1.73 </a:t>
            </a:r>
            <a:r>
              <a:rPr lang="en-US" dirty="0" smtClean="0"/>
              <a:t>V</a:t>
            </a:r>
          </a:p>
          <a:p>
            <a:r>
              <a:rPr lang="en-US" dirty="0" smtClean="0"/>
              <a:t>V9 =</a:t>
            </a:r>
            <a:r>
              <a:rPr lang="el-GR" dirty="0" smtClean="0"/>
              <a:t> 1.61 </a:t>
            </a:r>
            <a:r>
              <a:rPr lang="en-US" dirty="0" smtClean="0"/>
              <a:t>V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1800" b="1" dirty="0" smtClean="0"/>
              <a:t>Q.26</a:t>
            </a:r>
            <a:r>
              <a:rPr lang="en-US" sz="1800" dirty="0" smtClean="0"/>
              <a:t>	Find I</a:t>
            </a:r>
            <a:r>
              <a:rPr lang="en-US" sz="1800" baseline="-25000" dirty="0" smtClean="0"/>
              <a:t>T</a:t>
            </a:r>
            <a:r>
              <a:rPr lang="en-US" sz="1800" dirty="0" smtClean="0"/>
              <a:t> and V</a:t>
            </a:r>
            <a:r>
              <a:rPr lang="en-US" sz="1800" baseline="-25000" dirty="0" smtClean="0"/>
              <a:t>OUT</a:t>
            </a:r>
            <a:r>
              <a:rPr lang="en-US" sz="1800" dirty="0" smtClean="0"/>
              <a:t> in the following Figure. 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7138" y="1371600"/>
            <a:ext cx="5311738" cy="187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488668"/>
            <a:ext cx="4530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/>
              <a:t>RT1 = 61.7 Ω</a:t>
            </a:r>
            <a:r>
              <a:rPr lang="en-US" dirty="0" smtClean="0"/>
              <a:t>, RT(both) =  30.9 Ω, IT = 971 mA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en-US" sz="1800" dirty="0" smtClean="0"/>
              <a:t>The switches used in this illustration simulate the digital (two-level) inputs. One switch position is connected to ground (0 V), and the other position is connected to a positive voltage (V</a:t>
            </a:r>
            <a:r>
              <a:rPr lang="en-US" sz="1800" dirty="0" smtClean="0"/>
              <a:t>).(Solved on 2 slides)</a:t>
            </a:r>
            <a:endParaRPr lang="en-US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286000"/>
            <a:ext cx="3573093" cy="344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55465" y="381001"/>
            <a:ext cx="2999228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Q.27</a:t>
            </a:r>
            <a:r>
              <a:rPr lang="en-US" sz="1800" dirty="0" smtClean="0"/>
              <a:t>	Determine VO UT for the R/2R ladder network in the following Figure for the 	following conditions: 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/>
              <a:t>(a)	SW3 and SW4 to + 12 V, SWI and SW2 to ground </a:t>
            </a:r>
          </a:p>
          <a:p>
            <a:pPr>
              <a:buNone/>
            </a:pPr>
            <a:r>
              <a:rPr lang="en-US" sz="1800" dirty="0" smtClean="0"/>
              <a:t>(b)	SW3 and SWI to + 12 V, SW2 and SW4 to ground </a:t>
            </a:r>
          </a:p>
          <a:p>
            <a:pPr>
              <a:buNone/>
            </a:pPr>
            <a:r>
              <a:rPr lang="en-US" sz="1800" dirty="0" smtClean="0"/>
              <a:t>(c)	All switches to + 12 V </a:t>
            </a:r>
          </a:p>
          <a:p>
            <a:endParaRPr lang="en-US" sz="1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219200"/>
            <a:ext cx="2871787" cy="3103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295400" y="6488668"/>
            <a:ext cx="1973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9 V, 3.75 V, 11.25 V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809</Words>
  <Application>Microsoft Office PowerPoint</Application>
  <PresentationFormat>On-screen Show (4:3)</PresentationFormat>
  <Paragraphs>67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Previous Lecture 13</vt:lpstr>
      <vt:lpstr>Problem Solving - Series Parallel Circuits</vt:lpstr>
      <vt:lpstr>Q.12 Determine the voltage, V AB, in the given circuit (Solved on 2 slides).</vt:lpstr>
      <vt:lpstr>Slide 4</vt:lpstr>
      <vt:lpstr>Q.13 Find the value of R2 in the given Figure. Also determine the power in R2 .</vt:lpstr>
      <vt:lpstr>Q.14 Find the resistance between node A and each of the other nodes (RAB, R AC  , RAD , RAE, RAF , and RAG) in the given Figure.</vt:lpstr>
      <vt:lpstr>Q.15 Find the resistance between each of the following sets of nodes in the given  Figure : AB, BC, and CD.</vt:lpstr>
      <vt:lpstr>Q.16 Determine the value of each resistor in the following circuit. (Solved on 2 slides)</vt:lpstr>
      <vt:lpstr>Slide 9</vt:lpstr>
      <vt:lpstr>Slide 10</vt:lpstr>
      <vt:lpstr>Q.18 A 12 V battery output is divided down to obtain two output voltages. Three 3.3 kΩ resistors are used to provide the two taps. Determine the output voltages. If a 10 kΩ load is connected to the higher of the two outputs, what will its loaded value be?  </vt:lpstr>
      <vt:lpstr>Q.19 Which will cause a smaller decrease in output voltage for a given voltage  divider, a 10 kΩ load or a 47 k Ω  load?</vt:lpstr>
      <vt:lpstr>Q.20 Determine the resistance values for a voltage divider that must meet the  following specifications: The current drawn from the source under unloaded  condition is not to exceed 5 mA. The source voltage is to be 10 V, and the  required  outputs are to be 5 V and 2.5 V. Sketch the circuit. Determine the  effect on the  output voltages if a 1.0 kΩ load is connected to each tap one at a time. (Solved on  2 slides)</vt:lpstr>
      <vt:lpstr>Slide 14</vt:lpstr>
      <vt:lpstr>Q.21 The voltage divider in the following Figure has a switched load. Determine  the voltage at each tap (V1, V2 , and V3 ) for each position of the switch.  (Solved on 2 slides)</vt:lpstr>
      <vt:lpstr>Slide 16</vt:lpstr>
      <vt:lpstr>Q.22 Design a voltage divider to provide a 6 V output with no load and a minimum  of 5.5 V across a 1.0 kΩ load. The source voltage is 24 V, and the unloaded  current drain is not to exceed 100 mA.</vt:lpstr>
      <vt:lpstr>Problems related to Ladder Networks</vt:lpstr>
      <vt:lpstr>Slide 19</vt:lpstr>
      <vt:lpstr>Q.24 Determine the total resistance and the voltage at nodes A, B, and C in the  ladder network of following Figure.(Solved on 2 slides)</vt:lpstr>
      <vt:lpstr>Slide 21</vt:lpstr>
      <vt:lpstr>Q.25 Determine the total resistance between terminals A and B of the ladder  network in the given Figure. Also calculate the voltage across each resistor  and current in each branch with 10 V between A and B. .(Solved on 2 slides)  </vt:lpstr>
      <vt:lpstr>Slide 23</vt:lpstr>
      <vt:lpstr>Q.26 Find IT and VOUT in the following Figure. </vt:lpstr>
      <vt:lpstr>The switches used in this illustration simulate the digital (two-level) inputs. One switch position is connected to ground (0 V), and the other position is connected to a positive voltage (V).(Solved on 2 slides)</vt:lpstr>
      <vt:lpstr>Slide 26</vt:lpstr>
      <vt:lpstr>Q.27 Determine VO UT for the R/2R ladder network in the following Figure for the  following conditions: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 Solving_Series Parallel Circuits</dc:title>
  <dc:creator>Aadil</dc:creator>
  <cp:lastModifiedBy>NTS</cp:lastModifiedBy>
  <cp:revision>161</cp:revision>
  <dcterms:created xsi:type="dcterms:W3CDTF">2006-08-16T00:00:00Z</dcterms:created>
  <dcterms:modified xsi:type="dcterms:W3CDTF">2012-07-18T09:21:50Z</dcterms:modified>
</cp:coreProperties>
</file>