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67" r:id="rId2"/>
    <p:sldId id="266" r:id="rId3"/>
    <p:sldId id="256" r:id="rId4"/>
    <p:sldId id="257" r:id="rId5"/>
    <p:sldId id="259" r:id="rId6"/>
    <p:sldId id="260" r:id="rId7"/>
    <p:sldId id="261" r:id="rId8"/>
    <p:sldId id="262" r:id="rId9"/>
    <p:sldId id="263" r:id="rId10"/>
    <p:sldId id="264" r:id="rId11"/>
    <p:sldId id="265"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C63E6F-ACB2-44B5-AC4F-BBE55F4592E4}" type="datetimeFigureOut">
              <a:rPr lang="en-US" smtClean="0"/>
              <a:pPr/>
              <a:t>7/14/2012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21E8E5-FF63-4C7C-9602-5CB9AED28AB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21E8E5-FF63-4C7C-9602-5CB9AED28ABF}"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21E8E5-FF63-4C7C-9602-5CB9AED28ABF}"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Previous Lecture 11</a:t>
            </a:r>
            <a:endParaRPr lang="en-US" sz="3600" b="1" dirty="0">
              <a:solidFill>
                <a:schemeClr val="tx2"/>
              </a:solidFill>
            </a:endParaRPr>
          </a:p>
        </p:txBody>
      </p:sp>
      <p:sp>
        <p:nvSpPr>
          <p:cNvPr id="3" name="Content Placeholder 2"/>
          <p:cNvSpPr>
            <a:spLocks noGrp="1"/>
          </p:cNvSpPr>
          <p:nvPr>
            <p:ph idx="1"/>
          </p:nvPr>
        </p:nvSpPr>
        <p:spPr/>
        <p:txBody>
          <a:bodyPr/>
          <a:lstStyle/>
          <a:p>
            <a:r>
              <a:rPr lang="en-US" dirty="0" smtClean="0"/>
              <a:t>Identifying Series-Parallel Relationships </a:t>
            </a:r>
          </a:p>
          <a:p>
            <a:r>
              <a:rPr lang="en-US" dirty="0" smtClean="0"/>
              <a:t>Analysis of Series-Parallel Resistive Circuits </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SERIES-PARALLEL CIRCUITS</a:t>
            </a:r>
            <a:endParaRPr lang="en-US" sz="3600" dirty="0"/>
          </a:p>
        </p:txBody>
      </p:sp>
      <p:sp>
        <p:nvSpPr>
          <p:cNvPr id="3" name="Content Placeholder 2"/>
          <p:cNvSpPr>
            <a:spLocks noGrp="1"/>
          </p:cNvSpPr>
          <p:nvPr>
            <p:ph idx="1"/>
          </p:nvPr>
        </p:nvSpPr>
        <p:spPr/>
        <p:txBody>
          <a:bodyPr/>
          <a:lstStyle/>
          <a:p>
            <a:r>
              <a:rPr lang="en-US" dirty="0" smtClean="0"/>
              <a:t>Voltage Dividers with Resistive loads </a:t>
            </a:r>
          </a:p>
          <a:p>
            <a:pPr>
              <a:buNone/>
            </a:pPr>
            <a:endParaRPr lang="en-US" dirty="0"/>
          </a:p>
        </p:txBody>
      </p:sp>
      <p:sp>
        <p:nvSpPr>
          <p:cNvPr id="4" name="TextBox 3"/>
          <p:cNvSpPr txBox="1"/>
          <p:nvPr/>
        </p:nvSpPr>
        <p:spPr>
          <a:xfrm>
            <a:off x="0" y="0"/>
            <a:ext cx="22098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i="1" u="sng" dirty="0" smtClean="0">
                <a:solidFill>
                  <a:schemeClr val="accent2">
                    <a:lumMod val="75000"/>
                  </a:schemeClr>
                </a:solidFill>
              </a:rPr>
              <a:t>Lecture 12</a:t>
            </a:r>
            <a:endParaRPr lang="en-US" sz="3200" b="1" i="1" u="sng"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600" b="1" dirty="0" smtClean="0">
                <a:solidFill>
                  <a:schemeClr val="tx2"/>
                </a:solidFill>
              </a:rPr>
              <a:t>VOLTAGE DIVIDERS WITH RESISTIVE LOADS </a:t>
            </a:r>
            <a:endParaRPr lang="en-US" sz="3600" b="1" dirty="0">
              <a:solidFill>
                <a:schemeClr val="tx2"/>
              </a:solidFill>
            </a:endParaRPr>
          </a:p>
        </p:txBody>
      </p:sp>
      <p:sp>
        <p:nvSpPr>
          <p:cNvPr id="5" name="Content Placeholder 4"/>
          <p:cNvSpPr>
            <a:spLocks noGrp="1"/>
          </p:cNvSpPr>
          <p:nvPr>
            <p:ph idx="1"/>
          </p:nvPr>
        </p:nvSpPr>
        <p:spPr>
          <a:xfrm>
            <a:off x="457200" y="1371600"/>
            <a:ext cx="8229600" cy="4525963"/>
          </a:xfrm>
        </p:spPr>
        <p:txBody>
          <a:bodyPr>
            <a:noAutofit/>
          </a:bodyPr>
          <a:lstStyle/>
          <a:p>
            <a:pPr algn="just">
              <a:buNone/>
            </a:pPr>
            <a:r>
              <a:rPr lang="en-US" sz="2400" dirty="0" smtClean="0"/>
              <a:t>     We have studied Voltage dividers in Series circuits. Now we see how resistive loads affect the operation of voltage-divider circuits.</a:t>
            </a:r>
          </a:p>
          <a:p>
            <a:pPr algn="just">
              <a:buNone/>
            </a:pPr>
            <a:endParaRPr lang="en-US" sz="2400" dirty="0" smtClean="0"/>
          </a:p>
          <a:p>
            <a:pPr algn="just">
              <a:buNone/>
            </a:pPr>
            <a:endParaRPr lang="en-US" sz="2400" dirty="0" smtClean="0"/>
          </a:p>
          <a:p>
            <a:pPr algn="just">
              <a:buNone/>
            </a:pPr>
            <a:endParaRPr lang="en-US" sz="2400" dirty="0" smtClean="0"/>
          </a:p>
          <a:p>
            <a:pPr algn="just">
              <a:buNone/>
            </a:pPr>
            <a:endParaRPr lang="en-US" sz="2400" dirty="0" smtClean="0"/>
          </a:p>
          <a:p>
            <a:pPr algn="just">
              <a:buNone/>
            </a:pPr>
            <a:r>
              <a:rPr lang="en-US" sz="2400" b="1" u="sng" dirty="0" smtClean="0"/>
              <a:t>Effect of Load resistors</a:t>
            </a:r>
          </a:p>
          <a:p>
            <a:pPr algn="just"/>
            <a:r>
              <a:rPr lang="en-US" sz="2400" dirty="0" smtClean="0"/>
              <a:t>    Reduces resistance from Point A to ground So Voltage too                                                             </a:t>
            </a:r>
          </a:p>
          <a:p>
            <a:pPr algn="just"/>
            <a:r>
              <a:rPr lang="en-US" sz="2400" dirty="0" smtClean="0"/>
              <a:t>    More current is drawn from the source because the total                                                                       resistance of the circuit is reduced. </a:t>
            </a:r>
          </a:p>
          <a:p>
            <a:pPr algn="just">
              <a:buNone/>
            </a:pPr>
            <a:endParaRPr lang="en-US" sz="2400" dirty="0" smtClean="0"/>
          </a:p>
          <a:p>
            <a:pPr algn="just">
              <a:buNone/>
            </a:pPr>
            <a:r>
              <a:rPr lang="en-US" sz="2400" dirty="0" smtClean="0"/>
              <a:t> </a:t>
            </a:r>
          </a:p>
          <a:p>
            <a:pPr algn="just">
              <a:buNone/>
            </a:pPr>
            <a:r>
              <a:rPr lang="en-US" sz="2400" dirty="0" smtClean="0"/>
              <a:t> </a:t>
            </a:r>
          </a:p>
          <a:p>
            <a:pPr algn="just"/>
            <a:endParaRPr lang="en-US" sz="2400" dirty="0"/>
          </a:p>
        </p:txBody>
      </p:sp>
      <p:pic>
        <p:nvPicPr>
          <p:cNvPr id="1026" name="Picture 2"/>
          <p:cNvPicPr>
            <a:picLocks noChangeAspect="1" noChangeArrowheads="1"/>
          </p:cNvPicPr>
          <p:nvPr/>
        </p:nvPicPr>
        <p:blipFill>
          <a:blip r:embed="rId3" cstate="print"/>
          <a:srcRect/>
          <a:stretch>
            <a:fillRect/>
          </a:stretch>
        </p:blipFill>
        <p:spPr bwMode="auto">
          <a:xfrm>
            <a:off x="2057400" y="2209800"/>
            <a:ext cx="5229225" cy="21182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pPr algn="l"/>
            <a:r>
              <a:rPr lang="en-US" sz="2400" dirty="0" smtClean="0"/>
              <a:t>(a) Determine the unloaded output voltage of the voltage divider in the following Figure. </a:t>
            </a:r>
            <a:br>
              <a:rPr lang="en-US" sz="2400" dirty="0" smtClean="0"/>
            </a:br>
            <a:r>
              <a:rPr lang="en-US" sz="2400" dirty="0" smtClean="0"/>
              <a:t>(b) Find the loaded output voltages of the voltage divider in the following  Figure  for the following two values of load resistance: RL = 10 k</a:t>
            </a:r>
            <a:r>
              <a:rPr lang="el-GR" sz="2400" dirty="0" smtClean="0"/>
              <a:t>Ω</a:t>
            </a:r>
            <a:r>
              <a:rPr lang="en-US" sz="2400" dirty="0" smtClean="0"/>
              <a:t> and RL = 100 k</a:t>
            </a:r>
            <a:r>
              <a:rPr lang="el-GR" sz="2400" dirty="0" smtClean="0"/>
              <a:t>Ω</a:t>
            </a:r>
            <a:r>
              <a:rPr lang="en-US" sz="2400" dirty="0" smtClean="0"/>
              <a:t>. </a:t>
            </a:r>
            <a:br>
              <a:rPr lang="en-US" sz="2400" dirty="0" smtClean="0"/>
            </a:br>
            <a:endParaRPr lang="en-US" sz="2400" dirty="0"/>
          </a:p>
        </p:txBody>
      </p:sp>
      <p:pic>
        <p:nvPicPr>
          <p:cNvPr id="2050" name="Picture 2"/>
          <p:cNvPicPr>
            <a:picLocks noChangeAspect="1" noChangeArrowheads="1"/>
          </p:cNvPicPr>
          <p:nvPr/>
        </p:nvPicPr>
        <p:blipFill>
          <a:blip r:embed="rId3" cstate="print"/>
          <a:srcRect/>
          <a:stretch>
            <a:fillRect/>
          </a:stretch>
        </p:blipFill>
        <p:spPr bwMode="auto">
          <a:xfrm>
            <a:off x="5791200" y="1828800"/>
            <a:ext cx="2603500" cy="1802251"/>
          </a:xfrm>
          <a:prstGeom prst="rect">
            <a:avLst/>
          </a:prstGeom>
          <a:noFill/>
          <a:ln w="9525">
            <a:noFill/>
            <a:miter lim="800000"/>
            <a:headEnd/>
            <a:tailEnd/>
          </a:ln>
        </p:spPr>
      </p:pic>
      <p:sp>
        <p:nvSpPr>
          <p:cNvPr id="5" name="Rectangle 4"/>
          <p:cNvSpPr/>
          <p:nvPr/>
        </p:nvSpPr>
        <p:spPr>
          <a:xfrm>
            <a:off x="2286000" y="6488668"/>
            <a:ext cx="5596404" cy="369332"/>
          </a:xfrm>
          <a:prstGeom prst="rect">
            <a:avLst/>
          </a:prstGeom>
        </p:spPr>
        <p:txBody>
          <a:bodyPr wrap="none">
            <a:spAutoFit/>
          </a:bodyPr>
          <a:lstStyle/>
          <a:p>
            <a:r>
              <a:rPr lang="en-US" dirty="0" smtClean="0"/>
              <a:t>3.40V                             5k</a:t>
            </a:r>
            <a:r>
              <a:rPr lang="el-GR" dirty="0" smtClean="0"/>
              <a:t>Ω</a:t>
            </a:r>
            <a:r>
              <a:rPr lang="en-US" dirty="0" smtClean="0"/>
              <a:t>, 2.58 V                   9.1k</a:t>
            </a:r>
            <a:r>
              <a:rPr lang="el-GR" dirty="0" smtClean="0"/>
              <a:t>Ω</a:t>
            </a:r>
            <a:r>
              <a:rPr lang="en-US" dirty="0" smtClean="0"/>
              <a:t>, 3.30 V</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Load Current and Bleeder Current</a:t>
            </a:r>
            <a:endParaRPr lang="en-US" sz="3600" b="1" dirty="0">
              <a:solidFill>
                <a:schemeClr val="tx2"/>
              </a:solidFill>
            </a:endParaRPr>
          </a:p>
        </p:txBody>
      </p:sp>
      <p:sp>
        <p:nvSpPr>
          <p:cNvPr id="3" name="Content Placeholder 2"/>
          <p:cNvSpPr>
            <a:spLocks noGrp="1"/>
          </p:cNvSpPr>
          <p:nvPr>
            <p:ph idx="1"/>
          </p:nvPr>
        </p:nvSpPr>
        <p:spPr>
          <a:xfrm>
            <a:off x="457200" y="1447800"/>
            <a:ext cx="8229600" cy="4525963"/>
          </a:xfrm>
        </p:spPr>
        <p:txBody>
          <a:bodyPr>
            <a:normAutofit/>
          </a:bodyPr>
          <a:lstStyle/>
          <a:p>
            <a:pPr algn="just">
              <a:buNone/>
            </a:pPr>
            <a:r>
              <a:rPr lang="en-US" sz="2400" dirty="0" smtClean="0"/>
              <a:t>     In a multiple-tap loaded voltage-divider circuit, the total current drawn from the source consists of currents through the load resistors, called </a:t>
            </a:r>
            <a:r>
              <a:rPr lang="en-US" sz="2400" dirty="0" smtClean="0">
                <a:solidFill>
                  <a:srgbClr val="FF0000"/>
                </a:solidFill>
              </a:rPr>
              <a:t>load currents</a:t>
            </a:r>
            <a:r>
              <a:rPr lang="en-US" sz="2400" dirty="0" smtClean="0"/>
              <a:t>, and the divider resistors.</a:t>
            </a:r>
            <a:endParaRPr lang="en-US" sz="2400" dirty="0"/>
          </a:p>
        </p:txBody>
      </p:sp>
      <p:pic>
        <p:nvPicPr>
          <p:cNvPr id="3074" name="Picture 2"/>
          <p:cNvPicPr>
            <a:picLocks noChangeAspect="1" noChangeArrowheads="1"/>
          </p:cNvPicPr>
          <p:nvPr/>
        </p:nvPicPr>
        <p:blipFill>
          <a:blip r:embed="rId4" cstate="print"/>
          <a:srcRect/>
          <a:stretch>
            <a:fillRect/>
          </a:stretch>
        </p:blipFill>
        <p:spPr bwMode="auto">
          <a:xfrm>
            <a:off x="4648200" y="2895600"/>
            <a:ext cx="3967295" cy="3117850"/>
          </a:xfrm>
          <a:prstGeom prst="rect">
            <a:avLst/>
          </a:prstGeom>
          <a:noFill/>
          <a:ln w="9525">
            <a:noFill/>
            <a:miter lim="800000"/>
            <a:headEnd/>
            <a:tailEnd/>
          </a:ln>
        </p:spPr>
      </p:pic>
      <p:pic>
        <p:nvPicPr>
          <p:cNvPr id="3075" name="Picture 3"/>
          <p:cNvPicPr>
            <a:picLocks noChangeAspect="1" noChangeArrowheads="1"/>
          </p:cNvPicPr>
          <p:nvPr/>
        </p:nvPicPr>
        <p:blipFill>
          <a:blip r:embed="rId5" cstate="print"/>
          <a:srcRect/>
          <a:stretch>
            <a:fillRect/>
          </a:stretch>
        </p:blipFill>
        <p:spPr bwMode="auto">
          <a:xfrm>
            <a:off x="381000" y="4419600"/>
            <a:ext cx="3615719" cy="414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Autofit/>
          </a:bodyPr>
          <a:lstStyle/>
          <a:p>
            <a:pPr algn="l"/>
            <a:r>
              <a:rPr lang="en-US" sz="2400" dirty="0" smtClean="0"/>
              <a:t>Determine the load currents I</a:t>
            </a:r>
            <a:r>
              <a:rPr lang="en-US" sz="2400" baseline="-25000" dirty="0" smtClean="0"/>
              <a:t>RL1</a:t>
            </a:r>
            <a:r>
              <a:rPr lang="en-US" sz="2400" dirty="0" smtClean="0"/>
              <a:t> and I</a:t>
            </a:r>
            <a:r>
              <a:rPr lang="en-US" sz="2400" baseline="-25000" dirty="0" smtClean="0"/>
              <a:t>RL2</a:t>
            </a:r>
            <a:r>
              <a:rPr lang="en-US" sz="2400" dirty="0" smtClean="0"/>
              <a:t> and the bleeder current  I</a:t>
            </a:r>
            <a:r>
              <a:rPr lang="en-US" sz="2400" baseline="-25000" dirty="0" smtClean="0"/>
              <a:t>3</a:t>
            </a:r>
            <a:r>
              <a:rPr lang="en-US" sz="2400" dirty="0" smtClean="0"/>
              <a:t> in the two-tap loaded voltage divider in the following Figure. (Solved on </a:t>
            </a:r>
            <a:r>
              <a:rPr lang="en-US" sz="2400" smtClean="0"/>
              <a:t>2 slides). </a:t>
            </a:r>
            <a:r>
              <a:rPr lang="en-US" sz="2400" dirty="0" smtClean="0"/>
              <a:t/>
            </a:r>
            <a:br>
              <a:rPr lang="en-US" sz="2400" dirty="0" smtClean="0"/>
            </a:br>
            <a:endParaRPr lang="en-US" sz="2400" dirty="0"/>
          </a:p>
        </p:txBody>
      </p:sp>
      <p:sp>
        <p:nvSpPr>
          <p:cNvPr id="3" name="Content Placeholder 2"/>
          <p:cNvSpPr>
            <a:spLocks noGrp="1"/>
          </p:cNvSpPr>
          <p:nvPr>
            <p:ph idx="1"/>
          </p:nvPr>
        </p:nvSpPr>
        <p:spPr/>
        <p:txBody>
          <a:bodyPr/>
          <a:lstStyle/>
          <a:p>
            <a:endParaRPr lang="en-US" dirty="0"/>
          </a:p>
        </p:txBody>
      </p:sp>
      <p:pic>
        <p:nvPicPr>
          <p:cNvPr id="4" name="Picture 2"/>
          <p:cNvPicPr>
            <a:picLocks noChangeAspect="1" noChangeArrowheads="1"/>
          </p:cNvPicPr>
          <p:nvPr/>
        </p:nvPicPr>
        <p:blipFill>
          <a:blip r:embed="rId3" cstate="print"/>
          <a:srcRect/>
          <a:stretch>
            <a:fillRect/>
          </a:stretch>
        </p:blipFill>
        <p:spPr bwMode="auto">
          <a:xfrm>
            <a:off x="5715000" y="1295400"/>
            <a:ext cx="3052895" cy="2399234"/>
          </a:xfrm>
          <a:prstGeom prst="rect">
            <a:avLst/>
          </a:prstGeom>
          <a:noFill/>
          <a:ln w="9525">
            <a:noFill/>
            <a:miter lim="800000"/>
            <a:headEnd/>
            <a:tailEnd/>
          </a:ln>
        </p:spPr>
      </p:pic>
      <p:sp>
        <p:nvSpPr>
          <p:cNvPr id="5" name="Rectangle 4"/>
          <p:cNvSpPr/>
          <p:nvPr/>
        </p:nvSpPr>
        <p:spPr>
          <a:xfrm>
            <a:off x="0" y="6211669"/>
            <a:ext cx="9372600" cy="646331"/>
          </a:xfrm>
          <a:prstGeom prst="rect">
            <a:avLst/>
          </a:prstGeom>
        </p:spPr>
        <p:txBody>
          <a:bodyPr wrap="square">
            <a:spAutoFit/>
          </a:bodyPr>
          <a:lstStyle/>
          <a:p>
            <a:r>
              <a:rPr lang="en-US" dirty="0" smtClean="0"/>
              <a:t>R</a:t>
            </a:r>
            <a:r>
              <a:rPr lang="en-US" baseline="-25000" dirty="0" smtClean="0"/>
              <a:t>B</a:t>
            </a:r>
            <a:r>
              <a:rPr lang="en-US" dirty="0" smtClean="0"/>
              <a:t>=5.84 k</a:t>
            </a:r>
            <a:r>
              <a:rPr lang="el-GR" dirty="0" smtClean="0"/>
              <a:t>Ω</a:t>
            </a:r>
            <a:r>
              <a:rPr lang="en-US" dirty="0" smtClean="0"/>
              <a:t>, R</a:t>
            </a:r>
            <a:r>
              <a:rPr lang="en-US" baseline="-25000" dirty="0" smtClean="0"/>
              <a:t>2+B</a:t>
            </a:r>
            <a:r>
              <a:rPr lang="en-US" dirty="0" smtClean="0"/>
              <a:t>=12 k</a:t>
            </a:r>
            <a:r>
              <a:rPr lang="el-GR" dirty="0" smtClean="0"/>
              <a:t>Ω</a:t>
            </a:r>
            <a:r>
              <a:rPr lang="en-US" dirty="0" smtClean="0"/>
              <a:t>, R</a:t>
            </a:r>
            <a:r>
              <a:rPr lang="en-US" baseline="-25000" dirty="0" smtClean="0"/>
              <a:t>A</a:t>
            </a:r>
            <a:r>
              <a:rPr lang="en-US" dirty="0" smtClean="0"/>
              <a:t>=12.7 k</a:t>
            </a:r>
            <a:r>
              <a:rPr lang="el-GR" dirty="0" smtClean="0"/>
              <a:t>Ω</a:t>
            </a:r>
            <a:r>
              <a:rPr lang="en-US" dirty="0" smtClean="0"/>
              <a:t>, R</a:t>
            </a:r>
            <a:r>
              <a:rPr lang="en-US" baseline="-25000" dirty="0" smtClean="0"/>
              <a:t>T</a:t>
            </a:r>
            <a:r>
              <a:rPr lang="en-US" dirty="0" smtClean="0"/>
              <a:t>=22.7 k</a:t>
            </a:r>
            <a:r>
              <a:rPr lang="el-GR" dirty="0" smtClean="0"/>
              <a:t>Ω</a:t>
            </a:r>
            <a:r>
              <a:rPr lang="en-US" dirty="0" smtClean="0"/>
              <a:t>, V</a:t>
            </a:r>
            <a:r>
              <a:rPr lang="en-US" baseline="-25000" dirty="0" smtClean="0"/>
              <a:t>RL1</a:t>
            </a:r>
            <a:r>
              <a:rPr lang="en-US" dirty="0" smtClean="0"/>
              <a:t> = 11.3 V, I</a:t>
            </a:r>
            <a:r>
              <a:rPr lang="en-US" baseline="-25000" dirty="0" smtClean="0"/>
              <a:t>RL1</a:t>
            </a:r>
            <a:r>
              <a:rPr lang="en-US" dirty="0" smtClean="0"/>
              <a:t> =113 µA, V</a:t>
            </a:r>
            <a:r>
              <a:rPr lang="en-US" baseline="-25000" dirty="0" smtClean="0"/>
              <a:t>B</a:t>
            </a:r>
            <a:r>
              <a:rPr lang="en-US" dirty="0" smtClean="0"/>
              <a:t>= 5.50V ,I</a:t>
            </a:r>
            <a:r>
              <a:rPr lang="en-US" baseline="-25000" dirty="0" smtClean="0"/>
              <a:t>RL2</a:t>
            </a:r>
            <a:r>
              <a:rPr lang="en-US" dirty="0" smtClean="0"/>
              <a:t> =55µA I</a:t>
            </a:r>
            <a:r>
              <a:rPr lang="en-US" baseline="-25000" dirty="0" smtClean="0"/>
              <a:t>3</a:t>
            </a:r>
            <a:r>
              <a:rPr lang="en-US" dirty="0" smtClean="0"/>
              <a:t>= 887 µA</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0" y="6211669"/>
            <a:ext cx="9144000" cy="646331"/>
          </a:xfrm>
          <a:prstGeom prst="rect">
            <a:avLst/>
          </a:prstGeom>
        </p:spPr>
        <p:txBody>
          <a:bodyPr wrap="square">
            <a:spAutoFit/>
          </a:bodyPr>
          <a:lstStyle/>
          <a:p>
            <a:r>
              <a:rPr lang="en-US" dirty="0" smtClean="0"/>
              <a:t>R</a:t>
            </a:r>
            <a:r>
              <a:rPr lang="en-US" baseline="-25000" dirty="0" smtClean="0"/>
              <a:t>B</a:t>
            </a:r>
            <a:r>
              <a:rPr lang="en-US" dirty="0" smtClean="0"/>
              <a:t>=5.84 k</a:t>
            </a:r>
            <a:r>
              <a:rPr lang="el-GR" dirty="0" smtClean="0"/>
              <a:t>Ω</a:t>
            </a:r>
            <a:r>
              <a:rPr lang="en-US" dirty="0" smtClean="0"/>
              <a:t>, R</a:t>
            </a:r>
            <a:r>
              <a:rPr lang="en-US" baseline="-25000" dirty="0" smtClean="0"/>
              <a:t>2+B</a:t>
            </a:r>
            <a:r>
              <a:rPr lang="en-US" dirty="0" smtClean="0"/>
              <a:t>=12 k</a:t>
            </a:r>
            <a:r>
              <a:rPr lang="el-GR" dirty="0" smtClean="0"/>
              <a:t>Ω</a:t>
            </a:r>
            <a:r>
              <a:rPr lang="en-US" dirty="0" smtClean="0"/>
              <a:t>, R</a:t>
            </a:r>
            <a:r>
              <a:rPr lang="en-US" baseline="-25000" dirty="0" smtClean="0"/>
              <a:t>A</a:t>
            </a:r>
            <a:r>
              <a:rPr lang="en-US" dirty="0" smtClean="0"/>
              <a:t>=12.7 k</a:t>
            </a:r>
            <a:r>
              <a:rPr lang="el-GR" dirty="0" smtClean="0"/>
              <a:t>Ω</a:t>
            </a:r>
            <a:r>
              <a:rPr lang="en-US" dirty="0" smtClean="0"/>
              <a:t>, R</a:t>
            </a:r>
            <a:r>
              <a:rPr lang="en-US" baseline="-25000" dirty="0" smtClean="0"/>
              <a:t>T</a:t>
            </a:r>
            <a:r>
              <a:rPr lang="en-US" dirty="0" smtClean="0"/>
              <a:t>=22.7 k</a:t>
            </a:r>
            <a:r>
              <a:rPr lang="el-GR" dirty="0" smtClean="0"/>
              <a:t>Ω</a:t>
            </a:r>
            <a:r>
              <a:rPr lang="en-US" dirty="0" smtClean="0"/>
              <a:t>, V</a:t>
            </a:r>
            <a:r>
              <a:rPr lang="en-US" baseline="-25000" dirty="0" smtClean="0"/>
              <a:t>RL1</a:t>
            </a:r>
            <a:r>
              <a:rPr lang="en-US" dirty="0" smtClean="0"/>
              <a:t> = 11.3 V, I</a:t>
            </a:r>
            <a:r>
              <a:rPr lang="en-US" baseline="-25000" dirty="0" smtClean="0"/>
              <a:t>RL1</a:t>
            </a:r>
            <a:r>
              <a:rPr lang="en-US" dirty="0" smtClean="0"/>
              <a:t> =113 µA, V</a:t>
            </a:r>
            <a:r>
              <a:rPr lang="en-US" baseline="-25000" dirty="0" smtClean="0"/>
              <a:t>B</a:t>
            </a:r>
            <a:r>
              <a:rPr lang="en-US" dirty="0" smtClean="0"/>
              <a:t>= 5.50V ,I</a:t>
            </a:r>
            <a:r>
              <a:rPr lang="en-US" baseline="-25000" dirty="0" smtClean="0"/>
              <a:t>RL2</a:t>
            </a:r>
            <a:r>
              <a:rPr lang="en-US" dirty="0" smtClean="0"/>
              <a:t> =55µA, I</a:t>
            </a:r>
            <a:r>
              <a:rPr lang="en-US" baseline="-25000" dirty="0" smtClean="0"/>
              <a:t>3</a:t>
            </a:r>
            <a:r>
              <a:rPr lang="en-US" dirty="0" smtClean="0"/>
              <a:t>= 887 µA</a:t>
            </a:r>
            <a:endParaRPr lang="en-US" dirty="0"/>
          </a:p>
        </p:txBody>
      </p:sp>
      <p:pic>
        <p:nvPicPr>
          <p:cNvPr id="5" name="Picture 2"/>
          <p:cNvPicPr>
            <a:picLocks noChangeAspect="1" noChangeArrowheads="1"/>
          </p:cNvPicPr>
          <p:nvPr/>
        </p:nvPicPr>
        <p:blipFill>
          <a:blip r:embed="rId3" cstate="print"/>
          <a:srcRect/>
          <a:stretch>
            <a:fillRect/>
          </a:stretch>
        </p:blipFill>
        <p:spPr bwMode="auto">
          <a:xfrm>
            <a:off x="5791200" y="228600"/>
            <a:ext cx="3052895" cy="23992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LADDER NETWORKS</a:t>
            </a:r>
            <a:endParaRPr lang="en-US" sz="3600" b="1" dirty="0">
              <a:solidFill>
                <a:schemeClr val="tx2"/>
              </a:solidFill>
            </a:endParaRPr>
          </a:p>
        </p:txBody>
      </p:sp>
      <p:sp>
        <p:nvSpPr>
          <p:cNvPr id="3" name="Content Placeholder 2"/>
          <p:cNvSpPr>
            <a:spLocks noGrp="1"/>
          </p:cNvSpPr>
          <p:nvPr>
            <p:ph idx="1"/>
          </p:nvPr>
        </p:nvSpPr>
        <p:spPr>
          <a:xfrm>
            <a:off x="457200" y="1447800"/>
            <a:ext cx="8229600" cy="4525963"/>
          </a:xfrm>
        </p:spPr>
        <p:txBody>
          <a:bodyPr>
            <a:normAutofit/>
          </a:bodyPr>
          <a:lstStyle/>
          <a:p>
            <a:pPr algn="just">
              <a:buNone/>
            </a:pPr>
            <a:r>
              <a:rPr lang="en-US" sz="2400" dirty="0" smtClean="0"/>
              <a:t>	A resistive ladder network is a special type of series-parallel circuit.  (Pole and Rungs)</a:t>
            </a:r>
            <a:endParaRPr lang="en-US" sz="2400" dirty="0"/>
          </a:p>
        </p:txBody>
      </p:sp>
      <p:pic>
        <p:nvPicPr>
          <p:cNvPr id="4098" name="Picture 2"/>
          <p:cNvPicPr>
            <a:picLocks noChangeAspect="1" noChangeArrowheads="1"/>
          </p:cNvPicPr>
          <p:nvPr/>
        </p:nvPicPr>
        <p:blipFill>
          <a:blip r:embed="rId3" cstate="print"/>
          <a:srcRect/>
          <a:stretch>
            <a:fillRect/>
          </a:stretch>
        </p:blipFill>
        <p:spPr bwMode="auto">
          <a:xfrm>
            <a:off x="2209800" y="3581400"/>
            <a:ext cx="4881178" cy="1917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Determine the current through each resistor and the voltage at each labeled node with respect to ground in the ladder network of following Figure. (Solved on 3 slides)</a:t>
            </a:r>
            <a:endParaRPr lang="en-US" sz="2400"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4" cstate="print"/>
          <a:srcRect/>
          <a:stretch>
            <a:fillRect/>
          </a:stretch>
        </p:blipFill>
        <p:spPr bwMode="auto">
          <a:xfrm>
            <a:off x="3886200" y="1295400"/>
            <a:ext cx="4914716" cy="1557337"/>
          </a:xfrm>
          <a:prstGeom prst="rect">
            <a:avLst/>
          </a:prstGeom>
          <a:noFill/>
          <a:ln w="9525">
            <a:noFill/>
            <a:miter lim="800000"/>
            <a:headEnd/>
            <a:tailEnd/>
          </a:ln>
        </p:spPr>
      </p:pic>
      <p:sp>
        <p:nvSpPr>
          <p:cNvPr id="5" name="Rectangle 4"/>
          <p:cNvSpPr/>
          <p:nvPr/>
        </p:nvSpPr>
        <p:spPr>
          <a:xfrm>
            <a:off x="0" y="6257835"/>
            <a:ext cx="8950848" cy="1477328"/>
          </a:xfrm>
          <a:prstGeom prst="rect">
            <a:avLst/>
          </a:prstGeom>
        </p:spPr>
        <p:txBody>
          <a:bodyPr wrap="none">
            <a:spAutoFit/>
          </a:bodyPr>
          <a:lstStyle/>
          <a:p>
            <a:r>
              <a:rPr lang="en-US" dirty="0" smtClean="0"/>
              <a:t>RB=4.85k</a:t>
            </a:r>
            <a:r>
              <a:rPr lang="el-GR" dirty="0" smtClean="0"/>
              <a:t>Ω</a:t>
            </a:r>
            <a:r>
              <a:rPr lang="en-US" dirty="0" smtClean="0"/>
              <a:t> , RA= 4.09k</a:t>
            </a:r>
            <a:r>
              <a:rPr lang="el-GR" dirty="0" smtClean="0"/>
              <a:t> Ω</a:t>
            </a:r>
            <a:r>
              <a:rPr lang="en-US" dirty="0" smtClean="0"/>
              <a:t> , RT= 5.09k </a:t>
            </a:r>
            <a:r>
              <a:rPr lang="el-GR" dirty="0" smtClean="0"/>
              <a:t>Ω </a:t>
            </a:r>
            <a:r>
              <a:rPr lang="en-US" dirty="0" smtClean="0"/>
              <a:t>, IT=8.84 mA , I2 = 4.42mA , I3 = 4.42mA , I4 = 2.14 mA</a:t>
            </a:r>
          </a:p>
          <a:p>
            <a:r>
              <a:rPr lang="en-US" dirty="0" smtClean="0"/>
              <a:t>I5 = 16 =2.28mA,  VA= 36.2 V, VB=21.4V, VC=10.7V</a:t>
            </a:r>
          </a:p>
          <a:p>
            <a:r>
              <a:rPr lang="en-US" dirty="0" smtClean="0"/>
              <a:t> </a:t>
            </a:r>
          </a:p>
          <a:p>
            <a:endParaRPr lang="el-GR"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3962400" y="304800"/>
            <a:ext cx="4914716" cy="1557337"/>
          </a:xfrm>
          <a:prstGeom prst="rect">
            <a:avLst/>
          </a:prstGeom>
          <a:noFill/>
          <a:ln w="9525">
            <a:noFill/>
            <a:miter lim="800000"/>
            <a:headEnd/>
            <a:tailEnd/>
          </a:ln>
        </p:spPr>
      </p:pic>
      <p:sp>
        <p:nvSpPr>
          <p:cNvPr id="5" name="Rectangle 4"/>
          <p:cNvSpPr/>
          <p:nvPr/>
        </p:nvSpPr>
        <p:spPr>
          <a:xfrm>
            <a:off x="0" y="6257835"/>
            <a:ext cx="9252276" cy="1477328"/>
          </a:xfrm>
          <a:prstGeom prst="rect">
            <a:avLst/>
          </a:prstGeom>
        </p:spPr>
        <p:txBody>
          <a:bodyPr wrap="none">
            <a:spAutoFit/>
          </a:bodyPr>
          <a:lstStyle/>
          <a:p>
            <a:r>
              <a:rPr lang="en-US" dirty="0" smtClean="0"/>
              <a:t>RB=4.85k</a:t>
            </a:r>
            <a:r>
              <a:rPr lang="el-GR" dirty="0" smtClean="0"/>
              <a:t>Ω</a:t>
            </a:r>
            <a:r>
              <a:rPr lang="en-US" dirty="0" smtClean="0"/>
              <a:t> , RA= 4.09k</a:t>
            </a:r>
            <a:r>
              <a:rPr lang="el-GR" dirty="0" smtClean="0"/>
              <a:t> Ω</a:t>
            </a:r>
            <a:r>
              <a:rPr lang="en-US" dirty="0" smtClean="0"/>
              <a:t> , RT= 5.09k </a:t>
            </a:r>
            <a:r>
              <a:rPr lang="el-GR" dirty="0" smtClean="0"/>
              <a:t>Ω </a:t>
            </a:r>
            <a:r>
              <a:rPr lang="en-US" dirty="0" smtClean="0"/>
              <a:t>, IT=8.84 mA , I2 = 4.42mA , I3 = 4.42mA , I4 = 2.14 mA</a:t>
            </a:r>
          </a:p>
          <a:p>
            <a:r>
              <a:rPr lang="en-US" dirty="0" smtClean="0"/>
              <a:t>I5 = 16 =2.28mA,  VA= 36.2 V, VB=21.4V, VC=10.7V</a:t>
            </a:r>
            <a:endParaRPr lang="en-US" dirty="0" smtClean="0">
              <a:solidFill>
                <a:srgbClr val="FF0000"/>
              </a:solidFill>
            </a:endParaRPr>
          </a:p>
          <a:p>
            <a:r>
              <a:rPr lang="en-US" dirty="0" smtClean="0"/>
              <a:t> </a:t>
            </a:r>
          </a:p>
          <a:p>
            <a:endParaRPr lang="el-GR"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600" b="1" dirty="0">
              <a:solidFill>
                <a:schemeClr val="tx2"/>
              </a:solidFill>
            </a:endParaRPr>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8462403" y="6488668"/>
            <a:ext cx="681597" cy="369332"/>
          </a:xfrm>
          <a:prstGeom prst="rect">
            <a:avLst/>
          </a:prstGeom>
        </p:spPr>
        <p:txBody>
          <a:bodyPr wrap="none">
            <a:spAutoFit/>
          </a:bodyPr>
          <a:lstStyle/>
          <a:p>
            <a:r>
              <a:rPr lang="en-US" dirty="0" smtClean="0">
                <a:solidFill>
                  <a:srgbClr val="FF0000"/>
                </a:solidFill>
              </a:rPr>
              <a:t>(End)</a:t>
            </a:r>
            <a:endParaRPr lang="en-US" dirty="0">
              <a:solidFill>
                <a:srgbClr val="FF0000"/>
              </a:solidFill>
            </a:endParaRPr>
          </a:p>
        </p:txBody>
      </p:sp>
      <p:pic>
        <p:nvPicPr>
          <p:cNvPr id="5" name="Picture 2"/>
          <p:cNvPicPr>
            <a:picLocks noChangeAspect="1" noChangeArrowheads="1"/>
          </p:cNvPicPr>
          <p:nvPr/>
        </p:nvPicPr>
        <p:blipFill>
          <a:blip r:embed="rId3" cstate="print"/>
          <a:srcRect/>
          <a:stretch>
            <a:fillRect/>
          </a:stretch>
        </p:blipFill>
        <p:spPr bwMode="auto">
          <a:xfrm>
            <a:off x="3962400" y="304800"/>
            <a:ext cx="4914716" cy="1557337"/>
          </a:xfrm>
          <a:prstGeom prst="rect">
            <a:avLst/>
          </a:prstGeom>
          <a:noFill/>
          <a:ln w="9525">
            <a:noFill/>
            <a:miter lim="800000"/>
            <a:headEnd/>
            <a:tailEnd/>
          </a:ln>
        </p:spPr>
      </p:pic>
      <p:sp>
        <p:nvSpPr>
          <p:cNvPr id="6" name="Rectangle 5"/>
          <p:cNvSpPr/>
          <p:nvPr/>
        </p:nvSpPr>
        <p:spPr>
          <a:xfrm>
            <a:off x="0" y="6257835"/>
            <a:ext cx="9252276" cy="1477328"/>
          </a:xfrm>
          <a:prstGeom prst="rect">
            <a:avLst/>
          </a:prstGeom>
        </p:spPr>
        <p:txBody>
          <a:bodyPr wrap="none">
            <a:spAutoFit/>
          </a:bodyPr>
          <a:lstStyle/>
          <a:p>
            <a:r>
              <a:rPr lang="en-US" dirty="0" smtClean="0"/>
              <a:t>RB=4.85k</a:t>
            </a:r>
            <a:r>
              <a:rPr lang="el-GR" dirty="0" smtClean="0"/>
              <a:t>Ω</a:t>
            </a:r>
            <a:r>
              <a:rPr lang="en-US" dirty="0" smtClean="0"/>
              <a:t> , RA= 4.09k</a:t>
            </a:r>
            <a:r>
              <a:rPr lang="el-GR" dirty="0" smtClean="0"/>
              <a:t> Ω</a:t>
            </a:r>
            <a:r>
              <a:rPr lang="en-US" dirty="0" smtClean="0"/>
              <a:t> , RT= 5.09k </a:t>
            </a:r>
            <a:r>
              <a:rPr lang="el-GR" dirty="0" smtClean="0"/>
              <a:t>Ω </a:t>
            </a:r>
            <a:r>
              <a:rPr lang="en-US" dirty="0" smtClean="0"/>
              <a:t>, IT=8.84 mA , I2 = 4.42mA , I3 = 4.42mA , I4 = 2.14 mA</a:t>
            </a:r>
          </a:p>
          <a:p>
            <a:r>
              <a:rPr lang="en-US" dirty="0" smtClean="0"/>
              <a:t>I5 = 16 =2.28mA,  VA= 36.2 V, VB=21.4V, VC=10.7V</a:t>
            </a:r>
            <a:endParaRPr lang="en-US" dirty="0" smtClean="0">
              <a:solidFill>
                <a:srgbClr val="FF0000"/>
              </a:solidFill>
            </a:endParaRPr>
          </a:p>
          <a:p>
            <a:r>
              <a:rPr lang="en-US" dirty="0" smtClean="0"/>
              <a:t> </a:t>
            </a:r>
          </a:p>
          <a:p>
            <a:endParaRPr lang="el-GR"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b="1" dirty="0" smtClean="0">
                <a:solidFill>
                  <a:schemeClr val="tx2"/>
                </a:solidFill>
              </a:rPr>
              <a:t>The R/2R Ladder Network</a:t>
            </a:r>
            <a:endParaRPr lang="en-US" sz="3600" dirty="0"/>
          </a:p>
        </p:txBody>
      </p:sp>
      <p:sp>
        <p:nvSpPr>
          <p:cNvPr id="5" name="Content Placeholder 4"/>
          <p:cNvSpPr>
            <a:spLocks noGrp="1"/>
          </p:cNvSpPr>
          <p:nvPr>
            <p:ph idx="1"/>
          </p:nvPr>
        </p:nvSpPr>
        <p:spPr>
          <a:xfrm>
            <a:off x="457200" y="1371600"/>
            <a:ext cx="8229600" cy="4525963"/>
          </a:xfrm>
        </p:spPr>
        <p:txBody>
          <a:bodyPr>
            <a:normAutofit/>
          </a:bodyPr>
          <a:lstStyle/>
          <a:p>
            <a:pPr algn="just">
              <a:buNone/>
            </a:pPr>
            <a:r>
              <a:rPr lang="en-US" sz="2400" dirty="0" smtClean="0"/>
              <a:t>      A basic R/2R ladder network is shown in following Figure. The name comes from the relationship of the resistor values. R represents a common value, and one set of resistors has twice the value of the others. The R/2R ladder network is commonly used to scale down voltages to certain weighted values for digital-to-analog conversion.  </a:t>
            </a:r>
          </a:p>
          <a:p>
            <a:pPr algn="just"/>
            <a:endParaRPr lang="en-US" sz="2400" dirty="0"/>
          </a:p>
        </p:txBody>
      </p:sp>
      <p:pic>
        <p:nvPicPr>
          <p:cNvPr id="1026" name="Picture 2"/>
          <p:cNvPicPr>
            <a:picLocks noChangeAspect="1" noChangeArrowheads="1"/>
          </p:cNvPicPr>
          <p:nvPr/>
        </p:nvPicPr>
        <p:blipFill>
          <a:blip r:embed="rId3" cstate="print"/>
          <a:srcRect/>
          <a:stretch>
            <a:fillRect/>
          </a:stretch>
        </p:blipFill>
        <p:spPr bwMode="auto">
          <a:xfrm>
            <a:off x="3429000" y="3768440"/>
            <a:ext cx="2595737" cy="30087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Autofit/>
          </a:bodyPr>
          <a:lstStyle/>
          <a:p>
            <a:pPr algn="just"/>
            <a:r>
              <a:rPr lang="en-US" sz="2400" dirty="0" smtClean="0"/>
              <a:t>The switches used in this illustration simulate the digital (two-level) inputs. One switch position is connected to ground (0 V), and the other position is connected to a positive voltage (V).</a:t>
            </a:r>
            <a:endParaRPr lang="en-US" sz="2400" dirty="0"/>
          </a:p>
        </p:txBody>
      </p:sp>
      <p:pic>
        <p:nvPicPr>
          <p:cNvPr id="2050" name="Picture 2"/>
          <p:cNvPicPr>
            <a:picLocks noChangeAspect="1" noChangeArrowheads="1"/>
          </p:cNvPicPr>
          <p:nvPr/>
        </p:nvPicPr>
        <p:blipFill>
          <a:blip r:embed="rId3" cstate="print"/>
          <a:srcRect/>
          <a:stretch>
            <a:fillRect/>
          </a:stretch>
        </p:blipFill>
        <p:spPr bwMode="auto">
          <a:xfrm>
            <a:off x="2895600" y="2514600"/>
            <a:ext cx="3573093" cy="3449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chemeClr val="tx2"/>
                </a:solidFill>
              </a:rPr>
              <a:t/>
            </a:r>
            <a:br>
              <a:rPr lang="en-US" sz="4000" b="1" dirty="0" smtClean="0">
                <a:solidFill>
                  <a:schemeClr val="tx2"/>
                </a:solidFill>
              </a:rPr>
            </a:br>
            <a:r>
              <a:rPr lang="en-US" sz="4000" b="1" dirty="0" smtClean="0">
                <a:solidFill>
                  <a:schemeClr val="tx2"/>
                </a:solidFill>
              </a:rPr>
              <a:t>Analysis of R/2R Ladder Network</a:t>
            </a:r>
            <a:r>
              <a:rPr lang="en-US" sz="3600" b="1" dirty="0" smtClean="0">
                <a:solidFill>
                  <a:schemeClr val="tx2"/>
                </a:solidFill>
              </a:rPr>
              <a:t/>
            </a:r>
            <a:br>
              <a:rPr lang="en-US" sz="3600" b="1" dirty="0" smtClean="0">
                <a:solidFill>
                  <a:schemeClr val="tx2"/>
                </a:solidFill>
              </a:rPr>
            </a:br>
            <a:r>
              <a:rPr lang="en-US" sz="2700" b="1" dirty="0" smtClean="0">
                <a:solidFill>
                  <a:schemeClr val="tx2"/>
                </a:solidFill>
              </a:rPr>
              <a:t> </a:t>
            </a:r>
            <a:br>
              <a:rPr lang="en-US" sz="2700" b="1" dirty="0" smtClean="0">
                <a:solidFill>
                  <a:schemeClr val="tx2"/>
                </a:solidFill>
              </a:rPr>
            </a:br>
            <a:r>
              <a:rPr lang="en-US" sz="2700" b="1" dirty="0" smtClean="0"/>
              <a:t>Switch SW4 is at the V position and the others are at ground </a:t>
            </a:r>
            <a:endParaRPr lang="en-US" sz="3600" b="1" dirty="0"/>
          </a:p>
        </p:txBody>
      </p:sp>
      <p:pic>
        <p:nvPicPr>
          <p:cNvPr id="3074" name="Picture 2"/>
          <p:cNvPicPr>
            <a:picLocks noChangeAspect="1" noChangeArrowheads="1"/>
          </p:cNvPicPr>
          <p:nvPr/>
        </p:nvPicPr>
        <p:blipFill>
          <a:blip r:embed="rId3" cstate="print"/>
          <a:srcRect/>
          <a:stretch>
            <a:fillRect/>
          </a:stretch>
        </p:blipFill>
        <p:spPr bwMode="auto">
          <a:xfrm>
            <a:off x="1524000" y="1905000"/>
            <a:ext cx="1971675" cy="2987979"/>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5715000" y="1981200"/>
            <a:ext cx="2259013"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295400" y="138538"/>
            <a:ext cx="1838325" cy="2272875"/>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4080404" y="533400"/>
            <a:ext cx="1966383" cy="1828800"/>
          </a:xfrm>
          <a:prstGeom prst="rect">
            <a:avLst/>
          </a:prstGeom>
          <a:noFill/>
          <a:ln w="9525">
            <a:noFill/>
            <a:miter lim="800000"/>
            <a:headEnd/>
            <a:tailEnd/>
          </a:ln>
        </p:spPr>
      </p:pic>
      <p:pic>
        <p:nvPicPr>
          <p:cNvPr id="4100" name="Picture 4"/>
          <p:cNvPicPr>
            <a:picLocks noChangeAspect="1" noChangeArrowheads="1"/>
          </p:cNvPicPr>
          <p:nvPr/>
        </p:nvPicPr>
        <p:blipFill>
          <a:blip r:embed="rId5" cstate="print"/>
          <a:srcRect/>
          <a:stretch>
            <a:fillRect/>
          </a:stretch>
        </p:blipFill>
        <p:spPr bwMode="auto">
          <a:xfrm>
            <a:off x="6705600" y="1021252"/>
            <a:ext cx="2182813" cy="12218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Switch SW3 is at the V position and the others are at ground</a:t>
            </a:r>
            <a:endParaRPr lang="en-US" sz="2400"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3" cstate="print"/>
          <a:srcRect/>
          <a:stretch>
            <a:fillRect/>
          </a:stretch>
        </p:blipFill>
        <p:spPr bwMode="auto">
          <a:xfrm>
            <a:off x="6781800" y="1828800"/>
            <a:ext cx="1547813" cy="27554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7315200" y="228600"/>
            <a:ext cx="1547813" cy="27554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Switch SW2 is at the V position and the others are at ground</a:t>
            </a:r>
            <a:endParaRPr lang="en-US" sz="2400" dirty="0"/>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6781800" y="1828800"/>
            <a:ext cx="1547813" cy="27554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7315200" y="228600"/>
            <a:ext cx="1547813" cy="27554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Switch SW1 is at the V position and the others are at ground</a:t>
            </a:r>
            <a:endParaRPr lang="en-US" sz="2400" dirty="0"/>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6781800" y="1828800"/>
            <a:ext cx="1547813" cy="27554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7315200" y="228600"/>
            <a:ext cx="1547813" cy="27554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TotalTime>
  <Words>561</Words>
  <Application>Microsoft Office PowerPoint</Application>
  <PresentationFormat>On-screen Show (4:3)</PresentationFormat>
  <Paragraphs>47</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Previous Lecture 11</vt:lpstr>
      <vt:lpstr>SERIES-PARALLEL CIRCUITS</vt:lpstr>
      <vt:lpstr>VOLTAGE DIVIDERS WITH RESISTIVE LOADS </vt:lpstr>
      <vt:lpstr>(a) Determine the unloaded output voltage of the voltage divider in the following Figure.  (b) Find the loaded output voltages of the voltage divider in the following  Figure  for the following two values of load resistance: RL = 10 kΩ and RL = 100 kΩ.  </vt:lpstr>
      <vt:lpstr>Load Current and Bleeder Current</vt:lpstr>
      <vt:lpstr>Determine the load currents IRL1 and IRL2 and the bleeder current  I3 in the two-tap loaded voltage divider in the following Figure. (Solved on 2 slides).  </vt:lpstr>
      <vt:lpstr>Slide 7</vt:lpstr>
      <vt:lpstr>LADDER NETWORKS</vt:lpstr>
      <vt:lpstr>Determine the current through each resistor and the voltage at each labeled node with respect to ground in the ladder network of following Figure. (Solved on 3 slides)</vt:lpstr>
      <vt:lpstr>Slide 10</vt:lpstr>
      <vt:lpstr>Slide 11</vt:lpstr>
      <vt:lpstr>The R/2R Ladder Network</vt:lpstr>
      <vt:lpstr>The switches used in this illustration simulate the digital (two-level) inputs. One switch position is connected to ground (0 V), and the other position is connected to a positive voltage (V).</vt:lpstr>
      <vt:lpstr> Analysis of R/2R Ladder Network   Switch SW4 is at the V position and the others are at ground </vt:lpstr>
      <vt:lpstr>Slide 15</vt:lpstr>
      <vt:lpstr>Switch SW3 is at the V position and the others are at ground</vt:lpstr>
      <vt:lpstr>Slide 17</vt:lpstr>
      <vt:lpstr>Switch SW2 is at the V position and the others are at ground</vt:lpstr>
      <vt:lpstr>Slide 19</vt:lpstr>
      <vt:lpstr>Switch SW1 is at the V position and the others are at ground</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VOLTAGE DIVIDERS WITH RESISTIVE LOADS </dc:title>
  <dc:creator>Aadil</dc:creator>
  <cp:lastModifiedBy>NTS</cp:lastModifiedBy>
  <cp:revision>106</cp:revision>
  <dcterms:created xsi:type="dcterms:W3CDTF">2006-08-16T00:00:00Z</dcterms:created>
  <dcterms:modified xsi:type="dcterms:W3CDTF">2012-07-14T10:29:21Z</dcterms:modified>
</cp:coreProperties>
</file>