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
            </a:r>
            <a:br>
              <a:rPr lang="en-US" dirty="0" smtClean="0"/>
            </a:br>
            <a:r>
              <a:rPr lang="en-US" sz="4000" b="1" dirty="0" smtClean="0">
                <a:solidFill>
                  <a:schemeClr val="tx2"/>
                </a:solidFill>
              </a:rPr>
              <a:t>Previous Lecture Parallel Circuits </a:t>
            </a:r>
            <a:r>
              <a:rPr lang="en-US" sz="4000" dirty="0" smtClean="0"/>
              <a:t/>
            </a:r>
            <a:br>
              <a:rPr lang="en-US" sz="4000" dirty="0" smtClean="0"/>
            </a:br>
            <a:endParaRPr lang="en-US" sz="4000" dirty="0"/>
          </a:p>
        </p:txBody>
      </p:sp>
      <p:sp>
        <p:nvSpPr>
          <p:cNvPr id="5" name="Content Placeholder 4"/>
          <p:cNvSpPr>
            <a:spLocks noGrp="1"/>
          </p:cNvSpPr>
          <p:nvPr>
            <p:ph idx="1"/>
          </p:nvPr>
        </p:nvSpPr>
        <p:spPr/>
        <p:txBody>
          <a:bodyPr>
            <a:normAutofit fontScale="92500" lnSpcReduction="20000"/>
          </a:bodyPr>
          <a:lstStyle/>
          <a:p>
            <a:r>
              <a:rPr lang="en-US" dirty="0" smtClean="0"/>
              <a:t>Resistors in Parallel </a:t>
            </a:r>
          </a:p>
          <a:p>
            <a:r>
              <a:rPr lang="en-US" dirty="0" smtClean="0"/>
              <a:t>Voltage in a Parallel Circuit </a:t>
            </a:r>
          </a:p>
          <a:p>
            <a:r>
              <a:rPr lang="en-US" dirty="0" smtClean="0"/>
              <a:t>Kirchhoff's Current Law </a:t>
            </a:r>
          </a:p>
          <a:p>
            <a:r>
              <a:rPr lang="en-US" dirty="0" smtClean="0"/>
              <a:t>Total Parallel Resistance </a:t>
            </a:r>
          </a:p>
          <a:p>
            <a:r>
              <a:rPr lang="en-US" dirty="0" smtClean="0"/>
              <a:t>Application of Ohm's Law </a:t>
            </a:r>
          </a:p>
          <a:p>
            <a:r>
              <a:rPr lang="en-US" dirty="0" smtClean="0"/>
              <a:t>Current Sources in Parallel </a:t>
            </a:r>
          </a:p>
          <a:p>
            <a:r>
              <a:rPr lang="en-US" dirty="0" smtClean="0"/>
              <a:t>Current Dividers </a:t>
            </a:r>
          </a:p>
          <a:p>
            <a:r>
              <a:rPr lang="en-US" dirty="0" smtClean="0"/>
              <a:t>Power in Parallel Circuits </a:t>
            </a:r>
          </a:p>
          <a:p>
            <a:r>
              <a:rPr lang="en-US" dirty="0" smtClean="0"/>
              <a:t>Parallel Circuit Applications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solidFill>
                  <a:schemeClr val="tx2"/>
                </a:solidFill>
              </a:rPr>
              <a:t>Problems Solving_Parallel Circuits</a:t>
            </a:r>
            <a:endParaRPr lang="en-US" sz="3600" b="1" dirty="0">
              <a:solidFill>
                <a:schemeClr val="tx2"/>
              </a:solidFill>
            </a:endParaRPr>
          </a:p>
        </p:txBody>
      </p:sp>
      <p:sp>
        <p:nvSpPr>
          <p:cNvPr id="5" name="Content Placeholder 4"/>
          <p:cNvSpPr>
            <a:spLocks noGrp="1"/>
          </p:cNvSpPr>
          <p:nvPr>
            <p:ph idx="1"/>
          </p:nvPr>
        </p:nvSpPr>
        <p:spPr/>
        <p:txBody>
          <a:bodyPr/>
          <a:lstStyle/>
          <a:p>
            <a:pPr>
              <a:buNone/>
            </a:pPr>
            <a:r>
              <a:rPr lang="en-US" b="1" u="sng" dirty="0" smtClean="0"/>
              <a:t>Problem related to Resistors in Parallel </a:t>
            </a:r>
          </a:p>
          <a:p>
            <a:pPr>
              <a:buNone/>
            </a:pPr>
            <a:r>
              <a:rPr lang="en-US" sz="2400" dirty="0" smtClean="0"/>
              <a:t>Q.1	Show how to connect the resistors in the following Figure in parallel across the battery.</a:t>
            </a:r>
            <a:endParaRPr lang="en-US" sz="2400" dirty="0"/>
          </a:p>
        </p:txBody>
      </p:sp>
      <p:sp>
        <p:nvSpPr>
          <p:cNvPr id="6" name="TextBox 5"/>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10</a:t>
            </a:r>
            <a:endParaRPr lang="en-US" sz="3200" b="1" i="1" u="sng" dirty="0">
              <a:solidFill>
                <a:schemeClr val="accent2">
                  <a:lumMod val="7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5410200" y="2819400"/>
            <a:ext cx="3319569" cy="1497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t-IT" sz="3600" b="1" dirty="0" smtClean="0">
                <a:solidFill>
                  <a:schemeClr val="tx2"/>
                </a:solidFill>
              </a:rPr>
              <a:t>Problem related to Voltage in a Parallel Circuit</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Q.1	What is the voltage across and the current through each parallel resistor if the total voltage is 12 V and the total resistance is 550</a:t>
            </a:r>
            <a:r>
              <a:rPr lang="el-GR" sz="2400" dirty="0" smtClean="0"/>
              <a:t>Ω</a:t>
            </a:r>
            <a:r>
              <a:rPr lang="en-US" sz="2400" dirty="0" smtClean="0"/>
              <a:t>? There are four resistors, all of equal value.</a:t>
            </a:r>
            <a:endParaRPr lang="en-US" sz="2400" dirty="0"/>
          </a:p>
        </p:txBody>
      </p:sp>
      <p:sp>
        <p:nvSpPr>
          <p:cNvPr id="4" name="Rectangle 3"/>
          <p:cNvSpPr/>
          <p:nvPr/>
        </p:nvSpPr>
        <p:spPr>
          <a:xfrm>
            <a:off x="6440888" y="6488668"/>
            <a:ext cx="2703112" cy="369332"/>
          </a:xfrm>
          <a:prstGeom prst="rect">
            <a:avLst/>
          </a:prstGeom>
        </p:spPr>
        <p:txBody>
          <a:bodyPr wrap="none">
            <a:spAutoFit/>
          </a:bodyPr>
          <a:lstStyle/>
          <a:p>
            <a:r>
              <a:rPr lang="en-US" dirty="0" smtClean="0"/>
              <a:t>21.8 mA, 5.45 mA, 2.20K</a:t>
            </a:r>
            <a:r>
              <a:rPr lang="el-GR" dirty="0" smtClean="0"/>
              <a:t> Ω</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it-IT" sz="3600" b="1" dirty="0" smtClean="0">
                <a:solidFill>
                  <a:schemeClr val="tx2"/>
                </a:solidFill>
              </a:rPr>
              <a:t>Problems related to </a:t>
            </a:r>
            <a:r>
              <a:rPr lang="en-US" sz="3600" b="1" dirty="0" smtClean="0">
                <a:solidFill>
                  <a:schemeClr val="tx2"/>
                </a:solidFill>
              </a:rPr>
              <a:t>Kirchhoff's Current Law</a:t>
            </a:r>
            <a:endParaRPr lang="en-US" sz="3600" b="1" dirty="0">
              <a:solidFill>
                <a:schemeClr val="tx2"/>
              </a:solidFill>
            </a:endParaRPr>
          </a:p>
        </p:txBody>
      </p:sp>
      <p:sp>
        <p:nvSpPr>
          <p:cNvPr id="3" name="Content Placeholder 2"/>
          <p:cNvSpPr>
            <a:spLocks noGrp="1"/>
          </p:cNvSpPr>
          <p:nvPr>
            <p:ph idx="1"/>
          </p:nvPr>
        </p:nvSpPr>
        <p:spPr>
          <a:xfrm>
            <a:off x="304800" y="1600200"/>
            <a:ext cx="8382000" cy="4525963"/>
          </a:xfrm>
        </p:spPr>
        <p:txBody>
          <a:bodyPr>
            <a:normAutofit/>
          </a:bodyPr>
          <a:lstStyle/>
          <a:p>
            <a:pPr algn="just">
              <a:buNone/>
            </a:pPr>
            <a:r>
              <a:rPr lang="en-US" sz="2400" dirty="0" smtClean="0"/>
              <a:t>Q.1	There is a total of 500 mA of current into five parallel resistors. The currents through four of the resistors are 50 mA, 150 mA, 25 mA, and 100 mA. What is the current through the fifth resistor?</a:t>
            </a:r>
            <a:endParaRPr lang="en-US" sz="2400" dirty="0"/>
          </a:p>
        </p:txBody>
      </p:sp>
      <p:sp>
        <p:nvSpPr>
          <p:cNvPr id="4" name="Rectangle 3"/>
          <p:cNvSpPr/>
          <p:nvPr/>
        </p:nvSpPr>
        <p:spPr>
          <a:xfrm>
            <a:off x="8228365" y="6488668"/>
            <a:ext cx="915635" cy="369332"/>
          </a:xfrm>
          <a:prstGeom prst="rect">
            <a:avLst/>
          </a:prstGeom>
        </p:spPr>
        <p:txBody>
          <a:bodyPr wrap="none">
            <a:spAutoFit/>
          </a:bodyPr>
          <a:lstStyle/>
          <a:p>
            <a:r>
              <a:rPr lang="en-US" dirty="0" smtClean="0"/>
              <a:t>175 mA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pPr algn="l"/>
            <a:r>
              <a:rPr lang="en-US" sz="2400" dirty="0" smtClean="0"/>
              <a:t>Q.2	In the circuit of following Figure, determine the resistance   	R</a:t>
            </a:r>
            <a:r>
              <a:rPr lang="en-US" sz="2400" baseline="-25000" dirty="0" smtClean="0"/>
              <a:t>2</a:t>
            </a:r>
            <a:r>
              <a:rPr lang="en-US" sz="2400" dirty="0" smtClean="0"/>
              <a:t> ,R</a:t>
            </a:r>
            <a:r>
              <a:rPr lang="en-US" sz="2400" baseline="-25000" dirty="0" smtClean="0"/>
              <a:t>3</a:t>
            </a:r>
            <a:r>
              <a:rPr lang="en-US" sz="2400" dirty="0" smtClean="0"/>
              <a:t> , and R</a:t>
            </a:r>
            <a:r>
              <a:rPr lang="en-US" sz="2400" baseline="-25000" dirty="0" smtClean="0"/>
              <a:t>4</a:t>
            </a:r>
            <a:r>
              <a:rPr lang="en-US" sz="2400" dirty="0" smtClean="0"/>
              <a:t> .</a:t>
            </a:r>
            <a:endParaRPr lang="en-US" sz="24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cstate="print"/>
          <a:srcRect/>
          <a:stretch>
            <a:fillRect/>
          </a:stretch>
        </p:blipFill>
        <p:spPr bwMode="auto">
          <a:xfrm>
            <a:off x="4953000" y="1447800"/>
            <a:ext cx="3815877" cy="1579563"/>
          </a:xfrm>
          <a:prstGeom prst="rect">
            <a:avLst/>
          </a:prstGeom>
          <a:noFill/>
          <a:ln w="9525">
            <a:noFill/>
            <a:miter lim="800000"/>
            <a:headEnd/>
            <a:tailEnd/>
          </a:ln>
        </p:spPr>
      </p:pic>
      <p:sp>
        <p:nvSpPr>
          <p:cNvPr id="5" name="Rectangle 4"/>
          <p:cNvSpPr/>
          <p:nvPr/>
        </p:nvSpPr>
        <p:spPr>
          <a:xfrm>
            <a:off x="5699852" y="6488668"/>
            <a:ext cx="3444148" cy="369332"/>
          </a:xfrm>
          <a:prstGeom prst="rect">
            <a:avLst/>
          </a:prstGeom>
        </p:spPr>
        <p:txBody>
          <a:bodyPr wrap="none">
            <a:spAutoFit/>
          </a:bodyPr>
          <a:lstStyle/>
          <a:p>
            <a:r>
              <a:rPr lang="en-US" dirty="0" smtClean="0"/>
              <a:t>47 mV, </a:t>
            </a:r>
            <a:r>
              <a:rPr lang="el-GR" dirty="0" smtClean="0"/>
              <a:t>22 Ω</a:t>
            </a:r>
            <a:r>
              <a:rPr lang="en-US" dirty="0" smtClean="0"/>
              <a:t>, </a:t>
            </a:r>
            <a:r>
              <a:rPr lang="el-GR" dirty="0" smtClean="0"/>
              <a:t>100 Ω</a:t>
            </a:r>
            <a:r>
              <a:rPr lang="en-US" dirty="0" smtClean="0"/>
              <a:t>, 1.42 mA, </a:t>
            </a:r>
            <a:r>
              <a:rPr lang="el-GR" dirty="0" smtClean="0"/>
              <a:t>33 Ω</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noAutofit/>
          </a:bodyPr>
          <a:lstStyle/>
          <a:p>
            <a:pPr algn="l"/>
            <a:endParaRPr lang="en-US" sz="2400" dirty="0"/>
          </a:p>
        </p:txBody>
      </p:sp>
      <p:sp>
        <p:nvSpPr>
          <p:cNvPr id="3" name="Content Placeholder 2"/>
          <p:cNvSpPr>
            <a:spLocks noGrp="1"/>
          </p:cNvSpPr>
          <p:nvPr>
            <p:ph idx="1"/>
          </p:nvPr>
        </p:nvSpPr>
        <p:spPr>
          <a:xfrm>
            <a:off x="381000" y="0"/>
            <a:ext cx="8229600" cy="4525963"/>
          </a:xfrm>
        </p:spPr>
        <p:txBody>
          <a:bodyPr>
            <a:normAutofit/>
          </a:bodyPr>
          <a:lstStyle/>
          <a:p>
            <a:pPr algn="just">
              <a:buNone/>
            </a:pPr>
            <a:r>
              <a:rPr lang="en-US" sz="2400" dirty="0" smtClean="0"/>
              <a:t>Q.3	The electrical circuit in a room has a ceiling lamp that draws 1.25 A and four wall outlets. Two table lamps that each draw 0.833 A are plugged into two outlets, and an electric heater that draws 1OA is connected to the third outlet. When all of these items are in use, how much current is in the main line serving the room? If the main line is protected by a 15 A circuit breaker, how much current can be drawn from the fourth outlet? Draw a schematic of this wiring.</a:t>
            </a:r>
          </a:p>
          <a:p>
            <a:endParaRPr lang="en-US" dirty="0"/>
          </a:p>
        </p:txBody>
      </p:sp>
      <p:sp>
        <p:nvSpPr>
          <p:cNvPr id="5" name="Rectangle 4"/>
          <p:cNvSpPr/>
          <p:nvPr/>
        </p:nvSpPr>
        <p:spPr>
          <a:xfrm>
            <a:off x="7518619" y="6488668"/>
            <a:ext cx="1625381" cy="369332"/>
          </a:xfrm>
          <a:prstGeom prst="rect">
            <a:avLst/>
          </a:prstGeom>
        </p:spPr>
        <p:txBody>
          <a:bodyPr wrap="none">
            <a:spAutoFit/>
          </a:bodyPr>
          <a:lstStyle/>
          <a:p>
            <a:r>
              <a:rPr lang="en-US" dirty="0" smtClean="0"/>
              <a:t>12.92 A, 2.08 A</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Q.4	The total resistance of a parallel circuit is 25</a:t>
            </a:r>
            <a:r>
              <a:rPr lang="el-GR" sz="2400" dirty="0" smtClean="0"/>
              <a:t>Ω</a:t>
            </a:r>
            <a:r>
              <a:rPr lang="en-US" sz="2400" dirty="0" smtClean="0"/>
              <a:t>. What is the current through a 220</a:t>
            </a:r>
            <a:r>
              <a:rPr lang="el-GR" sz="2400" dirty="0" smtClean="0"/>
              <a:t>Ω</a:t>
            </a:r>
            <a:r>
              <a:rPr lang="en-US" sz="2400" dirty="0" smtClean="0"/>
              <a:t> resistor that makes up part of the parallel circuit if the total current is 100 mA?</a:t>
            </a:r>
            <a:endParaRPr lang="en-US" sz="2400" dirty="0"/>
          </a:p>
        </p:txBody>
      </p:sp>
      <p:sp>
        <p:nvSpPr>
          <p:cNvPr id="3" name="Content Placeholder 2"/>
          <p:cNvSpPr>
            <a:spLocks noGrp="1"/>
          </p:cNvSpPr>
          <p:nvPr>
            <p:ph idx="1"/>
          </p:nvPr>
        </p:nvSpPr>
        <p:spPr/>
        <p:txBody>
          <a:bodyPr/>
          <a:lstStyle/>
          <a:p>
            <a:endParaRPr lang="en-US"/>
          </a:p>
        </p:txBody>
      </p:sp>
      <p:sp>
        <p:nvSpPr>
          <p:cNvPr id="4" name="Rectangle 3"/>
          <p:cNvSpPr/>
          <p:nvPr/>
        </p:nvSpPr>
        <p:spPr>
          <a:xfrm>
            <a:off x="7620000" y="6488668"/>
            <a:ext cx="1544525" cy="369332"/>
          </a:xfrm>
          <a:prstGeom prst="rect">
            <a:avLst/>
          </a:prstGeom>
        </p:spPr>
        <p:txBody>
          <a:bodyPr wrap="none">
            <a:spAutoFit/>
          </a:bodyPr>
          <a:lstStyle/>
          <a:p>
            <a:r>
              <a:rPr lang="en-US" dirty="0" smtClean="0"/>
              <a:t>2.5 V, 11.4 mA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Total Parallel Resistance</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Q.1	What is the total resistance of twelve 6.8k</a:t>
            </a:r>
            <a:r>
              <a:rPr lang="el-GR" sz="2400" dirty="0" smtClean="0"/>
              <a:t>Ω</a:t>
            </a:r>
            <a:r>
              <a:rPr lang="en-US" sz="2400" dirty="0" smtClean="0"/>
              <a:t> resistors in parallel?</a:t>
            </a:r>
            <a:endParaRPr lang="en-US" sz="2400" dirty="0"/>
          </a:p>
        </p:txBody>
      </p:sp>
      <p:sp>
        <p:nvSpPr>
          <p:cNvPr id="4" name="Rectangle 3"/>
          <p:cNvSpPr/>
          <p:nvPr/>
        </p:nvSpPr>
        <p:spPr>
          <a:xfrm>
            <a:off x="8398283" y="6488668"/>
            <a:ext cx="745717" cy="369332"/>
          </a:xfrm>
          <a:prstGeom prst="rect">
            <a:avLst/>
          </a:prstGeom>
        </p:spPr>
        <p:txBody>
          <a:bodyPr wrap="none">
            <a:spAutoFit/>
          </a:bodyPr>
          <a:lstStyle/>
          <a:p>
            <a:r>
              <a:rPr lang="el-GR" dirty="0" smtClean="0"/>
              <a:t>567 Ω</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Q.2	What is the total resistance between point A and ground in the following  Figure for the following conditions? </a:t>
            </a:r>
            <a:br>
              <a:rPr lang="en-US" sz="2400" dirty="0" smtClean="0"/>
            </a:br>
            <a:r>
              <a:rPr lang="en-US" sz="2400" dirty="0" smtClean="0"/>
              <a:t>(a) SWI and SW2 open               (b) SWI closed. SW2 open </a:t>
            </a:r>
            <a:br>
              <a:rPr lang="en-US" sz="2400" dirty="0" smtClean="0"/>
            </a:br>
            <a:r>
              <a:rPr lang="en-US" sz="2400" dirty="0" smtClean="0"/>
              <a:t>(c) SWI open, SW2 closed          (d) SWI and SW2 closed</a:t>
            </a:r>
            <a:endParaRPr lang="en-US" sz="24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5073189" y="1600200"/>
            <a:ext cx="3799350" cy="1676400"/>
          </a:xfrm>
          <a:prstGeom prst="rect">
            <a:avLst/>
          </a:prstGeom>
          <a:noFill/>
          <a:ln w="9525">
            <a:noFill/>
            <a:miter lim="800000"/>
            <a:headEnd/>
            <a:tailEnd/>
          </a:ln>
        </p:spPr>
      </p:pic>
      <p:sp>
        <p:nvSpPr>
          <p:cNvPr id="5" name="Rectangle 4"/>
          <p:cNvSpPr/>
          <p:nvPr/>
        </p:nvSpPr>
        <p:spPr>
          <a:xfrm>
            <a:off x="5936071" y="6488668"/>
            <a:ext cx="3207929" cy="369332"/>
          </a:xfrm>
          <a:prstGeom prst="rect">
            <a:avLst/>
          </a:prstGeom>
        </p:spPr>
        <p:txBody>
          <a:bodyPr wrap="none">
            <a:spAutoFit/>
          </a:bodyPr>
          <a:lstStyle/>
          <a:p>
            <a:r>
              <a:rPr lang="en-US" dirty="0" smtClean="0"/>
              <a:t>510 k</a:t>
            </a:r>
            <a:r>
              <a:rPr lang="el-GR" dirty="0" smtClean="0"/>
              <a:t>Ω</a:t>
            </a:r>
            <a:r>
              <a:rPr lang="en-US" dirty="0" smtClean="0"/>
              <a:t>, 245 k</a:t>
            </a:r>
            <a:r>
              <a:rPr lang="el-GR" dirty="0" smtClean="0"/>
              <a:t>Ω</a:t>
            </a:r>
            <a:r>
              <a:rPr lang="en-US" dirty="0" smtClean="0"/>
              <a:t>, 510 k</a:t>
            </a:r>
            <a:r>
              <a:rPr lang="el-GR" dirty="0" smtClean="0"/>
              <a:t>Ω</a:t>
            </a:r>
            <a:r>
              <a:rPr lang="en-US" dirty="0" smtClean="0"/>
              <a:t>, 193 k</a:t>
            </a:r>
            <a:r>
              <a:rPr lang="el-GR" dirty="0" smtClean="0"/>
              <a:t>Ω</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Application of Ohm's Law</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Q.1	Four equal-value resistors are connected in parallel. Five volts are applied across the parallel circuit, and 1.11 mA are measured from the source. What is the value of each resistor?</a:t>
            </a:r>
            <a:endParaRPr lang="en-US" sz="2400" dirty="0"/>
          </a:p>
        </p:txBody>
      </p:sp>
      <p:sp>
        <p:nvSpPr>
          <p:cNvPr id="4" name="Rectangle 3"/>
          <p:cNvSpPr/>
          <p:nvPr/>
        </p:nvSpPr>
        <p:spPr>
          <a:xfrm>
            <a:off x="7676932" y="6488668"/>
            <a:ext cx="1467068" cy="369332"/>
          </a:xfrm>
          <a:prstGeom prst="rect">
            <a:avLst/>
          </a:prstGeom>
        </p:spPr>
        <p:txBody>
          <a:bodyPr wrap="none">
            <a:spAutoFit/>
          </a:bodyPr>
          <a:lstStyle/>
          <a:p>
            <a:r>
              <a:rPr lang="en-US" dirty="0" smtClean="0"/>
              <a:t>4.5 k</a:t>
            </a:r>
            <a:r>
              <a:rPr lang="el-GR" dirty="0" smtClean="0"/>
              <a:t>Ω</a:t>
            </a:r>
            <a:r>
              <a:rPr lang="en-US" dirty="0" smtClean="0"/>
              <a:t>, 18 k</a:t>
            </a:r>
            <a:r>
              <a:rPr lang="el-GR" dirty="0" smtClean="0"/>
              <a:t>Ω</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Q.2	Find the values of the unspecified labeled quantities in the following circuit.</a:t>
            </a:r>
            <a:endParaRPr lang="en-US" sz="2400"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cstate="print"/>
          <a:srcRect/>
          <a:stretch>
            <a:fillRect/>
          </a:stretch>
        </p:blipFill>
        <p:spPr bwMode="auto">
          <a:xfrm>
            <a:off x="6054388" y="1219200"/>
            <a:ext cx="2754649" cy="1670050"/>
          </a:xfrm>
          <a:prstGeom prst="rect">
            <a:avLst/>
          </a:prstGeom>
          <a:noFill/>
          <a:ln w="9525">
            <a:noFill/>
            <a:miter lim="800000"/>
            <a:headEnd/>
            <a:tailEnd/>
          </a:ln>
        </p:spPr>
      </p:pic>
      <p:sp>
        <p:nvSpPr>
          <p:cNvPr id="5" name="Rectangle 4"/>
          <p:cNvSpPr/>
          <p:nvPr/>
        </p:nvSpPr>
        <p:spPr>
          <a:xfrm>
            <a:off x="6996040" y="6488668"/>
            <a:ext cx="2147960" cy="369332"/>
          </a:xfrm>
          <a:prstGeom prst="rect">
            <a:avLst/>
          </a:prstGeom>
        </p:spPr>
        <p:txBody>
          <a:bodyPr wrap="none">
            <a:spAutoFit/>
          </a:bodyPr>
          <a:lstStyle/>
          <a:p>
            <a:r>
              <a:rPr lang="en-US" dirty="0" smtClean="0"/>
              <a:t>50 mA, </a:t>
            </a:r>
            <a:r>
              <a:rPr lang="el-GR" dirty="0" smtClean="0"/>
              <a:t>100 Ω</a:t>
            </a:r>
            <a:r>
              <a:rPr lang="en-US" dirty="0" smtClean="0"/>
              <a:t>, </a:t>
            </a:r>
            <a:r>
              <a:rPr lang="el-GR" dirty="0" smtClean="0"/>
              <a:t>200 Ω</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Q.3	Find the values of the unspecified labeled quantities in the following circuit.</a:t>
            </a:r>
            <a:endParaRPr lang="en-US" sz="2400"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5334000" y="1219200"/>
            <a:ext cx="3322637" cy="1430245"/>
          </a:xfrm>
          <a:prstGeom prst="rect">
            <a:avLst/>
          </a:prstGeom>
          <a:noFill/>
          <a:ln w="9525">
            <a:noFill/>
            <a:miter lim="800000"/>
            <a:headEnd/>
            <a:tailEnd/>
          </a:ln>
        </p:spPr>
      </p:pic>
      <p:sp>
        <p:nvSpPr>
          <p:cNvPr id="5" name="Rectangle 4"/>
          <p:cNvSpPr/>
          <p:nvPr/>
        </p:nvSpPr>
        <p:spPr>
          <a:xfrm>
            <a:off x="4617953" y="6488668"/>
            <a:ext cx="4317400" cy="369332"/>
          </a:xfrm>
          <a:prstGeom prst="rect">
            <a:avLst/>
          </a:prstGeom>
        </p:spPr>
        <p:txBody>
          <a:bodyPr wrap="none">
            <a:spAutoFit/>
          </a:bodyPr>
          <a:lstStyle/>
          <a:p>
            <a:r>
              <a:rPr lang="en-US" dirty="0" smtClean="0"/>
              <a:t>I</a:t>
            </a:r>
            <a:r>
              <a:rPr lang="en-US" baseline="-25000" dirty="0" smtClean="0"/>
              <a:t>3</a:t>
            </a:r>
            <a:r>
              <a:rPr lang="en-US" dirty="0" smtClean="0"/>
              <a:t>=100 mA,  I</a:t>
            </a:r>
            <a:r>
              <a:rPr lang="en-US" baseline="-25000" dirty="0" smtClean="0"/>
              <a:t>2</a:t>
            </a:r>
            <a:r>
              <a:rPr lang="en-US" dirty="0" smtClean="0"/>
              <a:t>=147 mA,I</a:t>
            </a:r>
            <a:r>
              <a:rPr lang="en-US" baseline="-25000" dirty="0" smtClean="0"/>
              <a:t>1</a:t>
            </a:r>
            <a:r>
              <a:rPr lang="en-US" dirty="0" smtClean="0"/>
              <a:t>=253 mA, R</a:t>
            </a:r>
            <a:r>
              <a:rPr lang="en-US" baseline="-25000" dirty="0" smtClean="0"/>
              <a:t>1</a:t>
            </a:r>
            <a:r>
              <a:rPr lang="en-US" dirty="0" smtClean="0"/>
              <a:t>=</a:t>
            </a:r>
            <a:r>
              <a:rPr lang="el-GR" dirty="0" smtClean="0"/>
              <a:t>395 Ω</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Q.4	To what minimum value can the 100</a:t>
            </a:r>
            <a:r>
              <a:rPr lang="el-GR" sz="2400" dirty="0" smtClean="0"/>
              <a:t>Ω</a:t>
            </a:r>
            <a:r>
              <a:rPr lang="en-US" sz="2400" dirty="0" smtClean="0"/>
              <a:t> rheostat in the following Figure be adjusted before the 0.5 A fuse blows? </a:t>
            </a:r>
            <a:br>
              <a:rPr lang="en-US" sz="2400" dirty="0" smtClean="0"/>
            </a:br>
            <a:endParaRPr lang="en-US" sz="2400" dirty="0"/>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6069302" y="1295400"/>
            <a:ext cx="2746085" cy="1468437"/>
          </a:xfrm>
          <a:prstGeom prst="rect">
            <a:avLst/>
          </a:prstGeom>
          <a:noFill/>
          <a:ln w="9525">
            <a:noFill/>
            <a:miter lim="800000"/>
            <a:headEnd/>
            <a:tailEnd/>
          </a:ln>
        </p:spPr>
      </p:pic>
      <p:sp>
        <p:nvSpPr>
          <p:cNvPr id="5" name="TextBox 4"/>
          <p:cNvSpPr txBox="1"/>
          <p:nvPr/>
        </p:nvSpPr>
        <p:spPr>
          <a:xfrm>
            <a:off x="6447300" y="6488668"/>
            <a:ext cx="2696700" cy="369332"/>
          </a:xfrm>
          <a:prstGeom prst="rect">
            <a:avLst/>
          </a:prstGeom>
          <a:noFill/>
        </p:spPr>
        <p:txBody>
          <a:bodyPr wrap="none" rtlCol="0">
            <a:spAutoFit/>
          </a:bodyPr>
          <a:lstStyle/>
          <a:p>
            <a:r>
              <a:rPr lang="en-US" dirty="0" smtClean="0"/>
              <a:t>I</a:t>
            </a:r>
            <a:r>
              <a:rPr lang="en-US" baseline="-25000" dirty="0" smtClean="0"/>
              <a:t>1</a:t>
            </a:r>
            <a:r>
              <a:rPr lang="en-US" dirty="0" smtClean="0"/>
              <a:t>=.22A, I</a:t>
            </a:r>
            <a:r>
              <a:rPr lang="en-US" baseline="-25000" dirty="0" smtClean="0"/>
              <a:t>2</a:t>
            </a:r>
            <a:r>
              <a:rPr lang="en-US" dirty="0" smtClean="0"/>
              <a:t>=.28A, R</a:t>
            </a:r>
            <a:r>
              <a:rPr lang="en-US" baseline="-25000" dirty="0" smtClean="0"/>
              <a:t>2</a:t>
            </a:r>
            <a:r>
              <a:rPr lang="en-US" dirty="0" smtClean="0"/>
              <a:t>= 53.7</a:t>
            </a:r>
            <a:r>
              <a:rPr lang="el-GR" dirty="0" smtClean="0"/>
              <a:t>Ω</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400" dirty="0" smtClean="0"/>
              <a:t>Q.5	Find the values of the unspecified quantities in the following Figure. </a:t>
            </a:r>
            <a:endParaRPr lang="en-US" sz="2400"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5562600" y="1447800"/>
            <a:ext cx="3142926" cy="1347787"/>
          </a:xfrm>
          <a:prstGeom prst="rect">
            <a:avLst/>
          </a:prstGeom>
          <a:noFill/>
          <a:ln w="9525">
            <a:noFill/>
            <a:miter lim="800000"/>
            <a:headEnd/>
            <a:tailEnd/>
          </a:ln>
        </p:spPr>
      </p:pic>
      <p:sp>
        <p:nvSpPr>
          <p:cNvPr id="5" name="Rectangle 4"/>
          <p:cNvSpPr/>
          <p:nvPr/>
        </p:nvSpPr>
        <p:spPr>
          <a:xfrm>
            <a:off x="3701292" y="6488668"/>
            <a:ext cx="5442708" cy="369332"/>
          </a:xfrm>
          <a:prstGeom prst="rect">
            <a:avLst/>
          </a:prstGeom>
        </p:spPr>
        <p:txBody>
          <a:bodyPr wrap="none">
            <a:spAutoFit/>
          </a:bodyPr>
          <a:lstStyle/>
          <a:p>
            <a:r>
              <a:rPr lang="en-US" dirty="0" smtClean="0"/>
              <a:t>I</a:t>
            </a:r>
            <a:r>
              <a:rPr lang="en-US" baseline="-25000" dirty="0" smtClean="0"/>
              <a:t>3</a:t>
            </a:r>
            <a:r>
              <a:rPr lang="en-US" dirty="0" smtClean="0"/>
              <a:t>=83.3 mA, I</a:t>
            </a:r>
            <a:r>
              <a:rPr lang="en-US" baseline="-25000" dirty="0" smtClean="0"/>
              <a:t>2</a:t>
            </a:r>
            <a:r>
              <a:rPr lang="en-US" dirty="0" smtClean="0"/>
              <a:t>=166.7 mA, I</a:t>
            </a:r>
            <a:r>
              <a:rPr lang="en-US" baseline="-25000" dirty="0" smtClean="0"/>
              <a:t>T</a:t>
            </a:r>
            <a:r>
              <a:rPr lang="en-US" dirty="0" smtClean="0"/>
              <a:t>=300 mA, R</a:t>
            </a:r>
            <a:r>
              <a:rPr lang="en-US" baseline="-25000" dirty="0" smtClean="0"/>
              <a:t>1</a:t>
            </a:r>
            <a:r>
              <a:rPr lang="en-US" dirty="0" smtClean="0"/>
              <a:t>=2 k</a:t>
            </a:r>
            <a:r>
              <a:rPr lang="el-GR" dirty="0" smtClean="0"/>
              <a:t>Ω</a:t>
            </a:r>
            <a:r>
              <a:rPr lang="en-US" dirty="0" smtClean="0"/>
              <a:t>, R</a:t>
            </a:r>
            <a:r>
              <a:rPr lang="en-US" baseline="-25000" dirty="0" smtClean="0"/>
              <a:t>2</a:t>
            </a:r>
            <a:r>
              <a:rPr lang="en-US" dirty="0" smtClean="0"/>
              <a:t>=</a:t>
            </a:r>
            <a:r>
              <a:rPr lang="el-GR" dirty="0" smtClean="0"/>
              <a:t>600 Ω</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 related to Current Sources in Parallel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Q.1	Determine the current through R</a:t>
            </a:r>
            <a:r>
              <a:rPr lang="en-US" sz="2400" baseline="-25000" dirty="0" smtClean="0"/>
              <a:t>L</a:t>
            </a:r>
            <a:r>
              <a:rPr lang="en-US" sz="2400" dirty="0" smtClean="0"/>
              <a:t> in each circuit in the following Figure.</a:t>
            </a:r>
            <a:endParaRPr lang="en-US" sz="2400" dirty="0"/>
          </a:p>
        </p:txBody>
      </p:sp>
      <p:pic>
        <p:nvPicPr>
          <p:cNvPr id="8194" name="Picture 2"/>
          <p:cNvPicPr>
            <a:picLocks noChangeAspect="1" noChangeArrowheads="1"/>
          </p:cNvPicPr>
          <p:nvPr/>
        </p:nvPicPr>
        <p:blipFill>
          <a:blip r:embed="rId3" cstate="print"/>
          <a:srcRect/>
          <a:stretch>
            <a:fillRect/>
          </a:stretch>
        </p:blipFill>
        <p:spPr bwMode="auto">
          <a:xfrm>
            <a:off x="2590800" y="2590800"/>
            <a:ext cx="3830782" cy="1003300"/>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6553200" y="2133600"/>
            <a:ext cx="1316037" cy="14970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Problems related to Current Dividers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Q.1	Determine the current in each branch of the current dividers of following Figure. </a:t>
            </a:r>
            <a:endParaRPr lang="en-US" sz="2400" dirty="0"/>
          </a:p>
        </p:txBody>
      </p:sp>
      <p:pic>
        <p:nvPicPr>
          <p:cNvPr id="9218" name="Picture 2"/>
          <p:cNvPicPr>
            <a:picLocks noChangeAspect="1" noChangeArrowheads="1"/>
          </p:cNvPicPr>
          <p:nvPr/>
        </p:nvPicPr>
        <p:blipFill>
          <a:blip r:embed="rId3" cstate="print"/>
          <a:srcRect/>
          <a:stretch>
            <a:fillRect/>
          </a:stretch>
        </p:blipFill>
        <p:spPr bwMode="auto">
          <a:xfrm>
            <a:off x="4343400" y="2438400"/>
            <a:ext cx="4297209" cy="1912938"/>
          </a:xfrm>
          <a:prstGeom prst="rect">
            <a:avLst/>
          </a:prstGeom>
          <a:noFill/>
          <a:ln w="9525">
            <a:noFill/>
            <a:miter lim="800000"/>
            <a:headEnd/>
            <a:tailEnd/>
          </a:ln>
        </p:spPr>
      </p:pic>
      <p:sp>
        <p:nvSpPr>
          <p:cNvPr id="5" name="Rectangle 4"/>
          <p:cNvSpPr/>
          <p:nvPr/>
        </p:nvSpPr>
        <p:spPr>
          <a:xfrm>
            <a:off x="1828800" y="6488668"/>
            <a:ext cx="7223259" cy="369332"/>
          </a:xfrm>
          <a:prstGeom prst="rect">
            <a:avLst/>
          </a:prstGeom>
        </p:spPr>
        <p:txBody>
          <a:bodyPr wrap="none">
            <a:spAutoFit/>
          </a:bodyPr>
          <a:lstStyle/>
          <a:p>
            <a:r>
              <a:rPr lang="el-GR" dirty="0" smtClean="0"/>
              <a:t>6.88 μ</a:t>
            </a:r>
            <a:r>
              <a:rPr lang="en-US" dirty="0" smtClean="0"/>
              <a:t>A, </a:t>
            </a:r>
            <a:r>
              <a:rPr lang="el-GR" dirty="0" smtClean="0"/>
              <a:t>3.12 μ</a:t>
            </a:r>
            <a:r>
              <a:rPr lang="en-US" dirty="0" smtClean="0"/>
              <a:t>A                       </a:t>
            </a:r>
            <a:r>
              <a:rPr lang="el-GR" dirty="0" smtClean="0"/>
              <a:t>525 Ω</a:t>
            </a:r>
            <a:r>
              <a:rPr lang="en-US" dirty="0" smtClean="0"/>
              <a:t>, 5.25 mA, 2.39 mA, 1.59 mA, 0.772 mA</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Q.2	What is the current through each resistor in the following Figure? R is the lowest-value resistor and all others are multiples of that value as indicated. </a:t>
            </a:r>
            <a:br>
              <a:rPr lang="en-US" sz="2400" dirty="0" smtClean="0"/>
            </a:br>
            <a:endParaRPr lang="en-US" sz="2400" dirty="0"/>
          </a:p>
        </p:txBody>
      </p:sp>
      <p:sp>
        <p:nvSpPr>
          <p:cNvPr id="3" name="Content Placeholder 2"/>
          <p:cNvSpPr>
            <a:spLocks noGrp="1"/>
          </p:cNvSpPr>
          <p:nvPr>
            <p:ph idx="1"/>
          </p:nvPr>
        </p:nvSpPr>
        <p:spPr/>
        <p:txBody>
          <a:bodyPr/>
          <a:lstStyle/>
          <a:p>
            <a:endParaRPr lang="en-US"/>
          </a:p>
        </p:txBody>
      </p:sp>
      <p:sp>
        <p:nvSpPr>
          <p:cNvPr id="4" name="Rectangle 3"/>
          <p:cNvSpPr/>
          <p:nvPr/>
        </p:nvSpPr>
        <p:spPr>
          <a:xfrm>
            <a:off x="5100457" y="6488668"/>
            <a:ext cx="4043543" cy="369332"/>
          </a:xfrm>
          <a:prstGeom prst="rect">
            <a:avLst/>
          </a:prstGeom>
        </p:spPr>
        <p:txBody>
          <a:bodyPr wrap="none">
            <a:spAutoFit/>
          </a:bodyPr>
          <a:lstStyle/>
          <a:p>
            <a:r>
              <a:rPr lang="en-US" dirty="0" smtClean="0"/>
              <a:t>0.48</a:t>
            </a:r>
            <a:r>
              <a:rPr lang="en-US" i="1" dirty="0" smtClean="0"/>
              <a:t>R, </a:t>
            </a:r>
            <a:r>
              <a:rPr lang="en-US" dirty="0" smtClean="0"/>
              <a:t>4.8 mA, 2.4 mA, 1.59 mA, 1.2 mA</a:t>
            </a:r>
            <a:r>
              <a:rPr lang="en-US" i="1" dirty="0" smtClean="0"/>
              <a:t> </a:t>
            </a:r>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5284545" y="1143000"/>
            <a:ext cx="3859456"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Q.3	Determine all of the resistor values in the following Figure. RT = 773</a:t>
            </a:r>
            <a:r>
              <a:rPr lang="el-GR" sz="2400" dirty="0" smtClean="0"/>
              <a:t>Ω</a:t>
            </a:r>
            <a:r>
              <a:rPr lang="en-US" sz="2400" dirty="0" smtClean="0"/>
              <a:t>. </a:t>
            </a:r>
            <a:endParaRPr lang="en-US" sz="2400"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4191000" y="1143000"/>
            <a:ext cx="4757678" cy="1736725"/>
          </a:xfrm>
          <a:prstGeom prst="rect">
            <a:avLst/>
          </a:prstGeom>
          <a:noFill/>
          <a:ln w="9525">
            <a:noFill/>
            <a:miter lim="800000"/>
            <a:headEnd/>
            <a:tailEnd/>
          </a:ln>
        </p:spPr>
      </p:pic>
      <p:sp>
        <p:nvSpPr>
          <p:cNvPr id="5" name="Rectangle 4"/>
          <p:cNvSpPr/>
          <p:nvPr/>
        </p:nvSpPr>
        <p:spPr>
          <a:xfrm>
            <a:off x="4600705" y="6488668"/>
            <a:ext cx="4543295" cy="369332"/>
          </a:xfrm>
          <a:prstGeom prst="rect">
            <a:avLst/>
          </a:prstGeom>
        </p:spPr>
        <p:txBody>
          <a:bodyPr wrap="none">
            <a:spAutoFit/>
          </a:bodyPr>
          <a:lstStyle/>
          <a:p>
            <a:r>
              <a:rPr lang="el-GR" dirty="0" smtClean="0"/>
              <a:t>773 Ω</a:t>
            </a:r>
            <a:r>
              <a:rPr lang="en-US" dirty="0" smtClean="0"/>
              <a:t>, 2.14 mA, 3.3 k</a:t>
            </a:r>
            <a:r>
              <a:rPr lang="el-GR" dirty="0" smtClean="0"/>
              <a:t>Ω</a:t>
            </a:r>
            <a:r>
              <a:rPr lang="en-US" dirty="0" smtClean="0"/>
              <a:t>, 1.8 k</a:t>
            </a:r>
            <a:r>
              <a:rPr lang="el-GR" dirty="0" smtClean="0"/>
              <a:t>Ω</a:t>
            </a:r>
            <a:r>
              <a:rPr lang="en-US" dirty="0" smtClean="0"/>
              <a:t>, 5.6 k</a:t>
            </a:r>
            <a:r>
              <a:rPr lang="el-GR" dirty="0" smtClean="0"/>
              <a:t>Ω</a:t>
            </a:r>
            <a:r>
              <a:rPr lang="en-US" dirty="0" smtClean="0"/>
              <a:t>, 3.9 k</a:t>
            </a:r>
            <a:r>
              <a:rPr lang="el-GR" dirty="0" smtClean="0"/>
              <a:t>Ω</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Problems related to Power in Parallel Circuits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400" dirty="0" smtClean="0"/>
              <a:t>Q.1	Find the values of the unspecified quantities in the following Figure. </a:t>
            </a:r>
            <a:endParaRPr lang="en-US" sz="2400" dirty="0"/>
          </a:p>
        </p:txBody>
      </p:sp>
      <p:pic>
        <p:nvPicPr>
          <p:cNvPr id="12290" name="Picture 2"/>
          <p:cNvPicPr>
            <a:picLocks noChangeAspect="1" noChangeArrowheads="1"/>
          </p:cNvPicPr>
          <p:nvPr/>
        </p:nvPicPr>
        <p:blipFill>
          <a:blip r:embed="rId3" cstate="print"/>
          <a:srcRect/>
          <a:stretch>
            <a:fillRect/>
          </a:stretch>
        </p:blipFill>
        <p:spPr bwMode="auto">
          <a:xfrm>
            <a:off x="5715000" y="2043966"/>
            <a:ext cx="2932113" cy="2104171"/>
          </a:xfrm>
          <a:prstGeom prst="rect">
            <a:avLst/>
          </a:prstGeom>
          <a:noFill/>
          <a:ln w="9525">
            <a:noFill/>
            <a:miter lim="800000"/>
            <a:headEnd/>
            <a:tailEnd/>
          </a:ln>
        </p:spPr>
      </p:pic>
      <p:sp>
        <p:nvSpPr>
          <p:cNvPr id="5" name="Rectangle 4"/>
          <p:cNvSpPr/>
          <p:nvPr/>
        </p:nvSpPr>
        <p:spPr>
          <a:xfrm>
            <a:off x="2957883" y="6488668"/>
            <a:ext cx="6186117" cy="369332"/>
          </a:xfrm>
          <a:prstGeom prst="rect">
            <a:avLst/>
          </a:prstGeom>
        </p:spPr>
        <p:txBody>
          <a:bodyPr wrap="none">
            <a:spAutoFit/>
          </a:bodyPr>
          <a:lstStyle/>
          <a:p>
            <a:r>
              <a:rPr lang="en-US" dirty="0" smtClean="0"/>
              <a:t>P</a:t>
            </a:r>
            <a:r>
              <a:rPr lang="en-US" baseline="-25000" dirty="0" smtClean="0"/>
              <a:t>1</a:t>
            </a:r>
            <a:r>
              <a:rPr lang="en-US" dirty="0" smtClean="0"/>
              <a:t>=1.25 W, Vs=10 V, I</a:t>
            </a:r>
            <a:r>
              <a:rPr lang="en-US" baseline="-25000" dirty="0" smtClean="0"/>
              <a:t>2</a:t>
            </a:r>
            <a:r>
              <a:rPr lang="en-US" dirty="0" smtClean="0"/>
              <a:t>= 75 mA, R</a:t>
            </a:r>
            <a:r>
              <a:rPr lang="en-US" baseline="-25000" dirty="0" smtClean="0"/>
              <a:t>2</a:t>
            </a:r>
            <a:r>
              <a:rPr lang="en-US" dirty="0" smtClean="0"/>
              <a:t>= </a:t>
            </a:r>
            <a:r>
              <a:rPr lang="el-GR" dirty="0" smtClean="0"/>
              <a:t>133 Ω</a:t>
            </a:r>
            <a:r>
              <a:rPr lang="en-US" dirty="0" smtClean="0"/>
              <a:t>, I</a:t>
            </a:r>
            <a:r>
              <a:rPr lang="en-US" baseline="-25000" dirty="0" smtClean="0"/>
              <a:t>1</a:t>
            </a:r>
            <a:r>
              <a:rPr lang="en-US" dirty="0" smtClean="0"/>
              <a:t>=125 mA,R</a:t>
            </a:r>
            <a:r>
              <a:rPr lang="en-US" baseline="-25000" dirty="0" smtClean="0"/>
              <a:t>1</a:t>
            </a:r>
            <a:r>
              <a:rPr lang="en-US" dirty="0" smtClean="0"/>
              <a:t>= </a:t>
            </a:r>
            <a:r>
              <a:rPr lang="el-GR" dirty="0" smtClean="0"/>
              <a:t>80 Ω</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839200" cy="1143000"/>
          </a:xfrm>
        </p:spPr>
        <p:txBody>
          <a:bodyPr>
            <a:noAutofit/>
          </a:bodyPr>
          <a:lstStyle/>
          <a:p>
            <a:pPr algn="l"/>
            <a:r>
              <a:rPr lang="en-US" sz="2400" dirty="0" smtClean="0"/>
              <a:t>Q.2	A certain parallel circuit consists of only 1/2 W resistors. The total resistance is 1.0 k</a:t>
            </a:r>
            <a:r>
              <a:rPr lang="el-GR" sz="2400" dirty="0" smtClean="0"/>
              <a:t>Ω</a:t>
            </a:r>
            <a:r>
              <a:rPr lang="en-US" sz="2400" dirty="0" smtClean="0"/>
              <a:t>, and the total current is 50 mA. If each resistor is operating at one-half its maximum power level, determine the following: </a:t>
            </a:r>
            <a:br>
              <a:rPr lang="en-US" sz="2400" dirty="0" smtClean="0"/>
            </a:br>
            <a:r>
              <a:rPr lang="en-US" sz="2400" dirty="0" smtClean="0"/>
              <a:t>(a) The number of resistors                   (b) The value of each resistor </a:t>
            </a:r>
            <a:br>
              <a:rPr lang="en-US" sz="2400" dirty="0" smtClean="0"/>
            </a:br>
            <a:r>
              <a:rPr lang="en-US" sz="2400" dirty="0" smtClean="0"/>
              <a:t>(c) The current in each branch              (d) The applied voltage </a:t>
            </a:r>
            <a:br>
              <a:rPr lang="en-US" sz="2400" dirty="0" smtClean="0"/>
            </a:br>
            <a:endParaRPr lang="en-US" sz="2400" dirty="0"/>
          </a:p>
        </p:txBody>
      </p:sp>
      <p:sp>
        <p:nvSpPr>
          <p:cNvPr id="3" name="Content Placeholder 2"/>
          <p:cNvSpPr>
            <a:spLocks noGrp="1"/>
          </p:cNvSpPr>
          <p:nvPr>
            <p:ph idx="1"/>
          </p:nvPr>
        </p:nvSpPr>
        <p:spPr/>
        <p:txBody>
          <a:bodyPr/>
          <a:lstStyle/>
          <a:p>
            <a:r>
              <a:rPr lang="en-US" dirty="0" smtClean="0"/>
              <a:t>   </a:t>
            </a:r>
            <a:endParaRPr lang="en-US" dirty="0"/>
          </a:p>
        </p:txBody>
      </p:sp>
      <p:sp>
        <p:nvSpPr>
          <p:cNvPr id="4" name="Rectangle 3"/>
          <p:cNvSpPr/>
          <p:nvPr/>
        </p:nvSpPr>
        <p:spPr>
          <a:xfrm>
            <a:off x="5130016" y="6488668"/>
            <a:ext cx="4013984" cy="369332"/>
          </a:xfrm>
          <a:prstGeom prst="rect">
            <a:avLst/>
          </a:prstGeom>
        </p:spPr>
        <p:txBody>
          <a:bodyPr wrap="none">
            <a:spAutoFit/>
          </a:bodyPr>
          <a:lstStyle/>
          <a:p>
            <a:r>
              <a:rPr lang="en-US" dirty="0" smtClean="0"/>
              <a:t>(a)2.5 W, 10, (b) 10 k</a:t>
            </a:r>
            <a:r>
              <a:rPr lang="el-GR" dirty="0" smtClean="0"/>
              <a:t>Ω</a:t>
            </a:r>
            <a:r>
              <a:rPr lang="en-US" dirty="0" smtClean="0"/>
              <a:t>,  (c)5 mA,  (d)50 V</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308</Words>
  <Application>Microsoft Office PowerPoint</Application>
  <PresentationFormat>On-screen Show (4:3)</PresentationFormat>
  <Paragraphs>57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Previous Lecture Parallel Circuits  </vt:lpstr>
      <vt:lpstr>Problems Solving_Parallel Circuits</vt:lpstr>
      <vt:lpstr>Problem related to Voltage in a Parallel Circuit</vt:lpstr>
      <vt:lpstr>Problems related to Kirchhoff's Current Law</vt:lpstr>
      <vt:lpstr>Q.2 In the circuit of following Figure, determine the resistance    R2 ,R3 , and R4 .</vt:lpstr>
      <vt:lpstr>Slide 6</vt:lpstr>
      <vt:lpstr>Q.4 The total resistance of a parallel circuit is 25Ω. What is the current through a 220Ω resistor that makes up part of the parallel circuit if the total current is 100 mA?</vt:lpstr>
      <vt:lpstr>Problems related to Total Parallel Resistance</vt:lpstr>
      <vt:lpstr>Q.2 What is the total resistance between point A and ground in the following  Figure for the following conditions?  (a) SWI and SW2 open               (b) SWI closed. SW2 open  (c) SWI open, SW2 closed          (d) SWI and SW2 closed</vt:lpstr>
      <vt:lpstr>Problems related to Application of Ohm's Law</vt:lpstr>
      <vt:lpstr>Q.2 Find the values of the unspecified labeled quantities in the following circuit.</vt:lpstr>
      <vt:lpstr>Q.3 Find the values of the unspecified labeled quantities in the following circuit.</vt:lpstr>
      <vt:lpstr>Q.4 To what minimum value can the 100Ω rheostat in the following Figure be adjusted before the 0.5 A fuse blows?  </vt:lpstr>
      <vt:lpstr>Q.5 Find the values of the unspecified quantities in the following Figure. </vt:lpstr>
      <vt:lpstr>Problem related to Current Sources in Parallel </vt:lpstr>
      <vt:lpstr>Problems related to Current Dividers </vt:lpstr>
      <vt:lpstr>Q.2 What is the current through each resistor in the following Figure? R is the lowest-value resistor and all others are multiples of that value as indicated.  </vt:lpstr>
      <vt:lpstr>Q.3 Determine all of the resistor values in the following Figure. RT = 773Ω. </vt:lpstr>
      <vt:lpstr>Problems related to Power in Parallel Circuits </vt:lpstr>
      <vt:lpstr>Q.2 A certain parallel circuit consists of only 1/2 W resistors. The total resistance is 1.0 kΩ, and the total current is 50 mA. If each resistor is operating at one-half its maximum power level, determine the following:  (a) The number of resistors                   (b) The value of each resistor  (c) The current in each branch              (d) The applied voltage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Aadil</dc:creator>
  <cp:lastModifiedBy>NTS</cp:lastModifiedBy>
  <cp:revision>119</cp:revision>
  <dcterms:created xsi:type="dcterms:W3CDTF">2006-08-16T00:00:00Z</dcterms:created>
  <dcterms:modified xsi:type="dcterms:W3CDTF">2012-07-13T07:25:00Z</dcterms:modified>
</cp:coreProperties>
</file>