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83" r:id="rId3"/>
    <p:sldId id="284" r:id="rId4"/>
    <p:sldId id="287" r:id="rId5"/>
    <p:sldId id="257" r:id="rId6"/>
    <p:sldId id="258" r:id="rId7"/>
    <p:sldId id="259" r:id="rId8"/>
    <p:sldId id="261" r:id="rId9"/>
    <p:sldId id="260" r:id="rId10"/>
    <p:sldId id="262" r:id="rId11"/>
    <p:sldId id="263" r:id="rId12"/>
    <p:sldId id="264" r:id="rId13"/>
    <p:sldId id="285" r:id="rId14"/>
    <p:sldId id="266" r:id="rId15"/>
    <p:sldId id="288" r:id="rId16"/>
    <p:sldId id="268" r:id="rId17"/>
    <p:sldId id="286" r:id="rId18"/>
    <p:sldId id="280" r:id="rId19"/>
    <p:sldId id="269" r:id="rId20"/>
    <p:sldId id="270" r:id="rId21"/>
    <p:sldId id="281" r:id="rId22"/>
    <p:sldId id="271" r:id="rId23"/>
    <p:sldId id="272" r:id="rId24"/>
    <p:sldId id="273" r:id="rId25"/>
    <p:sldId id="274" r:id="rId26"/>
    <p:sldId id="275" r:id="rId27"/>
    <p:sldId id="289" r:id="rId28"/>
    <p:sldId id="290" r:id="rId29"/>
    <p:sldId id="282" r:id="rId30"/>
    <p:sldId id="291" r:id="rId31"/>
    <p:sldId id="292" r:id="rId32"/>
    <p:sldId id="276" r:id="rId33"/>
    <p:sldId id="27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691" y="89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7/5/2012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7/5/2012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6.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Layout" Target="../slideLayouts/slideLayout6.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vmlDrawing" Target="../drawings/vmlDrawing8.v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6.xml"/><Relationship Id="rId1" Type="http://schemas.openxmlformats.org/officeDocument/2006/relationships/vmlDrawing" Target="../drawings/vmlDrawing19.v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vmlDrawing" Target="../drawings/vmlDrawing22.v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457200" y="381000"/>
            <a:ext cx="8153400" cy="6096000"/>
          </a:xfrm>
        </p:spPr>
        <p:txBody>
          <a:bodyPr>
            <a:normAutofit fontScale="77500" lnSpcReduction="20000"/>
          </a:bodyPr>
          <a:lstStyle/>
          <a:p>
            <a:pPr algn="l"/>
            <a:r>
              <a:rPr lang="en-US" sz="3500" b="1" dirty="0">
                <a:solidFill>
                  <a:schemeClr val="tx1"/>
                </a:solidFill>
              </a:rPr>
              <a:t>Course Title</a:t>
            </a:r>
            <a:r>
              <a:rPr lang="en-US" sz="3500" dirty="0">
                <a:solidFill>
                  <a:schemeClr val="tx1"/>
                </a:solidFill>
              </a:rPr>
              <a:t>:		</a:t>
            </a:r>
            <a:r>
              <a:rPr lang="en-US" sz="3500" b="1" dirty="0">
                <a:solidFill>
                  <a:schemeClr val="tx2"/>
                </a:solidFill>
              </a:rPr>
              <a:t>Electric Circuits Analysis - I (EEE121)</a:t>
            </a:r>
          </a:p>
          <a:p>
            <a:pPr algn="l"/>
            <a:endParaRPr lang="en-US" sz="3500" dirty="0">
              <a:solidFill>
                <a:schemeClr val="tx1"/>
              </a:solidFill>
            </a:endParaRPr>
          </a:p>
          <a:p>
            <a:pPr algn="l"/>
            <a:r>
              <a:rPr lang="en-US" sz="3500" b="1" dirty="0">
                <a:solidFill>
                  <a:schemeClr val="tx1"/>
                </a:solidFill>
              </a:rPr>
              <a:t>Instructor:</a:t>
            </a:r>
            <a:r>
              <a:rPr lang="en-US" sz="3500" dirty="0">
                <a:solidFill>
                  <a:schemeClr val="tx1"/>
                </a:solidFill>
              </a:rPr>
              <a:t>		</a:t>
            </a:r>
            <a:r>
              <a:rPr lang="en-US" sz="3500" b="1" dirty="0">
                <a:solidFill>
                  <a:schemeClr val="tx2"/>
                </a:solidFill>
              </a:rPr>
              <a:t>Aadil Raza</a:t>
            </a:r>
            <a:r>
              <a:rPr lang="en-US" sz="3500" dirty="0">
                <a:solidFill>
                  <a:schemeClr val="tx1"/>
                </a:solidFill>
              </a:rPr>
              <a:t> </a:t>
            </a:r>
          </a:p>
          <a:p>
            <a:pPr algn="l"/>
            <a:r>
              <a:rPr lang="en-US" sz="3500" dirty="0">
                <a:solidFill>
                  <a:schemeClr val="tx1"/>
                </a:solidFill>
              </a:rPr>
              <a:t>	</a:t>
            </a:r>
          </a:p>
          <a:p>
            <a:pPr algn="l"/>
            <a:r>
              <a:rPr lang="en-US" sz="3500" b="1" dirty="0">
                <a:solidFill>
                  <a:schemeClr val="tx1"/>
                </a:solidFill>
              </a:rPr>
              <a:t>Text Book:</a:t>
            </a:r>
            <a:r>
              <a:rPr lang="en-US" sz="3500" dirty="0">
                <a:solidFill>
                  <a:schemeClr val="tx1"/>
                </a:solidFill>
              </a:rPr>
              <a:t>		</a:t>
            </a:r>
            <a:r>
              <a:rPr lang="en-US" sz="3500" b="1" dirty="0">
                <a:solidFill>
                  <a:schemeClr val="tx2"/>
                </a:solidFill>
              </a:rPr>
              <a:t>Principles of Electric Circuits</a:t>
            </a:r>
          </a:p>
          <a:p>
            <a:pPr algn="l"/>
            <a:r>
              <a:rPr lang="en-US" sz="3500" b="1" dirty="0">
                <a:solidFill>
                  <a:schemeClr val="tx2"/>
                </a:solidFill>
              </a:rPr>
              <a:t>			By</a:t>
            </a:r>
          </a:p>
          <a:p>
            <a:pPr algn="l"/>
            <a:r>
              <a:rPr lang="en-US" sz="3500" b="1" dirty="0">
                <a:solidFill>
                  <a:schemeClr val="tx2"/>
                </a:solidFill>
              </a:rPr>
              <a:t>			Floyd</a:t>
            </a:r>
          </a:p>
          <a:p>
            <a:pPr algn="l"/>
            <a:r>
              <a:rPr lang="en-US" sz="3500" dirty="0">
                <a:solidFill>
                  <a:schemeClr val="tx1"/>
                </a:solidFill>
              </a:rPr>
              <a:t> </a:t>
            </a:r>
          </a:p>
          <a:p>
            <a:pPr algn="l"/>
            <a:r>
              <a:rPr lang="en-US" sz="3500" b="1" dirty="0">
                <a:solidFill>
                  <a:schemeClr val="tx1"/>
                </a:solidFill>
              </a:rPr>
              <a:t>Reference Book:</a:t>
            </a:r>
            <a:r>
              <a:rPr lang="en-US" sz="3500" dirty="0">
                <a:solidFill>
                  <a:schemeClr val="tx1"/>
                </a:solidFill>
              </a:rPr>
              <a:t>	</a:t>
            </a:r>
            <a:r>
              <a:rPr lang="en-GB" sz="3500" b="1" dirty="0">
                <a:solidFill>
                  <a:schemeClr val="tx2"/>
                </a:solidFill>
              </a:rPr>
              <a:t>Basic Engineering Circuit Analysis</a:t>
            </a:r>
            <a:endParaRPr lang="en-US" sz="3500" b="1" dirty="0">
              <a:solidFill>
                <a:schemeClr val="tx2"/>
              </a:solidFill>
            </a:endParaRPr>
          </a:p>
          <a:p>
            <a:pPr algn="l"/>
            <a:r>
              <a:rPr lang="en-GB" sz="3500" b="1" dirty="0">
                <a:solidFill>
                  <a:schemeClr val="tx2"/>
                </a:solidFill>
              </a:rPr>
              <a:t>			By</a:t>
            </a:r>
            <a:endParaRPr lang="en-US" sz="3500" b="1" dirty="0">
              <a:solidFill>
                <a:schemeClr val="tx2"/>
              </a:solidFill>
            </a:endParaRPr>
          </a:p>
          <a:p>
            <a:pPr algn="l"/>
            <a:r>
              <a:rPr lang="en-GB" sz="3500" b="1" dirty="0" smtClean="0">
                <a:solidFill>
                  <a:schemeClr val="tx2"/>
                </a:solidFill>
              </a:rPr>
              <a:t>                                    J</a:t>
            </a:r>
            <a:r>
              <a:rPr lang="en-GB" sz="3500" b="1" dirty="0">
                <a:solidFill>
                  <a:schemeClr val="tx2"/>
                </a:solidFill>
              </a:rPr>
              <a:t>. David Irwin, R. Mark </a:t>
            </a:r>
            <a:r>
              <a:rPr lang="en-GB" sz="3500" b="1" dirty="0" err="1">
                <a:solidFill>
                  <a:schemeClr val="tx2"/>
                </a:solidFill>
              </a:rPr>
              <a:t>Nelms</a:t>
            </a:r>
            <a:endParaRPr lang="en-US" sz="3500" b="1" dirty="0">
              <a:solidFill>
                <a:schemeClr val="tx2"/>
              </a:solidFill>
            </a:endParaRPr>
          </a:p>
          <a:p>
            <a:pPr algn="l"/>
            <a:r>
              <a:rPr lang="en-US" dirty="0"/>
              <a:t> </a:t>
            </a:r>
          </a:p>
          <a:p>
            <a:pPr algn="l"/>
            <a:r>
              <a:rPr lang="en-US" dirty="0"/>
              <a:t>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solidFill>
                <a:latin typeface="+mn-lt"/>
              </a:rPr>
              <a:t>Electric Circuits Analysis - I (EEE121)</a:t>
            </a:r>
            <a:endParaRPr lang="en-US" dirty="0">
              <a:solidFill>
                <a:schemeClr val="tx2"/>
              </a:solidFill>
              <a:latin typeface="+mn-lt"/>
            </a:endParaRPr>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pPr>
              <a:buNone/>
            </a:pPr>
            <a:r>
              <a:rPr lang="en-US" b="1" u="sng" dirty="0" smtClean="0"/>
              <a:t>Introduction </a:t>
            </a:r>
            <a:endParaRPr lang="en-US" dirty="0" smtClean="0"/>
          </a:p>
          <a:p>
            <a:pPr algn="just">
              <a:buNone/>
            </a:pPr>
            <a:r>
              <a:rPr lang="en-US" dirty="0" smtClean="0"/>
              <a:t>    This course is the first course in electrical engineering which gives the first insight of electrical circuits. Circuit variables, elements and analysis techniques are introduced for DC excitation. Capacitors and inductors are discussed in detail for steady-state and transient operation.</a:t>
            </a:r>
          </a:p>
          <a:p>
            <a:pPr>
              <a:buNone/>
            </a:pPr>
            <a:r>
              <a:rPr lang="en-US" b="1" u="sng" dirty="0" smtClean="0"/>
              <a:t>Course Objectives </a:t>
            </a:r>
            <a:endParaRPr lang="en-US" dirty="0" smtClean="0"/>
          </a:p>
          <a:p>
            <a:pPr algn="just">
              <a:buNone/>
            </a:pPr>
            <a:r>
              <a:rPr lang="en-US" dirty="0" smtClean="0"/>
              <a:t>    The objective of the course is to introduce to the student, the working of electrical circuits in transient and steady states when excited from a DC (constant) source.</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solidFill>
                  <a:schemeClr val="tx2"/>
                </a:solidFill>
                <a:latin typeface="+mn-lt"/>
              </a:rPr>
              <a:t>Electric Circuits Analysis - I (EEE121)</a:t>
            </a:r>
            <a:endParaRPr lang="en-US" dirty="0">
              <a:solidFill>
                <a:schemeClr val="tx2"/>
              </a:solidFill>
              <a:latin typeface="+mn-lt"/>
            </a:endParaRPr>
          </a:p>
        </p:txBody>
      </p:sp>
      <p:sp>
        <p:nvSpPr>
          <p:cNvPr id="3" name="Content Placeholder 2"/>
          <p:cNvSpPr>
            <a:spLocks noGrp="1"/>
          </p:cNvSpPr>
          <p:nvPr>
            <p:ph idx="1"/>
          </p:nvPr>
        </p:nvSpPr>
        <p:spPr/>
        <p:txBody>
          <a:bodyPr/>
          <a:lstStyle/>
          <a:p>
            <a:pPr>
              <a:buNone/>
            </a:pPr>
            <a:r>
              <a:rPr lang="en-US" sz="3000" b="1" u="sng" dirty="0" smtClean="0"/>
              <a:t>Course</a:t>
            </a:r>
            <a:r>
              <a:rPr lang="en-US" b="1" u="sng" dirty="0" smtClean="0"/>
              <a:t> Outcomes </a:t>
            </a:r>
            <a:endParaRPr lang="en-US" dirty="0" smtClean="0"/>
          </a:p>
          <a:p>
            <a:pPr algn="just">
              <a:buNone/>
            </a:pPr>
            <a:r>
              <a:rPr lang="en-US" sz="3000" dirty="0" smtClean="0"/>
              <a:t>Upon successful completion of the course, the students should be able to:</a:t>
            </a:r>
          </a:p>
          <a:p>
            <a:pPr algn="just">
              <a:buNone/>
            </a:pPr>
            <a:r>
              <a:rPr lang="en-US" sz="3000" dirty="0" smtClean="0"/>
              <a:t>1.	Identify circuit variables.</a:t>
            </a:r>
          </a:p>
          <a:p>
            <a:pPr algn="just">
              <a:buNone/>
            </a:pPr>
            <a:r>
              <a:rPr lang="en-US" sz="3000" dirty="0" smtClean="0"/>
              <a:t>2.	Use circuit analysis techniques to solve circuits for the required variables.</a:t>
            </a:r>
          </a:p>
          <a:p>
            <a:pPr algn="just">
              <a:buNone/>
            </a:pPr>
            <a:r>
              <a:rPr lang="en-US" sz="3000" dirty="0" smtClean="0"/>
              <a:t>3.	Understand the behavior of capacitors and inductors in transient and steady-state.</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838200" y="381001"/>
          <a:ext cx="7620000" cy="6019798"/>
        </p:xfrm>
        <a:graphic>
          <a:graphicData uri="http://schemas.openxmlformats.org/drawingml/2006/table">
            <a:tbl>
              <a:tblPr firstRow="1" bandRow="1">
                <a:tableStyleId>{5C22544A-7EE6-4342-B048-85BDC9FD1C3A}</a:tableStyleId>
              </a:tblPr>
              <a:tblGrid>
                <a:gridCol w="1524000"/>
                <a:gridCol w="6096000"/>
              </a:tblGrid>
              <a:tr h="572729">
                <a:tc>
                  <a:txBody>
                    <a:bodyPr/>
                    <a:lstStyle/>
                    <a:p>
                      <a:pPr algn="ctr"/>
                      <a:r>
                        <a:rPr lang="en-US" sz="2400" dirty="0" smtClean="0"/>
                        <a:t>Sr. No.</a:t>
                      </a:r>
                      <a:endParaRPr lang="en-US" sz="2400" dirty="0"/>
                    </a:p>
                  </a:txBody>
                  <a:tcPr/>
                </a:tc>
                <a:tc>
                  <a:txBody>
                    <a:bodyPr/>
                    <a:lstStyle/>
                    <a:p>
                      <a:pPr algn="ctr"/>
                      <a:r>
                        <a:rPr lang="en-US" sz="2400" dirty="0" smtClean="0"/>
                        <a:t>Main Topics to be covered</a:t>
                      </a:r>
                      <a:endParaRPr lang="en-US" sz="2400" dirty="0"/>
                    </a:p>
                  </a:txBody>
                  <a:tcPr/>
                </a:tc>
              </a:tr>
              <a:tr h="496366">
                <a:tc>
                  <a:txBody>
                    <a:bodyPr/>
                    <a:lstStyle/>
                    <a:p>
                      <a:pPr algn="l"/>
                      <a:r>
                        <a:rPr lang="en-US" sz="2400" dirty="0" smtClean="0"/>
                        <a:t>1</a:t>
                      </a:r>
                      <a:endParaRPr lang="en-US" sz="2400" dirty="0"/>
                    </a:p>
                  </a:txBody>
                  <a:tcPr/>
                </a:tc>
                <a:tc>
                  <a:txBody>
                    <a:bodyPr/>
                    <a:lstStyle/>
                    <a:p>
                      <a:pPr algn="l"/>
                      <a:r>
                        <a:rPr lang="en-US" sz="2400" b="1" dirty="0" smtClean="0"/>
                        <a:t>Quantities and Units </a:t>
                      </a:r>
                      <a:endParaRPr lang="en-US" sz="2400" b="1" dirty="0"/>
                    </a:p>
                  </a:txBody>
                  <a:tcPr/>
                </a:tc>
              </a:tr>
              <a:tr h="492047">
                <a:tc>
                  <a:txBody>
                    <a:bodyPr/>
                    <a:lstStyle/>
                    <a:p>
                      <a:pPr algn="l"/>
                      <a:r>
                        <a:rPr lang="en-US" sz="2400" dirty="0" smtClean="0"/>
                        <a:t>2</a:t>
                      </a:r>
                      <a:endParaRPr lang="en-US" sz="2400" dirty="0"/>
                    </a:p>
                  </a:txBody>
                  <a:tcPr/>
                </a:tc>
                <a:tc>
                  <a:txBody>
                    <a:bodyPr/>
                    <a:lstStyle/>
                    <a:p>
                      <a:pPr algn="l"/>
                      <a:r>
                        <a:rPr lang="en-US" sz="2400" b="1" dirty="0" smtClean="0"/>
                        <a:t>Voltage, Current, and Resistance </a:t>
                      </a:r>
                      <a:endParaRPr lang="en-US" sz="2400" b="1" dirty="0"/>
                    </a:p>
                  </a:txBody>
                  <a:tcPr/>
                </a:tc>
              </a:tr>
              <a:tr h="492047">
                <a:tc>
                  <a:txBody>
                    <a:bodyPr/>
                    <a:lstStyle/>
                    <a:p>
                      <a:pPr algn="l"/>
                      <a:r>
                        <a:rPr lang="en-US" sz="2400" dirty="0" smtClean="0"/>
                        <a:t>3</a:t>
                      </a:r>
                      <a:endParaRPr lang="en-US" sz="2400" dirty="0"/>
                    </a:p>
                  </a:txBody>
                  <a:tcPr/>
                </a:tc>
                <a:tc>
                  <a:txBody>
                    <a:bodyPr/>
                    <a:lstStyle/>
                    <a:p>
                      <a:pPr algn="l"/>
                      <a:r>
                        <a:rPr lang="en-US" sz="2400" b="1" dirty="0" smtClean="0"/>
                        <a:t>Ohm's Law </a:t>
                      </a:r>
                    </a:p>
                  </a:txBody>
                  <a:tcPr/>
                </a:tc>
              </a:tr>
              <a:tr h="492047">
                <a:tc>
                  <a:txBody>
                    <a:bodyPr/>
                    <a:lstStyle/>
                    <a:p>
                      <a:pPr algn="l"/>
                      <a:r>
                        <a:rPr lang="en-US" sz="2400" dirty="0" smtClean="0"/>
                        <a:t>4</a:t>
                      </a:r>
                      <a:endParaRPr lang="en-US" sz="2400" dirty="0"/>
                    </a:p>
                  </a:txBody>
                  <a:tcPr/>
                </a:tc>
                <a:tc>
                  <a:txBody>
                    <a:bodyPr/>
                    <a:lstStyle/>
                    <a:p>
                      <a:pPr algn="l"/>
                      <a:r>
                        <a:rPr lang="en-US" sz="2400" b="1" dirty="0" smtClean="0"/>
                        <a:t>Energy and Power </a:t>
                      </a:r>
                    </a:p>
                  </a:txBody>
                  <a:tcPr/>
                </a:tc>
              </a:tr>
              <a:tr h="496366">
                <a:tc>
                  <a:txBody>
                    <a:bodyPr/>
                    <a:lstStyle/>
                    <a:p>
                      <a:pPr algn="l"/>
                      <a:r>
                        <a:rPr lang="en-US" sz="2400" dirty="0" smtClean="0"/>
                        <a:t>5</a:t>
                      </a:r>
                      <a:endParaRPr lang="en-US" sz="2400" dirty="0"/>
                    </a:p>
                  </a:txBody>
                  <a:tcPr/>
                </a:tc>
                <a:tc>
                  <a:txBody>
                    <a:bodyPr/>
                    <a:lstStyle/>
                    <a:p>
                      <a:pPr algn="l"/>
                      <a:r>
                        <a:rPr lang="en-US" sz="2400" b="1" dirty="0" smtClean="0"/>
                        <a:t>Series Circuits </a:t>
                      </a:r>
                    </a:p>
                  </a:txBody>
                  <a:tcPr/>
                </a:tc>
              </a:tr>
              <a:tr h="496366">
                <a:tc>
                  <a:txBody>
                    <a:bodyPr/>
                    <a:lstStyle/>
                    <a:p>
                      <a:pPr algn="l"/>
                      <a:r>
                        <a:rPr lang="en-US" sz="2400" dirty="0" smtClean="0"/>
                        <a:t>6</a:t>
                      </a:r>
                      <a:endParaRPr lang="en-US" sz="2400" dirty="0"/>
                    </a:p>
                  </a:txBody>
                  <a:tcPr/>
                </a:tc>
                <a:tc>
                  <a:txBody>
                    <a:bodyPr/>
                    <a:lstStyle/>
                    <a:p>
                      <a:pPr algn="l"/>
                      <a:r>
                        <a:rPr lang="en-US" sz="2400" b="1" dirty="0" smtClean="0"/>
                        <a:t>Parallel Circuits </a:t>
                      </a:r>
                      <a:endParaRPr lang="en-US" sz="2400" b="1" dirty="0"/>
                    </a:p>
                  </a:txBody>
                  <a:tcPr/>
                </a:tc>
              </a:tr>
              <a:tr h="496366">
                <a:tc>
                  <a:txBody>
                    <a:bodyPr/>
                    <a:lstStyle/>
                    <a:p>
                      <a:pPr algn="l"/>
                      <a:r>
                        <a:rPr lang="en-US" sz="2400" dirty="0" smtClean="0"/>
                        <a:t>7</a:t>
                      </a:r>
                      <a:endParaRPr lang="en-US" sz="2400" dirty="0"/>
                    </a:p>
                  </a:txBody>
                  <a:tcPr/>
                </a:tc>
                <a:tc>
                  <a:txBody>
                    <a:bodyPr/>
                    <a:lstStyle/>
                    <a:p>
                      <a:pPr algn="l"/>
                      <a:r>
                        <a:rPr lang="en-US" sz="2400" b="1" dirty="0" smtClean="0"/>
                        <a:t>Series-Parallel Circuits </a:t>
                      </a:r>
                      <a:endParaRPr lang="en-US" sz="2400" b="1" dirty="0"/>
                    </a:p>
                  </a:txBody>
                  <a:tcPr/>
                </a:tc>
              </a:tr>
              <a:tr h="496366">
                <a:tc>
                  <a:txBody>
                    <a:bodyPr/>
                    <a:lstStyle/>
                    <a:p>
                      <a:pPr algn="l"/>
                      <a:r>
                        <a:rPr lang="en-US" sz="2400" dirty="0" smtClean="0"/>
                        <a:t>8</a:t>
                      </a:r>
                      <a:endParaRPr lang="en-US" sz="2400" dirty="0"/>
                    </a:p>
                  </a:txBody>
                  <a:tcPr/>
                </a:tc>
                <a:tc>
                  <a:txBody>
                    <a:bodyPr/>
                    <a:lstStyle/>
                    <a:p>
                      <a:pPr algn="l"/>
                      <a:r>
                        <a:rPr lang="en-US" sz="2400" b="1" dirty="0" smtClean="0"/>
                        <a:t>Circuit Theorems and Conversions </a:t>
                      </a:r>
                      <a:endParaRPr lang="en-US" sz="2400" b="1" dirty="0"/>
                    </a:p>
                  </a:txBody>
                  <a:tcPr/>
                </a:tc>
              </a:tr>
              <a:tr h="496366">
                <a:tc>
                  <a:txBody>
                    <a:bodyPr/>
                    <a:lstStyle/>
                    <a:p>
                      <a:pPr algn="l"/>
                      <a:r>
                        <a:rPr lang="en-US" sz="2400" dirty="0" smtClean="0"/>
                        <a:t>9</a:t>
                      </a:r>
                      <a:endParaRPr lang="en-US" sz="2400" dirty="0"/>
                    </a:p>
                  </a:txBody>
                  <a:tcPr/>
                </a:tc>
                <a:tc>
                  <a:txBody>
                    <a:bodyPr/>
                    <a:lstStyle/>
                    <a:p>
                      <a:pPr algn="l"/>
                      <a:r>
                        <a:rPr lang="en-US" sz="2400" b="1" dirty="0" smtClean="0"/>
                        <a:t>Branch, Loop, and Node Analyses </a:t>
                      </a:r>
                      <a:endParaRPr lang="en-US" sz="2400" b="1" dirty="0"/>
                    </a:p>
                  </a:txBody>
                  <a:tcPr/>
                </a:tc>
              </a:tr>
              <a:tr h="496366">
                <a:tc>
                  <a:txBody>
                    <a:bodyPr/>
                    <a:lstStyle/>
                    <a:p>
                      <a:pPr algn="l"/>
                      <a:r>
                        <a:rPr lang="en-US" sz="2400" dirty="0" smtClean="0"/>
                        <a:t>10</a:t>
                      </a:r>
                      <a:endParaRPr lang="en-US" sz="2400" dirty="0"/>
                    </a:p>
                  </a:txBody>
                  <a:tcPr/>
                </a:tc>
                <a:tc>
                  <a:txBody>
                    <a:bodyPr/>
                    <a:lstStyle/>
                    <a:p>
                      <a:pPr algn="l"/>
                      <a:r>
                        <a:rPr lang="en-US" sz="2400" b="1" dirty="0" smtClean="0"/>
                        <a:t>Capacitors , Inductors </a:t>
                      </a:r>
                      <a:endParaRPr lang="en-US" sz="2400" b="1" dirty="0"/>
                    </a:p>
                  </a:txBody>
                  <a:tcPr/>
                </a:tc>
              </a:tr>
              <a:tr h="496366">
                <a:tc>
                  <a:txBody>
                    <a:bodyPr/>
                    <a:lstStyle/>
                    <a:p>
                      <a:pPr algn="l"/>
                      <a:r>
                        <a:rPr lang="en-US" sz="2400" dirty="0" smtClean="0"/>
                        <a:t>11</a:t>
                      </a:r>
                      <a:endParaRPr lang="en-US" sz="2400" dirty="0"/>
                    </a:p>
                  </a:txBody>
                  <a:tcPr/>
                </a:tc>
                <a:tc>
                  <a:txBody>
                    <a:bodyPr/>
                    <a:lstStyle/>
                    <a:p>
                      <a:pPr algn="l"/>
                      <a:r>
                        <a:rPr lang="en-US" sz="2400" b="1" dirty="0" smtClean="0"/>
                        <a:t>RL, RC, and RLC  Circuits</a:t>
                      </a:r>
                      <a:endParaRPr lang="en-US" sz="2400" b="1"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533400"/>
            <a:ext cx="8534400" cy="1143000"/>
          </a:xfrm>
        </p:spPr>
        <p:txBody>
          <a:bodyPr>
            <a:noAutofit/>
          </a:bodyPr>
          <a:lstStyle/>
          <a:p>
            <a:pPr marL="342900" indent="-342900" algn="l">
              <a:spcBef>
                <a:spcPct val="20000"/>
              </a:spcBef>
            </a:pPr>
            <a:r>
              <a:rPr lang="en-US" sz="3200" dirty="0" smtClean="0">
                <a:latin typeface="+mn-lt"/>
                <a:ea typeface="+mn-ea"/>
                <a:cs typeface="+mn-cs"/>
              </a:rPr>
              <a:t>                          </a:t>
            </a:r>
            <a:br>
              <a:rPr lang="en-US" sz="3200" dirty="0" smtClean="0">
                <a:latin typeface="+mn-lt"/>
                <a:ea typeface="+mn-ea"/>
                <a:cs typeface="+mn-cs"/>
              </a:rPr>
            </a:br>
            <a:r>
              <a:rPr lang="en-US" sz="3200" dirty="0">
                <a:latin typeface="+mn-lt"/>
                <a:ea typeface="+mn-ea"/>
                <a:cs typeface="+mn-cs"/>
              </a:rPr>
              <a:t> </a:t>
            </a:r>
            <a:r>
              <a:rPr lang="en-US" sz="3200" dirty="0" smtClean="0">
                <a:latin typeface="+mn-lt"/>
                <a:ea typeface="+mn-ea"/>
                <a:cs typeface="+mn-cs"/>
              </a:rPr>
              <a:t>                 </a:t>
            </a:r>
            <a:r>
              <a:rPr lang="en-US" sz="4000" b="1" dirty="0" smtClean="0">
                <a:solidFill>
                  <a:schemeClr val="tx2"/>
                </a:solidFill>
                <a:latin typeface="+mn-lt"/>
                <a:ea typeface="+mn-ea"/>
                <a:cs typeface="+mn-cs"/>
              </a:rPr>
              <a:t>Quantities </a:t>
            </a:r>
            <a:r>
              <a:rPr lang="en-US" sz="4000" b="1" dirty="0">
                <a:solidFill>
                  <a:schemeClr val="tx2"/>
                </a:solidFill>
                <a:latin typeface="+mn-lt"/>
                <a:ea typeface="+mn-ea"/>
                <a:cs typeface="+mn-cs"/>
              </a:rPr>
              <a:t>and Units</a:t>
            </a:r>
            <a:r>
              <a:rPr lang="en-US" sz="3200" b="1" dirty="0">
                <a:latin typeface="+mn-lt"/>
                <a:ea typeface="+mn-ea"/>
                <a:cs typeface="+mn-cs"/>
              </a:rPr>
              <a:t/>
            </a:r>
            <a:br>
              <a:rPr lang="en-US" sz="3200" b="1" dirty="0">
                <a:latin typeface="+mn-lt"/>
                <a:ea typeface="+mn-ea"/>
                <a:cs typeface="+mn-cs"/>
              </a:rPr>
            </a:br>
            <a:r>
              <a:rPr lang="en-US" sz="3200" dirty="0" smtClean="0">
                <a:latin typeface="+mn-lt"/>
                <a:ea typeface="+mn-ea"/>
                <a:cs typeface="+mn-cs"/>
              </a:rPr>
              <a:t>      </a:t>
            </a:r>
            <a:r>
              <a:rPr lang="en-US" sz="3200" dirty="0">
                <a:latin typeface="+mn-lt"/>
                <a:ea typeface="+mn-ea"/>
                <a:cs typeface="+mn-cs"/>
              </a:rPr>
              <a:t/>
            </a:r>
            <a:br>
              <a:rPr lang="en-US" sz="3200" dirty="0">
                <a:latin typeface="+mn-lt"/>
                <a:ea typeface="+mn-ea"/>
                <a:cs typeface="+mn-cs"/>
              </a:rPr>
            </a:br>
            <a:r>
              <a:rPr lang="en-US" sz="3000" b="1" u="sng" dirty="0">
                <a:latin typeface="+mn-lt"/>
                <a:ea typeface="+mn-ea"/>
                <a:cs typeface="+mn-cs"/>
              </a:rPr>
              <a:t>Lecture Objective</a:t>
            </a:r>
          </a:p>
        </p:txBody>
      </p:sp>
      <p:sp>
        <p:nvSpPr>
          <p:cNvPr id="5" name="Content Placeholder 4"/>
          <p:cNvSpPr>
            <a:spLocks noGrp="1"/>
          </p:cNvSpPr>
          <p:nvPr>
            <p:ph idx="1"/>
          </p:nvPr>
        </p:nvSpPr>
        <p:spPr>
          <a:xfrm>
            <a:off x="457200" y="2332037"/>
            <a:ext cx="8229600" cy="4525963"/>
          </a:xfrm>
        </p:spPr>
        <p:txBody>
          <a:bodyPr/>
          <a:lstStyle/>
          <a:p>
            <a:r>
              <a:rPr lang="en-US" sz="3000" dirty="0" smtClean="0"/>
              <a:t>Discuss the SI standard (International system of units)</a:t>
            </a:r>
          </a:p>
          <a:p>
            <a:r>
              <a:rPr lang="en-US" sz="3000" dirty="0" smtClean="0"/>
              <a:t>Use Scientific notation to represent quantities</a:t>
            </a:r>
          </a:p>
          <a:p>
            <a:r>
              <a:rPr lang="en-US" sz="3000" dirty="0" smtClean="0"/>
              <a:t>Use engineering notation and metric prefixes to represent large and small quantities </a:t>
            </a:r>
          </a:p>
          <a:p>
            <a:r>
              <a:rPr lang="en-US" sz="3000" dirty="0" smtClean="0"/>
              <a:t> Convert from one unit with a metric prefix to another </a:t>
            </a:r>
          </a:p>
          <a:p>
            <a:endParaRPr lang="en-US" dirty="0"/>
          </a:p>
        </p:txBody>
      </p:sp>
      <p:sp>
        <p:nvSpPr>
          <p:cNvPr id="4" name="TextBox 3"/>
          <p:cNvSpPr txBox="1"/>
          <p:nvPr/>
        </p:nvSpPr>
        <p:spPr>
          <a:xfrm>
            <a:off x="0" y="0"/>
            <a:ext cx="2209800" cy="584775"/>
          </a:xfrm>
          <a:prstGeom prst="rect">
            <a:avLst/>
          </a:prstGeom>
          <a:noFill/>
        </p:spPr>
        <p:txBody>
          <a:bodyPr wrap="square" rtlCol="0">
            <a:spAutoFit/>
          </a:bodyPr>
          <a:lstStyle/>
          <a:p>
            <a:r>
              <a:rPr lang="en-US" sz="3200" b="1" i="1" u="sng" dirty="0" smtClean="0">
                <a:solidFill>
                  <a:schemeClr val="accent2">
                    <a:lumMod val="75000"/>
                  </a:schemeClr>
                </a:solidFill>
              </a:rPr>
              <a:t>Lecture 1</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latin typeface="+mn-lt"/>
                <a:ea typeface="+mn-ea"/>
                <a:cs typeface="+mn-cs"/>
              </a:rPr>
              <a:t>Units of measurement</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2819400" y="1600200"/>
            <a:ext cx="5085360" cy="4551777"/>
          </a:xfrm>
          <a:prstGeom prst="rect">
            <a:avLst/>
          </a:prstGeom>
          <a:noFill/>
          <a:ln w="9525">
            <a:noFill/>
            <a:miter lim="800000"/>
            <a:headEnd/>
            <a:tailEnd/>
          </a:ln>
        </p:spPr>
      </p:pic>
      <p:sp>
        <p:nvSpPr>
          <p:cNvPr id="5" name="TextBox 4"/>
          <p:cNvSpPr txBox="1"/>
          <p:nvPr/>
        </p:nvSpPr>
        <p:spPr>
          <a:xfrm>
            <a:off x="0" y="2819400"/>
            <a:ext cx="2286000" cy="369332"/>
          </a:xfrm>
          <a:prstGeom prst="rect">
            <a:avLst/>
          </a:prstGeom>
          <a:noFill/>
        </p:spPr>
        <p:txBody>
          <a:bodyPr wrap="square" rtlCol="0">
            <a:spAutoFit/>
          </a:bodyPr>
          <a:lstStyle/>
          <a:p>
            <a:r>
              <a:rPr lang="en-US" b="1" i="1" dirty="0" smtClean="0"/>
              <a:t>SI fundamental units</a:t>
            </a:r>
            <a:endParaRPr lang="en-US" b="1" i="1" dirty="0"/>
          </a:p>
        </p:txBody>
      </p:sp>
      <p:sp>
        <p:nvSpPr>
          <p:cNvPr id="6" name="TextBox 5"/>
          <p:cNvSpPr txBox="1"/>
          <p:nvPr/>
        </p:nvSpPr>
        <p:spPr>
          <a:xfrm>
            <a:off x="0" y="5334000"/>
            <a:ext cx="2438400" cy="369332"/>
          </a:xfrm>
          <a:prstGeom prst="rect">
            <a:avLst/>
          </a:prstGeom>
          <a:noFill/>
        </p:spPr>
        <p:txBody>
          <a:bodyPr wrap="square" rtlCol="0">
            <a:spAutoFit/>
          </a:bodyPr>
          <a:lstStyle/>
          <a:p>
            <a:r>
              <a:rPr lang="en-US" b="1" i="1" dirty="0" smtClean="0"/>
              <a:t>SI supplementary units</a:t>
            </a:r>
            <a:endParaRPr lang="en-US" b="1" i="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fontScale="90000"/>
          </a:bodyPr>
          <a:lstStyle/>
          <a:p>
            <a:pPr algn="l"/>
            <a:r>
              <a:rPr lang="en-US" dirty="0" smtClean="0"/>
              <a:t/>
            </a:r>
            <a:br>
              <a:rPr lang="en-US" dirty="0" smtClean="0"/>
            </a:br>
            <a:r>
              <a:rPr lang="en-US" dirty="0"/>
              <a:t/>
            </a:r>
            <a:br>
              <a:rPr lang="en-US" dirty="0"/>
            </a:br>
            <a:r>
              <a:rPr lang="en-US" dirty="0"/>
              <a:t/>
            </a:r>
            <a:br>
              <a:rPr lang="en-US" dirty="0"/>
            </a:br>
            <a:r>
              <a:rPr lang="en-US" dirty="0" smtClean="0"/>
              <a:t>               </a:t>
            </a:r>
            <a:br>
              <a:rPr lang="en-US" dirty="0" smtClean="0"/>
            </a:br>
            <a:r>
              <a:rPr lang="en-US" dirty="0" smtClean="0"/>
              <a:t/>
            </a:r>
            <a:br>
              <a:rPr lang="en-US" dirty="0" smtClean="0"/>
            </a:br>
            <a:r>
              <a:rPr lang="en-US" dirty="0" smtClean="0"/>
              <a:t>                </a:t>
            </a:r>
            <a:r>
              <a:rPr lang="en-US" b="1" dirty="0" smtClean="0">
                <a:solidFill>
                  <a:schemeClr val="tx2"/>
                </a:solidFill>
                <a:latin typeface="+mn-lt"/>
                <a:ea typeface="+mn-ea"/>
                <a:cs typeface="+mn-cs"/>
              </a:rPr>
              <a:t>Units </a:t>
            </a:r>
            <a:r>
              <a:rPr lang="en-US" b="1" dirty="0">
                <a:solidFill>
                  <a:schemeClr val="tx2"/>
                </a:solidFill>
                <a:latin typeface="+mn-lt"/>
                <a:ea typeface="+mn-ea"/>
                <a:cs typeface="+mn-cs"/>
              </a:rPr>
              <a:t>of measurement</a:t>
            </a:r>
            <a:r>
              <a:rPr lang="en-US" dirty="0" smtClean="0"/>
              <a:t/>
            </a:r>
            <a:br>
              <a:rPr lang="en-US" dirty="0" smtClean="0"/>
            </a:br>
            <a:r>
              <a:rPr lang="en-US" sz="3300" dirty="0" smtClean="0">
                <a:latin typeface="+mn-lt"/>
              </a:rPr>
              <a:t/>
            </a:r>
            <a:br>
              <a:rPr lang="en-US" sz="3300" dirty="0" smtClean="0">
                <a:latin typeface="+mn-lt"/>
              </a:rPr>
            </a:br>
            <a:r>
              <a:rPr lang="en-US" sz="3300" dirty="0" smtClean="0">
                <a:latin typeface="+mn-lt"/>
              </a:rPr>
              <a:t/>
            </a:r>
            <a:br>
              <a:rPr lang="en-US" sz="3300" dirty="0" smtClean="0">
                <a:latin typeface="+mn-lt"/>
              </a:rPr>
            </a:br>
            <a:r>
              <a:rPr lang="en-US" sz="3300" dirty="0" smtClean="0">
                <a:latin typeface="+mn-lt"/>
              </a:rPr>
              <a:t>Except for current </a:t>
            </a:r>
            <a:r>
              <a:rPr lang="en-US" sz="3300" dirty="0" smtClean="0"/>
              <a:t>which is a </a:t>
            </a:r>
            <a:r>
              <a:rPr lang="en-US" sz="3300" dirty="0" smtClean="0">
                <a:solidFill>
                  <a:srgbClr val="FF0000"/>
                </a:solidFill>
              </a:rPr>
              <a:t>fundamental unit</a:t>
            </a:r>
            <a:r>
              <a:rPr lang="en-US" sz="3300" dirty="0" smtClean="0"/>
              <a:t>,</a:t>
            </a:r>
            <a:r>
              <a:rPr lang="en-US" sz="3300" dirty="0" smtClean="0">
                <a:latin typeface="+mn-lt"/>
              </a:rPr>
              <a:t> all electrical and magnetic units are derived from the fundamental units. </a:t>
            </a:r>
            <a:r>
              <a:rPr lang="en-US" dirty="0" smtClean="0"/>
              <a:t/>
            </a:r>
            <a:br>
              <a:rPr lang="en-US" dirty="0" smtClean="0"/>
            </a:b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3886200" y="2895600"/>
            <a:ext cx="5029200" cy="3598397"/>
          </a:xfrm>
          <a:prstGeom prst="rect">
            <a:avLst/>
          </a:prstGeom>
          <a:noFill/>
          <a:ln w="9525">
            <a:noFill/>
            <a:miter lim="800000"/>
            <a:headEnd/>
            <a:tailEnd/>
          </a:ln>
        </p:spPr>
      </p:pic>
      <p:sp>
        <p:nvSpPr>
          <p:cNvPr id="5" name="TextBox 4"/>
          <p:cNvSpPr txBox="1"/>
          <p:nvPr/>
        </p:nvSpPr>
        <p:spPr>
          <a:xfrm>
            <a:off x="2971800" y="6534834"/>
            <a:ext cx="6934200" cy="646331"/>
          </a:xfrm>
          <a:prstGeom prst="rect">
            <a:avLst/>
          </a:prstGeom>
          <a:noFill/>
        </p:spPr>
        <p:txBody>
          <a:bodyPr wrap="square" rtlCol="0">
            <a:spAutoFit/>
          </a:bodyPr>
          <a:lstStyle/>
          <a:p>
            <a:r>
              <a:rPr lang="en-US" b="1" i="1" dirty="0" smtClean="0"/>
              <a:t>              Electrical quantities and derived units with SI symbols. </a:t>
            </a:r>
          </a:p>
          <a:p>
            <a:endParaRPr lang="en-US" dirty="0"/>
          </a:p>
        </p:txBody>
      </p:sp>
      <p:sp>
        <p:nvSpPr>
          <p:cNvPr id="6" name="TextBox 5"/>
          <p:cNvSpPr txBox="1"/>
          <p:nvPr/>
        </p:nvSpPr>
        <p:spPr>
          <a:xfrm>
            <a:off x="457200" y="1295400"/>
            <a:ext cx="6781800" cy="584775"/>
          </a:xfrm>
          <a:prstGeom prst="rect">
            <a:avLst/>
          </a:prstGeom>
          <a:noFill/>
        </p:spPr>
        <p:txBody>
          <a:bodyPr wrap="square" rtlCol="0">
            <a:spAutoFit/>
          </a:bodyPr>
          <a:lstStyle/>
          <a:p>
            <a:r>
              <a:rPr lang="en-US" sz="3200" b="1" u="sng" dirty="0" smtClean="0"/>
              <a:t>Electric </a:t>
            </a:r>
            <a:r>
              <a:rPr lang="en-US" sz="3000" b="1" u="sng" dirty="0" smtClean="0"/>
              <a:t>Quantities</a:t>
            </a:r>
            <a:r>
              <a:rPr lang="en-US" sz="3200" b="1" u="sng" dirty="0" smtClean="0"/>
              <a:t> and Units</a:t>
            </a:r>
            <a:endParaRPr lang="en-US" sz="3200" b="1" u="sng"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1143000"/>
          </a:xfrm>
        </p:spPr>
        <p:txBody>
          <a:bodyPr>
            <a:normAutofit fontScale="90000"/>
          </a:bodyPr>
          <a:lstStyle/>
          <a:p>
            <a:pPr algn="l"/>
            <a:r>
              <a:rPr lang="en-US" sz="2700" dirty="0" smtClean="0"/>
              <a:t/>
            </a:r>
            <a:br>
              <a:rPr lang="en-US" sz="2700" dirty="0" smtClean="0"/>
            </a:br>
            <a:r>
              <a:rPr lang="en-US" sz="2700" dirty="0"/>
              <a:t/>
            </a:r>
            <a:br>
              <a:rPr lang="en-US" sz="2700" dirty="0"/>
            </a:br>
            <a:r>
              <a:rPr lang="en-US" sz="2700" dirty="0" smtClean="0"/>
              <a:t/>
            </a:r>
            <a:br>
              <a:rPr lang="en-US" sz="2700" dirty="0" smtClean="0"/>
            </a:br>
            <a:r>
              <a:rPr lang="en-US" sz="2700" dirty="0" smtClean="0"/>
              <a:t>For example, the derived unit of voltage, which is the volt (V), is defined in terms of fundamental units as                               .</a:t>
            </a:r>
            <a:br>
              <a:rPr lang="en-US" sz="2700" dirty="0" smtClean="0"/>
            </a:br>
            <a:r>
              <a:rPr lang="en-US" sz="2700" dirty="0" smtClean="0"/>
              <a:t> As you can see, this combination of fundamental units is very cumbersome and impractical. Therefore, volt is used as the derived unit </a:t>
            </a:r>
            <a:r>
              <a:rPr lang="en-US" dirty="0" smtClean="0"/>
              <a:t/>
            </a:r>
            <a:br>
              <a:rPr lang="en-US" dirty="0" smtClean="0"/>
            </a:br>
            <a:endParaRPr lang="en-US" dirty="0"/>
          </a:p>
        </p:txBody>
      </p:sp>
      <p:pic>
        <p:nvPicPr>
          <p:cNvPr id="5122" name="Picture 2"/>
          <p:cNvPicPr>
            <a:picLocks noGrp="1" noChangeAspect="1" noChangeArrowheads="1"/>
          </p:cNvPicPr>
          <p:nvPr>
            <p:ph idx="1"/>
          </p:nvPr>
        </p:nvPicPr>
        <p:blipFill>
          <a:blip r:embed="rId3" cstate="print"/>
          <a:srcRect/>
          <a:stretch>
            <a:fillRect/>
          </a:stretch>
        </p:blipFill>
        <p:spPr bwMode="auto">
          <a:xfrm>
            <a:off x="381000" y="2819400"/>
            <a:ext cx="8354355" cy="3505200"/>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5791200" y="1108365"/>
            <a:ext cx="1844351" cy="304800"/>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pic>
      <p:sp>
        <p:nvSpPr>
          <p:cNvPr id="5" name="TextBox 4"/>
          <p:cNvSpPr txBox="1"/>
          <p:nvPr/>
        </p:nvSpPr>
        <p:spPr>
          <a:xfrm>
            <a:off x="1828800" y="6488668"/>
            <a:ext cx="4800600" cy="369332"/>
          </a:xfrm>
          <a:prstGeom prst="rect">
            <a:avLst/>
          </a:prstGeom>
          <a:noFill/>
        </p:spPr>
        <p:txBody>
          <a:bodyPr wrap="square" rtlCol="0">
            <a:spAutoFit/>
          </a:bodyPr>
          <a:lstStyle/>
          <a:p>
            <a:r>
              <a:rPr lang="en-US" b="1" i="1" dirty="0" smtClean="0"/>
              <a:t>Derivation of volt (V) unit in fundamental units.</a:t>
            </a:r>
            <a:endParaRPr lang="en-US" b="1" i="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chemeClr val="tx2"/>
                </a:solidFill>
                <a:latin typeface="+mn-lt"/>
                <a:ea typeface="+mn-ea"/>
                <a:cs typeface="+mn-cs"/>
              </a:rPr>
              <a:t>Units of measurement</a:t>
            </a:r>
          </a:p>
        </p:txBody>
      </p:sp>
      <p:pic>
        <p:nvPicPr>
          <p:cNvPr id="4098" name="Picture 2"/>
          <p:cNvPicPr>
            <a:picLocks noGrp="1" noChangeAspect="1" noChangeArrowheads="1"/>
          </p:cNvPicPr>
          <p:nvPr>
            <p:ph idx="1"/>
          </p:nvPr>
        </p:nvPicPr>
        <p:blipFill>
          <a:blip r:embed="rId2" cstate="print"/>
          <a:srcRect/>
          <a:stretch>
            <a:fillRect/>
          </a:stretch>
        </p:blipFill>
        <p:spPr bwMode="auto">
          <a:xfrm>
            <a:off x="457200" y="2667000"/>
            <a:ext cx="8149530" cy="2438400"/>
          </a:xfrm>
          <a:prstGeom prst="rect">
            <a:avLst/>
          </a:prstGeom>
          <a:noFill/>
          <a:ln w="9525">
            <a:noFill/>
            <a:miter lim="800000"/>
            <a:headEnd/>
            <a:tailEnd/>
          </a:ln>
        </p:spPr>
      </p:pic>
      <p:sp>
        <p:nvSpPr>
          <p:cNvPr id="5" name="TextBox 4"/>
          <p:cNvSpPr txBox="1"/>
          <p:nvPr/>
        </p:nvSpPr>
        <p:spPr>
          <a:xfrm>
            <a:off x="990600" y="5257800"/>
            <a:ext cx="7315200" cy="646331"/>
          </a:xfrm>
          <a:prstGeom prst="rect">
            <a:avLst/>
          </a:prstGeom>
          <a:noFill/>
        </p:spPr>
        <p:txBody>
          <a:bodyPr wrap="square" rtlCol="0">
            <a:spAutoFit/>
          </a:bodyPr>
          <a:lstStyle/>
          <a:p>
            <a:r>
              <a:rPr lang="en-US" dirty="0" smtClean="0"/>
              <a:t>         </a:t>
            </a:r>
            <a:r>
              <a:rPr lang="en-US" b="1" i="1" dirty="0" smtClean="0"/>
              <a:t>   Magnetic quantities and derived units with SI symbols</a:t>
            </a:r>
            <a:r>
              <a:rPr lang="en-US" dirty="0" smtClean="0"/>
              <a:t>. </a:t>
            </a:r>
          </a:p>
          <a:p>
            <a:endParaRPr lang="en-US" dirty="0"/>
          </a:p>
        </p:txBody>
      </p:sp>
      <p:sp>
        <p:nvSpPr>
          <p:cNvPr id="6" name="TextBox 5"/>
          <p:cNvSpPr txBox="1"/>
          <p:nvPr/>
        </p:nvSpPr>
        <p:spPr>
          <a:xfrm>
            <a:off x="609600" y="1524000"/>
            <a:ext cx="6096000" cy="584775"/>
          </a:xfrm>
          <a:prstGeom prst="rect">
            <a:avLst/>
          </a:prstGeom>
          <a:noFill/>
        </p:spPr>
        <p:txBody>
          <a:bodyPr wrap="square" rtlCol="0">
            <a:spAutoFit/>
          </a:bodyPr>
          <a:lstStyle/>
          <a:p>
            <a:r>
              <a:rPr lang="en-US" sz="3200" b="1" u="sng" dirty="0" smtClean="0"/>
              <a:t>Magnetic </a:t>
            </a:r>
            <a:r>
              <a:rPr lang="en-US" sz="3000" b="1" u="sng" dirty="0" smtClean="0"/>
              <a:t>quantities</a:t>
            </a:r>
            <a:r>
              <a:rPr lang="en-US" sz="3200" b="1" u="sng" dirty="0" smtClean="0"/>
              <a:t> and Units</a:t>
            </a:r>
            <a:endParaRPr lang="en-US" sz="3200" b="1" u="sng"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Scientific Notation</a:t>
            </a:r>
            <a:r>
              <a:rPr lang="en-US" sz="4000" b="1" dirty="0" smtClean="0">
                <a:solidFill>
                  <a:schemeClr val="tx2"/>
                </a:solidFill>
              </a:rPr>
              <a:t> </a:t>
            </a:r>
            <a:endParaRPr lang="en-US" sz="4000" b="1" dirty="0">
              <a:solidFill>
                <a:schemeClr val="tx2"/>
              </a:solidFill>
            </a:endParaRPr>
          </a:p>
        </p:txBody>
      </p:sp>
      <p:sp>
        <p:nvSpPr>
          <p:cNvPr id="3" name="Content Placeholder 2"/>
          <p:cNvSpPr>
            <a:spLocks noGrp="1"/>
          </p:cNvSpPr>
          <p:nvPr>
            <p:ph idx="1"/>
          </p:nvPr>
        </p:nvSpPr>
        <p:spPr/>
        <p:txBody>
          <a:bodyPr/>
          <a:lstStyle/>
          <a:p>
            <a:r>
              <a:rPr lang="en-US" sz="3000" dirty="0" smtClean="0"/>
              <a:t>Very large and very small numbers are represented with scientific Notation.</a:t>
            </a:r>
          </a:p>
          <a:p>
            <a:r>
              <a:rPr lang="en-US" sz="3000" dirty="0" smtClean="0"/>
              <a:t>In scientific notation, a quantity is expressed as a product of a number between 1 and 10 and a power of ten (10</a:t>
            </a:r>
            <a:r>
              <a:rPr lang="en-US" sz="3000" baseline="30000" dirty="0" smtClean="0"/>
              <a:t>x</a:t>
            </a:r>
            <a:r>
              <a:rPr lang="en-US" sz="3000" dirty="0" smtClean="0"/>
              <a:t>). </a:t>
            </a:r>
          </a:p>
          <a:p>
            <a:r>
              <a:rPr lang="en-US" sz="3000" dirty="0" smtClean="0"/>
              <a:t>For Example</a:t>
            </a:r>
          </a:p>
          <a:p>
            <a:pPr>
              <a:buNone/>
            </a:pPr>
            <a:r>
              <a:rPr lang="en-US" sz="3000" dirty="0"/>
              <a:t> </a:t>
            </a:r>
            <a:r>
              <a:rPr lang="en-US" sz="3000" dirty="0" smtClean="0"/>
              <a:t>                       </a:t>
            </a:r>
            <a:r>
              <a:rPr lang="en-US" sz="3000" dirty="0" smtClean="0">
                <a:solidFill>
                  <a:srgbClr val="FF0000"/>
                </a:solidFill>
              </a:rPr>
              <a:t>47,000,0.0 = 4.7 x 10</a:t>
            </a:r>
            <a:r>
              <a:rPr lang="en-US" sz="3000" baseline="30000" dirty="0" smtClean="0">
                <a:solidFill>
                  <a:srgbClr val="FF0000"/>
                </a:solidFill>
              </a:rPr>
              <a:t>5</a:t>
            </a:r>
            <a:r>
              <a:rPr lang="en-US" sz="3000" dirty="0" smtClean="0">
                <a:solidFill>
                  <a:srgbClr val="FF0000"/>
                </a:solidFill>
              </a:rPr>
              <a:t>  </a:t>
            </a:r>
            <a:r>
              <a:rPr lang="en-US" sz="3000" baseline="30000" dirty="0" smtClean="0">
                <a:solidFill>
                  <a:srgbClr val="FF0000"/>
                </a:solidFill>
              </a:rPr>
              <a:t>         </a:t>
            </a:r>
          </a:p>
          <a:p>
            <a:pPr>
              <a:buNone/>
            </a:pPr>
            <a:r>
              <a:rPr lang="en-US" sz="3000" baseline="30000" dirty="0">
                <a:solidFill>
                  <a:srgbClr val="FF0000"/>
                </a:solidFill>
              </a:rPr>
              <a:t> </a:t>
            </a:r>
            <a:r>
              <a:rPr lang="en-US" sz="3000" dirty="0" smtClean="0">
                <a:solidFill>
                  <a:srgbClr val="FF0000"/>
                </a:solidFill>
              </a:rPr>
              <a:t>                        0.00022 = 2.2 x 10</a:t>
            </a:r>
            <a:r>
              <a:rPr lang="en-US" sz="3000" baseline="30000" dirty="0" smtClean="0">
                <a:solidFill>
                  <a:srgbClr val="FF0000"/>
                </a:solidFill>
              </a:rPr>
              <a:t>-4</a:t>
            </a:r>
            <a:r>
              <a:rPr lang="en-US" sz="3000" dirty="0" smtClean="0">
                <a:solidFill>
                  <a:srgbClr val="FF0000"/>
                </a:solidFill>
              </a:rPr>
              <a:t> </a:t>
            </a:r>
            <a:endParaRPr lang="en-US" sz="3000" baseline="30000" dirty="0" smtClean="0">
              <a:solidFill>
                <a:srgbClr val="FF0000"/>
              </a:solidFill>
            </a:endParaRP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Power of Ten</a:t>
            </a:r>
            <a:endParaRPr lang="en-US" sz="4000" b="1" dirty="0">
              <a:solidFill>
                <a:schemeClr val="tx2"/>
              </a:solidFill>
              <a:latin typeface="+mn-lt"/>
            </a:endParaRPr>
          </a:p>
        </p:txBody>
      </p:sp>
      <p:pic>
        <p:nvPicPr>
          <p:cNvPr id="6146" name="Picture 2"/>
          <p:cNvPicPr>
            <a:picLocks noGrp="1" noChangeAspect="1" noChangeArrowheads="1"/>
          </p:cNvPicPr>
          <p:nvPr>
            <p:ph idx="1"/>
          </p:nvPr>
        </p:nvPicPr>
        <p:blipFill>
          <a:blip r:embed="rId3" cstate="print"/>
          <a:srcRect/>
          <a:stretch>
            <a:fillRect/>
          </a:stretch>
        </p:blipFill>
        <p:spPr bwMode="auto">
          <a:xfrm>
            <a:off x="1676400" y="3276404"/>
            <a:ext cx="5575973" cy="3581596"/>
          </a:xfrm>
          <a:prstGeom prst="rect">
            <a:avLst/>
          </a:prstGeom>
          <a:noFill/>
          <a:ln w="9525">
            <a:no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1447800" y="1371600"/>
            <a:ext cx="5821362" cy="687675"/>
          </a:xfrm>
          <a:prstGeom prst="rect">
            <a:avLst/>
          </a:prstGeom>
          <a:noFill/>
          <a:ln w="9525">
            <a:noFill/>
            <a:miter lim="800000"/>
            <a:headEnd/>
            <a:tailEnd/>
          </a:ln>
        </p:spPr>
      </p:pic>
      <p:pic>
        <p:nvPicPr>
          <p:cNvPr id="6148" name="Picture 4"/>
          <p:cNvPicPr>
            <a:picLocks noChangeAspect="1" noChangeArrowheads="1"/>
          </p:cNvPicPr>
          <p:nvPr/>
        </p:nvPicPr>
        <p:blipFill>
          <a:blip r:embed="rId5" cstate="print"/>
          <a:srcRect/>
          <a:stretch>
            <a:fillRect/>
          </a:stretch>
        </p:blipFill>
        <p:spPr bwMode="auto">
          <a:xfrm>
            <a:off x="1447800" y="2209800"/>
            <a:ext cx="5791200" cy="74679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rPr>
              <a:t>Examples</a:t>
            </a:r>
            <a:endParaRPr lang="en-US" sz="4000" b="1" dirty="0">
              <a:solidFill>
                <a:schemeClr val="tx2"/>
              </a:solidFill>
            </a:endParaRPr>
          </a:p>
        </p:txBody>
      </p:sp>
      <p:pic>
        <p:nvPicPr>
          <p:cNvPr id="7171" name="Picture 3"/>
          <p:cNvPicPr>
            <a:picLocks noChangeAspect="1" noChangeArrowheads="1"/>
          </p:cNvPicPr>
          <p:nvPr/>
        </p:nvPicPr>
        <p:blipFill>
          <a:blip r:embed="rId3" cstate="print"/>
          <a:srcRect/>
          <a:stretch>
            <a:fillRect/>
          </a:stretch>
        </p:blipFill>
        <p:spPr bwMode="auto">
          <a:xfrm>
            <a:off x="685800" y="1676400"/>
            <a:ext cx="7915813" cy="2133600"/>
          </a:xfrm>
          <a:prstGeom prst="rect">
            <a:avLst/>
          </a:prstGeom>
          <a:noFill/>
          <a:ln w="9525">
            <a:noFill/>
            <a:miter lim="800000"/>
            <a:headEnd/>
            <a:tailEnd/>
          </a:ln>
        </p:spPr>
      </p:pic>
      <p:sp>
        <p:nvSpPr>
          <p:cNvPr id="5" name="TextBox 4"/>
          <p:cNvSpPr txBox="1"/>
          <p:nvPr/>
        </p:nvSpPr>
        <p:spPr>
          <a:xfrm>
            <a:off x="762000" y="1676400"/>
            <a:ext cx="685800" cy="461665"/>
          </a:xfrm>
          <a:prstGeom prst="rect">
            <a:avLst/>
          </a:prstGeom>
          <a:noFill/>
        </p:spPr>
        <p:txBody>
          <a:bodyPr wrap="square" rtlCol="0">
            <a:spAutoFit/>
          </a:bodyPr>
          <a:lstStyle/>
          <a:p>
            <a:r>
              <a:rPr lang="en-US" sz="2400" dirty="0" smtClean="0"/>
              <a:t>Q 1</a:t>
            </a:r>
            <a:endParaRPr 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noChangeArrowheads="1"/>
          </p:cNvPicPr>
          <p:nvPr/>
        </p:nvPicPr>
        <p:blipFill>
          <a:blip r:embed="rId3" cstate="print"/>
          <a:srcRect/>
          <a:stretch>
            <a:fillRect/>
          </a:stretch>
        </p:blipFill>
        <p:spPr bwMode="auto">
          <a:xfrm>
            <a:off x="533400" y="1295400"/>
            <a:ext cx="8019302" cy="2163463"/>
          </a:xfrm>
          <a:prstGeom prst="rect">
            <a:avLst/>
          </a:prstGeom>
          <a:noFill/>
          <a:ln w="9525">
            <a:noFill/>
            <a:miter lim="800000"/>
            <a:headEnd/>
            <a:tailEnd/>
          </a:ln>
        </p:spPr>
      </p:pic>
      <p:sp>
        <p:nvSpPr>
          <p:cNvPr id="5" name="TextBox 4"/>
          <p:cNvSpPr txBox="1"/>
          <p:nvPr/>
        </p:nvSpPr>
        <p:spPr>
          <a:xfrm>
            <a:off x="609600" y="1295400"/>
            <a:ext cx="685800" cy="461665"/>
          </a:xfrm>
          <a:prstGeom prst="rect">
            <a:avLst/>
          </a:prstGeom>
          <a:noFill/>
        </p:spPr>
        <p:txBody>
          <a:bodyPr wrap="square" rtlCol="0">
            <a:spAutoFit/>
          </a:bodyPr>
          <a:lstStyle/>
          <a:p>
            <a:r>
              <a:rPr lang="en-US" sz="2400" dirty="0" smtClean="0"/>
              <a:t>Q 2</a:t>
            </a:r>
            <a:endParaRPr lang="en-US" sz="2400" dirty="0"/>
          </a:p>
        </p:txBody>
      </p:sp>
      <p:sp>
        <p:nvSpPr>
          <p:cNvPr id="6" name="Rectangle 5"/>
          <p:cNvSpPr/>
          <p:nvPr/>
        </p:nvSpPr>
        <p:spPr>
          <a:xfrm>
            <a:off x="3276600" y="152400"/>
            <a:ext cx="3886200" cy="707886"/>
          </a:xfrm>
          <a:prstGeom prst="rect">
            <a:avLst/>
          </a:prstGeom>
        </p:spPr>
        <p:txBody>
          <a:bodyPr wrap="square">
            <a:spAutoFit/>
          </a:bodyPr>
          <a:lstStyle/>
          <a:p>
            <a:r>
              <a:rPr lang="en-US" sz="4000" b="1" dirty="0" smtClean="0">
                <a:solidFill>
                  <a:schemeClr val="tx2"/>
                </a:solidFill>
              </a:rPr>
              <a:t>Examples</a:t>
            </a:r>
            <a:endParaRPr lang="en-US" sz="4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9219" name="Picture 3"/>
          <p:cNvPicPr>
            <a:picLocks noChangeAspect="1" noChangeArrowheads="1"/>
          </p:cNvPicPr>
          <p:nvPr/>
        </p:nvPicPr>
        <p:blipFill>
          <a:blip r:embed="rId3" cstate="print"/>
          <a:srcRect/>
          <a:stretch>
            <a:fillRect/>
          </a:stretch>
        </p:blipFill>
        <p:spPr bwMode="auto">
          <a:xfrm>
            <a:off x="533400" y="1676400"/>
            <a:ext cx="8110228" cy="2133599"/>
          </a:xfrm>
          <a:prstGeom prst="rect">
            <a:avLst/>
          </a:prstGeom>
          <a:noFill/>
          <a:ln w="9525">
            <a:noFill/>
            <a:miter lim="800000"/>
            <a:headEnd/>
            <a:tailEnd/>
          </a:ln>
        </p:spPr>
      </p:pic>
      <p:sp>
        <p:nvSpPr>
          <p:cNvPr id="6" name="TextBox 5"/>
          <p:cNvSpPr txBox="1"/>
          <p:nvPr/>
        </p:nvSpPr>
        <p:spPr>
          <a:xfrm>
            <a:off x="650544" y="1676400"/>
            <a:ext cx="685800" cy="461665"/>
          </a:xfrm>
          <a:prstGeom prst="rect">
            <a:avLst/>
          </a:prstGeom>
          <a:noFill/>
        </p:spPr>
        <p:txBody>
          <a:bodyPr wrap="square" rtlCol="0">
            <a:spAutoFit/>
          </a:bodyPr>
          <a:lstStyle/>
          <a:p>
            <a:r>
              <a:rPr lang="en-US" sz="2400" dirty="0" smtClean="0"/>
              <a:t>Q 3</a:t>
            </a:r>
            <a:endParaRPr lang="en-US" sz="2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3" name="Picture 3"/>
          <p:cNvPicPr>
            <a:picLocks noChangeAspect="1" noChangeArrowheads="1"/>
          </p:cNvPicPr>
          <p:nvPr/>
        </p:nvPicPr>
        <p:blipFill>
          <a:blip r:embed="rId3" cstate="print"/>
          <a:srcRect/>
          <a:stretch>
            <a:fillRect/>
          </a:stretch>
        </p:blipFill>
        <p:spPr bwMode="auto">
          <a:xfrm>
            <a:off x="457200" y="1600200"/>
            <a:ext cx="8265736" cy="1585583"/>
          </a:xfrm>
          <a:prstGeom prst="rect">
            <a:avLst/>
          </a:prstGeom>
          <a:noFill/>
          <a:ln w="9525">
            <a:noFill/>
            <a:miter lim="800000"/>
            <a:headEnd/>
            <a:tailEnd/>
          </a:ln>
        </p:spPr>
      </p:pic>
      <p:sp>
        <p:nvSpPr>
          <p:cNvPr id="4" name="TextBox 3"/>
          <p:cNvSpPr txBox="1"/>
          <p:nvPr/>
        </p:nvSpPr>
        <p:spPr>
          <a:xfrm>
            <a:off x="609600" y="1600200"/>
            <a:ext cx="685800" cy="461665"/>
          </a:xfrm>
          <a:prstGeom prst="rect">
            <a:avLst/>
          </a:prstGeom>
          <a:noFill/>
        </p:spPr>
        <p:txBody>
          <a:bodyPr wrap="square" rtlCol="0">
            <a:spAutoFit/>
          </a:bodyPr>
          <a:lstStyle/>
          <a:p>
            <a:r>
              <a:rPr lang="en-US" sz="2400" dirty="0" smtClean="0"/>
              <a:t>Q 4</a:t>
            </a:r>
            <a:endParaRPr lang="en-US" sz="2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11267" name="Picture 3"/>
          <p:cNvPicPr>
            <a:picLocks noChangeAspect="1" noChangeArrowheads="1"/>
          </p:cNvPicPr>
          <p:nvPr/>
        </p:nvPicPr>
        <p:blipFill>
          <a:blip r:embed="rId3" cstate="print"/>
          <a:srcRect/>
          <a:stretch>
            <a:fillRect/>
          </a:stretch>
        </p:blipFill>
        <p:spPr bwMode="auto">
          <a:xfrm>
            <a:off x="457200" y="1676400"/>
            <a:ext cx="8215588" cy="1631539"/>
          </a:xfrm>
          <a:prstGeom prst="rect">
            <a:avLst/>
          </a:prstGeom>
          <a:noFill/>
          <a:ln w="9525">
            <a:noFill/>
            <a:miter lim="800000"/>
            <a:headEnd/>
            <a:tailEnd/>
          </a:ln>
        </p:spPr>
      </p:pic>
      <p:sp>
        <p:nvSpPr>
          <p:cNvPr id="6" name="TextBox 5"/>
          <p:cNvSpPr txBox="1"/>
          <p:nvPr/>
        </p:nvSpPr>
        <p:spPr>
          <a:xfrm>
            <a:off x="609600" y="1752600"/>
            <a:ext cx="685800" cy="461665"/>
          </a:xfrm>
          <a:prstGeom prst="rect">
            <a:avLst/>
          </a:prstGeom>
          <a:noFill/>
        </p:spPr>
        <p:txBody>
          <a:bodyPr wrap="square" rtlCol="0">
            <a:spAutoFit/>
          </a:bodyPr>
          <a:lstStyle/>
          <a:p>
            <a:r>
              <a:rPr lang="en-US" sz="2400" dirty="0" smtClean="0"/>
              <a:t>Q 5</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4" name="Picture 2"/>
          <p:cNvPicPr>
            <a:picLocks noChangeAspect="1" noChangeArrowheads="1"/>
          </p:cNvPicPr>
          <p:nvPr/>
        </p:nvPicPr>
        <p:blipFill>
          <a:blip r:embed="rId3" cstate="print"/>
          <a:srcRect/>
          <a:stretch>
            <a:fillRect/>
          </a:stretch>
        </p:blipFill>
        <p:spPr bwMode="auto">
          <a:xfrm>
            <a:off x="533400" y="1524000"/>
            <a:ext cx="8153400" cy="1318062"/>
          </a:xfrm>
          <a:prstGeom prst="rect">
            <a:avLst/>
          </a:prstGeom>
          <a:noFill/>
          <a:ln w="9525">
            <a:noFill/>
            <a:miter lim="800000"/>
            <a:headEnd/>
            <a:tailEnd/>
          </a:ln>
        </p:spPr>
      </p:pic>
      <p:sp>
        <p:nvSpPr>
          <p:cNvPr id="5" name="TextBox 4"/>
          <p:cNvSpPr txBox="1"/>
          <p:nvPr/>
        </p:nvSpPr>
        <p:spPr>
          <a:xfrm>
            <a:off x="707408" y="1531960"/>
            <a:ext cx="685800" cy="461665"/>
          </a:xfrm>
          <a:prstGeom prst="rect">
            <a:avLst/>
          </a:prstGeom>
          <a:noFill/>
        </p:spPr>
        <p:txBody>
          <a:bodyPr wrap="square" rtlCol="0">
            <a:spAutoFit/>
          </a:bodyPr>
          <a:lstStyle/>
          <a:p>
            <a:r>
              <a:rPr lang="en-US" sz="2400" dirty="0" smtClean="0"/>
              <a:t>Q 6</a:t>
            </a:r>
            <a:endParaRPr lang="en-US"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2050" name="Picture 2"/>
          <p:cNvPicPr>
            <a:picLocks noGrp="1" noChangeAspect="1" noChangeArrowheads="1"/>
          </p:cNvPicPr>
          <p:nvPr>
            <p:ph idx="1"/>
          </p:nvPr>
        </p:nvPicPr>
        <p:blipFill>
          <a:blip r:embed="rId3" cstate="print"/>
          <a:srcRect/>
          <a:stretch>
            <a:fillRect/>
          </a:stretch>
        </p:blipFill>
        <p:spPr bwMode="auto">
          <a:xfrm>
            <a:off x="304800" y="1371600"/>
            <a:ext cx="8522022" cy="2968475"/>
          </a:xfrm>
          <a:prstGeom prst="rect">
            <a:avLst/>
          </a:prstGeom>
          <a:noFill/>
          <a:ln w="9525">
            <a:noFill/>
            <a:miter lim="800000"/>
            <a:headEnd/>
            <a:tailEnd/>
          </a:ln>
        </p:spPr>
      </p:pic>
      <p:sp>
        <p:nvSpPr>
          <p:cNvPr id="5" name="TextBox 4"/>
          <p:cNvSpPr txBox="1"/>
          <p:nvPr/>
        </p:nvSpPr>
        <p:spPr>
          <a:xfrm>
            <a:off x="457200" y="1414816"/>
            <a:ext cx="685800" cy="461665"/>
          </a:xfrm>
          <a:prstGeom prst="rect">
            <a:avLst/>
          </a:prstGeom>
          <a:noFill/>
        </p:spPr>
        <p:txBody>
          <a:bodyPr wrap="square" rtlCol="0">
            <a:spAutoFit/>
          </a:bodyPr>
          <a:lstStyle/>
          <a:p>
            <a:r>
              <a:rPr lang="en-US" sz="2400" dirty="0" smtClean="0"/>
              <a:t>Q 7</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Engineering Notation</a:t>
            </a:r>
            <a:endParaRPr lang="en-US" sz="4000" b="1" dirty="0">
              <a:solidFill>
                <a:schemeClr val="tx2"/>
              </a:solidFill>
              <a:latin typeface="+mn-lt"/>
            </a:endParaRPr>
          </a:p>
        </p:txBody>
      </p:sp>
      <p:sp>
        <p:nvSpPr>
          <p:cNvPr id="3" name="Content Placeholder 2"/>
          <p:cNvSpPr>
            <a:spLocks noGrp="1"/>
          </p:cNvSpPr>
          <p:nvPr>
            <p:ph idx="1"/>
          </p:nvPr>
        </p:nvSpPr>
        <p:spPr/>
        <p:txBody>
          <a:bodyPr>
            <a:normAutofit/>
          </a:bodyPr>
          <a:lstStyle/>
          <a:p>
            <a:pPr algn="just">
              <a:buNone/>
            </a:pPr>
            <a:r>
              <a:rPr lang="en-US" sz="3000" dirty="0" smtClean="0"/>
              <a:t>    Engineering notation is similar to scientific notation. However, in engineering notation a number can have from </a:t>
            </a:r>
            <a:r>
              <a:rPr lang="en-US" sz="3000" u="sng" dirty="0" smtClean="0"/>
              <a:t>one to three digits </a:t>
            </a:r>
            <a:r>
              <a:rPr lang="en-US" sz="3000" dirty="0" smtClean="0"/>
              <a:t>to the left of the decimal point and the power-of-ten exponent must be a multiple of three.</a:t>
            </a:r>
            <a:endParaRPr lang="en-US" sz="30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solidFill>
                  <a:schemeClr val="tx2"/>
                </a:solidFill>
                <a:latin typeface="+mn-lt"/>
              </a:rPr>
              <a:t>Examples</a:t>
            </a:r>
            <a:endParaRPr lang="en-US" sz="4000" b="1" dirty="0">
              <a:solidFill>
                <a:schemeClr val="tx2"/>
              </a:solidFill>
              <a:latin typeface="+mn-lt"/>
            </a:endParaRPr>
          </a:p>
        </p:txBody>
      </p:sp>
      <p:pic>
        <p:nvPicPr>
          <p:cNvPr id="12290" name="Picture 2"/>
          <p:cNvPicPr>
            <a:picLocks noGrp="1" noChangeAspect="1" noChangeArrowheads="1"/>
          </p:cNvPicPr>
          <p:nvPr>
            <p:ph idx="1"/>
          </p:nvPr>
        </p:nvPicPr>
        <p:blipFill>
          <a:blip r:embed="rId3" cstate="print"/>
          <a:srcRect/>
          <a:stretch>
            <a:fillRect/>
          </a:stretch>
        </p:blipFill>
        <p:spPr bwMode="auto">
          <a:xfrm>
            <a:off x="381000" y="1600200"/>
            <a:ext cx="8252443" cy="3276600"/>
          </a:xfrm>
          <a:prstGeom prst="rect">
            <a:avLst/>
          </a:prstGeom>
          <a:noFill/>
          <a:ln w="9525">
            <a:noFill/>
            <a:miter lim="800000"/>
            <a:headEnd/>
            <a:tailEnd/>
          </a:ln>
        </p:spPr>
      </p:pic>
      <p:sp>
        <p:nvSpPr>
          <p:cNvPr id="4" name="TextBox 3"/>
          <p:cNvSpPr txBox="1"/>
          <p:nvPr/>
        </p:nvSpPr>
        <p:spPr>
          <a:xfrm>
            <a:off x="555008" y="2057400"/>
            <a:ext cx="685800" cy="461665"/>
          </a:xfrm>
          <a:prstGeom prst="rect">
            <a:avLst/>
          </a:prstGeom>
          <a:noFill/>
        </p:spPr>
        <p:txBody>
          <a:bodyPr wrap="square" rtlCol="0">
            <a:spAutoFit/>
          </a:bodyPr>
          <a:lstStyle/>
          <a:p>
            <a:r>
              <a:rPr lang="en-US" sz="2400" dirty="0" smtClean="0"/>
              <a:t>Q 1</a:t>
            </a:r>
            <a:endParaRPr lang="en-US" sz="24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3074" name="Picture 2"/>
          <p:cNvPicPr>
            <a:picLocks noGrp="1" noChangeAspect="1" noChangeArrowheads="1"/>
          </p:cNvPicPr>
          <p:nvPr>
            <p:ph idx="1"/>
          </p:nvPr>
        </p:nvPicPr>
        <p:blipFill>
          <a:blip r:embed="rId3" cstate="print"/>
          <a:srcRect/>
          <a:stretch>
            <a:fillRect/>
          </a:stretch>
        </p:blipFill>
        <p:spPr bwMode="auto">
          <a:xfrm>
            <a:off x="381000" y="1447800"/>
            <a:ext cx="8264139" cy="2947259"/>
          </a:xfrm>
          <a:prstGeom prst="rect">
            <a:avLst/>
          </a:prstGeom>
          <a:noFill/>
          <a:ln w="9525">
            <a:noFill/>
            <a:miter lim="800000"/>
            <a:headEnd/>
            <a:tailEnd/>
          </a:ln>
        </p:spPr>
      </p:pic>
      <p:sp>
        <p:nvSpPr>
          <p:cNvPr id="5" name="TextBox 4"/>
          <p:cNvSpPr txBox="1"/>
          <p:nvPr/>
        </p:nvSpPr>
        <p:spPr>
          <a:xfrm>
            <a:off x="562968" y="1752600"/>
            <a:ext cx="685800" cy="461665"/>
          </a:xfrm>
          <a:prstGeom prst="rect">
            <a:avLst/>
          </a:prstGeom>
          <a:noFill/>
        </p:spPr>
        <p:txBody>
          <a:bodyPr wrap="square" rtlCol="0">
            <a:spAutoFit/>
          </a:bodyPr>
          <a:lstStyle/>
          <a:p>
            <a:r>
              <a:rPr lang="en-US" sz="2400" dirty="0" smtClean="0"/>
              <a:t>Q 2</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Metric Prefixes</a:t>
            </a:r>
            <a:endParaRPr lang="en-US" sz="4000" b="1" dirty="0">
              <a:solidFill>
                <a:schemeClr val="tx2"/>
              </a:solidFill>
              <a:latin typeface="+mn-lt"/>
            </a:endParaRPr>
          </a:p>
        </p:txBody>
      </p:sp>
      <p:sp>
        <p:nvSpPr>
          <p:cNvPr id="3" name="Content Placeholder 2"/>
          <p:cNvSpPr>
            <a:spLocks noGrp="1"/>
          </p:cNvSpPr>
          <p:nvPr>
            <p:ph idx="1"/>
          </p:nvPr>
        </p:nvSpPr>
        <p:spPr/>
        <p:txBody>
          <a:bodyPr/>
          <a:lstStyle/>
          <a:p>
            <a:pPr algn="just">
              <a:buNone/>
            </a:pPr>
            <a:r>
              <a:rPr lang="en-US" dirty="0" smtClean="0"/>
              <a:t>    </a:t>
            </a:r>
            <a:r>
              <a:rPr lang="en-US" sz="3000" dirty="0" smtClean="0"/>
              <a:t>In engineering notation metric prefixes represent each of the most commonly used powers of ten.</a:t>
            </a:r>
            <a:endParaRPr lang="en-US" sz="3000" dirty="0"/>
          </a:p>
          <a:p>
            <a:pPr>
              <a:buNone/>
            </a:pPr>
            <a:endParaRPr lang="en-US" dirty="0"/>
          </a:p>
        </p:txBody>
      </p:sp>
      <p:pic>
        <p:nvPicPr>
          <p:cNvPr id="13316" name="Picture 4"/>
          <p:cNvPicPr>
            <a:picLocks noChangeAspect="1" noChangeArrowheads="1"/>
          </p:cNvPicPr>
          <p:nvPr/>
        </p:nvPicPr>
        <p:blipFill>
          <a:blip r:embed="rId3" cstate="print"/>
          <a:srcRect/>
          <a:stretch>
            <a:fillRect/>
          </a:stretch>
        </p:blipFill>
        <p:spPr bwMode="auto">
          <a:xfrm>
            <a:off x="533400" y="2895600"/>
            <a:ext cx="8001556" cy="3428046"/>
          </a:xfrm>
          <a:prstGeom prst="rect">
            <a:avLst/>
          </a:prstGeom>
          <a:noFill/>
          <a:ln w="9525">
            <a:noFill/>
            <a:miter lim="800000"/>
            <a:headEnd/>
            <a:tailEnd/>
          </a:ln>
        </p:spPr>
      </p:pic>
      <p:sp>
        <p:nvSpPr>
          <p:cNvPr id="7" name="TextBox 6"/>
          <p:cNvSpPr txBox="1"/>
          <p:nvPr/>
        </p:nvSpPr>
        <p:spPr>
          <a:xfrm>
            <a:off x="609600" y="6488668"/>
            <a:ext cx="7848600" cy="369332"/>
          </a:xfrm>
          <a:prstGeom prst="rect">
            <a:avLst/>
          </a:prstGeom>
          <a:noFill/>
        </p:spPr>
        <p:txBody>
          <a:bodyPr wrap="square" rtlCol="0">
            <a:spAutoFit/>
          </a:bodyPr>
          <a:lstStyle/>
          <a:p>
            <a:r>
              <a:rPr lang="en-US" b="1" i="1" dirty="0" smtClean="0"/>
              <a:t>  Metric prefixes with their symbols and corresponding powers of ten and values.</a:t>
            </a:r>
            <a:endParaRPr lang="en-US" b="1" i="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14338" name="Picture 2"/>
          <p:cNvPicPr>
            <a:picLocks noGrp="1" noChangeAspect="1" noChangeArrowheads="1"/>
          </p:cNvPicPr>
          <p:nvPr>
            <p:ph idx="1"/>
          </p:nvPr>
        </p:nvPicPr>
        <p:blipFill>
          <a:blip r:embed="rId3" cstate="print"/>
          <a:srcRect/>
          <a:stretch>
            <a:fillRect/>
          </a:stretch>
        </p:blipFill>
        <p:spPr bwMode="auto">
          <a:xfrm>
            <a:off x="381000" y="1600200"/>
            <a:ext cx="8265228" cy="2743200"/>
          </a:xfrm>
          <a:prstGeom prst="rect">
            <a:avLst/>
          </a:prstGeom>
          <a:noFill/>
          <a:ln w="9525">
            <a:noFill/>
            <a:miter lim="800000"/>
            <a:headEnd/>
            <a:tailEnd/>
          </a:ln>
        </p:spPr>
      </p:pic>
      <p:sp>
        <p:nvSpPr>
          <p:cNvPr id="4" name="TextBox 3"/>
          <p:cNvSpPr txBox="1"/>
          <p:nvPr/>
        </p:nvSpPr>
        <p:spPr>
          <a:xfrm>
            <a:off x="549320" y="2286000"/>
            <a:ext cx="685800" cy="461665"/>
          </a:xfrm>
          <a:prstGeom prst="rect">
            <a:avLst/>
          </a:prstGeom>
          <a:noFill/>
        </p:spPr>
        <p:txBody>
          <a:bodyPr wrap="square" rtlCol="0">
            <a:spAutoFit/>
          </a:bodyPr>
          <a:lstStyle/>
          <a:p>
            <a:r>
              <a:rPr lang="en-US" sz="2400" dirty="0" smtClean="0"/>
              <a:t>Q 1</a:t>
            </a:r>
            <a:endParaRPr lang="en-US"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Metric </a:t>
            </a:r>
            <a:r>
              <a:rPr lang="en-US" sz="4000" b="1" dirty="0">
                <a:solidFill>
                  <a:schemeClr val="tx2"/>
                </a:solidFill>
                <a:latin typeface="+mn-lt"/>
              </a:rPr>
              <a:t>U</a:t>
            </a:r>
            <a:r>
              <a:rPr lang="en-US" sz="4000" b="1" dirty="0" smtClean="0">
                <a:solidFill>
                  <a:schemeClr val="tx2"/>
                </a:solidFill>
                <a:latin typeface="+mn-lt"/>
              </a:rPr>
              <a:t>nit Conversion</a:t>
            </a:r>
            <a:endParaRPr lang="en-US" sz="4000" b="1" dirty="0">
              <a:solidFill>
                <a:schemeClr val="tx2"/>
              </a:solidFill>
              <a:latin typeface="+mn-lt"/>
            </a:endParaRPr>
          </a:p>
        </p:txBody>
      </p:sp>
      <p:sp>
        <p:nvSpPr>
          <p:cNvPr id="3" name="Content Placeholder 2"/>
          <p:cNvSpPr>
            <a:spLocks noGrp="1"/>
          </p:cNvSpPr>
          <p:nvPr>
            <p:ph idx="1"/>
          </p:nvPr>
        </p:nvSpPr>
        <p:spPr/>
        <p:txBody>
          <a:bodyPr/>
          <a:lstStyle/>
          <a:p>
            <a:pPr algn="just">
              <a:buNone/>
            </a:pPr>
            <a:r>
              <a:rPr lang="en-US" dirty="0" smtClean="0"/>
              <a:t>   </a:t>
            </a:r>
            <a:r>
              <a:rPr lang="en-US" sz="3000" dirty="0" smtClean="0"/>
              <a:t>When converting from a larger unit to a smaller unit, move the decimal point to the right. Remember, a smaller unit means the number must be larger.</a:t>
            </a:r>
          </a:p>
        </p:txBody>
      </p:sp>
      <p:pic>
        <p:nvPicPr>
          <p:cNvPr id="15365" name="Picture 5"/>
          <p:cNvPicPr>
            <a:picLocks noChangeAspect="1" noChangeArrowheads="1"/>
          </p:cNvPicPr>
          <p:nvPr/>
        </p:nvPicPr>
        <p:blipFill>
          <a:blip r:embed="rId3" cstate="print"/>
          <a:srcRect/>
          <a:stretch>
            <a:fillRect/>
          </a:stretch>
        </p:blipFill>
        <p:spPr bwMode="auto">
          <a:xfrm>
            <a:off x="5410200" y="3809999"/>
            <a:ext cx="2514600" cy="2035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Metric Unit Conversion</a:t>
            </a:r>
            <a:endParaRPr lang="en-US" sz="4000" b="1" dirty="0">
              <a:solidFill>
                <a:schemeClr val="tx2"/>
              </a:solidFill>
              <a:latin typeface="+mn-lt"/>
            </a:endParaRPr>
          </a:p>
        </p:txBody>
      </p:sp>
      <p:sp>
        <p:nvSpPr>
          <p:cNvPr id="3" name="Content Placeholder 2"/>
          <p:cNvSpPr>
            <a:spLocks noGrp="1"/>
          </p:cNvSpPr>
          <p:nvPr>
            <p:ph idx="1"/>
          </p:nvPr>
        </p:nvSpPr>
        <p:spPr/>
        <p:txBody>
          <a:bodyPr/>
          <a:lstStyle/>
          <a:p>
            <a:pPr algn="just">
              <a:buNone/>
            </a:pPr>
            <a:r>
              <a:rPr lang="en-US" dirty="0" smtClean="0"/>
              <a:t>   </a:t>
            </a:r>
            <a:r>
              <a:rPr lang="en-US" sz="3000" dirty="0" smtClean="0"/>
              <a:t>When converting from a smaller unit to a larger unit, move the decimal point to the left. Remember, a larger unit means the number must be smaller.</a:t>
            </a:r>
          </a:p>
          <a:p>
            <a:endParaRPr lang="en-US" dirty="0"/>
          </a:p>
        </p:txBody>
      </p:sp>
      <p:pic>
        <p:nvPicPr>
          <p:cNvPr id="4" name="Picture 4"/>
          <p:cNvPicPr>
            <a:picLocks noChangeAspect="1" noChangeArrowheads="1"/>
          </p:cNvPicPr>
          <p:nvPr/>
        </p:nvPicPr>
        <p:blipFill>
          <a:blip r:embed="rId3" cstate="print"/>
          <a:srcRect/>
          <a:stretch>
            <a:fillRect/>
          </a:stretch>
        </p:blipFill>
        <p:spPr bwMode="auto">
          <a:xfrm>
            <a:off x="5181600" y="3886200"/>
            <a:ext cx="2600325" cy="2038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Metric Unit Conversion</a:t>
            </a:r>
            <a:endParaRPr lang="en-US" sz="4000" b="1" dirty="0">
              <a:solidFill>
                <a:schemeClr val="tx2"/>
              </a:solidFill>
              <a:latin typeface="+mn-lt"/>
            </a:endParaRPr>
          </a:p>
        </p:txBody>
      </p:sp>
      <p:pic>
        <p:nvPicPr>
          <p:cNvPr id="16386" name="Picture 2"/>
          <p:cNvPicPr>
            <a:picLocks noGrp="1" noChangeAspect="1" noChangeArrowheads="1"/>
          </p:cNvPicPr>
          <p:nvPr>
            <p:ph idx="1"/>
          </p:nvPr>
        </p:nvPicPr>
        <p:blipFill>
          <a:blip r:embed="rId3" cstate="print"/>
          <a:srcRect/>
          <a:stretch>
            <a:fillRect/>
          </a:stretch>
        </p:blipFill>
        <p:spPr bwMode="auto">
          <a:xfrm>
            <a:off x="228600" y="2057400"/>
            <a:ext cx="8513325" cy="1398874"/>
          </a:xfrm>
          <a:prstGeom prst="rect">
            <a:avLst/>
          </a:prstGeom>
          <a:noFill/>
          <a:ln w="9525">
            <a:noFill/>
            <a:miter lim="800000"/>
            <a:headEnd/>
            <a:tailEnd/>
          </a:ln>
        </p:spPr>
      </p:pic>
      <p:sp>
        <p:nvSpPr>
          <p:cNvPr id="6" name="TextBox 5"/>
          <p:cNvSpPr txBox="1"/>
          <p:nvPr/>
        </p:nvSpPr>
        <p:spPr>
          <a:xfrm>
            <a:off x="383272" y="2057400"/>
            <a:ext cx="685800" cy="461665"/>
          </a:xfrm>
          <a:prstGeom prst="rect">
            <a:avLst/>
          </a:prstGeom>
          <a:noFill/>
        </p:spPr>
        <p:txBody>
          <a:bodyPr wrap="square" rtlCol="0">
            <a:spAutoFit/>
          </a:bodyPr>
          <a:lstStyle/>
          <a:p>
            <a:r>
              <a:rPr lang="en-US" sz="2400" dirty="0" smtClean="0"/>
              <a:t>Q 1</a:t>
            </a:r>
            <a:endParaRPr lang="en-US" sz="24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sp>
        <p:nvSpPr>
          <p:cNvPr id="3" name="Content Placeholder 2"/>
          <p:cNvSpPr>
            <a:spLocks noGrp="1"/>
          </p:cNvSpPr>
          <p:nvPr>
            <p:ph idx="1"/>
          </p:nvPr>
        </p:nvSpPr>
        <p:spPr/>
        <p:txBody>
          <a:bodyPr/>
          <a:lstStyle/>
          <a:p>
            <a:endParaRPr lang="en-US" dirty="0"/>
          </a:p>
        </p:txBody>
      </p:sp>
      <p:pic>
        <p:nvPicPr>
          <p:cNvPr id="4" name="Picture 3"/>
          <p:cNvPicPr>
            <a:picLocks noChangeAspect="1" noChangeArrowheads="1"/>
          </p:cNvPicPr>
          <p:nvPr/>
        </p:nvPicPr>
        <p:blipFill>
          <a:blip r:embed="rId3" cstate="print"/>
          <a:srcRect/>
          <a:stretch>
            <a:fillRect/>
          </a:stretch>
        </p:blipFill>
        <p:spPr bwMode="auto">
          <a:xfrm>
            <a:off x="457200" y="1524000"/>
            <a:ext cx="8377630" cy="1398945"/>
          </a:xfrm>
          <a:prstGeom prst="rect">
            <a:avLst/>
          </a:prstGeom>
          <a:noFill/>
          <a:ln w="9525">
            <a:noFill/>
            <a:miter lim="800000"/>
            <a:headEnd/>
            <a:tailEnd/>
          </a:ln>
        </p:spPr>
      </p:pic>
      <p:sp>
        <p:nvSpPr>
          <p:cNvPr id="5" name="TextBox 4"/>
          <p:cNvSpPr txBox="1"/>
          <p:nvPr/>
        </p:nvSpPr>
        <p:spPr>
          <a:xfrm>
            <a:off x="609600" y="1524000"/>
            <a:ext cx="685800" cy="461665"/>
          </a:xfrm>
          <a:prstGeom prst="rect">
            <a:avLst/>
          </a:prstGeom>
          <a:noFill/>
        </p:spPr>
        <p:txBody>
          <a:bodyPr wrap="square" rtlCol="0">
            <a:spAutoFit/>
          </a:bodyPr>
          <a:lstStyle/>
          <a:p>
            <a:r>
              <a:rPr lang="en-US" sz="2400" dirty="0" smtClean="0"/>
              <a:t>Q 2</a:t>
            </a:r>
            <a:endParaRPr lang="en-US" sz="2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5" name="Picture 4"/>
          <p:cNvPicPr>
            <a:picLocks noChangeAspect="1" noChangeArrowheads="1"/>
          </p:cNvPicPr>
          <p:nvPr/>
        </p:nvPicPr>
        <p:blipFill>
          <a:blip r:embed="rId3" cstate="print"/>
          <a:srcRect/>
          <a:stretch>
            <a:fillRect/>
          </a:stretch>
        </p:blipFill>
        <p:spPr bwMode="auto">
          <a:xfrm>
            <a:off x="457200" y="1600200"/>
            <a:ext cx="8324045" cy="1319213"/>
          </a:xfrm>
          <a:prstGeom prst="rect">
            <a:avLst/>
          </a:prstGeom>
          <a:noFill/>
          <a:ln w="9525">
            <a:noFill/>
            <a:miter lim="800000"/>
            <a:headEnd/>
            <a:tailEnd/>
          </a:ln>
        </p:spPr>
      </p:pic>
      <p:sp>
        <p:nvSpPr>
          <p:cNvPr id="6" name="TextBox 5"/>
          <p:cNvSpPr txBox="1"/>
          <p:nvPr/>
        </p:nvSpPr>
        <p:spPr>
          <a:xfrm>
            <a:off x="609600" y="1600200"/>
            <a:ext cx="685800" cy="461665"/>
          </a:xfrm>
          <a:prstGeom prst="rect">
            <a:avLst/>
          </a:prstGeom>
          <a:noFill/>
        </p:spPr>
        <p:txBody>
          <a:bodyPr wrap="square" rtlCol="0">
            <a:spAutoFit/>
          </a:bodyPr>
          <a:lstStyle/>
          <a:p>
            <a:r>
              <a:rPr lang="en-US" sz="2400" dirty="0" smtClean="0"/>
              <a:t>Q 3</a:t>
            </a:r>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Metric Unit Conversion</a:t>
            </a:r>
            <a:endParaRPr lang="en-US" sz="4000" dirty="0">
              <a:latin typeface="+mn-lt"/>
            </a:endParaRPr>
          </a:p>
        </p:txBody>
      </p:sp>
      <p:pic>
        <p:nvPicPr>
          <p:cNvPr id="4098" name="Picture 2"/>
          <p:cNvPicPr>
            <a:picLocks noGrp="1" noChangeAspect="1" noChangeArrowheads="1"/>
          </p:cNvPicPr>
          <p:nvPr>
            <p:ph idx="1"/>
          </p:nvPr>
        </p:nvPicPr>
        <p:blipFill>
          <a:blip r:embed="rId3" cstate="print"/>
          <a:srcRect/>
          <a:stretch>
            <a:fillRect/>
          </a:stretch>
        </p:blipFill>
        <p:spPr bwMode="auto">
          <a:xfrm>
            <a:off x="152400" y="1752600"/>
            <a:ext cx="8644248" cy="1401434"/>
          </a:xfrm>
          <a:prstGeom prst="rect">
            <a:avLst/>
          </a:prstGeom>
          <a:noFill/>
          <a:ln w="9525">
            <a:noFill/>
            <a:miter lim="800000"/>
            <a:headEnd/>
            <a:tailEnd/>
          </a:ln>
        </p:spPr>
      </p:pic>
      <p:sp>
        <p:nvSpPr>
          <p:cNvPr id="7" name="TextBox 6"/>
          <p:cNvSpPr txBox="1"/>
          <p:nvPr/>
        </p:nvSpPr>
        <p:spPr>
          <a:xfrm>
            <a:off x="304800" y="1752600"/>
            <a:ext cx="685800" cy="461665"/>
          </a:xfrm>
          <a:prstGeom prst="rect">
            <a:avLst/>
          </a:prstGeom>
          <a:noFill/>
        </p:spPr>
        <p:txBody>
          <a:bodyPr wrap="square" rtlCol="0">
            <a:spAutoFit/>
          </a:bodyPr>
          <a:lstStyle/>
          <a:p>
            <a:r>
              <a:rPr lang="en-US" sz="2400" dirty="0" smtClean="0"/>
              <a:t>Q 4</a:t>
            </a:r>
            <a:endParaRPr lang="en-US" sz="24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sp>
        <p:nvSpPr>
          <p:cNvPr id="3" name="Content Placeholder 2"/>
          <p:cNvSpPr>
            <a:spLocks noGrp="1"/>
          </p:cNvSpPr>
          <p:nvPr>
            <p:ph idx="1"/>
          </p:nvPr>
        </p:nvSpPr>
        <p:spPr/>
        <p:txBody>
          <a:bodyPr/>
          <a:lstStyle/>
          <a:p>
            <a:endParaRPr lang="en-US" dirty="0"/>
          </a:p>
        </p:txBody>
      </p:sp>
      <p:pic>
        <p:nvPicPr>
          <p:cNvPr id="5" name="Picture 4"/>
          <p:cNvPicPr>
            <a:picLocks noChangeAspect="1" noChangeArrowheads="1"/>
          </p:cNvPicPr>
          <p:nvPr/>
        </p:nvPicPr>
        <p:blipFill>
          <a:blip r:embed="rId3" cstate="print"/>
          <a:srcRect/>
          <a:stretch>
            <a:fillRect/>
          </a:stretch>
        </p:blipFill>
        <p:spPr bwMode="auto">
          <a:xfrm>
            <a:off x="304800" y="1600200"/>
            <a:ext cx="8475234" cy="1355671"/>
          </a:xfrm>
          <a:prstGeom prst="rect">
            <a:avLst/>
          </a:prstGeom>
          <a:noFill/>
          <a:ln w="9525">
            <a:noFill/>
            <a:miter lim="800000"/>
            <a:headEnd/>
            <a:tailEnd/>
          </a:ln>
        </p:spPr>
      </p:pic>
      <p:sp>
        <p:nvSpPr>
          <p:cNvPr id="6" name="TextBox 5"/>
          <p:cNvSpPr txBox="1"/>
          <p:nvPr/>
        </p:nvSpPr>
        <p:spPr>
          <a:xfrm>
            <a:off x="533400" y="1600200"/>
            <a:ext cx="685800" cy="461665"/>
          </a:xfrm>
          <a:prstGeom prst="rect">
            <a:avLst/>
          </a:prstGeom>
          <a:noFill/>
        </p:spPr>
        <p:txBody>
          <a:bodyPr wrap="square" rtlCol="0">
            <a:spAutoFit/>
          </a:bodyPr>
          <a:lstStyle/>
          <a:p>
            <a:r>
              <a:rPr lang="en-US" sz="2400" dirty="0" smtClean="0"/>
              <a:t>Q 5</a:t>
            </a:r>
            <a:endParaRPr lang="en-US"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4000" b="1" dirty="0" smtClean="0">
                <a:solidFill>
                  <a:schemeClr val="tx2"/>
                </a:solidFill>
                <a:latin typeface="+mn-lt"/>
              </a:rPr>
              <a:t>Examples</a:t>
            </a:r>
            <a:endParaRPr lang="en-US" sz="4000" dirty="0">
              <a:latin typeface="+mn-lt"/>
            </a:endParaRPr>
          </a:p>
        </p:txBody>
      </p:sp>
      <p:pic>
        <p:nvPicPr>
          <p:cNvPr id="4" name="Picture 3"/>
          <p:cNvPicPr>
            <a:picLocks noChangeAspect="1" noChangeArrowheads="1"/>
          </p:cNvPicPr>
          <p:nvPr/>
        </p:nvPicPr>
        <p:blipFill>
          <a:blip r:embed="rId3" cstate="print"/>
          <a:srcRect/>
          <a:stretch>
            <a:fillRect/>
          </a:stretch>
        </p:blipFill>
        <p:spPr bwMode="auto">
          <a:xfrm>
            <a:off x="304800" y="1600200"/>
            <a:ext cx="8509376" cy="1331955"/>
          </a:xfrm>
          <a:prstGeom prst="rect">
            <a:avLst/>
          </a:prstGeom>
          <a:noFill/>
          <a:ln w="9525">
            <a:noFill/>
            <a:miter lim="800000"/>
            <a:headEnd/>
            <a:tailEnd/>
          </a:ln>
        </p:spPr>
      </p:pic>
      <p:sp>
        <p:nvSpPr>
          <p:cNvPr id="5" name="TextBox 4"/>
          <p:cNvSpPr txBox="1"/>
          <p:nvPr/>
        </p:nvSpPr>
        <p:spPr>
          <a:xfrm>
            <a:off x="457200" y="1600200"/>
            <a:ext cx="685800" cy="461665"/>
          </a:xfrm>
          <a:prstGeom prst="rect">
            <a:avLst/>
          </a:prstGeom>
          <a:noFill/>
        </p:spPr>
        <p:txBody>
          <a:bodyPr wrap="square" rtlCol="0">
            <a:spAutoFit/>
          </a:bodyPr>
          <a:lstStyle/>
          <a:p>
            <a:r>
              <a:rPr lang="en-US" sz="2400" dirty="0" smtClean="0"/>
              <a:t>Q 6</a:t>
            </a:r>
            <a:endParaRPr lang="en-US" sz="2400"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Metric Unit Conversion</a:t>
            </a:r>
            <a:endParaRPr lang="en-US" sz="4000" dirty="0">
              <a:latin typeface="+mn-lt"/>
            </a:endParaRPr>
          </a:p>
        </p:txBody>
      </p:sp>
      <p:sp>
        <p:nvSpPr>
          <p:cNvPr id="3" name="Content Placeholder 2"/>
          <p:cNvSpPr>
            <a:spLocks noGrp="1"/>
          </p:cNvSpPr>
          <p:nvPr>
            <p:ph idx="1"/>
          </p:nvPr>
        </p:nvSpPr>
        <p:spPr/>
        <p:txBody>
          <a:bodyPr/>
          <a:lstStyle/>
          <a:p>
            <a:pPr algn="just">
              <a:buNone/>
            </a:pPr>
            <a:r>
              <a:rPr lang="en-US" sz="3000" dirty="0" smtClean="0"/>
              <a:t>    When adding (or subtracting) quantities with different metric prefixes, first convert one of the quantities to the same prefix as the other quantity. </a:t>
            </a:r>
          </a:p>
          <a:p>
            <a:endParaRPr lang="en-US" dirty="0"/>
          </a:p>
        </p:txBody>
      </p:sp>
      <p:pic>
        <p:nvPicPr>
          <p:cNvPr id="17410" name="Picture 2"/>
          <p:cNvPicPr>
            <a:picLocks noChangeAspect="1" noChangeArrowheads="1"/>
          </p:cNvPicPr>
          <p:nvPr/>
        </p:nvPicPr>
        <p:blipFill>
          <a:blip r:embed="rId3" cstate="print"/>
          <a:srcRect/>
          <a:stretch>
            <a:fillRect/>
          </a:stretch>
        </p:blipFill>
        <p:spPr bwMode="auto">
          <a:xfrm>
            <a:off x="388960" y="3657600"/>
            <a:ext cx="8386267" cy="1429879"/>
          </a:xfrm>
          <a:prstGeom prst="rect">
            <a:avLst/>
          </a:prstGeom>
          <a:noFill/>
          <a:ln w="9525">
            <a:noFill/>
            <a:miter lim="800000"/>
            <a:headEnd/>
            <a:tailEnd/>
          </a:ln>
        </p:spPr>
      </p:pic>
      <p:sp>
        <p:nvSpPr>
          <p:cNvPr id="5" name="TextBox 4"/>
          <p:cNvSpPr txBox="1"/>
          <p:nvPr/>
        </p:nvSpPr>
        <p:spPr>
          <a:xfrm>
            <a:off x="541360" y="3657600"/>
            <a:ext cx="685800" cy="461665"/>
          </a:xfrm>
          <a:prstGeom prst="rect">
            <a:avLst/>
          </a:prstGeom>
          <a:noFill/>
        </p:spPr>
        <p:txBody>
          <a:bodyPr wrap="square" rtlCol="0">
            <a:spAutoFit/>
          </a:bodyPr>
          <a:lstStyle/>
          <a:p>
            <a:r>
              <a:rPr lang="en-US" sz="2400" dirty="0" smtClean="0"/>
              <a:t>Q 7</a:t>
            </a:r>
            <a:endParaRPr lang="en-US" sz="2400"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2"/>
                </a:solidFill>
                <a:latin typeface="+mn-lt"/>
              </a:rPr>
              <a:t>Summary</a:t>
            </a:r>
            <a:endParaRPr lang="en-US" sz="4000" b="1" dirty="0">
              <a:solidFill>
                <a:schemeClr val="tx2"/>
              </a:solidFill>
              <a:latin typeface="+mn-lt"/>
            </a:endParaRPr>
          </a:p>
        </p:txBody>
      </p:sp>
      <p:sp>
        <p:nvSpPr>
          <p:cNvPr id="3" name="Content Placeholder 2"/>
          <p:cNvSpPr>
            <a:spLocks noGrp="1"/>
          </p:cNvSpPr>
          <p:nvPr>
            <p:ph idx="1"/>
          </p:nvPr>
        </p:nvSpPr>
        <p:spPr>
          <a:xfrm>
            <a:off x="381000" y="1371600"/>
            <a:ext cx="8382000" cy="5105400"/>
          </a:xfrm>
        </p:spPr>
        <p:txBody>
          <a:bodyPr>
            <a:normAutofit fontScale="70000" lnSpcReduction="20000"/>
          </a:bodyPr>
          <a:lstStyle/>
          <a:p>
            <a:r>
              <a:rPr lang="en-US" sz="3900" dirty="0" smtClean="0"/>
              <a:t>SI is an abbreviation of the international system of units. </a:t>
            </a:r>
          </a:p>
          <a:p>
            <a:r>
              <a:rPr lang="en-US" sz="3900" dirty="0" smtClean="0"/>
              <a:t>A fundamental unit is an SI unit from which other SI units are derived. There are seven fundamental units. </a:t>
            </a:r>
          </a:p>
          <a:p>
            <a:r>
              <a:rPr lang="en-US" sz="3900" dirty="0" smtClean="0"/>
              <a:t>Scientific notation is a method for representing very large and very small numbers as a number between one and ten (one digit to left of decimal point) times a power of ten. </a:t>
            </a:r>
          </a:p>
          <a:p>
            <a:r>
              <a:rPr lang="en-US" sz="3900" dirty="0" smtClean="0"/>
              <a:t>Engineering notation is a form of scientific notation in which quantities are represented with one, two, or three digits to the left of the decimal point times a power of ten that is a multiple of three. </a:t>
            </a:r>
          </a:p>
          <a:p>
            <a:r>
              <a:rPr lang="en-US" sz="3900" dirty="0" smtClean="0"/>
              <a:t>Metric prefixes represent powers of ten in numbers expressed in engineering notation. </a:t>
            </a:r>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481</TotalTime>
  <Words>681</Words>
  <Application>Microsoft Office PowerPoint</Application>
  <PresentationFormat>On-screen Show (4:3)</PresentationFormat>
  <Paragraphs>122</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Slide 1</vt:lpstr>
      <vt:lpstr>Electric Circuits Analysis - I (EEE121)</vt:lpstr>
      <vt:lpstr>Electric Circuits Analysis - I (EEE121)</vt:lpstr>
      <vt:lpstr>Slide 4</vt:lpstr>
      <vt:lpstr>                                             Quantities and Units        Lecture Objective</vt:lpstr>
      <vt:lpstr>Units of measurement</vt:lpstr>
      <vt:lpstr>                                    Units of measurement   Except for current which is a fundamental unit, all electrical and magnetic units are derived from the fundamental units.  </vt:lpstr>
      <vt:lpstr>   For example, the derived unit of voltage, which is the volt (V), is defined in terms of fundamental units as                               .  As you can see, this combination of fundamental units is very cumbersome and impractical. Therefore, volt is used as the derived unit  </vt:lpstr>
      <vt:lpstr>Units of measurement</vt:lpstr>
      <vt:lpstr>Scientific Notation </vt:lpstr>
      <vt:lpstr>Power of Ten</vt:lpstr>
      <vt:lpstr>Examples</vt:lpstr>
      <vt:lpstr>Slide 13</vt:lpstr>
      <vt:lpstr>Examples</vt:lpstr>
      <vt:lpstr>Examples</vt:lpstr>
      <vt:lpstr>Examples</vt:lpstr>
      <vt:lpstr>Examples</vt:lpstr>
      <vt:lpstr>Examples</vt:lpstr>
      <vt:lpstr>Engineering Notation</vt:lpstr>
      <vt:lpstr>Examples</vt:lpstr>
      <vt:lpstr>Examples</vt:lpstr>
      <vt:lpstr>Metric Prefixes</vt:lpstr>
      <vt:lpstr>Examples</vt:lpstr>
      <vt:lpstr>Metric Unit Conversion</vt:lpstr>
      <vt:lpstr>Metric Unit Conversion</vt:lpstr>
      <vt:lpstr>Metric Unit Conversion</vt:lpstr>
      <vt:lpstr>Examples</vt:lpstr>
      <vt:lpstr>Examples</vt:lpstr>
      <vt:lpstr>Metric Unit Conversion</vt:lpstr>
      <vt:lpstr>Examples</vt:lpstr>
      <vt:lpstr>Examples</vt:lpstr>
      <vt:lpstr>Metric Unit Conversion</vt:lpstr>
      <vt:lpstr>Summary</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Aadil</dc:creator>
  <cp:lastModifiedBy>NTS</cp:lastModifiedBy>
  <cp:revision>229</cp:revision>
  <dcterms:created xsi:type="dcterms:W3CDTF">2006-08-16T00:00:00Z</dcterms:created>
  <dcterms:modified xsi:type="dcterms:W3CDTF">2012-07-05T06:32:49Z</dcterms:modified>
</cp:coreProperties>
</file>