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Problems </a:t>
            </a:r>
            <a:r>
              <a:rPr lang="en-US" sz="2800" dirty="0" smtClean="0"/>
              <a:t>Solving-Norton's theorem</a:t>
            </a:r>
          </a:p>
          <a:p>
            <a:r>
              <a:rPr lang="en-US" sz="2800" dirty="0" smtClean="0"/>
              <a:t>Maximum Power Transfer Theorem </a:t>
            </a:r>
            <a:endParaRPr lang="en-US" sz="2800" dirty="0"/>
          </a:p>
        </p:txBody>
      </p:sp>
      <p:sp>
        <p:nvSpPr>
          <p:cNvPr id="4" name="TextBox 3"/>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dirty="0" smtClean="0">
                <a:solidFill>
                  <a:schemeClr val="accent2">
                    <a:lumMod val="75000"/>
                  </a:schemeClr>
                </a:solidFill>
              </a:rPr>
              <a:t>Lecture </a:t>
            </a:r>
            <a:r>
              <a:rPr lang="en-US" sz="3200" b="1" i="1" u="sng" dirty="0" smtClean="0">
                <a:solidFill>
                  <a:schemeClr val="accent2">
                    <a:lumMod val="75000"/>
                  </a:schemeClr>
                </a:solidFill>
              </a:rPr>
              <a:t>20</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Q.2</a:t>
            </a:r>
            <a:r>
              <a:rPr lang="en-US" sz="1800" dirty="0" smtClean="0"/>
              <a:t>	Using Norton's theorem, find the current through the load resistor RL. 	(Solved on 2 slides) </a:t>
            </a:r>
            <a:endParaRPr lang="en-US" sz="1800"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srcRect/>
          <a:stretch>
            <a:fillRect/>
          </a:stretch>
        </p:blipFill>
        <p:spPr bwMode="auto">
          <a:xfrm>
            <a:off x="5075808" y="1295400"/>
            <a:ext cx="3637980" cy="1630363"/>
          </a:xfrm>
          <a:prstGeom prst="rect">
            <a:avLst/>
          </a:prstGeom>
          <a:noFill/>
          <a:ln w="9525">
            <a:noFill/>
            <a:miter lim="800000"/>
            <a:headEnd/>
            <a:tailEnd/>
          </a:ln>
        </p:spPr>
      </p:pic>
      <p:sp>
        <p:nvSpPr>
          <p:cNvPr id="5" name="Rectangle 4"/>
          <p:cNvSpPr/>
          <p:nvPr/>
        </p:nvSpPr>
        <p:spPr>
          <a:xfrm>
            <a:off x="152400" y="6488668"/>
            <a:ext cx="7181133" cy="369332"/>
          </a:xfrm>
          <a:prstGeom prst="rect">
            <a:avLst/>
          </a:prstGeom>
        </p:spPr>
        <p:txBody>
          <a:bodyPr wrap="none">
            <a:spAutoFit/>
          </a:bodyPr>
          <a:lstStyle/>
          <a:p>
            <a:r>
              <a:rPr lang="en-US" dirty="0" smtClean="0"/>
              <a:t>RN = 14.0 k</a:t>
            </a:r>
            <a:r>
              <a:rPr lang="el-GR" dirty="0" smtClean="0"/>
              <a:t>Ω</a:t>
            </a:r>
            <a:r>
              <a:rPr lang="en-US" dirty="0" smtClean="0"/>
              <a:t>, RT = 14.0 k</a:t>
            </a:r>
            <a:r>
              <a:rPr lang="el-GR" dirty="0" smtClean="0"/>
              <a:t>Ω</a:t>
            </a:r>
            <a:r>
              <a:rPr lang="en-US" dirty="0" smtClean="0"/>
              <a:t>, IT=2.29 mA, I1=</a:t>
            </a:r>
            <a:r>
              <a:rPr lang="el-GR" dirty="0" smtClean="0"/>
              <a:t>668 μ</a:t>
            </a:r>
            <a:r>
              <a:rPr lang="en-US" dirty="0" smtClean="0"/>
              <a:t>A, IN=</a:t>
            </a:r>
            <a:r>
              <a:rPr lang="el-GR" dirty="0" smtClean="0"/>
              <a:t>240 μ</a:t>
            </a:r>
            <a:r>
              <a:rPr lang="en-US" dirty="0" smtClean="0"/>
              <a:t>A, IL=</a:t>
            </a:r>
            <a:r>
              <a:rPr lang="el-GR" dirty="0" smtClean="0"/>
              <a:t>116 μ</a:t>
            </a:r>
            <a:r>
              <a:rPr lang="en-US" dirty="0" smtClean="0"/>
              <a:t>A</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5334000" y="304800"/>
            <a:ext cx="3637980" cy="1630363"/>
          </a:xfrm>
          <a:prstGeom prst="rect">
            <a:avLst/>
          </a:prstGeom>
          <a:noFill/>
          <a:ln w="9525">
            <a:noFill/>
            <a:miter lim="800000"/>
            <a:headEnd/>
            <a:tailEnd/>
          </a:ln>
        </p:spPr>
      </p:pic>
      <p:sp>
        <p:nvSpPr>
          <p:cNvPr id="5" name="Rectangle 4"/>
          <p:cNvSpPr/>
          <p:nvPr/>
        </p:nvSpPr>
        <p:spPr>
          <a:xfrm>
            <a:off x="152400" y="6488668"/>
            <a:ext cx="7181133" cy="369332"/>
          </a:xfrm>
          <a:prstGeom prst="rect">
            <a:avLst/>
          </a:prstGeom>
        </p:spPr>
        <p:txBody>
          <a:bodyPr wrap="none">
            <a:spAutoFit/>
          </a:bodyPr>
          <a:lstStyle/>
          <a:p>
            <a:r>
              <a:rPr lang="en-US" dirty="0" smtClean="0"/>
              <a:t>RN = 14.0 k</a:t>
            </a:r>
            <a:r>
              <a:rPr lang="el-GR" dirty="0" smtClean="0"/>
              <a:t>Ω</a:t>
            </a:r>
            <a:r>
              <a:rPr lang="en-US" dirty="0" smtClean="0"/>
              <a:t>, RT = 14.0 k</a:t>
            </a:r>
            <a:r>
              <a:rPr lang="el-GR" dirty="0" smtClean="0"/>
              <a:t>Ω</a:t>
            </a:r>
            <a:r>
              <a:rPr lang="en-US" dirty="0" smtClean="0"/>
              <a:t>, IT=2.29 mA, I1=</a:t>
            </a:r>
            <a:r>
              <a:rPr lang="el-GR" dirty="0" smtClean="0"/>
              <a:t>668 μ</a:t>
            </a:r>
            <a:r>
              <a:rPr lang="en-US" dirty="0" smtClean="0"/>
              <a:t>A, IN=</a:t>
            </a:r>
            <a:r>
              <a:rPr lang="el-GR" dirty="0" smtClean="0"/>
              <a:t>240 μ</a:t>
            </a:r>
            <a:r>
              <a:rPr lang="en-US" dirty="0" smtClean="0"/>
              <a:t>A, IL=</a:t>
            </a:r>
            <a:r>
              <a:rPr lang="el-GR" dirty="0" smtClean="0"/>
              <a:t>116 μ</a:t>
            </a:r>
            <a:r>
              <a:rPr lang="en-US" dirty="0" smtClean="0"/>
              <a:t>A</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Q.3</a:t>
            </a:r>
            <a:r>
              <a:rPr lang="en-US" sz="1800" dirty="0" smtClean="0"/>
              <a:t>	Using Norton's theorem, find the voltage across R5 in the following Figure. 	(Solved on 3 slides)</a:t>
            </a:r>
            <a:endParaRPr lang="en-US" sz="1800"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cstate="print"/>
          <a:srcRect/>
          <a:stretch>
            <a:fillRect/>
          </a:stretch>
        </p:blipFill>
        <p:spPr bwMode="auto">
          <a:xfrm>
            <a:off x="5356188" y="1295400"/>
            <a:ext cx="3390937" cy="2027237"/>
          </a:xfrm>
          <a:prstGeom prst="rect">
            <a:avLst/>
          </a:prstGeom>
          <a:noFill/>
          <a:ln w="9525">
            <a:noFill/>
            <a:miter lim="800000"/>
            <a:headEnd/>
            <a:tailEnd/>
          </a:ln>
        </p:spPr>
      </p:pic>
      <p:sp>
        <p:nvSpPr>
          <p:cNvPr id="5" name="Rectangle 4"/>
          <p:cNvSpPr/>
          <p:nvPr/>
        </p:nvSpPr>
        <p:spPr>
          <a:xfrm>
            <a:off x="0" y="6096000"/>
            <a:ext cx="9144000" cy="646331"/>
          </a:xfrm>
          <a:prstGeom prst="rect">
            <a:avLst/>
          </a:prstGeom>
        </p:spPr>
        <p:txBody>
          <a:bodyPr wrap="square">
            <a:spAutoFit/>
          </a:bodyPr>
          <a:lstStyle/>
          <a:p>
            <a:r>
              <a:rPr lang="en-US" dirty="0" smtClean="0"/>
              <a:t>For 50 V: </a:t>
            </a:r>
            <a:r>
              <a:rPr lang="pt-BR" i="1" dirty="0" smtClean="0"/>
              <a:t>RT = R3 + R1 || R4 = 6.51 kΩ, IT=</a:t>
            </a:r>
            <a:r>
              <a:rPr lang="en-US" dirty="0" smtClean="0"/>
              <a:t> 7.68 mA, IN= 6.98 mA, </a:t>
            </a:r>
            <a:r>
              <a:rPr lang="pt-BR" i="1" dirty="0" smtClean="0"/>
              <a:t>RN = </a:t>
            </a:r>
            <a:r>
              <a:rPr lang="en-US" dirty="0" smtClean="0"/>
              <a:t>1.92 k</a:t>
            </a:r>
            <a:r>
              <a:rPr lang="el-GR" dirty="0" smtClean="0"/>
              <a:t>Ω</a:t>
            </a:r>
            <a:r>
              <a:rPr lang="en-US" dirty="0" smtClean="0"/>
              <a:t>, </a:t>
            </a:r>
            <a:r>
              <a:rPr lang="en-US" i="1" dirty="0" smtClean="0"/>
              <a:t>IR5=</a:t>
            </a:r>
            <a:r>
              <a:rPr lang="en-US" dirty="0" smtClean="0"/>
              <a:t> 2.57 mA</a:t>
            </a:r>
          </a:p>
          <a:p>
            <a:r>
              <a:rPr lang="en-US" dirty="0" smtClean="0"/>
              <a:t>For 10mA: IN= 7.82 mA, RN=1.92 k</a:t>
            </a:r>
            <a:r>
              <a:rPr lang="el-GR" dirty="0" smtClean="0"/>
              <a:t>Ω</a:t>
            </a:r>
            <a:r>
              <a:rPr lang="en-US" dirty="0" smtClean="0"/>
              <a:t>, </a:t>
            </a:r>
            <a:r>
              <a:rPr lang="en-US" i="1" dirty="0" smtClean="0"/>
              <a:t>IR5=</a:t>
            </a:r>
            <a:r>
              <a:rPr lang="en-US" dirty="0" smtClean="0"/>
              <a:t> 2.85 mA , IR5(tot)= 5.42mA, </a:t>
            </a:r>
            <a:r>
              <a:rPr lang="en-US" i="1" dirty="0" smtClean="0"/>
              <a:t>V5=</a:t>
            </a:r>
            <a:r>
              <a:rPr lang="el-GR" i="1" dirty="0" smtClean="0"/>
              <a:t>17.9 </a:t>
            </a:r>
            <a:r>
              <a:rPr lang="en-US" i="1" dirty="0" smtClean="0"/>
              <a:t>V</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5410200" y="381000"/>
            <a:ext cx="3390937" cy="2027237"/>
          </a:xfrm>
          <a:prstGeom prst="rect">
            <a:avLst/>
          </a:prstGeom>
          <a:noFill/>
          <a:ln w="9525">
            <a:noFill/>
            <a:miter lim="800000"/>
            <a:headEnd/>
            <a:tailEnd/>
          </a:ln>
        </p:spPr>
      </p:pic>
      <p:sp>
        <p:nvSpPr>
          <p:cNvPr id="5" name="Rectangle 4"/>
          <p:cNvSpPr/>
          <p:nvPr/>
        </p:nvSpPr>
        <p:spPr>
          <a:xfrm>
            <a:off x="0" y="6096000"/>
            <a:ext cx="9144000" cy="646331"/>
          </a:xfrm>
          <a:prstGeom prst="rect">
            <a:avLst/>
          </a:prstGeom>
        </p:spPr>
        <p:txBody>
          <a:bodyPr wrap="square">
            <a:spAutoFit/>
          </a:bodyPr>
          <a:lstStyle/>
          <a:p>
            <a:r>
              <a:rPr lang="en-US" dirty="0" smtClean="0"/>
              <a:t>For 50 V: </a:t>
            </a:r>
            <a:r>
              <a:rPr lang="pt-BR" i="1" dirty="0" smtClean="0"/>
              <a:t>RT = R3 + R1 || R4 = 6.51 kΩ, IT=</a:t>
            </a:r>
            <a:r>
              <a:rPr lang="en-US" dirty="0" smtClean="0"/>
              <a:t> 7.68 mA, IN= 6.98 mA, </a:t>
            </a:r>
            <a:r>
              <a:rPr lang="pt-BR" i="1" dirty="0" smtClean="0"/>
              <a:t>RN = </a:t>
            </a:r>
            <a:r>
              <a:rPr lang="en-US" dirty="0" smtClean="0"/>
              <a:t>1.92 k</a:t>
            </a:r>
            <a:r>
              <a:rPr lang="el-GR" dirty="0" smtClean="0"/>
              <a:t>Ω</a:t>
            </a:r>
            <a:r>
              <a:rPr lang="en-US" dirty="0" smtClean="0"/>
              <a:t>, </a:t>
            </a:r>
            <a:r>
              <a:rPr lang="en-US" i="1" dirty="0" smtClean="0"/>
              <a:t>IR5=</a:t>
            </a:r>
            <a:r>
              <a:rPr lang="en-US" dirty="0" smtClean="0"/>
              <a:t> 2.57 mA</a:t>
            </a:r>
          </a:p>
          <a:p>
            <a:r>
              <a:rPr lang="en-US" dirty="0" smtClean="0"/>
              <a:t>For 10mA: IN= 7.82 mA, 1.92 k</a:t>
            </a:r>
            <a:r>
              <a:rPr lang="el-GR" dirty="0" smtClean="0"/>
              <a:t>Ω</a:t>
            </a:r>
            <a:r>
              <a:rPr lang="en-US" dirty="0" smtClean="0"/>
              <a:t>, </a:t>
            </a:r>
            <a:r>
              <a:rPr lang="en-US" i="1" dirty="0" smtClean="0"/>
              <a:t>IR5=</a:t>
            </a:r>
            <a:r>
              <a:rPr lang="en-US" dirty="0" smtClean="0"/>
              <a:t> 2.85 mA , IR5(tot)= 5.42mA, </a:t>
            </a:r>
            <a:r>
              <a:rPr lang="en-US" i="1" dirty="0" smtClean="0"/>
              <a:t>V5=</a:t>
            </a:r>
            <a:r>
              <a:rPr lang="el-GR" i="1" dirty="0" smtClean="0"/>
              <a:t>17.9 </a:t>
            </a:r>
            <a:r>
              <a:rPr lang="en-US" i="1" dirty="0" smtClean="0"/>
              <a:t>V</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6096000"/>
            <a:ext cx="9144000" cy="646331"/>
          </a:xfrm>
          <a:prstGeom prst="rect">
            <a:avLst/>
          </a:prstGeom>
        </p:spPr>
        <p:txBody>
          <a:bodyPr wrap="square">
            <a:spAutoFit/>
          </a:bodyPr>
          <a:lstStyle/>
          <a:p>
            <a:r>
              <a:rPr lang="en-US" dirty="0" smtClean="0"/>
              <a:t>For 50 V: </a:t>
            </a:r>
            <a:r>
              <a:rPr lang="pt-BR" i="1" dirty="0" smtClean="0"/>
              <a:t>RT = R3 + R1 || R4 = 6.51 kΩ, IT=</a:t>
            </a:r>
            <a:r>
              <a:rPr lang="en-US" dirty="0" smtClean="0"/>
              <a:t> 7.68 mA, IN= 6.98 mA, </a:t>
            </a:r>
            <a:r>
              <a:rPr lang="pt-BR" i="1" dirty="0" smtClean="0"/>
              <a:t>RN = </a:t>
            </a:r>
            <a:r>
              <a:rPr lang="en-US" dirty="0" smtClean="0"/>
              <a:t>1.92 k</a:t>
            </a:r>
            <a:r>
              <a:rPr lang="el-GR" dirty="0" smtClean="0"/>
              <a:t>Ω</a:t>
            </a:r>
            <a:r>
              <a:rPr lang="en-US" dirty="0" smtClean="0"/>
              <a:t>, </a:t>
            </a:r>
            <a:r>
              <a:rPr lang="en-US" i="1" dirty="0" smtClean="0"/>
              <a:t>IR5=</a:t>
            </a:r>
            <a:r>
              <a:rPr lang="en-US" dirty="0" smtClean="0"/>
              <a:t> 2.57 mA</a:t>
            </a:r>
          </a:p>
          <a:p>
            <a:r>
              <a:rPr lang="en-US" dirty="0" smtClean="0"/>
              <a:t>For 10mA: IN= 7.82 mA, 1.92 k</a:t>
            </a:r>
            <a:r>
              <a:rPr lang="el-GR" dirty="0" smtClean="0"/>
              <a:t>Ω</a:t>
            </a:r>
            <a:r>
              <a:rPr lang="en-US" dirty="0" smtClean="0"/>
              <a:t>, </a:t>
            </a:r>
            <a:r>
              <a:rPr lang="en-US" i="1" dirty="0" smtClean="0"/>
              <a:t>IR5=</a:t>
            </a:r>
            <a:r>
              <a:rPr lang="en-US" dirty="0" smtClean="0"/>
              <a:t> 2.85 mA , IR5(tot)= 5.42mA, </a:t>
            </a:r>
            <a:r>
              <a:rPr lang="en-US" i="1" dirty="0" smtClean="0"/>
              <a:t>V5=</a:t>
            </a:r>
            <a:r>
              <a:rPr lang="el-GR" i="1" dirty="0" smtClean="0"/>
              <a:t>17.9 </a:t>
            </a:r>
            <a:r>
              <a:rPr lang="en-US" i="1" dirty="0" smtClean="0"/>
              <a:t>V</a:t>
            </a: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5486400" y="152400"/>
            <a:ext cx="3390937" cy="2027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Q.4</a:t>
            </a:r>
            <a:r>
              <a:rPr lang="en-US" sz="1800" dirty="0" smtClean="0"/>
              <a:t>	Reduce the circuit between terminals A and B in the following Figure to its 	Norton equivalent. (Solved on 2 slides)</a:t>
            </a:r>
            <a:endParaRPr lang="en-US" sz="18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cstate="print"/>
          <a:srcRect/>
          <a:stretch>
            <a:fillRect/>
          </a:stretch>
        </p:blipFill>
        <p:spPr bwMode="auto">
          <a:xfrm>
            <a:off x="5562600" y="986550"/>
            <a:ext cx="3148013" cy="1988426"/>
          </a:xfrm>
          <a:prstGeom prst="rect">
            <a:avLst/>
          </a:prstGeom>
          <a:noFill/>
          <a:ln w="9525">
            <a:noFill/>
            <a:miter lim="800000"/>
            <a:headEnd/>
            <a:tailEnd/>
          </a:ln>
        </p:spPr>
      </p:pic>
      <p:sp>
        <p:nvSpPr>
          <p:cNvPr id="5" name="Rectangle 4"/>
          <p:cNvSpPr/>
          <p:nvPr/>
        </p:nvSpPr>
        <p:spPr>
          <a:xfrm>
            <a:off x="0" y="6211669"/>
            <a:ext cx="9144000" cy="646331"/>
          </a:xfrm>
          <a:prstGeom prst="rect">
            <a:avLst/>
          </a:prstGeom>
        </p:spPr>
        <p:txBody>
          <a:bodyPr wrap="square">
            <a:spAutoFit/>
          </a:bodyPr>
          <a:lstStyle/>
          <a:p>
            <a:r>
              <a:rPr lang="en-US" dirty="0" smtClean="0"/>
              <a:t>RN = </a:t>
            </a:r>
            <a:r>
              <a:rPr lang="el-GR" dirty="0" smtClean="0"/>
              <a:t>6.77 </a:t>
            </a:r>
            <a:r>
              <a:rPr lang="en-US" dirty="0" smtClean="0"/>
              <a:t>k</a:t>
            </a:r>
            <a:r>
              <a:rPr lang="el-GR" dirty="0" smtClean="0"/>
              <a:t>Ω</a:t>
            </a:r>
            <a:r>
              <a:rPr lang="en-US" dirty="0" smtClean="0"/>
              <a:t>, For VS: RT=27.3 k</a:t>
            </a:r>
            <a:r>
              <a:rPr lang="el-GR" dirty="0" smtClean="0"/>
              <a:t>Ω</a:t>
            </a:r>
            <a:r>
              <a:rPr lang="en-US" dirty="0" smtClean="0"/>
              <a:t>,  IT=</a:t>
            </a:r>
            <a:r>
              <a:rPr lang="el-GR" dirty="0" smtClean="0"/>
              <a:t> 440 μ</a:t>
            </a:r>
            <a:r>
              <a:rPr lang="en-US" dirty="0" smtClean="0"/>
              <a:t>A, IN1 = </a:t>
            </a:r>
            <a:r>
              <a:rPr lang="el-GR" dirty="0" smtClean="0"/>
              <a:t>156 μ</a:t>
            </a:r>
            <a:r>
              <a:rPr lang="en-US" dirty="0" smtClean="0"/>
              <a:t>A down, For IS: IN2=7.15 mA down,</a:t>
            </a:r>
          </a:p>
          <a:p>
            <a:r>
              <a:rPr lang="it-IT" dirty="0" smtClean="0"/>
              <a:t>IN = IN1 + IN2 = 156 μA + 7.15 mA = 7.31 mA</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5562600" y="228600"/>
            <a:ext cx="3148013" cy="1988426"/>
          </a:xfrm>
          <a:prstGeom prst="rect">
            <a:avLst/>
          </a:prstGeom>
          <a:noFill/>
          <a:ln w="9525">
            <a:noFill/>
            <a:miter lim="800000"/>
            <a:headEnd/>
            <a:tailEnd/>
          </a:ln>
        </p:spPr>
      </p:pic>
      <p:sp>
        <p:nvSpPr>
          <p:cNvPr id="5" name="Rectangle 4"/>
          <p:cNvSpPr/>
          <p:nvPr/>
        </p:nvSpPr>
        <p:spPr>
          <a:xfrm>
            <a:off x="0" y="6211669"/>
            <a:ext cx="9144000" cy="646331"/>
          </a:xfrm>
          <a:prstGeom prst="rect">
            <a:avLst/>
          </a:prstGeom>
        </p:spPr>
        <p:txBody>
          <a:bodyPr wrap="square">
            <a:spAutoFit/>
          </a:bodyPr>
          <a:lstStyle/>
          <a:p>
            <a:r>
              <a:rPr lang="en-US" dirty="0" smtClean="0"/>
              <a:t>RN = </a:t>
            </a:r>
            <a:r>
              <a:rPr lang="el-GR" dirty="0" smtClean="0"/>
              <a:t>6.77 </a:t>
            </a:r>
            <a:r>
              <a:rPr lang="en-US" dirty="0" smtClean="0"/>
              <a:t>k</a:t>
            </a:r>
            <a:r>
              <a:rPr lang="el-GR" dirty="0" smtClean="0"/>
              <a:t>Ω</a:t>
            </a:r>
            <a:r>
              <a:rPr lang="en-US" dirty="0" smtClean="0"/>
              <a:t>, For VS: RT=27.3 k</a:t>
            </a:r>
            <a:r>
              <a:rPr lang="el-GR" dirty="0" smtClean="0"/>
              <a:t>Ω</a:t>
            </a:r>
            <a:r>
              <a:rPr lang="en-US" dirty="0" smtClean="0"/>
              <a:t>,  IT=</a:t>
            </a:r>
            <a:r>
              <a:rPr lang="el-GR" dirty="0" smtClean="0"/>
              <a:t> 440 μ</a:t>
            </a:r>
            <a:r>
              <a:rPr lang="en-US" dirty="0" smtClean="0"/>
              <a:t>A, IN1 = </a:t>
            </a:r>
            <a:r>
              <a:rPr lang="el-GR" dirty="0" smtClean="0"/>
              <a:t>156 μ</a:t>
            </a:r>
            <a:r>
              <a:rPr lang="en-US" dirty="0" smtClean="0"/>
              <a:t>A down, For IS: IN2=7.15 mA down,</a:t>
            </a:r>
          </a:p>
          <a:p>
            <a:r>
              <a:rPr lang="it-IT" dirty="0" smtClean="0"/>
              <a:t>IN = IN1 + IN2 = 156 μA + 7.15 mA = 7.31 mA</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MAXIMUM POWER TRANSFER THEOREM</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	The maximum power transfer theorem is important when you need to know the value of the load at which the most power is delivered from the source.</a:t>
            </a:r>
          </a:p>
          <a:p>
            <a:pPr algn="just">
              <a:buNone/>
            </a:pPr>
            <a:endParaRPr lang="en-US" sz="2400" dirty="0" smtClean="0"/>
          </a:p>
          <a:p>
            <a:pPr algn="just">
              <a:buNone/>
            </a:pPr>
            <a:r>
              <a:rPr lang="en-US" sz="2400" dirty="0" smtClean="0"/>
              <a:t>	For a given source voltage, maximum power is transferred from a source to a load when the load resistance is equal to the internal source resistance.</a:t>
            </a:r>
            <a:endParaRPr lang="en-US" sz="2400" dirty="0"/>
          </a:p>
        </p:txBody>
      </p:sp>
      <p:pic>
        <p:nvPicPr>
          <p:cNvPr id="4098" name="Picture 2"/>
          <p:cNvPicPr>
            <a:picLocks noChangeAspect="1" noChangeArrowheads="1"/>
          </p:cNvPicPr>
          <p:nvPr/>
        </p:nvPicPr>
        <p:blipFill>
          <a:blip r:embed="rId3" cstate="print"/>
          <a:srcRect/>
          <a:stretch>
            <a:fillRect/>
          </a:stretch>
        </p:blipFill>
        <p:spPr bwMode="auto">
          <a:xfrm>
            <a:off x="3581400" y="4572000"/>
            <a:ext cx="1871663" cy="1756211"/>
          </a:xfrm>
          <a:prstGeom prst="rect">
            <a:avLst/>
          </a:prstGeom>
          <a:noFill/>
          <a:ln w="9525">
            <a:noFill/>
            <a:miter lim="800000"/>
            <a:headEnd/>
            <a:tailEnd/>
          </a:ln>
        </p:spPr>
      </p:pic>
      <p:sp>
        <p:nvSpPr>
          <p:cNvPr id="5" name="Rectangle 4"/>
          <p:cNvSpPr/>
          <p:nvPr/>
        </p:nvSpPr>
        <p:spPr>
          <a:xfrm>
            <a:off x="1752600" y="6488668"/>
            <a:ext cx="6477000" cy="369332"/>
          </a:xfrm>
          <a:prstGeom prst="rect">
            <a:avLst/>
          </a:prstGeom>
        </p:spPr>
        <p:txBody>
          <a:bodyPr wrap="square">
            <a:spAutoFit/>
          </a:bodyPr>
          <a:lstStyle/>
          <a:p>
            <a:r>
              <a:rPr lang="en-US" b="1" i="1" dirty="0" smtClean="0"/>
              <a:t>Maximum power is transferred to the load when R L = R s</a:t>
            </a:r>
            <a:endParaRPr lang="en-US" b="1"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43000"/>
          </a:xfrm>
        </p:spPr>
        <p:txBody>
          <a:bodyPr>
            <a:noAutofit/>
          </a:bodyPr>
          <a:lstStyle/>
          <a:p>
            <a:pPr algn="l"/>
            <a:r>
              <a:rPr lang="en-US" sz="1800" b="1" dirty="0" smtClean="0"/>
              <a:t>Q.1</a:t>
            </a:r>
            <a:r>
              <a:rPr lang="en-US" sz="1800" dirty="0" smtClean="0"/>
              <a:t>	The source in the following Figure has an internal source resistance of 75</a:t>
            </a:r>
            <a:r>
              <a:rPr lang="el-GR" sz="1800" dirty="0" smtClean="0"/>
              <a:t>Ω</a:t>
            </a:r>
            <a:r>
              <a:rPr lang="en-US" sz="1800" dirty="0" smtClean="0"/>
              <a:t>. 	Determine the load power for each of the following values of load resistance: </a:t>
            </a:r>
            <a:br>
              <a:rPr lang="en-US" sz="1800" dirty="0" smtClean="0"/>
            </a:br>
            <a:r>
              <a:rPr lang="en-US" sz="1800" dirty="0" smtClean="0"/>
              <a:t>	(a) 0</a:t>
            </a:r>
            <a:r>
              <a:rPr lang="el-GR" sz="1800" dirty="0" smtClean="0"/>
              <a:t> Ω</a:t>
            </a:r>
            <a:r>
              <a:rPr lang="en-US" sz="1800" dirty="0" smtClean="0"/>
              <a:t> (b) 25 </a:t>
            </a:r>
            <a:r>
              <a:rPr lang="el-GR" sz="1800" dirty="0" smtClean="0"/>
              <a:t>Ω</a:t>
            </a:r>
            <a:r>
              <a:rPr lang="en-US" sz="1800" dirty="0" smtClean="0"/>
              <a:t> (c) 50 </a:t>
            </a:r>
            <a:r>
              <a:rPr lang="el-GR" sz="1800" dirty="0" smtClean="0"/>
              <a:t>Ω</a:t>
            </a:r>
            <a:r>
              <a:rPr lang="en-US" sz="1800" dirty="0" smtClean="0"/>
              <a:t> (d) 75 </a:t>
            </a:r>
            <a:r>
              <a:rPr lang="el-GR" sz="1800" dirty="0" smtClean="0"/>
              <a:t>Ω</a:t>
            </a:r>
            <a:r>
              <a:rPr lang="en-US" sz="1800" dirty="0" smtClean="0"/>
              <a:t> (e) 100 D (f) 125</a:t>
            </a:r>
            <a:r>
              <a:rPr lang="el-GR" sz="1800" dirty="0" smtClean="0"/>
              <a:t> Ω</a:t>
            </a:r>
            <a:r>
              <a:rPr lang="en-US" sz="1800" dirty="0" smtClean="0"/>
              <a:t/>
            </a:r>
            <a:br>
              <a:rPr lang="en-US" sz="1800" dirty="0" smtClean="0"/>
            </a:br>
            <a:r>
              <a:rPr lang="en-US" sz="1800" dirty="0" smtClean="0"/>
              <a:t>	 Draw a graph showing the load power versus the load resistance. (Solved on 	2 slides)</a:t>
            </a:r>
            <a:endParaRPr lang="en-US" sz="18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cstate="print"/>
          <a:srcRect/>
          <a:stretch>
            <a:fillRect/>
          </a:stretch>
        </p:blipFill>
        <p:spPr bwMode="auto">
          <a:xfrm>
            <a:off x="6184194" y="1447800"/>
            <a:ext cx="2685169" cy="1733550"/>
          </a:xfrm>
          <a:prstGeom prst="rect">
            <a:avLst/>
          </a:prstGeom>
          <a:noFill/>
          <a:ln w="9525">
            <a:noFill/>
            <a:miter lim="800000"/>
            <a:headEnd/>
            <a:tailEnd/>
          </a:ln>
        </p:spPr>
      </p:pic>
      <p:sp>
        <p:nvSpPr>
          <p:cNvPr id="5" name="Rectangle 4"/>
          <p:cNvSpPr/>
          <p:nvPr/>
        </p:nvSpPr>
        <p:spPr>
          <a:xfrm>
            <a:off x="0" y="6172200"/>
            <a:ext cx="9144000" cy="923330"/>
          </a:xfrm>
          <a:prstGeom prst="rect">
            <a:avLst/>
          </a:prstGeom>
        </p:spPr>
        <p:txBody>
          <a:bodyPr wrap="square">
            <a:spAutoFit/>
          </a:bodyPr>
          <a:lstStyle/>
          <a:p>
            <a:r>
              <a:rPr lang="en-US" dirty="0" smtClean="0"/>
              <a:t>a) IL=133mA, PL= 0mW, 	b) IL=100mA , PL= 250mW, 	c) IL=80mA, PL= 320mW , </a:t>
            </a:r>
          </a:p>
          <a:p>
            <a:r>
              <a:rPr lang="en-US" dirty="0" smtClean="0"/>
              <a:t>d) IL=66.7 mA, PL= 334mW , 	e) IL=57.1mA, PL=326mW  	 f) IL=50mA, PL=313mW </a:t>
            </a:r>
          </a:p>
          <a:p>
            <a:r>
              <a:rPr lang="en-US"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5384969" y="3048000"/>
            <a:ext cx="3544286" cy="2901950"/>
          </a:xfrm>
          <a:prstGeom prst="rect">
            <a:avLst/>
          </a:prstGeom>
          <a:noFill/>
          <a:ln w="9525">
            <a:noFill/>
            <a:miter lim="800000"/>
            <a:headEnd/>
            <a:tailEnd/>
          </a:ln>
        </p:spPr>
      </p:pic>
      <p:sp>
        <p:nvSpPr>
          <p:cNvPr id="5" name="Rectangle 4"/>
          <p:cNvSpPr/>
          <p:nvPr/>
        </p:nvSpPr>
        <p:spPr>
          <a:xfrm>
            <a:off x="0" y="6172200"/>
            <a:ext cx="9144000" cy="923330"/>
          </a:xfrm>
          <a:prstGeom prst="rect">
            <a:avLst/>
          </a:prstGeom>
        </p:spPr>
        <p:txBody>
          <a:bodyPr wrap="square">
            <a:spAutoFit/>
          </a:bodyPr>
          <a:lstStyle/>
          <a:p>
            <a:r>
              <a:rPr lang="en-US" dirty="0" smtClean="0"/>
              <a:t>a) IL=133mA, PL= 0mW, 	b) IL=100mA , PL= 250mW, 	c) IL=80mA, PL= 320mW , </a:t>
            </a:r>
          </a:p>
          <a:p>
            <a:r>
              <a:rPr lang="en-US" dirty="0" smtClean="0"/>
              <a:t>d) IL=66.7 mA, PL= 334mW , 	e) IL=50mA, PL=313mW  </a:t>
            </a:r>
          </a:p>
          <a:p>
            <a:r>
              <a:rPr lang="en-US" dirty="0" smtClean="0"/>
              <a:t> </a:t>
            </a:r>
            <a:endParaRPr lang="en-US" dirty="0"/>
          </a:p>
        </p:txBody>
      </p:sp>
      <p:pic>
        <p:nvPicPr>
          <p:cNvPr id="6" name="Picture 2"/>
          <p:cNvPicPr>
            <a:picLocks noChangeAspect="1" noChangeArrowheads="1"/>
          </p:cNvPicPr>
          <p:nvPr/>
        </p:nvPicPr>
        <p:blipFill>
          <a:blip r:embed="rId4" cstate="print"/>
          <a:srcRect/>
          <a:stretch>
            <a:fillRect/>
          </a:stretch>
        </p:blipFill>
        <p:spPr bwMode="auto">
          <a:xfrm>
            <a:off x="6248400" y="304800"/>
            <a:ext cx="2685169" cy="1733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Q.2</a:t>
            </a:r>
            <a:r>
              <a:rPr lang="en-US" sz="1800" dirty="0" smtClean="0"/>
              <a:t>	In the following circuit, maximum power is to be transferred to the load R L . 	Determine the appropriate value for RL.</a:t>
            </a:r>
            <a:endParaRPr lang="en-US" sz="1800" dirty="0"/>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3" cstate="print"/>
          <a:srcRect/>
          <a:stretch>
            <a:fillRect/>
          </a:stretch>
        </p:blipFill>
        <p:spPr bwMode="auto">
          <a:xfrm>
            <a:off x="6172200" y="1404594"/>
            <a:ext cx="2578100" cy="1698969"/>
          </a:xfrm>
          <a:prstGeom prst="rect">
            <a:avLst/>
          </a:prstGeom>
          <a:noFill/>
          <a:ln w="9525">
            <a:noFill/>
            <a:miter lim="800000"/>
            <a:headEnd/>
            <a:tailEnd/>
          </a:ln>
        </p:spPr>
      </p:pic>
      <p:sp>
        <p:nvSpPr>
          <p:cNvPr id="5" name="Rectangle 4"/>
          <p:cNvSpPr/>
          <p:nvPr/>
        </p:nvSpPr>
        <p:spPr>
          <a:xfrm>
            <a:off x="228600" y="6488668"/>
            <a:ext cx="1520160" cy="369332"/>
          </a:xfrm>
          <a:prstGeom prst="rect">
            <a:avLst/>
          </a:prstGeom>
        </p:spPr>
        <p:txBody>
          <a:bodyPr wrap="none">
            <a:spAutoFit/>
          </a:bodyPr>
          <a:lstStyle/>
          <a:p>
            <a:r>
              <a:rPr lang="en-US" i="1" dirty="0" smtClean="0"/>
              <a:t>RL = RS = </a:t>
            </a:r>
            <a:r>
              <a:rPr lang="en-US" b="1" i="1" dirty="0" smtClean="0"/>
              <a:t>12 </a:t>
            </a:r>
            <a:r>
              <a:rPr lang="el-GR" b="1" i="1" dirty="0" smtClean="0"/>
              <a:t>Ω</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Q.3</a:t>
            </a:r>
            <a:r>
              <a:rPr lang="en-US" sz="1800" dirty="0" smtClean="0"/>
              <a:t>	In the following circuit, maximum power is to be transferred to the load R L . 	Determine the appropriate value for RL.</a:t>
            </a:r>
            <a:endParaRPr lang="en-US" sz="1800" dirty="0"/>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3" cstate="print"/>
          <a:srcRect/>
          <a:stretch>
            <a:fillRect/>
          </a:stretch>
        </p:blipFill>
        <p:spPr bwMode="auto">
          <a:xfrm>
            <a:off x="5456568" y="1295400"/>
            <a:ext cx="3104819" cy="1503363"/>
          </a:xfrm>
          <a:prstGeom prst="rect">
            <a:avLst/>
          </a:prstGeom>
          <a:noFill/>
          <a:ln w="9525">
            <a:noFill/>
            <a:miter lim="800000"/>
            <a:headEnd/>
            <a:tailEnd/>
          </a:ln>
        </p:spPr>
      </p:pic>
      <p:sp>
        <p:nvSpPr>
          <p:cNvPr id="5" name="Rectangle 4"/>
          <p:cNvSpPr/>
          <p:nvPr/>
        </p:nvSpPr>
        <p:spPr>
          <a:xfrm>
            <a:off x="609600" y="6488668"/>
            <a:ext cx="1691682" cy="369332"/>
          </a:xfrm>
          <a:prstGeom prst="rect">
            <a:avLst/>
          </a:prstGeom>
        </p:spPr>
        <p:txBody>
          <a:bodyPr wrap="none">
            <a:spAutoFit/>
          </a:bodyPr>
          <a:lstStyle/>
          <a:p>
            <a:r>
              <a:rPr lang="en-US" i="1" dirty="0" smtClean="0"/>
              <a:t>RL = RS = </a:t>
            </a:r>
            <a:r>
              <a:rPr lang="en-US" b="1" i="1" dirty="0" smtClean="0"/>
              <a:t>8.2 k</a:t>
            </a:r>
            <a:r>
              <a:rPr lang="el-GR" b="1" i="1" dirty="0" smtClean="0"/>
              <a:t>Ω</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Q.4</a:t>
            </a:r>
            <a:r>
              <a:rPr lang="en-US" sz="1800" dirty="0" smtClean="0"/>
              <a:t>	In the following circuit, maximum power is to be transferred to the load R L . 	Determine the appropriate value for RL.</a:t>
            </a:r>
            <a:endParaRPr lang="en-US" sz="1800" dirty="0"/>
          </a:p>
        </p:txBody>
      </p:sp>
      <p:sp>
        <p:nvSpPr>
          <p:cNvPr id="3" name="Content Placeholder 2"/>
          <p:cNvSpPr>
            <a:spLocks noGrp="1"/>
          </p:cNvSpPr>
          <p:nvPr>
            <p:ph idx="1"/>
          </p:nvPr>
        </p:nvSpPr>
        <p:spPr/>
        <p:txBody>
          <a:bodyPr/>
          <a:lstStyle/>
          <a:p>
            <a:endParaRPr lang="en-US"/>
          </a:p>
        </p:txBody>
      </p:sp>
      <p:pic>
        <p:nvPicPr>
          <p:cNvPr id="8194" name="Picture 2"/>
          <p:cNvPicPr>
            <a:picLocks noChangeAspect="1" noChangeArrowheads="1"/>
          </p:cNvPicPr>
          <p:nvPr/>
        </p:nvPicPr>
        <p:blipFill>
          <a:blip r:embed="rId3" cstate="print"/>
          <a:srcRect/>
          <a:stretch>
            <a:fillRect/>
          </a:stretch>
        </p:blipFill>
        <p:spPr bwMode="auto">
          <a:xfrm>
            <a:off x="5705462" y="1066800"/>
            <a:ext cx="2813063" cy="1624013"/>
          </a:xfrm>
          <a:prstGeom prst="rect">
            <a:avLst/>
          </a:prstGeom>
          <a:noFill/>
          <a:ln w="9525">
            <a:noFill/>
            <a:miter lim="800000"/>
            <a:headEnd/>
            <a:tailEnd/>
          </a:ln>
        </p:spPr>
      </p:pic>
      <p:sp>
        <p:nvSpPr>
          <p:cNvPr id="5" name="Rectangle 4"/>
          <p:cNvSpPr/>
          <p:nvPr/>
        </p:nvSpPr>
        <p:spPr>
          <a:xfrm>
            <a:off x="609600" y="6488668"/>
            <a:ext cx="4095352" cy="369332"/>
          </a:xfrm>
          <a:prstGeom prst="rect">
            <a:avLst/>
          </a:prstGeom>
        </p:spPr>
        <p:txBody>
          <a:bodyPr wrap="none">
            <a:spAutoFit/>
          </a:bodyPr>
          <a:lstStyle/>
          <a:p>
            <a:r>
              <a:rPr lang="en-US" i="1" dirty="0" smtClean="0"/>
              <a:t>RL = RS =RTH= 4.7 </a:t>
            </a:r>
            <a:r>
              <a:rPr lang="el-GR" i="1" dirty="0" smtClean="0"/>
              <a:t>Ω + 1 Ω || 2 Ω = </a:t>
            </a:r>
            <a:r>
              <a:rPr lang="el-GR" b="1" i="1" dirty="0" smtClean="0"/>
              <a:t>6.37 Ω</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Q.5</a:t>
            </a:r>
            <a:r>
              <a:rPr lang="en-US" sz="1800" dirty="0" smtClean="0"/>
              <a:t>	In the following circuit, maximum power is to be transferred to the load R L . 	Determine the appropriate value for RL.</a:t>
            </a:r>
            <a:endParaRPr lang="en-US" sz="1800" dirty="0"/>
          </a:p>
        </p:txBody>
      </p:sp>
      <p:sp>
        <p:nvSpPr>
          <p:cNvPr id="3" name="Content Placeholder 2"/>
          <p:cNvSpPr>
            <a:spLocks noGrp="1"/>
          </p:cNvSpPr>
          <p:nvPr>
            <p:ph idx="1"/>
          </p:nvPr>
        </p:nvSpPr>
        <p:spPr/>
        <p:txBody>
          <a:bodyPr/>
          <a:lstStyle/>
          <a:p>
            <a:endParaRPr lang="en-US"/>
          </a:p>
        </p:txBody>
      </p:sp>
      <p:pic>
        <p:nvPicPr>
          <p:cNvPr id="9218" name="Picture 2"/>
          <p:cNvPicPr>
            <a:picLocks noChangeAspect="1" noChangeArrowheads="1"/>
          </p:cNvPicPr>
          <p:nvPr/>
        </p:nvPicPr>
        <p:blipFill>
          <a:blip r:embed="rId3" cstate="print"/>
          <a:srcRect/>
          <a:stretch>
            <a:fillRect/>
          </a:stretch>
        </p:blipFill>
        <p:spPr bwMode="auto">
          <a:xfrm>
            <a:off x="5703829" y="1066800"/>
            <a:ext cx="2767071" cy="1822450"/>
          </a:xfrm>
          <a:prstGeom prst="rect">
            <a:avLst/>
          </a:prstGeom>
          <a:noFill/>
          <a:ln w="9525">
            <a:noFill/>
            <a:miter lim="800000"/>
            <a:headEnd/>
            <a:tailEnd/>
          </a:ln>
        </p:spPr>
      </p:pic>
      <p:sp>
        <p:nvSpPr>
          <p:cNvPr id="5" name="Rectangle 4"/>
          <p:cNvSpPr/>
          <p:nvPr/>
        </p:nvSpPr>
        <p:spPr>
          <a:xfrm>
            <a:off x="1066800" y="6488668"/>
            <a:ext cx="3078279" cy="369332"/>
          </a:xfrm>
          <a:prstGeom prst="rect">
            <a:avLst/>
          </a:prstGeom>
        </p:spPr>
        <p:txBody>
          <a:bodyPr wrap="none">
            <a:spAutoFit/>
          </a:bodyPr>
          <a:lstStyle/>
          <a:p>
            <a:r>
              <a:rPr lang="en-US" i="1" dirty="0" smtClean="0"/>
              <a:t>RL = RS = 47 </a:t>
            </a:r>
            <a:r>
              <a:rPr lang="el-GR" i="1" dirty="0" smtClean="0"/>
              <a:t>Ω + 680 Ω = </a:t>
            </a:r>
            <a:r>
              <a:rPr lang="el-GR" b="1" i="1" dirty="0" smtClean="0"/>
              <a:t>727 Ω</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Q.6</a:t>
            </a:r>
            <a:r>
              <a:rPr lang="en-US" sz="1800" dirty="0" smtClean="0"/>
              <a:t>	Determine the value of RL for maximum power.</a:t>
            </a:r>
            <a:endParaRPr lang="en-US" sz="1800" dirty="0"/>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3" cstate="print"/>
          <a:srcRect/>
          <a:stretch>
            <a:fillRect/>
          </a:stretch>
        </p:blipFill>
        <p:spPr bwMode="auto">
          <a:xfrm>
            <a:off x="4687207" y="1143000"/>
            <a:ext cx="4178981" cy="1858963"/>
          </a:xfrm>
          <a:prstGeom prst="rect">
            <a:avLst/>
          </a:prstGeom>
          <a:noFill/>
          <a:ln w="9525">
            <a:noFill/>
            <a:miter lim="800000"/>
            <a:headEnd/>
            <a:tailEnd/>
          </a:ln>
        </p:spPr>
      </p:pic>
      <p:sp>
        <p:nvSpPr>
          <p:cNvPr id="5" name="Rectangle 4"/>
          <p:cNvSpPr/>
          <p:nvPr/>
        </p:nvSpPr>
        <p:spPr>
          <a:xfrm>
            <a:off x="0" y="6488668"/>
            <a:ext cx="9144000" cy="369332"/>
          </a:xfrm>
          <a:prstGeom prst="rect">
            <a:avLst/>
          </a:prstGeom>
        </p:spPr>
        <p:txBody>
          <a:bodyPr wrap="square">
            <a:spAutoFit/>
          </a:bodyPr>
          <a:lstStyle/>
          <a:p>
            <a:r>
              <a:rPr lang="el-GR" dirty="0" smtClean="0"/>
              <a:t>RS = 8.2 Ω + 2.94 Ω = 11.1 Ω</a:t>
            </a:r>
            <a:r>
              <a:rPr lang="en-US" dirty="0" smtClean="0"/>
              <a:t>, For maximum power transfer:  RL = RS = 11.1 </a:t>
            </a:r>
            <a:r>
              <a:rPr lang="el-GR" dirty="0" smtClean="0"/>
              <a:t>Ω</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Autofit/>
          </a:bodyPr>
          <a:lstStyle/>
          <a:p>
            <a:pPr algn="l"/>
            <a:r>
              <a:rPr lang="en-US" sz="1800" b="1" dirty="0" smtClean="0"/>
              <a:t>Q.7</a:t>
            </a:r>
            <a:r>
              <a:rPr lang="en-US" sz="1800" dirty="0" smtClean="0"/>
              <a:t>	What are the values of R4 and RTH when the maximum power is transferred 	from the thevenized source to the ladder network. (Solved on 2 slides)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3" cstate="print"/>
          <a:srcRect/>
          <a:stretch>
            <a:fillRect/>
          </a:stretch>
        </p:blipFill>
        <p:spPr bwMode="auto">
          <a:xfrm>
            <a:off x="3783906" y="1219200"/>
            <a:ext cx="5006082" cy="1731963"/>
          </a:xfrm>
          <a:prstGeom prst="rect">
            <a:avLst/>
          </a:prstGeom>
          <a:noFill/>
          <a:ln w="9525">
            <a:noFill/>
            <a:miter lim="800000"/>
            <a:headEnd/>
            <a:tailEnd/>
          </a:ln>
        </p:spPr>
      </p:pic>
      <p:sp>
        <p:nvSpPr>
          <p:cNvPr id="5" name="Rectangle 4"/>
          <p:cNvSpPr/>
          <p:nvPr/>
        </p:nvSpPr>
        <p:spPr>
          <a:xfrm>
            <a:off x="228600" y="6488668"/>
            <a:ext cx="6828857" cy="369332"/>
          </a:xfrm>
          <a:prstGeom prst="rect">
            <a:avLst/>
          </a:prstGeom>
        </p:spPr>
        <p:txBody>
          <a:bodyPr wrap="none">
            <a:spAutoFit/>
          </a:bodyPr>
          <a:lstStyle/>
          <a:p>
            <a:r>
              <a:rPr lang="en-US" dirty="0" smtClean="0"/>
              <a:t>RTH = RLADDER, VRTH = 24 V, RTH = 48 </a:t>
            </a:r>
            <a:r>
              <a:rPr lang="el-GR" dirty="0" smtClean="0"/>
              <a:t>Ω</a:t>
            </a:r>
            <a:r>
              <a:rPr lang="en-US" dirty="0" smtClean="0"/>
              <a:t>, RLADDER = 48 </a:t>
            </a:r>
            <a:r>
              <a:rPr lang="el-GR" dirty="0" smtClean="0"/>
              <a:t>Ω</a:t>
            </a:r>
            <a:r>
              <a:rPr lang="en-US" dirty="0" smtClean="0"/>
              <a:t>, R4=</a:t>
            </a:r>
            <a:r>
              <a:rPr lang="el-GR" dirty="0" smtClean="0"/>
              <a:t>160 Ω</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3962400" y="228600"/>
            <a:ext cx="5006082" cy="1731963"/>
          </a:xfrm>
          <a:prstGeom prst="rect">
            <a:avLst/>
          </a:prstGeom>
          <a:noFill/>
          <a:ln w="9525">
            <a:noFill/>
            <a:miter lim="800000"/>
            <a:headEnd/>
            <a:tailEnd/>
          </a:ln>
        </p:spPr>
      </p:pic>
      <p:sp>
        <p:nvSpPr>
          <p:cNvPr id="5" name="Rectangle 4"/>
          <p:cNvSpPr/>
          <p:nvPr/>
        </p:nvSpPr>
        <p:spPr>
          <a:xfrm>
            <a:off x="228600" y="6488668"/>
            <a:ext cx="6828857" cy="369332"/>
          </a:xfrm>
          <a:prstGeom prst="rect">
            <a:avLst/>
          </a:prstGeom>
        </p:spPr>
        <p:txBody>
          <a:bodyPr wrap="none">
            <a:spAutoFit/>
          </a:bodyPr>
          <a:lstStyle/>
          <a:p>
            <a:r>
              <a:rPr lang="en-US" dirty="0" smtClean="0"/>
              <a:t>RTH = RLADDER, VRTH = 24 V, RTH = 48 </a:t>
            </a:r>
            <a:r>
              <a:rPr lang="el-GR" dirty="0" smtClean="0"/>
              <a:t>Ω</a:t>
            </a:r>
            <a:r>
              <a:rPr lang="en-US" dirty="0" smtClean="0"/>
              <a:t>, RLADDER = 48 </a:t>
            </a:r>
            <a:r>
              <a:rPr lang="el-GR" dirty="0" smtClean="0"/>
              <a:t>Ω</a:t>
            </a:r>
            <a:r>
              <a:rPr lang="en-US" dirty="0" smtClean="0"/>
              <a:t>, R4=</a:t>
            </a:r>
            <a:r>
              <a:rPr lang="el-GR" dirty="0" smtClean="0"/>
              <a:t>160 Ω</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DELTA-TO-WYE (∆-TO-Y) AND WYE-TO-DELTA (Y-TO-∆) CONVERSIONS</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400" dirty="0" smtClean="0"/>
              <a:t>	Conversions between delta-type and wye-type circuit arrangements are useful in certain specialized three-terminal applications.  </a:t>
            </a:r>
            <a:endParaRPr lang="en-US" sz="2400" dirty="0"/>
          </a:p>
        </p:txBody>
      </p:sp>
      <p:pic>
        <p:nvPicPr>
          <p:cNvPr id="1026" name="Picture 2"/>
          <p:cNvPicPr>
            <a:picLocks noChangeAspect="1" noChangeArrowheads="1"/>
          </p:cNvPicPr>
          <p:nvPr/>
        </p:nvPicPr>
        <p:blipFill>
          <a:blip r:embed="rId2" cstate="print"/>
          <a:srcRect/>
          <a:stretch>
            <a:fillRect/>
          </a:stretch>
        </p:blipFill>
        <p:spPr bwMode="auto">
          <a:xfrm>
            <a:off x="2514600" y="2971800"/>
            <a:ext cx="4043661"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8229600" cy="1143000"/>
          </a:xfrm>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Deriving the Initial Equations</a:t>
            </a:r>
            <a:br>
              <a:rPr lang="en-US" sz="3600" b="1" dirty="0" smtClean="0">
                <a:solidFill>
                  <a:schemeClr val="tx2"/>
                </a:solidFill>
              </a:rPr>
            </a:br>
            <a:endParaRPr lang="en-US" sz="3600" b="1" dirty="0">
              <a:solidFill>
                <a:schemeClr val="tx2"/>
              </a:solidFill>
            </a:endParaRPr>
          </a:p>
        </p:txBody>
      </p:sp>
      <p:pic>
        <p:nvPicPr>
          <p:cNvPr id="2050" name="Picture 2"/>
          <p:cNvPicPr>
            <a:picLocks noChangeAspect="1" noChangeArrowheads="1"/>
          </p:cNvPicPr>
          <p:nvPr/>
        </p:nvPicPr>
        <p:blipFill>
          <a:blip r:embed="rId2" cstate="print"/>
          <a:srcRect/>
          <a:stretch>
            <a:fillRect/>
          </a:stretch>
        </p:blipFill>
        <p:spPr bwMode="auto">
          <a:xfrm>
            <a:off x="2438400" y="1196286"/>
            <a:ext cx="4343400" cy="2089840"/>
          </a:xfrm>
          <a:prstGeom prst="rect">
            <a:avLst/>
          </a:prstGeom>
          <a:noFill/>
          <a:ln w="9525">
            <a:noFill/>
            <a:miter lim="800000"/>
            <a:headEnd/>
            <a:tailEnd/>
          </a:ln>
        </p:spPr>
      </p:pic>
      <p:pic>
        <p:nvPicPr>
          <p:cNvPr id="15362" name="Picture 2"/>
          <p:cNvPicPr>
            <a:picLocks noChangeAspect="1" noChangeArrowheads="1"/>
          </p:cNvPicPr>
          <p:nvPr/>
        </p:nvPicPr>
        <p:blipFill>
          <a:blip r:embed="rId3" cstate="print"/>
          <a:srcRect/>
          <a:stretch>
            <a:fillRect/>
          </a:stretch>
        </p:blipFill>
        <p:spPr bwMode="auto">
          <a:xfrm>
            <a:off x="2438400" y="3276600"/>
            <a:ext cx="4343400" cy="248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0" y="0"/>
            <a:ext cx="4801980" cy="6858000"/>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5181600" y="3657600"/>
            <a:ext cx="3413760" cy="3200400"/>
          </a:xfrm>
          <a:prstGeom prst="rect">
            <a:avLst/>
          </a:prstGeom>
          <a:noFill/>
          <a:ln w="9525">
            <a:noFill/>
            <a:miter lim="800000"/>
            <a:headEnd/>
            <a:tailEnd/>
          </a:ln>
        </p:spPr>
      </p:pic>
      <p:sp>
        <p:nvSpPr>
          <p:cNvPr id="6" name="Rectangle 5"/>
          <p:cNvSpPr/>
          <p:nvPr/>
        </p:nvSpPr>
        <p:spPr>
          <a:xfrm>
            <a:off x="5943600" y="152400"/>
            <a:ext cx="2663293" cy="369332"/>
          </a:xfrm>
          <a:prstGeom prst="rect">
            <a:avLst/>
          </a:prstGeom>
        </p:spPr>
        <p:txBody>
          <a:bodyPr wrap="none">
            <a:spAutoFit/>
          </a:bodyPr>
          <a:lstStyle/>
          <a:p>
            <a:r>
              <a:rPr lang="en-US" b="1" dirty="0" smtClean="0"/>
              <a:t>Solving For R1, R2, and R3</a:t>
            </a:r>
            <a:endParaRPr lang="en-US" b="1" dirty="0"/>
          </a:p>
        </p:txBody>
      </p:sp>
      <p:pic>
        <p:nvPicPr>
          <p:cNvPr id="7" name="Picture 2"/>
          <p:cNvPicPr>
            <a:picLocks noChangeAspect="1" noChangeArrowheads="1"/>
          </p:cNvPicPr>
          <p:nvPr/>
        </p:nvPicPr>
        <p:blipFill>
          <a:blip r:embed="rId4" cstate="print"/>
          <a:srcRect/>
          <a:stretch>
            <a:fillRect/>
          </a:stretch>
        </p:blipFill>
        <p:spPr bwMode="auto">
          <a:xfrm>
            <a:off x="4800600" y="762000"/>
            <a:ext cx="4343400" cy="2487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p:cNvPicPr>
            <a:picLocks noChangeAspect="1" noChangeArrowheads="1"/>
          </p:cNvPicPr>
          <p:nvPr/>
        </p:nvPicPr>
        <p:blipFill>
          <a:blip r:embed="rId2" cstate="print"/>
          <a:srcRect/>
          <a:stretch>
            <a:fillRect/>
          </a:stretch>
        </p:blipFill>
        <p:spPr bwMode="auto">
          <a:xfrm>
            <a:off x="1" y="0"/>
            <a:ext cx="4724400" cy="6888834"/>
          </a:xfrm>
          <a:prstGeom prst="rect">
            <a:avLst/>
          </a:prstGeom>
          <a:noFill/>
          <a:ln w="9525">
            <a:noFill/>
            <a:miter lim="800000"/>
            <a:headEnd/>
            <a:tailEnd/>
          </a:ln>
        </p:spPr>
      </p:pic>
      <p:pic>
        <p:nvPicPr>
          <p:cNvPr id="17413" name="Picture 5"/>
          <p:cNvPicPr>
            <a:picLocks noChangeAspect="1" noChangeArrowheads="1"/>
          </p:cNvPicPr>
          <p:nvPr/>
        </p:nvPicPr>
        <p:blipFill>
          <a:blip r:embed="rId3" cstate="print"/>
          <a:srcRect/>
          <a:stretch>
            <a:fillRect/>
          </a:stretch>
        </p:blipFill>
        <p:spPr bwMode="auto">
          <a:xfrm>
            <a:off x="4724400" y="5876925"/>
            <a:ext cx="1849383" cy="981075"/>
          </a:xfrm>
          <a:prstGeom prst="rect">
            <a:avLst/>
          </a:prstGeom>
          <a:noFill/>
          <a:ln w="9525">
            <a:noFill/>
            <a:miter lim="800000"/>
            <a:headEnd/>
            <a:tailEnd/>
          </a:ln>
        </p:spPr>
      </p:pic>
      <p:sp>
        <p:nvSpPr>
          <p:cNvPr id="8" name="Rectangle 7"/>
          <p:cNvSpPr/>
          <p:nvPr/>
        </p:nvSpPr>
        <p:spPr>
          <a:xfrm>
            <a:off x="6019800" y="152400"/>
            <a:ext cx="2669000" cy="369332"/>
          </a:xfrm>
          <a:prstGeom prst="rect">
            <a:avLst/>
          </a:prstGeom>
        </p:spPr>
        <p:txBody>
          <a:bodyPr wrap="none">
            <a:spAutoFit/>
          </a:bodyPr>
          <a:lstStyle/>
          <a:p>
            <a:r>
              <a:rPr lang="en-US" b="1" dirty="0" smtClean="0"/>
              <a:t>Solving for RA, RB, and RC</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0" y="0"/>
            <a:ext cx="3981450" cy="6866883"/>
          </a:xfrm>
          <a:prstGeom prst="rect">
            <a:avLst/>
          </a:prstGeom>
          <a:noFill/>
          <a:ln w="9525">
            <a:noFill/>
            <a:miter lim="800000"/>
            <a:headEnd/>
            <a:tailEnd/>
          </a:ln>
        </p:spPr>
      </p:pic>
      <p:sp>
        <p:nvSpPr>
          <p:cNvPr id="5" name="Rectangle 4"/>
          <p:cNvSpPr/>
          <p:nvPr/>
        </p:nvSpPr>
        <p:spPr>
          <a:xfrm>
            <a:off x="4343400" y="2514600"/>
            <a:ext cx="4572000" cy="2862322"/>
          </a:xfrm>
          <a:prstGeom prst="rect">
            <a:avLst/>
          </a:prstGeom>
        </p:spPr>
        <p:txBody>
          <a:bodyPr wrap="square">
            <a:spAutoFit/>
          </a:bodyPr>
          <a:lstStyle/>
          <a:p>
            <a:pPr algn="just"/>
            <a:r>
              <a:rPr lang="en-US" sz="2000" dirty="0" smtClean="0">
                <a:solidFill>
                  <a:srgbClr val="FF0000"/>
                </a:solidFill>
              </a:rPr>
              <a:t>You don't really need to know these derivations, although understanding them will help you with your understanding of electronics in general. However, you should know the conversion formulas themselves, and be able to apply them when designing or analyzing electronic circuits.</a:t>
            </a:r>
          </a:p>
          <a:p>
            <a:pPr algn="just"/>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∆-to-Y Conversion</a:t>
            </a:r>
            <a:endParaRPr lang="en-US" sz="3600" dirty="0"/>
          </a:p>
        </p:txBody>
      </p:sp>
      <p:sp>
        <p:nvSpPr>
          <p:cNvPr id="3" name="Content Placeholder 2"/>
          <p:cNvSpPr>
            <a:spLocks noGrp="1"/>
          </p:cNvSpPr>
          <p:nvPr>
            <p:ph idx="1"/>
          </p:nvPr>
        </p:nvSpPr>
        <p:spPr/>
        <p:txBody>
          <a:bodyPr>
            <a:normAutofit/>
          </a:bodyPr>
          <a:lstStyle/>
          <a:p>
            <a:pPr algn="just">
              <a:buNone/>
            </a:pPr>
            <a:r>
              <a:rPr lang="en-US" sz="2400" dirty="0" smtClean="0"/>
              <a:t>	Each resistor in the wye is equal to the product of the resistors in two adjacent delta branches, divided by the sum of all three delta resistors. </a:t>
            </a:r>
          </a:p>
          <a:p>
            <a:pPr algn="just"/>
            <a:endParaRPr lang="en-US" sz="2400" dirty="0"/>
          </a:p>
        </p:txBody>
      </p:sp>
      <p:pic>
        <p:nvPicPr>
          <p:cNvPr id="1026" name="Picture 2"/>
          <p:cNvPicPr>
            <a:picLocks noChangeAspect="1" noChangeArrowheads="1"/>
          </p:cNvPicPr>
          <p:nvPr/>
        </p:nvPicPr>
        <p:blipFill>
          <a:blip r:embed="rId2" cstate="print"/>
          <a:srcRect/>
          <a:stretch>
            <a:fillRect/>
          </a:stretch>
        </p:blipFill>
        <p:spPr bwMode="auto">
          <a:xfrm>
            <a:off x="5867400" y="3124200"/>
            <a:ext cx="2054225" cy="1996183"/>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600200" y="2819401"/>
            <a:ext cx="2258003" cy="782040"/>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1658832" y="3900055"/>
            <a:ext cx="2139070" cy="746125"/>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1639193" y="4953000"/>
            <a:ext cx="212309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Y-to-∆ Conversion</a:t>
            </a:r>
            <a:endParaRPr lang="en-US" sz="3600" dirty="0"/>
          </a:p>
        </p:txBody>
      </p:sp>
      <p:pic>
        <p:nvPicPr>
          <p:cNvPr id="2050" name="Picture 2"/>
          <p:cNvPicPr>
            <a:picLocks noChangeAspect="1" noChangeArrowheads="1"/>
          </p:cNvPicPr>
          <p:nvPr/>
        </p:nvPicPr>
        <p:blipFill>
          <a:blip r:embed="rId2" cstate="print"/>
          <a:srcRect/>
          <a:stretch>
            <a:fillRect/>
          </a:stretch>
        </p:blipFill>
        <p:spPr bwMode="auto">
          <a:xfrm>
            <a:off x="1447800" y="2821012"/>
            <a:ext cx="2603500" cy="684188"/>
          </a:xfrm>
          <a:prstGeom prst="rect">
            <a:avLst/>
          </a:prstGeom>
          <a:noFill/>
          <a:ln w="9525">
            <a:noFill/>
            <a:miter lim="800000"/>
            <a:headEnd/>
            <a:tailEnd/>
          </a:ln>
        </p:spPr>
      </p:pic>
      <p:pic>
        <p:nvPicPr>
          <p:cNvPr id="2051" name="Picture 3"/>
          <p:cNvPicPr>
            <a:picLocks noGrp="1" noChangeAspect="1" noChangeArrowheads="1"/>
          </p:cNvPicPr>
          <p:nvPr>
            <p:ph idx="1"/>
          </p:nvPr>
        </p:nvPicPr>
        <p:blipFill>
          <a:blip r:embed="rId3" cstate="print"/>
          <a:srcRect/>
          <a:stretch>
            <a:fillRect/>
          </a:stretch>
        </p:blipFill>
        <p:spPr bwMode="auto">
          <a:xfrm>
            <a:off x="1502661" y="3886199"/>
            <a:ext cx="2459739" cy="685801"/>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1524000" y="4949825"/>
            <a:ext cx="2413788" cy="688975"/>
          </a:xfrm>
          <a:prstGeom prst="rect">
            <a:avLst/>
          </a:prstGeom>
          <a:noFill/>
          <a:ln w="9525">
            <a:noFill/>
            <a:miter lim="800000"/>
            <a:headEnd/>
            <a:tailEnd/>
          </a:ln>
        </p:spPr>
      </p:pic>
      <p:sp>
        <p:nvSpPr>
          <p:cNvPr id="8" name="Rectangle 7"/>
          <p:cNvSpPr/>
          <p:nvPr/>
        </p:nvSpPr>
        <p:spPr>
          <a:xfrm>
            <a:off x="838200" y="1295400"/>
            <a:ext cx="7696200" cy="1200329"/>
          </a:xfrm>
          <a:prstGeom prst="rect">
            <a:avLst/>
          </a:prstGeom>
        </p:spPr>
        <p:txBody>
          <a:bodyPr wrap="square">
            <a:spAutoFit/>
          </a:bodyPr>
          <a:lstStyle/>
          <a:p>
            <a:pPr algn="just"/>
            <a:r>
              <a:rPr lang="en-US" sz="2400" dirty="0" smtClean="0"/>
              <a:t>Each resistor in the delta is equal to the sum of all possible products of wye resistors taken two at a time, divided by the opposite wye resistor. </a:t>
            </a:r>
            <a:endParaRPr lang="en-US" sz="2400" dirty="0"/>
          </a:p>
        </p:txBody>
      </p:sp>
      <p:pic>
        <p:nvPicPr>
          <p:cNvPr id="10" name="Picture 2"/>
          <p:cNvPicPr>
            <a:picLocks noChangeAspect="1" noChangeArrowheads="1"/>
          </p:cNvPicPr>
          <p:nvPr/>
        </p:nvPicPr>
        <p:blipFill>
          <a:blip r:embed="rId5" cstate="print"/>
          <a:srcRect/>
          <a:stretch>
            <a:fillRect/>
          </a:stretch>
        </p:blipFill>
        <p:spPr bwMode="auto">
          <a:xfrm>
            <a:off x="5867400" y="3124200"/>
            <a:ext cx="2054225" cy="19961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Application of ∆-to-Y Conversion to a Bridge Circuit</a:t>
            </a:r>
            <a:endParaRPr lang="en-US" sz="3600" b="1" dirty="0">
              <a:solidFill>
                <a:schemeClr val="tx2"/>
              </a:solidFill>
            </a:endParaRPr>
          </a:p>
        </p:txBody>
      </p:sp>
      <p:sp>
        <p:nvSpPr>
          <p:cNvPr id="3" name="Content Placeholder 2"/>
          <p:cNvSpPr>
            <a:spLocks noGrp="1"/>
          </p:cNvSpPr>
          <p:nvPr>
            <p:ph idx="1"/>
          </p:nvPr>
        </p:nvSpPr>
        <p:spPr/>
        <p:txBody>
          <a:bodyPr/>
          <a:lstStyle/>
          <a:p>
            <a:pPr>
              <a:buNone/>
            </a:pPr>
            <a:endParaRPr lang="en-US" dirty="0"/>
          </a:p>
        </p:txBody>
      </p:sp>
      <p:pic>
        <p:nvPicPr>
          <p:cNvPr id="13314" name="Picture 2"/>
          <p:cNvPicPr>
            <a:picLocks noChangeAspect="1" noChangeArrowheads="1"/>
          </p:cNvPicPr>
          <p:nvPr/>
        </p:nvPicPr>
        <p:blipFill>
          <a:blip r:embed="rId2" cstate="print"/>
          <a:srcRect/>
          <a:stretch>
            <a:fillRect/>
          </a:stretch>
        </p:blipFill>
        <p:spPr bwMode="auto">
          <a:xfrm>
            <a:off x="730673" y="2133600"/>
            <a:ext cx="7651327" cy="3621878"/>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2" cstate="print"/>
          <a:srcRect/>
          <a:stretch>
            <a:fillRect/>
          </a:stretch>
        </p:blipFill>
        <p:spPr bwMode="auto">
          <a:xfrm>
            <a:off x="6248400" y="380424"/>
            <a:ext cx="2286000" cy="3145414"/>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6248400" y="380424"/>
            <a:ext cx="2286000" cy="3145414"/>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Q.1</a:t>
            </a:r>
            <a:r>
              <a:rPr lang="en-US" sz="1800" dirty="0" smtClean="0"/>
              <a:t>	Find all currents in the circuit of following Figure. </a:t>
            </a:r>
            <a:endParaRPr lang="en-US" sz="1800"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2" cstate="print"/>
          <a:srcRect/>
          <a:stretch>
            <a:fillRect/>
          </a:stretch>
        </p:blipFill>
        <p:spPr bwMode="auto">
          <a:xfrm>
            <a:off x="5850376" y="1143000"/>
            <a:ext cx="3049149" cy="2386013"/>
          </a:xfrm>
          <a:prstGeom prst="rect">
            <a:avLst/>
          </a:prstGeom>
          <a:noFill/>
          <a:ln w="9525">
            <a:noFill/>
            <a:miter lim="800000"/>
            <a:headEnd/>
            <a:tailEnd/>
          </a:ln>
        </p:spPr>
      </p:pic>
      <p:pic>
        <p:nvPicPr>
          <p:cNvPr id="12291" name="Picture 3"/>
          <p:cNvPicPr>
            <a:picLocks noChangeAspect="1" noChangeArrowheads="1"/>
          </p:cNvPicPr>
          <p:nvPr/>
        </p:nvPicPr>
        <p:blipFill>
          <a:blip r:embed="rId3" cstate="print"/>
          <a:srcRect/>
          <a:stretch>
            <a:fillRect/>
          </a:stretch>
        </p:blipFill>
        <p:spPr bwMode="auto">
          <a:xfrm>
            <a:off x="5867400" y="3450925"/>
            <a:ext cx="2819401" cy="2659813"/>
          </a:xfrm>
          <a:prstGeom prst="rect">
            <a:avLst/>
          </a:prstGeom>
          <a:noFill/>
          <a:ln w="9525">
            <a:noFill/>
            <a:miter lim="800000"/>
            <a:headEnd/>
            <a:tailEnd/>
          </a:ln>
        </p:spPr>
      </p:pic>
      <p:sp>
        <p:nvSpPr>
          <p:cNvPr id="6" name="Rectangle 5"/>
          <p:cNvSpPr/>
          <p:nvPr/>
        </p:nvSpPr>
        <p:spPr>
          <a:xfrm>
            <a:off x="0" y="6172200"/>
            <a:ext cx="8939948" cy="923330"/>
          </a:xfrm>
          <a:prstGeom prst="rect">
            <a:avLst/>
          </a:prstGeom>
        </p:spPr>
        <p:txBody>
          <a:bodyPr wrap="none">
            <a:spAutoFit/>
          </a:bodyPr>
          <a:lstStyle/>
          <a:p>
            <a:r>
              <a:rPr lang="en-US" dirty="0" smtClean="0"/>
              <a:t>RT=14.3 k</a:t>
            </a:r>
            <a:r>
              <a:rPr lang="el-GR" dirty="0" smtClean="0"/>
              <a:t>Ω</a:t>
            </a:r>
            <a:r>
              <a:rPr lang="en-US" dirty="0" smtClean="0"/>
              <a:t>, IT=9.5 mA, IR1 = IRY1=6.94 mA, </a:t>
            </a:r>
            <a:r>
              <a:rPr lang="it-IT" dirty="0" smtClean="0"/>
              <a:t>IR2 = IRY2 = 2.56 mA, </a:t>
            </a:r>
            <a:r>
              <a:rPr lang="pt-BR" i="1" dirty="0" smtClean="0"/>
              <a:t>VB = VA − IR1.R1 =</a:t>
            </a:r>
            <a:r>
              <a:rPr lang="it-IT" dirty="0" smtClean="0"/>
              <a:t>66.6 V,</a:t>
            </a:r>
          </a:p>
          <a:p>
            <a:r>
              <a:rPr lang="it-IT" dirty="0" smtClean="0"/>
              <a:t> VC=36.16 V, </a:t>
            </a:r>
            <a:r>
              <a:rPr lang="pt-BR" dirty="0" smtClean="0"/>
              <a:t>IR4 =5.55 mA, IR5 =3.97 mA, IR3=1.38 mA</a:t>
            </a:r>
            <a:endParaRPr lang="it-IT" dirty="0" smtClean="0"/>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2" cstate="print"/>
          <a:srcRect/>
          <a:stretch>
            <a:fillRect/>
          </a:stretch>
        </p:blipFill>
        <p:spPr bwMode="auto">
          <a:xfrm>
            <a:off x="5850376" y="1143000"/>
            <a:ext cx="3049149" cy="2386013"/>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6019800" y="3594699"/>
            <a:ext cx="2667001" cy="2516039"/>
          </a:xfrm>
          <a:prstGeom prst="rect">
            <a:avLst/>
          </a:prstGeom>
          <a:noFill/>
          <a:ln w="9525">
            <a:noFill/>
            <a:miter lim="800000"/>
            <a:headEnd/>
            <a:tailEnd/>
          </a:ln>
        </p:spPr>
      </p:pic>
      <p:sp>
        <p:nvSpPr>
          <p:cNvPr id="6" name="Rectangle 5"/>
          <p:cNvSpPr/>
          <p:nvPr/>
        </p:nvSpPr>
        <p:spPr>
          <a:xfrm>
            <a:off x="0" y="6172200"/>
            <a:ext cx="8538748" cy="923330"/>
          </a:xfrm>
          <a:prstGeom prst="rect">
            <a:avLst/>
          </a:prstGeom>
        </p:spPr>
        <p:txBody>
          <a:bodyPr wrap="none">
            <a:spAutoFit/>
          </a:bodyPr>
          <a:lstStyle/>
          <a:p>
            <a:r>
              <a:rPr lang="en-US" dirty="0" smtClean="0"/>
              <a:t>RT=14.3 k</a:t>
            </a:r>
            <a:r>
              <a:rPr lang="el-GR" dirty="0" smtClean="0"/>
              <a:t>Ω</a:t>
            </a:r>
            <a:r>
              <a:rPr lang="en-US" dirty="0" smtClean="0"/>
              <a:t>, IT=9.5 mA, IR1 = IRY1=6.94 mA, </a:t>
            </a:r>
            <a:r>
              <a:rPr lang="it-IT" dirty="0" smtClean="0"/>
              <a:t>IR2 = IRY2 = 2.56 mA, VB=66.6 V, VC=36.16 V</a:t>
            </a:r>
          </a:p>
          <a:p>
            <a:r>
              <a:rPr lang="pt-BR" dirty="0" smtClean="0"/>
              <a:t>IR4 =5.55 mA, IR5 =3.97 mA, IR3=1.38 mA</a:t>
            </a:r>
            <a:endParaRPr lang="it-IT"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6172200"/>
            <a:ext cx="9161611" cy="923330"/>
          </a:xfrm>
          <a:prstGeom prst="rect">
            <a:avLst/>
          </a:prstGeom>
        </p:spPr>
        <p:txBody>
          <a:bodyPr wrap="none">
            <a:spAutoFit/>
          </a:bodyPr>
          <a:lstStyle/>
          <a:p>
            <a:r>
              <a:rPr lang="en-US" dirty="0" smtClean="0"/>
              <a:t>RT=14.3 k</a:t>
            </a:r>
            <a:r>
              <a:rPr lang="el-GR" dirty="0" smtClean="0"/>
              <a:t>Ω</a:t>
            </a:r>
            <a:r>
              <a:rPr lang="en-US" dirty="0" smtClean="0"/>
              <a:t>, IT=9.5 mA, IR1 = IRY1=6.94 mA, </a:t>
            </a:r>
            <a:r>
              <a:rPr lang="it-IT" dirty="0" smtClean="0"/>
              <a:t>IR2 = IRY2 = 2.56 mA, VB=66.6 V, VC=36.16 V</a:t>
            </a:r>
          </a:p>
          <a:p>
            <a:r>
              <a:rPr lang="pt-BR" dirty="0" smtClean="0"/>
              <a:t>IR4 =5.55 mA, IR5 =3.97 mA, IR3=1.38 mA                                                                                          </a:t>
            </a:r>
            <a:r>
              <a:rPr lang="pt-BR" dirty="0" smtClean="0">
                <a:solidFill>
                  <a:srgbClr val="FF0000"/>
                </a:solidFill>
              </a:rPr>
              <a:t>End</a:t>
            </a:r>
            <a:endParaRPr lang="it-IT" dirty="0" smtClean="0">
              <a:solidFill>
                <a:srgbClr val="FF0000"/>
              </a:solidFill>
            </a:endParaRPr>
          </a:p>
          <a:p>
            <a:endParaRPr lang="en-US" dirty="0"/>
          </a:p>
        </p:txBody>
      </p:sp>
      <p:pic>
        <p:nvPicPr>
          <p:cNvPr id="5" name="Picture 2"/>
          <p:cNvPicPr>
            <a:picLocks noChangeAspect="1" noChangeArrowheads="1"/>
          </p:cNvPicPr>
          <p:nvPr/>
        </p:nvPicPr>
        <p:blipFill>
          <a:blip r:embed="rId2" cstate="print"/>
          <a:srcRect/>
          <a:stretch>
            <a:fillRect/>
          </a:stretch>
        </p:blipFill>
        <p:spPr bwMode="auto">
          <a:xfrm>
            <a:off x="5850376" y="1143000"/>
            <a:ext cx="3049149" cy="2386013"/>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6019800" y="3594699"/>
            <a:ext cx="2667001" cy="25160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729</Words>
  <Application>Microsoft Office PowerPoint</Application>
  <PresentationFormat>On-screen Show (4:3)</PresentationFormat>
  <Paragraphs>61</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Q.2 Using Norton's theorem, find the current through the load resistor RL.  (Solved on 2 slides) </vt:lpstr>
      <vt:lpstr>Slide 3</vt:lpstr>
      <vt:lpstr>Q.3 Using Norton's theorem, find the voltage across R5 in the following Figure.  (Solved on 3 slides)</vt:lpstr>
      <vt:lpstr>Slide 5</vt:lpstr>
      <vt:lpstr>Slide 6</vt:lpstr>
      <vt:lpstr>Q.4 Reduce the circuit between terminals A and B in the following Figure to its  Norton equivalent. (Solved on 2 slides)</vt:lpstr>
      <vt:lpstr>Slide 8</vt:lpstr>
      <vt:lpstr>MAXIMUM POWER TRANSFER THEOREM</vt:lpstr>
      <vt:lpstr>Q.1 The source in the following Figure has an internal source resistance of 75Ω.  Determine the load power for each of the following values of load resistance:   (a) 0 Ω (b) 25 Ω (c) 50 Ω (d) 75 Ω (e) 100 D (f) 125 Ω   Draw a graph showing the load power versus the load resistance. (Solved on  2 slides)</vt:lpstr>
      <vt:lpstr>Slide 11</vt:lpstr>
      <vt:lpstr>Q.2 In the following circuit, maximum power is to be transferred to the load R L .  Determine the appropriate value for RL.</vt:lpstr>
      <vt:lpstr>Q.3 In the following circuit, maximum power is to be transferred to the load R L .  Determine the appropriate value for RL.</vt:lpstr>
      <vt:lpstr>Q.4 In the following circuit, maximum power is to be transferred to the load R L .  Determine the appropriate value for RL.</vt:lpstr>
      <vt:lpstr>Q.5 In the following circuit, maximum power is to be transferred to the load R L .  Determine the appropriate value for RL.</vt:lpstr>
      <vt:lpstr>Q.6 Determine the value of RL for maximum power.</vt:lpstr>
      <vt:lpstr>Q.7 What are the values of R4 and RTH when the maximum power is transferred  from the thevenized source to the ladder network. (Solved on 2 slides)  </vt:lpstr>
      <vt:lpstr>Slide 18</vt:lpstr>
      <vt:lpstr>DELTA-TO-WYE (∆-TO-Y) AND WYE-TO-DELTA (Y-TO-∆) CONVERSIONS</vt:lpstr>
      <vt:lpstr> Deriving the Initial Equations </vt:lpstr>
      <vt:lpstr>Slide 21</vt:lpstr>
      <vt:lpstr>Slide 22</vt:lpstr>
      <vt:lpstr>Slide 23</vt:lpstr>
      <vt:lpstr>∆-to-Y Conversion</vt:lpstr>
      <vt:lpstr>Y-to-∆ Conversion</vt:lpstr>
      <vt:lpstr>Application of ∆-to-Y Conversion to a Bridge Circuit</vt:lpstr>
      <vt:lpstr>Slide 27</vt:lpstr>
      <vt:lpstr>Slide 28</vt:lpstr>
      <vt:lpstr>Q.1 Find all currents in the circuit of following Figure. </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Q.2 Using Norton's theorem, find the current through the load resistor RL.  (Solved on 2 slides)</dc:title>
  <dc:creator>stda_lp</dc:creator>
  <cp:lastModifiedBy>NTS</cp:lastModifiedBy>
  <cp:revision>10</cp:revision>
  <dcterms:created xsi:type="dcterms:W3CDTF">2006-08-16T00:00:00Z</dcterms:created>
  <dcterms:modified xsi:type="dcterms:W3CDTF">2012-07-23T09:39:50Z</dcterms:modified>
</cp:coreProperties>
</file>