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32: Revision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1</a:t>
            </a:r>
            <a:r>
              <a:rPr lang="en-US" dirty="0" smtClean="0"/>
              <a:t>: </a:t>
            </a:r>
            <a:r>
              <a:rPr lang="en-US" dirty="0" smtClean="0"/>
              <a:t>Introduction to Managerial Economics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  <a:defRPr/>
            </a:pPr>
            <a:r>
              <a:rPr lang="en-US" dirty="0" smtClean="0"/>
              <a:t>The study of how to direct scarce resources in the way that most efficiently achieves a managerial goal.</a:t>
            </a:r>
          </a:p>
          <a:p>
            <a:pPr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2: </a:t>
            </a:r>
            <a:r>
              <a:rPr lang="en-US" dirty="0" smtClean="0"/>
              <a:t>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Demand function</a:t>
            </a:r>
          </a:p>
          <a:p>
            <a:pPr lvl="1">
              <a:defRPr/>
            </a:pPr>
            <a:r>
              <a:rPr lang="en-US" dirty="0" smtClean="0"/>
              <a:t>Quantity demand as a function of the independent variables that influence the quantity demanded</a:t>
            </a:r>
          </a:p>
          <a:p>
            <a:pPr>
              <a:defRPr/>
            </a:pPr>
            <a:r>
              <a:rPr lang="en-US" dirty="0" smtClean="0"/>
              <a:t>Direct demand</a:t>
            </a:r>
          </a:p>
          <a:p>
            <a:pPr lvl="1">
              <a:defRPr/>
            </a:pPr>
            <a:r>
              <a:rPr lang="en-US" dirty="0" smtClean="0"/>
              <a:t>The direct relationship between the quantity demanded and price (other independent variables held constant)</a:t>
            </a:r>
          </a:p>
          <a:p>
            <a:pPr>
              <a:defRPr/>
            </a:pPr>
            <a:r>
              <a:rPr lang="en-US" dirty="0" smtClean="0"/>
              <a:t>Inverse demand</a:t>
            </a:r>
          </a:p>
          <a:p>
            <a:pPr lvl="1">
              <a:defRPr/>
            </a:pPr>
            <a:r>
              <a:rPr lang="en-US" dirty="0" smtClean="0"/>
              <a:t>The direct relationship between price and quantity demanded</a:t>
            </a:r>
          </a:p>
          <a:p>
            <a:pPr>
              <a:defRPr/>
            </a:pPr>
            <a:r>
              <a:rPr lang="en-US" dirty="0" smtClean="0"/>
              <a:t>Demand curve</a:t>
            </a:r>
          </a:p>
          <a:p>
            <a:pPr lvl="1">
              <a:defRPr/>
            </a:pPr>
            <a:r>
              <a:rPr lang="en-US" dirty="0" smtClean="0"/>
              <a:t>A graphical presentation of inverse demand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Demand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Six variables that influence </a:t>
            </a:r>
            <a:r>
              <a:rPr lang="en-US" b="1" i="1" dirty="0" err="1" smtClean="0">
                <a:latin typeface="Times New Roman" pitchFamily="18" charset="0"/>
              </a:rPr>
              <a:t>Q</a:t>
            </a:r>
            <a:r>
              <a:rPr lang="en-US" b="1" i="1" baseline="-25000" dirty="0" err="1" smtClean="0">
                <a:latin typeface="Times New Roman" pitchFamily="18" charset="0"/>
              </a:rPr>
              <a:t>d</a:t>
            </a:r>
            <a:endParaRPr lang="en-US" b="1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Price of good or service </a:t>
            </a:r>
            <a:r>
              <a:rPr lang="en-US" sz="3200" i="1" dirty="0" smtClean="0">
                <a:latin typeface="Times New Roman" pitchFamily="18" charset="0"/>
              </a:rPr>
              <a:t>(</a:t>
            </a:r>
            <a:r>
              <a:rPr lang="en-US" sz="3200" b="1" i="1" dirty="0" smtClean="0">
                <a:latin typeface="Times New Roman" pitchFamily="18" charset="0"/>
              </a:rPr>
              <a:t>P</a:t>
            </a:r>
            <a:r>
              <a:rPr lang="en-US" sz="3200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Incomes of consumers </a:t>
            </a:r>
            <a:r>
              <a:rPr lang="en-US" sz="3200" i="1" dirty="0" smtClean="0">
                <a:latin typeface="Times New Roman" pitchFamily="18" charset="0"/>
              </a:rPr>
              <a:t>(</a:t>
            </a:r>
            <a:r>
              <a:rPr lang="en-US" sz="3200" b="1" i="1" dirty="0" smtClean="0">
                <a:latin typeface="Times New Roman" pitchFamily="18" charset="0"/>
              </a:rPr>
              <a:t>M</a:t>
            </a:r>
            <a:r>
              <a:rPr lang="en-US" sz="3200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Prices of related goods &amp; services </a:t>
            </a:r>
            <a:r>
              <a:rPr lang="en-US" sz="3200" i="1" dirty="0" smtClean="0">
                <a:latin typeface="Times New Roman" pitchFamily="18" charset="0"/>
              </a:rPr>
              <a:t>(</a:t>
            </a:r>
            <a:r>
              <a:rPr lang="en-US" sz="3200" b="1" i="1" dirty="0" smtClean="0">
                <a:latin typeface="Times New Roman" pitchFamily="18" charset="0"/>
              </a:rPr>
              <a:t>P</a:t>
            </a:r>
            <a:r>
              <a:rPr lang="en-US" sz="3200" b="1" i="1" baseline="-25000" dirty="0" smtClean="0">
                <a:latin typeface="Times New Roman" pitchFamily="18" charset="0"/>
              </a:rPr>
              <a:t>R</a:t>
            </a:r>
            <a:r>
              <a:rPr lang="en-US" sz="3200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Taste patterns of consumers </a:t>
            </a:r>
            <a:r>
              <a:rPr lang="en-US" sz="3200" i="1" dirty="0" smtClean="0">
                <a:latin typeface="Times New Roman" pitchFamily="18" charset="0"/>
              </a:rPr>
              <a:t>(</a:t>
            </a:r>
            <a:r>
              <a:rPr lang="en-US" sz="3200" dirty="0" smtClean="0">
                <a:latin typeface="Script MT Bold" pitchFamily="66" charset="0"/>
              </a:rPr>
              <a:t>T</a:t>
            </a:r>
            <a:r>
              <a:rPr lang="en-US" sz="3200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Expected future price of product </a:t>
            </a:r>
            <a:r>
              <a:rPr lang="en-US" sz="3200" i="1" dirty="0" smtClean="0"/>
              <a:t>(</a:t>
            </a:r>
            <a:r>
              <a:rPr lang="en-US" sz="3200" b="1" i="1" dirty="0" err="1" smtClean="0"/>
              <a:t>P</a:t>
            </a:r>
            <a:r>
              <a:rPr lang="en-US" sz="3200" b="1" i="1" baseline="-25000" dirty="0" err="1" smtClean="0"/>
              <a:t>e</a:t>
            </a:r>
            <a:r>
              <a:rPr lang="en-US" sz="3200" i="1" dirty="0" smtClean="0"/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Number of consumers in market </a:t>
            </a:r>
            <a:r>
              <a:rPr lang="en-US" sz="3200" i="1" dirty="0" smtClean="0"/>
              <a:t>(</a:t>
            </a:r>
            <a:r>
              <a:rPr lang="en-US" sz="3200" b="1" i="1" dirty="0" smtClean="0"/>
              <a:t>N</a:t>
            </a:r>
            <a:r>
              <a:rPr lang="en-US" sz="3200" i="1" dirty="0" smtClean="0"/>
              <a:t>)</a:t>
            </a:r>
            <a:r>
              <a:rPr lang="en-US" dirty="0" smtClean="0">
                <a:latin typeface="Arial" charset="0"/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en-US" dirty="0" smtClean="0">
                <a:latin typeface="Arial" charset="0"/>
              </a:rPr>
              <a:t>General demand function</a:t>
            </a:r>
          </a:p>
          <a:p>
            <a:pPr marL="800100" lvl="1" indent="-342900">
              <a:buClr>
                <a:srgbClr val="AC5E08"/>
              </a:buClr>
              <a:buNone/>
              <a:defRPr/>
            </a:pPr>
            <a:r>
              <a:rPr lang="en-US" sz="3400" b="1" dirty="0" smtClean="0">
                <a:latin typeface="Arial" charset="0"/>
              </a:rPr>
              <a:t>        </a:t>
            </a:r>
            <a:r>
              <a:rPr lang="en-US" sz="3400" b="1" i="1" dirty="0" err="1" smtClean="0">
                <a:cs typeface="Times New Roman" pitchFamily="18" charset="0"/>
              </a:rPr>
              <a:t>Q</a:t>
            </a:r>
            <a:r>
              <a:rPr lang="en-US" sz="3400" b="1" i="1" baseline="-25000" dirty="0" err="1" smtClean="0">
                <a:cs typeface="Times New Roman" pitchFamily="18" charset="0"/>
              </a:rPr>
              <a:t>d</a:t>
            </a:r>
            <a:r>
              <a:rPr lang="en-US" sz="3400" b="1" i="1" dirty="0" smtClean="0">
                <a:cs typeface="Times New Roman" pitchFamily="18" charset="0"/>
              </a:rPr>
              <a:t> = f(P, M, P</a:t>
            </a:r>
            <a:r>
              <a:rPr lang="en-US" sz="3400" b="1" i="1" baseline="-25000" dirty="0" smtClean="0">
                <a:cs typeface="Times New Roman" pitchFamily="18" charset="0"/>
              </a:rPr>
              <a:t>R</a:t>
            </a:r>
            <a:r>
              <a:rPr lang="en-US" sz="3400" b="1" i="1" dirty="0" smtClean="0">
                <a:cs typeface="Times New Roman" pitchFamily="18" charset="0"/>
              </a:rPr>
              <a:t>, </a:t>
            </a:r>
            <a:r>
              <a:rPr lang="en-US" sz="3400" b="1" dirty="0" smtClean="0">
                <a:latin typeface="Script MT Bold" pitchFamily="66" charset="0"/>
              </a:rPr>
              <a:t>T</a:t>
            </a:r>
            <a:r>
              <a:rPr lang="en-US" sz="3400" b="1" i="1" dirty="0" smtClean="0">
                <a:cs typeface="Times New Roman" pitchFamily="18" charset="0"/>
              </a:rPr>
              <a:t>, </a:t>
            </a:r>
            <a:r>
              <a:rPr lang="en-US" sz="3400" b="1" i="1" dirty="0" err="1" smtClean="0">
                <a:cs typeface="Times New Roman" pitchFamily="18" charset="0"/>
              </a:rPr>
              <a:t>P</a:t>
            </a:r>
            <a:r>
              <a:rPr lang="en-US" sz="3400" b="1" i="1" baseline="-25000" dirty="0" err="1" smtClean="0">
                <a:cs typeface="Times New Roman" pitchFamily="18" charset="0"/>
              </a:rPr>
              <a:t>e</a:t>
            </a:r>
            <a:r>
              <a:rPr lang="en-US" sz="3400" b="1" i="1" baseline="-25000" dirty="0" smtClean="0">
                <a:cs typeface="Times New Roman" pitchFamily="18" charset="0"/>
              </a:rPr>
              <a:t> </a:t>
            </a:r>
            <a:r>
              <a:rPr lang="en-US" sz="3400" b="1" i="1" dirty="0" smtClean="0">
                <a:cs typeface="Times New Roman" pitchFamily="18" charset="0"/>
              </a:rPr>
              <a:t>, N)</a:t>
            </a:r>
            <a:endParaRPr lang="en-US" sz="3000" i="1" dirty="0" smtClean="0">
              <a:cs typeface="Times New Roman" pitchFamily="18" charset="0"/>
            </a:endParaRPr>
          </a:p>
          <a:p>
            <a:pPr lvl="1">
              <a:buFontTx/>
              <a:buChar char="•"/>
              <a:defRPr/>
            </a:pPr>
            <a:endParaRPr lang="en-US" sz="3000" dirty="0" smtClean="0">
              <a:latin typeface="Comic Sans MS" pitchFamily="66" charset="0"/>
            </a:endParaRPr>
          </a:p>
          <a:p>
            <a:pPr lvl="1">
              <a:lnSpc>
                <a:spcPct val="80000"/>
              </a:lnSpc>
              <a:buFontTx/>
              <a:buChar char="•"/>
              <a:defRPr/>
            </a:pPr>
            <a:endParaRPr lang="en-US" sz="3000" dirty="0" smtClean="0">
              <a:latin typeface="Comic Sans MS" pitchFamily="66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3: </a:t>
            </a:r>
            <a:r>
              <a:rPr lang="en-US" dirty="0" smtClean="0"/>
              <a:t>Supply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Quantity supplied (</a:t>
            </a:r>
            <a:r>
              <a:rPr lang="en-US" b="1" i="1" dirty="0" smtClean="0">
                <a:latin typeface="Times New Roman" pitchFamily="18" charset="0"/>
              </a:rPr>
              <a:t>Q</a:t>
            </a:r>
            <a:r>
              <a:rPr lang="en-US" b="1" i="1" baseline="-25000" dirty="0" smtClean="0">
                <a:latin typeface="Times New Roman" pitchFamily="18" charset="0"/>
              </a:rPr>
              <a:t>s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Amount of a good or service offered for sale during a given period of time</a:t>
            </a:r>
          </a:p>
          <a:p>
            <a:r>
              <a:rPr lang="en-US" dirty="0" smtClean="0"/>
              <a:t>Change in quantity supplied</a:t>
            </a:r>
          </a:p>
          <a:p>
            <a:pPr lvl="1"/>
            <a:r>
              <a:rPr lang="en-US" dirty="0" smtClean="0"/>
              <a:t>Occurs when price changes</a:t>
            </a:r>
          </a:p>
          <a:p>
            <a:pPr lvl="1"/>
            <a:r>
              <a:rPr lang="en-US" dirty="0" smtClean="0"/>
              <a:t>Movement along supply curve</a:t>
            </a:r>
          </a:p>
          <a:p>
            <a:r>
              <a:rPr lang="en-US" dirty="0" smtClean="0"/>
              <a:t>Change in supply</a:t>
            </a:r>
          </a:p>
          <a:p>
            <a:pPr lvl="1"/>
            <a:r>
              <a:rPr lang="en-US" dirty="0" smtClean="0"/>
              <a:t>Occurs when one of the other variables, or </a:t>
            </a:r>
            <a:r>
              <a:rPr lang="en-US" i="1" dirty="0" smtClean="0"/>
              <a:t>determinants of supply</a:t>
            </a:r>
            <a:r>
              <a:rPr lang="en-US" dirty="0" smtClean="0"/>
              <a:t>, changes</a:t>
            </a:r>
          </a:p>
          <a:p>
            <a:pPr lvl="1"/>
            <a:r>
              <a:rPr lang="en-US" dirty="0" smtClean="0"/>
              <a:t>Supply curve shifts rightward or leftward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Supply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Six variables that influence </a:t>
            </a:r>
            <a:r>
              <a:rPr lang="en-US" b="1" i="1" dirty="0" smtClean="0">
                <a:latin typeface="Times New Roman" pitchFamily="18" charset="0"/>
              </a:rPr>
              <a:t>Q</a:t>
            </a:r>
            <a:r>
              <a:rPr lang="en-US" b="1" i="1" baseline="-25000" dirty="0" smtClean="0">
                <a:latin typeface="Times New Roman" pitchFamily="18" charset="0"/>
              </a:rPr>
              <a:t>s</a:t>
            </a:r>
            <a:endParaRPr lang="en-US" b="1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Price of good or service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</a:rPr>
              <a:t>P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Input prices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</a:rPr>
              <a:t>P</a:t>
            </a:r>
            <a:r>
              <a:rPr lang="en-US" b="1" i="1" baseline="-25000" dirty="0" smtClean="0">
                <a:latin typeface="Times New Roman" pitchFamily="18" charset="0"/>
              </a:rPr>
              <a:t>I 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Prices of goods related in production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</a:rPr>
              <a:t>P</a:t>
            </a:r>
            <a:r>
              <a:rPr lang="en-US" b="1" i="1" baseline="-25000" dirty="0" smtClean="0">
                <a:latin typeface="Times New Roman" pitchFamily="18" charset="0"/>
              </a:rPr>
              <a:t>r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Technological advances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</a:rPr>
              <a:t>T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Expected future price of product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err="1" smtClean="0">
                <a:latin typeface="Times New Roman" pitchFamily="18" charset="0"/>
              </a:rPr>
              <a:t>P</a:t>
            </a:r>
            <a:r>
              <a:rPr lang="en-US" b="1" i="1" baseline="-25000" dirty="0" err="1" smtClean="0">
                <a:latin typeface="Times New Roman" pitchFamily="18" charset="0"/>
              </a:rPr>
              <a:t>e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Number of firms producing product </a:t>
            </a:r>
            <a:r>
              <a:rPr lang="en-US" i="1" dirty="0" smtClean="0">
                <a:latin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</a:rPr>
              <a:t>F</a:t>
            </a:r>
            <a:r>
              <a:rPr lang="en-US" i="1" dirty="0" smtClean="0"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General supply function</a:t>
            </a:r>
          </a:p>
          <a:p>
            <a:pPr lvl="1">
              <a:lnSpc>
                <a:spcPct val="90000"/>
              </a:lnSpc>
            </a:pP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3400" b="1" i="1" baseline="-25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 = f(P, P</a:t>
            </a:r>
            <a:r>
              <a:rPr lang="en-US" sz="3400" b="1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en-US" sz="3400" b="1" i="1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, T, </a:t>
            </a:r>
            <a:r>
              <a:rPr lang="en-US" sz="3400" b="1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400" b="1" i="1" baseline="-250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, F)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Equilibrium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Excess demand (shortage)</a:t>
            </a:r>
          </a:p>
          <a:p>
            <a:pPr lvl="1"/>
            <a:r>
              <a:rPr lang="en-US" dirty="0" smtClean="0"/>
              <a:t>Exists when quantity demanded exceeds quantity supplied</a:t>
            </a:r>
          </a:p>
          <a:p>
            <a:r>
              <a:rPr lang="en-US" dirty="0" smtClean="0"/>
              <a:t>Excess supply (surplus)</a:t>
            </a:r>
          </a:p>
          <a:p>
            <a:pPr lvl="1"/>
            <a:r>
              <a:rPr lang="en-US" dirty="0" smtClean="0"/>
              <a:t>Exists when quantity supplied exceeds quantity demanded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4</a:t>
            </a:r>
            <a:r>
              <a:rPr lang="en-US" dirty="0" smtClean="0"/>
              <a:t>: </a:t>
            </a:r>
            <a:r>
              <a:rPr lang="en-US" dirty="0" smtClean="0"/>
              <a:t>Quantitative Demand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The Elasticity Concept</a:t>
            </a:r>
          </a:p>
          <a:p>
            <a:pPr lvl="1"/>
            <a:r>
              <a:rPr lang="en-US" dirty="0" smtClean="0"/>
              <a:t>Own Price Elasticity</a:t>
            </a:r>
          </a:p>
          <a:p>
            <a:pPr lvl="1"/>
            <a:r>
              <a:rPr lang="en-US" dirty="0" smtClean="0"/>
              <a:t>Elasticity and Total Revenue</a:t>
            </a:r>
          </a:p>
          <a:p>
            <a:pPr lvl="1"/>
            <a:r>
              <a:rPr lang="en-US" dirty="0" smtClean="0"/>
              <a:t>Cross-Price Elasticity</a:t>
            </a:r>
          </a:p>
          <a:p>
            <a:pPr lvl="1"/>
            <a:r>
              <a:rPr lang="en-US" dirty="0" smtClean="0"/>
              <a:t>Income Elasticity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5</a:t>
            </a:r>
            <a:r>
              <a:rPr lang="en-US" dirty="0" smtClean="0"/>
              <a:t>: </a:t>
            </a:r>
            <a:r>
              <a:rPr lang="en-US" dirty="0" smtClean="0"/>
              <a:t>The Theory of Individual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I. Consumer Behavior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Indifference Curve Analysis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Consumer Preference Ordering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II. Constraints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Budget Constraint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Changes in Income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Changes in Prices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III. Consumer Equilibrium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IV. Indifference Curve Analysis &amp; Demand Curves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Individual Demand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Market Demand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6</a:t>
            </a:r>
            <a:r>
              <a:rPr lang="en-US" dirty="0" smtClean="0"/>
              <a:t>:Demand </a:t>
            </a:r>
            <a:r>
              <a:rPr lang="en-US" dirty="0" smtClean="0"/>
              <a:t>Estimation &amp; Forecasting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Direct Methods of Demand Estimation</a:t>
            </a:r>
          </a:p>
          <a:p>
            <a:r>
              <a:rPr lang="en-US" dirty="0" smtClean="0"/>
              <a:t>Consumer interviews</a:t>
            </a:r>
          </a:p>
          <a:p>
            <a:r>
              <a:rPr lang="en-US" dirty="0" smtClean="0"/>
              <a:t>Market studies &amp; experiments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Demand estimation through marketing Research approach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Consumer surveys and observational Research</a:t>
            </a:r>
          </a:p>
          <a:p>
            <a:endParaRPr lang="en-US" dirty="0" smtClean="0"/>
          </a:p>
          <a:p>
            <a:r>
              <a:rPr lang="en-US" dirty="0" smtClean="0"/>
              <a:t>Consumer Clinics</a:t>
            </a:r>
          </a:p>
          <a:p>
            <a:endParaRPr lang="en-US" dirty="0" smtClean="0"/>
          </a:p>
          <a:p>
            <a:r>
              <a:rPr lang="en-US" dirty="0" smtClean="0"/>
              <a:t>Market Experiments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7</a:t>
            </a:r>
            <a:r>
              <a:rPr lang="en-US" dirty="0" smtClean="0"/>
              <a:t>: </a:t>
            </a:r>
            <a:r>
              <a:rPr lang="en-US" dirty="0" smtClean="0"/>
              <a:t>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An entrepreneur must put together resources -- land, labour, capital -- and produce a product people will be willing and able to purchase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PRODUCTION FUNCTION</a:t>
            </a:r>
          </a:p>
          <a:p>
            <a:pPr>
              <a:buNone/>
            </a:pPr>
            <a:r>
              <a:rPr lang="en-GB" dirty="0" smtClean="0"/>
              <a:t>The relationship between the amount of input required and the amount of output that  can be obtained is called the production function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LAW OF DIMINISHING RETURNS</a:t>
            </a:r>
          </a:p>
          <a:p>
            <a:pPr>
              <a:buNone/>
            </a:pPr>
            <a:r>
              <a:rPr lang="en-GB" dirty="0" smtClean="0"/>
              <a:t>It holds that we will get less &amp; less extra output when we add additional doses of an input while holding other inputs fixed.</a:t>
            </a:r>
          </a:p>
          <a:p>
            <a:pPr>
              <a:buNone/>
            </a:pPr>
            <a:r>
              <a:rPr lang="en-GB" dirty="0" smtClean="0"/>
              <a:t>ISOQUANT</a:t>
            </a:r>
          </a:p>
          <a:p>
            <a:pPr>
              <a:buNone/>
            </a:pPr>
            <a:r>
              <a:rPr lang="en-GB" dirty="0" smtClean="0"/>
              <a:t>AN </a:t>
            </a:r>
            <a:r>
              <a:rPr lang="en-GB" b="1" dirty="0" err="1" smtClean="0"/>
              <a:t>Isoquant</a:t>
            </a:r>
            <a:r>
              <a:rPr lang="en-GB" dirty="0" smtClean="0"/>
              <a:t> or </a:t>
            </a:r>
            <a:r>
              <a:rPr lang="en-GB" b="1" dirty="0" smtClean="0"/>
              <a:t>ISO</a:t>
            </a:r>
            <a:r>
              <a:rPr lang="en-GB" dirty="0" smtClean="0"/>
              <a:t> product curve or equal product curve or a production indifference curve show the various combinations of two variable inputs resulting in the same level of output.</a:t>
            </a:r>
          </a:p>
          <a:p>
            <a:pPr>
              <a:buNone/>
            </a:pPr>
            <a:r>
              <a:rPr lang="en-GB" dirty="0" smtClean="0"/>
              <a:t>CONSTANT RETURNS TO SCALE</a:t>
            </a:r>
          </a:p>
          <a:p>
            <a:pPr>
              <a:buNone/>
            </a:pPr>
            <a:r>
              <a:rPr lang="en-GB" dirty="0" smtClean="0"/>
              <a:t>This denotes a case where a change in all inputs leads to a proportional change in output.</a:t>
            </a:r>
          </a:p>
          <a:p>
            <a:pPr>
              <a:buNone/>
            </a:pPr>
            <a:r>
              <a:rPr lang="en-GB" dirty="0" smtClean="0"/>
              <a:t>INCREASING RETURNS TO SCALE</a:t>
            </a:r>
          </a:p>
          <a:p>
            <a:pPr>
              <a:buNone/>
            </a:pPr>
            <a:r>
              <a:rPr lang="en-GB" dirty="0" smtClean="0"/>
              <a:t>This is also called economies of scale.  This arises when an increase in all inputs leads to a more-than-proportional increase in the level of output.</a:t>
            </a:r>
          </a:p>
          <a:p>
            <a:pPr>
              <a:buNone/>
            </a:pPr>
            <a:r>
              <a:rPr lang="en-GB" dirty="0" smtClean="0"/>
              <a:t>DECREASING RETURNS TO SCALE</a:t>
            </a:r>
          </a:p>
          <a:p>
            <a:pPr>
              <a:buNone/>
            </a:pPr>
            <a:r>
              <a:rPr lang="en-GB" dirty="0" smtClean="0"/>
              <a:t>This occurs when a balanced increase of all inputs leads to a less than proportional increase in total output.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8</a:t>
            </a:r>
            <a:r>
              <a:rPr lang="en-US" dirty="0" smtClean="0"/>
              <a:t>: </a:t>
            </a:r>
            <a:r>
              <a:rPr lang="en-US" dirty="0" smtClean="0"/>
              <a:t>Cost of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The economic concept of cost and profit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Fixed and sunk cost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Profit maximization with limited capacity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The cost of production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Tahoma" pitchFamily="34" charset="0"/>
              </a:rPr>
              <a:t>Long run cost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Garamond" pitchFamily="18" charset="0"/>
              </a:rPr>
              <a:t>Lecture </a:t>
            </a:r>
            <a:r>
              <a:rPr lang="en-US" dirty="0" smtClean="0">
                <a:latin typeface="AGaramond" pitchFamily="18" charset="0"/>
              </a:rPr>
              <a:t>9</a:t>
            </a:r>
            <a:r>
              <a:rPr lang="en-US" dirty="0" smtClean="0">
                <a:latin typeface="AGaramond" pitchFamily="18" charset="0"/>
              </a:rPr>
              <a:t>: </a:t>
            </a:r>
            <a:r>
              <a:rPr lang="en-US" dirty="0" smtClean="0">
                <a:latin typeface="AGaramond" pitchFamily="18" charset="0"/>
              </a:rPr>
              <a:t>Organizing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This lecture explains the role of firms and the problems that all firms face</a:t>
            </a:r>
            <a:endParaRPr lang="en-US" b="1" dirty="0" smtClean="0">
              <a:solidFill>
                <a:srgbClr val="0081BC"/>
              </a:solidFill>
              <a:latin typeface="AGaramond" pitchFamily="18" charset="0"/>
            </a:endParaRPr>
          </a:p>
          <a:p>
            <a:pPr marL="350838" lvl="1" indent="-236538">
              <a:buNone/>
              <a:defRPr/>
            </a:pPr>
            <a:r>
              <a:rPr lang="en-US" dirty="0" smtClean="0"/>
              <a:t>To maximize profit, a firm must make five basic decisions:</a:t>
            </a:r>
          </a:p>
          <a:p>
            <a:pPr marL="350838" lvl="1" indent="-236538">
              <a:buFont typeface="Wingdings" pitchFamily="2" charset="2"/>
              <a:buChar char="§"/>
              <a:defRPr/>
            </a:pPr>
            <a:r>
              <a:rPr lang="en-US" dirty="0" smtClean="0"/>
              <a:t>What goods and services to produce and in what quantities</a:t>
            </a:r>
          </a:p>
          <a:p>
            <a:pPr marL="350838" lvl="1" indent="-236538">
              <a:buFont typeface="Wingdings" pitchFamily="2" charset="2"/>
              <a:buChar char="§"/>
              <a:defRPr/>
            </a:pPr>
            <a:r>
              <a:rPr lang="en-US" dirty="0" smtClean="0"/>
              <a:t>How to produce—the production technology to use</a:t>
            </a:r>
          </a:p>
          <a:p>
            <a:pPr marL="350838" lvl="1" indent="-236538">
              <a:buFont typeface="Wingdings" pitchFamily="2" charset="2"/>
              <a:buChar char="§"/>
              <a:defRPr/>
            </a:pPr>
            <a:r>
              <a:rPr lang="en-US" dirty="0" smtClean="0"/>
              <a:t>How to organize and compensate its managers and workers</a:t>
            </a:r>
          </a:p>
          <a:p>
            <a:pPr marL="350838" lvl="1" indent="-236538">
              <a:buFont typeface="Wingdings" pitchFamily="2" charset="2"/>
              <a:buChar char="§"/>
              <a:defRPr/>
            </a:pPr>
            <a:r>
              <a:rPr lang="en-US" dirty="0" smtClean="0"/>
              <a:t>How to market and price its products</a:t>
            </a:r>
          </a:p>
          <a:p>
            <a:pPr marL="350838" lvl="1" indent="-236538">
              <a:buFont typeface="Wingdings" pitchFamily="2" charset="2"/>
              <a:buChar char="§"/>
              <a:defRPr/>
            </a:pPr>
            <a:r>
              <a:rPr lang="en-US" dirty="0" smtClean="0"/>
              <a:t>What to produce itself and what to buy from other firms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Perfect Competition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Define perfect competition</a:t>
            </a:r>
          </a:p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Explain how price and output are determined in perfect competition </a:t>
            </a:r>
          </a:p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Explain why firms sometimes shut down temporarily and lay off workers</a:t>
            </a:r>
          </a:p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Explain why firms enter and leave the industry </a:t>
            </a:r>
          </a:p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Predict the effects of a change in demand and of a technological advance</a:t>
            </a:r>
          </a:p>
          <a:p>
            <a:pPr marL="349250" lvl="1" indent="-234950">
              <a:buFont typeface="Wingdings" pitchFamily="2" charset="2"/>
              <a:buChar char="§"/>
              <a:defRPr/>
            </a:pPr>
            <a:r>
              <a:rPr lang="en-US" dirty="0" smtClean="0"/>
              <a:t>Explain why perfect competition is efficient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11:The </a:t>
            </a:r>
            <a:r>
              <a:rPr lang="en-US" dirty="0" smtClean="0"/>
              <a:t>Firm’s Decisions in Perfect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 smtClean="0"/>
              <a:t>The Firm’s Short-Run Supply Curve</a:t>
            </a:r>
          </a:p>
          <a:p>
            <a:pPr lvl="1" indent="0">
              <a:lnSpc>
                <a:spcPct val="90000"/>
              </a:lnSpc>
              <a:buNone/>
              <a:defRPr/>
            </a:pPr>
            <a:r>
              <a:rPr lang="en-US" dirty="0" smtClean="0"/>
              <a:t>A perfectly competitive firm’s short-run supply curve shows how the firm’s profit-maximizing output varies as the market price varies, other things remaining the same.</a:t>
            </a:r>
          </a:p>
          <a:p>
            <a:pPr lvl="1" indent="0">
              <a:lnSpc>
                <a:spcPct val="90000"/>
              </a:lnSpc>
              <a:buNone/>
              <a:defRPr/>
            </a:pPr>
            <a:r>
              <a:rPr lang="en-US" dirty="0" smtClean="0"/>
              <a:t>Because the firm produces the output at which marginal cost equals marginal revenue, and because marginal revenue equals price, the firm’s supply curve is linked to its marginal cost curve.</a:t>
            </a:r>
          </a:p>
          <a:p>
            <a:pPr lvl="1" indent="0">
              <a:lnSpc>
                <a:spcPct val="90000"/>
              </a:lnSpc>
              <a:buNone/>
              <a:defRPr/>
            </a:pPr>
            <a:r>
              <a:rPr lang="en-US" dirty="0" smtClean="0"/>
              <a:t>But there is a price below which the firm produces nothing and shuts down temporarily.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12:Monopoly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lvl="1" indent="-233363">
              <a:buFont typeface="Wingdings" pitchFamily="2" charset="2"/>
              <a:buChar char="§"/>
            </a:pPr>
            <a:r>
              <a:rPr lang="en-US" dirty="0" smtClean="0"/>
              <a:t>Explain how monopoly arises and distinguish between single-price monopoly and price-discriminating monopoly</a:t>
            </a:r>
          </a:p>
          <a:p>
            <a:pPr marL="347663" lvl="1" indent="-233363">
              <a:buFont typeface="Wingdings" pitchFamily="2" charset="2"/>
              <a:buChar char="§"/>
            </a:pPr>
            <a:r>
              <a:rPr lang="en-US" dirty="0" smtClean="0"/>
              <a:t>Explain how a single-price monopoly determines its output and price</a:t>
            </a:r>
          </a:p>
          <a:p>
            <a:pPr marL="347663" lvl="1" indent="-233363">
              <a:buFont typeface="Wingdings" pitchFamily="2" charset="2"/>
              <a:buChar char="§"/>
            </a:pPr>
            <a:r>
              <a:rPr lang="en-US" dirty="0" smtClean="0"/>
              <a:t>Compare the performance and efficiency of single-price monopoly and competition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13:Price </a:t>
            </a:r>
            <a:r>
              <a:rPr lang="en-US" dirty="0" smtClean="0"/>
              <a:t>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Font typeface="Wingdings" pitchFamily="2" charset="2"/>
              <a:buNone/>
            </a:pPr>
            <a:r>
              <a:rPr lang="en-US" dirty="0" smtClean="0"/>
              <a:t>Price discrimination is the practice of selling different units of a good or service for different prices. </a:t>
            </a:r>
          </a:p>
          <a:p>
            <a:pPr lvl="1" indent="0">
              <a:buFont typeface="Wingdings" pitchFamily="2" charset="2"/>
              <a:buNone/>
            </a:pPr>
            <a:r>
              <a:rPr lang="en-US" dirty="0" smtClean="0"/>
              <a:t>To be able to price discriminate, a monopoly must:</a:t>
            </a:r>
          </a:p>
          <a:p>
            <a:pPr lvl="1" indent="0">
              <a:buFont typeface="Wingdings" pitchFamily="2" charset="2"/>
              <a:buChar char="§"/>
            </a:pPr>
            <a:r>
              <a:rPr lang="en-US" dirty="0" smtClean="0"/>
              <a:t> Identify and separate different buyer types</a:t>
            </a:r>
          </a:p>
          <a:p>
            <a:pPr lvl="1" indent="0">
              <a:buFont typeface="Wingdings" pitchFamily="2" charset="2"/>
              <a:buChar char="§"/>
            </a:pPr>
            <a:r>
              <a:rPr lang="en-US" dirty="0" smtClean="0"/>
              <a:t> Sell a product that cannot be resold</a:t>
            </a:r>
          </a:p>
          <a:p>
            <a:pPr lvl="1" indent="0">
              <a:buFont typeface="Wingdings" pitchFamily="2" charset="2"/>
              <a:buNone/>
            </a:pPr>
            <a:r>
              <a:rPr lang="en-US" dirty="0" smtClean="0"/>
              <a:t>Price differences that arise from cost differences are not price discrimination.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14:</a:t>
            </a:r>
            <a:r>
              <a:rPr lang="en-US" dirty="0" smtClean="0">
                <a:latin typeface="AGaramond" pitchFamily="18" charset="0"/>
              </a:rPr>
              <a:t>Monopolistic </a:t>
            </a:r>
            <a:r>
              <a:rPr lang="en-US" dirty="0" smtClean="0">
                <a:latin typeface="AGaramond" pitchFamily="18" charset="0"/>
              </a:rPr>
              <a:t>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0838" lvl="1" indent="-236538">
              <a:buFont typeface="Wingdings" pitchFamily="2" charset="2"/>
              <a:buChar char="§"/>
            </a:pPr>
            <a:r>
              <a:rPr lang="en-US" dirty="0" smtClean="0"/>
              <a:t>Define and identify monopolistic competition</a:t>
            </a:r>
          </a:p>
          <a:p>
            <a:pPr marL="350838" lvl="1" indent="-236538">
              <a:buFont typeface="Wingdings" pitchFamily="2" charset="2"/>
              <a:buChar char="§"/>
            </a:pPr>
            <a:r>
              <a:rPr lang="en-US" dirty="0" smtClean="0"/>
              <a:t>Explain how output and price are determined in a monopolistically competitive industry</a:t>
            </a:r>
          </a:p>
          <a:p>
            <a:pPr marL="350838" lvl="1" indent="-236538">
              <a:buFont typeface="Wingdings" pitchFamily="2" charset="2"/>
              <a:buChar char="§"/>
            </a:pPr>
            <a:r>
              <a:rPr lang="en-US" dirty="0" smtClean="0"/>
              <a:t>Explain why advertising costs are high in a monopolistically competitive industry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15: </a:t>
            </a:r>
            <a:r>
              <a:rPr lang="en-US" dirty="0" smtClean="0"/>
              <a:t>Oligopoly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Oligopoly</a:t>
            </a:r>
            <a:r>
              <a:rPr lang="en-US" dirty="0" smtClean="0"/>
              <a:t> is a market in which a small number of firms compete.</a:t>
            </a:r>
          </a:p>
          <a:p>
            <a:pPr lvl="1" indent="0">
              <a:buNone/>
            </a:pPr>
            <a:r>
              <a:rPr lang="en-US" dirty="0" smtClean="0"/>
              <a:t>In oligopoly, the quantity sold by one firm depends on the firm’s own price and the prices and quantities sold by the other firms.</a:t>
            </a:r>
          </a:p>
          <a:p>
            <a:pPr lvl="1" indent="0">
              <a:buNone/>
            </a:pPr>
            <a:r>
              <a:rPr lang="en-US" dirty="0" smtClean="0"/>
              <a:t>The response of other firms to a firm’s price and output influence the firm’s profit-maximizing decision.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16: </a:t>
            </a:r>
            <a:r>
              <a:rPr lang="en-US" dirty="0" smtClean="0"/>
              <a:t>Oligopoly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The possible strategies are: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Comply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Cheat</a:t>
            </a:r>
          </a:p>
          <a:p>
            <a:pPr lvl="1" indent="0">
              <a:buNone/>
            </a:pPr>
            <a:r>
              <a:rPr lang="en-US" dirty="0" smtClean="0"/>
              <a:t>Because each firm has two strategies, there are four possible outcomes: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Both comply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Both cheat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Trick complies and Gear cheats</a:t>
            </a:r>
          </a:p>
          <a:p>
            <a:pPr lvl="1" indent="0">
              <a:spcBef>
                <a:spcPct val="0"/>
              </a:spcBef>
              <a:buFont typeface="Wingdings" pitchFamily="2" charset="2"/>
              <a:buChar char="§"/>
            </a:pPr>
            <a:r>
              <a:rPr lang="en-US" dirty="0" smtClean="0"/>
              <a:t> Gear complies and Trick cheats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Lecture </a:t>
            </a:r>
            <a:r>
              <a:rPr lang="en-US" dirty="0" smtClean="0"/>
              <a:t>17: </a:t>
            </a:r>
            <a:r>
              <a:rPr lang="en-US" dirty="0" smtClean="0"/>
              <a:t>Labor and 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Factors of production are traded in markets where their prices and quantities are determined by the market forces of demand and supply.</a:t>
            </a:r>
          </a:p>
          <a:p>
            <a:pPr lvl="1" indent="0">
              <a:buNone/>
            </a:pPr>
            <a:r>
              <a:rPr lang="en-US" dirty="0" smtClean="0"/>
              <a:t>This chapter focuses on competitive factor markets.</a:t>
            </a:r>
          </a:p>
          <a:p>
            <a:pPr lvl="1" indent="0">
              <a:buNone/>
            </a:pPr>
            <a:r>
              <a:rPr lang="en-US" dirty="0" smtClean="0"/>
              <a:t>The laws of demand and supply apply to a competitive factor market: the demand curve slopes downward and the supply curve slopes upward.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18: </a:t>
            </a:r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Capital markets are the channels through which firms obtain financial resources to buy physical factors of production that economists call capital. </a:t>
            </a:r>
          </a:p>
          <a:p>
            <a:pPr lvl="1" indent="0">
              <a:buNone/>
            </a:pPr>
            <a:r>
              <a:rPr lang="en-US" dirty="0" smtClean="0"/>
              <a:t>The available financial resources come from savings. </a:t>
            </a:r>
          </a:p>
          <a:p>
            <a:pPr lvl="1" indent="0">
              <a:buNone/>
            </a:pPr>
            <a:r>
              <a:rPr lang="en-US" dirty="0" smtClean="0"/>
              <a:t>The real interest rate is the return on capital and is the “price” determined in the capital market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Resource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The price (rent) for land and other renewable natural resources is determined solely by market demand.</a:t>
            </a:r>
          </a:p>
          <a:p>
            <a:pPr lvl="1" indent="0">
              <a:buNone/>
            </a:pPr>
            <a:r>
              <a:rPr lang="en-US" dirty="0" smtClean="0"/>
              <a:t>The market supply curve for land is perfectly inelastic, but the supply curve facing any one firm in a competitive land market is perfectly elastic.</a:t>
            </a:r>
          </a:p>
          <a:p>
            <a:pPr lvl="1" indent="0">
              <a:buNone/>
            </a:pPr>
            <a:r>
              <a:rPr lang="en-US" dirty="0" smtClean="0"/>
              <a:t>Each firm can rent as much land as it wants at the going market price.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Power in the Labor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dirty="0" smtClean="0"/>
              <a:t>Just as a monopoly firm can restrict output and raise price, so can a monopoly owner of a resource restrict supply and raise price.</a:t>
            </a:r>
          </a:p>
          <a:p>
            <a:pPr lvl="1" indent="0">
              <a:buNone/>
            </a:pPr>
            <a:r>
              <a:rPr lang="en-US" dirty="0" smtClean="0"/>
              <a:t>The main source of market power in labor markets is a </a:t>
            </a:r>
            <a:r>
              <a:rPr lang="en-US" b="1" dirty="0" smtClean="0">
                <a:solidFill>
                  <a:srgbClr val="FF0000"/>
                </a:solidFill>
              </a:rPr>
              <a:t>labor union</a:t>
            </a:r>
            <a:r>
              <a:rPr lang="en-US" dirty="0" smtClean="0"/>
              <a:t>, which is an organized group of workers that aims to increase wages and influence other job conditions.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19</a:t>
            </a:r>
            <a:r>
              <a:rPr lang="en-US" dirty="0" smtClean="0"/>
              <a:t>: </a:t>
            </a:r>
            <a:r>
              <a:rPr lang="en-US" dirty="0" smtClean="0"/>
              <a:t>Economic Equations and Their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Demand function equation</a:t>
            </a:r>
          </a:p>
          <a:p>
            <a:r>
              <a:rPr lang="en-US" dirty="0" smtClean="0"/>
              <a:t>Supply function equation</a:t>
            </a:r>
          </a:p>
          <a:p>
            <a:r>
              <a:rPr lang="en-US" dirty="0" smtClean="0"/>
              <a:t>Demand and Supply </a:t>
            </a:r>
            <a:r>
              <a:rPr lang="en-US" dirty="0" err="1" smtClean="0"/>
              <a:t>equlibrium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20: </a:t>
            </a:r>
            <a:r>
              <a:rPr lang="en-US" dirty="0" smtClean="0"/>
              <a:t>Economics Applications of Derivatives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Demand function and elasticity of demand</a:t>
            </a:r>
          </a:p>
          <a:p>
            <a:r>
              <a:rPr lang="en-US" dirty="0" smtClean="0"/>
              <a:t>Supply function and elasticity of supply</a:t>
            </a:r>
          </a:p>
          <a:p>
            <a:r>
              <a:rPr lang="en-US" dirty="0" smtClean="0"/>
              <a:t>Utility function</a:t>
            </a:r>
          </a:p>
          <a:p>
            <a:r>
              <a:rPr lang="en-US" dirty="0" smtClean="0"/>
              <a:t>Production function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Lecture </a:t>
            </a:r>
            <a:r>
              <a:rPr lang="en-US" sz="3200" dirty="0" smtClean="0"/>
              <a:t>21: </a:t>
            </a:r>
            <a:r>
              <a:rPr lang="en-US" sz="3200" dirty="0" smtClean="0"/>
              <a:t>ECONOMIC APPLICATION OF DERIVATIVES - 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function</a:t>
            </a:r>
          </a:p>
          <a:p>
            <a:r>
              <a:rPr lang="en-US" dirty="0" smtClean="0"/>
              <a:t>Revenue function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22: </a:t>
            </a:r>
            <a:r>
              <a:rPr lang="en-US" dirty="0" smtClean="0"/>
              <a:t>ECONOMIC APPLICATION OF DERIVATIVES -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Maximizing utility</a:t>
            </a:r>
          </a:p>
          <a:p>
            <a:r>
              <a:rPr lang="en-US" dirty="0" smtClean="0"/>
              <a:t>Minimizing cost</a:t>
            </a:r>
          </a:p>
          <a:p>
            <a:r>
              <a:rPr lang="en-US" dirty="0" smtClean="0"/>
              <a:t>Maximizing Revenues</a:t>
            </a:r>
          </a:p>
          <a:p>
            <a:r>
              <a:rPr lang="en-US" dirty="0" smtClean="0"/>
              <a:t>Maximization of profits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23: </a:t>
            </a:r>
            <a:r>
              <a:rPr lang="en-US" dirty="0" smtClean="0"/>
              <a:t>ECONOMIC APPLICATION OF MAXIMA AND MINIMA-A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Maximization of profits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Lecture24: </a:t>
            </a:r>
            <a:r>
              <a:rPr lang="en-US" dirty="0" smtClean="0"/>
              <a:t>MAXIMIZATION OR MINIMIZATION (OTIMIZATION) OF MULTI-VARIABLE FUNCTIONS OR TWO OR MORE VARIABLE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25: </a:t>
            </a:r>
            <a:r>
              <a:rPr lang="en-US" dirty="0" smtClean="0"/>
              <a:t>CONSTRAINED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SUBSTITUTION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26: </a:t>
            </a:r>
            <a:r>
              <a:rPr lang="en-US" dirty="0" smtClean="0"/>
              <a:t>CONSTRAINT OPTIMIZATION 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LAGRANGE MULTIPLIER METHOD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27: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Correlation &amp; Regression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Correlation</a:t>
            </a:r>
            <a:r>
              <a:rPr lang="en-US" dirty="0" smtClean="0">
                <a:latin typeface="Arial Rounded MT Bold" pitchFamily="34" charset="0"/>
                <a:cs typeface="Arial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a statistical technique used to determine the degree to which two variables are related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  <a:cs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Times New Roman" pitchFamily="18" charset="0"/>
              </a:rPr>
              <a:t>1. Simple Correlation coefficient </a:t>
            </a:r>
            <a:r>
              <a:rPr lang="arn-CL" dirty="0" smtClean="0">
                <a:latin typeface="Arial" charset="0"/>
                <a:cs typeface="Times New Roman" pitchFamily="18" charset="0"/>
              </a:rPr>
              <a:t>(r)</a:t>
            </a:r>
            <a:endParaRPr lang="en-US" dirty="0" smtClean="0">
              <a:latin typeface="Arial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It measures the nature and strength between two variables of the quantitative type.</a:t>
            </a:r>
          </a:p>
          <a:p>
            <a:pPr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i="1" dirty="0" smtClean="0">
                <a:latin typeface="Arial" charset="0"/>
                <a:cs typeface="Times New Roman" pitchFamily="18" charset="0"/>
              </a:rPr>
              <a:t>2.Spearman Rank Correlation Coefficient (r</a:t>
            </a:r>
            <a:r>
              <a:rPr lang="arn-CL" i="1" baseline="-25000" dirty="0" smtClean="0">
                <a:latin typeface="Arial" charset="0"/>
                <a:cs typeface="Times New Roman" pitchFamily="18" charset="0"/>
              </a:rPr>
              <a:t>s</a:t>
            </a:r>
            <a:r>
              <a:rPr lang="en-US" i="1" dirty="0" smtClean="0">
                <a:latin typeface="Arial" charset="0"/>
                <a:cs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Both variables are quantitative.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Both variables are qualitative ordinal.</a:t>
            </a: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charset="0"/>
                <a:cs typeface="Arial" charset="0"/>
              </a:rPr>
              <a:t>One variable is quantitative and the other is qualitative ordinal. </a:t>
            </a:r>
          </a:p>
          <a:p>
            <a:pPr>
              <a:lnSpc>
                <a:spcPct val="90000"/>
              </a:lnSpc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Regression</a:t>
            </a:r>
            <a:r>
              <a:rPr lang="en-US" dirty="0" smtClean="0">
                <a:latin typeface="Arial" charset="0"/>
                <a:cs typeface="Arial" charset="0"/>
              </a:rPr>
              <a:t> calculates the “best-fit” line for a certain set of data</a:t>
            </a:r>
          </a:p>
          <a:p>
            <a:pPr>
              <a:lnSpc>
                <a:spcPct val="90000"/>
              </a:lnSpc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28: </a:t>
            </a:r>
            <a:r>
              <a:rPr lang="en-US" dirty="0" smtClean="0"/>
              <a:t>Measuring a Nation’s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Gross Domestic Product (GDP)</a:t>
            </a:r>
            <a:r>
              <a:rPr lang="en-US" dirty="0" smtClean="0"/>
              <a:t> measures </a:t>
            </a:r>
            <a:br>
              <a:rPr lang="en-US" dirty="0" smtClean="0"/>
            </a:br>
            <a:r>
              <a:rPr lang="en-US" dirty="0" smtClean="0"/>
              <a:t>total income of everyone in the economy.  </a:t>
            </a:r>
          </a:p>
          <a:p>
            <a:r>
              <a:rPr lang="en-US" dirty="0" smtClean="0"/>
              <a:t>GDP also measures total expenditure on the economy’s output of </a:t>
            </a:r>
            <a:r>
              <a:rPr lang="en-US" dirty="0" err="1" smtClean="0"/>
              <a:t>g&amp;s</a:t>
            </a:r>
            <a:r>
              <a:rPr lang="en-US" dirty="0" smtClean="0"/>
              <a:t>.  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The Circular-Flow Diagram: </a:t>
            </a:r>
          </a:p>
          <a:p>
            <a:r>
              <a:rPr lang="en-US" dirty="0" smtClean="0"/>
              <a:t>a simple depiction of the macro economy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illustrates GDP as spending, revenue, </a:t>
            </a:r>
            <a:br>
              <a:rPr lang="en-US" dirty="0" smtClean="0"/>
            </a:br>
            <a:r>
              <a:rPr lang="en-US" dirty="0" smtClean="0"/>
              <a:t>factor payments, and income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Preliminaries:</a:t>
            </a:r>
          </a:p>
          <a:p>
            <a:pPr lvl="1">
              <a:lnSpc>
                <a:spcPct val="105000"/>
              </a:lnSpc>
              <a:spcBef>
                <a:spcPct val="25000"/>
              </a:spcBef>
            </a:pPr>
            <a:r>
              <a:rPr lang="en-US" b="1" dirty="0" smtClean="0">
                <a:solidFill>
                  <a:srgbClr val="800080"/>
                </a:solidFill>
              </a:rPr>
              <a:t>Factors of production</a:t>
            </a:r>
            <a:r>
              <a:rPr lang="en-US" dirty="0" smtClean="0"/>
              <a:t> are inputs like labor, land, capital, and natural resources.  </a:t>
            </a:r>
          </a:p>
          <a:p>
            <a:pPr lvl="1">
              <a:lnSpc>
                <a:spcPct val="105000"/>
              </a:lnSpc>
              <a:spcBef>
                <a:spcPct val="25000"/>
              </a:spcBef>
            </a:pPr>
            <a:r>
              <a:rPr lang="en-US" b="1" dirty="0" smtClean="0">
                <a:solidFill>
                  <a:srgbClr val="800080"/>
                </a:solidFill>
              </a:rPr>
              <a:t>Factor payments</a:t>
            </a:r>
            <a:r>
              <a:rPr lang="en-US" dirty="0" smtClean="0"/>
              <a:t> are payments to the factors of production (</a:t>
            </a:r>
            <a:r>
              <a:rPr lang="en-US" i="1" dirty="0" smtClean="0"/>
              <a:t>e.g</a:t>
            </a:r>
            <a:r>
              <a:rPr lang="en-US" dirty="0" smtClean="0"/>
              <a:t>., wages, rent).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/>
          </a:bodyPr>
          <a:lstStyle/>
          <a:p>
            <a:pPr>
              <a:spcBef>
                <a:spcPct val="35000"/>
              </a:spcBef>
              <a:buClr>
                <a:srgbClr val="996633"/>
              </a:buClr>
              <a:defRPr/>
            </a:pPr>
            <a:r>
              <a:rPr lang="en-US" dirty="0" smtClean="0"/>
              <a:t>Gross Domestic Product (GDP) measures a country’s total income and expenditure.</a:t>
            </a:r>
          </a:p>
          <a:p>
            <a:pPr>
              <a:spcBef>
                <a:spcPct val="35000"/>
              </a:spcBef>
              <a:buClr>
                <a:srgbClr val="996633"/>
              </a:buClr>
              <a:defRPr/>
            </a:pPr>
            <a:r>
              <a:rPr lang="en-US" dirty="0" smtClean="0"/>
              <a:t>The four spending components of GDP include:  Consumption, Investment, Government Purchases, and Net Exports.</a:t>
            </a:r>
          </a:p>
          <a:p>
            <a:pPr>
              <a:spcBef>
                <a:spcPct val="35000"/>
              </a:spcBef>
              <a:buClr>
                <a:srgbClr val="996633"/>
              </a:buClr>
              <a:defRPr/>
            </a:pPr>
            <a:r>
              <a:rPr lang="en-US" dirty="0" smtClean="0"/>
              <a:t>Nominal GDP is measured using current prices.  Real GDP is measured using the prices of a constant base year and is corrected for inflation.  </a:t>
            </a:r>
          </a:p>
          <a:p>
            <a:pPr>
              <a:spcBef>
                <a:spcPct val="35000"/>
              </a:spcBef>
              <a:buClr>
                <a:srgbClr val="996633"/>
              </a:buClr>
              <a:defRPr/>
            </a:pPr>
            <a:r>
              <a:rPr lang="en-US" dirty="0" smtClean="0"/>
              <a:t>GDP is the main indicator of a country’s economic well-being, even though it is not perfect.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29: </a:t>
            </a:r>
            <a:r>
              <a:rPr lang="en-US" dirty="0" smtClean="0"/>
              <a:t>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Distinguishing Features of Money:</a:t>
            </a:r>
          </a:p>
          <a:p>
            <a:pPr lvl="1" algn="just"/>
            <a:r>
              <a:rPr lang="en-US" dirty="0" smtClean="0"/>
              <a:t>Medium Of exchange</a:t>
            </a:r>
          </a:p>
          <a:p>
            <a:pPr lvl="1" algn="just"/>
            <a:r>
              <a:rPr lang="en-US" dirty="0" smtClean="0"/>
              <a:t>Unit of Account</a:t>
            </a:r>
          </a:p>
          <a:p>
            <a:pPr lvl="1" algn="just"/>
            <a:r>
              <a:rPr lang="en-US" dirty="0" smtClean="0"/>
              <a:t>Store of Value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30: </a:t>
            </a:r>
            <a:r>
              <a:rPr lang="en-US" dirty="0" smtClean="0"/>
              <a:t>MONETARY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Inflation</a:t>
            </a:r>
          </a:p>
          <a:p>
            <a:r>
              <a:rPr lang="en-US" dirty="0" smtClean="0"/>
              <a:t>The Monetary and Credit Policy is the policy statement, traditionally announced twice a year, through which the State Bank of Pakistan seeks to ensure price stability for the economy. </a:t>
            </a:r>
          </a:p>
          <a:p>
            <a:r>
              <a:rPr lang="en-US" dirty="0" smtClean="0"/>
              <a:t>Fiscal policy refers to the Revenue and Expenditure policy of the Govt. which is generally used to cure recession and maintain economic stability in the country.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 smtClean="0"/>
              <a:t>31: </a:t>
            </a:r>
            <a:r>
              <a:rPr lang="en-US" dirty="0" smtClean="0"/>
              <a:t>Fiscal Policy and NI Determination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1711</Words>
  <Application>Microsoft Office PowerPoint</Application>
  <PresentationFormat>On-screen Show (4:3)</PresentationFormat>
  <Paragraphs>220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Lecture 32: Revision </vt:lpstr>
      <vt:lpstr>Lecture 1: Introduction to Managerial Economics </vt:lpstr>
      <vt:lpstr>Lecture 2: Demand</vt:lpstr>
      <vt:lpstr>General Demand Function</vt:lpstr>
      <vt:lpstr>Lecture 3: Supply</vt:lpstr>
      <vt:lpstr>General Supply Function</vt:lpstr>
      <vt:lpstr>Market Equilibrium</vt:lpstr>
      <vt:lpstr>Lecture 4: Quantitative Demand Analysis</vt:lpstr>
      <vt:lpstr>Lecture 5: The Theory of Individual Behavior</vt:lpstr>
      <vt:lpstr>Lecture 6:Demand Estimation &amp; Forecasting</vt:lpstr>
      <vt:lpstr>Lecture 7: Production</vt:lpstr>
      <vt:lpstr>Slide 12</vt:lpstr>
      <vt:lpstr>Lecture 8: Cost of Production</vt:lpstr>
      <vt:lpstr>Lecture 9: Organizing Production</vt:lpstr>
      <vt:lpstr>Lecture 10: Perfect Competition</vt:lpstr>
      <vt:lpstr>Lecture 11:The Firm’s Decisions in Perfect Competition</vt:lpstr>
      <vt:lpstr>Lecture 12:Monopoly</vt:lpstr>
      <vt:lpstr>Lecture 13:Price Discrimination</vt:lpstr>
      <vt:lpstr>Lecture 14:Monopolistic Competition</vt:lpstr>
      <vt:lpstr>Lecture 15: Oligopoly</vt:lpstr>
      <vt:lpstr>Lecture 16: Oligopoly Games</vt:lpstr>
      <vt:lpstr>Lecture 17: Labor and Capital Market</vt:lpstr>
      <vt:lpstr>Lecture 18: Capital Market</vt:lpstr>
      <vt:lpstr>Natural Resource Markets</vt:lpstr>
      <vt:lpstr>Market Power in the Labor Market</vt:lpstr>
      <vt:lpstr>Lecture 19: Economic Equations and Their Solutions</vt:lpstr>
      <vt:lpstr>Lecture 20: Economics Applications of Derivatives</vt:lpstr>
      <vt:lpstr>Lecture 21: ECONOMIC APPLICATION OF DERIVATIVES - A</vt:lpstr>
      <vt:lpstr>Lecture 22: ECONOMIC APPLICATION OF DERIVATIVES - A</vt:lpstr>
      <vt:lpstr>Lecture 23: ECONOMIC APPLICATION OF MAXIMA AND MINIMA-A</vt:lpstr>
      <vt:lpstr>Lecture24: MAXIMIZATION OR MINIMIZATION (OTIMIZATION) OF MULTI-VARIABLE FUNCTIONS OR TWO OR MORE VARIABLE</vt:lpstr>
      <vt:lpstr>Lecture 25: CONSTRAINED OPTIMIZATION</vt:lpstr>
      <vt:lpstr>Lecture 26: CONSTRAINT OPTIMIZATION -A</vt:lpstr>
      <vt:lpstr>Lecture 27: Correlation &amp; Regression</vt:lpstr>
      <vt:lpstr>Lecture 28: Measuring a Nation’s Income</vt:lpstr>
      <vt:lpstr>Slide 36</vt:lpstr>
      <vt:lpstr>Lecture 29: MONEY</vt:lpstr>
      <vt:lpstr>Lecture 30: MONETARY POLICY</vt:lpstr>
      <vt:lpstr>Lecture 31: Fiscal Policy and NI Determination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vcomsats</cp:lastModifiedBy>
  <cp:revision>54</cp:revision>
  <dcterms:created xsi:type="dcterms:W3CDTF">2006-08-16T00:00:00Z</dcterms:created>
  <dcterms:modified xsi:type="dcterms:W3CDTF">2013-01-21T10:54:46Z</dcterms:modified>
</cp:coreProperties>
</file>