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tags/tag34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35.xml" ContentType="application/vnd.openxmlformats-officedocument.presentationml.tag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tags/tag33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tags/tag2.xml" ContentType="application/vnd.openxmlformats-officedocument.presentationml.tags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3EE6B5-9C23-4AAB-AC32-0A09EE7D02A3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67F4AA-8051-48B5-8E9B-F04E3552E7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3B1317-780C-4249-8CF6-64CFBDE4538B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18A865-81F8-4A93-B5E1-36EAF75CAC50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0CA321-94E6-4911-9899-7D192E7AC2D7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A533A0-736C-45DA-8879-08915B2F7325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CB825A-FFA2-47F2-8D05-B08206E39631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46FEF6-2249-41A3-B056-E148C43F69D5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A3723D-132B-442D-A2F7-B3216F29FB6F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ECD3F1-6BF3-46A4-8358-C5DD7B59BD28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FBE578-7632-4E9B-B062-C34B0FC0B1BC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EF471A-B1BA-4C93-88C4-C422D15970E1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CA8575-2C38-41F8-880E-A1DC203FFED9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DE455B-25D2-42E3-B2A4-734B263C84B4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28F438-C4F6-4017-8B40-CBE6755B71F6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B0F6B8-1208-495E-8ED7-D291A21DA2D0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7F249F-7399-4B82-B2E0-81F471B432F6}" type="slidenum">
              <a:rPr lang="en-US" smtClean="0"/>
              <a:pPr/>
              <a:t>26</a:t>
            </a:fld>
            <a:endParaRPr lang="en-US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7BC29A-95D5-4451-810D-DE375F8D865C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33E233-7115-404F-A083-0F87A9266F6D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9B5224-AD0C-4189-BFFA-15390B4E44CE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5826FA-AB9A-4DE9-848A-F910E3160E2B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44E944-0C34-40CC-B2D2-522784A33AC0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E46E28-8089-49BD-8F54-E3437DD6CAC3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E4F59B-A064-430D-975B-9B34526F5290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DA68BA-B3E1-41A7-87CA-C8F9084F4D51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32614A-E5B5-47D5-B71F-848DA44C503F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8B0A7C-9B4D-4FC2-B313-9E78EF6FEDA9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C549C-8FB6-4536-8DFB-D28B53737A8D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370B-18F2-4E91-A616-D4D886625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C549C-8FB6-4536-8DFB-D28B53737A8D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370B-18F2-4E91-A616-D4D886625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C549C-8FB6-4536-8DFB-D28B53737A8D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370B-18F2-4E91-A616-D4D886625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C549C-8FB6-4536-8DFB-D28B53737A8D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370B-18F2-4E91-A616-D4D886625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C549C-8FB6-4536-8DFB-D28B53737A8D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370B-18F2-4E91-A616-D4D886625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C549C-8FB6-4536-8DFB-D28B53737A8D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370B-18F2-4E91-A616-D4D886625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C549C-8FB6-4536-8DFB-D28B53737A8D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370B-18F2-4E91-A616-D4D886625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C549C-8FB6-4536-8DFB-D28B53737A8D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370B-18F2-4E91-A616-D4D886625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C549C-8FB6-4536-8DFB-D28B53737A8D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370B-18F2-4E91-A616-D4D886625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C549C-8FB6-4536-8DFB-D28B53737A8D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370B-18F2-4E91-A616-D4D886625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C549C-8FB6-4536-8DFB-D28B53737A8D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370B-18F2-4E91-A616-D4D886625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C549C-8FB6-4536-8DFB-D28B53737A8D}" type="datetimeFigureOut">
              <a:rPr lang="en-US" smtClean="0"/>
              <a:pPr/>
              <a:t>12/14/2012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370B-18F2-4E91-A616-D4D886625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7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0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43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image" Target="../media/image37.png"/><Relationship Id="rId11" Type="http://schemas.openxmlformats.org/officeDocument/2006/relationships/image" Target="../media/image41.png"/><Relationship Id="rId5" Type="http://schemas.openxmlformats.org/officeDocument/2006/relationships/image" Target="../media/image36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5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6" Type="http://schemas.openxmlformats.org/officeDocument/2006/relationships/image" Target="../media/image54.png"/><Relationship Id="rId11" Type="http://schemas.openxmlformats.org/officeDocument/2006/relationships/image" Target="../media/image58.png"/><Relationship Id="rId5" Type="http://schemas.openxmlformats.org/officeDocument/2006/relationships/image" Target="../media/image47.png"/><Relationship Id="rId10" Type="http://schemas.openxmlformats.org/officeDocument/2006/relationships/image" Target="../media/image57.png"/><Relationship Id="rId4" Type="http://schemas.openxmlformats.org/officeDocument/2006/relationships/image" Target="../media/image46.png"/><Relationship Id="rId9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6" Type="http://schemas.openxmlformats.org/officeDocument/2006/relationships/image" Target="../media/image60.png"/><Relationship Id="rId5" Type="http://schemas.openxmlformats.org/officeDocument/2006/relationships/image" Target="../media/image63.pn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6" Type="http://schemas.openxmlformats.org/officeDocument/2006/relationships/image" Target="../media/image60.png"/><Relationship Id="rId5" Type="http://schemas.openxmlformats.org/officeDocument/2006/relationships/image" Target="../media/image63.png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6" Type="http://schemas.openxmlformats.org/officeDocument/2006/relationships/image" Target="../media/image60.png"/><Relationship Id="rId5" Type="http://schemas.openxmlformats.org/officeDocument/2006/relationships/image" Target="../media/image63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752475" y="469900"/>
            <a:ext cx="7696200" cy="838200"/>
          </a:xfrm>
        </p:spPr>
        <p:txBody>
          <a:bodyPr/>
          <a:lstStyle/>
          <a:p>
            <a:pPr eaLnBrk="1" hangingPunct="1"/>
            <a:r>
              <a:rPr lang="en-US" sz="4600" smtClean="0"/>
              <a:t>Supply</a:t>
            </a:r>
          </a:p>
        </p:txBody>
      </p:sp>
      <p:sp>
        <p:nvSpPr>
          <p:cNvPr id="40550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76400"/>
            <a:ext cx="7848600" cy="4876800"/>
          </a:xfrm>
        </p:spPr>
        <p:txBody>
          <a:bodyPr/>
          <a:lstStyle/>
          <a:p>
            <a:pPr eaLnBrk="1" hangingPunct="1"/>
            <a:r>
              <a:rPr lang="en-US" smtClean="0"/>
              <a:t>Quantity supplied (</a:t>
            </a:r>
            <a:r>
              <a:rPr lang="en-US" b="1" i="1" smtClean="0">
                <a:latin typeface="Times New Roman" pitchFamily="18" charset="0"/>
              </a:rPr>
              <a:t>Q</a:t>
            </a:r>
            <a:r>
              <a:rPr lang="en-US" b="1" i="1" baseline="-25000" smtClean="0">
                <a:latin typeface="Times New Roman" pitchFamily="18" charset="0"/>
              </a:rPr>
              <a:t>s</a:t>
            </a:r>
            <a:r>
              <a:rPr lang="en-US" smtClean="0"/>
              <a:t>)</a:t>
            </a:r>
          </a:p>
          <a:p>
            <a:pPr lvl="1" eaLnBrk="1" hangingPunct="1"/>
            <a:r>
              <a:rPr lang="en-US" smtClean="0"/>
              <a:t>Amount of a good or service offered for sale during a given period of time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524000"/>
            <a:ext cx="83820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Six variables that influence </a:t>
            </a:r>
            <a:r>
              <a:rPr lang="en-US" b="1" i="1" smtClean="0">
                <a:latin typeface="Times New Roman" pitchFamily="18" charset="0"/>
              </a:rPr>
              <a:t>Q</a:t>
            </a:r>
            <a:r>
              <a:rPr lang="en-US" b="1" i="1" baseline="-25000" smtClean="0">
                <a:latin typeface="Times New Roman" pitchFamily="18" charset="0"/>
              </a:rPr>
              <a:t>s</a:t>
            </a:r>
            <a:endParaRPr lang="en-US" b="1" smtClean="0"/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Price of good or service </a:t>
            </a:r>
            <a:r>
              <a:rPr lang="en-US" i="1" smtClean="0">
                <a:latin typeface="Times New Roman" pitchFamily="18" charset="0"/>
              </a:rPr>
              <a:t>(</a:t>
            </a:r>
            <a:r>
              <a:rPr lang="en-US" b="1" i="1" smtClean="0">
                <a:latin typeface="Times New Roman" pitchFamily="18" charset="0"/>
              </a:rPr>
              <a:t>P</a:t>
            </a:r>
            <a:r>
              <a:rPr lang="en-US" i="1" smtClean="0">
                <a:latin typeface="Times New Roman" pitchFamily="18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Input prices </a:t>
            </a:r>
            <a:r>
              <a:rPr lang="en-US" i="1" smtClean="0">
                <a:latin typeface="Times New Roman" pitchFamily="18" charset="0"/>
              </a:rPr>
              <a:t>(</a:t>
            </a:r>
            <a:r>
              <a:rPr lang="en-US" b="1" i="1" smtClean="0">
                <a:latin typeface="Times New Roman" pitchFamily="18" charset="0"/>
              </a:rPr>
              <a:t>P</a:t>
            </a:r>
            <a:r>
              <a:rPr lang="en-US" b="1" i="1" baseline="-25000" smtClean="0">
                <a:latin typeface="Times New Roman" pitchFamily="18" charset="0"/>
              </a:rPr>
              <a:t>I </a:t>
            </a:r>
            <a:r>
              <a:rPr lang="en-US" i="1" smtClean="0">
                <a:latin typeface="Times New Roman" pitchFamily="18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Prices of goods related in production </a:t>
            </a:r>
            <a:r>
              <a:rPr lang="en-US" i="1" smtClean="0">
                <a:latin typeface="Times New Roman" pitchFamily="18" charset="0"/>
              </a:rPr>
              <a:t>(</a:t>
            </a:r>
            <a:r>
              <a:rPr lang="en-US" b="1" i="1" smtClean="0">
                <a:latin typeface="Times New Roman" pitchFamily="18" charset="0"/>
              </a:rPr>
              <a:t>P</a:t>
            </a:r>
            <a:r>
              <a:rPr lang="en-US" b="1" i="1" baseline="-25000" smtClean="0">
                <a:latin typeface="Times New Roman" pitchFamily="18" charset="0"/>
              </a:rPr>
              <a:t>r</a:t>
            </a:r>
            <a:r>
              <a:rPr lang="en-US" i="1" smtClean="0">
                <a:latin typeface="Times New Roman" pitchFamily="18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Technological advances </a:t>
            </a:r>
            <a:r>
              <a:rPr lang="en-US" i="1" smtClean="0">
                <a:latin typeface="Times New Roman" pitchFamily="18" charset="0"/>
              </a:rPr>
              <a:t>(</a:t>
            </a:r>
            <a:r>
              <a:rPr lang="en-US" b="1" i="1" smtClean="0">
                <a:latin typeface="Times New Roman" pitchFamily="18" charset="0"/>
              </a:rPr>
              <a:t>T</a:t>
            </a:r>
            <a:r>
              <a:rPr lang="en-US" i="1" smtClean="0">
                <a:latin typeface="Times New Roman" pitchFamily="18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Expected future price of product </a:t>
            </a:r>
            <a:r>
              <a:rPr lang="en-US" i="1" smtClean="0">
                <a:latin typeface="Times New Roman" pitchFamily="18" charset="0"/>
              </a:rPr>
              <a:t>(</a:t>
            </a:r>
            <a:r>
              <a:rPr lang="en-US" b="1" i="1" smtClean="0">
                <a:latin typeface="Times New Roman" pitchFamily="18" charset="0"/>
              </a:rPr>
              <a:t>P</a:t>
            </a:r>
            <a:r>
              <a:rPr lang="en-US" b="1" i="1" baseline="-25000" smtClean="0">
                <a:latin typeface="Times New Roman" pitchFamily="18" charset="0"/>
              </a:rPr>
              <a:t>e</a:t>
            </a:r>
            <a:r>
              <a:rPr lang="en-US" i="1" smtClean="0">
                <a:latin typeface="Times New Roman" pitchFamily="18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Number of firms producing product </a:t>
            </a:r>
            <a:r>
              <a:rPr lang="en-US" i="1" smtClean="0">
                <a:latin typeface="Times New Roman" pitchFamily="18" charset="0"/>
              </a:rPr>
              <a:t>(</a:t>
            </a:r>
            <a:r>
              <a:rPr lang="en-US" b="1" i="1" smtClean="0">
                <a:latin typeface="Times New Roman" pitchFamily="18" charset="0"/>
              </a:rPr>
              <a:t>F</a:t>
            </a:r>
            <a:r>
              <a:rPr lang="en-US" i="1" smtClean="0">
                <a:latin typeface="Times New Roman" pitchFamily="18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General supply function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400" b="1" i="1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3400" b="1" i="1" baseline="-2500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400" b="1" i="1" smtClean="0">
                <a:latin typeface="Times New Roman" pitchFamily="18" charset="0"/>
                <a:cs typeface="Times New Roman" pitchFamily="18" charset="0"/>
              </a:rPr>
              <a:t> = f(P, P</a:t>
            </a:r>
            <a:r>
              <a:rPr lang="en-US" sz="3400" b="1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400" b="1" i="1" smtClean="0">
                <a:latin typeface="Times New Roman" pitchFamily="18" charset="0"/>
                <a:cs typeface="Times New Roman" pitchFamily="18" charset="0"/>
              </a:rPr>
              <a:t>, P</a:t>
            </a:r>
            <a:r>
              <a:rPr lang="en-US" sz="3400" b="1" i="1" baseline="-2500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3400" b="1" i="1" smtClean="0">
                <a:latin typeface="Times New Roman" pitchFamily="18" charset="0"/>
                <a:cs typeface="Times New Roman" pitchFamily="18" charset="0"/>
              </a:rPr>
              <a:t>, T, P</a:t>
            </a:r>
            <a:r>
              <a:rPr lang="en-US" sz="3400" b="1" i="1" baseline="-2500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400" b="1" i="1" smtClean="0">
                <a:latin typeface="Times New Roman" pitchFamily="18" charset="0"/>
                <a:cs typeface="Times New Roman" pitchFamily="18" charset="0"/>
              </a:rPr>
              <a:t>, F)</a:t>
            </a:r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600" smtClean="0"/>
              <a:t>Supply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General Supply Function</a:t>
            </a:r>
          </a:p>
        </p:txBody>
      </p:sp>
      <p:sp>
        <p:nvSpPr>
          <p:cNvPr id="40960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8800"/>
            <a:ext cx="7848600" cy="4876800"/>
          </a:xfrm>
        </p:spPr>
        <p:txBody>
          <a:bodyPr/>
          <a:lstStyle/>
          <a:p>
            <a:pPr eaLnBrk="1" hangingPunct="1"/>
            <a:endParaRPr lang="en-US" sz="3000" smtClean="0"/>
          </a:p>
          <a:p>
            <a:pPr eaLnBrk="1" hangingPunct="1"/>
            <a:r>
              <a:rPr lang="en-US" sz="3000" b="1" i="1" smtClean="0">
                <a:latin typeface="Times New Roman" pitchFamily="18" charset="0"/>
              </a:rPr>
              <a:t>k, l, m, n, r, </a:t>
            </a:r>
            <a:r>
              <a:rPr lang="en-US" sz="3000" smtClean="0"/>
              <a:t>&amp; </a:t>
            </a:r>
            <a:r>
              <a:rPr lang="en-US" sz="3000" b="1" i="1" smtClean="0">
                <a:latin typeface="Times New Roman" pitchFamily="18" charset="0"/>
              </a:rPr>
              <a:t>s</a:t>
            </a:r>
            <a:r>
              <a:rPr lang="en-US" sz="3000" smtClean="0"/>
              <a:t> are slope parameters</a:t>
            </a:r>
          </a:p>
          <a:p>
            <a:pPr lvl="1" eaLnBrk="1" hangingPunct="1"/>
            <a:r>
              <a:rPr lang="en-US" sz="2600" smtClean="0"/>
              <a:t>Measure effect on </a:t>
            </a:r>
            <a:r>
              <a:rPr lang="en-US" sz="2900" b="1" i="1" smtClean="0">
                <a:latin typeface="Times New Roman" pitchFamily="18" charset="0"/>
              </a:rPr>
              <a:t>Q</a:t>
            </a:r>
            <a:r>
              <a:rPr lang="en-US" sz="2900" b="1" i="1" baseline="-25000" smtClean="0">
                <a:latin typeface="Times New Roman" pitchFamily="18" charset="0"/>
              </a:rPr>
              <a:t>s</a:t>
            </a:r>
            <a:r>
              <a:rPr lang="en-US" sz="2900" b="1" i="1" smtClean="0">
                <a:latin typeface="Times New Roman" pitchFamily="18" charset="0"/>
              </a:rPr>
              <a:t> </a:t>
            </a:r>
            <a:r>
              <a:rPr lang="en-US" sz="2600" smtClean="0"/>
              <a:t>of changing one of the variables while holding the others constant</a:t>
            </a:r>
          </a:p>
          <a:p>
            <a:pPr eaLnBrk="1" hangingPunct="1"/>
            <a:r>
              <a:rPr lang="en-US" sz="3000" smtClean="0"/>
              <a:t>Sign of parameter shows how variable is related to </a:t>
            </a:r>
            <a:r>
              <a:rPr lang="en-US" sz="3000" b="1" i="1" smtClean="0">
                <a:latin typeface="Times New Roman" pitchFamily="18" charset="0"/>
              </a:rPr>
              <a:t>Q</a:t>
            </a:r>
            <a:r>
              <a:rPr lang="en-US" sz="3000" b="1" i="1" baseline="-25000" smtClean="0">
                <a:latin typeface="Times New Roman" pitchFamily="18" charset="0"/>
              </a:rPr>
              <a:t>s</a:t>
            </a:r>
          </a:p>
          <a:p>
            <a:pPr lvl="1" eaLnBrk="1" hangingPunct="1"/>
            <a:r>
              <a:rPr lang="en-US" sz="2600" smtClean="0"/>
              <a:t>Positive sign indicates direct relationship</a:t>
            </a:r>
          </a:p>
          <a:p>
            <a:pPr lvl="1" eaLnBrk="1" hangingPunct="1"/>
            <a:r>
              <a:rPr lang="en-US" sz="2600" smtClean="0"/>
              <a:t>Negative sign indicates inverse relationship</a:t>
            </a:r>
          </a:p>
          <a:p>
            <a:pPr lvl="1" eaLnBrk="1" hangingPunct="1"/>
            <a:endParaRPr lang="en-US" sz="2600" smtClean="0"/>
          </a:p>
        </p:txBody>
      </p:sp>
      <p:sp>
        <p:nvSpPr>
          <p:cNvPr id="38916" name="TextBox 5"/>
          <p:cNvSpPr txBox="1">
            <a:spLocks noChangeArrowheads="1"/>
          </p:cNvSpPr>
          <p:nvPr/>
        </p:nvSpPr>
        <p:spPr bwMode="auto">
          <a:xfrm>
            <a:off x="863600" y="1587500"/>
            <a:ext cx="78486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1"/>
            <a:r>
              <a:rPr lang="en-US" sz="3400" b="1" i="1">
                <a:cs typeface="Times New Roman" pitchFamily="18" charset="0"/>
              </a:rPr>
              <a:t>Q</a:t>
            </a:r>
            <a:r>
              <a:rPr lang="en-US" sz="3400" b="1" i="1" baseline="-25000">
                <a:cs typeface="Times New Roman" pitchFamily="18" charset="0"/>
              </a:rPr>
              <a:t>s</a:t>
            </a:r>
            <a:r>
              <a:rPr lang="en-US" sz="3400" b="1" i="1">
                <a:cs typeface="Times New Roman" pitchFamily="18" charset="0"/>
              </a:rPr>
              <a:t> = h + kP + lP</a:t>
            </a:r>
            <a:r>
              <a:rPr lang="en-US" sz="3400" b="1" i="1" baseline="-25000">
                <a:cs typeface="Times New Roman" pitchFamily="18" charset="0"/>
              </a:rPr>
              <a:t>I</a:t>
            </a:r>
            <a:r>
              <a:rPr lang="en-US" sz="3400" b="1" i="1">
                <a:cs typeface="Times New Roman" pitchFamily="18" charset="0"/>
              </a:rPr>
              <a:t> + mP</a:t>
            </a:r>
            <a:r>
              <a:rPr lang="en-US" sz="3400" b="1" i="1" baseline="-25000">
                <a:cs typeface="Times New Roman" pitchFamily="18" charset="0"/>
              </a:rPr>
              <a:t>r</a:t>
            </a:r>
            <a:r>
              <a:rPr lang="en-US" sz="3400" b="1" i="1">
                <a:cs typeface="Times New Roman" pitchFamily="18" charset="0"/>
              </a:rPr>
              <a:t> + nT + rP</a:t>
            </a:r>
            <a:r>
              <a:rPr lang="en-US" sz="3400" b="1" i="1" baseline="-25000">
                <a:cs typeface="Times New Roman" pitchFamily="18" charset="0"/>
              </a:rPr>
              <a:t>e</a:t>
            </a:r>
            <a:r>
              <a:rPr lang="en-US" sz="3400" b="1" i="1">
                <a:cs typeface="Times New Roman" pitchFamily="18" charset="0"/>
              </a:rPr>
              <a:t> + sF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1651" name="Group 3"/>
          <p:cNvGraphicFramePr>
            <a:graphicFrameLocks noGrp="1"/>
          </p:cNvGraphicFramePr>
          <p:nvPr/>
        </p:nvGraphicFramePr>
        <p:xfrm>
          <a:off x="482600" y="1549400"/>
          <a:ext cx="7924800" cy="4908552"/>
        </p:xfrm>
        <a:graphic>
          <a:graphicData uri="http://schemas.openxmlformats.org/drawingml/2006/table">
            <a:tbl>
              <a:tblPr/>
              <a:tblGrid>
                <a:gridCol w="1295400"/>
                <a:gridCol w="3200400"/>
                <a:gridCol w="3429000"/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Variable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Relation to </a:t>
                      </a:r>
                      <a:r>
                        <a:rPr kumimoji="0" lang="en-US" sz="2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sz="22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Sign of Slope Parameter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8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9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1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6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8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3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7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12738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General Supply Function</a:t>
            </a:r>
          </a:p>
        </p:txBody>
      </p:sp>
      <p:sp>
        <p:nvSpPr>
          <p:cNvPr id="411702" name="Text Box 54"/>
          <p:cNvSpPr>
            <a:spLocks noGrp="1" noChangeArrowheads="1"/>
          </p:cNvSpPr>
          <p:nvPr>
            <p:ph idx="1"/>
          </p:nvPr>
        </p:nvSpPr>
        <p:spPr>
          <a:xfrm>
            <a:off x="1765300" y="3886200"/>
            <a:ext cx="3276600" cy="4572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000" b="1" smtClean="0">
                <a:solidFill>
                  <a:srgbClr val="AC5E08"/>
                </a:solidFill>
              </a:rPr>
              <a:t>Direct for complements</a:t>
            </a:r>
          </a:p>
        </p:txBody>
      </p:sp>
      <p:sp>
        <p:nvSpPr>
          <p:cNvPr id="39974" name="Text Box 37"/>
          <p:cNvSpPr txBox="1">
            <a:spLocks noChangeArrowheads="1"/>
          </p:cNvSpPr>
          <p:nvPr/>
        </p:nvSpPr>
        <p:spPr bwMode="auto">
          <a:xfrm>
            <a:off x="863600" y="2159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/>
              <a:t>P</a:t>
            </a:r>
          </a:p>
        </p:txBody>
      </p:sp>
      <p:sp>
        <p:nvSpPr>
          <p:cNvPr id="39975" name="Text Box 38"/>
          <p:cNvSpPr txBox="1">
            <a:spLocks noChangeArrowheads="1"/>
          </p:cNvSpPr>
          <p:nvPr/>
        </p:nvSpPr>
        <p:spPr bwMode="auto">
          <a:xfrm>
            <a:off x="863600" y="52070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/>
              <a:t>P</a:t>
            </a:r>
            <a:r>
              <a:rPr lang="en-US" sz="2400" b="1" i="1" baseline="-25000"/>
              <a:t>e</a:t>
            </a:r>
          </a:p>
        </p:txBody>
      </p:sp>
      <p:sp>
        <p:nvSpPr>
          <p:cNvPr id="39976" name="Text Box 39"/>
          <p:cNvSpPr txBox="1">
            <a:spLocks noChangeArrowheads="1"/>
          </p:cNvSpPr>
          <p:nvPr/>
        </p:nvSpPr>
        <p:spPr bwMode="auto">
          <a:xfrm>
            <a:off x="863600" y="5892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/>
              <a:t>F</a:t>
            </a:r>
          </a:p>
        </p:txBody>
      </p:sp>
      <p:sp>
        <p:nvSpPr>
          <p:cNvPr id="39977" name="Text Box 40"/>
          <p:cNvSpPr txBox="1">
            <a:spLocks noChangeArrowheads="1"/>
          </p:cNvSpPr>
          <p:nvPr/>
        </p:nvSpPr>
        <p:spPr bwMode="auto">
          <a:xfrm>
            <a:off x="863600" y="28448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/>
              <a:t>P</a:t>
            </a:r>
            <a:r>
              <a:rPr lang="en-US" sz="2400" b="1" i="1" baseline="-25000"/>
              <a:t>I</a:t>
            </a:r>
          </a:p>
        </p:txBody>
      </p:sp>
      <p:sp>
        <p:nvSpPr>
          <p:cNvPr id="39978" name="Text Box 41"/>
          <p:cNvSpPr txBox="1">
            <a:spLocks noChangeArrowheads="1"/>
          </p:cNvSpPr>
          <p:nvPr/>
        </p:nvSpPr>
        <p:spPr bwMode="auto">
          <a:xfrm>
            <a:off x="863600" y="36830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/>
              <a:t>P</a:t>
            </a:r>
            <a:r>
              <a:rPr lang="en-US" sz="2400" b="1" i="1" baseline="-25000"/>
              <a:t>r</a:t>
            </a:r>
          </a:p>
        </p:txBody>
      </p:sp>
      <p:sp>
        <p:nvSpPr>
          <p:cNvPr id="411690" name="Text Box 42"/>
          <p:cNvSpPr txBox="1">
            <a:spLocks noChangeArrowheads="1"/>
          </p:cNvSpPr>
          <p:nvPr/>
        </p:nvSpPr>
        <p:spPr bwMode="auto">
          <a:xfrm>
            <a:off x="1778000" y="2219325"/>
            <a:ext cx="903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AC5E08"/>
                </a:solidFill>
                <a:latin typeface="Arial" charset="0"/>
              </a:rPr>
              <a:t>Direct</a:t>
            </a:r>
          </a:p>
        </p:txBody>
      </p:sp>
      <p:sp>
        <p:nvSpPr>
          <p:cNvPr id="411691" name="Text Box 43"/>
          <p:cNvSpPr txBox="1">
            <a:spLocks noChangeArrowheads="1"/>
          </p:cNvSpPr>
          <p:nvPr/>
        </p:nvSpPr>
        <p:spPr bwMode="auto">
          <a:xfrm>
            <a:off x="1778000" y="4581525"/>
            <a:ext cx="903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AC5E08"/>
                </a:solidFill>
                <a:latin typeface="Arial" charset="0"/>
              </a:rPr>
              <a:t>Direct</a:t>
            </a:r>
          </a:p>
        </p:txBody>
      </p:sp>
      <p:sp>
        <p:nvSpPr>
          <p:cNvPr id="411692" name="Text Box 44"/>
          <p:cNvSpPr txBox="1">
            <a:spLocks noChangeArrowheads="1"/>
          </p:cNvSpPr>
          <p:nvPr/>
        </p:nvSpPr>
        <p:spPr bwMode="auto">
          <a:xfrm>
            <a:off x="1778000" y="5953125"/>
            <a:ext cx="903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AC5E08"/>
                </a:solidFill>
                <a:latin typeface="Arial" charset="0"/>
              </a:rPr>
              <a:t>Direct</a:t>
            </a:r>
          </a:p>
        </p:txBody>
      </p:sp>
      <p:sp>
        <p:nvSpPr>
          <p:cNvPr id="411693" name="Text Box 45"/>
          <p:cNvSpPr txBox="1">
            <a:spLocks noChangeArrowheads="1"/>
          </p:cNvSpPr>
          <p:nvPr/>
        </p:nvSpPr>
        <p:spPr bwMode="auto">
          <a:xfrm>
            <a:off x="1778000" y="5267325"/>
            <a:ext cx="1073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AC5E08"/>
                </a:solidFill>
                <a:latin typeface="Arial" charset="0"/>
              </a:rPr>
              <a:t>Inverse</a:t>
            </a:r>
          </a:p>
        </p:txBody>
      </p:sp>
      <p:sp>
        <p:nvSpPr>
          <p:cNvPr id="411694" name="Text Box 46"/>
          <p:cNvSpPr txBox="1">
            <a:spLocks noChangeArrowheads="1"/>
          </p:cNvSpPr>
          <p:nvPr/>
        </p:nvSpPr>
        <p:spPr bwMode="auto">
          <a:xfrm>
            <a:off x="1771650" y="2921000"/>
            <a:ext cx="1377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solidFill>
                  <a:srgbClr val="AC5E08"/>
                </a:solidFill>
                <a:latin typeface="Arial" charset="0"/>
              </a:rPr>
              <a:t>Inverse</a:t>
            </a:r>
          </a:p>
        </p:txBody>
      </p:sp>
      <p:sp>
        <p:nvSpPr>
          <p:cNvPr id="411695" name="Text Box 47"/>
          <p:cNvSpPr txBox="1">
            <a:spLocks noChangeArrowheads="1"/>
          </p:cNvSpPr>
          <p:nvPr/>
        </p:nvSpPr>
        <p:spPr bwMode="auto">
          <a:xfrm>
            <a:off x="1778000" y="3530600"/>
            <a:ext cx="2905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AC5E08"/>
                </a:solidFill>
                <a:latin typeface="Arial" charset="0"/>
              </a:rPr>
              <a:t>Inverse for substitutes</a:t>
            </a:r>
          </a:p>
        </p:txBody>
      </p:sp>
      <p:sp>
        <p:nvSpPr>
          <p:cNvPr id="411696" name="Text Box 48"/>
          <p:cNvSpPr txBox="1">
            <a:spLocks noChangeArrowheads="1"/>
          </p:cNvSpPr>
          <p:nvPr/>
        </p:nvSpPr>
        <p:spPr bwMode="auto">
          <a:xfrm>
            <a:off x="5130800" y="21590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>
                <a:solidFill>
                  <a:srgbClr val="AC5E08"/>
                </a:solidFill>
              </a:rPr>
              <a:t>k = </a:t>
            </a:r>
            <a:r>
              <a:rPr lang="en-US" sz="2400" b="1" i="1">
                <a:solidFill>
                  <a:srgbClr val="AC5E08"/>
                </a:solidFill>
                <a:sym typeface="Symbol" pitchFamily="18" charset="2"/>
              </a:rPr>
              <a:t>Q</a:t>
            </a:r>
            <a:r>
              <a:rPr lang="en-US" sz="2400" b="1" i="1" baseline="-25000">
                <a:solidFill>
                  <a:srgbClr val="AC5E08"/>
                </a:solidFill>
                <a:sym typeface="Symbol" pitchFamily="18" charset="2"/>
              </a:rPr>
              <a:t>s</a:t>
            </a:r>
            <a:r>
              <a:rPr lang="en-US" sz="2400" b="1" i="1">
                <a:solidFill>
                  <a:srgbClr val="AC5E08"/>
                </a:solidFill>
                <a:sym typeface="Symbol" pitchFamily="18" charset="2"/>
              </a:rPr>
              <a:t>/</a:t>
            </a:r>
            <a:r>
              <a:rPr lang="en-US" sz="2400" b="1" i="1">
                <a:solidFill>
                  <a:srgbClr val="AC5E08"/>
                </a:solidFill>
              </a:rPr>
              <a:t>P  </a:t>
            </a:r>
            <a:r>
              <a:rPr lang="en-US" sz="2000" b="1">
                <a:solidFill>
                  <a:srgbClr val="AC5E08"/>
                </a:solidFill>
                <a:latin typeface="Arial" charset="0"/>
              </a:rPr>
              <a:t>is positive</a:t>
            </a:r>
          </a:p>
        </p:txBody>
      </p:sp>
      <p:sp>
        <p:nvSpPr>
          <p:cNvPr id="411697" name="Text Box 49"/>
          <p:cNvSpPr txBox="1">
            <a:spLocks noChangeArrowheads="1"/>
          </p:cNvSpPr>
          <p:nvPr/>
        </p:nvSpPr>
        <p:spPr bwMode="auto">
          <a:xfrm>
            <a:off x="5130800" y="28448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>
                <a:solidFill>
                  <a:srgbClr val="AC5E08"/>
                </a:solidFill>
              </a:rPr>
              <a:t>l = </a:t>
            </a:r>
            <a:r>
              <a:rPr lang="en-US" sz="2400" b="1" i="1">
                <a:solidFill>
                  <a:srgbClr val="AC5E08"/>
                </a:solidFill>
                <a:sym typeface="Symbol" pitchFamily="18" charset="2"/>
              </a:rPr>
              <a:t>Q</a:t>
            </a:r>
            <a:r>
              <a:rPr lang="en-US" sz="2400" b="1" i="1" baseline="-25000">
                <a:solidFill>
                  <a:srgbClr val="AC5E08"/>
                </a:solidFill>
                <a:sym typeface="Symbol" pitchFamily="18" charset="2"/>
              </a:rPr>
              <a:t>s</a:t>
            </a:r>
            <a:r>
              <a:rPr lang="en-US" sz="2400" b="1" i="1">
                <a:solidFill>
                  <a:srgbClr val="AC5E08"/>
                </a:solidFill>
                <a:sym typeface="Symbol" pitchFamily="18" charset="2"/>
              </a:rPr>
              <a:t>/P</a:t>
            </a:r>
            <a:r>
              <a:rPr lang="en-US" sz="2400" b="1" i="1" baseline="-25000">
                <a:solidFill>
                  <a:srgbClr val="AC5E08"/>
                </a:solidFill>
                <a:sym typeface="Symbol" pitchFamily="18" charset="2"/>
              </a:rPr>
              <a:t>I</a:t>
            </a:r>
            <a:r>
              <a:rPr lang="en-US" sz="2400" b="1" i="1">
                <a:solidFill>
                  <a:srgbClr val="AC5E08"/>
                </a:solidFill>
              </a:rPr>
              <a:t>  </a:t>
            </a:r>
            <a:r>
              <a:rPr lang="en-US" sz="2000" b="1">
                <a:solidFill>
                  <a:srgbClr val="AC5E08"/>
                </a:solidFill>
                <a:latin typeface="Arial" charset="0"/>
              </a:rPr>
              <a:t>is negative</a:t>
            </a:r>
          </a:p>
        </p:txBody>
      </p:sp>
      <p:sp>
        <p:nvSpPr>
          <p:cNvPr id="411698" name="Text Box 50"/>
          <p:cNvSpPr txBox="1">
            <a:spLocks noChangeArrowheads="1"/>
          </p:cNvSpPr>
          <p:nvPr/>
        </p:nvSpPr>
        <p:spPr bwMode="auto">
          <a:xfrm>
            <a:off x="5130800" y="3454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>
                <a:solidFill>
                  <a:srgbClr val="AC5E08"/>
                </a:solidFill>
              </a:rPr>
              <a:t>m = </a:t>
            </a:r>
            <a:r>
              <a:rPr lang="en-US" sz="2400" b="1" i="1">
                <a:solidFill>
                  <a:srgbClr val="AC5E08"/>
                </a:solidFill>
                <a:sym typeface="Symbol" pitchFamily="18" charset="2"/>
              </a:rPr>
              <a:t>Q</a:t>
            </a:r>
            <a:r>
              <a:rPr lang="en-US" sz="2400" b="1" i="1" baseline="-25000">
                <a:solidFill>
                  <a:srgbClr val="AC5E08"/>
                </a:solidFill>
                <a:sym typeface="Symbol" pitchFamily="18" charset="2"/>
              </a:rPr>
              <a:t>s</a:t>
            </a:r>
            <a:r>
              <a:rPr lang="en-US" sz="2400" b="1" i="1">
                <a:solidFill>
                  <a:srgbClr val="AC5E08"/>
                </a:solidFill>
                <a:sym typeface="Symbol" pitchFamily="18" charset="2"/>
              </a:rPr>
              <a:t>/P</a:t>
            </a:r>
            <a:r>
              <a:rPr lang="en-US" sz="2400" b="1" i="1" baseline="-25000">
                <a:solidFill>
                  <a:srgbClr val="AC5E08"/>
                </a:solidFill>
                <a:sym typeface="Symbol" pitchFamily="18" charset="2"/>
              </a:rPr>
              <a:t>r</a:t>
            </a:r>
            <a:r>
              <a:rPr lang="en-US" sz="2400" b="1" i="1">
                <a:solidFill>
                  <a:srgbClr val="AC5E08"/>
                </a:solidFill>
              </a:rPr>
              <a:t>  </a:t>
            </a:r>
            <a:r>
              <a:rPr lang="en-US" sz="2000" b="1">
                <a:solidFill>
                  <a:srgbClr val="AC5E08"/>
                </a:solidFill>
                <a:latin typeface="Arial" charset="0"/>
              </a:rPr>
              <a:t>is negative</a:t>
            </a:r>
          </a:p>
        </p:txBody>
      </p:sp>
      <p:sp>
        <p:nvSpPr>
          <p:cNvPr id="411699" name="Text Box 51"/>
          <p:cNvSpPr txBox="1">
            <a:spLocks noChangeArrowheads="1"/>
          </p:cNvSpPr>
          <p:nvPr/>
        </p:nvSpPr>
        <p:spPr bwMode="auto">
          <a:xfrm>
            <a:off x="5130800" y="3835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>
                <a:solidFill>
                  <a:srgbClr val="AC5E08"/>
                </a:solidFill>
              </a:rPr>
              <a:t>m = </a:t>
            </a:r>
            <a:r>
              <a:rPr lang="en-US" sz="2400" b="1" i="1">
                <a:solidFill>
                  <a:srgbClr val="AC5E08"/>
                </a:solidFill>
                <a:sym typeface="Symbol" pitchFamily="18" charset="2"/>
              </a:rPr>
              <a:t>Q</a:t>
            </a:r>
            <a:r>
              <a:rPr lang="en-US" sz="2400" b="1" i="1" baseline="-25000">
                <a:solidFill>
                  <a:srgbClr val="AC5E08"/>
                </a:solidFill>
                <a:sym typeface="Symbol" pitchFamily="18" charset="2"/>
              </a:rPr>
              <a:t>s</a:t>
            </a:r>
            <a:r>
              <a:rPr lang="en-US" sz="2400" b="1" i="1">
                <a:solidFill>
                  <a:srgbClr val="AC5E08"/>
                </a:solidFill>
                <a:sym typeface="Symbol" pitchFamily="18" charset="2"/>
              </a:rPr>
              <a:t>/P</a:t>
            </a:r>
            <a:r>
              <a:rPr lang="en-US" sz="2400" b="1" i="1" baseline="-25000">
                <a:solidFill>
                  <a:srgbClr val="AC5E08"/>
                </a:solidFill>
                <a:sym typeface="Symbol" pitchFamily="18" charset="2"/>
              </a:rPr>
              <a:t>r</a:t>
            </a:r>
            <a:r>
              <a:rPr lang="en-US" sz="2400" b="1" i="1">
                <a:solidFill>
                  <a:srgbClr val="AC5E08"/>
                </a:solidFill>
              </a:rPr>
              <a:t>  </a:t>
            </a:r>
            <a:r>
              <a:rPr lang="en-US" sz="2000" b="1">
                <a:solidFill>
                  <a:srgbClr val="AC5E08"/>
                </a:solidFill>
                <a:latin typeface="Arial" charset="0"/>
              </a:rPr>
              <a:t>is positive</a:t>
            </a:r>
          </a:p>
        </p:txBody>
      </p:sp>
      <p:sp>
        <p:nvSpPr>
          <p:cNvPr id="411700" name="Text Box 52"/>
          <p:cNvSpPr txBox="1">
            <a:spLocks noChangeArrowheads="1"/>
          </p:cNvSpPr>
          <p:nvPr/>
        </p:nvSpPr>
        <p:spPr bwMode="auto">
          <a:xfrm>
            <a:off x="5130800" y="52070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>
                <a:solidFill>
                  <a:srgbClr val="AC5E08"/>
                </a:solidFill>
              </a:rPr>
              <a:t>r = </a:t>
            </a:r>
            <a:r>
              <a:rPr lang="en-US" sz="2400" b="1" i="1">
                <a:solidFill>
                  <a:srgbClr val="AC5E08"/>
                </a:solidFill>
                <a:sym typeface="Symbol" pitchFamily="18" charset="2"/>
              </a:rPr>
              <a:t>Q</a:t>
            </a:r>
            <a:r>
              <a:rPr lang="en-US" sz="2400" b="1" i="1" baseline="-25000">
                <a:solidFill>
                  <a:srgbClr val="AC5E08"/>
                </a:solidFill>
                <a:sym typeface="Symbol" pitchFamily="18" charset="2"/>
              </a:rPr>
              <a:t>s</a:t>
            </a:r>
            <a:r>
              <a:rPr lang="en-US" sz="2400" b="1" i="1">
                <a:solidFill>
                  <a:srgbClr val="AC5E08"/>
                </a:solidFill>
                <a:sym typeface="Symbol" pitchFamily="18" charset="2"/>
              </a:rPr>
              <a:t>/P</a:t>
            </a:r>
            <a:r>
              <a:rPr lang="en-US" sz="2400" b="1" i="1" baseline="-25000">
                <a:solidFill>
                  <a:srgbClr val="AC5E08"/>
                </a:solidFill>
                <a:sym typeface="Symbol" pitchFamily="18" charset="2"/>
              </a:rPr>
              <a:t>e</a:t>
            </a:r>
            <a:r>
              <a:rPr lang="en-US" sz="2400" b="1" i="1">
                <a:solidFill>
                  <a:srgbClr val="AC5E08"/>
                </a:solidFill>
              </a:rPr>
              <a:t>  </a:t>
            </a:r>
            <a:r>
              <a:rPr lang="en-US" sz="2000" b="1">
                <a:solidFill>
                  <a:srgbClr val="AC5E08"/>
                </a:solidFill>
                <a:latin typeface="Arial" charset="0"/>
              </a:rPr>
              <a:t>is negative</a:t>
            </a:r>
          </a:p>
        </p:txBody>
      </p:sp>
      <p:sp>
        <p:nvSpPr>
          <p:cNvPr id="411701" name="Text Box 53"/>
          <p:cNvSpPr txBox="1">
            <a:spLocks noChangeArrowheads="1"/>
          </p:cNvSpPr>
          <p:nvPr/>
        </p:nvSpPr>
        <p:spPr bwMode="auto">
          <a:xfrm>
            <a:off x="5130800" y="58928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>
                <a:solidFill>
                  <a:srgbClr val="AC5E08"/>
                </a:solidFill>
              </a:rPr>
              <a:t>s = </a:t>
            </a:r>
            <a:r>
              <a:rPr lang="en-US" sz="2400" b="1" i="1">
                <a:solidFill>
                  <a:srgbClr val="AC5E08"/>
                </a:solidFill>
                <a:sym typeface="Symbol" pitchFamily="18" charset="2"/>
              </a:rPr>
              <a:t>Q</a:t>
            </a:r>
            <a:r>
              <a:rPr lang="en-US" sz="2400" b="1" i="1" baseline="-25000">
                <a:solidFill>
                  <a:srgbClr val="AC5E08"/>
                </a:solidFill>
                <a:sym typeface="Symbol" pitchFamily="18" charset="2"/>
              </a:rPr>
              <a:t>s</a:t>
            </a:r>
            <a:r>
              <a:rPr lang="en-US" sz="2400" b="1" i="1">
                <a:solidFill>
                  <a:srgbClr val="AC5E08"/>
                </a:solidFill>
                <a:sym typeface="Symbol" pitchFamily="18" charset="2"/>
              </a:rPr>
              <a:t>/F</a:t>
            </a:r>
            <a:r>
              <a:rPr lang="en-US" sz="2400" b="1" i="1">
                <a:solidFill>
                  <a:srgbClr val="AC5E08"/>
                </a:solidFill>
              </a:rPr>
              <a:t>  </a:t>
            </a:r>
            <a:r>
              <a:rPr lang="en-US" sz="2000" b="1">
                <a:solidFill>
                  <a:srgbClr val="AC5E08"/>
                </a:solidFill>
                <a:latin typeface="Arial" charset="0"/>
              </a:rPr>
              <a:t>is positive</a:t>
            </a:r>
          </a:p>
        </p:txBody>
      </p:sp>
      <p:sp>
        <p:nvSpPr>
          <p:cNvPr id="411703" name="Text Box 55"/>
          <p:cNvSpPr txBox="1">
            <a:spLocks noChangeArrowheads="1"/>
          </p:cNvSpPr>
          <p:nvPr/>
        </p:nvSpPr>
        <p:spPr bwMode="auto">
          <a:xfrm>
            <a:off x="5130800" y="45212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>
                <a:solidFill>
                  <a:srgbClr val="AC5E08"/>
                </a:solidFill>
              </a:rPr>
              <a:t>n = </a:t>
            </a:r>
            <a:r>
              <a:rPr lang="en-US" sz="2400" b="1" i="1">
                <a:solidFill>
                  <a:srgbClr val="AC5E08"/>
                </a:solidFill>
                <a:sym typeface="Symbol" pitchFamily="18" charset="2"/>
              </a:rPr>
              <a:t>Q</a:t>
            </a:r>
            <a:r>
              <a:rPr lang="en-US" sz="2400" b="1" i="1" baseline="-25000">
                <a:solidFill>
                  <a:srgbClr val="AC5E08"/>
                </a:solidFill>
                <a:sym typeface="Symbol" pitchFamily="18" charset="2"/>
              </a:rPr>
              <a:t>s</a:t>
            </a:r>
            <a:r>
              <a:rPr lang="en-US" sz="2400" b="1" i="1">
                <a:solidFill>
                  <a:srgbClr val="AC5E08"/>
                </a:solidFill>
                <a:sym typeface="Symbol" pitchFamily="18" charset="2"/>
              </a:rPr>
              <a:t>/T</a:t>
            </a:r>
            <a:r>
              <a:rPr lang="en-US" sz="2400" b="1" i="1">
                <a:solidFill>
                  <a:srgbClr val="AC5E08"/>
                </a:solidFill>
              </a:rPr>
              <a:t>  </a:t>
            </a:r>
            <a:r>
              <a:rPr lang="en-US" sz="2000" b="1">
                <a:solidFill>
                  <a:srgbClr val="AC5E08"/>
                </a:solidFill>
                <a:latin typeface="Arial" charset="0"/>
              </a:rPr>
              <a:t>is positive</a:t>
            </a:r>
          </a:p>
        </p:txBody>
      </p:sp>
      <p:sp>
        <p:nvSpPr>
          <p:cNvPr id="39992" name="Text Box 56"/>
          <p:cNvSpPr txBox="1">
            <a:spLocks noChangeArrowheads="1"/>
          </p:cNvSpPr>
          <p:nvPr/>
        </p:nvSpPr>
        <p:spPr bwMode="auto">
          <a:xfrm>
            <a:off x="863600" y="45212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/>
              <a:t>T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 Supply Function</a:t>
            </a: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ph idx="1"/>
          </p:nvPr>
        </p:nvGraphicFramePr>
        <p:xfrm>
          <a:off x="2176463" y="1981200"/>
          <a:ext cx="4221162" cy="3348038"/>
        </p:xfrm>
        <a:graphic>
          <a:graphicData uri="http://schemas.openxmlformats.org/presentationml/2006/ole">
            <p:oleObj spid="_x0000_s1026" name="Equation" r:id="rId4" imgW="1409400" imgH="1117440" progId="Equation.3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Inverse Supply Function</a:t>
            </a:r>
          </a:p>
        </p:txBody>
      </p:sp>
      <p:sp>
        <p:nvSpPr>
          <p:cNvPr id="415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Traditionally, price </a:t>
            </a:r>
            <a:r>
              <a:rPr lang="en-US" i="1" smtClean="0">
                <a:latin typeface="Times New Roman" pitchFamily="18" charset="0"/>
              </a:rPr>
              <a:t>(</a:t>
            </a:r>
            <a:r>
              <a:rPr lang="en-US" b="1" i="1" smtClean="0">
                <a:latin typeface="Times New Roman" pitchFamily="18" charset="0"/>
              </a:rPr>
              <a:t>P</a:t>
            </a:r>
            <a:r>
              <a:rPr lang="en-US" i="1" smtClean="0">
                <a:latin typeface="Times New Roman" pitchFamily="18" charset="0"/>
              </a:rPr>
              <a:t>)</a:t>
            </a:r>
            <a:r>
              <a:rPr lang="en-US" smtClean="0"/>
              <a:t> is plotted on the vertical axis &amp; quantity supplied </a:t>
            </a:r>
            <a:r>
              <a:rPr lang="en-US" i="1" smtClean="0">
                <a:latin typeface="Times New Roman" pitchFamily="18" charset="0"/>
              </a:rPr>
              <a:t>(</a:t>
            </a:r>
            <a:r>
              <a:rPr lang="en-US" b="1" i="1" smtClean="0">
                <a:latin typeface="Times New Roman" pitchFamily="18" charset="0"/>
              </a:rPr>
              <a:t>Q</a:t>
            </a:r>
            <a:r>
              <a:rPr lang="en-US" b="1" i="1" baseline="-25000" smtClean="0">
                <a:latin typeface="Times New Roman" pitchFamily="18" charset="0"/>
              </a:rPr>
              <a:t>s</a:t>
            </a:r>
            <a:r>
              <a:rPr lang="en-US" i="1" smtClean="0">
                <a:latin typeface="Times New Roman" pitchFamily="18" charset="0"/>
              </a:rPr>
              <a:t>)</a:t>
            </a:r>
            <a:r>
              <a:rPr lang="en-US" smtClean="0"/>
              <a:t> is plotted on the horizontal axis</a:t>
            </a:r>
          </a:p>
          <a:p>
            <a:pPr lvl="1" eaLnBrk="1" hangingPunct="1"/>
            <a:r>
              <a:rPr lang="en-US" smtClean="0"/>
              <a:t>The equation plotted is the </a:t>
            </a:r>
            <a:r>
              <a:rPr lang="en-US" i="1" smtClean="0"/>
              <a:t>inverse supply function, </a:t>
            </a:r>
            <a:r>
              <a:rPr lang="en-US" b="1" i="1" smtClean="0">
                <a:latin typeface="Times New Roman" pitchFamily="18" charset="0"/>
              </a:rPr>
              <a:t>P = f(Q</a:t>
            </a:r>
            <a:r>
              <a:rPr lang="en-US" b="1" i="1" baseline="-25000" smtClean="0">
                <a:latin typeface="Times New Roman" pitchFamily="18" charset="0"/>
              </a:rPr>
              <a:t>s</a:t>
            </a:r>
            <a:r>
              <a:rPr lang="en-US" b="1" i="1" smtClean="0">
                <a:latin typeface="Times New Roman" pitchFamily="18" charset="0"/>
              </a:rPr>
              <a:t>)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Inverse Supply Function</a:t>
            </a:r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>
            <p:ph idx="1"/>
          </p:nvPr>
        </p:nvGraphicFramePr>
        <p:xfrm>
          <a:off x="2546350" y="1843088"/>
          <a:ext cx="4032250" cy="2341562"/>
        </p:xfrm>
        <a:graphic>
          <a:graphicData uri="http://schemas.openxmlformats.org/presentationml/2006/ole">
            <p:oleObj spid="_x0000_s2050" name="Equation" r:id="rId4" imgW="1180800" imgH="685800" progId="Equation.3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Graphing Supply Curves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point on a direct supply curve shows either:</a:t>
            </a:r>
          </a:p>
          <a:p>
            <a:pPr lvl="1" eaLnBrk="1" hangingPunct="1"/>
            <a:r>
              <a:rPr lang="en-US" smtClean="0"/>
              <a:t>Maximum amount of a good that will be offered for sale at a given price</a:t>
            </a:r>
          </a:p>
          <a:p>
            <a:pPr lvl="1" eaLnBrk="1" hangingPunct="1"/>
            <a:r>
              <a:rPr lang="en-US" smtClean="0"/>
              <a:t>Minimum price necessary to induce producers to voluntarily offer a particular quantity for sale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 Supply Function</a:t>
            </a: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>
            <p:ph idx="1"/>
          </p:nvPr>
        </p:nvGraphicFramePr>
        <p:xfrm>
          <a:off x="2351088" y="2100263"/>
          <a:ext cx="4879975" cy="3736975"/>
        </p:xfrm>
        <a:graphic>
          <a:graphicData uri="http://schemas.openxmlformats.org/presentationml/2006/ole">
            <p:oleObj spid="_x0000_s3074" name="Equation" r:id="rId4" imgW="1790640" imgH="1371600" progId="Equation.3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Supply Curve    </a:t>
            </a:r>
            <a:r>
              <a:rPr lang="en-US" sz="3200" smtClean="0"/>
              <a:t>(Figure 2.3)</a:t>
            </a:r>
          </a:p>
        </p:txBody>
      </p:sp>
      <p:pic>
        <p:nvPicPr>
          <p:cNvPr id="44035" name="Picture 4" descr="ax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7550" y="2439988"/>
            <a:ext cx="5224463" cy="319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S curve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68563" y="2559050"/>
            <a:ext cx="4681537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5" descr="points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38400" y="2598738"/>
            <a:ext cx="4379913" cy="240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 descr="R to S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6275" y="4240213"/>
            <a:ext cx="785813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Graphing Supply Curves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Change in quantity supplied</a:t>
            </a:r>
          </a:p>
          <a:p>
            <a:pPr lvl="1" eaLnBrk="1" hangingPunct="1"/>
            <a:r>
              <a:rPr lang="en-US" smtClean="0"/>
              <a:t>Occurs when price changes</a:t>
            </a:r>
          </a:p>
          <a:p>
            <a:pPr lvl="1" eaLnBrk="1" hangingPunct="1"/>
            <a:r>
              <a:rPr lang="en-US" smtClean="0"/>
              <a:t>Movement along supply curve</a:t>
            </a:r>
          </a:p>
          <a:p>
            <a:pPr eaLnBrk="1" hangingPunct="1"/>
            <a:r>
              <a:rPr lang="en-US" smtClean="0"/>
              <a:t>Change in supply</a:t>
            </a:r>
          </a:p>
          <a:p>
            <a:pPr lvl="1" eaLnBrk="1" hangingPunct="1"/>
            <a:r>
              <a:rPr lang="en-US" smtClean="0"/>
              <a:t>Occurs when one of the other variables, or </a:t>
            </a:r>
            <a:r>
              <a:rPr lang="en-US" i="1" smtClean="0"/>
              <a:t>determinants of supply</a:t>
            </a:r>
            <a:r>
              <a:rPr lang="en-US" smtClean="0"/>
              <a:t>, changes</a:t>
            </a:r>
          </a:p>
          <a:p>
            <a:pPr lvl="1" eaLnBrk="1" hangingPunct="1"/>
            <a:r>
              <a:rPr lang="en-US" smtClean="0"/>
              <a:t>Supply curve shifts rightward or leftward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Three Supply Functions</a:t>
            </a:r>
          </a:p>
        </p:txBody>
      </p:sp>
      <p:pic>
        <p:nvPicPr>
          <p:cNvPr id="9220" name="Content Placeholder 4" descr="tho02818_tb0207.jpg"/>
          <p:cNvPicPr>
            <a:picLocks noGrp="1" noChangeAspect="1"/>
          </p:cNvPicPr>
          <p:nvPr>
            <p:ph idx="1"/>
          </p:nvPr>
        </p:nvPicPr>
        <p:blipFill>
          <a:blip r:embed="rId4"/>
          <a:srcRect l="19389"/>
          <a:stretch>
            <a:fillRect/>
          </a:stretch>
        </p:blipFill>
        <p:spPr>
          <a:xfrm>
            <a:off x="1177925" y="1660525"/>
            <a:ext cx="7227888" cy="2740025"/>
          </a:xfrm>
        </p:spPr>
      </p:pic>
      <p:graphicFrame>
        <p:nvGraphicFramePr>
          <p:cNvPr id="9218" name="Object 5"/>
          <p:cNvGraphicFramePr>
            <a:graphicFrameLocks noChangeAspect="1"/>
          </p:cNvGraphicFramePr>
          <p:nvPr/>
        </p:nvGraphicFramePr>
        <p:xfrm>
          <a:off x="3322638" y="4538663"/>
          <a:ext cx="3978275" cy="1016000"/>
        </p:xfrm>
        <a:graphic>
          <a:graphicData uri="http://schemas.openxmlformats.org/presentationml/2006/ole">
            <p:oleObj spid="_x0000_s4098" name="Equation" r:id="rId5" imgW="1790640" imgH="457200" progId="Equation.3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Shifts in Supply      </a:t>
            </a:r>
            <a:r>
              <a:rPr lang="en-US" sz="3400" smtClean="0"/>
              <a:t>(Figure 2.4)</a:t>
            </a:r>
          </a:p>
        </p:txBody>
      </p:sp>
      <p:pic>
        <p:nvPicPr>
          <p:cNvPr id="46083" name="Picture 99" descr="ax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3500" y="2249488"/>
            <a:ext cx="6716713" cy="339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00" descr="S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9763" y="3216275"/>
            <a:ext cx="5948362" cy="152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01" descr="S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9763" y="3668713"/>
            <a:ext cx="5949950" cy="150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02" descr="supply increase numbers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82988" y="4249738"/>
            <a:ext cx="213042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03" descr="supply increase label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43400" y="4314825"/>
            <a:ext cx="104933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04" descr="S2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19288" y="2887663"/>
            <a:ext cx="5949950" cy="150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05" descr="supply decrease numbers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22913" y="3195638"/>
            <a:ext cx="2025650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06" descr="supply decrease label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88113" y="2606675"/>
            <a:ext cx="498475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8138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Market Equilibrium</a:t>
            </a:r>
          </a:p>
        </p:txBody>
      </p:sp>
      <p:sp>
        <p:nvSpPr>
          <p:cNvPr id="42598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848600" cy="4876800"/>
          </a:xfrm>
        </p:spPr>
        <p:txBody>
          <a:bodyPr/>
          <a:lstStyle/>
          <a:p>
            <a:pPr eaLnBrk="1" hangingPunct="1"/>
            <a:r>
              <a:rPr lang="en-US" smtClean="0"/>
              <a:t>Equilibrium price &amp; quantity are determined by the intersection of demand &amp; supply curves</a:t>
            </a:r>
          </a:p>
          <a:p>
            <a:pPr lvl="1" eaLnBrk="1" hangingPunct="1"/>
            <a:r>
              <a:rPr lang="en-US" smtClean="0"/>
              <a:t>At the point of intersection, </a:t>
            </a:r>
            <a:r>
              <a:rPr lang="en-US" b="1" i="1" smtClean="0">
                <a:latin typeface="Times New Roman" pitchFamily="18" charset="0"/>
              </a:rPr>
              <a:t>Q</a:t>
            </a:r>
            <a:r>
              <a:rPr lang="en-US" b="1" i="1" baseline="-25000" smtClean="0">
                <a:latin typeface="Times New Roman" pitchFamily="18" charset="0"/>
              </a:rPr>
              <a:t>d</a:t>
            </a:r>
            <a:r>
              <a:rPr lang="en-US" b="1" i="1" smtClean="0">
                <a:latin typeface="Times New Roman" pitchFamily="18" charset="0"/>
              </a:rPr>
              <a:t> = Q</a:t>
            </a:r>
            <a:r>
              <a:rPr lang="en-US" b="1" i="1" baseline="-25000" smtClean="0">
                <a:latin typeface="Times New Roman" pitchFamily="18" charset="0"/>
              </a:rPr>
              <a:t>s</a:t>
            </a:r>
          </a:p>
          <a:p>
            <a:pPr lvl="1" eaLnBrk="1" hangingPunct="1"/>
            <a:r>
              <a:rPr lang="en-US" smtClean="0"/>
              <a:t>Consumers can purchase all they want &amp; producers can sell all they want at the “market-clearing” or “equilibrium” price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Market Equilibrium</a:t>
            </a:r>
          </a:p>
        </p:txBody>
      </p:sp>
      <p:graphicFrame>
        <p:nvGraphicFramePr>
          <p:cNvPr id="10242" name="Content Placeholder 5"/>
          <p:cNvGraphicFramePr>
            <a:graphicFrameLocks noChangeAspect="1"/>
          </p:cNvGraphicFramePr>
          <p:nvPr>
            <p:ph idx="1"/>
          </p:nvPr>
        </p:nvGraphicFramePr>
        <p:xfrm>
          <a:off x="2395538" y="1643063"/>
          <a:ext cx="4267200" cy="3629025"/>
        </p:xfrm>
        <a:graphic>
          <a:graphicData uri="http://schemas.openxmlformats.org/presentationml/2006/ole">
            <p:oleObj spid="_x0000_s5122" name="Equation" r:id="rId4" imgW="1612800" imgH="1371600" progId="Equation.3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736600" y="508000"/>
            <a:ext cx="7823200" cy="838200"/>
          </a:xfrm>
        </p:spPr>
        <p:txBody>
          <a:bodyPr/>
          <a:lstStyle/>
          <a:p>
            <a:pPr eaLnBrk="1" hangingPunct="1"/>
            <a:r>
              <a:rPr lang="en-US" smtClean="0"/>
              <a:t>Market Equilibrium    </a:t>
            </a:r>
            <a:r>
              <a:rPr lang="en-US" sz="3400" smtClean="0"/>
              <a:t>(Figure 2.5)</a:t>
            </a:r>
          </a:p>
        </p:txBody>
      </p:sp>
      <p:pic>
        <p:nvPicPr>
          <p:cNvPr id="48131" name="Picture 98" descr="ax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19300" y="2362200"/>
            <a:ext cx="527685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99" descr="D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93963" y="2668588"/>
            <a:ext cx="4117975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00" descr="S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92375" y="3611563"/>
            <a:ext cx="4672013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01" descr="80 P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95550" y="3730625"/>
            <a:ext cx="4322763" cy="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02" descr="80 quantities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24388" y="3702050"/>
            <a:ext cx="2219325" cy="147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03" descr="60 P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09838" y="4092575"/>
            <a:ext cx="2865437" cy="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04" descr="60 quantity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3050" y="4065588"/>
            <a:ext cx="55563" cy="110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05" descr="40 P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505075" y="4464050"/>
            <a:ext cx="3600450" cy="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6" descr="40 quantities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95725" y="4425950"/>
            <a:ext cx="22098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07" descr="point A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348288" y="3937000"/>
            <a:ext cx="66675" cy="6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8138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Market Equilibrium</a:t>
            </a:r>
          </a:p>
        </p:txBody>
      </p:sp>
      <p:sp>
        <p:nvSpPr>
          <p:cNvPr id="43008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848600" cy="4876800"/>
          </a:xfrm>
        </p:spPr>
        <p:txBody>
          <a:bodyPr/>
          <a:lstStyle/>
          <a:p>
            <a:pPr eaLnBrk="1" hangingPunct="1"/>
            <a:r>
              <a:rPr lang="en-US" smtClean="0"/>
              <a:t>Excess demand (shortage)</a:t>
            </a:r>
          </a:p>
          <a:p>
            <a:pPr lvl="1" eaLnBrk="1" hangingPunct="1"/>
            <a:r>
              <a:rPr lang="en-US" smtClean="0"/>
              <a:t>Exists when quantity demanded exceeds quantity supplied</a:t>
            </a:r>
          </a:p>
          <a:p>
            <a:pPr eaLnBrk="1" hangingPunct="1"/>
            <a:r>
              <a:rPr lang="en-US" smtClean="0"/>
              <a:t>Excess supply (surplus)</a:t>
            </a:r>
          </a:p>
          <a:p>
            <a:pPr lvl="1" eaLnBrk="1" hangingPunct="1"/>
            <a:r>
              <a:rPr lang="en-US" smtClean="0"/>
              <a:t>Exists when quantity supplied exceeds quantity demanded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12738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Ceiling &amp; Floor Prices</a:t>
            </a:r>
          </a:p>
        </p:txBody>
      </p:sp>
      <p:sp>
        <p:nvSpPr>
          <p:cNvPr id="4546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Ceiling price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i="1" smtClean="0"/>
              <a:t>Maximum</a:t>
            </a:r>
            <a:r>
              <a:rPr lang="en-US" smtClean="0"/>
              <a:t> price government permits sellers to charge for a good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When ceiling price is below equilibrium, a </a:t>
            </a:r>
            <a:r>
              <a:rPr lang="en-US" i="1" smtClean="0"/>
              <a:t>shortage</a:t>
            </a:r>
            <a:r>
              <a:rPr lang="en-US" smtClean="0"/>
              <a:t> occurs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Floor price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i="1" smtClean="0"/>
              <a:t>Minimum</a:t>
            </a:r>
            <a:r>
              <a:rPr lang="en-US" smtClean="0"/>
              <a:t> price government permits sellers to charge for a good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When floor price is above equilibrium, a </a:t>
            </a:r>
            <a:r>
              <a:rPr lang="en-US" i="1" smtClean="0"/>
              <a:t>surplus</a:t>
            </a:r>
            <a:r>
              <a:rPr lang="en-US" smtClean="0"/>
              <a:t> occurs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514350" y="508000"/>
            <a:ext cx="8153400" cy="838200"/>
          </a:xfrm>
        </p:spPr>
        <p:txBody>
          <a:bodyPr/>
          <a:lstStyle/>
          <a:p>
            <a:pPr eaLnBrk="1" hangingPunct="1"/>
            <a:r>
              <a:rPr lang="en-US" smtClean="0"/>
              <a:t>Ceiling &amp; Floor Prices </a:t>
            </a:r>
            <a:r>
              <a:rPr lang="en-US" sz="3300" smtClean="0"/>
              <a:t>(Figure 2.12)</a:t>
            </a:r>
          </a:p>
        </p:txBody>
      </p:sp>
      <p:sp>
        <p:nvSpPr>
          <p:cNvPr id="51203" name="Text Box 71"/>
          <p:cNvSpPr txBox="1">
            <a:spLocks noChangeArrowheads="1"/>
          </p:cNvSpPr>
          <p:nvPr/>
        </p:nvSpPr>
        <p:spPr bwMode="auto">
          <a:xfrm>
            <a:off x="8145463" y="4886325"/>
            <a:ext cx="4143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Futura Lt BT" pitchFamily="34" charset="0"/>
              </a:rPr>
              <a:t>Q</a:t>
            </a:r>
            <a:r>
              <a:rPr lang="en-US" sz="1400" i="1" baseline="-25000">
                <a:latin typeface="AvantGarde Bk BT" pitchFamily="34" charset="0"/>
              </a:rPr>
              <a:t>x </a:t>
            </a:r>
          </a:p>
        </p:txBody>
      </p:sp>
      <p:sp>
        <p:nvSpPr>
          <p:cNvPr id="51204" name="Text Box 72"/>
          <p:cNvSpPr txBox="1">
            <a:spLocks noChangeArrowheads="1"/>
          </p:cNvSpPr>
          <p:nvPr/>
        </p:nvSpPr>
        <p:spPr bwMode="auto">
          <a:xfrm>
            <a:off x="2087563" y="5375275"/>
            <a:ext cx="1152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Futura Lt BT" pitchFamily="34" charset="0"/>
              </a:rPr>
              <a:t>Quantity</a:t>
            </a:r>
          </a:p>
        </p:txBody>
      </p:sp>
      <p:sp>
        <p:nvSpPr>
          <p:cNvPr id="51205" name="Line 77"/>
          <p:cNvSpPr>
            <a:spLocks noChangeShapeType="1"/>
          </p:cNvSpPr>
          <p:nvPr/>
        </p:nvSpPr>
        <p:spPr bwMode="auto">
          <a:xfrm flipV="1">
            <a:off x="1012825" y="2184400"/>
            <a:ext cx="0" cy="28162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06" name="Line 78"/>
          <p:cNvSpPr>
            <a:spLocks noChangeShapeType="1"/>
          </p:cNvSpPr>
          <p:nvPr/>
        </p:nvSpPr>
        <p:spPr bwMode="auto">
          <a:xfrm>
            <a:off x="1012825" y="5014913"/>
            <a:ext cx="29257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07" name="Line 79"/>
          <p:cNvSpPr>
            <a:spLocks noChangeShapeType="1"/>
          </p:cNvSpPr>
          <p:nvPr/>
        </p:nvSpPr>
        <p:spPr bwMode="auto">
          <a:xfrm flipV="1">
            <a:off x="5257800" y="2205038"/>
            <a:ext cx="0" cy="28162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08" name="Line 80"/>
          <p:cNvSpPr>
            <a:spLocks noChangeShapeType="1"/>
          </p:cNvSpPr>
          <p:nvPr/>
        </p:nvSpPr>
        <p:spPr bwMode="auto">
          <a:xfrm>
            <a:off x="5265738" y="5010150"/>
            <a:ext cx="29257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09" name="Text Box 82"/>
          <p:cNvSpPr txBox="1">
            <a:spLocks noChangeArrowheads="1"/>
          </p:cNvSpPr>
          <p:nvPr/>
        </p:nvSpPr>
        <p:spPr bwMode="auto">
          <a:xfrm>
            <a:off x="3929063" y="4889500"/>
            <a:ext cx="5953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Futura Lt BT" pitchFamily="34" charset="0"/>
              </a:rPr>
              <a:t>Q</a:t>
            </a:r>
            <a:r>
              <a:rPr lang="en-US" sz="1400" i="1" baseline="-25000">
                <a:latin typeface="AvantGarde Bk BT" pitchFamily="34" charset="0"/>
              </a:rPr>
              <a:t>x</a:t>
            </a:r>
          </a:p>
        </p:txBody>
      </p:sp>
      <p:sp>
        <p:nvSpPr>
          <p:cNvPr id="51210" name="Text Box 84"/>
          <p:cNvSpPr txBox="1">
            <a:spLocks noChangeArrowheads="1"/>
          </p:cNvSpPr>
          <p:nvPr/>
        </p:nvSpPr>
        <p:spPr bwMode="auto">
          <a:xfrm>
            <a:off x="947738" y="1919288"/>
            <a:ext cx="5238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AvantGarde Bk BT" pitchFamily="34" charset="0"/>
              </a:rPr>
              <a:t>P</a:t>
            </a:r>
            <a:r>
              <a:rPr lang="en-US" sz="1400" i="1" baseline="-25000">
                <a:latin typeface="AvantGarde Bk BT" pitchFamily="34" charset="0"/>
              </a:rPr>
              <a:t>x</a:t>
            </a:r>
          </a:p>
        </p:txBody>
      </p:sp>
      <p:sp>
        <p:nvSpPr>
          <p:cNvPr id="51211" name="Text Box 86"/>
          <p:cNvSpPr txBox="1">
            <a:spLocks noChangeArrowheads="1"/>
          </p:cNvSpPr>
          <p:nvPr/>
        </p:nvSpPr>
        <p:spPr bwMode="auto">
          <a:xfrm>
            <a:off x="5197475" y="1919288"/>
            <a:ext cx="465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AvantGarde Bk BT" pitchFamily="34" charset="0"/>
              </a:rPr>
              <a:t>P</a:t>
            </a:r>
            <a:r>
              <a:rPr lang="en-US" sz="1400" i="1" baseline="-25000">
                <a:latin typeface="AvantGarde Bk BT" pitchFamily="34" charset="0"/>
              </a:rPr>
              <a:t>x</a:t>
            </a:r>
          </a:p>
        </p:txBody>
      </p:sp>
      <p:sp>
        <p:nvSpPr>
          <p:cNvPr id="51212" name="Text Box 89"/>
          <p:cNvSpPr txBox="1">
            <a:spLocks noChangeArrowheads="1"/>
          </p:cNvSpPr>
          <p:nvPr/>
        </p:nvSpPr>
        <p:spPr bwMode="auto">
          <a:xfrm>
            <a:off x="6388100" y="5375275"/>
            <a:ext cx="1152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Futura Lt BT" pitchFamily="34" charset="0"/>
              </a:rPr>
              <a:t>Quantity</a:t>
            </a:r>
          </a:p>
        </p:txBody>
      </p:sp>
      <p:sp>
        <p:nvSpPr>
          <p:cNvPr id="51213" name="Text Box 90"/>
          <p:cNvSpPr txBox="1">
            <a:spLocks noChangeArrowheads="1"/>
          </p:cNvSpPr>
          <p:nvPr/>
        </p:nvSpPr>
        <p:spPr bwMode="auto">
          <a:xfrm rot="10800000">
            <a:off x="4579938" y="2141538"/>
            <a:ext cx="428625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Futura Lt BT" pitchFamily="34" charset="0"/>
              </a:rPr>
              <a:t>Price (dollars)</a:t>
            </a:r>
          </a:p>
        </p:txBody>
      </p:sp>
      <p:pic>
        <p:nvPicPr>
          <p:cNvPr id="51214" name="Picture 93" descr="SW Fig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28725" y="2293938"/>
            <a:ext cx="2587625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5" name="Text Box 101"/>
          <p:cNvSpPr txBox="1">
            <a:spLocks noChangeArrowheads="1"/>
          </p:cNvSpPr>
          <p:nvPr/>
        </p:nvSpPr>
        <p:spPr bwMode="auto">
          <a:xfrm>
            <a:off x="3762375" y="2622550"/>
            <a:ext cx="552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AvantGarde Bk BT" pitchFamily="34" charset="0"/>
              </a:rPr>
              <a:t>S</a:t>
            </a:r>
            <a:r>
              <a:rPr lang="en-US" sz="1400" i="1" baseline="-25000">
                <a:latin typeface="AvantGarde Bk BT" pitchFamily="34" charset="0"/>
              </a:rPr>
              <a:t>x</a:t>
            </a:r>
          </a:p>
        </p:txBody>
      </p:sp>
      <p:sp>
        <p:nvSpPr>
          <p:cNvPr id="51216" name="Text Box 103"/>
          <p:cNvSpPr txBox="1">
            <a:spLocks noChangeArrowheads="1"/>
          </p:cNvSpPr>
          <p:nvPr/>
        </p:nvSpPr>
        <p:spPr bwMode="auto">
          <a:xfrm>
            <a:off x="3209925" y="4651375"/>
            <a:ext cx="5064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AvantGarde Bk BT" pitchFamily="34" charset="0"/>
              </a:rPr>
              <a:t>D</a:t>
            </a:r>
            <a:r>
              <a:rPr lang="en-US" sz="1400" i="1" baseline="-25000">
                <a:latin typeface="AvantGarde Bk BT" pitchFamily="34" charset="0"/>
              </a:rPr>
              <a:t>x</a:t>
            </a:r>
          </a:p>
        </p:txBody>
      </p:sp>
      <p:grpSp>
        <p:nvGrpSpPr>
          <p:cNvPr id="2" name="Group 126"/>
          <p:cNvGrpSpPr>
            <a:grpSpLocks/>
          </p:cNvGrpSpPr>
          <p:nvPr/>
        </p:nvGrpSpPr>
        <p:grpSpPr bwMode="auto">
          <a:xfrm>
            <a:off x="754063" y="3519488"/>
            <a:ext cx="1627187" cy="304800"/>
            <a:chOff x="685" y="2331"/>
            <a:chExt cx="1025" cy="192"/>
          </a:xfrm>
        </p:grpSpPr>
        <p:sp>
          <p:nvSpPr>
            <p:cNvPr id="51249" name="Line 97"/>
            <p:cNvSpPr>
              <a:spLocks noChangeShapeType="1"/>
            </p:cNvSpPr>
            <p:nvPr/>
          </p:nvSpPr>
          <p:spPr bwMode="auto">
            <a:xfrm flipH="1">
              <a:off x="850" y="2432"/>
              <a:ext cx="8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50" name="Text Box 106"/>
            <p:cNvSpPr txBox="1">
              <a:spLocks noChangeArrowheads="1"/>
            </p:cNvSpPr>
            <p:nvPr/>
          </p:nvSpPr>
          <p:spPr bwMode="auto">
            <a:xfrm>
              <a:off x="685" y="2331"/>
              <a:ext cx="18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latin typeface="AvantGarde Bk BT" pitchFamily="34" charset="0"/>
                </a:rPr>
                <a:t>2</a:t>
              </a:r>
            </a:p>
          </p:txBody>
        </p:sp>
      </p:grpSp>
      <p:grpSp>
        <p:nvGrpSpPr>
          <p:cNvPr id="3" name="Group 127"/>
          <p:cNvGrpSpPr>
            <a:grpSpLocks/>
          </p:cNvGrpSpPr>
          <p:nvPr/>
        </p:nvGrpSpPr>
        <p:grpSpPr bwMode="auto">
          <a:xfrm>
            <a:off x="2192338" y="3694113"/>
            <a:ext cx="581025" cy="1627187"/>
            <a:chOff x="1591" y="2441"/>
            <a:chExt cx="366" cy="1025"/>
          </a:xfrm>
        </p:grpSpPr>
        <p:sp>
          <p:nvSpPr>
            <p:cNvPr id="51247" name="Line 98"/>
            <p:cNvSpPr>
              <a:spLocks noChangeShapeType="1"/>
            </p:cNvSpPr>
            <p:nvPr/>
          </p:nvSpPr>
          <p:spPr bwMode="auto">
            <a:xfrm>
              <a:off x="1710" y="2441"/>
              <a:ext cx="0" cy="8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8" name="Text Box 108"/>
            <p:cNvSpPr txBox="1">
              <a:spLocks noChangeArrowheads="1"/>
            </p:cNvSpPr>
            <p:nvPr/>
          </p:nvSpPr>
          <p:spPr bwMode="auto">
            <a:xfrm>
              <a:off x="1591" y="3274"/>
              <a:ext cx="36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latin typeface="AvantGarde Bk BT" pitchFamily="34" charset="0"/>
                </a:rPr>
                <a:t>50</a:t>
              </a:r>
            </a:p>
          </p:txBody>
        </p:sp>
      </p:grpSp>
      <p:grpSp>
        <p:nvGrpSpPr>
          <p:cNvPr id="4" name="Group 128"/>
          <p:cNvGrpSpPr>
            <a:grpSpLocks/>
          </p:cNvGrpSpPr>
          <p:nvPr/>
        </p:nvGrpSpPr>
        <p:grpSpPr bwMode="auto">
          <a:xfrm>
            <a:off x="749300" y="3857625"/>
            <a:ext cx="1922463" cy="304800"/>
            <a:chOff x="682" y="2544"/>
            <a:chExt cx="1211" cy="192"/>
          </a:xfrm>
        </p:grpSpPr>
        <p:sp>
          <p:nvSpPr>
            <p:cNvPr id="51245" name="Line 110"/>
            <p:cNvSpPr>
              <a:spLocks noChangeShapeType="1"/>
            </p:cNvSpPr>
            <p:nvPr/>
          </p:nvSpPr>
          <p:spPr bwMode="auto">
            <a:xfrm>
              <a:off x="850" y="2651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6" name="Text Box 114"/>
            <p:cNvSpPr txBox="1">
              <a:spLocks noChangeArrowheads="1"/>
            </p:cNvSpPr>
            <p:nvPr/>
          </p:nvSpPr>
          <p:spPr bwMode="auto">
            <a:xfrm>
              <a:off x="682" y="2544"/>
              <a:ext cx="18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latin typeface="AvantGarde Bk BT" pitchFamily="34" charset="0"/>
                </a:rPr>
                <a:t>1</a:t>
              </a:r>
            </a:p>
          </p:txBody>
        </p:sp>
      </p:grpSp>
      <p:grpSp>
        <p:nvGrpSpPr>
          <p:cNvPr id="5" name="Group 129"/>
          <p:cNvGrpSpPr>
            <a:grpSpLocks/>
          </p:cNvGrpSpPr>
          <p:nvPr/>
        </p:nvGrpSpPr>
        <p:grpSpPr bwMode="auto">
          <a:xfrm>
            <a:off x="1639888" y="4027488"/>
            <a:ext cx="1400175" cy="1298575"/>
            <a:chOff x="1243" y="2651"/>
            <a:chExt cx="882" cy="818"/>
          </a:xfrm>
        </p:grpSpPr>
        <p:sp>
          <p:nvSpPr>
            <p:cNvPr id="51241" name="Line 111"/>
            <p:cNvSpPr>
              <a:spLocks noChangeShapeType="1"/>
            </p:cNvSpPr>
            <p:nvPr/>
          </p:nvSpPr>
          <p:spPr bwMode="auto">
            <a:xfrm>
              <a:off x="1883" y="2651"/>
              <a:ext cx="0" cy="6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2" name="Line 113"/>
            <p:cNvSpPr>
              <a:spLocks noChangeShapeType="1"/>
            </p:cNvSpPr>
            <p:nvPr/>
          </p:nvSpPr>
          <p:spPr bwMode="auto">
            <a:xfrm>
              <a:off x="1362" y="2651"/>
              <a:ext cx="0" cy="6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3" name="Text Box 115"/>
            <p:cNvSpPr txBox="1">
              <a:spLocks noChangeArrowheads="1"/>
            </p:cNvSpPr>
            <p:nvPr/>
          </p:nvSpPr>
          <p:spPr bwMode="auto">
            <a:xfrm>
              <a:off x="1759" y="3271"/>
              <a:ext cx="36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latin typeface="AvantGarde Bk BT" pitchFamily="34" charset="0"/>
                </a:rPr>
                <a:t>62</a:t>
              </a:r>
            </a:p>
          </p:txBody>
        </p:sp>
        <p:sp>
          <p:nvSpPr>
            <p:cNvPr id="51244" name="Text Box 116"/>
            <p:cNvSpPr txBox="1">
              <a:spLocks noChangeArrowheads="1"/>
            </p:cNvSpPr>
            <p:nvPr/>
          </p:nvSpPr>
          <p:spPr bwMode="auto">
            <a:xfrm>
              <a:off x="1243" y="3277"/>
              <a:ext cx="36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latin typeface="AvantGarde Bk BT" pitchFamily="34" charset="0"/>
                </a:rPr>
                <a:t>22</a:t>
              </a:r>
            </a:p>
          </p:txBody>
        </p:sp>
      </p:grpSp>
      <p:grpSp>
        <p:nvGrpSpPr>
          <p:cNvPr id="6" name="Group 132"/>
          <p:cNvGrpSpPr>
            <a:grpSpLocks/>
          </p:cNvGrpSpPr>
          <p:nvPr/>
        </p:nvGrpSpPr>
        <p:grpSpPr bwMode="auto">
          <a:xfrm>
            <a:off x="4986338" y="3200400"/>
            <a:ext cx="2212975" cy="304800"/>
            <a:chOff x="3351" y="2130"/>
            <a:chExt cx="1394" cy="192"/>
          </a:xfrm>
        </p:grpSpPr>
        <p:sp>
          <p:nvSpPr>
            <p:cNvPr id="51239" name="Line 119"/>
            <p:cNvSpPr>
              <a:spLocks noChangeShapeType="1"/>
            </p:cNvSpPr>
            <p:nvPr/>
          </p:nvSpPr>
          <p:spPr bwMode="auto">
            <a:xfrm>
              <a:off x="3520" y="2222"/>
              <a:ext cx="12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0" name="Text Box 122"/>
            <p:cNvSpPr txBox="1">
              <a:spLocks noChangeArrowheads="1"/>
            </p:cNvSpPr>
            <p:nvPr/>
          </p:nvSpPr>
          <p:spPr bwMode="auto">
            <a:xfrm>
              <a:off x="3351" y="2130"/>
              <a:ext cx="24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latin typeface="AvantGarde Bk BT" pitchFamily="34" charset="0"/>
                </a:rPr>
                <a:t>3</a:t>
              </a:r>
            </a:p>
          </p:txBody>
        </p:sp>
      </p:grpSp>
      <p:grpSp>
        <p:nvGrpSpPr>
          <p:cNvPr id="7" name="Group 133"/>
          <p:cNvGrpSpPr>
            <a:grpSpLocks/>
          </p:cNvGrpSpPr>
          <p:nvPr/>
        </p:nvGrpSpPr>
        <p:grpSpPr bwMode="auto">
          <a:xfrm>
            <a:off x="6140450" y="3346450"/>
            <a:ext cx="1447800" cy="1979613"/>
            <a:chOff x="4078" y="2222"/>
            <a:chExt cx="912" cy="1247"/>
          </a:xfrm>
        </p:grpSpPr>
        <p:sp>
          <p:nvSpPr>
            <p:cNvPr id="51235" name="Line 120"/>
            <p:cNvSpPr>
              <a:spLocks noChangeShapeType="1"/>
            </p:cNvSpPr>
            <p:nvPr/>
          </p:nvSpPr>
          <p:spPr bwMode="auto">
            <a:xfrm>
              <a:off x="4736" y="2222"/>
              <a:ext cx="0" cy="10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6" name="Line 121"/>
            <p:cNvSpPr>
              <a:spLocks noChangeShapeType="1"/>
            </p:cNvSpPr>
            <p:nvPr/>
          </p:nvSpPr>
          <p:spPr bwMode="auto">
            <a:xfrm>
              <a:off x="4197" y="2222"/>
              <a:ext cx="0" cy="10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7" name="Text Box 124"/>
            <p:cNvSpPr txBox="1">
              <a:spLocks noChangeArrowheads="1"/>
            </p:cNvSpPr>
            <p:nvPr/>
          </p:nvSpPr>
          <p:spPr bwMode="auto">
            <a:xfrm>
              <a:off x="4078" y="3277"/>
              <a:ext cx="36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latin typeface="AvantGarde Bk BT" pitchFamily="34" charset="0"/>
                </a:rPr>
                <a:t>32</a:t>
              </a:r>
            </a:p>
          </p:txBody>
        </p:sp>
        <p:sp>
          <p:nvSpPr>
            <p:cNvPr id="51238" name="Text Box 125"/>
            <p:cNvSpPr txBox="1">
              <a:spLocks noChangeArrowheads="1"/>
            </p:cNvSpPr>
            <p:nvPr/>
          </p:nvSpPr>
          <p:spPr bwMode="auto">
            <a:xfrm>
              <a:off x="4624" y="3274"/>
              <a:ext cx="36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latin typeface="AvantGarde Bk BT" pitchFamily="34" charset="0"/>
                </a:rPr>
                <a:t>84</a:t>
              </a:r>
            </a:p>
          </p:txBody>
        </p:sp>
      </p:grpSp>
      <p:sp>
        <p:nvSpPr>
          <p:cNvPr id="51223" name="Text Box 134"/>
          <p:cNvSpPr txBox="1">
            <a:spLocks noChangeArrowheads="1"/>
          </p:cNvSpPr>
          <p:nvPr/>
        </p:nvSpPr>
        <p:spPr bwMode="auto">
          <a:xfrm>
            <a:off x="1058863" y="5910263"/>
            <a:ext cx="288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Arial" charset="0"/>
              </a:rPr>
              <a:t>Panel A – Ceiling price</a:t>
            </a:r>
          </a:p>
        </p:txBody>
      </p:sp>
      <p:grpSp>
        <p:nvGrpSpPr>
          <p:cNvPr id="8" name="Group 136"/>
          <p:cNvGrpSpPr>
            <a:grpSpLocks/>
          </p:cNvGrpSpPr>
          <p:nvPr/>
        </p:nvGrpSpPr>
        <p:grpSpPr bwMode="auto">
          <a:xfrm>
            <a:off x="4991100" y="2284413"/>
            <a:ext cx="3573463" cy="4017962"/>
            <a:chOff x="3354" y="1553"/>
            <a:chExt cx="2251" cy="2531"/>
          </a:xfrm>
        </p:grpSpPr>
        <p:grpSp>
          <p:nvGrpSpPr>
            <p:cNvPr id="9" name="Group 131"/>
            <p:cNvGrpSpPr>
              <a:grpSpLocks/>
            </p:cNvGrpSpPr>
            <p:nvPr/>
          </p:nvGrpSpPr>
          <p:grpSpPr bwMode="auto">
            <a:xfrm>
              <a:off x="3354" y="1553"/>
              <a:ext cx="2251" cy="1910"/>
              <a:chOff x="3354" y="1553"/>
              <a:chExt cx="2251" cy="1910"/>
            </a:xfrm>
          </p:grpSpPr>
          <p:sp>
            <p:nvSpPr>
              <p:cNvPr id="51227" name="Line 99"/>
              <p:cNvSpPr>
                <a:spLocks noChangeShapeType="1"/>
              </p:cNvSpPr>
              <p:nvPr/>
            </p:nvSpPr>
            <p:spPr bwMode="auto">
              <a:xfrm flipH="1">
                <a:off x="3520" y="2429"/>
                <a:ext cx="8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28" name="Line 100"/>
              <p:cNvSpPr>
                <a:spLocks noChangeShapeType="1"/>
              </p:cNvSpPr>
              <p:nvPr/>
            </p:nvSpPr>
            <p:spPr bwMode="auto">
              <a:xfrm>
                <a:off x="4380" y="2438"/>
                <a:ext cx="0" cy="8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" name="Group 130"/>
              <p:cNvGrpSpPr>
                <a:grpSpLocks/>
              </p:cNvGrpSpPr>
              <p:nvPr/>
            </p:nvGrpSpPr>
            <p:grpSpPr bwMode="auto">
              <a:xfrm>
                <a:off x="3651" y="1553"/>
                <a:ext cx="1954" cy="1674"/>
                <a:chOff x="3651" y="1553"/>
                <a:chExt cx="1954" cy="1674"/>
              </a:xfrm>
            </p:grpSpPr>
            <p:pic>
              <p:nvPicPr>
                <p:cNvPr id="51232" name="Picture 5" descr="SW Fig 4"/>
                <p:cNvPicPr>
                  <a:picLocks noChangeAspect="1" noChangeArrowheads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3651" y="1553"/>
                  <a:ext cx="1630" cy="155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1233" name="Text Box 102"/>
                <p:cNvSpPr txBox="1">
                  <a:spLocks noChangeArrowheads="1"/>
                </p:cNvSpPr>
                <p:nvPr/>
              </p:nvSpPr>
              <p:spPr bwMode="auto">
                <a:xfrm>
                  <a:off x="5257" y="1764"/>
                  <a:ext cx="348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400" i="1">
                      <a:latin typeface="AvantGarde Bk BT" pitchFamily="34" charset="0"/>
                    </a:rPr>
                    <a:t>S</a:t>
                  </a:r>
                  <a:r>
                    <a:rPr lang="en-US" sz="1400" i="1" baseline="-25000">
                      <a:latin typeface="AvantGarde Bk BT" pitchFamily="34" charset="0"/>
                    </a:rPr>
                    <a:t>x</a:t>
                  </a:r>
                </a:p>
              </p:txBody>
            </p:sp>
            <p:sp>
              <p:nvSpPr>
                <p:cNvPr id="51234" name="Text Box 104"/>
                <p:cNvSpPr txBox="1">
                  <a:spLocks noChangeArrowheads="1"/>
                </p:cNvSpPr>
                <p:nvPr/>
              </p:nvSpPr>
              <p:spPr bwMode="auto">
                <a:xfrm>
                  <a:off x="4893" y="3035"/>
                  <a:ext cx="255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400" i="1">
                      <a:latin typeface="AvantGarde Bk BT" pitchFamily="34" charset="0"/>
                    </a:rPr>
                    <a:t>D</a:t>
                  </a:r>
                  <a:r>
                    <a:rPr lang="en-US" sz="1400" i="1" baseline="-25000">
                      <a:latin typeface="AvantGarde Bk BT" pitchFamily="34" charset="0"/>
                    </a:rPr>
                    <a:t>x</a:t>
                  </a:r>
                </a:p>
              </p:txBody>
            </p:sp>
          </p:grpSp>
          <p:sp>
            <p:nvSpPr>
              <p:cNvPr id="51230" name="Text Box 107"/>
              <p:cNvSpPr txBox="1">
                <a:spLocks noChangeArrowheads="1"/>
              </p:cNvSpPr>
              <p:nvPr/>
            </p:nvSpPr>
            <p:spPr bwMode="auto">
              <a:xfrm>
                <a:off x="3354" y="2331"/>
                <a:ext cx="247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>
                    <a:latin typeface="AvantGarde Bk BT" pitchFamily="34" charset="0"/>
                  </a:rPr>
                  <a:t>2</a:t>
                </a:r>
              </a:p>
            </p:txBody>
          </p:sp>
          <p:sp>
            <p:nvSpPr>
              <p:cNvPr id="51231" name="Text Box 109"/>
              <p:cNvSpPr txBox="1">
                <a:spLocks noChangeArrowheads="1"/>
              </p:cNvSpPr>
              <p:nvPr/>
            </p:nvSpPr>
            <p:spPr bwMode="auto">
              <a:xfrm>
                <a:off x="4261" y="3271"/>
                <a:ext cx="36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>
                    <a:latin typeface="AvantGarde Bk BT" pitchFamily="34" charset="0"/>
                  </a:rPr>
                  <a:t>50</a:t>
                </a:r>
              </a:p>
            </p:txBody>
          </p:sp>
        </p:grpSp>
        <p:sp>
          <p:nvSpPr>
            <p:cNvPr id="51226" name="Text Box 135"/>
            <p:cNvSpPr txBox="1">
              <a:spLocks noChangeArrowheads="1"/>
            </p:cNvSpPr>
            <p:nvPr/>
          </p:nvSpPr>
          <p:spPr bwMode="auto">
            <a:xfrm>
              <a:off x="3637" y="3834"/>
              <a:ext cx="18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Arial" charset="0"/>
                </a:rPr>
                <a:t>Panel B – Floor price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Market Equilibrium</a:t>
            </a:r>
          </a:p>
        </p:txBody>
      </p:sp>
      <p:graphicFrame>
        <p:nvGraphicFramePr>
          <p:cNvPr id="11266" name="Content Placeholder 5"/>
          <p:cNvGraphicFramePr>
            <a:graphicFrameLocks noChangeAspect="1"/>
          </p:cNvGraphicFramePr>
          <p:nvPr>
            <p:ph idx="1"/>
          </p:nvPr>
        </p:nvGraphicFramePr>
        <p:xfrm>
          <a:off x="2395538" y="1643063"/>
          <a:ext cx="4267200" cy="3629025"/>
        </p:xfrm>
        <a:graphic>
          <a:graphicData uri="http://schemas.openxmlformats.org/presentationml/2006/ole">
            <p:oleObj spid="_x0000_s6146" name="Equation" r:id="rId4" imgW="1612800" imgH="1371600" progId="Equation.3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$50 Price Ceiling</a:t>
            </a: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1898650" y="1703388"/>
          <a:ext cx="4316413" cy="3441700"/>
        </p:xfrm>
        <a:graphic>
          <a:graphicData uri="http://schemas.openxmlformats.org/presentationml/2006/ole">
            <p:oleObj spid="_x0000_s7170" name="Equation" r:id="rId4" imgW="2006280" imgH="1600200" progId="Equation.3">
              <p:embed/>
            </p:oleObj>
          </a:graphicData>
        </a:graphic>
      </p:graphicFrame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1539875" y="5145088"/>
            <a:ext cx="656272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/>
              <a:t>A price ceiling is only effective when it is set below the equilibrium price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Marginal Valuation</a:t>
            </a: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>
            <p:ph idx="1"/>
          </p:nvPr>
        </p:nvGraphicFramePr>
        <p:xfrm>
          <a:off x="1528763" y="1852613"/>
          <a:ext cx="6165850" cy="3770312"/>
        </p:xfrm>
        <a:graphic>
          <a:graphicData uri="http://schemas.openxmlformats.org/presentationml/2006/ole">
            <p:oleObj spid="_x0000_s8194" name="Equation" r:id="rId4" imgW="1993680" imgH="1218960" progId="Equation.3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$80 Price Floor</a:t>
            </a: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784350" y="1703388"/>
          <a:ext cx="5062538" cy="4221162"/>
        </p:xfrm>
        <a:graphic>
          <a:graphicData uri="http://schemas.openxmlformats.org/presentationml/2006/ole">
            <p:oleObj spid="_x0000_s9218" name="Equation" r:id="rId4" imgW="1917360" imgH="1600200" progId="Equation.3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500 Unit Quota</a:t>
            </a: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2657475" y="1619250"/>
          <a:ext cx="4079875" cy="5507038"/>
        </p:xfrm>
        <a:graphic>
          <a:graphicData uri="http://schemas.openxmlformats.org/presentationml/2006/ole">
            <p:oleObj spid="_x0000_s10242" name="Equation" r:id="rId4" imgW="1231560" imgH="1663560" progId="Equation.3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amount exchanged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Above equilibrium price the amount exchanged is determined by the demand curve</a:t>
            </a:r>
          </a:p>
          <a:p>
            <a:r>
              <a:rPr lang="en-US" smtClean="0"/>
              <a:t>Below equilibrium price the amount exchanged is determined by the supply curve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8138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Value of Market Exchange</a:t>
            </a:r>
          </a:p>
        </p:txBody>
      </p:sp>
      <p:sp>
        <p:nvSpPr>
          <p:cNvPr id="43213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848600" cy="4876800"/>
          </a:xfrm>
        </p:spPr>
        <p:txBody>
          <a:bodyPr/>
          <a:lstStyle/>
          <a:p>
            <a:pPr eaLnBrk="1" hangingPunct="1"/>
            <a:r>
              <a:rPr lang="en-US" smtClean="0"/>
              <a:t>Typically, consumers value the goods they purchase by an amount that exceeds the purchase price of the goods</a:t>
            </a:r>
          </a:p>
          <a:p>
            <a:pPr eaLnBrk="1" hangingPunct="1"/>
            <a:r>
              <a:rPr lang="en-US" smtClean="0"/>
              <a:t>Economic value</a:t>
            </a:r>
          </a:p>
          <a:p>
            <a:pPr lvl="1" eaLnBrk="1" hangingPunct="1"/>
            <a:r>
              <a:rPr lang="en-US" smtClean="0"/>
              <a:t>Maximum amount any buyer in the market is willing to pay for the unit, which is measured by the demand price for the unit of the good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49300" y="403225"/>
            <a:ext cx="76200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Measuring the Value of     Market Exchange</a:t>
            </a:r>
          </a:p>
        </p:txBody>
      </p:sp>
      <p:sp>
        <p:nvSpPr>
          <p:cNvPr id="43417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848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000" smtClean="0"/>
              <a:t>Consumer surplus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smtClean="0"/>
              <a:t>Difference between the economic value of a good (its demand price) &amp; the market price the consumer must pay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Producer surplus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smtClean="0"/>
              <a:t>For each unit supplied, difference between market price &amp; the minimum price producers would accept to supply the unit (its supply price)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smtClean="0"/>
              <a:t>Social surplus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smtClean="0"/>
              <a:t>Sum of consumer &amp; producer surplus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smtClean="0"/>
              <a:t>Area below demand &amp; above supply over the relevant range of output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90525"/>
            <a:ext cx="78232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Measuring the Value of             Market Exchange   </a:t>
            </a:r>
            <a:r>
              <a:rPr lang="en-US" sz="3300" smtClean="0"/>
              <a:t>(Figure 2.6)</a:t>
            </a:r>
          </a:p>
        </p:txBody>
      </p:sp>
      <p:pic>
        <p:nvPicPr>
          <p:cNvPr id="55299" name="Picture 3" descr="ax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93925" y="2312988"/>
            <a:ext cx="4754563" cy="316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2" descr="consumer surplus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7950" y="2552700"/>
            <a:ext cx="2874963" cy="142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4" descr="S &amp; D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55888" y="2559050"/>
            <a:ext cx="4117975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4" descr="producer surplus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59063" y="3975100"/>
            <a:ext cx="2871787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5" descr="60 P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52713" y="3978275"/>
            <a:ext cx="2865437" cy="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6" descr="point A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88" y="3848100"/>
            <a:ext cx="666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7" descr="400 Q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102100" y="3265488"/>
            <a:ext cx="6350" cy="17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8" descr="point r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47950" y="3182938"/>
            <a:ext cx="154305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9" descr="blow up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14788" y="1943100"/>
            <a:ext cx="14573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0" descr="blow up label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68750" y="3124200"/>
            <a:ext cx="12065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1" descr="points u v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4138" y="2476500"/>
            <a:ext cx="122237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13" descr="point w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4138" y="4676775"/>
            <a:ext cx="142875" cy="13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12738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Changes in Market Equilibrium</a:t>
            </a:r>
          </a:p>
        </p:txBody>
      </p:sp>
      <p:sp>
        <p:nvSpPr>
          <p:cNvPr id="43827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848600" cy="4876800"/>
          </a:xfrm>
        </p:spPr>
        <p:txBody>
          <a:bodyPr/>
          <a:lstStyle/>
          <a:p>
            <a:pPr eaLnBrk="1" hangingPunct="1"/>
            <a:r>
              <a:rPr lang="en-US" smtClean="0"/>
              <a:t>Qualitative forecast</a:t>
            </a:r>
          </a:p>
          <a:p>
            <a:pPr lvl="1" eaLnBrk="1" hangingPunct="1"/>
            <a:r>
              <a:rPr lang="en-US" smtClean="0"/>
              <a:t>Predicts only the direction in which an economic variable will move</a:t>
            </a:r>
          </a:p>
          <a:p>
            <a:pPr eaLnBrk="1" hangingPunct="1"/>
            <a:r>
              <a:rPr lang="en-US" smtClean="0"/>
              <a:t>Quantitative forecast</a:t>
            </a:r>
          </a:p>
          <a:p>
            <a:pPr lvl="1" eaLnBrk="1" hangingPunct="1"/>
            <a:r>
              <a:rPr lang="en-US" smtClean="0"/>
              <a:t>Predicts both the direction and the magnitude of the change in an economic variable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415925"/>
            <a:ext cx="78232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Demand Shifts (Supply Constant)    </a:t>
            </a:r>
            <a:r>
              <a:rPr lang="en-US" sz="3300" smtClean="0"/>
              <a:t>(Figure 2.7)</a:t>
            </a:r>
          </a:p>
        </p:txBody>
      </p:sp>
      <p:pic>
        <p:nvPicPr>
          <p:cNvPr id="57347" name="Picture 96" descr="ax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9538" y="2286000"/>
            <a:ext cx="6573837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98" descr="point A horizonta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68488" y="4311650"/>
            <a:ext cx="2852737" cy="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04" descr="S &amp; D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5788" y="2882900"/>
            <a:ext cx="5049837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99" descr="point A vertical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99000" y="4191000"/>
            <a:ext cx="698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00" descr="D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47850" y="2500313"/>
            <a:ext cx="5764213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01" descr="a'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6313" y="4232275"/>
            <a:ext cx="788987" cy="1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02" descr="D2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5788" y="3602038"/>
            <a:ext cx="3641725" cy="180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03" descr="a''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62313" y="4222750"/>
            <a:ext cx="161925" cy="1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15925"/>
            <a:ext cx="78232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Supply Shifts (Demand Constant)    </a:t>
            </a:r>
            <a:r>
              <a:rPr lang="en-US" sz="3300" smtClean="0"/>
              <a:t>(Figure 2.8)</a:t>
            </a:r>
          </a:p>
        </p:txBody>
      </p:sp>
      <p:sp>
        <p:nvSpPr>
          <p:cNvPr id="58371" name="Rectangle 4"/>
          <p:cNvSpPr>
            <a:spLocks noChangeArrowheads="1"/>
          </p:cNvSpPr>
          <p:nvPr/>
        </p:nvSpPr>
        <p:spPr bwMode="auto">
          <a:xfrm>
            <a:off x="7267575" y="5111750"/>
            <a:ext cx="952500" cy="495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58372" name="Picture 95" descr="ax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9563" y="2101850"/>
            <a:ext cx="6573837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3" name="Rectangle 97"/>
          <p:cNvSpPr>
            <a:spLocks noChangeArrowheads="1"/>
          </p:cNvSpPr>
          <p:nvPr/>
        </p:nvSpPr>
        <p:spPr bwMode="auto">
          <a:xfrm>
            <a:off x="7267575" y="5111750"/>
            <a:ext cx="952500" cy="495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4" name="Rectangle 98"/>
          <p:cNvSpPr>
            <a:spLocks noChangeArrowheads="1"/>
          </p:cNvSpPr>
          <p:nvPr/>
        </p:nvSpPr>
        <p:spPr bwMode="auto">
          <a:xfrm>
            <a:off x="1571625" y="2066925"/>
            <a:ext cx="78105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0" name="Picture 99" descr="point A horizonta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8988" y="4127500"/>
            <a:ext cx="2852737" cy="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02" descr="S &amp; D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5813" y="2698750"/>
            <a:ext cx="5049837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00" descr="point A vertical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99025" y="4006850"/>
            <a:ext cx="6985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03" descr="S1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47875" y="3978275"/>
            <a:ext cx="48958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04" descr="a'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05375" y="4003675"/>
            <a:ext cx="1504950" cy="15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05" descr="S2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44700" y="3378200"/>
            <a:ext cx="4900613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6" descr="a''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16363" y="3990975"/>
            <a:ext cx="92075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12738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Simultaneous Shifts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8486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When demand &amp; supply shift simultaneously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Can predict either the direction in which price changes or the direction in which quantity changes, but not both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The change in equilibrium price or quantity is said to be </a:t>
            </a:r>
            <a:r>
              <a:rPr lang="en-US" i="1" smtClean="0"/>
              <a:t>indeterminate </a:t>
            </a:r>
            <a:r>
              <a:rPr lang="en-US" smtClean="0"/>
              <a:t>when the direction of change depends on the relative magnitudes by which demand &amp; supply shift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4"/>
          <p:cNvGrpSpPr>
            <a:grpSpLocks/>
          </p:cNvGrpSpPr>
          <p:nvPr/>
        </p:nvGrpSpPr>
        <p:grpSpPr bwMode="auto">
          <a:xfrm>
            <a:off x="4235450" y="2543175"/>
            <a:ext cx="3017838" cy="2749550"/>
            <a:chOff x="2668" y="1602"/>
            <a:chExt cx="1901" cy="1732"/>
          </a:xfrm>
        </p:grpSpPr>
        <p:sp>
          <p:nvSpPr>
            <p:cNvPr id="60463" name="Text Box 9"/>
            <p:cNvSpPr txBox="1">
              <a:spLocks noChangeArrowheads="1"/>
            </p:cNvSpPr>
            <p:nvPr/>
          </p:nvSpPr>
          <p:spPr bwMode="auto">
            <a:xfrm>
              <a:off x="4233" y="1602"/>
              <a:ext cx="33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S′′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  <p:pic>
          <p:nvPicPr>
            <p:cNvPr id="60464" name="Picture 83" descr="Sim Shift S dot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68" y="1717"/>
              <a:ext cx="1571" cy="1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0419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Simultaneous Shifts: (</a:t>
            </a:r>
            <a:r>
              <a:rPr lang="en-US" smtClean="0">
                <a:sym typeface="Symbol" pitchFamily="18" charset="2"/>
              </a:rPr>
              <a:t>D, S)</a:t>
            </a:r>
          </a:p>
        </p:txBody>
      </p:sp>
      <p:grpSp>
        <p:nvGrpSpPr>
          <p:cNvPr id="3" name="Group 69"/>
          <p:cNvGrpSpPr>
            <a:grpSpLocks/>
          </p:cNvGrpSpPr>
          <p:nvPr/>
        </p:nvGrpSpPr>
        <p:grpSpPr bwMode="auto">
          <a:xfrm>
            <a:off x="3322638" y="2052638"/>
            <a:ext cx="2870200" cy="2749550"/>
            <a:chOff x="2093" y="1293"/>
            <a:chExt cx="1808" cy="1732"/>
          </a:xfrm>
        </p:grpSpPr>
        <p:pic>
          <p:nvPicPr>
            <p:cNvPr id="60461" name="Picture 5" descr="Fig 2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93" y="1422"/>
              <a:ext cx="1459" cy="1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462" name="Text Box 6"/>
            <p:cNvSpPr txBox="1">
              <a:spLocks noChangeArrowheads="1"/>
            </p:cNvSpPr>
            <p:nvPr/>
          </p:nvSpPr>
          <p:spPr bwMode="auto">
            <a:xfrm>
              <a:off x="3519" y="1293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S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grpSp>
        <p:nvGrpSpPr>
          <p:cNvPr id="4" name="Group 82"/>
          <p:cNvGrpSpPr>
            <a:grpSpLocks/>
          </p:cNvGrpSpPr>
          <p:nvPr/>
        </p:nvGrpSpPr>
        <p:grpSpPr bwMode="auto">
          <a:xfrm>
            <a:off x="3455988" y="1846263"/>
            <a:ext cx="3208337" cy="2684462"/>
            <a:chOff x="2049" y="1353"/>
            <a:chExt cx="2021" cy="1691"/>
          </a:xfrm>
        </p:grpSpPr>
        <p:pic>
          <p:nvPicPr>
            <p:cNvPr id="60459" name="Picture 80" descr="Sim Shift D 2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49" y="1353"/>
              <a:ext cx="1661" cy="1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460" name="Text Box 68"/>
            <p:cNvSpPr txBox="1">
              <a:spLocks noChangeArrowheads="1"/>
            </p:cNvSpPr>
            <p:nvPr/>
          </p:nvSpPr>
          <p:spPr bwMode="auto">
            <a:xfrm>
              <a:off x="3688" y="2852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D′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3613150" y="2308225"/>
            <a:ext cx="2982913" cy="2690813"/>
            <a:chOff x="2504" y="1573"/>
            <a:chExt cx="1879" cy="1695"/>
          </a:xfrm>
        </p:grpSpPr>
        <p:pic>
          <p:nvPicPr>
            <p:cNvPr id="60457" name="Picture 11" descr="Fig 2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04" y="1665"/>
              <a:ext cx="1459" cy="1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458" name="Text Box 12"/>
            <p:cNvSpPr txBox="1">
              <a:spLocks noChangeArrowheads="1"/>
            </p:cNvSpPr>
            <p:nvPr/>
          </p:nvSpPr>
          <p:spPr bwMode="auto">
            <a:xfrm>
              <a:off x="3927" y="1573"/>
              <a:ext cx="45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S′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grpSp>
        <p:nvGrpSpPr>
          <p:cNvPr id="6" name="Group 74"/>
          <p:cNvGrpSpPr>
            <a:grpSpLocks/>
          </p:cNvGrpSpPr>
          <p:nvPr/>
        </p:nvGrpSpPr>
        <p:grpSpPr bwMode="auto">
          <a:xfrm>
            <a:off x="2995613" y="2319338"/>
            <a:ext cx="3198812" cy="2738437"/>
            <a:chOff x="2022" y="1461"/>
            <a:chExt cx="2015" cy="1725"/>
          </a:xfrm>
        </p:grpSpPr>
        <p:pic>
          <p:nvPicPr>
            <p:cNvPr id="60455" name="Picture 67" descr="Sim Shift D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22" y="1461"/>
              <a:ext cx="1661" cy="1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456" name="Text Box 70"/>
            <p:cNvSpPr txBox="1">
              <a:spLocks noChangeArrowheads="1"/>
            </p:cNvSpPr>
            <p:nvPr/>
          </p:nvSpPr>
          <p:spPr bwMode="auto">
            <a:xfrm>
              <a:off x="3655" y="2994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D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sp>
        <p:nvSpPr>
          <p:cNvPr id="60424" name="Text Box 23"/>
          <p:cNvSpPr txBox="1">
            <a:spLocks noChangeArrowheads="1"/>
          </p:cNvSpPr>
          <p:nvPr/>
        </p:nvSpPr>
        <p:spPr bwMode="auto">
          <a:xfrm>
            <a:off x="7032625" y="5281613"/>
            <a:ext cx="488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Futura Lt BT" pitchFamily="34" charset="0"/>
              </a:rPr>
              <a:t>Q</a:t>
            </a:r>
            <a:endParaRPr lang="en-US" sz="1400" i="1" baseline="-25000">
              <a:latin typeface="Futura Lt BT" pitchFamily="34" charset="0"/>
            </a:endParaRPr>
          </a:p>
        </p:txBody>
      </p:sp>
      <p:sp>
        <p:nvSpPr>
          <p:cNvPr id="60425" name="Line 27"/>
          <p:cNvSpPr>
            <a:spLocks noChangeShapeType="1"/>
          </p:cNvSpPr>
          <p:nvPr/>
        </p:nvSpPr>
        <p:spPr bwMode="auto">
          <a:xfrm>
            <a:off x="2760663" y="5475288"/>
            <a:ext cx="429577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26" name="Line 29"/>
          <p:cNvSpPr>
            <a:spLocks noChangeShapeType="1"/>
          </p:cNvSpPr>
          <p:nvPr/>
        </p:nvSpPr>
        <p:spPr bwMode="auto">
          <a:xfrm flipV="1">
            <a:off x="2771775" y="1860550"/>
            <a:ext cx="0" cy="3622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Box 49"/>
          <p:cNvSpPr txBox="1">
            <a:spLocks noChangeArrowheads="1"/>
          </p:cNvSpPr>
          <p:nvPr/>
        </p:nvSpPr>
        <p:spPr bwMode="auto">
          <a:xfrm>
            <a:off x="2876550" y="6030913"/>
            <a:ext cx="4446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Arial" charset="0"/>
              </a:rPr>
              <a:t>Price may rise or fall; Quantity rises</a:t>
            </a:r>
          </a:p>
        </p:txBody>
      </p:sp>
      <p:sp>
        <p:nvSpPr>
          <p:cNvPr id="60428" name="Text Box 51"/>
          <p:cNvSpPr txBox="1">
            <a:spLocks noChangeArrowheads="1"/>
          </p:cNvSpPr>
          <p:nvPr/>
        </p:nvSpPr>
        <p:spPr bwMode="auto">
          <a:xfrm>
            <a:off x="2668588" y="1546225"/>
            <a:ext cx="328612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50000"/>
              </a:spcBef>
            </a:pPr>
            <a:r>
              <a:rPr lang="en-US" sz="1400" i="1">
                <a:latin typeface="AvantGarde Bk BT" pitchFamily="34" charset="0"/>
              </a:rPr>
              <a:t>P</a:t>
            </a:r>
            <a:endParaRPr lang="en-US" sz="1400" i="1" baseline="-25000">
              <a:latin typeface="AvantGarde Bk BT" pitchFamily="34" charset="0"/>
            </a:endParaRPr>
          </a:p>
        </p:txBody>
      </p:sp>
      <p:sp>
        <p:nvSpPr>
          <p:cNvPr id="60429" name="Rectangle 57"/>
          <p:cNvSpPr>
            <a:spLocks noChangeArrowheads="1"/>
          </p:cNvSpPr>
          <p:nvPr/>
        </p:nvSpPr>
        <p:spPr bwMode="auto">
          <a:xfrm>
            <a:off x="4235450" y="3390900"/>
            <a:ext cx="287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cs typeface="Times New Roman" pitchFamily="18" charset="0"/>
              </a:rPr>
              <a:t>•</a:t>
            </a:r>
          </a:p>
        </p:txBody>
      </p:sp>
      <p:sp>
        <p:nvSpPr>
          <p:cNvPr id="60430" name="Text Box 71"/>
          <p:cNvSpPr txBox="1">
            <a:spLocks noChangeArrowheads="1"/>
          </p:cNvSpPr>
          <p:nvPr/>
        </p:nvSpPr>
        <p:spPr bwMode="auto">
          <a:xfrm>
            <a:off x="4222750" y="3330575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AvantGarde Bk BT" pitchFamily="34" charset="0"/>
              </a:rPr>
              <a:t>A</a:t>
            </a:r>
            <a:endParaRPr lang="en-US" sz="1400" i="1" baseline="-25000">
              <a:latin typeface="AvantGarde Bk BT" pitchFamily="34" charset="0"/>
            </a:endParaRPr>
          </a:p>
        </p:txBody>
      </p:sp>
      <p:sp>
        <p:nvSpPr>
          <p:cNvPr id="60431" name="Text Box 77"/>
          <p:cNvSpPr txBox="1">
            <a:spLocks noChangeArrowheads="1"/>
          </p:cNvSpPr>
          <p:nvPr/>
        </p:nvSpPr>
        <p:spPr bwMode="auto">
          <a:xfrm>
            <a:off x="4229100" y="5487988"/>
            <a:ext cx="606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Futura Lt BT" pitchFamily="34" charset="0"/>
              </a:rPr>
              <a:t>Q</a:t>
            </a:r>
            <a:endParaRPr lang="en-US" sz="1400" i="1" baseline="-25000">
              <a:latin typeface="Futura Lt BT" pitchFamily="34" charset="0"/>
            </a:endParaRPr>
          </a:p>
        </p:txBody>
      </p:sp>
      <p:sp>
        <p:nvSpPr>
          <p:cNvPr id="60432" name="Text Box 79"/>
          <p:cNvSpPr txBox="1">
            <a:spLocks noChangeArrowheads="1"/>
          </p:cNvSpPr>
          <p:nvPr/>
        </p:nvSpPr>
        <p:spPr bwMode="auto">
          <a:xfrm>
            <a:off x="2444750" y="3525838"/>
            <a:ext cx="3444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AvantGarde Bk BT" pitchFamily="34" charset="0"/>
              </a:rPr>
              <a:t>P</a:t>
            </a:r>
            <a:endParaRPr lang="en-US" sz="1400" i="1" baseline="-25000">
              <a:latin typeface="AvantGarde Bk BT" pitchFamily="34" charset="0"/>
            </a:endParaRPr>
          </a:p>
        </p:txBody>
      </p:sp>
      <p:sp>
        <p:nvSpPr>
          <p:cNvPr id="60433" name="Line 85"/>
          <p:cNvSpPr>
            <a:spLocks noChangeShapeType="1"/>
          </p:cNvSpPr>
          <p:nvPr/>
        </p:nvSpPr>
        <p:spPr bwMode="auto">
          <a:xfrm flipH="1">
            <a:off x="2757488" y="3657600"/>
            <a:ext cx="15827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0434" name="Line 87"/>
          <p:cNvSpPr>
            <a:spLocks noChangeShapeType="1"/>
          </p:cNvSpPr>
          <p:nvPr/>
        </p:nvSpPr>
        <p:spPr bwMode="auto">
          <a:xfrm>
            <a:off x="4383088" y="3671888"/>
            <a:ext cx="0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104"/>
          <p:cNvGrpSpPr>
            <a:grpSpLocks/>
          </p:cNvGrpSpPr>
          <p:nvPr/>
        </p:nvGrpSpPr>
        <p:grpSpPr bwMode="auto">
          <a:xfrm>
            <a:off x="2454275" y="3046413"/>
            <a:ext cx="2774950" cy="595312"/>
            <a:chOff x="1546" y="1919"/>
            <a:chExt cx="1748" cy="375"/>
          </a:xfrm>
        </p:grpSpPr>
        <p:sp>
          <p:nvSpPr>
            <p:cNvPr id="60451" name="Text Box 72"/>
            <p:cNvSpPr txBox="1">
              <a:spLocks noChangeArrowheads="1"/>
            </p:cNvSpPr>
            <p:nvPr/>
          </p:nvSpPr>
          <p:spPr bwMode="auto">
            <a:xfrm>
              <a:off x="3104" y="1919"/>
              <a:ext cx="19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B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  <p:sp>
          <p:nvSpPr>
            <p:cNvPr id="60452" name="Rectangle 56"/>
            <p:cNvSpPr>
              <a:spLocks noChangeArrowheads="1"/>
            </p:cNvSpPr>
            <p:nvPr/>
          </p:nvSpPr>
          <p:spPr bwMode="auto">
            <a:xfrm>
              <a:off x="3092" y="1967"/>
              <a:ext cx="18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>
                  <a:cs typeface="Times New Roman" pitchFamily="18" charset="0"/>
                </a:rPr>
                <a:t>•</a:t>
              </a:r>
            </a:p>
          </p:txBody>
        </p:sp>
        <p:sp>
          <p:nvSpPr>
            <p:cNvPr id="60453" name="Line 88"/>
            <p:cNvSpPr>
              <a:spLocks noChangeShapeType="1"/>
            </p:cNvSpPr>
            <p:nvPr/>
          </p:nvSpPr>
          <p:spPr bwMode="auto">
            <a:xfrm flipH="1">
              <a:off x="1746" y="2130"/>
              <a:ext cx="14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54" name="Text Box 90"/>
            <p:cNvSpPr txBox="1">
              <a:spLocks noChangeArrowheads="1"/>
            </p:cNvSpPr>
            <p:nvPr/>
          </p:nvSpPr>
          <p:spPr bwMode="auto">
            <a:xfrm>
              <a:off x="1546" y="2047"/>
              <a:ext cx="21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P′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grpSp>
        <p:nvGrpSpPr>
          <p:cNvPr id="8" name="Group 105"/>
          <p:cNvGrpSpPr>
            <a:grpSpLocks/>
          </p:cNvGrpSpPr>
          <p:nvPr/>
        </p:nvGrpSpPr>
        <p:grpSpPr bwMode="auto">
          <a:xfrm>
            <a:off x="4910138" y="3425825"/>
            <a:ext cx="606425" cy="2362200"/>
            <a:chOff x="3093" y="2158"/>
            <a:chExt cx="382" cy="1488"/>
          </a:xfrm>
        </p:grpSpPr>
        <p:sp>
          <p:nvSpPr>
            <p:cNvPr id="60449" name="Line 89"/>
            <p:cNvSpPr>
              <a:spLocks noChangeShapeType="1"/>
            </p:cNvSpPr>
            <p:nvPr/>
          </p:nvSpPr>
          <p:spPr bwMode="auto">
            <a:xfrm>
              <a:off x="3191" y="2158"/>
              <a:ext cx="0" cy="12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50" name="Text Box 91"/>
            <p:cNvSpPr txBox="1">
              <a:spLocks noChangeArrowheads="1"/>
            </p:cNvSpPr>
            <p:nvPr/>
          </p:nvSpPr>
          <p:spPr bwMode="auto">
            <a:xfrm>
              <a:off x="3093" y="3454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Futura Lt BT" pitchFamily="34" charset="0"/>
                </a:rPr>
                <a:t>Q′</a:t>
              </a:r>
              <a:endParaRPr lang="en-US" sz="1400" i="1" baseline="-25000">
                <a:latin typeface="Futura Lt BT" pitchFamily="34" charset="0"/>
              </a:endParaRPr>
            </a:p>
          </p:txBody>
        </p:sp>
      </p:grpSp>
      <p:grpSp>
        <p:nvGrpSpPr>
          <p:cNvPr id="9" name="Group 107"/>
          <p:cNvGrpSpPr>
            <a:grpSpLocks/>
          </p:cNvGrpSpPr>
          <p:nvPr/>
        </p:nvGrpSpPr>
        <p:grpSpPr bwMode="auto">
          <a:xfrm>
            <a:off x="5434013" y="3933825"/>
            <a:ext cx="606425" cy="1863725"/>
            <a:chOff x="3423" y="2478"/>
            <a:chExt cx="382" cy="1174"/>
          </a:xfrm>
        </p:grpSpPr>
        <p:sp>
          <p:nvSpPr>
            <p:cNvPr id="60447" name="Line 95"/>
            <p:cNvSpPr>
              <a:spLocks noChangeShapeType="1"/>
            </p:cNvSpPr>
            <p:nvPr/>
          </p:nvSpPr>
          <p:spPr bwMode="auto">
            <a:xfrm>
              <a:off x="3520" y="2478"/>
              <a:ext cx="0" cy="9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48" name="Text Box 96"/>
            <p:cNvSpPr txBox="1">
              <a:spLocks noChangeArrowheads="1"/>
            </p:cNvSpPr>
            <p:nvPr/>
          </p:nvSpPr>
          <p:spPr bwMode="auto">
            <a:xfrm>
              <a:off x="3423" y="3460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Futura Lt BT" pitchFamily="34" charset="0"/>
                </a:rPr>
                <a:t>Q′′</a:t>
              </a:r>
              <a:endParaRPr lang="en-US" sz="1400" i="1" baseline="-25000">
                <a:latin typeface="Futura Lt BT" pitchFamily="34" charset="0"/>
              </a:endParaRPr>
            </a:p>
          </p:txBody>
        </p:sp>
      </p:grpSp>
      <p:grpSp>
        <p:nvGrpSpPr>
          <p:cNvPr id="10" name="Group 106"/>
          <p:cNvGrpSpPr>
            <a:grpSpLocks/>
          </p:cNvGrpSpPr>
          <p:nvPr/>
        </p:nvGrpSpPr>
        <p:grpSpPr bwMode="auto">
          <a:xfrm>
            <a:off x="2454275" y="3648075"/>
            <a:ext cx="3808413" cy="519113"/>
            <a:chOff x="1546" y="2298"/>
            <a:chExt cx="2399" cy="327"/>
          </a:xfrm>
        </p:grpSpPr>
        <p:sp>
          <p:nvSpPr>
            <p:cNvPr id="60443" name="Text Box 73"/>
            <p:cNvSpPr txBox="1">
              <a:spLocks noChangeArrowheads="1"/>
            </p:cNvSpPr>
            <p:nvPr/>
          </p:nvSpPr>
          <p:spPr bwMode="auto">
            <a:xfrm>
              <a:off x="3563" y="2361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C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  <p:sp>
          <p:nvSpPr>
            <p:cNvPr id="60444" name="Rectangle 60"/>
            <p:cNvSpPr>
              <a:spLocks noChangeArrowheads="1"/>
            </p:cNvSpPr>
            <p:nvPr/>
          </p:nvSpPr>
          <p:spPr bwMode="auto">
            <a:xfrm>
              <a:off x="3422" y="2298"/>
              <a:ext cx="18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>
                  <a:cs typeface="Times New Roman" pitchFamily="18" charset="0"/>
                </a:rPr>
                <a:t>•</a:t>
              </a:r>
            </a:p>
          </p:txBody>
        </p:sp>
        <p:sp>
          <p:nvSpPr>
            <p:cNvPr id="60445" name="Line 92"/>
            <p:cNvSpPr>
              <a:spLocks noChangeShapeType="1"/>
            </p:cNvSpPr>
            <p:nvPr/>
          </p:nvSpPr>
          <p:spPr bwMode="auto">
            <a:xfrm flipH="1">
              <a:off x="1746" y="2459"/>
              <a:ext cx="174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46" name="Text Box 97"/>
            <p:cNvSpPr txBox="1">
              <a:spLocks noChangeArrowheads="1"/>
            </p:cNvSpPr>
            <p:nvPr/>
          </p:nvSpPr>
          <p:spPr bwMode="auto">
            <a:xfrm>
              <a:off x="1546" y="2389"/>
              <a:ext cx="29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P′′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sp>
        <p:nvSpPr>
          <p:cNvPr id="95" name="Line 99"/>
          <p:cNvSpPr>
            <a:spLocks noChangeShapeType="1"/>
          </p:cNvSpPr>
          <p:nvPr/>
        </p:nvSpPr>
        <p:spPr bwMode="auto">
          <a:xfrm>
            <a:off x="4368800" y="5819775"/>
            <a:ext cx="11747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03"/>
          <p:cNvGrpSpPr>
            <a:grpSpLocks/>
          </p:cNvGrpSpPr>
          <p:nvPr/>
        </p:nvGrpSpPr>
        <p:grpSpPr bwMode="auto">
          <a:xfrm>
            <a:off x="2409825" y="3352800"/>
            <a:ext cx="0" cy="609600"/>
            <a:chOff x="1518" y="2112"/>
            <a:chExt cx="0" cy="384"/>
          </a:xfrm>
        </p:grpSpPr>
        <p:sp>
          <p:nvSpPr>
            <p:cNvPr id="60441" name="Line 100"/>
            <p:cNvSpPr>
              <a:spLocks noChangeShapeType="1"/>
            </p:cNvSpPr>
            <p:nvPr/>
          </p:nvSpPr>
          <p:spPr bwMode="auto">
            <a:xfrm flipV="1">
              <a:off x="1518" y="2112"/>
              <a:ext cx="0" cy="18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42" name="Line 102"/>
            <p:cNvSpPr>
              <a:spLocks noChangeShapeType="1"/>
            </p:cNvSpPr>
            <p:nvPr/>
          </p:nvSpPr>
          <p:spPr bwMode="auto">
            <a:xfrm>
              <a:off x="1518" y="2340"/>
              <a:ext cx="0" cy="15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utoUpdateAnimBg="0"/>
      <p:bldP spid="9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4235450" y="2543175"/>
            <a:ext cx="3017838" cy="2749550"/>
            <a:chOff x="2668" y="1602"/>
            <a:chExt cx="1901" cy="1732"/>
          </a:xfrm>
        </p:grpSpPr>
        <p:sp>
          <p:nvSpPr>
            <p:cNvPr id="61487" name="Text Box 11"/>
            <p:cNvSpPr txBox="1">
              <a:spLocks noChangeArrowheads="1"/>
            </p:cNvSpPr>
            <p:nvPr/>
          </p:nvSpPr>
          <p:spPr bwMode="auto">
            <a:xfrm>
              <a:off x="4233" y="1602"/>
              <a:ext cx="33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S′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  <p:pic>
          <p:nvPicPr>
            <p:cNvPr id="61488" name="Picture 12" descr="Sim Shift S dot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68" y="1717"/>
              <a:ext cx="1571" cy="1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443" name="Rectangle 102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Simultaneous Shifts: (</a:t>
            </a:r>
            <a:r>
              <a:rPr lang="en-US" smtClean="0">
                <a:sym typeface="Symbol" pitchFamily="18" charset="2"/>
              </a:rPr>
              <a:t>D, S)</a:t>
            </a: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416300" y="2159000"/>
            <a:ext cx="3198813" cy="2738438"/>
            <a:chOff x="2022" y="1461"/>
            <a:chExt cx="2015" cy="1725"/>
          </a:xfrm>
        </p:grpSpPr>
        <p:pic>
          <p:nvPicPr>
            <p:cNvPr id="61485" name="Picture 17" descr="Sim Shift D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22" y="1461"/>
              <a:ext cx="1661" cy="1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486" name="Text Box 18"/>
            <p:cNvSpPr txBox="1">
              <a:spLocks noChangeArrowheads="1"/>
            </p:cNvSpPr>
            <p:nvPr/>
          </p:nvSpPr>
          <p:spPr bwMode="auto">
            <a:xfrm>
              <a:off x="3655" y="2994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D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322638" y="2052638"/>
            <a:ext cx="2870200" cy="2749550"/>
            <a:chOff x="2093" y="1293"/>
            <a:chExt cx="1808" cy="1732"/>
          </a:xfrm>
        </p:grpSpPr>
        <p:pic>
          <p:nvPicPr>
            <p:cNvPr id="61483" name="Picture 5" descr="Fig 2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93" y="1422"/>
              <a:ext cx="1459" cy="1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484" name="Text Box 6"/>
            <p:cNvSpPr txBox="1">
              <a:spLocks noChangeArrowheads="1"/>
            </p:cNvSpPr>
            <p:nvPr/>
          </p:nvSpPr>
          <p:spPr bwMode="auto">
            <a:xfrm>
              <a:off x="3519" y="1293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S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2994025" y="2644775"/>
            <a:ext cx="3208338" cy="2684463"/>
            <a:chOff x="2049" y="1353"/>
            <a:chExt cx="2021" cy="1691"/>
          </a:xfrm>
        </p:grpSpPr>
        <p:pic>
          <p:nvPicPr>
            <p:cNvPr id="61481" name="Picture 8" descr="Sim Shift D 2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49" y="1353"/>
              <a:ext cx="1661" cy="1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482" name="Text Box 9"/>
            <p:cNvSpPr txBox="1">
              <a:spLocks noChangeArrowheads="1"/>
            </p:cNvSpPr>
            <p:nvPr/>
          </p:nvSpPr>
          <p:spPr bwMode="auto">
            <a:xfrm>
              <a:off x="3688" y="2852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D′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grpSp>
        <p:nvGrpSpPr>
          <p:cNvPr id="6" name="Group 13"/>
          <p:cNvGrpSpPr>
            <a:grpSpLocks/>
          </p:cNvGrpSpPr>
          <p:nvPr/>
        </p:nvGrpSpPr>
        <p:grpSpPr bwMode="auto">
          <a:xfrm>
            <a:off x="3613150" y="2308225"/>
            <a:ext cx="2982913" cy="2690813"/>
            <a:chOff x="2504" y="1573"/>
            <a:chExt cx="1879" cy="1695"/>
          </a:xfrm>
        </p:grpSpPr>
        <p:pic>
          <p:nvPicPr>
            <p:cNvPr id="61479" name="Picture 14" descr="Fig 2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04" y="1665"/>
              <a:ext cx="1459" cy="1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480" name="Text Box 15"/>
            <p:cNvSpPr txBox="1">
              <a:spLocks noChangeArrowheads="1"/>
            </p:cNvSpPr>
            <p:nvPr/>
          </p:nvSpPr>
          <p:spPr bwMode="auto">
            <a:xfrm>
              <a:off x="3927" y="1573"/>
              <a:ext cx="45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S′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sp>
        <p:nvSpPr>
          <p:cNvPr id="61448" name="Text Box 19"/>
          <p:cNvSpPr txBox="1">
            <a:spLocks noChangeArrowheads="1"/>
          </p:cNvSpPr>
          <p:nvPr/>
        </p:nvSpPr>
        <p:spPr bwMode="auto">
          <a:xfrm>
            <a:off x="7032625" y="5281613"/>
            <a:ext cx="488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Futura Lt BT" pitchFamily="34" charset="0"/>
              </a:rPr>
              <a:t>Q</a:t>
            </a:r>
            <a:endParaRPr lang="en-US" sz="1400" i="1" baseline="-25000">
              <a:latin typeface="Futura Lt BT" pitchFamily="34" charset="0"/>
            </a:endParaRPr>
          </a:p>
        </p:txBody>
      </p:sp>
      <p:sp>
        <p:nvSpPr>
          <p:cNvPr id="61449" name="Line 20"/>
          <p:cNvSpPr>
            <a:spLocks noChangeShapeType="1"/>
          </p:cNvSpPr>
          <p:nvPr/>
        </p:nvSpPr>
        <p:spPr bwMode="auto">
          <a:xfrm>
            <a:off x="2760663" y="5475288"/>
            <a:ext cx="429577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0" name="Line 21"/>
          <p:cNvSpPr>
            <a:spLocks noChangeShapeType="1"/>
          </p:cNvSpPr>
          <p:nvPr/>
        </p:nvSpPr>
        <p:spPr bwMode="auto">
          <a:xfrm flipV="1">
            <a:off x="2771775" y="1860550"/>
            <a:ext cx="0" cy="3622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Box 22"/>
          <p:cNvSpPr txBox="1">
            <a:spLocks noChangeArrowheads="1"/>
          </p:cNvSpPr>
          <p:nvPr/>
        </p:nvSpPr>
        <p:spPr bwMode="auto">
          <a:xfrm>
            <a:off x="2876550" y="6030913"/>
            <a:ext cx="4446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Arial" charset="0"/>
              </a:rPr>
              <a:t>Price falls; Quantity may rise or fall</a:t>
            </a:r>
          </a:p>
        </p:txBody>
      </p:sp>
      <p:sp>
        <p:nvSpPr>
          <p:cNvPr id="61452" name="Text Box 23"/>
          <p:cNvSpPr txBox="1">
            <a:spLocks noChangeArrowheads="1"/>
          </p:cNvSpPr>
          <p:nvPr/>
        </p:nvSpPr>
        <p:spPr bwMode="auto">
          <a:xfrm>
            <a:off x="2668588" y="1546225"/>
            <a:ext cx="328612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50000"/>
              </a:spcBef>
            </a:pPr>
            <a:r>
              <a:rPr lang="en-US" sz="1400" i="1">
                <a:latin typeface="AvantGarde Bk BT" pitchFamily="34" charset="0"/>
              </a:rPr>
              <a:t>P</a:t>
            </a:r>
            <a:endParaRPr lang="en-US" sz="1400" i="1" baseline="-25000">
              <a:latin typeface="AvantGarde Bk BT" pitchFamily="34" charset="0"/>
            </a:endParaRPr>
          </a:p>
        </p:txBody>
      </p:sp>
      <p:sp>
        <p:nvSpPr>
          <p:cNvPr id="61453" name="Rectangle 24"/>
          <p:cNvSpPr>
            <a:spLocks noChangeArrowheads="1"/>
          </p:cNvSpPr>
          <p:nvPr/>
        </p:nvSpPr>
        <p:spPr bwMode="auto">
          <a:xfrm>
            <a:off x="4492625" y="3095625"/>
            <a:ext cx="2873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cs typeface="Times New Roman" pitchFamily="18" charset="0"/>
              </a:rPr>
              <a:t>•</a:t>
            </a:r>
          </a:p>
        </p:txBody>
      </p:sp>
      <p:sp>
        <p:nvSpPr>
          <p:cNvPr id="61454" name="Text Box 25"/>
          <p:cNvSpPr txBox="1">
            <a:spLocks noChangeArrowheads="1"/>
          </p:cNvSpPr>
          <p:nvPr/>
        </p:nvSpPr>
        <p:spPr bwMode="auto">
          <a:xfrm>
            <a:off x="4508500" y="2987675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AvantGarde Bk BT" pitchFamily="34" charset="0"/>
              </a:rPr>
              <a:t>A</a:t>
            </a:r>
            <a:endParaRPr lang="en-US" sz="1400" i="1" baseline="-25000">
              <a:latin typeface="AvantGarde Bk BT" pitchFamily="34" charset="0"/>
            </a:endParaRPr>
          </a:p>
        </p:txBody>
      </p:sp>
      <p:sp>
        <p:nvSpPr>
          <p:cNvPr id="61455" name="Text Box 26"/>
          <p:cNvSpPr txBox="1">
            <a:spLocks noChangeArrowheads="1"/>
          </p:cNvSpPr>
          <p:nvPr/>
        </p:nvSpPr>
        <p:spPr bwMode="auto">
          <a:xfrm>
            <a:off x="4500563" y="5487988"/>
            <a:ext cx="606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Futura Lt BT" pitchFamily="34" charset="0"/>
              </a:rPr>
              <a:t>Q</a:t>
            </a:r>
            <a:endParaRPr lang="en-US" sz="1400" i="1" baseline="-25000">
              <a:latin typeface="Futura Lt BT" pitchFamily="34" charset="0"/>
            </a:endParaRPr>
          </a:p>
        </p:txBody>
      </p:sp>
      <p:sp>
        <p:nvSpPr>
          <p:cNvPr id="61456" name="Text Box 27"/>
          <p:cNvSpPr txBox="1">
            <a:spLocks noChangeArrowheads="1"/>
          </p:cNvSpPr>
          <p:nvPr/>
        </p:nvSpPr>
        <p:spPr bwMode="auto">
          <a:xfrm>
            <a:off x="2443163" y="3233738"/>
            <a:ext cx="3444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AvantGarde Bk BT" pitchFamily="34" charset="0"/>
              </a:rPr>
              <a:t>P</a:t>
            </a:r>
            <a:endParaRPr lang="en-US" sz="1400" i="1" baseline="-25000">
              <a:latin typeface="AvantGarde Bk BT" pitchFamily="34" charset="0"/>
            </a:endParaRPr>
          </a:p>
        </p:txBody>
      </p:sp>
      <p:sp>
        <p:nvSpPr>
          <p:cNvPr id="61457" name="Line 28"/>
          <p:cNvSpPr>
            <a:spLocks noChangeShapeType="1"/>
          </p:cNvSpPr>
          <p:nvPr/>
        </p:nvSpPr>
        <p:spPr bwMode="auto">
          <a:xfrm flipH="1">
            <a:off x="2757488" y="3371850"/>
            <a:ext cx="187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58" name="Line 29"/>
          <p:cNvSpPr>
            <a:spLocks noChangeShapeType="1"/>
          </p:cNvSpPr>
          <p:nvPr/>
        </p:nvSpPr>
        <p:spPr bwMode="auto">
          <a:xfrm>
            <a:off x="4640263" y="3367088"/>
            <a:ext cx="0" cy="2105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55"/>
          <p:cNvGrpSpPr>
            <a:grpSpLocks/>
          </p:cNvGrpSpPr>
          <p:nvPr/>
        </p:nvGrpSpPr>
        <p:grpSpPr bwMode="auto">
          <a:xfrm>
            <a:off x="2454275" y="3732213"/>
            <a:ext cx="2727325" cy="595312"/>
            <a:chOff x="1546" y="2351"/>
            <a:chExt cx="1718" cy="375"/>
          </a:xfrm>
        </p:grpSpPr>
        <p:sp>
          <p:nvSpPr>
            <p:cNvPr id="61475" name="Text Box 31"/>
            <p:cNvSpPr txBox="1">
              <a:spLocks noChangeArrowheads="1"/>
            </p:cNvSpPr>
            <p:nvPr/>
          </p:nvSpPr>
          <p:spPr bwMode="auto">
            <a:xfrm>
              <a:off x="2717" y="2351"/>
              <a:ext cx="54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B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  <p:sp>
          <p:nvSpPr>
            <p:cNvPr id="61476" name="Rectangle 32"/>
            <p:cNvSpPr>
              <a:spLocks noChangeArrowheads="1"/>
            </p:cNvSpPr>
            <p:nvPr/>
          </p:nvSpPr>
          <p:spPr bwMode="auto">
            <a:xfrm>
              <a:off x="2714" y="2399"/>
              <a:ext cx="18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>
                  <a:cs typeface="Times New Roman" pitchFamily="18" charset="0"/>
                </a:rPr>
                <a:t>•</a:t>
              </a:r>
            </a:p>
          </p:txBody>
        </p:sp>
        <p:sp>
          <p:nvSpPr>
            <p:cNvPr id="61477" name="Line 33"/>
            <p:cNvSpPr>
              <a:spLocks noChangeShapeType="1"/>
            </p:cNvSpPr>
            <p:nvPr/>
          </p:nvSpPr>
          <p:spPr bwMode="auto">
            <a:xfrm flipH="1">
              <a:off x="1746" y="2562"/>
              <a:ext cx="104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78" name="Text Box 34"/>
            <p:cNvSpPr txBox="1">
              <a:spLocks noChangeArrowheads="1"/>
            </p:cNvSpPr>
            <p:nvPr/>
          </p:nvSpPr>
          <p:spPr bwMode="auto">
            <a:xfrm>
              <a:off x="1546" y="2479"/>
              <a:ext cx="21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P′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grpSp>
        <p:nvGrpSpPr>
          <p:cNvPr id="8" name="Group 56"/>
          <p:cNvGrpSpPr>
            <a:grpSpLocks/>
          </p:cNvGrpSpPr>
          <p:nvPr/>
        </p:nvGrpSpPr>
        <p:grpSpPr bwMode="auto">
          <a:xfrm>
            <a:off x="4295775" y="4092575"/>
            <a:ext cx="606425" cy="1695450"/>
            <a:chOff x="2706" y="2578"/>
            <a:chExt cx="382" cy="1068"/>
          </a:xfrm>
        </p:grpSpPr>
        <p:sp>
          <p:nvSpPr>
            <p:cNvPr id="61473" name="Line 36"/>
            <p:cNvSpPr>
              <a:spLocks noChangeShapeType="1"/>
            </p:cNvSpPr>
            <p:nvPr/>
          </p:nvSpPr>
          <p:spPr bwMode="auto">
            <a:xfrm>
              <a:off x="2804" y="2578"/>
              <a:ext cx="0" cy="8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74" name="Text Box 37"/>
            <p:cNvSpPr txBox="1">
              <a:spLocks noChangeArrowheads="1"/>
            </p:cNvSpPr>
            <p:nvPr/>
          </p:nvSpPr>
          <p:spPr bwMode="auto">
            <a:xfrm>
              <a:off x="2706" y="3454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Futura Lt BT" pitchFamily="34" charset="0"/>
                </a:rPr>
                <a:t>Q′</a:t>
              </a:r>
              <a:endParaRPr lang="en-US" sz="1400" i="1" baseline="-25000">
                <a:latin typeface="Futura Lt BT" pitchFamily="34" charset="0"/>
              </a:endParaRPr>
            </a:p>
          </p:txBody>
        </p:sp>
      </p:grp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4824413" y="4645025"/>
            <a:ext cx="606425" cy="1147763"/>
            <a:chOff x="3027" y="2926"/>
            <a:chExt cx="382" cy="723"/>
          </a:xfrm>
        </p:grpSpPr>
        <p:sp>
          <p:nvSpPr>
            <p:cNvPr id="61471" name="Line 39"/>
            <p:cNvSpPr>
              <a:spLocks noChangeShapeType="1"/>
            </p:cNvSpPr>
            <p:nvPr/>
          </p:nvSpPr>
          <p:spPr bwMode="auto">
            <a:xfrm>
              <a:off x="3115" y="2926"/>
              <a:ext cx="0" cy="5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72" name="Text Box 40"/>
            <p:cNvSpPr txBox="1">
              <a:spLocks noChangeArrowheads="1"/>
            </p:cNvSpPr>
            <p:nvPr/>
          </p:nvSpPr>
          <p:spPr bwMode="auto">
            <a:xfrm>
              <a:off x="3027" y="3457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Futura Lt BT" pitchFamily="34" charset="0"/>
                </a:rPr>
                <a:t>Q′′</a:t>
              </a:r>
              <a:endParaRPr lang="en-US" sz="1400" i="1" baseline="-25000">
                <a:latin typeface="Futura Lt BT" pitchFamily="34" charset="0"/>
              </a:endParaRPr>
            </a:p>
          </p:txBody>
        </p:sp>
      </p:grpSp>
      <p:grpSp>
        <p:nvGrpSpPr>
          <p:cNvPr id="10" name="Group 63"/>
          <p:cNvGrpSpPr>
            <a:grpSpLocks/>
          </p:cNvGrpSpPr>
          <p:nvPr/>
        </p:nvGrpSpPr>
        <p:grpSpPr bwMode="auto">
          <a:xfrm>
            <a:off x="2454275" y="4291013"/>
            <a:ext cx="3151188" cy="519112"/>
            <a:chOff x="1546" y="2703"/>
            <a:chExt cx="1985" cy="327"/>
          </a:xfrm>
        </p:grpSpPr>
        <p:sp>
          <p:nvSpPr>
            <p:cNvPr id="61467" name="Text Box 42"/>
            <p:cNvSpPr txBox="1">
              <a:spLocks noChangeArrowheads="1"/>
            </p:cNvSpPr>
            <p:nvPr/>
          </p:nvSpPr>
          <p:spPr bwMode="auto">
            <a:xfrm>
              <a:off x="3149" y="2772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C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  <p:sp>
          <p:nvSpPr>
            <p:cNvPr id="61468" name="Rectangle 43"/>
            <p:cNvSpPr>
              <a:spLocks noChangeArrowheads="1"/>
            </p:cNvSpPr>
            <p:nvPr/>
          </p:nvSpPr>
          <p:spPr bwMode="auto">
            <a:xfrm>
              <a:off x="3032" y="2703"/>
              <a:ext cx="18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>
                  <a:cs typeface="Times New Roman" pitchFamily="18" charset="0"/>
                </a:rPr>
                <a:t>•</a:t>
              </a:r>
            </a:p>
          </p:txBody>
        </p:sp>
        <p:sp>
          <p:nvSpPr>
            <p:cNvPr id="61469" name="Line 44"/>
            <p:cNvSpPr>
              <a:spLocks noChangeShapeType="1"/>
            </p:cNvSpPr>
            <p:nvPr/>
          </p:nvSpPr>
          <p:spPr bwMode="auto">
            <a:xfrm flipH="1">
              <a:off x="1746" y="2870"/>
              <a:ext cx="1363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70" name="Text Box 45"/>
            <p:cNvSpPr txBox="1">
              <a:spLocks noChangeArrowheads="1"/>
            </p:cNvSpPr>
            <p:nvPr/>
          </p:nvSpPr>
          <p:spPr bwMode="auto">
            <a:xfrm>
              <a:off x="1546" y="2800"/>
              <a:ext cx="29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P′′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sp>
        <p:nvSpPr>
          <p:cNvPr id="95" name="Line 46"/>
          <p:cNvSpPr>
            <a:spLocks noChangeShapeType="1"/>
          </p:cNvSpPr>
          <p:nvPr/>
        </p:nvSpPr>
        <p:spPr bwMode="auto">
          <a:xfrm rot="5400000">
            <a:off x="1798638" y="4064000"/>
            <a:ext cx="11747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62"/>
          <p:cNvGrpSpPr>
            <a:grpSpLocks/>
          </p:cNvGrpSpPr>
          <p:nvPr/>
        </p:nvGrpSpPr>
        <p:grpSpPr bwMode="auto">
          <a:xfrm>
            <a:off x="4381500" y="5803900"/>
            <a:ext cx="595313" cy="1588"/>
            <a:chOff x="2760" y="3656"/>
            <a:chExt cx="375" cy="1"/>
          </a:xfrm>
        </p:grpSpPr>
        <p:sp>
          <p:nvSpPr>
            <p:cNvPr id="61465" name="Line 48"/>
            <p:cNvSpPr>
              <a:spLocks noChangeShapeType="1"/>
            </p:cNvSpPr>
            <p:nvPr/>
          </p:nvSpPr>
          <p:spPr bwMode="auto">
            <a:xfrm rot="5400000" flipV="1">
              <a:off x="3044" y="3564"/>
              <a:ext cx="0" cy="18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66" name="Line 49"/>
            <p:cNvSpPr>
              <a:spLocks noChangeShapeType="1"/>
            </p:cNvSpPr>
            <p:nvPr/>
          </p:nvSpPr>
          <p:spPr bwMode="auto">
            <a:xfrm rot="5400000">
              <a:off x="2838" y="3579"/>
              <a:ext cx="0" cy="15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utoUpdateAnimBg="0"/>
      <p:bldP spid="9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Simultaneous Shifts: (</a:t>
            </a:r>
            <a:r>
              <a:rPr lang="en-US" smtClean="0">
                <a:sym typeface="Symbol" pitchFamily="18" charset="2"/>
              </a:rPr>
              <a:t>D, S)</a:t>
            </a:r>
          </a:p>
        </p:txBody>
      </p:sp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2976563" y="1887538"/>
            <a:ext cx="2151062" cy="2565400"/>
            <a:chOff x="1875" y="1189"/>
            <a:chExt cx="1355" cy="1616"/>
          </a:xfrm>
        </p:grpSpPr>
        <p:sp>
          <p:nvSpPr>
            <p:cNvPr id="62511" name="Text Box 14"/>
            <p:cNvSpPr txBox="1">
              <a:spLocks noChangeArrowheads="1"/>
            </p:cNvSpPr>
            <p:nvPr/>
          </p:nvSpPr>
          <p:spPr bwMode="auto">
            <a:xfrm>
              <a:off x="2894" y="1189"/>
              <a:ext cx="33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S′′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  <p:pic>
          <p:nvPicPr>
            <p:cNvPr id="62512" name="Picture 51" descr="Sim Shift S dot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875" y="1315"/>
              <a:ext cx="1039" cy="1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3038475" y="2478088"/>
            <a:ext cx="3198813" cy="2738437"/>
            <a:chOff x="2022" y="1461"/>
            <a:chExt cx="2015" cy="1725"/>
          </a:xfrm>
        </p:grpSpPr>
        <p:pic>
          <p:nvPicPr>
            <p:cNvPr id="62509" name="Picture 5" descr="Sim Shift D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22" y="1461"/>
              <a:ext cx="1661" cy="1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510" name="Text Box 6"/>
            <p:cNvSpPr txBox="1">
              <a:spLocks noChangeArrowheads="1"/>
            </p:cNvSpPr>
            <p:nvPr/>
          </p:nvSpPr>
          <p:spPr bwMode="auto">
            <a:xfrm>
              <a:off x="3655" y="2994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D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3641725" y="2371725"/>
            <a:ext cx="2870200" cy="2749550"/>
            <a:chOff x="2093" y="1293"/>
            <a:chExt cx="1808" cy="1732"/>
          </a:xfrm>
        </p:grpSpPr>
        <p:pic>
          <p:nvPicPr>
            <p:cNvPr id="62507" name="Picture 8" descr="Fig 2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93" y="1422"/>
              <a:ext cx="1459" cy="1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508" name="Text Box 9"/>
            <p:cNvSpPr txBox="1">
              <a:spLocks noChangeArrowheads="1"/>
            </p:cNvSpPr>
            <p:nvPr/>
          </p:nvSpPr>
          <p:spPr bwMode="auto">
            <a:xfrm>
              <a:off x="3519" y="1293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S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3690938" y="2151063"/>
            <a:ext cx="3208337" cy="2684462"/>
            <a:chOff x="2049" y="1353"/>
            <a:chExt cx="2021" cy="1691"/>
          </a:xfrm>
        </p:grpSpPr>
        <p:pic>
          <p:nvPicPr>
            <p:cNvPr id="62505" name="Picture 11" descr="Sim Shift D 2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49" y="1353"/>
              <a:ext cx="1661" cy="1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506" name="Text Box 12"/>
            <p:cNvSpPr txBox="1">
              <a:spLocks noChangeArrowheads="1"/>
            </p:cNvSpPr>
            <p:nvPr/>
          </p:nvSpPr>
          <p:spPr bwMode="auto">
            <a:xfrm>
              <a:off x="3688" y="2852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D′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3409950" y="2206625"/>
            <a:ext cx="2982913" cy="2690813"/>
            <a:chOff x="2504" y="1573"/>
            <a:chExt cx="1879" cy="1695"/>
          </a:xfrm>
        </p:grpSpPr>
        <p:pic>
          <p:nvPicPr>
            <p:cNvPr id="62503" name="Picture 17" descr="Fig 2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04" y="1665"/>
              <a:ext cx="1459" cy="1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504" name="Text Box 18"/>
            <p:cNvSpPr txBox="1">
              <a:spLocks noChangeArrowheads="1"/>
            </p:cNvSpPr>
            <p:nvPr/>
          </p:nvSpPr>
          <p:spPr bwMode="auto">
            <a:xfrm>
              <a:off x="3927" y="1573"/>
              <a:ext cx="45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S′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sp>
        <p:nvSpPr>
          <p:cNvPr id="62472" name="Text Box 19"/>
          <p:cNvSpPr txBox="1">
            <a:spLocks noChangeArrowheads="1"/>
          </p:cNvSpPr>
          <p:nvPr/>
        </p:nvSpPr>
        <p:spPr bwMode="auto">
          <a:xfrm>
            <a:off x="7032625" y="5281613"/>
            <a:ext cx="488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Futura Lt BT" pitchFamily="34" charset="0"/>
              </a:rPr>
              <a:t>Q</a:t>
            </a:r>
            <a:endParaRPr lang="en-US" sz="1400" i="1" baseline="-25000">
              <a:latin typeface="Futura Lt BT" pitchFamily="34" charset="0"/>
            </a:endParaRPr>
          </a:p>
        </p:txBody>
      </p:sp>
      <p:sp>
        <p:nvSpPr>
          <p:cNvPr id="62473" name="Line 20"/>
          <p:cNvSpPr>
            <a:spLocks noChangeShapeType="1"/>
          </p:cNvSpPr>
          <p:nvPr/>
        </p:nvSpPr>
        <p:spPr bwMode="auto">
          <a:xfrm>
            <a:off x="2760663" y="5475288"/>
            <a:ext cx="429577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74" name="Line 21"/>
          <p:cNvSpPr>
            <a:spLocks noChangeShapeType="1"/>
          </p:cNvSpPr>
          <p:nvPr/>
        </p:nvSpPr>
        <p:spPr bwMode="auto">
          <a:xfrm flipV="1">
            <a:off x="2771775" y="1860550"/>
            <a:ext cx="0" cy="3622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Box 22"/>
          <p:cNvSpPr txBox="1">
            <a:spLocks noChangeArrowheads="1"/>
          </p:cNvSpPr>
          <p:nvPr/>
        </p:nvSpPr>
        <p:spPr bwMode="auto">
          <a:xfrm>
            <a:off x="2876550" y="6030913"/>
            <a:ext cx="4446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Arial" charset="0"/>
              </a:rPr>
              <a:t>Price rises; Quantity may rise or fall</a:t>
            </a:r>
          </a:p>
        </p:txBody>
      </p:sp>
      <p:sp>
        <p:nvSpPr>
          <p:cNvPr id="62476" name="Text Box 23"/>
          <p:cNvSpPr txBox="1">
            <a:spLocks noChangeArrowheads="1"/>
          </p:cNvSpPr>
          <p:nvPr/>
        </p:nvSpPr>
        <p:spPr bwMode="auto">
          <a:xfrm>
            <a:off x="2668588" y="1546225"/>
            <a:ext cx="328612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50000"/>
              </a:spcBef>
            </a:pPr>
            <a:r>
              <a:rPr lang="en-US" sz="1400" i="1">
                <a:latin typeface="AvantGarde Bk BT" pitchFamily="34" charset="0"/>
              </a:rPr>
              <a:t>P</a:t>
            </a:r>
            <a:endParaRPr lang="en-US" sz="1400" i="1" baseline="-25000">
              <a:latin typeface="AvantGarde Bk BT" pitchFamily="34" charset="0"/>
            </a:endParaRPr>
          </a:p>
        </p:txBody>
      </p:sp>
      <p:sp>
        <p:nvSpPr>
          <p:cNvPr id="62477" name="Rectangle 24"/>
          <p:cNvSpPr>
            <a:spLocks noChangeArrowheads="1"/>
          </p:cNvSpPr>
          <p:nvPr/>
        </p:nvSpPr>
        <p:spPr bwMode="auto">
          <a:xfrm>
            <a:off x="4478338" y="3762375"/>
            <a:ext cx="287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cs typeface="Times New Roman" pitchFamily="18" charset="0"/>
              </a:rPr>
              <a:t>•</a:t>
            </a:r>
          </a:p>
        </p:txBody>
      </p:sp>
      <p:sp>
        <p:nvSpPr>
          <p:cNvPr id="62478" name="Text Box 25"/>
          <p:cNvSpPr txBox="1">
            <a:spLocks noChangeArrowheads="1"/>
          </p:cNvSpPr>
          <p:nvPr/>
        </p:nvSpPr>
        <p:spPr bwMode="auto">
          <a:xfrm>
            <a:off x="4508500" y="3659188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AvantGarde Bk BT" pitchFamily="34" charset="0"/>
              </a:rPr>
              <a:t>A</a:t>
            </a:r>
            <a:endParaRPr lang="en-US" sz="1400" i="1" baseline="-25000">
              <a:latin typeface="AvantGarde Bk BT" pitchFamily="34" charset="0"/>
            </a:endParaRPr>
          </a:p>
        </p:txBody>
      </p:sp>
      <p:sp>
        <p:nvSpPr>
          <p:cNvPr id="62479" name="Text Box 26"/>
          <p:cNvSpPr txBox="1">
            <a:spLocks noChangeArrowheads="1"/>
          </p:cNvSpPr>
          <p:nvPr/>
        </p:nvSpPr>
        <p:spPr bwMode="auto">
          <a:xfrm>
            <a:off x="4486275" y="5487988"/>
            <a:ext cx="606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Futura Lt BT" pitchFamily="34" charset="0"/>
              </a:rPr>
              <a:t>Q</a:t>
            </a:r>
            <a:endParaRPr lang="en-US" sz="1400" i="1" baseline="-25000">
              <a:latin typeface="Futura Lt BT" pitchFamily="34" charset="0"/>
            </a:endParaRPr>
          </a:p>
        </p:txBody>
      </p:sp>
      <p:sp>
        <p:nvSpPr>
          <p:cNvPr id="62480" name="Text Box 27"/>
          <p:cNvSpPr txBox="1">
            <a:spLocks noChangeArrowheads="1"/>
          </p:cNvSpPr>
          <p:nvPr/>
        </p:nvSpPr>
        <p:spPr bwMode="auto">
          <a:xfrm>
            <a:off x="2443163" y="3905250"/>
            <a:ext cx="3444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AvantGarde Bk BT" pitchFamily="34" charset="0"/>
              </a:rPr>
              <a:t>P</a:t>
            </a:r>
            <a:endParaRPr lang="en-US" sz="1400" i="1" baseline="-25000">
              <a:latin typeface="AvantGarde Bk BT" pitchFamily="34" charset="0"/>
            </a:endParaRPr>
          </a:p>
        </p:txBody>
      </p:sp>
      <p:sp>
        <p:nvSpPr>
          <p:cNvPr id="62481" name="Line 28"/>
          <p:cNvSpPr>
            <a:spLocks noChangeShapeType="1"/>
          </p:cNvSpPr>
          <p:nvPr/>
        </p:nvSpPr>
        <p:spPr bwMode="auto">
          <a:xfrm flipH="1">
            <a:off x="2757488" y="4014788"/>
            <a:ext cx="1873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2482" name="Line 29"/>
          <p:cNvSpPr>
            <a:spLocks noChangeShapeType="1"/>
          </p:cNvSpPr>
          <p:nvPr/>
        </p:nvSpPr>
        <p:spPr bwMode="auto">
          <a:xfrm>
            <a:off x="4625975" y="4006850"/>
            <a:ext cx="0" cy="1465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58"/>
          <p:cNvGrpSpPr>
            <a:grpSpLocks/>
          </p:cNvGrpSpPr>
          <p:nvPr/>
        </p:nvGrpSpPr>
        <p:grpSpPr bwMode="auto">
          <a:xfrm>
            <a:off x="2454275" y="2917825"/>
            <a:ext cx="3155950" cy="609600"/>
            <a:chOff x="1546" y="1838"/>
            <a:chExt cx="1988" cy="384"/>
          </a:xfrm>
        </p:grpSpPr>
        <p:sp>
          <p:nvSpPr>
            <p:cNvPr id="62499" name="Text Box 31"/>
            <p:cNvSpPr txBox="1">
              <a:spLocks noChangeArrowheads="1"/>
            </p:cNvSpPr>
            <p:nvPr/>
          </p:nvSpPr>
          <p:spPr bwMode="auto">
            <a:xfrm>
              <a:off x="2987" y="1838"/>
              <a:ext cx="54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B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  <p:sp>
          <p:nvSpPr>
            <p:cNvPr id="62500" name="Rectangle 32"/>
            <p:cNvSpPr>
              <a:spLocks noChangeArrowheads="1"/>
            </p:cNvSpPr>
            <p:nvPr/>
          </p:nvSpPr>
          <p:spPr bwMode="auto">
            <a:xfrm>
              <a:off x="2966" y="1895"/>
              <a:ext cx="18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>
                  <a:cs typeface="Times New Roman" pitchFamily="18" charset="0"/>
                </a:rPr>
                <a:t>•</a:t>
              </a:r>
            </a:p>
          </p:txBody>
        </p:sp>
        <p:sp>
          <p:nvSpPr>
            <p:cNvPr id="62501" name="Line 33"/>
            <p:cNvSpPr>
              <a:spLocks noChangeShapeType="1"/>
            </p:cNvSpPr>
            <p:nvPr/>
          </p:nvSpPr>
          <p:spPr bwMode="auto">
            <a:xfrm flipH="1">
              <a:off x="1746" y="2058"/>
              <a:ext cx="131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02" name="Text Box 34"/>
            <p:cNvSpPr txBox="1">
              <a:spLocks noChangeArrowheads="1"/>
            </p:cNvSpPr>
            <p:nvPr/>
          </p:nvSpPr>
          <p:spPr bwMode="auto">
            <a:xfrm>
              <a:off x="1546" y="1984"/>
              <a:ext cx="21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P′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grpSp>
        <p:nvGrpSpPr>
          <p:cNvPr id="8" name="Group 53"/>
          <p:cNvGrpSpPr>
            <a:grpSpLocks/>
          </p:cNvGrpSpPr>
          <p:nvPr/>
        </p:nvGrpSpPr>
        <p:grpSpPr bwMode="auto">
          <a:xfrm>
            <a:off x="4710113" y="3279775"/>
            <a:ext cx="606425" cy="2508250"/>
            <a:chOff x="2967" y="2066"/>
            <a:chExt cx="382" cy="1580"/>
          </a:xfrm>
        </p:grpSpPr>
        <p:sp>
          <p:nvSpPr>
            <p:cNvPr id="62497" name="Line 36"/>
            <p:cNvSpPr>
              <a:spLocks noChangeShapeType="1"/>
            </p:cNvSpPr>
            <p:nvPr/>
          </p:nvSpPr>
          <p:spPr bwMode="auto">
            <a:xfrm>
              <a:off x="3065" y="2066"/>
              <a:ext cx="0" cy="13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98" name="Text Box 37"/>
            <p:cNvSpPr txBox="1">
              <a:spLocks noChangeArrowheads="1"/>
            </p:cNvSpPr>
            <p:nvPr/>
          </p:nvSpPr>
          <p:spPr bwMode="auto">
            <a:xfrm>
              <a:off x="2967" y="3454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Futura Lt BT" pitchFamily="34" charset="0"/>
                </a:rPr>
                <a:t>Q′</a:t>
              </a:r>
              <a:endParaRPr lang="en-US" sz="1400" i="1" baseline="-25000">
                <a:latin typeface="Futura Lt BT" pitchFamily="34" charset="0"/>
              </a:endParaRPr>
            </a:p>
          </p:txBody>
        </p:sp>
      </p:grpSp>
      <p:grpSp>
        <p:nvGrpSpPr>
          <p:cNvPr id="9" name="Group 56"/>
          <p:cNvGrpSpPr>
            <a:grpSpLocks/>
          </p:cNvGrpSpPr>
          <p:nvPr/>
        </p:nvGrpSpPr>
        <p:grpSpPr bwMode="auto">
          <a:xfrm>
            <a:off x="4081463" y="2665413"/>
            <a:ext cx="606425" cy="3127375"/>
            <a:chOff x="2361" y="1682"/>
            <a:chExt cx="382" cy="1970"/>
          </a:xfrm>
        </p:grpSpPr>
        <p:sp>
          <p:nvSpPr>
            <p:cNvPr id="62495" name="Line 39"/>
            <p:cNvSpPr>
              <a:spLocks noChangeShapeType="1"/>
            </p:cNvSpPr>
            <p:nvPr/>
          </p:nvSpPr>
          <p:spPr bwMode="auto">
            <a:xfrm>
              <a:off x="2449" y="1682"/>
              <a:ext cx="0" cy="17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96" name="Text Box 40"/>
            <p:cNvSpPr txBox="1">
              <a:spLocks noChangeArrowheads="1"/>
            </p:cNvSpPr>
            <p:nvPr/>
          </p:nvSpPr>
          <p:spPr bwMode="auto">
            <a:xfrm>
              <a:off x="2361" y="3460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Futura Lt BT" pitchFamily="34" charset="0"/>
                </a:rPr>
                <a:t>Q′′</a:t>
              </a:r>
              <a:endParaRPr lang="en-US" sz="1400" i="1" baseline="-25000">
                <a:latin typeface="Futura Lt BT" pitchFamily="34" charset="0"/>
              </a:endParaRPr>
            </a:p>
          </p:txBody>
        </p:sp>
      </p:grpSp>
      <p:grpSp>
        <p:nvGrpSpPr>
          <p:cNvPr id="10" name="Group 55"/>
          <p:cNvGrpSpPr>
            <a:grpSpLocks/>
          </p:cNvGrpSpPr>
          <p:nvPr/>
        </p:nvGrpSpPr>
        <p:grpSpPr bwMode="auto">
          <a:xfrm>
            <a:off x="2452688" y="2409825"/>
            <a:ext cx="2422525" cy="519113"/>
            <a:chOff x="1545" y="1524"/>
            <a:chExt cx="1526" cy="327"/>
          </a:xfrm>
        </p:grpSpPr>
        <p:sp>
          <p:nvSpPr>
            <p:cNvPr id="62491" name="Text Box 42"/>
            <p:cNvSpPr txBox="1">
              <a:spLocks noChangeArrowheads="1"/>
            </p:cNvSpPr>
            <p:nvPr/>
          </p:nvSpPr>
          <p:spPr bwMode="auto">
            <a:xfrm>
              <a:off x="2689" y="1587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C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  <p:sp>
          <p:nvSpPr>
            <p:cNvPr id="62492" name="Rectangle 43"/>
            <p:cNvSpPr>
              <a:spLocks noChangeArrowheads="1"/>
            </p:cNvSpPr>
            <p:nvPr/>
          </p:nvSpPr>
          <p:spPr bwMode="auto">
            <a:xfrm>
              <a:off x="2566" y="1524"/>
              <a:ext cx="18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>
                  <a:cs typeface="Times New Roman" pitchFamily="18" charset="0"/>
                </a:rPr>
                <a:t>•</a:t>
              </a:r>
            </a:p>
          </p:txBody>
        </p:sp>
        <p:sp>
          <p:nvSpPr>
            <p:cNvPr id="62493" name="Line 44"/>
            <p:cNvSpPr>
              <a:spLocks noChangeShapeType="1"/>
            </p:cNvSpPr>
            <p:nvPr/>
          </p:nvSpPr>
          <p:spPr bwMode="auto">
            <a:xfrm flipH="1">
              <a:off x="1745" y="1685"/>
              <a:ext cx="915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94" name="Text Box 45"/>
            <p:cNvSpPr txBox="1">
              <a:spLocks noChangeArrowheads="1"/>
            </p:cNvSpPr>
            <p:nvPr/>
          </p:nvSpPr>
          <p:spPr bwMode="auto">
            <a:xfrm>
              <a:off x="1545" y="1624"/>
              <a:ext cx="29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P′′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sp>
        <p:nvSpPr>
          <p:cNvPr id="95" name="Line 46"/>
          <p:cNvSpPr>
            <a:spLocks noChangeShapeType="1"/>
          </p:cNvSpPr>
          <p:nvPr/>
        </p:nvSpPr>
        <p:spPr bwMode="auto">
          <a:xfrm rot="-5400000">
            <a:off x="1798638" y="3392488"/>
            <a:ext cx="11747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59"/>
          <p:cNvGrpSpPr>
            <a:grpSpLocks/>
          </p:cNvGrpSpPr>
          <p:nvPr/>
        </p:nvGrpSpPr>
        <p:grpSpPr bwMode="auto">
          <a:xfrm>
            <a:off x="4192588" y="5799138"/>
            <a:ext cx="784225" cy="1587"/>
            <a:chOff x="2641" y="3653"/>
            <a:chExt cx="494" cy="1"/>
          </a:xfrm>
        </p:grpSpPr>
        <p:sp>
          <p:nvSpPr>
            <p:cNvPr id="62489" name="Line 48"/>
            <p:cNvSpPr>
              <a:spLocks noChangeShapeType="1"/>
            </p:cNvSpPr>
            <p:nvPr/>
          </p:nvSpPr>
          <p:spPr bwMode="auto">
            <a:xfrm rot="5400000" flipV="1">
              <a:off x="3044" y="3561"/>
              <a:ext cx="0" cy="18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90" name="Line 49"/>
            <p:cNvSpPr>
              <a:spLocks noChangeShapeType="1"/>
            </p:cNvSpPr>
            <p:nvPr/>
          </p:nvSpPr>
          <p:spPr bwMode="auto">
            <a:xfrm rot="5400000">
              <a:off x="2779" y="3516"/>
              <a:ext cx="0" cy="2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utoUpdateAnimBg="0"/>
      <p:bldP spid="9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Simultaneous Shifts: (</a:t>
            </a:r>
            <a:r>
              <a:rPr lang="en-US" smtClean="0">
                <a:sym typeface="Symbol" pitchFamily="18" charset="2"/>
              </a:rPr>
              <a:t>D, S)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06738" y="2019300"/>
            <a:ext cx="2151062" cy="2565400"/>
            <a:chOff x="1875" y="1189"/>
            <a:chExt cx="1355" cy="1616"/>
          </a:xfrm>
        </p:grpSpPr>
        <p:sp>
          <p:nvSpPr>
            <p:cNvPr id="63535" name="Text Box 5"/>
            <p:cNvSpPr txBox="1">
              <a:spLocks noChangeArrowheads="1"/>
            </p:cNvSpPr>
            <p:nvPr/>
          </p:nvSpPr>
          <p:spPr bwMode="auto">
            <a:xfrm>
              <a:off x="2894" y="1189"/>
              <a:ext cx="33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S′′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  <p:pic>
          <p:nvPicPr>
            <p:cNvPr id="63536" name="Picture 6" descr="Sim Shift S dot 2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875" y="1315"/>
              <a:ext cx="1039" cy="1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617913" y="2246313"/>
            <a:ext cx="3198812" cy="2738437"/>
            <a:chOff x="2022" y="1461"/>
            <a:chExt cx="2015" cy="1725"/>
          </a:xfrm>
        </p:grpSpPr>
        <p:pic>
          <p:nvPicPr>
            <p:cNvPr id="63533" name="Picture 8" descr="Sim Shift D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22" y="1461"/>
              <a:ext cx="1661" cy="1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534" name="Text Box 9"/>
            <p:cNvSpPr txBox="1">
              <a:spLocks noChangeArrowheads="1"/>
            </p:cNvSpPr>
            <p:nvPr/>
          </p:nvSpPr>
          <p:spPr bwMode="auto">
            <a:xfrm>
              <a:off x="3655" y="2994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D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641725" y="2371725"/>
            <a:ext cx="2870200" cy="2749550"/>
            <a:chOff x="2093" y="1293"/>
            <a:chExt cx="1808" cy="1732"/>
          </a:xfrm>
        </p:grpSpPr>
        <p:pic>
          <p:nvPicPr>
            <p:cNvPr id="63531" name="Picture 11" descr="Fig 2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93" y="1422"/>
              <a:ext cx="1459" cy="1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532" name="Text Box 12"/>
            <p:cNvSpPr txBox="1">
              <a:spLocks noChangeArrowheads="1"/>
            </p:cNvSpPr>
            <p:nvPr/>
          </p:nvSpPr>
          <p:spPr bwMode="auto">
            <a:xfrm>
              <a:off x="3519" y="1293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S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3109913" y="2571750"/>
            <a:ext cx="3208337" cy="2684463"/>
            <a:chOff x="2049" y="1353"/>
            <a:chExt cx="2021" cy="1691"/>
          </a:xfrm>
        </p:grpSpPr>
        <p:pic>
          <p:nvPicPr>
            <p:cNvPr id="63529" name="Picture 14" descr="Sim Shift D 2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49" y="1353"/>
              <a:ext cx="1661" cy="1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530" name="Text Box 15"/>
            <p:cNvSpPr txBox="1">
              <a:spLocks noChangeArrowheads="1"/>
            </p:cNvSpPr>
            <p:nvPr/>
          </p:nvSpPr>
          <p:spPr bwMode="auto">
            <a:xfrm>
              <a:off x="3688" y="2852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D′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3409950" y="2206625"/>
            <a:ext cx="2982913" cy="2690813"/>
            <a:chOff x="2504" y="1573"/>
            <a:chExt cx="1879" cy="1695"/>
          </a:xfrm>
        </p:grpSpPr>
        <p:pic>
          <p:nvPicPr>
            <p:cNvPr id="63527" name="Picture 17" descr="Fig 2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04" y="1665"/>
              <a:ext cx="1459" cy="1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528" name="Text Box 18"/>
            <p:cNvSpPr txBox="1">
              <a:spLocks noChangeArrowheads="1"/>
            </p:cNvSpPr>
            <p:nvPr/>
          </p:nvSpPr>
          <p:spPr bwMode="auto">
            <a:xfrm>
              <a:off x="3927" y="1573"/>
              <a:ext cx="45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S′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sp>
        <p:nvSpPr>
          <p:cNvPr id="63496" name="Text Box 19"/>
          <p:cNvSpPr txBox="1">
            <a:spLocks noChangeArrowheads="1"/>
          </p:cNvSpPr>
          <p:nvPr/>
        </p:nvSpPr>
        <p:spPr bwMode="auto">
          <a:xfrm>
            <a:off x="7032625" y="5281613"/>
            <a:ext cx="488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Futura Lt BT" pitchFamily="34" charset="0"/>
              </a:rPr>
              <a:t>Q</a:t>
            </a:r>
            <a:endParaRPr lang="en-US" sz="1400" i="1" baseline="-25000">
              <a:latin typeface="Futura Lt BT" pitchFamily="34" charset="0"/>
            </a:endParaRPr>
          </a:p>
        </p:txBody>
      </p:sp>
      <p:sp>
        <p:nvSpPr>
          <p:cNvPr id="63497" name="Line 20"/>
          <p:cNvSpPr>
            <a:spLocks noChangeShapeType="1"/>
          </p:cNvSpPr>
          <p:nvPr/>
        </p:nvSpPr>
        <p:spPr bwMode="auto">
          <a:xfrm>
            <a:off x="2760663" y="5475288"/>
            <a:ext cx="429577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498" name="Line 21"/>
          <p:cNvSpPr>
            <a:spLocks noChangeShapeType="1"/>
          </p:cNvSpPr>
          <p:nvPr/>
        </p:nvSpPr>
        <p:spPr bwMode="auto">
          <a:xfrm flipV="1">
            <a:off x="2771775" y="1860550"/>
            <a:ext cx="0" cy="36226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Box 22"/>
          <p:cNvSpPr txBox="1">
            <a:spLocks noChangeArrowheads="1"/>
          </p:cNvSpPr>
          <p:nvPr/>
        </p:nvSpPr>
        <p:spPr bwMode="auto">
          <a:xfrm>
            <a:off x="2876550" y="6030913"/>
            <a:ext cx="4446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Arial" charset="0"/>
              </a:rPr>
              <a:t>Price may rise or fall; Quantity falls</a:t>
            </a:r>
          </a:p>
        </p:txBody>
      </p:sp>
      <p:sp>
        <p:nvSpPr>
          <p:cNvPr id="63500" name="Text Box 23"/>
          <p:cNvSpPr txBox="1">
            <a:spLocks noChangeArrowheads="1"/>
          </p:cNvSpPr>
          <p:nvPr/>
        </p:nvSpPr>
        <p:spPr bwMode="auto">
          <a:xfrm>
            <a:off x="2668588" y="1546225"/>
            <a:ext cx="328612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50000"/>
              </a:spcBef>
            </a:pPr>
            <a:r>
              <a:rPr lang="en-US" sz="1400" i="1">
                <a:latin typeface="AvantGarde Bk BT" pitchFamily="34" charset="0"/>
              </a:rPr>
              <a:t>P</a:t>
            </a:r>
            <a:endParaRPr lang="en-US" sz="1400" i="1" baseline="-25000">
              <a:latin typeface="AvantGarde Bk BT" pitchFamily="34" charset="0"/>
            </a:endParaRPr>
          </a:p>
        </p:txBody>
      </p:sp>
      <p:sp>
        <p:nvSpPr>
          <p:cNvPr id="63501" name="Rectangle 24"/>
          <p:cNvSpPr>
            <a:spLocks noChangeArrowheads="1"/>
          </p:cNvSpPr>
          <p:nvPr/>
        </p:nvSpPr>
        <p:spPr bwMode="auto">
          <a:xfrm>
            <a:off x="4868863" y="3333750"/>
            <a:ext cx="287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cs typeface="Times New Roman" pitchFamily="18" charset="0"/>
              </a:rPr>
              <a:t>•</a:t>
            </a:r>
          </a:p>
        </p:txBody>
      </p:sp>
      <p:sp>
        <p:nvSpPr>
          <p:cNvPr id="63502" name="Text Box 25"/>
          <p:cNvSpPr txBox="1">
            <a:spLocks noChangeArrowheads="1"/>
          </p:cNvSpPr>
          <p:nvPr/>
        </p:nvSpPr>
        <p:spPr bwMode="auto">
          <a:xfrm>
            <a:off x="4889500" y="3278188"/>
            <a:ext cx="33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AvantGarde Bk BT" pitchFamily="34" charset="0"/>
              </a:rPr>
              <a:t>A</a:t>
            </a:r>
            <a:endParaRPr lang="en-US" sz="1400" i="1" baseline="-25000">
              <a:latin typeface="AvantGarde Bk BT" pitchFamily="34" charset="0"/>
            </a:endParaRPr>
          </a:p>
        </p:txBody>
      </p:sp>
      <p:sp>
        <p:nvSpPr>
          <p:cNvPr id="63503" name="Text Box 26"/>
          <p:cNvSpPr txBox="1">
            <a:spLocks noChangeArrowheads="1"/>
          </p:cNvSpPr>
          <p:nvPr/>
        </p:nvSpPr>
        <p:spPr bwMode="auto">
          <a:xfrm>
            <a:off x="4879975" y="5475288"/>
            <a:ext cx="606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Futura Lt BT" pitchFamily="34" charset="0"/>
              </a:rPr>
              <a:t>Q</a:t>
            </a:r>
            <a:endParaRPr lang="en-US" sz="1400" i="1" baseline="-25000">
              <a:latin typeface="Futura Lt BT" pitchFamily="34" charset="0"/>
            </a:endParaRPr>
          </a:p>
        </p:txBody>
      </p:sp>
      <p:sp>
        <p:nvSpPr>
          <p:cNvPr id="63504" name="Text Box 27"/>
          <p:cNvSpPr txBox="1">
            <a:spLocks noChangeArrowheads="1"/>
          </p:cNvSpPr>
          <p:nvPr/>
        </p:nvSpPr>
        <p:spPr bwMode="auto">
          <a:xfrm>
            <a:off x="2455863" y="3448050"/>
            <a:ext cx="3444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>
                <a:latin typeface="AvantGarde Bk BT" pitchFamily="34" charset="0"/>
              </a:rPr>
              <a:t>P</a:t>
            </a:r>
            <a:endParaRPr lang="en-US" sz="1400" i="1" baseline="-25000">
              <a:latin typeface="AvantGarde Bk BT" pitchFamily="34" charset="0"/>
            </a:endParaRPr>
          </a:p>
        </p:txBody>
      </p:sp>
      <p:sp>
        <p:nvSpPr>
          <p:cNvPr id="63505" name="Line 28"/>
          <p:cNvSpPr>
            <a:spLocks noChangeShapeType="1"/>
          </p:cNvSpPr>
          <p:nvPr/>
        </p:nvSpPr>
        <p:spPr bwMode="auto">
          <a:xfrm flipH="1">
            <a:off x="2757488" y="3600450"/>
            <a:ext cx="2217737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3506" name="Line 29"/>
          <p:cNvSpPr>
            <a:spLocks noChangeShapeType="1"/>
          </p:cNvSpPr>
          <p:nvPr/>
        </p:nvSpPr>
        <p:spPr bwMode="auto">
          <a:xfrm>
            <a:off x="5019675" y="3613150"/>
            <a:ext cx="0" cy="1858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51"/>
          <p:cNvGrpSpPr>
            <a:grpSpLocks/>
          </p:cNvGrpSpPr>
          <p:nvPr/>
        </p:nvGrpSpPr>
        <p:grpSpPr bwMode="auto">
          <a:xfrm>
            <a:off x="2454275" y="3544888"/>
            <a:ext cx="2330450" cy="519112"/>
            <a:chOff x="1546" y="2233"/>
            <a:chExt cx="1468" cy="327"/>
          </a:xfrm>
        </p:grpSpPr>
        <p:sp>
          <p:nvSpPr>
            <p:cNvPr id="63523" name="Text Box 31"/>
            <p:cNvSpPr txBox="1">
              <a:spLocks noChangeArrowheads="1"/>
            </p:cNvSpPr>
            <p:nvPr/>
          </p:nvSpPr>
          <p:spPr bwMode="auto">
            <a:xfrm>
              <a:off x="2779" y="2294"/>
              <a:ext cx="23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B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  <p:sp>
          <p:nvSpPr>
            <p:cNvPr id="63524" name="Rectangle 32"/>
            <p:cNvSpPr>
              <a:spLocks noChangeArrowheads="1"/>
            </p:cNvSpPr>
            <p:nvPr/>
          </p:nvSpPr>
          <p:spPr bwMode="auto">
            <a:xfrm>
              <a:off x="2675" y="2233"/>
              <a:ext cx="18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>
                  <a:cs typeface="Times New Roman" pitchFamily="18" charset="0"/>
                </a:rPr>
                <a:t>•</a:t>
              </a:r>
            </a:p>
          </p:txBody>
        </p:sp>
        <p:sp>
          <p:nvSpPr>
            <p:cNvPr id="63525" name="Line 33"/>
            <p:cNvSpPr>
              <a:spLocks noChangeShapeType="1"/>
            </p:cNvSpPr>
            <p:nvPr/>
          </p:nvSpPr>
          <p:spPr bwMode="auto">
            <a:xfrm flipH="1">
              <a:off x="1746" y="2402"/>
              <a:ext cx="101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26" name="Text Box 34"/>
            <p:cNvSpPr txBox="1">
              <a:spLocks noChangeArrowheads="1"/>
            </p:cNvSpPr>
            <p:nvPr/>
          </p:nvSpPr>
          <p:spPr bwMode="auto">
            <a:xfrm>
              <a:off x="1546" y="2328"/>
              <a:ext cx="21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P′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grpSp>
        <p:nvGrpSpPr>
          <p:cNvPr id="8" name="Group 52"/>
          <p:cNvGrpSpPr>
            <a:grpSpLocks/>
          </p:cNvGrpSpPr>
          <p:nvPr/>
        </p:nvGrpSpPr>
        <p:grpSpPr bwMode="auto">
          <a:xfrm>
            <a:off x="4252913" y="3838575"/>
            <a:ext cx="606425" cy="1949450"/>
            <a:chOff x="2679" y="2418"/>
            <a:chExt cx="382" cy="1228"/>
          </a:xfrm>
        </p:grpSpPr>
        <p:sp>
          <p:nvSpPr>
            <p:cNvPr id="63521" name="Line 36"/>
            <p:cNvSpPr>
              <a:spLocks noChangeShapeType="1"/>
            </p:cNvSpPr>
            <p:nvPr/>
          </p:nvSpPr>
          <p:spPr bwMode="auto">
            <a:xfrm>
              <a:off x="2769" y="2418"/>
              <a:ext cx="0" cy="102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22" name="Text Box 37"/>
            <p:cNvSpPr txBox="1">
              <a:spLocks noChangeArrowheads="1"/>
            </p:cNvSpPr>
            <p:nvPr/>
          </p:nvSpPr>
          <p:spPr bwMode="auto">
            <a:xfrm>
              <a:off x="2679" y="3454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Futura Lt BT" pitchFamily="34" charset="0"/>
                </a:rPr>
                <a:t>Q′</a:t>
              </a:r>
              <a:endParaRPr lang="en-US" sz="1400" i="1" baseline="-25000">
                <a:latin typeface="Futura Lt BT" pitchFamily="34" charset="0"/>
              </a:endParaRPr>
            </a:p>
          </p:txBody>
        </p:sp>
      </p:grpSp>
      <p:grpSp>
        <p:nvGrpSpPr>
          <p:cNvPr id="9" name="Group 54"/>
          <p:cNvGrpSpPr>
            <a:grpSpLocks/>
          </p:cNvGrpSpPr>
          <p:nvPr/>
        </p:nvGrpSpPr>
        <p:grpSpPr bwMode="auto">
          <a:xfrm>
            <a:off x="3789363" y="3427413"/>
            <a:ext cx="606425" cy="2352675"/>
            <a:chOff x="2387" y="2159"/>
            <a:chExt cx="382" cy="1482"/>
          </a:xfrm>
        </p:grpSpPr>
        <p:sp>
          <p:nvSpPr>
            <p:cNvPr id="63519" name="Line 39"/>
            <p:cNvSpPr>
              <a:spLocks noChangeShapeType="1"/>
            </p:cNvSpPr>
            <p:nvPr/>
          </p:nvSpPr>
          <p:spPr bwMode="auto">
            <a:xfrm>
              <a:off x="2483" y="2159"/>
              <a:ext cx="0" cy="12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20" name="Text Box 40"/>
            <p:cNvSpPr txBox="1">
              <a:spLocks noChangeArrowheads="1"/>
            </p:cNvSpPr>
            <p:nvPr/>
          </p:nvSpPr>
          <p:spPr bwMode="auto">
            <a:xfrm>
              <a:off x="2387" y="3449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Futura Lt BT" pitchFamily="34" charset="0"/>
                </a:rPr>
                <a:t>Q′′</a:t>
              </a:r>
              <a:endParaRPr lang="en-US" sz="1400" i="1" baseline="-25000">
                <a:latin typeface="Futura Lt BT" pitchFamily="34" charset="0"/>
              </a:endParaRPr>
            </a:p>
          </p:txBody>
        </p:sp>
      </p:grpSp>
      <p:grpSp>
        <p:nvGrpSpPr>
          <p:cNvPr id="10" name="Group 53"/>
          <p:cNvGrpSpPr>
            <a:grpSpLocks/>
          </p:cNvGrpSpPr>
          <p:nvPr/>
        </p:nvGrpSpPr>
        <p:grpSpPr bwMode="auto">
          <a:xfrm>
            <a:off x="2465388" y="3119438"/>
            <a:ext cx="2105025" cy="519112"/>
            <a:chOff x="1553" y="1965"/>
            <a:chExt cx="1326" cy="327"/>
          </a:xfrm>
        </p:grpSpPr>
        <p:sp>
          <p:nvSpPr>
            <p:cNvPr id="63515" name="Text Box 42"/>
            <p:cNvSpPr txBox="1">
              <a:spLocks noChangeArrowheads="1"/>
            </p:cNvSpPr>
            <p:nvPr/>
          </p:nvSpPr>
          <p:spPr bwMode="auto">
            <a:xfrm>
              <a:off x="2497" y="2029"/>
              <a:ext cx="38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C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  <p:sp>
          <p:nvSpPr>
            <p:cNvPr id="63516" name="Rectangle 43"/>
            <p:cNvSpPr>
              <a:spLocks noChangeArrowheads="1"/>
            </p:cNvSpPr>
            <p:nvPr/>
          </p:nvSpPr>
          <p:spPr bwMode="auto">
            <a:xfrm>
              <a:off x="2393" y="1965"/>
              <a:ext cx="181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>
                  <a:cs typeface="Times New Roman" pitchFamily="18" charset="0"/>
                </a:rPr>
                <a:t>•</a:t>
              </a:r>
            </a:p>
          </p:txBody>
        </p:sp>
        <p:sp>
          <p:nvSpPr>
            <p:cNvPr id="63517" name="Line 44"/>
            <p:cNvSpPr>
              <a:spLocks noChangeShapeType="1"/>
            </p:cNvSpPr>
            <p:nvPr/>
          </p:nvSpPr>
          <p:spPr bwMode="auto">
            <a:xfrm flipH="1">
              <a:off x="1745" y="2135"/>
              <a:ext cx="731" cy="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18" name="Text Box 45"/>
            <p:cNvSpPr txBox="1">
              <a:spLocks noChangeArrowheads="1"/>
            </p:cNvSpPr>
            <p:nvPr/>
          </p:nvSpPr>
          <p:spPr bwMode="auto">
            <a:xfrm>
              <a:off x="1553" y="2050"/>
              <a:ext cx="29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i="1">
                  <a:latin typeface="AvantGarde Bk BT" pitchFamily="34" charset="0"/>
                </a:rPr>
                <a:t>P′′</a:t>
              </a:r>
              <a:endParaRPr lang="en-US" sz="1400" i="1" baseline="-25000">
                <a:latin typeface="AvantGarde Bk BT" pitchFamily="34" charset="0"/>
              </a:endParaRPr>
            </a:p>
          </p:txBody>
        </p:sp>
      </p:grpSp>
      <p:sp>
        <p:nvSpPr>
          <p:cNvPr id="95" name="Line 46"/>
          <p:cNvSpPr>
            <a:spLocks noChangeShapeType="1"/>
          </p:cNvSpPr>
          <p:nvPr/>
        </p:nvSpPr>
        <p:spPr bwMode="auto">
          <a:xfrm rot="10800000">
            <a:off x="3856038" y="5802313"/>
            <a:ext cx="11747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55"/>
          <p:cNvGrpSpPr>
            <a:grpSpLocks/>
          </p:cNvGrpSpPr>
          <p:nvPr/>
        </p:nvGrpSpPr>
        <p:grpSpPr bwMode="auto">
          <a:xfrm>
            <a:off x="2408238" y="3309938"/>
            <a:ext cx="3175" cy="677862"/>
            <a:chOff x="1517" y="2085"/>
            <a:chExt cx="2" cy="427"/>
          </a:xfrm>
        </p:grpSpPr>
        <p:sp>
          <p:nvSpPr>
            <p:cNvPr id="63513" name="Line 48"/>
            <p:cNvSpPr>
              <a:spLocks noChangeShapeType="1"/>
            </p:cNvSpPr>
            <p:nvPr/>
          </p:nvSpPr>
          <p:spPr bwMode="auto">
            <a:xfrm flipV="1">
              <a:off x="1519" y="2085"/>
              <a:ext cx="0" cy="18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14" name="Line 49"/>
            <p:cNvSpPr>
              <a:spLocks noChangeShapeType="1"/>
            </p:cNvSpPr>
            <p:nvPr/>
          </p:nvSpPr>
          <p:spPr bwMode="auto">
            <a:xfrm flipH="1">
              <a:off x="1517" y="2314"/>
              <a:ext cx="0" cy="19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utoUpdateAnimBg="0"/>
      <p:bldP spid="9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1069</Words>
  <Application>Microsoft Office PowerPoint</Application>
  <PresentationFormat>On-screen Show (4:3)</PresentationFormat>
  <Paragraphs>249</Paragraphs>
  <Slides>36</Slides>
  <Notes>25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Office Theme</vt:lpstr>
      <vt:lpstr>Equation</vt:lpstr>
      <vt:lpstr>Supply</vt:lpstr>
      <vt:lpstr>Supply</vt:lpstr>
      <vt:lpstr>General Supply Function</vt:lpstr>
      <vt:lpstr>General Supply Function</vt:lpstr>
      <vt:lpstr>Direct Supply Function</vt:lpstr>
      <vt:lpstr>Inverse Supply Function</vt:lpstr>
      <vt:lpstr>Inverse Supply Function</vt:lpstr>
      <vt:lpstr>Graphing Supply Curves</vt:lpstr>
      <vt:lpstr>Direct Supply Function</vt:lpstr>
      <vt:lpstr>A Supply Curve    (Figure 2.3)</vt:lpstr>
      <vt:lpstr>Graphing Supply Curves</vt:lpstr>
      <vt:lpstr>Three Supply Functions</vt:lpstr>
      <vt:lpstr>Shifts in Supply      (Figure 2.4)</vt:lpstr>
      <vt:lpstr>Market Equilibrium</vt:lpstr>
      <vt:lpstr>Market Equilibrium</vt:lpstr>
      <vt:lpstr>Market Equilibrium    (Figure 2.5)</vt:lpstr>
      <vt:lpstr>Market Equilibrium</vt:lpstr>
      <vt:lpstr>Ceiling &amp; Floor Prices</vt:lpstr>
      <vt:lpstr>Ceiling &amp; Floor Prices (Figure 2.12)</vt:lpstr>
      <vt:lpstr>Market Equilibrium</vt:lpstr>
      <vt:lpstr>$50 Price Ceiling</vt:lpstr>
      <vt:lpstr>Marginal Valuation</vt:lpstr>
      <vt:lpstr>$80 Price Floor</vt:lpstr>
      <vt:lpstr>500 Unit Quota</vt:lpstr>
      <vt:lpstr>The amount exchanged</vt:lpstr>
      <vt:lpstr>Value of Market Exchange</vt:lpstr>
      <vt:lpstr>Measuring the Value of     Market Exchange</vt:lpstr>
      <vt:lpstr>Measuring the Value of             Market Exchange   (Figure 2.6)</vt:lpstr>
      <vt:lpstr>Changes in Market Equilibrium</vt:lpstr>
      <vt:lpstr>Demand Shifts (Supply Constant)    (Figure 2.7)</vt:lpstr>
      <vt:lpstr>Supply Shifts (Demand Constant)    (Figure 2.8)</vt:lpstr>
      <vt:lpstr>Simultaneous Shifts</vt:lpstr>
      <vt:lpstr>Simultaneous Shifts: (D, S)</vt:lpstr>
      <vt:lpstr>Simultaneous Shifts: (D, S)</vt:lpstr>
      <vt:lpstr>Simultaneous Shifts: (D, S)</vt:lpstr>
      <vt:lpstr>Simultaneous Shifts: (D, S)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Supply</dc:title>
  <dc:creator>vcomsats</dc:creator>
  <cp:lastModifiedBy>vcomsats</cp:lastModifiedBy>
  <cp:revision>2</cp:revision>
  <dcterms:created xsi:type="dcterms:W3CDTF">2012-12-14T06:22:07Z</dcterms:created>
  <dcterms:modified xsi:type="dcterms:W3CDTF">2012-12-14T08:14:05Z</dcterms:modified>
</cp:coreProperties>
</file>