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09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428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F8FA8-11A3-45A2-B224-7E478CCA19BB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0EC15-4895-44DD-BCEA-6D70419E59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208F1D-4E6C-441D-8E0D-6AED00EEC7CA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Managerial Economics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Hasnain</a:t>
            </a:r>
            <a:r>
              <a:rPr lang="en-US" dirty="0" smtClean="0"/>
              <a:t> </a:t>
            </a:r>
            <a:r>
              <a:rPr lang="en-US" dirty="0" err="1" smtClean="0"/>
              <a:t>Naqvi</a:t>
            </a:r>
            <a:endParaRPr lang="en-US" dirty="0" smtClean="0"/>
          </a:p>
          <a:p>
            <a:r>
              <a:rPr lang="en-US" dirty="0" smtClean="0"/>
              <a:t>Assistant Professor </a:t>
            </a:r>
          </a:p>
          <a:p>
            <a:r>
              <a:rPr lang="en-US" dirty="0" smtClean="0"/>
              <a:t>Department of Management Sciences</a:t>
            </a:r>
          </a:p>
          <a:p>
            <a:r>
              <a:rPr lang="en-US" dirty="0" smtClean="0"/>
              <a:t>COMSATS Institute of Information Technology</a:t>
            </a:r>
          </a:p>
          <a:p>
            <a:r>
              <a:rPr lang="en-US" dirty="0" smtClean="0"/>
              <a:t>Islamabad Campus</a:t>
            </a:r>
          </a:p>
          <a:p>
            <a:r>
              <a:rPr lang="en-US" dirty="0" smtClean="0"/>
              <a:t>Islamabad, 44000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066800"/>
          </a:xfrm>
        </p:spPr>
        <p:txBody>
          <a:bodyPr/>
          <a:lstStyle/>
          <a:p>
            <a:r>
              <a:rPr lang="en-US" sz="3200" dirty="0" smtClean="0"/>
              <a:t>Introduction, Basic Principles and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696200" cy="4495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The central themes of Managerial Economics:</a:t>
            </a:r>
          </a:p>
          <a:p>
            <a:pPr marL="514350" indent="-514350"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dirty="0" smtClean="0"/>
              <a:t>Identify problems and opportunities</a:t>
            </a:r>
          </a:p>
          <a:p>
            <a:pPr marL="514350" indent="-514350"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dirty="0" smtClean="0"/>
              <a:t>Analyzing alternatives from which choices can be made</a:t>
            </a:r>
          </a:p>
          <a:p>
            <a:pPr marL="514350" indent="-514350"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dirty="0" smtClean="0"/>
              <a:t>Making choices that are best from the standpoint of the firm or organization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/>
          <p:cNvSpPr>
            <a:spLocks noGrp="1"/>
          </p:cNvSpPr>
          <p:nvPr>
            <p:ph idx="1"/>
          </p:nvPr>
        </p:nvSpPr>
        <p:spPr>
          <a:xfrm>
            <a:off x="685800" y="685800"/>
            <a:ext cx="7696200" cy="4800600"/>
          </a:xfrm>
        </p:spPr>
        <p:txBody>
          <a:bodyPr/>
          <a:lstStyle/>
          <a:p>
            <a:r>
              <a:rPr lang="en-US" dirty="0" smtClean="0"/>
              <a:t>Not true that all managers must be managerial economists</a:t>
            </a:r>
          </a:p>
          <a:p>
            <a:endParaRPr lang="en-US" dirty="0" smtClean="0"/>
          </a:p>
          <a:p>
            <a:r>
              <a:rPr lang="en-US" dirty="0" smtClean="0"/>
              <a:t>But managers who understand the economic dimensions of business problems and apply economic analysis to specific problems </a:t>
            </a:r>
            <a:r>
              <a:rPr lang="en-US" u="sng" dirty="0" smtClean="0"/>
              <a:t>often choose more wisely than those who do not.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Some Economic Principles of Managers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1.	Role of manager is to make decisions. Firms come in all sizes but no firm has unlimited resources so managers must decide how resources are employed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685800" y="304800"/>
            <a:ext cx="7696200" cy="5943600"/>
          </a:xfrm>
        </p:spPr>
        <p:txBody>
          <a:bodyPr/>
          <a:lstStyle/>
          <a:p>
            <a:pPr marL="514350" indent="-514350">
              <a:buFontTx/>
              <a:buAutoNum type="arabicPeriod" startAt="2"/>
            </a:pPr>
            <a:r>
              <a:rPr lang="en-US" dirty="0" smtClean="0"/>
              <a:t>Decisions are always among alternatives.</a:t>
            </a:r>
          </a:p>
          <a:p>
            <a:pPr marL="514350" indent="-514350">
              <a:buFontTx/>
              <a:buAutoNum type="arabicPeriod" startAt="3"/>
            </a:pPr>
            <a:r>
              <a:rPr lang="en-US" dirty="0" smtClean="0"/>
              <a:t>Decision alternatives always have costs and benefits</a:t>
            </a:r>
          </a:p>
          <a:p>
            <a:pPr marL="514350" indent="-514350">
              <a:buFontTx/>
              <a:buNone/>
            </a:pPr>
            <a:r>
              <a:rPr lang="en-US" dirty="0" smtClean="0"/>
              <a:t>	Opportunity cost = next best alternative foregone.</a:t>
            </a:r>
          </a:p>
          <a:p>
            <a:pPr marL="514350" indent="-514350">
              <a:buFontTx/>
              <a:buNone/>
            </a:pPr>
            <a:r>
              <a:rPr lang="en-US" dirty="0" smtClean="0"/>
              <a:t>	Marginal or incremental approach</a:t>
            </a:r>
          </a:p>
          <a:p>
            <a:pPr marL="514350" indent="-514350">
              <a:buFontTx/>
              <a:buNone/>
            </a:pPr>
            <a:endParaRPr lang="en-US" dirty="0" smtClean="0"/>
          </a:p>
          <a:p>
            <a:pPr marL="514350" indent="-514350">
              <a:buFontTx/>
              <a:buNone/>
            </a:pPr>
            <a:r>
              <a:rPr lang="en-US" dirty="0" smtClean="0"/>
              <a:t>4.	Anticipated objective of management is to increase the firm’s 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81000"/>
            <a:ext cx="7696200" cy="5715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Maximize shareholder’s wealth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Negative impact = principal-agent problem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514350" indent="-514350" fontAlgn="auto">
              <a:spcAft>
                <a:spcPts val="0"/>
              </a:spcAft>
              <a:buFontTx/>
              <a:buAutoNum type="arabicPeriod" startAt="5"/>
              <a:defRPr/>
            </a:pPr>
            <a:r>
              <a:rPr lang="en-US" dirty="0" smtClean="0"/>
              <a:t>Firm’s value is measured by its expected profits</a:t>
            </a:r>
          </a:p>
          <a:p>
            <a:pPr marL="514350" indent="-514350" fontAlgn="auto"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	Time value of money, discount rates</a:t>
            </a:r>
          </a:p>
          <a:p>
            <a:pPr marL="514350" indent="-514350" fontAlgn="auto">
              <a:spcAft>
                <a:spcPts val="0"/>
              </a:spcAft>
              <a:buFontTx/>
              <a:buNone/>
              <a:defRPr/>
            </a:pPr>
            <a:endParaRPr lang="en-US" dirty="0" smtClean="0"/>
          </a:p>
          <a:p>
            <a:pPr marL="514350" indent="-514350" fontAlgn="auto"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6.	The firm must minimize cost for each level of production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>
          <a:xfrm>
            <a:off x="685800" y="304800"/>
            <a:ext cx="7696200" cy="5181600"/>
          </a:xfrm>
        </p:spPr>
        <p:txBody>
          <a:bodyPr/>
          <a:lstStyle/>
          <a:p>
            <a:pPr marL="514350" indent="-514350">
              <a:buFontTx/>
              <a:buAutoNum type="arabicPeriod" startAt="7"/>
            </a:pPr>
            <a:r>
              <a:rPr lang="en-US" dirty="0" smtClean="0"/>
              <a:t>The firm’s growth depends on rational investment decisions	</a:t>
            </a:r>
          </a:p>
          <a:p>
            <a:pPr marL="514350" indent="-514350">
              <a:buFontTx/>
              <a:buNone/>
            </a:pPr>
            <a:r>
              <a:rPr lang="en-US" dirty="0" smtClean="0"/>
              <a:t>	Capital budgeting decisions</a:t>
            </a:r>
          </a:p>
          <a:p>
            <a:pPr marL="514350" indent="-514350">
              <a:buFontTx/>
              <a:buNone/>
            </a:pPr>
            <a:endParaRPr lang="en-US" dirty="0" smtClean="0"/>
          </a:p>
          <a:p>
            <a:pPr marL="514350" indent="-514350">
              <a:buFontTx/>
              <a:buNone/>
            </a:pPr>
            <a:r>
              <a:rPr lang="en-US" dirty="0" smtClean="0"/>
              <a:t>8.	Successful firms deal rationally and ethically with laws and regulations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Macroeconomics &amp; Microeconomics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133600"/>
            <a:ext cx="7696200" cy="4114800"/>
          </a:xfrm>
        </p:spPr>
        <p:txBody>
          <a:bodyPr/>
          <a:lstStyle/>
          <a:p>
            <a:r>
              <a:rPr lang="en-US" sz="2800" dirty="0" smtClean="0"/>
              <a:t>Economists generally divide their discipline into two main branches:</a:t>
            </a:r>
          </a:p>
          <a:p>
            <a:r>
              <a:rPr lang="en-US" sz="2800" b="1" dirty="0" smtClean="0"/>
              <a:t>Macroeconomics</a:t>
            </a:r>
            <a:r>
              <a:rPr lang="en-US" sz="2800" dirty="0" smtClean="0"/>
              <a:t> is the study of the aggregate economy.</a:t>
            </a:r>
          </a:p>
          <a:p>
            <a:pPr lvl="1"/>
            <a:r>
              <a:rPr lang="en-US" sz="2400" dirty="0" smtClean="0"/>
              <a:t>National Income Analysis (GDP)</a:t>
            </a:r>
          </a:p>
          <a:p>
            <a:pPr lvl="1"/>
            <a:r>
              <a:rPr lang="en-US" sz="2400" dirty="0" smtClean="0"/>
              <a:t>Unemployment</a:t>
            </a:r>
          </a:p>
          <a:p>
            <a:pPr lvl="1"/>
            <a:r>
              <a:rPr lang="en-US" sz="2400" dirty="0" smtClean="0"/>
              <a:t>Inflation</a:t>
            </a:r>
          </a:p>
          <a:p>
            <a:pPr lvl="1"/>
            <a:r>
              <a:rPr lang="en-US" sz="2400" dirty="0" smtClean="0"/>
              <a:t>Fiscal and Monetary policy</a:t>
            </a:r>
          </a:p>
          <a:p>
            <a:pPr lvl="1"/>
            <a:r>
              <a:rPr lang="en-US" sz="2400" dirty="0" smtClean="0"/>
              <a:t>Trade and Financial relationships among nations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76962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dirty="0" smtClean="0"/>
              <a:t>Microeconomics</a:t>
            </a:r>
            <a:r>
              <a:rPr lang="en-US" sz="2800" dirty="0" smtClean="0"/>
              <a:t> is the study of individual consumers and producers in specific markets.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Supply and demand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Pricing of output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Production processes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Cost structure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Distribution of income and output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 smtClean="0"/>
              <a:t>Microeconomics is the basis of managerial economics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idx="1"/>
          </p:nvPr>
        </p:nvSpPr>
        <p:spPr>
          <a:xfrm>
            <a:off x="685800" y="381000"/>
            <a:ext cx="7696200" cy="6324600"/>
          </a:xfrm>
        </p:spPr>
        <p:txBody>
          <a:bodyPr/>
          <a:lstStyle/>
          <a:p>
            <a:r>
              <a:rPr lang="en-US" u="sng" dirty="0" smtClean="0"/>
              <a:t>Methodology, data and application</a:t>
            </a:r>
          </a:p>
          <a:p>
            <a:pPr>
              <a:buFontTx/>
              <a:buNone/>
            </a:pPr>
            <a:r>
              <a:rPr lang="en-US" dirty="0" smtClean="0"/>
              <a:t>Methodology- is a branch of philosophy that deals with how knowledge is obtained.</a:t>
            </a:r>
          </a:p>
          <a:p>
            <a:pPr>
              <a:buFontTx/>
              <a:buNone/>
            </a:pPr>
            <a:r>
              <a:rPr lang="en-US" dirty="0" smtClean="0"/>
              <a:t>How can you know that you are managing efficiently and effectively?</a:t>
            </a:r>
          </a:p>
          <a:p>
            <a:pPr>
              <a:buFontTx/>
              <a:buNone/>
            </a:pPr>
            <a:r>
              <a:rPr lang="en-US" dirty="0" smtClean="0"/>
              <a:t>You need some theory to do some analysis.</a:t>
            </a:r>
          </a:p>
          <a:p>
            <a:pPr>
              <a:buFontTx/>
              <a:buNone/>
            </a:pPr>
            <a:r>
              <a:rPr lang="en-US" dirty="0" smtClean="0"/>
              <a:t>Without theory, there can be no good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685800" y="533400"/>
            <a:ext cx="8305800" cy="61722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/>
              <a:t>Microeconomics (probably more than other disciplines) provides the methodology for managerial economics</a:t>
            </a:r>
          </a:p>
          <a:p>
            <a:pPr>
              <a:buFontTx/>
              <a:buNone/>
            </a:pPr>
            <a:r>
              <a:rPr lang="en-US" dirty="0" smtClean="0"/>
              <a:t>Managerial Economics is about both methodology and data</a:t>
            </a:r>
          </a:p>
          <a:p>
            <a:pPr>
              <a:buFontTx/>
              <a:buNone/>
            </a:pPr>
            <a:r>
              <a:rPr lang="en-US" dirty="0" smtClean="0"/>
              <a:t>You need data to plug into some model to do some analysis.  </a:t>
            </a:r>
          </a:p>
          <a:p>
            <a:pPr>
              <a:buFontTx/>
              <a:buNone/>
            </a:pPr>
            <a:r>
              <a:rPr lang="en-US" dirty="0" smtClean="0"/>
              <a:t>This gives you the information to manage</a:t>
            </a:r>
          </a:p>
          <a:p>
            <a:pPr>
              <a:buFontTx/>
              <a:buNone/>
            </a:pPr>
            <a:r>
              <a:rPr lang="en-US" dirty="0" smtClean="0"/>
              <a:t>Managerial Economics lends empirical content to the study of effective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Economic Terms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Resources </a:t>
            </a:r>
            <a:r>
              <a:rPr lang="en-US" dirty="0" smtClean="0"/>
              <a:t>are factors of production or inputs.</a:t>
            </a:r>
          </a:p>
          <a:p>
            <a:pPr lvl="1"/>
            <a:r>
              <a:rPr lang="en-US" dirty="0" smtClean="0"/>
              <a:t>Examples:</a:t>
            </a:r>
          </a:p>
          <a:p>
            <a:pPr lvl="2"/>
            <a:r>
              <a:rPr lang="en-US" dirty="0" smtClean="0"/>
              <a:t>Land</a:t>
            </a:r>
          </a:p>
          <a:p>
            <a:pPr lvl="2"/>
            <a:r>
              <a:rPr lang="en-US" dirty="0" smtClean="0"/>
              <a:t>Labor</a:t>
            </a:r>
          </a:p>
          <a:p>
            <a:pPr lvl="2"/>
            <a:r>
              <a:rPr lang="en-US" dirty="0" smtClean="0"/>
              <a:t>Capital</a:t>
            </a:r>
          </a:p>
          <a:p>
            <a:pPr lvl="2"/>
            <a:r>
              <a:rPr lang="en-US" dirty="0" smtClean="0"/>
              <a:t>Entrepreneurship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2438400"/>
            <a:ext cx="7696200" cy="3048000"/>
          </a:xfrm>
        </p:spPr>
        <p:txBody>
          <a:bodyPr/>
          <a:lstStyle/>
          <a:p>
            <a:r>
              <a:rPr lang="en-US" dirty="0" smtClean="0"/>
              <a:t>Managerial Economics</a:t>
            </a:r>
          </a:p>
          <a:p>
            <a:pPr lvl="1"/>
            <a:r>
              <a:rPr lang="en-US" dirty="0" smtClean="0"/>
              <a:t>The study of how to direct scarce resources in the way that most efficiently achieves a managerial goal.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Managerial economics</a:t>
            </a:r>
            <a:r>
              <a:rPr lang="en-US" dirty="0" smtClean="0"/>
              <a:t> is the use of economic analysis to make business decisions involving the best use (allocation) of an organization’s scarce resources.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838200"/>
            <a:ext cx="76962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Relationship to other business disciplines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400" b="1" dirty="0" smtClean="0"/>
              <a:t>Marketing: </a:t>
            </a:r>
            <a:r>
              <a:rPr lang="en-US" sz="2400" dirty="0" smtClean="0"/>
              <a:t>Demand, Price Elasticity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/>
              <a:t>Finance: </a:t>
            </a:r>
            <a:r>
              <a:rPr lang="en-US" sz="2400" dirty="0" smtClean="0"/>
              <a:t>Capital Budgeting, Break-Even Analysis, Opportunity Cost, Economic Value Added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/>
              <a:t>Management Science: </a:t>
            </a:r>
            <a:r>
              <a:rPr lang="en-US" sz="2400" dirty="0" smtClean="0"/>
              <a:t>Linear Programming, Regression Analysis, Forecasting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/>
              <a:t>Strategy: </a:t>
            </a:r>
            <a:r>
              <a:rPr lang="en-US" sz="2400" dirty="0" smtClean="0"/>
              <a:t>Types of Competition, Structure-Conduct-Performance Analysis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/>
              <a:t>Managerial Accounting: </a:t>
            </a:r>
            <a:r>
              <a:rPr lang="en-US" sz="2400" dirty="0" smtClean="0"/>
              <a:t>Relevant Cost, Break-Even Analysis, Incremental Cost Analysis, Opportunity Cost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Rectangle 10"/>
          <p:cNvSpPr>
            <a:spLocks noGrp="1" noChangeArrowheads="1"/>
          </p:cNvSpPr>
          <p:nvPr>
            <p:ph idx="1"/>
          </p:nvPr>
        </p:nvSpPr>
        <p:spPr>
          <a:xfrm>
            <a:off x="685800" y="609600"/>
            <a:ext cx="76962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/>
              <a:t>Questions that managers must answer: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What are the economic conditions in a particular market?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Market Structure?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Supply and Demand Conditions?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Technology?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Government Regulations?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International Dimensions?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Future Conditions?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Macroeconomic Factors?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696200" cy="3886200"/>
          </a:xfrm>
        </p:spPr>
        <p:txBody>
          <a:bodyPr/>
          <a:lstStyle/>
          <a:p>
            <a:r>
              <a:rPr lang="en-US" dirty="0" smtClean="0"/>
              <a:t>Questions that managers must answer: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Should our firm be in this business?</a:t>
            </a:r>
          </a:p>
          <a:p>
            <a:pPr lvl="1"/>
            <a:r>
              <a:rPr lang="en-US" dirty="0" smtClean="0"/>
              <a:t>If so, what price and output levels achieve our goals?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8" name="Rectangle 1034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76962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Questions that managers must answer: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How can we maintain a competitive advantage over our competitors?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Cost-leader?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Product Differentiation?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Market Niche?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Outsourcing, alliances, mergers,  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  acquisitions?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International Dimensions?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762000"/>
            <a:ext cx="7696200" cy="4724400"/>
          </a:xfrm>
        </p:spPr>
        <p:txBody>
          <a:bodyPr/>
          <a:lstStyle/>
          <a:p>
            <a:r>
              <a:rPr lang="en-US" dirty="0" smtClean="0"/>
              <a:t>Questions that managers must answer: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What are the risks involved?</a:t>
            </a:r>
          </a:p>
          <a:p>
            <a:r>
              <a:rPr lang="en-US" b="1" dirty="0" smtClean="0"/>
              <a:t>Risk</a:t>
            </a:r>
            <a:r>
              <a:rPr lang="en-US" dirty="0" smtClean="0"/>
              <a:t> is the chance or possibility that actual future outcomes will differ from those expected today.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76962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Types of risk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Changes in demand and supply conditions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Technological changes and the effect of competition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Changes in interest rates and inflation rates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Exchange rates for companies engaged in international trade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Political risk for companies with foreign operations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7696200" cy="4343400"/>
          </a:xfrm>
        </p:spPr>
        <p:txBody>
          <a:bodyPr/>
          <a:lstStyle/>
          <a:p>
            <a:r>
              <a:rPr lang="en-US" sz="2800" dirty="0" smtClean="0"/>
              <a:t>Because of scarcity, an allocation decision must be made.  The allocation decision is comprised of three separate choices:</a:t>
            </a:r>
          </a:p>
          <a:p>
            <a:pPr lvl="1"/>
            <a:r>
              <a:rPr lang="en-US" sz="2400" b="1" i="1" dirty="0" smtClean="0"/>
              <a:t>What</a:t>
            </a:r>
            <a:r>
              <a:rPr lang="en-US" sz="2400" dirty="0" smtClean="0"/>
              <a:t> and how many goods and services should be produced?</a:t>
            </a:r>
          </a:p>
          <a:p>
            <a:pPr lvl="1"/>
            <a:r>
              <a:rPr lang="en-US" sz="2400" b="1" i="1" dirty="0" smtClean="0"/>
              <a:t>How</a:t>
            </a:r>
            <a:r>
              <a:rPr lang="en-US" sz="2400" dirty="0" smtClean="0"/>
              <a:t> should these goods and services be produced?</a:t>
            </a:r>
          </a:p>
          <a:p>
            <a:pPr lvl="1"/>
            <a:r>
              <a:rPr lang="en-US" sz="2400" b="1" i="1" dirty="0" smtClean="0"/>
              <a:t>For whom</a:t>
            </a:r>
            <a:r>
              <a:rPr lang="en-US" sz="2400" dirty="0" smtClean="0"/>
              <a:t> should these goods and services be produced?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7696200" cy="4343400"/>
          </a:xfrm>
        </p:spPr>
        <p:txBody>
          <a:bodyPr/>
          <a:lstStyle/>
          <a:p>
            <a:r>
              <a:rPr lang="en-US" dirty="0" smtClean="0"/>
              <a:t>Economic Decisions for the Firm</a:t>
            </a:r>
          </a:p>
          <a:p>
            <a:pPr lvl="1"/>
            <a:r>
              <a:rPr lang="en-US" b="1" i="1" dirty="0" smtClean="0"/>
              <a:t>What: </a:t>
            </a:r>
            <a:r>
              <a:rPr lang="en-US" dirty="0" smtClean="0"/>
              <a:t>The product decision – begin or stop providing goods and/or services.</a:t>
            </a:r>
          </a:p>
          <a:p>
            <a:pPr lvl="1"/>
            <a:r>
              <a:rPr lang="en-US" b="1" i="1" dirty="0" smtClean="0"/>
              <a:t>How: </a:t>
            </a:r>
            <a:r>
              <a:rPr lang="en-US" dirty="0" smtClean="0"/>
              <a:t>The hiring, staffing, procurement, and capital budgeting decisions.</a:t>
            </a:r>
          </a:p>
          <a:p>
            <a:pPr lvl="1"/>
            <a:r>
              <a:rPr lang="en-US" b="1" i="1" dirty="0" smtClean="0"/>
              <a:t>For whom: </a:t>
            </a:r>
            <a:r>
              <a:rPr lang="en-US" dirty="0" smtClean="0"/>
              <a:t>The market segmentation decision – targeting the customers most likely to purchase.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990600"/>
            <a:ext cx="7696200" cy="4495800"/>
          </a:xfrm>
        </p:spPr>
        <p:txBody>
          <a:bodyPr/>
          <a:lstStyle/>
          <a:p>
            <a:r>
              <a:rPr lang="en-US" dirty="0" smtClean="0"/>
              <a:t>Three </a:t>
            </a:r>
            <a:r>
              <a:rPr lang="en-US" b="1" dirty="0" smtClean="0"/>
              <a:t>processes</a:t>
            </a:r>
            <a:r>
              <a:rPr lang="en-US" dirty="0" smtClean="0"/>
              <a:t> to answer what, how, and for whom</a:t>
            </a:r>
          </a:p>
          <a:p>
            <a:pPr lvl="1"/>
            <a:r>
              <a:rPr lang="en-US" b="1" dirty="0" smtClean="0"/>
              <a:t>Market Process: </a:t>
            </a:r>
            <a:r>
              <a:rPr lang="en-US" dirty="0" smtClean="0"/>
              <a:t>use of supply, demand, and material incentives</a:t>
            </a:r>
          </a:p>
          <a:p>
            <a:pPr lvl="1"/>
            <a:r>
              <a:rPr lang="en-US" b="1" dirty="0" smtClean="0"/>
              <a:t>Command Process: </a:t>
            </a:r>
            <a:r>
              <a:rPr lang="en-US" dirty="0" smtClean="0"/>
              <a:t>use of government or central authority, usually indirect</a:t>
            </a:r>
          </a:p>
          <a:p>
            <a:pPr lvl="1"/>
            <a:r>
              <a:rPr lang="en-US" b="1" dirty="0" smtClean="0"/>
              <a:t>Traditional Process: </a:t>
            </a:r>
            <a:r>
              <a:rPr lang="en-US" dirty="0" smtClean="0"/>
              <a:t>use of customs and traditions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533400"/>
            <a:ext cx="7696200" cy="4953000"/>
          </a:xfrm>
        </p:spPr>
        <p:txBody>
          <a:bodyPr/>
          <a:lstStyle/>
          <a:p>
            <a:r>
              <a:rPr lang="en-US" dirty="0" smtClean="0"/>
              <a:t>Profits are a signal to resource holders where resources are most valued by society</a:t>
            </a:r>
          </a:p>
          <a:p>
            <a:r>
              <a:rPr lang="en-US" dirty="0" smtClean="0"/>
              <a:t>So what factors impact sustainability of industry profitability?</a:t>
            </a:r>
          </a:p>
          <a:p>
            <a:endParaRPr lang="en-US" dirty="0" smtClean="0"/>
          </a:p>
          <a:p>
            <a:r>
              <a:rPr lang="en-US" dirty="0" smtClean="0"/>
              <a:t>Porter’s  5-forces framework discusses 5 categories of forces that impacts profitability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762000"/>
            <a:ext cx="7696200" cy="5181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Entry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en-US" dirty="0" smtClean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Power of input sellers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en-US" dirty="0" smtClean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Power of buyers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en-US" dirty="0" smtClean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Industry rivalry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endParaRPr lang="en-US" dirty="0" smtClean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US" dirty="0" smtClean="0"/>
              <a:t>Substitutes and Complements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381000"/>
            <a:ext cx="76962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/>
              <a:t>Entry:</a:t>
            </a:r>
          </a:p>
          <a:p>
            <a:pPr>
              <a:buFontTx/>
              <a:buNone/>
            </a:pPr>
            <a:r>
              <a:rPr lang="en-US" dirty="0" smtClean="0"/>
              <a:t>Heightens competition</a:t>
            </a:r>
          </a:p>
          <a:p>
            <a:pPr>
              <a:buFontTx/>
              <a:buNone/>
            </a:pPr>
            <a:r>
              <a:rPr lang="en-US" dirty="0" smtClean="0"/>
              <a:t>Reduces margin of existing firms</a:t>
            </a:r>
          </a:p>
          <a:p>
            <a:pPr>
              <a:buFontTx/>
              <a:buNone/>
            </a:pPr>
            <a:r>
              <a:rPr lang="en-US" dirty="0" smtClean="0"/>
              <a:t>Ability to sustain profits depends on the barriers to entry: cost, regulations, networking, etc.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Profits are higher where entry is 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57200"/>
            <a:ext cx="7696200" cy="56388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dirty="0" smtClean="0"/>
              <a:t>Power of input suppliers: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dirty="0" smtClean="0"/>
              <a:t>Do input suppliers have power to negotiate favorable input prices?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dirty="0" smtClean="0"/>
              <a:t>Less power if </a:t>
            </a:r>
          </a:p>
          <a:p>
            <a:pPr marL="609600" indent="-609600">
              <a:lnSpc>
                <a:spcPct val="90000"/>
              </a:lnSpc>
              <a:buFontTx/>
              <a:buAutoNum type="alphaLcPeriod"/>
            </a:pPr>
            <a:r>
              <a:rPr lang="en-US" dirty="0" smtClean="0"/>
              <a:t>inputs are standardized, </a:t>
            </a:r>
          </a:p>
          <a:p>
            <a:pPr marL="609600" indent="-609600">
              <a:lnSpc>
                <a:spcPct val="90000"/>
              </a:lnSpc>
              <a:buFontTx/>
              <a:buAutoNum type="alphaLcPeriod"/>
            </a:pPr>
            <a:r>
              <a:rPr lang="en-US" dirty="0" smtClean="0"/>
              <a:t>not highly concentrated</a:t>
            </a:r>
          </a:p>
          <a:p>
            <a:pPr marL="609600" indent="-609600">
              <a:lnSpc>
                <a:spcPct val="90000"/>
              </a:lnSpc>
              <a:buFontTx/>
              <a:buAutoNum type="alphaLcPeriod"/>
            </a:pPr>
            <a:r>
              <a:rPr lang="en-US" dirty="0" smtClean="0"/>
              <a:t>alternative inputs available</a:t>
            </a:r>
          </a:p>
          <a:p>
            <a:pPr marL="609600" indent="-609600">
              <a:lnSpc>
                <a:spcPct val="90000"/>
              </a:lnSpc>
              <a:buFontTx/>
              <a:buAutoNum type="alphaLcPeriod"/>
            </a:pPr>
            <a:endParaRPr lang="en-US" dirty="0" smtClean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dirty="0" smtClean="0"/>
              <a:t>Profits are high when suppliers power is 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57200"/>
            <a:ext cx="7696200" cy="50292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dirty="0" smtClean="0"/>
              <a:t>Power of  buyers:</a:t>
            </a:r>
          </a:p>
          <a:p>
            <a:pPr marL="609600" indent="-609600">
              <a:buFontTx/>
              <a:buNone/>
            </a:pPr>
            <a:r>
              <a:rPr lang="en-US" dirty="0" smtClean="0"/>
              <a:t>High buyer power if</a:t>
            </a:r>
          </a:p>
          <a:p>
            <a:pPr marL="609600" indent="-609600">
              <a:buFontTx/>
              <a:buAutoNum type="alphaLcPeriod"/>
            </a:pPr>
            <a:r>
              <a:rPr lang="en-US" dirty="0" smtClean="0"/>
              <a:t>buyers can negotiate favorable terms for the good/service</a:t>
            </a:r>
          </a:p>
          <a:p>
            <a:pPr marL="609600" indent="-609600">
              <a:buFontTx/>
              <a:buAutoNum type="alphaLcPeriod"/>
            </a:pPr>
            <a:r>
              <a:rPr lang="en-US" dirty="0" smtClean="0"/>
              <a:t>Buyer concentration is high</a:t>
            </a:r>
          </a:p>
          <a:p>
            <a:pPr marL="609600" indent="-609600">
              <a:buFontTx/>
              <a:buAutoNum type="alphaLcPeriod"/>
            </a:pPr>
            <a:r>
              <a:rPr lang="en-US" dirty="0" smtClean="0"/>
              <a:t>Cost of switching to other products is low</a:t>
            </a:r>
          </a:p>
          <a:p>
            <a:pPr marL="609600" indent="-609600">
              <a:buFontTx/>
              <a:buAutoNum type="alphaLcPeriod"/>
            </a:pPr>
            <a:r>
              <a:rPr lang="en-US" dirty="0" smtClean="0"/>
              <a:t>perfect information leading to less costly buyer search</a:t>
            </a:r>
          </a:p>
          <a:p>
            <a:pPr marL="609600" indent="-609600">
              <a:buFontTx/>
              <a:buAutoNum type="alphaLcPeriod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533400"/>
            <a:ext cx="7696200" cy="50292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dirty="0" smtClean="0"/>
              <a:t>Industry rivalry:</a:t>
            </a:r>
          </a:p>
          <a:p>
            <a:pPr marL="609600" indent="-609600">
              <a:buFontTx/>
              <a:buNone/>
            </a:pPr>
            <a:r>
              <a:rPr lang="en-US" dirty="0" smtClean="0"/>
              <a:t>Rivalry tends to be less intense</a:t>
            </a:r>
          </a:p>
          <a:p>
            <a:pPr marL="609600" indent="-609600">
              <a:buFontTx/>
              <a:buAutoNum type="alphaLcPeriod"/>
            </a:pPr>
            <a:r>
              <a:rPr lang="en-US" dirty="0" smtClean="0"/>
              <a:t>in concentrated industries</a:t>
            </a:r>
          </a:p>
          <a:p>
            <a:pPr marL="609600" indent="-609600">
              <a:buFontTx/>
              <a:buAutoNum type="alphaLcPeriod"/>
            </a:pPr>
            <a:r>
              <a:rPr lang="en-US" dirty="0" smtClean="0"/>
              <a:t>high product differentiation</a:t>
            </a:r>
          </a:p>
          <a:p>
            <a:pPr marL="609600" indent="-609600">
              <a:buFontTx/>
              <a:buAutoNum type="alphaLcPeriod"/>
            </a:pPr>
            <a:r>
              <a:rPr lang="en-US" dirty="0" smtClean="0"/>
              <a:t>high consumer switching cost</a:t>
            </a:r>
          </a:p>
          <a:p>
            <a:pPr marL="609600" indent="-609600">
              <a:buFontTx/>
              <a:buAutoNum type="alphaLcPeriod"/>
            </a:pPr>
            <a:endParaRPr lang="en-US" dirty="0" smtClean="0"/>
          </a:p>
          <a:p>
            <a:pPr marL="609600" indent="-609600">
              <a:buFontTx/>
              <a:buNone/>
            </a:pPr>
            <a:r>
              <a:rPr lang="en-US" dirty="0" smtClean="0"/>
              <a:t>Profits are low where industry rivalry is intense</a:t>
            </a:r>
          </a:p>
          <a:p>
            <a:pPr marL="609600" indent="-609600">
              <a:buFontTx/>
              <a:buAutoNum type="alphaLcPeriod"/>
            </a:pPr>
            <a:endParaRPr lang="en-US" dirty="0" smtClean="0"/>
          </a:p>
          <a:p>
            <a:pPr marL="609600" indent="-609600">
              <a:buFontTx/>
              <a:buAutoNum type="alphaLcPeriod"/>
            </a:pPr>
            <a:endParaRPr lang="en-US" dirty="0" smtClean="0"/>
          </a:p>
          <a:p>
            <a:pPr marL="609600" indent="-609600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762000"/>
            <a:ext cx="7696200" cy="52578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/>
              <a:t>Substitutes and complements:</a:t>
            </a:r>
          </a:p>
          <a:p>
            <a:pPr>
              <a:buFontTx/>
              <a:buNone/>
            </a:pPr>
            <a:r>
              <a:rPr lang="en-US" dirty="0" smtClean="0"/>
              <a:t>Profitability is eroded when there are close substitutes</a:t>
            </a:r>
          </a:p>
          <a:p>
            <a:pPr>
              <a:buFontTx/>
              <a:buNone/>
            </a:pPr>
            <a:r>
              <a:rPr lang="en-US" dirty="0" smtClean="0"/>
              <a:t>Government policies (restrictions e.g. import restriction on drugs from Canada to US) can affect the availability of substitutes.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09600" y="914400"/>
            <a:ext cx="8001000" cy="5522913"/>
            <a:chOff x="240" y="384"/>
            <a:chExt cx="5232" cy="3671"/>
          </a:xfrm>
        </p:grpSpPr>
        <p:sp>
          <p:nvSpPr>
            <p:cNvPr id="32772" name="AutoShape 3"/>
            <p:cNvSpPr>
              <a:spLocks noChangeAspect="1" noChangeArrowheads="1"/>
            </p:cNvSpPr>
            <p:nvPr/>
          </p:nvSpPr>
          <p:spPr bwMode="auto">
            <a:xfrm>
              <a:off x="240" y="384"/>
              <a:ext cx="5232" cy="3671"/>
            </a:xfrm>
            <a:prstGeom prst="rect">
              <a:avLst/>
            </a:prstGeom>
            <a:noFill/>
            <a:ln w="762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08" name="AutoShape 4"/>
            <p:cNvSpPr>
              <a:spLocks noChangeAspect="1" noChangeArrowheads="1"/>
            </p:cNvSpPr>
            <p:nvPr/>
          </p:nvSpPr>
          <p:spPr bwMode="auto">
            <a:xfrm>
              <a:off x="1831" y="1397"/>
              <a:ext cx="1829" cy="1682"/>
            </a:xfrm>
            <a:prstGeom prst="star5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0350" tIns="30175" rIns="60350" bIns="30175"/>
            <a:lstStyle/>
            <a:p>
              <a:pPr algn="ctr" eaLnBrk="0" hangingPunct="0">
                <a:defRPr/>
              </a:pPr>
              <a:endParaRPr lang="en-US" sz="600" b="1">
                <a:latin typeface="Times New Roman" pitchFamily="18" charset="0"/>
              </a:endParaRPr>
            </a:p>
            <a:p>
              <a:pPr algn="ctr" eaLnBrk="0" hangingPunct="0">
                <a:defRPr/>
              </a:pPr>
              <a:r>
                <a:rPr lang="en-US" sz="1600" b="1">
                  <a:latin typeface="Times New Roman" pitchFamily="18" charset="0"/>
                </a:rPr>
                <a:t>Sustainable Industry</a:t>
              </a:r>
            </a:p>
            <a:p>
              <a:pPr algn="ctr" eaLnBrk="0" hangingPunct="0">
                <a:defRPr/>
              </a:pPr>
              <a:r>
                <a:rPr lang="en-US" sz="1600" b="1">
                  <a:latin typeface="Times New Roman" pitchFamily="18" charset="0"/>
                </a:rPr>
                <a:t>Profits</a:t>
              </a:r>
              <a:endParaRPr lang="en-US" sz="1600">
                <a:latin typeface="Times New Roman" pitchFamily="18" charset="0"/>
              </a:endParaRPr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40" y="1650"/>
              <a:ext cx="1590" cy="1266"/>
              <a:chOff x="240" y="1650"/>
              <a:chExt cx="1590" cy="1266"/>
            </a:xfrm>
          </p:grpSpPr>
          <p:sp>
            <p:nvSpPr>
              <p:cNvPr id="32794" name="Text Box 6"/>
              <p:cNvSpPr txBox="1">
                <a:spLocks noChangeArrowheads="1"/>
              </p:cNvSpPr>
              <p:nvPr/>
            </p:nvSpPr>
            <p:spPr bwMode="auto">
              <a:xfrm>
                <a:off x="240" y="1650"/>
                <a:ext cx="1302" cy="126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 eaLnBrk="0" hangingPunct="0"/>
                <a:r>
                  <a:rPr lang="en-US" sz="1600" b="1">
                    <a:latin typeface="Times New Roman" pitchFamily="18" charset="0"/>
                  </a:rPr>
                  <a:t>Power of</a:t>
                </a:r>
              </a:p>
              <a:p>
                <a:pPr algn="ctr" eaLnBrk="0" hangingPunct="0"/>
                <a:r>
                  <a:rPr lang="en-US" sz="1600" b="1">
                    <a:latin typeface="Times New Roman" pitchFamily="18" charset="0"/>
                  </a:rPr>
                  <a:t> Input Suppliers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Supplier Concentration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Price/Productivity of Alternative Inputs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Relationship-Specific Investments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Supplier Switching Costs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Government Restraints</a:t>
                </a:r>
              </a:p>
            </p:txBody>
          </p:sp>
          <p:sp>
            <p:nvSpPr>
              <p:cNvPr id="32795" name="Line 7"/>
              <p:cNvSpPr>
                <a:spLocks noChangeShapeType="1"/>
              </p:cNvSpPr>
              <p:nvPr/>
            </p:nvSpPr>
            <p:spPr bwMode="auto">
              <a:xfrm>
                <a:off x="1590" y="1840"/>
                <a:ext cx="240" cy="190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3663" y="1650"/>
              <a:ext cx="1639" cy="1265"/>
              <a:chOff x="3663" y="1650"/>
              <a:chExt cx="1639" cy="1265"/>
            </a:xfrm>
          </p:grpSpPr>
          <p:sp>
            <p:nvSpPr>
              <p:cNvPr id="32792" name="Text Box 9"/>
              <p:cNvSpPr txBox="1">
                <a:spLocks noChangeArrowheads="1"/>
              </p:cNvSpPr>
              <p:nvPr/>
            </p:nvSpPr>
            <p:spPr bwMode="auto">
              <a:xfrm>
                <a:off x="4000" y="1650"/>
                <a:ext cx="1302" cy="126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 eaLnBrk="0" hangingPunct="0"/>
                <a:r>
                  <a:rPr lang="en-US" sz="1600" b="1">
                    <a:latin typeface="Times New Roman" pitchFamily="18" charset="0"/>
                  </a:rPr>
                  <a:t>Power of</a:t>
                </a:r>
              </a:p>
              <a:p>
                <a:pPr algn="ctr" eaLnBrk="0" hangingPunct="0"/>
                <a:r>
                  <a:rPr lang="en-US" sz="1600" b="1">
                    <a:latin typeface="Times New Roman" pitchFamily="18" charset="0"/>
                  </a:rPr>
                  <a:t>Buyers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Buyer Concentration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Price/Value of Substitute Products or Services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Relationship-Specific Investments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Customer Switching Costs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Government Restraints</a:t>
                </a:r>
              </a:p>
            </p:txBody>
          </p:sp>
          <p:sp>
            <p:nvSpPr>
              <p:cNvPr id="32793" name="Line 10"/>
              <p:cNvSpPr>
                <a:spLocks noChangeShapeType="1"/>
              </p:cNvSpPr>
              <p:nvPr/>
            </p:nvSpPr>
            <p:spPr bwMode="auto">
              <a:xfrm flipH="1">
                <a:off x="3663" y="1840"/>
                <a:ext cx="289" cy="189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1108" y="384"/>
              <a:ext cx="3230" cy="940"/>
              <a:chOff x="1108" y="384"/>
              <a:chExt cx="3230" cy="940"/>
            </a:xfrm>
          </p:grpSpPr>
          <p:sp>
            <p:nvSpPr>
              <p:cNvPr id="32788" name="Text Box 12"/>
              <p:cNvSpPr txBox="1">
                <a:spLocks noChangeArrowheads="1"/>
              </p:cNvSpPr>
              <p:nvPr/>
            </p:nvSpPr>
            <p:spPr bwMode="auto">
              <a:xfrm>
                <a:off x="1108" y="384"/>
                <a:ext cx="3230" cy="63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 eaLnBrk="0" hangingPunct="0"/>
                <a:r>
                  <a:rPr lang="en-US" sz="1600" b="1">
                    <a:latin typeface="Times New Roman" pitchFamily="18" charset="0"/>
                  </a:rPr>
                  <a:t>Entry</a:t>
                </a:r>
              </a:p>
              <a:p>
                <a:pPr eaLnBrk="0" hangingPunct="0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32789" name="Line 13"/>
              <p:cNvSpPr>
                <a:spLocks noChangeShapeType="1"/>
              </p:cNvSpPr>
              <p:nvPr/>
            </p:nvSpPr>
            <p:spPr bwMode="auto">
              <a:xfrm>
                <a:off x="2736" y="1008"/>
                <a:ext cx="1" cy="316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90" name="Text Box 14"/>
              <p:cNvSpPr txBox="1">
                <a:spLocks noChangeArrowheads="1"/>
              </p:cNvSpPr>
              <p:nvPr/>
            </p:nvSpPr>
            <p:spPr bwMode="auto">
              <a:xfrm>
                <a:off x="1200" y="480"/>
                <a:ext cx="1254" cy="5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Entry Costs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Speed of Adjustment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Sunk Costs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Economies of Scale</a:t>
                </a:r>
              </a:p>
            </p:txBody>
          </p:sp>
          <p:sp>
            <p:nvSpPr>
              <p:cNvPr id="32791" name="Text Box 15"/>
              <p:cNvSpPr txBox="1">
                <a:spLocks noChangeArrowheads="1"/>
              </p:cNvSpPr>
              <p:nvPr/>
            </p:nvSpPr>
            <p:spPr bwMode="auto">
              <a:xfrm>
                <a:off x="3072" y="480"/>
                <a:ext cx="1152" cy="50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Network Effects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Reputation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Switching Costs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Government Restraints</a:t>
                </a:r>
              </a:p>
            </p:txBody>
          </p:sp>
        </p:grpSp>
        <p:grpSp>
          <p:nvGrpSpPr>
            <p:cNvPr id="6" name="Group 16"/>
            <p:cNvGrpSpPr>
              <a:grpSpLocks/>
            </p:cNvGrpSpPr>
            <p:nvPr/>
          </p:nvGrpSpPr>
          <p:grpSpPr bwMode="auto">
            <a:xfrm>
              <a:off x="2988" y="3043"/>
              <a:ext cx="2475" cy="1001"/>
              <a:chOff x="2988" y="3043"/>
              <a:chExt cx="2475" cy="1001"/>
            </a:xfrm>
          </p:grpSpPr>
          <p:sp>
            <p:nvSpPr>
              <p:cNvPr id="32784" name="Text Box 17"/>
              <p:cNvSpPr txBox="1">
                <a:spLocks noChangeArrowheads="1"/>
              </p:cNvSpPr>
              <p:nvPr/>
            </p:nvSpPr>
            <p:spPr bwMode="auto">
              <a:xfrm>
                <a:off x="2988" y="3296"/>
                <a:ext cx="2475" cy="74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algn="ctr" eaLnBrk="0" hangingPunct="0"/>
                <a:r>
                  <a:rPr lang="en-US" sz="1600" b="1">
                    <a:latin typeface="Times New Roman" pitchFamily="18" charset="0"/>
                  </a:rPr>
                  <a:t>Substitutes &amp; Complements</a:t>
                </a:r>
                <a:endParaRPr lang="en-US" sz="1600">
                  <a:latin typeface="Times New Roman" pitchFamily="18" charset="0"/>
                </a:endParaRPr>
              </a:p>
            </p:txBody>
          </p:sp>
          <p:sp>
            <p:nvSpPr>
              <p:cNvPr id="32785" name="Line 18"/>
              <p:cNvSpPr>
                <a:spLocks noChangeShapeType="1"/>
              </p:cNvSpPr>
              <p:nvPr/>
            </p:nvSpPr>
            <p:spPr bwMode="auto">
              <a:xfrm flipH="1" flipV="1">
                <a:off x="3326" y="3043"/>
                <a:ext cx="240" cy="189"/>
              </a:xfrm>
              <a:prstGeom prst="line">
                <a:avLst/>
              </a:prstGeom>
              <a:noFill/>
              <a:ln w="762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86" name="Text Box 19"/>
              <p:cNvSpPr txBox="1">
                <a:spLocks noChangeArrowheads="1"/>
              </p:cNvSpPr>
              <p:nvPr/>
            </p:nvSpPr>
            <p:spPr bwMode="auto">
              <a:xfrm>
                <a:off x="3036" y="3483"/>
                <a:ext cx="1494" cy="5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Price/Value of Surrogate Products or Services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Price/Value of Complementary Products or Services</a:t>
                </a:r>
              </a:p>
            </p:txBody>
          </p:sp>
          <p:sp>
            <p:nvSpPr>
              <p:cNvPr id="32787" name="Text Box 20"/>
              <p:cNvSpPr txBox="1">
                <a:spLocks noChangeArrowheads="1"/>
              </p:cNvSpPr>
              <p:nvPr/>
            </p:nvSpPr>
            <p:spPr bwMode="auto">
              <a:xfrm>
                <a:off x="4579" y="3483"/>
                <a:ext cx="868" cy="50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Network Effects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Government Restraints</a:t>
                </a:r>
              </a:p>
            </p:txBody>
          </p:sp>
        </p:grpSp>
        <p:grpSp>
          <p:nvGrpSpPr>
            <p:cNvPr id="7" name="Group 21"/>
            <p:cNvGrpSpPr>
              <a:grpSpLocks/>
            </p:cNvGrpSpPr>
            <p:nvPr/>
          </p:nvGrpSpPr>
          <p:grpSpPr bwMode="auto">
            <a:xfrm>
              <a:off x="240" y="3043"/>
              <a:ext cx="2652" cy="1012"/>
              <a:chOff x="240" y="3043"/>
              <a:chExt cx="2652" cy="1012"/>
            </a:xfrm>
          </p:grpSpPr>
          <p:grpSp>
            <p:nvGrpSpPr>
              <p:cNvPr id="8" name="Group 22"/>
              <p:cNvGrpSpPr>
                <a:grpSpLocks/>
              </p:cNvGrpSpPr>
              <p:nvPr/>
            </p:nvGrpSpPr>
            <p:grpSpPr bwMode="auto">
              <a:xfrm>
                <a:off x="240" y="3043"/>
                <a:ext cx="2652" cy="1012"/>
                <a:chOff x="240" y="3043"/>
                <a:chExt cx="2652" cy="1012"/>
              </a:xfrm>
            </p:grpSpPr>
            <p:sp>
              <p:nvSpPr>
                <p:cNvPr id="32782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240" y="3296"/>
                  <a:ext cx="2652" cy="75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lIns="60350" tIns="30175" rIns="60350" bIns="30175"/>
                <a:lstStyle/>
                <a:p>
                  <a:pPr algn="ctr" eaLnBrk="0" hangingPunct="0"/>
                  <a:r>
                    <a:rPr lang="en-US" sz="1600" b="1">
                      <a:latin typeface="Times New Roman" pitchFamily="18" charset="0"/>
                    </a:rPr>
                    <a:t>Industry Rivalry</a:t>
                  </a:r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32783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1879" y="3043"/>
                  <a:ext cx="289" cy="189"/>
                </a:xfrm>
                <a:prstGeom prst="line">
                  <a:avLst/>
                </a:prstGeom>
                <a:noFill/>
                <a:ln w="762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2780" name="Text Box 25"/>
              <p:cNvSpPr txBox="1">
                <a:spLocks noChangeArrowheads="1"/>
              </p:cNvSpPr>
              <p:nvPr/>
            </p:nvSpPr>
            <p:spPr bwMode="auto">
              <a:xfrm>
                <a:off x="1638" y="3485"/>
                <a:ext cx="1250" cy="5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Switching Costs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Timing of Decisions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Information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Government Restraints</a:t>
                </a:r>
              </a:p>
            </p:txBody>
          </p:sp>
          <p:sp>
            <p:nvSpPr>
              <p:cNvPr id="32781" name="Text Box 26"/>
              <p:cNvSpPr txBox="1">
                <a:spLocks noChangeArrowheads="1"/>
              </p:cNvSpPr>
              <p:nvPr/>
            </p:nvSpPr>
            <p:spPr bwMode="auto">
              <a:xfrm>
                <a:off x="285" y="3478"/>
                <a:ext cx="1398" cy="55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60350" tIns="30175" rIns="60350" bIns="30175"/>
              <a:lstStyle/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Concentration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Price, Quantity, Quality, or Service Competition</a:t>
                </a:r>
              </a:p>
              <a:p>
                <a:pPr eaLnBrk="0" hangingPunct="0">
                  <a:buFont typeface="Symbol" pitchFamily="18" charset="2"/>
                  <a:buChar char="·"/>
                </a:pPr>
                <a:r>
                  <a:rPr lang="en-US" sz="1200">
                    <a:latin typeface="Times New Roman" pitchFamily="18" charset="0"/>
                  </a:rPr>
                  <a:t>Degree of Differentiation</a:t>
                </a:r>
              </a:p>
            </p:txBody>
          </p:sp>
        </p:grpSp>
      </p:grpSp>
      <p:sp>
        <p:nvSpPr>
          <p:cNvPr id="32771" name="Rectangle 27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6096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 smtClean="0"/>
              <a:t>The Five Forces Framework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90600"/>
          </a:xfrm>
        </p:spPr>
        <p:txBody>
          <a:bodyPr/>
          <a:lstStyle/>
          <a:p>
            <a:r>
              <a:rPr lang="en-US" dirty="0" smtClean="0"/>
              <a:t>Market Interactions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848600" cy="5181600"/>
          </a:xfrm>
        </p:spPr>
        <p:txBody>
          <a:bodyPr/>
          <a:lstStyle/>
          <a:p>
            <a:r>
              <a:rPr lang="en-US" dirty="0" smtClean="0"/>
              <a:t>Consumer-Producer Rivalry</a:t>
            </a:r>
          </a:p>
          <a:p>
            <a:pPr lvl="1"/>
            <a:r>
              <a:rPr lang="en-US" dirty="0" smtClean="0"/>
              <a:t>Consumers attempt to locate low prices, while producers attempt to charge high prices.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Consumer-Consumer Rivalry</a:t>
            </a:r>
          </a:p>
          <a:p>
            <a:pPr lvl="1"/>
            <a:r>
              <a:rPr lang="en-US" dirty="0" smtClean="0"/>
              <a:t>Scarcity of goods reduces the negotiating power of consumers as they compete for the right to those goods.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14400"/>
            <a:ext cx="7696200" cy="4572000"/>
          </a:xfrm>
        </p:spPr>
        <p:txBody>
          <a:bodyPr/>
          <a:lstStyle/>
          <a:p>
            <a:r>
              <a:rPr lang="en-US" dirty="0" smtClean="0"/>
              <a:t>Producer-Producer Rivalry</a:t>
            </a:r>
          </a:p>
          <a:p>
            <a:pPr lvl="1"/>
            <a:r>
              <a:rPr lang="en-US" dirty="0" smtClean="0"/>
              <a:t>Scarcity of consumers causes producers to compete with one another for the right to service customers.</a:t>
            </a:r>
          </a:p>
          <a:p>
            <a:pPr lvl="1">
              <a:buFontTx/>
              <a:buNone/>
            </a:pPr>
            <a:endParaRPr lang="en-US" dirty="0" smtClean="0"/>
          </a:p>
          <a:p>
            <a:r>
              <a:rPr lang="en-US" dirty="0" smtClean="0"/>
              <a:t>The Role of Government</a:t>
            </a:r>
          </a:p>
          <a:p>
            <a:pPr lvl="1"/>
            <a:r>
              <a:rPr lang="en-US" dirty="0" smtClean="0"/>
              <a:t>Disciplines the market process.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Lectures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Lecture 1: Demand</a:t>
            </a:r>
          </a:p>
          <a:p>
            <a:pPr>
              <a:buNone/>
            </a:pPr>
            <a:r>
              <a:rPr lang="en-US" dirty="0" smtClean="0"/>
              <a:t>Lecture 2: Supply</a:t>
            </a:r>
          </a:p>
          <a:p>
            <a:pPr>
              <a:buNone/>
            </a:pPr>
            <a:r>
              <a:rPr lang="en-US" dirty="0" smtClean="0"/>
              <a:t>Lecture 4: Quantitative Demand Analysis</a:t>
            </a:r>
          </a:p>
          <a:p>
            <a:pPr>
              <a:buNone/>
            </a:pPr>
            <a:r>
              <a:rPr lang="en-US" dirty="0" smtClean="0"/>
              <a:t>Lecture 5: The Theory of Individual Behavior</a:t>
            </a:r>
          </a:p>
          <a:p>
            <a:pPr>
              <a:buNone/>
            </a:pPr>
            <a:r>
              <a:rPr lang="en-US" dirty="0" smtClean="0"/>
              <a:t>Lecture 6:Demand Estimation &amp; Forecasting</a:t>
            </a:r>
          </a:p>
          <a:p>
            <a:pPr>
              <a:buNone/>
            </a:pPr>
            <a:r>
              <a:rPr lang="en-US" dirty="0" smtClean="0"/>
              <a:t>Lecture 7: Production</a:t>
            </a:r>
          </a:p>
          <a:p>
            <a:pPr>
              <a:buNone/>
            </a:pPr>
            <a:r>
              <a:rPr lang="en-US" dirty="0" smtClean="0"/>
              <a:t>Lecture 8: Cost of Production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AGaramond" pitchFamily="18" charset="0"/>
              </a:rPr>
              <a:t>Lecture 9: Organizing Production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10: Perfect Competition</a:t>
            </a:r>
          </a:p>
          <a:p>
            <a:pPr>
              <a:buNone/>
            </a:pP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Lecture 11:The Firm’s Decisions in Perfect Competition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12:Monopoly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13:Price Discrimination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14:Monopolistic Competition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15: Oligopoly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16: Oligopoly Games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17: Labor and Capital Market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18: Capital Market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19: Economic Equations and Their Solutions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20: Economics Applications of Derivatives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21: ECONOMIC APPLICATION OF DERIVATIVES – A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22: ECONOMIC APPLICATION OF DERIVATIVES - 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23: ECONOMIC APPLICATION OF MAXIMA AND MINIMA-A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Lecture24: MAXIMIZATION OR MINIMIZATION (OTIMIZATION) OF MULTI-VARIABLE FUNCTIONS OR TWO OR MORE VARIABLE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25: CONSTRAINED OPTIMIZATION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26: CONSTRAINT OPTIMIZATION – A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27: Correlation &amp; Regression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28: Measuring a Nation’s Income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29: Money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30: Monetary Policy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Lecture 31: Fiscal Policy and NI Determination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1324</Words>
  <Application>Microsoft Office PowerPoint</Application>
  <PresentationFormat>On-screen Show (4:3)</PresentationFormat>
  <Paragraphs>251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Managerial Economics</vt:lpstr>
      <vt:lpstr>Introduction, Basic Principles and Methodology</vt:lpstr>
      <vt:lpstr>Slide 3</vt:lpstr>
      <vt:lpstr>Some Economic Principles of Managers</vt:lpstr>
      <vt:lpstr>Slide 5</vt:lpstr>
      <vt:lpstr>Slide 6</vt:lpstr>
      <vt:lpstr>Slide 7</vt:lpstr>
      <vt:lpstr>Macroeconomics &amp; Microeconomics</vt:lpstr>
      <vt:lpstr>Slide 9</vt:lpstr>
      <vt:lpstr>Slide 10</vt:lpstr>
      <vt:lpstr>Slide 11</vt:lpstr>
      <vt:lpstr>Review of Economic Terms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The Five Forces Framework</vt:lpstr>
      <vt:lpstr>Market Interactions</vt:lpstr>
      <vt:lpstr>Slide 33</vt:lpstr>
      <vt:lpstr>Overview of Lectures</vt:lpstr>
      <vt:lpstr>Slide 35</vt:lpstr>
      <vt:lpstr>Slide 36</vt:lpstr>
      <vt:lpstr>Slide 37</vt:lpstr>
      <vt:lpstr>Slide 38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vcomsats</cp:lastModifiedBy>
  <cp:revision>13</cp:revision>
  <dcterms:created xsi:type="dcterms:W3CDTF">2006-08-16T00:00:00Z</dcterms:created>
  <dcterms:modified xsi:type="dcterms:W3CDTF">2013-01-21T11:57:51Z</dcterms:modified>
</cp:coreProperties>
</file>