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310" r:id="rId2"/>
    <p:sldId id="311" r:id="rId3"/>
    <p:sldId id="256" r:id="rId4"/>
    <p:sldId id="257" r:id="rId5"/>
    <p:sldId id="289" r:id="rId6"/>
    <p:sldId id="258" r:id="rId7"/>
    <p:sldId id="259" r:id="rId8"/>
    <p:sldId id="260" r:id="rId9"/>
    <p:sldId id="264" r:id="rId10"/>
    <p:sldId id="290" r:id="rId11"/>
    <p:sldId id="291" r:id="rId12"/>
    <p:sldId id="292" r:id="rId13"/>
    <p:sldId id="293" r:id="rId14"/>
    <p:sldId id="295" r:id="rId15"/>
    <p:sldId id="296" r:id="rId16"/>
    <p:sldId id="299" r:id="rId17"/>
    <p:sldId id="287" r:id="rId18"/>
    <p:sldId id="275" r:id="rId19"/>
    <p:sldId id="276" r:id="rId20"/>
    <p:sldId id="277" r:id="rId21"/>
    <p:sldId id="286" r:id="rId22"/>
    <p:sldId id="279" r:id="rId23"/>
    <p:sldId id="281" r:id="rId24"/>
    <p:sldId id="300" r:id="rId25"/>
    <p:sldId id="301" r:id="rId26"/>
    <p:sldId id="307" r:id="rId27"/>
    <p:sldId id="302" r:id="rId28"/>
    <p:sldId id="303" r:id="rId29"/>
    <p:sldId id="308" r:id="rId30"/>
    <p:sldId id="309" r:id="rId31"/>
    <p:sldId id="304" r:id="rId32"/>
    <p:sldId id="305" r:id="rId33"/>
    <p:sldId id="306" r:id="rId34"/>
    <p:sldId id="312"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50" d="100"/>
          <a:sy n="50" d="100"/>
        </p:scale>
        <p:origin x="-710" y="-91"/>
      </p:cViewPr>
      <p:guideLst>
        <p:guide orient="horz" pos="2160"/>
        <p:guide pos="2880"/>
      </p:guideLst>
    </p:cSldViewPr>
  </p:slideViewPr>
  <p:outlineViewPr>
    <p:cViewPr>
      <p:scale>
        <a:sx n="33" d="100"/>
        <a:sy n="33" d="100"/>
      </p:scale>
      <p:origin x="0" y="909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oleObject" Target="file:///C:\Users\farooq%20arby\Documents\Copy%20of%20Copy%20of%20M2%20Policy%20Rate%20and%20CPI.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7.9637575243214534E-2"/>
          <c:y val="5.1400554097404488E-2"/>
          <c:w val="0.73001407778573124"/>
          <c:h val="0.63358048993875749"/>
        </c:manualLayout>
      </c:layout>
      <c:lineChart>
        <c:grouping val="standard"/>
        <c:ser>
          <c:idx val="0"/>
          <c:order val="0"/>
          <c:tx>
            <c:strRef>
              <c:f>Sheet3!$B$15</c:f>
              <c:strCache>
                <c:ptCount val="1"/>
                <c:pt idx="0">
                  <c:v>Inflation (YoY)</c:v>
                </c:pt>
              </c:strCache>
            </c:strRef>
          </c:tx>
          <c:spPr>
            <a:ln>
              <a:solidFill>
                <a:srgbClr val="0033CC"/>
              </a:solidFill>
            </a:ln>
          </c:spPr>
          <c:marker>
            <c:symbol val="none"/>
          </c:marker>
          <c:cat>
            <c:numRef>
              <c:f>Sheet3!$A$16:$A$246</c:f>
              <c:numCache>
                <c:formatCode>[$-409]mmm\-yy;@</c:formatCode>
                <c:ptCount val="231"/>
                <c:pt idx="0">
                  <c:v>33420</c:v>
                </c:pt>
                <c:pt idx="1">
                  <c:v>33451</c:v>
                </c:pt>
                <c:pt idx="2">
                  <c:v>33482</c:v>
                </c:pt>
                <c:pt idx="3">
                  <c:v>33512</c:v>
                </c:pt>
                <c:pt idx="4">
                  <c:v>33543</c:v>
                </c:pt>
                <c:pt idx="5">
                  <c:v>33573</c:v>
                </c:pt>
                <c:pt idx="6">
                  <c:v>33604</c:v>
                </c:pt>
                <c:pt idx="7">
                  <c:v>33635</c:v>
                </c:pt>
                <c:pt idx="8">
                  <c:v>33664</c:v>
                </c:pt>
                <c:pt idx="9">
                  <c:v>33695</c:v>
                </c:pt>
                <c:pt idx="10">
                  <c:v>33725</c:v>
                </c:pt>
                <c:pt idx="11">
                  <c:v>33756</c:v>
                </c:pt>
                <c:pt idx="12">
                  <c:v>33786</c:v>
                </c:pt>
                <c:pt idx="13">
                  <c:v>33817</c:v>
                </c:pt>
                <c:pt idx="14">
                  <c:v>33848</c:v>
                </c:pt>
                <c:pt idx="15">
                  <c:v>33878</c:v>
                </c:pt>
                <c:pt idx="16">
                  <c:v>33909</c:v>
                </c:pt>
                <c:pt idx="17">
                  <c:v>33939</c:v>
                </c:pt>
                <c:pt idx="18">
                  <c:v>33970</c:v>
                </c:pt>
                <c:pt idx="19">
                  <c:v>34001</c:v>
                </c:pt>
                <c:pt idx="20">
                  <c:v>34029</c:v>
                </c:pt>
                <c:pt idx="21">
                  <c:v>34060</c:v>
                </c:pt>
                <c:pt idx="22">
                  <c:v>34090</c:v>
                </c:pt>
                <c:pt idx="23">
                  <c:v>34121</c:v>
                </c:pt>
                <c:pt idx="24">
                  <c:v>34151</c:v>
                </c:pt>
                <c:pt idx="25">
                  <c:v>34182</c:v>
                </c:pt>
                <c:pt idx="26">
                  <c:v>34213</c:v>
                </c:pt>
                <c:pt idx="27">
                  <c:v>34243</c:v>
                </c:pt>
                <c:pt idx="28">
                  <c:v>34274</c:v>
                </c:pt>
                <c:pt idx="29">
                  <c:v>34304</c:v>
                </c:pt>
                <c:pt idx="30">
                  <c:v>34335</c:v>
                </c:pt>
                <c:pt idx="31">
                  <c:v>34366</c:v>
                </c:pt>
                <c:pt idx="32">
                  <c:v>34394</c:v>
                </c:pt>
                <c:pt idx="33">
                  <c:v>34425</c:v>
                </c:pt>
                <c:pt idx="34">
                  <c:v>34455</c:v>
                </c:pt>
                <c:pt idx="35">
                  <c:v>34486</c:v>
                </c:pt>
                <c:pt idx="36">
                  <c:v>34516</c:v>
                </c:pt>
                <c:pt idx="37">
                  <c:v>34547</c:v>
                </c:pt>
                <c:pt idx="38">
                  <c:v>34578</c:v>
                </c:pt>
                <c:pt idx="39">
                  <c:v>34608</c:v>
                </c:pt>
                <c:pt idx="40">
                  <c:v>34639</c:v>
                </c:pt>
                <c:pt idx="41">
                  <c:v>34669</c:v>
                </c:pt>
                <c:pt idx="42">
                  <c:v>34700</c:v>
                </c:pt>
                <c:pt idx="43">
                  <c:v>34731</c:v>
                </c:pt>
                <c:pt idx="44">
                  <c:v>34759</c:v>
                </c:pt>
                <c:pt idx="45">
                  <c:v>34790</c:v>
                </c:pt>
                <c:pt idx="46">
                  <c:v>34820</c:v>
                </c:pt>
                <c:pt idx="47">
                  <c:v>34851</c:v>
                </c:pt>
                <c:pt idx="48">
                  <c:v>34881</c:v>
                </c:pt>
                <c:pt idx="49">
                  <c:v>34912</c:v>
                </c:pt>
                <c:pt idx="50">
                  <c:v>34943</c:v>
                </c:pt>
                <c:pt idx="51">
                  <c:v>34973</c:v>
                </c:pt>
                <c:pt idx="52">
                  <c:v>35004</c:v>
                </c:pt>
                <c:pt idx="53">
                  <c:v>35034</c:v>
                </c:pt>
                <c:pt idx="54">
                  <c:v>35065</c:v>
                </c:pt>
                <c:pt idx="55">
                  <c:v>35096</c:v>
                </c:pt>
                <c:pt idx="56">
                  <c:v>35125</c:v>
                </c:pt>
                <c:pt idx="57">
                  <c:v>35156</c:v>
                </c:pt>
                <c:pt idx="58">
                  <c:v>35186</c:v>
                </c:pt>
                <c:pt idx="59">
                  <c:v>35217</c:v>
                </c:pt>
                <c:pt idx="60">
                  <c:v>35247</c:v>
                </c:pt>
                <c:pt idx="61">
                  <c:v>35278</c:v>
                </c:pt>
                <c:pt idx="62">
                  <c:v>35309</c:v>
                </c:pt>
                <c:pt idx="63">
                  <c:v>35339</c:v>
                </c:pt>
                <c:pt idx="64">
                  <c:v>35370</c:v>
                </c:pt>
                <c:pt idx="65">
                  <c:v>35400</c:v>
                </c:pt>
                <c:pt idx="66">
                  <c:v>35431</c:v>
                </c:pt>
                <c:pt idx="67">
                  <c:v>35462</c:v>
                </c:pt>
                <c:pt idx="68">
                  <c:v>35490</c:v>
                </c:pt>
                <c:pt idx="69">
                  <c:v>35521</c:v>
                </c:pt>
                <c:pt idx="70">
                  <c:v>35551</c:v>
                </c:pt>
                <c:pt idx="71">
                  <c:v>35582</c:v>
                </c:pt>
                <c:pt idx="72">
                  <c:v>35612</c:v>
                </c:pt>
                <c:pt idx="73">
                  <c:v>35643</c:v>
                </c:pt>
                <c:pt idx="74">
                  <c:v>35674</c:v>
                </c:pt>
                <c:pt idx="75">
                  <c:v>35704</c:v>
                </c:pt>
                <c:pt idx="76">
                  <c:v>35735</c:v>
                </c:pt>
                <c:pt idx="77">
                  <c:v>35765</c:v>
                </c:pt>
                <c:pt idx="78">
                  <c:v>35796</c:v>
                </c:pt>
                <c:pt idx="79">
                  <c:v>35827</c:v>
                </c:pt>
                <c:pt idx="80">
                  <c:v>35855</c:v>
                </c:pt>
                <c:pt idx="81">
                  <c:v>35886</c:v>
                </c:pt>
                <c:pt idx="82">
                  <c:v>35916</c:v>
                </c:pt>
                <c:pt idx="83">
                  <c:v>35947</c:v>
                </c:pt>
                <c:pt idx="84">
                  <c:v>35977</c:v>
                </c:pt>
                <c:pt idx="85">
                  <c:v>36008</c:v>
                </c:pt>
                <c:pt idx="86">
                  <c:v>36039</c:v>
                </c:pt>
                <c:pt idx="87">
                  <c:v>36069</c:v>
                </c:pt>
                <c:pt idx="88">
                  <c:v>36100</c:v>
                </c:pt>
                <c:pt idx="89">
                  <c:v>36130</c:v>
                </c:pt>
                <c:pt idx="90">
                  <c:v>36161</c:v>
                </c:pt>
                <c:pt idx="91">
                  <c:v>36192</c:v>
                </c:pt>
                <c:pt idx="92">
                  <c:v>36220</c:v>
                </c:pt>
                <c:pt idx="93">
                  <c:v>36251</c:v>
                </c:pt>
                <c:pt idx="94">
                  <c:v>36281</c:v>
                </c:pt>
                <c:pt idx="95">
                  <c:v>36312</c:v>
                </c:pt>
                <c:pt idx="96">
                  <c:v>36342</c:v>
                </c:pt>
                <c:pt idx="97">
                  <c:v>36373</c:v>
                </c:pt>
                <c:pt idx="98">
                  <c:v>36404</c:v>
                </c:pt>
                <c:pt idx="99">
                  <c:v>36434</c:v>
                </c:pt>
                <c:pt idx="100">
                  <c:v>36465</c:v>
                </c:pt>
                <c:pt idx="101">
                  <c:v>36495</c:v>
                </c:pt>
                <c:pt idx="102">
                  <c:v>36526</c:v>
                </c:pt>
                <c:pt idx="103">
                  <c:v>36557</c:v>
                </c:pt>
                <c:pt idx="104">
                  <c:v>36586</c:v>
                </c:pt>
                <c:pt idx="105">
                  <c:v>36617</c:v>
                </c:pt>
                <c:pt idx="106">
                  <c:v>36647</c:v>
                </c:pt>
                <c:pt idx="107">
                  <c:v>36678</c:v>
                </c:pt>
                <c:pt idx="108">
                  <c:v>36708</c:v>
                </c:pt>
                <c:pt idx="109">
                  <c:v>36739</c:v>
                </c:pt>
                <c:pt idx="110">
                  <c:v>36770</c:v>
                </c:pt>
                <c:pt idx="111">
                  <c:v>36800</c:v>
                </c:pt>
                <c:pt idx="112">
                  <c:v>36831</c:v>
                </c:pt>
                <c:pt idx="113">
                  <c:v>36861</c:v>
                </c:pt>
                <c:pt idx="114">
                  <c:v>36892</c:v>
                </c:pt>
                <c:pt idx="115">
                  <c:v>36923</c:v>
                </c:pt>
                <c:pt idx="116">
                  <c:v>36951</c:v>
                </c:pt>
                <c:pt idx="117">
                  <c:v>36982</c:v>
                </c:pt>
                <c:pt idx="118">
                  <c:v>37012</c:v>
                </c:pt>
                <c:pt idx="119">
                  <c:v>37043</c:v>
                </c:pt>
                <c:pt idx="120">
                  <c:v>37073</c:v>
                </c:pt>
                <c:pt idx="121">
                  <c:v>37104</c:v>
                </c:pt>
                <c:pt idx="122">
                  <c:v>37135</c:v>
                </c:pt>
                <c:pt idx="123">
                  <c:v>37165</c:v>
                </c:pt>
                <c:pt idx="124">
                  <c:v>37196</c:v>
                </c:pt>
                <c:pt idx="125">
                  <c:v>37226</c:v>
                </c:pt>
                <c:pt idx="126">
                  <c:v>37257</c:v>
                </c:pt>
                <c:pt idx="127">
                  <c:v>37288</c:v>
                </c:pt>
                <c:pt idx="128">
                  <c:v>37316</c:v>
                </c:pt>
                <c:pt idx="129">
                  <c:v>37347</c:v>
                </c:pt>
                <c:pt idx="130">
                  <c:v>37377</c:v>
                </c:pt>
                <c:pt idx="131">
                  <c:v>37408</c:v>
                </c:pt>
                <c:pt idx="132">
                  <c:v>37438</c:v>
                </c:pt>
                <c:pt idx="133">
                  <c:v>37469</c:v>
                </c:pt>
                <c:pt idx="134">
                  <c:v>37500</c:v>
                </c:pt>
                <c:pt idx="135">
                  <c:v>37530</c:v>
                </c:pt>
                <c:pt idx="136">
                  <c:v>37561</c:v>
                </c:pt>
                <c:pt idx="137">
                  <c:v>37591</c:v>
                </c:pt>
                <c:pt idx="138">
                  <c:v>37622</c:v>
                </c:pt>
                <c:pt idx="139">
                  <c:v>37653</c:v>
                </c:pt>
                <c:pt idx="140">
                  <c:v>37681</c:v>
                </c:pt>
                <c:pt idx="141">
                  <c:v>37712</c:v>
                </c:pt>
                <c:pt idx="142">
                  <c:v>37742</c:v>
                </c:pt>
                <c:pt idx="143">
                  <c:v>37773</c:v>
                </c:pt>
                <c:pt idx="144">
                  <c:v>37803</c:v>
                </c:pt>
                <c:pt idx="145">
                  <c:v>37834</c:v>
                </c:pt>
                <c:pt idx="146">
                  <c:v>37865</c:v>
                </c:pt>
                <c:pt idx="147">
                  <c:v>37895</c:v>
                </c:pt>
                <c:pt idx="148">
                  <c:v>37926</c:v>
                </c:pt>
                <c:pt idx="149">
                  <c:v>37956</c:v>
                </c:pt>
                <c:pt idx="150">
                  <c:v>37987</c:v>
                </c:pt>
                <c:pt idx="151">
                  <c:v>38018</c:v>
                </c:pt>
                <c:pt idx="152">
                  <c:v>38047</c:v>
                </c:pt>
                <c:pt idx="153">
                  <c:v>38078</c:v>
                </c:pt>
                <c:pt idx="154">
                  <c:v>38108</c:v>
                </c:pt>
                <c:pt idx="155">
                  <c:v>38139</c:v>
                </c:pt>
                <c:pt idx="156">
                  <c:v>38169</c:v>
                </c:pt>
                <c:pt idx="157">
                  <c:v>38200</c:v>
                </c:pt>
                <c:pt idx="158">
                  <c:v>38231</c:v>
                </c:pt>
                <c:pt idx="159">
                  <c:v>38261</c:v>
                </c:pt>
                <c:pt idx="160">
                  <c:v>38292</c:v>
                </c:pt>
                <c:pt idx="161">
                  <c:v>38322</c:v>
                </c:pt>
                <c:pt idx="162">
                  <c:v>38353</c:v>
                </c:pt>
                <c:pt idx="163">
                  <c:v>38384</c:v>
                </c:pt>
                <c:pt idx="164">
                  <c:v>38412</c:v>
                </c:pt>
                <c:pt idx="165">
                  <c:v>38443</c:v>
                </c:pt>
                <c:pt idx="166">
                  <c:v>38473</c:v>
                </c:pt>
                <c:pt idx="167">
                  <c:v>38504</c:v>
                </c:pt>
                <c:pt idx="168">
                  <c:v>38534</c:v>
                </c:pt>
                <c:pt idx="169">
                  <c:v>38565</c:v>
                </c:pt>
                <c:pt idx="170">
                  <c:v>38596</c:v>
                </c:pt>
                <c:pt idx="171">
                  <c:v>38626</c:v>
                </c:pt>
                <c:pt idx="172">
                  <c:v>38657</c:v>
                </c:pt>
                <c:pt idx="173">
                  <c:v>38687</c:v>
                </c:pt>
                <c:pt idx="174">
                  <c:v>38718</c:v>
                </c:pt>
                <c:pt idx="175">
                  <c:v>38749</c:v>
                </c:pt>
                <c:pt idx="176">
                  <c:v>38777</c:v>
                </c:pt>
                <c:pt idx="177">
                  <c:v>38808</c:v>
                </c:pt>
                <c:pt idx="178">
                  <c:v>38838</c:v>
                </c:pt>
                <c:pt idx="179">
                  <c:v>38869</c:v>
                </c:pt>
                <c:pt idx="180">
                  <c:v>38899</c:v>
                </c:pt>
                <c:pt idx="181">
                  <c:v>38930</c:v>
                </c:pt>
                <c:pt idx="182">
                  <c:v>38961</c:v>
                </c:pt>
                <c:pt idx="183">
                  <c:v>38991</c:v>
                </c:pt>
                <c:pt idx="184">
                  <c:v>39022</c:v>
                </c:pt>
                <c:pt idx="185">
                  <c:v>39052</c:v>
                </c:pt>
                <c:pt idx="186">
                  <c:v>39083</c:v>
                </c:pt>
                <c:pt idx="187">
                  <c:v>39114</c:v>
                </c:pt>
                <c:pt idx="188">
                  <c:v>39142</c:v>
                </c:pt>
                <c:pt idx="189">
                  <c:v>39173</c:v>
                </c:pt>
                <c:pt idx="190">
                  <c:v>39203</c:v>
                </c:pt>
                <c:pt idx="191">
                  <c:v>39234</c:v>
                </c:pt>
                <c:pt idx="192">
                  <c:v>39264</c:v>
                </c:pt>
                <c:pt idx="193">
                  <c:v>39295</c:v>
                </c:pt>
                <c:pt idx="194">
                  <c:v>39326</c:v>
                </c:pt>
                <c:pt idx="195">
                  <c:v>39356</c:v>
                </c:pt>
                <c:pt idx="196">
                  <c:v>39387</c:v>
                </c:pt>
                <c:pt idx="197">
                  <c:v>39417</c:v>
                </c:pt>
                <c:pt idx="198">
                  <c:v>39448</c:v>
                </c:pt>
                <c:pt idx="199">
                  <c:v>39479</c:v>
                </c:pt>
                <c:pt idx="200">
                  <c:v>39508</c:v>
                </c:pt>
                <c:pt idx="201">
                  <c:v>39539</c:v>
                </c:pt>
                <c:pt idx="202">
                  <c:v>39569</c:v>
                </c:pt>
                <c:pt idx="203">
                  <c:v>39600</c:v>
                </c:pt>
                <c:pt idx="204">
                  <c:v>39630</c:v>
                </c:pt>
                <c:pt idx="205">
                  <c:v>39661</c:v>
                </c:pt>
                <c:pt idx="206">
                  <c:v>39692</c:v>
                </c:pt>
                <c:pt idx="207">
                  <c:v>39722</c:v>
                </c:pt>
                <c:pt idx="208">
                  <c:v>39753</c:v>
                </c:pt>
                <c:pt idx="209">
                  <c:v>39783</c:v>
                </c:pt>
                <c:pt idx="210">
                  <c:v>39814</c:v>
                </c:pt>
                <c:pt idx="211">
                  <c:v>39845</c:v>
                </c:pt>
                <c:pt idx="212">
                  <c:v>39873</c:v>
                </c:pt>
                <c:pt idx="213">
                  <c:v>39904</c:v>
                </c:pt>
                <c:pt idx="214">
                  <c:v>39934</c:v>
                </c:pt>
                <c:pt idx="215">
                  <c:v>39965</c:v>
                </c:pt>
                <c:pt idx="216">
                  <c:v>39995</c:v>
                </c:pt>
                <c:pt idx="217">
                  <c:v>40026</c:v>
                </c:pt>
                <c:pt idx="218">
                  <c:v>40057</c:v>
                </c:pt>
                <c:pt idx="219">
                  <c:v>40087</c:v>
                </c:pt>
                <c:pt idx="220">
                  <c:v>40118</c:v>
                </c:pt>
                <c:pt idx="221">
                  <c:v>40148</c:v>
                </c:pt>
                <c:pt idx="222">
                  <c:v>40179</c:v>
                </c:pt>
                <c:pt idx="223">
                  <c:v>40210</c:v>
                </c:pt>
                <c:pt idx="224">
                  <c:v>40238</c:v>
                </c:pt>
                <c:pt idx="225">
                  <c:v>40269</c:v>
                </c:pt>
                <c:pt idx="226">
                  <c:v>40299</c:v>
                </c:pt>
                <c:pt idx="227">
                  <c:v>40330</c:v>
                </c:pt>
                <c:pt idx="228">
                  <c:v>40360</c:v>
                </c:pt>
                <c:pt idx="229">
                  <c:v>40391</c:v>
                </c:pt>
                <c:pt idx="230">
                  <c:v>40422</c:v>
                </c:pt>
              </c:numCache>
            </c:numRef>
          </c:cat>
          <c:val>
            <c:numRef>
              <c:f>Sheet3!$B$16:$B$246</c:f>
              <c:numCache>
                <c:formatCode>0.0</c:formatCode>
                <c:ptCount val="231"/>
                <c:pt idx="0">
                  <c:v>6.030000000000002</c:v>
                </c:pt>
                <c:pt idx="1">
                  <c:v>7.2999999999999954</c:v>
                </c:pt>
                <c:pt idx="2">
                  <c:v>8.0500000000000007</c:v>
                </c:pt>
                <c:pt idx="3">
                  <c:v>8.9700000000000166</c:v>
                </c:pt>
                <c:pt idx="4">
                  <c:v>9.2800000000000207</c:v>
                </c:pt>
                <c:pt idx="5">
                  <c:v>9.4100000000000072</c:v>
                </c:pt>
                <c:pt idx="6">
                  <c:v>9.9200000000000177</c:v>
                </c:pt>
                <c:pt idx="7">
                  <c:v>11.230000000000008</c:v>
                </c:pt>
                <c:pt idx="8">
                  <c:v>12.340000000000019</c:v>
                </c:pt>
                <c:pt idx="9">
                  <c:v>13.97000000000002</c:v>
                </c:pt>
                <c:pt idx="10">
                  <c:v>14.850000000000026</c:v>
                </c:pt>
                <c:pt idx="11">
                  <c:v>15.620000000000033</c:v>
                </c:pt>
                <c:pt idx="12">
                  <c:v>10.25181552390837</c:v>
                </c:pt>
                <c:pt idx="13">
                  <c:v>10.69897483690592</c:v>
                </c:pt>
                <c:pt idx="14">
                  <c:v>10.411846367422516</c:v>
                </c:pt>
                <c:pt idx="15">
                  <c:v>9.7916857850784389</c:v>
                </c:pt>
                <c:pt idx="16">
                  <c:v>10.212298682284061</c:v>
                </c:pt>
                <c:pt idx="17">
                  <c:v>10.209304451147073</c:v>
                </c:pt>
                <c:pt idx="18">
                  <c:v>10.152838427947676</c:v>
                </c:pt>
                <c:pt idx="19">
                  <c:v>9.5477838712577636</c:v>
                </c:pt>
                <c:pt idx="20">
                  <c:v>8.8926473206338006</c:v>
                </c:pt>
                <c:pt idx="21">
                  <c:v>8.8707554619636966</c:v>
                </c:pt>
                <c:pt idx="22">
                  <c:v>9.3774488463213768</c:v>
                </c:pt>
                <c:pt idx="23">
                  <c:v>9.626362221069007</c:v>
                </c:pt>
                <c:pt idx="24">
                  <c:v>9.5722840034217747</c:v>
                </c:pt>
                <c:pt idx="25">
                  <c:v>9.7659538642869208</c:v>
                </c:pt>
                <c:pt idx="26">
                  <c:v>10.259849119866024</c:v>
                </c:pt>
                <c:pt idx="27">
                  <c:v>11.375794048813205</c:v>
                </c:pt>
                <c:pt idx="28">
                  <c:v>11.24211225506475</c:v>
                </c:pt>
                <c:pt idx="29">
                  <c:v>10.806103831481311</c:v>
                </c:pt>
                <c:pt idx="30">
                  <c:v>11.323092170465809</c:v>
                </c:pt>
                <c:pt idx="31">
                  <c:v>12.047599507591316</c:v>
                </c:pt>
                <c:pt idx="32">
                  <c:v>12.122946129322322</c:v>
                </c:pt>
                <c:pt idx="33">
                  <c:v>13.168923275306232</c:v>
                </c:pt>
                <c:pt idx="34">
                  <c:v>11.6143926126413</c:v>
                </c:pt>
                <c:pt idx="35">
                  <c:v>11.763313609467453</c:v>
                </c:pt>
                <c:pt idx="36">
                  <c:v>12.350690920446572</c:v>
                </c:pt>
                <c:pt idx="37">
                  <c:v>11.428133149256015</c:v>
                </c:pt>
                <c:pt idx="38">
                  <c:v>12.095180173331316</c:v>
                </c:pt>
                <c:pt idx="39">
                  <c:v>12.315196998123977</c:v>
                </c:pt>
                <c:pt idx="40">
                  <c:v>13.27063740856847</c:v>
                </c:pt>
                <c:pt idx="41">
                  <c:v>14.721951949704348</c:v>
                </c:pt>
                <c:pt idx="42">
                  <c:v>15.379479189850922</c:v>
                </c:pt>
                <c:pt idx="43">
                  <c:v>13.843111404087018</c:v>
                </c:pt>
                <c:pt idx="44">
                  <c:v>14.31904345290172</c:v>
                </c:pt>
                <c:pt idx="45">
                  <c:v>11.80031334567726</c:v>
                </c:pt>
                <c:pt idx="46">
                  <c:v>12.631053419870069</c:v>
                </c:pt>
                <c:pt idx="47">
                  <c:v>12.092333756882656</c:v>
                </c:pt>
                <c:pt idx="48">
                  <c:v>11.861580154263166</c:v>
                </c:pt>
                <c:pt idx="49">
                  <c:v>13.043777533039624</c:v>
                </c:pt>
                <c:pt idx="50">
                  <c:v>12.377076975245824</c:v>
                </c:pt>
                <c:pt idx="51">
                  <c:v>10.837899238273422</c:v>
                </c:pt>
                <c:pt idx="52">
                  <c:v>10.477069056404822</c:v>
                </c:pt>
                <c:pt idx="53">
                  <c:v>10.112212943632498</c:v>
                </c:pt>
                <c:pt idx="54">
                  <c:v>8.931327160493618</c:v>
                </c:pt>
                <c:pt idx="55">
                  <c:v>9.7600205880460145</c:v>
                </c:pt>
                <c:pt idx="56">
                  <c:v>10.267857142857098</c:v>
                </c:pt>
                <c:pt idx="57">
                  <c:v>11.026180011465724</c:v>
                </c:pt>
                <c:pt idx="58">
                  <c:v>10.783941236068873</c:v>
                </c:pt>
                <c:pt idx="59">
                  <c:v>10.296618174948025</c:v>
                </c:pt>
                <c:pt idx="60">
                  <c:v>10.318051931916973</c:v>
                </c:pt>
                <c:pt idx="61">
                  <c:v>9.5414966814832525</c:v>
                </c:pt>
                <c:pt idx="62">
                  <c:v>9.8310199155099767</c:v>
                </c:pt>
                <c:pt idx="63">
                  <c:v>11.026042922594614</c:v>
                </c:pt>
                <c:pt idx="64">
                  <c:v>11.177382798520785</c:v>
                </c:pt>
                <c:pt idx="65">
                  <c:v>11.405379784334603</c:v>
                </c:pt>
                <c:pt idx="66">
                  <c:v>13.399445133109158</c:v>
                </c:pt>
                <c:pt idx="67">
                  <c:v>13.833528722157061</c:v>
                </c:pt>
                <c:pt idx="68">
                  <c:v>11.816078658183924</c:v>
                </c:pt>
                <c:pt idx="69">
                  <c:v>13.574297188755018</c:v>
                </c:pt>
                <c:pt idx="70">
                  <c:v>12.929408402400712</c:v>
                </c:pt>
                <c:pt idx="71">
                  <c:v>12.452894826995699</c:v>
                </c:pt>
                <c:pt idx="72">
                  <c:v>11.588490342924729</c:v>
                </c:pt>
                <c:pt idx="73">
                  <c:v>10.872707059477637</c:v>
                </c:pt>
                <c:pt idx="74">
                  <c:v>10.291774273311738</c:v>
                </c:pt>
                <c:pt idx="75">
                  <c:v>9.426073736221996</c:v>
                </c:pt>
                <c:pt idx="76">
                  <c:v>8.9216738197425158</c:v>
                </c:pt>
                <c:pt idx="77">
                  <c:v>8.0997713130883664</c:v>
                </c:pt>
                <c:pt idx="78">
                  <c:v>5.7467076154287033</c:v>
                </c:pt>
                <c:pt idx="79">
                  <c:v>4.9845520082389445</c:v>
                </c:pt>
                <c:pt idx="80">
                  <c:v>7.3242642114518945</c:v>
                </c:pt>
                <c:pt idx="81">
                  <c:v>5.2838957365124228</c:v>
                </c:pt>
                <c:pt idx="82">
                  <c:v>5.6486308650098627</c:v>
                </c:pt>
                <c:pt idx="83">
                  <c:v>6.4788017263264885</c:v>
                </c:pt>
                <c:pt idx="84">
                  <c:v>6.7366402583640514</c:v>
                </c:pt>
                <c:pt idx="85">
                  <c:v>6.9738293392158894</c:v>
                </c:pt>
                <c:pt idx="86">
                  <c:v>6.4218812275807355</c:v>
                </c:pt>
                <c:pt idx="87">
                  <c:v>6.5151590333945464</c:v>
                </c:pt>
                <c:pt idx="88">
                  <c:v>6.2306063143377832</c:v>
                </c:pt>
                <c:pt idx="89">
                  <c:v>6.3613106366230605</c:v>
                </c:pt>
                <c:pt idx="90">
                  <c:v>6.2269259168102256</c:v>
                </c:pt>
                <c:pt idx="91">
                  <c:v>6.2438689425152072</c:v>
                </c:pt>
                <c:pt idx="92">
                  <c:v>4.7568557520844426</c:v>
                </c:pt>
                <c:pt idx="93">
                  <c:v>4.5676998368678445</c:v>
                </c:pt>
                <c:pt idx="94">
                  <c:v>4.3357447420112161</c:v>
                </c:pt>
                <c:pt idx="95">
                  <c:v>3.6812741404796956</c:v>
                </c:pt>
                <c:pt idx="96">
                  <c:v>3.4937594553706264</c:v>
                </c:pt>
                <c:pt idx="97">
                  <c:v>3.0744715751980007</c:v>
                </c:pt>
                <c:pt idx="98">
                  <c:v>3.3519030007958177</c:v>
                </c:pt>
                <c:pt idx="99">
                  <c:v>3.7920432311562267</c:v>
                </c:pt>
                <c:pt idx="100">
                  <c:v>3.3892804154302367</c:v>
                </c:pt>
                <c:pt idx="101">
                  <c:v>3.0343679171099391</c:v>
                </c:pt>
                <c:pt idx="102">
                  <c:v>3.4291010194624612</c:v>
                </c:pt>
                <c:pt idx="103">
                  <c:v>3.0238677808042151</c:v>
                </c:pt>
                <c:pt idx="104">
                  <c:v>3.5701140964298883</c:v>
                </c:pt>
                <c:pt idx="105">
                  <c:v>3.8772139120859306</c:v>
                </c:pt>
                <c:pt idx="106">
                  <c:v>3.8433281293048327</c:v>
                </c:pt>
                <c:pt idx="107">
                  <c:v>5.1004921124040434</c:v>
                </c:pt>
                <c:pt idx="108">
                  <c:v>4.9792152025947134</c:v>
                </c:pt>
                <c:pt idx="109">
                  <c:v>4.4332287546038707</c:v>
                </c:pt>
                <c:pt idx="110">
                  <c:v>5.050505050505004</c:v>
                </c:pt>
                <c:pt idx="111">
                  <c:v>4.5601436265709285</c:v>
                </c:pt>
                <c:pt idx="112">
                  <c:v>5.408314274182735</c:v>
                </c:pt>
                <c:pt idx="113">
                  <c:v>5.0505050505050288</c:v>
                </c:pt>
                <c:pt idx="114">
                  <c:v>4.6684587813620393</c:v>
                </c:pt>
                <c:pt idx="115">
                  <c:v>4.6020792256677066</c:v>
                </c:pt>
                <c:pt idx="116">
                  <c:v>4.184434968016971</c:v>
                </c:pt>
                <c:pt idx="117">
                  <c:v>3.9489376739255682</c:v>
                </c:pt>
                <c:pt idx="118">
                  <c:v>3.5905372540349818</c:v>
                </c:pt>
                <c:pt idx="119">
                  <c:v>2.5249431122002597</c:v>
                </c:pt>
                <c:pt idx="120">
                  <c:v>3.5129784749720927</c:v>
                </c:pt>
                <c:pt idx="121">
                  <c:v>4.2011817165912291</c:v>
                </c:pt>
                <c:pt idx="122">
                  <c:v>3.3254951420030197</c:v>
                </c:pt>
                <c:pt idx="123">
                  <c:v>3.2647042410714908</c:v>
                </c:pt>
                <c:pt idx="124">
                  <c:v>2.6342717861448151</c:v>
                </c:pt>
                <c:pt idx="125">
                  <c:v>2.6163657407407559</c:v>
                </c:pt>
                <c:pt idx="126">
                  <c:v>2.8931006192392177</c:v>
                </c:pt>
                <c:pt idx="127">
                  <c:v>3.3065840580331018</c:v>
                </c:pt>
                <c:pt idx="128">
                  <c:v>4.1601951337369245</c:v>
                </c:pt>
                <c:pt idx="129">
                  <c:v>4.1673359396024452</c:v>
                </c:pt>
                <c:pt idx="130">
                  <c:v>3.9417338967857596</c:v>
                </c:pt>
                <c:pt idx="131">
                  <c:v>4.4306237284277534</c:v>
                </c:pt>
                <c:pt idx="132">
                  <c:v>3.9709775468183444</c:v>
                </c:pt>
                <c:pt idx="133">
                  <c:v>3.6643601988110452</c:v>
                </c:pt>
                <c:pt idx="134">
                  <c:v>3.7278567257154092</c:v>
                </c:pt>
                <c:pt idx="135">
                  <c:v>3.4904013961605473</c:v>
                </c:pt>
                <c:pt idx="136">
                  <c:v>3.1132166682780626</c:v>
                </c:pt>
                <c:pt idx="137">
                  <c:v>3.3414278776105002</c:v>
                </c:pt>
                <c:pt idx="138">
                  <c:v>3.3960799534251565</c:v>
                </c:pt>
                <c:pt idx="139">
                  <c:v>3.5496663120224481</c:v>
                </c:pt>
                <c:pt idx="140">
                  <c:v>2.2436509451976612</c:v>
                </c:pt>
                <c:pt idx="141">
                  <c:v>2.2359657469077212</c:v>
                </c:pt>
                <c:pt idx="142">
                  <c:v>2.624521072796989</c:v>
                </c:pt>
                <c:pt idx="143">
                  <c:v>1.9256434699714007</c:v>
                </c:pt>
                <c:pt idx="144">
                  <c:v>1.4051301395699758</c:v>
                </c:pt>
                <c:pt idx="145">
                  <c:v>1.7580144777662747</c:v>
                </c:pt>
                <c:pt idx="146">
                  <c:v>2.1769728816740197</c:v>
                </c:pt>
                <c:pt idx="147">
                  <c:v>3.5132096683530007</c:v>
                </c:pt>
                <c:pt idx="148">
                  <c:v>4.2194092827004184</c:v>
                </c:pt>
                <c:pt idx="149">
                  <c:v>5.4140426731835722</c:v>
                </c:pt>
                <c:pt idx="150">
                  <c:v>5.1520270270269526</c:v>
                </c:pt>
                <c:pt idx="151">
                  <c:v>4.3059966373995655</c:v>
                </c:pt>
                <c:pt idx="152">
                  <c:v>5.3413017088430434</c:v>
                </c:pt>
                <c:pt idx="153">
                  <c:v>5.9934853420195315</c:v>
                </c:pt>
                <c:pt idx="154">
                  <c:v>7.0375210005600097</c:v>
                </c:pt>
                <c:pt idx="155">
                  <c:v>8.4549195660306626</c:v>
                </c:pt>
                <c:pt idx="156">
                  <c:v>9.3276294987445283</c:v>
                </c:pt>
                <c:pt idx="157">
                  <c:v>9.2479674796747489</c:v>
                </c:pt>
                <c:pt idx="158">
                  <c:v>8.999908164202397</c:v>
                </c:pt>
                <c:pt idx="159">
                  <c:v>8.6976196940899548</c:v>
                </c:pt>
                <c:pt idx="160">
                  <c:v>9.2577597840755619</c:v>
                </c:pt>
                <c:pt idx="161">
                  <c:v>7.3651359785999961</c:v>
                </c:pt>
                <c:pt idx="162">
                  <c:v>8.5051316376617567</c:v>
                </c:pt>
                <c:pt idx="163">
                  <c:v>9.9489567475597589</c:v>
                </c:pt>
                <c:pt idx="164">
                  <c:v>10.247318500132804</c:v>
                </c:pt>
                <c:pt idx="165">
                  <c:v>11.098428308016498</c:v>
                </c:pt>
                <c:pt idx="166">
                  <c:v>9.8447854900592944</c:v>
                </c:pt>
                <c:pt idx="167">
                  <c:v>8.7357709555019092</c:v>
                </c:pt>
                <c:pt idx="168">
                  <c:v>8.991153453555631</c:v>
                </c:pt>
                <c:pt idx="169">
                  <c:v>8.3974630021141685</c:v>
                </c:pt>
                <c:pt idx="170">
                  <c:v>8.5348386553205859</c:v>
                </c:pt>
                <c:pt idx="171">
                  <c:v>8.2681099084096701</c:v>
                </c:pt>
                <c:pt idx="172">
                  <c:v>7.8886693017128602</c:v>
                </c:pt>
                <c:pt idx="173">
                  <c:v>8.5125820114608768</c:v>
                </c:pt>
                <c:pt idx="174">
                  <c:v>8.7596644184898764</c:v>
                </c:pt>
                <c:pt idx="175">
                  <c:v>8.0469131780420184</c:v>
                </c:pt>
                <c:pt idx="176">
                  <c:v>6.9148508482752131</c:v>
                </c:pt>
                <c:pt idx="177">
                  <c:v>6.1645459574803469</c:v>
                </c:pt>
                <c:pt idx="178">
                  <c:v>7.120743034055721</c:v>
                </c:pt>
                <c:pt idx="179">
                  <c:v>7.6453326988658699</c:v>
                </c:pt>
                <c:pt idx="180">
                  <c:v>7.6328728634980045</c:v>
                </c:pt>
                <c:pt idx="181">
                  <c:v>8.9327508191605567</c:v>
                </c:pt>
                <c:pt idx="182">
                  <c:v>8.733115975780148</c:v>
                </c:pt>
                <c:pt idx="183">
                  <c:v>8.1058217334461169</c:v>
                </c:pt>
                <c:pt idx="184">
                  <c:v>8.0674706151732565</c:v>
                </c:pt>
                <c:pt idx="185">
                  <c:v>8.8780039797948707</c:v>
                </c:pt>
                <c:pt idx="186">
                  <c:v>6.6399455494214665</c:v>
                </c:pt>
                <c:pt idx="187">
                  <c:v>7.3948439620081352</c:v>
                </c:pt>
                <c:pt idx="188">
                  <c:v>7.670903211250657</c:v>
                </c:pt>
                <c:pt idx="189">
                  <c:v>6.9158043623911203</c:v>
                </c:pt>
                <c:pt idx="190">
                  <c:v>7.4107010523195571</c:v>
                </c:pt>
                <c:pt idx="191">
                  <c:v>6.999189567523767</c:v>
                </c:pt>
                <c:pt idx="192">
                  <c:v>6.3737219926039232</c:v>
                </c:pt>
                <c:pt idx="193">
                  <c:v>6.4527680297930434</c:v>
                </c:pt>
                <c:pt idx="194">
                  <c:v>8.374384236453345</c:v>
                </c:pt>
                <c:pt idx="195">
                  <c:v>9.3120865049443271</c:v>
                </c:pt>
                <c:pt idx="196">
                  <c:v>8.6729288791581371</c:v>
                </c:pt>
                <c:pt idx="197">
                  <c:v>8.793757908055678</c:v>
                </c:pt>
                <c:pt idx="198">
                  <c:v>11.857315084036602</c:v>
                </c:pt>
                <c:pt idx="199">
                  <c:v>11.251491542079028</c:v>
                </c:pt>
                <c:pt idx="200">
                  <c:v>14.116085772158971</c:v>
                </c:pt>
                <c:pt idx="201">
                  <c:v>17.21208745300099</c:v>
                </c:pt>
                <c:pt idx="202">
                  <c:v>19.270042776320878</c:v>
                </c:pt>
                <c:pt idx="203">
                  <c:v>21.531364043241791</c:v>
                </c:pt>
                <c:pt idx="204">
                  <c:v>24.328561690524886</c:v>
                </c:pt>
                <c:pt idx="205">
                  <c:v>25.329655543595276</c:v>
                </c:pt>
                <c:pt idx="206">
                  <c:v>23.913043478260789</c:v>
                </c:pt>
                <c:pt idx="207">
                  <c:v>25.003253937264102</c:v>
                </c:pt>
                <c:pt idx="208">
                  <c:v>24.683174108013265</c:v>
                </c:pt>
                <c:pt idx="209">
                  <c:v>23.344317374168089</c:v>
                </c:pt>
                <c:pt idx="210">
                  <c:v>20.516071768211809</c:v>
                </c:pt>
                <c:pt idx="211">
                  <c:v>21.072555205047312</c:v>
                </c:pt>
                <c:pt idx="212">
                  <c:v>19.06598114824336</c:v>
                </c:pt>
                <c:pt idx="213">
                  <c:v>17.19139836046099</c:v>
                </c:pt>
                <c:pt idx="214">
                  <c:v>14.386533233065492</c:v>
                </c:pt>
                <c:pt idx="215">
                  <c:v>13.138810198300268</c:v>
                </c:pt>
                <c:pt idx="216">
                  <c:v>11.17385821591097</c:v>
                </c:pt>
                <c:pt idx="217">
                  <c:v>10.693005529013909</c:v>
                </c:pt>
                <c:pt idx="218">
                  <c:v>10.122275385433261</c:v>
                </c:pt>
                <c:pt idx="219">
                  <c:v>8.8660974593919768</c:v>
                </c:pt>
                <c:pt idx="220">
                  <c:v>10.513421944227266</c:v>
                </c:pt>
                <c:pt idx="221">
                  <c:v>10.523834468308024</c:v>
                </c:pt>
                <c:pt idx="222">
                  <c:v>13.677731600820664</c:v>
                </c:pt>
                <c:pt idx="223">
                  <c:v>13.043251693590348</c:v>
                </c:pt>
                <c:pt idx="224">
                  <c:v>12.913175345705042</c:v>
                </c:pt>
                <c:pt idx="225">
                  <c:v>13.2603406326034</c:v>
                </c:pt>
                <c:pt idx="226">
                  <c:v>13.067664610094054</c:v>
                </c:pt>
                <c:pt idx="227">
                  <c:v>12.688156702989017</c:v>
                </c:pt>
                <c:pt idx="228">
                  <c:v>12.339103417665354</c:v>
                </c:pt>
                <c:pt idx="229">
                  <c:v>13.23408176131114</c:v>
                </c:pt>
                <c:pt idx="230">
                  <c:v>15.714009848411713</c:v>
                </c:pt>
              </c:numCache>
            </c:numRef>
          </c:val>
        </c:ser>
        <c:ser>
          <c:idx val="2"/>
          <c:order val="1"/>
          <c:tx>
            <c:strRef>
              <c:f>Sheet3!$C$15</c:f>
              <c:strCache>
                <c:ptCount val="1"/>
                <c:pt idx="0">
                  <c:v>Discount rate</c:v>
                </c:pt>
              </c:strCache>
            </c:strRef>
          </c:tx>
          <c:spPr>
            <a:ln w="28575">
              <a:solidFill>
                <a:srgbClr val="92D050"/>
              </a:solidFill>
            </a:ln>
          </c:spPr>
          <c:marker>
            <c:symbol val="none"/>
          </c:marker>
          <c:cat>
            <c:numRef>
              <c:f>Sheet3!$A$16:$A$246</c:f>
              <c:numCache>
                <c:formatCode>[$-409]mmm\-yy;@</c:formatCode>
                <c:ptCount val="231"/>
                <c:pt idx="0">
                  <c:v>33420</c:v>
                </c:pt>
                <c:pt idx="1">
                  <c:v>33451</c:v>
                </c:pt>
                <c:pt idx="2">
                  <c:v>33482</c:v>
                </c:pt>
                <c:pt idx="3">
                  <c:v>33512</c:v>
                </c:pt>
                <c:pt idx="4">
                  <c:v>33543</c:v>
                </c:pt>
                <c:pt idx="5">
                  <c:v>33573</c:v>
                </c:pt>
                <c:pt idx="6">
                  <c:v>33604</c:v>
                </c:pt>
                <c:pt idx="7">
                  <c:v>33635</c:v>
                </c:pt>
                <c:pt idx="8">
                  <c:v>33664</c:v>
                </c:pt>
                <c:pt idx="9">
                  <c:v>33695</c:v>
                </c:pt>
                <c:pt idx="10">
                  <c:v>33725</c:v>
                </c:pt>
                <c:pt idx="11">
                  <c:v>33756</c:v>
                </c:pt>
                <c:pt idx="12">
                  <c:v>33786</c:v>
                </c:pt>
                <c:pt idx="13">
                  <c:v>33817</c:v>
                </c:pt>
                <c:pt idx="14">
                  <c:v>33848</c:v>
                </c:pt>
                <c:pt idx="15">
                  <c:v>33878</c:v>
                </c:pt>
                <c:pt idx="16">
                  <c:v>33909</c:v>
                </c:pt>
                <c:pt idx="17">
                  <c:v>33939</c:v>
                </c:pt>
                <c:pt idx="18">
                  <c:v>33970</c:v>
                </c:pt>
                <c:pt idx="19">
                  <c:v>34001</c:v>
                </c:pt>
                <c:pt idx="20">
                  <c:v>34029</c:v>
                </c:pt>
                <c:pt idx="21">
                  <c:v>34060</c:v>
                </c:pt>
                <c:pt idx="22">
                  <c:v>34090</c:v>
                </c:pt>
                <c:pt idx="23">
                  <c:v>34121</c:v>
                </c:pt>
                <c:pt idx="24">
                  <c:v>34151</c:v>
                </c:pt>
                <c:pt idx="25">
                  <c:v>34182</c:v>
                </c:pt>
                <c:pt idx="26">
                  <c:v>34213</c:v>
                </c:pt>
                <c:pt idx="27">
                  <c:v>34243</c:v>
                </c:pt>
                <c:pt idx="28">
                  <c:v>34274</c:v>
                </c:pt>
                <c:pt idx="29">
                  <c:v>34304</c:v>
                </c:pt>
                <c:pt idx="30">
                  <c:v>34335</c:v>
                </c:pt>
                <c:pt idx="31">
                  <c:v>34366</c:v>
                </c:pt>
                <c:pt idx="32">
                  <c:v>34394</c:v>
                </c:pt>
                <c:pt idx="33">
                  <c:v>34425</c:v>
                </c:pt>
                <c:pt idx="34">
                  <c:v>34455</c:v>
                </c:pt>
                <c:pt idx="35">
                  <c:v>34486</c:v>
                </c:pt>
                <c:pt idx="36">
                  <c:v>34516</c:v>
                </c:pt>
                <c:pt idx="37">
                  <c:v>34547</c:v>
                </c:pt>
                <c:pt idx="38">
                  <c:v>34578</c:v>
                </c:pt>
                <c:pt idx="39">
                  <c:v>34608</c:v>
                </c:pt>
                <c:pt idx="40">
                  <c:v>34639</c:v>
                </c:pt>
                <c:pt idx="41">
                  <c:v>34669</c:v>
                </c:pt>
                <c:pt idx="42">
                  <c:v>34700</c:v>
                </c:pt>
                <c:pt idx="43">
                  <c:v>34731</c:v>
                </c:pt>
                <c:pt idx="44">
                  <c:v>34759</c:v>
                </c:pt>
                <c:pt idx="45">
                  <c:v>34790</c:v>
                </c:pt>
                <c:pt idx="46">
                  <c:v>34820</c:v>
                </c:pt>
                <c:pt idx="47">
                  <c:v>34851</c:v>
                </c:pt>
                <c:pt idx="48">
                  <c:v>34881</c:v>
                </c:pt>
                <c:pt idx="49">
                  <c:v>34912</c:v>
                </c:pt>
                <c:pt idx="50">
                  <c:v>34943</c:v>
                </c:pt>
                <c:pt idx="51">
                  <c:v>34973</c:v>
                </c:pt>
                <c:pt idx="52">
                  <c:v>35004</c:v>
                </c:pt>
                <c:pt idx="53">
                  <c:v>35034</c:v>
                </c:pt>
                <c:pt idx="54">
                  <c:v>35065</c:v>
                </c:pt>
                <c:pt idx="55">
                  <c:v>35096</c:v>
                </c:pt>
                <c:pt idx="56">
                  <c:v>35125</c:v>
                </c:pt>
                <c:pt idx="57">
                  <c:v>35156</c:v>
                </c:pt>
                <c:pt idx="58">
                  <c:v>35186</c:v>
                </c:pt>
                <c:pt idx="59">
                  <c:v>35217</c:v>
                </c:pt>
                <c:pt idx="60">
                  <c:v>35247</c:v>
                </c:pt>
                <c:pt idx="61">
                  <c:v>35278</c:v>
                </c:pt>
                <c:pt idx="62">
                  <c:v>35309</c:v>
                </c:pt>
                <c:pt idx="63">
                  <c:v>35339</c:v>
                </c:pt>
                <c:pt idx="64">
                  <c:v>35370</c:v>
                </c:pt>
                <c:pt idx="65">
                  <c:v>35400</c:v>
                </c:pt>
                <c:pt idx="66">
                  <c:v>35431</c:v>
                </c:pt>
                <c:pt idx="67">
                  <c:v>35462</c:v>
                </c:pt>
                <c:pt idx="68">
                  <c:v>35490</c:v>
                </c:pt>
                <c:pt idx="69">
                  <c:v>35521</c:v>
                </c:pt>
                <c:pt idx="70">
                  <c:v>35551</c:v>
                </c:pt>
                <c:pt idx="71">
                  <c:v>35582</c:v>
                </c:pt>
                <c:pt idx="72">
                  <c:v>35612</c:v>
                </c:pt>
                <c:pt idx="73">
                  <c:v>35643</c:v>
                </c:pt>
                <c:pt idx="74">
                  <c:v>35674</c:v>
                </c:pt>
                <c:pt idx="75">
                  <c:v>35704</c:v>
                </c:pt>
                <c:pt idx="76">
                  <c:v>35735</c:v>
                </c:pt>
                <c:pt idx="77">
                  <c:v>35765</c:v>
                </c:pt>
                <c:pt idx="78">
                  <c:v>35796</c:v>
                </c:pt>
                <c:pt idx="79">
                  <c:v>35827</c:v>
                </c:pt>
                <c:pt idx="80">
                  <c:v>35855</c:v>
                </c:pt>
                <c:pt idx="81">
                  <c:v>35886</c:v>
                </c:pt>
                <c:pt idx="82">
                  <c:v>35916</c:v>
                </c:pt>
                <c:pt idx="83">
                  <c:v>35947</c:v>
                </c:pt>
                <c:pt idx="84">
                  <c:v>35977</c:v>
                </c:pt>
                <c:pt idx="85">
                  <c:v>36008</c:v>
                </c:pt>
                <c:pt idx="86">
                  <c:v>36039</c:v>
                </c:pt>
                <c:pt idx="87">
                  <c:v>36069</c:v>
                </c:pt>
                <c:pt idx="88">
                  <c:v>36100</c:v>
                </c:pt>
                <c:pt idx="89">
                  <c:v>36130</c:v>
                </c:pt>
                <c:pt idx="90">
                  <c:v>36161</c:v>
                </c:pt>
                <c:pt idx="91">
                  <c:v>36192</c:v>
                </c:pt>
                <c:pt idx="92">
                  <c:v>36220</c:v>
                </c:pt>
                <c:pt idx="93">
                  <c:v>36251</c:v>
                </c:pt>
                <c:pt idx="94">
                  <c:v>36281</c:v>
                </c:pt>
                <c:pt idx="95">
                  <c:v>36312</c:v>
                </c:pt>
                <c:pt idx="96">
                  <c:v>36342</c:v>
                </c:pt>
                <c:pt idx="97">
                  <c:v>36373</c:v>
                </c:pt>
                <c:pt idx="98">
                  <c:v>36404</c:v>
                </c:pt>
                <c:pt idx="99">
                  <c:v>36434</c:v>
                </c:pt>
                <c:pt idx="100">
                  <c:v>36465</c:v>
                </c:pt>
                <c:pt idx="101">
                  <c:v>36495</c:v>
                </c:pt>
                <c:pt idx="102">
                  <c:v>36526</c:v>
                </c:pt>
                <c:pt idx="103">
                  <c:v>36557</c:v>
                </c:pt>
                <c:pt idx="104">
                  <c:v>36586</c:v>
                </c:pt>
                <c:pt idx="105">
                  <c:v>36617</c:v>
                </c:pt>
                <c:pt idx="106">
                  <c:v>36647</c:v>
                </c:pt>
                <c:pt idx="107">
                  <c:v>36678</c:v>
                </c:pt>
                <c:pt idx="108">
                  <c:v>36708</c:v>
                </c:pt>
                <c:pt idx="109">
                  <c:v>36739</c:v>
                </c:pt>
                <c:pt idx="110">
                  <c:v>36770</c:v>
                </c:pt>
                <c:pt idx="111">
                  <c:v>36800</c:v>
                </c:pt>
                <c:pt idx="112">
                  <c:v>36831</c:v>
                </c:pt>
                <c:pt idx="113">
                  <c:v>36861</c:v>
                </c:pt>
                <c:pt idx="114">
                  <c:v>36892</c:v>
                </c:pt>
                <c:pt idx="115">
                  <c:v>36923</c:v>
                </c:pt>
                <c:pt idx="116">
                  <c:v>36951</c:v>
                </c:pt>
                <c:pt idx="117">
                  <c:v>36982</c:v>
                </c:pt>
                <c:pt idx="118">
                  <c:v>37012</c:v>
                </c:pt>
                <c:pt idx="119">
                  <c:v>37043</c:v>
                </c:pt>
                <c:pt idx="120">
                  <c:v>37073</c:v>
                </c:pt>
                <c:pt idx="121">
                  <c:v>37104</c:v>
                </c:pt>
                <c:pt idx="122">
                  <c:v>37135</c:v>
                </c:pt>
                <c:pt idx="123">
                  <c:v>37165</c:v>
                </c:pt>
                <c:pt idx="124">
                  <c:v>37196</c:v>
                </c:pt>
                <c:pt idx="125">
                  <c:v>37226</c:v>
                </c:pt>
                <c:pt idx="126">
                  <c:v>37257</c:v>
                </c:pt>
                <c:pt idx="127">
                  <c:v>37288</c:v>
                </c:pt>
                <c:pt idx="128">
                  <c:v>37316</c:v>
                </c:pt>
                <c:pt idx="129">
                  <c:v>37347</c:v>
                </c:pt>
                <c:pt idx="130">
                  <c:v>37377</c:v>
                </c:pt>
                <c:pt idx="131">
                  <c:v>37408</c:v>
                </c:pt>
                <c:pt idx="132">
                  <c:v>37438</c:v>
                </c:pt>
                <c:pt idx="133">
                  <c:v>37469</c:v>
                </c:pt>
                <c:pt idx="134">
                  <c:v>37500</c:v>
                </c:pt>
                <c:pt idx="135">
                  <c:v>37530</c:v>
                </c:pt>
                <c:pt idx="136">
                  <c:v>37561</c:v>
                </c:pt>
                <c:pt idx="137">
                  <c:v>37591</c:v>
                </c:pt>
                <c:pt idx="138">
                  <c:v>37622</c:v>
                </c:pt>
                <c:pt idx="139">
                  <c:v>37653</c:v>
                </c:pt>
                <c:pt idx="140">
                  <c:v>37681</c:v>
                </c:pt>
                <c:pt idx="141">
                  <c:v>37712</c:v>
                </c:pt>
                <c:pt idx="142">
                  <c:v>37742</c:v>
                </c:pt>
                <c:pt idx="143">
                  <c:v>37773</c:v>
                </c:pt>
                <c:pt idx="144">
                  <c:v>37803</c:v>
                </c:pt>
                <c:pt idx="145">
                  <c:v>37834</c:v>
                </c:pt>
                <c:pt idx="146">
                  <c:v>37865</c:v>
                </c:pt>
                <c:pt idx="147">
                  <c:v>37895</c:v>
                </c:pt>
                <c:pt idx="148">
                  <c:v>37926</c:v>
                </c:pt>
                <c:pt idx="149">
                  <c:v>37956</c:v>
                </c:pt>
                <c:pt idx="150">
                  <c:v>37987</c:v>
                </c:pt>
                <c:pt idx="151">
                  <c:v>38018</c:v>
                </c:pt>
                <c:pt idx="152">
                  <c:v>38047</c:v>
                </c:pt>
                <c:pt idx="153">
                  <c:v>38078</c:v>
                </c:pt>
                <c:pt idx="154">
                  <c:v>38108</c:v>
                </c:pt>
                <c:pt idx="155">
                  <c:v>38139</c:v>
                </c:pt>
                <c:pt idx="156">
                  <c:v>38169</c:v>
                </c:pt>
                <c:pt idx="157">
                  <c:v>38200</c:v>
                </c:pt>
                <c:pt idx="158">
                  <c:v>38231</c:v>
                </c:pt>
                <c:pt idx="159">
                  <c:v>38261</c:v>
                </c:pt>
                <c:pt idx="160">
                  <c:v>38292</c:v>
                </c:pt>
                <c:pt idx="161">
                  <c:v>38322</c:v>
                </c:pt>
                <c:pt idx="162">
                  <c:v>38353</c:v>
                </c:pt>
                <c:pt idx="163">
                  <c:v>38384</c:v>
                </c:pt>
                <c:pt idx="164">
                  <c:v>38412</c:v>
                </c:pt>
                <c:pt idx="165">
                  <c:v>38443</c:v>
                </c:pt>
                <c:pt idx="166">
                  <c:v>38473</c:v>
                </c:pt>
                <c:pt idx="167">
                  <c:v>38504</c:v>
                </c:pt>
                <c:pt idx="168">
                  <c:v>38534</c:v>
                </c:pt>
                <c:pt idx="169">
                  <c:v>38565</c:v>
                </c:pt>
                <c:pt idx="170">
                  <c:v>38596</c:v>
                </c:pt>
                <c:pt idx="171">
                  <c:v>38626</c:v>
                </c:pt>
                <c:pt idx="172">
                  <c:v>38657</c:v>
                </c:pt>
                <c:pt idx="173">
                  <c:v>38687</c:v>
                </c:pt>
                <c:pt idx="174">
                  <c:v>38718</c:v>
                </c:pt>
                <c:pt idx="175">
                  <c:v>38749</c:v>
                </c:pt>
                <c:pt idx="176">
                  <c:v>38777</c:v>
                </c:pt>
                <c:pt idx="177">
                  <c:v>38808</c:v>
                </c:pt>
                <c:pt idx="178">
                  <c:v>38838</c:v>
                </c:pt>
                <c:pt idx="179">
                  <c:v>38869</c:v>
                </c:pt>
                <c:pt idx="180">
                  <c:v>38899</c:v>
                </c:pt>
                <c:pt idx="181">
                  <c:v>38930</c:v>
                </c:pt>
                <c:pt idx="182">
                  <c:v>38961</c:v>
                </c:pt>
                <c:pt idx="183">
                  <c:v>38991</c:v>
                </c:pt>
                <c:pt idx="184">
                  <c:v>39022</c:v>
                </c:pt>
                <c:pt idx="185">
                  <c:v>39052</c:v>
                </c:pt>
                <c:pt idx="186">
                  <c:v>39083</c:v>
                </c:pt>
                <c:pt idx="187">
                  <c:v>39114</c:v>
                </c:pt>
                <c:pt idx="188">
                  <c:v>39142</c:v>
                </c:pt>
                <c:pt idx="189">
                  <c:v>39173</c:v>
                </c:pt>
                <c:pt idx="190">
                  <c:v>39203</c:v>
                </c:pt>
                <c:pt idx="191">
                  <c:v>39234</c:v>
                </c:pt>
                <c:pt idx="192">
                  <c:v>39264</c:v>
                </c:pt>
                <c:pt idx="193">
                  <c:v>39295</c:v>
                </c:pt>
                <c:pt idx="194">
                  <c:v>39326</c:v>
                </c:pt>
                <c:pt idx="195">
                  <c:v>39356</c:v>
                </c:pt>
                <c:pt idx="196">
                  <c:v>39387</c:v>
                </c:pt>
                <c:pt idx="197">
                  <c:v>39417</c:v>
                </c:pt>
                <c:pt idx="198">
                  <c:v>39448</c:v>
                </c:pt>
                <c:pt idx="199">
                  <c:v>39479</c:v>
                </c:pt>
                <c:pt idx="200">
                  <c:v>39508</c:v>
                </c:pt>
                <c:pt idx="201">
                  <c:v>39539</c:v>
                </c:pt>
                <c:pt idx="202">
                  <c:v>39569</c:v>
                </c:pt>
                <c:pt idx="203">
                  <c:v>39600</c:v>
                </c:pt>
                <c:pt idx="204">
                  <c:v>39630</c:v>
                </c:pt>
                <c:pt idx="205">
                  <c:v>39661</c:v>
                </c:pt>
                <c:pt idx="206">
                  <c:v>39692</c:v>
                </c:pt>
                <c:pt idx="207">
                  <c:v>39722</c:v>
                </c:pt>
                <c:pt idx="208">
                  <c:v>39753</c:v>
                </c:pt>
                <c:pt idx="209">
                  <c:v>39783</c:v>
                </c:pt>
                <c:pt idx="210">
                  <c:v>39814</c:v>
                </c:pt>
                <c:pt idx="211">
                  <c:v>39845</c:v>
                </c:pt>
                <c:pt idx="212">
                  <c:v>39873</c:v>
                </c:pt>
                <c:pt idx="213">
                  <c:v>39904</c:v>
                </c:pt>
                <c:pt idx="214">
                  <c:v>39934</c:v>
                </c:pt>
                <c:pt idx="215">
                  <c:v>39965</c:v>
                </c:pt>
                <c:pt idx="216">
                  <c:v>39995</c:v>
                </c:pt>
                <c:pt idx="217">
                  <c:v>40026</c:v>
                </c:pt>
                <c:pt idx="218">
                  <c:v>40057</c:v>
                </c:pt>
                <c:pt idx="219">
                  <c:v>40087</c:v>
                </c:pt>
                <c:pt idx="220">
                  <c:v>40118</c:v>
                </c:pt>
                <c:pt idx="221">
                  <c:v>40148</c:v>
                </c:pt>
                <c:pt idx="222">
                  <c:v>40179</c:v>
                </c:pt>
                <c:pt idx="223">
                  <c:v>40210</c:v>
                </c:pt>
                <c:pt idx="224">
                  <c:v>40238</c:v>
                </c:pt>
                <c:pt idx="225">
                  <c:v>40269</c:v>
                </c:pt>
                <c:pt idx="226">
                  <c:v>40299</c:v>
                </c:pt>
                <c:pt idx="227">
                  <c:v>40330</c:v>
                </c:pt>
                <c:pt idx="228">
                  <c:v>40360</c:v>
                </c:pt>
                <c:pt idx="229">
                  <c:v>40391</c:v>
                </c:pt>
                <c:pt idx="230">
                  <c:v>40422</c:v>
                </c:pt>
              </c:numCache>
            </c:numRef>
          </c:cat>
          <c:val>
            <c:numRef>
              <c:f>Sheet3!$C$16:$C$246</c:f>
              <c:numCache>
                <c:formatCode>0.0</c:formatCode>
                <c:ptCount val="231"/>
                <c:pt idx="0">
                  <c:v>10</c:v>
                </c:pt>
                <c:pt idx="1">
                  <c:v>10</c:v>
                </c:pt>
                <c:pt idx="2">
                  <c:v>10</c:v>
                </c:pt>
                <c:pt idx="3">
                  <c:v>13</c:v>
                </c:pt>
                <c:pt idx="4">
                  <c:v>13</c:v>
                </c:pt>
                <c:pt idx="5">
                  <c:v>13</c:v>
                </c:pt>
                <c:pt idx="6">
                  <c:v>13</c:v>
                </c:pt>
                <c:pt idx="7">
                  <c:v>13</c:v>
                </c:pt>
                <c:pt idx="8">
                  <c:v>13</c:v>
                </c:pt>
                <c:pt idx="9">
                  <c:v>13</c:v>
                </c:pt>
                <c:pt idx="10">
                  <c:v>13</c:v>
                </c:pt>
                <c:pt idx="11">
                  <c:v>14</c:v>
                </c:pt>
                <c:pt idx="12">
                  <c:v>14</c:v>
                </c:pt>
                <c:pt idx="13">
                  <c:v>14</c:v>
                </c:pt>
                <c:pt idx="14">
                  <c:v>14</c:v>
                </c:pt>
                <c:pt idx="15">
                  <c:v>14</c:v>
                </c:pt>
                <c:pt idx="16">
                  <c:v>14</c:v>
                </c:pt>
                <c:pt idx="17">
                  <c:v>15</c:v>
                </c:pt>
                <c:pt idx="18">
                  <c:v>15</c:v>
                </c:pt>
                <c:pt idx="19">
                  <c:v>15</c:v>
                </c:pt>
                <c:pt idx="20">
                  <c:v>15</c:v>
                </c:pt>
                <c:pt idx="21">
                  <c:v>15</c:v>
                </c:pt>
                <c:pt idx="22">
                  <c:v>15</c:v>
                </c:pt>
                <c:pt idx="23">
                  <c:v>15</c:v>
                </c:pt>
                <c:pt idx="24">
                  <c:v>15</c:v>
                </c:pt>
                <c:pt idx="25">
                  <c:v>17</c:v>
                </c:pt>
                <c:pt idx="26">
                  <c:v>17</c:v>
                </c:pt>
                <c:pt idx="27">
                  <c:v>17</c:v>
                </c:pt>
                <c:pt idx="28">
                  <c:v>17</c:v>
                </c:pt>
                <c:pt idx="29">
                  <c:v>17</c:v>
                </c:pt>
                <c:pt idx="30">
                  <c:v>17</c:v>
                </c:pt>
                <c:pt idx="31">
                  <c:v>17</c:v>
                </c:pt>
                <c:pt idx="32">
                  <c:v>15</c:v>
                </c:pt>
                <c:pt idx="33">
                  <c:v>15</c:v>
                </c:pt>
                <c:pt idx="34">
                  <c:v>15</c:v>
                </c:pt>
                <c:pt idx="35">
                  <c:v>15</c:v>
                </c:pt>
                <c:pt idx="36">
                  <c:v>15</c:v>
                </c:pt>
                <c:pt idx="37">
                  <c:v>15</c:v>
                </c:pt>
                <c:pt idx="38">
                  <c:v>15</c:v>
                </c:pt>
                <c:pt idx="39">
                  <c:v>15</c:v>
                </c:pt>
                <c:pt idx="40">
                  <c:v>15</c:v>
                </c:pt>
                <c:pt idx="41">
                  <c:v>15</c:v>
                </c:pt>
                <c:pt idx="42">
                  <c:v>15</c:v>
                </c:pt>
                <c:pt idx="43">
                  <c:v>15</c:v>
                </c:pt>
                <c:pt idx="44">
                  <c:v>15</c:v>
                </c:pt>
                <c:pt idx="45">
                  <c:v>15</c:v>
                </c:pt>
                <c:pt idx="46">
                  <c:v>15</c:v>
                </c:pt>
                <c:pt idx="47">
                  <c:v>15</c:v>
                </c:pt>
                <c:pt idx="48">
                  <c:v>15</c:v>
                </c:pt>
                <c:pt idx="49">
                  <c:v>15</c:v>
                </c:pt>
                <c:pt idx="50">
                  <c:v>15</c:v>
                </c:pt>
                <c:pt idx="51">
                  <c:v>16.5</c:v>
                </c:pt>
                <c:pt idx="52">
                  <c:v>16.5</c:v>
                </c:pt>
                <c:pt idx="53">
                  <c:v>17</c:v>
                </c:pt>
                <c:pt idx="54">
                  <c:v>17</c:v>
                </c:pt>
                <c:pt idx="55">
                  <c:v>17</c:v>
                </c:pt>
                <c:pt idx="56">
                  <c:v>17</c:v>
                </c:pt>
                <c:pt idx="57">
                  <c:v>17</c:v>
                </c:pt>
                <c:pt idx="58">
                  <c:v>17</c:v>
                </c:pt>
                <c:pt idx="59">
                  <c:v>17</c:v>
                </c:pt>
                <c:pt idx="60">
                  <c:v>17</c:v>
                </c:pt>
                <c:pt idx="61">
                  <c:v>17</c:v>
                </c:pt>
                <c:pt idx="62">
                  <c:v>17</c:v>
                </c:pt>
                <c:pt idx="63">
                  <c:v>17</c:v>
                </c:pt>
                <c:pt idx="64">
                  <c:v>20</c:v>
                </c:pt>
                <c:pt idx="65">
                  <c:v>20</c:v>
                </c:pt>
                <c:pt idx="66">
                  <c:v>20</c:v>
                </c:pt>
                <c:pt idx="67">
                  <c:v>20</c:v>
                </c:pt>
                <c:pt idx="68">
                  <c:v>20</c:v>
                </c:pt>
                <c:pt idx="69">
                  <c:v>20</c:v>
                </c:pt>
                <c:pt idx="70">
                  <c:v>20</c:v>
                </c:pt>
                <c:pt idx="71">
                  <c:v>19</c:v>
                </c:pt>
                <c:pt idx="72">
                  <c:v>18.5</c:v>
                </c:pt>
                <c:pt idx="73">
                  <c:v>18.5</c:v>
                </c:pt>
                <c:pt idx="74">
                  <c:v>18.5</c:v>
                </c:pt>
                <c:pt idx="75">
                  <c:v>18</c:v>
                </c:pt>
                <c:pt idx="76">
                  <c:v>18</c:v>
                </c:pt>
                <c:pt idx="77">
                  <c:v>18</c:v>
                </c:pt>
                <c:pt idx="78">
                  <c:v>18</c:v>
                </c:pt>
                <c:pt idx="79">
                  <c:v>18</c:v>
                </c:pt>
                <c:pt idx="80">
                  <c:v>18</c:v>
                </c:pt>
                <c:pt idx="81">
                  <c:v>18</c:v>
                </c:pt>
                <c:pt idx="82">
                  <c:v>18</c:v>
                </c:pt>
                <c:pt idx="83">
                  <c:v>18</c:v>
                </c:pt>
                <c:pt idx="84">
                  <c:v>16.5</c:v>
                </c:pt>
                <c:pt idx="85">
                  <c:v>16.5</c:v>
                </c:pt>
                <c:pt idx="86">
                  <c:v>16.5</c:v>
                </c:pt>
                <c:pt idx="87">
                  <c:v>16.5</c:v>
                </c:pt>
                <c:pt idx="88">
                  <c:v>16.5</c:v>
                </c:pt>
                <c:pt idx="89">
                  <c:v>16.5</c:v>
                </c:pt>
                <c:pt idx="90">
                  <c:v>16.5</c:v>
                </c:pt>
                <c:pt idx="91">
                  <c:v>16.5</c:v>
                </c:pt>
                <c:pt idx="92">
                  <c:v>15.5</c:v>
                </c:pt>
                <c:pt idx="93">
                  <c:v>14</c:v>
                </c:pt>
                <c:pt idx="94">
                  <c:v>13</c:v>
                </c:pt>
                <c:pt idx="95">
                  <c:v>13</c:v>
                </c:pt>
                <c:pt idx="96">
                  <c:v>13</c:v>
                </c:pt>
                <c:pt idx="97">
                  <c:v>13</c:v>
                </c:pt>
                <c:pt idx="98">
                  <c:v>13</c:v>
                </c:pt>
                <c:pt idx="99">
                  <c:v>13</c:v>
                </c:pt>
                <c:pt idx="100">
                  <c:v>13</c:v>
                </c:pt>
                <c:pt idx="101">
                  <c:v>13</c:v>
                </c:pt>
                <c:pt idx="102">
                  <c:v>12</c:v>
                </c:pt>
                <c:pt idx="103">
                  <c:v>12</c:v>
                </c:pt>
                <c:pt idx="104">
                  <c:v>12</c:v>
                </c:pt>
                <c:pt idx="105">
                  <c:v>12</c:v>
                </c:pt>
                <c:pt idx="106">
                  <c:v>12</c:v>
                </c:pt>
                <c:pt idx="107">
                  <c:v>12</c:v>
                </c:pt>
                <c:pt idx="108">
                  <c:v>12</c:v>
                </c:pt>
                <c:pt idx="109">
                  <c:v>12</c:v>
                </c:pt>
                <c:pt idx="110">
                  <c:v>12</c:v>
                </c:pt>
                <c:pt idx="111">
                  <c:v>13</c:v>
                </c:pt>
                <c:pt idx="112">
                  <c:v>13</c:v>
                </c:pt>
                <c:pt idx="113">
                  <c:v>13</c:v>
                </c:pt>
                <c:pt idx="114">
                  <c:v>13</c:v>
                </c:pt>
                <c:pt idx="115">
                  <c:v>13</c:v>
                </c:pt>
                <c:pt idx="116">
                  <c:v>13</c:v>
                </c:pt>
                <c:pt idx="117">
                  <c:v>13</c:v>
                </c:pt>
                <c:pt idx="118">
                  <c:v>13</c:v>
                </c:pt>
                <c:pt idx="119">
                  <c:v>14</c:v>
                </c:pt>
                <c:pt idx="120">
                  <c:v>13</c:v>
                </c:pt>
                <c:pt idx="121">
                  <c:v>12</c:v>
                </c:pt>
                <c:pt idx="122">
                  <c:v>12</c:v>
                </c:pt>
                <c:pt idx="123">
                  <c:v>10</c:v>
                </c:pt>
                <c:pt idx="124">
                  <c:v>10</c:v>
                </c:pt>
                <c:pt idx="125">
                  <c:v>10</c:v>
                </c:pt>
                <c:pt idx="126">
                  <c:v>9</c:v>
                </c:pt>
                <c:pt idx="127">
                  <c:v>9</c:v>
                </c:pt>
                <c:pt idx="128">
                  <c:v>9</c:v>
                </c:pt>
                <c:pt idx="129">
                  <c:v>9</c:v>
                </c:pt>
                <c:pt idx="130">
                  <c:v>9</c:v>
                </c:pt>
                <c:pt idx="131">
                  <c:v>9</c:v>
                </c:pt>
                <c:pt idx="132">
                  <c:v>9</c:v>
                </c:pt>
                <c:pt idx="133">
                  <c:v>9</c:v>
                </c:pt>
                <c:pt idx="134">
                  <c:v>9</c:v>
                </c:pt>
                <c:pt idx="135">
                  <c:v>9</c:v>
                </c:pt>
                <c:pt idx="136">
                  <c:v>7.5</c:v>
                </c:pt>
                <c:pt idx="137">
                  <c:v>7.5</c:v>
                </c:pt>
                <c:pt idx="138">
                  <c:v>7.5</c:v>
                </c:pt>
                <c:pt idx="139">
                  <c:v>7.5</c:v>
                </c:pt>
                <c:pt idx="140">
                  <c:v>7.5</c:v>
                </c:pt>
                <c:pt idx="141">
                  <c:v>7.5</c:v>
                </c:pt>
                <c:pt idx="142">
                  <c:v>7.5</c:v>
                </c:pt>
                <c:pt idx="143">
                  <c:v>7.5</c:v>
                </c:pt>
                <c:pt idx="144">
                  <c:v>7.5</c:v>
                </c:pt>
                <c:pt idx="145">
                  <c:v>7.5</c:v>
                </c:pt>
                <c:pt idx="146">
                  <c:v>7.5</c:v>
                </c:pt>
                <c:pt idx="147">
                  <c:v>7.5</c:v>
                </c:pt>
                <c:pt idx="148">
                  <c:v>7.5</c:v>
                </c:pt>
                <c:pt idx="149">
                  <c:v>7.5</c:v>
                </c:pt>
                <c:pt idx="150">
                  <c:v>7.5</c:v>
                </c:pt>
                <c:pt idx="151">
                  <c:v>7.5</c:v>
                </c:pt>
                <c:pt idx="152">
                  <c:v>7.5</c:v>
                </c:pt>
                <c:pt idx="153">
                  <c:v>7.5</c:v>
                </c:pt>
                <c:pt idx="154">
                  <c:v>7.5</c:v>
                </c:pt>
                <c:pt idx="155">
                  <c:v>7.5</c:v>
                </c:pt>
                <c:pt idx="156">
                  <c:v>7.5</c:v>
                </c:pt>
                <c:pt idx="157">
                  <c:v>7.5</c:v>
                </c:pt>
                <c:pt idx="158">
                  <c:v>7.5</c:v>
                </c:pt>
                <c:pt idx="159">
                  <c:v>7.5</c:v>
                </c:pt>
                <c:pt idx="160">
                  <c:v>7.5</c:v>
                </c:pt>
                <c:pt idx="161">
                  <c:v>7.5</c:v>
                </c:pt>
                <c:pt idx="162">
                  <c:v>7.5</c:v>
                </c:pt>
                <c:pt idx="163">
                  <c:v>7.5</c:v>
                </c:pt>
                <c:pt idx="164">
                  <c:v>7.5</c:v>
                </c:pt>
                <c:pt idx="165">
                  <c:v>9</c:v>
                </c:pt>
                <c:pt idx="166">
                  <c:v>9</c:v>
                </c:pt>
                <c:pt idx="167">
                  <c:v>9</c:v>
                </c:pt>
                <c:pt idx="168">
                  <c:v>9</c:v>
                </c:pt>
                <c:pt idx="169">
                  <c:v>9</c:v>
                </c:pt>
                <c:pt idx="170">
                  <c:v>9</c:v>
                </c:pt>
                <c:pt idx="171">
                  <c:v>9</c:v>
                </c:pt>
                <c:pt idx="172">
                  <c:v>9</c:v>
                </c:pt>
                <c:pt idx="173">
                  <c:v>9</c:v>
                </c:pt>
                <c:pt idx="174">
                  <c:v>9</c:v>
                </c:pt>
                <c:pt idx="175">
                  <c:v>9</c:v>
                </c:pt>
                <c:pt idx="176">
                  <c:v>9</c:v>
                </c:pt>
                <c:pt idx="177">
                  <c:v>9</c:v>
                </c:pt>
                <c:pt idx="178">
                  <c:v>9</c:v>
                </c:pt>
                <c:pt idx="179">
                  <c:v>9</c:v>
                </c:pt>
                <c:pt idx="180">
                  <c:v>9.5</c:v>
                </c:pt>
                <c:pt idx="181">
                  <c:v>9.5</c:v>
                </c:pt>
                <c:pt idx="182">
                  <c:v>9.5</c:v>
                </c:pt>
                <c:pt idx="183">
                  <c:v>9.5</c:v>
                </c:pt>
                <c:pt idx="184">
                  <c:v>9.5</c:v>
                </c:pt>
                <c:pt idx="185">
                  <c:v>9.5</c:v>
                </c:pt>
                <c:pt idx="186">
                  <c:v>9.5</c:v>
                </c:pt>
                <c:pt idx="187">
                  <c:v>9.5</c:v>
                </c:pt>
                <c:pt idx="188">
                  <c:v>9.5</c:v>
                </c:pt>
                <c:pt idx="189">
                  <c:v>9.5</c:v>
                </c:pt>
                <c:pt idx="190">
                  <c:v>9.5</c:v>
                </c:pt>
                <c:pt idx="191">
                  <c:v>9.5</c:v>
                </c:pt>
                <c:pt idx="192">
                  <c:v>9.5</c:v>
                </c:pt>
                <c:pt idx="193">
                  <c:v>10</c:v>
                </c:pt>
                <c:pt idx="194">
                  <c:v>10</c:v>
                </c:pt>
                <c:pt idx="195">
                  <c:v>10</c:v>
                </c:pt>
                <c:pt idx="196">
                  <c:v>10</c:v>
                </c:pt>
                <c:pt idx="197">
                  <c:v>10</c:v>
                </c:pt>
                <c:pt idx="198">
                  <c:v>10</c:v>
                </c:pt>
                <c:pt idx="199">
                  <c:v>10.5</c:v>
                </c:pt>
                <c:pt idx="200">
                  <c:v>10.5</c:v>
                </c:pt>
                <c:pt idx="201">
                  <c:v>10.5</c:v>
                </c:pt>
                <c:pt idx="202">
                  <c:v>12</c:v>
                </c:pt>
                <c:pt idx="203">
                  <c:v>12</c:v>
                </c:pt>
                <c:pt idx="204">
                  <c:v>13</c:v>
                </c:pt>
                <c:pt idx="205">
                  <c:v>13</c:v>
                </c:pt>
                <c:pt idx="206">
                  <c:v>13</c:v>
                </c:pt>
                <c:pt idx="207">
                  <c:v>13</c:v>
                </c:pt>
                <c:pt idx="208">
                  <c:v>15</c:v>
                </c:pt>
                <c:pt idx="209">
                  <c:v>15</c:v>
                </c:pt>
                <c:pt idx="210">
                  <c:v>15</c:v>
                </c:pt>
                <c:pt idx="211">
                  <c:v>15</c:v>
                </c:pt>
                <c:pt idx="212">
                  <c:v>15</c:v>
                </c:pt>
                <c:pt idx="213">
                  <c:v>14</c:v>
                </c:pt>
                <c:pt idx="214">
                  <c:v>14</c:v>
                </c:pt>
                <c:pt idx="215">
                  <c:v>14</c:v>
                </c:pt>
                <c:pt idx="216">
                  <c:v>14</c:v>
                </c:pt>
                <c:pt idx="217">
                  <c:v>13</c:v>
                </c:pt>
                <c:pt idx="218">
                  <c:v>13</c:v>
                </c:pt>
                <c:pt idx="219">
                  <c:v>13</c:v>
                </c:pt>
                <c:pt idx="220">
                  <c:v>13</c:v>
                </c:pt>
                <c:pt idx="221">
                  <c:v>13</c:v>
                </c:pt>
                <c:pt idx="222">
                  <c:v>12.5</c:v>
                </c:pt>
                <c:pt idx="223">
                  <c:v>12.5</c:v>
                </c:pt>
                <c:pt idx="224">
                  <c:v>12.5</c:v>
                </c:pt>
                <c:pt idx="225">
                  <c:v>12.5</c:v>
                </c:pt>
                <c:pt idx="226">
                  <c:v>12.5</c:v>
                </c:pt>
                <c:pt idx="227">
                  <c:v>12.5</c:v>
                </c:pt>
                <c:pt idx="228">
                  <c:v>12.5</c:v>
                </c:pt>
                <c:pt idx="229">
                  <c:v>13</c:v>
                </c:pt>
                <c:pt idx="230">
                  <c:v>13.5</c:v>
                </c:pt>
              </c:numCache>
            </c:numRef>
          </c:val>
        </c:ser>
        <c:dLbls/>
        <c:marker val="1"/>
        <c:axId val="78795520"/>
        <c:axId val="78797056"/>
      </c:lineChart>
      <c:dateAx>
        <c:axId val="78795520"/>
        <c:scaling>
          <c:orientation val="minMax"/>
        </c:scaling>
        <c:axPos val="b"/>
        <c:numFmt formatCode="[$-409]mmm\-yy;@" sourceLinked="1"/>
        <c:tickLblPos val="nextTo"/>
        <c:txPr>
          <a:bodyPr/>
          <a:lstStyle/>
          <a:p>
            <a:pPr>
              <a:defRPr lang="en-US"/>
            </a:pPr>
            <a:endParaRPr lang="en-US"/>
          </a:p>
        </c:txPr>
        <c:crossAx val="78797056"/>
        <c:crosses val="autoZero"/>
        <c:auto val="1"/>
        <c:lblOffset val="100"/>
        <c:baseTimeUnit val="months"/>
        <c:majorUnit val="10"/>
        <c:majorTimeUnit val="months"/>
        <c:minorUnit val="4"/>
        <c:minorTimeUnit val="months"/>
      </c:dateAx>
      <c:valAx>
        <c:axId val="78797056"/>
        <c:scaling>
          <c:orientation val="minMax"/>
        </c:scaling>
        <c:axPos val="l"/>
        <c:numFmt formatCode="0.0" sourceLinked="1"/>
        <c:tickLblPos val="nextTo"/>
        <c:txPr>
          <a:bodyPr/>
          <a:lstStyle/>
          <a:p>
            <a:pPr>
              <a:defRPr lang="en-US"/>
            </a:pPr>
            <a:endParaRPr lang="en-US"/>
          </a:p>
        </c:txPr>
        <c:crossAx val="78795520"/>
        <c:crosses val="autoZero"/>
        <c:crossBetween val="between"/>
      </c:valAx>
    </c:plotArea>
    <c:legend>
      <c:legendPos val="r"/>
      <c:layout>
        <c:manualLayout>
          <c:xMode val="edge"/>
          <c:yMode val="edge"/>
          <c:x val="9.3971212782075708E-2"/>
          <c:y val="4.1282808398949856E-2"/>
          <c:w val="0.19970814872630985"/>
          <c:h val="0.15817512394284047"/>
        </c:manualLayout>
      </c:layout>
      <c:txPr>
        <a:bodyPr/>
        <a:lstStyle/>
        <a:p>
          <a:pPr>
            <a:defRPr lang="en-US"/>
          </a:pPr>
          <a:endParaRPr lang="en-US"/>
        </a:p>
      </c:txPr>
    </c:legend>
    <c:plotVisOnly val="1"/>
    <c:dispBlanksAs val="zero"/>
  </c:chart>
  <c:txPr>
    <a:bodyPr/>
    <a:lstStyle/>
    <a:p>
      <a:pPr>
        <a:defRPr sz="1400"/>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3AF62-DC1A-4D4B-91D8-D5CF6D625A1F}" type="doc">
      <dgm:prSet loTypeId="urn:microsoft.com/office/officeart/2005/8/layout/orgChart1" loCatId="hierarchy" qsTypeId="urn:microsoft.com/office/officeart/2005/8/quickstyle/simple1" qsCatId="simple" csTypeId="urn:microsoft.com/office/officeart/2005/8/colors/accent1_2" csCatId="accent1"/>
      <dgm:spPr/>
    </dgm:pt>
    <dgm:pt modelId="{6629524F-C00D-4D7A-917F-46D74AD7301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Total of fiscal policy</a:t>
          </a:r>
        </a:p>
      </dgm:t>
    </dgm:pt>
    <dgm:pt modelId="{710A7E4C-7100-4F2B-B620-0E79AA09D25B}" type="parTrans" cxnId="{A85C9C6F-2B6A-4BCE-BFF9-C047E63E8F5B}">
      <dgm:prSet/>
      <dgm:spPr/>
      <dgm:t>
        <a:bodyPr/>
        <a:lstStyle/>
        <a:p>
          <a:endParaRPr lang="en-US"/>
        </a:p>
      </dgm:t>
    </dgm:pt>
    <dgm:pt modelId="{DCA59F8B-2BD4-4AFF-9637-285A6B1194D5}" type="sibTrans" cxnId="{A85C9C6F-2B6A-4BCE-BFF9-C047E63E8F5B}">
      <dgm:prSet/>
      <dgm:spPr/>
      <dgm:t>
        <a:bodyPr/>
        <a:lstStyle/>
        <a:p>
          <a:endParaRPr lang="en-US"/>
        </a:p>
      </dgm:t>
    </dgm:pt>
    <dgm:pt modelId="{323028E2-7F14-4B25-86A6-DB7A169828F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Government Taxes</a:t>
          </a:r>
        </a:p>
      </dgm:t>
    </dgm:pt>
    <dgm:pt modelId="{4745773E-CE1B-477D-AF83-D2CBBFF3C7C3}" type="parTrans" cxnId="{C500BE5C-78B4-4C00-BE03-0BB31ACFFDF4}">
      <dgm:prSet/>
      <dgm:spPr/>
      <dgm:t>
        <a:bodyPr/>
        <a:lstStyle/>
        <a:p>
          <a:endParaRPr lang="en-US"/>
        </a:p>
      </dgm:t>
    </dgm:pt>
    <dgm:pt modelId="{9AEACE3A-EB79-404E-96FA-F93D7DD8C9FC}" type="sibTrans" cxnId="{C500BE5C-78B4-4C00-BE03-0BB31ACFFDF4}">
      <dgm:prSet/>
      <dgm:spPr/>
      <dgm:t>
        <a:bodyPr/>
        <a:lstStyle/>
        <a:p>
          <a:endParaRPr lang="en-US"/>
        </a:p>
      </dgm:t>
    </dgm:pt>
    <dgm:pt modelId="{24457DEF-2AAD-4B75-8819-EC34A24E309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Tax Revenue</a:t>
          </a:r>
        </a:p>
      </dgm:t>
    </dgm:pt>
    <dgm:pt modelId="{CBF68F4C-9BA5-4DEF-90F9-C9B2EE31D436}" type="parTrans" cxnId="{D927B0DC-F604-4CE9-BBBA-844D2980CF07}">
      <dgm:prSet/>
      <dgm:spPr/>
      <dgm:t>
        <a:bodyPr/>
        <a:lstStyle/>
        <a:p>
          <a:endParaRPr lang="en-US"/>
        </a:p>
      </dgm:t>
    </dgm:pt>
    <dgm:pt modelId="{03FE3918-0401-4716-9115-7E3338968CE5}" type="sibTrans" cxnId="{D927B0DC-F604-4CE9-BBBA-844D2980CF07}">
      <dgm:prSet/>
      <dgm:spPr/>
      <dgm:t>
        <a:bodyPr/>
        <a:lstStyle/>
        <a:p>
          <a:endParaRPr lang="en-US"/>
        </a:p>
      </dgm:t>
    </dgm:pt>
    <dgm:pt modelId="{375C7127-9C02-45C6-8203-5CC53EBDA7C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Direct Taxes</a:t>
          </a:r>
        </a:p>
      </dgm:t>
    </dgm:pt>
    <dgm:pt modelId="{92E5CCAD-6B45-4A20-972A-14238C83AA11}" type="parTrans" cxnId="{3DB92CE5-AC88-49D6-B630-C890B7A0B74C}">
      <dgm:prSet/>
      <dgm:spPr/>
      <dgm:t>
        <a:bodyPr/>
        <a:lstStyle/>
        <a:p>
          <a:endParaRPr lang="en-US"/>
        </a:p>
      </dgm:t>
    </dgm:pt>
    <dgm:pt modelId="{49CC197B-C3C3-4327-B33D-B7511513243F}" type="sibTrans" cxnId="{3DB92CE5-AC88-49D6-B630-C890B7A0B74C}">
      <dgm:prSet/>
      <dgm:spPr/>
      <dgm:t>
        <a:bodyPr/>
        <a:lstStyle/>
        <a:p>
          <a:endParaRPr lang="en-US"/>
        </a:p>
      </dgm:t>
    </dgm:pt>
    <dgm:pt modelId="{4218CD4D-8E01-4761-B0CE-ABD685D8E4D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Income and corporate taxes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Wealth tax, property tax</a:t>
          </a:r>
        </a:p>
      </dgm:t>
    </dgm:pt>
    <dgm:pt modelId="{65762131-E894-4A56-A84A-681A2B8E59E7}" type="parTrans" cxnId="{EAC163EC-3CD0-4D16-A4FE-36CC0D8F7478}">
      <dgm:prSet/>
      <dgm:spPr/>
      <dgm:t>
        <a:bodyPr/>
        <a:lstStyle/>
        <a:p>
          <a:endParaRPr lang="en-US"/>
        </a:p>
      </dgm:t>
    </dgm:pt>
    <dgm:pt modelId="{AEB6B264-74B4-47B0-B359-B72CAF830B12}" type="sibTrans" cxnId="{EAC163EC-3CD0-4D16-A4FE-36CC0D8F7478}">
      <dgm:prSet/>
      <dgm:spPr/>
      <dgm:t>
        <a:bodyPr/>
        <a:lstStyle/>
        <a:p>
          <a:endParaRPr lang="en-US"/>
        </a:p>
      </dgm:t>
    </dgm:pt>
    <dgm:pt modelId="{75A558D5-C38E-4524-8EB8-2F5F6A1F8BB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Indirect Taxes </a:t>
          </a:r>
        </a:p>
      </dgm:t>
    </dgm:pt>
    <dgm:pt modelId="{05E3699E-9C02-44E7-A98A-ED4DCFDB14D5}" type="parTrans" cxnId="{E81B4D1F-B053-44C5-A735-95169E86E44B}">
      <dgm:prSet/>
      <dgm:spPr/>
      <dgm:t>
        <a:bodyPr/>
        <a:lstStyle/>
        <a:p>
          <a:endParaRPr lang="en-US"/>
        </a:p>
      </dgm:t>
    </dgm:pt>
    <dgm:pt modelId="{C59CDAD4-7D9D-4533-A9B2-4E595D7A3CE0}" type="sibTrans" cxnId="{E81B4D1F-B053-44C5-A735-95169E86E44B}">
      <dgm:prSet/>
      <dgm:spPr/>
      <dgm:t>
        <a:bodyPr/>
        <a:lstStyle/>
        <a:p>
          <a:endParaRPr lang="en-US"/>
        </a:p>
      </dgm:t>
    </dgm:pt>
    <dgm:pt modelId="{BFE551FA-0492-4AEF-861D-C2091F24452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Excise Duty, sales Tax, Taxes 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international trade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,Surcharges</a:t>
          </a:r>
        </a:p>
      </dgm:t>
    </dgm:pt>
    <dgm:pt modelId="{94D74DF3-0462-4B97-AE5E-2CE0560AFEE6}" type="parTrans" cxnId="{D2E4F334-88FB-4EB1-B556-50F6B643BCC9}">
      <dgm:prSet/>
      <dgm:spPr/>
      <dgm:t>
        <a:bodyPr/>
        <a:lstStyle/>
        <a:p>
          <a:endParaRPr lang="en-US"/>
        </a:p>
      </dgm:t>
    </dgm:pt>
    <dgm:pt modelId="{FB555FDF-BBA3-4517-9E45-42B0C9FFC6CC}" type="sibTrans" cxnId="{D2E4F334-88FB-4EB1-B556-50F6B643BCC9}">
      <dgm:prSet/>
      <dgm:spPr/>
      <dgm:t>
        <a:bodyPr/>
        <a:lstStyle/>
        <a:p>
          <a:endParaRPr lang="en-US"/>
        </a:p>
      </dgm:t>
    </dgm:pt>
    <dgm:pt modelId="{9CE66784-C89F-41EA-A06E-37EADCCB464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Non-Tax Revenue</a:t>
          </a:r>
        </a:p>
      </dgm:t>
    </dgm:pt>
    <dgm:pt modelId="{3A005E80-7728-4D64-AD58-34C30CFE9F4B}" type="parTrans" cxnId="{1D2C24C8-1E99-4659-B52E-8A611A5E4E47}">
      <dgm:prSet/>
      <dgm:spPr/>
      <dgm:t>
        <a:bodyPr/>
        <a:lstStyle/>
        <a:p>
          <a:endParaRPr lang="en-US"/>
        </a:p>
      </dgm:t>
    </dgm:pt>
    <dgm:pt modelId="{E920F50A-D3D5-4A5D-9875-4CC3FDB987B0}" type="sibTrans" cxnId="{1D2C24C8-1E99-4659-B52E-8A611A5E4E47}">
      <dgm:prSet/>
      <dgm:spPr/>
      <dgm:t>
        <a:bodyPr/>
        <a:lstStyle/>
        <a:p>
          <a:endParaRPr lang="en-US"/>
        </a:p>
      </dgm:t>
    </dgm:pt>
    <dgm:pt modelId="{515E0B11-94C4-423E-95EA-D1C7EEAA507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Interest and dividends trading profits.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come from prost offices, receipts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from civil admin others</a:t>
          </a:r>
        </a:p>
      </dgm:t>
    </dgm:pt>
    <dgm:pt modelId="{0E0F07E0-E1D6-4C9A-8626-BCAE93060E58}" type="parTrans" cxnId="{B3E6FB48-AC38-4526-B87D-E7BA2F9E3DE1}">
      <dgm:prSet/>
      <dgm:spPr/>
      <dgm:t>
        <a:bodyPr/>
        <a:lstStyle/>
        <a:p>
          <a:endParaRPr lang="en-US"/>
        </a:p>
      </dgm:t>
    </dgm:pt>
    <dgm:pt modelId="{BFF26ADD-67C7-4777-94A8-048C899FAF5B}" type="sibTrans" cxnId="{B3E6FB48-AC38-4526-B87D-E7BA2F9E3DE1}">
      <dgm:prSet/>
      <dgm:spPr/>
      <dgm:t>
        <a:bodyPr/>
        <a:lstStyle/>
        <a:p>
          <a:endParaRPr lang="en-US"/>
        </a:p>
      </dgm:t>
    </dgm:pt>
    <dgm:pt modelId="{7E825D5F-1042-421F-8AA2-08A520202EE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Government Expenditure</a:t>
          </a:r>
        </a:p>
      </dgm:t>
    </dgm:pt>
    <dgm:pt modelId="{0F5FE88F-4D92-4EE1-8535-7A2A0361D83C}" type="parTrans" cxnId="{C292EDF7-26D6-4548-B3A6-56937B1DA67D}">
      <dgm:prSet/>
      <dgm:spPr/>
      <dgm:t>
        <a:bodyPr/>
        <a:lstStyle/>
        <a:p>
          <a:endParaRPr lang="en-US"/>
        </a:p>
      </dgm:t>
    </dgm:pt>
    <dgm:pt modelId="{CBBE3FE8-7463-4EC5-AC1B-56923F1CB2FD}" type="sibTrans" cxnId="{C292EDF7-26D6-4548-B3A6-56937B1DA67D}">
      <dgm:prSet/>
      <dgm:spPr/>
      <dgm:t>
        <a:bodyPr/>
        <a:lstStyle/>
        <a:p>
          <a:endParaRPr lang="en-US"/>
        </a:p>
      </dgm:t>
    </dgm:pt>
    <dgm:pt modelId="{5A1DFA8E-132D-4602-9604-1BD5643255F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Current Expenditure</a:t>
          </a:r>
        </a:p>
      </dgm:t>
    </dgm:pt>
    <dgm:pt modelId="{5177CB90-BD7A-404E-99B4-5F1B9913B126}" type="parTrans" cxnId="{5F986266-EA70-49AD-8352-D4829D14FC00}">
      <dgm:prSet/>
      <dgm:spPr/>
      <dgm:t>
        <a:bodyPr/>
        <a:lstStyle/>
        <a:p>
          <a:endParaRPr lang="en-US"/>
        </a:p>
      </dgm:t>
    </dgm:pt>
    <dgm:pt modelId="{C1ECB6C5-5AB2-488C-A070-20BE7AF9A4E3}" type="sibTrans" cxnId="{5F986266-EA70-49AD-8352-D4829D14FC00}">
      <dgm:prSet/>
      <dgm:spPr/>
      <dgm:t>
        <a:bodyPr/>
        <a:lstStyle/>
        <a:p>
          <a:endParaRPr lang="en-US"/>
        </a:p>
      </dgm:t>
    </dgm:pt>
    <dgm:pt modelId="{6ED053C7-54FA-4D21-9BBF-CD58037CC2B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Defense ,debt servicing, </a:t>
          </a:r>
          <a:r>
            <a:rPr kumimoji="0" lang="en-US" b="0" i="0" u="none" strike="noStrike" cap="none" normalizeH="0" baseline="0" dirty="0" err="1" smtClean="0">
              <a:ln>
                <a:noFill/>
              </a:ln>
              <a:solidFill>
                <a:schemeClr val="bg1"/>
              </a:solidFill>
              <a:effectLst/>
              <a:latin typeface="Arial" charset="0"/>
              <a:cs typeface="Arial" charset="0"/>
            </a:rPr>
            <a:t>Govt</a:t>
          </a:r>
          <a:r>
            <a:rPr kumimoji="0" lang="en-US" b="0" i="0" u="none" strike="noStrike" cap="none" normalizeH="0" baseline="0" dirty="0" smtClean="0">
              <a:ln>
                <a:noFill/>
              </a:ln>
              <a:solidFill>
                <a:schemeClr val="bg1"/>
              </a:solidFill>
              <a:effectLst/>
              <a:latin typeface="Arial" charset="0"/>
              <a:cs typeface="Arial" charset="0"/>
            </a:rPr>
            <a:t> subsidies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general admin, economic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community services</a:t>
          </a:r>
        </a:p>
      </dgm:t>
    </dgm:pt>
    <dgm:pt modelId="{CC9E1441-E4A1-4441-9E8F-AD9914C65C96}" type="parTrans" cxnId="{E937F257-F9BF-46E7-B77B-B4E1B36EAD42}">
      <dgm:prSet/>
      <dgm:spPr/>
      <dgm:t>
        <a:bodyPr/>
        <a:lstStyle/>
        <a:p>
          <a:endParaRPr lang="en-US"/>
        </a:p>
      </dgm:t>
    </dgm:pt>
    <dgm:pt modelId="{2421FA47-8B15-4F7E-A890-B9BAE3524F73}" type="sibTrans" cxnId="{E937F257-F9BF-46E7-B77B-B4E1B36EAD42}">
      <dgm:prSet/>
      <dgm:spPr/>
      <dgm:t>
        <a:bodyPr/>
        <a:lstStyle/>
        <a:p>
          <a:endParaRPr lang="en-US"/>
        </a:p>
      </dgm:t>
    </dgm:pt>
    <dgm:pt modelId="{DBB1AD79-24F3-4378-9372-7240179F93E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Development (or Capital) Expenditure</a:t>
          </a:r>
        </a:p>
      </dgm:t>
    </dgm:pt>
    <dgm:pt modelId="{AEC12583-676C-4D06-908D-1A0629FFC33A}" type="parTrans" cxnId="{B30D29F1-6E94-4917-9D0F-1760AEB807C9}">
      <dgm:prSet/>
      <dgm:spPr/>
      <dgm:t>
        <a:bodyPr/>
        <a:lstStyle/>
        <a:p>
          <a:endParaRPr lang="en-US"/>
        </a:p>
      </dgm:t>
    </dgm:pt>
    <dgm:pt modelId="{6E142230-1903-4FF5-9C88-A8B9FBF2B126}" type="sibTrans" cxnId="{B30D29F1-6E94-4917-9D0F-1760AEB807C9}">
      <dgm:prSet/>
      <dgm:spPr/>
      <dgm:t>
        <a:bodyPr/>
        <a:lstStyle/>
        <a:p>
          <a:endParaRPr lang="en-US"/>
        </a:p>
      </dgm:t>
    </dgm:pt>
    <dgm:pt modelId="{6DE76172-7C7B-4E6C-9702-7D5617353E4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Irrigation ,transport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Industrial and agricultural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latin typeface="Arial" charset="0"/>
              <a:cs typeface="Arial" charset="0"/>
            </a:rPr>
            <a:t> railways, social welfare</a:t>
          </a:r>
        </a:p>
      </dgm:t>
    </dgm:pt>
    <dgm:pt modelId="{311B53A6-09FD-43C5-A0E4-54B232E4B0F5}" type="parTrans" cxnId="{805E475C-890F-44CB-8A14-9C2EDE2E60B0}">
      <dgm:prSet/>
      <dgm:spPr/>
      <dgm:t>
        <a:bodyPr/>
        <a:lstStyle/>
        <a:p>
          <a:endParaRPr lang="en-US"/>
        </a:p>
      </dgm:t>
    </dgm:pt>
    <dgm:pt modelId="{2753C5A0-50BA-4C90-AC71-B03D08836AF4}" type="sibTrans" cxnId="{805E475C-890F-44CB-8A14-9C2EDE2E60B0}">
      <dgm:prSet/>
      <dgm:spPr/>
      <dgm:t>
        <a:bodyPr/>
        <a:lstStyle/>
        <a:p>
          <a:endParaRPr lang="en-US"/>
        </a:p>
      </dgm:t>
    </dgm:pt>
    <dgm:pt modelId="{3DE826AF-D4BB-44B4-887C-620AEF1B9AC1}" type="pres">
      <dgm:prSet presAssocID="{BC73AF62-DC1A-4D4B-91D8-D5CF6D625A1F}" presName="hierChild1" presStyleCnt="0">
        <dgm:presLayoutVars>
          <dgm:orgChart val="1"/>
          <dgm:chPref val="1"/>
          <dgm:dir/>
          <dgm:animOne val="branch"/>
          <dgm:animLvl val="lvl"/>
          <dgm:resizeHandles/>
        </dgm:presLayoutVars>
      </dgm:prSet>
      <dgm:spPr/>
    </dgm:pt>
    <dgm:pt modelId="{0894A70B-1538-46B7-B16D-E1B338771390}" type="pres">
      <dgm:prSet presAssocID="{6629524F-C00D-4D7A-917F-46D74AD7301E}" presName="hierRoot1" presStyleCnt="0">
        <dgm:presLayoutVars>
          <dgm:hierBranch/>
        </dgm:presLayoutVars>
      </dgm:prSet>
      <dgm:spPr/>
    </dgm:pt>
    <dgm:pt modelId="{89600C24-AAB2-4B4D-8837-EF5BA9DE9087}" type="pres">
      <dgm:prSet presAssocID="{6629524F-C00D-4D7A-917F-46D74AD7301E}" presName="rootComposite1" presStyleCnt="0"/>
      <dgm:spPr/>
    </dgm:pt>
    <dgm:pt modelId="{7F964DAE-DACF-4C89-AD3F-A69147C045A1}" type="pres">
      <dgm:prSet presAssocID="{6629524F-C00D-4D7A-917F-46D74AD7301E}" presName="rootText1" presStyleLbl="node0" presStyleIdx="0" presStyleCnt="1">
        <dgm:presLayoutVars>
          <dgm:chPref val="3"/>
        </dgm:presLayoutVars>
      </dgm:prSet>
      <dgm:spPr/>
      <dgm:t>
        <a:bodyPr/>
        <a:lstStyle/>
        <a:p>
          <a:endParaRPr lang="en-US"/>
        </a:p>
      </dgm:t>
    </dgm:pt>
    <dgm:pt modelId="{60824445-7926-4271-8F7B-25E689DBB5BA}" type="pres">
      <dgm:prSet presAssocID="{6629524F-C00D-4D7A-917F-46D74AD7301E}" presName="rootConnector1" presStyleLbl="node1" presStyleIdx="0" presStyleCnt="0"/>
      <dgm:spPr/>
      <dgm:t>
        <a:bodyPr/>
        <a:lstStyle/>
        <a:p>
          <a:endParaRPr lang="en-US"/>
        </a:p>
      </dgm:t>
    </dgm:pt>
    <dgm:pt modelId="{08B1E6C4-09D2-442A-B50B-91C5A5BEABD8}" type="pres">
      <dgm:prSet presAssocID="{6629524F-C00D-4D7A-917F-46D74AD7301E}" presName="hierChild2" presStyleCnt="0"/>
      <dgm:spPr/>
    </dgm:pt>
    <dgm:pt modelId="{F0E620F2-5A22-4FC9-9CD8-6BEABA98A5F1}" type="pres">
      <dgm:prSet presAssocID="{4745773E-CE1B-477D-AF83-D2CBBFF3C7C3}" presName="Name35" presStyleLbl="parChTrans1D2" presStyleIdx="0" presStyleCnt="2"/>
      <dgm:spPr/>
    </dgm:pt>
    <dgm:pt modelId="{8E8AB07A-E1B8-4778-AF2F-77BC3E030C0E}" type="pres">
      <dgm:prSet presAssocID="{323028E2-7F14-4B25-86A6-DB7A169828FC}" presName="hierRoot2" presStyleCnt="0">
        <dgm:presLayoutVars>
          <dgm:hierBranch/>
        </dgm:presLayoutVars>
      </dgm:prSet>
      <dgm:spPr/>
    </dgm:pt>
    <dgm:pt modelId="{6B829A38-09EC-4105-9761-64C0DA7D74B1}" type="pres">
      <dgm:prSet presAssocID="{323028E2-7F14-4B25-86A6-DB7A169828FC}" presName="rootComposite" presStyleCnt="0"/>
      <dgm:spPr/>
    </dgm:pt>
    <dgm:pt modelId="{049F9615-C9A4-481A-A2E7-994E3BC427C9}" type="pres">
      <dgm:prSet presAssocID="{323028E2-7F14-4B25-86A6-DB7A169828FC}" presName="rootText" presStyleLbl="node2" presStyleIdx="0" presStyleCnt="2">
        <dgm:presLayoutVars>
          <dgm:chPref val="3"/>
        </dgm:presLayoutVars>
      </dgm:prSet>
      <dgm:spPr/>
      <dgm:t>
        <a:bodyPr/>
        <a:lstStyle/>
        <a:p>
          <a:endParaRPr lang="en-US"/>
        </a:p>
      </dgm:t>
    </dgm:pt>
    <dgm:pt modelId="{20BB7CA7-2B5D-4F65-BB7D-797628EDDF53}" type="pres">
      <dgm:prSet presAssocID="{323028E2-7F14-4B25-86A6-DB7A169828FC}" presName="rootConnector" presStyleLbl="node2" presStyleIdx="0" presStyleCnt="2"/>
      <dgm:spPr/>
      <dgm:t>
        <a:bodyPr/>
        <a:lstStyle/>
        <a:p>
          <a:endParaRPr lang="en-US"/>
        </a:p>
      </dgm:t>
    </dgm:pt>
    <dgm:pt modelId="{2057CA68-9D00-47FB-BDA2-2D3FCF5C1CD1}" type="pres">
      <dgm:prSet presAssocID="{323028E2-7F14-4B25-86A6-DB7A169828FC}" presName="hierChild4" presStyleCnt="0"/>
      <dgm:spPr/>
    </dgm:pt>
    <dgm:pt modelId="{5D6BFCE8-2B71-495F-B79B-87A36E43F596}" type="pres">
      <dgm:prSet presAssocID="{CBF68F4C-9BA5-4DEF-90F9-C9B2EE31D436}" presName="Name35" presStyleLbl="parChTrans1D3" presStyleIdx="0" presStyleCnt="4"/>
      <dgm:spPr/>
    </dgm:pt>
    <dgm:pt modelId="{23CC914B-BA39-4236-816A-16CFD1B71A55}" type="pres">
      <dgm:prSet presAssocID="{24457DEF-2AAD-4B75-8819-EC34A24E3096}" presName="hierRoot2" presStyleCnt="0">
        <dgm:presLayoutVars>
          <dgm:hierBranch val="r"/>
        </dgm:presLayoutVars>
      </dgm:prSet>
      <dgm:spPr/>
    </dgm:pt>
    <dgm:pt modelId="{FDD8C63A-571F-4B07-B64C-BA01AEE80F59}" type="pres">
      <dgm:prSet presAssocID="{24457DEF-2AAD-4B75-8819-EC34A24E3096}" presName="rootComposite" presStyleCnt="0"/>
      <dgm:spPr/>
    </dgm:pt>
    <dgm:pt modelId="{DA17ADFF-7923-492A-AB60-1954E7B3C362}" type="pres">
      <dgm:prSet presAssocID="{24457DEF-2AAD-4B75-8819-EC34A24E3096}" presName="rootText" presStyleLbl="node3" presStyleIdx="0" presStyleCnt="4">
        <dgm:presLayoutVars>
          <dgm:chPref val="3"/>
        </dgm:presLayoutVars>
      </dgm:prSet>
      <dgm:spPr/>
      <dgm:t>
        <a:bodyPr/>
        <a:lstStyle/>
        <a:p>
          <a:endParaRPr lang="en-US"/>
        </a:p>
      </dgm:t>
    </dgm:pt>
    <dgm:pt modelId="{0A75D2CA-7C9A-4230-B70C-6074D9652FB5}" type="pres">
      <dgm:prSet presAssocID="{24457DEF-2AAD-4B75-8819-EC34A24E3096}" presName="rootConnector" presStyleLbl="node3" presStyleIdx="0" presStyleCnt="4"/>
      <dgm:spPr/>
      <dgm:t>
        <a:bodyPr/>
        <a:lstStyle/>
        <a:p>
          <a:endParaRPr lang="en-US"/>
        </a:p>
      </dgm:t>
    </dgm:pt>
    <dgm:pt modelId="{E6296FFD-24A7-4452-955D-14B6EEA07AE3}" type="pres">
      <dgm:prSet presAssocID="{24457DEF-2AAD-4B75-8819-EC34A24E3096}" presName="hierChild4" presStyleCnt="0"/>
      <dgm:spPr/>
    </dgm:pt>
    <dgm:pt modelId="{0BDCB2D8-121F-4262-87C0-F50F3BF71619}" type="pres">
      <dgm:prSet presAssocID="{92E5CCAD-6B45-4A20-972A-14238C83AA11}" presName="Name50" presStyleLbl="parChTrans1D4" presStyleIdx="0" presStyleCnt="7"/>
      <dgm:spPr/>
    </dgm:pt>
    <dgm:pt modelId="{839F5093-10FB-410A-869F-715DE22F7F16}" type="pres">
      <dgm:prSet presAssocID="{375C7127-9C02-45C6-8203-5CC53EBDA7CC}" presName="hierRoot2" presStyleCnt="0">
        <dgm:presLayoutVars>
          <dgm:hierBranch val="r"/>
        </dgm:presLayoutVars>
      </dgm:prSet>
      <dgm:spPr/>
    </dgm:pt>
    <dgm:pt modelId="{6F294DBE-A8B1-46BC-BCE7-654552179115}" type="pres">
      <dgm:prSet presAssocID="{375C7127-9C02-45C6-8203-5CC53EBDA7CC}" presName="rootComposite" presStyleCnt="0"/>
      <dgm:spPr/>
    </dgm:pt>
    <dgm:pt modelId="{34501897-E63C-457E-9C68-FAD6B78E6B68}" type="pres">
      <dgm:prSet presAssocID="{375C7127-9C02-45C6-8203-5CC53EBDA7CC}" presName="rootText" presStyleLbl="node4" presStyleIdx="0" presStyleCnt="7">
        <dgm:presLayoutVars>
          <dgm:chPref val="3"/>
        </dgm:presLayoutVars>
      </dgm:prSet>
      <dgm:spPr/>
      <dgm:t>
        <a:bodyPr/>
        <a:lstStyle/>
        <a:p>
          <a:endParaRPr lang="en-US"/>
        </a:p>
      </dgm:t>
    </dgm:pt>
    <dgm:pt modelId="{C21B22BE-3B05-4BDB-B6F2-A822AC45DE42}" type="pres">
      <dgm:prSet presAssocID="{375C7127-9C02-45C6-8203-5CC53EBDA7CC}" presName="rootConnector" presStyleLbl="node4" presStyleIdx="0" presStyleCnt="7"/>
      <dgm:spPr/>
      <dgm:t>
        <a:bodyPr/>
        <a:lstStyle/>
        <a:p>
          <a:endParaRPr lang="en-US"/>
        </a:p>
      </dgm:t>
    </dgm:pt>
    <dgm:pt modelId="{437982F8-69B1-45F1-80F9-1BD77219333E}" type="pres">
      <dgm:prSet presAssocID="{375C7127-9C02-45C6-8203-5CC53EBDA7CC}" presName="hierChild4" presStyleCnt="0"/>
      <dgm:spPr/>
    </dgm:pt>
    <dgm:pt modelId="{FE7C9018-A922-44A4-867B-682C7C0CC603}" type="pres">
      <dgm:prSet presAssocID="{65762131-E894-4A56-A84A-681A2B8E59E7}" presName="Name50" presStyleLbl="parChTrans1D4" presStyleIdx="1" presStyleCnt="7"/>
      <dgm:spPr/>
    </dgm:pt>
    <dgm:pt modelId="{DA15D46E-1F07-4679-B540-9B92FD4EF4B2}" type="pres">
      <dgm:prSet presAssocID="{4218CD4D-8E01-4761-B0CE-ABD685D8E4DA}" presName="hierRoot2" presStyleCnt="0">
        <dgm:presLayoutVars>
          <dgm:hierBranch val="r"/>
        </dgm:presLayoutVars>
      </dgm:prSet>
      <dgm:spPr/>
    </dgm:pt>
    <dgm:pt modelId="{A3FF5032-E470-4FAF-9775-B51A5B7DA81F}" type="pres">
      <dgm:prSet presAssocID="{4218CD4D-8E01-4761-B0CE-ABD685D8E4DA}" presName="rootComposite" presStyleCnt="0"/>
      <dgm:spPr/>
    </dgm:pt>
    <dgm:pt modelId="{BC629531-B590-4CC7-B0B7-FCA6881546FA}" type="pres">
      <dgm:prSet presAssocID="{4218CD4D-8E01-4761-B0CE-ABD685D8E4DA}" presName="rootText" presStyleLbl="node4" presStyleIdx="1" presStyleCnt="7">
        <dgm:presLayoutVars>
          <dgm:chPref val="3"/>
        </dgm:presLayoutVars>
      </dgm:prSet>
      <dgm:spPr/>
      <dgm:t>
        <a:bodyPr/>
        <a:lstStyle/>
        <a:p>
          <a:endParaRPr lang="en-US"/>
        </a:p>
      </dgm:t>
    </dgm:pt>
    <dgm:pt modelId="{25D67143-F605-498E-B5DF-AF372395399C}" type="pres">
      <dgm:prSet presAssocID="{4218CD4D-8E01-4761-B0CE-ABD685D8E4DA}" presName="rootConnector" presStyleLbl="node4" presStyleIdx="1" presStyleCnt="7"/>
      <dgm:spPr/>
      <dgm:t>
        <a:bodyPr/>
        <a:lstStyle/>
        <a:p>
          <a:endParaRPr lang="en-US"/>
        </a:p>
      </dgm:t>
    </dgm:pt>
    <dgm:pt modelId="{3DC53E89-B1C3-49AB-BAC3-8989361A8875}" type="pres">
      <dgm:prSet presAssocID="{4218CD4D-8E01-4761-B0CE-ABD685D8E4DA}" presName="hierChild4" presStyleCnt="0"/>
      <dgm:spPr/>
    </dgm:pt>
    <dgm:pt modelId="{966084E4-331A-44D7-B03D-B3BFFAD89D3D}" type="pres">
      <dgm:prSet presAssocID="{4218CD4D-8E01-4761-B0CE-ABD685D8E4DA}" presName="hierChild5" presStyleCnt="0"/>
      <dgm:spPr/>
    </dgm:pt>
    <dgm:pt modelId="{FA5C4F7F-E559-441D-BD59-474864766C0A}" type="pres">
      <dgm:prSet presAssocID="{375C7127-9C02-45C6-8203-5CC53EBDA7CC}" presName="hierChild5" presStyleCnt="0"/>
      <dgm:spPr/>
    </dgm:pt>
    <dgm:pt modelId="{DCF0B3D2-F966-41ED-851D-683EF930AE55}" type="pres">
      <dgm:prSet presAssocID="{05E3699E-9C02-44E7-A98A-ED4DCFDB14D5}" presName="Name50" presStyleLbl="parChTrans1D4" presStyleIdx="2" presStyleCnt="7"/>
      <dgm:spPr/>
    </dgm:pt>
    <dgm:pt modelId="{FC95E61F-3347-486C-9058-3FF69A47B418}" type="pres">
      <dgm:prSet presAssocID="{75A558D5-C38E-4524-8EB8-2F5F6A1F8BBA}" presName="hierRoot2" presStyleCnt="0">
        <dgm:presLayoutVars>
          <dgm:hierBranch val="r"/>
        </dgm:presLayoutVars>
      </dgm:prSet>
      <dgm:spPr/>
    </dgm:pt>
    <dgm:pt modelId="{FAD6C052-79E5-4D29-BC04-AFF833B1CED0}" type="pres">
      <dgm:prSet presAssocID="{75A558D5-C38E-4524-8EB8-2F5F6A1F8BBA}" presName="rootComposite" presStyleCnt="0"/>
      <dgm:spPr/>
    </dgm:pt>
    <dgm:pt modelId="{6486ACEB-C020-4B5C-9713-7F5D973002BE}" type="pres">
      <dgm:prSet presAssocID="{75A558D5-C38E-4524-8EB8-2F5F6A1F8BBA}" presName="rootText" presStyleLbl="node4" presStyleIdx="2" presStyleCnt="7">
        <dgm:presLayoutVars>
          <dgm:chPref val="3"/>
        </dgm:presLayoutVars>
      </dgm:prSet>
      <dgm:spPr/>
      <dgm:t>
        <a:bodyPr/>
        <a:lstStyle/>
        <a:p>
          <a:endParaRPr lang="en-US"/>
        </a:p>
      </dgm:t>
    </dgm:pt>
    <dgm:pt modelId="{EF0D6951-4401-4053-A514-E84ED65BD338}" type="pres">
      <dgm:prSet presAssocID="{75A558D5-C38E-4524-8EB8-2F5F6A1F8BBA}" presName="rootConnector" presStyleLbl="node4" presStyleIdx="2" presStyleCnt="7"/>
      <dgm:spPr/>
      <dgm:t>
        <a:bodyPr/>
        <a:lstStyle/>
        <a:p>
          <a:endParaRPr lang="en-US"/>
        </a:p>
      </dgm:t>
    </dgm:pt>
    <dgm:pt modelId="{D2EF300C-5678-429D-B6F0-9F4B2239C498}" type="pres">
      <dgm:prSet presAssocID="{75A558D5-C38E-4524-8EB8-2F5F6A1F8BBA}" presName="hierChild4" presStyleCnt="0"/>
      <dgm:spPr/>
    </dgm:pt>
    <dgm:pt modelId="{10FB3B8D-4656-4DC8-BF93-37D82CE1DCB9}" type="pres">
      <dgm:prSet presAssocID="{94D74DF3-0462-4B97-AE5E-2CE0560AFEE6}" presName="Name50" presStyleLbl="parChTrans1D4" presStyleIdx="3" presStyleCnt="7"/>
      <dgm:spPr/>
    </dgm:pt>
    <dgm:pt modelId="{0D7802C4-60BD-461E-99A4-BDC9F1C13102}" type="pres">
      <dgm:prSet presAssocID="{BFE551FA-0492-4AEF-861D-C2091F244527}" presName="hierRoot2" presStyleCnt="0">
        <dgm:presLayoutVars>
          <dgm:hierBranch val="r"/>
        </dgm:presLayoutVars>
      </dgm:prSet>
      <dgm:spPr/>
    </dgm:pt>
    <dgm:pt modelId="{17BDB565-F591-44AE-8876-63AD6A40997E}" type="pres">
      <dgm:prSet presAssocID="{BFE551FA-0492-4AEF-861D-C2091F244527}" presName="rootComposite" presStyleCnt="0"/>
      <dgm:spPr/>
    </dgm:pt>
    <dgm:pt modelId="{55EC8177-E51E-4346-B2F3-BC92309B0983}" type="pres">
      <dgm:prSet presAssocID="{BFE551FA-0492-4AEF-861D-C2091F244527}" presName="rootText" presStyleLbl="node4" presStyleIdx="3" presStyleCnt="7">
        <dgm:presLayoutVars>
          <dgm:chPref val="3"/>
        </dgm:presLayoutVars>
      </dgm:prSet>
      <dgm:spPr/>
      <dgm:t>
        <a:bodyPr/>
        <a:lstStyle/>
        <a:p>
          <a:endParaRPr lang="en-US"/>
        </a:p>
      </dgm:t>
    </dgm:pt>
    <dgm:pt modelId="{918B6CCE-053E-4D05-B85F-C5EEAB630F7B}" type="pres">
      <dgm:prSet presAssocID="{BFE551FA-0492-4AEF-861D-C2091F244527}" presName="rootConnector" presStyleLbl="node4" presStyleIdx="3" presStyleCnt="7"/>
      <dgm:spPr/>
      <dgm:t>
        <a:bodyPr/>
        <a:lstStyle/>
        <a:p>
          <a:endParaRPr lang="en-US"/>
        </a:p>
      </dgm:t>
    </dgm:pt>
    <dgm:pt modelId="{1ADE91B6-1756-4051-B65E-4E266BCF4F38}" type="pres">
      <dgm:prSet presAssocID="{BFE551FA-0492-4AEF-861D-C2091F244527}" presName="hierChild4" presStyleCnt="0"/>
      <dgm:spPr/>
    </dgm:pt>
    <dgm:pt modelId="{A3344862-B849-4112-A2D0-D2269E9DE9C5}" type="pres">
      <dgm:prSet presAssocID="{BFE551FA-0492-4AEF-861D-C2091F244527}" presName="hierChild5" presStyleCnt="0"/>
      <dgm:spPr/>
    </dgm:pt>
    <dgm:pt modelId="{981E8A32-37CA-4433-8ABF-0A1E7FA643B6}" type="pres">
      <dgm:prSet presAssocID="{75A558D5-C38E-4524-8EB8-2F5F6A1F8BBA}" presName="hierChild5" presStyleCnt="0"/>
      <dgm:spPr/>
    </dgm:pt>
    <dgm:pt modelId="{B99737E9-48DD-4BC9-B02A-2A5D39D44D83}" type="pres">
      <dgm:prSet presAssocID="{24457DEF-2AAD-4B75-8819-EC34A24E3096}" presName="hierChild5" presStyleCnt="0"/>
      <dgm:spPr/>
    </dgm:pt>
    <dgm:pt modelId="{C968A363-7F10-4120-A12D-426B5860C945}" type="pres">
      <dgm:prSet presAssocID="{3A005E80-7728-4D64-AD58-34C30CFE9F4B}" presName="Name35" presStyleLbl="parChTrans1D3" presStyleIdx="1" presStyleCnt="4"/>
      <dgm:spPr/>
    </dgm:pt>
    <dgm:pt modelId="{635D8253-D1DE-440B-9CC8-5FFD27BA6FCA}" type="pres">
      <dgm:prSet presAssocID="{9CE66784-C89F-41EA-A06E-37EADCCB4646}" presName="hierRoot2" presStyleCnt="0">
        <dgm:presLayoutVars>
          <dgm:hierBranch val="r"/>
        </dgm:presLayoutVars>
      </dgm:prSet>
      <dgm:spPr/>
    </dgm:pt>
    <dgm:pt modelId="{26096ACA-F9C0-4974-BA52-4625E78BFDC2}" type="pres">
      <dgm:prSet presAssocID="{9CE66784-C89F-41EA-A06E-37EADCCB4646}" presName="rootComposite" presStyleCnt="0"/>
      <dgm:spPr/>
    </dgm:pt>
    <dgm:pt modelId="{E74A1972-45B5-4A8A-8BD9-D22119EB80D0}" type="pres">
      <dgm:prSet presAssocID="{9CE66784-C89F-41EA-A06E-37EADCCB4646}" presName="rootText" presStyleLbl="node3" presStyleIdx="1" presStyleCnt="4">
        <dgm:presLayoutVars>
          <dgm:chPref val="3"/>
        </dgm:presLayoutVars>
      </dgm:prSet>
      <dgm:spPr/>
      <dgm:t>
        <a:bodyPr/>
        <a:lstStyle/>
        <a:p>
          <a:endParaRPr lang="en-US"/>
        </a:p>
      </dgm:t>
    </dgm:pt>
    <dgm:pt modelId="{D934B396-736C-414C-ABB4-F5C0517068A4}" type="pres">
      <dgm:prSet presAssocID="{9CE66784-C89F-41EA-A06E-37EADCCB4646}" presName="rootConnector" presStyleLbl="node3" presStyleIdx="1" presStyleCnt="4"/>
      <dgm:spPr/>
      <dgm:t>
        <a:bodyPr/>
        <a:lstStyle/>
        <a:p>
          <a:endParaRPr lang="en-US"/>
        </a:p>
      </dgm:t>
    </dgm:pt>
    <dgm:pt modelId="{33A14DFE-BB30-4CCB-94AB-8199505B2E06}" type="pres">
      <dgm:prSet presAssocID="{9CE66784-C89F-41EA-A06E-37EADCCB4646}" presName="hierChild4" presStyleCnt="0"/>
      <dgm:spPr/>
    </dgm:pt>
    <dgm:pt modelId="{015A755F-86E3-425D-83A8-20C5DED72138}" type="pres">
      <dgm:prSet presAssocID="{0E0F07E0-E1D6-4C9A-8626-BCAE93060E58}" presName="Name50" presStyleLbl="parChTrans1D4" presStyleIdx="4" presStyleCnt="7"/>
      <dgm:spPr/>
    </dgm:pt>
    <dgm:pt modelId="{1E7422A1-D36E-4855-9F12-39C44DE1CA68}" type="pres">
      <dgm:prSet presAssocID="{515E0B11-94C4-423E-95EA-D1C7EEAA5076}" presName="hierRoot2" presStyleCnt="0">
        <dgm:presLayoutVars>
          <dgm:hierBranch val="r"/>
        </dgm:presLayoutVars>
      </dgm:prSet>
      <dgm:spPr/>
    </dgm:pt>
    <dgm:pt modelId="{1E8577F5-D230-49CC-A02E-F82595AAC1CC}" type="pres">
      <dgm:prSet presAssocID="{515E0B11-94C4-423E-95EA-D1C7EEAA5076}" presName="rootComposite" presStyleCnt="0"/>
      <dgm:spPr/>
    </dgm:pt>
    <dgm:pt modelId="{8FD60B66-1819-4F21-B943-5835F19236DC}" type="pres">
      <dgm:prSet presAssocID="{515E0B11-94C4-423E-95EA-D1C7EEAA5076}" presName="rootText" presStyleLbl="node4" presStyleIdx="4" presStyleCnt="7">
        <dgm:presLayoutVars>
          <dgm:chPref val="3"/>
        </dgm:presLayoutVars>
      </dgm:prSet>
      <dgm:spPr/>
      <dgm:t>
        <a:bodyPr/>
        <a:lstStyle/>
        <a:p>
          <a:endParaRPr lang="en-US"/>
        </a:p>
      </dgm:t>
    </dgm:pt>
    <dgm:pt modelId="{6BE1CB97-3730-4914-97DB-0BFFA7BC366B}" type="pres">
      <dgm:prSet presAssocID="{515E0B11-94C4-423E-95EA-D1C7EEAA5076}" presName="rootConnector" presStyleLbl="node4" presStyleIdx="4" presStyleCnt="7"/>
      <dgm:spPr/>
      <dgm:t>
        <a:bodyPr/>
        <a:lstStyle/>
        <a:p>
          <a:endParaRPr lang="en-US"/>
        </a:p>
      </dgm:t>
    </dgm:pt>
    <dgm:pt modelId="{FD6DF0E7-33ED-4B75-A2E8-21BF28806501}" type="pres">
      <dgm:prSet presAssocID="{515E0B11-94C4-423E-95EA-D1C7EEAA5076}" presName="hierChild4" presStyleCnt="0"/>
      <dgm:spPr/>
    </dgm:pt>
    <dgm:pt modelId="{35061DA0-A2E8-4DB5-9565-0BBF12A4D8EB}" type="pres">
      <dgm:prSet presAssocID="{515E0B11-94C4-423E-95EA-D1C7EEAA5076}" presName="hierChild5" presStyleCnt="0"/>
      <dgm:spPr/>
    </dgm:pt>
    <dgm:pt modelId="{DF11324B-ED97-4F1D-96D1-C87BF8E6F7E5}" type="pres">
      <dgm:prSet presAssocID="{9CE66784-C89F-41EA-A06E-37EADCCB4646}" presName="hierChild5" presStyleCnt="0"/>
      <dgm:spPr/>
    </dgm:pt>
    <dgm:pt modelId="{6D3387AB-3776-4124-80D3-15C860B490CC}" type="pres">
      <dgm:prSet presAssocID="{323028E2-7F14-4B25-86A6-DB7A169828FC}" presName="hierChild5" presStyleCnt="0"/>
      <dgm:spPr/>
    </dgm:pt>
    <dgm:pt modelId="{890ADA49-89C1-49B5-A1AD-19CF807FF46F}" type="pres">
      <dgm:prSet presAssocID="{0F5FE88F-4D92-4EE1-8535-7A2A0361D83C}" presName="Name35" presStyleLbl="parChTrans1D2" presStyleIdx="1" presStyleCnt="2"/>
      <dgm:spPr/>
    </dgm:pt>
    <dgm:pt modelId="{F981435D-E9FE-42BB-B1F2-A0C731A64E7E}" type="pres">
      <dgm:prSet presAssocID="{7E825D5F-1042-421F-8AA2-08A520202EEB}" presName="hierRoot2" presStyleCnt="0">
        <dgm:presLayoutVars>
          <dgm:hierBranch/>
        </dgm:presLayoutVars>
      </dgm:prSet>
      <dgm:spPr/>
    </dgm:pt>
    <dgm:pt modelId="{B534EDB7-DAC1-4D3C-A564-4FCD46F8A44A}" type="pres">
      <dgm:prSet presAssocID="{7E825D5F-1042-421F-8AA2-08A520202EEB}" presName="rootComposite" presStyleCnt="0"/>
      <dgm:spPr/>
    </dgm:pt>
    <dgm:pt modelId="{ED8293E2-12BA-494E-BF61-229E03FB0AA5}" type="pres">
      <dgm:prSet presAssocID="{7E825D5F-1042-421F-8AA2-08A520202EEB}" presName="rootText" presStyleLbl="node2" presStyleIdx="1" presStyleCnt="2">
        <dgm:presLayoutVars>
          <dgm:chPref val="3"/>
        </dgm:presLayoutVars>
      </dgm:prSet>
      <dgm:spPr/>
      <dgm:t>
        <a:bodyPr/>
        <a:lstStyle/>
        <a:p>
          <a:endParaRPr lang="en-US"/>
        </a:p>
      </dgm:t>
    </dgm:pt>
    <dgm:pt modelId="{E494096E-35B5-421D-80BE-497CF1F8640E}" type="pres">
      <dgm:prSet presAssocID="{7E825D5F-1042-421F-8AA2-08A520202EEB}" presName="rootConnector" presStyleLbl="node2" presStyleIdx="1" presStyleCnt="2"/>
      <dgm:spPr/>
      <dgm:t>
        <a:bodyPr/>
        <a:lstStyle/>
        <a:p>
          <a:endParaRPr lang="en-US"/>
        </a:p>
      </dgm:t>
    </dgm:pt>
    <dgm:pt modelId="{C35D3151-B094-4CC5-A0A8-11524CEE17CC}" type="pres">
      <dgm:prSet presAssocID="{7E825D5F-1042-421F-8AA2-08A520202EEB}" presName="hierChild4" presStyleCnt="0"/>
      <dgm:spPr/>
    </dgm:pt>
    <dgm:pt modelId="{C762B0A8-EAD6-487F-9D71-2553B6559DBF}" type="pres">
      <dgm:prSet presAssocID="{5177CB90-BD7A-404E-99B4-5F1B9913B126}" presName="Name35" presStyleLbl="parChTrans1D3" presStyleIdx="2" presStyleCnt="4"/>
      <dgm:spPr/>
    </dgm:pt>
    <dgm:pt modelId="{90A24641-E590-4460-8E1D-E3353D573CC4}" type="pres">
      <dgm:prSet presAssocID="{5A1DFA8E-132D-4602-9604-1BD5643255F0}" presName="hierRoot2" presStyleCnt="0">
        <dgm:presLayoutVars>
          <dgm:hierBranch val="r"/>
        </dgm:presLayoutVars>
      </dgm:prSet>
      <dgm:spPr/>
    </dgm:pt>
    <dgm:pt modelId="{2F4E2211-9FB7-45BA-89C2-48E089FD1C00}" type="pres">
      <dgm:prSet presAssocID="{5A1DFA8E-132D-4602-9604-1BD5643255F0}" presName="rootComposite" presStyleCnt="0"/>
      <dgm:spPr/>
    </dgm:pt>
    <dgm:pt modelId="{24630B43-EE91-4C02-8325-B820306DCAC1}" type="pres">
      <dgm:prSet presAssocID="{5A1DFA8E-132D-4602-9604-1BD5643255F0}" presName="rootText" presStyleLbl="node3" presStyleIdx="2" presStyleCnt="4">
        <dgm:presLayoutVars>
          <dgm:chPref val="3"/>
        </dgm:presLayoutVars>
      </dgm:prSet>
      <dgm:spPr/>
      <dgm:t>
        <a:bodyPr/>
        <a:lstStyle/>
        <a:p>
          <a:endParaRPr lang="en-US"/>
        </a:p>
      </dgm:t>
    </dgm:pt>
    <dgm:pt modelId="{2DE1C4C0-6AD6-41CB-8311-0CCCC60CD132}" type="pres">
      <dgm:prSet presAssocID="{5A1DFA8E-132D-4602-9604-1BD5643255F0}" presName="rootConnector" presStyleLbl="node3" presStyleIdx="2" presStyleCnt="4"/>
      <dgm:spPr/>
      <dgm:t>
        <a:bodyPr/>
        <a:lstStyle/>
        <a:p>
          <a:endParaRPr lang="en-US"/>
        </a:p>
      </dgm:t>
    </dgm:pt>
    <dgm:pt modelId="{AE3EC321-E406-47F9-B1F8-67D46274EB63}" type="pres">
      <dgm:prSet presAssocID="{5A1DFA8E-132D-4602-9604-1BD5643255F0}" presName="hierChild4" presStyleCnt="0"/>
      <dgm:spPr/>
    </dgm:pt>
    <dgm:pt modelId="{90BB14F3-5BFB-4D3A-A8B6-149D9143E72B}" type="pres">
      <dgm:prSet presAssocID="{CC9E1441-E4A1-4441-9E8F-AD9914C65C96}" presName="Name50" presStyleLbl="parChTrans1D4" presStyleIdx="5" presStyleCnt="7"/>
      <dgm:spPr/>
    </dgm:pt>
    <dgm:pt modelId="{B22C830B-0208-4E21-897C-EC9564E0549B}" type="pres">
      <dgm:prSet presAssocID="{6ED053C7-54FA-4D21-9BBF-CD58037CC2BA}" presName="hierRoot2" presStyleCnt="0">
        <dgm:presLayoutVars>
          <dgm:hierBranch val="r"/>
        </dgm:presLayoutVars>
      </dgm:prSet>
      <dgm:spPr/>
    </dgm:pt>
    <dgm:pt modelId="{E05B8709-DA24-41DD-B81A-BE69CA7B67A0}" type="pres">
      <dgm:prSet presAssocID="{6ED053C7-54FA-4D21-9BBF-CD58037CC2BA}" presName="rootComposite" presStyleCnt="0"/>
      <dgm:spPr/>
    </dgm:pt>
    <dgm:pt modelId="{59D46757-983D-48A0-8F09-B25FC0461251}" type="pres">
      <dgm:prSet presAssocID="{6ED053C7-54FA-4D21-9BBF-CD58037CC2BA}" presName="rootText" presStyleLbl="node4" presStyleIdx="5" presStyleCnt="7">
        <dgm:presLayoutVars>
          <dgm:chPref val="3"/>
        </dgm:presLayoutVars>
      </dgm:prSet>
      <dgm:spPr/>
      <dgm:t>
        <a:bodyPr/>
        <a:lstStyle/>
        <a:p>
          <a:endParaRPr lang="en-US"/>
        </a:p>
      </dgm:t>
    </dgm:pt>
    <dgm:pt modelId="{37814D03-F3C9-4AC0-844F-0CAC91EF3DC7}" type="pres">
      <dgm:prSet presAssocID="{6ED053C7-54FA-4D21-9BBF-CD58037CC2BA}" presName="rootConnector" presStyleLbl="node4" presStyleIdx="5" presStyleCnt="7"/>
      <dgm:spPr/>
      <dgm:t>
        <a:bodyPr/>
        <a:lstStyle/>
        <a:p>
          <a:endParaRPr lang="en-US"/>
        </a:p>
      </dgm:t>
    </dgm:pt>
    <dgm:pt modelId="{7CBED557-9985-4488-ACB9-EF1EB5FD01DA}" type="pres">
      <dgm:prSet presAssocID="{6ED053C7-54FA-4D21-9BBF-CD58037CC2BA}" presName="hierChild4" presStyleCnt="0"/>
      <dgm:spPr/>
    </dgm:pt>
    <dgm:pt modelId="{49228A4B-37CA-4403-96F7-3D94807841EA}" type="pres">
      <dgm:prSet presAssocID="{6ED053C7-54FA-4D21-9BBF-CD58037CC2BA}" presName="hierChild5" presStyleCnt="0"/>
      <dgm:spPr/>
    </dgm:pt>
    <dgm:pt modelId="{01D82450-B86E-4B84-91B5-F090469316BF}" type="pres">
      <dgm:prSet presAssocID="{5A1DFA8E-132D-4602-9604-1BD5643255F0}" presName="hierChild5" presStyleCnt="0"/>
      <dgm:spPr/>
    </dgm:pt>
    <dgm:pt modelId="{59F23E7F-3E77-4700-A5A9-57800ED78EC3}" type="pres">
      <dgm:prSet presAssocID="{AEC12583-676C-4D06-908D-1A0629FFC33A}" presName="Name35" presStyleLbl="parChTrans1D3" presStyleIdx="3" presStyleCnt="4"/>
      <dgm:spPr/>
    </dgm:pt>
    <dgm:pt modelId="{62560E5D-0474-42D4-9AFF-38874D7E86B0}" type="pres">
      <dgm:prSet presAssocID="{DBB1AD79-24F3-4378-9372-7240179F93E1}" presName="hierRoot2" presStyleCnt="0">
        <dgm:presLayoutVars>
          <dgm:hierBranch val="r"/>
        </dgm:presLayoutVars>
      </dgm:prSet>
      <dgm:spPr/>
    </dgm:pt>
    <dgm:pt modelId="{6458DDEE-3848-4561-99EF-7C793B753621}" type="pres">
      <dgm:prSet presAssocID="{DBB1AD79-24F3-4378-9372-7240179F93E1}" presName="rootComposite" presStyleCnt="0"/>
      <dgm:spPr/>
    </dgm:pt>
    <dgm:pt modelId="{8D421A21-E8B0-4332-A34C-979C9CD3B6B3}" type="pres">
      <dgm:prSet presAssocID="{DBB1AD79-24F3-4378-9372-7240179F93E1}" presName="rootText" presStyleLbl="node3" presStyleIdx="3" presStyleCnt="4">
        <dgm:presLayoutVars>
          <dgm:chPref val="3"/>
        </dgm:presLayoutVars>
      </dgm:prSet>
      <dgm:spPr/>
      <dgm:t>
        <a:bodyPr/>
        <a:lstStyle/>
        <a:p>
          <a:endParaRPr lang="en-US"/>
        </a:p>
      </dgm:t>
    </dgm:pt>
    <dgm:pt modelId="{708968B1-9739-4253-AC62-E40778CAD498}" type="pres">
      <dgm:prSet presAssocID="{DBB1AD79-24F3-4378-9372-7240179F93E1}" presName="rootConnector" presStyleLbl="node3" presStyleIdx="3" presStyleCnt="4"/>
      <dgm:spPr/>
      <dgm:t>
        <a:bodyPr/>
        <a:lstStyle/>
        <a:p>
          <a:endParaRPr lang="en-US"/>
        </a:p>
      </dgm:t>
    </dgm:pt>
    <dgm:pt modelId="{5C561D42-53B7-4BEE-A1E2-25B4BAE23763}" type="pres">
      <dgm:prSet presAssocID="{DBB1AD79-24F3-4378-9372-7240179F93E1}" presName="hierChild4" presStyleCnt="0"/>
      <dgm:spPr/>
    </dgm:pt>
    <dgm:pt modelId="{29E6CE92-C14C-4E47-98A3-EC6567CF4141}" type="pres">
      <dgm:prSet presAssocID="{311B53A6-09FD-43C5-A0E4-54B232E4B0F5}" presName="Name50" presStyleLbl="parChTrans1D4" presStyleIdx="6" presStyleCnt="7"/>
      <dgm:spPr/>
    </dgm:pt>
    <dgm:pt modelId="{BB985131-216C-4998-BE23-EA75A06DF189}" type="pres">
      <dgm:prSet presAssocID="{6DE76172-7C7B-4E6C-9702-7D5617353E49}" presName="hierRoot2" presStyleCnt="0">
        <dgm:presLayoutVars>
          <dgm:hierBranch val="r"/>
        </dgm:presLayoutVars>
      </dgm:prSet>
      <dgm:spPr/>
    </dgm:pt>
    <dgm:pt modelId="{29A06250-A27B-4AA4-A9C1-AC65790F61F0}" type="pres">
      <dgm:prSet presAssocID="{6DE76172-7C7B-4E6C-9702-7D5617353E49}" presName="rootComposite" presStyleCnt="0"/>
      <dgm:spPr/>
    </dgm:pt>
    <dgm:pt modelId="{F1656316-8977-4C10-8BEA-700BBFEEF0CD}" type="pres">
      <dgm:prSet presAssocID="{6DE76172-7C7B-4E6C-9702-7D5617353E49}" presName="rootText" presStyleLbl="node4" presStyleIdx="6" presStyleCnt="7">
        <dgm:presLayoutVars>
          <dgm:chPref val="3"/>
        </dgm:presLayoutVars>
      </dgm:prSet>
      <dgm:spPr/>
      <dgm:t>
        <a:bodyPr/>
        <a:lstStyle/>
        <a:p>
          <a:endParaRPr lang="en-US"/>
        </a:p>
      </dgm:t>
    </dgm:pt>
    <dgm:pt modelId="{7C72D5A8-9982-4131-993D-A5FED350F98E}" type="pres">
      <dgm:prSet presAssocID="{6DE76172-7C7B-4E6C-9702-7D5617353E49}" presName="rootConnector" presStyleLbl="node4" presStyleIdx="6" presStyleCnt="7"/>
      <dgm:spPr/>
      <dgm:t>
        <a:bodyPr/>
        <a:lstStyle/>
        <a:p>
          <a:endParaRPr lang="en-US"/>
        </a:p>
      </dgm:t>
    </dgm:pt>
    <dgm:pt modelId="{60A26BD2-373F-4C02-8CC3-6A6EB40F9DFF}" type="pres">
      <dgm:prSet presAssocID="{6DE76172-7C7B-4E6C-9702-7D5617353E49}" presName="hierChild4" presStyleCnt="0"/>
      <dgm:spPr/>
    </dgm:pt>
    <dgm:pt modelId="{C50F4676-C5BB-4CD4-9AC1-8B53840B7ABA}" type="pres">
      <dgm:prSet presAssocID="{6DE76172-7C7B-4E6C-9702-7D5617353E49}" presName="hierChild5" presStyleCnt="0"/>
      <dgm:spPr/>
    </dgm:pt>
    <dgm:pt modelId="{A661B260-018E-4413-88D2-A6BC11EFFC1C}" type="pres">
      <dgm:prSet presAssocID="{DBB1AD79-24F3-4378-9372-7240179F93E1}" presName="hierChild5" presStyleCnt="0"/>
      <dgm:spPr/>
    </dgm:pt>
    <dgm:pt modelId="{457061C0-0DE1-49A3-BA93-CA7AFEF8D49B}" type="pres">
      <dgm:prSet presAssocID="{7E825D5F-1042-421F-8AA2-08A520202EEB}" presName="hierChild5" presStyleCnt="0"/>
      <dgm:spPr/>
    </dgm:pt>
    <dgm:pt modelId="{51C1987F-5CC8-4E4F-A7F3-588686198DC7}" type="pres">
      <dgm:prSet presAssocID="{6629524F-C00D-4D7A-917F-46D74AD7301E}" presName="hierChild3" presStyleCnt="0"/>
      <dgm:spPr/>
    </dgm:pt>
  </dgm:ptLst>
  <dgm:cxnLst>
    <dgm:cxn modelId="{861871B6-9421-4EAD-A793-05D83EAD1233}" type="presOf" srcId="{375C7127-9C02-45C6-8203-5CC53EBDA7CC}" destId="{34501897-E63C-457E-9C68-FAD6B78E6B68}" srcOrd="0" destOrd="0" presId="urn:microsoft.com/office/officeart/2005/8/layout/orgChart1"/>
    <dgm:cxn modelId="{3C1D1557-8A2A-4EFB-8602-CE6463154589}" type="presOf" srcId="{7E825D5F-1042-421F-8AA2-08A520202EEB}" destId="{ED8293E2-12BA-494E-BF61-229E03FB0AA5}" srcOrd="0" destOrd="0" presId="urn:microsoft.com/office/officeart/2005/8/layout/orgChart1"/>
    <dgm:cxn modelId="{FCB07CB1-A043-4827-8B93-5D5E276E3471}" type="presOf" srcId="{6629524F-C00D-4D7A-917F-46D74AD7301E}" destId="{60824445-7926-4271-8F7B-25E689DBB5BA}" srcOrd="1" destOrd="0" presId="urn:microsoft.com/office/officeart/2005/8/layout/orgChart1"/>
    <dgm:cxn modelId="{805E475C-890F-44CB-8A14-9C2EDE2E60B0}" srcId="{DBB1AD79-24F3-4378-9372-7240179F93E1}" destId="{6DE76172-7C7B-4E6C-9702-7D5617353E49}" srcOrd="0" destOrd="0" parTransId="{311B53A6-09FD-43C5-A0E4-54B232E4B0F5}" sibTransId="{2753C5A0-50BA-4C90-AC71-B03D08836AF4}"/>
    <dgm:cxn modelId="{EAC163EC-3CD0-4D16-A4FE-36CC0D8F7478}" srcId="{375C7127-9C02-45C6-8203-5CC53EBDA7CC}" destId="{4218CD4D-8E01-4761-B0CE-ABD685D8E4DA}" srcOrd="0" destOrd="0" parTransId="{65762131-E894-4A56-A84A-681A2B8E59E7}" sibTransId="{AEB6B264-74B4-47B0-B359-B72CAF830B12}"/>
    <dgm:cxn modelId="{3DB92CE5-AC88-49D6-B630-C890B7A0B74C}" srcId="{24457DEF-2AAD-4B75-8819-EC34A24E3096}" destId="{375C7127-9C02-45C6-8203-5CC53EBDA7CC}" srcOrd="0" destOrd="0" parTransId="{92E5CCAD-6B45-4A20-972A-14238C83AA11}" sibTransId="{49CC197B-C3C3-4327-B33D-B7511513243F}"/>
    <dgm:cxn modelId="{30211636-587A-4F35-B29D-A6E407FB6FF9}" type="presOf" srcId="{6629524F-C00D-4D7A-917F-46D74AD7301E}" destId="{7F964DAE-DACF-4C89-AD3F-A69147C045A1}" srcOrd="0" destOrd="0" presId="urn:microsoft.com/office/officeart/2005/8/layout/orgChart1"/>
    <dgm:cxn modelId="{521A7E97-65AB-4960-9CA7-9FB859663D59}" type="presOf" srcId="{24457DEF-2AAD-4B75-8819-EC34A24E3096}" destId="{DA17ADFF-7923-492A-AB60-1954E7B3C362}" srcOrd="0" destOrd="0" presId="urn:microsoft.com/office/officeart/2005/8/layout/orgChart1"/>
    <dgm:cxn modelId="{372A135F-45D0-42B2-8301-EECC774BE59A}" type="presOf" srcId="{4745773E-CE1B-477D-AF83-D2CBBFF3C7C3}" destId="{F0E620F2-5A22-4FC9-9CD8-6BEABA98A5F1}" srcOrd="0" destOrd="0" presId="urn:microsoft.com/office/officeart/2005/8/layout/orgChart1"/>
    <dgm:cxn modelId="{A2445E6F-4140-446B-81FC-A115A72E5BB9}" type="presOf" srcId="{24457DEF-2AAD-4B75-8819-EC34A24E3096}" destId="{0A75D2CA-7C9A-4230-B70C-6074D9652FB5}" srcOrd="1" destOrd="0" presId="urn:microsoft.com/office/officeart/2005/8/layout/orgChart1"/>
    <dgm:cxn modelId="{8BBDF431-45E2-4B9F-B8C5-1F9616C42453}" type="presOf" srcId="{7E825D5F-1042-421F-8AA2-08A520202EEB}" destId="{E494096E-35B5-421D-80BE-497CF1F8640E}" srcOrd="1" destOrd="0" presId="urn:microsoft.com/office/officeart/2005/8/layout/orgChart1"/>
    <dgm:cxn modelId="{8FD81977-E4B8-4E83-9BB4-6280CBD2040A}" type="presOf" srcId="{DBB1AD79-24F3-4378-9372-7240179F93E1}" destId="{8D421A21-E8B0-4332-A34C-979C9CD3B6B3}" srcOrd="0" destOrd="0" presId="urn:microsoft.com/office/officeart/2005/8/layout/orgChart1"/>
    <dgm:cxn modelId="{45B5953E-DFC3-42FD-B883-506F16F557B2}" type="presOf" srcId="{323028E2-7F14-4B25-86A6-DB7A169828FC}" destId="{20BB7CA7-2B5D-4F65-BB7D-797628EDDF53}" srcOrd="1" destOrd="0" presId="urn:microsoft.com/office/officeart/2005/8/layout/orgChart1"/>
    <dgm:cxn modelId="{1D2C24C8-1E99-4659-B52E-8A611A5E4E47}" srcId="{323028E2-7F14-4B25-86A6-DB7A169828FC}" destId="{9CE66784-C89F-41EA-A06E-37EADCCB4646}" srcOrd="1" destOrd="0" parTransId="{3A005E80-7728-4D64-AD58-34C30CFE9F4B}" sibTransId="{E920F50A-D3D5-4A5D-9875-4CC3FDB987B0}"/>
    <dgm:cxn modelId="{A0545C8A-F59A-4D7F-A3F5-77E4F024821F}" type="presOf" srcId="{375C7127-9C02-45C6-8203-5CC53EBDA7CC}" destId="{C21B22BE-3B05-4BDB-B6F2-A822AC45DE42}" srcOrd="1" destOrd="0" presId="urn:microsoft.com/office/officeart/2005/8/layout/orgChart1"/>
    <dgm:cxn modelId="{D927B0DC-F604-4CE9-BBBA-844D2980CF07}" srcId="{323028E2-7F14-4B25-86A6-DB7A169828FC}" destId="{24457DEF-2AAD-4B75-8819-EC34A24E3096}" srcOrd="0" destOrd="0" parTransId="{CBF68F4C-9BA5-4DEF-90F9-C9B2EE31D436}" sibTransId="{03FE3918-0401-4716-9115-7E3338968CE5}"/>
    <dgm:cxn modelId="{205FB096-FAE5-47BC-8F9B-A8859DF84057}" type="presOf" srcId="{5A1DFA8E-132D-4602-9604-1BD5643255F0}" destId="{24630B43-EE91-4C02-8325-B820306DCAC1}" srcOrd="0" destOrd="0" presId="urn:microsoft.com/office/officeart/2005/8/layout/orgChart1"/>
    <dgm:cxn modelId="{85EBD131-FED2-470D-96E5-FC6072226B10}" type="presOf" srcId="{AEC12583-676C-4D06-908D-1A0629FFC33A}" destId="{59F23E7F-3E77-4700-A5A9-57800ED78EC3}" srcOrd="0" destOrd="0" presId="urn:microsoft.com/office/officeart/2005/8/layout/orgChart1"/>
    <dgm:cxn modelId="{A85C9C6F-2B6A-4BCE-BFF9-C047E63E8F5B}" srcId="{BC73AF62-DC1A-4D4B-91D8-D5CF6D625A1F}" destId="{6629524F-C00D-4D7A-917F-46D74AD7301E}" srcOrd="0" destOrd="0" parTransId="{710A7E4C-7100-4F2B-B620-0E79AA09D25B}" sibTransId="{DCA59F8B-2BD4-4AFF-9637-285A6B1194D5}"/>
    <dgm:cxn modelId="{3D33CE9E-05F3-42E1-8D58-459FB3042BDC}" type="presOf" srcId="{BFE551FA-0492-4AEF-861D-C2091F244527}" destId="{918B6CCE-053E-4D05-B85F-C5EEAB630F7B}" srcOrd="1" destOrd="0" presId="urn:microsoft.com/office/officeart/2005/8/layout/orgChart1"/>
    <dgm:cxn modelId="{E937F257-F9BF-46E7-B77B-B4E1B36EAD42}" srcId="{5A1DFA8E-132D-4602-9604-1BD5643255F0}" destId="{6ED053C7-54FA-4D21-9BBF-CD58037CC2BA}" srcOrd="0" destOrd="0" parTransId="{CC9E1441-E4A1-4441-9E8F-AD9914C65C96}" sibTransId="{2421FA47-8B15-4F7E-A890-B9BAE3524F73}"/>
    <dgm:cxn modelId="{B3E6FB48-AC38-4526-B87D-E7BA2F9E3DE1}" srcId="{9CE66784-C89F-41EA-A06E-37EADCCB4646}" destId="{515E0B11-94C4-423E-95EA-D1C7EEAA5076}" srcOrd="0" destOrd="0" parTransId="{0E0F07E0-E1D6-4C9A-8626-BCAE93060E58}" sibTransId="{BFF26ADD-67C7-4777-94A8-048C899FAF5B}"/>
    <dgm:cxn modelId="{B26C3F99-2CE4-456D-8D60-FA2A8BED665C}" type="presOf" srcId="{5A1DFA8E-132D-4602-9604-1BD5643255F0}" destId="{2DE1C4C0-6AD6-41CB-8311-0CCCC60CD132}" srcOrd="1" destOrd="0" presId="urn:microsoft.com/office/officeart/2005/8/layout/orgChart1"/>
    <dgm:cxn modelId="{5F986266-EA70-49AD-8352-D4829D14FC00}" srcId="{7E825D5F-1042-421F-8AA2-08A520202EEB}" destId="{5A1DFA8E-132D-4602-9604-1BD5643255F0}" srcOrd="0" destOrd="0" parTransId="{5177CB90-BD7A-404E-99B4-5F1B9913B126}" sibTransId="{C1ECB6C5-5AB2-488C-A070-20BE7AF9A4E3}"/>
    <dgm:cxn modelId="{7230AAAD-7202-405F-85A8-EB699EB2095A}" type="presOf" srcId="{75A558D5-C38E-4524-8EB8-2F5F6A1F8BBA}" destId="{6486ACEB-C020-4B5C-9713-7F5D973002BE}" srcOrd="0" destOrd="0" presId="urn:microsoft.com/office/officeart/2005/8/layout/orgChart1"/>
    <dgm:cxn modelId="{8FD296A4-CE8E-4DDF-90C0-0BCC23D3034F}" type="presOf" srcId="{323028E2-7F14-4B25-86A6-DB7A169828FC}" destId="{049F9615-C9A4-481A-A2E7-994E3BC427C9}" srcOrd="0" destOrd="0" presId="urn:microsoft.com/office/officeart/2005/8/layout/orgChart1"/>
    <dgm:cxn modelId="{7B9AB2B2-A7F2-413B-BFA5-57761E66F359}" type="presOf" srcId="{CC9E1441-E4A1-4441-9E8F-AD9914C65C96}" destId="{90BB14F3-5BFB-4D3A-A8B6-149D9143E72B}" srcOrd="0" destOrd="0" presId="urn:microsoft.com/office/officeart/2005/8/layout/orgChart1"/>
    <dgm:cxn modelId="{4AC83D6E-6039-485C-B636-7EFEDA873BBA}" type="presOf" srcId="{9CE66784-C89F-41EA-A06E-37EADCCB4646}" destId="{E74A1972-45B5-4A8A-8BD9-D22119EB80D0}" srcOrd="0" destOrd="0" presId="urn:microsoft.com/office/officeart/2005/8/layout/orgChart1"/>
    <dgm:cxn modelId="{98354359-91DD-4A23-9954-8ABCCF052E5B}" type="presOf" srcId="{4218CD4D-8E01-4761-B0CE-ABD685D8E4DA}" destId="{BC629531-B590-4CC7-B0B7-FCA6881546FA}" srcOrd="0" destOrd="0" presId="urn:microsoft.com/office/officeart/2005/8/layout/orgChart1"/>
    <dgm:cxn modelId="{B30D29F1-6E94-4917-9D0F-1760AEB807C9}" srcId="{7E825D5F-1042-421F-8AA2-08A520202EEB}" destId="{DBB1AD79-24F3-4378-9372-7240179F93E1}" srcOrd="1" destOrd="0" parTransId="{AEC12583-676C-4D06-908D-1A0629FFC33A}" sibTransId="{6E142230-1903-4FF5-9C88-A8B9FBF2B126}"/>
    <dgm:cxn modelId="{A3B665A1-34CF-4CE9-8A21-04B1C68C6498}" type="presOf" srcId="{94D74DF3-0462-4B97-AE5E-2CE0560AFEE6}" destId="{10FB3B8D-4656-4DC8-BF93-37D82CE1DCB9}" srcOrd="0" destOrd="0" presId="urn:microsoft.com/office/officeart/2005/8/layout/orgChart1"/>
    <dgm:cxn modelId="{0CD01F47-184F-426B-ABD0-C75AF9A87CD6}" type="presOf" srcId="{0E0F07E0-E1D6-4C9A-8626-BCAE93060E58}" destId="{015A755F-86E3-425D-83A8-20C5DED72138}" srcOrd="0" destOrd="0" presId="urn:microsoft.com/office/officeart/2005/8/layout/orgChart1"/>
    <dgm:cxn modelId="{23C92337-F504-4C61-B808-2F165B928930}" type="presOf" srcId="{6DE76172-7C7B-4E6C-9702-7D5617353E49}" destId="{7C72D5A8-9982-4131-993D-A5FED350F98E}" srcOrd="1" destOrd="0" presId="urn:microsoft.com/office/officeart/2005/8/layout/orgChart1"/>
    <dgm:cxn modelId="{2CC57DE0-2123-4ADC-BF5E-958934E75C44}" type="presOf" srcId="{515E0B11-94C4-423E-95EA-D1C7EEAA5076}" destId="{8FD60B66-1819-4F21-B943-5835F19236DC}" srcOrd="0" destOrd="0" presId="urn:microsoft.com/office/officeart/2005/8/layout/orgChart1"/>
    <dgm:cxn modelId="{CEF8D6C4-A25B-4F7A-ACB3-CA055205B069}" type="presOf" srcId="{311B53A6-09FD-43C5-A0E4-54B232E4B0F5}" destId="{29E6CE92-C14C-4E47-98A3-EC6567CF4141}" srcOrd="0" destOrd="0" presId="urn:microsoft.com/office/officeart/2005/8/layout/orgChart1"/>
    <dgm:cxn modelId="{832D8520-BE71-4DD9-A377-6F2D167282F6}" type="presOf" srcId="{75A558D5-C38E-4524-8EB8-2F5F6A1F8BBA}" destId="{EF0D6951-4401-4053-A514-E84ED65BD338}" srcOrd="1" destOrd="0" presId="urn:microsoft.com/office/officeart/2005/8/layout/orgChart1"/>
    <dgm:cxn modelId="{EA9A47EE-E408-452A-9C61-055B6283697D}" type="presOf" srcId="{DBB1AD79-24F3-4378-9372-7240179F93E1}" destId="{708968B1-9739-4253-AC62-E40778CAD498}" srcOrd="1" destOrd="0" presId="urn:microsoft.com/office/officeart/2005/8/layout/orgChart1"/>
    <dgm:cxn modelId="{F947D8B9-311D-415B-902D-378BAA432CCE}" type="presOf" srcId="{4218CD4D-8E01-4761-B0CE-ABD685D8E4DA}" destId="{25D67143-F605-498E-B5DF-AF372395399C}" srcOrd="1" destOrd="0" presId="urn:microsoft.com/office/officeart/2005/8/layout/orgChart1"/>
    <dgm:cxn modelId="{C292EDF7-26D6-4548-B3A6-56937B1DA67D}" srcId="{6629524F-C00D-4D7A-917F-46D74AD7301E}" destId="{7E825D5F-1042-421F-8AA2-08A520202EEB}" srcOrd="1" destOrd="0" parTransId="{0F5FE88F-4D92-4EE1-8535-7A2A0361D83C}" sibTransId="{CBBE3FE8-7463-4EC5-AC1B-56923F1CB2FD}"/>
    <dgm:cxn modelId="{A5C92447-C010-4C86-AC04-F597ECBDCF46}" type="presOf" srcId="{5177CB90-BD7A-404E-99B4-5F1B9913B126}" destId="{C762B0A8-EAD6-487F-9D71-2553B6559DBF}" srcOrd="0" destOrd="0" presId="urn:microsoft.com/office/officeart/2005/8/layout/orgChart1"/>
    <dgm:cxn modelId="{4BB712DB-A9CC-4CA4-8E27-7C1087C81F36}" type="presOf" srcId="{515E0B11-94C4-423E-95EA-D1C7EEAA5076}" destId="{6BE1CB97-3730-4914-97DB-0BFFA7BC366B}" srcOrd="1" destOrd="0" presId="urn:microsoft.com/office/officeart/2005/8/layout/orgChart1"/>
    <dgm:cxn modelId="{39C88A0C-7F69-4C12-B265-94D76829002A}" type="presOf" srcId="{BFE551FA-0492-4AEF-861D-C2091F244527}" destId="{55EC8177-E51E-4346-B2F3-BC92309B0983}" srcOrd="0" destOrd="0" presId="urn:microsoft.com/office/officeart/2005/8/layout/orgChart1"/>
    <dgm:cxn modelId="{84C4759C-9872-46BE-AA3A-B100C5114D0D}" type="presOf" srcId="{9CE66784-C89F-41EA-A06E-37EADCCB4646}" destId="{D934B396-736C-414C-ABB4-F5C0517068A4}" srcOrd="1" destOrd="0" presId="urn:microsoft.com/office/officeart/2005/8/layout/orgChart1"/>
    <dgm:cxn modelId="{D2E4F334-88FB-4EB1-B556-50F6B643BCC9}" srcId="{75A558D5-C38E-4524-8EB8-2F5F6A1F8BBA}" destId="{BFE551FA-0492-4AEF-861D-C2091F244527}" srcOrd="0" destOrd="0" parTransId="{94D74DF3-0462-4B97-AE5E-2CE0560AFEE6}" sibTransId="{FB555FDF-BBA3-4517-9E45-42B0C9FFC6CC}"/>
    <dgm:cxn modelId="{C500BE5C-78B4-4C00-BE03-0BB31ACFFDF4}" srcId="{6629524F-C00D-4D7A-917F-46D74AD7301E}" destId="{323028E2-7F14-4B25-86A6-DB7A169828FC}" srcOrd="0" destOrd="0" parTransId="{4745773E-CE1B-477D-AF83-D2CBBFF3C7C3}" sibTransId="{9AEACE3A-EB79-404E-96FA-F93D7DD8C9FC}"/>
    <dgm:cxn modelId="{A7670CD5-59D6-40F0-872C-8162D4002C46}" type="presOf" srcId="{3A005E80-7728-4D64-AD58-34C30CFE9F4B}" destId="{C968A363-7F10-4120-A12D-426B5860C945}" srcOrd="0" destOrd="0" presId="urn:microsoft.com/office/officeart/2005/8/layout/orgChart1"/>
    <dgm:cxn modelId="{8F4FDED7-7E43-49D4-9CCD-4D68B5631767}" type="presOf" srcId="{6DE76172-7C7B-4E6C-9702-7D5617353E49}" destId="{F1656316-8977-4C10-8BEA-700BBFEEF0CD}" srcOrd="0" destOrd="0" presId="urn:microsoft.com/office/officeart/2005/8/layout/orgChart1"/>
    <dgm:cxn modelId="{E81B4D1F-B053-44C5-A735-95169E86E44B}" srcId="{24457DEF-2AAD-4B75-8819-EC34A24E3096}" destId="{75A558D5-C38E-4524-8EB8-2F5F6A1F8BBA}" srcOrd="1" destOrd="0" parTransId="{05E3699E-9C02-44E7-A98A-ED4DCFDB14D5}" sibTransId="{C59CDAD4-7D9D-4533-A9B2-4E595D7A3CE0}"/>
    <dgm:cxn modelId="{EEE36A3D-3B04-433C-BAF2-9F9672173EB7}" type="presOf" srcId="{6ED053C7-54FA-4D21-9BBF-CD58037CC2BA}" destId="{37814D03-F3C9-4AC0-844F-0CAC91EF3DC7}" srcOrd="1" destOrd="0" presId="urn:microsoft.com/office/officeart/2005/8/layout/orgChart1"/>
    <dgm:cxn modelId="{AD0E0039-39D4-4833-8767-7D69D651C232}" type="presOf" srcId="{65762131-E894-4A56-A84A-681A2B8E59E7}" destId="{FE7C9018-A922-44A4-867B-682C7C0CC603}" srcOrd="0" destOrd="0" presId="urn:microsoft.com/office/officeart/2005/8/layout/orgChart1"/>
    <dgm:cxn modelId="{5E2FA5C5-488C-4A8C-B5EC-711D7EE35FA1}" type="presOf" srcId="{05E3699E-9C02-44E7-A98A-ED4DCFDB14D5}" destId="{DCF0B3D2-F966-41ED-851D-683EF930AE55}" srcOrd="0" destOrd="0" presId="urn:microsoft.com/office/officeart/2005/8/layout/orgChart1"/>
    <dgm:cxn modelId="{2F11CC09-18A1-4339-A10F-25BA89FCA8F8}" type="presOf" srcId="{92E5CCAD-6B45-4A20-972A-14238C83AA11}" destId="{0BDCB2D8-121F-4262-87C0-F50F3BF71619}" srcOrd="0" destOrd="0" presId="urn:microsoft.com/office/officeart/2005/8/layout/orgChart1"/>
    <dgm:cxn modelId="{9C1C3166-45C6-4AF7-857A-D42EF41C93E7}" type="presOf" srcId="{CBF68F4C-9BA5-4DEF-90F9-C9B2EE31D436}" destId="{5D6BFCE8-2B71-495F-B79B-87A36E43F596}" srcOrd="0" destOrd="0" presId="urn:microsoft.com/office/officeart/2005/8/layout/orgChart1"/>
    <dgm:cxn modelId="{2A7E75B3-9E98-438A-96CB-FBF7506DEA49}" type="presOf" srcId="{0F5FE88F-4D92-4EE1-8535-7A2A0361D83C}" destId="{890ADA49-89C1-49B5-A1AD-19CF807FF46F}" srcOrd="0" destOrd="0" presId="urn:microsoft.com/office/officeart/2005/8/layout/orgChart1"/>
    <dgm:cxn modelId="{A5E194DE-959A-4439-BB8F-948A5161EB77}" type="presOf" srcId="{BC73AF62-DC1A-4D4B-91D8-D5CF6D625A1F}" destId="{3DE826AF-D4BB-44B4-887C-620AEF1B9AC1}" srcOrd="0" destOrd="0" presId="urn:microsoft.com/office/officeart/2005/8/layout/orgChart1"/>
    <dgm:cxn modelId="{E437782E-81D7-4EAF-81B0-AF3171B5AE2F}" type="presOf" srcId="{6ED053C7-54FA-4D21-9BBF-CD58037CC2BA}" destId="{59D46757-983D-48A0-8F09-B25FC0461251}" srcOrd="0" destOrd="0" presId="urn:microsoft.com/office/officeart/2005/8/layout/orgChart1"/>
    <dgm:cxn modelId="{3AE02E65-4F69-4D99-9FAB-8324C8B2D5AC}" type="presParOf" srcId="{3DE826AF-D4BB-44B4-887C-620AEF1B9AC1}" destId="{0894A70B-1538-46B7-B16D-E1B338771390}" srcOrd="0" destOrd="0" presId="urn:microsoft.com/office/officeart/2005/8/layout/orgChart1"/>
    <dgm:cxn modelId="{655389B3-1054-4770-81CF-3FC016F42F36}" type="presParOf" srcId="{0894A70B-1538-46B7-B16D-E1B338771390}" destId="{89600C24-AAB2-4B4D-8837-EF5BA9DE9087}" srcOrd="0" destOrd="0" presId="urn:microsoft.com/office/officeart/2005/8/layout/orgChart1"/>
    <dgm:cxn modelId="{F1512B72-7709-4481-ABF7-F4A0DC70D1F8}" type="presParOf" srcId="{89600C24-AAB2-4B4D-8837-EF5BA9DE9087}" destId="{7F964DAE-DACF-4C89-AD3F-A69147C045A1}" srcOrd="0" destOrd="0" presId="urn:microsoft.com/office/officeart/2005/8/layout/orgChart1"/>
    <dgm:cxn modelId="{72B236A2-F4D8-4A6F-B2C5-8DFFF0AB6E11}" type="presParOf" srcId="{89600C24-AAB2-4B4D-8837-EF5BA9DE9087}" destId="{60824445-7926-4271-8F7B-25E689DBB5BA}" srcOrd="1" destOrd="0" presId="urn:microsoft.com/office/officeart/2005/8/layout/orgChart1"/>
    <dgm:cxn modelId="{9F53601F-D32A-48A4-9D8B-5F88DCAE22C3}" type="presParOf" srcId="{0894A70B-1538-46B7-B16D-E1B338771390}" destId="{08B1E6C4-09D2-442A-B50B-91C5A5BEABD8}" srcOrd="1" destOrd="0" presId="urn:microsoft.com/office/officeart/2005/8/layout/orgChart1"/>
    <dgm:cxn modelId="{EB539098-98C2-4F58-AF98-AA9465C9D247}" type="presParOf" srcId="{08B1E6C4-09D2-442A-B50B-91C5A5BEABD8}" destId="{F0E620F2-5A22-4FC9-9CD8-6BEABA98A5F1}" srcOrd="0" destOrd="0" presId="urn:microsoft.com/office/officeart/2005/8/layout/orgChart1"/>
    <dgm:cxn modelId="{2DC8C0BA-AFF3-4BAB-AC6E-ED9BC497DD27}" type="presParOf" srcId="{08B1E6C4-09D2-442A-B50B-91C5A5BEABD8}" destId="{8E8AB07A-E1B8-4778-AF2F-77BC3E030C0E}" srcOrd="1" destOrd="0" presId="urn:microsoft.com/office/officeart/2005/8/layout/orgChart1"/>
    <dgm:cxn modelId="{79E3E3DA-5B36-4A5C-9B78-81EA46F63E75}" type="presParOf" srcId="{8E8AB07A-E1B8-4778-AF2F-77BC3E030C0E}" destId="{6B829A38-09EC-4105-9761-64C0DA7D74B1}" srcOrd="0" destOrd="0" presId="urn:microsoft.com/office/officeart/2005/8/layout/orgChart1"/>
    <dgm:cxn modelId="{745E1C50-2F47-47A3-9969-C62DEB340DB7}" type="presParOf" srcId="{6B829A38-09EC-4105-9761-64C0DA7D74B1}" destId="{049F9615-C9A4-481A-A2E7-994E3BC427C9}" srcOrd="0" destOrd="0" presId="urn:microsoft.com/office/officeart/2005/8/layout/orgChart1"/>
    <dgm:cxn modelId="{4CC963BF-E264-4BB5-91E8-89194CC7CF6C}" type="presParOf" srcId="{6B829A38-09EC-4105-9761-64C0DA7D74B1}" destId="{20BB7CA7-2B5D-4F65-BB7D-797628EDDF53}" srcOrd="1" destOrd="0" presId="urn:microsoft.com/office/officeart/2005/8/layout/orgChart1"/>
    <dgm:cxn modelId="{2DC2BA02-C10C-4052-A6D1-F424D0CC2FC2}" type="presParOf" srcId="{8E8AB07A-E1B8-4778-AF2F-77BC3E030C0E}" destId="{2057CA68-9D00-47FB-BDA2-2D3FCF5C1CD1}" srcOrd="1" destOrd="0" presId="urn:microsoft.com/office/officeart/2005/8/layout/orgChart1"/>
    <dgm:cxn modelId="{7878AAFE-F594-46B6-8E0B-3A662BC85578}" type="presParOf" srcId="{2057CA68-9D00-47FB-BDA2-2D3FCF5C1CD1}" destId="{5D6BFCE8-2B71-495F-B79B-87A36E43F596}" srcOrd="0" destOrd="0" presId="urn:microsoft.com/office/officeart/2005/8/layout/orgChart1"/>
    <dgm:cxn modelId="{59F67470-B97C-4A1B-ACAA-EE7A66223F38}" type="presParOf" srcId="{2057CA68-9D00-47FB-BDA2-2D3FCF5C1CD1}" destId="{23CC914B-BA39-4236-816A-16CFD1B71A55}" srcOrd="1" destOrd="0" presId="urn:microsoft.com/office/officeart/2005/8/layout/orgChart1"/>
    <dgm:cxn modelId="{F9AC961E-7ACD-4E64-B930-A549C2AE3690}" type="presParOf" srcId="{23CC914B-BA39-4236-816A-16CFD1B71A55}" destId="{FDD8C63A-571F-4B07-B64C-BA01AEE80F59}" srcOrd="0" destOrd="0" presId="urn:microsoft.com/office/officeart/2005/8/layout/orgChart1"/>
    <dgm:cxn modelId="{16203B5C-FB31-47A4-AD41-395BAC8944B9}" type="presParOf" srcId="{FDD8C63A-571F-4B07-B64C-BA01AEE80F59}" destId="{DA17ADFF-7923-492A-AB60-1954E7B3C362}" srcOrd="0" destOrd="0" presId="urn:microsoft.com/office/officeart/2005/8/layout/orgChart1"/>
    <dgm:cxn modelId="{D1AEE4F8-8D57-45CD-B964-C170A5CB9446}" type="presParOf" srcId="{FDD8C63A-571F-4B07-B64C-BA01AEE80F59}" destId="{0A75D2CA-7C9A-4230-B70C-6074D9652FB5}" srcOrd="1" destOrd="0" presId="urn:microsoft.com/office/officeart/2005/8/layout/orgChart1"/>
    <dgm:cxn modelId="{14DB8418-CA83-460D-BB42-88CADD303C62}" type="presParOf" srcId="{23CC914B-BA39-4236-816A-16CFD1B71A55}" destId="{E6296FFD-24A7-4452-955D-14B6EEA07AE3}" srcOrd="1" destOrd="0" presId="urn:microsoft.com/office/officeart/2005/8/layout/orgChart1"/>
    <dgm:cxn modelId="{ACA18C45-78BB-4D13-AF4D-B95FD2B540B8}" type="presParOf" srcId="{E6296FFD-24A7-4452-955D-14B6EEA07AE3}" destId="{0BDCB2D8-121F-4262-87C0-F50F3BF71619}" srcOrd="0" destOrd="0" presId="urn:microsoft.com/office/officeart/2005/8/layout/orgChart1"/>
    <dgm:cxn modelId="{1BC4C7CB-709F-4EEC-87F5-9177CC7F8FA1}" type="presParOf" srcId="{E6296FFD-24A7-4452-955D-14B6EEA07AE3}" destId="{839F5093-10FB-410A-869F-715DE22F7F16}" srcOrd="1" destOrd="0" presId="urn:microsoft.com/office/officeart/2005/8/layout/orgChart1"/>
    <dgm:cxn modelId="{2EB489E0-F847-4F6D-92A7-01B20C511EAC}" type="presParOf" srcId="{839F5093-10FB-410A-869F-715DE22F7F16}" destId="{6F294DBE-A8B1-46BC-BCE7-654552179115}" srcOrd="0" destOrd="0" presId="urn:microsoft.com/office/officeart/2005/8/layout/orgChart1"/>
    <dgm:cxn modelId="{6DE47AC6-E5A0-4148-8A5A-95A0B9B438CE}" type="presParOf" srcId="{6F294DBE-A8B1-46BC-BCE7-654552179115}" destId="{34501897-E63C-457E-9C68-FAD6B78E6B68}" srcOrd="0" destOrd="0" presId="urn:microsoft.com/office/officeart/2005/8/layout/orgChart1"/>
    <dgm:cxn modelId="{7AC84D42-CB79-487D-BEAF-13264D7D69BA}" type="presParOf" srcId="{6F294DBE-A8B1-46BC-BCE7-654552179115}" destId="{C21B22BE-3B05-4BDB-B6F2-A822AC45DE42}" srcOrd="1" destOrd="0" presId="urn:microsoft.com/office/officeart/2005/8/layout/orgChart1"/>
    <dgm:cxn modelId="{5100FBF0-ABD7-418C-8CA4-8820FCB199D4}" type="presParOf" srcId="{839F5093-10FB-410A-869F-715DE22F7F16}" destId="{437982F8-69B1-45F1-80F9-1BD77219333E}" srcOrd="1" destOrd="0" presId="urn:microsoft.com/office/officeart/2005/8/layout/orgChart1"/>
    <dgm:cxn modelId="{3EF03654-A716-4E98-8B3A-295E20598F45}" type="presParOf" srcId="{437982F8-69B1-45F1-80F9-1BD77219333E}" destId="{FE7C9018-A922-44A4-867B-682C7C0CC603}" srcOrd="0" destOrd="0" presId="urn:microsoft.com/office/officeart/2005/8/layout/orgChart1"/>
    <dgm:cxn modelId="{7B4E17C4-E42B-428D-91D8-A3C9FA44EA01}" type="presParOf" srcId="{437982F8-69B1-45F1-80F9-1BD77219333E}" destId="{DA15D46E-1F07-4679-B540-9B92FD4EF4B2}" srcOrd="1" destOrd="0" presId="urn:microsoft.com/office/officeart/2005/8/layout/orgChart1"/>
    <dgm:cxn modelId="{A33E0171-423C-426F-B80E-41E5F9262D93}" type="presParOf" srcId="{DA15D46E-1F07-4679-B540-9B92FD4EF4B2}" destId="{A3FF5032-E470-4FAF-9775-B51A5B7DA81F}" srcOrd="0" destOrd="0" presId="urn:microsoft.com/office/officeart/2005/8/layout/orgChart1"/>
    <dgm:cxn modelId="{BD669B9D-5EB4-4C68-84A0-64AB805AE75A}" type="presParOf" srcId="{A3FF5032-E470-4FAF-9775-B51A5B7DA81F}" destId="{BC629531-B590-4CC7-B0B7-FCA6881546FA}" srcOrd="0" destOrd="0" presId="urn:microsoft.com/office/officeart/2005/8/layout/orgChart1"/>
    <dgm:cxn modelId="{08D078FD-86FD-41F0-832E-7F5B972E5C8F}" type="presParOf" srcId="{A3FF5032-E470-4FAF-9775-B51A5B7DA81F}" destId="{25D67143-F605-498E-B5DF-AF372395399C}" srcOrd="1" destOrd="0" presId="urn:microsoft.com/office/officeart/2005/8/layout/orgChart1"/>
    <dgm:cxn modelId="{B24162D3-9C02-4B99-9E43-E2BACAD3FCDD}" type="presParOf" srcId="{DA15D46E-1F07-4679-B540-9B92FD4EF4B2}" destId="{3DC53E89-B1C3-49AB-BAC3-8989361A8875}" srcOrd="1" destOrd="0" presId="urn:microsoft.com/office/officeart/2005/8/layout/orgChart1"/>
    <dgm:cxn modelId="{7B6F58DC-2A5C-4D8E-99BF-8830D65C6BFF}" type="presParOf" srcId="{DA15D46E-1F07-4679-B540-9B92FD4EF4B2}" destId="{966084E4-331A-44D7-B03D-B3BFFAD89D3D}" srcOrd="2" destOrd="0" presId="urn:microsoft.com/office/officeart/2005/8/layout/orgChart1"/>
    <dgm:cxn modelId="{4F9314A9-539C-44FF-AF70-43C08D16CAF4}" type="presParOf" srcId="{839F5093-10FB-410A-869F-715DE22F7F16}" destId="{FA5C4F7F-E559-441D-BD59-474864766C0A}" srcOrd="2" destOrd="0" presId="urn:microsoft.com/office/officeart/2005/8/layout/orgChart1"/>
    <dgm:cxn modelId="{77E7CCE0-74C3-4575-8815-D8A4FF53DAB1}" type="presParOf" srcId="{E6296FFD-24A7-4452-955D-14B6EEA07AE3}" destId="{DCF0B3D2-F966-41ED-851D-683EF930AE55}" srcOrd="2" destOrd="0" presId="urn:microsoft.com/office/officeart/2005/8/layout/orgChart1"/>
    <dgm:cxn modelId="{53C641EA-CB97-4CE1-980B-C1805C088315}" type="presParOf" srcId="{E6296FFD-24A7-4452-955D-14B6EEA07AE3}" destId="{FC95E61F-3347-486C-9058-3FF69A47B418}" srcOrd="3" destOrd="0" presId="urn:microsoft.com/office/officeart/2005/8/layout/orgChart1"/>
    <dgm:cxn modelId="{A8765C73-EA14-4609-8C42-F47AA22C67F7}" type="presParOf" srcId="{FC95E61F-3347-486C-9058-3FF69A47B418}" destId="{FAD6C052-79E5-4D29-BC04-AFF833B1CED0}" srcOrd="0" destOrd="0" presId="urn:microsoft.com/office/officeart/2005/8/layout/orgChart1"/>
    <dgm:cxn modelId="{A617141E-3CEA-4DD0-B159-42CFEF51261E}" type="presParOf" srcId="{FAD6C052-79E5-4D29-BC04-AFF833B1CED0}" destId="{6486ACEB-C020-4B5C-9713-7F5D973002BE}" srcOrd="0" destOrd="0" presId="urn:microsoft.com/office/officeart/2005/8/layout/orgChart1"/>
    <dgm:cxn modelId="{F5D70E1F-1F0A-4314-B764-9CA61C4DA9C4}" type="presParOf" srcId="{FAD6C052-79E5-4D29-BC04-AFF833B1CED0}" destId="{EF0D6951-4401-4053-A514-E84ED65BD338}" srcOrd="1" destOrd="0" presId="urn:microsoft.com/office/officeart/2005/8/layout/orgChart1"/>
    <dgm:cxn modelId="{5A731842-B9B9-47BC-AD5E-8AC1774E519E}" type="presParOf" srcId="{FC95E61F-3347-486C-9058-3FF69A47B418}" destId="{D2EF300C-5678-429D-B6F0-9F4B2239C498}" srcOrd="1" destOrd="0" presId="urn:microsoft.com/office/officeart/2005/8/layout/orgChart1"/>
    <dgm:cxn modelId="{2ED0D0B4-90E2-4C75-B346-2B3F2A1259CD}" type="presParOf" srcId="{D2EF300C-5678-429D-B6F0-9F4B2239C498}" destId="{10FB3B8D-4656-4DC8-BF93-37D82CE1DCB9}" srcOrd="0" destOrd="0" presId="urn:microsoft.com/office/officeart/2005/8/layout/orgChart1"/>
    <dgm:cxn modelId="{5009BEED-E320-4D6D-8183-8E3CFB99063D}" type="presParOf" srcId="{D2EF300C-5678-429D-B6F0-9F4B2239C498}" destId="{0D7802C4-60BD-461E-99A4-BDC9F1C13102}" srcOrd="1" destOrd="0" presId="urn:microsoft.com/office/officeart/2005/8/layout/orgChart1"/>
    <dgm:cxn modelId="{E750E613-1F1E-4958-A37C-C2D0632DFCA4}" type="presParOf" srcId="{0D7802C4-60BD-461E-99A4-BDC9F1C13102}" destId="{17BDB565-F591-44AE-8876-63AD6A40997E}" srcOrd="0" destOrd="0" presId="urn:microsoft.com/office/officeart/2005/8/layout/orgChart1"/>
    <dgm:cxn modelId="{6C25C60C-A45A-4531-9265-9A7160F73AB3}" type="presParOf" srcId="{17BDB565-F591-44AE-8876-63AD6A40997E}" destId="{55EC8177-E51E-4346-B2F3-BC92309B0983}" srcOrd="0" destOrd="0" presId="urn:microsoft.com/office/officeart/2005/8/layout/orgChart1"/>
    <dgm:cxn modelId="{6B02417D-2323-4003-9B57-6BE6BEA4BC8C}" type="presParOf" srcId="{17BDB565-F591-44AE-8876-63AD6A40997E}" destId="{918B6CCE-053E-4D05-B85F-C5EEAB630F7B}" srcOrd="1" destOrd="0" presId="urn:microsoft.com/office/officeart/2005/8/layout/orgChart1"/>
    <dgm:cxn modelId="{40C407AC-7E9C-46BC-BE6E-28F0A41CD6F8}" type="presParOf" srcId="{0D7802C4-60BD-461E-99A4-BDC9F1C13102}" destId="{1ADE91B6-1756-4051-B65E-4E266BCF4F38}" srcOrd="1" destOrd="0" presId="urn:microsoft.com/office/officeart/2005/8/layout/orgChart1"/>
    <dgm:cxn modelId="{3282A462-D6C0-4BDA-BDC4-A3CC558A9441}" type="presParOf" srcId="{0D7802C4-60BD-461E-99A4-BDC9F1C13102}" destId="{A3344862-B849-4112-A2D0-D2269E9DE9C5}" srcOrd="2" destOrd="0" presId="urn:microsoft.com/office/officeart/2005/8/layout/orgChart1"/>
    <dgm:cxn modelId="{B60D308D-D272-48FF-8CD4-14B0EB47C055}" type="presParOf" srcId="{FC95E61F-3347-486C-9058-3FF69A47B418}" destId="{981E8A32-37CA-4433-8ABF-0A1E7FA643B6}" srcOrd="2" destOrd="0" presId="urn:microsoft.com/office/officeart/2005/8/layout/orgChart1"/>
    <dgm:cxn modelId="{76E1CC00-62E4-494E-8DDA-02182A65D035}" type="presParOf" srcId="{23CC914B-BA39-4236-816A-16CFD1B71A55}" destId="{B99737E9-48DD-4BC9-B02A-2A5D39D44D83}" srcOrd="2" destOrd="0" presId="urn:microsoft.com/office/officeart/2005/8/layout/orgChart1"/>
    <dgm:cxn modelId="{1D0DD055-A660-4BF2-9D9D-926D3A95E490}" type="presParOf" srcId="{2057CA68-9D00-47FB-BDA2-2D3FCF5C1CD1}" destId="{C968A363-7F10-4120-A12D-426B5860C945}" srcOrd="2" destOrd="0" presId="urn:microsoft.com/office/officeart/2005/8/layout/orgChart1"/>
    <dgm:cxn modelId="{944B17E0-F768-4D9B-A62A-C00C9AC946DA}" type="presParOf" srcId="{2057CA68-9D00-47FB-BDA2-2D3FCF5C1CD1}" destId="{635D8253-D1DE-440B-9CC8-5FFD27BA6FCA}" srcOrd="3" destOrd="0" presId="urn:microsoft.com/office/officeart/2005/8/layout/orgChart1"/>
    <dgm:cxn modelId="{B447EBB5-BC05-4385-A303-E78EFC0F14FE}" type="presParOf" srcId="{635D8253-D1DE-440B-9CC8-5FFD27BA6FCA}" destId="{26096ACA-F9C0-4974-BA52-4625E78BFDC2}" srcOrd="0" destOrd="0" presId="urn:microsoft.com/office/officeart/2005/8/layout/orgChart1"/>
    <dgm:cxn modelId="{A2CE6EC7-D476-46D5-9BEF-55172B5EA934}" type="presParOf" srcId="{26096ACA-F9C0-4974-BA52-4625E78BFDC2}" destId="{E74A1972-45B5-4A8A-8BD9-D22119EB80D0}" srcOrd="0" destOrd="0" presId="urn:microsoft.com/office/officeart/2005/8/layout/orgChart1"/>
    <dgm:cxn modelId="{6C712C3D-E9E1-4A32-93E9-7BC89B7EFF53}" type="presParOf" srcId="{26096ACA-F9C0-4974-BA52-4625E78BFDC2}" destId="{D934B396-736C-414C-ABB4-F5C0517068A4}" srcOrd="1" destOrd="0" presId="urn:microsoft.com/office/officeart/2005/8/layout/orgChart1"/>
    <dgm:cxn modelId="{D78BDC38-AEF0-4254-B7D0-E28880F24C16}" type="presParOf" srcId="{635D8253-D1DE-440B-9CC8-5FFD27BA6FCA}" destId="{33A14DFE-BB30-4CCB-94AB-8199505B2E06}" srcOrd="1" destOrd="0" presId="urn:microsoft.com/office/officeart/2005/8/layout/orgChart1"/>
    <dgm:cxn modelId="{50DD9796-C9C4-4BA6-B1C0-EB0FC78ABF81}" type="presParOf" srcId="{33A14DFE-BB30-4CCB-94AB-8199505B2E06}" destId="{015A755F-86E3-425D-83A8-20C5DED72138}" srcOrd="0" destOrd="0" presId="urn:microsoft.com/office/officeart/2005/8/layout/orgChart1"/>
    <dgm:cxn modelId="{01020BDD-3908-4545-8BE3-B1AF8B1C95C0}" type="presParOf" srcId="{33A14DFE-BB30-4CCB-94AB-8199505B2E06}" destId="{1E7422A1-D36E-4855-9F12-39C44DE1CA68}" srcOrd="1" destOrd="0" presId="urn:microsoft.com/office/officeart/2005/8/layout/orgChart1"/>
    <dgm:cxn modelId="{60EA1D54-1460-4287-8D76-AE4FCE59C6D8}" type="presParOf" srcId="{1E7422A1-D36E-4855-9F12-39C44DE1CA68}" destId="{1E8577F5-D230-49CC-A02E-F82595AAC1CC}" srcOrd="0" destOrd="0" presId="urn:microsoft.com/office/officeart/2005/8/layout/orgChart1"/>
    <dgm:cxn modelId="{9ABEEBA7-A08E-4CAC-8E02-8C01CAE80C2B}" type="presParOf" srcId="{1E8577F5-D230-49CC-A02E-F82595AAC1CC}" destId="{8FD60B66-1819-4F21-B943-5835F19236DC}" srcOrd="0" destOrd="0" presId="urn:microsoft.com/office/officeart/2005/8/layout/orgChart1"/>
    <dgm:cxn modelId="{0E7A3CF5-EF48-4E75-AD15-9368E54025B8}" type="presParOf" srcId="{1E8577F5-D230-49CC-A02E-F82595AAC1CC}" destId="{6BE1CB97-3730-4914-97DB-0BFFA7BC366B}" srcOrd="1" destOrd="0" presId="urn:microsoft.com/office/officeart/2005/8/layout/orgChart1"/>
    <dgm:cxn modelId="{A915CE1D-C6F1-4509-9F6B-839E080BF4D5}" type="presParOf" srcId="{1E7422A1-D36E-4855-9F12-39C44DE1CA68}" destId="{FD6DF0E7-33ED-4B75-A2E8-21BF28806501}" srcOrd="1" destOrd="0" presId="urn:microsoft.com/office/officeart/2005/8/layout/orgChart1"/>
    <dgm:cxn modelId="{B8BFC1F1-DD5A-4495-B6F3-3C4086A9099B}" type="presParOf" srcId="{1E7422A1-D36E-4855-9F12-39C44DE1CA68}" destId="{35061DA0-A2E8-4DB5-9565-0BBF12A4D8EB}" srcOrd="2" destOrd="0" presId="urn:microsoft.com/office/officeart/2005/8/layout/orgChart1"/>
    <dgm:cxn modelId="{817E2ED5-E0B6-4D9C-8424-CB378E82B05F}" type="presParOf" srcId="{635D8253-D1DE-440B-9CC8-5FFD27BA6FCA}" destId="{DF11324B-ED97-4F1D-96D1-C87BF8E6F7E5}" srcOrd="2" destOrd="0" presId="urn:microsoft.com/office/officeart/2005/8/layout/orgChart1"/>
    <dgm:cxn modelId="{63D8AAC2-D439-4602-9D13-8505680C9844}" type="presParOf" srcId="{8E8AB07A-E1B8-4778-AF2F-77BC3E030C0E}" destId="{6D3387AB-3776-4124-80D3-15C860B490CC}" srcOrd="2" destOrd="0" presId="urn:microsoft.com/office/officeart/2005/8/layout/orgChart1"/>
    <dgm:cxn modelId="{896A72FE-009F-4027-BB50-B3A93CF98095}" type="presParOf" srcId="{08B1E6C4-09D2-442A-B50B-91C5A5BEABD8}" destId="{890ADA49-89C1-49B5-A1AD-19CF807FF46F}" srcOrd="2" destOrd="0" presId="urn:microsoft.com/office/officeart/2005/8/layout/orgChart1"/>
    <dgm:cxn modelId="{DAE481D1-1834-4767-A2EC-0191AC98B4B2}" type="presParOf" srcId="{08B1E6C4-09D2-442A-B50B-91C5A5BEABD8}" destId="{F981435D-E9FE-42BB-B1F2-A0C731A64E7E}" srcOrd="3" destOrd="0" presId="urn:microsoft.com/office/officeart/2005/8/layout/orgChart1"/>
    <dgm:cxn modelId="{CC302F4F-57B1-4EEC-9F62-D2D016F11B42}" type="presParOf" srcId="{F981435D-E9FE-42BB-B1F2-A0C731A64E7E}" destId="{B534EDB7-DAC1-4D3C-A564-4FCD46F8A44A}" srcOrd="0" destOrd="0" presId="urn:microsoft.com/office/officeart/2005/8/layout/orgChart1"/>
    <dgm:cxn modelId="{75302066-B817-4255-86D9-F51721DE2862}" type="presParOf" srcId="{B534EDB7-DAC1-4D3C-A564-4FCD46F8A44A}" destId="{ED8293E2-12BA-494E-BF61-229E03FB0AA5}" srcOrd="0" destOrd="0" presId="urn:microsoft.com/office/officeart/2005/8/layout/orgChart1"/>
    <dgm:cxn modelId="{8006A49B-781D-413E-A36D-72F830DBCBD9}" type="presParOf" srcId="{B534EDB7-DAC1-4D3C-A564-4FCD46F8A44A}" destId="{E494096E-35B5-421D-80BE-497CF1F8640E}" srcOrd="1" destOrd="0" presId="urn:microsoft.com/office/officeart/2005/8/layout/orgChart1"/>
    <dgm:cxn modelId="{CB83A60C-F1E9-49FA-8D5D-10F3001A6BB4}" type="presParOf" srcId="{F981435D-E9FE-42BB-B1F2-A0C731A64E7E}" destId="{C35D3151-B094-4CC5-A0A8-11524CEE17CC}" srcOrd="1" destOrd="0" presId="urn:microsoft.com/office/officeart/2005/8/layout/orgChart1"/>
    <dgm:cxn modelId="{28F9BC45-E7FF-4AF1-BD7B-51A95DAB1818}" type="presParOf" srcId="{C35D3151-B094-4CC5-A0A8-11524CEE17CC}" destId="{C762B0A8-EAD6-487F-9D71-2553B6559DBF}" srcOrd="0" destOrd="0" presId="urn:microsoft.com/office/officeart/2005/8/layout/orgChart1"/>
    <dgm:cxn modelId="{C589DBE5-E56B-4DE3-A85C-EC9FD2868588}" type="presParOf" srcId="{C35D3151-B094-4CC5-A0A8-11524CEE17CC}" destId="{90A24641-E590-4460-8E1D-E3353D573CC4}" srcOrd="1" destOrd="0" presId="urn:microsoft.com/office/officeart/2005/8/layout/orgChart1"/>
    <dgm:cxn modelId="{D37E5E14-7795-44D2-8BC4-E214C26CCE4D}" type="presParOf" srcId="{90A24641-E590-4460-8E1D-E3353D573CC4}" destId="{2F4E2211-9FB7-45BA-89C2-48E089FD1C00}" srcOrd="0" destOrd="0" presId="urn:microsoft.com/office/officeart/2005/8/layout/orgChart1"/>
    <dgm:cxn modelId="{A59560BB-D29C-48D9-945E-327F5842DD38}" type="presParOf" srcId="{2F4E2211-9FB7-45BA-89C2-48E089FD1C00}" destId="{24630B43-EE91-4C02-8325-B820306DCAC1}" srcOrd="0" destOrd="0" presId="urn:microsoft.com/office/officeart/2005/8/layout/orgChart1"/>
    <dgm:cxn modelId="{F5F75C91-0810-457C-9286-E6A36AC25D82}" type="presParOf" srcId="{2F4E2211-9FB7-45BA-89C2-48E089FD1C00}" destId="{2DE1C4C0-6AD6-41CB-8311-0CCCC60CD132}" srcOrd="1" destOrd="0" presId="urn:microsoft.com/office/officeart/2005/8/layout/orgChart1"/>
    <dgm:cxn modelId="{55AA3CF9-562D-4126-9E81-0DFDB4F7FE0B}" type="presParOf" srcId="{90A24641-E590-4460-8E1D-E3353D573CC4}" destId="{AE3EC321-E406-47F9-B1F8-67D46274EB63}" srcOrd="1" destOrd="0" presId="urn:microsoft.com/office/officeart/2005/8/layout/orgChart1"/>
    <dgm:cxn modelId="{B8675F4E-AC34-41A4-B59B-3EDAA5DBB993}" type="presParOf" srcId="{AE3EC321-E406-47F9-B1F8-67D46274EB63}" destId="{90BB14F3-5BFB-4D3A-A8B6-149D9143E72B}" srcOrd="0" destOrd="0" presId="urn:microsoft.com/office/officeart/2005/8/layout/orgChart1"/>
    <dgm:cxn modelId="{A7AF929F-6B5F-46F5-A9F8-56661E7C807F}" type="presParOf" srcId="{AE3EC321-E406-47F9-B1F8-67D46274EB63}" destId="{B22C830B-0208-4E21-897C-EC9564E0549B}" srcOrd="1" destOrd="0" presId="urn:microsoft.com/office/officeart/2005/8/layout/orgChart1"/>
    <dgm:cxn modelId="{20A7843A-FF42-4D74-8592-2AB414601C95}" type="presParOf" srcId="{B22C830B-0208-4E21-897C-EC9564E0549B}" destId="{E05B8709-DA24-41DD-B81A-BE69CA7B67A0}" srcOrd="0" destOrd="0" presId="urn:microsoft.com/office/officeart/2005/8/layout/orgChart1"/>
    <dgm:cxn modelId="{97DA9B20-D47A-494D-8076-7C9667303179}" type="presParOf" srcId="{E05B8709-DA24-41DD-B81A-BE69CA7B67A0}" destId="{59D46757-983D-48A0-8F09-B25FC0461251}" srcOrd="0" destOrd="0" presId="urn:microsoft.com/office/officeart/2005/8/layout/orgChart1"/>
    <dgm:cxn modelId="{5F6AEF28-1BAA-42DC-9AEB-27B8DD53E567}" type="presParOf" srcId="{E05B8709-DA24-41DD-B81A-BE69CA7B67A0}" destId="{37814D03-F3C9-4AC0-844F-0CAC91EF3DC7}" srcOrd="1" destOrd="0" presId="urn:microsoft.com/office/officeart/2005/8/layout/orgChart1"/>
    <dgm:cxn modelId="{5BBC113E-55AF-4C7B-81C3-F8A5EF5E428B}" type="presParOf" srcId="{B22C830B-0208-4E21-897C-EC9564E0549B}" destId="{7CBED557-9985-4488-ACB9-EF1EB5FD01DA}" srcOrd="1" destOrd="0" presId="urn:microsoft.com/office/officeart/2005/8/layout/orgChart1"/>
    <dgm:cxn modelId="{24633A7D-5FB3-401B-AF47-538A73C802BF}" type="presParOf" srcId="{B22C830B-0208-4E21-897C-EC9564E0549B}" destId="{49228A4B-37CA-4403-96F7-3D94807841EA}" srcOrd="2" destOrd="0" presId="urn:microsoft.com/office/officeart/2005/8/layout/orgChart1"/>
    <dgm:cxn modelId="{501A9986-A72D-40B2-A87D-604DF61816A0}" type="presParOf" srcId="{90A24641-E590-4460-8E1D-E3353D573CC4}" destId="{01D82450-B86E-4B84-91B5-F090469316BF}" srcOrd="2" destOrd="0" presId="urn:microsoft.com/office/officeart/2005/8/layout/orgChart1"/>
    <dgm:cxn modelId="{8AF6FB50-263C-4C0C-B101-A52620236E12}" type="presParOf" srcId="{C35D3151-B094-4CC5-A0A8-11524CEE17CC}" destId="{59F23E7F-3E77-4700-A5A9-57800ED78EC3}" srcOrd="2" destOrd="0" presId="urn:microsoft.com/office/officeart/2005/8/layout/orgChart1"/>
    <dgm:cxn modelId="{D1A17899-4832-4373-BA4C-788E5C53E87C}" type="presParOf" srcId="{C35D3151-B094-4CC5-A0A8-11524CEE17CC}" destId="{62560E5D-0474-42D4-9AFF-38874D7E86B0}" srcOrd="3" destOrd="0" presId="urn:microsoft.com/office/officeart/2005/8/layout/orgChart1"/>
    <dgm:cxn modelId="{CF2F2EB6-0CAD-4DD4-8379-5EACD3040FD4}" type="presParOf" srcId="{62560E5D-0474-42D4-9AFF-38874D7E86B0}" destId="{6458DDEE-3848-4561-99EF-7C793B753621}" srcOrd="0" destOrd="0" presId="urn:microsoft.com/office/officeart/2005/8/layout/orgChart1"/>
    <dgm:cxn modelId="{9EC4650C-2691-479C-8718-3BCF3FE3A4FC}" type="presParOf" srcId="{6458DDEE-3848-4561-99EF-7C793B753621}" destId="{8D421A21-E8B0-4332-A34C-979C9CD3B6B3}" srcOrd="0" destOrd="0" presId="urn:microsoft.com/office/officeart/2005/8/layout/orgChart1"/>
    <dgm:cxn modelId="{61677C78-468F-4CAF-98F5-D9C346DD2B09}" type="presParOf" srcId="{6458DDEE-3848-4561-99EF-7C793B753621}" destId="{708968B1-9739-4253-AC62-E40778CAD498}" srcOrd="1" destOrd="0" presId="urn:microsoft.com/office/officeart/2005/8/layout/orgChart1"/>
    <dgm:cxn modelId="{1B950D59-98BF-4BCB-95C0-FF51E9F51514}" type="presParOf" srcId="{62560E5D-0474-42D4-9AFF-38874D7E86B0}" destId="{5C561D42-53B7-4BEE-A1E2-25B4BAE23763}" srcOrd="1" destOrd="0" presId="urn:microsoft.com/office/officeart/2005/8/layout/orgChart1"/>
    <dgm:cxn modelId="{AF057925-036C-4018-9854-3833185F4E37}" type="presParOf" srcId="{5C561D42-53B7-4BEE-A1E2-25B4BAE23763}" destId="{29E6CE92-C14C-4E47-98A3-EC6567CF4141}" srcOrd="0" destOrd="0" presId="urn:microsoft.com/office/officeart/2005/8/layout/orgChart1"/>
    <dgm:cxn modelId="{E42919EB-3D97-4C6D-BBA3-347C4C8ED12B}" type="presParOf" srcId="{5C561D42-53B7-4BEE-A1E2-25B4BAE23763}" destId="{BB985131-216C-4998-BE23-EA75A06DF189}" srcOrd="1" destOrd="0" presId="urn:microsoft.com/office/officeart/2005/8/layout/orgChart1"/>
    <dgm:cxn modelId="{7137AAD7-31CB-4518-9E9E-CC8986CEA8DB}" type="presParOf" srcId="{BB985131-216C-4998-BE23-EA75A06DF189}" destId="{29A06250-A27B-4AA4-A9C1-AC65790F61F0}" srcOrd="0" destOrd="0" presId="urn:microsoft.com/office/officeart/2005/8/layout/orgChart1"/>
    <dgm:cxn modelId="{2E1820E2-9C0B-42F8-9F8B-1E37D716B535}" type="presParOf" srcId="{29A06250-A27B-4AA4-A9C1-AC65790F61F0}" destId="{F1656316-8977-4C10-8BEA-700BBFEEF0CD}" srcOrd="0" destOrd="0" presId="urn:microsoft.com/office/officeart/2005/8/layout/orgChart1"/>
    <dgm:cxn modelId="{5269EC2A-0CD2-4EF3-AB11-A40D80D1EC5E}" type="presParOf" srcId="{29A06250-A27B-4AA4-A9C1-AC65790F61F0}" destId="{7C72D5A8-9982-4131-993D-A5FED350F98E}" srcOrd="1" destOrd="0" presId="urn:microsoft.com/office/officeart/2005/8/layout/orgChart1"/>
    <dgm:cxn modelId="{BD5B75BE-4715-425D-BCEC-6BF390A84FE6}" type="presParOf" srcId="{BB985131-216C-4998-BE23-EA75A06DF189}" destId="{60A26BD2-373F-4C02-8CC3-6A6EB40F9DFF}" srcOrd="1" destOrd="0" presId="urn:microsoft.com/office/officeart/2005/8/layout/orgChart1"/>
    <dgm:cxn modelId="{08D9D740-8125-44E2-8038-101458C7751D}" type="presParOf" srcId="{BB985131-216C-4998-BE23-EA75A06DF189}" destId="{C50F4676-C5BB-4CD4-9AC1-8B53840B7ABA}" srcOrd="2" destOrd="0" presId="urn:microsoft.com/office/officeart/2005/8/layout/orgChart1"/>
    <dgm:cxn modelId="{A0169601-49C7-4D05-AB64-0C0BCDAE2678}" type="presParOf" srcId="{62560E5D-0474-42D4-9AFF-38874D7E86B0}" destId="{A661B260-018E-4413-88D2-A6BC11EFFC1C}" srcOrd="2" destOrd="0" presId="urn:microsoft.com/office/officeart/2005/8/layout/orgChart1"/>
    <dgm:cxn modelId="{F396F129-E2DE-4372-8E7E-3B57C271E0FE}" type="presParOf" srcId="{F981435D-E9FE-42BB-B1F2-A0C731A64E7E}" destId="{457061C0-0DE1-49A3-BA93-CA7AFEF8D49B}" srcOrd="2" destOrd="0" presId="urn:microsoft.com/office/officeart/2005/8/layout/orgChart1"/>
    <dgm:cxn modelId="{F49A3F4F-308E-45CF-853F-013E0DC02DC7}" type="presParOf" srcId="{0894A70B-1538-46B7-B16D-E1B338771390}" destId="{51C1987F-5CC8-4E4F-A7F3-588686198DC7}"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6CE92-C14C-4E47-98A3-EC6567CF4141}">
      <dsp:nvSpPr>
        <dsp:cNvPr id="0" name=""/>
        <dsp:cNvSpPr/>
      </dsp:nvSpPr>
      <dsp:spPr>
        <a:xfrm>
          <a:off x="5303807" y="1770731"/>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F23E7F-3E77-4700-A5A9-57800ED78EC3}">
      <dsp:nvSpPr>
        <dsp:cNvPr id="0" name=""/>
        <dsp:cNvSpPr/>
      </dsp:nvSpPr>
      <dsp:spPr>
        <a:xfrm>
          <a:off x="5114856" y="1116316"/>
          <a:ext cx="557635" cy="193559"/>
        </a:xfrm>
        <a:custGeom>
          <a:avLst/>
          <a:gdLst/>
          <a:ahLst/>
          <a:cxnLst/>
          <a:rect l="0" t="0" r="0" b="0"/>
          <a:pathLst>
            <a:path>
              <a:moveTo>
                <a:pt x="0" y="0"/>
              </a:moveTo>
              <a:lnTo>
                <a:pt x="0" y="96779"/>
              </a:lnTo>
              <a:lnTo>
                <a:pt x="557635" y="96779"/>
              </a:lnTo>
              <a:lnTo>
                <a:pt x="557635" y="1935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BB14F3-5BFB-4D3A-A8B6-149D9143E72B}">
      <dsp:nvSpPr>
        <dsp:cNvPr id="0" name=""/>
        <dsp:cNvSpPr/>
      </dsp:nvSpPr>
      <dsp:spPr>
        <a:xfrm>
          <a:off x="4188536" y="1770731"/>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62B0A8-EAD6-487F-9D71-2553B6559DBF}">
      <dsp:nvSpPr>
        <dsp:cNvPr id="0" name=""/>
        <dsp:cNvSpPr/>
      </dsp:nvSpPr>
      <dsp:spPr>
        <a:xfrm>
          <a:off x="4557221" y="1116316"/>
          <a:ext cx="557635" cy="193559"/>
        </a:xfrm>
        <a:custGeom>
          <a:avLst/>
          <a:gdLst/>
          <a:ahLst/>
          <a:cxnLst/>
          <a:rect l="0" t="0" r="0" b="0"/>
          <a:pathLst>
            <a:path>
              <a:moveTo>
                <a:pt x="557635" y="0"/>
              </a:moveTo>
              <a:lnTo>
                <a:pt x="557635" y="96779"/>
              </a:lnTo>
              <a:lnTo>
                <a:pt x="0" y="96779"/>
              </a:lnTo>
              <a:lnTo>
                <a:pt x="0" y="1935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0ADA49-89C1-49B5-A1AD-19CF807FF46F}">
      <dsp:nvSpPr>
        <dsp:cNvPr id="0" name=""/>
        <dsp:cNvSpPr/>
      </dsp:nvSpPr>
      <dsp:spPr>
        <a:xfrm>
          <a:off x="3999586" y="461901"/>
          <a:ext cx="1115270" cy="193559"/>
        </a:xfrm>
        <a:custGeom>
          <a:avLst/>
          <a:gdLst/>
          <a:ahLst/>
          <a:cxnLst/>
          <a:rect l="0" t="0" r="0" b="0"/>
          <a:pathLst>
            <a:path>
              <a:moveTo>
                <a:pt x="0" y="0"/>
              </a:moveTo>
              <a:lnTo>
                <a:pt x="0" y="96779"/>
              </a:lnTo>
              <a:lnTo>
                <a:pt x="1115270" y="96779"/>
              </a:lnTo>
              <a:lnTo>
                <a:pt x="1115270" y="1935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5A755F-86E3-425D-83A8-20C5DED72138}">
      <dsp:nvSpPr>
        <dsp:cNvPr id="0" name=""/>
        <dsp:cNvSpPr/>
      </dsp:nvSpPr>
      <dsp:spPr>
        <a:xfrm>
          <a:off x="3073266" y="1770731"/>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68A363-7F10-4120-A12D-426B5860C945}">
      <dsp:nvSpPr>
        <dsp:cNvPr id="0" name=""/>
        <dsp:cNvSpPr/>
      </dsp:nvSpPr>
      <dsp:spPr>
        <a:xfrm>
          <a:off x="2884315" y="1116316"/>
          <a:ext cx="557635" cy="193559"/>
        </a:xfrm>
        <a:custGeom>
          <a:avLst/>
          <a:gdLst/>
          <a:ahLst/>
          <a:cxnLst/>
          <a:rect l="0" t="0" r="0" b="0"/>
          <a:pathLst>
            <a:path>
              <a:moveTo>
                <a:pt x="0" y="0"/>
              </a:moveTo>
              <a:lnTo>
                <a:pt x="0" y="96779"/>
              </a:lnTo>
              <a:lnTo>
                <a:pt x="557635" y="96779"/>
              </a:lnTo>
              <a:lnTo>
                <a:pt x="557635" y="1935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FB3B8D-4656-4DC8-BF93-37D82CE1DCB9}">
      <dsp:nvSpPr>
        <dsp:cNvPr id="0" name=""/>
        <dsp:cNvSpPr/>
      </dsp:nvSpPr>
      <dsp:spPr>
        <a:xfrm>
          <a:off x="2188423" y="3733976"/>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F0B3D2-F966-41ED-851D-683EF930AE55}">
      <dsp:nvSpPr>
        <dsp:cNvPr id="0" name=""/>
        <dsp:cNvSpPr/>
      </dsp:nvSpPr>
      <dsp:spPr>
        <a:xfrm>
          <a:off x="1957995" y="1770731"/>
          <a:ext cx="138256" cy="1732817"/>
        </a:xfrm>
        <a:custGeom>
          <a:avLst/>
          <a:gdLst/>
          <a:ahLst/>
          <a:cxnLst/>
          <a:rect l="0" t="0" r="0" b="0"/>
          <a:pathLst>
            <a:path>
              <a:moveTo>
                <a:pt x="0" y="0"/>
              </a:moveTo>
              <a:lnTo>
                <a:pt x="0" y="1732817"/>
              </a:lnTo>
              <a:lnTo>
                <a:pt x="138256" y="17328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7C9018-A922-44A4-867B-682C7C0CC603}">
      <dsp:nvSpPr>
        <dsp:cNvPr id="0" name=""/>
        <dsp:cNvSpPr/>
      </dsp:nvSpPr>
      <dsp:spPr>
        <a:xfrm>
          <a:off x="2188423" y="2425146"/>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DCB2D8-121F-4262-87C0-F50F3BF71619}">
      <dsp:nvSpPr>
        <dsp:cNvPr id="0" name=""/>
        <dsp:cNvSpPr/>
      </dsp:nvSpPr>
      <dsp:spPr>
        <a:xfrm>
          <a:off x="1957995" y="1770731"/>
          <a:ext cx="138256" cy="423987"/>
        </a:xfrm>
        <a:custGeom>
          <a:avLst/>
          <a:gdLst/>
          <a:ahLst/>
          <a:cxnLst/>
          <a:rect l="0" t="0" r="0" b="0"/>
          <a:pathLst>
            <a:path>
              <a:moveTo>
                <a:pt x="0" y="0"/>
              </a:moveTo>
              <a:lnTo>
                <a:pt x="0" y="423987"/>
              </a:lnTo>
              <a:lnTo>
                <a:pt x="138256" y="42398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6BFCE8-2B71-495F-B79B-87A36E43F596}">
      <dsp:nvSpPr>
        <dsp:cNvPr id="0" name=""/>
        <dsp:cNvSpPr/>
      </dsp:nvSpPr>
      <dsp:spPr>
        <a:xfrm>
          <a:off x="2326680" y="1116316"/>
          <a:ext cx="557635" cy="193559"/>
        </a:xfrm>
        <a:custGeom>
          <a:avLst/>
          <a:gdLst/>
          <a:ahLst/>
          <a:cxnLst/>
          <a:rect l="0" t="0" r="0" b="0"/>
          <a:pathLst>
            <a:path>
              <a:moveTo>
                <a:pt x="557635" y="0"/>
              </a:moveTo>
              <a:lnTo>
                <a:pt x="557635" y="96779"/>
              </a:lnTo>
              <a:lnTo>
                <a:pt x="0" y="96779"/>
              </a:lnTo>
              <a:lnTo>
                <a:pt x="0" y="1935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E620F2-5A22-4FC9-9CD8-6BEABA98A5F1}">
      <dsp:nvSpPr>
        <dsp:cNvPr id="0" name=""/>
        <dsp:cNvSpPr/>
      </dsp:nvSpPr>
      <dsp:spPr>
        <a:xfrm>
          <a:off x="2884315" y="461901"/>
          <a:ext cx="1115270" cy="193559"/>
        </a:xfrm>
        <a:custGeom>
          <a:avLst/>
          <a:gdLst/>
          <a:ahLst/>
          <a:cxnLst/>
          <a:rect l="0" t="0" r="0" b="0"/>
          <a:pathLst>
            <a:path>
              <a:moveTo>
                <a:pt x="1115270" y="0"/>
              </a:moveTo>
              <a:lnTo>
                <a:pt x="1115270" y="96779"/>
              </a:lnTo>
              <a:lnTo>
                <a:pt x="0" y="96779"/>
              </a:lnTo>
              <a:lnTo>
                <a:pt x="0" y="1935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964DAE-DACF-4C89-AD3F-A69147C045A1}">
      <dsp:nvSpPr>
        <dsp:cNvPr id="0" name=""/>
        <dsp:cNvSpPr/>
      </dsp:nvSpPr>
      <dsp:spPr>
        <a:xfrm>
          <a:off x="3538730" y="104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Total of fiscal policy</a:t>
          </a:r>
        </a:p>
      </dsp:txBody>
      <dsp:txXfrm>
        <a:off x="3538730" y="1045"/>
        <a:ext cx="921711" cy="460855"/>
      </dsp:txXfrm>
    </dsp:sp>
    <dsp:sp modelId="{049F9615-C9A4-481A-A2E7-994E3BC427C9}">
      <dsp:nvSpPr>
        <dsp:cNvPr id="0" name=""/>
        <dsp:cNvSpPr/>
      </dsp:nvSpPr>
      <dsp:spPr>
        <a:xfrm>
          <a:off x="2423459" y="65546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Government Taxes</a:t>
          </a:r>
        </a:p>
      </dsp:txBody>
      <dsp:txXfrm>
        <a:off x="2423459" y="655460"/>
        <a:ext cx="921711" cy="460855"/>
      </dsp:txXfrm>
    </dsp:sp>
    <dsp:sp modelId="{DA17ADFF-7923-492A-AB60-1954E7B3C362}">
      <dsp:nvSpPr>
        <dsp:cNvPr id="0" name=""/>
        <dsp:cNvSpPr/>
      </dsp:nvSpPr>
      <dsp:spPr>
        <a:xfrm>
          <a:off x="1865824" y="130987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Tax Revenue</a:t>
          </a:r>
        </a:p>
      </dsp:txBody>
      <dsp:txXfrm>
        <a:off x="1865824" y="1309875"/>
        <a:ext cx="921711" cy="460855"/>
      </dsp:txXfrm>
    </dsp:sp>
    <dsp:sp modelId="{34501897-E63C-457E-9C68-FAD6B78E6B68}">
      <dsp:nvSpPr>
        <dsp:cNvPr id="0" name=""/>
        <dsp:cNvSpPr/>
      </dsp:nvSpPr>
      <dsp:spPr>
        <a:xfrm>
          <a:off x="2096252" y="196429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Direct Taxes</a:t>
          </a:r>
        </a:p>
      </dsp:txBody>
      <dsp:txXfrm>
        <a:off x="2096252" y="1964290"/>
        <a:ext cx="921711" cy="460855"/>
      </dsp:txXfrm>
    </dsp:sp>
    <dsp:sp modelId="{BC629531-B590-4CC7-B0B7-FCA6881546FA}">
      <dsp:nvSpPr>
        <dsp:cNvPr id="0" name=""/>
        <dsp:cNvSpPr/>
      </dsp:nvSpPr>
      <dsp:spPr>
        <a:xfrm>
          <a:off x="2326680" y="261870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Income and corporate taxes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Wealth tax, property tax</a:t>
          </a:r>
        </a:p>
      </dsp:txBody>
      <dsp:txXfrm>
        <a:off x="2326680" y="2618705"/>
        <a:ext cx="921711" cy="460855"/>
      </dsp:txXfrm>
    </dsp:sp>
    <dsp:sp modelId="{6486ACEB-C020-4B5C-9713-7F5D973002BE}">
      <dsp:nvSpPr>
        <dsp:cNvPr id="0" name=""/>
        <dsp:cNvSpPr/>
      </dsp:nvSpPr>
      <dsp:spPr>
        <a:xfrm>
          <a:off x="2096252" y="327312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Indirect Taxes </a:t>
          </a:r>
        </a:p>
      </dsp:txBody>
      <dsp:txXfrm>
        <a:off x="2096252" y="3273120"/>
        <a:ext cx="921711" cy="460855"/>
      </dsp:txXfrm>
    </dsp:sp>
    <dsp:sp modelId="{55EC8177-E51E-4346-B2F3-BC92309B0983}">
      <dsp:nvSpPr>
        <dsp:cNvPr id="0" name=""/>
        <dsp:cNvSpPr/>
      </dsp:nvSpPr>
      <dsp:spPr>
        <a:xfrm>
          <a:off x="2326680" y="392753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Excise Duty, sales Tax, Taxes 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international trade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,Surcharges</a:t>
          </a:r>
        </a:p>
      </dsp:txBody>
      <dsp:txXfrm>
        <a:off x="2326680" y="3927535"/>
        <a:ext cx="921711" cy="460855"/>
      </dsp:txXfrm>
    </dsp:sp>
    <dsp:sp modelId="{E74A1972-45B5-4A8A-8BD9-D22119EB80D0}">
      <dsp:nvSpPr>
        <dsp:cNvPr id="0" name=""/>
        <dsp:cNvSpPr/>
      </dsp:nvSpPr>
      <dsp:spPr>
        <a:xfrm>
          <a:off x="2981095" y="130987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Non-Tax Revenue</a:t>
          </a:r>
        </a:p>
      </dsp:txBody>
      <dsp:txXfrm>
        <a:off x="2981095" y="1309875"/>
        <a:ext cx="921711" cy="460855"/>
      </dsp:txXfrm>
    </dsp:sp>
    <dsp:sp modelId="{8FD60B66-1819-4F21-B943-5835F19236DC}">
      <dsp:nvSpPr>
        <dsp:cNvPr id="0" name=""/>
        <dsp:cNvSpPr/>
      </dsp:nvSpPr>
      <dsp:spPr>
        <a:xfrm>
          <a:off x="3211523" y="196429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Interest and dividends trading profits.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come from prost offices, receipts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from civil admin others</a:t>
          </a:r>
        </a:p>
      </dsp:txBody>
      <dsp:txXfrm>
        <a:off x="3211523" y="1964290"/>
        <a:ext cx="921711" cy="460855"/>
      </dsp:txXfrm>
    </dsp:sp>
    <dsp:sp modelId="{ED8293E2-12BA-494E-BF61-229E03FB0AA5}">
      <dsp:nvSpPr>
        <dsp:cNvPr id="0" name=""/>
        <dsp:cNvSpPr/>
      </dsp:nvSpPr>
      <dsp:spPr>
        <a:xfrm>
          <a:off x="4654001" y="65546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Government Expenditure</a:t>
          </a:r>
        </a:p>
      </dsp:txBody>
      <dsp:txXfrm>
        <a:off x="4654001" y="655460"/>
        <a:ext cx="921711" cy="460855"/>
      </dsp:txXfrm>
    </dsp:sp>
    <dsp:sp modelId="{24630B43-EE91-4C02-8325-B820306DCAC1}">
      <dsp:nvSpPr>
        <dsp:cNvPr id="0" name=""/>
        <dsp:cNvSpPr/>
      </dsp:nvSpPr>
      <dsp:spPr>
        <a:xfrm>
          <a:off x="4096365" y="130987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Current Expenditure</a:t>
          </a:r>
        </a:p>
      </dsp:txBody>
      <dsp:txXfrm>
        <a:off x="4096365" y="1309875"/>
        <a:ext cx="921711" cy="460855"/>
      </dsp:txXfrm>
    </dsp:sp>
    <dsp:sp modelId="{59D46757-983D-48A0-8F09-B25FC0461251}">
      <dsp:nvSpPr>
        <dsp:cNvPr id="0" name=""/>
        <dsp:cNvSpPr/>
      </dsp:nvSpPr>
      <dsp:spPr>
        <a:xfrm>
          <a:off x="4326793" y="196429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Defense ,debt servicing, Govt subsidies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general admin, economic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community services</a:t>
          </a:r>
        </a:p>
      </dsp:txBody>
      <dsp:txXfrm>
        <a:off x="4326793" y="1964290"/>
        <a:ext cx="921711" cy="460855"/>
      </dsp:txXfrm>
    </dsp:sp>
    <dsp:sp modelId="{8D421A21-E8B0-4332-A34C-979C9CD3B6B3}">
      <dsp:nvSpPr>
        <dsp:cNvPr id="0" name=""/>
        <dsp:cNvSpPr/>
      </dsp:nvSpPr>
      <dsp:spPr>
        <a:xfrm>
          <a:off x="5211636" y="1309875"/>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Development (or Capital) Expenditure</a:t>
          </a:r>
        </a:p>
      </dsp:txBody>
      <dsp:txXfrm>
        <a:off x="5211636" y="1309875"/>
        <a:ext cx="921711" cy="460855"/>
      </dsp:txXfrm>
    </dsp:sp>
    <dsp:sp modelId="{F1656316-8977-4C10-8BEA-700BBFEEF0CD}">
      <dsp:nvSpPr>
        <dsp:cNvPr id="0" name=""/>
        <dsp:cNvSpPr/>
      </dsp:nvSpPr>
      <dsp:spPr>
        <a:xfrm>
          <a:off x="5442064" y="1964290"/>
          <a:ext cx="921711" cy="460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Irrigation ,transport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Industrial and agricultural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kern="1200" cap="none" normalizeH="0" baseline="0" smtClean="0">
              <a:ln>
                <a:noFill/>
              </a:ln>
              <a:solidFill>
                <a:schemeClr val="tx1"/>
              </a:solidFill>
              <a:effectLst/>
              <a:latin typeface="Arial" charset="0"/>
              <a:cs typeface="Arial" charset="0"/>
            </a:rPr>
            <a:t> railways, social welfare</a:t>
          </a:r>
        </a:p>
      </dsp:txBody>
      <dsp:txXfrm>
        <a:off x="5442064" y="1964290"/>
        <a:ext cx="921711" cy="46085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F666ADE-3E71-4D32-BCF7-66B4E17085FF}"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584972D-1371-4495-8B0B-A53F76785A1F}"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51892F-00A0-4067-BE55-3386633A3008}"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47A2547-B68F-4266-8942-C0A1F0458B4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209AAF7-E963-49D7-9F0B-69740AC42BF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FE2571E-1E33-4BBF-A0C7-6460FF1B35AF}"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546CA663-7FD1-4F5B-9FE6-33B9ED1BB08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CD35608-ABE7-49CF-97F3-F7D78E81E06C}"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775F978-A96D-4B68-B766-230ED1902A11}"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4358728-FEBE-4155-A198-4CD73CEF408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6FFEEC-591F-4A88-9AE3-493A0B2CD77D}"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370013" y="301625"/>
            <a:ext cx="7313612" cy="56403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8400"/>
            <a:ext cx="2133600" cy="45720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8400"/>
            <a:ext cx="2133600" cy="457200"/>
          </a:xfrm>
        </p:spPr>
        <p:txBody>
          <a:bodyPr/>
          <a:lstStyle>
            <a:lvl1pPr>
              <a:defRPr/>
            </a:lvl1pPr>
          </a:lstStyle>
          <a:p>
            <a:pPr>
              <a:defRPr/>
            </a:pPr>
            <a:fld id="{1B66DAEA-D818-4C0D-93D7-D5D13FB5253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E2254EF-97C2-4164-A3A1-3012B9BAADB2}"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investopedia.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dirty="0" smtClean="0">
                <a:latin typeface="Arial" pitchFamily="34" charset="0"/>
                <a:cs typeface="Arial" pitchFamily="34" charset="0"/>
              </a:rPr>
              <a:t>Lecture 32</a:t>
            </a:r>
            <a:endParaRPr lang="en-US" sz="2400" b="1" dirty="0">
              <a:latin typeface="Arial" pitchFamily="34" charset="0"/>
              <a:cs typeface="Arial" pitchFamily="34" charset="0"/>
            </a:endParaRPr>
          </a:p>
        </p:txBody>
      </p:sp>
      <p:sp>
        <p:nvSpPr>
          <p:cNvPr id="6" name="TextBox 5"/>
          <p:cNvSpPr txBox="1">
            <a:spLocks noChangeArrowheads="1"/>
          </p:cNvSpPr>
          <p:nvPr/>
        </p:nvSpPr>
        <p:spPr bwMode="auto">
          <a:xfrm>
            <a:off x="609600" y="609600"/>
            <a:ext cx="8305800" cy="6019800"/>
          </a:xfrm>
          <a:prstGeom prst="rect">
            <a:avLst/>
          </a:prstGeom>
          <a:noFill/>
          <a:ln w="9525">
            <a:noFill/>
            <a:miter lim="800000"/>
            <a:headEnd/>
            <a:tailEnd/>
          </a:ln>
        </p:spPr>
        <p:txBody>
          <a:bodyPr/>
          <a:lstStyle/>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b="1" dirty="0">
              <a:latin typeface="Arial" pitchFamily="34" charset="0"/>
              <a:cs typeface="Arial" pitchFamily="34" charset="0"/>
            </a:endParaRPr>
          </a:p>
          <a:p>
            <a:endParaRPr lang="en-US" altLang="en-US" sz="2800" b="1" dirty="0">
              <a:latin typeface="Arial" pitchFamily="34" charset="0"/>
              <a:cs typeface="Arial" pitchFamily="34" charset="0"/>
            </a:endParaRPr>
          </a:p>
          <a:p>
            <a:endParaRPr lang="en-US" altLang="en-US" sz="2800" b="1" dirty="0">
              <a:latin typeface="Arial" pitchFamily="34" charset="0"/>
              <a:cs typeface="Arial" pitchFamily="34" charset="0"/>
            </a:endParaRPr>
          </a:p>
          <a:p>
            <a:pPr algn="ctr"/>
            <a:endParaRPr lang="en-US" altLang="en-US" sz="3200" b="1" dirty="0">
              <a:latin typeface="Arial" pitchFamily="34" charset="0"/>
              <a:cs typeface="Arial" pitchFamily="34" charset="0"/>
            </a:endParaRPr>
          </a:p>
          <a:p>
            <a:pPr algn="ctr"/>
            <a:r>
              <a:rPr lang="en-US" altLang="en-US" sz="3200" b="1" dirty="0" smtClean="0">
                <a:latin typeface="Arial" pitchFamily="34" charset="0"/>
                <a:cs typeface="Arial" pitchFamily="34" charset="0"/>
              </a:rPr>
              <a:t>Monetary and Fiscal Policy</a:t>
            </a:r>
            <a:endParaRPr lang="en-US" altLang="en-US" sz="3200" b="1" dirty="0">
              <a:latin typeface="Arial" pitchFamily="34" charset="0"/>
              <a:cs typeface="Arial" pitchFamily="34" charset="0"/>
            </a:endParaRPr>
          </a:p>
          <a:p>
            <a:pPr algn="ctr"/>
            <a:r>
              <a:rPr lang="en-US" altLang="en-US" sz="2000" i="1" dirty="0">
                <a:latin typeface="Arial" pitchFamily="34" charset="0"/>
                <a:cs typeface="Arial" pitchFamily="34" charset="0"/>
              </a:rPr>
              <a:t>Instructor: </a:t>
            </a:r>
            <a:r>
              <a:rPr lang="en-US" altLang="en-US" sz="2000" i="1" dirty="0" err="1">
                <a:latin typeface="Arial" pitchFamily="34" charset="0"/>
                <a:cs typeface="Arial" pitchFamily="34" charset="0"/>
              </a:rPr>
              <a:t>Prof.Dr.Qaisar</a:t>
            </a:r>
            <a:r>
              <a:rPr lang="en-US" altLang="en-US" sz="2000" i="1" dirty="0">
                <a:latin typeface="Arial" pitchFamily="34" charset="0"/>
                <a:cs typeface="Arial" pitchFamily="34" charset="0"/>
              </a:rPr>
              <a:t> </a:t>
            </a:r>
            <a:r>
              <a:rPr lang="en-US" altLang="en-US" sz="2000" i="1" dirty="0" err="1">
                <a:latin typeface="Arial" pitchFamily="34" charset="0"/>
                <a:cs typeface="Arial" pitchFamily="34" charset="0"/>
              </a:rPr>
              <a:t>Abbas</a:t>
            </a:r>
            <a:endParaRPr lang="en-US" altLang="en-US" sz="2000" i="1" dirty="0">
              <a:latin typeface="Arial" pitchFamily="34" charset="0"/>
              <a:cs typeface="Arial" pitchFamily="34" charset="0"/>
            </a:endParaRPr>
          </a:p>
          <a:p>
            <a:pPr algn="ctr"/>
            <a:r>
              <a:rPr lang="en-US" altLang="en-US" sz="2000" i="1" dirty="0">
                <a:latin typeface="Arial" pitchFamily="34" charset="0"/>
                <a:cs typeface="Arial" pitchFamily="34" charset="0"/>
              </a:rPr>
              <a:t>Course code: ECO 400</a:t>
            </a:r>
          </a:p>
          <a:p>
            <a:pPr algn="ctr"/>
            <a:endParaRPr lang="en-US" sz="2000" dirty="0">
              <a:latin typeface="Arial" pitchFamily="34" charset="0"/>
              <a:cs typeface="Arial" pitchFamily="34" charset="0"/>
            </a:endParaRPr>
          </a:p>
          <a:p>
            <a:pPr algn="ctr"/>
            <a:r>
              <a:rPr lang="en-US" sz="2400" dirty="0">
                <a:latin typeface="Arial" pitchFamily="34" charset="0"/>
                <a:cs typeface="Arial" pitchFamily="34" charset="0"/>
              </a:rPr>
              <a:t> </a:t>
            </a:r>
          </a:p>
          <a:p>
            <a:pPr algn="ctr"/>
            <a:endParaRPr lang="en-US" sz="2400" dirty="0">
              <a:latin typeface="Arial" pitchFamily="34" charset="0"/>
              <a:cs typeface="Arial" pitchFamily="34" charset="0"/>
            </a:endParaRPr>
          </a:p>
          <a:p>
            <a:pPr algn="ctr"/>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pic>
        <p:nvPicPr>
          <p:cNvPr id="83972" name="Picture 4"/>
          <p:cNvPicPr>
            <a:picLocks noChangeAspect="1" noChangeArrowheads="1"/>
          </p:cNvPicPr>
          <p:nvPr/>
        </p:nvPicPr>
        <p:blipFill>
          <a:blip r:embed="rId2"/>
          <a:srcRect/>
          <a:stretch>
            <a:fillRect/>
          </a:stretch>
        </p:blipFill>
        <p:spPr bwMode="auto">
          <a:xfrm>
            <a:off x="1905000" y="1219200"/>
            <a:ext cx="6096000" cy="252253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dirty="0">
                <a:latin typeface="Arial" pitchFamily="34" charset="0"/>
                <a:cs typeface="Arial" pitchFamily="34" charset="0"/>
              </a:rPr>
              <a:t>Lecture Outline</a:t>
            </a:r>
          </a:p>
        </p:txBody>
      </p:sp>
      <p:sp>
        <p:nvSpPr>
          <p:cNvPr id="6" name="TextBox 5"/>
          <p:cNvSpPr txBox="1">
            <a:spLocks noChangeArrowheads="1"/>
          </p:cNvSpPr>
          <p:nvPr/>
        </p:nvSpPr>
        <p:spPr bwMode="auto">
          <a:xfrm>
            <a:off x="685800" y="609600"/>
            <a:ext cx="8229600" cy="6019800"/>
          </a:xfrm>
          <a:prstGeom prst="rect">
            <a:avLst/>
          </a:prstGeom>
          <a:noFill/>
          <a:ln w="9525">
            <a:noFill/>
            <a:miter lim="800000"/>
            <a:headEnd/>
            <a:tailEnd/>
          </a:ln>
        </p:spPr>
        <p:txBody>
          <a:bodyPr/>
          <a:lstStyle/>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b="1" dirty="0"/>
          </a:p>
          <a:p>
            <a:pPr marL="342900" indent="-342900">
              <a:buFont typeface="Symbol" pitchFamily="18" charset="2"/>
              <a:buAutoNum type="arabicPeriod"/>
            </a:pPr>
            <a:endParaRPr lang="en-US" dirty="0"/>
          </a:p>
          <a:p>
            <a:pPr marL="342900" indent="-342900"/>
            <a:endParaRPr lang="en-US" dirty="0">
              <a:latin typeface="Arial" pitchFamily="34" charset="0"/>
              <a:cs typeface="Arial" pitchFamily="34" charset="0"/>
            </a:endParaRPr>
          </a:p>
          <a:p>
            <a:pPr marL="342900" indent="-342900">
              <a:buAutoNum type="alphaUcPeriod"/>
            </a:pPr>
            <a:r>
              <a:rPr lang="en-US" dirty="0" smtClean="0">
                <a:latin typeface="Arial" pitchFamily="34" charset="0"/>
                <a:cs typeface="Arial" pitchFamily="34" charset="0"/>
              </a:rPr>
              <a:t>Monetary Policy </a:t>
            </a:r>
          </a:p>
          <a:p>
            <a:pPr marL="342900" indent="-342900">
              <a:buAutoNum type="alphaUcPeriod"/>
            </a:pPr>
            <a:endParaRPr lang="en-US" dirty="0" smtClean="0">
              <a:latin typeface="Arial" pitchFamily="34" charset="0"/>
              <a:cs typeface="Arial" pitchFamily="34" charset="0"/>
            </a:endParaRPr>
          </a:p>
          <a:p>
            <a:pPr marL="342900" indent="-342900"/>
            <a:r>
              <a:rPr lang="en-US" dirty="0" smtClean="0">
                <a:latin typeface="Arial" pitchFamily="34" charset="0"/>
                <a:cs typeface="Arial" pitchFamily="34" charset="0"/>
              </a:rPr>
              <a:t>B. Fiscal Policy</a:t>
            </a:r>
            <a:endParaRPr lang="en-US" dirty="0">
              <a:latin typeface="Arial" pitchFamily="34" charset="0"/>
              <a:cs typeface="Arial" pitchFamily="34" charset="0"/>
            </a:endParaRP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buFontTx/>
              <a:buAutoNum type="arabicPeriod"/>
            </a:pPr>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a:p>
            <a:pPr marL="342900" indent="-342900"/>
            <a:endParaRPr lang="en-US" dirty="0">
              <a:cs typeface="Arial" charset="0"/>
            </a:endParaRPr>
          </a:p>
        </p:txBody>
      </p:sp>
      <p:pic>
        <p:nvPicPr>
          <p:cNvPr id="84996" name="Picture 4" descr="coverart"/>
          <p:cNvPicPr>
            <a:picLocks noChangeAspect="1" noChangeArrowheads="1"/>
          </p:cNvPicPr>
          <p:nvPr/>
        </p:nvPicPr>
        <p:blipFill>
          <a:blip r:embed="rId2"/>
          <a:srcRect b="46210"/>
          <a:stretch>
            <a:fillRect/>
          </a:stretch>
        </p:blipFill>
        <p:spPr bwMode="auto">
          <a:xfrm>
            <a:off x="685800" y="685800"/>
            <a:ext cx="8026400" cy="14478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fontAlgn="auto" hangingPunct="1">
              <a:spcAft>
                <a:spcPts val="0"/>
              </a:spcAft>
              <a:defRPr/>
            </a:pPr>
            <a:r>
              <a:rPr lang="en-US" dirty="0">
                <a:latin typeface="Arial" pitchFamily="34" charset="0"/>
                <a:cs typeface="Arial" pitchFamily="34" charset="0"/>
              </a:rPr>
              <a:t>Monetary Policy</a:t>
            </a:r>
          </a:p>
        </p:txBody>
      </p:sp>
      <p:pic>
        <p:nvPicPr>
          <p:cNvPr id="3" name="Picture 4" descr="coverart"/>
          <p:cNvPicPr>
            <a:picLocks noChangeAspect="1" noChangeArrowheads="1"/>
          </p:cNvPicPr>
          <p:nvPr/>
        </p:nvPicPr>
        <p:blipFill>
          <a:blip r:embed="rId2"/>
          <a:srcRect b="46210"/>
          <a:stretch>
            <a:fillRect/>
          </a:stretch>
        </p:blipFill>
        <p:spPr bwMode="auto">
          <a:xfrm>
            <a:off x="685800" y="5029200"/>
            <a:ext cx="8026400" cy="14478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p:txBody>
          <a:bodyPr>
            <a:normAutofit/>
          </a:bodyPr>
          <a:lstStyle/>
          <a:p>
            <a:pPr algn="just" eaLnBrk="1" hangingPunct="1"/>
            <a:endParaRPr lang="en-US" sz="1800" dirty="0" smtClean="0">
              <a:latin typeface="Arial" pitchFamily="34" charset="0"/>
              <a:cs typeface="Arial" pitchFamily="34" charset="0"/>
            </a:endParaRPr>
          </a:p>
          <a:p>
            <a:pPr algn="just" eaLnBrk="1" hangingPunct="1"/>
            <a:endParaRPr lang="en-US" sz="1800" dirty="0">
              <a:latin typeface="Arial" pitchFamily="34" charset="0"/>
              <a:cs typeface="Arial" pitchFamily="34" charset="0"/>
            </a:endParaRPr>
          </a:p>
          <a:p>
            <a:pPr algn="just" eaLnBrk="1" hangingPunct="1"/>
            <a:r>
              <a:rPr lang="en-US" sz="1800" dirty="0" smtClean="0">
                <a:latin typeface="Arial" pitchFamily="34" charset="0"/>
                <a:cs typeface="Arial" pitchFamily="34" charset="0"/>
              </a:rPr>
              <a:t>Monetary policy is concerned with regulation of quantity, cost and allocation of money and credit in the economy. It is a mechanism, which has serious implication for economic development .It helps individuals decide the amount and place of investment, rate of savings and spending.</a:t>
            </a:r>
          </a:p>
        </p:txBody>
      </p:sp>
      <p:sp>
        <p:nvSpPr>
          <p:cNvPr id="3" name="Rectangle 2"/>
          <p:cNvSpPr txBox="1">
            <a:spLocks noChangeArrowheads="1"/>
          </p:cNvSpPr>
          <p:nvPr/>
        </p:nvSpPr>
        <p:spPr>
          <a:xfrm>
            <a:off x="685800" y="0"/>
            <a:ext cx="7772400" cy="147002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Monetary Policy</a:t>
            </a:r>
            <a:endParaRPr kumimoji="0" lang="en-US" sz="24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eaLnBrk="1" hangingPunct="1"/>
            <a:r>
              <a:rPr lang="en-US" sz="2400" b="1" dirty="0" smtClean="0">
                <a:latin typeface="Arial" pitchFamily="34" charset="0"/>
                <a:cs typeface="Arial" pitchFamily="34" charset="0"/>
              </a:rPr>
              <a:t>Definition of Monetary Policy</a:t>
            </a:r>
          </a:p>
        </p:txBody>
      </p:sp>
      <p:sp>
        <p:nvSpPr>
          <p:cNvPr id="10243" name="Content Placeholder 2"/>
          <p:cNvSpPr>
            <a:spLocks noGrp="1"/>
          </p:cNvSpPr>
          <p:nvPr>
            <p:ph idx="1"/>
          </p:nvPr>
        </p:nvSpPr>
        <p:spPr/>
        <p:txBody>
          <a:bodyPr>
            <a:normAutofit/>
          </a:bodyPr>
          <a:lstStyle/>
          <a:p>
            <a:pPr eaLnBrk="1" hangingPunct="1"/>
            <a:r>
              <a:rPr lang="en-US" sz="1800" dirty="0" smtClean="0">
                <a:latin typeface="Arial" pitchFamily="34" charset="0"/>
                <a:cs typeface="Arial" pitchFamily="34" charset="0"/>
              </a:rPr>
              <a:t>The actions of a central bank, currency board or other regulatory committee that determine the size and rate of growth of the money supply, which in turn affects interest rates. Monetary policy is maintained through actions such as increasing the interest rate, or changing the amount of money banks need to keep in the vault </a:t>
            </a:r>
            <a:br>
              <a:rPr lang="en-US" sz="1800" dirty="0" smtClean="0">
                <a:latin typeface="Arial" pitchFamily="34" charset="0"/>
                <a:cs typeface="Arial" pitchFamily="34" charset="0"/>
              </a:rPr>
            </a:br>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http://www.investopedia.com</a:t>
            </a:r>
            <a:br>
              <a:rPr lang="en-US" sz="1800" dirty="0" smtClean="0">
                <a:latin typeface="Arial" pitchFamily="34" charset="0"/>
                <a:cs typeface="Arial" pitchFamily="34" charset="0"/>
              </a:rPr>
            </a:br>
            <a:endParaRPr lang="en-US" sz="1800" dirty="0" smtClean="0">
              <a:latin typeface="Arial" pitchFamily="34" charset="0"/>
              <a:cs typeface="Arial" pitchFamily="34" charset="0"/>
            </a:endParaRPr>
          </a:p>
          <a:p>
            <a:pPr eaLnBrk="1" hangingPunct="1"/>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p:txBody>
          <a:bodyPr>
            <a:normAutofit/>
          </a:bodyPr>
          <a:lstStyle/>
          <a:p>
            <a:pPr eaLnBrk="1" hangingPunct="1"/>
            <a:r>
              <a:rPr lang="en-US" sz="1800" dirty="0" smtClean="0">
                <a:latin typeface="Arial" pitchFamily="34" charset="0"/>
                <a:cs typeface="Arial" pitchFamily="34" charset="0"/>
              </a:rPr>
              <a:t>Money policy in many countries has been kept away from direct arena of government. The government only establishes basic rules and eventual targets. However, in Pakistan many policy has been a much more government controlled and influenced tool.</a:t>
            </a:r>
          </a:p>
        </p:txBody>
      </p:sp>
      <p:sp>
        <p:nvSpPr>
          <p:cNvPr id="3" name="Rectangle 2"/>
          <p:cNvSpPr txBox="1">
            <a:spLocks noChangeArrowheads="1"/>
          </p:cNvSpPr>
          <p:nvPr/>
        </p:nvSpPr>
        <p:spPr>
          <a:xfrm>
            <a:off x="685800" y="0"/>
            <a:ext cx="7772400" cy="147002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Monetary Policy</a:t>
            </a:r>
            <a:endParaRPr kumimoji="0" lang="en-US" sz="24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p:txBody>
          <a:bodyPr>
            <a:normAutofit/>
          </a:bodyPr>
          <a:lstStyle/>
          <a:p>
            <a:pPr lvl="1" eaLnBrk="1" hangingPunct="1"/>
            <a:r>
              <a:rPr lang="en-US" sz="1800" dirty="0" smtClean="0">
                <a:latin typeface="Arial" pitchFamily="34" charset="0"/>
                <a:cs typeface="Arial" pitchFamily="34" charset="0"/>
              </a:rPr>
              <a:t>Interest rates have been pre-determined</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Sector credit targets are defined</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Market has not  played an influential role</a:t>
            </a:r>
          </a:p>
          <a:p>
            <a:pPr lvl="1" eaLnBrk="1" hangingPunct="1"/>
            <a:endParaRPr lang="en-US" sz="1800" dirty="0" smtClean="0">
              <a:latin typeface="Arial" pitchFamily="34" charset="0"/>
              <a:cs typeface="Arial" pitchFamily="34" charset="0"/>
            </a:endParaRPr>
          </a:p>
          <a:p>
            <a:pPr lvl="1" eaLnBrk="1" hangingPunct="1">
              <a:buFont typeface="Wingdings" pitchFamily="2" charset="2"/>
              <a:buNone/>
            </a:pPr>
            <a:endParaRPr lang="en-US" sz="1800" dirty="0" smtClean="0">
              <a:latin typeface="Arial" pitchFamily="34" charset="0"/>
              <a:cs typeface="Arial" pitchFamily="34" charset="0"/>
            </a:endParaRPr>
          </a:p>
          <a:p>
            <a:pPr lvl="1" eaLnBrk="1" hangingPunct="1">
              <a:buFont typeface="Wingdings" pitchFamily="2" charset="2"/>
              <a:buNone/>
            </a:pPr>
            <a:r>
              <a:rPr lang="en-US" sz="1800" dirty="0" smtClean="0">
                <a:latin typeface="Arial" pitchFamily="34" charset="0"/>
                <a:cs typeface="Arial" pitchFamily="34" charset="0"/>
              </a:rPr>
              <a:t>The monetary management may be divided into two periods</a:t>
            </a:r>
          </a:p>
          <a:p>
            <a:pPr lvl="1">
              <a:buFont typeface="Arial" pitchFamily="34" charset="0"/>
              <a:buChar char="•"/>
            </a:pPr>
            <a:endParaRPr lang="en-US" sz="1800" dirty="0" smtClean="0">
              <a:latin typeface="Arial" pitchFamily="34" charset="0"/>
              <a:cs typeface="Arial" pitchFamily="34" charset="0"/>
            </a:endParaRPr>
          </a:p>
          <a:p>
            <a:pPr lvl="1">
              <a:buFont typeface="Arial" pitchFamily="34" charset="0"/>
              <a:buChar char="•"/>
            </a:pPr>
            <a:r>
              <a:rPr lang="en-US" sz="1800" dirty="0" smtClean="0">
                <a:latin typeface="Arial" pitchFamily="34" charset="0"/>
                <a:cs typeface="Arial" pitchFamily="34" charset="0"/>
              </a:rPr>
              <a:t>pre-1991 period</a:t>
            </a:r>
          </a:p>
          <a:p>
            <a:pPr lvl="1">
              <a:buFont typeface="Arial" pitchFamily="34" charset="0"/>
              <a:buChar char="•"/>
            </a:pPr>
            <a:endParaRPr lang="en-US" sz="1800" dirty="0" smtClean="0">
              <a:latin typeface="Arial" pitchFamily="34" charset="0"/>
              <a:cs typeface="Arial" pitchFamily="34" charset="0"/>
            </a:endParaRPr>
          </a:p>
          <a:p>
            <a:pPr lvl="1">
              <a:buFont typeface="Arial" pitchFamily="34" charset="0"/>
              <a:buChar char="•"/>
            </a:pPr>
            <a:r>
              <a:rPr lang="en-US" sz="1800" dirty="0" smtClean="0">
                <a:latin typeface="Arial" pitchFamily="34" charset="0"/>
                <a:cs typeface="Arial" pitchFamily="34" charset="0"/>
              </a:rPr>
              <a:t>Post-1991 period</a:t>
            </a:r>
          </a:p>
        </p:txBody>
      </p:sp>
      <p:sp>
        <p:nvSpPr>
          <p:cNvPr id="3" name="Rectangle 2"/>
          <p:cNvSpPr txBox="1">
            <a:spLocks noChangeArrowheads="1"/>
          </p:cNvSpPr>
          <p:nvPr/>
        </p:nvSpPr>
        <p:spPr>
          <a:xfrm>
            <a:off x="685800" y="0"/>
            <a:ext cx="7772400" cy="147002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Monetary Policy</a:t>
            </a:r>
            <a:endParaRPr kumimoji="0" lang="en-US" sz="24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Pre- 1991 Period</a:t>
            </a:r>
          </a:p>
        </p:txBody>
      </p:sp>
      <p:sp>
        <p:nvSpPr>
          <p:cNvPr id="13315" name="Rectangle 3"/>
          <p:cNvSpPr>
            <a:spLocks noGrp="1" noChangeArrowheads="1"/>
          </p:cNvSpPr>
          <p:nvPr>
            <p:ph idx="1"/>
          </p:nvPr>
        </p:nvSpPr>
        <p:spPr/>
        <p:txBody>
          <a:bodyPr>
            <a:normAutofit fontScale="85000" lnSpcReduction="10000"/>
          </a:bodyPr>
          <a:lstStyle/>
          <a:p>
            <a:pPr eaLnBrk="1" hangingPunct="1"/>
            <a:r>
              <a:rPr lang="en-US" sz="1800" dirty="0" smtClean="0">
                <a:latin typeface="Arial" pitchFamily="34" charset="0"/>
                <a:cs typeface="Arial" pitchFamily="34" charset="0"/>
              </a:rPr>
              <a:t>Pre-1991 period</a:t>
            </a:r>
          </a:p>
          <a:p>
            <a:pPr lvl="1" algn="just" eaLnBrk="1" hangingPunct="1"/>
            <a:endParaRPr lang="en-US" sz="1800" dirty="0" smtClean="0">
              <a:latin typeface="Arial" pitchFamily="34" charset="0"/>
              <a:cs typeface="Arial" pitchFamily="34" charset="0"/>
            </a:endParaRPr>
          </a:p>
          <a:p>
            <a:pPr lvl="1" algn="just" eaLnBrk="1" hangingPunct="1"/>
            <a:r>
              <a:rPr lang="en-US" sz="1800" dirty="0" smtClean="0">
                <a:latin typeface="Arial" pitchFamily="34" charset="0"/>
                <a:cs typeface="Arial" pitchFamily="34" charset="0"/>
              </a:rPr>
              <a:t>Before the 1991 financial sector reforms, the government’s management program was considered to be a loosely managed, highly unorganized system. In 1972, when the banking reforms were taken, a National Credit Consultative Council (NCCC) was established to determine the distribution of credit in the economy.</a:t>
            </a:r>
          </a:p>
          <a:p>
            <a:pPr lvl="1" algn="just" eaLnBrk="1" hangingPunct="1"/>
            <a:endParaRPr lang="en-US" sz="1800" dirty="0">
              <a:latin typeface="Arial" pitchFamily="34" charset="0"/>
              <a:cs typeface="Arial" pitchFamily="34" charset="0"/>
            </a:endParaRPr>
          </a:p>
          <a:p>
            <a:pPr lvl="1" algn="just"/>
            <a:r>
              <a:rPr lang="en-US" sz="1800" dirty="0" smtClean="0">
                <a:latin typeface="Arial" pitchFamily="34" charset="0"/>
                <a:cs typeface="Arial" pitchFamily="34" charset="0"/>
              </a:rPr>
              <a:t>An annual credit was  and still is devised each year to determine the extent of monetary expansion for the year. The government administered all rates of return and the whole economy had to accept them. </a:t>
            </a:r>
            <a:r>
              <a:rPr lang="en-US" sz="1800" b="1" dirty="0" smtClean="0">
                <a:latin typeface="Arial" pitchFamily="34" charset="0"/>
                <a:cs typeface="Arial" pitchFamily="34" charset="0"/>
              </a:rPr>
              <a:t>It is far to say that Money Policy prior to 1991 worked fairly well and government had pursued an economic growth strategy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By controlling interest rates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Directing credit to priority  sectors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Obtaining cheap credit from banking sector                                                                                                                                 </a:t>
            </a:r>
          </a:p>
          <a:p>
            <a:pPr lvl="1" algn="just"/>
            <a:endParaRPr lang="en-US" sz="1800" b="1" dirty="0" smtClean="0">
              <a:latin typeface="Arial" pitchFamily="34" charset="0"/>
              <a:cs typeface="Arial" pitchFamily="34" charset="0"/>
            </a:endParaRPr>
          </a:p>
          <a:p>
            <a:pPr lvl="1" algn="just" eaLnBrk="1" hangingPunct="1"/>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Post-1991</a:t>
            </a:r>
          </a:p>
        </p:txBody>
      </p:sp>
      <p:sp>
        <p:nvSpPr>
          <p:cNvPr id="16387" name="Rectangle 3"/>
          <p:cNvSpPr>
            <a:spLocks noGrp="1" noChangeArrowheads="1"/>
          </p:cNvSpPr>
          <p:nvPr>
            <p:ph idx="1"/>
          </p:nvPr>
        </p:nvSpPr>
        <p:spPr/>
        <p:txBody>
          <a:bodyPr>
            <a:normAutofit/>
          </a:bodyPr>
          <a:lstStyle/>
          <a:p>
            <a:pPr eaLnBrk="1" hangingPunct="1"/>
            <a:r>
              <a:rPr lang="en-US" sz="1800" dirty="0" smtClean="0">
                <a:latin typeface="Arial" pitchFamily="34" charset="0"/>
                <a:cs typeface="Arial" pitchFamily="34" charset="0"/>
              </a:rPr>
              <a:t>Post-1991</a:t>
            </a:r>
          </a:p>
          <a:p>
            <a:pPr lvl="1" eaLnBrk="1" hangingPunct="1"/>
            <a:r>
              <a:rPr lang="en-US" sz="1800" dirty="0" smtClean="0">
                <a:latin typeface="Arial" pitchFamily="34" charset="0"/>
                <a:cs typeface="Arial" pitchFamily="34" charset="0"/>
              </a:rPr>
              <a:t>From 1991 till today the financial sector  has been in the throes of  major transformation. The impetus to these drastic reforms is the World bank and International Monetary Fund.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09600" y="701675"/>
            <a:ext cx="7848600" cy="441325"/>
          </a:xfrm>
        </p:spPr>
        <p:txBody>
          <a:bodyPr>
            <a:noAutofit/>
          </a:bodyPr>
          <a:lstStyle/>
          <a:p>
            <a:r>
              <a:rPr lang="en-US" sz="2400" b="1" dirty="0" smtClean="0">
                <a:latin typeface="Arial" pitchFamily="34" charset="0"/>
                <a:cs typeface="Arial" pitchFamily="34" charset="0"/>
              </a:rPr>
              <a:t>Recent Monetary Policy Framework in Pakistan</a:t>
            </a:r>
          </a:p>
        </p:txBody>
      </p:sp>
      <p:sp>
        <p:nvSpPr>
          <p:cNvPr id="27651" name="Content Placeholder 2"/>
          <p:cNvSpPr>
            <a:spLocks noGrp="1"/>
          </p:cNvSpPr>
          <p:nvPr>
            <p:ph idx="1"/>
          </p:nvPr>
        </p:nvSpPr>
        <p:spPr>
          <a:xfrm>
            <a:off x="228600" y="1295400"/>
            <a:ext cx="8686800" cy="4672013"/>
          </a:xfrm>
        </p:spPr>
        <p:txBody>
          <a:bodyPr>
            <a:normAutofit/>
          </a:bodyPr>
          <a:lstStyle/>
          <a:p>
            <a:pPr marL="398463" indent="-398463">
              <a:lnSpc>
                <a:spcPct val="90000"/>
              </a:lnSpc>
              <a:spcBef>
                <a:spcPct val="60000"/>
              </a:spcBef>
              <a:buClr>
                <a:schemeClr val="tx2"/>
              </a:buClr>
            </a:pPr>
            <a:endParaRPr lang="en-US" sz="1800" dirty="0" smtClean="0">
              <a:latin typeface="Arial" pitchFamily="34" charset="0"/>
              <a:cs typeface="Arial" pitchFamily="34" charset="0"/>
            </a:endParaRPr>
          </a:p>
          <a:p>
            <a:pPr marL="398463" indent="-398463">
              <a:lnSpc>
                <a:spcPct val="90000"/>
              </a:lnSpc>
              <a:spcBef>
                <a:spcPct val="60000"/>
              </a:spcBef>
              <a:buClr>
                <a:schemeClr val="tx2"/>
              </a:buClr>
            </a:pPr>
            <a:endParaRPr lang="en-US" sz="1800" dirty="0" smtClean="0">
              <a:latin typeface="Arial" pitchFamily="34" charset="0"/>
              <a:cs typeface="Arial" pitchFamily="34" charset="0"/>
            </a:endParaRPr>
          </a:p>
          <a:p>
            <a:pPr marL="398463" indent="-398463" algn="just">
              <a:lnSpc>
                <a:spcPct val="90000"/>
              </a:lnSpc>
              <a:spcBef>
                <a:spcPct val="60000"/>
              </a:spcBef>
              <a:buClr>
                <a:schemeClr val="tx2"/>
              </a:buClr>
            </a:pPr>
            <a:r>
              <a:rPr lang="en-US" sz="1800" dirty="0" smtClean="0">
                <a:latin typeface="Arial" pitchFamily="34" charset="0"/>
                <a:cs typeface="Arial" pitchFamily="34" charset="0"/>
              </a:rPr>
              <a:t>Objective(s) of SBP’s monetary policy is to strike a delicate</a:t>
            </a:r>
            <a:r>
              <a:rPr lang="en-US" sz="1800" dirty="0" smtClean="0">
                <a:solidFill>
                  <a:srgbClr val="FF0000"/>
                </a:solidFill>
                <a:latin typeface="Arial" pitchFamily="34" charset="0"/>
                <a:cs typeface="Arial" pitchFamily="34" charset="0"/>
              </a:rPr>
              <a:t> </a:t>
            </a:r>
            <a:r>
              <a:rPr lang="en-US" sz="1800" dirty="0" smtClean="0">
                <a:latin typeface="Arial" pitchFamily="34" charset="0"/>
                <a:cs typeface="Arial" pitchFamily="34" charset="0"/>
              </a:rPr>
              <a:t>balance on inflation containment and maintaining/supporting economic growth.</a:t>
            </a:r>
          </a:p>
          <a:p>
            <a:pPr marL="398463" indent="-398463" algn="just">
              <a:lnSpc>
                <a:spcPct val="90000"/>
              </a:lnSpc>
              <a:spcBef>
                <a:spcPct val="60000"/>
              </a:spcBef>
              <a:buClr>
                <a:schemeClr val="tx2"/>
              </a:buClr>
            </a:pPr>
            <a:endParaRPr lang="en-US" sz="1800" dirty="0" smtClean="0">
              <a:latin typeface="Arial" pitchFamily="34" charset="0"/>
              <a:cs typeface="Arial" pitchFamily="34" charset="0"/>
            </a:endParaRPr>
          </a:p>
          <a:p>
            <a:pPr marL="398463" indent="-398463" algn="just">
              <a:lnSpc>
                <a:spcPct val="90000"/>
              </a:lnSpc>
              <a:spcBef>
                <a:spcPct val="60000"/>
              </a:spcBef>
              <a:buClr>
                <a:schemeClr val="tx2"/>
              </a:buClr>
            </a:pPr>
            <a:endParaRPr lang="en-US" sz="1800" dirty="0">
              <a:latin typeface="Arial" pitchFamily="34" charset="0"/>
              <a:cs typeface="Arial" pitchFamily="34" charset="0"/>
            </a:endParaRPr>
          </a:p>
          <a:p>
            <a:pPr marL="398463" indent="-398463" algn="just">
              <a:lnSpc>
                <a:spcPct val="90000"/>
              </a:lnSpc>
              <a:spcBef>
                <a:spcPct val="60000"/>
              </a:spcBef>
              <a:buClr>
                <a:schemeClr val="tx2"/>
              </a:buClr>
            </a:pPr>
            <a:r>
              <a:rPr lang="en-US" sz="1800" dirty="0" smtClean="0">
                <a:latin typeface="Arial" pitchFamily="34" charset="0"/>
                <a:cs typeface="Arial" pitchFamily="34" charset="0"/>
              </a:rPr>
              <a:t>Change in the monetary policy stance is communicated through adjustment in the policy rate – the overnight rate at which SBP provides collateralized cash to bank(s). If required, changes in the Cash Reserve Requirement (CRR) and Statutory Liquid Reserve requirement (SLR) are also made. </a:t>
            </a:r>
          </a:p>
        </p:txBody>
      </p:sp>
      <p:sp>
        <p:nvSpPr>
          <p:cNvPr id="4" name="Slide Number Placeholder 3"/>
          <p:cNvSpPr>
            <a:spLocks noGrp="1"/>
          </p:cNvSpPr>
          <p:nvPr>
            <p:ph type="sldNum" sz="quarter" idx="12"/>
          </p:nvPr>
        </p:nvSpPr>
        <p:spPr/>
        <p:txBody>
          <a:bodyPr/>
          <a:lstStyle/>
          <a:p>
            <a:pPr>
              <a:defRPr/>
            </a:pPr>
            <a:fld id="{88EC959E-7DCE-4701-ABCD-9F3A2B3D6220}" type="slidenum">
              <a:rPr lang="en-US" smtClean="0"/>
              <a:pPr>
                <a:defRPr/>
              </a:pPr>
              <a:t>10</a:t>
            </a:fld>
            <a:endParaRPr lang="en-US"/>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09600" y="728663"/>
            <a:ext cx="7772400" cy="338137"/>
          </a:xfrm>
        </p:spPr>
        <p:txBody>
          <a:bodyPr>
            <a:noAutofit/>
          </a:bodyPr>
          <a:lstStyle/>
          <a:p>
            <a:pPr indent="-457200" eaLnBrk="1" hangingPunct="1"/>
            <a:r>
              <a:rPr lang="en-US" sz="2400" b="1" dirty="0" smtClean="0">
                <a:latin typeface="Arial" pitchFamily="34" charset="0"/>
                <a:cs typeface="Arial" pitchFamily="34" charset="0"/>
              </a:rPr>
              <a:t>Inherited Macroeconomics Imbalances</a:t>
            </a:r>
          </a:p>
        </p:txBody>
      </p:sp>
      <p:sp>
        <p:nvSpPr>
          <p:cNvPr id="28675" name="Content Placeholder 2"/>
          <p:cNvSpPr>
            <a:spLocks noGrp="1"/>
          </p:cNvSpPr>
          <p:nvPr>
            <p:ph idx="1"/>
          </p:nvPr>
        </p:nvSpPr>
        <p:spPr>
          <a:xfrm>
            <a:off x="990600" y="1371600"/>
            <a:ext cx="6781800" cy="1524000"/>
          </a:xfrm>
        </p:spPr>
        <p:txBody>
          <a:bodyPr>
            <a:normAutofit/>
          </a:bodyPr>
          <a:lstStyle/>
          <a:p>
            <a:pPr marL="398463" lvl="1" indent="-398463" algn="just">
              <a:lnSpc>
                <a:spcPct val="90000"/>
              </a:lnSpc>
              <a:spcBef>
                <a:spcPct val="60000"/>
              </a:spcBef>
              <a:buClr>
                <a:schemeClr val="tx2"/>
              </a:buClr>
              <a:buSzPct val="75000"/>
              <a:buFont typeface="Arial" pitchFamily="34" charset="0"/>
              <a:buChar char="•"/>
              <a:tabLst>
                <a:tab pos="914400" algn="l"/>
              </a:tabLst>
            </a:pPr>
            <a:r>
              <a:rPr lang="en-US" sz="1800" dirty="0" smtClean="0">
                <a:latin typeface="Arial" pitchFamily="34" charset="0"/>
                <a:cs typeface="Arial" pitchFamily="34" charset="0"/>
              </a:rPr>
              <a:t>Government inherited large macroeconomic imbalances owing to expansionary monetary and fiscal policies, with them having spillover effects on the current account but without adjustment of the exchange rate because of large capital inflows. </a:t>
            </a:r>
          </a:p>
        </p:txBody>
      </p:sp>
      <p:sp>
        <p:nvSpPr>
          <p:cNvPr id="5" name="Slide Number Placeholder 4"/>
          <p:cNvSpPr>
            <a:spLocks noGrp="1"/>
          </p:cNvSpPr>
          <p:nvPr>
            <p:ph type="sldNum" sz="quarter" idx="12"/>
          </p:nvPr>
        </p:nvSpPr>
        <p:spPr/>
        <p:txBody>
          <a:bodyPr/>
          <a:lstStyle/>
          <a:p>
            <a:pPr>
              <a:defRPr/>
            </a:pPr>
            <a:fld id="{350D52DA-73CB-46CB-ACBA-451295B06A5F}" type="slidenum">
              <a:rPr lang="en-US" smtClean="0"/>
              <a:pPr>
                <a:defRPr/>
              </a:pPr>
              <a:t>11</a:t>
            </a:fld>
            <a:endParaRPr lang="en-US"/>
          </a:p>
        </p:txBody>
      </p:sp>
      <p:graphicFrame>
        <p:nvGraphicFramePr>
          <p:cNvPr id="7" name="Table 6"/>
          <p:cNvGraphicFramePr>
            <a:graphicFrameLocks noGrp="1"/>
          </p:cNvGraphicFramePr>
          <p:nvPr/>
        </p:nvGraphicFramePr>
        <p:xfrm>
          <a:off x="1600200" y="2743200"/>
          <a:ext cx="5715000" cy="3535596"/>
        </p:xfrm>
        <a:graphic>
          <a:graphicData uri="http://schemas.openxmlformats.org/drawingml/2006/table">
            <a:tbl>
              <a:tblPr firstRow="1" bandRow="1">
                <a:tableStyleId>{2D5ABB26-0587-4C30-8999-92F81FD0307C}</a:tableStyleId>
              </a:tblPr>
              <a:tblGrid>
                <a:gridCol w="2026614"/>
                <a:gridCol w="614731"/>
                <a:gridCol w="614731"/>
                <a:gridCol w="614731"/>
                <a:gridCol w="614731"/>
                <a:gridCol w="614731"/>
                <a:gridCol w="614731"/>
              </a:tblGrid>
              <a:tr h="731468">
                <a:tc>
                  <a:txBody>
                    <a:bodyPr/>
                    <a:lstStyle/>
                    <a:p>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smtClean="0">
                          <a:latin typeface="Arial" pitchFamily="34" charset="0"/>
                          <a:cs typeface="Arial" pitchFamily="34" charset="0"/>
                        </a:rPr>
                        <a:t>FY 05</a:t>
                      </a: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itchFamily="34" charset="0"/>
                          <a:cs typeface="Arial" pitchFamily="34" charset="0"/>
                        </a:rPr>
                        <a:t>FY 06</a:t>
                      </a:r>
                    </a:p>
                    <a:p>
                      <a:pPr algn="ct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itchFamily="34" charset="0"/>
                          <a:cs typeface="Arial" pitchFamily="34" charset="0"/>
                        </a:rPr>
                        <a:t>FY 07</a:t>
                      </a:r>
                    </a:p>
                    <a:p>
                      <a:pPr algn="ct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itchFamily="34" charset="0"/>
                          <a:cs typeface="Arial" pitchFamily="34" charset="0"/>
                        </a:rPr>
                        <a:t>FY 08</a:t>
                      </a:r>
                    </a:p>
                    <a:p>
                      <a:pPr algn="ct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itchFamily="34" charset="0"/>
                          <a:cs typeface="Arial" pitchFamily="34" charset="0"/>
                        </a:rPr>
                        <a:t>FY 09</a:t>
                      </a:r>
                    </a:p>
                    <a:p>
                      <a:pPr algn="ct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rial" pitchFamily="34" charset="0"/>
                          <a:cs typeface="Arial" pitchFamily="34" charset="0"/>
                        </a:rPr>
                        <a:t>FY 10</a:t>
                      </a:r>
                    </a:p>
                    <a:p>
                      <a:pPr algn="ctr"/>
                      <a:endParaRPr lang="en-US" sz="1400" b="1" dirty="0">
                        <a:solidFill>
                          <a:schemeClr val="tx1"/>
                        </a:solidFill>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r h="518121">
                <a:tc>
                  <a:txBody>
                    <a:bodyPr/>
                    <a:lstStyle/>
                    <a:p>
                      <a:pPr algn="l" fontAlgn="b"/>
                      <a:r>
                        <a:rPr lang="en-US" sz="1400" u="none" strike="noStrike" dirty="0">
                          <a:latin typeface="Arial" pitchFamily="34" charset="0"/>
                          <a:cs typeface="Arial" pitchFamily="34" charset="0"/>
                        </a:rPr>
                        <a:t>Inflation %</a:t>
                      </a:r>
                      <a:endParaRPr lang="en-US" sz="1400" b="0" i="0" u="none" strike="noStrike" dirty="0">
                        <a:solidFill>
                          <a:srgbClr val="000000"/>
                        </a:solidFill>
                        <a:latin typeface="Arial" pitchFamily="34" charset="0"/>
                        <a:cs typeface="Arial" pitchFamily="34" charset="0"/>
                      </a:endParaRPr>
                    </a:p>
                  </a:txBody>
                  <a:tcPr marL="9525" marR="9525" marT="9523"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9.0</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8.0</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8.0</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12</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21</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12</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r h="518121">
                <a:tc>
                  <a:txBody>
                    <a:bodyPr/>
                    <a:lstStyle/>
                    <a:p>
                      <a:pPr algn="l" fontAlgn="b"/>
                      <a:r>
                        <a:rPr lang="en-US" sz="1400" u="none" strike="noStrike" dirty="0">
                          <a:latin typeface="Arial" pitchFamily="34" charset="0"/>
                          <a:cs typeface="Arial" pitchFamily="34" charset="0"/>
                        </a:rPr>
                        <a:t>Overall Fiscal Deficit % age of GDP</a:t>
                      </a:r>
                      <a:endParaRPr lang="en-US" sz="1400" b="0" i="0" u="none" strike="noStrike" dirty="0">
                        <a:solidFill>
                          <a:srgbClr val="000000"/>
                        </a:solidFill>
                        <a:latin typeface="Arial" pitchFamily="34" charset="0"/>
                        <a:cs typeface="Arial" pitchFamily="34" charset="0"/>
                      </a:endParaRPr>
                    </a:p>
                  </a:txBody>
                  <a:tcPr marL="9525" marR="9525" marT="9523"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3.3</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4.3</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4.4</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7.6</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5.3</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6.3</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r h="518121">
                <a:tc>
                  <a:txBody>
                    <a:bodyPr/>
                    <a:lstStyle/>
                    <a:p>
                      <a:pPr algn="l" fontAlgn="b"/>
                      <a:r>
                        <a:rPr lang="en-US" sz="1400" u="none" strike="noStrike" dirty="0">
                          <a:latin typeface="Arial" pitchFamily="34" charset="0"/>
                          <a:cs typeface="Arial" pitchFamily="34" charset="0"/>
                        </a:rPr>
                        <a:t>Current Account Deficit % of GDP</a:t>
                      </a:r>
                      <a:endParaRPr lang="en-US" sz="1400" b="0" i="0" u="none" strike="noStrike" dirty="0">
                        <a:solidFill>
                          <a:srgbClr val="000000"/>
                        </a:solidFill>
                        <a:latin typeface="Arial" pitchFamily="34" charset="0"/>
                        <a:cs typeface="Arial" pitchFamily="34" charset="0"/>
                      </a:endParaRPr>
                    </a:p>
                  </a:txBody>
                  <a:tcPr marL="9525" marR="9525" marT="9523"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1.5</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4.4</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5.1</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8.5</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5.7</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1.7</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r h="731410">
                <a:tc>
                  <a:txBody>
                    <a:bodyPr/>
                    <a:lstStyle/>
                    <a:p>
                      <a:pPr algn="l" fontAlgn="b"/>
                      <a:r>
                        <a:rPr lang="en-US" sz="1400" u="none" strike="noStrike" dirty="0">
                          <a:latin typeface="Arial" pitchFamily="34" charset="0"/>
                          <a:cs typeface="Arial" pitchFamily="34" charset="0"/>
                        </a:rPr>
                        <a:t>Money Supply (%)</a:t>
                      </a:r>
                      <a:endParaRPr lang="en-US" sz="1400" b="0" i="0" u="none" strike="noStrike" dirty="0">
                        <a:solidFill>
                          <a:srgbClr val="000000"/>
                        </a:solidFill>
                        <a:latin typeface="Arial" pitchFamily="34" charset="0"/>
                        <a:cs typeface="Arial" pitchFamily="34" charset="0"/>
                      </a:endParaRPr>
                    </a:p>
                  </a:txBody>
                  <a:tcPr marL="9525" marR="9525" marT="9523"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19.1</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15.1</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19.3</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15.3 *</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9.6 *</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12.5</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r h="518121">
                <a:tc>
                  <a:txBody>
                    <a:bodyPr/>
                    <a:lstStyle/>
                    <a:p>
                      <a:pPr algn="l" fontAlgn="b"/>
                      <a:r>
                        <a:rPr lang="en-US" sz="1400" u="none" strike="noStrike" dirty="0">
                          <a:latin typeface="Arial" pitchFamily="34" charset="0"/>
                          <a:cs typeface="Arial" pitchFamily="34" charset="0"/>
                        </a:rPr>
                        <a:t>Pvt./</a:t>
                      </a:r>
                      <a:r>
                        <a:rPr lang="en-US" sz="1400" u="none" strike="noStrike" dirty="0" smtClean="0">
                          <a:latin typeface="Arial" pitchFamily="34" charset="0"/>
                          <a:cs typeface="Arial" pitchFamily="34" charset="0"/>
                        </a:rPr>
                        <a:t>FDI/Portfolio </a:t>
                      </a:r>
                      <a:r>
                        <a:rPr lang="en-US" sz="1400" u="none" strike="noStrike" dirty="0">
                          <a:latin typeface="Arial" pitchFamily="34" charset="0"/>
                          <a:cs typeface="Arial" pitchFamily="34" charset="0"/>
                        </a:rPr>
                        <a:t>(US $ billion)</a:t>
                      </a:r>
                      <a:endParaRPr lang="en-US" sz="1400" b="0" i="0" u="none" strike="noStrike" dirty="0">
                        <a:solidFill>
                          <a:srgbClr val="000000"/>
                        </a:solidFill>
                        <a:latin typeface="Arial" pitchFamily="34" charset="0"/>
                        <a:cs typeface="Arial" pitchFamily="34" charset="0"/>
                      </a:endParaRPr>
                    </a:p>
                  </a:txBody>
                  <a:tcPr marL="9525" marR="9525" marT="9523" marB="0" anchor="b">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2.0</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4.5</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8.4</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5.4</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2.6</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dirty="0" smtClean="0">
                        <a:latin typeface="Arial" pitchFamily="34" charset="0"/>
                        <a:cs typeface="Arial" pitchFamily="34" charset="0"/>
                      </a:endParaRPr>
                    </a:p>
                    <a:p>
                      <a:pPr algn="ctr"/>
                      <a:r>
                        <a:rPr lang="en-US" sz="1400" dirty="0" smtClean="0">
                          <a:latin typeface="Arial" pitchFamily="34" charset="0"/>
                          <a:cs typeface="Arial" pitchFamily="34" charset="0"/>
                        </a:rPr>
                        <a:t>2.1</a:t>
                      </a:r>
                      <a:endParaRPr lang="en-US" sz="1400" dirty="0">
                        <a:latin typeface="Arial" pitchFamily="34" charset="0"/>
                        <a:cs typeface="Arial" pitchFamily="34" charset="0"/>
                      </a:endParaRPr>
                    </a:p>
                  </a:txBody>
                  <a:tcPr marT="45713" marB="45713">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r>
            </a:tbl>
          </a:graphicData>
        </a:graphic>
      </p:graphicFrame>
      <p:sp>
        <p:nvSpPr>
          <p:cNvPr id="28735" name="Rectangle 8"/>
          <p:cNvSpPr>
            <a:spLocks noChangeArrowheads="1"/>
          </p:cNvSpPr>
          <p:nvPr/>
        </p:nvSpPr>
        <p:spPr bwMode="auto">
          <a:xfrm>
            <a:off x="685800" y="6096000"/>
            <a:ext cx="7620000" cy="646331"/>
          </a:xfrm>
          <a:prstGeom prst="rect">
            <a:avLst/>
          </a:prstGeom>
          <a:noFill/>
          <a:ln w="9525">
            <a:noFill/>
            <a:miter lim="800000"/>
            <a:headEnd/>
            <a:tailEnd/>
          </a:ln>
        </p:spPr>
        <p:txBody>
          <a:bodyPr wrap="square">
            <a:spAutoFit/>
          </a:bodyPr>
          <a:lstStyle/>
          <a:p>
            <a:r>
              <a:rPr lang="en-US" sz="3600" dirty="0"/>
              <a:t>* -</a:t>
            </a:r>
            <a:r>
              <a:rPr lang="en-US" sz="1400" dirty="0"/>
              <a:t> Low money growth in FY08 and FY09 was due to depletion of reserves.</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09600" y="728663"/>
            <a:ext cx="7772400" cy="338137"/>
          </a:xfrm>
        </p:spPr>
        <p:txBody>
          <a:bodyPr>
            <a:noAutofit/>
          </a:bodyPr>
          <a:lstStyle/>
          <a:p>
            <a:pPr indent="-457200" eaLnBrk="1" hangingPunct="1"/>
            <a:r>
              <a:rPr lang="en-US" sz="2400" b="1" dirty="0" smtClean="0">
                <a:latin typeface="Arial" pitchFamily="34" charset="0"/>
                <a:cs typeface="Arial" pitchFamily="34" charset="0"/>
              </a:rPr>
              <a:t>Recent experiences with monetary management: Inflation</a:t>
            </a:r>
          </a:p>
        </p:txBody>
      </p:sp>
      <p:sp>
        <p:nvSpPr>
          <p:cNvPr id="29699" name="Content Placeholder 2"/>
          <p:cNvSpPr>
            <a:spLocks noGrp="1"/>
          </p:cNvSpPr>
          <p:nvPr>
            <p:ph idx="1"/>
          </p:nvPr>
        </p:nvSpPr>
        <p:spPr>
          <a:xfrm>
            <a:off x="228600" y="1219200"/>
            <a:ext cx="8610600" cy="5257800"/>
          </a:xfrm>
        </p:spPr>
        <p:txBody>
          <a:bodyPr>
            <a:normAutofit/>
          </a:bodyPr>
          <a:lstStyle/>
          <a:p>
            <a:pPr marL="398463" lvl="1" indent="-398463">
              <a:lnSpc>
                <a:spcPct val="90000"/>
              </a:lnSpc>
              <a:spcBef>
                <a:spcPct val="60000"/>
              </a:spcBef>
              <a:buClr>
                <a:schemeClr val="tx2"/>
              </a:buClr>
              <a:buSzPct val="75000"/>
              <a:buFontTx/>
              <a:buNone/>
              <a:tabLst>
                <a:tab pos="914400" algn="l"/>
              </a:tabLst>
            </a:pPr>
            <a:endParaRPr lang="en-US" sz="1800" dirty="0" smtClean="0">
              <a:latin typeface="Arial" pitchFamily="34" charset="0"/>
              <a:cs typeface="Arial" pitchFamily="34" charset="0"/>
            </a:endParaRPr>
          </a:p>
          <a:p>
            <a:pPr marL="398463" lvl="1" indent="-398463">
              <a:lnSpc>
                <a:spcPct val="90000"/>
              </a:lnSpc>
              <a:spcBef>
                <a:spcPct val="60000"/>
              </a:spcBef>
              <a:buClr>
                <a:schemeClr val="tx2"/>
              </a:buClr>
              <a:buSzPct val="75000"/>
              <a:buFont typeface="Arial" pitchFamily="34" charset="0"/>
              <a:buChar char="•"/>
              <a:tabLst>
                <a:tab pos="914400" algn="l"/>
              </a:tabLst>
            </a:pPr>
            <a:r>
              <a:rPr lang="en-US" sz="1800" dirty="0" smtClean="0">
                <a:latin typeface="Arial" pitchFamily="34" charset="0"/>
                <a:cs typeface="Arial" pitchFamily="34" charset="0"/>
              </a:rPr>
              <a:t>After a sustained reduction, from 20.8 percent in FY09 to 11.7 percent in FY10, inflation has started to increase again in FY11, September &amp; October in excess of 15.4% </a:t>
            </a:r>
            <a:r>
              <a:rPr lang="en-US" sz="1800" dirty="0" err="1" smtClean="0">
                <a:latin typeface="Arial" pitchFamily="34" charset="0"/>
                <a:cs typeface="Arial" pitchFamily="34" charset="0"/>
              </a:rPr>
              <a:t>YoY</a:t>
            </a:r>
            <a:r>
              <a:rPr lang="en-US" sz="1800" dirty="0" smtClean="0">
                <a:latin typeface="Arial" pitchFamily="34" charset="0"/>
                <a:cs typeface="Arial" pitchFamily="34" charset="0"/>
              </a:rPr>
              <a:t> </a:t>
            </a:r>
          </a:p>
          <a:p>
            <a:pPr marL="398463" lvl="1" indent="-398463">
              <a:lnSpc>
                <a:spcPct val="90000"/>
              </a:lnSpc>
              <a:spcBef>
                <a:spcPct val="60000"/>
              </a:spcBef>
              <a:buClr>
                <a:schemeClr val="tx2"/>
              </a:buClr>
              <a:buSzPct val="75000"/>
              <a:buFont typeface="Arial" pitchFamily="34" charset="0"/>
              <a:buChar char="•"/>
              <a:tabLst>
                <a:tab pos="914400" algn="l"/>
              </a:tabLst>
            </a:pPr>
            <a:r>
              <a:rPr lang="en-US" sz="1800" dirty="0" smtClean="0">
                <a:latin typeface="Arial" pitchFamily="34" charset="0"/>
                <a:cs typeface="Arial" pitchFamily="34" charset="0"/>
              </a:rPr>
              <a:t>Most of this inflation is being contributed by food, fuel and transportation groups after floods.</a:t>
            </a:r>
          </a:p>
          <a:p>
            <a:pPr marL="398463" lvl="1" indent="-398463">
              <a:lnSpc>
                <a:spcPct val="90000"/>
              </a:lnSpc>
              <a:spcBef>
                <a:spcPct val="60000"/>
              </a:spcBef>
              <a:buClr>
                <a:schemeClr val="tx2"/>
              </a:buClr>
              <a:buSzPct val="75000"/>
              <a:buFont typeface="Arial" pitchFamily="34" charset="0"/>
              <a:buChar char="•"/>
              <a:tabLst>
                <a:tab pos="914400" algn="l"/>
              </a:tabLst>
            </a:pPr>
            <a:r>
              <a:rPr lang="en-US" sz="1800" dirty="0" smtClean="0">
                <a:latin typeface="Arial" pitchFamily="34" charset="0"/>
                <a:cs typeface="Arial" pitchFamily="34" charset="0"/>
              </a:rPr>
              <a:t>The resurgence in inflation is attributable to a number of factors.</a:t>
            </a:r>
          </a:p>
          <a:p>
            <a:pPr marL="398463" lvl="1" indent="-398463">
              <a:lnSpc>
                <a:spcPct val="90000"/>
              </a:lnSpc>
              <a:spcBef>
                <a:spcPct val="60000"/>
              </a:spcBef>
              <a:buClr>
                <a:schemeClr val="tx2"/>
              </a:buClr>
              <a:buSzPct val="75000"/>
              <a:buFont typeface="Arial" pitchFamily="34" charset="0"/>
              <a:buChar char="•"/>
              <a:tabLst>
                <a:tab pos="914400" algn="l"/>
              </a:tabLst>
            </a:pPr>
            <a:r>
              <a:rPr lang="en-US" sz="1800" dirty="0" smtClean="0">
                <a:latin typeface="Arial" pitchFamily="34" charset="0"/>
                <a:cs typeface="Arial" pitchFamily="34" charset="0"/>
              </a:rPr>
              <a:t>Reform measures (to dismantle past distortion/suppression of energy and oil prices) whose impact is being felt in the short-term.</a:t>
            </a:r>
          </a:p>
          <a:p>
            <a:pPr marL="627063" lvl="3" indent="-398463">
              <a:lnSpc>
                <a:spcPct val="90000"/>
              </a:lnSpc>
              <a:spcBef>
                <a:spcPct val="60000"/>
              </a:spcBef>
              <a:buClr>
                <a:schemeClr val="tx2"/>
              </a:buClr>
              <a:buSzPct val="75000"/>
              <a:buFont typeface="Wingdings" pitchFamily="2" charset="2"/>
              <a:buChar char="ü"/>
              <a:tabLst>
                <a:tab pos="914400" algn="l"/>
              </a:tabLst>
            </a:pPr>
            <a:endParaRPr lang="en-US" sz="1800" dirty="0" smtClean="0">
              <a:latin typeface="Arial" pitchFamily="34" charset="0"/>
              <a:cs typeface="Arial" pitchFamily="34" charset="0"/>
            </a:endParaRPr>
          </a:p>
          <a:p>
            <a:pPr marL="627063" lvl="3" indent="-398463">
              <a:lnSpc>
                <a:spcPct val="90000"/>
              </a:lnSpc>
              <a:spcBef>
                <a:spcPct val="60000"/>
              </a:spcBef>
              <a:buClr>
                <a:schemeClr val="tx2"/>
              </a:buClr>
              <a:buSzPct val="75000"/>
              <a:buFont typeface="Wingdings" pitchFamily="2" charset="2"/>
              <a:buChar char="ü"/>
              <a:tabLst>
                <a:tab pos="914400" algn="l"/>
              </a:tabLst>
            </a:pPr>
            <a:r>
              <a:rPr lang="en-US" sz="1800" dirty="0" smtClean="0">
                <a:latin typeface="Arial" pitchFamily="34" charset="0"/>
                <a:cs typeface="Arial" pitchFamily="34" charset="0"/>
              </a:rPr>
              <a:t>Reduction in energy related subsidies.</a:t>
            </a:r>
          </a:p>
          <a:p>
            <a:pPr marL="627063" lvl="3" indent="-398463">
              <a:lnSpc>
                <a:spcPct val="90000"/>
              </a:lnSpc>
              <a:spcBef>
                <a:spcPct val="60000"/>
              </a:spcBef>
              <a:buClr>
                <a:schemeClr val="tx2"/>
              </a:buClr>
              <a:buSzPct val="75000"/>
              <a:buFont typeface="Wingdings" pitchFamily="2" charset="2"/>
              <a:buChar char="ü"/>
              <a:tabLst>
                <a:tab pos="914400" algn="l"/>
              </a:tabLst>
            </a:pPr>
            <a:endParaRPr lang="en-US" sz="1800" dirty="0" smtClean="0">
              <a:latin typeface="Arial" pitchFamily="34" charset="0"/>
              <a:cs typeface="Arial" pitchFamily="34" charset="0"/>
            </a:endParaRPr>
          </a:p>
          <a:p>
            <a:pPr marL="627063" lvl="3" indent="-398463">
              <a:lnSpc>
                <a:spcPct val="90000"/>
              </a:lnSpc>
              <a:spcBef>
                <a:spcPct val="60000"/>
              </a:spcBef>
              <a:buClr>
                <a:schemeClr val="tx2"/>
              </a:buClr>
              <a:buSzPct val="75000"/>
              <a:buFont typeface="Wingdings" pitchFamily="2" charset="2"/>
              <a:buChar char="ü"/>
              <a:tabLst>
                <a:tab pos="914400" algn="l"/>
              </a:tabLst>
            </a:pPr>
            <a:r>
              <a:rPr lang="en-US" sz="1800" dirty="0" smtClean="0">
                <a:latin typeface="Arial" pitchFamily="34" charset="0"/>
                <a:cs typeface="Arial" pitchFamily="34" charset="0"/>
              </a:rPr>
              <a:t>Automatic pass through of increase in international prices of  oil in electricity tariffs.</a:t>
            </a:r>
          </a:p>
        </p:txBody>
      </p:sp>
      <p:sp>
        <p:nvSpPr>
          <p:cNvPr id="5" name="Slide Number Placeholder 4"/>
          <p:cNvSpPr>
            <a:spLocks noGrp="1"/>
          </p:cNvSpPr>
          <p:nvPr>
            <p:ph type="sldNum" sz="quarter" idx="12"/>
          </p:nvPr>
        </p:nvSpPr>
        <p:spPr/>
        <p:txBody>
          <a:bodyPr/>
          <a:lstStyle/>
          <a:p>
            <a:pPr>
              <a:defRPr/>
            </a:pPr>
            <a:fld id="{E57DC931-B3B1-419C-B6FE-EB26570EB14E}" type="slidenum">
              <a:rPr lang="en-US" smtClean="0"/>
              <a:pPr>
                <a:defRPr/>
              </a:pPr>
              <a:t>12</a:t>
            </a:fld>
            <a:endParaRPr lang="en-US"/>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09600" y="728663"/>
            <a:ext cx="7772400" cy="338137"/>
          </a:xfrm>
        </p:spPr>
        <p:txBody>
          <a:bodyPr>
            <a:noAutofit/>
          </a:bodyPr>
          <a:lstStyle/>
          <a:p>
            <a:pPr indent="-457200" eaLnBrk="1" hangingPunct="1"/>
            <a:r>
              <a:rPr lang="en-US" sz="2400" b="1" dirty="0" smtClean="0">
                <a:latin typeface="Arial" pitchFamily="34" charset="0"/>
                <a:cs typeface="Arial" pitchFamily="34" charset="0"/>
              </a:rPr>
              <a:t>Recent experiences with monetary management: Inflation</a:t>
            </a:r>
          </a:p>
        </p:txBody>
      </p:sp>
      <p:sp>
        <p:nvSpPr>
          <p:cNvPr id="5" name="Slide Number Placeholder 4"/>
          <p:cNvSpPr>
            <a:spLocks noGrp="1"/>
          </p:cNvSpPr>
          <p:nvPr>
            <p:ph type="sldNum" sz="quarter" idx="12"/>
          </p:nvPr>
        </p:nvSpPr>
        <p:spPr/>
        <p:txBody>
          <a:bodyPr/>
          <a:lstStyle/>
          <a:p>
            <a:pPr>
              <a:defRPr/>
            </a:pPr>
            <a:fld id="{A96973F3-893A-4585-AED1-208385A60935}" type="slidenum">
              <a:rPr lang="en-US" smtClean="0"/>
              <a:pPr>
                <a:defRPr/>
              </a:pPr>
              <a:t>13</a:t>
            </a:fld>
            <a:endParaRPr lang="en-US"/>
          </a:p>
        </p:txBody>
      </p:sp>
      <p:graphicFrame>
        <p:nvGraphicFramePr>
          <p:cNvPr id="8" name="Table 7"/>
          <p:cNvGraphicFramePr>
            <a:graphicFrameLocks noGrp="1"/>
          </p:cNvGraphicFramePr>
          <p:nvPr/>
        </p:nvGraphicFramePr>
        <p:xfrm>
          <a:off x="685800" y="1327152"/>
          <a:ext cx="7619999" cy="5364241"/>
        </p:xfrm>
        <a:graphic>
          <a:graphicData uri="http://schemas.openxmlformats.org/drawingml/2006/table">
            <a:tbl>
              <a:tblPr/>
              <a:tblGrid>
                <a:gridCol w="3316947"/>
                <a:gridCol w="1075763"/>
                <a:gridCol w="1075763"/>
                <a:gridCol w="1075763"/>
                <a:gridCol w="1075763"/>
              </a:tblGrid>
              <a:tr h="253875">
                <a:tc gridSpan="5">
                  <a:txBody>
                    <a:bodyPr/>
                    <a:lstStyle/>
                    <a:p>
                      <a:pPr algn="l" fontAlgn="b"/>
                      <a:r>
                        <a:rPr lang="en-US" sz="1600" b="1" i="0" u="none" strike="noStrike" dirty="0">
                          <a:solidFill>
                            <a:srgbClr val="000000"/>
                          </a:solidFill>
                          <a:latin typeface="Calibri"/>
                        </a:rPr>
                        <a:t>Average Consumer Price Inflation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852">
                <a:tc>
                  <a:txBody>
                    <a:bodyPr/>
                    <a:lstStyle/>
                    <a:p>
                      <a:pPr algn="l" fontAlgn="ctr"/>
                      <a:r>
                        <a:rPr lang="en-US" sz="900" b="1" i="0" u="none" strike="noStrike" dirty="0">
                          <a:solidFill>
                            <a:srgbClr val="000000"/>
                          </a:solidFill>
                          <a:latin typeface="Calibri"/>
                        </a:rPr>
                        <a:t> </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rowSpan="2">
                  <a:txBody>
                    <a:bodyPr/>
                    <a:lstStyle/>
                    <a:p>
                      <a:pPr algn="ctr" fontAlgn="ctr"/>
                      <a:r>
                        <a:rPr lang="en-US" sz="1200" b="1" i="0" u="none" strike="noStrike" dirty="0">
                          <a:solidFill>
                            <a:srgbClr val="000000"/>
                          </a:solidFill>
                          <a:latin typeface="Calibri"/>
                        </a:rPr>
                        <a:t>Jun-09</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1200" b="1" i="0" u="none" strike="noStrike" dirty="0">
                          <a:solidFill>
                            <a:srgbClr val="000000"/>
                          </a:solidFill>
                          <a:latin typeface="Calibri"/>
                        </a:rPr>
                        <a:t>Jun-10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200" b="1" i="0" u="none" strike="noStrike">
                          <a:solidFill>
                            <a:srgbClr val="000000"/>
                          </a:solidFill>
                          <a:latin typeface="Calibri"/>
                        </a:rPr>
                        <a:t>Oct-10</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403647">
                <a:tc>
                  <a:txBody>
                    <a:bodyPr/>
                    <a:lstStyle/>
                    <a:p>
                      <a:pPr algn="l" fontAlgn="ctr"/>
                      <a:r>
                        <a:rPr lang="en-US" sz="900" b="1" i="0" u="none" strike="noStrike" dirty="0">
                          <a:solidFill>
                            <a:srgbClr val="000000"/>
                          </a:solidFill>
                          <a:latin typeface="Calibri"/>
                        </a:rPr>
                        <a:t>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000000"/>
                          </a:solidFill>
                          <a:latin typeface="Calibri"/>
                        </a:rPr>
                        <a:t>12-month average</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err="1">
                          <a:solidFill>
                            <a:srgbClr val="000000"/>
                          </a:solidFill>
                          <a:latin typeface="Calibri"/>
                        </a:rPr>
                        <a:t>YoY</a:t>
                      </a:r>
                      <a:endParaRPr lang="en-US" sz="1200" b="1" i="0" u="none" strike="noStrike" dirty="0">
                        <a:solidFill>
                          <a:srgbClr val="000000"/>
                        </a:solidFill>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8611">
                <a:tc>
                  <a:txBody>
                    <a:bodyPr/>
                    <a:lstStyle/>
                    <a:p>
                      <a:pPr algn="l" fontAlgn="ctr"/>
                      <a:r>
                        <a:rPr lang="en-US" sz="1700" b="1" i="0" u="none" strike="noStrike" dirty="0">
                          <a:solidFill>
                            <a:srgbClr val="000000"/>
                          </a:solidFill>
                          <a:latin typeface="Calibri"/>
                        </a:rPr>
                        <a:t>Overall</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700" b="1" i="0" u="none" strike="noStrike" dirty="0">
                          <a:solidFill>
                            <a:srgbClr val="000000"/>
                          </a:solidFill>
                          <a:latin typeface="Calibri"/>
                        </a:rPr>
                        <a:t>20.8</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700" b="1" i="0" u="none" strike="noStrike">
                          <a:solidFill>
                            <a:srgbClr val="000000"/>
                          </a:solidFill>
                          <a:latin typeface="Calibri"/>
                        </a:rPr>
                        <a:t>11.7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700" b="1" i="0" u="none" strike="noStrike">
                          <a:solidFill>
                            <a:srgbClr val="000000"/>
                          </a:solidFill>
                          <a:latin typeface="Calibri"/>
                        </a:rPr>
                        <a:t>13.1</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1700" b="1" i="0" u="none" strike="noStrike">
                          <a:solidFill>
                            <a:srgbClr val="000000"/>
                          </a:solidFill>
                          <a:latin typeface="Calibri"/>
                        </a:rPr>
                        <a:t>15.3</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268611">
                <a:tc>
                  <a:txBody>
                    <a:bodyPr/>
                    <a:lstStyle/>
                    <a:p>
                      <a:pPr algn="l" fontAlgn="ctr"/>
                      <a:r>
                        <a:rPr lang="en-US" sz="1700" b="0" i="0" u="none" strike="noStrike" dirty="0">
                          <a:solidFill>
                            <a:srgbClr val="000000"/>
                          </a:solidFill>
                          <a:latin typeface="Calibri"/>
                        </a:rPr>
                        <a:t>Food, Beverages and </a:t>
                      </a:r>
                      <a:r>
                        <a:rPr lang="en-US" sz="1700" b="0" i="0" u="none" strike="noStrike" dirty="0" smtClean="0">
                          <a:solidFill>
                            <a:srgbClr val="000000"/>
                          </a:solidFill>
                          <a:latin typeface="Calibri"/>
                        </a:rPr>
                        <a:t>Tobacco</a:t>
                      </a:r>
                      <a:endParaRPr lang="en-US" sz="1700" b="0" i="0" u="none" strike="noStrike" dirty="0">
                        <a:solidFill>
                          <a:srgbClr val="000000"/>
                        </a:solidFill>
                        <a:latin typeface="Calibri"/>
                      </a:endParaRPr>
                    </a:p>
                  </a:txBody>
                  <a:tcPr marL="857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23.7</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12.5</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15.1</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20.1</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Apparel Textile &amp; Footwear</a:t>
                      </a:r>
                    </a:p>
                  </a:txBody>
                  <a:tcPr marL="857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14.2</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6.3</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7.8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10.8</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House Rent</a:t>
                      </a:r>
                    </a:p>
                  </a:txBody>
                  <a:tcPr marL="857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17.1</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13.8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10.8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7.1</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Fuel and Lighting </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25.5</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14.1</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16.7</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21.1</a:t>
                      </a:r>
                    </a:p>
                  </a:txBody>
                  <a:tcPr marL="9525" marR="9525" marT="9525" marB="0" anchor="ctr">
                    <a:lnL>
                      <a:noFill/>
                    </a:lnL>
                    <a:lnR>
                      <a:noFill/>
                    </a:lnR>
                    <a:lnT>
                      <a:noFill/>
                    </a:lnT>
                    <a:lnB>
                      <a:noFill/>
                    </a:lnB>
                  </a:tcPr>
                </a:tc>
              </a:tr>
              <a:tr h="403647">
                <a:tc>
                  <a:txBody>
                    <a:bodyPr/>
                    <a:lstStyle/>
                    <a:p>
                      <a:pPr algn="l" fontAlgn="ctr"/>
                      <a:r>
                        <a:rPr lang="en-US" sz="1700" b="0" i="0" u="none" strike="noStrike" dirty="0">
                          <a:solidFill>
                            <a:srgbClr val="000000"/>
                          </a:solidFill>
                          <a:latin typeface="Calibri"/>
                        </a:rPr>
                        <a:t>Household Furniture and Equipment</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13.1</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6.4</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6.8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9.4</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Transport &amp; Communication </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23.8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6.0</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13.8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18.5</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Recreation and Entertainment</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11.3</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5.9</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9.8</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14.5</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Education </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17.3</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12.4</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9.9</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6.3</a:t>
                      </a:r>
                    </a:p>
                  </a:txBody>
                  <a:tcPr marL="9525" marR="9525" marT="9525" marB="0" anchor="ctr">
                    <a:lnL>
                      <a:noFill/>
                    </a:lnL>
                    <a:lnR>
                      <a:noFill/>
                    </a:lnR>
                    <a:lnT>
                      <a:noFill/>
                    </a:lnT>
                    <a:lnB>
                      <a:noFill/>
                    </a:lnB>
                  </a:tcPr>
                </a:tc>
              </a:tr>
              <a:tr h="527697">
                <a:tc>
                  <a:txBody>
                    <a:bodyPr/>
                    <a:lstStyle/>
                    <a:p>
                      <a:pPr algn="l" fontAlgn="ctr"/>
                      <a:r>
                        <a:rPr lang="en-US" sz="1700" b="0" i="0" u="none" strike="noStrike" dirty="0">
                          <a:solidFill>
                            <a:srgbClr val="000000"/>
                          </a:solidFill>
                          <a:latin typeface="Calibri"/>
                        </a:rPr>
                        <a:t>Cleaning, </a:t>
                      </a:r>
                      <a:r>
                        <a:rPr lang="en-US" sz="1700" b="0" i="0" u="none" strike="noStrike" dirty="0" err="1">
                          <a:solidFill>
                            <a:srgbClr val="000000"/>
                          </a:solidFill>
                          <a:latin typeface="Calibri"/>
                        </a:rPr>
                        <a:t>Lauundry</a:t>
                      </a:r>
                      <a:r>
                        <a:rPr lang="en-US" sz="1700" b="0" i="0" u="none" strike="noStrike" dirty="0">
                          <a:solidFill>
                            <a:srgbClr val="000000"/>
                          </a:solidFill>
                          <a:latin typeface="Calibri"/>
                        </a:rPr>
                        <a:t> &amp; Personal Appearance</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18.0</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10.6</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10.2</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10.5</a:t>
                      </a:r>
                    </a:p>
                  </a:txBody>
                  <a:tcPr marL="9525" marR="9525" marT="9525" marB="0" anchor="ctr">
                    <a:lnL>
                      <a:noFill/>
                    </a:lnL>
                    <a:lnR>
                      <a:noFill/>
                    </a:lnR>
                    <a:lnT>
                      <a:noFill/>
                    </a:lnT>
                    <a:lnB>
                      <a:noFill/>
                    </a:lnB>
                  </a:tcPr>
                </a:tc>
              </a:tr>
              <a:tr h="268611">
                <a:tc>
                  <a:txBody>
                    <a:bodyPr/>
                    <a:lstStyle/>
                    <a:p>
                      <a:pPr algn="l" fontAlgn="ctr"/>
                      <a:r>
                        <a:rPr lang="en-US" sz="1700" b="0" i="0" u="none" strike="noStrike" dirty="0">
                          <a:solidFill>
                            <a:srgbClr val="000000"/>
                          </a:solidFill>
                          <a:latin typeface="Calibri"/>
                        </a:rPr>
                        <a:t>Medicare</a:t>
                      </a:r>
                    </a:p>
                  </a:txBody>
                  <a:tcPr marL="857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11.4</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6.6</a:t>
                      </a:r>
                    </a:p>
                  </a:txBody>
                  <a:tcPr marL="9525" marR="9525" marT="9525" marB="0" anchor="ctr">
                    <a:lnL>
                      <a:noFill/>
                    </a:lnL>
                    <a:lnR>
                      <a:noFill/>
                    </a:lnR>
                    <a:lnT>
                      <a:noFill/>
                    </a:lnT>
                    <a:lnB>
                      <a:noFill/>
                    </a:lnB>
                  </a:tcPr>
                </a:tc>
                <a:tc>
                  <a:txBody>
                    <a:bodyPr/>
                    <a:lstStyle/>
                    <a:p>
                      <a:pPr algn="ctr" fontAlgn="ctr"/>
                      <a:r>
                        <a:rPr lang="en-US" sz="1700" b="0" i="0" u="none" strike="noStrike">
                          <a:solidFill>
                            <a:srgbClr val="000000"/>
                          </a:solidFill>
                          <a:latin typeface="Calibri"/>
                        </a:rPr>
                        <a:t>8.5</a:t>
                      </a:r>
                    </a:p>
                  </a:txBody>
                  <a:tcPr marL="9525" marR="9525" marT="9525" marB="0" anchor="ctr">
                    <a:lnL>
                      <a:noFill/>
                    </a:lnL>
                    <a:lnR>
                      <a:noFill/>
                    </a:lnR>
                    <a:lnT>
                      <a:noFill/>
                    </a:lnT>
                    <a:lnB>
                      <a:noFill/>
                    </a:lnB>
                  </a:tcPr>
                </a:tc>
                <a:tc>
                  <a:txBody>
                    <a:bodyPr/>
                    <a:lstStyle/>
                    <a:p>
                      <a:pPr algn="ctr" fontAlgn="ctr"/>
                      <a:r>
                        <a:rPr lang="en-US" sz="1700" b="0" i="0" u="none" strike="noStrike" dirty="0">
                          <a:solidFill>
                            <a:srgbClr val="000000"/>
                          </a:solidFill>
                          <a:latin typeface="Calibri"/>
                        </a:rPr>
                        <a:t>10.5</a:t>
                      </a:r>
                    </a:p>
                  </a:txBody>
                  <a:tcPr marL="9525" marR="9525" marT="9525" marB="0" anchor="ctr">
                    <a:lnL>
                      <a:noFill/>
                    </a:lnL>
                    <a:lnR>
                      <a:noFill/>
                    </a:lnR>
                    <a:lnT>
                      <a:noFill/>
                    </a:lnT>
                    <a:lnB>
                      <a:noFill/>
                    </a:lnB>
                  </a:tcPr>
                </a:tc>
              </a:tr>
              <a:tr h="314957">
                <a:tc>
                  <a:txBody>
                    <a:bodyPr/>
                    <a:lstStyle/>
                    <a:p>
                      <a:pPr algn="l" fontAlgn="b"/>
                      <a:r>
                        <a:rPr lang="en-US" sz="1700" b="1" i="0" u="none" strike="noStrike" dirty="0">
                          <a:solidFill>
                            <a:srgbClr val="000000"/>
                          </a:solidFill>
                          <a:latin typeface="Calibri"/>
                        </a:rPr>
                        <a:t>Core inflation</a:t>
                      </a:r>
                    </a:p>
                  </a:txBody>
                  <a:tcPr marL="9525" marR="9525" marT="9525" marB="0" anchor="b">
                    <a:lnL>
                      <a:noFill/>
                    </a:lnL>
                    <a:lnR>
                      <a:noFill/>
                    </a:lnR>
                    <a:lnT>
                      <a:noFill/>
                    </a:lnT>
                    <a:lnB>
                      <a:noFill/>
                    </a:lnB>
                  </a:tcPr>
                </a:tc>
                <a:tc>
                  <a:txBody>
                    <a:bodyPr/>
                    <a:lstStyle/>
                    <a:p>
                      <a:pPr algn="l" fontAlgn="b"/>
                      <a:endParaRPr lang="en-US" sz="1700" b="1"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700" b="1"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700" b="1"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700" b="1" i="0" u="none" strike="noStrike" dirty="0">
                        <a:solidFill>
                          <a:srgbClr val="000000"/>
                        </a:solidFill>
                        <a:latin typeface="Calibri"/>
                      </a:endParaRPr>
                    </a:p>
                  </a:txBody>
                  <a:tcPr marL="9525" marR="9525" marT="9525" marB="0" anchor="b">
                    <a:lnL>
                      <a:noFill/>
                    </a:lnL>
                    <a:lnR>
                      <a:noFill/>
                    </a:lnR>
                    <a:lnT>
                      <a:noFill/>
                    </a:lnT>
                    <a:lnB>
                      <a:noFill/>
                    </a:lnB>
                  </a:tcPr>
                </a:tc>
              </a:tr>
              <a:tr h="268611">
                <a:tc>
                  <a:txBody>
                    <a:bodyPr/>
                    <a:lstStyle/>
                    <a:p>
                      <a:pPr algn="l" fontAlgn="b"/>
                      <a:r>
                        <a:rPr lang="en-US" sz="1700" b="1" i="0" u="none" strike="noStrike" dirty="0">
                          <a:solidFill>
                            <a:srgbClr val="000000"/>
                          </a:solidFill>
                          <a:latin typeface="Calibri"/>
                        </a:rPr>
                        <a:t>Non-Food Non-energy</a:t>
                      </a:r>
                    </a:p>
                  </a:txBody>
                  <a:tcPr marL="85725" marR="9525" marT="9525" marB="0" anchor="b">
                    <a:lnL>
                      <a:noFill/>
                    </a:lnL>
                    <a:lnR>
                      <a:noFill/>
                    </a:lnR>
                    <a:lnT>
                      <a:noFill/>
                    </a:lnT>
                    <a:lnB>
                      <a:noFill/>
                    </a:lnB>
                  </a:tcPr>
                </a:tc>
                <a:tc>
                  <a:txBody>
                    <a:bodyPr/>
                    <a:lstStyle/>
                    <a:p>
                      <a:pPr algn="ctr" fontAlgn="ctr"/>
                      <a:r>
                        <a:rPr lang="en-US" sz="1700" b="1" i="0" u="none" strike="noStrike">
                          <a:solidFill>
                            <a:srgbClr val="000000"/>
                          </a:solidFill>
                          <a:latin typeface="Calibri"/>
                        </a:rPr>
                        <a:t>17.6</a:t>
                      </a:r>
                    </a:p>
                  </a:txBody>
                  <a:tcPr marL="9525" marR="9525" marT="9525" marB="0" anchor="ctr">
                    <a:lnL>
                      <a:noFill/>
                    </a:lnL>
                    <a:lnR>
                      <a:noFill/>
                    </a:lnR>
                    <a:lnT>
                      <a:noFill/>
                    </a:lnT>
                    <a:lnB>
                      <a:noFill/>
                    </a:lnB>
                  </a:tcPr>
                </a:tc>
                <a:tc>
                  <a:txBody>
                    <a:bodyPr/>
                    <a:lstStyle/>
                    <a:p>
                      <a:pPr algn="ctr" fontAlgn="ctr"/>
                      <a:r>
                        <a:rPr lang="en-US" sz="1700" b="1" i="0" u="none" strike="noStrike">
                          <a:solidFill>
                            <a:srgbClr val="000000"/>
                          </a:solidFill>
                          <a:latin typeface="Calibri"/>
                        </a:rPr>
                        <a:t>11.0</a:t>
                      </a:r>
                    </a:p>
                  </a:txBody>
                  <a:tcPr marL="9525" marR="9525" marT="9525" marB="0" anchor="ctr">
                    <a:lnL>
                      <a:noFill/>
                    </a:lnL>
                    <a:lnR>
                      <a:noFill/>
                    </a:lnR>
                    <a:lnT>
                      <a:noFill/>
                    </a:lnT>
                    <a:lnB>
                      <a:noFill/>
                    </a:lnB>
                  </a:tcPr>
                </a:tc>
                <a:tc>
                  <a:txBody>
                    <a:bodyPr/>
                    <a:lstStyle/>
                    <a:p>
                      <a:pPr algn="ctr" fontAlgn="ctr"/>
                      <a:r>
                        <a:rPr lang="en-US" sz="1700" b="1" i="0" u="none" strike="noStrike">
                          <a:solidFill>
                            <a:srgbClr val="000000"/>
                          </a:solidFill>
                          <a:latin typeface="Calibri"/>
                        </a:rPr>
                        <a:t>10.1</a:t>
                      </a:r>
                    </a:p>
                  </a:txBody>
                  <a:tcPr marL="9525" marR="9525" marT="9525" marB="0" anchor="ctr">
                    <a:lnL>
                      <a:noFill/>
                    </a:lnL>
                    <a:lnR>
                      <a:noFill/>
                    </a:lnR>
                    <a:lnT>
                      <a:noFill/>
                    </a:lnT>
                    <a:lnB>
                      <a:noFill/>
                    </a:lnB>
                  </a:tcPr>
                </a:tc>
                <a:tc>
                  <a:txBody>
                    <a:bodyPr/>
                    <a:lstStyle/>
                    <a:p>
                      <a:pPr algn="ctr" fontAlgn="ctr"/>
                      <a:r>
                        <a:rPr lang="en-US" sz="1700" b="1" i="0" u="none" strike="noStrike" dirty="0">
                          <a:solidFill>
                            <a:srgbClr val="000000"/>
                          </a:solidFill>
                          <a:latin typeface="Calibri"/>
                        </a:rPr>
                        <a:t>9.3</a:t>
                      </a:r>
                    </a:p>
                  </a:txBody>
                  <a:tcPr marL="9525" marR="9525" marT="9525" marB="0" anchor="ctr">
                    <a:lnL>
                      <a:noFill/>
                    </a:lnL>
                    <a:lnR>
                      <a:noFill/>
                    </a:lnR>
                    <a:lnT>
                      <a:noFill/>
                    </a:lnT>
                    <a:lnB>
                      <a:noFill/>
                    </a:lnB>
                  </a:tcPr>
                </a:tc>
              </a:tr>
              <a:tr h="268611">
                <a:tc>
                  <a:txBody>
                    <a:bodyPr/>
                    <a:lstStyle/>
                    <a:p>
                      <a:pPr algn="l" fontAlgn="b"/>
                      <a:r>
                        <a:rPr lang="en-US" sz="1700" b="1" i="0" u="none" strike="noStrike" dirty="0">
                          <a:solidFill>
                            <a:srgbClr val="000000"/>
                          </a:solidFill>
                          <a:latin typeface="Calibri"/>
                        </a:rPr>
                        <a:t>Trimmed Mean</a:t>
                      </a:r>
                    </a:p>
                  </a:txBody>
                  <a:tcPr marL="857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19.2</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11.6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11.9</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en-US" sz="1700" b="1" i="0" u="none" strike="noStrike" dirty="0">
                          <a:solidFill>
                            <a:srgbClr val="000000"/>
                          </a:solidFill>
                          <a:latin typeface="Calibri"/>
                        </a:rPr>
                        <a:t>12.8</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r>
              <a:tr h="221852">
                <a:tc gridSpan="5">
                  <a:txBody>
                    <a:bodyPr/>
                    <a:lstStyle/>
                    <a:p>
                      <a:pPr algn="l" fontAlgn="b"/>
                      <a:r>
                        <a:rPr lang="en-US" sz="1800" b="0" i="0" u="none" strike="noStrike" dirty="0">
                          <a:solidFill>
                            <a:srgbClr val="000000"/>
                          </a:solidFill>
                          <a:latin typeface="Calibri"/>
                        </a:rPr>
                        <a:t>Source: Federal Bureau of Statistics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itle 1"/>
          <p:cNvSpPr>
            <a:spLocks noGrp="1"/>
          </p:cNvSpPr>
          <p:nvPr>
            <p:ph type="title"/>
          </p:nvPr>
        </p:nvSpPr>
        <p:spPr>
          <a:xfrm>
            <a:off x="533400" y="152400"/>
            <a:ext cx="8077200" cy="338138"/>
          </a:xfrm>
        </p:spPr>
        <p:txBody>
          <a:bodyPr>
            <a:normAutofit fontScale="90000"/>
          </a:bodyPr>
          <a:lstStyle/>
          <a:p>
            <a:pPr indent="-457200" eaLnBrk="1" hangingPunct="1"/>
            <a:r>
              <a:rPr lang="en-US" sz="2200" b="1" dirty="0" smtClean="0">
                <a:latin typeface="Arial" pitchFamily="34" charset="0"/>
                <a:cs typeface="Arial" pitchFamily="34" charset="0"/>
              </a:rPr>
              <a:t>Recent experiences with monetary management: Inflation</a:t>
            </a:r>
          </a:p>
        </p:txBody>
      </p:sp>
      <p:sp>
        <p:nvSpPr>
          <p:cNvPr id="3" name="Content Placeholder 2"/>
          <p:cNvSpPr>
            <a:spLocks noGrp="1"/>
          </p:cNvSpPr>
          <p:nvPr>
            <p:ph idx="1"/>
          </p:nvPr>
        </p:nvSpPr>
        <p:spPr>
          <a:xfrm>
            <a:off x="457200" y="685800"/>
            <a:ext cx="8077200" cy="557229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marL="627063" lvl="3" indent="-398463">
              <a:lnSpc>
                <a:spcPct val="90000"/>
              </a:lnSpc>
              <a:spcBef>
                <a:spcPct val="60000"/>
              </a:spcBef>
              <a:buClr>
                <a:schemeClr val="tx2"/>
              </a:buClr>
              <a:buSzPct val="75000"/>
              <a:buNone/>
              <a:tabLst>
                <a:tab pos="914400" algn="l"/>
              </a:tabLst>
              <a:defRPr/>
            </a:pPr>
            <a:r>
              <a:rPr lang="en-US" sz="1800" b="1" dirty="0" smtClean="0">
                <a:latin typeface="Arial" pitchFamily="34" charset="0"/>
                <a:cs typeface="Arial" pitchFamily="34" charset="0"/>
              </a:rPr>
              <a:t>Multiple Shocks/Factors</a:t>
            </a:r>
          </a:p>
          <a:p>
            <a:pPr marL="627063" lvl="3" indent="-398463">
              <a:lnSpc>
                <a:spcPct val="90000"/>
              </a:lnSpc>
              <a:spcBef>
                <a:spcPct val="60000"/>
              </a:spcBef>
              <a:buClr>
                <a:schemeClr val="tx2"/>
              </a:buClr>
              <a:buSzPct val="75000"/>
              <a:buFont typeface="Arial" pitchFamily="34" charset="0"/>
              <a:buChar char="•"/>
              <a:tabLst>
                <a:tab pos="914400" algn="l"/>
              </a:tabLst>
              <a:defRPr/>
            </a:pPr>
            <a:r>
              <a:rPr lang="en-US" sz="1800" b="1" dirty="0" smtClean="0">
                <a:latin typeface="Arial" pitchFamily="34" charset="0"/>
                <a:cs typeface="Arial" pitchFamily="34" charset="0"/>
              </a:rPr>
              <a:t>External-</a:t>
            </a:r>
            <a:r>
              <a:rPr lang="en-US" sz="1800" dirty="0" smtClean="0">
                <a:latin typeface="Arial" pitchFamily="34" charset="0"/>
                <a:cs typeface="Arial" pitchFamily="34" charset="0"/>
              </a:rPr>
              <a:t>Increase in international commodity prices such as those of edible oil, wheat, rice, corn, etc.</a:t>
            </a:r>
          </a:p>
          <a:p>
            <a:pPr marL="627063" lvl="3" indent="-398463" algn="just">
              <a:lnSpc>
                <a:spcPct val="90000"/>
              </a:lnSpc>
              <a:spcBef>
                <a:spcPct val="60000"/>
              </a:spcBef>
              <a:buClr>
                <a:schemeClr val="tx2"/>
              </a:buClr>
              <a:buSzPct val="75000"/>
              <a:buFont typeface="Arial" pitchFamily="34" charset="0"/>
              <a:buChar char="•"/>
              <a:tabLst>
                <a:tab pos="914400" algn="l"/>
              </a:tabLst>
              <a:defRPr/>
            </a:pPr>
            <a:r>
              <a:rPr lang="en-US" sz="1800" b="1" dirty="0" smtClean="0">
                <a:latin typeface="Arial" pitchFamily="34" charset="0"/>
                <a:cs typeface="Arial" pitchFamily="34" charset="0"/>
              </a:rPr>
              <a:t>Domestic</a:t>
            </a:r>
          </a:p>
          <a:p>
            <a:pPr marL="627063" lvl="3" indent="-398463" algn="just">
              <a:lnSpc>
                <a:spcPct val="90000"/>
              </a:lnSpc>
              <a:spcBef>
                <a:spcPct val="60000"/>
              </a:spcBef>
              <a:buClr>
                <a:schemeClr val="tx2"/>
              </a:buClr>
              <a:buSzPct val="75000"/>
              <a:buFont typeface="Arial" pitchFamily="34" charset="0"/>
              <a:buChar char="•"/>
              <a:tabLst>
                <a:tab pos="914400" algn="l"/>
              </a:tabLst>
              <a:defRPr/>
            </a:pPr>
            <a:r>
              <a:rPr lang="en-US" sz="1800" dirty="0" smtClean="0">
                <a:latin typeface="Arial" pitchFamily="34" charset="0"/>
                <a:cs typeface="Arial" pitchFamily="34" charset="0"/>
              </a:rPr>
              <a:t>	Food inflation (Prices of perishables increased by 48 percent during Aug-Sep,10 and have declined by only 6.7 percentage points in October) after floods (supply chain issues)  </a:t>
            </a:r>
          </a:p>
          <a:p>
            <a:pPr marL="1198563" lvl="5" indent="-398463">
              <a:lnSpc>
                <a:spcPct val="90000"/>
              </a:lnSpc>
              <a:spcBef>
                <a:spcPct val="60000"/>
              </a:spcBef>
              <a:buClr>
                <a:schemeClr val="tx2"/>
              </a:buClr>
              <a:buSzPct val="75000"/>
              <a:tabLst>
                <a:tab pos="914400" algn="l"/>
              </a:tabLst>
              <a:defRPr/>
            </a:pPr>
            <a:r>
              <a:rPr lang="en-US" sz="1800" dirty="0" smtClean="0">
                <a:latin typeface="Arial" pitchFamily="34" charset="0"/>
                <a:cs typeface="Arial" pitchFamily="34" charset="0"/>
              </a:rPr>
              <a:t>Crop Losses</a:t>
            </a:r>
          </a:p>
          <a:p>
            <a:pPr marL="1198563" lvl="5" indent="-398463">
              <a:lnSpc>
                <a:spcPct val="90000"/>
              </a:lnSpc>
              <a:spcBef>
                <a:spcPct val="60000"/>
              </a:spcBef>
              <a:buClr>
                <a:schemeClr val="tx2"/>
              </a:buClr>
              <a:buSzPct val="75000"/>
              <a:tabLst>
                <a:tab pos="914400" algn="l"/>
              </a:tabLst>
              <a:defRPr/>
            </a:pPr>
            <a:r>
              <a:rPr lang="en-US" sz="1800" dirty="0" smtClean="0">
                <a:latin typeface="Arial" pitchFamily="34" charset="0"/>
                <a:cs typeface="Arial" pitchFamily="34" charset="0"/>
              </a:rPr>
              <a:t>Damage  to communication infrastructure</a:t>
            </a:r>
          </a:p>
          <a:p>
            <a:pPr marL="1198563" lvl="5" indent="-398463">
              <a:lnSpc>
                <a:spcPct val="90000"/>
              </a:lnSpc>
              <a:spcBef>
                <a:spcPct val="60000"/>
              </a:spcBef>
              <a:buClr>
                <a:schemeClr val="tx2"/>
              </a:buClr>
              <a:buSzPct val="75000"/>
              <a:tabLst>
                <a:tab pos="914400" algn="l"/>
              </a:tabLst>
              <a:defRPr/>
            </a:pPr>
            <a:r>
              <a:rPr lang="en-US" sz="1800" dirty="0" smtClean="0">
                <a:latin typeface="Arial" pitchFamily="34" charset="0"/>
                <a:cs typeface="Arial" pitchFamily="34" charset="0"/>
              </a:rPr>
              <a:t>Increase in transportation costs.</a:t>
            </a:r>
          </a:p>
          <a:p>
            <a:pPr marL="1198563" lvl="5" indent="-398463">
              <a:lnSpc>
                <a:spcPct val="90000"/>
              </a:lnSpc>
              <a:spcBef>
                <a:spcPct val="60000"/>
              </a:spcBef>
              <a:buClr>
                <a:schemeClr val="tx2"/>
              </a:buClr>
              <a:buSzPct val="75000"/>
              <a:tabLst>
                <a:tab pos="914400" algn="l"/>
              </a:tabLst>
              <a:defRPr/>
            </a:pPr>
            <a:r>
              <a:rPr lang="en-US" sz="1800" dirty="0" smtClean="0">
                <a:latin typeface="Arial" pitchFamily="34" charset="0"/>
                <a:cs typeface="Arial" pitchFamily="34" charset="0"/>
              </a:rPr>
              <a:t>Hoarding and cartelization</a:t>
            </a:r>
          </a:p>
          <a:p>
            <a:pPr marL="627063" lvl="3" indent="-398463">
              <a:lnSpc>
                <a:spcPct val="90000"/>
              </a:lnSpc>
              <a:spcBef>
                <a:spcPct val="60000"/>
              </a:spcBef>
              <a:buClr>
                <a:schemeClr val="tx2"/>
              </a:buClr>
              <a:buSzPct val="75000"/>
              <a:buFont typeface="Arial" pitchFamily="34" charset="0"/>
              <a:buChar char="•"/>
              <a:tabLst>
                <a:tab pos="914400" algn="l"/>
              </a:tabLst>
              <a:defRPr/>
            </a:pPr>
            <a:r>
              <a:rPr lang="en-US" sz="1800" dirty="0" smtClean="0">
                <a:latin typeface="Arial" pitchFamily="34" charset="0"/>
                <a:cs typeface="Arial" pitchFamily="34" charset="0"/>
              </a:rPr>
              <a:t>Impact of  expansionary fiscal operations to finance relief expenditures.</a:t>
            </a:r>
          </a:p>
          <a:p>
            <a:pPr marL="627063" lvl="3" indent="-398463" algn="just">
              <a:lnSpc>
                <a:spcPct val="90000"/>
              </a:lnSpc>
              <a:spcBef>
                <a:spcPct val="60000"/>
              </a:spcBef>
              <a:buClr>
                <a:schemeClr val="tx2"/>
              </a:buClr>
              <a:buSzPct val="75000"/>
              <a:buFont typeface="Arial" pitchFamily="34" charset="0"/>
              <a:buChar char="•"/>
              <a:tabLst>
                <a:tab pos="914400" algn="l"/>
              </a:tabLst>
              <a:defRPr/>
            </a:pPr>
            <a:r>
              <a:rPr lang="en-US" sz="1800" dirty="0" smtClean="0">
                <a:latin typeface="Arial" pitchFamily="34" charset="0"/>
                <a:cs typeface="Arial" pitchFamily="34" charset="0"/>
              </a:rPr>
              <a:t>Government borrowings from SBP (Rs 184 billion since 1</a:t>
            </a:r>
            <a:r>
              <a:rPr lang="en-US" sz="1800" baseline="30000" dirty="0" smtClean="0">
                <a:latin typeface="Arial" pitchFamily="34" charset="0"/>
                <a:cs typeface="Arial" pitchFamily="34" charset="0"/>
              </a:rPr>
              <a:t>st</a:t>
            </a:r>
            <a:r>
              <a:rPr lang="en-US" sz="1800" dirty="0" smtClean="0">
                <a:latin typeface="Arial" pitchFamily="34" charset="0"/>
                <a:cs typeface="Arial" pitchFamily="34" charset="0"/>
              </a:rPr>
              <a:t> July) owing  to security &amp; flood related expenditures and delayed receipt of external assistance and re-imbursements.</a:t>
            </a:r>
          </a:p>
          <a:p>
            <a:pPr marL="398463" lvl="1" indent="-398463" algn="just">
              <a:lnSpc>
                <a:spcPct val="90000"/>
              </a:lnSpc>
              <a:spcBef>
                <a:spcPct val="60000"/>
              </a:spcBef>
              <a:buClr>
                <a:schemeClr val="tx2"/>
              </a:buClr>
              <a:buSzPct val="75000"/>
              <a:buFont typeface="Arial" pitchFamily="34" charset="0"/>
              <a:buChar char="•"/>
              <a:tabLst>
                <a:tab pos="914400" algn="l"/>
              </a:tabLst>
              <a:defRPr/>
            </a:pPr>
            <a:r>
              <a:rPr lang="en-US" sz="1800" dirty="0" smtClean="0">
                <a:latin typeface="Arial" pitchFamily="34" charset="0"/>
                <a:cs typeface="Arial" pitchFamily="34" charset="0"/>
              </a:rPr>
              <a:t>To contain inflationary pressures SBP has raised the policy rate twice since the beginning of FY11 (in July and September 2010), by 50 bps each.</a:t>
            </a:r>
          </a:p>
        </p:txBody>
      </p:sp>
      <p:sp>
        <p:nvSpPr>
          <p:cNvPr id="4" name="Slide Number Placeholder 3"/>
          <p:cNvSpPr>
            <a:spLocks noGrp="1"/>
          </p:cNvSpPr>
          <p:nvPr>
            <p:ph type="sldNum" sz="quarter" idx="12"/>
          </p:nvPr>
        </p:nvSpPr>
        <p:spPr/>
        <p:txBody>
          <a:bodyPr/>
          <a:lstStyle/>
          <a:p>
            <a:pPr>
              <a:defRPr/>
            </a:pPr>
            <a:fld id="{7597A056-8DC1-40A2-8277-9BCF2C378032}" type="slidenum">
              <a:rPr lang="en-US" smtClean="0"/>
              <a:pPr>
                <a:defRPr/>
              </a:pPr>
              <a:t>14</a:t>
            </a:fld>
            <a:endParaRPr lang="en-US"/>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09600" y="746125"/>
            <a:ext cx="8077200" cy="369888"/>
          </a:xfrm>
        </p:spPr>
        <p:txBody>
          <a:bodyPr>
            <a:normAutofit fontScale="90000"/>
          </a:bodyPr>
          <a:lstStyle/>
          <a:p>
            <a:r>
              <a:rPr lang="en-US" sz="2400" b="1" dirty="0" smtClean="0">
                <a:latin typeface="Arial" pitchFamily="34" charset="0"/>
                <a:cs typeface="Arial" pitchFamily="34" charset="0"/>
              </a:rPr>
              <a:t>Recent Policy and Administrative Monetary Policy</a:t>
            </a:r>
          </a:p>
        </p:txBody>
      </p:sp>
      <p:sp>
        <p:nvSpPr>
          <p:cNvPr id="33795" name="Content Placeholder 2"/>
          <p:cNvSpPr>
            <a:spLocks noGrp="1"/>
          </p:cNvSpPr>
          <p:nvPr>
            <p:ph idx="1"/>
          </p:nvPr>
        </p:nvSpPr>
        <p:spPr>
          <a:xfrm>
            <a:off x="228600" y="1447800"/>
            <a:ext cx="8686800" cy="5410200"/>
          </a:xfrm>
        </p:spPr>
        <p:txBody>
          <a:bodyPr>
            <a:normAutofit/>
          </a:bodyPr>
          <a:lstStyle/>
          <a:p>
            <a:pPr marL="398463" indent="-398463">
              <a:lnSpc>
                <a:spcPct val="90000"/>
              </a:lnSpc>
              <a:spcBef>
                <a:spcPct val="60000"/>
              </a:spcBef>
              <a:buClr>
                <a:schemeClr val="tx2"/>
              </a:buClr>
            </a:pPr>
            <a:r>
              <a:rPr lang="en-US" sz="1800" dirty="0" smtClean="0">
                <a:latin typeface="Arial" pitchFamily="34" charset="0"/>
                <a:cs typeface="Arial" pitchFamily="34" charset="0"/>
              </a:rPr>
              <a:t>Establishment of a Monetary Policy Committee (MPC).</a:t>
            </a:r>
          </a:p>
          <a:p>
            <a:pPr marL="398463" indent="-398463" algn="just">
              <a:lnSpc>
                <a:spcPct val="90000"/>
              </a:lnSpc>
              <a:spcBef>
                <a:spcPct val="60000"/>
              </a:spcBef>
              <a:buClr>
                <a:schemeClr val="tx2"/>
              </a:buClr>
              <a:buNone/>
            </a:pPr>
            <a:r>
              <a:rPr lang="en-US" sz="1800" dirty="0" smtClean="0">
                <a:latin typeface="Arial" pitchFamily="34" charset="0"/>
                <a:cs typeface="Arial" pitchFamily="34" charset="0"/>
              </a:rPr>
              <a:t>-   A  9 member MPC chaired by Governor SBP with two external academic experts.</a:t>
            </a:r>
          </a:p>
          <a:p>
            <a:pPr marL="398463" indent="-398463" algn="just">
              <a:lnSpc>
                <a:spcPct val="90000"/>
              </a:lnSpc>
              <a:spcBef>
                <a:spcPct val="60000"/>
              </a:spcBef>
              <a:buClr>
                <a:schemeClr val="tx2"/>
              </a:buClr>
              <a:buNone/>
            </a:pPr>
            <a:r>
              <a:rPr lang="en-US" sz="1800" dirty="0" smtClean="0">
                <a:latin typeface="Arial" pitchFamily="34" charset="0"/>
                <a:cs typeface="Arial" pitchFamily="34" charset="0"/>
              </a:rPr>
              <a:t>-   Minutes of MPC meetings along with votes of members (without names) on monetary policy decisions posted on SBP’s website, increasing transparency of monetary policy formulation process and SBP’s credibility.</a:t>
            </a:r>
          </a:p>
          <a:p>
            <a:pPr marL="398463" indent="-398463">
              <a:lnSpc>
                <a:spcPct val="90000"/>
              </a:lnSpc>
              <a:spcBef>
                <a:spcPct val="60000"/>
              </a:spcBef>
              <a:buClr>
                <a:schemeClr val="tx2"/>
              </a:buClr>
            </a:pPr>
            <a:endParaRPr lang="en-US" sz="1800" dirty="0" smtClean="0">
              <a:latin typeface="Arial" pitchFamily="34" charset="0"/>
              <a:cs typeface="Arial" pitchFamily="34" charset="0"/>
            </a:endParaRPr>
          </a:p>
          <a:p>
            <a:pPr marL="398463" indent="-398463">
              <a:lnSpc>
                <a:spcPct val="90000"/>
              </a:lnSpc>
              <a:spcBef>
                <a:spcPct val="60000"/>
              </a:spcBef>
              <a:buClr>
                <a:schemeClr val="tx2"/>
              </a:buClr>
            </a:pPr>
            <a:endParaRPr lang="en-US" sz="1800" dirty="0">
              <a:latin typeface="Arial" pitchFamily="34" charset="0"/>
              <a:cs typeface="Arial" pitchFamily="34" charset="0"/>
            </a:endParaRPr>
          </a:p>
          <a:p>
            <a:pPr marL="398463" indent="-398463">
              <a:lnSpc>
                <a:spcPct val="90000"/>
              </a:lnSpc>
              <a:spcBef>
                <a:spcPct val="60000"/>
              </a:spcBef>
              <a:buClr>
                <a:schemeClr val="tx2"/>
              </a:buClr>
            </a:pPr>
            <a:r>
              <a:rPr lang="en-US" sz="1800" dirty="0" smtClean="0">
                <a:latin typeface="Arial" pitchFamily="34" charset="0"/>
                <a:cs typeface="Arial" pitchFamily="34" charset="0"/>
              </a:rPr>
              <a:t>Frequency of Monetary Policy reviews and decisions has been increased.</a:t>
            </a:r>
          </a:p>
          <a:p>
            <a:pPr marL="398463" indent="-398463">
              <a:lnSpc>
                <a:spcPct val="90000"/>
              </a:lnSpc>
              <a:spcBef>
                <a:spcPct val="60000"/>
              </a:spcBef>
              <a:buClr>
                <a:schemeClr val="tx2"/>
              </a:buClr>
              <a:buNone/>
            </a:pPr>
            <a:r>
              <a:rPr lang="en-US" sz="1800" dirty="0" smtClean="0">
                <a:latin typeface="Arial" pitchFamily="34" charset="0"/>
                <a:cs typeface="Arial" pitchFamily="34" charset="0"/>
              </a:rPr>
              <a:t>-   Instead of twice a year SBP now announces its monetary policy decisions six times a year.</a:t>
            </a:r>
          </a:p>
          <a:p>
            <a:pPr marL="398463" indent="-398463" algn="just">
              <a:lnSpc>
                <a:spcPct val="90000"/>
              </a:lnSpc>
              <a:spcBef>
                <a:spcPct val="60000"/>
              </a:spcBef>
              <a:buClr>
                <a:schemeClr val="tx2"/>
              </a:buClr>
              <a:buNone/>
            </a:pPr>
            <a:r>
              <a:rPr lang="en-US" sz="1800" dirty="0" smtClean="0">
                <a:latin typeface="Arial" pitchFamily="34" charset="0"/>
                <a:cs typeface="Arial" pitchFamily="34" charset="0"/>
              </a:rPr>
              <a:t> - This has reduced uncertainty and increased SBP’s ability to influence market expectations and respond to changing economic conditions in a timely manner. </a:t>
            </a:r>
          </a:p>
        </p:txBody>
      </p:sp>
      <p:sp>
        <p:nvSpPr>
          <p:cNvPr id="4" name="Slide Number Placeholder 3"/>
          <p:cNvSpPr>
            <a:spLocks noGrp="1"/>
          </p:cNvSpPr>
          <p:nvPr>
            <p:ph type="sldNum" sz="quarter" idx="12"/>
          </p:nvPr>
        </p:nvSpPr>
        <p:spPr/>
        <p:txBody>
          <a:bodyPr/>
          <a:lstStyle/>
          <a:p>
            <a:pPr>
              <a:defRPr/>
            </a:pPr>
            <a:fld id="{FCBF7626-F56A-4063-9CCD-D1F094DF11D4}" type="slidenum">
              <a:rPr lang="en-US" smtClean="0"/>
              <a:pPr>
                <a:defRPr/>
              </a:pPr>
              <a:t>15</a:t>
            </a:fld>
            <a:endParaRPr lang="en-US"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804863"/>
            <a:ext cx="8153400" cy="338137"/>
          </a:xfrm>
        </p:spPr>
        <p:txBody>
          <a:bodyPr>
            <a:normAutofit fontScale="90000"/>
          </a:bodyPr>
          <a:lstStyle/>
          <a:p>
            <a:pPr eaLnBrk="1" hangingPunct="1"/>
            <a:r>
              <a:rPr lang="en-US" sz="2200" b="1" dirty="0" smtClean="0">
                <a:latin typeface="Arial" pitchFamily="34" charset="0"/>
                <a:cs typeface="Arial" pitchFamily="34" charset="0"/>
              </a:rPr>
              <a:t>Policy Rate vs. Inflation in Pakistan</a:t>
            </a:r>
          </a:p>
        </p:txBody>
      </p:sp>
      <p:graphicFrame>
        <p:nvGraphicFramePr>
          <p:cNvPr id="5" name="Content Placeholder 4"/>
          <p:cNvGraphicFramePr>
            <a:graphicFrameLocks noGrp="1"/>
          </p:cNvGraphicFramePr>
          <p:nvPr>
            <p:ph idx="1"/>
          </p:nvPr>
        </p:nvGraphicFramePr>
        <p:xfrm>
          <a:off x="838200" y="1447800"/>
          <a:ext cx="75438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pPr>
              <a:defRPr/>
            </a:pPr>
            <a:fld id="{015EA2EA-992E-49B3-BF2F-87A5C49F5743}" type="slidenum">
              <a:rPr lang="en-US" smtClean="0"/>
              <a:pPr>
                <a:defRPr/>
              </a:pPr>
              <a:t>16</a:t>
            </a:fld>
            <a:endParaRPr lang="en-US"/>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eaLnBrk="1" fontAlgn="auto" hangingPunct="1">
              <a:spcAft>
                <a:spcPts val="0"/>
              </a:spcAft>
              <a:defRPr/>
            </a:pPr>
            <a:r>
              <a:rPr lang="en-US" sz="4000" b="1" dirty="0" smtClean="0">
                <a:latin typeface="Arial" pitchFamily="34" charset="0"/>
                <a:cs typeface="Arial" pitchFamily="34" charset="0"/>
              </a:rPr>
              <a:t>B. Fiscal </a:t>
            </a:r>
            <a:r>
              <a:rPr lang="en-US" sz="4000" b="1" dirty="0">
                <a:latin typeface="Arial" pitchFamily="34" charset="0"/>
                <a:cs typeface="Arial" pitchFamily="34" charset="0"/>
              </a:rPr>
              <a:t>Policy</a:t>
            </a:r>
          </a:p>
        </p:txBody>
      </p:sp>
      <p:pic>
        <p:nvPicPr>
          <p:cNvPr id="3" name="Picture 4" descr="coverart"/>
          <p:cNvPicPr>
            <a:picLocks noChangeAspect="1" noChangeArrowheads="1"/>
          </p:cNvPicPr>
          <p:nvPr/>
        </p:nvPicPr>
        <p:blipFill>
          <a:blip r:embed="rId2"/>
          <a:srcRect b="46210"/>
          <a:stretch>
            <a:fillRect/>
          </a:stretch>
        </p:blipFill>
        <p:spPr bwMode="auto">
          <a:xfrm>
            <a:off x="609600" y="4724400"/>
            <a:ext cx="8026400" cy="14478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Fiscal Policy</a:t>
            </a:r>
          </a:p>
        </p:txBody>
      </p:sp>
      <p:sp>
        <p:nvSpPr>
          <p:cNvPr id="36867" name="Rectangle 3"/>
          <p:cNvSpPr>
            <a:spLocks noGrp="1" noChangeArrowheads="1"/>
          </p:cNvSpPr>
          <p:nvPr>
            <p:ph idx="1"/>
          </p:nvPr>
        </p:nvSpPr>
        <p:spPr/>
        <p:txBody>
          <a:bodyPr/>
          <a:lstStyle/>
          <a:p>
            <a:pPr eaLnBrk="1" hangingPunct="1"/>
            <a:r>
              <a:rPr lang="en-US" sz="1800" b="1" dirty="0" smtClean="0">
                <a:latin typeface="Arial" pitchFamily="34" charset="0"/>
                <a:cs typeface="Arial" pitchFamily="34" charset="0"/>
              </a:rPr>
              <a:t>Definition</a:t>
            </a:r>
          </a:p>
          <a:p>
            <a:pPr lvl="2" eaLnBrk="1" hangingPunct="1"/>
            <a:r>
              <a:rPr lang="en-US" sz="1800" dirty="0" smtClean="0">
                <a:latin typeface="Arial" pitchFamily="34" charset="0"/>
                <a:cs typeface="Arial" pitchFamily="34" charset="0"/>
              </a:rPr>
              <a:t>Fiscal policy is considered as a tool to control  and adjust the human behavior which can be affected by incentives and  disincentives provided by changes in government revenues and expenditure.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2400" b="1" dirty="0" smtClean="0">
                <a:latin typeface="Arial" pitchFamily="34" charset="0"/>
                <a:cs typeface="Arial" pitchFamily="34" charset="0"/>
              </a:rPr>
              <a:t>                       Objectives of Fiscal Policy	</a:t>
            </a:r>
            <a:r>
              <a:rPr lang="en-US" sz="1800" dirty="0" smtClean="0">
                <a:latin typeface="Arial" pitchFamily="34" charset="0"/>
                <a:cs typeface="Arial" pitchFamily="34" charset="0"/>
              </a:rPr>
              <a:t>	</a:t>
            </a:r>
          </a:p>
        </p:txBody>
      </p:sp>
      <p:sp>
        <p:nvSpPr>
          <p:cNvPr id="37891" name="Rectangle 3"/>
          <p:cNvSpPr>
            <a:spLocks noGrp="1" noChangeArrowheads="1"/>
          </p:cNvSpPr>
          <p:nvPr>
            <p:ph idx="1"/>
          </p:nvPr>
        </p:nvSpPr>
        <p:spPr/>
        <p:txBody>
          <a:bodyPr/>
          <a:lstStyle/>
          <a:p>
            <a:pPr eaLnBrk="1" hangingPunct="1"/>
            <a:r>
              <a:rPr lang="en-US" sz="1800" dirty="0" smtClean="0">
                <a:latin typeface="Arial" pitchFamily="34" charset="0"/>
                <a:cs typeface="Arial" pitchFamily="34" charset="0"/>
              </a:rPr>
              <a:t>Achievement of Full Employment</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Economic stability</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Resource Allocation</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Mobilization of Resources</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Equitable Distribution of Income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Other Objectives</a:t>
            </a:r>
          </a:p>
        </p:txBody>
      </p:sp>
      <p:sp>
        <p:nvSpPr>
          <p:cNvPr id="38915" name="Rectangle 3"/>
          <p:cNvSpPr>
            <a:spLocks noGrp="1" noChangeArrowheads="1"/>
          </p:cNvSpPr>
          <p:nvPr>
            <p:ph idx="1"/>
          </p:nvPr>
        </p:nvSpPr>
        <p:spPr/>
        <p:txBody>
          <a:bodyPr/>
          <a:lstStyle/>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To increase exports and control unnecessary imports</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To minimize dependence on foreign aid and achieve self-sufficiency</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To provide inducement for saving and channel those savings into investment</a:t>
            </a:r>
          </a:p>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To increase per capita investment</a:t>
            </a:r>
          </a:p>
          <a:p>
            <a:pPr eaLnBrk="1" hangingPunct="1"/>
            <a:endParaRPr lang="en-US" sz="1800" dirty="0" smtClean="0">
              <a:latin typeface="Arial" pitchFamily="34" charset="0"/>
              <a:cs typeface="Arial" pitchFamily="34" charset="0"/>
            </a:endParaRPr>
          </a:p>
          <a:p>
            <a:pPr eaLnBrk="1" hangingPunct="1"/>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 name="Rectangle 2"/>
          <p:cNvSpPr>
            <a:spLocks noGrp="1" noChangeArrowheads="1"/>
          </p:cNvSpPr>
          <p:nvPr>
            <p:ph type="title" idx="4294967295"/>
          </p:nvPr>
        </p:nvSpPr>
        <p:spPr>
          <a:xfrm>
            <a:off x="533400" y="0"/>
            <a:ext cx="8305800" cy="1143000"/>
          </a:xfrm>
        </p:spPr>
        <p:txBody>
          <a:bodyPr>
            <a:normAutofit/>
          </a:bodyPr>
          <a:lstStyle/>
          <a:p>
            <a:pPr eaLnBrk="1" hangingPunct="1"/>
            <a:r>
              <a:rPr lang="en-US" sz="2400" b="1" dirty="0" smtClean="0">
                <a:latin typeface="Arial" pitchFamily="34" charset="0"/>
                <a:cs typeface="Arial" pitchFamily="34" charset="0"/>
              </a:rPr>
              <a:t>Tools of Fiscal Policy</a:t>
            </a:r>
          </a:p>
        </p:txBody>
      </p:sp>
      <p:graphicFrame>
        <p:nvGraphicFramePr>
          <p:cNvPr id="3" name="Diagram 2"/>
          <p:cNvGraphicFramePr/>
          <p:nvPr/>
        </p:nvGraphicFramePr>
        <p:xfrm>
          <a:off x="152400" y="914400"/>
          <a:ext cx="89916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Fiscal Policy in Pakistan</a:t>
            </a:r>
          </a:p>
        </p:txBody>
      </p:sp>
      <p:sp>
        <p:nvSpPr>
          <p:cNvPr id="39939" name="Rectangle 3"/>
          <p:cNvSpPr>
            <a:spLocks noGrp="1" noChangeArrowheads="1"/>
          </p:cNvSpPr>
          <p:nvPr>
            <p:ph idx="1"/>
          </p:nvPr>
        </p:nvSpPr>
        <p:spPr/>
        <p:txBody>
          <a:bodyPr/>
          <a:lstStyle/>
          <a:p>
            <a:pPr eaLnBrk="1" hangingPunct="1"/>
            <a:endParaRPr lang="en-US" sz="1800" dirty="0" smtClean="0">
              <a:latin typeface="Arial" pitchFamily="34" charset="0"/>
              <a:cs typeface="Arial" pitchFamily="34" charset="0"/>
            </a:endParaRPr>
          </a:p>
          <a:p>
            <a:pPr eaLnBrk="1" hangingPunct="1"/>
            <a:r>
              <a:rPr lang="en-US" sz="1800" dirty="0" smtClean="0">
                <a:latin typeface="Arial" pitchFamily="34" charset="0"/>
                <a:cs typeface="Arial" pitchFamily="34" charset="0"/>
              </a:rPr>
              <a:t>Fiscal policy relates to the government’s resource mobilization, collection and expenditure. The government requires funds to finance public investment and social development schemes and day to day running of the government machinery.</a:t>
            </a:r>
          </a:p>
          <a:p>
            <a:pPr eaLnBrk="1" hangingPunct="1"/>
            <a:endParaRPr lang="en-US" sz="1800" dirty="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Taxes are levied on incomes, profits, goods and services, which enable the government to carry out their services. Fiscal policy also provides stabilization mechanism, which may be used to control and direct key economic variables such as inflation and unemployment.</a:t>
            </a:r>
          </a:p>
          <a:p>
            <a:pPr eaLnBrk="1" hangingPunct="1"/>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eaLnBrk="1" hangingPunct="1"/>
            <a:r>
              <a:rPr lang="en-US" sz="2400" b="1" dirty="0" smtClean="0">
                <a:latin typeface="Arial" pitchFamily="34" charset="0"/>
                <a:cs typeface="Arial" pitchFamily="34" charset="0"/>
              </a:rPr>
              <a:t>Taxation system</a:t>
            </a:r>
          </a:p>
        </p:txBody>
      </p:sp>
      <p:sp>
        <p:nvSpPr>
          <p:cNvPr id="41987" name="Rectangle 3"/>
          <p:cNvSpPr>
            <a:spLocks noGrp="1" noChangeArrowheads="1"/>
          </p:cNvSpPr>
          <p:nvPr>
            <p:ph idx="1"/>
          </p:nvPr>
        </p:nvSpPr>
        <p:spPr/>
        <p:txBody>
          <a:bodyPr/>
          <a:lstStyle/>
          <a:p>
            <a:pPr algn="just" eaLnBrk="1" hangingPunct="1"/>
            <a:r>
              <a:rPr lang="en-US" sz="1800" dirty="0" smtClean="0">
                <a:latin typeface="Arial" pitchFamily="34" charset="0"/>
                <a:cs typeface="Arial" pitchFamily="34" charset="0"/>
              </a:rPr>
              <a:t>Taxes have a far-reaching effect on the economy. They influence savings and investment decisions in both private and public sectors. There are three major groups of taxes responsible for much of the revenue collected in Pakistan:</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Income tax</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Sales and excise tax</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Taxes on foreign trade</a:t>
            </a:r>
          </a:p>
          <a:p>
            <a:pPr lvl="1" eaLnBrk="1" hangingPunct="1">
              <a:buFont typeface="Wingdings" pitchFamily="2" charset="2"/>
              <a:buNone/>
            </a:pPr>
            <a:r>
              <a:rPr lang="en-US" sz="1800"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381000"/>
            <a:ext cx="8229600" cy="1143000"/>
          </a:xfrm>
        </p:spPr>
        <p:txBody>
          <a:bodyPr>
            <a:normAutofit/>
          </a:bodyPr>
          <a:lstStyle/>
          <a:p>
            <a:r>
              <a:rPr lang="en-US" sz="2400" b="1" dirty="0" smtClean="0">
                <a:latin typeface="Arial" pitchFamily="34" charset="0"/>
                <a:cs typeface="Arial" pitchFamily="34" charset="0"/>
              </a:rPr>
              <a:t>SOME SALIENT FEATURES OF PAKISTAN’S  RECENT  TAX SYSTEM</a:t>
            </a:r>
            <a:endParaRPr lang="en-GB" sz="2400" b="1" dirty="0" smtClean="0">
              <a:latin typeface="Arial" pitchFamily="34" charset="0"/>
              <a:cs typeface="Arial" pitchFamily="34" charset="0"/>
            </a:endParaRPr>
          </a:p>
        </p:txBody>
      </p:sp>
      <p:sp>
        <p:nvSpPr>
          <p:cNvPr id="3" name="Content Placeholder 2"/>
          <p:cNvSpPr>
            <a:spLocks noGrp="1"/>
          </p:cNvSpPr>
          <p:nvPr>
            <p:ph idx="1"/>
          </p:nvPr>
        </p:nvSpPr>
        <p:spPr>
          <a:xfrm>
            <a:off x="533400" y="1600200"/>
            <a:ext cx="8153400" cy="4876800"/>
          </a:xfrm>
        </p:spPr>
        <p:txBody>
          <a:bodyPr rtlCol="0">
            <a:normAutofit/>
          </a:bodyPr>
          <a:lstStyle/>
          <a:p>
            <a:pPr marL="514350" indent="-514350" fontAlgn="auto">
              <a:spcAft>
                <a:spcPts val="0"/>
              </a:spcAft>
              <a:buFont typeface="Arial" pitchFamily="34" charset="0"/>
              <a:buAutoNum type="alphaUcPeriod"/>
              <a:defRPr/>
            </a:pPr>
            <a:r>
              <a:rPr lang="en-US" sz="1800" b="1" dirty="0" smtClean="0">
                <a:latin typeface="Arial" pitchFamily="34" charset="0"/>
                <a:cs typeface="Arial" pitchFamily="34" charset="0"/>
              </a:rPr>
              <a:t>FEDERAL</a:t>
            </a:r>
          </a:p>
          <a:p>
            <a:pPr marL="731838" indent="-514350" fontAlgn="auto">
              <a:spcAft>
                <a:spcPts val="0"/>
              </a:spcAft>
              <a:buFont typeface="Arial" pitchFamily="34" charset="0"/>
              <a:buNone/>
              <a:defRPr/>
            </a:pPr>
            <a:r>
              <a:rPr lang="en-US" sz="1800" b="1" dirty="0" smtClean="0">
                <a:latin typeface="Arial" pitchFamily="34" charset="0"/>
                <a:cs typeface="Arial" pitchFamily="34" charset="0"/>
              </a:rPr>
              <a:t>	Income Tax</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Heavy Reliance (53%) on Withholding/Presumptive Taxes</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Progressive Personal Income Tax (max rate: 20-25%)</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Corporate Income Tax (35% rate)</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Universal Self-Assessment Scheme</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Advance Tax Regime</a:t>
            </a:r>
            <a:endParaRPr lang="en-GB" sz="1800" dirty="0" smtClean="0">
              <a:latin typeface="Arial" pitchFamily="34" charset="0"/>
              <a:cs typeface="Arial" pitchFamily="34" charset="0"/>
            </a:endParaRPr>
          </a:p>
          <a:p>
            <a:pPr marL="731838" indent="-514350" fontAlgn="auto">
              <a:spcAft>
                <a:spcPts val="0"/>
              </a:spcAft>
              <a:buFont typeface="Arial" pitchFamily="34" charset="0"/>
              <a:buNone/>
              <a:defRPr/>
            </a:pPr>
            <a:r>
              <a:rPr lang="en-US" sz="1800" b="1" dirty="0" smtClean="0">
                <a:latin typeface="Arial" pitchFamily="34" charset="0"/>
                <a:cs typeface="Arial" pitchFamily="34" charset="0"/>
              </a:rPr>
              <a:t>	General Sales Tax</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On Goods only</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VAT features</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Zero Rating, also of domestic sales of exporters</a:t>
            </a:r>
          </a:p>
          <a:p>
            <a:pPr marL="1092200" indent="285750" fontAlgn="auto">
              <a:spcAft>
                <a:spcPts val="0"/>
              </a:spcAft>
              <a:buFont typeface="Arial" pitchFamily="34" charset="0"/>
              <a:buChar char="•"/>
              <a:defRPr/>
            </a:pPr>
            <a:r>
              <a:rPr lang="en-US" sz="1800" dirty="0" smtClean="0">
                <a:latin typeface="Arial" pitchFamily="34" charset="0"/>
                <a:cs typeface="Arial" pitchFamily="34" charset="0"/>
              </a:rPr>
              <a:t>Standard Rate of 17%</a:t>
            </a:r>
          </a:p>
          <a:p>
            <a:pPr marL="1377950" indent="-285750" fontAlgn="auto">
              <a:spcAft>
                <a:spcPts val="0"/>
              </a:spcAft>
              <a:buFont typeface="Arial" pitchFamily="34" charset="0"/>
              <a:buChar char="•"/>
              <a:defRPr/>
            </a:pPr>
            <a:r>
              <a:rPr lang="en-US" sz="1800" dirty="0" smtClean="0">
                <a:latin typeface="Arial" pitchFamily="34" charset="0"/>
                <a:cs typeface="Arial" pitchFamily="34" charset="0"/>
              </a:rPr>
              <a:t>Exemptions to basic food items, agricultural inputs, medicines, newsprint.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381000"/>
            <a:ext cx="8229600" cy="1143000"/>
          </a:xfrm>
        </p:spPr>
        <p:txBody>
          <a:bodyPr>
            <a:normAutofit/>
          </a:bodyPr>
          <a:lstStyle/>
          <a:p>
            <a:r>
              <a:rPr lang="en-US" sz="2400" b="1" dirty="0" smtClean="0">
                <a:latin typeface="Arial" pitchFamily="34" charset="0"/>
                <a:cs typeface="Arial" pitchFamily="34" charset="0"/>
              </a:rPr>
              <a:t>SOME SALIENT FEATURES OF PAKISTAN’S TAX SYSTEM</a:t>
            </a:r>
            <a:endParaRPr lang="en-GB" sz="2400" b="1" dirty="0" smtClean="0">
              <a:latin typeface="Arial" pitchFamily="34" charset="0"/>
              <a:cs typeface="Arial" pitchFamily="34" charset="0"/>
            </a:endParaRPr>
          </a:p>
        </p:txBody>
      </p:sp>
      <p:sp>
        <p:nvSpPr>
          <p:cNvPr id="44035" name="Content Placeholder 2"/>
          <p:cNvSpPr>
            <a:spLocks noGrp="1"/>
          </p:cNvSpPr>
          <p:nvPr>
            <p:ph idx="1"/>
          </p:nvPr>
        </p:nvSpPr>
        <p:spPr>
          <a:xfrm>
            <a:off x="457200" y="1600200"/>
            <a:ext cx="8229600" cy="5029200"/>
          </a:xfrm>
        </p:spPr>
        <p:txBody>
          <a:bodyPr/>
          <a:lstStyle/>
          <a:p>
            <a:pPr>
              <a:buFont typeface="Arial" charset="0"/>
              <a:buNone/>
            </a:pPr>
            <a:r>
              <a:rPr lang="en-US" sz="1800" b="1" dirty="0" smtClean="0">
                <a:latin typeface="Arial" pitchFamily="34" charset="0"/>
                <a:cs typeface="Arial" pitchFamily="34" charset="0"/>
              </a:rPr>
              <a:t>Custom Duty</a:t>
            </a:r>
          </a:p>
          <a:p>
            <a:r>
              <a:rPr lang="en-US" sz="1800" dirty="0" smtClean="0">
                <a:latin typeface="Arial" pitchFamily="34" charset="0"/>
                <a:cs typeface="Arial" pitchFamily="34" charset="0"/>
              </a:rPr>
              <a:t>Cascaded Tariff Structure (max rate: 25%; six slabs)</a:t>
            </a:r>
          </a:p>
          <a:p>
            <a:r>
              <a:rPr lang="en-US" sz="1800" dirty="0" smtClean="0">
                <a:latin typeface="Arial" pitchFamily="34" charset="0"/>
                <a:cs typeface="Arial" pitchFamily="34" charset="0"/>
              </a:rPr>
              <a:t>Tariff Peaks in Automobiles and  other luxury goods</a:t>
            </a:r>
          </a:p>
          <a:p>
            <a:r>
              <a:rPr lang="en-US" sz="1800" dirty="0" smtClean="0">
                <a:latin typeface="Arial" pitchFamily="34" charset="0"/>
                <a:cs typeface="Arial" pitchFamily="34" charset="0"/>
              </a:rPr>
              <a:t>Share of Dutiable Imports (51%)</a:t>
            </a:r>
          </a:p>
          <a:p>
            <a:pPr>
              <a:buFont typeface="Arial" charset="0"/>
              <a:buNone/>
            </a:pPr>
            <a:endParaRPr lang="en-US" sz="1800" b="1" dirty="0" smtClean="0">
              <a:latin typeface="Arial" pitchFamily="34" charset="0"/>
              <a:cs typeface="Arial" pitchFamily="34" charset="0"/>
            </a:endParaRPr>
          </a:p>
          <a:p>
            <a:pPr>
              <a:buFont typeface="Arial" charset="0"/>
              <a:buNone/>
            </a:pPr>
            <a:r>
              <a:rPr lang="en-US" sz="1800" b="1" dirty="0" smtClean="0">
                <a:latin typeface="Arial" pitchFamily="34" charset="0"/>
                <a:cs typeface="Arial" pitchFamily="34" charset="0"/>
              </a:rPr>
              <a:t>Excise Duties</a:t>
            </a:r>
          </a:p>
          <a:p>
            <a:r>
              <a:rPr lang="en-US" sz="1800" dirty="0" smtClean="0">
                <a:latin typeface="Arial" pitchFamily="34" charset="0"/>
                <a:cs typeface="Arial" pitchFamily="34" charset="0"/>
              </a:rPr>
              <a:t>on few industries like cigarettes, beverages and cement</a:t>
            </a:r>
          </a:p>
          <a:p>
            <a:r>
              <a:rPr lang="en-US" sz="1800" dirty="0" smtClean="0">
                <a:latin typeface="Arial" pitchFamily="34" charset="0"/>
                <a:cs typeface="Arial" pitchFamily="34" charset="0"/>
              </a:rPr>
              <a:t>on Services in VAT mode</a:t>
            </a:r>
          </a:p>
          <a:p>
            <a:r>
              <a:rPr lang="en-US" sz="1800" dirty="0" smtClean="0">
                <a:latin typeface="Arial" pitchFamily="34" charset="0"/>
                <a:cs typeface="Arial" pitchFamily="34" charset="0"/>
              </a:rPr>
              <a:t>1% Excise Duty across-the-board on manufacturing and imports</a:t>
            </a:r>
            <a:endParaRPr lang="en-GB" sz="1800" dirty="0" smtClean="0">
              <a:latin typeface="Arial" pitchFamily="34" charset="0"/>
              <a:cs typeface="Arial" pitchFamily="34" charset="0"/>
            </a:endParaRPr>
          </a:p>
          <a:p>
            <a:pPr>
              <a:buFont typeface="Arial" charset="0"/>
              <a:buNone/>
            </a:pPr>
            <a:endParaRPr lang="en-US" sz="1800" dirty="0" smtClean="0">
              <a:latin typeface="Arial" pitchFamily="34" charset="0"/>
              <a:cs typeface="Arial" pitchFamily="34" charset="0"/>
            </a:endParaRPr>
          </a:p>
          <a:p>
            <a:pPr>
              <a:buFont typeface="Arial" charset="0"/>
              <a:buNone/>
            </a:pPr>
            <a:r>
              <a:rPr lang="en-US" sz="1800" b="1" dirty="0" smtClean="0">
                <a:latin typeface="Arial" pitchFamily="34" charset="0"/>
                <a:cs typeface="Arial" pitchFamily="34" charset="0"/>
              </a:rPr>
              <a:t>B. PROVINCIAL</a:t>
            </a:r>
          </a:p>
          <a:p>
            <a:pPr>
              <a:buFont typeface="Arial" charset="0"/>
              <a:buNone/>
            </a:pPr>
            <a:r>
              <a:rPr lang="en-US" sz="1800" b="1" dirty="0" smtClean="0">
                <a:latin typeface="Arial" pitchFamily="34" charset="0"/>
                <a:cs typeface="Arial" pitchFamily="34" charset="0"/>
              </a:rPr>
              <a:t>Taxes</a:t>
            </a:r>
          </a:p>
          <a:p>
            <a:r>
              <a:rPr lang="en-US" sz="1800" dirty="0" smtClean="0">
                <a:latin typeface="Arial" pitchFamily="34" charset="0"/>
                <a:cs typeface="Arial" pitchFamily="34" charset="0"/>
              </a:rPr>
              <a:t>AIT, Land Revenue, Stamp Duty, Motor Vehicle Tax, Property Tax, Excises</a:t>
            </a:r>
          </a:p>
          <a:p>
            <a:r>
              <a:rPr lang="en-US" sz="1800" dirty="0" smtClean="0">
                <a:latin typeface="Arial" pitchFamily="34" charset="0"/>
                <a:cs typeface="Arial" pitchFamily="34" charset="0"/>
              </a:rPr>
              <a:t>Sales Tax on Services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56"/>
          <p:cNvGraphicFramePr>
            <a:graphicFrameLocks noGrp="1" noChangeAspect="1"/>
          </p:cNvGraphicFramePr>
          <p:nvPr>
            <p:ph/>
          </p:nvPr>
        </p:nvGraphicFramePr>
        <p:xfrm>
          <a:off x="152400" y="457200"/>
          <a:ext cx="8534400" cy="5867399"/>
        </p:xfrm>
        <a:graphic>
          <a:graphicData uri="http://schemas.openxmlformats.org/presentationml/2006/ole">
            <p:oleObj spid="_x0000_s45061" name="Bitmap Image" r:id="rId3" imgW="5266667" imgH="2762636" progId="PBrush">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304800"/>
            <a:ext cx="8229600" cy="1143000"/>
          </a:xfrm>
        </p:spPr>
        <p:txBody>
          <a:bodyPr>
            <a:normAutofit/>
          </a:bodyPr>
          <a:lstStyle/>
          <a:p>
            <a:r>
              <a:rPr lang="en-US" sz="2400" b="1" dirty="0" smtClean="0">
                <a:latin typeface="Arial" pitchFamily="34" charset="0"/>
                <a:cs typeface="Arial" pitchFamily="34" charset="0"/>
              </a:rPr>
              <a:t>TAX-TO-GDP RATIO OF PAKISTAN</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2000-01 To 2009-10</a:t>
            </a:r>
            <a:endParaRPr lang="en-GB" sz="2400" b="1" dirty="0" smtClean="0">
              <a:latin typeface="Arial" pitchFamily="34" charset="0"/>
              <a:cs typeface="Arial" pitchFamily="34" charset="0"/>
            </a:endParaRPr>
          </a:p>
        </p:txBody>
      </p:sp>
      <p:graphicFrame>
        <p:nvGraphicFramePr>
          <p:cNvPr id="16489" name="Group 105"/>
          <p:cNvGraphicFramePr>
            <a:graphicFrameLocks noGrp="1"/>
          </p:cNvGraphicFramePr>
          <p:nvPr>
            <p:ph idx="1"/>
          </p:nvPr>
        </p:nvGraphicFramePr>
        <p:xfrm>
          <a:off x="381000" y="1258888"/>
          <a:ext cx="8382000" cy="5324477"/>
        </p:xfrm>
        <a:graphic>
          <a:graphicData uri="http://schemas.openxmlformats.org/drawingml/2006/table">
            <a:tbl>
              <a:tblPr/>
              <a:tblGrid>
                <a:gridCol w="1176338"/>
                <a:gridCol w="1174750"/>
                <a:gridCol w="1176337"/>
                <a:gridCol w="1174750"/>
                <a:gridCol w="1176338"/>
                <a:gridCol w="1174750"/>
                <a:gridCol w="1328737"/>
              </a:tblGrid>
              <a:tr h="396875">
                <a:tc gridSpan="7">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libri" pitchFamily="34" charset="0"/>
                        </a:rPr>
                        <a:t>(% of GDP)</a:t>
                      </a:r>
                      <a:endParaRPr kumimoji="0" lang="en-GB" sz="2000" b="1"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400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Year</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Direct Taxes</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Indirect Taxes</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Surcharge/Levy*</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Total Taxes</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FBR Revenue</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Calibri" pitchFamily="34" charset="0"/>
                        </a:rPr>
                        <a:t>Share of Direct Taxes</a:t>
                      </a:r>
                      <a:endParaRPr kumimoji="0" lang="en-GB" sz="1800" b="1"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BBB59"/>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2000-01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2.99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6.89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0.73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10.61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9.42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28.18</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2001-02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3.20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6.41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1.23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10.83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9.11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29.54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2002-03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3.17</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6.94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1.41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11.53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9.57</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27.49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2003-04</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2.92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6.84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10.84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9.25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26.94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2004-05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2.72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7.01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0.41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10.14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9.05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26.82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2005-06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2.82</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7.06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0.67</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10.54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9.36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26.75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2006-07</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3.85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6.41</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0.74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11.00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9.76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35.00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2007-08</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3.79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6.47</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0.34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10.60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9.83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35.75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2008-09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3.46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6.00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0.99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10.44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9.08</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33.14</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2009-10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3.66</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5.83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0.90</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10.39</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9.05</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libri" pitchFamily="34" charset="0"/>
                        </a:rPr>
                        <a:t>35.23</a:t>
                      </a:r>
                      <a:endParaRPr kumimoji="0" lang="en-GB" sz="1800" b="0" i="0" u="none" strike="noStrike" cap="none" normalizeH="0" baseline="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7D1"/>
                    </a:solidFill>
                  </a:tcPr>
                </a:tc>
              </a:tr>
              <a:tr h="579120">
                <a:tc gridSpan="7">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alibri" pitchFamily="34" charset="0"/>
                        </a:rPr>
                        <a:t>* On petroleum products and natural gas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Calibri" pitchFamily="34" charset="0"/>
                        </a:rPr>
                        <a:t>Source: Ministry of Finance, Government of Pakistan.</a:t>
                      </a:r>
                      <a:endParaRPr kumimoji="0" lang="en-GB" sz="1600" b="0" i="0" u="none" strike="noStrike" cap="none" normalizeH="0" baseline="0" dirty="0" smtClean="0">
                        <a:ln>
                          <a:noFill/>
                        </a:ln>
                        <a:solidFill>
                          <a:srgbClr val="000000"/>
                        </a:solidFill>
                        <a:effectLst/>
                        <a:latin typeface="Calibri"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3E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381000"/>
            <a:ext cx="8229600" cy="1143000"/>
          </a:xfrm>
        </p:spPr>
        <p:txBody>
          <a:bodyPr>
            <a:noAutofit/>
          </a:bodyPr>
          <a:lstStyle/>
          <a:p>
            <a:r>
              <a:rPr lang="en-US" sz="2400" b="1" dirty="0" smtClean="0">
                <a:latin typeface="Arial" pitchFamily="34" charset="0"/>
                <a:cs typeface="Arial" pitchFamily="34" charset="0"/>
              </a:rPr>
              <a:t>THE IMBALANCED SECTORAL DISTRIBUTION</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OF THE TAX BURDEN</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2004-05</a:t>
            </a:r>
            <a:endParaRPr lang="en-GB" sz="2400" b="1" dirty="0" smtClean="0">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1219200" y="1752600"/>
          <a:ext cx="6705600" cy="3052919"/>
        </p:xfrm>
        <a:graphic>
          <a:graphicData uri="http://schemas.openxmlformats.org/drawingml/2006/table">
            <a:tbl>
              <a:tblPr firstRow="1" bandRow="1">
                <a:tableStyleId>{F5AB1C69-6EDB-4FF4-983F-18BD219EF322}</a:tableStyleId>
              </a:tblPr>
              <a:tblGrid>
                <a:gridCol w="2057400"/>
                <a:gridCol w="1295400"/>
                <a:gridCol w="1828800"/>
                <a:gridCol w="1524000"/>
              </a:tblGrid>
              <a:tr h="396202">
                <a:tc gridSpan="4">
                  <a:txBody>
                    <a:bodyPr/>
                    <a:lstStyle/>
                    <a:p>
                      <a:pPr algn="r"/>
                      <a:r>
                        <a:rPr lang="en-US" sz="2000" dirty="0" smtClean="0">
                          <a:solidFill>
                            <a:schemeClr val="tx1"/>
                          </a:solidFill>
                        </a:rPr>
                        <a:t>(%)</a:t>
                      </a:r>
                      <a:endParaRPr lang="en-GB" sz="2000" dirty="0">
                        <a:solidFill>
                          <a:schemeClr val="tx1"/>
                        </a:solidFill>
                      </a:endParaRPr>
                    </a:p>
                  </a:txBody>
                  <a:tcPr marT="45712" marB="45712">
                    <a:no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r>
              <a:tr h="700980">
                <a:tc>
                  <a:txBody>
                    <a:bodyPr/>
                    <a:lstStyle/>
                    <a:p>
                      <a:endParaRPr lang="en-GB" sz="1800" dirty="0"/>
                    </a:p>
                  </a:txBody>
                  <a:tcPr marT="45712" marB="45712">
                    <a:solidFill>
                      <a:schemeClr val="accent3"/>
                    </a:solidFill>
                  </a:tcPr>
                </a:tc>
                <a:tc>
                  <a:txBody>
                    <a:bodyPr/>
                    <a:lstStyle/>
                    <a:p>
                      <a:pPr algn="ctr"/>
                      <a:r>
                        <a:rPr lang="en-US" sz="2000" b="1" dirty="0" smtClean="0"/>
                        <a:t>Share in GDP</a:t>
                      </a:r>
                      <a:endParaRPr lang="en-GB" sz="2000" b="1" dirty="0"/>
                    </a:p>
                  </a:txBody>
                  <a:tcPr marT="45712" marB="45712" anchor="ctr">
                    <a:solidFill>
                      <a:schemeClr val="accent3"/>
                    </a:solidFill>
                  </a:tcPr>
                </a:tc>
                <a:tc>
                  <a:txBody>
                    <a:bodyPr/>
                    <a:lstStyle/>
                    <a:p>
                      <a:pPr algn="ctr"/>
                      <a:r>
                        <a:rPr lang="en-US" sz="2000" b="1" dirty="0" smtClean="0"/>
                        <a:t>Share in</a:t>
                      </a:r>
                      <a:r>
                        <a:rPr lang="en-US" sz="2000" b="1" baseline="0" dirty="0" smtClean="0"/>
                        <a:t> Tax Revenue</a:t>
                      </a:r>
                      <a:endParaRPr lang="en-GB" sz="2000" b="1" dirty="0"/>
                    </a:p>
                  </a:txBody>
                  <a:tcPr marT="45712" marB="45712" anchor="ctr">
                    <a:solidFill>
                      <a:schemeClr val="accent3"/>
                    </a:solidFill>
                  </a:tcPr>
                </a:tc>
                <a:tc>
                  <a:txBody>
                    <a:bodyPr/>
                    <a:lstStyle/>
                    <a:p>
                      <a:pPr algn="ctr"/>
                      <a:r>
                        <a:rPr lang="en-US" sz="2000" b="1" dirty="0" smtClean="0"/>
                        <a:t>Ratio</a:t>
                      </a:r>
                      <a:endParaRPr lang="en-GB" sz="2000" b="1" dirty="0"/>
                    </a:p>
                  </a:txBody>
                  <a:tcPr marT="45712" marB="45712" anchor="ctr">
                    <a:solidFill>
                      <a:schemeClr val="accent3"/>
                    </a:solidFill>
                  </a:tcPr>
                </a:tc>
              </a:tr>
              <a:tr h="396202">
                <a:tc>
                  <a:txBody>
                    <a:bodyPr/>
                    <a:lstStyle/>
                    <a:p>
                      <a:r>
                        <a:rPr lang="en-US" sz="2000" dirty="0" smtClean="0"/>
                        <a:t>Agriculture</a:t>
                      </a:r>
                      <a:endParaRPr lang="en-GB" sz="2000" dirty="0"/>
                    </a:p>
                  </a:txBody>
                  <a:tcPr marT="45712" marB="45712" anchor="ctr"/>
                </a:tc>
                <a:tc>
                  <a:txBody>
                    <a:bodyPr/>
                    <a:lstStyle/>
                    <a:p>
                      <a:pPr algn="ctr"/>
                      <a:r>
                        <a:rPr lang="en-US" sz="2000" dirty="0" smtClean="0"/>
                        <a:t>22.5</a:t>
                      </a:r>
                      <a:endParaRPr lang="en-GB" sz="2000" dirty="0"/>
                    </a:p>
                  </a:txBody>
                  <a:tcPr marT="45712" marB="45712" anchor="ctr"/>
                </a:tc>
                <a:tc>
                  <a:txBody>
                    <a:bodyPr/>
                    <a:lstStyle/>
                    <a:p>
                      <a:pPr algn="ctr"/>
                      <a:r>
                        <a:rPr lang="en-US" sz="2000" dirty="0" smtClean="0"/>
                        <a:t>1.2</a:t>
                      </a:r>
                      <a:endParaRPr lang="en-GB" sz="2000" dirty="0"/>
                    </a:p>
                  </a:txBody>
                  <a:tcPr marT="45712" marB="45712" anchor="ctr"/>
                </a:tc>
                <a:tc>
                  <a:txBody>
                    <a:bodyPr/>
                    <a:lstStyle/>
                    <a:p>
                      <a:pPr algn="ctr"/>
                      <a:r>
                        <a:rPr lang="en-US" sz="2000" dirty="0" smtClean="0"/>
                        <a:t>0.053</a:t>
                      </a:r>
                      <a:endParaRPr lang="en-GB" sz="2000" dirty="0"/>
                    </a:p>
                  </a:txBody>
                  <a:tcPr marT="45712" marB="45712" anchor="ctr"/>
                </a:tc>
              </a:tr>
              <a:tr h="396202">
                <a:tc>
                  <a:txBody>
                    <a:bodyPr/>
                    <a:lstStyle/>
                    <a:p>
                      <a:r>
                        <a:rPr lang="en-US" sz="2000" dirty="0" smtClean="0"/>
                        <a:t>Industry</a:t>
                      </a:r>
                      <a:endParaRPr lang="en-GB" sz="2000" dirty="0"/>
                    </a:p>
                  </a:txBody>
                  <a:tcPr marT="45712" marB="45712" anchor="ctr"/>
                </a:tc>
                <a:tc>
                  <a:txBody>
                    <a:bodyPr/>
                    <a:lstStyle/>
                    <a:p>
                      <a:pPr algn="ctr"/>
                      <a:r>
                        <a:rPr lang="en-US" sz="2000" dirty="0" smtClean="0"/>
                        <a:t>23.5</a:t>
                      </a:r>
                      <a:endParaRPr lang="en-GB" sz="2000" dirty="0"/>
                    </a:p>
                  </a:txBody>
                  <a:tcPr marT="45712" marB="45712" anchor="ctr"/>
                </a:tc>
                <a:tc>
                  <a:txBody>
                    <a:bodyPr/>
                    <a:lstStyle/>
                    <a:p>
                      <a:pPr algn="ctr"/>
                      <a:r>
                        <a:rPr lang="en-US" sz="2000" dirty="0" smtClean="0"/>
                        <a:t>70.4</a:t>
                      </a:r>
                      <a:endParaRPr lang="en-GB" sz="2000" dirty="0"/>
                    </a:p>
                  </a:txBody>
                  <a:tcPr marT="45712" marB="45712" anchor="ctr"/>
                </a:tc>
                <a:tc>
                  <a:txBody>
                    <a:bodyPr/>
                    <a:lstStyle/>
                    <a:p>
                      <a:pPr algn="ctr"/>
                      <a:r>
                        <a:rPr lang="en-US" sz="2000" dirty="0" smtClean="0"/>
                        <a:t>2.995</a:t>
                      </a:r>
                      <a:endParaRPr lang="en-GB" sz="2000" dirty="0"/>
                    </a:p>
                  </a:txBody>
                  <a:tcPr marT="45712" marB="45712" anchor="ctr"/>
                </a:tc>
              </a:tr>
              <a:tr h="396202">
                <a:tc>
                  <a:txBody>
                    <a:bodyPr/>
                    <a:lstStyle/>
                    <a:p>
                      <a:r>
                        <a:rPr lang="en-US" sz="2000" dirty="0" smtClean="0"/>
                        <a:t>Services</a:t>
                      </a:r>
                      <a:endParaRPr lang="en-GB" sz="2000" dirty="0"/>
                    </a:p>
                  </a:txBody>
                  <a:tcPr marT="45712" marB="45712" anchor="ctr"/>
                </a:tc>
                <a:tc>
                  <a:txBody>
                    <a:bodyPr/>
                    <a:lstStyle/>
                    <a:p>
                      <a:pPr algn="ctr"/>
                      <a:r>
                        <a:rPr lang="en-US" sz="2000" dirty="0" smtClean="0"/>
                        <a:t>54.0</a:t>
                      </a:r>
                      <a:endParaRPr lang="en-GB" sz="2000" dirty="0"/>
                    </a:p>
                  </a:txBody>
                  <a:tcPr marT="45712" marB="45712" anchor="ctr"/>
                </a:tc>
                <a:tc>
                  <a:txBody>
                    <a:bodyPr/>
                    <a:lstStyle/>
                    <a:p>
                      <a:pPr algn="ctr"/>
                      <a:r>
                        <a:rPr lang="en-US" sz="2000" dirty="0" smtClean="0"/>
                        <a:t>28.4</a:t>
                      </a:r>
                      <a:endParaRPr lang="en-GB" sz="2000" dirty="0"/>
                    </a:p>
                  </a:txBody>
                  <a:tcPr marT="45712" marB="45712" anchor="ctr"/>
                </a:tc>
                <a:tc>
                  <a:txBody>
                    <a:bodyPr/>
                    <a:lstStyle/>
                    <a:p>
                      <a:pPr algn="ctr"/>
                      <a:r>
                        <a:rPr lang="en-US" sz="2000" dirty="0" smtClean="0"/>
                        <a:t>0.526</a:t>
                      </a:r>
                      <a:endParaRPr lang="en-GB" sz="2000" dirty="0"/>
                    </a:p>
                  </a:txBody>
                  <a:tcPr marT="45712" marB="45712" anchor="ctr"/>
                </a:tc>
              </a:tr>
              <a:tr h="396202">
                <a:tc>
                  <a:txBody>
                    <a:bodyPr/>
                    <a:lstStyle/>
                    <a:p>
                      <a:r>
                        <a:rPr lang="en-US" sz="2000" b="1" dirty="0" smtClean="0"/>
                        <a:t>Total</a:t>
                      </a:r>
                      <a:endParaRPr lang="en-GB" sz="2000" b="1" dirty="0"/>
                    </a:p>
                  </a:txBody>
                  <a:tcPr marT="45712" marB="45712" anchor="ctr"/>
                </a:tc>
                <a:tc>
                  <a:txBody>
                    <a:bodyPr/>
                    <a:lstStyle/>
                    <a:p>
                      <a:pPr algn="ctr"/>
                      <a:r>
                        <a:rPr lang="en-US" sz="2000" b="1" dirty="0" smtClean="0"/>
                        <a:t>100.0</a:t>
                      </a:r>
                      <a:endParaRPr lang="en-GB" sz="2000" b="1" dirty="0"/>
                    </a:p>
                  </a:txBody>
                  <a:tcPr marT="45712" marB="45712" anchor="ctr"/>
                </a:tc>
                <a:tc>
                  <a:txBody>
                    <a:bodyPr/>
                    <a:lstStyle/>
                    <a:p>
                      <a:pPr algn="ctr"/>
                      <a:r>
                        <a:rPr lang="en-US" sz="2000" b="1" dirty="0" smtClean="0"/>
                        <a:t>100.0</a:t>
                      </a:r>
                      <a:endParaRPr lang="en-GB" sz="2000" b="1" dirty="0"/>
                    </a:p>
                  </a:txBody>
                  <a:tcPr marT="45712" marB="45712" anchor="ctr"/>
                </a:tc>
                <a:tc>
                  <a:txBody>
                    <a:bodyPr/>
                    <a:lstStyle/>
                    <a:p>
                      <a:pPr algn="ctr"/>
                      <a:r>
                        <a:rPr lang="en-US" sz="2000" b="1" dirty="0" smtClean="0"/>
                        <a:t>1.000</a:t>
                      </a:r>
                      <a:endParaRPr lang="en-GB" sz="2000" b="1" dirty="0"/>
                    </a:p>
                  </a:txBody>
                  <a:tcPr marT="45712" marB="45712" anchor="ctr"/>
                </a:tc>
              </a:tr>
              <a:tr h="370775">
                <a:tc gridSpan="4">
                  <a:txBody>
                    <a:bodyPr/>
                    <a:lstStyle/>
                    <a:p>
                      <a:r>
                        <a:rPr lang="en-US" sz="1600" b="0" dirty="0" smtClean="0"/>
                        <a:t>Source: Ministry of Finance, Fiscal Policy Statement.</a:t>
                      </a:r>
                      <a:endParaRPr lang="en-GB" sz="1600" b="0" dirty="0"/>
                    </a:p>
                  </a:txBody>
                  <a:tcPr marT="45712" marB="45712" anchor="ctr"/>
                </a:tc>
                <a:tc hMerge="1">
                  <a:txBody>
                    <a:bodyPr/>
                    <a:lstStyle/>
                    <a:p>
                      <a:pPr algn="ctr"/>
                      <a:endParaRPr lang="en-GB" sz="2000" b="1" dirty="0"/>
                    </a:p>
                  </a:txBody>
                  <a:tcPr anchor="ctr"/>
                </a:tc>
                <a:tc hMerge="1">
                  <a:txBody>
                    <a:bodyPr/>
                    <a:lstStyle/>
                    <a:p>
                      <a:pPr algn="ctr"/>
                      <a:endParaRPr lang="en-GB" sz="2000" b="1" dirty="0"/>
                    </a:p>
                  </a:txBody>
                  <a:tcPr anchor="ctr"/>
                </a:tc>
                <a:tc hMerge="1">
                  <a:txBody>
                    <a:bodyPr/>
                    <a:lstStyle/>
                    <a:p>
                      <a:pPr algn="ctr"/>
                      <a:endParaRPr lang="en-GB" sz="2000" b="1" dirty="0"/>
                    </a:p>
                  </a:txBody>
                  <a:tcPr anchor="ct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p:txBody>
          <a:bodyPr/>
          <a:lstStyle/>
          <a:p>
            <a:pPr eaLnBrk="1" hangingPunct="1"/>
            <a:r>
              <a:rPr lang="en-US" sz="1800" dirty="0" smtClean="0">
                <a:latin typeface="Arial" pitchFamily="34" charset="0"/>
                <a:cs typeface="Arial" pitchFamily="34" charset="0"/>
              </a:rPr>
              <a:t>Till date the taxation system of Pakistan  is criticized on the following grounds.</a:t>
            </a:r>
          </a:p>
          <a:p>
            <a:pPr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There is wide spread tax evasion</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The proportion of indirect taxes in the total tax revenue is very high.</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The tax system is not elastic i.e. government revenues do not rise proportionally with rise in incomes.</a:t>
            </a:r>
          </a:p>
          <a:p>
            <a:pPr lvl="1" eaLnBrk="1" hangingPunct="1">
              <a:buFont typeface="Wingdings" pitchFamily="2" charset="2"/>
              <a:buNone/>
            </a:pPr>
            <a:endParaRPr lang="en-US" sz="1800" dirty="0" smtClean="0">
              <a:latin typeface="Arial" pitchFamily="34" charset="0"/>
              <a:cs typeface="Arial" pitchFamily="34" charset="0"/>
            </a:endParaRPr>
          </a:p>
        </p:txBody>
      </p:sp>
      <p:sp>
        <p:nvSpPr>
          <p:cNvPr id="3" name="Rectangle 2"/>
          <p:cNvSpPr/>
          <p:nvPr/>
        </p:nvSpPr>
        <p:spPr>
          <a:xfrm>
            <a:off x="838200" y="685800"/>
            <a:ext cx="7772400" cy="461665"/>
          </a:xfrm>
          <a:prstGeom prst="rect">
            <a:avLst/>
          </a:prstGeom>
        </p:spPr>
        <p:txBody>
          <a:bodyPr wrap="square">
            <a:spAutoFit/>
          </a:bodyPr>
          <a:lstStyle/>
          <a:p>
            <a:pPr algn="ctr"/>
            <a:r>
              <a:rPr lang="en-US" sz="2400" b="1" dirty="0">
                <a:latin typeface="Arial" pitchFamily="34" charset="0"/>
                <a:cs typeface="Arial" pitchFamily="34" charset="0"/>
              </a:rPr>
              <a:t>T</a:t>
            </a:r>
            <a:r>
              <a:rPr lang="en-US" sz="2400" b="1" dirty="0" smtClean="0">
                <a:latin typeface="Arial" pitchFamily="34" charset="0"/>
                <a:cs typeface="Arial" pitchFamily="34" charset="0"/>
              </a:rPr>
              <a:t>axation system of Pakistan </a:t>
            </a:r>
            <a:endParaRPr lang="en-US" sz="24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p:txBody>
          <a:bodyPr/>
          <a:lstStyle/>
          <a:p>
            <a:pPr eaLnBrk="1" hangingPunct="1"/>
            <a:r>
              <a:rPr lang="en-US" sz="1800" dirty="0" smtClean="0">
                <a:latin typeface="Arial" pitchFamily="34" charset="0"/>
                <a:cs typeface="Arial" pitchFamily="34" charset="0"/>
              </a:rPr>
              <a:t>The need for reform in the tax system has been passing in recent years at government expenditures have increased  and budget deficit is rising.</a:t>
            </a:r>
          </a:p>
          <a:p>
            <a:pPr eaLnBrk="1" hangingPunct="1"/>
            <a:endParaRPr lang="en-US" sz="1800" dirty="0" smtClean="0">
              <a:latin typeface="Arial" pitchFamily="34" charset="0"/>
              <a:cs typeface="Arial" pitchFamily="34" charset="0"/>
            </a:endParaRPr>
          </a:p>
          <a:p>
            <a:pPr eaLnBrk="1" hangingPunct="1"/>
            <a:endParaRPr lang="en-US" sz="1800" dirty="0">
              <a:latin typeface="Arial" pitchFamily="34" charset="0"/>
              <a:cs typeface="Arial" pitchFamily="34" charset="0"/>
            </a:endParaRPr>
          </a:p>
          <a:p>
            <a:pPr eaLnBrk="1" hangingPunct="1"/>
            <a:r>
              <a:rPr lang="en-US" sz="1800" dirty="0" smtClean="0">
                <a:latin typeface="Arial" pitchFamily="34" charset="0"/>
                <a:cs typeface="Arial" pitchFamily="34" charset="0"/>
              </a:rPr>
              <a:t>Fiscal deficit</a:t>
            </a:r>
          </a:p>
          <a:p>
            <a:pPr lvl="2" eaLnBrk="1" hangingPunct="1"/>
            <a:r>
              <a:rPr lang="en-US" sz="1800" dirty="0" smtClean="0">
                <a:latin typeface="Arial" pitchFamily="34" charset="0"/>
                <a:cs typeface="Arial" pitchFamily="34" charset="0"/>
              </a:rPr>
              <a:t>The roots of fiscal deficit date back to the 1970’s.it originated to the eternally financed development spending in the form of investment by public enterprises.</a:t>
            </a:r>
          </a:p>
        </p:txBody>
      </p:sp>
      <p:sp>
        <p:nvSpPr>
          <p:cNvPr id="3" name="Rectangle 2"/>
          <p:cNvSpPr/>
          <p:nvPr/>
        </p:nvSpPr>
        <p:spPr>
          <a:xfrm>
            <a:off x="838200" y="685800"/>
            <a:ext cx="7772400" cy="461665"/>
          </a:xfrm>
          <a:prstGeom prst="rect">
            <a:avLst/>
          </a:prstGeom>
        </p:spPr>
        <p:txBody>
          <a:bodyPr wrap="square">
            <a:spAutoFit/>
          </a:bodyPr>
          <a:lstStyle/>
          <a:p>
            <a:pPr algn="ctr"/>
            <a:r>
              <a:rPr lang="en-US" sz="2400" b="1" dirty="0">
                <a:latin typeface="Arial" pitchFamily="34" charset="0"/>
                <a:cs typeface="Arial" pitchFamily="34" charset="0"/>
              </a:rPr>
              <a:t>T</a:t>
            </a:r>
            <a:r>
              <a:rPr lang="en-US" sz="2400" b="1" dirty="0" smtClean="0">
                <a:latin typeface="Arial" pitchFamily="34" charset="0"/>
                <a:cs typeface="Arial" pitchFamily="34" charset="0"/>
              </a:rPr>
              <a:t>axation system of Pakistan </a:t>
            </a:r>
            <a:endParaRPr lang="en-US" sz="24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304800"/>
            <a:ext cx="8229600" cy="1143000"/>
          </a:xfrm>
        </p:spPr>
        <p:txBody>
          <a:bodyPr>
            <a:normAutofit/>
          </a:bodyPr>
          <a:lstStyle/>
          <a:p>
            <a:r>
              <a:rPr lang="en-US" sz="2400" b="1" dirty="0" smtClean="0">
                <a:latin typeface="Arial" pitchFamily="34" charset="0"/>
                <a:cs typeface="Arial" pitchFamily="34" charset="0"/>
              </a:rPr>
              <a:t>RECENT REFORMS (2008-09 ONWARDS)</a:t>
            </a:r>
            <a:endParaRPr lang="en-GB" sz="2400" b="1" dirty="0" smtClean="0">
              <a:latin typeface="Arial" pitchFamily="34" charset="0"/>
              <a:cs typeface="Arial" pitchFamily="34" charset="0"/>
            </a:endParaRPr>
          </a:p>
        </p:txBody>
      </p:sp>
      <p:sp>
        <p:nvSpPr>
          <p:cNvPr id="3" name="Content Placeholder 2"/>
          <p:cNvSpPr>
            <a:spLocks noGrp="1"/>
          </p:cNvSpPr>
          <p:nvPr>
            <p:ph idx="1"/>
          </p:nvPr>
        </p:nvSpPr>
        <p:spPr>
          <a:xfrm>
            <a:off x="457200" y="1447800"/>
            <a:ext cx="8229600" cy="5257800"/>
          </a:xfrm>
        </p:spPr>
        <p:txBody>
          <a:bodyPr>
            <a:normAutofit/>
          </a:bodyPr>
          <a:lstStyle/>
          <a:p>
            <a:pPr>
              <a:buFont typeface="Arial" charset="0"/>
              <a:buNone/>
              <a:defRPr/>
            </a:pPr>
            <a:r>
              <a:rPr lang="en-US" sz="1800" b="1" dirty="0" smtClean="0">
                <a:latin typeface="Arial" pitchFamily="34" charset="0"/>
                <a:cs typeface="Arial" pitchFamily="34" charset="0"/>
              </a:rPr>
              <a:t>Carbon Tax</a:t>
            </a:r>
          </a:p>
          <a:p>
            <a:pPr>
              <a:defRPr/>
            </a:pPr>
            <a:r>
              <a:rPr lang="en-US" sz="1800" dirty="0" smtClean="0">
                <a:latin typeface="Arial" pitchFamily="34" charset="0"/>
                <a:cs typeface="Arial" pitchFamily="34" charset="0"/>
              </a:rPr>
              <a:t>Introduction of Fixed Levy on Petroleum Products as ‘Carbon Tax’ with large revenue yield of over Rs 110 billion ($1.3 billion)</a:t>
            </a:r>
          </a:p>
          <a:p>
            <a:pPr>
              <a:buFont typeface="Arial" charset="0"/>
              <a:buNone/>
              <a:defRPr/>
            </a:pPr>
            <a:endParaRPr lang="en-US" sz="1800" b="1" dirty="0" smtClean="0">
              <a:latin typeface="Arial" pitchFamily="34" charset="0"/>
              <a:cs typeface="Arial" pitchFamily="34" charset="0"/>
            </a:endParaRPr>
          </a:p>
          <a:p>
            <a:pPr>
              <a:buFont typeface="Arial" charset="0"/>
              <a:buNone/>
              <a:defRPr/>
            </a:pPr>
            <a:r>
              <a:rPr lang="en-US" sz="1800" b="1" dirty="0" smtClean="0">
                <a:latin typeface="Arial" pitchFamily="34" charset="0"/>
                <a:cs typeface="Arial" pitchFamily="34" charset="0"/>
              </a:rPr>
              <a:t>Direct Taxes</a:t>
            </a:r>
          </a:p>
          <a:p>
            <a:pPr>
              <a:defRPr/>
            </a:pPr>
            <a:r>
              <a:rPr lang="en-US" sz="1800" dirty="0" smtClean="0">
                <a:latin typeface="Arial" pitchFamily="34" charset="0"/>
                <a:cs typeface="Arial" pitchFamily="34" charset="0"/>
              </a:rPr>
              <a:t>Taxation of (Short Term) Capital Gains on Shares</a:t>
            </a:r>
          </a:p>
          <a:p>
            <a:pPr>
              <a:defRPr/>
            </a:pPr>
            <a:r>
              <a:rPr lang="en-US" sz="1800" dirty="0" smtClean="0">
                <a:latin typeface="Arial" pitchFamily="34" charset="0"/>
                <a:cs typeface="Arial" pitchFamily="34" charset="0"/>
              </a:rPr>
              <a:t>Extension of the Withholding Tax Net (Bank Cash Withdrawals, Air Travel)</a:t>
            </a:r>
          </a:p>
          <a:p>
            <a:pPr>
              <a:defRPr/>
            </a:pPr>
            <a:r>
              <a:rPr lang="en-US" sz="1800" dirty="0" smtClean="0">
                <a:latin typeface="Arial" pitchFamily="34" charset="0"/>
                <a:cs typeface="Arial" pitchFamily="34" charset="0"/>
              </a:rPr>
              <a:t>Introduction of Minimum Tax on Turnover (of 1%)</a:t>
            </a:r>
          </a:p>
          <a:p>
            <a:pPr>
              <a:defRPr/>
            </a:pPr>
            <a:r>
              <a:rPr lang="en-US" sz="1800" dirty="0" smtClean="0">
                <a:latin typeface="Arial" pitchFamily="34" charset="0"/>
                <a:cs typeface="Arial" pitchFamily="34" charset="0"/>
              </a:rPr>
              <a:t>Random Ballot for Audit with Outsourcing to private  Accounting Firms</a:t>
            </a:r>
          </a:p>
          <a:p>
            <a:pPr>
              <a:defRPr/>
            </a:pPr>
            <a:r>
              <a:rPr lang="en-US" sz="1800" dirty="0" smtClean="0">
                <a:latin typeface="Arial" pitchFamily="34" charset="0"/>
                <a:cs typeface="Arial" pitchFamily="34" charset="0"/>
              </a:rPr>
              <a:t>Detection of New Tax Payers through Collateral Evidence</a:t>
            </a:r>
          </a:p>
          <a:p>
            <a:pPr>
              <a:buFont typeface="Arial" charset="0"/>
              <a:buNone/>
              <a:defRPr/>
            </a:pPr>
            <a:endParaRPr lang="en-US" sz="1800" b="1" dirty="0" smtClean="0">
              <a:latin typeface="Arial" pitchFamily="34" charset="0"/>
              <a:cs typeface="Arial" pitchFamily="34" charset="0"/>
            </a:endParaRPr>
          </a:p>
          <a:p>
            <a:pPr>
              <a:buFont typeface="Arial" charset="0"/>
              <a:buNone/>
              <a:defRPr/>
            </a:pPr>
            <a:r>
              <a:rPr lang="en-US" sz="1800" b="1" dirty="0" smtClean="0">
                <a:latin typeface="Arial" pitchFamily="34" charset="0"/>
                <a:cs typeface="Arial" pitchFamily="34" charset="0"/>
              </a:rPr>
              <a:t>Sales Tax</a:t>
            </a:r>
          </a:p>
          <a:p>
            <a:pPr>
              <a:defRPr/>
            </a:pPr>
            <a:r>
              <a:rPr lang="en-US" sz="1800" dirty="0" smtClean="0">
                <a:latin typeface="Arial" pitchFamily="34" charset="0"/>
                <a:cs typeface="Arial" pitchFamily="34" charset="0"/>
              </a:rPr>
              <a:t>Enhancement in Rate from 15% to 17%</a:t>
            </a:r>
          </a:p>
          <a:p>
            <a:pPr>
              <a:buFont typeface="Arial" charset="0"/>
              <a:buNone/>
              <a:defRPr/>
            </a:pPr>
            <a:endParaRPr lang="en-US" sz="1800" b="1" dirty="0" smtClean="0">
              <a:latin typeface="Arial" pitchFamily="34" charset="0"/>
              <a:cs typeface="Arial" pitchFamily="34" charset="0"/>
            </a:endParaRPr>
          </a:p>
          <a:p>
            <a:pPr>
              <a:buFont typeface="Arial" charset="0"/>
              <a:buNone/>
              <a:defRPr/>
            </a:pPr>
            <a:r>
              <a:rPr lang="en-US" sz="1800" b="1" dirty="0" smtClean="0">
                <a:latin typeface="Arial" pitchFamily="34" charset="0"/>
                <a:cs typeface="Arial" pitchFamily="34" charset="0"/>
              </a:rPr>
              <a:t>Excise Duty</a:t>
            </a:r>
          </a:p>
          <a:p>
            <a:pPr>
              <a:defRPr/>
            </a:pPr>
            <a:r>
              <a:rPr lang="en-US" sz="1800" dirty="0" smtClean="0">
                <a:latin typeface="Arial" pitchFamily="34" charset="0"/>
                <a:cs typeface="Arial" pitchFamily="34" charset="0"/>
              </a:rPr>
              <a:t>Introduction of Across-the-Board Special Excise Duty at 1%</a:t>
            </a:r>
            <a:endParaRPr lang="en-GB"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457200"/>
            <a:ext cx="8229600" cy="1143000"/>
          </a:xfrm>
        </p:spPr>
        <p:txBody>
          <a:bodyPr>
            <a:normAutofit/>
          </a:bodyPr>
          <a:lstStyle/>
          <a:p>
            <a:r>
              <a:rPr lang="en-US" sz="2400" b="1" dirty="0" smtClean="0">
                <a:latin typeface="Arial" pitchFamily="34" charset="0"/>
                <a:cs typeface="Arial" pitchFamily="34" charset="0"/>
              </a:rPr>
              <a:t>PROPOSED REFORMS</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Introduction of Comprehensive VAT (or reformed GST)</a:t>
            </a:r>
            <a:endParaRPr lang="en-GB" sz="2400" b="1" dirty="0" smtClean="0">
              <a:latin typeface="Arial" pitchFamily="34" charset="0"/>
              <a:cs typeface="Arial" pitchFamily="34" charset="0"/>
            </a:endParaRPr>
          </a:p>
        </p:txBody>
      </p:sp>
      <p:sp>
        <p:nvSpPr>
          <p:cNvPr id="51203" name="Content Placeholder 2"/>
          <p:cNvSpPr>
            <a:spLocks noGrp="1"/>
          </p:cNvSpPr>
          <p:nvPr>
            <p:ph idx="1"/>
          </p:nvPr>
        </p:nvSpPr>
        <p:spPr>
          <a:xfrm>
            <a:off x="457200" y="1600200"/>
            <a:ext cx="8229600" cy="4876800"/>
          </a:xfrm>
        </p:spPr>
        <p:txBody>
          <a:bodyPr>
            <a:normAutofit/>
          </a:bodyPr>
          <a:lstStyle/>
          <a:p>
            <a:r>
              <a:rPr lang="en-US" sz="1800" dirty="0" smtClean="0">
                <a:latin typeface="Arial" pitchFamily="34" charset="0"/>
                <a:cs typeface="Arial" pitchFamily="34" charset="0"/>
              </a:rPr>
              <a:t>Objective is to broaden tax base and reduce tax rate (17% 15%)</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Elimination of exemptions on goods, except basic foodstuffs and life-saving drugs, could generate ¼% of GDP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Enhanced coverage of services (excluding education and health) could increase tax revenues in the medium term by 1½ % of GDP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Reduction in tax burden on industry</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Introduction delayed till 1st October 2010 due to</a:t>
            </a:r>
          </a:p>
          <a:p>
            <a:pPr>
              <a:buFont typeface="Wingdings" pitchFamily="2" charset="2"/>
              <a:buChar char="ü"/>
            </a:pPr>
            <a:r>
              <a:rPr lang="en-US" sz="1800" dirty="0" smtClean="0">
                <a:latin typeface="Arial" pitchFamily="34" charset="0"/>
                <a:cs typeface="Arial" pitchFamily="34" charset="0"/>
              </a:rPr>
              <a:t>	~   issue of collection by provinces of the sales tax on services</a:t>
            </a:r>
          </a:p>
          <a:p>
            <a:pPr>
              <a:buFont typeface="Wingdings" pitchFamily="2" charset="2"/>
              <a:buChar char="ü"/>
            </a:pPr>
            <a:r>
              <a:rPr lang="en-US" sz="1800" dirty="0" smtClean="0">
                <a:latin typeface="Arial" pitchFamily="34" charset="0"/>
                <a:cs typeface="Arial" pitchFamily="34" charset="0"/>
              </a:rPr>
              <a:t>	~   lobbies (especially the trading community)</a:t>
            </a:r>
            <a:endParaRPr lang="en-GB" sz="1800" dirty="0" smtClean="0">
              <a:latin typeface="Arial" pitchFamily="34" charset="0"/>
              <a:cs typeface="Arial" pitchFamily="34" charset="0"/>
            </a:endParaRPr>
          </a:p>
        </p:txBody>
      </p:sp>
      <p:sp>
        <p:nvSpPr>
          <p:cNvPr id="5120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GB">
              <a:latin typeface="Calibri" pitchFamily="34" charset="0"/>
            </a:endParaRPr>
          </a:p>
        </p:txBody>
      </p:sp>
      <p:sp>
        <p:nvSpPr>
          <p:cNvPr id="51205" name="Rectangle 3"/>
          <p:cNvSpPr>
            <a:spLocks noChangeArrowheads="1"/>
          </p:cNvSpPr>
          <p:nvPr/>
        </p:nvSpPr>
        <p:spPr bwMode="auto">
          <a:xfrm>
            <a:off x="0" y="714375"/>
            <a:ext cx="9144000" cy="0"/>
          </a:xfrm>
          <a:prstGeom prst="rect">
            <a:avLst/>
          </a:prstGeom>
          <a:noFill/>
          <a:ln w="9525">
            <a:noFill/>
            <a:miter lim="800000"/>
            <a:headEnd/>
            <a:tailEnd/>
          </a:ln>
        </p:spPr>
        <p:txBody>
          <a:bodyPr wrap="none" anchor="ctr">
            <a:spAutoFit/>
          </a:bodyPr>
          <a:lstStyle/>
          <a:p>
            <a:endParaRPr lang="en-US">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r>
              <a:rPr lang="en-US" sz="2400" b="1" dirty="0" smtClean="0">
                <a:latin typeface="Arial" pitchFamily="34" charset="0"/>
                <a:cs typeface="Arial" pitchFamily="34" charset="0"/>
              </a:rPr>
              <a:t>PROPOSED REFORMS</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Provincial Taxes</a:t>
            </a:r>
            <a:endParaRPr lang="en-GB" sz="2400" b="1" dirty="0" smtClean="0">
              <a:latin typeface="Arial" pitchFamily="34" charset="0"/>
              <a:cs typeface="Arial" pitchFamily="34" charset="0"/>
            </a:endParaRPr>
          </a:p>
        </p:txBody>
      </p:sp>
      <p:sp>
        <p:nvSpPr>
          <p:cNvPr id="52227" name="Content Placeholder 2"/>
          <p:cNvSpPr>
            <a:spLocks noGrp="1"/>
          </p:cNvSpPr>
          <p:nvPr>
            <p:ph idx="1"/>
          </p:nvPr>
        </p:nvSpPr>
        <p:spPr/>
        <p:txBody>
          <a:bodyPr>
            <a:normAutofit/>
          </a:bodyPr>
          <a:lstStyle/>
          <a:p>
            <a:pPr>
              <a:buFont typeface="Arial" charset="0"/>
              <a:buNone/>
            </a:pPr>
            <a:r>
              <a:rPr lang="en-US" sz="1800" dirty="0" smtClean="0">
                <a:latin typeface="Arial" pitchFamily="34" charset="0"/>
                <a:cs typeface="Arial" pitchFamily="34" charset="0"/>
              </a:rPr>
              <a:t>Areas of focus:</a:t>
            </a:r>
          </a:p>
          <a:p>
            <a:r>
              <a:rPr lang="en-US" sz="1800" dirty="0" smtClean="0">
                <a:latin typeface="Arial" pitchFamily="34" charset="0"/>
                <a:cs typeface="Arial" pitchFamily="34" charset="0"/>
              </a:rPr>
              <a:t>Capital Gains Tax on Property</a:t>
            </a:r>
          </a:p>
          <a:p>
            <a:r>
              <a:rPr lang="en-US" sz="1800" dirty="0" smtClean="0">
                <a:latin typeface="Arial" pitchFamily="34" charset="0"/>
                <a:cs typeface="Arial" pitchFamily="34" charset="0"/>
              </a:rPr>
              <a:t> Urban Immovable Property Tax</a:t>
            </a:r>
          </a:p>
          <a:p>
            <a:r>
              <a:rPr lang="en-US" sz="1800" dirty="0" smtClean="0">
                <a:latin typeface="Arial" pitchFamily="34" charset="0"/>
                <a:cs typeface="Arial" pitchFamily="34" charset="0"/>
              </a:rPr>
              <a:t>Agricultural Income Tax</a:t>
            </a:r>
          </a:p>
          <a:p>
            <a:pPr>
              <a:buFont typeface="Arial" charset="0"/>
              <a:buNone/>
            </a:pP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target in the on-going IMF Program is to raise the tax-to-GDP ratio by </a:t>
            </a:r>
            <a:r>
              <a:rPr lang="en-US" sz="1800" b="1" dirty="0" smtClean="0">
                <a:latin typeface="Arial" pitchFamily="34" charset="0"/>
                <a:cs typeface="Arial" pitchFamily="34" charset="0"/>
              </a:rPr>
              <a:t>3½ </a:t>
            </a:r>
            <a:r>
              <a:rPr lang="en-US" sz="1800" dirty="0" smtClean="0">
                <a:latin typeface="Arial" pitchFamily="34" charset="0"/>
                <a:cs typeface="Arial" pitchFamily="34" charset="0"/>
              </a:rPr>
              <a:t>percentage points by </a:t>
            </a:r>
            <a:r>
              <a:rPr lang="en-US" sz="1800" b="1" dirty="0" smtClean="0">
                <a:latin typeface="Arial" pitchFamily="34" charset="0"/>
                <a:cs typeface="Arial" pitchFamily="34" charset="0"/>
              </a:rPr>
              <a:t>2012-13.</a:t>
            </a:r>
          </a:p>
          <a:p>
            <a:endParaRPr lang="en-US" sz="1800" b="1" dirty="0" smtClean="0"/>
          </a:p>
          <a:p>
            <a:endParaRPr lang="en-US" sz="1800" b="1" dirty="0" smtClean="0"/>
          </a:p>
          <a:p>
            <a:pPr algn="ctr">
              <a:buFont typeface="Arial" charset="0"/>
              <a:buNone/>
            </a:pPr>
            <a:endParaRPr lang="en-US" sz="1800" b="1"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Arial" pitchFamily="34" charset="0"/>
                <a:cs typeface="Arial" pitchFamily="34" charset="0"/>
              </a:rPr>
              <a:t>References</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Economics Survey of Pakistan (Latest Issues), Economic Advisor’s Wing, Ministry of Finance, Government of Pakistan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hlinkClick r:id="rId2"/>
              </a:rPr>
              <a:t>www.investopedia.com</a:t>
            </a:r>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err="1" smtClean="0">
                <a:latin typeface="Arial" pitchFamily="34" charset="0"/>
                <a:cs typeface="Arial" pitchFamily="34" charset="0"/>
              </a:rPr>
              <a:t>Zaidi</a:t>
            </a:r>
            <a:r>
              <a:rPr lang="en-US" sz="1800" dirty="0" smtClean="0">
                <a:latin typeface="Arial" pitchFamily="34" charset="0"/>
                <a:cs typeface="Arial" pitchFamily="34" charset="0"/>
              </a:rPr>
              <a:t>, S. Akbar,(1999),“</a:t>
            </a:r>
            <a:r>
              <a:rPr lang="en-US" sz="1800" i="1" dirty="0" smtClean="0">
                <a:latin typeface="Arial" pitchFamily="34" charset="0"/>
                <a:cs typeface="Arial" pitchFamily="34" charset="0"/>
              </a:rPr>
              <a:t>Issues in Pakistan Economy</a:t>
            </a:r>
            <a:r>
              <a:rPr lang="en-US" sz="1800" dirty="0" smtClean="0">
                <a:latin typeface="Arial" pitchFamily="34" charset="0"/>
                <a:cs typeface="Arial" pitchFamily="34" charset="0"/>
              </a:rPr>
              <a:t>”, Oxford University Press.</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FMS_Lach_Visit_0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FMS_Lach_Visit_0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967</TotalTime>
  <Words>1913</Words>
  <Application>Microsoft Office PowerPoint</Application>
  <PresentationFormat>On-screen Show (4:3)</PresentationFormat>
  <Paragraphs>545</Paragraphs>
  <Slides>34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Bitmap Image</vt:lpstr>
      <vt:lpstr>Slide 1</vt:lpstr>
      <vt:lpstr>Slide 2</vt:lpstr>
      <vt:lpstr>Monetary Policy</vt:lpstr>
      <vt:lpstr>Slide 4</vt:lpstr>
      <vt:lpstr>Definition of Monetary Policy</vt:lpstr>
      <vt:lpstr>Slide 6</vt:lpstr>
      <vt:lpstr>Slide 7</vt:lpstr>
      <vt:lpstr>Pre- 1991 Period</vt:lpstr>
      <vt:lpstr>Post-1991</vt:lpstr>
      <vt:lpstr>Recent Monetary Policy Framework in Pakistan</vt:lpstr>
      <vt:lpstr>Inherited Macroeconomics Imbalances</vt:lpstr>
      <vt:lpstr>Recent experiences with monetary management: Inflation</vt:lpstr>
      <vt:lpstr>Recent experiences with monetary management: Inflation</vt:lpstr>
      <vt:lpstr>Recent experiences with monetary management: Inflation</vt:lpstr>
      <vt:lpstr>Recent Policy and Administrative Monetary Policy</vt:lpstr>
      <vt:lpstr>Policy Rate vs. Inflation in Pakistan</vt:lpstr>
      <vt:lpstr>B. Fiscal Policy</vt:lpstr>
      <vt:lpstr>Fiscal Policy</vt:lpstr>
      <vt:lpstr>                       Objectives of Fiscal Policy  </vt:lpstr>
      <vt:lpstr>Other Objectives</vt:lpstr>
      <vt:lpstr>Tools of Fiscal Policy</vt:lpstr>
      <vt:lpstr>Fiscal Policy in Pakistan</vt:lpstr>
      <vt:lpstr>Taxation system</vt:lpstr>
      <vt:lpstr>SOME SALIENT FEATURES OF PAKISTAN’S  RECENT  TAX SYSTEM</vt:lpstr>
      <vt:lpstr>SOME SALIENT FEATURES OF PAKISTAN’S TAX SYSTEM</vt:lpstr>
      <vt:lpstr>Slide 26</vt:lpstr>
      <vt:lpstr>TAX-TO-GDP RATIO OF PAKISTAN 2000-01 To 2009-10</vt:lpstr>
      <vt:lpstr>THE IMBALANCED SECTORAL DISTRIBUTION OF THE TAX BURDEN 2004-05</vt:lpstr>
      <vt:lpstr>Slide 29</vt:lpstr>
      <vt:lpstr>Slide 30</vt:lpstr>
      <vt:lpstr>RECENT REFORMS (2008-09 ONWARDS)</vt:lpstr>
      <vt:lpstr>PROPOSED REFORMS Introduction of Comprehensive VAT (or reformed GST)</vt:lpstr>
      <vt:lpstr>PROPOSED REFORMS Provincial Taxes</vt:lpstr>
      <vt:lpstr>References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Monetary Policy</dc:title>
  <dc:creator>sabeen</dc:creator>
  <cp:lastModifiedBy>NTS</cp:lastModifiedBy>
  <cp:revision>129</cp:revision>
  <dcterms:created xsi:type="dcterms:W3CDTF">2005-03-26T04:07:05Z</dcterms:created>
  <dcterms:modified xsi:type="dcterms:W3CDTF">2012-06-14T06:47:18Z</dcterms:modified>
</cp:coreProperties>
</file>