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92" r:id="rId3"/>
    <p:sldId id="278" r:id="rId4"/>
    <p:sldId id="279" r:id="rId5"/>
    <p:sldId id="256" r:id="rId6"/>
    <p:sldId id="259" r:id="rId7"/>
    <p:sldId id="288" r:id="rId8"/>
    <p:sldId id="260" r:id="rId9"/>
    <p:sldId id="281" r:id="rId10"/>
    <p:sldId id="261" r:id="rId11"/>
    <p:sldId id="282" r:id="rId12"/>
    <p:sldId id="262" r:id="rId13"/>
    <p:sldId id="283" r:id="rId14"/>
    <p:sldId id="263" r:id="rId15"/>
    <p:sldId id="284" r:id="rId16"/>
    <p:sldId id="264" r:id="rId17"/>
    <p:sldId id="285" r:id="rId18"/>
    <p:sldId id="265" r:id="rId19"/>
    <p:sldId id="286" r:id="rId20"/>
    <p:sldId id="266" r:id="rId21"/>
    <p:sldId id="287" r:id="rId22"/>
    <p:sldId id="280" r:id="rId23"/>
    <p:sldId id="290" r:id="rId24"/>
    <p:sldId id="289" r:id="rId25"/>
    <p:sldId id="293"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9EF41B7-06F7-4552-91D8-9C5939244D04}" type="datetimeFigureOut">
              <a:rPr lang="en-US"/>
              <a:pPr>
                <a:defRPr/>
              </a:pPr>
              <a:t>4/30/2012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84C03B-2BB7-4EB7-A739-86E45F5237A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BF76B12-EE4C-42CA-8374-FB3181B1F039}" type="datetimeFigureOut">
              <a:rPr lang="en-US"/>
              <a:pPr>
                <a:defRPr/>
              </a:pPr>
              <a:t>4/30/2012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8A213F-0515-49F8-B973-EAABCA28FBD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BFC53C9-429F-4287-9E0B-2597AC48106A}" type="datetimeFigureOut">
              <a:rPr lang="en-US"/>
              <a:pPr>
                <a:defRPr/>
              </a:pPr>
              <a:t>4/30/2012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56BF3A-64AA-4C84-A2F3-465ACD4FFC9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5DF8EAE-539B-431B-B8F2-DBF6F4DC170E}" type="datetimeFigureOut">
              <a:rPr lang="en-US"/>
              <a:pPr>
                <a:defRPr/>
              </a:pPr>
              <a:t>4/30/2012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B86E34-CE42-47E8-8595-19665D7CC37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EAE5D9E-D2DA-4641-90C3-013FE12D73AF}" type="datetimeFigureOut">
              <a:rPr lang="en-US"/>
              <a:pPr>
                <a:defRPr/>
              </a:pPr>
              <a:t>4/30/2012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EFADB6C-CD8F-46F6-9621-FE0E815FB0C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13BBD36-8CE3-4CB2-9864-4BA04107316B}" type="datetimeFigureOut">
              <a:rPr lang="en-US"/>
              <a:pPr>
                <a:defRPr/>
              </a:pPr>
              <a:t>4/30/2012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AE0634C-FC98-42F4-9A77-7DD958180DD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ACA70C5-5123-482E-94B6-C1D0E4AE427A}" type="datetimeFigureOut">
              <a:rPr lang="en-US"/>
              <a:pPr>
                <a:defRPr/>
              </a:pPr>
              <a:t>4/30/2012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F31F92-F05F-4B37-BC11-B36239F906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BE1A0D-BC6C-4A3C-8ABA-365475CFB8E7}" type="datetimeFigureOut">
              <a:rPr lang="en-US"/>
              <a:pPr>
                <a:defRPr/>
              </a:pPr>
              <a:t>4/30/2012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5E9B3F-0186-4036-BAC6-2F6F7FDB876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102BE33-C9D7-4CA9-9B88-EAF2DD267AEC}" type="datetimeFigureOut">
              <a:rPr lang="en-US"/>
              <a:pPr>
                <a:defRPr/>
              </a:pPr>
              <a:t>4/30/2012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915AEF-18C0-4541-AEFD-DB7261F4F2A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412E63-BFC5-4CF7-90D2-AC8C3A5C13A0}" type="datetimeFigureOut">
              <a:rPr lang="en-US"/>
              <a:pPr>
                <a:defRPr/>
              </a:pPr>
              <a:t>4/30/2012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D83A57-AE26-4655-9052-96D42102160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5D5CF89-DDB6-464D-AE50-678CAB067318}" type="datetimeFigureOut">
              <a:rPr lang="en-US"/>
              <a:pPr>
                <a:defRPr/>
              </a:pPr>
              <a:t>4/30/2012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F46E90-171F-48BA-A492-1DC6DEABC23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C43FEC-E829-459A-B012-9E0553D9F58C}" type="datetimeFigureOut">
              <a:rPr lang="en-US"/>
              <a:pPr>
                <a:defRPr/>
              </a:pPr>
              <a:t>4/30/2012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9E11185-7601-48FB-9014-81B209D0C9C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p:txBody>
          <a:bodyPr/>
          <a:lstStyle/>
          <a:p>
            <a:r>
              <a:rPr lang="en-US" sz="2400" b="1" dirty="0" smtClean="0">
                <a:latin typeface="Arial" charset="0"/>
              </a:rPr>
              <a:t>Review of the previous lecture</a:t>
            </a:r>
          </a:p>
        </p:txBody>
      </p:sp>
      <p:pic>
        <p:nvPicPr>
          <p:cNvPr id="44036" name="Picture 4" descr="coverart"/>
          <p:cNvPicPr>
            <a:picLocks noGrp="1" noChangeAspect="1" noChangeArrowheads="1"/>
          </p:cNvPicPr>
          <p:nvPr>
            <p:ph type="body" idx="1"/>
          </p:nvPr>
        </p:nvPicPr>
        <p:blipFill>
          <a:blip r:embed="rId2" cstate="print"/>
          <a:srcRect b="46210"/>
          <a:stretch>
            <a:fillRect/>
          </a:stretch>
        </p:blipFill>
        <p:spPr>
          <a:xfrm>
            <a:off x="0" y="5867400"/>
            <a:ext cx="9144000" cy="990600"/>
          </a:xfrm>
          <a:noFill/>
          <a:ln w="12700">
            <a:solidFill>
              <a:schemeClr val="bg1"/>
            </a:solidFill>
          </a:ln>
        </p:spPr>
      </p:pic>
      <p:sp>
        <p:nvSpPr>
          <p:cNvPr id="44037" name="Rectangle 5"/>
          <p:cNvSpPr>
            <a:spLocks noChangeArrowheads="1"/>
          </p:cNvSpPr>
          <p:nvPr/>
        </p:nvSpPr>
        <p:spPr bwMode="auto">
          <a:xfrm>
            <a:off x="457200" y="1600200"/>
            <a:ext cx="8229600" cy="3937000"/>
          </a:xfrm>
          <a:prstGeom prst="rect">
            <a:avLst/>
          </a:prstGeom>
          <a:noFill/>
          <a:ln w="9525">
            <a:noFill/>
            <a:miter lim="800000"/>
            <a:headEnd/>
            <a:tailEnd/>
          </a:ln>
          <a:effectLst/>
        </p:spPr>
        <p:txBody>
          <a:bodyPr>
            <a:spAutoFit/>
          </a:bodyPr>
          <a:lstStyle/>
          <a:p>
            <a:pPr>
              <a:buFontTx/>
              <a:buChar char="•"/>
            </a:pPr>
            <a:r>
              <a:rPr lang="en-US"/>
              <a:t>A monopoly is a firm that is the sole seller in its market.</a:t>
            </a:r>
          </a:p>
          <a:p>
            <a:pPr>
              <a:buFontTx/>
              <a:buChar char="•"/>
            </a:pPr>
            <a:endParaRPr lang="en-US"/>
          </a:p>
          <a:p>
            <a:pPr>
              <a:buFontTx/>
              <a:buChar char="•"/>
            </a:pPr>
            <a:r>
              <a:rPr lang="en-US"/>
              <a:t>It faces a downward-sloping demand curve for its product.</a:t>
            </a:r>
          </a:p>
          <a:p>
            <a:pPr>
              <a:buFontTx/>
              <a:buChar char="•"/>
            </a:pPr>
            <a:endParaRPr lang="en-US"/>
          </a:p>
          <a:p>
            <a:pPr>
              <a:buFontTx/>
              <a:buChar char="•"/>
            </a:pPr>
            <a:r>
              <a:rPr lang="en-US"/>
              <a:t>A monopoly’s marginal revenue is always below the price of its good.</a:t>
            </a:r>
          </a:p>
          <a:p>
            <a:pPr>
              <a:buFontTx/>
              <a:buChar char="•"/>
            </a:pPr>
            <a:endParaRPr lang="en-US"/>
          </a:p>
          <a:p>
            <a:pPr>
              <a:buFontTx/>
              <a:buChar char="•"/>
            </a:pPr>
            <a:r>
              <a:rPr lang="en-US"/>
              <a:t>Like a competitive firm, a monopoly maximizes profit by producing the quantity at which marginal cost and marginal revenue are equal.</a:t>
            </a:r>
          </a:p>
          <a:p>
            <a:pPr>
              <a:buFontTx/>
              <a:buChar char="•"/>
            </a:pPr>
            <a:endParaRPr lang="en-US"/>
          </a:p>
          <a:p>
            <a:pPr>
              <a:buFontTx/>
              <a:buChar char="•"/>
            </a:pPr>
            <a:r>
              <a:rPr lang="en-US"/>
              <a:t>Unlike a competitive firm, its price exceeds its marginal revenue, so its price exceeds marginal cost. </a:t>
            </a:r>
          </a:p>
          <a:p>
            <a:pPr>
              <a:buFontTx/>
              <a:buChar char="•"/>
            </a:pPr>
            <a:endParaRPr lang="en-US"/>
          </a:p>
          <a:p>
            <a:pPr>
              <a:buFontTx/>
              <a:buChar char="•"/>
            </a:pPr>
            <a:r>
              <a:rPr lang="en-US"/>
              <a:t>A monopolist’s profit-maximizing level of output is below the level that maximizes the sum of consumer and producer surplus.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a:lstStyle/>
          <a:p>
            <a:r>
              <a:rPr lang="en-US" sz="2400" b="1" dirty="0" smtClean="0">
                <a:latin typeface="Arial" charset="0"/>
              </a:rPr>
              <a:t>Review of the previous lecture</a:t>
            </a:r>
          </a:p>
        </p:txBody>
      </p:sp>
      <p:sp>
        <p:nvSpPr>
          <p:cNvPr id="45059" name="Rectangle 3"/>
          <p:cNvSpPr>
            <a:spLocks noGrp="1"/>
          </p:cNvSpPr>
          <p:nvPr>
            <p:ph type="body" idx="1"/>
          </p:nvPr>
        </p:nvSpPr>
        <p:spPr/>
        <p:txBody>
          <a:bodyPr/>
          <a:lstStyle/>
          <a:p>
            <a:pPr>
              <a:lnSpc>
                <a:spcPct val="90000"/>
              </a:lnSpc>
            </a:pPr>
            <a:r>
              <a:rPr lang="en-US" sz="1800" smtClean="0">
                <a:latin typeface="Arial" charset="0"/>
              </a:rPr>
              <a:t>A monopoly causes deadweight losses similar to the deadweight losses caused by taxes.</a:t>
            </a:r>
          </a:p>
          <a:p>
            <a:pPr>
              <a:lnSpc>
                <a:spcPct val="90000"/>
              </a:lnSpc>
            </a:pPr>
            <a:endParaRPr lang="en-US" sz="1800" smtClean="0">
              <a:latin typeface="Arial" charset="0"/>
            </a:endParaRPr>
          </a:p>
          <a:p>
            <a:pPr>
              <a:lnSpc>
                <a:spcPct val="90000"/>
              </a:lnSpc>
            </a:pPr>
            <a:r>
              <a:rPr lang="en-US" sz="1800" smtClean="0">
                <a:latin typeface="Arial" charset="0"/>
              </a:rPr>
              <a:t>Policymakers can respond to the inefficiencies of monopoly behavior with antitrust laws, regulation of prices, or by turning the monopoly into a government-run enterprise. </a:t>
            </a:r>
          </a:p>
          <a:p>
            <a:pPr>
              <a:lnSpc>
                <a:spcPct val="90000"/>
              </a:lnSpc>
            </a:pPr>
            <a:endParaRPr lang="en-US" sz="1800" smtClean="0">
              <a:latin typeface="Arial" charset="0"/>
            </a:endParaRPr>
          </a:p>
          <a:p>
            <a:pPr>
              <a:lnSpc>
                <a:spcPct val="90000"/>
              </a:lnSpc>
            </a:pPr>
            <a:r>
              <a:rPr lang="en-US" sz="1800" smtClean="0">
                <a:latin typeface="Arial" charset="0"/>
              </a:rPr>
              <a:t>If the market failure is deemed small, policymakers may decide to do nothing at all.</a:t>
            </a:r>
          </a:p>
          <a:p>
            <a:pPr>
              <a:lnSpc>
                <a:spcPct val="90000"/>
              </a:lnSpc>
            </a:pPr>
            <a:endParaRPr lang="en-US" sz="1800" smtClean="0">
              <a:latin typeface="Arial" charset="0"/>
            </a:endParaRPr>
          </a:p>
          <a:p>
            <a:pPr>
              <a:lnSpc>
                <a:spcPct val="90000"/>
              </a:lnSpc>
            </a:pPr>
            <a:r>
              <a:rPr lang="en-US" sz="1800" smtClean="0">
                <a:latin typeface="Arial" charset="0"/>
              </a:rPr>
              <a:t>Monopolists can raise their profits by charging different prices to different buyers based on their willingness to pay. </a:t>
            </a:r>
          </a:p>
          <a:p>
            <a:pPr>
              <a:lnSpc>
                <a:spcPct val="90000"/>
              </a:lnSpc>
            </a:pPr>
            <a:endParaRPr lang="en-US" sz="1800" smtClean="0">
              <a:latin typeface="Arial" charset="0"/>
            </a:endParaRPr>
          </a:p>
          <a:p>
            <a:pPr>
              <a:lnSpc>
                <a:spcPct val="90000"/>
              </a:lnSpc>
            </a:pPr>
            <a:r>
              <a:rPr lang="en-US" sz="1800" smtClean="0">
                <a:latin typeface="Arial" charset="0"/>
              </a:rPr>
              <a:t>Price discrimination can raise economic welfare and lessen deadweight losses.</a:t>
            </a:r>
          </a:p>
          <a:p>
            <a:pPr>
              <a:lnSpc>
                <a:spcPct val="90000"/>
              </a:lnSpc>
            </a:pPr>
            <a:endParaRPr lang="en-US" sz="1800" smtClean="0">
              <a:latin typeface="Arial" charset="0"/>
            </a:endParaRPr>
          </a:p>
          <a:p>
            <a:pPr>
              <a:lnSpc>
                <a:spcPct val="90000"/>
              </a:lnSpc>
            </a:pPr>
            <a:endParaRPr lang="en-US" sz="1800" smtClean="0"/>
          </a:p>
        </p:txBody>
      </p:sp>
      <p:pic>
        <p:nvPicPr>
          <p:cNvPr id="45060" name="Picture 4" descr="coverart"/>
          <p:cNvPicPr>
            <a:picLocks noChangeAspect="1" noChangeArrowheads="1"/>
          </p:cNvPicPr>
          <p:nvPr/>
        </p:nvPicPr>
        <p:blipFill>
          <a:blip r:embed="rId2" cstate="print"/>
          <a:srcRect b="46210"/>
          <a:stretch>
            <a:fillRect/>
          </a:stretch>
        </p:blipFill>
        <p:spPr bwMode="auto">
          <a:xfrm>
            <a:off x="0" y="5867400"/>
            <a:ext cx="9144000" cy="9906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400" b="1" dirty="0">
                <a:cs typeface="Arial" charset="0"/>
              </a:rPr>
              <a:t>Lecture</a:t>
            </a:r>
            <a:r>
              <a:rPr lang="en-US" sz="2000" b="1" dirty="0">
                <a:cs typeface="Arial" charset="0"/>
              </a:rPr>
              <a:t> 11</a:t>
            </a:r>
          </a:p>
        </p:txBody>
      </p:sp>
      <p:sp>
        <p:nvSpPr>
          <p:cNvPr id="6" name="TextBox 5"/>
          <p:cNvSpPr txBox="1">
            <a:spLocks noChangeArrowheads="1"/>
          </p:cNvSpPr>
          <p:nvPr/>
        </p:nvSpPr>
        <p:spPr bwMode="auto">
          <a:xfrm>
            <a:off x="838200" y="609600"/>
            <a:ext cx="8077200" cy="6019800"/>
          </a:xfrm>
          <a:prstGeom prst="rect">
            <a:avLst/>
          </a:prstGeom>
          <a:ln w="9525">
            <a:noFill/>
            <a:miter lim="800000"/>
            <a:headEnd/>
            <a:tailEnd/>
          </a:ln>
        </p:spPr>
        <p:style>
          <a:lnRef idx="0">
            <a:scrgbClr r="0" g="0" b="0"/>
          </a:lnRef>
          <a:fillRef idx="1001">
            <a:schemeClr val="lt1"/>
          </a:fillRef>
          <a:effectRef idx="0">
            <a:scrgbClr r="0" g="0" b="0"/>
          </a:effectRef>
          <a:fontRef idx="major"/>
        </p:style>
        <p:txBody>
          <a:bodyPr/>
          <a:lstStyle/>
          <a:p>
            <a:endParaRPr lang="en-US" altLang="en-US" b="1" dirty="0"/>
          </a:p>
          <a:p>
            <a:endParaRPr lang="en-US" altLang="en-US" b="1" dirty="0"/>
          </a:p>
          <a:p>
            <a:endParaRPr lang="en-US" altLang="en-US" b="1" dirty="0"/>
          </a:p>
          <a:p>
            <a:endParaRPr lang="en-US" altLang="en-US" b="1" dirty="0"/>
          </a:p>
          <a:p>
            <a:endParaRPr lang="en-US" altLang="en-US" b="1" dirty="0"/>
          </a:p>
          <a:p>
            <a:endParaRPr lang="en-US" altLang="en-US" b="1" dirty="0"/>
          </a:p>
          <a:p>
            <a:endParaRPr lang="en-US" altLang="en-US" b="1" dirty="0"/>
          </a:p>
          <a:p>
            <a:endParaRPr lang="en-US" altLang="en-US" sz="2800" b="1" dirty="0"/>
          </a:p>
          <a:p>
            <a:endParaRPr lang="en-US" altLang="en-US" sz="2800" b="1" dirty="0"/>
          </a:p>
          <a:p>
            <a:pPr algn="ctr"/>
            <a:endParaRPr lang="en-US" altLang="en-US" sz="3200" b="1" dirty="0"/>
          </a:p>
          <a:p>
            <a:pPr algn="ctr"/>
            <a:r>
              <a:rPr lang="en-US" altLang="en-US" sz="3600" b="1" dirty="0">
                <a:latin typeface="Arial" pitchFamily="34" charset="0"/>
                <a:cs typeface="Arial" pitchFamily="34" charset="0"/>
              </a:rPr>
              <a:t>Monopolistic</a:t>
            </a:r>
            <a:r>
              <a:rPr lang="en-US" altLang="en-US" sz="3200" b="1" dirty="0">
                <a:latin typeface="Arial" pitchFamily="34" charset="0"/>
                <a:cs typeface="Arial" pitchFamily="34" charset="0"/>
              </a:rPr>
              <a:t> </a:t>
            </a:r>
            <a:r>
              <a:rPr lang="en-US" altLang="en-US" sz="3600" b="1" dirty="0">
                <a:latin typeface="Arial" pitchFamily="34" charset="0"/>
                <a:cs typeface="Arial" pitchFamily="34" charset="0"/>
              </a:rPr>
              <a:t>Competition</a:t>
            </a:r>
          </a:p>
          <a:p>
            <a:pPr algn="ctr"/>
            <a:endParaRPr lang="en-US" altLang="en-US" sz="2000" i="1" dirty="0"/>
          </a:p>
          <a:p>
            <a:pPr algn="ctr"/>
            <a:r>
              <a:rPr lang="en-US" altLang="en-US" sz="2000" i="1" dirty="0"/>
              <a:t>Instructor: </a:t>
            </a:r>
            <a:r>
              <a:rPr lang="en-US" altLang="en-US" sz="2000" i="1" dirty="0" err="1"/>
              <a:t>Prof.Dr.Qaisar</a:t>
            </a:r>
            <a:r>
              <a:rPr lang="en-US" altLang="en-US" sz="2000" i="1" dirty="0"/>
              <a:t> </a:t>
            </a:r>
            <a:r>
              <a:rPr lang="en-US" altLang="en-US" sz="2000" i="1" dirty="0" err="1"/>
              <a:t>Abbas</a:t>
            </a:r>
            <a:endParaRPr lang="en-US" altLang="en-US" sz="2000" i="1" dirty="0"/>
          </a:p>
          <a:p>
            <a:pPr algn="ctr"/>
            <a:r>
              <a:rPr lang="en-US" altLang="en-US" sz="2000" i="1" dirty="0"/>
              <a:t>Course code: ECO 400</a:t>
            </a:r>
          </a:p>
          <a:p>
            <a:pPr algn="ctr"/>
            <a:endParaRPr lang="en-US" sz="2000" dirty="0">
              <a:cs typeface="Arial" charset="0"/>
            </a:endParaRPr>
          </a:p>
          <a:p>
            <a:pPr algn="ctr"/>
            <a:r>
              <a:rPr lang="en-US" sz="2400" dirty="0">
                <a:cs typeface="Arial" charset="0"/>
              </a:rPr>
              <a:t> </a:t>
            </a:r>
          </a:p>
          <a:p>
            <a:pPr algn="ctr"/>
            <a:endParaRPr lang="en-US" sz="2400" dirty="0">
              <a:cs typeface="Arial" charset="0"/>
            </a:endParaRPr>
          </a:p>
          <a:p>
            <a:pPr algn="ctr"/>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pic>
        <p:nvPicPr>
          <p:cNvPr id="34822" name="Picture 6"/>
          <p:cNvPicPr>
            <a:picLocks noChangeAspect="1" noChangeArrowheads="1"/>
          </p:cNvPicPr>
          <p:nvPr/>
        </p:nvPicPr>
        <p:blipFill>
          <a:blip r:embed="rId2" cstate="print"/>
          <a:srcRect/>
          <a:stretch>
            <a:fillRect/>
          </a:stretch>
        </p:blipFill>
        <p:spPr bwMode="auto">
          <a:xfrm>
            <a:off x="1752600" y="838200"/>
            <a:ext cx="6096000" cy="252253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t>Lecture Outline</a:t>
            </a:r>
          </a:p>
        </p:txBody>
      </p:sp>
      <p:sp>
        <p:nvSpPr>
          <p:cNvPr id="6" name="TextBox 5"/>
          <p:cNvSpPr txBox="1">
            <a:spLocks noChangeArrowheads="1"/>
          </p:cNvSpPr>
          <p:nvPr/>
        </p:nvSpPr>
        <p:spPr bwMode="auto">
          <a:xfrm>
            <a:off x="762000" y="609600"/>
            <a:ext cx="8153400" cy="6019800"/>
          </a:xfrm>
          <a:prstGeom prst="rect">
            <a:avLst/>
          </a:prstGeom>
          <a:noFill/>
          <a:ln w="9525">
            <a:noFill/>
            <a:miter lim="800000"/>
            <a:headEnd/>
            <a:tailEnd/>
          </a:ln>
        </p:spPr>
        <p:txBody>
          <a:bodyPr/>
          <a:lstStyle/>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dirty="0"/>
          </a:p>
          <a:p>
            <a:pPr marL="342900" indent="-342900">
              <a:buFont typeface="Symbol" pitchFamily="18" charset="2"/>
              <a:buAutoNum type="arabicPeriod"/>
            </a:pPr>
            <a:endParaRPr lang="en-US" dirty="0"/>
          </a:p>
          <a:p>
            <a:pPr marL="342900" indent="-342900">
              <a:buFontTx/>
              <a:buAutoNum type="arabicPeriod"/>
            </a:pPr>
            <a:r>
              <a:rPr lang="en-US" dirty="0">
                <a:cs typeface="Arial" charset="0"/>
              </a:rPr>
              <a:t>Monopolistic competition</a:t>
            </a: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r>
              <a:rPr lang="en-US" dirty="0">
                <a:cs typeface="Arial" charset="0"/>
              </a:rPr>
              <a:t>Competition with differentiated products</a:t>
            </a: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r>
              <a:rPr lang="en-US" dirty="0">
                <a:cs typeface="Arial" charset="0"/>
              </a:rPr>
              <a:t>Advertising</a:t>
            </a: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p:txBody>
      </p:sp>
      <p:pic>
        <p:nvPicPr>
          <p:cNvPr id="35846" name="Picture 6" descr="coverart"/>
          <p:cNvPicPr>
            <a:picLocks noChangeAspect="1" noChangeArrowheads="1"/>
          </p:cNvPicPr>
          <p:nvPr/>
        </p:nvPicPr>
        <p:blipFill>
          <a:blip r:embed="rId2" cstate="print"/>
          <a:srcRect b="46210"/>
          <a:stretch>
            <a:fillRect/>
          </a:stretch>
        </p:blipFill>
        <p:spPr bwMode="auto">
          <a:xfrm>
            <a:off x="533400" y="685800"/>
            <a:ext cx="8178800" cy="14478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400" b="1" dirty="0"/>
              <a:t>Monopolistic Competition</a:t>
            </a:r>
          </a:p>
        </p:txBody>
      </p:sp>
      <p:sp>
        <p:nvSpPr>
          <p:cNvPr id="6" name="TextBox 5"/>
          <p:cNvSpPr txBox="1">
            <a:spLocks noChangeArrowheads="1"/>
          </p:cNvSpPr>
          <p:nvPr/>
        </p:nvSpPr>
        <p:spPr bwMode="auto">
          <a:xfrm>
            <a:off x="838200" y="609600"/>
            <a:ext cx="8077200" cy="6019800"/>
          </a:xfrm>
          <a:prstGeom prst="rect">
            <a:avLst/>
          </a:prstGeom>
          <a:noFill/>
          <a:ln w="9525">
            <a:noFill/>
            <a:miter lim="800000"/>
            <a:headEnd/>
            <a:tailEnd/>
          </a:ln>
        </p:spPr>
        <p:txBody>
          <a:bodyPr/>
          <a:lstStyle/>
          <a:p>
            <a:pPr eaLnBrk="0" hangingPunct="0">
              <a:spcBef>
                <a:spcPct val="20000"/>
              </a:spcBef>
              <a:buFontTx/>
              <a:buChar char="•"/>
            </a:pPr>
            <a:r>
              <a:rPr lang="en-US" dirty="0"/>
              <a:t>Imperfect competition refers to those market structures that fall between perfect competition and pure monopoly.</a:t>
            </a:r>
          </a:p>
          <a:p>
            <a:pPr algn="ctr" eaLnBrk="0" hangingPunct="0">
              <a:spcBef>
                <a:spcPct val="20000"/>
              </a:spcBef>
            </a:pPr>
            <a:endParaRPr lang="en-US" b="1" dirty="0"/>
          </a:p>
          <a:p>
            <a:pPr algn="ctr" eaLnBrk="0" hangingPunct="0">
              <a:spcBef>
                <a:spcPct val="20000"/>
              </a:spcBef>
            </a:pPr>
            <a:r>
              <a:rPr lang="en-US" b="1" dirty="0"/>
              <a:t>The Four Types of Market Structure</a:t>
            </a:r>
            <a:endParaRPr lang="en-US" b="1"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pic>
        <p:nvPicPr>
          <p:cNvPr id="13318" name="Picture 6"/>
          <p:cNvPicPr>
            <a:picLocks noChangeAspect="1" noChangeArrowheads="1"/>
          </p:cNvPicPr>
          <p:nvPr/>
        </p:nvPicPr>
        <p:blipFill>
          <a:blip r:embed="rId2" cstate="print"/>
          <a:srcRect/>
          <a:stretch>
            <a:fillRect/>
          </a:stretch>
        </p:blipFill>
        <p:spPr bwMode="auto">
          <a:xfrm>
            <a:off x="914400" y="1981200"/>
            <a:ext cx="7688263" cy="42195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400" b="1" dirty="0"/>
              <a:t>Monopolistic Competition</a:t>
            </a:r>
          </a:p>
        </p:txBody>
      </p:sp>
      <p:sp>
        <p:nvSpPr>
          <p:cNvPr id="6" name="TextBox 5"/>
          <p:cNvSpPr txBox="1">
            <a:spLocks noChangeArrowheads="1"/>
          </p:cNvSpPr>
          <p:nvPr/>
        </p:nvSpPr>
        <p:spPr bwMode="auto">
          <a:xfrm>
            <a:off x="762000" y="609600"/>
            <a:ext cx="8153400" cy="6019800"/>
          </a:xfrm>
          <a:prstGeom prst="rect">
            <a:avLst/>
          </a:prstGeom>
          <a:noFill/>
          <a:ln w="9525">
            <a:noFill/>
            <a:miter lim="800000"/>
            <a:headEnd/>
            <a:tailEnd/>
          </a:ln>
        </p:spPr>
        <p:txBody>
          <a:bodyPr/>
          <a:lstStyle/>
          <a:p>
            <a:endParaRPr lang="en-US" b="1" dirty="0" smtClean="0"/>
          </a:p>
          <a:p>
            <a:r>
              <a:rPr lang="en-US" b="1" dirty="0" smtClean="0"/>
              <a:t>Types </a:t>
            </a:r>
            <a:r>
              <a:rPr lang="en-US" b="1" dirty="0"/>
              <a:t>of Imperfectly Competitive Markets</a:t>
            </a:r>
          </a:p>
          <a:p>
            <a:pPr marL="742950" lvl="1" indent="-285750"/>
            <a:endParaRPr lang="en-US" b="1" dirty="0" smtClean="0"/>
          </a:p>
          <a:p>
            <a:pPr marL="742950" lvl="1" indent="-285750"/>
            <a:r>
              <a:rPr lang="en-US" b="1" dirty="0" smtClean="0"/>
              <a:t>1</a:t>
            </a:r>
            <a:r>
              <a:rPr lang="en-US" b="1" dirty="0"/>
              <a:t>. Monopolistic Competition	</a:t>
            </a:r>
          </a:p>
          <a:p>
            <a:pPr marL="1143000" lvl="2" indent="-228600">
              <a:buFontTx/>
              <a:buChar char="•"/>
            </a:pPr>
            <a:r>
              <a:rPr lang="en-US" dirty="0"/>
              <a:t>Many firms selling products that are similar but not identical.</a:t>
            </a:r>
            <a:endParaRPr lang="en-US" b="1" dirty="0"/>
          </a:p>
          <a:p>
            <a:pPr marL="742950" lvl="1" indent="-285750"/>
            <a:endParaRPr lang="en-US" b="1" dirty="0" smtClean="0"/>
          </a:p>
          <a:p>
            <a:pPr marL="742950" lvl="1" indent="-285750"/>
            <a:r>
              <a:rPr lang="en-US" b="1" dirty="0" smtClean="0"/>
              <a:t>2</a:t>
            </a:r>
            <a:r>
              <a:rPr lang="en-US" b="1" dirty="0"/>
              <a:t>. Oligopoly</a:t>
            </a:r>
          </a:p>
          <a:p>
            <a:pPr marL="1143000" lvl="2" indent="-228600">
              <a:buFontTx/>
              <a:buChar char="•"/>
            </a:pPr>
            <a:r>
              <a:rPr lang="en-US" dirty="0"/>
              <a:t>Only a few sellers, each offering a similar or identical product to the others.</a:t>
            </a:r>
            <a:endParaRPr lang="en-US" dirty="0">
              <a:cs typeface="Arial" charset="0"/>
            </a:endParaRPr>
          </a:p>
          <a:p>
            <a:pPr>
              <a:buFontTx/>
              <a:buChar char="•"/>
            </a:pPr>
            <a:endParaRPr lang="en-US" dirty="0" smtClean="0">
              <a:cs typeface="Arial" charset="0"/>
            </a:endParaRPr>
          </a:p>
          <a:p>
            <a:pPr>
              <a:buFontTx/>
              <a:buChar char="•"/>
            </a:pPr>
            <a:r>
              <a:rPr lang="en-US" dirty="0" smtClean="0">
                <a:cs typeface="Arial" charset="0"/>
              </a:rPr>
              <a:t>Markets </a:t>
            </a:r>
            <a:r>
              <a:rPr lang="en-US" dirty="0">
                <a:cs typeface="Arial" charset="0"/>
              </a:rPr>
              <a:t>that have some features of competition and some features of monopoly.</a:t>
            </a:r>
          </a:p>
          <a:p>
            <a:endParaRPr lang="en-US" dirty="0">
              <a:cs typeface="Arial" charset="0"/>
            </a:endParaRPr>
          </a:p>
          <a:p>
            <a:endParaRPr lang="en-US" b="1" dirty="0" smtClean="0"/>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990600"/>
            <a:ext cx="7924800" cy="4081117"/>
          </a:xfrm>
          <a:prstGeom prst="rect">
            <a:avLst/>
          </a:prstGeom>
        </p:spPr>
        <p:txBody>
          <a:bodyPr wrap="square">
            <a:spAutoFit/>
          </a:bodyPr>
          <a:lstStyle/>
          <a:p>
            <a:r>
              <a:rPr lang="en-US" b="1" dirty="0" smtClean="0"/>
              <a:t>Attributes of Monopolistic Competition</a:t>
            </a:r>
          </a:p>
          <a:p>
            <a:endParaRPr lang="en-US" b="1" dirty="0" smtClean="0"/>
          </a:p>
          <a:p>
            <a:pPr marL="742950" lvl="1" indent="-285750"/>
            <a:r>
              <a:rPr lang="en-US" b="1" dirty="0" smtClean="0"/>
              <a:t>1. Many sellers:</a:t>
            </a:r>
            <a:r>
              <a:rPr lang="en-US" dirty="0" smtClean="0"/>
              <a:t> There are many firms competing for the same group of customers. Product examples include books, CDs, movies etc.</a:t>
            </a:r>
          </a:p>
          <a:p>
            <a:pPr marL="1143000" lvl="2" indent="-228600" eaLnBrk="0" hangingPunct="0">
              <a:spcBef>
                <a:spcPct val="20000"/>
              </a:spcBef>
            </a:pPr>
            <a:endParaRPr lang="en-US" b="1" dirty="0" smtClean="0"/>
          </a:p>
          <a:p>
            <a:pPr marL="742950" lvl="1" indent="-285750"/>
            <a:r>
              <a:rPr lang="en-US" b="1" dirty="0" smtClean="0"/>
              <a:t>2.. Product differentiation:</a:t>
            </a:r>
            <a:r>
              <a:rPr lang="en-US" dirty="0" smtClean="0"/>
              <a:t> Each firm produces a product that is at least </a:t>
            </a:r>
            <a:r>
              <a:rPr lang="en-US" i="1" dirty="0" smtClean="0"/>
              <a:t>slightly different</a:t>
            </a:r>
            <a:r>
              <a:rPr lang="en-US" dirty="0" smtClean="0"/>
              <a:t> from those of other firms. Rather than being a price taker, each firm faces a </a:t>
            </a:r>
            <a:r>
              <a:rPr lang="en-US" i="1" dirty="0" smtClean="0"/>
              <a:t>downward-sloping demand curve</a:t>
            </a:r>
            <a:r>
              <a:rPr lang="en-US" dirty="0" smtClean="0"/>
              <a:t>.</a:t>
            </a:r>
          </a:p>
          <a:p>
            <a:pPr marL="742950" lvl="1" indent="-285750" eaLnBrk="0" hangingPunct="0">
              <a:spcBef>
                <a:spcPct val="20000"/>
              </a:spcBef>
              <a:buFontTx/>
              <a:buChar char="•"/>
            </a:pPr>
            <a:endParaRPr lang="en-US" b="1" dirty="0" smtClean="0"/>
          </a:p>
          <a:p>
            <a:pPr marL="742950" lvl="1" indent="-285750"/>
            <a:r>
              <a:rPr lang="en-US" b="1" dirty="0" smtClean="0"/>
              <a:t>3. Free entry and exit:</a:t>
            </a:r>
            <a:r>
              <a:rPr lang="en-US" dirty="0" smtClean="0"/>
              <a:t> Firms can enter or exit the market without restriction.</a:t>
            </a:r>
          </a:p>
          <a:p>
            <a:pPr marL="742950" lvl="1" indent="-285750"/>
            <a:r>
              <a:rPr lang="en-US" dirty="0" smtClean="0"/>
              <a:t>The number of firms in the market adjusts until economic profits are zero.</a:t>
            </a:r>
          </a:p>
          <a:p>
            <a:pPr>
              <a:buFontTx/>
              <a:buChar char="•"/>
            </a:pPr>
            <a:endParaRPr lang="en-US" dirty="0">
              <a:cs typeface="Arial" charset="0"/>
            </a:endParaRPr>
          </a:p>
        </p:txBody>
      </p:sp>
      <p:sp>
        <p:nvSpPr>
          <p:cNvPr id="3" name="TextBox 2"/>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400" b="1" dirty="0"/>
              <a:t>Monopolistic Competition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
        <p:nvSpPr>
          <p:cNvPr id="6" name="TextBox 5"/>
          <p:cNvSpPr txBox="1">
            <a:spLocks noChangeArrowheads="1"/>
          </p:cNvSpPr>
          <p:nvPr/>
        </p:nvSpPr>
        <p:spPr bwMode="auto">
          <a:xfrm>
            <a:off x="762000" y="609600"/>
            <a:ext cx="8153400" cy="6019800"/>
          </a:xfrm>
          <a:prstGeom prst="rect">
            <a:avLst/>
          </a:prstGeom>
          <a:noFill/>
          <a:ln w="9525">
            <a:noFill/>
            <a:miter lim="800000"/>
            <a:headEnd/>
            <a:tailEnd/>
          </a:ln>
        </p:spPr>
        <p:txBody>
          <a:bodyPr/>
          <a:lstStyle/>
          <a:p>
            <a:endParaRPr lang="en-US" b="1" dirty="0" smtClean="0"/>
          </a:p>
          <a:p>
            <a:r>
              <a:rPr lang="en-US" b="1" dirty="0" smtClean="0"/>
              <a:t>The </a:t>
            </a:r>
            <a:r>
              <a:rPr lang="en-US" b="1" dirty="0"/>
              <a:t>Monopolistically Competitive Firm in the Short Run </a:t>
            </a:r>
          </a:p>
          <a:p>
            <a:pPr marL="742950" lvl="1" indent="-285750">
              <a:buFontTx/>
              <a:buChar char="•"/>
            </a:pPr>
            <a:r>
              <a:rPr lang="en-US" dirty="0"/>
              <a:t>Short-run economic profits encourage new firms to </a:t>
            </a:r>
            <a:r>
              <a:rPr lang="en-US" i="1" dirty="0"/>
              <a:t>enter the market</a:t>
            </a:r>
            <a:r>
              <a:rPr lang="en-US" dirty="0"/>
              <a:t>. This</a:t>
            </a:r>
            <a:r>
              <a:rPr lang="en-US" dirty="0" smtClean="0"/>
              <a:t>:</a:t>
            </a:r>
          </a:p>
          <a:p>
            <a:pPr marL="742950" lvl="1" indent="-285750">
              <a:buFontTx/>
              <a:buChar char="•"/>
            </a:pPr>
            <a:endParaRPr lang="en-US" dirty="0"/>
          </a:p>
          <a:p>
            <a:pPr marL="1143000" lvl="2" indent="-228600">
              <a:buFont typeface="Wingdings" pitchFamily="2" charset="2"/>
              <a:buChar char="ü"/>
            </a:pPr>
            <a:r>
              <a:rPr lang="en-US" dirty="0"/>
              <a:t>Increases the number of products offered</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Reduces demand faced by firms already in the market</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Incumbent firms’ demand curves shift to the left</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Demand for the incumbent firms’ products fall, and their profits decline.</a:t>
            </a:r>
          </a:p>
          <a:p>
            <a:pPr marL="1143000" lvl="2" indent="-228600" eaLnBrk="0" hangingPunct="0">
              <a:spcBef>
                <a:spcPct val="20000"/>
              </a:spcBef>
            </a:pPr>
            <a:endParaRPr lang="en-US" b="1" dirty="0"/>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srcRect/>
          <a:stretch>
            <a:fillRect/>
          </a:stretch>
        </p:blipFill>
        <p:spPr bwMode="auto">
          <a:xfrm>
            <a:off x="1905000" y="1524000"/>
            <a:ext cx="6248400" cy="4495800"/>
          </a:xfrm>
          <a:prstGeom prst="rect">
            <a:avLst/>
          </a:prstGeom>
          <a:noFill/>
        </p:spPr>
      </p:pic>
      <p:sp>
        <p:nvSpPr>
          <p:cNvPr id="3" name="Rectangle 2"/>
          <p:cNvSpPr/>
          <p:nvPr/>
        </p:nvSpPr>
        <p:spPr>
          <a:xfrm>
            <a:off x="685800" y="1066800"/>
            <a:ext cx="7315200" cy="369332"/>
          </a:xfrm>
          <a:prstGeom prst="rect">
            <a:avLst/>
          </a:prstGeom>
        </p:spPr>
        <p:txBody>
          <a:bodyPr wrap="square">
            <a:spAutoFit/>
          </a:bodyPr>
          <a:lstStyle/>
          <a:p>
            <a:pPr marL="1143000" lvl="2" indent="-228600" algn="ctr" eaLnBrk="0" hangingPunct="0">
              <a:spcBef>
                <a:spcPct val="20000"/>
              </a:spcBef>
            </a:pPr>
            <a:r>
              <a:rPr lang="en-US" b="1" dirty="0" smtClean="0"/>
              <a:t>Monopolistic Competition in the Short Run</a:t>
            </a:r>
            <a:endParaRPr lang="en-US" dirty="0">
              <a:cs typeface="Arial" charset="0"/>
            </a:endParaRPr>
          </a:p>
        </p:txBody>
      </p:sp>
      <p:sp>
        <p:nvSpPr>
          <p:cNvPr id="4" name="TextBox 3"/>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
        <p:nvSpPr>
          <p:cNvPr id="6" name="TextBox 5"/>
          <p:cNvSpPr txBox="1">
            <a:spLocks noChangeArrowheads="1"/>
          </p:cNvSpPr>
          <p:nvPr/>
        </p:nvSpPr>
        <p:spPr bwMode="auto">
          <a:xfrm>
            <a:off x="914400" y="609600"/>
            <a:ext cx="8001000" cy="6019800"/>
          </a:xfrm>
          <a:prstGeom prst="rect">
            <a:avLst/>
          </a:prstGeom>
          <a:noFill/>
          <a:ln w="9525">
            <a:noFill/>
            <a:miter lim="800000"/>
            <a:headEnd/>
            <a:tailEnd/>
          </a:ln>
        </p:spPr>
        <p:txBody>
          <a:bodyPr/>
          <a:lstStyle/>
          <a:p>
            <a:endParaRPr lang="en-US" b="1" dirty="0" smtClean="0"/>
          </a:p>
          <a:p>
            <a:r>
              <a:rPr lang="en-US" b="1" dirty="0" smtClean="0"/>
              <a:t>The </a:t>
            </a:r>
            <a:r>
              <a:rPr lang="en-US" b="1" dirty="0"/>
              <a:t>Monopolistically Competitive Firm in the Short Run </a:t>
            </a:r>
            <a:endParaRPr lang="en-US" b="1" dirty="0" smtClean="0"/>
          </a:p>
          <a:p>
            <a:endParaRPr lang="en-US" b="1" dirty="0"/>
          </a:p>
          <a:p>
            <a:pPr marL="742950" lvl="1" indent="-285750">
              <a:buFontTx/>
              <a:buChar char="•"/>
            </a:pPr>
            <a:r>
              <a:rPr lang="en-US" dirty="0"/>
              <a:t>Short-run economic losses encourage firms to </a:t>
            </a:r>
            <a:r>
              <a:rPr lang="en-US" i="1" dirty="0"/>
              <a:t>exit the market</a:t>
            </a:r>
            <a:r>
              <a:rPr lang="en-US" dirty="0"/>
              <a:t>.  This</a:t>
            </a:r>
            <a:r>
              <a:rPr lang="en-US" dirty="0" smtClean="0"/>
              <a:t>:</a:t>
            </a:r>
          </a:p>
          <a:p>
            <a:pPr marL="742950" lvl="1" indent="-285750"/>
            <a:r>
              <a:rPr lang="en-US" dirty="0" smtClean="0"/>
              <a:t> </a:t>
            </a:r>
            <a:endParaRPr lang="en-US" dirty="0"/>
          </a:p>
          <a:p>
            <a:pPr marL="1143000" lvl="2" indent="-228600">
              <a:buFont typeface="Wingdings" pitchFamily="2" charset="2"/>
              <a:buChar char="ü"/>
            </a:pPr>
            <a:r>
              <a:rPr lang="en-US" dirty="0"/>
              <a:t>Decreases the number of products offered</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Increases demand faced by the remaining firms</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Shifts the remaining firms’ demand curves to the right</a:t>
            </a:r>
            <a:r>
              <a:rPr lang="en-US" dirty="0" smtClean="0"/>
              <a:t>.</a:t>
            </a:r>
          </a:p>
          <a:p>
            <a:pPr marL="1143000" lvl="2" indent="-228600">
              <a:buFont typeface="Wingdings" pitchFamily="2" charset="2"/>
              <a:buChar char="ü"/>
            </a:pPr>
            <a:endParaRPr lang="en-US" dirty="0"/>
          </a:p>
          <a:p>
            <a:pPr marL="1143000" lvl="2" indent="-228600">
              <a:buFont typeface="Wingdings" pitchFamily="2" charset="2"/>
              <a:buChar char="ü"/>
            </a:pPr>
            <a:r>
              <a:rPr lang="en-US" dirty="0"/>
              <a:t>Increases the remaining firms’ profits.</a:t>
            </a:r>
          </a:p>
          <a:p>
            <a:pPr>
              <a:buFont typeface="Wingdings" pitchFamily="2" charset="2"/>
              <a:buChar char="ü"/>
            </a:pPr>
            <a:endParaRPr lang="en-US" dirty="0">
              <a:cs typeface="Arial" charset="0"/>
            </a:endParaRPr>
          </a:p>
          <a:p>
            <a:endParaRPr lang="en-US" b="1"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srcRect/>
          <a:stretch>
            <a:fillRect/>
          </a:stretch>
        </p:blipFill>
        <p:spPr bwMode="auto">
          <a:xfrm>
            <a:off x="1600200" y="1600200"/>
            <a:ext cx="6248400" cy="4724400"/>
          </a:xfrm>
          <a:prstGeom prst="rect">
            <a:avLst/>
          </a:prstGeom>
          <a:noFill/>
        </p:spPr>
      </p:pic>
      <p:sp>
        <p:nvSpPr>
          <p:cNvPr id="3" name="Rectangle 2"/>
          <p:cNvSpPr/>
          <p:nvPr/>
        </p:nvSpPr>
        <p:spPr>
          <a:xfrm>
            <a:off x="533400" y="1219200"/>
            <a:ext cx="8305800" cy="369332"/>
          </a:xfrm>
          <a:prstGeom prst="rect">
            <a:avLst/>
          </a:prstGeom>
        </p:spPr>
        <p:txBody>
          <a:bodyPr wrap="square">
            <a:spAutoFit/>
          </a:bodyPr>
          <a:lstStyle/>
          <a:p>
            <a:pPr algn="ctr">
              <a:buFont typeface="Wingdings" pitchFamily="2" charset="2"/>
              <a:buNone/>
            </a:pPr>
            <a:r>
              <a:rPr lang="en-US" b="1" dirty="0" smtClean="0"/>
              <a:t>Monopolistic Competitors in the Short Run</a:t>
            </a:r>
            <a:endParaRPr lang="en-US" b="1" dirty="0">
              <a:cs typeface="Arial" charset="0"/>
            </a:endParaRPr>
          </a:p>
        </p:txBody>
      </p:sp>
      <p:sp>
        <p:nvSpPr>
          <p:cNvPr id="4" name="TextBox 3"/>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000" b="1" dirty="0"/>
              <a:t>Competition With Differentiated Products</a:t>
            </a:r>
          </a:p>
        </p:txBody>
      </p:sp>
      <p:sp>
        <p:nvSpPr>
          <p:cNvPr id="6" name="TextBox 5"/>
          <p:cNvSpPr txBox="1">
            <a:spLocks noChangeArrowheads="1"/>
          </p:cNvSpPr>
          <p:nvPr/>
        </p:nvSpPr>
        <p:spPr bwMode="auto">
          <a:xfrm>
            <a:off x="838200" y="609600"/>
            <a:ext cx="8153400" cy="6019800"/>
          </a:xfrm>
          <a:prstGeom prst="rect">
            <a:avLst/>
          </a:prstGeom>
          <a:noFill/>
          <a:ln w="9525">
            <a:noFill/>
            <a:miter lim="800000"/>
            <a:headEnd/>
            <a:tailEnd/>
          </a:ln>
        </p:spPr>
        <p:txBody>
          <a:bodyPr/>
          <a:lstStyle/>
          <a:p>
            <a:pPr eaLnBrk="0" hangingPunct="0"/>
            <a:r>
              <a:rPr lang="en-US" b="1" dirty="0"/>
              <a:t>The Long-Run Equilibrium</a:t>
            </a:r>
            <a:endParaRPr lang="en-US" b="1" dirty="0">
              <a:cs typeface="Arial" charset="0"/>
            </a:endParaRPr>
          </a:p>
          <a:p>
            <a:pPr eaLnBrk="0" hangingPunct="0">
              <a:spcBef>
                <a:spcPct val="20000"/>
              </a:spcBef>
              <a:buFontTx/>
              <a:buChar char="•"/>
            </a:pPr>
            <a:r>
              <a:rPr lang="en-US" dirty="0"/>
              <a:t>Firms will enter and exit until the firms are making exactly zero economic profits.</a:t>
            </a:r>
          </a:p>
          <a:p>
            <a:pPr algn="ctr"/>
            <a:endParaRPr lang="en-US" b="1" dirty="0"/>
          </a:p>
          <a:p>
            <a:pPr algn="ctr"/>
            <a:r>
              <a:rPr lang="en-US" b="1" dirty="0"/>
              <a:t>Monopolistic Competitor in the Long Run</a:t>
            </a:r>
            <a:endParaRPr lang="en-US" b="1" dirty="0">
              <a:cs typeface="Arial" charset="0"/>
            </a:endParaRPr>
          </a:p>
          <a:p>
            <a:r>
              <a:rPr lang="en-US" dirty="0">
                <a:cs typeface="Arial" charset="0"/>
              </a:rPr>
              <a:t> </a:t>
            </a: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b="1" dirty="0">
              <a:cs typeface="Arial" charset="0"/>
            </a:endParaRPr>
          </a:p>
          <a:p>
            <a:pPr>
              <a:buFontTx/>
              <a:buChar char="•"/>
            </a:pPr>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pic>
        <p:nvPicPr>
          <p:cNvPr id="18438" name="Picture 6"/>
          <p:cNvPicPr>
            <a:picLocks noChangeAspect="1" noChangeArrowheads="1"/>
          </p:cNvPicPr>
          <p:nvPr/>
        </p:nvPicPr>
        <p:blipFill>
          <a:blip r:embed="rId2" cstate="print"/>
          <a:srcRect/>
          <a:stretch>
            <a:fillRect/>
          </a:stretch>
        </p:blipFill>
        <p:spPr bwMode="auto">
          <a:xfrm>
            <a:off x="2438400" y="2286000"/>
            <a:ext cx="4876800" cy="4191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90600"/>
            <a:ext cx="7924800" cy="4247317"/>
          </a:xfrm>
          <a:prstGeom prst="rect">
            <a:avLst/>
          </a:prstGeom>
        </p:spPr>
        <p:txBody>
          <a:bodyPr wrap="square">
            <a:spAutoFit/>
          </a:bodyPr>
          <a:lstStyle/>
          <a:p>
            <a:r>
              <a:rPr lang="en-US" b="1" dirty="0" smtClean="0"/>
              <a:t>Two Characteristics</a:t>
            </a:r>
            <a:r>
              <a:rPr lang="en-US" dirty="0" smtClean="0"/>
              <a:t> </a:t>
            </a:r>
          </a:p>
          <a:p>
            <a:endParaRPr lang="en-US" dirty="0" smtClean="0"/>
          </a:p>
          <a:p>
            <a:pPr marL="742950" lvl="1" indent="-285750">
              <a:buFontTx/>
              <a:buChar char="•"/>
            </a:pPr>
            <a:r>
              <a:rPr lang="en-US" dirty="0" smtClean="0"/>
              <a:t>As in a monopoly, price exceeds marginal cost.</a:t>
            </a:r>
          </a:p>
          <a:p>
            <a:pPr marL="1143000" lvl="2" indent="-228600">
              <a:buFontTx/>
              <a:buChar char="•"/>
            </a:pPr>
            <a:r>
              <a:rPr lang="en-US" dirty="0" smtClean="0"/>
              <a:t>Profit maximization requires marginal revenue to equal marginal cost.</a:t>
            </a:r>
          </a:p>
          <a:p>
            <a:pPr marL="1143000" lvl="2" indent="-228600">
              <a:buFontTx/>
              <a:buChar char="•"/>
            </a:pPr>
            <a:r>
              <a:rPr lang="en-US" dirty="0" smtClean="0"/>
              <a:t>The downward-sloping demand curve makes marginal revenue less than price.</a:t>
            </a:r>
          </a:p>
          <a:p>
            <a:pPr marL="742950" lvl="1" indent="-285750">
              <a:buFontTx/>
              <a:buChar char="•"/>
            </a:pPr>
            <a:endParaRPr lang="en-US" dirty="0" smtClean="0"/>
          </a:p>
          <a:p>
            <a:pPr marL="742950" lvl="1" indent="-285750">
              <a:buFontTx/>
              <a:buChar char="•"/>
            </a:pPr>
            <a:endParaRPr lang="en-US" dirty="0"/>
          </a:p>
          <a:p>
            <a:pPr marL="742950" lvl="1" indent="-285750">
              <a:buFontTx/>
              <a:buChar char="•"/>
            </a:pPr>
            <a:endParaRPr lang="en-US" dirty="0" smtClean="0"/>
          </a:p>
          <a:p>
            <a:pPr marL="742950" lvl="1" indent="-285750">
              <a:buFontTx/>
              <a:buChar char="•"/>
            </a:pPr>
            <a:r>
              <a:rPr lang="en-US" dirty="0" smtClean="0"/>
              <a:t>As in a competitive market, price equals average total cost.</a:t>
            </a:r>
          </a:p>
          <a:p>
            <a:pPr marL="1143000" lvl="2" indent="-228600">
              <a:buFontTx/>
              <a:buChar char="•"/>
            </a:pPr>
            <a:r>
              <a:rPr lang="en-US" dirty="0" smtClean="0"/>
              <a:t>Free entry and exit drive economic profit to zero.</a:t>
            </a:r>
          </a:p>
          <a:p>
            <a:pPr>
              <a:buFontTx/>
              <a:buChar char="•"/>
            </a:pPr>
            <a:endParaRPr lang="en-US" dirty="0" smtClean="0">
              <a:cs typeface="Arial" charset="0"/>
            </a:endParaRPr>
          </a:p>
          <a:p>
            <a:pPr>
              <a:buFontTx/>
              <a:buChar char="•"/>
            </a:pPr>
            <a:endParaRPr lang="en-US" dirty="0" smtClean="0">
              <a:cs typeface="Arial" charset="0"/>
            </a:endParaRPr>
          </a:p>
          <a:p>
            <a:pPr>
              <a:buFontTx/>
              <a:buChar char="•"/>
            </a:pPr>
            <a:endParaRPr lang="en-US" dirty="0">
              <a:cs typeface="Arial" charset="0"/>
            </a:endParaRPr>
          </a:p>
        </p:txBody>
      </p:sp>
      <p:sp>
        <p:nvSpPr>
          <p:cNvPr id="3" name="TextBox 2"/>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sz="2400" b="1" dirty="0"/>
              <a:t>Competition With Differentiated Products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
        <p:nvSpPr>
          <p:cNvPr id="6" name="TextBox 5"/>
          <p:cNvSpPr txBox="1">
            <a:spLocks noChangeArrowheads="1"/>
          </p:cNvSpPr>
          <p:nvPr/>
        </p:nvSpPr>
        <p:spPr bwMode="auto">
          <a:xfrm>
            <a:off x="762000" y="609600"/>
            <a:ext cx="8153400" cy="6019800"/>
          </a:xfrm>
          <a:prstGeom prst="rect">
            <a:avLst/>
          </a:prstGeom>
          <a:noFill/>
          <a:ln w="9525">
            <a:noFill/>
            <a:miter lim="800000"/>
            <a:headEnd/>
            <a:tailEnd/>
          </a:ln>
        </p:spPr>
        <p:txBody>
          <a:bodyPr/>
          <a:lstStyle/>
          <a:p>
            <a:pPr eaLnBrk="0" hangingPunct="0"/>
            <a:endParaRPr lang="en-US" b="1" dirty="0" smtClean="0"/>
          </a:p>
          <a:p>
            <a:pPr eaLnBrk="0" hangingPunct="0"/>
            <a:r>
              <a:rPr lang="en-US" b="1" dirty="0" smtClean="0"/>
              <a:t>Monopolistic </a:t>
            </a:r>
            <a:r>
              <a:rPr lang="en-US" b="1" dirty="0"/>
              <a:t>versus Perfect Competition</a:t>
            </a:r>
            <a:endParaRPr lang="en-US" b="1" dirty="0">
              <a:cs typeface="Arial" charset="0"/>
            </a:endParaRPr>
          </a:p>
          <a:p>
            <a:pPr eaLnBrk="0" hangingPunct="0">
              <a:spcBef>
                <a:spcPct val="20000"/>
              </a:spcBef>
              <a:buFontTx/>
              <a:buChar char="•"/>
            </a:pPr>
            <a:r>
              <a:rPr lang="en-US" dirty="0"/>
              <a:t>There are two noteworthy differences between monopolistic and perfect competition—excess capacity and markup.</a:t>
            </a:r>
          </a:p>
          <a:p>
            <a:pPr eaLnBrk="0" hangingPunct="0">
              <a:spcBef>
                <a:spcPct val="20000"/>
              </a:spcBef>
            </a:pPr>
            <a:endParaRPr lang="en-US" dirty="0"/>
          </a:p>
          <a:p>
            <a:pPr>
              <a:buFontTx/>
              <a:buChar char="•"/>
            </a:pPr>
            <a:r>
              <a:rPr lang="en-US" b="1" dirty="0"/>
              <a:t>Excess Capacity</a:t>
            </a:r>
          </a:p>
          <a:p>
            <a:pPr marL="742950" lvl="1" indent="-285750">
              <a:buFont typeface="Wingdings" pitchFamily="2" charset="2"/>
              <a:buChar char="ü"/>
            </a:pPr>
            <a:r>
              <a:rPr lang="en-US" dirty="0"/>
              <a:t>There is no excess capacity in perfect competition in the long run</a:t>
            </a:r>
            <a:r>
              <a:rPr lang="en-US" dirty="0" smtClean="0"/>
              <a:t>.</a:t>
            </a:r>
          </a:p>
          <a:p>
            <a:pPr marL="742950" lvl="1" indent="-285750">
              <a:buFont typeface="Wingdings" pitchFamily="2" charset="2"/>
              <a:buChar char="ü"/>
            </a:pPr>
            <a:endParaRPr lang="en-US" dirty="0" smtClean="0"/>
          </a:p>
          <a:p>
            <a:pPr marL="742950" lvl="1" indent="-285750">
              <a:buFont typeface="Wingdings" pitchFamily="2" charset="2"/>
              <a:buChar char="ü"/>
            </a:pPr>
            <a:r>
              <a:rPr lang="en-US" dirty="0" smtClean="0"/>
              <a:t>Free </a:t>
            </a:r>
            <a:r>
              <a:rPr lang="en-US" dirty="0"/>
              <a:t>entry results in competitive firms producing at the point where average total cost is minimized, which is the efficient scale of the firm</a:t>
            </a:r>
            <a:r>
              <a:rPr lang="en-US" dirty="0" smtClean="0"/>
              <a:t>.</a:t>
            </a:r>
          </a:p>
          <a:p>
            <a:pPr marL="742950" lvl="1" indent="-285750">
              <a:buFont typeface="Wingdings" pitchFamily="2" charset="2"/>
              <a:buChar char="ü"/>
            </a:pPr>
            <a:endParaRPr lang="en-US" dirty="0"/>
          </a:p>
          <a:p>
            <a:pPr marL="742950" lvl="1" indent="-285750">
              <a:buFont typeface="Wingdings" pitchFamily="2" charset="2"/>
              <a:buChar char="ü"/>
            </a:pPr>
            <a:r>
              <a:rPr lang="en-US" dirty="0"/>
              <a:t>There is excess capacity in monopolistic competition in the long run</a:t>
            </a:r>
            <a:r>
              <a:rPr lang="en-US" dirty="0" smtClean="0"/>
              <a:t>.</a:t>
            </a:r>
          </a:p>
          <a:p>
            <a:pPr marL="742950" lvl="1" indent="-285750">
              <a:buFont typeface="Wingdings" pitchFamily="2" charset="2"/>
              <a:buChar char="ü"/>
            </a:pPr>
            <a:endParaRPr lang="en-US" dirty="0"/>
          </a:p>
          <a:p>
            <a:pPr marL="742950" lvl="1" indent="-285750">
              <a:buFont typeface="Wingdings" pitchFamily="2" charset="2"/>
              <a:buChar char="ü"/>
            </a:pPr>
            <a:r>
              <a:rPr lang="en-US" dirty="0"/>
              <a:t>In monopolistic competition, output is less than the efficient scale of perfect competition.</a:t>
            </a:r>
          </a:p>
          <a:p>
            <a:pPr>
              <a:buFont typeface="Wingdings" pitchFamily="2" charset="2"/>
              <a:buChar char="ü"/>
            </a:pPr>
            <a:endParaRPr lang="en-US" b="1" dirty="0">
              <a:cs typeface="Arial" charset="0"/>
            </a:endParaRPr>
          </a:p>
          <a:p>
            <a:pPr>
              <a:buFont typeface="Wingdings" pitchFamily="2" charset="2"/>
              <a:buChar char="ü"/>
            </a:pPr>
            <a:endParaRPr lang="en-US" dirty="0">
              <a:cs typeface="Arial" charset="0"/>
            </a:endParaRPr>
          </a:p>
          <a:p>
            <a:pPr>
              <a:buFontTx/>
              <a:buChar char="•"/>
            </a:pPr>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clrChange>
              <a:clrFrom>
                <a:srgbClr val="D4CEC2"/>
              </a:clrFrom>
              <a:clrTo>
                <a:srgbClr val="D4CEC2">
                  <a:alpha val="0"/>
                </a:srgbClr>
              </a:clrTo>
            </a:clrChange>
          </a:blip>
          <a:srcRect/>
          <a:stretch>
            <a:fillRect/>
          </a:stretch>
        </p:blipFill>
        <p:spPr bwMode="auto">
          <a:xfrm>
            <a:off x="762000" y="1371600"/>
            <a:ext cx="8077200" cy="5486400"/>
          </a:xfrm>
          <a:prstGeom prst="rect">
            <a:avLst/>
          </a:prstGeom>
          <a:noFill/>
        </p:spPr>
      </p:pic>
      <p:sp>
        <p:nvSpPr>
          <p:cNvPr id="3" name="Rectangle 2"/>
          <p:cNvSpPr/>
          <p:nvPr/>
        </p:nvSpPr>
        <p:spPr>
          <a:xfrm>
            <a:off x="914400" y="685800"/>
            <a:ext cx="7315200" cy="646331"/>
          </a:xfrm>
          <a:prstGeom prst="rect">
            <a:avLst/>
          </a:prstGeom>
        </p:spPr>
        <p:txBody>
          <a:bodyPr wrap="square">
            <a:spAutoFit/>
          </a:bodyPr>
          <a:lstStyle/>
          <a:p>
            <a:pPr>
              <a:buFont typeface="Wingdings" pitchFamily="2" charset="2"/>
              <a:buChar char="ü"/>
            </a:pPr>
            <a:endParaRPr lang="en-US" b="1" dirty="0" smtClean="0">
              <a:cs typeface="Arial" charset="0"/>
            </a:endParaRPr>
          </a:p>
          <a:p>
            <a:pPr algn="ctr">
              <a:buFont typeface="Wingdings" pitchFamily="2" charset="2"/>
              <a:buNone/>
            </a:pPr>
            <a:r>
              <a:rPr lang="en-US" b="1" dirty="0" smtClean="0"/>
              <a:t>Monopolistic versus Perfect Competition</a:t>
            </a:r>
            <a:endParaRPr lang="en-US" b="1" dirty="0">
              <a:cs typeface="Arial" charset="0"/>
            </a:endParaRPr>
          </a:p>
        </p:txBody>
      </p:sp>
      <p:sp>
        <p:nvSpPr>
          <p:cNvPr id="4" name="TextBox 3"/>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t>Competition With Differentiated Products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t>Competition With Differentiated Products</a:t>
            </a:r>
          </a:p>
        </p:txBody>
      </p:sp>
      <p:sp>
        <p:nvSpPr>
          <p:cNvPr id="6" name="TextBox 5"/>
          <p:cNvSpPr txBox="1">
            <a:spLocks noChangeArrowheads="1"/>
          </p:cNvSpPr>
          <p:nvPr/>
        </p:nvSpPr>
        <p:spPr bwMode="auto">
          <a:xfrm>
            <a:off x="685800" y="609600"/>
            <a:ext cx="8229600" cy="6019800"/>
          </a:xfrm>
          <a:prstGeom prst="rect">
            <a:avLst/>
          </a:prstGeom>
          <a:noFill/>
          <a:ln w="9525">
            <a:noFill/>
            <a:miter lim="800000"/>
            <a:headEnd/>
            <a:tailEnd/>
          </a:ln>
        </p:spPr>
        <p:txBody>
          <a:bodyPr/>
          <a:lstStyle/>
          <a:p>
            <a:pPr>
              <a:buFontTx/>
              <a:buChar char="•"/>
            </a:pPr>
            <a:endParaRPr lang="en-US" b="1" dirty="0" smtClean="0"/>
          </a:p>
          <a:p>
            <a:pPr>
              <a:buFontTx/>
              <a:buChar char="•"/>
            </a:pPr>
            <a:r>
              <a:rPr lang="en-US" b="1" dirty="0" smtClean="0"/>
              <a:t>Markup </a:t>
            </a:r>
            <a:r>
              <a:rPr lang="en-US" b="1" dirty="0"/>
              <a:t>Over Marginal </a:t>
            </a:r>
            <a:r>
              <a:rPr lang="en-US" b="1" dirty="0" smtClean="0"/>
              <a:t>Cost</a:t>
            </a:r>
          </a:p>
          <a:p>
            <a:pPr>
              <a:buFontTx/>
              <a:buChar char="•"/>
            </a:pPr>
            <a:endParaRPr lang="en-US" b="1" dirty="0"/>
          </a:p>
          <a:p>
            <a:pPr marL="742950" lvl="1" indent="-285750">
              <a:buFont typeface="Wingdings" pitchFamily="2" charset="2"/>
              <a:buChar char="ü"/>
            </a:pPr>
            <a:r>
              <a:rPr lang="en-US" dirty="0"/>
              <a:t>For a competitive firm, price equals marginal cost</a:t>
            </a:r>
            <a:r>
              <a:rPr lang="en-US" dirty="0" smtClean="0"/>
              <a:t>.</a:t>
            </a:r>
          </a:p>
          <a:p>
            <a:pPr marL="742950" lvl="1" indent="-285750">
              <a:buFont typeface="Wingdings" pitchFamily="2" charset="2"/>
              <a:buChar char="ü"/>
            </a:pPr>
            <a:endParaRPr lang="en-US" dirty="0" smtClean="0"/>
          </a:p>
          <a:p>
            <a:pPr marL="742950" lvl="1" indent="-285750">
              <a:buFont typeface="Wingdings" pitchFamily="2" charset="2"/>
              <a:buChar char="ü"/>
            </a:pPr>
            <a:endParaRPr lang="en-US" dirty="0"/>
          </a:p>
          <a:p>
            <a:pPr marL="742950" lvl="1" indent="-285750">
              <a:buFont typeface="Wingdings" pitchFamily="2" charset="2"/>
              <a:buChar char="ü"/>
            </a:pPr>
            <a:r>
              <a:rPr lang="en-US" dirty="0"/>
              <a:t>For a monopolistically competitive firm, price exceeds marginal cost</a:t>
            </a:r>
            <a:r>
              <a:rPr lang="en-US" dirty="0" smtClean="0"/>
              <a:t>.</a:t>
            </a:r>
          </a:p>
          <a:p>
            <a:pPr marL="742950" lvl="1" indent="-285750">
              <a:buFont typeface="Wingdings" pitchFamily="2" charset="2"/>
              <a:buChar char="ü"/>
            </a:pPr>
            <a:endParaRPr lang="en-US" dirty="0" smtClean="0"/>
          </a:p>
          <a:p>
            <a:pPr marL="742950" lvl="1" indent="-285750">
              <a:buFont typeface="Wingdings" pitchFamily="2" charset="2"/>
              <a:buChar char="ü"/>
            </a:pPr>
            <a:endParaRPr lang="en-US" dirty="0"/>
          </a:p>
          <a:p>
            <a:pPr marL="742950" lvl="1" indent="-285750">
              <a:buFont typeface="Wingdings" pitchFamily="2" charset="2"/>
              <a:buChar char="ü"/>
            </a:pPr>
            <a:r>
              <a:rPr lang="en-US" dirty="0"/>
              <a:t>Because price exceeds marginal cost, an extra unit sold at the posted price means more profit for the monopolistically competitive firm.</a:t>
            </a:r>
          </a:p>
          <a:p>
            <a:pPr marL="742950" lvl="1" indent="-285750" algn="ctr" eaLnBrk="0" hangingPunct="0">
              <a:spcBef>
                <a:spcPct val="20000"/>
              </a:spcBef>
              <a:buFont typeface="Wingdings" pitchFamily="2" charset="2"/>
              <a:buNone/>
            </a:pPr>
            <a:endParaRPr lang="en-US" b="1" dirty="0"/>
          </a:p>
          <a:p>
            <a:pPr marL="742950" lvl="1" indent="-285750" algn="ctr" eaLnBrk="0" hangingPunct="0">
              <a:spcBef>
                <a:spcPct val="20000"/>
              </a:spcBef>
              <a:buFont typeface="Wingdings" pitchFamily="2" charset="2"/>
              <a:buNone/>
            </a:pPr>
            <a:endParaRPr lang="en-US" dirty="0">
              <a:cs typeface="Arial" charset="0"/>
            </a:endParaRPr>
          </a:p>
          <a:p>
            <a:pPr>
              <a:buFont typeface="Wingdings" pitchFamily="2" charset="2"/>
              <a:buChar char="ü"/>
            </a:pPr>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clrChange>
              <a:clrFrom>
                <a:srgbClr val="D4CEC2"/>
              </a:clrFrom>
              <a:clrTo>
                <a:srgbClr val="D4CEC2">
                  <a:alpha val="0"/>
                </a:srgbClr>
              </a:clrTo>
            </a:clrChange>
          </a:blip>
          <a:srcRect/>
          <a:stretch>
            <a:fillRect/>
          </a:stretch>
        </p:blipFill>
        <p:spPr bwMode="auto">
          <a:xfrm>
            <a:off x="0" y="1066800"/>
            <a:ext cx="8915400" cy="5410200"/>
          </a:xfrm>
          <a:prstGeom prst="rect">
            <a:avLst/>
          </a:prstGeom>
          <a:noFill/>
        </p:spPr>
      </p:pic>
      <p:sp>
        <p:nvSpPr>
          <p:cNvPr id="3" name="Rectangle 2"/>
          <p:cNvSpPr/>
          <p:nvPr/>
        </p:nvSpPr>
        <p:spPr>
          <a:xfrm>
            <a:off x="1219200" y="914400"/>
            <a:ext cx="6781800" cy="369332"/>
          </a:xfrm>
          <a:prstGeom prst="rect">
            <a:avLst/>
          </a:prstGeom>
        </p:spPr>
        <p:txBody>
          <a:bodyPr wrap="square">
            <a:spAutoFit/>
          </a:bodyPr>
          <a:lstStyle/>
          <a:p>
            <a:pPr algn="ctr"/>
            <a:r>
              <a:rPr lang="en-US" b="1" dirty="0" smtClean="0"/>
              <a:t>Monopolistic versus Perfect Competition</a:t>
            </a:r>
            <a:endParaRPr lang="en-US" dirty="0"/>
          </a:p>
        </p:txBody>
      </p:sp>
      <p:sp>
        <p:nvSpPr>
          <p:cNvPr id="4" name="TextBox 3"/>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t>Competition With Differentiated Products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t>Competition With Differentiated Products</a:t>
            </a:r>
          </a:p>
          <a:p>
            <a:pPr algn="ctr"/>
            <a:endParaRPr lang="en-US" sz="2400" dirty="0">
              <a:cs typeface="Arial" charset="0"/>
            </a:endParaRPr>
          </a:p>
        </p:txBody>
      </p:sp>
      <p:sp>
        <p:nvSpPr>
          <p:cNvPr id="6" name="TextBox 5"/>
          <p:cNvSpPr txBox="1">
            <a:spLocks noChangeArrowheads="1"/>
          </p:cNvSpPr>
          <p:nvPr/>
        </p:nvSpPr>
        <p:spPr bwMode="auto">
          <a:xfrm>
            <a:off x="990600" y="609600"/>
            <a:ext cx="7924800" cy="6019800"/>
          </a:xfrm>
          <a:prstGeom prst="rect">
            <a:avLst/>
          </a:prstGeom>
          <a:noFill/>
          <a:ln w="9525">
            <a:noFill/>
            <a:miter lim="800000"/>
            <a:headEnd/>
            <a:tailEnd/>
          </a:ln>
        </p:spPr>
        <p:txBody>
          <a:bodyPr/>
          <a:lstStyle/>
          <a:p>
            <a:pPr eaLnBrk="0" hangingPunct="0"/>
            <a:endParaRPr lang="en-US" b="1" dirty="0" smtClean="0"/>
          </a:p>
          <a:p>
            <a:pPr eaLnBrk="0" hangingPunct="0"/>
            <a:r>
              <a:rPr lang="en-US" b="1" dirty="0" smtClean="0"/>
              <a:t>Monopolistic </a:t>
            </a:r>
            <a:r>
              <a:rPr lang="en-US" b="1" dirty="0"/>
              <a:t>Competition and the Welfare of </a:t>
            </a:r>
            <a:r>
              <a:rPr lang="en-US" b="1" dirty="0" smtClean="0"/>
              <a:t>Society</a:t>
            </a:r>
          </a:p>
          <a:p>
            <a:pPr eaLnBrk="0" hangingPunct="0"/>
            <a:endParaRPr lang="en-US" b="1" dirty="0">
              <a:cs typeface="Arial" charset="0"/>
            </a:endParaRPr>
          </a:p>
          <a:p>
            <a:pPr>
              <a:buFontTx/>
              <a:buChar char="•"/>
            </a:pPr>
            <a:r>
              <a:rPr lang="en-US" dirty="0"/>
              <a:t>Monopolistic competition does not have all the desirable properties of perfect competition</a:t>
            </a:r>
            <a:r>
              <a:rPr lang="en-US" dirty="0" smtClean="0"/>
              <a:t>.</a:t>
            </a:r>
          </a:p>
          <a:p>
            <a:pPr>
              <a:buFontTx/>
              <a:buChar char="•"/>
            </a:pPr>
            <a:endParaRPr lang="en-US" b="1" dirty="0">
              <a:cs typeface="Arial" charset="0"/>
            </a:endParaRPr>
          </a:p>
          <a:p>
            <a:pPr>
              <a:buFontTx/>
              <a:buChar char="•"/>
            </a:pPr>
            <a:endParaRPr lang="en-US" dirty="0">
              <a:cs typeface="Arial" charset="0"/>
            </a:endParaRPr>
          </a:p>
          <a:p>
            <a:pPr>
              <a:buFontTx/>
              <a:buChar char="•"/>
            </a:pPr>
            <a:r>
              <a:rPr lang="en-US" dirty="0"/>
              <a:t>There is the normal deadweight loss of monopoly pricing in monopolistic competition caused by the markup of price over marginal cost</a:t>
            </a:r>
            <a:r>
              <a:rPr lang="en-US" dirty="0" smtClean="0"/>
              <a:t>.</a:t>
            </a:r>
          </a:p>
          <a:p>
            <a:pPr>
              <a:buFontTx/>
              <a:buChar char="•"/>
            </a:pPr>
            <a:endParaRPr lang="en-US" dirty="0"/>
          </a:p>
          <a:p>
            <a:pPr>
              <a:buFontTx/>
              <a:buChar char="•"/>
            </a:pPr>
            <a:endParaRPr lang="en-US" dirty="0"/>
          </a:p>
          <a:p>
            <a:pPr>
              <a:buFontTx/>
              <a:buChar char="•"/>
            </a:pPr>
            <a:r>
              <a:rPr lang="en-US" dirty="0"/>
              <a:t>However, the administrative burden of regulating the pricing of all firms that produce differentiated products would be overwhelming.  </a:t>
            </a:r>
            <a:endParaRPr lang="en-US" dirty="0" smtClean="0"/>
          </a:p>
          <a:p>
            <a:pPr>
              <a:buFontTx/>
              <a:buChar char="•"/>
            </a:pPr>
            <a:endParaRPr lang="en-US" dirty="0">
              <a:cs typeface="Arial" charset="0"/>
            </a:endParaRPr>
          </a:p>
          <a:p>
            <a:pPr>
              <a:buFontTx/>
              <a:buChar char="•"/>
            </a:pPr>
            <a:endParaRPr lang="en-US" dirty="0">
              <a:cs typeface="Arial" charset="0"/>
            </a:endParaRPr>
          </a:p>
          <a:p>
            <a:pPr>
              <a:buFontTx/>
              <a:buChar char="•"/>
            </a:pPr>
            <a:r>
              <a:rPr lang="en-US" dirty="0">
                <a:cs typeface="Arial" charset="0"/>
              </a:rPr>
              <a:t>Another way in which monopolistic competition may be socially inefficient is that the number of firms in the market may not be the “ideal” one.  There may be too much or too little entry.</a:t>
            </a:r>
          </a:p>
          <a:p>
            <a:pPr>
              <a:buFontTx/>
              <a:buChar char="•"/>
            </a:pPr>
            <a:endParaRPr lang="en-US" dirty="0">
              <a:cs typeface="Arial" charset="0"/>
            </a:endParaRPr>
          </a:p>
          <a:p>
            <a:pPr>
              <a:buFontTx/>
              <a:buChar char="•"/>
            </a:pPr>
            <a:endParaRPr lang="en-US" dirty="0">
              <a:cs typeface="Arial" charset="0"/>
            </a:endParaRPr>
          </a:p>
          <a:p>
            <a:pPr>
              <a:buFontTx/>
              <a:buChar char="•"/>
            </a:pPr>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90600"/>
            <a:ext cx="8153400" cy="3693319"/>
          </a:xfrm>
          <a:prstGeom prst="rect">
            <a:avLst/>
          </a:prstGeom>
        </p:spPr>
        <p:txBody>
          <a:bodyPr wrap="square">
            <a:spAutoFit/>
          </a:bodyPr>
          <a:lstStyle/>
          <a:p>
            <a:pPr>
              <a:buFontTx/>
              <a:buChar char="•"/>
            </a:pPr>
            <a:r>
              <a:rPr lang="en-US" dirty="0" smtClean="0">
                <a:cs typeface="Arial" charset="0"/>
              </a:rPr>
              <a:t>Externalities of entry include:</a:t>
            </a:r>
          </a:p>
          <a:p>
            <a:pPr>
              <a:buFontTx/>
              <a:buChar char="•"/>
            </a:pPr>
            <a:endParaRPr lang="en-US" dirty="0" smtClean="0">
              <a:cs typeface="Arial" charset="0"/>
            </a:endParaRPr>
          </a:p>
          <a:p>
            <a:pPr>
              <a:buFontTx/>
              <a:buChar char="•"/>
            </a:pPr>
            <a:endParaRPr lang="en-US" i="1" dirty="0">
              <a:cs typeface="Arial" charset="0"/>
            </a:endParaRPr>
          </a:p>
          <a:p>
            <a:r>
              <a:rPr lang="en-US" i="1" dirty="0" smtClean="0">
                <a:cs typeface="Arial" charset="0"/>
              </a:rPr>
              <a:t>product-variety externalities:</a:t>
            </a:r>
            <a:r>
              <a:rPr lang="en-US" dirty="0" smtClean="0">
                <a:cs typeface="Arial" charset="0"/>
              </a:rPr>
              <a:t> Because consumers get some consumer surplus from the introduction of a new product, entry of a new firm conveys a positive externality on consumers.</a:t>
            </a:r>
          </a:p>
          <a:p>
            <a:pPr>
              <a:buFontTx/>
              <a:buChar char="•"/>
            </a:pPr>
            <a:endParaRPr lang="en-US" dirty="0" smtClean="0">
              <a:cs typeface="Arial" charset="0"/>
            </a:endParaRPr>
          </a:p>
          <a:p>
            <a:pPr>
              <a:buFontTx/>
              <a:buChar char="•"/>
            </a:pPr>
            <a:endParaRPr lang="en-US" i="1" dirty="0" smtClean="0">
              <a:cs typeface="Arial" charset="0"/>
            </a:endParaRPr>
          </a:p>
          <a:p>
            <a:pPr>
              <a:buFontTx/>
              <a:buChar char="•"/>
            </a:pPr>
            <a:endParaRPr lang="en-US" i="1" dirty="0">
              <a:cs typeface="Arial" charset="0"/>
            </a:endParaRPr>
          </a:p>
          <a:p>
            <a:r>
              <a:rPr lang="en-US" i="1" dirty="0" smtClean="0">
                <a:cs typeface="Arial" charset="0"/>
              </a:rPr>
              <a:t>Business-stealing externalities:</a:t>
            </a:r>
            <a:r>
              <a:rPr lang="en-US" dirty="0" smtClean="0">
                <a:cs typeface="Arial" charset="0"/>
              </a:rPr>
              <a:t> Because other firms lose customers and profits from the entry of a new competitor, entry of a new firm imposes a negative externality on existing firms.</a:t>
            </a:r>
          </a:p>
          <a:p>
            <a:pPr>
              <a:buFontTx/>
              <a:buChar char="•"/>
            </a:pPr>
            <a:endParaRPr lang="en-US" dirty="0">
              <a:cs typeface="Arial" charset="0"/>
            </a:endParaRPr>
          </a:p>
        </p:txBody>
      </p:sp>
      <p:sp>
        <p:nvSpPr>
          <p:cNvPr id="4" name="TextBox 3"/>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t>Competition With Differentiated Products</a:t>
            </a:r>
          </a:p>
          <a:p>
            <a:pPr algn="ctr"/>
            <a:endParaRPr lang="en-US" sz="2400" dirty="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cs typeface="Arial" charset="0"/>
              </a:rPr>
              <a:t>Advertising</a:t>
            </a:r>
          </a:p>
        </p:txBody>
      </p:sp>
      <p:sp>
        <p:nvSpPr>
          <p:cNvPr id="6" name="TextBox 5"/>
          <p:cNvSpPr txBox="1">
            <a:spLocks noChangeArrowheads="1"/>
          </p:cNvSpPr>
          <p:nvPr/>
        </p:nvSpPr>
        <p:spPr bwMode="auto">
          <a:xfrm>
            <a:off x="838200" y="609600"/>
            <a:ext cx="8077200" cy="6019800"/>
          </a:xfrm>
          <a:prstGeom prst="rect">
            <a:avLst/>
          </a:prstGeom>
          <a:noFill/>
          <a:ln w="9525">
            <a:noFill/>
            <a:miter lim="800000"/>
            <a:headEnd/>
            <a:tailEnd/>
          </a:ln>
        </p:spPr>
        <p:txBody>
          <a:bodyPr/>
          <a:lstStyle/>
          <a:p>
            <a:pPr eaLnBrk="0" hangingPunct="0">
              <a:spcBef>
                <a:spcPct val="20000"/>
              </a:spcBef>
              <a:buFontTx/>
              <a:buChar char="•"/>
            </a:pPr>
            <a:endParaRPr lang="en-US" dirty="0" smtClean="0"/>
          </a:p>
          <a:p>
            <a:pPr eaLnBrk="0" hangingPunct="0">
              <a:spcBef>
                <a:spcPct val="20000"/>
              </a:spcBef>
              <a:buFontTx/>
              <a:buChar char="•"/>
            </a:pPr>
            <a:r>
              <a:rPr lang="en-US" dirty="0" smtClean="0"/>
              <a:t>When </a:t>
            </a:r>
            <a:r>
              <a:rPr lang="en-US" dirty="0"/>
              <a:t>firms sell differentiated products and charge prices above marginal cost, each firm has an incentive to advertise in order to attract more buyers to its particular product</a:t>
            </a:r>
            <a:r>
              <a:rPr lang="en-US" dirty="0" smtClean="0"/>
              <a:t>.</a:t>
            </a:r>
          </a:p>
          <a:p>
            <a:pPr eaLnBrk="0" hangingPunct="0">
              <a:spcBef>
                <a:spcPct val="20000"/>
              </a:spcBef>
              <a:buFontTx/>
              <a:buChar char="•"/>
            </a:pPr>
            <a:endParaRPr lang="en-US" dirty="0"/>
          </a:p>
          <a:p>
            <a:pPr eaLnBrk="0" hangingPunct="0">
              <a:spcBef>
                <a:spcPct val="20000"/>
              </a:spcBef>
              <a:buFontTx/>
              <a:buChar char="•"/>
            </a:pPr>
            <a:endParaRPr lang="en-US" dirty="0"/>
          </a:p>
          <a:p>
            <a:pPr>
              <a:buFontTx/>
              <a:buChar char="•"/>
            </a:pPr>
            <a:r>
              <a:rPr lang="en-US" dirty="0"/>
              <a:t>Firms that sell highly differentiated consumer goods typically spend between 10 and 20 percent of revenue on advertising</a:t>
            </a:r>
            <a:r>
              <a:rPr lang="en-US" dirty="0" smtClean="0"/>
              <a:t>.</a:t>
            </a:r>
          </a:p>
          <a:p>
            <a:pPr>
              <a:buFontTx/>
              <a:buChar char="•"/>
            </a:pPr>
            <a:endParaRPr lang="en-US" dirty="0"/>
          </a:p>
          <a:p>
            <a:pPr>
              <a:buFontTx/>
              <a:buChar char="•"/>
            </a:pPr>
            <a:endParaRPr lang="en-US" dirty="0"/>
          </a:p>
          <a:p>
            <a:pPr>
              <a:buFontTx/>
              <a:buChar char="•"/>
            </a:pPr>
            <a:r>
              <a:rPr lang="en-US" dirty="0"/>
              <a:t>Overall, about 2 percent of total revenue, or over $200 billion a year, is spent on advertising</a:t>
            </a:r>
            <a:r>
              <a:rPr lang="en-US" dirty="0" smtClean="0"/>
              <a:t>.</a:t>
            </a:r>
          </a:p>
          <a:p>
            <a:pPr>
              <a:buFontTx/>
              <a:buChar char="•"/>
            </a:pPr>
            <a:endParaRPr lang="en-US" dirty="0"/>
          </a:p>
          <a:p>
            <a:pPr>
              <a:buFontTx/>
              <a:buChar char="•"/>
            </a:pPr>
            <a:endParaRPr lang="en-US" dirty="0"/>
          </a:p>
          <a:p>
            <a:pPr>
              <a:buFontTx/>
              <a:buChar char="•"/>
            </a:pPr>
            <a:r>
              <a:rPr lang="en-US" dirty="0"/>
              <a:t>Critics of advertising argue that firms advertise in order to manipulate people’s tastes. </a:t>
            </a:r>
          </a:p>
          <a:p>
            <a:pPr>
              <a:buFontTx/>
              <a:buChar cha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28343"/>
            <a:ext cx="7924800" cy="4247317"/>
          </a:xfrm>
          <a:prstGeom prst="rect">
            <a:avLst/>
          </a:prstGeom>
          <a:ln>
            <a:noFill/>
          </a:ln>
        </p:spPr>
        <p:txBody>
          <a:bodyPr wrap="square">
            <a:spAutoFit/>
          </a:bodyPr>
          <a:lstStyle/>
          <a:p>
            <a:pPr>
              <a:buFontTx/>
              <a:buChar char="•"/>
            </a:pPr>
            <a:r>
              <a:rPr lang="en-US" dirty="0" smtClean="0"/>
              <a:t>They also argue that it impedes competition by implying that products are more different than they truly are.</a:t>
            </a:r>
          </a:p>
          <a:p>
            <a:pPr>
              <a:buFontTx/>
              <a:buChar char="•"/>
            </a:pPr>
            <a:endParaRPr lang="en-US" dirty="0" smtClean="0"/>
          </a:p>
          <a:p>
            <a:pPr>
              <a:buFontTx/>
              <a:buChar char="•"/>
            </a:pPr>
            <a:endParaRPr lang="en-US" dirty="0" smtClean="0"/>
          </a:p>
          <a:p>
            <a:pPr>
              <a:buFontTx/>
              <a:buChar char="•"/>
            </a:pPr>
            <a:r>
              <a:rPr lang="en-US" dirty="0" smtClean="0"/>
              <a:t>Defenders argue that advertising provides information to consumers.</a:t>
            </a:r>
          </a:p>
          <a:p>
            <a:pPr>
              <a:buFontTx/>
              <a:buChar char="•"/>
            </a:pPr>
            <a:endParaRPr lang="en-US" dirty="0" smtClean="0"/>
          </a:p>
          <a:p>
            <a:pPr>
              <a:buFontTx/>
              <a:buChar char="•"/>
            </a:pPr>
            <a:endParaRPr lang="en-US" dirty="0" smtClean="0"/>
          </a:p>
          <a:p>
            <a:pPr>
              <a:buFontTx/>
              <a:buChar char="•"/>
            </a:pPr>
            <a:r>
              <a:rPr lang="en-US" dirty="0" smtClean="0"/>
              <a:t>They also argue that advertising increases competition by offering a greater variety of products and prices.</a:t>
            </a:r>
          </a:p>
          <a:p>
            <a:pPr>
              <a:buFontTx/>
              <a:buChar char="•"/>
            </a:pPr>
            <a:endParaRPr lang="en-US" dirty="0" smtClean="0"/>
          </a:p>
          <a:p>
            <a:pPr>
              <a:buFontTx/>
              <a:buChar char="•"/>
            </a:pPr>
            <a:endParaRPr lang="en-US" dirty="0" smtClean="0"/>
          </a:p>
          <a:p>
            <a:pPr>
              <a:buFontTx/>
              <a:buChar char="•"/>
            </a:pPr>
            <a:r>
              <a:rPr lang="en-US" dirty="0" smtClean="0"/>
              <a:t>The willingness of a firm to spend advertising dollars can be a signal to consumers about the quality of the product being offered.</a:t>
            </a:r>
          </a:p>
          <a:p>
            <a:pPr>
              <a:buFontTx/>
              <a:buChar char="•"/>
            </a:pPr>
            <a:endParaRPr lang="en-US" dirty="0" smtClean="0"/>
          </a:p>
          <a:p>
            <a:pPr>
              <a:buFontTx/>
              <a:buChar char="•"/>
            </a:pPr>
            <a:endParaRPr lang="en-US" dirty="0"/>
          </a:p>
        </p:txBody>
      </p:sp>
      <p:sp>
        <p:nvSpPr>
          <p:cNvPr id="3" name="TextBox 2"/>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cs typeface="Arial" charset="0"/>
              </a:rPr>
              <a:t>Advertising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a:cs typeface="Arial" charset="0"/>
              </a:rPr>
              <a:t>Advertising</a:t>
            </a:r>
          </a:p>
        </p:txBody>
      </p:sp>
      <p:sp>
        <p:nvSpPr>
          <p:cNvPr id="6" name="TextBox 5"/>
          <p:cNvSpPr txBox="1">
            <a:spLocks noChangeArrowheads="1"/>
          </p:cNvSpPr>
          <p:nvPr/>
        </p:nvSpPr>
        <p:spPr bwMode="auto">
          <a:xfrm>
            <a:off x="914400" y="609600"/>
            <a:ext cx="8001000" cy="6019800"/>
          </a:xfrm>
          <a:prstGeom prst="rect">
            <a:avLst/>
          </a:prstGeom>
          <a:noFill/>
          <a:ln w="9525">
            <a:noFill/>
            <a:miter lim="800000"/>
            <a:headEnd/>
            <a:tailEnd/>
          </a:ln>
        </p:spPr>
        <p:txBody>
          <a:bodyPr/>
          <a:lstStyle/>
          <a:p>
            <a:pPr>
              <a:buFontTx/>
              <a:buChar char="•"/>
            </a:pPr>
            <a:endParaRPr lang="en-US" dirty="0" smtClean="0"/>
          </a:p>
          <a:p>
            <a:endParaRPr lang="en-US" dirty="0"/>
          </a:p>
          <a:p>
            <a:pPr eaLnBrk="0" hangingPunct="0">
              <a:spcBef>
                <a:spcPct val="20000"/>
              </a:spcBef>
              <a:buFontTx/>
              <a:buChar char="•"/>
            </a:pPr>
            <a:r>
              <a:rPr lang="en-US" dirty="0"/>
              <a:t>Critics argue that brand names cause consumers to perceive differences that do not really exist.</a:t>
            </a:r>
          </a:p>
          <a:p>
            <a:pPr eaLnBrk="0" hangingPunct="0">
              <a:spcBef>
                <a:spcPct val="20000"/>
              </a:spcBef>
              <a:buFontTx/>
              <a:buChar char="•"/>
            </a:pPr>
            <a:endParaRPr lang="en-US" dirty="0"/>
          </a:p>
          <a:p>
            <a:pPr eaLnBrk="0" hangingPunct="0">
              <a:spcBef>
                <a:spcPct val="20000"/>
              </a:spcBef>
              <a:buFontTx/>
              <a:buChar char="•"/>
            </a:pPr>
            <a:r>
              <a:rPr lang="en-US" dirty="0"/>
              <a:t>Economists have argued that brand names may be a useful way for consumers to ensure that the goods they are buying are of high quality.</a:t>
            </a:r>
          </a:p>
          <a:p>
            <a:pPr eaLnBrk="0" hangingPunct="0">
              <a:spcBef>
                <a:spcPct val="20000"/>
              </a:spcBef>
              <a:buFont typeface="Wingdings" pitchFamily="2" charset="2"/>
              <a:buChar char="ü"/>
            </a:pPr>
            <a:endParaRPr lang="en-US" dirty="0"/>
          </a:p>
          <a:p>
            <a:pPr eaLnBrk="0" hangingPunct="0">
              <a:spcBef>
                <a:spcPct val="20000"/>
              </a:spcBef>
              <a:buFont typeface="Wingdings" pitchFamily="2" charset="2"/>
              <a:buChar char="ü"/>
            </a:pPr>
            <a:r>
              <a:rPr lang="en-US" dirty="0"/>
              <a:t>providing information about quality.</a:t>
            </a:r>
          </a:p>
          <a:p>
            <a:pPr eaLnBrk="0" hangingPunct="0">
              <a:spcBef>
                <a:spcPct val="20000"/>
              </a:spcBef>
              <a:buFont typeface="Wingdings" pitchFamily="2" charset="2"/>
              <a:buChar char="ü"/>
            </a:pPr>
            <a:endParaRPr lang="en-US" dirty="0"/>
          </a:p>
          <a:p>
            <a:pPr eaLnBrk="0" hangingPunct="0">
              <a:spcBef>
                <a:spcPct val="20000"/>
              </a:spcBef>
              <a:buFont typeface="Wingdings" pitchFamily="2" charset="2"/>
              <a:buChar char="ü"/>
            </a:pPr>
            <a:r>
              <a:rPr lang="en-US" dirty="0"/>
              <a:t>giving firms incentive to maintain high quality.</a:t>
            </a:r>
          </a:p>
          <a:p>
            <a:pPr eaLnBrk="0" hangingPunct="0">
              <a:spcBef>
                <a:spcPct val="20000"/>
              </a:spcBef>
              <a:buFont typeface="Wingdings" pitchFamily="2" charset="2"/>
              <a:buChar char="ü"/>
            </a:pPr>
            <a:endParaRPr lang="en-US" dirty="0"/>
          </a:p>
          <a:p>
            <a:pPr>
              <a:buFontTx/>
              <a:buChar char="•"/>
            </a:pPr>
            <a:endParaRPr lang="en-US" dirty="0"/>
          </a:p>
          <a:p>
            <a:pPr>
              <a:buFontTx/>
              <a:buChar char="•"/>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sz="2400" b="1" dirty="0" smtClean="0">
                <a:cs typeface="Arial" charset="0"/>
              </a:rPr>
              <a:t>Brand Names</a:t>
            </a:r>
            <a:endParaRPr lang="en-US" sz="2400" b="1" dirty="0">
              <a:cs typeface="Arial" charset="0"/>
            </a:endParaRPr>
          </a:p>
        </p:txBody>
      </p:sp>
      <p:sp>
        <p:nvSpPr>
          <p:cNvPr id="3" name="Rectangle 2"/>
          <p:cNvSpPr/>
          <p:nvPr/>
        </p:nvSpPr>
        <p:spPr>
          <a:xfrm>
            <a:off x="609600" y="990600"/>
            <a:ext cx="7924800" cy="3139321"/>
          </a:xfrm>
          <a:prstGeom prst="rect">
            <a:avLst/>
          </a:prstGeom>
        </p:spPr>
        <p:txBody>
          <a:bodyPr wrap="square">
            <a:spAutoFit/>
          </a:bodyPr>
          <a:lstStyle/>
          <a:p>
            <a:pPr>
              <a:buFont typeface="Arial" pitchFamily="34" charset="0"/>
              <a:buChar char="•"/>
            </a:pPr>
            <a:r>
              <a:rPr lang="en-US" dirty="0" smtClean="0"/>
              <a:t>Critics argue that brand names cause consumers to perceive differences that do not really exist.</a:t>
            </a:r>
          </a:p>
          <a:p>
            <a:pPr>
              <a:buFont typeface="Arial" pitchFamily="34" charset="0"/>
              <a:buChar char="•"/>
            </a:pPr>
            <a:endParaRPr lang="en-US" dirty="0" smtClean="0"/>
          </a:p>
          <a:p>
            <a:pPr>
              <a:buFont typeface="Arial" pitchFamily="34" charset="0"/>
              <a:buChar char="•"/>
            </a:pPr>
            <a:r>
              <a:rPr lang="en-US" dirty="0" smtClean="0"/>
              <a:t>Economists have argued that brand names may be a useful way for consumers to ensure that the goods they are buying are of high quality.</a:t>
            </a:r>
          </a:p>
          <a:p>
            <a:pPr>
              <a:buFont typeface="Arial" pitchFamily="34" charset="0"/>
              <a:buChar char="•"/>
            </a:pPr>
            <a:endParaRPr lang="en-US" dirty="0" smtClean="0"/>
          </a:p>
          <a:p>
            <a:pPr lvl="1">
              <a:buFont typeface="Wingdings" pitchFamily="2" charset="2"/>
              <a:buChar char="ü"/>
            </a:pPr>
            <a:r>
              <a:rPr lang="en-US" dirty="0" smtClean="0"/>
              <a:t>providing information about quality.</a:t>
            </a:r>
          </a:p>
          <a:p>
            <a:pPr lvl="1">
              <a:buFont typeface="Wingdings" pitchFamily="2" charset="2"/>
              <a:buChar char="ü"/>
            </a:pPr>
            <a:endParaRPr lang="en-US" dirty="0" smtClean="0"/>
          </a:p>
          <a:p>
            <a:pPr lvl="1">
              <a:buFont typeface="Wingdings" pitchFamily="2" charset="2"/>
              <a:buChar char="ü"/>
            </a:pPr>
            <a:r>
              <a:rPr lang="en-US" dirty="0" smtClean="0"/>
              <a:t>giving firms incentive to maintain high quality.</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19200"/>
            <a:ext cx="7772400" cy="3416320"/>
          </a:xfrm>
          <a:prstGeom prst="rect">
            <a:avLst/>
          </a:prstGeom>
        </p:spPr>
        <p:txBody>
          <a:bodyPr wrap="square">
            <a:spAutoFit/>
          </a:bodyPr>
          <a:lstStyle/>
          <a:p>
            <a:pPr>
              <a:buFont typeface="Arial" pitchFamily="34" charset="0"/>
              <a:buChar char="•"/>
            </a:pPr>
            <a:r>
              <a:rPr lang="en-US" dirty="0" smtClean="0"/>
              <a:t>A monopolistically competitive market is characterized by three attributes:  many firms, differentiated products, and free entry.</a:t>
            </a:r>
          </a:p>
          <a:p>
            <a:pPr>
              <a:buFont typeface="Arial" pitchFamily="34" charset="0"/>
              <a:buChar char="•"/>
            </a:pPr>
            <a:endParaRPr lang="en-US" dirty="0" smtClean="0"/>
          </a:p>
          <a:p>
            <a:pPr>
              <a:buFont typeface="Arial" pitchFamily="34" charset="0"/>
              <a:buChar char="•"/>
            </a:pPr>
            <a:r>
              <a:rPr lang="en-US" dirty="0" smtClean="0"/>
              <a:t>The equilibrium in a monopolistically competitive market differs from perfect competition in that each firm has excess capacity and each firm charges a price above marginal cost.</a:t>
            </a:r>
          </a:p>
          <a:p>
            <a:pPr>
              <a:buFont typeface="Arial" pitchFamily="34" charset="0"/>
              <a:buChar char="•"/>
            </a:pPr>
            <a:endParaRPr lang="en-US" dirty="0" smtClean="0"/>
          </a:p>
          <a:p>
            <a:pPr>
              <a:buFont typeface="Arial" pitchFamily="34" charset="0"/>
              <a:buChar char="•"/>
            </a:pPr>
            <a:r>
              <a:rPr lang="en-US" dirty="0" smtClean="0"/>
              <a:t>Monopolistic competition does not have all of the desirable properties of perfect competition.</a:t>
            </a:r>
          </a:p>
          <a:p>
            <a:pPr>
              <a:buFont typeface="Arial" pitchFamily="34" charset="0"/>
              <a:buChar char="•"/>
            </a:pPr>
            <a:endParaRPr lang="en-US" dirty="0" smtClean="0"/>
          </a:p>
          <a:p>
            <a:pPr>
              <a:buFont typeface="Arial" pitchFamily="34" charset="0"/>
              <a:buChar char="•"/>
            </a:pPr>
            <a:r>
              <a:rPr lang="en-US" dirty="0" smtClean="0"/>
              <a:t>There is a standard deadweight loss of monopoly caused by the markup of price over marginal cost.</a:t>
            </a:r>
          </a:p>
        </p:txBody>
      </p:sp>
      <p:sp>
        <p:nvSpPr>
          <p:cNvPr id="5" name="Rectangle 2"/>
          <p:cNvSpPr txBox="1">
            <a:spLocks/>
          </p:cNvSpPr>
          <p:nvPr/>
        </p:nvSpPr>
        <p:spPr>
          <a:xfrm>
            <a:off x="457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400" b="1" dirty="0" smtClean="0">
                <a:ea typeface="+mj-ea"/>
                <a:cs typeface="+mj-cs"/>
              </a:rPr>
              <a:t>Summary</a:t>
            </a:r>
            <a:endParaRPr kumimoji="0" lang="en-US" sz="2400" b="1" i="0" u="none" strike="noStrike" kern="1200" cap="none" spc="0" normalizeH="0" baseline="0" noProof="0" dirty="0" smtClean="0">
              <a:ln>
                <a:noFill/>
              </a:ln>
              <a:solidFill>
                <a:schemeClr val="tx1"/>
              </a:solidFill>
              <a:effectLst/>
              <a:uLnTx/>
              <a:uFillTx/>
              <a:latin typeface="Arial" charset="0"/>
              <a:ea typeface="+mj-ea"/>
              <a:cs typeface="+mj-cs"/>
            </a:endParaRPr>
          </a:p>
        </p:txBody>
      </p:sp>
      <p:pic>
        <p:nvPicPr>
          <p:cNvPr id="6" name="Picture 4" descr="coverart"/>
          <p:cNvPicPr>
            <a:picLocks noChangeAspect="1" noChangeArrowheads="1"/>
          </p:cNvPicPr>
          <p:nvPr/>
        </p:nvPicPr>
        <p:blipFill>
          <a:blip r:embed="rId2" cstate="print"/>
          <a:srcRect b="46210"/>
          <a:stretch>
            <a:fillRect/>
          </a:stretch>
        </p:blipFill>
        <p:spPr>
          <a:xfrm>
            <a:off x="0" y="5867400"/>
            <a:ext cx="9144000" cy="990600"/>
          </a:xfrm>
          <a:prstGeom prst="rect">
            <a:avLst/>
          </a:prstGeom>
          <a:noFill/>
          <a:ln w="12700">
            <a:solidFill>
              <a:schemeClr val="bg1"/>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447800"/>
            <a:ext cx="8001000" cy="3970318"/>
          </a:xfrm>
          <a:prstGeom prst="rect">
            <a:avLst/>
          </a:prstGeom>
        </p:spPr>
        <p:txBody>
          <a:bodyPr wrap="square">
            <a:spAutoFit/>
          </a:bodyPr>
          <a:lstStyle/>
          <a:p>
            <a:pPr>
              <a:buFont typeface="Arial" pitchFamily="34" charset="0"/>
              <a:buChar char="•"/>
            </a:pPr>
            <a:r>
              <a:rPr lang="en-US" dirty="0" smtClean="0"/>
              <a:t>The number of firms can be too large or too small.</a:t>
            </a:r>
          </a:p>
          <a:p>
            <a:pPr>
              <a:buFont typeface="Arial" pitchFamily="34" charset="0"/>
              <a:buChar char="•"/>
            </a:pPr>
            <a:endParaRPr lang="en-US" dirty="0" smtClean="0"/>
          </a:p>
          <a:p>
            <a:pPr>
              <a:buFont typeface="Arial" pitchFamily="34" charset="0"/>
              <a:buChar char="•"/>
            </a:pPr>
            <a:r>
              <a:rPr lang="en-US" dirty="0" smtClean="0"/>
              <a:t>The product differentiation inherent in monopolistic competition leads to the use of advertising and brand names.</a:t>
            </a:r>
          </a:p>
          <a:p>
            <a:pPr>
              <a:buFont typeface="Arial" pitchFamily="34" charset="0"/>
              <a:buChar char="•"/>
            </a:pPr>
            <a:endParaRPr lang="en-US" dirty="0" smtClean="0"/>
          </a:p>
          <a:p>
            <a:pPr lvl="1">
              <a:buFont typeface="Wingdings" pitchFamily="2" charset="2"/>
              <a:buChar char="ü"/>
            </a:pPr>
            <a:r>
              <a:rPr lang="en-US" dirty="0" smtClean="0"/>
              <a:t>Critics argue that firms use advertising and brand names to take advantage of consumer irrationality and to reduce competition.</a:t>
            </a:r>
          </a:p>
          <a:p>
            <a:pPr lvl="1">
              <a:buFont typeface="Wingdings" pitchFamily="2" charset="2"/>
              <a:buChar char="ü"/>
            </a:pPr>
            <a:endParaRPr lang="en-US" dirty="0" smtClean="0"/>
          </a:p>
          <a:p>
            <a:pPr lvl="1">
              <a:buFont typeface="Wingdings" pitchFamily="2" charset="2"/>
              <a:buChar char="ü"/>
            </a:pPr>
            <a:r>
              <a:rPr lang="en-US" dirty="0" smtClean="0"/>
              <a:t>Defenders argue that firms use advertising and brand names to inform consumers and to compete more vigorously on price and product quality.</a:t>
            </a:r>
          </a:p>
          <a:p>
            <a:pPr>
              <a:buFont typeface="Wingdings" pitchFamily="2" charset="2"/>
              <a:buChar char="ü"/>
            </a:pPr>
            <a:endParaRPr lang="en-US" dirty="0" smtClean="0"/>
          </a:p>
          <a:p>
            <a:pPr>
              <a:buFont typeface="Wingdings" pitchFamily="2" charset="2"/>
              <a:buChar char="ü"/>
            </a:pPr>
            <a:endParaRPr lang="en-US" dirty="0" smtClean="0"/>
          </a:p>
          <a:p>
            <a:pPr>
              <a:buFont typeface="Wingdings" pitchFamily="2" charset="2"/>
              <a:buChar char="ü"/>
            </a:pPr>
            <a:endParaRPr lang="en-US" dirty="0" smtClean="0"/>
          </a:p>
          <a:p>
            <a:pPr>
              <a:buFont typeface="Wingdings" pitchFamily="2" charset="2"/>
              <a:buChar char="ü"/>
            </a:pPr>
            <a:endParaRPr lang="en-US" dirty="0"/>
          </a:p>
        </p:txBody>
      </p:sp>
      <p:sp>
        <p:nvSpPr>
          <p:cNvPr id="3" name="Rectangle 2"/>
          <p:cNvSpPr txBox="1">
            <a:spLocks/>
          </p:cNvSpPr>
          <p:nvPr/>
        </p:nvSpPr>
        <p:spPr>
          <a:xfrm>
            <a:off x="457200" y="274638"/>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400" b="1" dirty="0" smtClean="0">
                <a:ea typeface="+mj-ea"/>
                <a:cs typeface="+mj-cs"/>
              </a:rPr>
              <a:t>Summary</a:t>
            </a:r>
            <a:endParaRPr kumimoji="0" lang="en-US" sz="2400" b="1" i="0" u="none" strike="noStrike" kern="1200" cap="none" spc="0" normalizeH="0" baseline="0" noProof="0" dirty="0" smtClean="0">
              <a:ln>
                <a:noFill/>
              </a:ln>
              <a:solidFill>
                <a:schemeClr val="tx1"/>
              </a:solidFill>
              <a:effectLst/>
              <a:uLnTx/>
              <a:uFillTx/>
              <a:latin typeface="Arial" charset="0"/>
              <a:ea typeface="+mj-ea"/>
              <a:cs typeface="+mj-cs"/>
            </a:endParaRPr>
          </a:p>
        </p:txBody>
      </p:sp>
      <p:pic>
        <p:nvPicPr>
          <p:cNvPr id="4" name="Picture 4" descr="coverart"/>
          <p:cNvPicPr>
            <a:picLocks noChangeAspect="1" noChangeArrowheads="1"/>
          </p:cNvPicPr>
          <p:nvPr/>
        </p:nvPicPr>
        <p:blipFill>
          <a:blip r:embed="rId2" cstate="print"/>
          <a:srcRect b="46210"/>
          <a:stretch>
            <a:fillRect/>
          </a:stretch>
        </p:blipFill>
        <p:spPr>
          <a:xfrm>
            <a:off x="0" y="5867400"/>
            <a:ext cx="9144000" cy="990600"/>
          </a:xfrm>
          <a:prstGeom prst="rect">
            <a:avLst/>
          </a:prstGeom>
          <a:noFill/>
          <a:ln w="12700">
            <a:solidFill>
              <a:schemeClr val="bg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1342</Words>
  <Application>Microsoft Office PowerPoint</Application>
  <PresentationFormat>On-screen Show (4:3)</PresentationFormat>
  <Paragraphs>386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Review of the previous lecture</vt:lpstr>
      <vt:lpstr>Review of the previous lecture</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dr qaiser</cp:lastModifiedBy>
  <cp:revision>124</cp:revision>
  <dcterms:created xsi:type="dcterms:W3CDTF">2012-02-27T05:45:45Z</dcterms:created>
  <dcterms:modified xsi:type="dcterms:W3CDTF">2012-04-30T12:55:00Z</dcterms:modified>
</cp:coreProperties>
</file>