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8" r:id="rId1"/>
  </p:sldMasterIdLst>
  <p:notesMasterIdLst>
    <p:notesMasterId r:id="rId34"/>
  </p:notesMasterIdLst>
  <p:handoutMasterIdLst>
    <p:handoutMasterId r:id="rId35"/>
  </p:handoutMasterIdLst>
  <p:sldIdLst>
    <p:sldId id="383" r:id="rId2"/>
    <p:sldId id="256" r:id="rId3"/>
    <p:sldId id="340" r:id="rId4"/>
    <p:sldId id="341" r:id="rId5"/>
    <p:sldId id="342" r:id="rId6"/>
    <p:sldId id="343" r:id="rId7"/>
    <p:sldId id="344" r:id="rId8"/>
    <p:sldId id="345" r:id="rId9"/>
    <p:sldId id="347" r:id="rId10"/>
    <p:sldId id="350" r:id="rId11"/>
    <p:sldId id="351" r:id="rId12"/>
    <p:sldId id="352" r:id="rId13"/>
    <p:sldId id="353" r:id="rId14"/>
    <p:sldId id="354" r:id="rId15"/>
    <p:sldId id="355" r:id="rId16"/>
    <p:sldId id="356" r:id="rId17"/>
    <p:sldId id="349" r:id="rId18"/>
    <p:sldId id="357" r:id="rId19"/>
    <p:sldId id="358" r:id="rId20"/>
    <p:sldId id="359" r:id="rId21"/>
    <p:sldId id="360" r:id="rId22"/>
    <p:sldId id="361" r:id="rId23"/>
    <p:sldId id="364" r:id="rId24"/>
    <p:sldId id="365" r:id="rId25"/>
    <p:sldId id="366" r:id="rId26"/>
    <p:sldId id="367" r:id="rId27"/>
    <p:sldId id="368" r:id="rId28"/>
    <p:sldId id="346" r:id="rId29"/>
    <p:sldId id="369" r:id="rId30"/>
    <p:sldId id="370" r:id="rId31"/>
    <p:sldId id="380" r:id="rId32"/>
    <p:sldId id="336"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0099"/>
    <a:srgbClr val="003366"/>
    <a:srgbClr val="006666"/>
    <a:srgbClr val="800080"/>
    <a:srgbClr val="FF6600"/>
    <a:srgbClr val="99FF99"/>
    <a:srgbClr val="00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86559" autoAdjust="0"/>
  </p:normalViewPr>
  <p:slideViewPr>
    <p:cSldViewPr>
      <p:cViewPr>
        <p:scale>
          <a:sx n="60" d="100"/>
          <a:sy n="60" d="100"/>
        </p:scale>
        <p:origin x="-62" y="370"/>
      </p:cViewPr>
      <p:guideLst>
        <p:guide orient="horz" pos="2160"/>
        <p:guide pos="2880"/>
      </p:guideLst>
    </p:cSldViewPr>
  </p:slideViewPr>
  <p:outlineViewPr>
    <p:cViewPr>
      <p:scale>
        <a:sx n="33" d="100"/>
        <a:sy n="33" d="100"/>
      </p:scale>
      <p:origin x="48" y="27384"/>
    </p:cViewPr>
  </p:outlineViewPr>
  <p:notesTextViewPr>
    <p:cViewPr>
      <p:scale>
        <a:sx n="100" d="100"/>
        <a:sy n="100" d="100"/>
      </p:scale>
      <p:origin x="0" y="0"/>
    </p:cViewPr>
  </p:notesTextViewPr>
  <p:sorterViewPr>
    <p:cViewPr>
      <p:scale>
        <a:sx n="96" d="100"/>
        <a:sy n="96" d="100"/>
      </p:scale>
      <p:origin x="0" y="0"/>
    </p:cViewPr>
  </p:sorterViewPr>
  <p:notesViewPr>
    <p:cSldViewPr>
      <p:cViewPr>
        <p:scale>
          <a:sx n="80" d="100"/>
          <a:sy n="80" d="100"/>
        </p:scale>
        <p:origin x="-2316" y="93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9.wmf"/><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8F3FA2F8-6D30-41E7-8F0C-7ED31B26C0C4}" type="slidenum">
              <a:rPr lang="en-US"/>
              <a:pPr/>
              <a:t>‹#›</a:t>
            </a:fld>
            <a:endParaRPr lang="en-US"/>
          </a:p>
        </p:txBody>
      </p:sp>
    </p:spTree>
    <p:extLst>
      <p:ext uri="{BB962C8B-B14F-4D97-AF65-F5344CB8AC3E}">
        <p14:creationId xmlns:p14="http://schemas.microsoft.com/office/powerpoint/2010/main" xmlns="" val="3341514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F4229A87-E600-4C85-A8F2-936538E12EC4}" type="slidenum">
              <a:rPr lang="en-US"/>
              <a:pPr/>
              <a:t>‹#›</a:t>
            </a:fld>
            <a:endParaRPr lang="en-US"/>
          </a:p>
        </p:txBody>
      </p:sp>
    </p:spTree>
    <p:extLst>
      <p:ext uri="{BB962C8B-B14F-4D97-AF65-F5344CB8AC3E}">
        <p14:creationId xmlns:p14="http://schemas.microsoft.com/office/powerpoint/2010/main" xmlns="" val="3662910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56B3B3-924A-4DFA-987D-3A44C789482A}" type="slidenum">
              <a:rPr lang="en-US"/>
              <a:pPr/>
              <a:t>1</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88A46F-1F43-4209-A6E0-CF71F76B85D4}" type="slidenum">
              <a:rPr lang="en-US"/>
              <a:pPr/>
              <a:t>2</a:t>
            </a:fld>
            <a:endParaRPr lang="en-US"/>
          </a:p>
        </p:txBody>
      </p:sp>
      <p:sp>
        <p:nvSpPr>
          <p:cNvPr id="277506" name="Rectangle 1026"/>
          <p:cNvSpPr>
            <a:spLocks noGrp="1" noRot="1" noChangeAspect="1" noChangeArrowheads="1" noTextEdit="1"/>
          </p:cNvSpPr>
          <p:nvPr>
            <p:ph type="sldImg"/>
          </p:nvPr>
        </p:nvSpPr>
        <p:spPr>
          <a:ln/>
        </p:spPr>
      </p:sp>
      <p:sp>
        <p:nvSpPr>
          <p:cNvPr id="27750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5F2C98-C1B1-4170-BB09-81A3E99D3D88}" type="slidenum">
              <a:rPr lang="en-US"/>
              <a:pPr/>
              <a:t>3</a:t>
            </a:fld>
            <a:endParaRPr 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a:t>Students are certainly aware that rapid technological progress has occurred.  Yet, it’s fun to show these figures, to take stock of some specific kinds of technological progress.  Those of your students that connect to the internet over a modem probably gripe about sluggish downloads; ask them to imagine what it must have been like using the modems of the early 1980s.  </a:t>
            </a:r>
          </a:p>
          <a:p>
            <a:endParaRPr lang="en-US"/>
          </a:p>
          <a:p>
            <a:r>
              <a:rPr lang="en-US"/>
              <a:t>Sources:  </a:t>
            </a:r>
          </a:p>
          <a:p>
            <a:r>
              <a:rPr lang="en-US" i="1"/>
              <a:t>The Economist</a:t>
            </a:r>
            <a:r>
              <a:rPr lang="en-US"/>
              <a:t>, various issues</a:t>
            </a:r>
          </a:p>
          <a:p>
            <a:r>
              <a:rPr lang="en-US" i="1"/>
              <a:t>The Elusive Quest for Growth</a:t>
            </a:r>
            <a:r>
              <a:rPr lang="en-US"/>
              <a:t>, by William Easterly</a:t>
            </a:r>
          </a:p>
          <a:p>
            <a:r>
              <a:rPr lang="en-US" i="1"/>
              <a:t>The 2001 Statistical Abstract of the United States</a:t>
            </a:r>
            <a:r>
              <a:rPr lang="en-US"/>
              <a:t>  at http://www.census.gov/prod/2002pubs/01statab/stat-ab01.html</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66A7EF-98C7-4C5A-A1CB-570D30CCFADA}" type="slidenum">
              <a:rPr lang="en-US"/>
              <a:pPr/>
              <a:t>4</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9CC8E-6AF3-4298-9054-76AD25C79231}" type="slidenum">
              <a:rPr lang="en-US"/>
              <a:pPr/>
              <a:t>5</a:t>
            </a:fld>
            <a:endParaRPr lang="en-US"/>
          </a:p>
        </p:txBody>
      </p:sp>
      <p:sp>
        <p:nvSpPr>
          <p:cNvPr id="279554" name="Rectangle 1026"/>
          <p:cNvSpPr>
            <a:spLocks noGrp="1" noRot="1" noChangeAspect="1" noChangeArrowheads="1" noTextEdit="1"/>
          </p:cNvSpPr>
          <p:nvPr>
            <p:ph type="sldImg"/>
          </p:nvPr>
        </p:nvSpPr>
        <p:spPr>
          <a:ln/>
        </p:spPr>
      </p:sp>
      <p:sp>
        <p:nvSpPr>
          <p:cNvPr id="2795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B109E1-35F1-41B0-918C-51DA5C64E4F6}" type="slidenum">
              <a:rPr lang="en-US"/>
              <a:pPr/>
              <a:t>6</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50809-E044-4FBE-B9A1-C344FA4AF92A}" type="slidenum">
              <a:rPr lang="en-US"/>
              <a:pPr/>
              <a:t>7</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r>
              <a:rPr lang="en-US"/>
              <a:t>The only thing that’s new here is that gk is part of b.e. investment.  </a:t>
            </a:r>
          </a:p>
          <a:p>
            <a:endParaRPr lang="en-US"/>
          </a:p>
          <a:p>
            <a:r>
              <a:rPr lang="en-US"/>
              <a:t>Remember:  k = K/LE, capital per effective worker.  Tech progress increases the number of effective workers at rate g, which would cause capital per effective worker to fall at rate g (other things equal).  Investment equal to gk would prevent this.  </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9E80BD-70D9-43DB-AE4D-C91AB8D5E1C0}" type="slidenum">
              <a:rPr lang="en-US"/>
              <a:pPr/>
              <a:t>8</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r>
              <a:rPr lang="en-US"/>
              <a:t>The equation that appears above the graph is the equation of motion modified to allow for technological progress.  </a:t>
            </a:r>
          </a:p>
          <a:p>
            <a:endParaRPr lang="en-US"/>
          </a:p>
          <a:p>
            <a:r>
              <a:rPr lang="en-US"/>
              <a:t>There are minor differences between this and the Solow model graph from Chapter 7:</a:t>
            </a:r>
          </a:p>
          <a:p>
            <a:pPr marL="285750" lvl="1" indent="-171450">
              <a:buFontTx/>
              <a:buChar char="•"/>
            </a:pPr>
            <a:r>
              <a:rPr lang="en-US"/>
              <a:t>Here, </a:t>
            </a:r>
            <a:r>
              <a:rPr lang="en-US" b="1" i="1"/>
              <a:t>k</a:t>
            </a:r>
            <a:r>
              <a:rPr lang="en-US"/>
              <a:t> and </a:t>
            </a:r>
            <a:r>
              <a:rPr lang="en-US" b="1" i="1"/>
              <a:t>y</a:t>
            </a:r>
            <a:r>
              <a:rPr lang="en-US"/>
              <a:t> are in “per effective worker” units rather than “per worker” units.</a:t>
            </a:r>
          </a:p>
          <a:p>
            <a:pPr marL="285750" lvl="1" indent="-171450">
              <a:buFontTx/>
              <a:buChar char="•"/>
            </a:pPr>
            <a:r>
              <a:rPr lang="en-US"/>
              <a:t>The break-even investment line is a little bit steeper:  at any given value of </a:t>
            </a:r>
            <a:r>
              <a:rPr lang="en-US" b="1" i="1"/>
              <a:t>k</a:t>
            </a:r>
            <a:r>
              <a:rPr lang="en-US"/>
              <a:t>, more investment is needed to keep </a:t>
            </a:r>
            <a:r>
              <a:rPr lang="en-US" b="1" i="1"/>
              <a:t>k</a:t>
            </a:r>
            <a:r>
              <a:rPr lang="en-US"/>
              <a:t> from falling - in particular, </a:t>
            </a:r>
            <a:r>
              <a:rPr lang="en-US" b="1" i="1"/>
              <a:t>gk</a:t>
            </a:r>
            <a:r>
              <a:rPr lang="en-US"/>
              <a:t> is needed.  Otherwise, technological progress will cause </a:t>
            </a:r>
            <a:r>
              <a:rPr lang="en-US" b="1" i="1"/>
              <a:t>k</a:t>
            </a:r>
            <a:r>
              <a:rPr lang="en-US" b="1"/>
              <a:t> = </a:t>
            </a:r>
            <a:r>
              <a:rPr lang="en-US" b="1" i="1"/>
              <a:t>K/LE</a:t>
            </a:r>
            <a:r>
              <a:rPr lang="en-US"/>
              <a:t> to fall at rate </a:t>
            </a:r>
            <a:r>
              <a:rPr lang="en-US" b="1" i="1"/>
              <a:t>g</a:t>
            </a:r>
            <a:r>
              <a:rPr lang="en-US"/>
              <a:t> (because </a:t>
            </a:r>
            <a:r>
              <a:rPr lang="en-US" b="1" i="1"/>
              <a:t>E</a:t>
            </a:r>
            <a:r>
              <a:rPr lang="en-US"/>
              <a:t> in the denominator is growing at rate </a:t>
            </a:r>
            <a:r>
              <a:rPr lang="en-US" b="1" i="1"/>
              <a:t>g</a:t>
            </a:r>
            <a:r>
              <a:rPr lang="en-US"/>
              <a:t>).  </a:t>
            </a:r>
          </a:p>
          <a:p>
            <a:r>
              <a:rPr lang="en-US"/>
              <a:t>With this graph, we can do the same policy experiments as in Chapter 7.  We can examine the effects of a change in the savings or population growth rates, and the analysis would be much the same.  The main difference is that in the steady state, income per worker/capita is growing at rate </a:t>
            </a:r>
            <a:r>
              <a:rPr lang="en-US" b="1" i="1"/>
              <a:t>g</a:t>
            </a:r>
            <a:r>
              <a:rPr lang="en-US"/>
              <a:t> instead of being constant.  </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BED68-26DD-48F6-BDA0-26FA049CC47D}" type="slidenum">
              <a:rPr lang="en-US"/>
              <a:pPr/>
              <a:t>9</a:t>
            </a:fld>
            <a:endParaRPr lang="en-U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r>
              <a:rPr lang="en-US"/>
              <a:t>Remember:  investment in the steady state, i*, equals break-even investment.  </a:t>
            </a:r>
          </a:p>
          <a:p>
            <a:endParaRPr lang="en-US"/>
          </a:p>
          <a:p>
            <a:r>
              <a:rPr lang="en-US"/>
              <a:t>If your students are comfortable with basic calculus, have them derive the condition that must be satisfied to be in the Golden Rule steady state.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8718D1-1CEE-4074-A08E-1243129ABB89}" type="slidenum">
              <a:rPr lang="en-US"/>
              <a:pPr/>
              <a:t>10</a:t>
            </a:fld>
            <a:endParaRPr lang="en-US"/>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EAAB67-0420-47CF-AC1B-B666BF959C9B}" type="slidenum">
              <a:rPr lang="en-US"/>
              <a:pPr/>
              <a:t>11</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r>
              <a:rPr lang="en-US"/>
              <a:t>This section (this and the next couple of slides) presents a very clever and fairly simple analysis of the U.S. economy.  </a:t>
            </a:r>
          </a:p>
          <a:p>
            <a:r>
              <a:rPr lang="en-US"/>
              <a:t>When asked, students often have reasonable ideas of how to estimate MPK (look at stock market returns), n and g, but very few offer suggestions on how to estimate the depreciation rate:  there are lots of different kinds of capital out there.  If you ask your students to think about this, they will be more inclined to appreciate the simple and elegant way in which Greg estimates the aggregate depreciation rate (presented a couple of slides below).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EEFF20-4585-4216-BA07-4BA7740C0D0C}" type="slidenum">
              <a:rPr lang="en-US"/>
              <a:pPr/>
              <a:t>12</a:t>
            </a:fld>
            <a:endParaRPr lang="en-US"/>
          </a:p>
        </p:txBody>
      </p:sp>
      <p:sp>
        <p:nvSpPr>
          <p:cNvPr id="284674" name="Rectangle 1026"/>
          <p:cNvSpPr>
            <a:spLocks noGrp="1" noRot="1" noChangeAspect="1" noChangeArrowheads="1" noTextEdit="1"/>
          </p:cNvSpPr>
          <p:nvPr>
            <p:ph type="sldImg"/>
          </p:nvPr>
        </p:nvSpPr>
        <p:spPr>
          <a:ln/>
        </p:spPr>
      </p:sp>
      <p:sp>
        <p:nvSpPr>
          <p:cNvPr id="28467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6DE48-D3A7-46CC-83F0-38C58F508A87}" type="slidenum">
              <a:rPr lang="en-US"/>
              <a:pPr/>
              <a:t>13</a:t>
            </a:fld>
            <a:endParaRPr lang="en-US"/>
          </a:p>
        </p:txBody>
      </p:sp>
      <p:sp>
        <p:nvSpPr>
          <p:cNvPr id="285698" name="Rectangle 1026"/>
          <p:cNvSpPr>
            <a:spLocks noGrp="1" noRot="1" noChangeAspect="1" noChangeArrowheads="1" noTextEdit="1"/>
          </p:cNvSpPr>
          <p:nvPr>
            <p:ph type="sldImg"/>
          </p:nvPr>
        </p:nvSpPr>
        <p:spPr>
          <a:ln/>
        </p:spPr>
      </p:sp>
      <p:sp>
        <p:nvSpPr>
          <p:cNvPr id="28569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7A7E3-D356-4FC2-9854-BC8674D45CA1}" type="slidenum">
              <a:rPr lang="en-US"/>
              <a:pPr/>
              <a:t>14</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AF924-3B47-4E2E-A406-B22F4BB38E73}" type="slidenum">
              <a:rPr lang="en-US"/>
              <a:pPr/>
              <a:t>15</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r>
              <a:rPr lang="en-US"/>
              <a:t>When the second point displays on the screen, it might be helpful to remind students that, in the Solow model’s steady state, total output grows at rate </a:t>
            </a:r>
            <a:br>
              <a:rPr lang="en-US"/>
            </a:br>
            <a:r>
              <a:rPr lang="en-US"/>
              <a:t>n + g.  Thus, we can estimate n + g for the U.S. simply by using the long-run average growth rate of real GDP.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A81B3F-0926-4050-AED6-059D34E5A4A3}" type="slidenum">
              <a:rPr lang="en-US"/>
              <a:pPr/>
              <a:t>16</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43AB6C-0171-407D-B455-72B9B0BD06B9}" type="slidenum">
              <a:rPr lang="en-US"/>
              <a:pPr/>
              <a:t>17</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DB71E9-A027-48F4-8452-7A4DB4BC39F8}" type="slidenum">
              <a:rPr lang="en-US"/>
              <a:pPr/>
              <a:t>18</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r>
              <a:rPr lang="en-US"/>
              <a:t>Before showing the next slide, ask your students which of the two views is closest to their own.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F8FD8-EF52-41CA-9360-023B17B76499}" type="slidenum">
              <a:rPr lang="en-US"/>
              <a:pPr/>
              <a:t>19</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7484B0-8735-46D1-9478-0CFC113440E1}" type="slidenum">
              <a:rPr lang="en-US"/>
              <a:pPr/>
              <a:t>20</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4DE53E-BE88-48D5-9AED-4E9F0D86819B}" type="slidenum">
              <a:rPr lang="en-US"/>
              <a:pPr/>
              <a:t>21</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r>
              <a:rPr lang="en-US"/>
              <a:t>(Part of) Table 8-2 on p.217.  </a:t>
            </a:r>
          </a:p>
          <a:p>
            <a:r>
              <a:rPr lang="en-US"/>
              <a:t>Figures for Germany prior to 1995 are for W. Germany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25AF94-5F91-4DEE-B219-2F0C73539D03}" type="slidenum">
              <a:rPr lang="en-US"/>
              <a:pPr/>
              <a:t>22</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B974AE-C3EC-4770-8034-E8A791800FEC}" type="slidenum">
              <a:rPr lang="en-US"/>
              <a:pPr/>
              <a:t>23</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4C279F-DA4E-4D98-AF99-2E2EAA2B900C}" type="slidenum">
              <a:rPr lang="en-US"/>
              <a:pPr/>
              <a:t>24</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6CCB94-B3DF-43EE-BA71-AB5E68B7D602}" type="slidenum">
              <a:rPr lang="en-US"/>
              <a:pPr/>
              <a:t>25</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r>
              <a:rPr lang="en-US"/>
              <a:t>Table 8-2 on p.217</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6DE5B9-A836-448E-AD48-023E55ABA87A}" type="slidenum">
              <a:rPr lang="en-US"/>
              <a:pPr/>
              <a:t>26</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158273-2CB0-4722-ABE0-1600C269A7B9}" type="slidenum">
              <a:rPr lang="en-US"/>
              <a:pPr/>
              <a:t>27</a:t>
            </a:fld>
            <a:endParaRPr 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r>
              <a:rPr lang="en-US"/>
              <a:t>Check out the second paragraph on p.220:  It gives a nice contrast of the Solow model and Marxist predictions for the behavior of factor prices, comparing both predictions with the data.  </a:t>
            </a:r>
          </a:p>
          <a:p>
            <a:endParaRPr lang="en-US"/>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92F16F-7EBD-4544-A193-ED04DDD277FE}" type="slidenum">
              <a:rPr lang="en-US"/>
              <a:pPr/>
              <a:t>28</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56E109-2A63-416A-B93F-D9B9F6C7376B}" type="slidenum">
              <a:rPr lang="en-US"/>
              <a:pPr/>
              <a:t>29</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E9CF9F-A0D9-4506-9443-87C3D044841D}" type="slidenum">
              <a:rPr lang="en-US"/>
              <a:pPr/>
              <a:t>30</a:t>
            </a:fld>
            <a:endParaRPr lang="en-US"/>
          </a:p>
        </p:txBody>
      </p:sp>
      <p:sp>
        <p:nvSpPr>
          <p:cNvPr id="306178" name="Rectangle 2"/>
          <p:cNvSpPr>
            <a:spLocks noGrp="1" noRot="1" noChangeAspect="1" noChangeArrowheads="1" noTextEdit="1"/>
          </p:cNvSpPr>
          <p:nvPr>
            <p:ph type="sldImg"/>
          </p:nvPr>
        </p:nvSpPr>
        <p:spPr>
          <a:xfrm>
            <a:off x="1322388" y="685800"/>
            <a:ext cx="4064000" cy="3048000"/>
          </a:xfrm>
          <a:ln/>
        </p:spPr>
      </p:sp>
      <p:sp>
        <p:nvSpPr>
          <p:cNvPr id="30617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CF7284-7889-43CF-BC9B-1D5688C06455}" type="slidenum">
              <a:rPr lang="en-US"/>
              <a:pPr/>
              <a:t>31</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027FA7-7706-4A61-A578-15B94AFF6FFA}" type="datetime1">
              <a:rPr lang="en-US" smtClean="0"/>
              <a:pPr/>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0E11A98F-77DE-43EC-B2B0-31E3C04931F0}"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B9D329-6BC1-42A6-B971-9E4150CE728B}" type="datetime1">
              <a:rPr lang="en-US" smtClean="0"/>
              <a:pPr/>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7297336D-68A7-4C90-AE70-7B876CE4C1E9}"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BD292A-249A-4783-9069-8CB90B50FBD8}" type="datetime1">
              <a:rPr lang="en-US" smtClean="0"/>
              <a:pPr/>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F9556754-715E-4D8D-8C9E-1681E5538CE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7F8C15-2A44-4D9A-A8D8-BAB3FEA2E87A}" type="datetime1">
              <a:rPr lang="en-US" smtClean="0"/>
              <a:pPr/>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984D5A80-2E42-4D35-8C61-C965DE6539E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B0733E-F9E5-4B62-82E6-862ACAAAF997}" type="datetime1">
              <a:rPr lang="en-US" smtClean="0"/>
              <a:pPr/>
              <a:t>10/8/2012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824FA2CA-C7A1-4E4D-BB74-74FBC818432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A54CF2-60A7-42CE-909A-E0E5B2EDD516}" type="datetime1">
              <a:rPr lang="en-US" smtClean="0"/>
              <a:pPr/>
              <a:t>10/8/2012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06615228-9DF8-43C7-9E49-9A788B505A3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6D686-958F-4034-9553-995614FDAFD3}" type="datetime1">
              <a:rPr lang="en-US" smtClean="0"/>
              <a:pPr/>
              <a:t>10/8/2012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9CAA5C42-BAA2-409C-A090-005C0A64CEDD}"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74156B-24FA-41E0-9311-B0EE9977AC1A}" type="datetime1">
              <a:rPr lang="en-US" smtClean="0"/>
              <a:pPr/>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58E4EDED-AE8C-4156-A580-2FAF72E4B0D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F7A198-6110-4B6C-926A-B8DB6C33C3DE}" type="datetime1">
              <a:rPr lang="en-US" smtClean="0"/>
              <a:pPr/>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7B8F93A3-DB10-421C-BB49-7C14FE03097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B054B-1360-40A4-B22A-F4529EC7B7C0}" type="datetime1">
              <a:rPr lang="en-US" smtClean="0"/>
              <a:pPr/>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0C683890-924E-4B0B-A6CA-D13B5873842D}"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991A3-69A9-4034-8AC5-65CA84F672AD}" type="datetime1">
              <a:rPr lang="en-US" smtClean="0"/>
              <a:pPr/>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1787D156-D425-4526-B186-AA4D700D579D}"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90600" y="1219200"/>
            <a:ext cx="7543800" cy="4648200"/>
          </a:xfrm>
        </p:spPr>
        <p:txBody>
          <a:bodyPr/>
          <a:lstStyle/>
          <a:p>
            <a:endParaRPr lang="en-US"/>
          </a:p>
        </p:txBody>
      </p:sp>
      <p:sp>
        <p:nvSpPr>
          <p:cNvPr id="4" name="Slide Number Placeholder 3"/>
          <p:cNvSpPr>
            <a:spLocks noGrp="1"/>
          </p:cNvSpPr>
          <p:nvPr>
            <p:ph type="sldNum" sz="quarter" idx="10"/>
          </p:nvPr>
        </p:nvSpPr>
        <p:spPr>
          <a:xfrm>
            <a:off x="7924800" y="6477000"/>
            <a:ext cx="1143000" cy="304800"/>
          </a:xfrm>
        </p:spPr>
        <p:txBody>
          <a:bodyPr/>
          <a:lstStyle>
            <a:lvl1pPr>
              <a:defRPr/>
            </a:lvl1pPr>
          </a:lstStyle>
          <a:p>
            <a:r>
              <a:rPr lang="en-US"/>
              <a:t>slide </a:t>
            </a:r>
            <a:fld id="{2446992F-BE95-4E87-A4C8-F82C0057B26C}"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5779C8-57C3-48D4-A461-FE50BD580347}" type="datetime1">
              <a:rPr lang="en-US" smtClean="0"/>
              <a:pPr/>
              <a:t>10/8/2012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0E11A98F-77DE-43EC-B2B0-31E3C04931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1" r:id="rId12"/>
  </p:sldLayoutIdLs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txBox="1">
            <a:spLocks/>
          </p:cNvSpPr>
          <p:nvPr/>
        </p:nvSpPr>
        <p:spPr bwMode="auto">
          <a:xfrm>
            <a:off x="0" y="0"/>
            <a:ext cx="9144000" cy="1143000"/>
          </a:xfrm>
          <a:prstGeom prst="rect">
            <a:avLst/>
          </a:prstGeom>
          <a:noFill/>
          <a:ln w="9525">
            <a:noFill/>
            <a:miter lim="800000"/>
            <a:headEnd/>
            <a:tailEnd/>
          </a:ln>
        </p:spPr>
        <p:txBody>
          <a:bodyPr anchor="ctr"/>
          <a:lstStyle/>
          <a:p>
            <a:pPr algn="ctr"/>
            <a:r>
              <a:rPr lang="en-US" sz="2400" b="1" dirty="0">
                <a:latin typeface="Arial" pitchFamily="34" charset="0"/>
                <a:cs typeface="Arial" pitchFamily="34" charset="0"/>
              </a:rPr>
              <a:t>Lecture </a:t>
            </a:r>
            <a:r>
              <a:rPr lang="en-US" sz="2400" b="1" dirty="0" smtClean="0">
                <a:latin typeface="Arial" pitchFamily="34" charset="0"/>
                <a:cs typeface="Arial" pitchFamily="34" charset="0"/>
              </a:rPr>
              <a:t>8</a:t>
            </a:r>
            <a:endParaRPr lang="en-US" sz="2400" b="1" dirty="0">
              <a:latin typeface="Arial" pitchFamily="34" charset="0"/>
              <a:cs typeface="Arial" pitchFamily="34" charset="0"/>
            </a:endParaRPr>
          </a:p>
        </p:txBody>
      </p:sp>
      <p:sp>
        <p:nvSpPr>
          <p:cNvPr id="13315" name="Content Placeholder 2"/>
          <p:cNvSpPr txBox="1">
            <a:spLocks/>
          </p:cNvSpPr>
          <p:nvPr/>
        </p:nvSpPr>
        <p:spPr bwMode="auto">
          <a:xfrm>
            <a:off x="533400" y="1524000"/>
            <a:ext cx="8229600" cy="4525963"/>
          </a:xfrm>
          <a:prstGeom prst="rect">
            <a:avLst/>
          </a:prstGeom>
          <a:noFill/>
          <a:ln w="9525">
            <a:noFill/>
            <a:miter lim="800000"/>
            <a:headEnd/>
            <a:tailEnd/>
          </a:ln>
        </p:spPr>
        <p:txBody>
          <a:bodyPr/>
          <a:lstStyle/>
          <a:p>
            <a:pPr marL="342900" indent="-342900" algn="ctr">
              <a:spcBef>
                <a:spcPct val="20000"/>
              </a:spcBef>
              <a:buFont typeface="Arial" charset="0"/>
              <a:buNone/>
            </a:pPr>
            <a:r>
              <a:rPr lang="en-US" sz="3200" b="1" dirty="0">
                <a:latin typeface="Arial" pitchFamily="34" charset="0"/>
                <a:cs typeface="Arial" pitchFamily="34" charset="0"/>
              </a:rPr>
              <a:t>Economic Growth – </a:t>
            </a:r>
            <a:r>
              <a:rPr lang="en-US" sz="3200" b="1" dirty="0" smtClean="0">
                <a:latin typeface="Arial" pitchFamily="34" charset="0"/>
                <a:cs typeface="Arial" pitchFamily="34" charset="0"/>
              </a:rPr>
              <a:t>II</a:t>
            </a:r>
            <a:endParaRPr lang="en-US" sz="3200" b="1" dirty="0">
              <a:latin typeface="Arial" pitchFamily="34" charset="0"/>
              <a:cs typeface="Arial" pitchFamily="34" charset="0"/>
            </a:endParaRPr>
          </a:p>
          <a:p>
            <a:pPr marL="342900" indent="-342900" algn="ctr">
              <a:spcBef>
                <a:spcPct val="20000"/>
              </a:spcBef>
              <a:buFont typeface="Arial" charset="0"/>
              <a:buNone/>
            </a:pPr>
            <a:endParaRPr lang="en-US" sz="3200" b="1" dirty="0">
              <a:latin typeface="Arial" pitchFamily="34" charset="0"/>
              <a:cs typeface="Arial" pitchFamily="34" charset="0"/>
            </a:endParaRPr>
          </a:p>
          <a:p>
            <a:pPr marL="342900" indent="-342900" algn="ctr">
              <a:spcBef>
                <a:spcPct val="20000"/>
              </a:spcBef>
              <a:buFont typeface="Arial" charset="0"/>
              <a:buNone/>
            </a:pPr>
            <a:endParaRPr lang="en-US" sz="3200" b="1" dirty="0">
              <a:latin typeface="Arial" pitchFamily="34" charset="0"/>
              <a:cs typeface="Arial" pitchFamily="34" charset="0"/>
            </a:endParaRPr>
          </a:p>
          <a:p>
            <a:pPr marL="342900" indent="-342900" algn="ctr">
              <a:spcBef>
                <a:spcPct val="20000"/>
              </a:spcBef>
              <a:buFont typeface="Arial" charset="0"/>
              <a:buNone/>
            </a:pPr>
            <a:endParaRPr lang="en-US" sz="3200" b="1" dirty="0">
              <a:latin typeface="Arial" pitchFamily="34" charset="0"/>
              <a:cs typeface="Arial" pitchFamily="34" charset="0"/>
            </a:endParaRPr>
          </a:p>
          <a:p>
            <a:pPr marL="342900" indent="-342900" algn="ctr">
              <a:spcBef>
                <a:spcPct val="20000"/>
              </a:spcBef>
              <a:buFont typeface="Arial" charset="0"/>
              <a:buNone/>
            </a:pPr>
            <a:endParaRPr lang="en-US" sz="3200" b="1" dirty="0">
              <a:latin typeface="Arial" pitchFamily="34" charset="0"/>
              <a:cs typeface="Arial" pitchFamily="34" charset="0"/>
            </a:endParaRPr>
          </a:p>
          <a:p>
            <a:pPr marL="342900" indent="-342900" algn="ctr">
              <a:spcBef>
                <a:spcPct val="20000"/>
              </a:spcBef>
              <a:buFont typeface="Arial" charset="0"/>
              <a:buNone/>
            </a:pPr>
            <a:endParaRPr lang="en-US" sz="2400" b="1" i="1" dirty="0">
              <a:latin typeface="Arial" pitchFamily="34" charset="0"/>
              <a:cs typeface="Arial" pitchFamily="34" charset="0"/>
            </a:endParaRPr>
          </a:p>
          <a:p>
            <a:pPr marL="342900" indent="-342900" algn="ctr">
              <a:spcBef>
                <a:spcPct val="20000"/>
              </a:spcBef>
              <a:buFont typeface="Arial" charset="0"/>
              <a:buNone/>
            </a:pPr>
            <a:r>
              <a:rPr lang="en-US" sz="2400" b="1" i="1" dirty="0">
                <a:latin typeface="Arial" pitchFamily="34" charset="0"/>
                <a:cs typeface="Arial" pitchFamily="34" charset="0"/>
              </a:rPr>
              <a:t>Instructor: Prof. </a:t>
            </a:r>
            <a:r>
              <a:rPr lang="en-US" sz="2400" b="1" i="1" dirty="0" err="1">
                <a:latin typeface="Arial" pitchFamily="34" charset="0"/>
                <a:cs typeface="Arial" pitchFamily="34" charset="0"/>
              </a:rPr>
              <a:t>Dr.Qaisar</a:t>
            </a:r>
            <a:r>
              <a:rPr lang="en-US" sz="2400" b="1" i="1" dirty="0">
                <a:latin typeface="Arial" pitchFamily="34" charset="0"/>
                <a:cs typeface="Arial" pitchFamily="34" charset="0"/>
              </a:rPr>
              <a:t> </a:t>
            </a:r>
            <a:r>
              <a:rPr lang="en-US" sz="2400" b="1" i="1" dirty="0" err="1">
                <a:latin typeface="Arial" pitchFamily="34" charset="0"/>
                <a:cs typeface="Arial" pitchFamily="34" charset="0"/>
              </a:rPr>
              <a:t>Abbas</a:t>
            </a:r>
            <a:endParaRPr lang="en-US" sz="2400" b="1" i="1" dirty="0">
              <a:latin typeface="Arial" pitchFamily="34" charset="0"/>
              <a:cs typeface="Arial" pitchFamily="34" charset="0"/>
            </a:endParaRPr>
          </a:p>
        </p:txBody>
      </p:sp>
      <p:sp>
        <p:nvSpPr>
          <p:cNvPr id="13316" name="AutoShape 5" descr="http://www.kunstpedia.com/content_images/1/BlogIllustraties/Pieter%20Bruegel%20the%20Younger%20-%20The%20Indoor%20Wedding%20Dance%20-%201622.jpg"/>
          <p:cNvSpPr>
            <a:spLocks noChangeAspect="1" noChangeArrowheads="1"/>
          </p:cNvSpPr>
          <p:nvPr/>
        </p:nvSpPr>
        <p:spPr bwMode="auto">
          <a:xfrm>
            <a:off x="168275" y="-1608138"/>
            <a:ext cx="4762500" cy="3352801"/>
          </a:xfrm>
          <a:prstGeom prst="rect">
            <a:avLst/>
          </a:prstGeom>
          <a:noFill/>
          <a:ln w="9525">
            <a:noFill/>
            <a:miter lim="800000"/>
            <a:headEnd/>
            <a:tailEnd/>
          </a:ln>
        </p:spPr>
        <p:txBody>
          <a:bodyPr/>
          <a:lstStyle/>
          <a:p>
            <a:endParaRPr lang="en-US" sz="2400">
              <a:latin typeface="Times New Roman" pitchFamily="18" charset="0"/>
            </a:endParaRPr>
          </a:p>
        </p:txBody>
      </p:sp>
      <p:pic>
        <p:nvPicPr>
          <p:cNvPr id="13317" name="Picture 10"/>
          <p:cNvPicPr>
            <a:picLocks noChangeAspect="1" noChangeArrowheads="1"/>
          </p:cNvPicPr>
          <p:nvPr/>
        </p:nvPicPr>
        <p:blipFill>
          <a:blip r:embed="rId2" cstate="print"/>
          <a:srcRect/>
          <a:stretch>
            <a:fillRect/>
          </a:stretch>
        </p:blipFill>
        <p:spPr bwMode="auto">
          <a:xfrm>
            <a:off x="2209800" y="2209800"/>
            <a:ext cx="4724400" cy="2209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pPr>
              <a:buClrTx/>
            </a:pPr>
            <a:r>
              <a:rPr lang="en-US" sz="2400" b="1" dirty="0" smtClean="0">
                <a:solidFill>
                  <a:schemeClr val="tx1"/>
                </a:solidFill>
                <a:latin typeface="Arial" pitchFamily="34" charset="0"/>
                <a:cs typeface="Arial" pitchFamily="34" charset="0"/>
              </a:rPr>
              <a:t>Lecture Contents</a:t>
            </a:r>
            <a:endParaRPr lang="en-US" sz="2400" b="1" dirty="0">
              <a:solidFill>
                <a:schemeClr val="tx1"/>
              </a:solidFill>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239000" cy="4953000"/>
          </a:xfrm>
        </p:spPr>
        <p:txBody>
          <a:bodyPr>
            <a:normAutofit/>
          </a:bodyPr>
          <a:lstStyle/>
          <a:p>
            <a:pPr>
              <a:spcBef>
                <a:spcPct val="50000"/>
              </a:spcBef>
              <a:buClrTx/>
            </a:pPr>
            <a:endParaRPr lang="en-US" sz="1800" dirty="0" smtClean="0">
              <a:solidFill>
                <a:schemeClr val="tx1"/>
              </a:solidFill>
              <a:latin typeface="Arial" pitchFamily="34" charset="0"/>
              <a:cs typeface="Arial" pitchFamily="34" charset="0"/>
            </a:endParaRPr>
          </a:p>
          <a:p>
            <a:pPr>
              <a:spcBef>
                <a:spcPct val="50000"/>
              </a:spcBef>
              <a:buClrTx/>
            </a:pPr>
            <a:r>
              <a:rPr lang="en-US" sz="1800" dirty="0" smtClean="0">
                <a:solidFill>
                  <a:schemeClr val="tx1"/>
                </a:solidFill>
                <a:latin typeface="Arial" pitchFamily="34" charset="0"/>
                <a:cs typeface="Arial" pitchFamily="34" charset="0"/>
              </a:rPr>
              <a:t>Technological </a:t>
            </a:r>
            <a:r>
              <a:rPr lang="en-US" sz="1800" dirty="0">
                <a:solidFill>
                  <a:schemeClr val="tx1"/>
                </a:solidFill>
                <a:latin typeface="Arial" pitchFamily="34" charset="0"/>
                <a:cs typeface="Arial" pitchFamily="34" charset="0"/>
              </a:rPr>
              <a:t>progress in the Solow model</a:t>
            </a:r>
          </a:p>
          <a:p>
            <a:pPr>
              <a:spcBef>
                <a:spcPct val="50000"/>
              </a:spcBef>
              <a:buClrTx/>
            </a:pPr>
            <a:endParaRPr lang="en-US" sz="1800" dirty="0" smtClean="0">
              <a:solidFill>
                <a:schemeClr val="tx1"/>
              </a:solidFill>
              <a:latin typeface="Arial" pitchFamily="34" charset="0"/>
              <a:cs typeface="Arial" pitchFamily="34" charset="0"/>
            </a:endParaRPr>
          </a:p>
          <a:p>
            <a:pPr>
              <a:spcBef>
                <a:spcPct val="50000"/>
              </a:spcBef>
              <a:buClrTx/>
            </a:pPr>
            <a:r>
              <a:rPr lang="en-US" sz="1800" dirty="0" smtClean="0">
                <a:solidFill>
                  <a:schemeClr val="tx1"/>
                </a:solidFill>
                <a:latin typeface="Arial" pitchFamily="34" charset="0"/>
                <a:cs typeface="Arial" pitchFamily="34" charset="0"/>
              </a:rPr>
              <a:t>Policies </a:t>
            </a:r>
            <a:r>
              <a:rPr lang="en-US" sz="1800" dirty="0">
                <a:solidFill>
                  <a:schemeClr val="tx1"/>
                </a:solidFill>
                <a:latin typeface="Arial" pitchFamily="34" charset="0"/>
                <a:cs typeface="Arial" pitchFamily="34" charset="0"/>
              </a:rPr>
              <a:t>to promote growth</a:t>
            </a:r>
          </a:p>
          <a:p>
            <a:pPr>
              <a:spcBef>
                <a:spcPct val="50000"/>
              </a:spcBef>
              <a:buClrTx/>
            </a:pPr>
            <a:endParaRPr lang="en-US" sz="1800" dirty="0" smtClean="0">
              <a:solidFill>
                <a:schemeClr val="tx1"/>
              </a:solidFill>
              <a:latin typeface="Arial" pitchFamily="34" charset="0"/>
              <a:cs typeface="Arial" pitchFamily="34" charset="0"/>
            </a:endParaRPr>
          </a:p>
          <a:p>
            <a:pPr>
              <a:spcBef>
                <a:spcPct val="50000"/>
              </a:spcBef>
              <a:buClrTx/>
            </a:pPr>
            <a:r>
              <a:rPr lang="en-US" sz="1800" dirty="0" smtClean="0">
                <a:solidFill>
                  <a:schemeClr val="tx1"/>
                </a:solidFill>
                <a:latin typeface="Arial" pitchFamily="34" charset="0"/>
                <a:cs typeface="Arial" pitchFamily="34" charset="0"/>
              </a:rPr>
              <a:t>Growth </a:t>
            </a:r>
            <a:r>
              <a:rPr lang="en-US" sz="1800" dirty="0">
                <a:solidFill>
                  <a:schemeClr val="tx1"/>
                </a:solidFill>
                <a:latin typeface="Arial" pitchFamily="34" charset="0"/>
                <a:cs typeface="Arial" pitchFamily="34" charset="0"/>
              </a:rPr>
              <a:t>empirics:  </a:t>
            </a:r>
            <a:r>
              <a:rPr lang="en-US" sz="1800" dirty="0" smtClean="0">
                <a:solidFill>
                  <a:schemeClr val="tx1"/>
                </a:solidFill>
                <a:latin typeface="Arial" pitchFamily="34" charset="0"/>
                <a:cs typeface="Arial" pitchFamily="34" charset="0"/>
              </a:rPr>
              <a:t>Confronting </a:t>
            </a:r>
            <a:r>
              <a:rPr lang="en-US" sz="1800" dirty="0">
                <a:solidFill>
                  <a:schemeClr val="tx1"/>
                </a:solidFill>
                <a:latin typeface="Arial" pitchFamily="34" charset="0"/>
                <a:cs typeface="Arial" pitchFamily="34" charset="0"/>
              </a:rPr>
              <a:t>the theory with facts</a:t>
            </a:r>
          </a:p>
          <a:p>
            <a:pPr>
              <a:spcBef>
                <a:spcPct val="50000"/>
              </a:spcBef>
              <a:buClrTx/>
            </a:pPr>
            <a:endParaRPr lang="en-US" sz="1800" dirty="0" smtClean="0">
              <a:solidFill>
                <a:schemeClr val="tx1"/>
              </a:solidFill>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Introduction</a:t>
            </a:r>
          </a:p>
        </p:txBody>
      </p:sp>
      <p:sp>
        <p:nvSpPr>
          <p:cNvPr id="220163" name="Rectangle 3"/>
          <p:cNvSpPr>
            <a:spLocks noGrp="1" noChangeArrowheads="1"/>
          </p:cNvSpPr>
          <p:nvPr>
            <p:ph idx="1"/>
          </p:nvPr>
        </p:nvSpPr>
        <p:spPr/>
        <p:txBody>
          <a:bodyPr/>
          <a:lstStyle/>
          <a:p>
            <a:pPr marL="0" indent="0">
              <a:buClrTx/>
              <a:buFont typeface="Wingdings" pitchFamily="2" charset="2"/>
              <a:buNone/>
            </a:pPr>
            <a:r>
              <a:rPr lang="en-US" sz="1800" dirty="0">
                <a:solidFill>
                  <a:schemeClr val="tx1"/>
                </a:solidFill>
                <a:latin typeface="Arial" pitchFamily="34" charset="0"/>
                <a:cs typeface="Arial" pitchFamily="34" charset="0"/>
              </a:rPr>
              <a:t>In the Solow </a:t>
            </a:r>
            <a:r>
              <a:rPr lang="en-US" sz="1800" dirty="0" smtClean="0">
                <a:solidFill>
                  <a:schemeClr val="tx1"/>
                </a:solidFill>
                <a:latin typeface="Arial" pitchFamily="34" charset="0"/>
                <a:cs typeface="Arial" pitchFamily="34" charset="0"/>
              </a:rPr>
              <a:t>model, </a:t>
            </a:r>
            <a:endParaRPr lang="en-US" sz="1800" dirty="0">
              <a:solidFill>
                <a:schemeClr val="tx1"/>
              </a:solidFill>
              <a:latin typeface="Arial" pitchFamily="34" charset="0"/>
              <a:cs typeface="Arial" pitchFamily="34" charset="0"/>
            </a:endParaRPr>
          </a:p>
          <a:p>
            <a:pPr marL="501650" lvl="1">
              <a:spcBef>
                <a:spcPct val="20000"/>
              </a:spcBef>
              <a:buClrTx/>
              <a:buFont typeface="Wingdings" pitchFamily="2" charset="2"/>
              <a:buChar char="§"/>
            </a:pPr>
            <a:r>
              <a:rPr lang="en-US" sz="1800" dirty="0">
                <a:solidFill>
                  <a:schemeClr val="tx1"/>
                </a:solidFill>
                <a:latin typeface="Arial" pitchFamily="34" charset="0"/>
                <a:cs typeface="Arial" pitchFamily="34" charset="0"/>
              </a:rPr>
              <a:t>the production technology is held constant</a:t>
            </a:r>
          </a:p>
          <a:p>
            <a:pPr marL="501650" lvl="1">
              <a:spcBef>
                <a:spcPct val="20000"/>
              </a:spcBef>
              <a:buClrTx/>
              <a:buFont typeface="Wingdings" pitchFamily="2" charset="2"/>
              <a:buChar char="§"/>
            </a:pPr>
            <a:r>
              <a:rPr lang="en-US" sz="1800" dirty="0">
                <a:solidFill>
                  <a:schemeClr val="tx1"/>
                </a:solidFill>
                <a:latin typeface="Arial" pitchFamily="34" charset="0"/>
                <a:cs typeface="Arial" pitchFamily="34" charset="0"/>
              </a:rPr>
              <a:t>income per capita is constant in the steady state.</a:t>
            </a:r>
          </a:p>
          <a:p>
            <a:pPr marL="0" indent="0">
              <a:spcBef>
                <a:spcPct val="50000"/>
              </a:spcBef>
              <a:buClrTx/>
              <a:buFont typeface="Wingdings" pitchFamily="2" charset="2"/>
              <a:buNone/>
            </a:pPr>
            <a:endParaRPr lang="en-US" sz="1800" dirty="0" smtClean="0">
              <a:solidFill>
                <a:schemeClr val="tx1"/>
              </a:solidFill>
              <a:latin typeface="Arial" pitchFamily="34" charset="0"/>
              <a:cs typeface="Arial" pitchFamily="34" charset="0"/>
            </a:endParaRPr>
          </a:p>
          <a:p>
            <a:pPr marL="0" indent="0">
              <a:spcBef>
                <a:spcPct val="50000"/>
              </a:spcBef>
              <a:buClrTx/>
              <a:buFont typeface="Wingdings" pitchFamily="2" charset="2"/>
              <a:buNone/>
            </a:pPr>
            <a:endParaRPr lang="en-US" sz="1800" dirty="0">
              <a:latin typeface="Arial" pitchFamily="34" charset="0"/>
              <a:cs typeface="Arial" pitchFamily="34" charset="0"/>
            </a:endParaRPr>
          </a:p>
          <a:p>
            <a:pPr marL="0" indent="0">
              <a:spcBef>
                <a:spcPct val="50000"/>
              </a:spcBef>
              <a:buClrTx/>
              <a:buFont typeface="Wingdings" pitchFamily="2" charset="2"/>
              <a:buNone/>
            </a:pPr>
            <a:r>
              <a:rPr lang="en-US" sz="1800" dirty="0" smtClean="0">
                <a:solidFill>
                  <a:schemeClr val="tx1"/>
                </a:solidFill>
                <a:latin typeface="Arial" pitchFamily="34" charset="0"/>
                <a:cs typeface="Arial" pitchFamily="34" charset="0"/>
              </a:rPr>
              <a:t>Neither </a:t>
            </a:r>
            <a:r>
              <a:rPr lang="en-US" sz="1800" dirty="0">
                <a:solidFill>
                  <a:schemeClr val="tx1"/>
                </a:solidFill>
                <a:latin typeface="Arial" pitchFamily="34" charset="0"/>
                <a:cs typeface="Arial" pitchFamily="34" charset="0"/>
              </a:rPr>
              <a:t>point is true in the real world:</a:t>
            </a:r>
          </a:p>
          <a:p>
            <a:pPr marL="501650" lvl="1">
              <a:spcBef>
                <a:spcPct val="20000"/>
              </a:spcBef>
              <a:buClrTx/>
              <a:buFont typeface="Wingdings" pitchFamily="2" charset="2"/>
              <a:buChar char="§"/>
            </a:pPr>
            <a:r>
              <a:rPr lang="en-US" sz="1800" dirty="0">
                <a:solidFill>
                  <a:schemeClr val="tx1"/>
                </a:solidFill>
                <a:latin typeface="Arial" pitchFamily="34" charset="0"/>
                <a:cs typeface="Arial" pitchFamily="34" charset="0"/>
              </a:rPr>
              <a:t>1929-2001:  U.S. real GDP per person grew by a factor of 4.8, or 2.2% per year.  </a:t>
            </a:r>
          </a:p>
          <a:p>
            <a:pPr marL="501650" lvl="1">
              <a:spcBef>
                <a:spcPct val="20000"/>
              </a:spcBef>
              <a:buClrTx/>
              <a:buFont typeface="Wingdings" pitchFamily="2" charset="2"/>
              <a:buChar char="§"/>
            </a:pPr>
            <a:r>
              <a:rPr lang="en-US" sz="1800" dirty="0">
                <a:solidFill>
                  <a:schemeClr val="tx1"/>
                </a:solidFill>
                <a:latin typeface="Arial" pitchFamily="34" charset="0"/>
                <a:cs typeface="Arial" pitchFamily="34" charset="0"/>
              </a:rPr>
              <a:t>examples of technological progress abound</a:t>
            </a:r>
            <a:br>
              <a:rPr lang="en-US" sz="1800" dirty="0">
                <a:solidFill>
                  <a:schemeClr val="tx1"/>
                </a:solidFill>
                <a:latin typeface="Arial" pitchFamily="34" charset="0"/>
                <a:cs typeface="Arial" pitchFamily="34" charset="0"/>
              </a:rPr>
            </a:br>
            <a:endParaRPr lang="en-US" sz="1800" i="1" dirty="0">
              <a:solidFill>
                <a:schemeClr val="tx1"/>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Examples of technological progress</a:t>
            </a:r>
          </a:p>
        </p:txBody>
      </p:sp>
      <p:sp>
        <p:nvSpPr>
          <p:cNvPr id="221187" name="Rectangle 3"/>
          <p:cNvSpPr>
            <a:spLocks noGrp="1" noChangeArrowheads="1"/>
          </p:cNvSpPr>
          <p:nvPr>
            <p:ph idx="1"/>
          </p:nvPr>
        </p:nvSpPr>
        <p:spPr>
          <a:xfrm>
            <a:off x="312738" y="1219200"/>
            <a:ext cx="8450262" cy="4876800"/>
          </a:xfrm>
          <a:solidFill>
            <a:schemeClr val="bg1">
              <a:alpha val="50000"/>
            </a:schemeClr>
          </a:solidFill>
        </p:spPr>
        <p:txBody>
          <a:bodyPr>
            <a:normAutofit fontScale="92500" lnSpcReduction="20000"/>
          </a:bodyPr>
          <a:lstStyle/>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1970</a:t>
            </a:r>
            <a:r>
              <a:rPr lang="en-US" sz="1800" dirty="0">
                <a:solidFill>
                  <a:schemeClr val="tx1"/>
                </a:solidFill>
                <a:latin typeface="Arial" pitchFamily="34" charset="0"/>
                <a:cs typeface="Arial" pitchFamily="34" charset="0"/>
              </a:rPr>
              <a:t>:  50,000 computers in the world</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2000:  51% of U.S. households have 1 or more computers</a:t>
            </a:r>
          </a:p>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The </a:t>
            </a:r>
            <a:r>
              <a:rPr lang="en-US" sz="1800" dirty="0">
                <a:solidFill>
                  <a:schemeClr val="tx1"/>
                </a:solidFill>
                <a:latin typeface="Arial" pitchFamily="34" charset="0"/>
                <a:cs typeface="Arial" pitchFamily="34" charset="0"/>
              </a:rPr>
              <a:t>real price of computer power has fallen an average of 30% per year over the past three decades.</a:t>
            </a:r>
          </a:p>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The </a:t>
            </a:r>
            <a:r>
              <a:rPr lang="en-US" sz="1800" dirty="0">
                <a:solidFill>
                  <a:schemeClr val="tx1"/>
                </a:solidFill>
                <a:latin typeface="Arial" pitchFamily="34" charset="0"/>
                <a:cs typeface="Arial" pitchFamily="34" charset="0"/>
              </a:rPr>
              <a:t>average car built in 1996 contained more computer processing power than the first lunar landing craft in 1969.</a:t>
            </a:r>
          </a:p>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Modems </a:t>
            </a:r>
            <a:r>
              <a:rPr lang="en-US" sz="1800" dirty="0">
                <a:solidFill>
                  <a:schemeClr val="tx1"/>
                </a:solidFill>
                <a:latin typeface="Arial" pitchFamily="34" charset="0"/>
                <a:cs typeface="Arial" pitchFamily="34" charset="0"/>
              </a:rPr>
              <a:t>are 22 times faster today than two decades ago.</a:t>
            </a:r>
          </a:p>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Since </a:t>
            </a:r>
            <a:r>
              <a:rPr lang="en-US" sz="1800" dirty="0">
                <a:solidFill>
                  <a:schemeClr val="tx1"/>
                </a:solidFill>
                <a:latin typeface="Arial" pitchFamily="34" charset="0"/>
                <a:cs typeface="Arial" pitchFamily="34" charset="0"/>
              </a:rPr>
              <a:t>1980, semiconductor usage per unit of GDP has increased by a factor of 3500.</a:t>
            </a:r>
          </a:p>
          <a:p>
            <a:pPr>
              <a:lnSpc>
                <a:spcPct val="105000"/>
              </a:lnSpc>
              <a:spcBef>
                <a:spcPct val="30000"/>
              </a:spcBef>
              <a:buClrTx/>
            </a:pPr>
            <a:endParaRPr lang="en-US" sz="1800" dirty="0" smtClean="0">
              <a:solidFill>
                <a:schemeClr val="tx1"/>
              </a:solidFill>
              <a:latin typeface="Arial" pitchFamily="34" charset="0"/>
              <a:cs typeface="Arial" pitchFamily="34" charset="0"/>
            </a:endParaRPr>
          </a:p>
          <a:p>
            <a:pPr>
              <a:lnSpc>
                <a:spcPct val="105000"/>
              </a:lnSpc>
              <a:spcBef>
                <a:spcPct val="30000"/>
              </a:spcBef>
              <a:buClrTx/>
            </a:pPr>
            <a:r>
              <a:rPr lang="en-US" sz="1800" dirty="0" smtClean="0">
                <a:solidFill>
                  <a:schemeClr val="tx1"/>
                </a:solidFill>
                <a:latin typeface="Arial" pitchFamily="34" charset="0"/>
                <a:cs typeface="Arial" pitchFamily="34" charset="0"/>
              </a:rPr>
              <a:t>1981</a:t>
            </a:r>
            <a:r>
              <a:rPr lang="en-US" sz="1800" dirty="0">
                <a:solidFill>
                  <a:schemeClr val="tx1"/>
                </a:solidFill>
                <a:latin typeface="Arial" pitchFamily="34" charset="0"/>
                <a:cs typeface="Arial" pitchFamily="34" charset="0"/>
              </a:rPr>
              <a:t>:  213 computers connected to the Internet</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2000:  60 million computers connected to the Internet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Tech. progress in the Solow model</a:t>
            </a:r>
          </a:p>
        </p:txBody>
      </p:sp>
      <p:sp>
        <p:nvSpPr>
          <p:cNvPr id="223235" name="Rectangle 3"/>
          <p:cNvSpPr>
            <a:spLocks noGrp="1" noChangeArrowheads="1"/>
          </p:cNvSpPr>
          <p:nvPr>
            <p:ph idx="1"/>
          </p:nvPr>
        </p:nvSpPr>
        <p:spPr>
          <a:xfrm>
            <a:off x="838200" y="1295400"/>
            <a:ext cx="8001000" cy="2667000"/>
          </a:xfrm>
        </p:spPr>
        <p:txBody>
          <a:bodyPr>
            <a:normAutofit/>
          </a:bodyPr>
          <a:lstStyle/>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A </a:t>
            </a:r>
            <a:r>
              <a:rPr lang="en-US" sz="1800" dirty="0">
                <a:solidFill>
                  <a:schemeClr val="tx1"/>
                </a:solidFill>
                <a:latin typeface="Arial" pitchFamily="34" charset="0"/>
                <a:cs typeface="Arial" pitchFamily="34" charset="0"/>
              </a:rPr>
              <a:t>new variable:  </a:t>
            </a:r>
            <a:r>
              <a:rPr lang="en-US" sz="1800" b="1" i="1" dirty="0">
                <a:solidFill>
                  <a:schemeClr val="tx1"/>
                </a:solidFill>
                <a:latin typeface="Arial" pitchFamily="34" charset="0"/>
                <a:cs typeface="Arial" pitchFamily="34" charset="0"/>
              </a:rPr>
              <a:t>E</a:t>
            </a:r>
            <a:r>
              <a:rPr lang="en-US" sz="1800" dirty="0">
                <a:solidFill>
                  <a:schemeClr val="tx1"/>
                </a:solidFill>
                <a:latin typeface="Arial" pitchFamily="34" charset="0"/>
                <a:cs typeface="Arial" pitchFamily="34" charset="0"/>
              </a:rPr>
              <a:t> = labor efficiency</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endParaRPr lang="en-US" sz="1800" dirty="0">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Assume</a:t>
            </a:r>
            <a:r>
              <a:rPr lang="en-US" sz="1800" dirty="0">
                <a:solidFill>
                  <a:schemeClr val="tx1"/>
                </a:solidFill>
                <a:latin typeface="Arial" pitchFamily="34" charset="0"/>
                <a:cs typeface="Arial" pitchFamily="34" charset="0"/>
              </a:rPr>
              <a:t>: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Technological progress is </a:t>
            </a:r>
            <a:r>
              <a:rPr lang="en-US" sz="1800" b="1" dirty="0">
                <a:solidFill>
                  <a:schemeClr val="tx1"/>
                </a:solidFill>
                <a:latin typeface="Arial" pitchFamily="34" charset="0"/>
                <a:cs typeface="Arial" pitchFamily="34" charset="0"/>
              </a:rPr>
              <a:t>labor-augmenting</a:t>
            </a:r>
            <a:r>
              <a:rPr lang="en-US" sz="1800" dirty="0">
                <a:solidFill>
                  <a:schemeClr val="tx1"/>
                </a:solidFill>
                <a:latin typeface="Arial" pitchFamily="34" charset="0"/>
                <a:cs typeface="Arial" pitchFamily="34" charset="0"/>
              </a:rPr>
              <a:t>:  it increases labor efficiency at the exogenous rate </a:t>
            </a:r>
            <a:r>
              <a:rPr lang="en-US" sz="1800" b="1" i="1" dirty="0">
                <a:solidFill>
                  <a:schemeClr val="tx1"/>
                </a:solidFill>
                <a:latin typeface="Arial" pitchFamily="34" charset="0"/>
                <a:cs typeface="Arial" pitchFamily="34" charset="0"/>
              </a:rPr>
              <a:t>g</a:t>
            </a:r>
            <a:r>
              <a:rPr lang="en-US" sz="1800" i="1" dirty="0">
                <a:solidFill>
                  <a:schemeClr val="tx1"/>
                </a:solidFill>
                <a:latin typeface="Arial" pitchFamily="34" charset="0"/>
                <a:cs typeface="Arial" pitchFamily="34" charset="0"/>
              </a:rPr>
              <a:t>:</a:t>
            </a:r>
            <a:r>
              <a:rPr lang="en-US" sz="1800" dirty="0">
                <a:solidFill>
                  <a:schemeClr val="tx1"/>
                </a:solidFill>
                <a:latin typeface="Arial" pitchFamily="34" charset="0"/>
                <a:cs typeface="Arial" pitchFamily="34" charset="0"/>
              </a:rPr>
              <a:t>  </a:t>
            </a:r>
          </a:p>
        </p:txBody>
      </p:sp>
      <p:graphicFrame>
        <p:nvGraphicFramePr>
          <p:cNvPr id="223236" name="Object 4"/>
          <p:cNvGraphicFramePr>
            <a:graphicFrameLocks noChangeAspect="1"/>
          </p:cNvGraphicFramePr>
          <p:nvPr/>
        </p:nvGraphicFramePr>
        <p:xfrm>
          <a:off x="3962400" y="4191000"/>
          <a:ext cx="1524000" cy="1062038"/>
        </p:xfrm>
        <a:graphic>
          <a:graphicData uri="http://schemas.openxmlformats.org/presentationml/2006/ole">
            <p:oleObj spid="_x0000_s223240" name="Equation" r:id="rId4" imgW="583947" imgH="406224" progId="">
              <p:embed/>
            </p:oleObj>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Tech. progress in the Solow model</a:t>
            </a:r>
          </a:p>
        </p:txBody>
      </p:sp>
      <p:sp>
        <p:nvSpPr>
          <p:cNvPr id="224259" name="Rectangle 3"/>
          <p:cNvSpPr>
            <a:spLocks noGrp="1" noChangeArrowheads="1"/>
          </p:cNvSpPr>
          <p:nvPr>
            <p:ph idx="1"/>
          </p:nvPr>
        </p:nvSpPr>
        <p:spPr>
          <a:xfrm>
            <a:off x="990600" y="1676400"/>
            <a:ext cx="7543800" cy="609600"/>
          </a:xfrm>
        </p:spPr>
        <p:txBody>
          <a:bodyPr>
            <a:normAutofit/>
          </a:bodyPr>
          <a:lstStyle/>
          <a:p>
            <a:pPr>
              <a:buClrTx/>
            </a:pPr>
            <a:r>
              <a:rPr lang="en-US" sz="1800" dirty="0">
                <a:solidFill>
                  <a:schemeClr val="tx1"/>
                </a:solidFill>
                <a:latin typeface="Arial" pitchFamily="34" charset="0"/>
                <a:cs typeface="Arial" pitchFamily="34" charset="0"/>
              </a:rPr>
              <a:t>We now write the production function as:</a:t>
            </a:r>
          </a:p>
        </p:txBody>
      </p:sp>
      <p:sp>
        <p:nvSpPr>
          <p:cNvPr id="224261" name="Rectangle 5"/>
          <p:cNvSpPr>
            <a:spLocks noChangeArrowheads="1"/>
          </p:cNvSpPr>
          <p:nvPr/>
        </p:nvSpPr>
        <p:spPr bwMode="auto">
          <a:xfrm>
            <a:off x="1066800" y="3733800"/>
            <a:ext cx="7543800" cy="3124200"/>
          </a:xfrm>
          <a:prstGeom prst="rect">
            <a:avLst/>
          </a:prstGeom>
          <a:noFill/>
          <a:ln w="9525">
            <a:noFill/>
            <a:miter lim="800000"/>
            <a:headEnd/>
            <a:tailEnd/>
          </a:ln>
          <a:effectLst/>
        </p:spPr>
        <p:txBody>
          <a:bodyPr/>
          <a:lstStyle/>
          <a:p>
            <a:pPr marL="287338" indent="-287338">
              <a:spcBef>
                <a:spcPct val="40000"/>
              </a:spcBef>
              <a:buSzPct val="110000"/>
              <a:buFont typeface="Wingdings" pitchFamily="2" charset="2"/>
              <a:buChar char="§"/>
            </a:pPr>
            <a:r>
              <a:rPr lang="en-US" sz="1800" dirty="0">
                <a:latin typeface="Tahoma" pitchFamily="34" charset="0"/>
              </a:rPr>
              <a:t>where </a:t>
            </a:r>
            <a:r>
              <a:rPr lang="en-US" sz="1800" b="1" i="1" dirty="0">
                <a:latin typeface="Tahoma" pitchFamily="34" charset="0"/>
              </a:rPr>
              <a:t>L</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E</a:t>
            </a:r>
            <a:r>
              <a:rPr lang="en-US" sz="1800" dirty="0">
                <a:latin typeface="Tahoma" pitchFamily="34" charset="0"/>
                <a:sym typeface="Symbol" pitchFamily="18" charset="2"/>
              </a:rPr>
              <a:t>  = the number of effective workers.   </a:t>
            </a:r>
          </a:p>
          <a:p>
            <a:pPr marL="692150" lvl="1" indent="-290513">
              <a:spcBef>
                <a:spcPct val="5000"/>
              </a:spcBef>
              <a:buFontTx/>
              <a:buChar char="–"/>
            </a:pPr>
            <a:r>
              <a:rPr lang="en-US" sz="1800" dirty="0">
                <a:latin typeface="Tahoma" pitchFamily="34" charset="0"/>
              </a:rPr>
              <a:t>Hence, increases in labor efficiency have the same effect on output as increases in the labor force.  </a:t>
            </a:r>
          </a:p>
        </p:txBody>
      </p:sp>
      <p:graphicFrame>
        <p:nvGraphicFramePr>
          <p:cNvPr id="310272" name="Object 3072"/>
          <p:cNvGraphicFramePr>
            <a:graphicFrameLocks noChangeAspect="1"/>
          </p:cNvGraphicFramePr>
          <p:nvPr/>
        </p:nvGraphicFramePr>
        <p:xfrm>
          <a:off x="2590800" y="2514600"/>
          <a:ext cx="3657600" cy="647700"/>
        </p:xfrm>
        <a:graphic>
          <a:graphicData uri="http://schemas.openxmlformats.org/presentationml/2006/ole">
            <p:oleObj spid="_x0000_s310276" name="Equation" r:id="rId4" imgW="1218671" imgH="215806" progId="">
              <p:embed/>
            </p:oleObj>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1026"/>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Tech. progress in the Solow model</a:t>
            </a:r>
          </a:p>
        </p:txBody>
      </p:sp>
      <p:sp>
        <p:nvSpPr>
          <p:cNvPr id="225283" name="Rectangle 1027"/>
          <p:cNvSpPr>
            <a:spLocks noGrp="1" noChangeArrowheads="1"/>
          </p:cNvSpPr>
          <p:nvPr>
            <p:ph idx="1"/>
          </p:nvPr>
        </p:nvSpPr>
        <p:spPr/>
        <p:txBody>
          <a:bodyPr>
            <a:normAutofit/>
          </a:bodyPr>
          <a:lstStyle/>
          <a:p>
            <a:pPr>
              <a:lnSpc>
                <a:spcPct val="110000"/>
              </a:lnSpc>
              <a:spcBef>
                <a:spcPct val="50000"/>
              </a:spcBef>
              <a:buClrTx/>
            </a:pPr>
            <a:r>
              <a:rPr lang="en-US" sz="1800" dirty="0">
                <a:solidFill>
                  <a:schemeClr val="tx1"/>
                </a:solidFill>
                <a:latin typeface="Arial" pitchFamily="34" charset="0"/>
                <a:cs typeface="Arial" pitchFamily="34" charset="0"/>
              </a:rPr>
              <a:t>Notation:</a:t>
            </a:r>
          </a:p>
          <a:p>
            <a:pPr>
              <a:lnSpc>
                <a:spcPct val="110000"/>
              </a:lnSpc>
              <a:spcBef>
                <a:spcPct val="10000"/>
              </a:spcBef>
              <a:buClrTx/>
              <a:buFont typeface="Wingdings" pitchFamily="2" charset="2"/>
              <a:buNone/>
            </a:pPr>
            <a:r>
              <a:rPr lang="en-US" sz="1800" b="1" i="1" dirty="0">
                <a:solidFill>
                  <a:schemeClr val="tx1"/>
                </a:solidFill>
                <a:latin typeface="Arial" pitchFamily="34" charset="0"/>
                <a:cs typeface="Arial" pitchFamily="34" charset="0"/>
              </a:rPr>
              <a:t>	  y</a:t>
            </a:r>
            <a:r>
              <a:rPr lang="en-US" sz="1800" dirty="0">
                <a:solidFill>
                  <a:schemeClr val="tx1"/>
                </a:solidFill>
                <a:latin typeface="Arial" pitchFamily="34" charset="0"/>
                <a:cs typeface="Arial" pitchFamily="34" charset="0"/>
              </a:rPr>
              <a:t> = </a:t>
            </a:r>
            <a:r>
              <a:rPr lang="en-US" sz="1800" b="1" i="1" dirty="0">
                <a:solidFill>
                  <a:schemeClr val="tx1"/>
                </a:solidFill>
                <a:latin typeface="Arial" pitchFamily="34" charset="0"/>
                <a:cs typeface="Arial" pitchFamily="34" charset="0"/>
              </a:rPr>
              <a:t>Y/LE</a:t>
            </a:r>
            <a:r>
              <a:rPr lang="en-US" sz="1800" dirty="0">
                <a:solidFill>
                  <a:schemeClr val="tx1"/>
                </a:solidFill>
                <a:latin typeface="Arial" pitchFamily="34" charset="0"/>
                <a:cs typeface="Arial" pitchFamily="34" charset="0"/>
              </a:rPr>
              <a:t>  = output per effective worker  </a:t>
            </a:r>
          </a:p>
          <a:p>
            <a:pPr>
              <a:lnSpc>
                <a:spcPct val="110000"/>
              </a:lnSpc>
              <a:spcBef>
                <a:spcPct val="10000"/>
              </a:spcBef>
              <a:buClrTx/>
              <a:buFont typeface="Wingdings" pitchFamily="2" charset="2"/>
              <a:buNone/>
            </a:pPr>
            <a:r>
              <a:rPr lang="en-US" sz="1800" b="1" i="1" dirty="0">
                <a:solidFill>
                  <a:schemeClr val="tx1"/>
                </a:solidFill>
                <a:latin typeface="Arial" pitchFamily="34" charset="0"/>
                <a:cs typeface="Arial" pitchFamily="34" charset="0"/>
              </a:rPr>
              <a:t>	  k</a:t>
            </a:r>
            <a:r>
              <a:rPr lang="en-US" sz="1800" dirty="0">
                <a:solidFill>
                  <a:schemeClr val="tx1"/>
                </a:solidFill>
                <a:latin typeface="Arial" pitchFamily="34" charset="0"/>
                <a:cs typeface="Arial" pitchFamily="34" charset="0"/>
              </a:rPr>
              <a:t> = </a:t>
            </a:r>
            <a:r>
              <a:rPr lang="en-US" sz="1800" b="1" i="1" dirty="0">
                <a:solidFill>
                  <a:schemeClr val="tx1"/>
                </a:solidFill>
                <a:latin typeface="Arial" pitchFamily="34" charset="0"/>
                <a:cs typeface="Arial" pitchFamily="34" charset="0"/>
              </a:rPr>
              <a:t>K/LE</a:t>
            </a:r>
            <a:r>
              <a:rPr lang="en-US" sz="1800" dirty="0">
                <a:solidFill>
                  <a:schemeClr val="tx1"/>
                </a:solidFill>
                <a:latin typeface="Arial" pitchFamily="34" charset="0"/>
                <a:cs typeface="Arial" pitchFamily="34" charset="0"/>
              </a:rPr>
              <a:t>  = capital per effective worker </a:t>
            </a:r>
          </a:p>
          <a:p>
            <a:pPr>
              <a:lnSpc>
                <a:spcPct val="110000"/>
              </a:lnSpc>
              <a:spcBef>
                <a:spcPct val="50000"/>
              </a:spcBef>
              <a:buClrTx/>
              <a:buSzTx/>
            </a:pPr>
            <a:endParaRPr lang="en-US" sz="1800" dirty="0" smtClean="0">
              <a:solidFill>
                <a:schemeClr val="tx1"/>
              </a:solidFill>
              <a:latin typeface="Arial" pitchFamily="34" charset="0"/>
              <a:cs typeface="Arial" pitchFamily="34" charset="0"/>
            </a:endParaRPr>
          </a:p>
          <a:p>
            <a:pPr>
              <a:lnSpc>
                <a:spcPct val="110000"/>
              </a:lnSpc>
              <a:spcBef>
                <a:spcPct val="50000"/>
              </a:spcBef>
              <a:buClrTx/>
              <a:buSzTx/>
            </a:pPr>
            <a:endParaRPr lang="en-US" sz="1800" dirty="0">
              <a:latin typeface="Arial" pitchFamily="34" charset="0"/>
              <a:cs typeface="Arial" pitchFamily="34" charset="0"/>
            </a:endParaRPr>
          </a:p>
          <a:p>
            <a:pPr>
              <a:lnSpc>
                <a:spcPct val="110000"/>
              </a:lnSpc>
              <a:spcBef>
                <a:spcPct val="50000"/>
              </a:spcBef>
              <a:buClrTx/>
              <a:buSzTx/>
            </a:pPr>
            <a:r>
              <a:rPr lang="en-US" sz="1800" dirty="0" smtClean="0">
                <a:solidFill>
                  <a:schemeClr val="tx1"/>
                </a:solidFill>
                <a:latin typeface="Arial" pitchFamily="34" charset="0"/>
                <a:cs typeface="Arial" pitchFamily="34" charset="0"/>
              </a:rPr>
              <a:t>Production </a:t>
            </a:r>
            <a:r>
              <a:rPr lang="en-US" sz="1800" dirty="0">
                <a:solidFill>
                  <a:schemeClr val="tx1"/>
                </a:solidFill>
                <a:latin typeface="Arial" pitchFamily="34" charset="0"/>
                <a:cs typeface="Arial" pitchFamily="34" charset="0"/>
              </a:rPr>
              <a:t>function per effective worker:</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rPr>
              <a:t>y</a:t>
            </a:r>
            <a:r>
              <a:rPr lang="en-US" sz="1800" dirty="0">
                <a:solidFill>
                  <a:schemeClr val="tx1"/>
                </a:solidFill>
                <a:latin typeface="Arial" pitchFamily="34" charset="0"/>
                <a:cs typeface="Arial" pitchFamily="34" charset="0"/>
              </a:rPr>
              <a:t>  = </a:t>
            </a:r>
            <a:r>
              <a:rPr lang="en-US" sz="1800" b="1" i="1" dirty="0">
                <a:solidFill>
                  <a:schemeClr val="tx1"/>
                </a:solidFill>
                <a:latin typeface="Arial" pitchFamily="34" charset="0"/>
                <a:cs typeface="Arial" pitchFamily="34" charset="0"/>
              </a:rPr>
              <a:t>f</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k</a:t>
            </a:r>
            <a:r>
              <a:rPr lang="en-US" sz="1800" i="1" dirty="0">
                <a:solidFill>
                  <a:schemeClr val="tx1"/>
                </a:solidFill>
                <a:latin typeface="Arial" pitchFamily="34" charset="0"/>
                <a:cs typeface="Arial" pitchFamily="34" charset="0"/>
              </a:rPr>
              <a:t>)</a:t>
            </a:r>
          </a:p>
          <a:p>
            <a:pPr>
              <a:lnSpc>
                <a:spcPct val="110000"/>
              </a:lnSpc>
              <a:spcBef>
                <a:spcPct val="50000"/>
              </a:spcBef>
              <a:buClrTx/>
              <a:buSzTx/>
            </a:pPr>
            <a:endParaRPr lang="en-US" sz="1800" dirty="0" smtClean="0">
              <a:solidFill>
                <a:schemeClr val="tx1"/>
              </a:solidFill>
              <a:latin typeface="Arial" pitchFamily="34" charset="0"/>
              <a:cs typeface="Arial" pitchFamily="34" charset="0"/>
            </a:endParaRPr>
          </a:p>
          <a:p>
            <a:pPr>
              <a:lnSpc>
                <a:spcPct val="110000"/>
              </a:lnSpc>
              <a:spcBef>
                <a:spcPct val="50000"/>
              </a:spcBef>
              <a:buClrTx/>
              <a:buSzTx/>
            </a:pPr>
            <a:endParaRPr lang="en-US" sz="1800" dirty="0">
              <a:latin typeface="Arial" pitchFamily="34" charset="0"/>
              <a:cs typeface="Arial" pitchFamily="34" charset="0"/>
            </a:endParaRPr>
          </a:p>
          <a:p>
            <a:pPr>
              <a:lnSpc>
                <a:spcPct val="110000"/>
              </a:lnSpc>
              <a:spcBef>
                <a:spcPct val="50000"/>
              </a:spcBef>
              <a:buClrTx/>
              <a:buSzTx/>
            </a:pPr>
            <a:r>
              <a:rPr lang="en-US" sz="1800" dirty="0" smtClean="0">
                <a:solidFill>
                  <a:schemeClr val="tx1"/>
                </a:solidFill>
                <a:latin typeface="Arial" pitchFamily="34" charset="0"/>
                <a:cs typeface="Arial" pitchFamily="34" charset="0"/>
              </a:rPr>
              <a:t>Saving </a:t>
            </a:r>
            <a:r>
              <a:rPr lang="en-US" sz="1800" dirty="0">
                <a:solidFill>
                  <a:schemeClr val="tx1"/>
                </a:solidFill>
                <a:latin typeface="Arial" pitchFamily="34" charset="0"/>
                <a:cs typeface="Arial" pitchFamily="34" charset="0"/>
              </a:rPr>
              <a:t>and investment per effective worker:</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rPr>
              <a:t>s y</a:t>
            </a:r>
            <a:r>
              <a:rPr lang="en-US" sz="1800" dirty="0">
                <a:solidFill>
                  <a:schemeClr val="tx1"/>
                </a:solidFill>
                <a:latin typeface="Arial" pitchFamily="34" charset="0"/>
                <a:cs typeface="Arial" pitchFamily="34" charset="0"/>
              </a:rPr>
              <a:t>  = </a:t>
            </a:r>
            <a:r>
              <a:rPr lang="en-US" sz="1800" b="1" i="1" dirty="0">
                <a:solidFill>
                  <a:schemeClr val="tx1"/>
                </a:solidFill>
                <a:latin typeface="Arial" pitchFamily="34" charset="0"/>
                <a:cs typeface="Arial" pitchFamily="34" charset="0"/>
              </a:rPr>
              <a:t>s f</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k</a:t>
            </a:r>
            <a:r>
              <a:rPr lang="en-US" sz="1800" i="1" dirty="0">
                <a:solidFill>
                  <a:schemeClr val="tx1"/>
                </a:solidFill>
                <a:latin typeface="Arial" pitchFamily="34" charset="0"/>
                <a:cs typeface="Arial" pitchFamily="34" charset="0"/>
              </a:rPr>
              <a:t>)</a:t>
            </a:r>
            <a:endParaRPr lang="en-US" sz="1800" dirty="0">
              <a:solidFill>
                <a:schemeClr val="tx1"/>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Tech. progress in the Solow model</a:t>
            </a:r>
          </a:p>
        </p:txBody>
      </p:sp>
      <p:sp>
        <p:nvSpPr>
          <p:cNvPr id="226307" name="Rectangle 3"/>
          <p:cNvSpPr>
            <a:spLocks noGrp="1" noChangeArrowheads="1"/>
          </p:cNvSpPr>
          <p:nvPr>
            <p:ph idx="1"/>
          </p:nvPr>
        </p:nvSpPr>
        <p:spPr>
          <a:xfrm>
            <a:off x="990600" y="1600200"/>
            <a:ext cx="7543800" cy="4953000"/>
          </a:xfrm>
        </p:spPr>
        <p:txBody>
          <a:bodyPr>
            <a:normAutofit/>
          </a:bodyPr>
          <a:lstStyle/>
          <a:p>
            <a:pPr>
              <a:lnSpc>
                <a:spcPct val="110000"/>
              </a:lnSpc>
              <a:spcBef>
                <a:spcPct val="60000"/>
              </a:spcBef>
              <a:buClrTx/>
              <a:buFont typeface="Wingdings" pitchFamily="2" charset="2"/>
              <a:buNone/>
            </a:pPr>
            <a:r>
              <a:rPr lang="en-US" sz="1800"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 +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sym typeface="Symbol" pitchFamily="18" charset="2"/>
              </a:rPr>
              <a:t>  +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sym typeface="Symbol" pitchFamily="18" charset="2"/>
              </a:rPr>
              <a:t>)</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 break-even investment:  </a:t>
            </a:r>
            <a:r>
              <a:rPr lang="en-US" sz="1800" dirty="0" smtClean="0">
                <a:solidFill>
                  <a:schemeClr val="tx1"/>
                </a:solidFill>
                <a:latin typeface="Arial" pitchFamily="34" charset="0"/>
                <a:cs typeface="Arial" pitchFamily="34" charset="0"/>
              </a:rPr>
              <a:t>the </a:t>
            </a:r>
            <a:r>
              <a:rPr lang="en-US" sz="1800" dirty="0">
                <a:solidFill>
                  <a:schemeClr val="tx1"/>
                </a:solidFill>
                <a:latin typeface="Arial" pitchFamily="34" charset="0"/>
                <a:cs typeface="Arial" pitchFamily="34" charset="0"/>
              </a:rPr>
              <a:t>amount of investment necessary </a:t>
            </a:r>
            <a:r>
              <a:rPr lang="en-US" sz="1800" dirty="0" smtClean="0">
                <a:solidFill>
                  <a:schemeClr val="tx1"/>
                </a:solidFill>
                <a:latin typeface="Arial" pitchFamily="34" charset="0"/>
                <a:cs typeface="Arial" pitchFamily="34" charset="0"/>
              </a:rPr>
              <a:t>to </a:t>
            </a:r>
            <a:r>
              <a:rPr lang="en-US" sz="1800" dirty="0">
                <a:solidFill>
                  <a:schemeClr val="tx1"/>
                </a:solidFill>
                <a:latin typeface="Arial" pitchFamily="34" charset="0"/>
                <a:cs typeface="Arial" pitchFamily="34" charset="0"/>
              </a:rPr>
              <a:t>keep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constant. </a:t>
            </a:r>
          </a:p>
          <a:p>
            <a:pPr>
              <a:lnSpc>
                <a:spcPct val="105000"/>
              </a:lnSpc>
              <a:spcBef>
                <a:spcPct val="35000"/>
              </a:spcBef>
              <a:buClrTx/>
              <a:buFont typeface="Wingdings" pitchFamily="2" charset="2"/>
              <a:buNone/>
            </a:pPr>
            <a:r>
              <a:rPr lang="en-US" sz="1800" dirty="0">
                <a:solidFill>
                  <a:schemeClr val="tx1"/>
                </a:solidFill>
                <a:latin typeface="Arial" pitchFamily="34" charset="0"/>
                <a:cs typeface="Arial" pitchFamily="34" charset="0"/>
              </a:rPr>
              <a:t>	</a:t>
            </a:r>
            <a:endParaRPr lang="en-US" sz="1800" dirty="0" smtClean="0">
              <a:solidFill>
                <a:schemeClr val="tx1"/>
              </a:solidFill>
              <a:latin typeface="Arial" pitchFamily="34" charset="0"/>
              <a:cs typeface="Arial" pitchFamily="34" charset="0"/>
            </a:endParaRPr>
          </a:p>
          <a:p>
            <a:pPr>
              <a:lnSpc>
                <a:spcPct val="105000"/>
              </a:lnSpc>
              <a:spcBef>
                <a:spcPct val="35000"/>
              </a:spcBef>
              <a:buClrTx/>
              <a:buFont typeface="Wingdings" pitchFamily="2" charset="2"/>
              <a:buNone/>
            </a:pPr>
            <a:endParaRPr lang="en-US" sz="1800" dirty="0">
              <a:latin typeface="Arial" pitchFamily="34" charset="0"/>
              <a:cs typeface="Arial" pitchFamily="34" charset="0"/>
            </a:endParaRPr>
          </a:p>
          <a:p>
            <a:pPr>
              <a:lnSpc>
                <a:spcPct val="105000"/>
              </a:lnSpc>
              <a:spcBef>
                <a:spcPct val="35000"/>
              </a:spcBef>
              <a:buClrTx/>
              <a:buFont typeface="Wingdings" pitchFamily="2" charset="2"/>
              <a:buNone/>
            </a:pPr>
            <a:r>
              <a:rPr lang="en-US" sz="1800" dirty="0" smtClean="0">
                <a:solidFill>
                  <a:schemeClr val="tx1"/>
                </a:solidFill>
                <a:latin typeface="Arial" pitchFamily="34" charset="0"/>
                <a:cs typeface="Arial" pitchFamily="34" charset="0"/>
              </a:rPr>
              <a:t>Consists </a:t>
            </a:r>
            <a:r>
              <a:rPr lang="en-US" sz="1800" dirty="0">
                <a:solidFill>
                  <a:schemeClr val="tx1"/>
                </a:solidFill>
                <a:latin typeface="Arial" pitchFamily="34" charset="0"/>
                <a:cs typeface="Arial" pitchFamily="34" charset="0"/>
              </a:rPr>
              <a:t>of:</a:t>
            </a:r>
          </a:p>
          <a:p>
            <a:pPr marL="1254125" lvl="1" indent="-741363">
              <a:lnSpc>
                <a:spcPct val="105000"/>
              </a:lnSpc>
              <a:spcBef>
                <a:spcPct val="20000"/>
              </a:spcBef>
              <a:buClrTx/>
              <a:buFontTx/>
              <a:buNone/>
            </a:pPr>
            <a:r>
              <a:rPr lang="en-US" sz="1800" b="1" i="1"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sym typeface="Symbol" pitchFamily="18" charset="2"/>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to replace depreciating capital</a:t>
            </a:r>
            <a:endParaRPr lang="en-US" sz="1800" b="1" i="1" dirty="0">
              <a:solidFill>
                <a:schemeClr val="tx1"/>
              </a:solidFill>
              <a:latin typeface="Arial" pitchFamily="34" charset="0"/>
              <a:cs typeface="Arial" pitchFamily="34" charset="0"/>
            </a:endParaRPr>
          </a:p>
          <a:p>
            <a:pPr marL="1254125" lvl="1" indent="-741363">
              <a:lnSpc>
                <a:spcPct val="105000"/>
              </a:lnSpc>
              <a:spcBef>
                <a:spcPct val="30000"/>
              </a:spcBef>
              <a:buClrTx/>
              <a:buFont typeface="Wingdings" pitchFamily="2" charset="2"/>
              <a:buNone/>
            </a:pP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sym typeface="Symbol" pitchFamily="18" charset="2"/>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to provide capital for new workers</a:t>
            </a:r>
            <a:endParaRPr lang="en-US" sz="1800" b="1" i="1" dirty="0">
              <a:solidFill>
                <a:schemeClr val="tx1"/>
              </a:solidFill>
              <a:latin typeface="Arial" pitchFamily="34" charset="0"/>
              <a:cs typeface="Arial" pitchFamily="34" charset="0"/>
            </a:endParaRPr>
          </a:p>
          <a:p>
            <a:pPr marL="1254125" lvl="1" indent="-741363">
              <a:lnSpc>
                <a:spcPct val="105000"/>
              </a:lnSpc>
              <a:spcBef>
                <a:spcPct val="30000"/>
              </a:spcBef>
              <a:buClrTx/>
              <a:buFont typeface="Wingdings" pitchFamily="2" charset="2"/>
              <a:buNone/>
            </a:pP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sym typeface="Symbol" pitchFamily="18" charset="2"/>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to provide capital for the new “effective” workers created by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technological progress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381000" y="285750"/>
            <a:ext cx="8382000" cy="628650"/>
          </a:xfrm>
        </p:spPr>
        <p:txBody>
          <a:bodyPr>
            <a:normAutofit/>
          </a:bodyPr>
          <a:lstStyle/>
          <a:p>
            <a:pPr>
              <a:buClrTx/>
            </a:pPr>
            <a:r>
              <a:rPr lang="en-US" sz="2400" b="1" dirty="0">
                <a:solidFill>
                  <a:schemeClr val="tx1"/>
                </a:solidFill>
                <a:latin typeface="Arial" pitchFamily="34" charset="0"/>
                <a:cs typeface="Arial" pitchFamily="34" charset="0"/>
              </a:rPr>
              <a:t>Tech. progress in the Solow model</a:t>
            </a:r>
          </a:p>
        </p:txBody>
      </p:sp>
      <p:grpSp>
        <p:nvGrpSpPr>
          <p:cNvPr id="228355" name="Group 3"/>
          <p:cNvGrpSpPr>
            <a:grpSpLocks/>
          </p:cNvGrpSpPr>
          <p:nvPr/>
        </p:nvGrpSpPr>
        <p:grpSpPr bwMode="auto">
          <a:xfrm>
            <a:off x="2286000" y="1447801"/>
            <a:ext cx="6477000" cy="4953001"/>
            <a:chOff x="1440" y="912"/>
            <a:chExt cx="4080" cy="3120"/>
          </a:xfrm>
        </p:grpSpPr>
        <p:grpSp>
          <p:nvGrpSpPr>
            <p:cNvPr id="228356" name="Group 4"/>
            <p:cNvGrpSpPr>
              <a:grpSpLocks/>
            </p:cNvGrpSpPr>
            <p:nvPr/>
          </p:nvGrpSpPr>
          <p:grpSpPr bwMode="auto">
            <a:xfrm>
              <a:off x="2256" y="1366"/>
              <a:ext cx="2873" cy="2205"/>
              <a:chOff x="2256" y="1366"/>
              <a:chExt cx="2873" cy="2205"/>
            </a:xfrm>
          </p:grpSpPr>
          <p:sp>
            <p:nvSpPr>
              <p:cNvPr id="228357" name="Line 5"/>
              <p:cNvSpPr>
                <a:spLocks noChangeShapeType="1"/>
              </p:cNvSpPr>
              <p:nvPr/>
            </p:nvSpPr>
            <p:spPr bwMode="auto">
              <a:xfrm>
                <a:off x="2256" y="1366"/>
                <a:ext cx="0" cy="2205"/>
              </a:xfrm>
              <a:prstGeom prst="line">
                <a:avLst/>
              </a:prstGeom>
              <a:noFill/>
              <a:ln w="12700" cap="sq">
                <a:solidFill>
                  <a:schemeClr val="tx1"/>
                </a:solidFill>
                <a:round/>
                <a:headEnd type="none" w="sm" len="sm"/>
                <a:tailEnd type="none" w="sm" len="sm"/>
              </a:ln>
              <a:effectLst/>
            </p:spPr>
            <p:txBody>
              <a:bodyPr wrap="none"/>
              <a:lstStyle/>
              <a:p>
                <a:endParaRPr lang="en-US"/>
              </a:p>
            </p:txBody>
          </p:sp>
          <p:sp>
            <p:nvSpPr>
              <p:cNvPr id="228358" name="Line 6"/>
              <p:cNvSpPr>
                <a:spLocks noChangeShapeType="1"/>
              </p:cNvSpPr>
              <p:nvPr/>
            </p:nvSpPr>
            <p:spPr bwMode="auto">
              <a:xfrm>
                <a:off x="2260" y="3570"/>
                <a:ext cx="2869" cy="0"/>
              </a:xfrm>
              <a:prstGeom prst="line">
                <a:avLst/>
              </a:prstGeom>
              <a:noFill/>
              <a:ln w="12700" cap="sq">
                <a:solidFill>
                  <a:schemeClr val="tx1"/>
                </a:solidFill>
                <a:round/>
                <a:headEnd type="none" w="sm" len="sm"/>
                <a:tailEnd type="none" w="sm" len="sm"/>
              </a:ln>
              <a:effectLst/>
            </p:spPr>
            <p:txBody>
              <a:bodyPr wrap="none"/>
              <a:lstStyle/>
              <a:p>
                <a:endParaRPr lang="en-US"/>
              </a:p>
            </p:txBody>
          </p:sp>
        </p:grpSp>
        <p:sp useBgFill="1">
          <p:nvSpPr>
            <p:cNvPr id="228359" name="Text Box 7"/>
            <p:cNvSpPr txBox="1">
              <a:spLocks noChangeArrowheads="1"/>
            </p:cNvSpPr>
            <p:nvPr/>
          </p:nvSpPr>
          <p:spPr bwMode="auto">
            <a:xfrm>
              <a:off x="1440" y="912"/>
              <a:ext cx="1155" cy="640"/>
            </a:xfrm>
            <a:prstGeom prst="rect">
              <a:avLst/>
            </a:prstGeom>
            <a:ln w="12700" cap="sq">
              <a:noFill/>
              <a:miter lim="800000"/>
              <a:headEnd type="none" w="sm" len="sm"/>
              <a:tailEnd type="none" w="sm" len="sm"/>
            </a:ln>
            <a:effectLst/>
          </p:spPr>
          <p:txBody>
            <a:bodyPr lIns="0" tIns="0" rIns="0" bIns="0" anchor="ctr">
              <a:spAutoFit/>
            </a:bodyPr>
            <a:lstStyle/>
            <a:p>
              <a:pPr algn="ctr" eaLnBrk="0" hangingPunct="0">
                <a:spcBef>
                  <a:spcPct val="50000"/>
                </a:spcBef>
              </a:pPr>
              <a:r>
                <a:rPr kumimoji="1" lang="en-US" sz="2200" dirty="0">
                  <a:latin typeface="Arial" charset="0"/>
                </a:rPr>
                <a:t>Investment, break-even investment</a:t>
              </a:r>
            </a:p>
          </p:txBody>
        </p:sp>
        <p:sp>
          <p:nvSpPr>
            <p:cNvPr id="228360" name="Text Box 8"/>
            <p:cNvSpPr txBox="1">
              <a:spLocks noChangeArrowheads="1"/>
            </p:cNvSpPr>
            <p:nvPr/>
          </p:nvSpPr>
          <p:spPr bwMode="auto">
            <a:xfrm>
              <a:off x="4512" y="3586"/>
              <a:ext cx="1008" cy="446"/>
            </a:xfrm>
            <a:prstGeom prst="rect">
              <a:avLst/>
            </a:prstGeom>
            <a:noFill/>
            <a:ln w="12700" cap="sq">
              <a:noFill/>
              <a:miter lim="800000"/>
              <a:headEnd type="none" w="sm" len="sm"/>
              <a:tailEnd type="none" w="sm" len="sm"/>
            </a:ln>
            <a:effectLst/>
          </p:spPr>
          <p:txBody>
            <a:bodyPr lIns="0" tIns="0" rIns="0" bIns="0" anchor="ctr">
              <a:spAutoFit/>
            </a:bodyPr>
            <a:lstStyle/>
            <a:p>
              <a:pPr eaLnBrk="0" hangingPunct="0">
                <a:spcBef>
                  <a:spcPct val="50000"/>
                </a:spcBef>
              </a:pPr>
              <a:r>
                <a:rPr kumimoji="1" lang="en-US" sz="2200" dirty="0">
                  <a:latin typeface="Arial" charset="0"/>
                </a:rPr>
                <a:t>Capital per </a:t>
              </a:r>
              <a:br>
                <a:rPr kumimoji="1" lang="en-US" sz="2200" dirty="0">
                  <a:latin typeface="Arial" charset="0"/>
                </a:rPr>
              </a:br>
              <a:r>
                <a:rPr kumimoji="1" lang="en-US" sz="2200" dirty="0">
                  <a:latin typeface="Arial" charset="0"/>
                </a:rPr>
                <a:t>worker, </a:t>
              </a:r>
              <a:r>
                <a:rPr kumimoji="1" lang="en-US" b="1" i="1" dirty="0">
                  <a:latin typeface="Tahoma" pitchFamily="34" charset="0"/>
                </a:rPr>
                <a:t>k</a:t>
              </a:r>
              <a:r>
                <a:rPr kumimoji="1" lang="en-US" dirty="0">
                  <a:latin typeface="Tahoma" pitchFamily="34" charset="0"/>
                </a:rPr>
                <a:t> </a:t>
              </a:r>
            </a:p>
          </p:txBody>
        </p:sp>
      </p:grpSp>
      <p:grpSp>
        <p:nvGrpSpPr>
          <p:cNvPr id="228361" name="Group 9"/>
          <p:cNvGrpSpPr>
            <a:grpSpLocks/>
          </p:cNvGrpSpPr>
          <p:nvPr/>
        </p:nvGrpSpPr>
        <p:grpSpPr bwMode="auto">
          <a:xfrm>
            <a:off x="3587750" y="2971800"/>
            <a:ext cx="5318125" cy="3152775"/>
            <a:chOff x="1882" y="1920"/>
            <a:chExt cx="3350" cy="1986"/>
          </a:xfrm>
        </p:grpSpPr>
        <p:sp>
          <p:nvSpPr>
            <p:cNvPr id="228362" name="Arc 10"/>
            <p:cNvSpPr>
              <a:spLocks/>
            </p:cNvSpPr>
            <p:nvPr/>
          </p:nvSpPr>
          <p:spPr bwMode="auto">
            <a:xfrm flipH="1">
              <a:off x="1882" y="2064"/>
              <a:ext cx="3302" cy="1842"/>
            </a:xfrm>
            <a:custGeom>
              <a:avLst/>
              <a:gdLst>
                <a:gd name="G0" fmla="+- 0 0 0"/>
                <a:gd name="G1" fmla="+- 21243 0 0"/>
                <a:gd name="G2" fmla="+- 21600 0 0"/>
                <a:gd name="T0" fmla="*/ 3909 w 21336"/>
                <a:gd name="T1" fmla="*/ 0 h 21243"/>
                <a:gd name="T2" fmla="*/ 21336 w 21336"/>
                <a:gd name="T3" fmla="*/ 17876 h 21243"/>
                <a:gd name="T4" fmla="*/ 0 w 21336"/>
                <a:gd name="T5" fmla="*/ 21243 h 21243"/>
              </a:gdLst>
              <a:ahLst/>
              <a:cxnLst>
                <a:cxn ang="0">
                  <a:pos x="T0" y="T1"/>
                </a:cxn>
                <a:cxn ang="0">
                  <a:pos x="T2" y="T3"/>
                </a:cxn>
                <a:cxn ang="0">
                  <a:pos x="T4" y="T5"/>
                </a:cxn>
              </a:cxnLst>
              <a:rect l="0" t="0" r="r" b="b"/>
              <a:pathLst>
                <a:path w="21336" h="21243" fill="none" extrusionOk="0">
                  <a:moveTo>
                    <a:pt x="3909" y="-1"/>
                  </a:moveTo>
                  <a:cubicBezTo>
                    <a:pt x="12922" y="1658"/>
                    <a:pt x="19907" y="8823"/>
                    <a:pt x="21335" y="17876"/>
                  </a:cubicBezTo>
                </a:path>
                <a:path w="21336" h="21243" stroke="0" extrusionOk="0">
                  <a:moveTo>
                    <a:pt x="3909" y="-1"/>
                  </a:moveTo>
                  <a:cubicBezTo>
                    <a:pt x="12922" y="1658"/>
                    <a:pt x="19907" y="8823"/>
                    <a:pt x="21335" y="17876"/>
                  </a:cubicBezTo>
                  <a:lnTo>
                    <a:pt x="0" y="21243"/>
                  </a:lnTo>
                  <a:close/>
                </a:path>
              </a:pathLst>
            </a:custGeom>
            <a:noFill/>
            <a:ln w="19050" cap="sq">
              <a:solidFill>
                <a:schemeClr val="tx1"/>
              </a:solidFill>
              <a:round/>
              <a:headEnd type="none" w="sm" len="sm"/>
              <a:tailEnd type="none" w="sm" len="sm"/>
            </a:ln>
            <a:effectLst/>
          </p:spPr>
          <p:txBody>
            <a:bodyPr lIns="0" tIns="0" rIns="0" bIns="0" anchor="ctr">
              <a:spAutoFit/>
            </a:bodyPr>
            <a:lstStyle/>
            <a:p>
              <a:endParaRPr lang="en-US"/>
            </a:p>
          </p:txBody>
        </p:sp>
        <p:sp>
          <p:nvSpPr>
            <p:cNvPr id="228363" name="Text Box 11"/>
            <p:cNvSpPr txBox="1">
              <a:spLocks noChangeArrowheads="1"/>
            </p:cNvSpPr>
            <p:nvPr/>
          </p:nvSpPr>
          <p:spPr bwMode="auto">
            <a:xfrm>
              <a:off x="4634" y="1920"/>
              <a:ext cx="598" cy="233"/>
            </a:xfrm>
            <a:prstGeom prst="rect">
              <a:avLst/>
            </a:prstGeom>
            <a:noFill/>
            <a:ln w="12700" cap="sq">
              <a:noFill/>
              <a:miter lim="800000"/>
              <a:headEnd type="none" w="sm" len="sm"/>
              <a:tailEnd type="none" w="sm" len="sm"/>
            </a:ln>
            <a:effectLst/>
          </p:spPr>
          <p:txBody>
            <a:bodyPr lIns="0" tIns="0" rIns="0" bIns="0" anchor="ctr">
              <a:spAutoFit/>
            </a:bodyPr>
            <a:lstStyle/>
            <a:p>
              <a:pPr eaLnBrk="0" hangingPunct="0">
                <a:spcBef>
                  <a:spcPct val="50000"/>
                </a:spcBef>
              </a:pPr>
              <a:r>
                <a:rPr kumimoji="1" lang="en-US" b="1" i="1" dirty="0" err="1">
                  <a:latin typeface="Tahoma" pitchFamily="34" charset="0"/>
                </a:rPr>
                <a:t>sf</a:t>
              </a:r>
              <a:r>
                <a:rPr kumimoji="1" lang="en-US" b="1" i="1" dirty="0">
                  <a:latin typeface="Tahoma" pitchFamily="34" charset="0"/>
                </a:rPr>
                <a:t>(k)</a:t>
              </a:r>
            </a:p>
          </p:txBody>
        </p:sp>
      </p:grpSp>
      <p:grpSp>
        <p:nvGrpSpPr>
          <p:cNvPr id="228371" name="Group 19"/>
          <p:cNvGrpSpPr>
            <a:grpSpLocks/>
          </p:cNvGrpSpPr>
          <p:nvPr/>
        </p:nvGrpSpPr>
        <p:grpSpPr bwMode="auto">
          <a:xfrm>
            <a:off x="3595688" y="2362200"/>
            <a:ext cx="5014912" cy="3294063"/>
            <a:chOff x="2265" y="1488"/>
            <a:chExt cx="3159" cy="2075"/>
          </a:xfrm>
        </p:grpSpPr>
        <p:sp>
          <p:nvSpPr>
            <p:cNvPr id="228365" name="Text Box 13"/>
            <p:cNvSpPr txBox="1">
              <a:spLocks noChangeArrowheads="1"/>
            </p:cNvSpPr>
            <p:nvPr/>
          </p:nvSpPr>
          <p:spPr bwMode="auto">
            <a:xfrm>
              <a:off x="4320" y="1488"/>
              <a:ext cx="1104" cy="233"/>
            </a:xfrm>
            <a:prstGeom prst="rect">
              <a:avLst/>
            </a:prstGeom>
            <a:noFill/>
            <a:ln w="12700" cap="sq">
              <a:noFill/>
              <a:miter lim="800000"/>
              <a:headEnd type="none" w="sm" len="sm"/>
              <a:tailEnd type="none" w="sm" len="sm"/>
            </a:ln>
            <a:effectLst/>
          </p:spPr>
          <p:txBody>
            <a:bodyPr lIns="0" tIns="0" rIns="0" bIns="0" anchor="ctr">
              <a:spAutoFit/>
            </a:bodyPr>
            <a:lstStyle/>
            <a:p>
              <a:pPr eaLnBrk="0" hangingPunct="0">
                <a:spcBef>
                  <a:spcPct val="50000"/>
                </a:spcBef>
              </a:pPr>
              <a:r>
                <a:rPr kumimoji="1" lang="en-US" dirty="0">
                  <a:latin typeface="Tahoma" pitchFamily="34" charset="0"/>
                  <a:sym typeface="Symbol" pitchFamily="18" charset="2"/>
                </a:rPr>
                <a:t>(</a:t>
              </a:r>
              <a:r>
                <a:rPr kumimoji="1" lang="en-US" b="1" i="1" dirty="0">
                  <a:latin typeface="Tahoma" pitchFamily="34" charset="0"/>
                  <a:sym typeface="Symbol" pitchFamily="18" charset="2"/>
                </a:rPr>
                <a:t></a:t>
              </a:r>
              <a:r>
                <a:rPr kumimoji="1" lang="en-US" sz="1200" dirty="0">
                  <a:latin typeface="Tahoma" pitchFamily="34" charset="0"/>
                  <a:sym typeface="Symbol" pitchFamily="18" charset="2"/>
                </a:rPr>
                <a:t> </a:t>
              </a:r>
              <a:r>
                <a:rPr kumimoji="1" lang="en-US" dirty="0">
                  <a:latin typeface="Tahoma" pitchFamily="34" charset="0"/>
                  <a:sym typeface="Symbol" pitchFamily="18" charset="2"/>
                </a:rPr>
                <a:t>+</a:t>
              </a:r>
              <a:r>
                <a:rPr kumimoji="1" lang="en-US" b="1" i="1" dirty="0">
                  <a:latin typeface="Tahoma" pitchFamily="34" charset="0"/>
                  <a:sym typeface="Symbol" pitchFamily="18" charset="2"/>
                </a:rPr>
                <a:t>n</a:t>
              </a:r>
              <a:r>
                <a:rPr kumimoji="1" lang="en-US" sz="1200" dirty="0">
                  <a:latin typeface="Tahoma" pitchFamily="34" charset="0"/>
                  <a:sym typeface="Symbol" pitchFamily="18" charset="2"/>
                </a:rPr>
                <a:t> </a:t>
              </a:r>
              <a:r>
                <a:rPr kumimoji="1" lang="en-US" dirty="0">
                  <a:latin typeface="Tahoma" pitchFamily="34" charset="0"/>
                  <a:sym typeface="Symbol" pitchFamily="18" charset="2"/>
                </a:rPr>
                <a:t>+</a:t>
              </a:r>
              <a:r>
                <a:rPr kumimoji="1" lang="en-US" b="1" i="1" dirty="0">
                  <a:latin typeface="Tahoma" pitchFamily="34" charset="0"/>
                  <a:sym typeface="Symbol" pitchFamily="18" charset="2"/>
                </a:rPr>
                <a:t>g</a:t>
              </a:r>
              <a:r>
                <a:rPr kumimoji="1" lang="en-US" sz="1200" dirty="0">
                  <a:latin typeface="Tahoma" pitchFamily="34" charset="0"/>
                  <a:sym typeface="Symbol" pitchFamily="18" charset="2"/>
                </a:rPr>
                <a:t> </a:t>
              </a:r>
              <a:r>
                <a:rPr kumimoji="1" lang="en-US" dirty="0">
                  <a:latin typeface="Tahoma" pitchFamily="34" charset="0"/>
                  <a:sym typeface="Symbol" pitchFamily="18" charset="2"/>
                </a:rPr>
                <a:t>)</a:t>
              </a:r>
              <a:r>
                <a:rPr kumimoji="1" lang="en-US" sz="600" dirty="0">
                  <a:latin typeface="Tahoma" pitchFamily="34" charset="0"/>
                  <a:sym typeface="Symbol" pitchFamily="18" charset="2"/>
                </a:rPr>
                <a:t> </a:t>
              </a:r>
              <a:r>
                <a:rPr kumimoji="1" lang="en-US" b="1" i="1" dirty="0">
                  <a:latin typeface="Tahoma" pitchFamily="34" charset="0"/>
                  <a:sym typeface="Symbol" pitchFamily="18" charset="2"/>
                </a:rPr>
                <a:t>k</a:t>
              </a:r>
            </a:p>
          </p:txBody>
        </p:sp>
        <p:sp>
          <p:nvSpPr>
            <p:cNvPr id="228366" name="Line 14"/>
            <p:cNvSpPr>
              <a:spLocks noChangeShapeType="1"/>
            </p:cNvSpPr>
            <p:nvPr/>
          </p:nvSpPr>
          <p:spPr bwMode="auto">
            <a:xfrm flipV="1">
              <a:off x="2265" y="1776"/>
              <a:ext cx="2439" cy="1787"/>
            </a:xfrm>
            <a:prstGeom prst="line">
              <a:avLst/>
            </a:prstGeom>
            <a:noFill/>
            <a:ln w="19050" cap="sq">
              <a:solidFill>
                <a:schemeClr val="tx1"/>
              </a:solidFill>
              <a:round/>
              <a:headEnd type="none" w="sm" len="sm"/>
              <a:tailEnd type="none" w="sm" len="sm"/>
            </a:ln>
            <a:effectLst/>
          </p:spPr>
          <p:txBody>
            <a:bodyPr lIns="0" tIns="0" rIns="0" bIns="0" anchor="ctr">
              <a:spAutoFit/>
            </a:bodyPr>
            <a:lstStyle/>
            <a:p>
              <a:endParaRPr lang="en-US"/>
            </a:p>
          </p:txBody>
        </p:sp>
      </p:grpSp>
      <p:grpSp>
        <p:nvGrpSpPr>
          <p:cNvPr id="228367" name="Group 15"/>
          <p:cNvGrpSpPr>
            <a:grpSpLocks/>
          </p:cNvGrpSpPr>
          <p:nvPr/>
        </p:nvGrpSpPr>
        <p:grpSpPr bwMode="auto">
          <a:xfrm>
            <a:off x="6483350" y="3422650"/>
            <a:ext cx="533400" cy="2716213"/>
            <a:chOff x="4084" y="2156"/>
            <a:chExt cx="336" cy="1711"/>
          </a:xfrm>
        </p:grpSpPr>
        <p:sp>
          <p:nvSpPr>
            <p:cNvPr id="228368" name="Text Box 16"/>
            <p:cNvSpPr txBox="1">
              <a:spLocks noChangeArrowheads="1"/>
            </p:cNvSpPr>
            <p:nvPr/>
          </p:nvSpPr>
          <p:spPr bwMode="auto">
            <a:xfrm>
              <a:off x="4084" y="3579"/>
              <a:ext cx="336" cy="288"/>
            </a:xfrm>
            <a:prstGeom prst="rect">
              <a:avLst/>
            </a:prstGeom>
            <a:noFill/>
            <a:ln w="12700" cap="sq">
              <a:solidFill>
                <a:schemeClr val="tx1"/>
              </a:solidFill>
              <a:miter lim="800000"/>
              <a:headEnd type="none" w="sm" len="sm"/>
              <a:tailEnd type="none" w="sm" len="sm"/>
            </a:ln>
            <a:effectLst/>
          </p:spPr>
          <p:txBody>
            <a:bodyPr lIns="0" tIns="0" rIns="0" bIns="91440" anchor="ctr">
              <a:spAutoFit/>
            </a:bodyPr>
            <a:lstStyle/>
            <a:p>
              <a:pPr eaLnBrk="0" hangingPunct="0">
                <a:spcBef>
                  <a:spcPct val="50000"/>
                </a:spcBef>
              </a:pPr>
              <a:r>
                <a:rPr kumimoji="1" lang="en-US" b="1" i="1" dirty="0">
                  <a:latin typeface="Tahoma" pitchFamily="34" charset="0"/>
                </a:rPr>
                <a:t>k</a:t>
              </a:r>
              <a:r>
                <a:rPr kumimoji="1" lang="en-US" b="1" i="1" baseline="30000" dirty="0">
                  <a:latin typeface="Tahoma" pitchFamily="34" charset="0"/>
                </a:rPr>
                <a:t>*</a:t>
              </a:r>
              <a:r>
                <a:rPr kumimoji="1" lang="en-US" dirty="0">
                  <a:latin typeface="Tahoma" pitchFamily="34" charset="0"/>
                </a:rPr>
                <a:t> </a:t>
              </a:r>
            </a:p>
          </p:txBody>
        </p:sp>
        <p:sp>
          <p:nvSpPr>
            <p:cNvPr id="228369" name="Line 17"/>
            <p:cNvSpPr>
              <a:spLocks noChangeShapeType="1"/>
            </p:cNvSpPr>
            <p:nvPr/>
          </p:nvSpPr>
          <p:spPr bwMode="auto">
            <a:xfrm>
              <a:off x="4192" y="2156"/>
              <a:ext cx="0" cy="1416"/>
            </a:xfrm>
            <a:prstGeom prst="line">
              <a:avLst/>
            </a:prstGeom>
            <a:noFill/>
            <a:ln w="12700">
              <a:solidFill>
                <a:schemeClr val="tx1"/>
              </a:solidFill>
              <a:prstDash val="sysDot"/>
              <a:round/>
              <a:headEnd/>
              <a:tailEnd/>
            </a:ln>
            <a:effectLst/>
          </p:spPr>
          <p:txBody>
            <a:bodyPr/>
            <a:lstStyle/>
            <a:p>
              <a:endParaRPr lang="en-US"/>
            </a:p>
          </p:txBody>
        </p:sp>
      </p:grpSp>
      <p:sp>
        <p:nvSpPr>
          <p:cNvPr id="228370" name="Text Box 18"/>
          <p:cNvSpPr txBox="1">
            <a:spLocks noChangeArrowheads="1"/>
          </p:cNvSpPr>
          <p:nvPr/>
        </p:nvSpPr>
        <p:spPr bwMode="auto">
          <a:xfrm>
            <a:off x="4495800" y="1339850"/>
            <a:ext cx="4191000" cy="488950"/>
          </a:xfrm>
          <a:prstGeom prst="rect">
            <a:avLst/>
          </a:prstGeom>
          <a:solidFill>
            <a:schemeClr val="bg1">
              <a:alpha val="50000"/>
            </a:schemeClr>
          </a:solidFill>
          <a:ln w="9525">
            <a:noFill/>
            <a:miter lim="800000"/>
            <a:headEnd/>
            <a:tailEnd/>
          </a:ln>
          <a:effectLst/>
        </p:spPr>
        <p:txBody>
          <a:bodyPr>
            <a:spAutoFit/>
          </a:bodyPr>
          <a:lstStyle/>
          <a:p>
            <a:pPr>
              <a:spcBef>
                <a:spcPct val="50000"/>
              </a:spcBef>
            </a:pPr>
            <a:r>
              <a:rPr kumimoji="1" lang="en-US" sz="2600" b="1">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k</a:t>
            </a:r>
            <a:r>
              <a:rPr kumimoji="1" lang="en-US" sz="2600">
                <a:solidFill>
                  <a:srgbClr val="A50021"/>
                </a:solidFill>
                <a:latin typeface="Tahoma" pitchFamily="34" charset="0"/>
                <a:sym typeface="Symbol" pitchFamily="18" charset="2"/>
              </a:rPr>
              <a:t> </a:t>
            </a:r>
            <a:r>
              <a:rPr kumimoji="1" lang="en-US" sz="1300">
                <a:solidFill>
                  <a:srgbClr val="A50021"/>
                </a:solidFill>
                <a:latin typeface="Tahoma" pitchFamily="34" charset="0"/>
                <a:sym typeface="Symbol" pitchFamily="18" charset="2"/>
              </a:rPr>
              <a:t> </a:t>
            </a:r>
            <a:r>
              <a:rPr kumimoji="1" lang="en-US" sz="2600">
                <a:solidFill>
                  <a:srgbClr val="A50021"/>
                </a:solidFill>
                <a:latin typeface="Tahoma" pitchFamily="34" charset="0"/>
                <a:sym typeface="Symbol" pitchFamily="18" charset="2"/>
              </a:rPr>
              <a:t>=</a:t>
            </a:r>
            <a:r>
              <a:rPr kumimoji="1" lang="en-US" sz="1300">
                <a:solidFill>
                  <a:srgbClr val="A50021"/>
                </a:solidFill>
                <a:latin typeface="Tahoma" pitchFamily="34" charset="0"/>
                <a:sym typeface="Symbol" pitchFamily="18" charset="2"/>
              </a:rPr>
              <a:t> </a:t>
            </a:r>
            <a:r>
              <a:rPr kumimoji="1" lang="en-US" sz="2600" b="1" i="1">
                <a:solidFill>
                  <a:srgbClr val="A50021"/>
                </a:solidFill>
                <a:latin typeface="Tahoma" pitchFamily="34" charset="0"/>
                <a:sym typeface="Symbol" pitchFamily="18" charset="2"/>
              </a:rPr>
              <a:t>s f</a:t>
            </a:r>
            <a:r>
              <a:rPr kumimoji="1" lang="en-US" sz="2600" i="1">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k</a:t>
            </a:r>
            <a:r>
              <a:rPr kumimoji="1" lang="en-US" sz="2600" i="1">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 </a:t>
            </a:r>
            <a:r>
              <a:rPr kumimoji="1" lang="en-US" sz="2600" b="1">
                <a:solidFill>
                  <a:srgbClr val="A50021"/>
                </a:solidFill>
                <a:latin typeface="Tahoma" pitchFamily="34" charset="0"/>
                <a:sym typeface="Symbol" pitchFamily="18" charset="2"/>
              </a:rPr>
              <a:t>  </a:t>
            </a:r>
            <a:r>
              <a:rPr kumimoji="1" lang="en-US" sz="2600">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 </a:t>
            </a:r>
            <a:r>
              <a:rPr kumimoji="1" lang="en-US" sz="2600">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n </a:t>
            </a:r>
            <a:r>
              <a:rPr kumimoji="1" lang="en-US" sz="2600">
                <a:solidFill>
                  <a:srgbClr val="A50021"/>
                </a:solidFill>
                <a:latin typeface="Tahoma" pitchFamily="34" charset="0"/>
                <a:sym typeface="Symbol" pitchFamily="18" charset="2"/>
              </a:rPr>
              <a:t>+</a:t>
            </a:r>
            <a:r>
              <a:rPr kumimoji="1" lang="en-US" sz="2600" b="1" i="1">
                <a:solidFill>
                  <a:srgbClr val="A50021"/>
                </a:solidFill>
                <a:latin typeface="Tahoma" pitchFamily="34" charset="0"/>
                <a:sym typeface="Symbol" pitchFamily="18" charset="2"/>
              </a:rPr>
              <a:t>g</a:t>
            </a:r>
            <a:r>
              <a:rPr kumimoji="1" lang="en-US" sz="2600">
                <a:solidFill>
                  <a:srgbClr val="A50021"/>
                </a:solidFill>
                <a:latin typeface="Tahoma" pitchFamily="34" charset="0"/>
                <a:sym typeface="Symbol" pitchFamily="18" charset="2"/>
              </a:rPr>
              <a:t>)</a:t>
            </a:r>
            <a:r>
              <a:rPr kumimoji="1" lang="en-US" sz="2600" b="1" i="1">
                <a:solidFill>
                  <a:srgbClr val="A50021"/>
                </a:solidFill>
                <a:latin typeface="Tahoma" pitchFamily="34" charset="0"/>
              </a:rPr>
              <a:t>k</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609600" y="228600"/>
            <a:ext cx="8001000" cy="838200"/>
          </a:xfrm>
        </p:spPr>
        <p:txBody>
          <a:bodyPr>
            <a:normAutofit/>
          </a:bodyPr>
          <a:lstStyle/>
          <a:p>
            <a:pPr>
              <a:buClrTx/>
            </a:pPr>
            <a:r>
              <a:rPr lang="en-US" sz="2400" b="1" dirty="0">
                <a:solidFill>
                  <a:schemeClr val="tx1"/>
                </a:solidFill>
                <a:latin typeface="Arial" pitchFamily="34" charset="0"/>
                <a:cs typeface="Arial" pitchFamily="34" charset="0"/>
              </a:rPr>
              <a:t>The Golden Rule</a:t>
            </a:r>
          </a:p>
        </p:txBody>
      </p:sp>
      <p:sp>
        <p:nvSpPr>
          <p:cNvPr id="233475" name="Rectangle 3"/>
          <p:cNvSpPr>
            <a:spLocks noChangeArrowheads="1"/>
          </p:cNvSpPr>
          <p:nvPr/>
        </p:nvSpPr>
        <p:spPr bwMode="auto">
          <a:xfrm>
            <a:off x="533400" y="1219200"/>
            <a:ext cx="6324600" cy="4648200"/>
          </a:xfrm>
          <a:prstGeom prst="rect">
            <a:avLst/>
          </a:prstGeom>
          <a:solidFill>
            <a:schemeClr val="bg1">
              <a:alpha val="50000"/>
            </a:schemeClr>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tabLst>
                <a:tab pos="288925" algn="l"/>
                <a:tab pos="850900" algn="l"/>
                <a:tab pos="2452688" algn="l"/>
              </a:tabLst>
            </a:pPr>
            <a:r>
              <a:rPr lang="en-US" sz="1800" dirty="0">
                <a:latin typeface="Tahoma" pitchFamily="34" charset="0"/>
              </a:rPr>
              <a:t>To find the Golden Rule capital stock, </a:t>
            </a:r>
            <a:br>
              <a:rPr lang="en-US" sz="1800" dirty="0">
                <a:latin typeface="Tahoma" pitchFamily="34" charset="0"/>
              </a:rPr>
            </a:br>
            <a:r>
              <a:rPr lang="en-US" sz="1800" dirty="0">
                <a:latin typeface="Tahoma" pitchFamily="34" charset="0"/>
              </a:rPr>
              <a:t>express </a:t>
            </a:r>
            <a:r>
              <a:rPr lang="en-US" sz="1800" b="1" i="1" dirty="0">
                <a:latin typeface="Tahoma" pitchFamily="34" charset="0"/>
              </a:rPr>
              <a:t>c</a:t>
            </a:r>
            <a:r>
              <a:rPr lang="en-US" sz="1800" b="1" i="1" baseline="30000" dirty="0">
                <a:latin typeface="Tahoma" pitchFamily="34" charset="0"/>
              </a:rPr>
              <a:t>*</a:t>
            </a:r>
            <a:r>
              <a:rPr lang="en-US" sz="1800" dirty="0">
                <a:latin typeface="Tahoma" pitchFamily="34" charset="0"/>
              </a:rPr>
              <a:t> in terms of </a:t>
            </a:r>
            <a:r>
              <a:rPr lang="en-US" sz="1800" b="1" i="1" dirty="0">
                <a:latin typeface="Tahoma" pitchFamily="34" charset="0"/>
              </a:rPr>
              <a:t>k</a:t>
            </a:r>
            <a:r>
              <a:rPr lang="en-US" sz="1800" b="1" i="1" baseline="30000" dirty="0">
                <a:latin typeface="Tahoma" pitchFamily="34" charset="0"/>
              </a:rPr>
              <a:t>*</a:t>
            </a:r>
            <a:r>
              <a:rPr lang="en-US" sz="1800" dirty="0">
                <a:latin typeface="Tahoma" pitchFamily="34" charset="0"/>
              </a:rPr>
              <a:t>:</a:t>
            </a:r>
          </a:p>
          <a:p>
            <a:pPr>
              <a:spcBef>
                <a:spcPct val="40000"/>
              </a:spcBef>
              <a:buClr>
                <a:schemeClr val="accent2"/>
              </a:buClr>
              <a:buSzPct val="110000"/>
              <a:buFont typeface="Wingdings" pitchFamily="2" charset="2"/>
              <a:buNone/>
              <a:tabLst>
                <a:tab pos="288925" algn="l"/>
                <a:tab pos="850900" algn="l"/>
                <a:tab pos="2452688" algn="l"/>
              </a:tabLst>
            </a:pPr>
            <a:r>
              <a:rPr lang="en-US" sz="1800" b="1" i="1" dirty="0">
                <a:latin typeface="Tahoma" pitchFamily="34" charset="0"/>
              </a:rPr>
              <a:t>	c</a:t>
            </a:r>
            <a:r>
              <a:rPr lang="en-US" sz="1800" b="1" i="1" baseline="30000" dirty="0">
                <a:latin typeface="Tahoma" pitchFamily="34" charset="0"/>
              </a:rPr>
              <a:t>*</a:t>
            </a:r>
            <a:r>
              <a:rPr lang="en-US" sz="1800" dirty="0">
                <a:latin typeface="Tahoma" pitchFamily="34" charset="0"/>
              </a:rPr>
              <a:t> 	=     </a:t>
            </a:r>
            <a:r>
              <a:rPr lang="en-US" sz="1800" b="1" i="1" dirty="0">
                <a:latin typeface="Tahoma" pitchFamily="34" charset="0"/>
              </a:rPr>
              <a:t>y</a:t>
            </a:r>
            <a:r>
              <a:rPr lang="en-US" sz="1800" b="1" i="1" baseline="30000" dirty="0">
                <a:latin typeface="Tahoma" pitchFamily="34" charset="0"/>
              </a:rPr>
              <a:t>*</a:t>
            </a:r>
            <a:r>
              <a:rPr lang="en-US" sz="1800" dirty="0">
                <a:latin typeface="Tahoma" pitchFamily="34" charset="0"/>
              </a:rPr>
              <a:t> 	</a:t>
            </a:r>
            <a:r>
              <a:rPr lang="en-US" sz="1800" b="1" dirty="0">
                <a:latin typeface="Tahoma" pitchFamily="34" charset="0"/>
                <a:sym typeface="Symbol" pitchFamily="18" charset="2"/>
              </a:rPr>
              <a:t></a:t>
            </a:r>
            <a:r>
              <a:rPr lang="en-US" sz="1800" dirty="0">
                <a:latin typeface="Tahoma" pitchFamily="34" charset="0"/>
                <a:sym typeface="Symbol" pitchFamily="18" charset="2"/>
              </a:rPr>
              <a:t>     </a:t>
            </a:r>
            <a:r>
              <a:rPr lang="en-US" sz="1800" b="1" i="1" dirty="0" err="1">
                <a:latin typeface="Tahoma" pitchFamily="34" charset="0"/>
                <a:sym typeface="Symbol" pitchFamily="18" charset="2"/>
              </a:rPr>
              <a:t>i</a:t>
            </a:r>
            <a:r>
              <a:rPr lang="en-US" sz="1800" b="1" i="1" baseline="30000" dirty="0">
                <a:latin typeface="Tahoma" pitchFamily="34" charset="0"/>
                <a:sym typeface="Symbol" pitchFamily="18" charset="2"/>
              </a:rPr>
              <a:t>*</a:t>
            </a:r>
            <a:endParaRPr lang="en-US" sz="1800" dirty="0">
              <a:latin typeface="Tahoma" pitchFamily="34" charset="0"/>
              <a:sym typeface="Symbol" pitchFamily="18" charset="2"/>
            </a:endParaRPr>
          </a:p>
          <a:p>
            <a:pPr>
              <a:spcBef>
                <a:spcPct val="40000"/>
              </a:spcBef>
              <a:buClr>
                <a:schemeClr val="accent2"/>
              </a:buClr>
              <a:buSzPct val="110000"/>
              <a:buFont typeface="Wingdings" pitchFamily="2" charset="2"/>
              <a:buNone/>
              <a:tabLst>
                <a:tab pos="288925" algn="l"/>
                <a:tab pos="850900" algn="l"/>
                <a:tab pos="2452688" algn="l"/>
              </a:tabLst>
            </a:pPr>
            <a:r>
              <a:rPr lang="en-US" sz="1800" dirty="0">
                <a:latin typeface="Tahoma" pitchFamily="34" charset="0"/>
                <a:sym typeface="Symbol" pitchFamily="18" charset="2"/>
              </a:rPr>
              <a:t>		=  </a:t>
            </a:r>
            <a:r>
              <a:rPr lang="en-US" sz="1800" b="1" i="1" dirty="0">
                <a:latin typeface="Tahoma" pitchFamily="34" charset="0"/>
                <a:sym typeface="Symbol" pitchFamily="18" charset="2"/>
              </a:rPr>
              <a:t>f  </a:t>
            </a:r>
            <a:r>
              <a:rPr lang="en-US" sz="1800" dirty="0">
                <a:latin typeface="Tahoma" pitchFamily="34" charset="0"/>
                <a:sym typeface="Symbol" pitchFamily="18" charset="2"/>
              </a:rPr>
              <a:t>(</a:t>
            </a:r>
            <a:r>
              <a:rPr lang="en-US" sz="1800" b="1" i="1" dirty="0">
                <a:latin typeface="Tahoma" pitchFamily="34" charset="0"/>
                <a:sym typeface="Symbol" pitchFamily="18" charset="2"/>
              </a:rPr>
              <a:t>k</a:t>
            </a:r>
            <a:r>
              <a:rPr lang="en-US" sz="1800" b="1" i="1" baseline="30000" dirty="0">
                <a:latin typeface="Tahoma" pitchFamily="34" charset="0"/>
                <a:sym typeface="Symbol" pitchFamily="18" charset="2"/>
              </a:rPr>
              <a:t>* </a:t>
            </a:r>
            <a:r>
              <a:rPr lang="en-US" sz="1800" dirty="0">
                <a:latin typeface="Tahoma" pitchFamily="34" charset="0"/>
                <a:sym typeface="Symbol" pitchFamily="18" charset="2"/>
              </a:rPr>
              <a:t>)</a:t>
            </a:r>
            <a:r>
              <a:rPr lang="en-US" sz="1800" b="1" i="1" dirty="0">
                <a:latin typeface="Tahoma" pitchFamily="34" charset="0"/>
                <a:sym typeface="Symbol" pitchFamily="18" charset="2"/>
              </a:rPr>
              <a:t>    	</a:t>
            </a:r>
            <a:r>
              <a:rPr lang="en-US" sz="1800" b="1" dirty="0">
                <a:latin typeface="Tahoma" pitchFamily="34" charset="0"/>
                <a:sym typeface="Symbol" pitchFamily="18" charset="2"/>
              </a:rPr>
              <a:t> </a:t>
            </a:r>
            <a:r>
              <a:rPr lang="en-US" sz="1800" b="1" i="1" dirty="0">
                <a:latin typeface="Tahoma" pitchFamily="34" charset="0"/>
                <a:sym typeface="Symbol" pitchFamily="18" charset="2"/>
              </a:rPr>
              <a:t>  </a:t>
            </a:r>
            <a:r>
              <a:rPr lang="en-US" sz="1800" dirty="0">
                <a:latin typeface="Tahoma" pitchFamily="34" charset="0"/>
              </a:rPr>
              <a:t>(</a:t>
            </a:r>
            <a:r>
              <a:rPr lang="en-US" sz="1800" b="1" i="1" dirty="0">
                <a:latin typeface="Tahoma" pitchFamily="34" charset="0"/>
                <a:sym typeface="Symbol" pitchFamily="18" charset="2"/>
              </a:rPr>
              <a:t> </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n </a:t>
            </a:r>
            <a:r>
              <a:rPr lang="en-US" sz="1800" dirty="0">
                <a:latin typeface="Tahoma" pitchFamily="34" charset="0"/>
                <a:sym typeface="Symbol" pitchFamily="18" charset="2"/>
              </a:rPr>
              <a:t>+ </a:t>
            </a:r>
            <a:r>
              <a:rPr lang="en-US" sz="1800" b="1" i="1" dirty="0">
                <a:latin typeface="Tahoma" pitchFamily="34" charset="0"/>
                <a:sym typeface="Symbol" pitchFamily="18" charset="2"/>
              </a:rPr>
              <a:t>g</a:t>
            </a:r>
            <a:r>
              <a:rPr lang="en-US" sz="1800" dirty="0">
                <a:latin typeface="Tahoma" pitchFamily="34" charset="0"/>
                <a:sym typeface="Symbol" pitchFamily="18" charset="2"/>
              </a:rPr>
              <a:t>)</a:t>
            </a:r>
            <a:r>
              <a:rPr lang="en-US" sz="1800" b="1" i="1" dirty="0">
                <a:latin typeface="Tahoma" pitchFamily="34" charset="0"/>
              </a:rPr>
              <a:t> </a:t>
            </a:r>
            <a:r>
              <a:rPr lang="en-US" sz="1800" b="1" i="1" dirty="0">
                <a:latin typeface="Tahoma" pitchFamily="34" charset="0"/>
                <a:sym typeface="Symbol" pitchFamily="18" charset="2"/>
              </a:rPr>
              <a:t>k</a:t>
            </a:r>
            <a:r>
              <a:rPr lang="en-US" sz="1800" b="1" i="1" baseline="30000" dirty="0">
                <a:latin typeface="Tahoma" pitchFamily="34" charset="0"/>
                <a:sym typeface="Symbol" pitchFamily="18" charset="2"/>
              </a:rPr>
              <a:t>*</a:t>
            </a:r>
            <a:r>
              <a:rPr lang="en-US" sz="1800" dirty="0">
                <a:latin typeface="Tahoma" pitchFamily="34" charset="0"/>
                <a:sym typeface="Symbol" pitchFamily="18" charset="2"/>
              </a:rPr>
              <a:t> </a:t>
            </a:r>
          </a:p>
          <a:p>
            <a:pPr>
              <a:lnSpc>
                <a:spcPct val="115000"/>
              </a:lnSpc>
              <a:spcBef>
                <a:spcPct val="40000"/>
              </a:spcBef>
              <a:buClr>
                <a:schemeClr val="accent2"/>
              </a:buClr>
              <a:buSzPct val="110000"/>
              <a:buFont typeface="Wingdings" pitchFamily="2" charset="2"/>
              <a:buNone/>
              <a:tabLst>
                <a:tab pos="288925" algn="l"/>
                <a:tab pos="850900" algn="l"/>
                <a:tab pos="2452688" algn="l"/>
              </a:tabLst>
            </a:pPr>
            <a:r>
              <a:rPr lang="en-US" sz="1800" b="1" i="1" dirty="0">
                <a:latin typeface="Tahoma" pitchFamily="34" charset="0"/>
              </a:rPr>
              <a:t>c</a:t>
            </a:r>
            <a:r>
              <a:rPr lang="en-US" sz="1800" b="1" i="1" baseline="30000" dirty="0">
                <a:latin typeface="Tahoma" pitchFamily="34" charset="0"/>
              </a:rPr>
              <a:t>*</a:t>
            </a:r>
            <a:r>
              <a:rPr lang="en-US" sz="1800" dirty="0">
                <a:latin typeface="Tahoma" pitchFamily="34" charset="0"/>
              </a:rPr>
              <a:t> is maximized when </a:t>
            </a:r>
            <a:br>
              <a:rPr lang="en-US" sz="1800" dirty="0">
                <a:latin typeface="Tahoma" pitchFamily="34" charset="0"/>
              </a:rPr>
            </a:br>
            <a:r>
              <a:rPr lang="en-US" sz="1800" dirty="0">
                <a:latin typeface="Tahoma" pitchFamily="34" charset="0"/>
              </a:rPr>
              <a:t>		MPK = </a:t>
            </a:r>
            <a:r>
              <a:rPr lang="en-US" sz="1800" b="1" i="1" dirty="0">
                <a:latin typeface="Tahoma" pitchFamily="34" charset="0"/>
                <a:sym typeface="Symbol" pitchFamily="18" charset="2"/>
              </a:rPr>
              <a:t></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n</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g</a:t>
            </a:r>
            <a:r>
              <a:rPr lang="en-US" sz="1800" dirty="0">
                <a:latin typeface="Tahoma" pitchFamily="34" charset="0"/>
              </a:rPr>
              <a:t> </a:t>
            </a:r>
          </a:p>
          <a:p>
            <a:pPr>
              <a:lnSpc>
                <a:spcPct val="115000"/>
              </a:lnSpc>
              <a:spcBef>
                <a:spcPct val="40000"/>
              </a:spcBef>
              <a:buClr>
                <a:schemeClr val="accent2"/>
              </a:buClr>
              <a:buSzPct val="110000"/>
              <a:buFont typeface="Wingdings" pitchFamily="2" charset="2"/>
              <a:buNone/>
              <a:tabLst>
                <a:tab pos="288925" algn="l"/>
                <a:tab pos="850900" algn="l"/>
                <a:tab pos="2452688" algn="l"/>
              </a:tabLst>
            </a:pPr>
            <a:r>
              <a:rPr lang="en-US" sz="1800" dirty="0">
                <a:latin typeface="Tahoma" pitchFamily="34" charset="0"/>
              </a:rPr>
              <a:t>or equivalently, </a:t>
            </a:r>
            <a:br>
              <a:rPr lang="en-US" sz="1800" dirty="0">
                <a:latin typeface="Tahoma" pitchFamily="34" charset="0"/>
              </a:rPr>
            </a:br>
            <a:r>
              <a:rPr lang="en-US" sz="1800" dirty="0">
                <a:latin typeface="Tahoma" pitchFamily="34" charset="0"/>
              </a:rPr>
              <a:t>		MPK </a:t>
            </a:r>
            <a:r>
              <a:rPr lang="en-US" sz="1800" dirty="0">
                <a:latin typeface="Tahoma" pitchFamily="34" charset="0"/>
                <a:sym typeface="Symbol" pitchFamily="18" charset="2"/>
              </a:rPr>
              <a:t></a:t>
            </a:r>
            <a:r>
              <a:rPr lang="en-US" sz="1800" dirty="0">
                <a:latin typeface="Tahoma" pitchFamily="34" charset="0"/>
              </a:rPr>
              <a:t> </a:t>
            </a:r>
            <a:r>
              <a:rPr lang="en-US" sz="1800" b="1" i="1" dirty="0">
                <a:latin typeface="Tahoma" pitchFamily="34" charset="0"/>
                <a:sym typeface="Symbol" pitchFamily="18" charset="2"/>
              </a:rPr>
              <a:t> </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n</a:t>
            </a:r>
            <a:r>
              <a:rPr lang="en-US" sz="1800" dirty="0">
                <a:latin typeface="Tahoma" pitchFamily="34" charset="0"/>
              </a:rPr>
              <a:t> </a:t>
            </a:r>
            <a:r>
              <a:rPr lang="en-US" sz="1800" dirty="0">
                <a:latin typeface="Tahoma" pitchFamily="34" charset="0"/>
                <a:sym typeface="Symbol" pitchFamily="18" charset="2"/>
              </a:rPr>
              <a:t>+ </a:t>
            </a:r>
            <a:r>
              <a:rPr lang="en-US" sz="1800" b="1" i="1" dirty="0">
                <a:latin typeface="Tahoma" pitchFamily="34" charset="0"/>
                <a:sym typeface="Symbol" pitchFamily="18" charset="2"/>
              </a:rPr>
              <a:t>g</a:t>
            </a:r>
            <a:r>
              <a:rPr lang="en-US" sz="1800" dirty="0">
                <a:latin typeface="Tahoma" pitchFamily="34" charset="0"/>
              </a:rPr>
              <a:t> </a:t>
            </a:r>
          </a:p>
        </p:txBody>
      </p:sp>
      <p:sp>
        <p:nvSpPr>
          <p:cNvPr id="233476" name="Text Box 4"/>
          <p:cNvSpPr txBox="1">
            <a:spLocks noChangeArrowheads="1"/>
          </p:cNvSpPr>
          <p:nvPr/>
        </p:nvSpPr>
        <p:spPr bwMode="auto">
          <a:xfrm>
            <a:off x="5715000" y="2041525"/>
            <a:ext cx="2971800" cy="3673475"/>
          </a:xfrm>
          <a:prstGeom prst="rect">
            <a:avLst/>
          </a:prstGeom>
          <a:solidFill>
            <a:srgbClr val="006666"/>
          </a:solidFill>
          <a:ln w="9525">
            <a:solidFill>
              <a:schemeClr val="tx1"/>
            </a:solidFill>
            <a:miter lim="800000"/>
            <a:headEnd/>
            <a:tailEnd/>
          </a:ln>
          <a:effectLst>
            <a:outerShdw dist="71842" dir="2700000" algn="ctr" rotWithShape="0">
              <a:schemeClr val="bg2"/>
            </a:outerShdw>
          </a:effectLst>
        </p:spPr>
        <p:txBody>
          <a:bodyPr>
            <a:spAutoFit/>
          </a:bodyPr>
          <a:lstStyle/>
          <a:p>
            <a:pPr algn="ctr">
              <a:spcBef>
                <a:spcPct val="50000"/>
              </a:spcBef>
            </a:pPr>
            <a:r>
              <a:rPr lang="en-US" sz="2600">
                <a:solidFill>
                  <a:srgbClr val="FFFF00"/>
                </a:solidFill>
                <a:effectLst>
                  <a:outerShdw blurRad="38100" dist="38100" dir="2700000" algn="tl">
                    <a:srgbClr val="000000"/>
                  </a:outerShdw>
                </a:effectLst>
                <a:latin typeface="Arial" charset="0"/>
              </a:rPr>
              <a:t>In the Golden </a:t>
            </a:r>
            <a:br>
              <a:rPr lang="en-US" sz="2600">
                <a:solidFill>
                  <a:srgbClr val="FFFF00"/>
                </a:solidFill>
                <a:effectLst>
                  <a:outerShdw blurRad="38100" dist="38100" dir="2700000" algn="tl">
                    <a:srgbClr val="000000"/>
                  </a:outerShdw>
                </a:effectLst>
                <a:latin typeface="Arial" charset="0"/>
              </a:rPr>
            </a:br>
            <a:r>
              <a:rPr lang="en-US" sz="2600">
                <a:solidFill>
                  <a:srgbClr val="FFFF00"/>
                </a:solidFill>
                <a:effectLst>
                  <a:outerShdw blurRad="38100" dist="38100" dir="2700000" algn="tl">
                    <a:srgbClr val="000000"/>
                  </a:outerShdw>
                </a:effectLst>
                <a:latin typeface="Arial" charset="0"/>
              </a:rPr>
              <a:t>Rule Steady State, </a:t>
            </a:r>
            <a:br>
              <a:rPr lang="en-US" sz="2600">
                <a:solidFill>
                  <a:srgbClr val="FFFF00"/>
                </a:solidFill>
                <a:effectLst>
                  <a:outerShdw blurRad="38100" dist="38100" dir="2700000" algn="tl">
                    <a:srgbClr val="000000"/>
                  </a:outerShdw>
                </a:effectLst>
                <a:latin typeface="Arial" charset="0"/>
              </a:rPr>
            </a:br>
            <a:r>
              <a:rPr lang="en-US" sz="2600">
                <a:solidFill>
                  <a:srgbClr val="FFFF00"/>
                </a:solidFill>
                <a:effectLst>
                  <a:outerShdw blurRad="38100" dist="38100" dir="2700000" algn="tl">
                    <a:srgbClr val="000000"/>
                  </a:outerShdw>
                </a:effectLst>
                <a:latin typeface="Arial" charset="0"/>
              </a:rPr>
              <a:t>the marginal product of capital net of depreciation equals the </a:t>
            </a:r>
            <a:br>
              <a:rPr lang="en-US" sz="2600">
                <a:solidFill>
                  <a:srgbClr val="FFFF00"/>
                </a:solidFill>
                <a:effectLst>
                  <a:outerShdw blurRad="38100" dist="38100" dir="2700000" algn="tl">
                    <a:srgbClr val="000000"/>
                  </a:outerShdw>
                </a:effectLst>
                <a:latin typeface="Arial" charset="0"/>
              </a:rPr>
            </a:br>
            <a:r>
              <a:rPr lang="en-US" sz="2600">
                <a:solidFill>
                  <a:srgbClr val="FFFF00"/>
                </a:solidFill>
                <a:effectLst>
                  <a:outerShdw blurRad="38100" dist="38100" dir="2700000" algn="tl">
                    <a:srgbClr val="000000"/>
                  </a:outerShdw>
                </a:effectLst>
                <a:latin typeface="Arial" charset="0"/>
              </a:rPr>
              <a:t>pop. growth rate plus the rate of tech progress.</a:t>
            </a:r>
          </a:p>
        </p:txBody>
      </p:sp>
      <p:grpSp>
        <p:nvGrpSpPr>
          <p:cNvPr id="233481" name="Group 9"/>
          <p:cNvGrpSpPr>
            <a:grpSpLocks/>
          </p:cNvGrpSpPr>
          <p:nvPr/>
        </p:nvGrpSpPr>
        <p:grpSpPr bwMode="auto">
          <a:xfrm>
            <a:off x="1219200" y="3581400"/>
            <a:ext cx="4427538" cy="777875"/>
            <a:chOff x="816" y="2936"/>
            <a:chExt cx="2789" cy="490"/>
          </a:xfrm>
        </p:grpSpPr>
        <p:sp>
          <p:nvSpPr>
            <p:cNvPr id="233478" name="Rectangle 6"/>
            <p:cNvSpPr>
              <a:spLocks noChangeArrowheads="1"/>
            </p:cNvSpPr>
            <p:nvPr/>
          </p:nvSpPr>
          <p:spPr bwMode="auto">
            <a:xfrm>
              <a:off x="816" y="3072"/>
              <a:ext cx="1920" cy="354"/>
            </a:xfrm>
            <a:prstGeom prst="rect">
              <a:avLst/>
            </a:prstGeom>
            <a:noFill/>
            <a:ln w="50800" cmpd="dbl">
              <a:solidFill>
                <a:srgbClr val="006666"/>
              </a:solidFill>
              <a:miter lim="800000"/>
              <a:headEnd/>
              <a:tailEnd/>
            </a:ln>
            <a:effectLst/>
          </p:spPr>
          <p:txBody>
            <a:bodyPr wrap="none" anchor="ctr"/>
            <a:lstStyle/>
            <a:p>
              <a:endParaRPr lang="en-US"/>
            </a:p>
          </p:txBody>
        </p:sp>
        <p:sp>
          <p:nvSpPr>
            <p:cNvPr id="233479" name="Line 7"/>
            <p:cNvSpPr>
              <a:spLocks noChangeShapeType="1"/>
            </p:cNvSpPr>
            <p:nvPr/>
          </p:nvSpPr>
          <p:spPr bwMode="auto">
            <a:xfrm flipH="1">
              <a:off x="2736" y="2936"/>
              <a:ext cx="869" cy="299"/>
            </a:xfrm>
            <a:prstGeom prst="line">
              <a:avLst/>
            </a:prstGeom>
            <a:noFill/>
            <a:ln w="38100">
              <a:solidFill>
                <a:srgbClr val="FFCC00"/>
              </a:solidFill>
              <a:round/>
              <a:headEnd/>
              <a:tailEnd type="triangle" w="lg" len="lg"/>
            </a:ln>
            <a:effectLst>
              <a:outerShdw dist="35921" dir="2700000" algn="ctr" rotWithShape="0">
                <a:schemeClr val="bg2"/>
              </a:outerShdw>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Policies to promote growth</a:t>
            </a:r>
          </a:p>
        </p:txBody>
      </p:sp>
      <p:sp>
        <p:nvSpPr>
          <p:cNvPr id="235523" name="Rectangle 3"/>
          <p:cNvSpPr>
            <a:spLocks noGrp="1" noChangeArrowheads="1"/>
          </p:cNvSpPr>
          <p:nvPr>
            <p:ph idx="1"/>
          </p:nvPr>
        </p:nvSpPr>
        <p:spPr>
          <a:xfrm>
            <a:off x="990600" y="1447800"/>
            <a:ext cx="7543800" cy="4648200"/>
          </a:xfrm>
        </p:spPr>
        <p:txBody>
          <a:bodyPr>
            <a:normAutofit/>
          </a:bodyPr>
          <a:lstStyle/>
          <a:p>
            <a:pPr marL="460375" indent="-460375">
              <a:buClrTx/>
              <a:buFont typeface="Wingdings" pitchFamily="2" charset="2"/>
              <a:buNone/>
            </a:pPr>
            <a:r>
              <a:rPr lang="en-US" sz="1800" dirty="0">
                <a:solidFill>
                  <a:schemeClr val="tx1"/>
                </a:solidFill>
                <a:latin typeface="Arial" pitchFamily="34" charset="0"/>
                <a:cs typeface="Arial" pitchFamily="34" charset="0"/>
              </a:rPr>
              <a:t>Four policy questions:</a:t>
            </a:r>
          </a:p>
          <a:p>
            <a:pPr marL="460375" indent="-460375">
              <a:buClrTx/>
              <a:buSzPct val="90000"/>
              <a:buFont typeface="Wingdings" pitchFamily="2" charset="2"/>
              <a:buAutoNum type="arabicPeriod"/>
            </a:pPr>
            <a:endParaRPr lang="en-US" sz="1800" dirty="0" smtClean="0">
              <a:solidFill>
                <a:schemeClr val="tx1"/>
              </a:solidFill>
              <a:latin typeface="Arial" pitchFamily="34" charset="0"/>
              <a:cs typeface="Arial" pitchFamily="34" charset="0"/>
            </a:endParaRPr>
          </a:p>
          <a:p>
            <a:pPr marL="460375" indent="-460375">
              <a:buClrTx/>
              <a:buSzPct val="90000"/>
              <a:buFont typeface="Wingdings" pitchFamily="2" charset="2"/>
              <a:buAutoNum type="arabicPeriod"/>
            </a:pPr>
            <a:r>
              <a:rPr lang="en-US" sz="1800" dirty="0" smtClean="0">
                <a:solidFill>
                  <a:schemeClr val="tx1"/>
                </a:solidFill>
                <a:latin typeface="Arial" pitchFamily="34" charset="0"/>
                <a:cs typeface="Arial" pitchFamily="34" charset="0"/>
              </a:rPr>
              <a:t>Are </a:t>
            </a:r>
            <a:r>
              <a:rPr lang="en-US" sz="1800" dirty="0">
                <a:solidFill>
                  <a:schemeClr val="tx1"/>
                </a:solidFill>
                <a:latin typeface="Arial" pitchFamily="34" charset="0"/>
                <a:cs typeface="Arial" pitchFamily="34" charset="0"/>
              </a:rPr>
              <a:t>we saving enough?  Too much?  </a:t>
            </a:r>
          </a:p>
          <a:p>
            <a:pPr marL="460375" indent="-460375">
              <a:buClrTx/>
              <a:buSzPct val="90000"/>
              <a:buFont typeface="Wingdings" pitchFamily="2" charset="2"/>
              <a:buAutoNum type="arabicPeriod"/>
            </a:pPr>
            <a:endParaRPr lang="en-US" sz="1800" dirty="0" smtClean="0">
              <a:solidFill>
                <a:schemeClr val="tx1"/>
              </a:solidFill>
              <a:latin typeface="Arial" pitchFamily="34" charset="0"/>
              <a:cs typeface="Arial" pitchFamily="34" charset="0"/>
            </a:endParaRPr>
          </a:p>
          <a:p>
            <a:pPr marL="460375" indent="-460375">
              <a:buClrTx/>
              <a:buSzPct val="90000"/>
              <a:buFont typeface="Wingdings" pitchFamily="2" charset="2"/>
              <a:buAutoNum type="arabicPeriod"/>
            </a:pPr>
            <a:r>
              <a:rPr lang="en-US" sz="1800" dirty="0" smtClean="0">
                <a:solidFill>
                  <a:schemeClr val="tx1"/>
                </a:solidFill>
                <a:latin typeface="Arial" pitchFamily="34" charset="0"/>
                <a:cs typeface="Arial" pitchFamily="34" charset="0"/>
              </a:rPr>
              <a:t>What </a:t>
            </a:r>
            <a:r>
              <a:rPr lang="en-US" sz="1800" dirty="0">
                <a:solidFill>
                  <a:schemeClr val="tx1"/>
                </a:solidFill>
                <a:latin typeface="Arial" pitchFamily="34" charset="0"/>
                <a:cs typeface="Arial" pitchFamily="34" charset="0"/>
              </a:rPr>
              <a:t>policies might change the saving rate?  </a:t>
            </a:r>
          </a:p>
          <a:p>
            <a:pPr marL="460375" indent="-460375">
              <a:buClrTx/>
              <a:buSzPct val="90000"/>
              <a:buFont typeface="Wingdings" pitchFamily="2" charset="2"/>
              <a:buAutoNum type="arabicPeriod"/>
            </a:pPr>
            <a:endParaRPr lang="en-US" sz="1800" dirty="0" smtClean="0">
              <a:solidFill>
                <a:schemeClr val="tx1"/>
              </a:solidFill>
              <a:latin typeface="Arial" pitchFamily="34" charset="0"/>
              <a:cs typeface="Arial" pitchFamily="34" charset="0"/>
            </a:endParaRPr>
          </a:p>
          <a:p>
            <a:pPr marL="460375" indent="-460375">
              <a:buClrTx/>
              <a:buSzPct val="90000"/>
              <a:buFont typeface="Wingdings" pitchFamily="2" charset="2"/>
              <a:buAutoNum type="arabicPeriod"/>
            </a:pPr>
            <a:r>
              <a:rPr lang="en-US" sz="1800" dirty="0" smtClean="0">
                <a:solidFill>
                  <a:schemeClr val="tx1"/>
                </a:solidFill>
                <a:latin typeface="Arial" pitchFamily="34" charset="0"/>
                <a:cs typeface="Arial" pitchFamily="34" charset="0"/>
              </a:rPr>
              <a:t>How </a:t>
            </a:r>
            <a:r>
              <a:rPr lang="en-US" sz="1800" dirty="0">
                <a:solidFill>
                  <a:schemeClr val="tx1"/>
                </a:solidFill>
                <a:latin typeface="Arial" pitchFamily="34" charset="0"/>
                <a:cs typeface="Arial" pitchFamily="34" charset="0"/>
              </a:rPr>
              <a:t>should we allocate our investment between privately owned physical capital, public infrastructure, and “human capital”?</a:t>
            </a:r>
          </a:p>
          <a:p>
            <a:pPr marL="460375" indent="-460375">
              <a:buClrTx/>
              <a:buSzPct val="90000"/>
              <a:buFont typeface="Wingdings" pitchFamily="2" charset="2"/>
              <a:buAutoNum type="arabicPeriod"/>
            </a:pPr>
            <a:endParaRPr lang="en-US" sz="1800" dirty="0" smtClean="0">
              <a:solidFill>
                <a:schemeClr val="tx1"/>
              </a:solidFill>
              <a:latin typeface="Arial" pitchFamily="34" charset="0"/>
              <a:cs typeface="Arial" pitchFamily="34" charset="0"/>
            </a:endParaRPr>
          </a:p>
          <a:p>
            <a:pPr marL="460375" indent="-460375">
              <a:buClrTx/>
              <a:buSzPct val="90000"/>
              <a:buFont typeface="Wingdings" pitchFamily="2" charset="2"/>
              <a:buAutoNum type="arabicPeriod"/>
            </a:pPr>
            <a:r>
              <a:rPr lang="en-US" sz="1800" dirty="0" smtClean="0">
                <a:solidFill>
                  <a:schemeClr val="tx1"/>
                </a:solidFill>
                <a:latin typeface="Arial" pitchFamily="34" charset="0"/>
                <a:cs typeface="Arial" pitchFamily="34" charset="0"/>
              </a:rPr>
              <a:t>What </a:t>
            </a:r>
            <a:r>
              <a:rPr lang="en-US" sz="1800" dirty="0">
                <a:solidFill>
                  <a:schemeClr val="tx1"/>
                </a:solidFill>
                <a:latin typeface="Arial" pitchFamily="34" charset="0"/>
                <a:cs typeface="Arial" pitchFamily="34" charset="0"/>
              </a:rPr>
              <a:t>policies might encourage faster technological progress?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609600" y="228600"/>
            <a:ext cx="8001000" cy="838200"/>
          </a:xfrm>
        </p:spPr>
        <p:txBody>
          <a:bodyPr>
            <a:normAutofit/>
          </a:bodyPr>
          <a:lstStyle/>
          <a:p>
            <a:pPr>
              <a:buClrTx/>
            </a:pPr>
            <a:r>
              <a:rPr lang="en-US" sz="2400" b="1" dirty="0">
                <a:solidFill>
                  <a:schemeClr val="tx1"/>
                </a:solidFill>
                <a:latin typeface="Arial" pitchFamily="34" charset="0"/>
                <a:cs typeface="Arial" pitchFamily="34" charset="0"/>
              </a:rPr>
              <a:t>1.  Evaluating the Rate of Saving</a:t>
            </a:r>
          </a:p>
        </p:txBody>
      </p:sp>
      <p:sp>
        <p:nvSpPr>
          <p:cNvPr id="236547" name="Rectangle 3"/>
          <p:cNvSpPr>
            <a:spLocks noGrp="1" noChangeArrowheads="1"/>
          </p:cNvSpPr>
          <p:nvPr>
            <p:ph idx="1"/>
          </p:nvPr>
        </p:nvSpPr>
        <p:spPr>
          <a:xfrm>
            <a:off x="914400" y="1219200"/>
            <a:ext cx="7696200" cy="4648200"/>
          </a:xfrm>
        </p:spPr>
        <p:txBody>
          <a:bodyPr/>
          <a:lstStyle/>
          <a:p>
            <a:pPr>
              <a:lnSpc>
                <a:spcPct val="105000"/>
              </a:lnSpc>
              <a:spcBef>
                <a:spcPct val="50000"/>
              </a:spcBef>
            </a:pPr>
            <a:r>
              <a:rPr lang="en-US" sz="1800" dirty="0">
                <a:solidFill>
                  <a:schemeClr val="tx1"/>
                </a:solidFill>
                <a:latin typeface="Arial" pitchFamily="34" charset="0"/>
                <a:cs typeface="Arial" pitchFamily="34" charset="0"/>
              </a:rPr>
              <a:t>Use the Golden Rule to determine whether </a:t>
            </a:r>
            <a:r>
              <a:rPr lang="en-US" sz="1800" dirty="0" smtClean="0">
                <a:solidFill>
                  <a:schemeClr val="tx1"/>
                </a:solidFill>
                <a:latin typeface="Arial" pitchFamily="34" charset="0"/>
                <a:cs typeface="Arial" pitchFamily="34" charset="0"/>
              </a:rPr>
              <a:t>our </a:t>
            </a:r>
            <a:r>
              <a:rPr lang="en-US" sz="1800" dirty="0">
                <a:solidFill>
                  <a:schemeClr val="tx1"/>
                </a:solidFill>
                <a:latin typeface="Arial" pitchFamily="34" charset="0"/>
                <a:cs typeface="Arial" pitchFamily="34" charset="0"/>
              </a:rPr>
              <a:t>saving rate and capital stock are too high, too low, or about right.  </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To </a:t>
            </a:r>
            <a:r>
              <a:rPr lang="en-US" sz="1800" dirty="0">
                <a:solidFill>
                  <a:schemeClr val="tx1"/>
                </a:solidFill>
                <a:latin typeface="Arial" pitchFamily="34" charset="0"/>
                <a:cs typeface="Arial" pitchFamily="34" charset="0"/>
              </a:rPr>
              <a:t>do this, we need to compare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to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rPr>
              <a:t> ).  </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If </a:t>
            </a:r>
            <a:r>
              <a:rPr lang="en-US" sz="1800" dirty="0">
                <a:solidFill>
                  <a:schemeClr val="tx1"/>
                </a:solidFill>
                <a:latin typeface="Arial" pitchFamily="34" charset="0"/>
                <a:cs typeface="Arial" pitchFamily="34" charset="0"/>
              </a:rPr>
              <a:t>(MPK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&gt;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rPr>
              <a:t> ), then we are below the Golden Rule steady state and should increase </a:t>
            </a:r>
            <a:r>
              <a:rPr lang="en-US" sz="1800" b="1" i="1" dirty="0">
                <a:solidFill>
                  <a:schemeClr val="tx1"/>
                </a:solidFill>
                <a:latin typeface="Arial" pitchFamily="34" charset="0"/>
                <a:cs typeface="Arial" pitchFamily="34" charset="0"/>
              </a:rPr>
              <a:t>s</a:t>
            </a:r>
            <a:r>
              <a:rPr lang="en-US" sz="1800" dirty="0">
                <a:solidFill>
                  <a:schemeClr val="tx1"/>
                </a:solidFill>
                <a:latin typeface="Arial" pitchFamily="34" charset="0"/>
                <a:cs typeface="Arial" pitchFamily="34" charset="0"/>
              </a:rPr>
              <a:t>.  </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If </a:t>
            </a:r>
            <a:r>
              <a:rPr lang="en-US" sz="1800" dirty="0">
                <a:solidFill>
                  <a:schemeClr val="tx1"/>
                </a:solidFill>
                <a:latin typeface="Arial" pitchFamily="34" charset="0"/>
                <a:cs typeface="Arial" pitchFamily="34" charset="0"/>
              </a:rPr>
              <a:t>(MPK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&lt;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rPr>
              <a:t> ), then we are above the Golden Rule steady state and should reduce </a:t>
            </a:r>
            <a:r>
              <a:rPr lang="en-US" sz="1800" b="1" i="1" dirty="0">
                <a:solidFill>
                  <a:schemeClr val="tx1"/>
                </a:solidFill>
                <a:latin typeface="Arial" pitchFamily="34" charset="0"/>
                <a:cs typeface="Arial" pitchFamily="34" charset="0"/>
              </a:rPr>
              <a:t>s</a:t>
            </a:r>
            <a:r>
              <a:rPr lang="en-US" sz="1800" dirty="0">
                <a:solidFill>
                  <a:schemeClr val="tx1"/>
                </a:solidFill>
                <a:latin typeface="Arial" pitchFamily="34" charset="0"/>
                <a:cs typeface="Arial" pitchFamily="34" charset="0"/>
              </a:rPr>
              <a: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609600" y="228600"/>
            <a:ext cx="8001000" cy="838200"/>
          </a:xfrm>
        </p:spPr>
        <p:txBody>
          <a:bodyPr>
            <a:normAutofit/>
          </a:bodyPr>
          <a:lstStyle/>
          <a:p>
            <a:pPr>
              <a:buClrTx/>
            </a:pPr>
            <a:r>
              <a:rPr lang="en-US" sz="2400" b="1" dirty="0">
                <a:solidFill>
                  <a:schemeClr val="tx1"/>
                </a:solidFill>
                <a:latin typeface="Arial" pitchFamily="34" charset="0"/>
                <a:cs typeface="Arial" pitchFamily="34" charset="0"/>
              </a:rPr>
              <a:t>1.  Evaluating the Rate of Saving</a:t>
            </a:r>
          </a:p>
        </p:txBody>
      </p:sp>
      <p:sp>
        <p:nvSpPr>
          <p:cNvPr id="237571" name="Rectangle 3"/>
          <p:cNvSpPr>
            <a:spLocks noGrp="1" noChangeArrowheads="1"/>
          </p:cNvSpPr>
          <p:nvPr>
            <p:ph idx="1"/>
          </p:nvPr>
        </p:nvSpPr>
        <p:spPr>
          <a:xfrm>
            <a:off x="914400" y="1219200"/>
            <a:ext cx="7772400" cy="5181600"/>
          </a:xfrm>
        </p:spPr>
        <p:txBody>
          <a:bodyPr>
            <a:normAutofit/>
          </a:bodyPr>
          <a:lstStyle/>
          <a:p>
            <a:pPr marL="460375" indent="-460375">
              <a:lnSpc>
                <a:spcPct val="105000"/>
              </a:lnSpc>
              <a:buClrTx/>
              <a:buFont typeface="Wingdings" pitchFamily="2" charset="2"/>
              <a:buNone/>
            </a:pPr>
            <a:r>
              <a:rPr lang="en-US" sz="1800" dirty="0">
                <a:solidFill>
                  <a:schemeClr val="tx1"/>
                </a:solidFill>
                <a:latin typeface="Arial" pitchFamily="34" charset="0"/>
                <a:cs typeface="Arial" pitchFamily="34" charset="0"/>
              </a:rPr>
              <a:t>To estimate (MPK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we use </a:t>
            </a:r>
            <a:r>
              <a:rPr lang="en-US" sz="1800" dirty="0" smtClean="0">
                <a:solidFill>
                  <a:schemeClr val="tx1"/>
                </a:solidFill>
                <a:latin typeface="Arial" pitchFamily="34" charset="0"/>
                <a:cs typeface="Arial" pitchFamily="34" charset="0"/>
              </a:rPr>
              <a:t>three </a:t>
            </a:r>
            <a:r>
              <a:rPr lang="en-US" sz="1800" dirty="0">
                <a:solidFill>
                  <a:schemeClr val="tx1"/>
                </a:solidFill>
                <a:latin typeface="Arial" pitchFamily="34" charset="0"/>
                <a:cs typeface="Arial" pitchFamily="34" charset="0"/>
              </a:rPr>
              <a:t>facts about the U.S. economy:</a:t>
            </a:r>
          </a:p>
          <a:p>
            <a:pPr marL="460375" indent="-460375">
              <a:lnSpc>
                <a:spcPct val="105000"/>
              </a:lnSpc>
              <a:buClrTx/>
              <a:buFont typeface="Wingdings" pitchFamily="2" charset="2"/>
              <a:buNone/>
            </a:pPr>
            <a:endParaRPr lang="en-US" sz="1800" dirty="0" smtClean="0">
              <a:solidFill>
                <a:schemeClr val="tx1"/>
              </a:solidFill>
              <a:latin typeface="Arial" pitchFamily="34" charset="0"/>
              <a:cs typeface="Arial" pitchFamily="34" charset="0"/>
            </a:endParaRPr>
          </a:p>
          <a:p>
            <a:pPr marL="460375" indent="-460375">
              <a:lnSpc>
                <a:spcPct val="105000"/>
              </a:lnSpc>
              <a:buClrTx/>
              <a:buFont typeface="Wingdings" pitchFamily="2" charset="2"/>
              <a:buNone/>
            </a:pPr>
            <a:r>
              <a:rPr lang="en-US" sz="1800" dirty="0" smtClean="0">
                <a:solidFill>
                  <a:schemeClr val="tx1"/>
                </a:solidFill>
                <a:latin typeface="Arial" pitchFamily="34" charset="0"/>
                <a:cs typeface="Arial" pitchFamily="34" charset="0"/>
              </a:rPr>
              <a:t>1</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 2.5 </a:t>
            </a:r>
            <a:r>
              <a:rPr lang="en-US" sz="1800" b="1" i="1" dirty="0">
                <a:solidFill>
                  <a:schemeClr val="tx1"/>
                </a:solidFill>
                <a:latin typeface="Arial" pitchFamily="34" charset="0"/>
                <a:cs typeface="Arial" pitchFamily="34" charset="0"/>
              </a:rPr>
              <a:t>y</a:t>
            </a:r>
            <a:r>
              <a:rPr lang="en-US" sz="1800" dirty="0">
                <a:solidFill>
                  <a:schemeClr val="tx1"/>
                </a:solidFill>
                <a:latin typeface="Arial" pitchFamily="34" charset="0"/>
                <a:cs typeface="Arial" pitchFamily="34" charset="0"/>
              </a:rPr>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The capital stock is about 2.5 times one year’s GDP.</a:t>
            </a:r>
          </a:p>
          <a:p>
            <a:pPr marL="460375" indent="-460375">
              <a:lnSpc>
                <a:spcPct val="105000"/>
              </a:lnSpc>
              <a:buClrTx/>
              <a:buFont typeface="Wingdings" pitchFamily="2" charset="2"/>
              <a:buNone/>
            </a:pPr>
            <a:endParaRPr lang="en-US" sz="1800" dirty="0" smtClean="0">
              <a:solidFill>
                <a:schemeClr val="tx1"/>
              </a:solidFill>
              <a:latin typeface="Arial" pitchFamily="34" charset="0"/>
              <a:cs typeface="Arial" pitchFamily="34" charset="0"/>
            </a:endParaRPr>
          </a:p>
          <a:p>
            <a:pPr marL="460375" indent="-460375">
              <a:lnSpc>
                <a:spcPct val="105000"/>
              </a:lnSpc>
              <a:buClrTx/>
              <a:buFont typeface="Wingdings" pitchFamily="2" charset="2"/>
              <a:buNone/>
            </a:pPr>
            <a:endParaRPr lang="en-US" sz="1800" dirty="0">
              <a:latin typeface="Arial" pitchFamily="34" charset="0"/>
              <a:cs typeface="Arial" pitchFamily="34" charset="0"/>
            </a:endParaRPr>
          </a:p>
          <a:p>
            <a:pPr marL="460375" indent="-460375">
              <a:lnSpc>
                <a:spcPct val="105000"/>
              </a:lnSpc>
              <a:buClrTx/>
              <a:buFont typeface="Wingdings" pitchFamily="2" charset="2"/>
              <a:buNone/>
            </a:pPr>
            <a:r>
              <a:rPr lang="en-US" sz="1800" dirty="0" smtClean="0">
                <a:solidFill>
                  <a:schemeClr val="tx1"/>
                </a:solidFill>
                <a:latin typeface="Arial" pitchFamily="34" charset="0"/>
                <a:cs typeface="Arial" pitchFamily="34" charset="0"/>
              </a:rPr>
              <a:t>2</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 0.1 </a:t>
            </a:r>
            <a:r>
              <a:rPr lang="en-US" sz="1800" b="1" i="1" dirty="0">
                <a:solidFill>
                  <a:schemeClr val="tx1"/>
                </a:solidFill>
                <a:latin typeface="Arial" pitchFamily="34" charset="0"/>
                <a:cs typeface="Arial" pitchFamily="34" charset="0"/>
              </a:rPr>
              <a:t>y</a:t>
            </a:r>
            <a:br>
              <a:rPr lang="en-US" sz="1800" b="1" i="1"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About 10% of GDP is used to replace depreciating capital.</a:t>
            </a:r>
          </a:p>
          <a:p>
            <a:pPr marL="460375" indent="-460375">
              <a:lnSpc>
                <a:spcPct val="105000"/>
              </a:lnSpc>
              <a:buClrTx/>
              <a:buFont typeface="Wingdings" pitchFamily="2" charset="2"/>
              <a:buNone/>
            </a:pPr>
            <a:endParaRPr lang="en-US" sz="1800" dirty="0" smtClean="0">
              <a:solidFill>
                <a:schemeClr val="tx1"/>
              </a:solidFill>
              <a:latin typeface="Arial" pitchFamily="34" charset="0"/>
              <a:cs typeface="Arial" pitchFamily="34" charset="0"/>
            </a:endParaRPr>
          </a:p>
          <a:p>
            <a:pPr marL="460375" indent="-460375">
              <a:lnSpc>
                <a:spcPct val="105000"/>
              </a:lnSpc>
              <a:buClrTx/>
              <a:buFont typeface="Wingdings" pitchFamily="2" charset="2"/>
              <a:buNone/>
            </a:pPr>
            <a:endParaRPr lang="en-US" sz="1800" dirty="0">
              <a:latin typeface="Arial" pitchFamily="34" charset="0"/>
              <a:cs typeface="Arial" pitchFamily="34" charset="0"/>
            </a:endParaRPr>
          </a:p>
          <a:p>
            <a:pPr marL="460375" indent="-460375">
              <a:lnSpc>
                <a:spcPct val="105000"/>
              </a:lnSpc>
              <a:buClrTx/>
              <a:buFont typeface="Wingdings" pitchFamily="2" charset="2"/>
              <a:buNone/>
            </a:pPr>
            <a:r>
              <a:rPr lang="en-US" sz="1800" dirty="0" smtClean="0">
                <a:solidFill>
                  <a:schemeClr val="tx1"/>
                </a:solidFill>
                <a:latin typeface="Arial" pitchFamily="34" charset="0"/>
                <a:cs typeface="Arial" pitchFamily="34" charset="0"/>
              </a:rPr>
              <a:t>3</a:t>
            </a:r>
            <a:r>
              <a:rPr lang="en-US" sz="1800" dirty="0">
                <a:solidFill>
                  <a:schemeClr val="tx1"/>
                </a:solidFill>
                <a:latin typeface="Arial" pitchFamily="34" charset="0"/>
                <a:cs typeface="Arial" pitchFamily="34" charset="0"/>
              </a:rPr>
              <a:t>.	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rPr>
              <a:t>k</a:t>
            </a:r>
            <a:r>
              <a:rPr lang="en-US" sz="1800" dirty="0">
                <a:solidFill>
                  <a:schemeClr val="tx1"/>
                </a:solidFill>
                <a:latin typeface="Arial" pitchFamily="34" charset="0"/>
                <a:cs typeface="Arial" pitchFamily="34" charset="0"/>
              </a:rPr>
              <a:t>  = 0.3 </a:t>
            </a:r>
            <a:r>
              <a:rPr lang="en-US" sz="1800" b="1" i="1" dirty="0">
                <a:solidFill>
                  <a:schemeClr val="tx1"/>
                </a:solidFill>
                <a:latin typeface="Arial" pitchFamily="34" charset="0"/>
                <a:cs typeface="Arial" pitchFamily="34" charset="0"/>
              </a:rPr>
              <a:t>y</a:t>
            </a:r>
            <a:br>
              <a:rPr lang="en-US" sz="1800" b="1" i="1"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Capital income is about 30% of GDP</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609600" y="228600"/>
            <a:ext cx="8001000" cy="838200"/>
          </a:xfrm>
        </p:spPr>
        <p:txBody>
          <a:bodyPr>
            <a:normAutofit/>
          </a:bodyPr>
          <a:lstStyle/>
          <a:p>
            <a:pPr>
              <a:buClrTx/>
            </a:pPr>
            <a:r>
              <a:rPr lang="en-US" sz="2400" b="1" dirty="0">
                <a:solidFill>
                  <a:schemeClr val="tx1"/>
                </a:solidFill>
                <a:latin typeface="Arial" pitchFamily="34" charset="0"/>
                <a:cs typeface="Arial" pitchFamily="34" charset="0"/>
              </a:rPr>
              <a:t>1.  Evaluating the Rate of Saving</a:t>
            </a:r>
          </a:p>
        </p:txBody>
      </p:sp>
      <p:sp>
        <p:nvSpPr>
          <p:cNvPr id="238595" name="Rectangle 3"/>
          <p:cNvSpPr>
            <a:spLocks noGrp="1" noChangeArrowheads="1"/>
          </p:cNvSpPr>
          <p:nvPr>
            <p:ph idx="1"/>
          </p:nvPr>
        </p:nvSpPr>
        <p:spPr>
          <a:xfrm>
            <a:off x="914400" y="1219200"/>
            <a:ext cx="4114800" cy="1981200"/>
          </a:xfrm>
        </p:spPr>
        <p:txBody>
          <a:bodyPr/>
          <a:lstStyle/>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1.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2.5 </a:t>
            </a:r>
            <a:r>
              <a:rPr lang="en-US" sz="1800" b="1" i="1">
                <a:solidFill>
                  <a:schemeClr val="tx1"/>
                </a:solidFill>
                <a:latin typeface="Arial" pitchFamily="34" charset="0"/>
                <a:cs typeface="Arial" pitchFamily="34" charset="0"/>
              </a:rPr>
              <a:t>y</a:t>
            </a:r>
            <a:endParaRPr lang="en-US" sz="1800">
              <a:solidFill>
                <a:schemeClr val="tx1"/>
              </a:solidFill>
              <a:latin typeface="Arial" pitchFamily="34" charset="0"/>
              <a:cs typeface="Arial" pitchFamily="34" charset="0"/>
            </a:endParaRPr>
          </a:p>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2.	</a:t>
            </a:r>
            <a:r>
              <a:rPr lang="en-US" sz="1800" b="1" i="1">
                <a:solidFill>
                  <a:schemeClr val="tx1"/>
                </a:solidFill>
                <a:latin typeface="Arial" pitchFamily="34" charset="0"/>
                <a:cs typeface="Arial" pitchFamily="34" charset="0"/>
                <a:sym typeface="Symbol" pitchFamily="18" charset="2"/>
              </a:rPr>
              <a:t>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0.1 </a:t>
            </a:r>
            <a:r>
              <a:rPr lang="en-US" sz="1800" b="1" i="1">
                <a:solidFill>
                  <a:schemeClr val="tx1"/>
                </a:solidFill>
                <a:latin typeface="Arial" pitchFamily="34" charset="0"/>
                <a:cs typeface="Arial" pitchFamily="34" charset="0"/>
              </a:rPr>
              <a:t>y</a:t>
            </a:r>
            <a:endParaRPr lang="en-US" sz="1800">
              <a:solidFill>
                <a:schemeClr val="tx1"/>
              </a:solidFill>
              <a:latin typeface="Arial" pitchFamily="34" charset="0"/>
              <a:cs typeface="Arial" pitchFamily="34" charset="0"/>
            </a:endParaRPr>
          </a:p>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3.	MPK </a:t>
            </a:r>
            <a:r>
              <a:rPr lang="en-US" sz="1800">
                <a:solidFill>
                  <a:schemeClr val="tx1"/>
                </a:solidFill>
                <a:latin typeface="Arial" pitchFamily="34" charset="0"/>
                <a:cs typeface="Arial" pitchFamily="34" charset="0"/>
                <a:sym typeface="Symbol" pitchFamily="18" charset="2"/>
              </a:rPr>
              <a:t></a:t>
            </a:r>
            <a:r>
              <a:rPr lang="en-US" sz="1800" b="1" i="1">
                <a:solidFill>
                  <a:schemeClr val="tx1"/>
                </a:solidFill>
                <a:latin typeface="Arial" pitchFamily="34" charset="0"/>
                <a:cs typeface="Arial" pitchFamily="34" charset="0"/>
                <a:sym typeface="Symbol" pitchFamily="18" charset="2"/>
              </a:rPr>
              <a:t>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0.3 </a:t>
            </a:r>
            <a:r>
              <a:rPr lang="en-US" sz="1800" b="1" i="1">
                <a:solidFill>
                  <a:schemeClr val="tx1"/>
                </a:solidFill>
                <a:latin typeface="Arial" pitchFamily="34" charset="0"/>
                <a:cs typeface="Arial" pitchFamily="34" charset="0"/>
              </a:rPr>
              <a:t>y</a:t>
            </a:r>
          </a:p>
        </p:txBody>
      </p:sp>
      <p:graphicFrame>
        <p:nvGraphicFramePr>
          <p:cNvPr id="311296" name="Object 1024"/>
          <p:cNvGraphicFramePr>
            <a:graphicFrameLocks noChangeAspect="1"/>
          </p:cNvGraphicFramePr>
          <p:nvPr/>
        </p:nvGraphicFramePr>
        <p:xfrm>
          <a:off x="1219200" y="4157663"/>
          <a:ext cx="2328863" cy="1084262"/>
        </p:xfrm>
        <a:graphic>
          <a:graphicData uri="http://schemas.openxmlformats.org/presentationml/2006/ole">
            <p:oleObj spid="_x0000_s311308" name="Equation" r:id="rId4" imgW="927100" imgH="431800" progId="">
              <p:embed/>
            </p:oleObj>
          </a:graphicData>
        </a:graphic>
      </p:graphicFrame>
      <p:graphicFrame>
        <p:nvGraphicFramePr>
          <p:cNvPr id="311297" name="Object 1025"/>
          <p:cNvGraphicFramePr>
            <a:graphicFrameLocks noChangeAspect="1"/>
          </p:cNvGraphicFramePr>
          <p:nvPr/>
        </p:nvGraphicFramePr>
        <p:xfrm>
          <a:off x="5046663" y="4146550"/>
          <a:ext cx="3287712" cy="1095375"/>
        </p:xfrm>
        <a:graphic>
          <a:graphicData uri="http://schemas.openxmlformats.org/presentationml/2006/ole">
            <p:oleObj spid="_x0000_s311309" name="Equation" r:id="rId5" imgW="1218671" imgH="406224" progId="">
              <p:embed/>
            </p:oleObj>
          </a:graphicData>
        </a:graphic>
      </p:graphicFrame>
      <p:graphicFrame>
        <p:nvGraphicFramePr>
          <p:cNvPr id="311298" name="Object 1026"/>
          <p:cNvGraphicFramePr>
            <a:graphicFrameLocks noChangeAspect="1"/>
          </p:cNvGraphicFramePr>
          <p:nvPr/>
        </p:nvGraphicFramePr>
        <p:xfrm>
          <a:off x="4002088" y="4479925"/>
          <a:ext cx="646112" cy="517525"/>
        </p:xfrm>
        <a:graphic>
          <a:graphicData uri="http://schemas.openxmlformats.org/presentationml/2006/ole">
            <p:oleObj spid="_x0000_s311310" name="Equation" r:id="rId6" imgW="190417" imgH="152334" progId="">
              <p:embed/>
            </p:oleObj>
          </a:graphicData>
        </a:graphic>
      </p:graphicFrame>
      <p:sp>
        <p:nvSpPr>
          <p:cNvPr id="238599" name="Rectangle 7"/>
          <p:cNvSpPr>
            <a:spLocks noChangeArrowheads="1"/>
          </p:cNvSpPr>
          <p:nvPr/>
        </p:nvSpPr>
        <p:spPr bwMode="auto">
          <a:xfrm>
            <a:off x="1295400" y="3276600"/>
            <a:ext cx="5791200" cy="685800"/>
          </a:xfrm>
          <a:prstGeom prst="rect">
            <a:avLst/>
          </a:prstGeom>
          <a:noFill/>
          <a:ln w="9525">
            <a:noFill/>
            <a:miter lim="800000"/>
            <a:headEnd/>
            <a:tailEnd/>
          </a:ln>
          <a:effectLst/>
        </p:spPr>
        <p:txBody>
          <a:bodyPr/>
          <a:lstStyle/>
          <a:p>
            <a:pPr marL="460375" indent="-460375">
              <a:lnSpc>
                <a:spcPct val="105000"/>
              </a:lnSpc>
              <a:spcBef>
                <a:spcPct val="40000"/>
              </a:spcBef>
              <a:buClr>
                <a:schemeClr val="accent2"/>
              </a:buClr>
              <a:buSzPct val="110000"/>
              <a:buFont typeface="Wingdings" pitchFamily="2" charset="2"/>
              <a:buNone/>
            </a:pPr>
            <a:r>
              <a:rPr lang="en-US" sz="1800" dirty="0">
                <a:latin typeface="Tahoma" pitchFamily="34" charset="0"/>
              </a:rPr>
              <a:t>To determine </a:t>
            </a:r>
            <a:r>
              <a:rPr lang="en-US" sz="1800" b="1" i="1" dirty="0">
                <a:latin typeface="Tahoma" pitchFamily="34" charset="0"/>
                <a:sym typeface="Symbol" pitchFamily="18" charset="2"/>
              </a:rPr>
              <a:t> </a:t>
            </a:r>
            <a:r>
              <a:rPr lang="en-US" sz="1800" dirty="0">
                <a:latin typeface="Tahoma" pitchFamily="34" charset="0"/>
                <a:sym typeface="Symbol" pitchFamily="18" charset="2"/>
              </a:rPr>
              <a:t>, divided 2 by 1:</a:t>
            </a:r>
            <a:endParaRPr lang="en-US" sz="1800" b="1" i="1" dirty="0">
              <a:latin typeface="Tahoma" pitchFamily="34" charset="0"/>
              <a:sym typeface="Symbol" pitchFamily="18" charset="2"/>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609600" y="228600"/>
            <a:ext cx="8001000" cy="838200"/>
          </a:xfrm>
        </p:spPr>
        <p:txBody>
          <a:bodyPr>
            <a:normAutofit/>
          </a:bodyPr>
          <a:lstStyle/>
          <a:p>
            <a:pPr>
              <a:buClrTx/>
            </a:pPr>
            <a:r>
              <a:rPr lang="en-US" sz="2400" b="1" dirty="0">
                <a:solidFill>
                  <a:schemeClr val="tx1"/>
                </a:solidFill>
                <a:latin typeface="Arial" pitchFamily="34" charset="0"/>
                <a:cs typeface="Arial" pitchFamily="34" charset="0"/>
              </a:rPr>
              <a:t>1.  Evaluating the Rate of Saving</a:t>
            </a:r>
          </a:p>
        </p:txBody>
      </p:sp>
      <p:sp>
        <p:nvSpPr>
          <p:cNvPr id="239619" name="Rectangle 3"/>
          <p:cNvSpPr>
            <a:spLocks noGrp="1" noChangeArrowheads="1"/>
          </p:cNvSpPr>
          <p:nvPr>
            <p:ph idx="1"/>
          </p:nvPr>
        </p:nvSpPr>
        <p:spPr>
          <a:xfrm>
            <a:off x="914400" y="1219200"/>
            <a:ext cx="4114800" cy="1981200"/>
          </a:xfrm>
        </p:spPr>
        <p:txBody>
          <a:bodyPr/>
          <a:lstStyle/>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1.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2.5 </a:t>
            </a:r>
            <a:r>
              <a:rPr lang="en-US" sz="1800" b="1" i="1">
                <a:solidFill>
                  <a:schemeClr val="tx1"/>
                </a:solidFill>
                <a:latin typeface="Arial" pitchFamily="34" charset="0"/>
                <a:cs typeface="Arial" pitchFamily="34" charset="0"/>
              </a:rPr>
              <a:t>y</a:t>
            </a:r>
            <a:endParaRPr lang="en-US" sz="1800">
              <a:solidFill>
                <a:schemeClr val="tx1"/>
              </a:solidFill>
              <a:latin typeface="Arial" pitchFamily="34" charset="0"/>
              <a:cs typeface="Arial" pitchFamily="34" charset="0"/>
            </a:endParaRPr>
          </a:p>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2.	</a:t>
            </a:r>
            <a:r>
              <a:rPr lang="en-US" sz="1800" b="1" i="1">
                <a:solidFill>
                  <a:schemeClr val="tx1"/>
                </a:solidFill>
                <a:latin typeface="Arial" pitchFamily="34" charset="0"/>
                <a:cs typeface="Arial" pitchFamily="34" charset="0"/>
                <a:sym typeface="Symbol" pitchFamily="18" charset="2"/>
              </a:rPr>
              <a:t>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0.1 </a:t>
            </a:r>
            <a:r>
              <a:rPr lang="en-US" sz="1800" b="1" i="1">
                <a:solidFill>
                  <a:schemeClr val="tx1"/>
                </a:solidFill>
                <a:latin typeface="Arial" pitchFamily="34" charset="0"/>
                <a:cs typeface="Arial" pitchFamily="34" charset="0"/>
              </a:rPr>
              <a:t>y</a:t>
            </a:r>
            <a:endParaRPr lang="en-US" sz="1800">
              <a:solidFill>
                <a:schemeClr val="tx1"/>
              </a:solidFill>
              <a:latin typeface="Arial" pitchFamily="34" charset="0"/>
              <a:cs typeface="Arial" pitchFamily="34" charset="0"/>
            </a:endParaRPr>
          </a:p>
          <a:p>
            <a:pPr marL="460375" indent="-460375">
              <a:lnSpc>
                <a:spcPct val="105000"/>
              </a:lnSpc>
              <a:buClrTx/>
              <a:buFont typeface="Wingdings" pitchFamily="2" charset="2"/>
              <a:buNone/>
            </a:pPr>
            <a:r>
              <a:rPr lang="en-US" sz="1800">
                <a:solidFill>
                  <a:schemeClr val="tx1"/>
                </a:solidFill>
                <a:latin typeface="Arial" pitchFamily="34" charset="0"/>
                <a:cs typeface="Arial" pitchFamily="34" charset="0"/>
              </a:rPr>
              <a:t>3.	MPK </a:t>
            </a:r>
            <a:r>
              <a:rPr lang="en-US" sz="1800">
                <a:solidFill>
                  <a:schemeClr val="tx1"/>
                </a:solidFill>
                <a:latin typeface="Arial" pitchFamily="34" charset="0"/>
                <a:cs typeface="Arial" pitchFamily="34" charset="0"/>
                <a:sym typeface="Symbol" pitchFamily="18" charset="2"/>
              </a:rPr>
              <a:t></a:t>
            </a:r>
            <a:r>
              <a:rPr lang="en-US" sz="1800" b="1" i="1">
                <a:solidFill>
                  <a:schemeClr val="tx1"/>
                </a:solidFill>
                <a:latin typeface="Arial" pitchFamily="34" charset="0"/>
                <a:cs typeface="Arial" pitchFamily="34" charset="0"/>
                <a:sym typeface="Symbol" pitchFamily="18" charset="2"/>
              </a:rPr>
              <a:t> </a:t>
            </a:r>
            <a:r>
              <a:rPr lang="en-US" sz="1800" b="1" i="1">
                <a:solidFill>
                  <a:schemeClr val="tx1"/>
                </a:solidFill>
                <a:latin typeface="Arial" pitchFamily="34" charset="0"/>
                <a:cs typeface="Arial" pitchFamily="34" charset="0"/>
              </a:rPr>
              <a:t>k</a:t>
            </a:r>
            <a:r>
              <a:rPr lang="en-US" sz="1800">
                <a:solidFill>
                  <a:schemeClr val="tx1"/>
                </a:solidFill>
                <a:latin typeface="Arial" pitchFamily="34" charset="0"/>
                <a:cs typeface="Arial" pitchFamily="34" charset="0"/>
              </a:rPr>
              <a:t>  = 0.3 </a:t>
            </a:r>
            <a:r>
              <a:rPr lang="en-US" sz="1800" b="1" i="1">
                <a:solidFill>
                  <a:schemeClr val="tx1"/>
                </a:solidFill>
                <a:latin typeface="Arial" pitchFamily="34" charset="0"/>
                <a:cs typeface="Arial" pitchFamily="34" charset="0"/>
              </a:rPr>
              <a:t>y</a:t>
            </a:r>
          </a:p>
        </p:txBody>
      </p:sp>
      <p:graphicFrame>
        <p:nvGraphicFramePr>
          <p:cNvPr id="239620" name="Object 4"/>
          <p:cNvGraphicFramePr>
            <a:graphicFrameLocks noChangeAspect="1"/>
          </p:cNvGraphicFramePr>
          <p:nvPr/>
        </p:nvGraphicFramePr>
        <p:xfrm>
          <a:off x="808038" y="3810000"/>
          <a:ext cx="2840037" cy="1049338"/>
        </p:xfrm>
        <a:graphic>
          <a:graphicData uri="http://schemas.openxmlformats.org/presentationml/2006/ole">
            <p:oleObj spid="_x0000_s239632" name="Equation" r:id="rId4" imgW="1167893" imgH="431613" progId="">
              <p:embed/>
            </p:oleObj>
          </a:graphicData>
        </a:graphic>
      </p:graphicFrame>
      <p:graphicFrame>
        <p:nvGraphicFramePr>
          <p:cNvPr id="239621" name="Object 5"/>
          <p:cNvGraphicFramePr>
            <a:graphicFrameLocks noChangeAspect="1"/>
          </p:cNvGraphicFramePr>
          <p:nvPr/>
        </p:nvGraphicFramePr>
        <p:xfrm>
          <a:off x="5149850" y="3810000"/>
          <a:ext cx="3146425" cy="1058863"/>
        </p:xfrm>
        <a:graphic>
          <a:graphicData uri="http://schemas.openxmlformats.org/presentationml/2006/ole">
            <p:oleObj spid="_x0000_s239633" name="Equation" r:id="rId5" imgW="1205977" imgH="406224" progId="">
              <p:embed/>
            </p:oleObj>
          </a:graphicData>
        </a:graphic>
      </p:graphicFrame>
      <p:graphicFrame>
        <p:nvGraphicFramePr>
          <p:cNvPr id="239622" name="Object 6"/>
          <p:cNvGraphicFramePr>
            <a:graphicFrameLocks noChangeAspect="1"/>
          </p:cNvGraphicFramePr>
          <p:nvPr/>
        </p:nvGraphicFramePr>
        <p:xfrm>
          <a:off x="4078288" y="4038600"/>
          <a:ext cx="646112" cy="517525"/>
        </p:xfrm>
        <a:graphic>
          <a:graphicData uri="http://schemas.openxmlformats.org/presentationml/2006/ole">
            <p:oleObj spid="_x0000_s239634" name="Equation" r:id="rId6" imgW="190417" imgH="152334" progId="">
              <p:embed/>
            </p:oleObj>
          </a:graphicData>
        </a:graphic>
      </p:graphicFrame>
      <p:sp>
        <p:nvSpPr>
          <p:cNvPr id="239623" name="Rectangle 7"/>
          <p:cNvSpPr>
            <a:spLocks noChangeArrowheads="1"/>
          </p:cNvSpPr>
          <p:nvPr/>
        </p:nvSpPr>
        <p:spPr bwMode="auto">
          <a:xfrm>
            <a:off x="1371600" y="3124200"/>
            <a:ext cx="5791200" cy="685800"/>
          </a:xfrm>
          <a:prstGeom prst="rect">
            <a:avLst/>
          </a:prstGeom>
          <a:noFill/>
          <a:ln w="9525">
            <a:noFill/>
            <a:miter lim="800000"/>
            <a:headEnd/>
            <a:tailEnd/>
          </a:ln>
          <a:effectLst/>
        </p:spPr>
        <p:txBody>
          <a:bodyPr/>
          <a:lstStyle/>
          <a:p>
            <a:pPr marL="460375" indent="-460375">
              <a:lnSpc>
                <a:spcPct val="105000"/>
              </a:lnSpc>
              <a:spcBef>
                <a:spcPct val="40000"/>
              </a:spcBef>
              <a:buClr>
                <a:schemeClr val="accent2"/>
              </a:buClr>
              <a:buSzPct val="110000"/>
              <a:buFont typeface="Wingdings" pitchFamily="2" charset="2"/>
              <a:buNone/>
            </a:pPr>
            <a:r>
              <a:rPr lang="en-US" sz="1800">
                <a:latin typeface="Tahoma" pitchFamily="34" charset="0"/>
              </a:rPr>
              <a:t>To determine  </a:t>
            </a:r>
            <a:r>
              <a:rPr lang="en-US" sz="1800">
                <a:latin typeface="Tahoma" pitchFamily="34" charset="0"/>
                <a:sym typeface="Symbol" pitchFamily="18" charset="2"/>
              </a:rPr>
              <a:t>MPK, divided 3 by 1:</a:t>
            </a:r>
            <a:endParaRPr lang="en-US" sz="1800" b="1" i="1">
              <a:latin typeface="Tahoma" pitchFamily="34" charset="0"/>
              <a:sym typeface="Symbol" pitchFamily="18" charset="2"/>
            </a:endParaRPr>
          </a:p>
        </p:txBody>
      </p:sp>
      <p:sp>
        <p:nvSpPr>
          <p:cNvPr id="239624" name="Rectangle 8"/>
          <p:cNvSpPr>
            <a:spLocks noChangeArrowheads="1"/>
          </p:cNvSpPr>
          <p:nvPr/>
        </p:nvSpPr>
        <p:spPr bwMode="auto">
          <a:xfrm>
            <a:off x="914400" y="5181600"/>
            <a:ext cx="6934200" cy="685800"/>
          </a:xfrm>
          <a:prstGeom prst="rect">
            <a:avLst/>
          </a:prstGeom>
          <a:noFill/>
          <a:ln w="9525">
            <a:noFill/>
            <a:miter lim="800000"/>
            <a:headEnd/>
            <a:tailEnd/>
          </a:ln>
          <a:effectLst/>
        </p:spPr>
        <p:txBody>
          <a:bodyPr/>
          <a:lstStyle/>
          <a:p>
            <a:pPr marL="460375" indent="-460375">
              <a:lnSpc>
                <a:spcPct val="105000"/>
              </a:lnSpc>
              <a:spcBef>
                <a:spcPct val="40000"/>
              </a:spcBef>
              <a:buClr>
                <a:schemeClr val="accent2"/>
              </a:buClr>
              <a:buSzPct val="110000"/>
              <a:buFont typeface="Wingdings" pitchFamily="2" charset="2"/>
              <a:buNone/>
            </a:pPr>
            <a:r>
              <a:rPr lang="en-US" sz="1800" dirty="0">
                <a:latin typeface="Tahoma" pitchFamily="34" charset="0"/>
              </a:rPr>
              <a:t>Hence, MPK </a:t>
            </a:r>
            <a:r>
              <a:rPr lang="en-US" sz="1800" dirty="0">
                <a:latin typeface="Tahoma" pitchFamily="34" charset="0"/>
                <a:sym typeface="Symbol" pitchFamily="18" charset="2"/>
              </a:rPr>
              <a:t></a:t>
            </a:r>
            <a:r>
              <a:rPr lang="en-US" sz="1800" dirty="0">
                <a:latin typeface="Tahoma" pitchFamily="34" charset="0"/>
              </a:rPr>
              <a:t> </a:t>
            </a:r>
            <a:r>
              <a:rPr lang="en-US" sz="1800" b="1" i="1" dirty="0">
                <a:latin typeface="Tahoma" pitchFamily="34" charset="0"/>
                <a:sym typeface="Symbol" pitchFamily="18" charset="2"/>
              </a:rPr>
              <a:t> </a:t>
            </a:r>
            <a:r>
              <a:rPr lang="en-US" sz="1800" dirty="0">
                <a:latin typeface="Tahoma" pitchFamily="34" charset="0"/>
                <a:sym typeface="Symbol" pitchFamily="18" charset="2"/>
              </a:rPr>
              <a:t> = 0.12 </a:t>
            </a:r>
            <a:r>
              <a:rPr lang="en-US" sz="1800" dirty="0">
                <a:latin typeface="Tahoma" pitchFamily="34" charset="0"/>
              </a:rPr>
              <a:t> </a:t>
            </a:r>
            <a:r>
              <a:rPr lang="en-US" sz="1800" dirty="0">
                <a:latin typeface="Tahoma" pitchFamily="34" charset="0"/>
                <a:sym typeface="Symbol" pitchFamily="18" charset="2"/>
              </a:rPr>
              <a:t></a:t>
            </a:r>
            <a:r>
              <a:rPr lang="en-US" sz="1800" dirty="0">
                <a:latin typeface="Tahoma" pitchFamily="34" charset="0"/>
              </a:rPr>
              <a:t> 0.04 = 0.08</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026"/>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1.  Evaluating the Rate of Saving</a:t>
            </a:r>
          </a:p>
        </p:txBody>
      </p:sp>
      <p:sp>
        <p:nvSpPr>
          <p:cNvPr id="240643" name="Rectangle 1027"/>
          <p:cNvSpPr>
            <a:spLocks noGrp="1" noChangeArrowheads="1"/>
          </p:cNvSpPr>
          <p:nvPr>
            <p:ph idx="1"/>
          </p:nvPr>
        </p:nvSpPr>
        <p:spPr>
          <a:xfrm>
            <a:off x="990600" y="1219200"/>
            <a:ext cx="7543800" cy="3200400"/>
          </a:xfrm>
        </p:spPr>
        <p:txBody>
          <a:bodyPr>
            <a:normAutofit lnSpcReduction="10000"/>
          </a:bodyPr>
          <a:lstStyle/>
          <a:p>
            <a:pPr>
              <a:lnSpc>
                <a:spcPct val="105000"/>
              </a:lnSpc>
              <a:spcBef>
                <a:spcPct val="35000"/>
              </a:spcBef>
              <a:buClrTx/>
            </a:pPr>
            <a:r>
              <a:rPr lang="en-US" sz="1800" dirty="0">
                <a:solidFill>
                  <a:schemeClr val="tx1"/>
                </a:solidFill>
                <a:latin typeface="Arial" pitchFamily="34" charset="0"/>
                <a:cs typeface="Arial" pitchFamily="34" charset="0"/>
              </a:rPr>
              <a:t>From the last slide:  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 = </a:t>
            </a:r>
            <a:r>
              <a:rPr lang="en-US" sz="1800" dirty="0">
                <a:solidFill>
                  <a:schemeClr val="tx1"/>
                </a:solidFill>
                <a:latin typeface="Arial" pitchFamily="34" charset="0"/>
                <a:cs typeface="Arial" pitchFamily="34" charset="0"/>
              </a:rPr>
              <a:t>0.08</a:t>
            </a:r>
          </a:p>
          <a:p>
            <a:pPr>
              <a:lnSpc>
                <a:spcPct val="105000"/>
              </a:lnSpc>
              <a:spcBef>
                <a:spcPct val="35000"/>
              </a:spcBef>
              <a:buClrTx/>
            </a:pPr>
            <a:endParaRPr lang="en-US" sz="1800" dirty="0" smtClean="0">
              <a:solidFill>
                <a:schemeClr val="tx1"/>
              </a:solidFill>
              <a:latin typeface="Arial" pitchFamily="34" charset="0"/>
              <a:cs typeface="Arial" pitchFamily="34" charset="0"/>
            </a:endParaRPr>
          </a:p>
          <a:p>
            <a:pPr>
              <a:lnSpc>
                <a:spcPct val="105000"/>
              </a:lnSpc>
              <a:spcBef>
                <a:spcPct val="35000"/>
              </a:spcBef>
              <a:buClrTx/>
            </a:pPr>
            <a:r>
              <a:rPr lang="en-US" sz="1800" dirty="0" smtClean="0">
                <a:solidFill>
                  <a:schemeClr val="tx1"/>
                </a:solidFill>
                <a:latin typeface="Arial" pitchFamily="34" charset="0"/>
                <a:cs typeface="Arial" pitchFamily="34" charset="0"/>
              </a:rPr>
              <a:t>U.S</a:t>
            </a:r>
            <a:r>
              <a:rPr lang="en-US" sz="1800" dirty="0">
                <a:solidFill>
                  <a:schemeClr val="tx1"/>
                </a:solidFill>
                <a:latin typeface="Arial" pitchFamily="34" charset="0"/>
                <a:cs typeface="Arial" pitchFamily="34" charset="0"/>
              </a:rPr>
              <a:t>. real GDP grows an average of 3%/year,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so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rPr>
              <a:t>  = 0.03</a:t>
            </a:r>
          </a:p>
          <a:p>
            <a:pPr>
              <a:lnSpc>
                <a:spcPct val="105000"/>
              </a:lnSpc>
              <a:spcBef>
                <a:spcPct val="35000"/>
              </a:spcBef>
              <a:buClrTx/>
            </a:pPr>
            <a:endParaRPr lang="en-US" sz="1800" dirty="0" smtClean="0">
              <a:solidFill>
                <a:schemeClr val="tx1"/>
              </a:solidFill>
              <a:latin typeface="Arial" pitchFamily="34" charset="0"/>
              <a:cs typeface="Arial" pitchFamily="34" charset="0"/>
            </a:endParaRPr>
          </a:p>
          <a:p>
            <a:pPr>
              <a:lnSpc>
                <a:spcPct val="105000"/>
              </a:lnSpc>
              <a:spcBef>
                <a:spcPct val="35000"/>
              </a:spcBef>
              <a:buClrTx/>
            </a:pPr>
            <a:r>
              <a:rPr lang="en-US" sz="1800" dirty="0" smtClean="0">
                <a:solidFill>
                  <a:schemeClr val="tx1"/>
                </a:solidFill>
                <a:latin typeface="Arial" pitchFamily="34" charset="0"/>
                <a:cs typeface="Arial" pitchFamily="34" charset="0"/>
              </a:rPr>
              <a:t>Thus</a:t>
            </a:r>
            <a:r>
              <a:rPr lang="en-US" sz="1800" dirty="0">
                <a:solidFill>
                  <a:schemeClr val="tx1"/>
                </a:solidFill>
                <a:latin typeface="Arial" pitchFamily="34" charset="0"/>
                <a:cs typeface="Arial" pitchFamily="34" charset="0"/>
              </a:rPr>
              <a:t>, in the U.S.,</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	MPK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  </a:t>
            </a:r>
            <a:r>
              <a:rPr lang="en-US" sz="1800" dirty="0">
                <a:solidFill>
                  <a:schemeClr val="tx1"/>
                </a:solidFill>
                <a:latin typeface="Arial" pitchFamily="34" charset="0"/>
                <a:cs typeface="Arial" pitchFamily="34" charset="0"/>
                <a:sym typeface="Symbol" pitchFamily="18" charset="2"/>
              </a:rPr>
              <a:t> = 0.08 &gt; 0.03 = </a:t>
            </a:r>
            <a:r>
              <a:rPr lang="en-US" sz="1800" b="1" i="1" dirty="0">
                <a:solidFill>
                  <a:schemeClr val="tx1"/>
                </a:solidFill>
                <a:latin typeface="Arial" pitchFamily="34" charset="0"/>
                <a:cs typeface="Arial" pitchFamily="34" charset="0"/>
                <a:sym typeface="Symbol" pitchFamily="18" charset="2"/>
              </a:rPr>
              <a:t>n</a:t>
            </a:r>
            <a:r>
              <a:rPr lang="en-US" sz="1800" dirty="0">
                <a:solidFill>
                  <a:schemeClr val="tx1"/>
                </a:solidFill>
                <a:latin typeface="Arial" pitchFamily="34" charset="0"/>
                <a:cs typeface="Arial" pitchFamily="34" charset="0"/>
              </a:rPr>
              <a:t> </a:t>
            </a:r>
            <a:r>
              <a:rPr lang="en-US" sz="1800" dirty="0">
                <a:solidFill>
                  <a:schemeClr val="tx1"/>
                </a:solidFill>
                <a:latin typeface="Arial" pitchFamily="34" charset="0"/>
                <a:cs typeface="Arial" pitchFamily="34" charset="0"/>
                <a:sym typeface="Symbol" pitchFamily="18" charset="2"/>
              </a:rPr>
              <a:t>+</a:t>
            </a:r>
            <a:r>
              <a:rPr lang="en-US" sz="1800" dirty="0">
                <a:solidFill>
                  <a:schemeClr val="tx1"/>
                </a:solidFill>
                <a:latin typeface="Arial" pitchFamily="34" charset="0"/>
                <a:cs typeface="Arial" pitchFamily="34" charset="0"/>
              </a:rPr>
              <a:t> </a:t>
            </a:r>
            <a:r>
              <a:rPr lang="en-US" sz="1800" b="1" i="1" dirty="0">
                <a:solidFill>
                  <a:schemeClr val="tx1"/>
                </a:solidFill>
                <a:latin typeface="Arial" pitchFamily="34" charset="0"/>
                <a:cs typeface="Arial" pitchFamily="34" charset="0"/>
                <a:sym typeface="Symbol" pitchFamily="18" charset="2"/>
              </a:rPr>
              <a:t>g</a:t>
            </a:r>
            <a:r>
              <a:rPr lang="en-US" sz="1800" dirty="0">
                <a:solidFill>
                  <a:schemeClr val="tx1"/>
                </a:solidFill>
                <a:latin typeface="Arial" pitchFamily="34" charset="0"/>
                <a:cs typeface="Arial" pitchFamily="34" charset="0"/>
              </a:rPr>
              <a:t> </a:t>
            </a:r>
          </a:p>
          <a:p>
            <a:pPr>
              <a:lnSpc>
                <a:spcPct val="105000"/>
              </a:lnSpc>
              <a:spcBef>
                <a:spcPct val="35000"/>
              </a:spcBef>
              <a:buClrTx/>
            </a:pPr>
            <a:endParaRPr lang="en-US" sz="1800" dirty="0" smtClean="0">
              <a:solidFill>
                <a:schemeClr val="tx1"/>
              </a:solidFill>
              <a:latin typeface="Arial" pitchFamily="34" charset="0"/>
              <a:cs typeface="Arial" pitchFamily="34" charset="0"/>
            </a:endParaRPr>
          </a:p>
          <a:p>
            <a:pPr>
              <a:lnSpc>
                <a:spcPct val="105000"/>
              </a:lnSpc>
              <a:spcBef>
                <a:spcPct val="35000"/>
              </a:spcBef>
              <a:buClrTx/>
            </a:pPr>
            <a:r>
              <a:rPr lang="en-US" sz="1800" dirty="0" smtClean="0">
                <a:solidFill>
                  <a:schemeClr val="tx1"/>
                </a:solidFill>
                <a:latin typeface="Arial" pitchFamily="34" charset="0"/>
                <a:cs typeface="Arial" pitchFamily="34" charset="0"/>
              </a:rPr>
              <a:t>Conclusion</a:t>
            </a:r>
            <a:r>
              <a:rPr lang="en-US" sz="1800" dirty="0">
                <a:solidFill>
                  <a:schemeClr val="tx1"/>
                </a:solidFill>
                <a:latin typeface="Arial" pitchFamily="34" charset="0"/>
                <a:cs typeface="Arial" pitchFamily="34" charset="0"/>
              </a:rPr>
              <a:t>:  </a:t>
            </a:r>
          </a:p>
        </p:txBody>
      </p:sp>
      <p:sp>
        <p:nvSpPr>
          <p:cNvPr id="240644" name="Text Box 1028"/>
          <p:cNvSpPr txBox="1">
            <a:spLocks noChangeArrowheads="1"/>
          </p:cNvSpPr>
          <p:nvPr/>
        </p:nvSpPr>
        <p:spPr bwMode="auto">
          <a:xfrm>
            <a:off x="990600" y="4648200"/>
            <a:ext cx="7848600" cy="982833"/>
          </a:xfrm>
          <a:prstGeom prst="rect">
            <a:avLst/>
          </a:prstGeom>
          <a:solidFill>
            <a:srgbClr val="FFFF00"/>
          </a:solidFill>
          <a:ln w="57150" cmpd="thickThin">
            <a:noFill/>
            <a:miter lim="800000"/>
            <a:headEnd/>
            <a:tailEnd/>
          </a:ln>
          <a:effectLst>
            <a:prstShdw prst="shdw17" dist="71842" dir="2700000">
              <a:srgbClr val="FFFF00">
                <a:gamma/>
                <a:shade val="60000"/>
                <a:invGamma/>
              </a:srgbClr>
            </a:prstShdw>
          </a:effectLst>
        </p:spPr>
        <p:txBody>
          <a:bodyPr>
            <a:spAutoFit/>
          </a:bodyPr>
          <a:lstStyle/>
          <a:p>
            <a:pPr>
              <a:lnSpc>
                <a:spcPct val="110000"/>
              </a:lnSpc>
              <a:spcBef>
                <a:spcPct val="50000"/>
              </a:spcBef>
            </a:pPr>
            <a:r>
              <a:rPr lang="en-US" sz="1800" i="1" dirty="0">
                <a:effectLst>
                  <a:outerShdw blurRad="38100" dist="38100" dir="2700000" algn="tl">
                    <a:srgbClr val="FFFFFF"/>
                  </a:outerShdw>
                </a:effectLst>
                <a:latin typeface="Arial" charset="0"/>
              </a:rPr>
              <a:t>The U.S. is below the Golden Rule steady state:  </a:t>
            </a:r>
            <a:br>
              <a:rPr lang="en-US" sz="1800" i="1" dirty="0">
                <a:effectLst>
                  <a:outerShdw blurRad="38100" dist="38100" dir="2700000" algn="tl">
                    <a:srgbClr val="FFFFFF"/>
                  </a:outerShdw>
                </a:effectLst>
                <a:latin typeface="Arial" charset="0"/>
              </a:rPr>
            </a:br>
            <a:r>
              <a:rPr lang="en-US" sz="1800" i="1" dirty="0">
                <a:effectLst>
                  <a:outerShdw blurRad="38100" dist="38100" dir="2700000" algn="tl">
                    <a:srgbClr val="FFFFFF"/>
                  </a:outerShdw>
                </a:effectLst>
                <a:latin typeface="Arial" charset="0"/>
              </a:rPr>
              <a:t>if we increase our saving rate, we will have faster growth until we get to a new steady state with higher consumption per capita.</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2. Policies to increase the saving rate</a:t>
            </a:r>
          </a:p>
        </p:txBody>
      </p:sp>
      <p:sp>
        <p:nvSpPr>
          <p:cNvPr id="232451" name="Rectangle 3"/>
          <p:cNvSpPr>
            <a:spLocks noGrp="1" noChangeArrowheads="1"/>
          </p:cNvSpPr>
          <p:nvPr>
            <p:ph idx="1"/>
          </p:nvPr>
        </p:nvSpPr>
        <p:spPr/>
        <p:txBody>
          <a:bodyPr/>
          <a:lstStyle/>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Reduce </a:t>
            </a:r>
            <a:r>
              <a:rPr lang="en-US" sz="1800" dirty="0">
                <a:solidFill>
                  <a:schemeClr val="tx1"/>
                </a:solidFill>
                <a:latin typeface="Arial" pitchFamily="34" charset="0"/>
                <a:cs typeface="Arial" pitchFamily="34" charset="0"/>
              </a:rPr>
              <a:t>the government budget deficit</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(or increase the budget surplus)</a:t>
            </a:r>
          </a:p>
          <a:p>
            <a:pPr>
              <a:buClrTx/>
            </a:pPr>
            <a:endParaRPr lang="en-US" sz="1800" dirty="0" smtClean="0">
              <a:solidFill>
                <a:schemeClr val="tx1"/>
              </a:solidFill>
              <a:latin typeface="Arial" pitchFamily="34" charset="0"/>
              <a:cs typeface="Arial" pitchFamily="34" charset="0"/>
            </a:endParaRPr>
          </a:p>
          <a:p>
            <a:pPr>
              <a:buClrTx/>
            </a:pPr>
            <a:endParaRPr lang="en-US" sz="1800" dirty="0">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Increase </a:t>
            </a:r>
            <a:r>
              <a:rPr lang="en-US" sz="1800" dirty="0">
                <a:solidFill>
                  <a:schemeClr val="tx1"/>
                </a:solidFill>
                <a:latin typeface="Arial" pitchFamily="34" charset="0"/>
                <a:cs typeface="Arial" pitchFamily="34" charset="0"/>
              </a:rPr>
              <a:t>incentives for private saving:</a:t>
            </a:r>
          </a:p>
          <a:p>
            <a:pPr lvl="1">
              <a:spcBef>
                <a:spcPct val="10000"/>
              </a:spcBef>
              <a:buClrTx/>
              <a:buFont typeface="Wingdings" pitchFamily="2" charset="2"/>
              <a:buChar char="§"/>
            </a:pPr>
            <a:r>
              <a:rPr lang="en-US" sz="1800" dirty="0">
                <a:solidFill>
                  <a:schemeClr val="tx1"/>
                </a:solidFill>
                <a:latin typeface="Arial" pitchFamily="34" charset="0"/>
                <a:cs typeface="Arial" pitchFamily="34" charset="0"/>
              </a:rPr>
              <a:t>reduce capital gains tax, corporate income tax, estate tax as they discourage saving</a:t>
            </a:r>
          </a:p>
          <a:p>
            <a:pPr lvl="1">
              <a:spcBef>
                <a:spcPct val="10000"/>
              </a:spcBef>
              <a:buClrTx/>
              <a:buFont typeface="Wingdings" pitchFamily="2" charset="2"/>
              <a:buChar char="§"/>
            </a:pPr>
            <a:r>
              <a:rPr lang="en-US" sz="1800" dirty="0">
                <a:solidFill>
                  <a:schemeClr val="tx1"/>
                </a:solidFill>
                <a:latin typeface="Arial" pitchFamily="34" charset="0"/>
                <a:cs typeface="Arial" pitchFamily="34" charset="0"/>
              </a:rPr>
              <a:t>replace federal income tax with a consumption tax</a:t>
            </a:r>
          </a:p>
          <a:p>
            <a:pPr lvl="1">
              <a:spcBef>
                <a:spcPct val="10000"/>
              </a:spcBef>
              <a:buClrTx/>
              <a:buFont typeface="Wingdings" pitchFamily="2" charset="2"/>
              <a:buChar char="§"/>
            </a:pPr>
            <a:r>
              <a:rPr lang="en-US" sz="1800" dirty="0">
                <a:solidFill>
                  <a:schemeClr val="tx1"/>
                </a:solidFill>
                <a:latin typeface="Arial" pitchFamily="34" charset="0"/>
                <a:cs typeface="Arial" pitchFamily="34" charset="0"/>
              </a:rPr>
              <a:t>expand tax incentives for IRAs (individual retirement accounts) and other retirement savings accounts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3. Allocating the economy’s investment</a:t>
            </a:r>
          </a:p>
        </p:txBody>
      </p:sp>
      <p:sp>
        <p:nvSpPr>
          <p:cNvPr id="242691" name="Rectangle 3"/>
          <p:cNvSpPr>
            <a:spLocks noGrp="1" noChangeArrowheads="1"/>
          </p:cNvSpPr>
          <p:nvPr>
            <p:ph idx="1"/>
          </p:nvPr>
        </p:nvSpPr>
        <p:spPr/>
        <p:txBody>
          <a:bodyPr/>
          <a:lstStyle/>
          <a:p>
            <a:pPr>
              <a:buClrTx/>
            </a:pPr>
            <a:r>
              <a:rPr lang="en-US" sz="1800" dirty="0">
                <a:solidFill>
                  <a:schemeClr val="tx1"/>
                </a:solidFill>
                <a:latin typeface="Arial" pitchFamily="34" charset="0"/>
                <a:cs typeface="Arial" pitchFamily="34" charset="0"/>
              </a:rPr>
              <a:t>In the Solow model, there’s one type of capital. </a:t>
            </a: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In </a:t>
            </a:r>
            <a:r>
              <a:rPr lang="en-US" sz="1800" dirty="0">
                <a:solidFill>
                  <a:schemeClr val="tx1"/>
                </a:solidFill>
                <a:latin typeface="Arial" pitchFamily="34" charset="0"/>
                <a:cs typeface="Arial" pitchFamily="34" charset="0"/>
              </a:rPr>
              <a:t>the real world, there are many types,</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which we can divide into three categories:</a:t>
            </a:r>
          </a:p>
          <a:p>
            <a:pPr lvl="1">
              <a:buClrTx/>
            </a:pPr>
            <a:r>
              <a:rPr lang="en-US" sz="1800" dirty="0">
                <a:solidFill>
                  <a:schemeClr val="tx1"/>
                </a:solidFill>
                <a:latin typeface="Arial" pitchFamily="34" charset="0"/>
                <a:cs typeface="Arial" pitchFamily="34" charset="0"/>
              </a:rPr>
              <a:t>private capital stock</a:t>
            </a:r>
          </a:p>
          <a:p>
            <a:pPr lvl="1">
              <a:buClrTx/>
            </a:pPr>
            <a:r>
              <a:rPr lang="en-US" sz="1800" dirty="0">
                <a:solidFill>
                  <a:schemeClr val="tx1"/>
                </a:solidFill>
                <a:latin typeface="Arial" pitchFamily="34" charset="0"/>
                <a:cs typeface="Arial" pitchFamily="34" charset="0"/>
              </a:rPr>
              <a:t>public infrastructure</a:t>
            </a:r>
          </a:p>
          <a:p>
            <a:pPr lvl="1">
              <a:buClrTx/>
            </a:pPr>
            <a:r>
              <a:rPr lang="en-US" sz="1800" b="1" dirty="0">
                <a:solidFill>
                  <a:schemeClr val="tx1"/>
                </a:solidFill>
                <a:latin typeface="Arial" pitchFamily="34" charset="0"/>
                <a:cs typeface="Arial" pitchFamily="34" charset="0"/>
              </a:rPr>
              <a:t>human capital</a:t>
            </a:r>
            <a:r>
              <a:rPr lang="en-US" sz="1800" dirty="0">
                <a:solidFill>
                  <a:schemeClr val="tx1"/>
                </a:solidFill>
                <a:latin typeface="Arial" pitchFamily="34" charset="0"/>
                <a:cs typeface="Arial" pitchFamily="34" charset="0"/>
              </a:rPr>
              <a:t>:  the knowledge and skills that workers acquire through education</a:t>
            </a: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How </a:t>
            </a:r>
            <a:r>
              <a:rPr lang="en-US" sz="1800" dirty="0">
                <a:solidFill>
                  <a:schemeClr val="tx1"/>
                </a:solidFill>
                <a:latin typeface="Arial" pitchFamily="34" charset="0"/>
                <a:cs typeface="Arial" pitchFamily="34" charset="0"/>
              </a:rPr>
              <a:t>should we allocate investment among these types?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normAutofit/>
          </a:bodyPr>
          <a:lstStyle/>
          <a:p>
            <a:pPr>
              <a:lnSpc>
                <a:spcPct val="90000"/>
              </a:lnSpc>
              <a:buClrTx/>
            </a:pPr>
            <a:r>
              <a:rPr lang="en-US" sz="2400" b="1" dirty="0">
                <a:solidFill>
                  <a:schemeClr val="tx1"/>
                </a:solidFill>
                <a:latin typeface="Arial" pitchFamily="34" charset="0"/>
                <a:cs typeface="Arial" pitchFamily="34" charset="0"/>
              </a:rPr>
              <a:t>Allocating the economy’s investment:  </a:t>
            </a:r>
            <a:r>
              <a:rPr lang="en-US" sz="2400" b="1" i="1" dirty="0">
                <a:solidFill>
                  <a:schemeClr val="tx1"/>
                </a:solidFill>
                <a:latin typeface="Arial" pitchFamily="34" charset="0"/>
                <a:cs typeface="Arial" pitchFamily="34" charset="0"/>
              </a:rPr>
              <a:t>two viewpoints</a:t>
            </a:r>
          </a:p>
        </p:txBody>
      </p:sp>
      <p:sp>
        <p:nvSpPr>
          <p:cNvPr id="243715" name="Rectangle 3"/>
          <p:cNvSpPr>
            <a:spLocks noGrp="1" noChangeArrowheads="1"/>
          </p:cNvSpPr>
          <p:nvPr>
            <p:ph idx="1"/>
          </p:nvPr>
        </p:nvSpPr>
        <p:spPr>
          <a:xfrm>
            <a:off x="914400" y="1295400"/>
            <a:ext cx="7543800" cy="4648200"/>
          </a:xfrm>
        </p:spPr>
        <p:txBody>
          <a:bodyPr/>
          <a:lstStyle/>
          <a:p>
            <a:pPr marL="508000" indent="-508000">
              <a:lnSpc>
                <a:spcPct val="105000"/>
              </a:lnSpc>
              <a:spcBef>
                <a:spcPct val="50000"/>
              </a:spcBef>
              <a:buClrTx/>
              <a:buFont typeface="Wingdings" pitchFamily="2" charset="2"/>
              <a:buNone/>
            </a:pPr>
            <a:endParaRPr lang="en-US" sz="1800" dirty="0" smtClean="0">
              <a:solidFill>
                <a:schemeClr val="tx1"/>
              </a:solidFill>
              <a:latin typeface="Arial" pitchFamily="34" charset="0"/>
              <a:cs typeface="Arial" pitchFamily="34" charset="0"/>
            </a:endParaRPr>
          </a:p>
          <a:p>
            <a:pPr marL="508000" indent="-508000">
              <a:lnSpc>
                <a:spcPct val="105000"/>
              </a:lnSpc>
              <a:spcBef>
                <a:spcPct val="50000"/>
              </a:spcBef>
              <a:buClrTx/>
              <a:buFont typeface="Wingdings" pitchFamily="2" charset="2"/>
              <a:buNone/>
            </a:pPr>
            <a:r>
              <a:rPr lang="en-US" sz="1800" dirty="0" smtClean="0">
                <a:solidFill>
                  <a:schemeClr val="tx1"/>
                </a:solidFill>
                <a:latin typeface="Arial" pitchFamily="34" charset="0"/>
                <a:cs typeface="Arial" pitchFamily="34" charset="0"/>
              </a:rPr>
              <a:t>1</a:t>
            </a:r>
            <a:r>
              <a:rPr lang="en-US" sz="1800" dirty="0">
                <a:solidFill>
                  <a:schemeClr val="tx1"/>
                </a:solidFill>
                <a:latin typeface="Arial" pitchFamily="34" charset="0"/>
                <a:cs typeface="Arial" pitchFamily="34" charset="0"/>
              </a:rPr>
              <a:t>.	</a:t>
            </a:r>
            <a:r>
              <a:rPr lang="en-US" sz="1800" dirty="0" smtClean="0">
                <a:solidFill>
                  <a:schemeClr val="tx1"/>
                </a:solidFill>
                <a:latin typeface="Arial" pitchFamily="34" charset="0"/>
                <a:cs typeface="Arial" pitchFamily="34" charset="0"/>
              </a:rPr>
              <a:t>Equalize </a:t>
            </a:r>
            <a:r>
              <a:rPr lang="en-US" sz="1800" dirty="0">
                <a:solidFill>
                  <a:schemeClr val="tx1"/>
                </a:solidFill>
                <a:latin typeface="Arial" pitchFamily="34" charset="0"/>
                <a:cs typeface="Arial" pitchFamily="34" charset="0"/>
              </a:rPr>
              <a:t>tax treatment of all types of capital in all industries, then let the market allocate investment to the type with the highest marginal product.</a:t>
            </a:r>
          </a:p>
          <a:p>
            <a:pPr marL="508000" indent="-508000">
              <a:lnSpc>
                <a:spcPct val="105000"/>
              </a:lnSpc>
              <a:spcBef>
                <a:spcPct val="50000"/>
              </a:spcBef>
              <a:buClrTx/>
              <a:buFont typeface="Wingdings" pitchFamily="2" charset="2"/>
              <a:buNone/>
            </a:pPr>
            <a:endParaRPr lang="en-US" sz="1800" dirty="0" smtClean="0">
              <a:solidFill>
                <a:schemeClr val="tx1"/>
              </a:solidFill>
              <a:latin typeface="Arial" pitchFamily="34" charset="0"/>
              <a:cs typeface="Arial" pitchFamily="34" charset="0"/>
            </a:endParaRPr>
          </a:p>
          <a:p>
            <a:pPr marL="508000" indent="-508000">
              <a:lnSpc>
                <a:spcPct val="105000"/>
              </a:lnSpc>
              <a:spcBef>
                <a:spcPct val="50000"/>
              </a:spcBef>
              <a:buClrTx/>
              <a:buFont typeface="Wingdings" pitchFamily="2" charset="2"/>
              <a:buNone/>
            </a:pPr>
            <a:endParaRPr lang="en-US" sz="1800" dirty="0">
              <a:latin typeface="Arial" pitchFamily="34" charset="0"/>
              <a:cs typeface="Arial" pitchFamily="34" charset="0"/>
            </a:endParaRPr>
          </a:p>
          <a:p>
            <a:pPr marL="508000" indent="-508000">
              <a:lnSpc>
                <a:spcPct val="105000"/>
              </a:lnSpc>
              <a:spcBef>
                <a:spcPct val="50000"/>
              </a:spcBef>
              <a:buClrTx/>
              <a:buFont typeface="Wingdings" pitchFamily="2" charset="2"/>
              <a:buNone/>
            </a:pPr>
            <a:r>
              <a:rPr lang="en-US" sz="1800" dirty="0" smtClean="0">
                <a:solidFill>
                  <a:schemeClr val="tx1"/>
                </a:solidFill>
                <a:latin typeface="Arial" pitchFamily="34" charset="0"/>
                <a:cs typeface="Arial" pitchFamily="34" charset="0"/>
              </a:rPr>
              <a:t>2</a:t>
            </a:r>
            <a:r>
              <a:rPr lang="en-US" sz="1800" dirty="0">
                <a:solidFill>
                  <a:schemeClr val="tx1"/>
                </a:solidFill>
                <a:latin typeface="Arial" pitchFamily="34" charset="0"/>
                <a:cs typeface="Arial" pitchFamily="34" charset="0"/>
              </a:rPr>
              <a:t>.	</a:t>
            </a:r>
            <a:r>
              <a:rPr lang="en-US" sz="1800" b="1" dirty="0">
                <a:solidFill>
                  <a:schemeClr val="tx1"/>
                </a:solidFill>
                <a:latin typeface="Arial" pitchFamily="34" charset="0"/>
                <a:cs typeface="Arial" pitchFamily="34" charset="0"/>
              </a:rPr>
              <a:t>Industrial policy</a:t>
            </a:r>
            <a:r>
              <a:rPr lang="en-US" sz="1800" dirty="0">
                <a:solidFill>
                  <a:schemeClr val="tx1"/>
                </a:solidFill>
                <a:latin typeface="Arial" pitchFamily="34" charset="0"/>
                <a:cs typeface="Arial" pitchFamily="34" charset="0"/>
              </a:rPr>
              <a:t>:  </a:t>
            </a:r>
            <a:r>
              <a:rPr lang="en-US" sz="1800" dirty="0" err="1">
                <a:solidFill>
                  <a:schemeClr val="tx1"/>
                </a:solidFill>
                <a:latin typeface="Arial" pitchFamily="34" charset="0"/>
                <a:cs typeface="Arial" pitchFamily="34" charset="0"/>
              </a:rPr>
              <a:t>Govt</a:t>
            </a:r>
            <a:r>
              <a:rPr lang="en-US" sz="1800" dirty="0">
                <a:solidFill>
                  <a:schemeClr val="tx1"/>
                </a:solidFill>
                <a:latin typeface="Arial" pitchFamily="34" charset="0"/>
                <a:cs typeface="Arial" pitchFamily="34" charset="0"/>
              </a:rPr>
              <a:t> should actively encourage investment in capital of certain types or in certain industries, because they may have </a:t>
            </a:r>
            <a:r>
              <a:rPr lang="en-US" sz="1800" i="1" dirty="0">
                <a:solidFill>
                  <a:schemeClr val="tx1"/>
                </a:solidFill>
                <a:latin typeface="Arial" pitchFamily="34" charset="0"/>
                <a:cs typeface="Arial" pitchFamily="34" charset="0"/>
              </a:rPr>
              <a:t>positive externalities</a:t>
            </a:r>
            <a:r>
              <a:rPr lang="en-US" sz="1800" dirty="0">
                <a:solidFill>
                  <a:schemeClr val="tx1"/>
                </a:solidFill>
                <a:latin typeface="Arial" pitchFamily="34" charset="0"/>
                <a:cs typeface="Arial" pitchFamily="34" charset="0"/>
              </a:rPr>
              <a:t> (by-products) that private investors don’t consider.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Possible problems with industrial policy</a:t>
            </a:r>
          </a:p>
        </p:txBody>
      </p:sp>
      <p:sp>
        <p:nvSpPr>
          <p:cNvPr id="244739" name="Rectangle 3"/>
          <p:cNvSpPr>
            <a:spLocks noGrp="1" noChangeArrowheads="1"/>
          </p:cNvSpPr>
          <p:nvPr>
            <p:ph idx="1"/>
          </p:nvPr>
        </p:nvSpPr>
        <p:spPr/>
        <p:txBody>
          <a:bodyPr/>
          <a:lstStyle/>
          <a:p>
            <a:pPr marL="349250" indent="-349250">
              <a:lnSpc>
                <a:spcPct val="105000"/>
              </a:lnSpc>
              <a:spcBef>
                <a:spcPct val="60000"/>
              </a:spcBef>
              <a:buClrTx/>
            </a:pPr>
            <a:endParaRPr lang="en-US" sz="1800" dirty="0" smtClean="0">
              <a:solidFill>
                <a:schemeClr val="tx1"/>
              </a:solidFill>
              <a:latin typeface="Arial" pitchFamily="34" charset="0"/>
              <a:cs typeface="Arial" pitchFamily="34" charset="0"/>
            </a:endParaRPr>
          </a:p>
          <a:p>
            <a:pPr marL="349250" indent="-349250">
              <a:lnSpc>
                <a:spcPct val="105000"/>
              </a:lnSpc>
              <a:spcBef>
                <a:spcPct val="60000"/>
              </a:spcBef>
              <a:buClrTx/>
            </a:pPr>
            <a:r>
              <a:rPr lang="en-US" sz="1800" dirty="0" smtClean="0">
                <a:solidFill>
                  <a:schemeClr val="tx1"/>
                </a:solidFill>
                <a:latin typeface="Arial" pitchFamily="34" charset="0"/>
                <a:cs typeface="Arial" pitchFamily="34" charset="0"/>
              </a:rPr>
              <a:t>Does </a:t>
            </a:r>
            <a:r>
              <a:rPr lang="en-US" sz="1800" dirty="0">
                <a:solidFill>
                  <a:schemeClr val="tx1"/>
                </a:solidFill>
                <a:latin typeface="Arial" pitchFamily="34" charset="0"/>
                <a:cs typeface="Arial" pitchFamily="34" charset="0"/>
              </a:rPr>
              <a:t>the </a:t>
            </a:r>
            <a:r>
              <a:rPr lang="en-US" sz="1800" dirty="0" err="1">
                <a:solidFill>
                  <a:schemeClr val="tx1"/>
                </a:solidFill>
                <a:latin typeface="Arial" pitchFamily="34" charset="0"/>
                <a:cs typeface="Arial" pitchFamily="34" charset="0"/>
              </a:rPr>
              <a:t>govt</a:t>
            </a:r>
            <a:r>
              <a:rPr lang="en-US" sz="1800" dirty="0">
                <a:solidFill>
                  <a:schemeClr val="tx1"/>
                </a:solidFill>
                <a:latin typeface="Arial" pitchFamily="34" charset="0"/>
                <a:cs typeface="Arial" pitchFamily="34" charset="0"/>
              </a:rPr>
              <a:t> have the ability to “pick winners” (choose industries with the highest return to capital or biggest externalities)?</a:t>
            </a:r>
          </a:p>
          <a:p>
            <a:pPr marL="349250" indent="-349250">
              <a:lnSpc>
                <a:spcPct val="105000"/>
              </a:lnSpc>
              <a:spcBef>
                <a:spcPct val="60000"/>
              </a:spcBef>
              <a:buClrTx/>
            </a:pPr>
            <a:endParaRPr lang="en-US" sz="1800" dirty="0" smtClean="0">
              <a:solidFill>
                <a:schemeClr val="tx1"/>
              </a:solidFill>
              <a:latin typeface="Arial" pitchFamily="34" charset="0"/>
              <a:cs typeface="Arial" pitchFamily="34" charset="0"/>
            </a:endParaRPr>
          </a:p>
          <a:p>
            <a:pPr marL="349250" indent="-349250">
              <a:lnSpc>
                <a:spcPct val="105000"/>
              </a:lnSpc>
              <a:spcBef>
                <a:spcPct val="60000"/>
              </a:spcBef>
              <a:buClrTx/>
            </a:pPr>
            <a:endParaRPr lang="en-US" sz="1800" dirty="0">
              <a:latin typeface="Arial" pitchFamily="34" charset="0"/>
              <a:cs typeface="Arial" pitchFamily="34" charset="0"/>
            </a:endParaRPr>
          </a:p>
          <a:p>
            <a:pPr marL="349250" indent="-349250">
              <a:lnSpc>
                <a:spcPct val="105000"/>
              </a:lnSpc>
              <a:spcBef>
                <a:spcPct val="60000"/>
              </a:spcBef>
              <a:buClrTx/>
            </a:pPr>
            <a:r>
              <a:rPr lang="en-US" sz="1800" dirty="0" smtClean="0">
                <a:solidFill>
                  <a:schemeClr val="tx1"/>
                </a:solidFill>
                <a:latin typeface="Arial" pitchFamily="34" charset="0"/>
                <a:cs typeface="Arial" pitchFamily="34" charset="0"/>
              </a:rPr>
              <a:t>Would </a:t>
            </a:r>
            <a:r>
              <a:rPr lang="en-US" sz="1800" dirty="0">
                <a:solidFill>
                  <a:schemeClr val="tx1"/>
                </a:solidFill>
                <a:latin typeface="Arial" pitchFamily="34" charset="0"/>
                <a:cs typeface="Arial" pitchFamily="34" charset="0"/>
              </a:rPr>
              <a:t>politics (e.g. campaign contributions) rather than economics influence which industries get preferential treatment?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4. Encouraging technological progress</a:t>
            </a:r>
          </a:p>
        </p:txBody>
      </p:sp>
      <p:sp>
        <p:nvSpPr>
          <p:cNvPr id="245763" name="Rectangle 3"/>
          <p:cNvSpPr>
            <a:spLocks noGrp="1" noChangeArrowheads="1"/>
          </p:cNvSpPr>
          <p:nvPr>
            <p:ph idx="1"/>
          </p:nvPr>
        </p:nvSpPr>
        <p:spPr/>
        <p:txBody>
          <a:bodyPr>
            <a:normAutofit/>
          </a:bodyPr>
          <a:lstStyle/>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Patent laws: encourage </a:t>
            </a:r>
            <a:r>
              <a:rPr lang="en-US" sz="1800" dirty="0">
                <a:solidFill>
                  <a:schemeClr val="tx1"/>
                </a:solidFill>
                <a:latin typeface="Arial" pitchFamily="34" charset="0"/>
                <a:cs typeface="Arial" pitchFamily="34" charset="0"/>
              </a:rPr>
              <a:t>innovation by granting temporary monopolies to inventors of new products</a:t>
            </a: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Tax </a:t>
            </a:r>
            <a:r>
              <a:rPr lang="en-US" sz="1800" dirty="0">
                <a:solidFill>
                  <a:schemeClr val="tx1"/>
                </a:solidFill>
                <a:latin typeface="Arial" pitchFamily="34" charset="0"/>
                <a:cs typeface="Arial" pitchFamily="34" charset="0"/>
              </a:rPr>
              <a:t>incentives for R&amp;D</a:t>
            </a: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Grants </a:t>
            </a:r>
            <a:r>
              <a:rPr lang="en-US" sz="1800" dirty="0">
                <a:solidFill>
                  <a:schemeClr val="tx1"/>
                </a:solidFill>
                <a:latin typeface="Arial" pitchFamily="34" charset="0"/>
                <a:cs typeface="Arial" pitchFamily="34" charset="0"/>
              </a:rPr>
              <a:t>to fund basic research at universities</a:t>
            </a: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Industrial </a:t>
            </a:r>
            <a:r>
              <a:rPr lang="en-US" sz="1800" dirty="0">
                <a:solidFill>
                  <a:schemeClr val="tx1"/>
                </a:solidFill>
                <a:latin typeface="Arial" pitchFamily="34" charset="0"/>
                <a:cs typeface="Arial" pitchFamily="34" charset="0"/>
              </a:rPr>
              <a:t>policy: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encourage specific industries that are key for rapid tech. progress  </a:t>
            </a:r>
            <a:br>
              <a:rPr lang="en-US" sz="1800" dirty="0">
                <a:solidFill>
                  <a:schemeClr val="tx1"/>
                </a:solidFill>
                <a:latin typeface="Arial" pitchFamily="34" charset="0"/>
                <a:cs typeface="Arial" pitchFamily="34" charset="0"/>
              </a:rPr>
            </a:br>
            <a:endParaRPr lang="en-US" sz="1800" i="1" dirty="0">
              <a:solidFill>
                <a:schemeClr val="tx1"/>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normAutofit/>
          </a:bodyPr>
          <a:lstStyle/>
          <a:p>
            <a:pPr algn="l">
              <a:lnSpc>
                <a:spcPct val="90000"/>
              </a:lnSpc>
              <a:buClrTx/>
            </a:pPr>
            <a:r>
              <a:rPr lang="en-US" sz="2400" b="1" dirty="0">
                <a:solidFill>
                  <a:schemeClr val="tx1"/>
                </a:solidFill>
                <a:latin typeface="Arial" pitchFamily="34" charset="0"/>
                <a:cs typeface="Arial" pitchFamily="34" charset="0"/>
              </a:rPr>
              <a:t>CASE STUDY:  </a:t>
            </a:r>
            <a:br>
              <a:rPr lang="en-US" sz="2400" b="1" dirty="0">
                <a:solidFill>
                  <a:schemeClr val="tx1"/>
                </a:solidFill>
                <a:latin typeface="Arial" pitchFamily="34" charset="0"/>
                <a:cs typeface="Arial" pitchFamily="34" charset="0"/>
              </a:rPr>
            </a:br>
            <a:r>
              <a:rPr lang="en-US" sz="2400" b="1" dirty="0">
                <a:solidFill>
                  <a:schemeClr val="tx1"/>
                </a:solidFill>
                <a:latin typeface="Arial" pitchFamily="34" charset="0"/>
                <a:cs typeface="Arial" pitchFamily="34" charset="0"/>
              </a:rPr>
              <a:t>	The Productivity Slowdown</a:t>
            </a:r>
          </a:p>
        </p:txBody>
      </p:sp>
      <p:grpSp>
        <p:nvGrpSpPr>
          <p:cNvPr id="246891" name="Group 107"/>
          <p:cNvGrpSpPr>
            <a:grpSpLocks/>
          </p:cNvGrpSpPr>
          <p:nvPr/>
        </p:nvGrpSpPr>
        <p:grpSpPr bwMode="auto">
          <a:xfrm>
            <a:off x="6245225" y="2714625"/>
            <a:ext cx="1603375" cy="3305175"/>
            <a:chOff x="3061" y="1710"/>
            <a:chExt cx="1010" cy="2082"/>
          </a:xfrm>
        </p:grpSpPr>
        <p:sp>
          <p:nvSpPr>
            <p:cNvPr id="246823" name="Rectangle 39"/>
            <p:cNvSpPr>
              <a:spLocks noChangeArrowheads="1"/>
            </p:cNvSpPr>
            <p:nvPr/>
          </p:nvSpPr>
          <p:spPr bwMode="auto">
            <a:xfrm>
              <a:off x="3061" y="3495"/>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1.5</a:t>
              </a:r>
            </a:p>
          </p:txBody>
        </p:sp>
        <p:sp>
          <p:nvSpPr>
            <p:cNvPr id="246819" name="Rectangle 35"/>
            <p:cNvSpPr>
              <a:spLocks noChangeArrowheads="1"/>
            </p:cNvSpPr>
            <p:nvPr/>
          </p:nvSpPr>
          <p:spPr bwMode="auto">
            <a:xfrm>
              <a:off x="3061" y="3197"/>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1.8</a:t>
              </a:r>
            </a:p>
          </p:txBody>
        </p:sp>
        <p:sp>
          <p:nvSpPr>
            <p:cNvPr id="246815" name="Rectangle 31"/>
            <p:cNvSpPr>
              <a:spLocks noChangeArrowheads="1"/>
            </p:cNvSpPr>
            <p:nvPr/>
          </p:nvSpPr>
          <p:spPr bwMode="auto">
            <a:xfrm>
              <a:off x="3061" y="2900"/>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2.6</a:t>
              </a:r>
            </a:p>
          </p:txBody>
        </p:sp>
        <p:sp>
          <p:nvSpPr>
            <p:cNvPr id="246811" name="Rectangle 27"/>
            <p:cNvSpPr>
              <a:spLocks noChangeArrowheads="1"/>
            </p:cNvSpPr>
            <p:nvPr/>
          </p:nvSpPr>
          <p:spPr bwMode="auto">
            <a:xfrm>
              <a:off x="3061" y="2602"/>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2.3</a:t>
              </a:r>
            </a:p>
          </p:txBody>
        </p:sp>
        <p:sp>
          <p:nvSpPr>
            <p:cNvPr id="246807" name="Rectangle 23"/>
            <p:cNvSpPr>
              <a:spLocks noChangeArrowheads="1"/>
            </p:cNvSpPr>
            <p:nvPr/>
          </p:nvSpPr>
          <p:spPr bwMode="auto">
            <a:xfrm>
              <a:off x="3061" y="2305"/>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2.0</a:t>
              </a:r>
            </a:p>
          </p:txBody>
        </p:sp>
        <p:sp>
          <p:nvSpPr>
            <p:cNvPr id="246803" name="Rectangle 19"/>
            <p:cNvSpPr>
              <a:spLocks noChangeArrowheads="1"/>
            </p:cNvSpPr>
            <p:nvPr/>
          </p:nvSpPr>
          <p:spPr bwMode="auto">
            <a:xfrm>
              <a:off x="3061" y="2007"/>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1.6</a:t>
              </a:r>
            </a:p>
          </p:txBody>
        </p:sp>
        <p:sp>
          <p:nvSpPr>
            <p:cNvPr id="246799" name="Rectangle 15"/>
            <p:cNvSpPr>
              <a:spLocks noChangeArrowheads="1"/>
            </p:cNvSpPr>
            <p:nvPr/>
          </p:nvSpPr>
          <p:spPr bwMode="auto">
            <a:xfrm>
              <a:off x="3061" y="1710"/>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1.8</a:t>
              </a:r>
            </a:p>
          </p:txBody>
        </p:sp>
      </p:grpSp>
      <p:grpSp>
        <p:nvGrpSpPr>
          <p:cNvPr id="246890" name="Group 106"/>
          <p:cNvGrpSpPr>
            <a:grpSpLocks/>
          </p:cNvGrpSpPr>
          <p:nvPr/>
        </p:nvGrpSpPr>
        <p:grpSpPr bwMode="auto">
          <a:xfrm>
            <a:off x="3494088" y="2714625"/>
            <a:ext cx="1763712" cy="3305175"/>
            <a:chOff x="1950" y="1710"/>
            <a:chExt cx="1111" cy="2082"/>
          </a:xfrm>
        </p:grpSpPr>
        <p:sp>
          <p:nvSpPr>
            <p:cNvPr id="246822" name="Rectangle 38"/>
            <p:cNvSpPr>
              <a:spLocks noChangeArrowheads="1"/>
            </p:cNvSpPr>
            <p:nvPr/>
          </p:nvSpPr>
          <p:spPr bwMode="auto">
            <a:xfrm>
              <a:off x="1950" y="3495"/>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2.2</a:t>
              </a:r>
            </a:p>
          </p:txBody>
        </p:sp>
        <p:sp>
          <p:nvSpPr>
            <p:cNvPr id="246818" name="Rectangle 34"/>
            <p:cNvSpPr>
              <a:spLocks noChangeArrowheads="1"/>
            </p:cNvSpPr>
            <p:nvPr/>
          </p:nvSpPr>
          <p:spPr bwMode="auto">
            <a:xfrm>
              <a:off x="1950" y="3197"/>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2.4</a:t>
              </a:r>
            </a:p>
          </p:txBody>
        </p:sp>
        <p:sp>
          <p:nvSpPr>
            <p:cNvPr id="246814" name="Rectangle 30"/>
            <p:cNvSpPr>
              <a:spLocks noChangeArrowheads="1"/>
            </p:cNvSpPr>
            <p:nvPr/>
          </p:nvSpPr>
          <p:spPr bwMode="auto">
            <a:xfrm>
              <a:off x="1950" y="2900"/>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8.2</a:t>
              </a:r>
            </a:p>
          </p:txBody>
        </p:sp>
        <p:sp>
          <p:nvSpPr>
            <p:cNvPr id="246810" name="Rectangle 26"/>
            <p:cNvSpPr>
              <a:spLocks noChangeArrowheads="1"/>
            </p:cNvSpPr>
            <p:nvPr/>
          </p:nvSpPr>
          <p:spPr bwMode="auto">
            <a:xfrm>
              <a:off x="1950" y="2602"/>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4.9</a:t>
              </a:r>
            </a:p>
          </p:txBody>
        </p:sp>
        <p:sp>
          <p:nvSpPr>
            <p:cNvPr id="246806" name="Rectangle 22"/>
            <p:cNvSpPr>
              <a:spLocks noChangeArrowheads="1"/>
            </p:cNvSpPr>
            <p:nvPr/>
          </p:nvSpPr>
          <p:spPr bwMode="auto">
            <a:xfrm>
              <a:off x="1950" y="2305"/>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5.7</a:t>
              </a:r>
            </a:p>
          </p:txBody>
        </p:sp>
        <p:sp>
          <p:nvSpPr>
            <p:cNvPr id="246802" name="Rectangle 18"/>
            <p:cNvSpPr>
              <a:spLocks noChangeArrowheads="1"/>
            </p:cNvSpPr>
            <p:nvPr/>
          </p:nvSpPr>
          <p:spPr bwMode="auto">
            <a:xfrm>
              <a:off x="1950" y="2007"/>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4.3</a:t>
              </a:r>
            </a:p>
          </p:txBody>
        </p:sp>
        <p:sp>
          <p:nvSpPr>
            <p:cNvPr id="246798" name="Rectangle 14"/>
            <p:cNvSpPr>
              <a:spLocks noChangeArrowheads="1"/>
            </p:cNvSpPr>
            <p:nvPr/>
          </p:nvSpPr>
          <p:spPr bwMode="auto">
            <a:xfrm>
              <a:off x="1950" y="1710"/>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2.9</a:t>
              </a:r>
            </a:p>
          </p:txBody>
        </p:sp>
      </p:grpSp>
      <p:sp>
        <p:nvSpPr>
          <p:cNvPr id="246795" name="Rectangle 11"/>
          <p:cNvSpPr>
            <a:spLocks noChangeArrowheads="1"/>
          </p:cNvSpPr>
          <p:nvPr/>
        </p:nvSpPr>
        <p:spPr bwMode="auto">
          <a:xfrm>
            <a:off x="6245225" y="2243138"/>
            <a:ext cx="1603375" cy="47148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1972-95</a:t>
            </a:r>
          </a:p>
        </p:txBody>
      </p:sp>
      <p:sp>
        <p:nvSpPr>
          <p:cNvPr id="246794" name="Rectangle 10"/>
          <p:cNvSpPr>
            <a:spLocks noChangeArrowheads="1"/>
          </p:cNvSpPr>
          <p:nvPr/>
        </p:nvSpPr>
        <p:spPr bwMode="auto">
          <a:xfrm>
            <a:off x="3494088" y="2243138"/>
            <a:ext cx="1763712" cy="47148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1948-72</a:t>
            </a:r>
          </a:p>
        </p:txBody>
      </p:sp>
      <p:grpSp>
        <p:nvGrpSpPr>
          <p:cNvPr id="246889" name="Group 105"/>
          <p:cNvGrpSpPr>
            <a:grpSpLocks/>
          </p:cNvGrpSpPr>
          <p:nvPr/>
        </p:nvGrpSpPr>
        <p:grpSpPr bwMode="auto">
          <a:xfrm>
            <a:off x="990600" y="1371600"/>
            <a:ext cx="7315200" cy="4648200"/>
            <a:chOff x="624" y="864"/>
            <a:chExt cx="4608" cy="2928"/>
          </a:xfrm>
        </p:grpSpPr>
        <p:sp>
          <p:nvSpPr>
            <p:cNvPr id="246821" name="Rectangle 37"/>
            <p:cNvSpPr>
              <a:spLocks noChangeArrowheads="1"/>
            </p:cNvSpPr>
            <p:nvPr/>
          </p:nvSpPr>
          <p:spPr bwMode="auto">
            <a:xfrm>
              <a:off x="624" y="3495"/>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U.S.</a:t>
              </a:r>
            </a:p>
          </p:txBody>
        </p:sp>
        <p:sp>
          <p:nvSpPr>
            <p:cNvPr id="246817" name="Rectangle 33"/>
            <p:cNvSpPr>
              <a:spLocks noChangeArrowheads="1"/>
            </p:cNvSpPr>
            <p:nvPr/>
          </p:nvSpPr>
          <p:spPr bwMode="auto">
            <a:xfrm>
              <a:off x="624" y="3197"/>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U.K.</a:t>
              </a:r>
            </a:p>
          </p:txBody>
        </p:sp>
        <p:sp>
          <p:nvSpPr>
            <p:cNvPr id="246813" name="Rectangle 29"/>
            <p:cNvSpPr>
              <a:spLocks noChangeArrowheads="1"/>
            </p:cNvSpPr>
            <p:nvPr/>
          </p:nvSpPr>
          <p:spPr bwMode="auto">
            <a:xfrm>
              <a:off x="624" y="2900"/>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Japan</a:t>
              </a:r>
            </a:p>
          </p:txBody>
        </p:sp>
        <p:sp>
          <p:nvSpPr>
            <p:cNvPr id="246809" name="Rectangle 25"/>
            <p:cNvSpPr>
              <a:spLocks noChangeArrowheads="1"/>
            </p:cNvSpPr>
            <p:nvPr/>
          </p:nvSpPr>
          <p:spPr bwMode="auto">
            <a:xfrm>
              <a:off x="624" y="2602"/>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Italy</a:t>
              </a:r>
            </a:p>
          </p:txBody>
        </p:sp>
        <p:sp>
          <p:nvSpPr>
            <p:cNvPr id="246805" name="Rectangle 21"/>
            <p:cNvSpPr>
              <a:spLocks noChangeArrowheads="1"/>
            </p:cNvSpPr>
            <p:nvPr/>
          </p:nvSpPr>
          <p:spPr bwMode="auto">
            <a:xfrm>
              <a:off x="624" y="2305"/>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Germany</a:t>
              </a:r>
            </a:p>
          </p:txBody>
        </p:sp>
        <p:sp>
          <p:nvSpPr>
            <p:cNvPr id="246801" name="Rectangle 17"/>
            <p:cNvSpPr>
              <a:spLocks noChangeArrowheads="1"/>
            </p:cNvSpPr>
            <p:nvPr/>
          </p:nvSpPr>
          <p:spPr bwMode="auto">
            <a:xfrm>
              <a:off x="624" y="2007"/>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France</a:t>
              </a:r>
            </a:p>
          </p:txBody>
        </p:sp>
        <p:sp>
          <p:nvSpPr>
            <p:cNvPr id="246797" name="Rectangle 13"/>
            <p:cNvSpPr>
              <a:spLocks noChangeArrowheads="1"/>
            </p:cNvSpPr>
            <p:nvPr/>
          </p:nvSpPr>
          <p:spPr bwMode="auto">
            <a:xfrm>
              <a:off x="624" y="1710"/>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Canada</a:t>
              </a:r>
            </a:p>
          </p:txBody>
        </p:sp>
        <p:sp>
          <p:nvSpPr>
            <p:cNvPr id="246793" name="Rectangle 9"/>
            <p:cNvSpPr>
              <a:spLocks noChangeArrowheads="1"/>
            </p:cNvSpPr>
            <p:nvPr/>
          </p:nvSpPr>
          <p:spPr bwMode="auto">
            <a:xfrm>
              <a:off x="624" y="1413"/>
              <a:ext cx="1326"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endParaRPr lang="en-US" sz="2300">
                <a:latin typeface="Tahoma" pitchFamily="34" charset="0"/>
              </a:endParaRPr>
            </a:p>
          </p:txBody>
        </p:sp>
        <p:sp>
          <p:nvSpPr>
            <p:cNvPr id="246790" name="Rectangle 6"/>
            <p:cNvSpPr>
              <a:spLocks noChangeArrowheads="1"/>
            </p:cNvSpPr>
            <p:nvPr/>
          </p:nvSpPr>
          <p:spPr bwMode="auto">
            <a:xfrm>
              <a:off x="1950" y="864"/>
              <a:ext cx="3282" cy="549"/>
            </a:xfrm>
            <a:prstGeom prst="rect">
              <a:avLst/>
            </a:prstGeom>
            <a:noFill/>
            <a:ln w="9525">
              <a:noFill/>
              <a:miter lim="800000"/>
              <a:headEnd/>
              <a:tailEnd/>
            </a:ln>
            <a:effectLst/>
          </p:spPr>
          <p:txBody>
            <a:bodyPr anchor="ctr" anchorCtr="1"/>
            <a:lstStyle/>
            <a:p>
              <a:pPr algn="ctr">
                <a:spcBef>
                  <a:spcPct val="10000"/>
                </a:spcBef>
                <a:buClr>
                  <a:schemeClr val="accent2"/>
                </a:buClr>
                <a:buSzPct val="110000"/>
                <a:buFont typeface="Wingdings" pitchFamily="2" charset="2"/>
                <a:buNone/>
              </a:pPr>
              <a:r>
                <a:rPr lang="en-US" sz="2300">
                  <a:latin typeface="Tahoma" pitchFamily="34" charset="0"/>
                </a:rPr>
                <a:t>Growth in output per person</a:t>
              </a:r>
            </a:p>
            <a:p>
              <a:pPr algn="ctr">
                <a:spcBef>
                  <a:spcPct val="10000"/>
                </a:spcBef>
                <a:buClr>
                  <a:schemeClr val="accent2"/>
                </a:buClr>
                <a:buSzPct val="110000"/>
                <a:buFont typeface="Wingdings" pitchFamily="2" charset="2"/>
                <a:buNone/>
              </a:pPr>
              <a:r>
                <a:rPr lang="en-US" sz="2300">
                  <a:latin typeface="Tahoma" pitchFamily="34" charset="0"/>
                </a:rPr>
                <a:t>(percent per year)</a:t>
              </a:r>
            </a:p>
          </p:txBody>
        </p:sp>
        <p:sp>
          <p:nvSpPr>
            <p:cNvPr id="246789" name="Rectangle 5"/>
            <p:cNvSpPr>
              <a:spLocks noChangeArrowheads="1"/>
            </p:cNvSpPr>
            <p:nvPr/>
          </p:nvSpPr>
          <p:spPr bwMode="auto">
            <a:xfrm>
              <a:off x="624" y="864"/>
              <a:ext cx="1326" cy="549"/>
            </a:xfrm>
            <a:prstGeom prst="rect">
              <a:avLst/>
            </a:prstGeom>
            <a:noFill/>
            <a:ln w="9525">
              <a:noFill/>
              <a:miter lim="800000"/>
              <a:headEnd/>
              <a:tailEnd/>
            </a:ln>
            <a:effectLst/>
          </p:spPr>
          <p:txBody>
            <a:bodyPr anchor="ctr" anchorCtr="1"/>
            <a:lstStyle/>
            <a:p>
              <a:pPr algn="ctr">
                <a:spcBef>
                  <a:spcPct val="10000"/>
                </a:spcBef>
                <a:buClr>
                  <a:schemeClr val="accent2"/>
                </a:buClr>
                <a:buSzPct val="110000"/>
                <a:buFont typeface="Wingdings" pitchFamily="2" charset="2"/>
                <a:buNone/>
              </a:pPr>
              <a:endParaRPr lang="en-US" sz="2300">
                <a:latin typeface="Tahoma" pitchFamily="34" charset="0"/>
              </a:endParaRPr>
            </a:p>
          </p:txBody>
        </p:sp>
      </p:grpSp>
      <p:grpSp>
        <p:nvGrpSpPr>
          <p:cNvPr id="246894" name="Group 110"/>
          <p:cNvGrpSpPr>
            <a:grpSpLocks/>
          </p:cNvGrpSpPr>
          <p:nvPr/>
        </p:nvGrpSpPr>
        <p:grpSpPr bwMode="auto">
          <a:xfrm>
            <a:off x="990600" y="1371600"/>
            <a:ext cx="7315200" cy="4648200"/>
            <a:chOff x="624" y="864"/>
            <a:chExt cx="4608" cy="2928"/>
          </a:xfrm>
        </p:grpSpPr>
        <p:grpSp>
          <p:nvGrpSpPr>
            <p:cNvPr id="246886" name="Group 102"/>
            <p:cNvGrpSpPr>
              <a:grpSpLocks/>
            </p:cNvGrpSpPr>
            <p:nvPr/>
          </p:nvGrpSpPr>
          <p:grpSpPr bwMode="auto">
            <a:xfrm>
              <a:off x="624" y="864"/>
              <a:ext cx="4608" cy="2928"/>
              <a:chOff x="624" y="864"/>
              <a:chExt cx="4608" cy="2928"/>
            </a:xfrm>
          </p:grpSpPr>
          <p:sp>
            <p:nvSpPr>
              <p:cNvPr id="246829" name="Line 45"/>
              <p:cNvSpPr>
                <a:spLocks noChangeShapeType="1"/>
              </p:cNvSpPr>
              <p:nvPr/>
            </p:nvSpPr>
            <p:spPr bwMode="auto">
              <a:xfrm>
                <a:off x="624" y="864"/>
                <a:ext cx="4608" cy="0"/>
              </a:xfrm>
              <a:prstGeom prst="line">
                <a:avLst/>
              </a:prstGeom>
              <a:noFill/>
              <a:ln w="28575" cap="sq">
                <a:solidFill>
                  <a:schemeClr val="tx1"/>
                </a:solidFill>
                <a:round/>
                <a:headEnd/>
                <a:tailEnd/>
              </a:ln>
              <a:effectLst/>
            </p:spPr>
            <p:txBody>
              <a:bodyPr/>
              <a:lstStyle/>
              <a:p>
                <a:endParaRPr lang="en-US"/>
              </a:p>
            </p:txBody>
          </p:sp>
          <p:sp>
            <p:nvSpPr>
              <p:cNvPr id="246830" name="Line 46"/>
              <p:cNvSpPr>
                <a:spLocks noChangeShapeType="1"/>
              </p:cNvSpPr>
              <p:nvPr/>
            </p:nvSpPr>
            <p:spPr bwMode="auto">
              <a:xfrm>
                <a:off x="624" y="1413"/>
                <a:ext cx="4608" cy="0"/>
              </a:xfrm>
              <a:prstGeom prst="line">
                <a:avLst/>
              </a:prstGeom>
              <a:noFill/>
              <a:ln w="12700">
                <a:solidFill>
                  <a:schemeClr val="tx1"/>
                </a:solidFill>
                <a:round/>
                <a:headEnd/>
                <a:tailEnd/>
              </a:ln>
              <a:effectLst/>
            </p:spPr>
            <p:txBody>
              <a:bodyPr/>
              <a:lstStyle/>
              <a:p>
                <a:endParaRPr lang="en-US"/>
              </a:p>
            </p:txBody>
          </p:sp>
          <p:sp>
            <p:nvSpPr>
              <p:cNvPr id="246831" name="Line 47"/>
              <p:cNvSpPr>
                <a:spLocks noChangeShapeType="1"/>
              </p:cNvSpPr>
              <p:nvPr/>
            </p:nvSpPr>
            <p:spPr bwMode="auto">
              <a:xfrm>
                <a:off x="624" y="1710"/>
                <a:ext cx="4608" cy="0"/>
              </a:xfrm>
              <a:prstGeom prst="line">
                <a:avLst/>
              </a:prstGeom>
              <a:noFill/>
              <a:ln w="12700">
                <a:solidFill>
                  <a:schemeClr val="tx1"/>
                </a:solidFill>
                <a:round/>
                <a:headEnd/>
                <a:tailEnd/>
              </a:ln>
              <a:effectLst/>
            </p:spPr>
            <p:txBody>
              <a:bodyPr/>
              <a:lstStyle/>
              <a:p>
                <a:endParaRPr lang="en-US"/>
              </a:p>
            </p:txBody>
          </p:sp>
          <p:sp>
            <p:nvSpPr>
              <p:cNvPr id="246832" name="Line 48"/>
              <p:cNvSpPr>
                <a:spLocks noChangeShapeType="1"/>
              </p:cNvSpPr>
              <p:nvPr/>
            </p:nvSpPr>
            <p:spPr bwMode="auto">
              <a:xfrm>
                <a:off x="624" y="2007"/>
                <a:ext cx="4608" cy="0"/>
              </a:xfrm>
              <a:prstGeom prst="line">
                <a:avLst/>
              </a:prstGeom>
              <a:noFill/>
              <a:ln w="12700">
                <a:solidFill>
                  <a:schemeClr val="tx1"/>
                </a:solidFill>
                <a:round/>
                <a:headEnd/>
                <a:tailEnd/>
              </a:ln>
              <a:effectLst/>
            </p:spPr>
            <p:txBody>
              <a:bodyPr/>
              <a:lstStyle/>
              <a:p>
                <a:endParaRPr lang="en-US"/>
              </a:p>
            </p:txBody>
          </p:sp>
          <p:sp>
            <p:nvSpPr>
              <p:cNvPr id="246833" name="Line 49"/>
              <p:cNvSpPr>
                <a:spLocks noChangeShapeType="1"/>
              </p:cNvSpPr>
              <p:nvPr/>
            </p:nvSpPr>
            <p:spPr bwMode="auto">
              <a:xfrm>
                <a:off x="624" y="2305"/>
                <a:ext cx="4608" cy="0"/>
              </a:xfrm>
              <a:prstGeom prst="line">
                <a:avLst/>
              </a:prstGeom>
              <a:noFill/>
              <a:ln w="12700">
                <a:solidFill>
                  <a:schemeClr val="tx1"/>
                </a:solidFill>
                <a:round/>
                <a:headEnd/>
                <a:tailEnd/>
              </a:ln>
              <a:effectLst/>
            </p:spPr>
            <p:txBody>
              <a:bodyPr/>
              <a:lstStyle/>
              <a:p>
                <a:endParaRPr lang="en-US"/>
              </a:p>
            </p:txBody>
          </p:sp>
          <p:sp>
            <p:nvSpPr>
              <p:cNvPr id="246834" name="Line 50"/>
              <p:cNvSpPr>
                <a:spLocks noChangeShapeType="1"/>
              </p:cNvSpPr>
              <p:nvPr/>
            </p:nvSpPr>
            <p:spPr bwMode="auto">
              <a:xfrm>
                <a:off x="624" y="2602"/>
                <a:ext cx="4608" cy="0"/>
              </a:xfrm>
              <a:prstGeom prst="line">
                <a:avLst/>
              </a:prstGeom>
              <a:noFill/>
              <a:ln w="12700">
                <a:solidFill>
                  <a:schemeClr val="tx1"/>
                </a:solidFill>
                <a:round/>
                <a:headEnd/>
                <a:tailEnd/>
              </a:ln>
              <a:effectLst/>
            </p:spPr>
            <p:txBody>
              <a:bodyPr/>
              <a:lstStyle/>
              <a:p>
                <a:endParaRPr lang="en-US"/>
              </a:p>
            </p:txBody>
          </p:sp>
          <p:sp>
            <p:nvSpPr>
              <p:cNvPr id="246835" name="Line 51"/>
              <p:cNvSpPr>
                <a:spLocks noChangeShapeType="1"/>
              </p:cNvSpPr>
              <p:nvPr/>
            </p:nvSpPr>
            <p:spPr bwMode="auto">
              <a:xfrm>
                <a:off x="624" y="2900"/>
                <a:ext cx="4608" cy="0"/>
              </a:xfrm>
              <a:prstGeom prst="line">
                <a:avLst/>
              </a:prstGeom>
              <a:noFill/>
              <a:ln w="12700">
                <a:solidFill>
                  <a:schemeClr val="tx1"/>
                </a:solidFill>
                <a:round/>
                <a:headEnd/>
                <a:tailEnd/>
              </a:ln>
              <a:effectLst/>
            </p:spPr>
            <p:txBody>
              <a:bodyPr/>
              <a:lstStyle/>
              <a:p>
                <a:endParaRPr lang="en-US"/>
              </a:p>
            </p:txBody>
          </p:sp>
          <p:sp>
            <p:nvSpPr>
              <p:cNvPr id="246836" name="Line 52"/>
              <p:cNvSpPr>
                <a:spLocks noChangeShapeType="1"/>
              </p:cNvSpPr>
              <p:nvPr/>
            </p:nvSpPr>
            <p:spPr bwMode="auto">
              <a:xfrm>
                <a:off x="624" y="3197"/>
                <a:ext cx="4608" cy="0"/>
              </a:xfrm>
              <a:prstGeom prst="line">
                <a:avLst/>
              </a:prstGeom>
              <a:noFill/>
              <a:ln w="12700">
                <a:solidFill>
                  <a:schemeClr val="tx1"/>
                </a:solidFill>
                <a:round/>
                <a:headEnd/>
                <a:tailEnd/>
              </a:ln>
              <a:effectLst/>
            </p:spPr>
            <p:txBody>
              <a:bodyPr/>
              <a:lstStyle/>
              <a:p>
                <a:endParaRPr lang="en-US"/>
              </a:p>
            </p:txBody>
          </p:sp>
          <p:sp>
            <p:nvSpPr>
              <p:cNvPr id="246837" name="Line 53"/>
              <p:cNvSpPr>
                <a:spLocks noChangeShapeType="1"/>
              </p:cNvSpPr>
              <p:nvPr/>
            </p:nvSpPr>
            <p:spPr bwMode="auto">
              <a:xfrm>
                <a:off x="624" y="3495"/>
                <a:ext cx="4608" cy="0"/>
              </a:xfrm>
              <a:prstGeom prst="line">
                <a:avLst/>
              </a:prstGeom>
              <a:noFill/>
              <a:ln w="12700">
                <a:solidFill>
                  <a:schemeClr val="tx1"/>
                </a:solidFill>
                <a:round/>
                <a:headEnd/>
                <a:tailEnd/>
              </a:ln>
              <a:effectLst/>
            </p:spPr>
            <p:txBody>
              <a:bodyPr/>
              <a:lstStyle/>
              <a:p>
                <a:endParaRPr lang="en-US"/>
              </a:p>
            </p:txBody>
          </p:sp>
          <p:sp>
            <p:nvSpPr>
              <p:cNvPr id="246839" name="Line 55"/>
              <p:cNvSpPr>
                <a:spLocks noChangeShapeType="1"/>
              </p:cNvSpPr>
              <p:nvPr/>
            </p:nvSpPr>
            <p:spPr bwMode="auto">
              <a:xfrm>
                <a:off x="624" y="3792"/>
                <a:ext cx="4608" cy="0"/>
              </a:xfrm>
              <a:prstGeom prst="line">
                <a:avLst/>
              </a:prstGeom>
              <a:noFill/>
              <a:ln w="28575" cap="sq">
                <a:solidFill>
                  <a:schemeClr val="tx1"/>
                </a:solidFill>
                <a:round/>
                <a:headEnd/>
                <a:tailEnd/>
              </a:ln>
              <a:effectLst/>
            </p:spPr>
            <p:txBody>
              <a:bodyPr/>
              <a:lstStyle/>
              <a:p>
                <a:endParaRPr lang="en-US"/>
              </a:p>
            </p:txBody>
          </p:sp>
        </p:grpSp>
        <p:grpSp>
          <p:nvGrpSpPr>
            <p:cNvPr id="246893" name="Group 109"/>
            <p:cNvGrpSpPr>
              <a:grpSpLocks/>
            </p:cNvGrpSpPr>
            <p:nvPr/>
          </p:nvGrpSpPr>
          <p:grpSpPr bwMode="auto">
            <a:xfrm>
              <a:off x="624" y="864"/>
              <a:ext cx="4608" cy="2928"/>
              <a:chOff x="624" y="864"/>
              <a:chExt cx="4608" cy="2928"/>
            </a:xfrm>
          </p:grpSpPr>
          <p:sp>
            <p:nvSpPr>
              <p:cNvPr id="246840" name="Line 56"/>
              <p:cNvSpPr>
                <a:spLocks noChangeShapeType="1"/>
              </p:cNvSpPr>
              <p:nvPr/>
            </p:nvSpPr>
            <p:spPr bwMode="auto">
              <a:xfrm>
                <a:off x="624" y="864"/>
                <a:ext cx="0" cy="2928"/>
              </a:xfrm>
              <a:prstGeom prst="line">
                <a:avLst/>
              </a:prstGeom>
              <a:noFill/>
              <a:ln w="28575" cap="sq">
                <a:solidFill>
                  <a:schemeClr val="tx1"/>
                </a:solidFill>
                <a:round/>
                <a:headEnd/>
                <a:tailEnd/>
              </a:ln>
              <a:effectLst/>
            </p:spPr>
            <p:txBody>
              <a:bodyPr/>
              <a:lstStyle/>
              <a:p>
                <a:endParaRPr lang="en-US"/>
              </a:p>
            </p:txBody>
          </p:sp>
          <p:sp>
            <p:nvSpPr>
              <p:cNvPr id="246841" name="Line 57"/>
              <p:cNvSpPr>
                <a:spLocks noChangeShapeType="1"/>
              </p:cNvSpPr>
              <p:nvPr/>
            </p:nvSpPr>
            <p:spPr bwMode="auto">
              <a:xfrm>
                <a:off x="1950" y="864"/>
                <a:ext cx="0" cy="2928"/>
              </a:xfrm>
              <a:prstGeom prst="line">
                <a:avLst/>
              </a:prstGeom>
              <a:noFill/>
              <a:ln w="12700">
                <a:solidFill>
                  <a:schemeClr val="tx1"/>
                </a:solidFill>
                <a:round/>
                <a:headEnd/>
                <a:tailEnd/>
              </a:ln>
              <a:effectLst/>
            </p:spPr>
            <p:txBody>
              <a:bodyPr/>
              <a:lstStyle/>
              <a:p>
                <a:endParaRPr lang="en-US"/>
              </a:p>
            </p:txBody>
          </p:sp>
          <p:sp>
            <p:nvSpPr>
              <p:cNvPr id="246844" name="Line 60"/>
              <p:cNvSpPr>
                <a:spLocks noChangeShapeType="1"/>
              </p:cNvSpPr>
              <p:nvPr/>
            </p:nvSpPr>
            <p:spPr bwMode="auto">
              <a:xfrm>
                <a:off x="5232" y="864"/>
                <a:ext cx="0" cy="2928"/>
              </a:xfrm>
              <a:prstGeom prst="line">
                <a:avLst/>
              </a:prstGeom>
              <a:noFill/>
              <a:ln w="28575" cap="sq">
                <a:solidFill>
                  <a:schemeClr val="tx1"/>
                </a:solidFill>
                <a:round/>
                <a:headEnd/>
                <a:tailEnd/>
              </a:ln>
              <a:effectLst/>
            </p:spPr>
            <p:txBody>
              <a:bodyPr/>
              <a:lstStyle/>
              <a:p>
                <a:endParaRPr lang="en-US"/>
              </a:p>
            </p:txBody>
          </p:sp>
          <p:sp>
            <p:nvSpPr>
              <p:cNvPr id="246851" name="Line 67"/>
              <p:cNvSpPr>
                <a:spLocks noChangeShapeType="1"/>
              </p:cNvSpPr>
              <p:nvPr/>
            </p:nvSpPr>
            <p:spPr bwMode="auto">
              <a:xfrm>
                <a:off x="3600" y="1413"/>
                <a:ext cx="0" cy="2379"/>
              </a:xfrm>
              <a:prstGeom prst="line">
                <a:avLst/>
              </a:prstGeom>
              <a:noFill/>
              <a:ln w="12700">
                <a:solidFill>
                  <a:schemeClr val="tx1"/>
                </a:solidFill>
                <a:round/>
                <a:headEnd/>
                <a:tailEnd/>
              </a:ln>
              <a:effectLst/>
            </p:spPr>
            <p:txBody>
              <a:bodyPr/>
              <a:lstStyle/>
              <a:p>
                <a:endParaRPr lang="en-US"/>
              </a:p>
            </p:txBody>
          </p:sp>
        </p:gr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228600" y="228600"/>
            <a:ext cx="8763000" cy="838200"/>
          </a:xfrm>
        </p:spPr>
        <p:txBody>
          <a:bodyPr>
            <a:normAutofit/>
          </a:bodyPr>
          <a:lstStyle/>
          <a:p>
            <a:pPr>
              <a:buClrTx/>
            </a:pPr>
            <a:r>
              <a:rPr lang="en-US" sz="2400" b="1" dirty="0">
                <a:solidFill>
                  <a:schemeClr val="tx1"/>
                </a:solidFill>
                <a:latin typeface="Arial" pitchFamily="34" charset="0"/>
                <a:cs typeface="Arial" pitchFamily="34" charset="0"/>
              </a:rPr>
              <a:t>Explanations?</a:t>
            </a:r>
          </a:p>
        </p:txBody>
      </p:sp>
      <p:sp>
        <p:nvSpPr>
          <p:cNvPr id="252931" name="Rectangle 3"/>
          <p:cNvSpPr>
            <a:spLocks noGrp="1" noChangeArrowheads="1"/>
          </p:cNvSpPr>
          <p:nvPr>
            <p:ph idx="1"/>
          </p:nvPr>
        </p:nvSpPr>
        <p:spPr>
          <a:xfrm>
            <a:off x="990600" y="1219200"/>
            <a:ext cx="7543800" cy="4800600"/>
          </a:xfrm>
        </p:spPr>
        <p:txBody>
          <a:bodyPr>
            <a:normAutofit/>
          </a:bodyPr>
          <a:lstStyle/>
          <a:p>
            <a:pPr>
              <a:lnSpc>
                <a:spcPct val="110000"/>
              </a:lnSpc>
              <a:buClrTx/>
            </a:pPr>
            <a:r>
              <a:rPr lang="en-US" sz="1800" dirty="0">
                <a:solidFill>
                  <a:schemeClr val="tx1"/>
                </a:solidFill>
                <a:latin typeface="Arial" pitchFamily="34" charset="0"/>
                <a:cs typeface="Arial" pitchFamily="34" charset="0"/>
              </a:rPr>
              <a:t>Measurement problems</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Increases in productivity not fully measured.</a:t>
            </a:r>
          </a:p>
          <a:p>
            <a:pPr lvl="1">
              <a:lnSpc>
                <a:spcPct val="110000"/>
              </a:lnSpc>
              <a:buClrTx/>
            </a:pPr>
            <a:r>
              <a:rPr lang="en-US" sz="1800" dirty="0">
                <a:solidFill>
                  <a:schemeClr val="tx1"/>
                </a:solidFill>
                <a:latin typeface="Arial" pitchFamily="34" charset="0"/>
                <a:cs typeface="Arial" pitchFamily="34" charset="0"/>
              </a:rPr>
              <a:t>But:  Why would measurement problems </a:t>
            </a:r>
            <a:r>
              <a:rPr lang="en-US" sz="1800" dirty="0" smtClean="0">
                <a:solidFill>
                  <a:schemeClr val="tx1"/>
                </a:solidFill>
                <a:latin typeface="Arial" pitchFamily="34" charset="0"/>
                <a:cs typeface="Arial" pitchFamily="34" charset="0"/>
              </a:rPr>
              <a:t>be </a:t>
            </a:r>
            <a:r>
              <a:rPr lang="en-US" sz="1800" dirty="0">
                <a:solidFill>
                  <a:schemeClr val="tx1"/>
                </a:solidFill>
                <a:latin typeface="Arial" pitchFamily="34" charset="0"/>
                <a:cs typeface="Arial" pitchFamily="34" charset="0"/>
              </a:rPr>
              <a:t>worse after 1972 than before?  </a:t>
            </a:r>
          </a:p>
          <a:p>
            <a:pPr>
              <a:lnSpc>
                <a:spcPct val="110000"/>
              </a:lnSpc>
              <a:spcBef>
                <a:spcPct val="55000"/>
              </a:spcBef>
              <a:buClrTx/>
            </a:pPr>
            <a:endParaRPr lang="en-US" sz="1800" dirty="0" smtClean="0">
              <a:solidFill>
                <a:schemeClr val="tx1"/>
              </a:solidFill>
              <a:latin typeface="Arial" pitchFamily="34" charset="0"/>
              <a:cs typeface="Arial" pitchFamily="34" charset="0"/>
            </a:endParaRPr>
          </a:p>
          <a:p>
            <a:pPr>
              <a:lnSpc>
                <a:spcPct val="110000"/>
              </a:lnSpc>
              <a:spcBef>
                <a:spcPct val="55000"/>
              </a:spcBef>
              <a:buClrTx/>
            </a:pPr>
            <a:endParaRPr lang="en-US" sz="1800" dirty="0">
              <a:latin typeface="Arial" pitchFamily="34" charset="0"/>
              <a:cs typeface="Arial" pitchFamily="34" charset="0"/>
            </a:endParaRPr>
          </a:p>
          <a:p>
            <a:pPr>
              <a:lnSpc>
                <a:spcPct val="110000"/>
              </a:lnSpc>
              <a:spcBef>
                <a:spcPct val="55000"/>
              </a:spcBef>
              <a:buClrTx/>
            </a:pPr>
            <a:r>
              <a:rPr lang="en-US" sz="1800" dirty="0" smtClean="0">
                <a:solidFill>
                  <a:schemeClr val="tx1"/>
                </a:solidFill>
                <a:latin typeface="Arial" pitchFamily="34" charset="0"/>
                <a:cs typeface="Arial" pitchFamily="34" charset="0"/>
              </a:rPr>
              <a:t>Oil</a:t>
            </a:r>
            <a:r>
              <a:rPr lang="en-US" sz="1800" i="1" dirty="0" smtClean="0">
                <a:solidFill>
                  <a:schemeClr val="tx1"/>
                </a:solidFill>
                <a:latin typeface="Arial" pitchFamily="34" charset="0"/>
                <a:cs typeface="Arial" pitchFamily="34" charset="0"/>
              </a:rPr>
              <a:t> </a:t>
            </a:r>
            <a:r>
              <a:rPr lang="en-US" sz="1800" i="1" dirty="0">
                <a:solidFill>
                  <a:schemeClr val="tx1"/>
                </a:solidFill>
                <a:latin typeface="Arial" pitchFamily="34" charset="0"/>
                <a:cs typeface="Arial" pitchFamily="34" charset="0"/>
              </a:rPr>
              <a:t>prices</a:t>
            </a:r>
            <a:r>
              <a:rPr lang="en-US" sz="1800" dirty="0">
                <a:solidFill>
                  <a:schemeClr val="tx1"/>
                </a:solidFill>
                <a:latin typeface="Arial" pitchFamily="34" charset="0"/>
                <a:cs typeface="Arial" pitchFamily="34" charset="0"/>
              </a:rPr>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Oil shocks occurred about when productivity slowdown began.</a:t>
            </a:r>
          </a:p>
          <a:p>
            <a:pPr lvl="1">
              <a:lnSpc>
                <a:spcPct val="110000"/>
              </a:lnSpc>
              <a:buClrTx/>
            </a:pPr>
            <a:r>
              <a:rPr lang="en-US" sz="1800" dirty="0">
                <a:solidFill>
                  <a:schemeClr val="tx1"/>
                </a:solidFill>
                <a:latin typeface="Arial" pitchFamily="34" charset="0"/>
                <a:cs typeface="Arial" pitchFamily="34" charset="0"/>
              </a:rPr>
              <a:t>But:  Then why didn’t productivity speed up when oil prices fell in the mid-1980s?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1026"/>
          <p:cNvSpPr>
            <a:spLocks noGrp="1" noChangeArrowheads="1"/>
          </p:cNvSpPr>
          <p:nvPr>
            <p:ph type="title"/>
          </p:nvPr>
        </p:nvSpPr>
        <p:spPr>
          <a:xfrm>
            <a:off x="228600" y="228600"/>
            <a:ext cx="8763000" cy="838200"/>
          </a:xfrm>
        </p:spPr>
        <p:txBody>
          <a:bodyPr>
            <a:normAutofit/>
          </a:bodyPr>
          <a:lstStyle/>
          <a:p>
            <a:pPr>
              <a:buClrTx/>
            </a:pPr>
            <a:r>
              <a:rPr lang="en-US" sz="2400" b="1" dirty="0">
                <a:solidFill>
                  <a:schemeClr val="tx1"/>
                </a:solidFill>
                <a:latin typeface="Arial" pitchFamily="34" charset="0"/>
                <a:cs typeface="Arial" pitchFamily="34" charset="0"/>
              </a:rPr>
              <a:t>Explanations?</a:t>
            </a:r>
          </a:p>
        </p:txBody>
      </p:sp>
      <p:sp>
        <p:nvSpPr>
          <p:cNvPr id="253955" name="Rectangle 1027"/>
          <p:cNvSpPr>
            <a:spLocks noGrp="1" noChangeArrowheads="1"/>
          </p:cNvSpPr>
          <p:nvPr>
            <p:ph idx="1"/>
          </p:nvPr>
        </p:nvSpPr>
        <p:spPr>
          <a:xfrm>
            <a:off x="990600" y="1219200"/>
            <a:ext cx="7543800" cy="5105400"/>
          </a:xfrm>
        </p:spPr>
        <p:txBody>
          <a:bodyPr>
            <a:normAutofit/>
          </a:bodyPr>
          <a:lstStyle/>
          <a:p>
            <a:pPr>
              <a:lnSpc>
                <a:spcPct val="110000"/>
              </a:lnSpc>
              <a:buClrTx/>
            </a:pPr>
            <a:endParaRPr lang="en-US" sz="1800" dirty="0" smtClean="0">
              <a:solidFill>
                <a:schemeClr val="tx1"/>
              </a:solidFill>
              <a:latin typeface="Arial" pitchFamily="34" charset="0"/>
              <a:cs typeface="Arial" pitchFamily="34" charset="0"/>
            </a:endParaRPr>
          </a:p>
          <a:p>
            <a:pPr>
              <a:lnSpc>
                <a:spcPct val="110000"/>
              </a:lnSpc>
              <a:buClrTx/>
            </a:pPr>
            <a:r>
              <a:rPr lang="en-US" sz="1800" dirty="0" smtClean="0">
                <a:solidFill>
                  <a:schemeClr val="tx1"/>
                </a:solidFill>
                <a:latin typeface="Arial" pitchFamily="34" charset="0"/>
                <a:cs typeface="Arial" pitchFamily="34" charset="0"/>
              </a:rPr>
              <a:t>Worker </a:t>
            </a:r>
            <a:r>
              <a:rPr lang="en-US" sz="1800" dirty="0">
                <a:solidFill>
                  <a:schemeClr val="tx1"/>
                </a:solidFill>
                <a:latin typeface="Arial" pitchFamily="34" charset="0"/>
                <a:cs typeface="Arial" pitchFamily="34" charset="0"/>
              </a:rPr>
              <a:t>quality</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1970s - large influx of new entrants into labor force (baby boomers, women</a:t>
            </a:r>
            <a:r>
              <a:rPr lang="en-US" sz="1800" dirty="0" smtClean="0">
                <a:solidFill>
                  <a:schemeClr val="tx1"/>
                </a:solidFill>
                <a:latin typeface="Arial" pitchFamily="34" charset="0"/>
                <a:cs typeface="Arial" pitchFamily="34" charset="0"/>
              </a:rPr>
              <a:t>).New </a:t>
            </a:r>
            <a:r>
              <a:rPr lang="en-US" sz="1800" dirty="0">
                <a:solidFill>
                  <a:schemeClr val="tx1"/>
                </a:solidFill>
                <a:latin typeface="Arial" pitchFamily="34" charset="0"/>
                <a:cs typeface="Arial" pitchFamily="34" charset="0"/>
              </a:rPr>
              <a:t>workers are less productive than experienced workers. </a:t>
            </a:r>
          </a:p>
          <a:p>
            <a:pPr>
              <a:lnSpc>
                <a:spcPct val="110000"/>
              </a:lnSpc>
              <a:spcBef>
                <a:spcPct val="60000"/>
              </a:spcBef>
              <a:buClrTx/>
            </a:pPr>
            <a:endParaRPr lang="en-US" sz="1800" dirty="0" smtClean="0">
              <a:solidFill>
                <a:schemeClr val="tx1"/>
              </a:solidFill>
              <a:latin typeface="Arial" pitchFamily="34" charset="0"/>
              <a:cs typeface="Arial" pitchFamily="34" charset="0"/>
            </a:endParaRPr>
          </a:p>
          <a:p>
            <a:pPr>
              <a:lnSpc>
                <a:spcPct val="110000"/>
              </a:lnSpc>
              <a:spcBef>
                <a:spcPct val="60000"/>
              </a:spcBef>
              <a:buClrTx/>
            </a:pPr>
            <a:endParaRPr lang="en-US" sz="1800" dirty="0">
              <a:latin typeface="Arial" pitchFamily="34" charset="0"/>
              <a:cs typeface="Arial" pitchFamily="34" charset="0"/>
            </a:endParaRPr>
          </a:p>
          <a:p>
            <a:pPr>
              <a:lnSpc>
                <a:spcPct val="110000"/>
              </a:lnSpc>
              <a:spcBef>
                <a:spcPct val="60000"/>
              </a:spcBef>
              <a:buClrTx/>
            </a:pPr>
            <a:r>
              <a:rPr lang="en-US" sz="1800" dirty="0" smtClean="0">
                <a:solidFill>
                  <a:schemeClr val="tx1"/>
                </a:solidFill>
                <a:latin typeface="Arial" pitchFamily="34" charset="0"/>
                <a:cs typeface="Arial" pitchFamily="34" charset="0"/>
              </a:rPr>
              <a:t>The </a:t>
            </a:r>
            <a:r>
              <a:rPr lang="en-US" sz="1800" dirty="0">
                <a:solidFill>
                  <a:schemeClr val="tx1"/>
                </a:solidFill>
                <a:latin typeface="Arial" pitchFamily="34" charset="0"/>
                <a:cs typeface="Arial" pitchFamily="34" charset="0"/>
              </a:rPr>
              <a:t>depletion of ideas</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Perhaps the slow growth of 1972-1995 is normal and the true anomaly was the rapid growth from 1948-1972.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The bottom line:</a:t>
            </a:r>
          </a:p>
        </p:txBody>
      </p:sp>
      <p:sp>
        <p:nvSpPr>
          <p:cNvPr id="254979" name="Rectangle 3"/>
          <p:cNvSpPr>
            <a:spLocks noGrp="1" noChangeArrowheads="1"/>
          </p:cNvSpPr>
          <p:nvPr>
            <p:ph idx="1"/>
          </p:nvPr>
        </p:nvSpPr>
        <p:spPr>
          <a:xfrm>
            <a:off x="1752600" y="1600200"/>
            <a:ext cx="5638800" cy="2667000"/>
          </a:xfrm>
          <a:solidFill>
            <a:srgbClr val="006666"/>
          </a:solidFill>
          <a:ln>
            <a:solidFill>
              <a:schemeClr val="tx1"/>
            </a:solidFill>
          </a:ln>
          <a:effectLst>
            <a:outerShdw dist="143684" dir="2700000" algn="ctr" rotWithShape="0">
              <a:schemeClr val="bg2"/>
            </a:outerShdw>
          </a:effectLst>
        </p:spPr>
        <p:txBody>
          <a:bodyPr anchor="ctr" anchorCtr="1"/>
          <a:lstStyle/>
          <a:p>
            <a:pPr marL="0" indent="0" algn="ctr">
              <a:lnSpc>
                <a:spcPct val="110000"/>
              </a:lnSpc>
              <a:buClrTx/>
              <a:buFont typeface="Wingdings" pitchFamily="2" charset="2"/>
              <a:buNone/>
            </a:pPr>
            <a:r>
              <a:rPr lang="en-US" sz="1800" dirty="0">
                <a:solidFill>
                  <a:schemeClr val="tx1"/>
                </a:solidFill>
                <a:effectLst>
                  <a:outerShdw blurRad="38100" dist="38100" dir="2700000" algn="tl">
                    <a:srgbClr val="000000"/>
                  </a:outerShdw>
                </a:effectLst>
                <a:latin typeface="Arial" pitchFamily="34" charset="0"/>
                <a:cs typeface="Arial" pitchFamily="34" charset="0"/>
              </a:rPr>
              <a:t>We don’t know which of these is the true explanation, </a:t>
            </a:r>
            <a:br>
              <a:rPr lang="en-US" sz="1800" dirty="0">
                <a:solidFill>
                  <a:schemeClr val="tx1"/>
                </a:solidFill>
                <a:effectLst>
                  <a:outerShdw blurRad="38100" dist="38100" dir="2700000" algn="tl">
                    <a:srgbClr val="000000"/>
                  </a:outerShdw>
                </a:effectLst>
                <a:latin typeface="Arial" pitchFamily="34" charset="0"/>
                <a:cs typeface="Arial" pitchFamily="34" charset="0"/>
              </a:rPr>
            </a:br>
            <a:r>
              <a:rPr lang="en-US" sz="1800" dirty="0">
                <a:solidFill>
                  <a:schemeClr val="tx1"/>
                </a:solidFill>
                <a:effectLst>
                  <a:outerShdw blurRad="38100" dist="38100" dir="2700000" algn="tl">
                    <a:srgbClr val="000000"/>
                  </a:outerShdw>
                </a:effectLst>
                <a:latin typeface="Arial" pitchFamily="34" charset="0"/>
                <a:cs typeface="Arial" pitchFamily="34" charset="0"/>
              </a:rPr>
              <a:t>it’s probably a combination </a:t>
            </a:r>
            <a:br>
              <a:rPr lang="en-US" sz="1800" dirty="0">
                <a:solidFill>
                  <a:schemeClr val="tx1"/>
                </a:solidFill>
                <a:effectLst>
                  <a:outerShdw blurRad="38100" dist="38100" dir="2700000" algn="tl">
                    <a:srgbClr val="000000"/>
                  </a:outerShdw>
                </a:effectLst>
                <a:latin typeface="Arial" pitchFamily="34" charset="0"/>
                <a:cs typeface="Arial" pitchFamily="34" charset="0"/>
              </a:rPr>
            </a:br>
            <a:r>
              <a:rPr lang="en-US" sz="1800" dirty="0">
                <a:solidFill>
                  <a:schemeClr val="tx1"/>
                </a:solidFill>
                <a:effectLst>
                  <a:outerShdw blurRad="38100" dist="38100" dir="2700000" algn="tl">
                    <a:srgbClr val="000000"/>
                  </a:outerShdw>
                </a:effectLst>
                <a:latin typeface="Arial" pitchFamily="34" charset="0"/>
                <a:cs typeface="Arial" pitchFamily="34" charset="0"/>
              </a:rPr>
              <a:t>of several of them.</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685800" y="228600"/>
            <a:ext cx="7696200" cy="838200"/>
          </a:xfrm>
        </p:spPr>
        <p:txBody>
          <a:bodyPr>
            <a:normAutofit/>
          </a:bodyPr>
          <a:lstStyle/>
          <a:p>
            <a:pPr algn="l">
              <a:lnSpc>
                <a:spcPct val="90000"/>
              </a:lnSpc>
              <a:buClrTx/>
            </a:pPr>
            <a:r>
              <a:rPr lang="en-US" sz="2400" b="1" dirty="0">
                <a:solidFill>
                  <a:schemeClr val="tx1"/>
                </a:solidFill>
                <a:latin typeface="Arial" pitchFamily="34" charset="0"/>
                <a:cs typeface="Arial" pitchFamily="34" charset="0"/>
              </a:rPr>
              <a:t>CASE STUDY:  </a:t>
            </a:r>
            <a:br>
              <a:rPr lang="en-US" sz="2400" b="1" dirty="0">
                <a:solidFill>
                  <a:schemeClr val="tx1"/>
                </a:solidFill>
                <a:latin typeface="Arial" pitchFamily="34" charset="0"/>
                <a:cs typeface="Arial" pitchFamily="34" charset="0"/>
              </a:rPr>
            </a:br>
            <a:r>
              <a:rPr lang="en-US" sz="2400" b="1" dirty="0">
                <a:solidFill>
                  <a:schemeClr val="tx1"/>
                </a:solidFill>
                <a:latin typeface="Arial" pitchFamily="34" charset="0"/>
                <a:cs typeface="Arial" pitchFamily="34" charset="0"/>
              </a:rPr>
              <a:t>	I.T. and the “new economy”</a:t>
            </a:r>
          </a:p>
        </p:txBody>
      </p:sp>
      <p:grpSp>
        <p:nvGrpSpPr>
          <p:cNvPr id="256003" name="Group 3"/>
          <p:cNvGrpSpPr>
            <a:grpSpLocks/>
          </p:cNvGrpSpPr>
          <p:nvPr/>
        </p:nvGrpSpPr>
        <p:grpSpPr bwMode="auto">
          <a:xfrm>
            <a:off x="6462713" y="2714625"/>
            <a:ext cx="1843087" cy="3305175"/>
            <a:chOff x="4071" y="1710"/>
            <a:chExt cx="1161" cy="2082"/>
          </a:xfrm>
        </p:grpSpPr>
        <p:sp>
          <p:nvSpPr>
            <p:cNvPr id="256004" name="Rectangle 4"/>
            <p:cNvSpPr>
              <a:spLocks noChangeArrowheads="1"/>
            </p:cNvSpPr>
            <p:nvPr/>
          </p:nvSpPr>
          <p:spPr bwMode="auto">
            <a:xfrm>
              <a:off x="4071" y="3495"/>
              <a:ext cx="116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2.9</a:t>
              </a:r>
            </a:p>
          </p:txBody>
        </p:sp>
        <p:sp>
          <p:nvSpPr>
            <p:cNvPr id="256005" name="Rectangle 5"/>
            <p:cNvSpPr>
              <a:spLocks noChangeArrowheads="1"/>
            </p:cNvSpPr>
            <p:nvPr/>
          </p:nvSpPr>
          <p:spPr bwMode="auto">
            <a:xfrm>
              <a:off x="4071" y="3197"/>
              <a:ext cx="116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2.5</a:t>
              </a:r>
            </a:p>
          </p:txBody>
        </p:sp>
        <p:sp>
          <p:nvSpPr>
            <p:cNvPr id="256006" name="Rectangle 6"/>
            <p:cNvSpPr>
              <a:spLocks noChangeArrowheads="1"/>
            </p:cNvSpPr>
            <p:nvPr/>
          </p:nvSpPr>
          <p:spPr bwMode="auto">
            <a:xfrm>
              <a:off x="4071" y="2900"/>
              <a:ext cx="116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1.1</a:t>
              </a:r>
            </a:p>
          </p:txBody>
        </p:sp>
        <p:sp>
          <p:nvSpPr>
            <p:cNvPr id="256007" name="Rectangle 7"/>
            <p:cNvSpPr>
              <a:spLocks noChangeArrowheads="1"/>
            </p:cNvSpPr>
            <p:nvPr/>
          </p:nvSpPr>
          <p:spPr bwMode="auto">
            <a:xfrm>
              <a:off x="4071" y="2602"/>
              <a:ext cx="116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4.7</a:t>
              </a:r>
            </a:p>
          </p:txBody>
        </p:sp>
        <p:sp>
          <p:nvSpPr>
            <p:cNvPr id="256008" name="Rectangle 8"/>
            <p:cNvSpPr>
              <a:spLocks noChangeArrowheads="1"/>
            </p:cNvSpPr>
            <p:nvPr/>
          </p:nvSpPr>
          <p:spPr bwMode="auto">
            <a:xfrm>
              <a:off x="4071" y="2305"/>
              <a:ext cx="116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1.7</a:t>
              </a:r>
            </a:p>
          </p:txBody>
        </p:sp>
        <p:sp>
          <p:nvSpPr>
            <p:cNvPr id="256009" name="Rectangle 9"/>
            <p:cNvSpPr>
              <a:spLocks noChangeArrowheads="1"/>
            </p:cNvSpPr>
            <p:nvPr/>
          </p:nvSpPr>
          <p:spPr bwMode="auto">
            <a:xfrm>
              <a:off x="4071" y="2007"/>
              <a:ext cx="116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2.2</a:t>
              </a:r>
            </a:p>
          </p:txBody>
        </p:sp>
        <p:sp>
          <p:nvSpPr>
            <p:cNvPr id="256010" name="Rectangle 10"/>
            <p:cNvSpPr>
              <a:spLocks noChangeArrowheads="1"/>
            </p:cNvSpPr>
            <p:nvPr/>
          </p:nvSpPr>
          <p:spPr bwMode="auto">
            <a:xfrm>
              <a:off x="4071" y="1710"/>
              <a:ext cx="116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2.7</a:t>
              </a:r>
            </a:p>
          </p:txBody>
        </p:sp>
      </p:grpSp>
      <p:grpSp>
        <p:nvGrpSpPr>
          <p:cNvPr id="256011" name="Group 11"/>
          <p:cNvGrpSpPr>
            <a:grpSpLocks/>
          </p:cNvGrpSpPr>
          <p:nvPr/>
        </p:nvGrpSpPr>
        <p:grpSpPr bwMode="auto">
          <a:xfrm>
            <a:off x="4859338" y="2714625"/>
            <a:ext cx="1603375" cy="3305175"/>
            <a:chOff x="3061" y="1710"/>
            <a:chExt cx="1010" cy="2082"/>
          </a:xfrm>
        </p:grpSpPr>
        <p:sp>
          <p:nvSpPr>
            <p:cNvPr id="256012" name="Rectangle 12"/>
            <p:cNvSpPr>
              <a:spLocks noChangeArrowheads="1"/>
            </p:cNvSpPr>
            <p:nvPr/>
          </p:nvSpPr>
          <p:spPr bwMode="auto">
            <a:xfrm>
              <a:off x="3061" y="3495"/>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1.5</a:t>
              </a:r>
            </a:p>
          </p:txBody>
        </p:sp>
        <p:sp>
          <p:nvSpPr>
            <p:cNvPr id="256013" name="Rectangle 13"/>
            <p:cNvSpPr>
              <a:spLocks noChangeArrowheads="1"/>
            </p:cNvSpPr>
            <p:nvPr/>
          </p:nvSpPr>
          <p:spPr bwMode="auto">
            <a:xfrm>
              <a:off x="3061" y="3197"/>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1.8</a:t>
              </a:r>
            </a:p>
          </p:txBody>
        </p:sp>
        <p:sp>
          <p:nvSpPr>
            <p:cNvPr id="256014" name="Rectangle 14"/>
            <p:cNvSpPr>
              <a:spLocks noChangeArrowheads="1"/>
            </p:cNvSpPr>
            <p:nvPr/>
          </p:nvSpPr>
          <p:spPr bwMode="auto">
            <a:xfrm>
              <a:off x="3061" y="2900"/>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2.6</a:t>
              </a:r>
            </a:p>
          </p:txBody>
        </p:sp>
        <p:sp>
          <p:nvSpPr>
            <p:cNvPr id="256015" name="Rectangle 15"/>
            <p:cNvSpPr>
              <a:spLocks noChangeArrowheads="1"/>
            </p:cNvSpPr>
            <p:nvPr/>
          </p:nvSpPr>
          <p:spPr bwMode="auto">
            <a:xfrm>
              <a:off x="3061" y="2602"/>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2.3</a:t>
              </a:r>
            </a:p>
          </p:txBody>
        </p:sp>
        <p:sp>
          <p:nvSpPr>
            <p:cNvPr id="256016" name="Rectangle 16"/>
            <p:cNvSpPr>
              <a:spLocks noChangeArrowheads="1"/>
            </p:cNvSpPr>
            <p:nvPr/>
          </p:nvSpPr>
          <p:spPr bwMode="auto">
            <a:xfrm>
              <a:off x="3061" y="2305"/>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2.0</a:t>
              </a:r>
            </a:p>
          </p:txBody>
        </p:sp>
        <p:sp>
          <p:nvSpPr>
            <p:cNvPr id="256017" name="Rectangle 17"/>
            <p:cNvSpPr>
              <a:spLocks noChangeArrowheads="1"/>
            </p:cNvSpPr>
            <p:nvPr/>
          </p:nvSpPr>
          <p:spPr bwMode="auto">
            <a:xfrm>
              <a:off x="3061" y="2007"/>
              <a:ext cx="1010"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1.6</a:t>
              </a:r>
            </a:p>
          </p:txBody>
        </p:sp>
        <p:sp>
          <p:nvSpPr>
            <p:cNvPr id="256018" name="Rectangle 18"/>
            <p:cNvSpPr>
              <a:spLocks noChangeArrowheads="1"/>
            </p:cNvSpPr>
            <p:nvPr/>
          </p:nvSpPr>
          <p:spPr bwMode="auto">
            <a:xfrm>
              <a:off x="3061" y="1710"/>
              <a:ext cx="1010"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1.8</a:t>
              </a:r>
            </a:p>
          </p:txBody>
        </p:sp>
      </p:grpSp>
      <p:grpSp>
        <p:nvGrpSpPr>
          <p:cNvPr id="256019" name="Group 19"/>
          <p:cNvGrpSpPr>
            <a:grpSpLocks/>
          </p:cNvGrpSpPr>
          <p:nvPr/>
        </p:nvGrpSpPr>
        <p:grpSpPr bwMode="auto">
          <a:xfrm>
            <a:off x="3095625" y="2714625"/>
            <a:ext cx="1763713" cy="3305175"/>
            <a:chOff x="1950" y="1710"/>
            <a:chExt cx="1111" cy="2082"/>
          </a:xfrm>
        </p:grpSpPr>
        <p:sp>
          <p:nvSpPr>
            <p:cNvPr id="256020" name="Rectangle 20"/>
            <p:cNvSpPr>
              <a:spLocks noChangeArrowheads="1"/>
            </p:cNvSpPr>
            <p:nvPr/>
          </p:nvSpPr>
          <p:spPr bwMode="auto">
            <a:xfrm>
              <a:off x="1950" y="3495"/>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2.2</a:t>
              </a:r>
            </a:p>
          </p:txBody>
        </p:sp>
        <p:sp>
          <p:nvSpPr>
            <p:cNvPr id="256021" name="Rectangle 21"/>
            <p:cNvSpPr>
              <a:spLocks noChangeArrowheads="1"/>
            </p:cNvSpPr>
            <p:nvPr/>
          </p:nvSpPr>
          <p:spPr bwMode="auto">
            <a:xfrm>
              <a:off x="1950" y="3197"/>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2.4</a:t>
              </a:r>
            </a:p>
          </p:txBody>
        </p:sp>
        <p:sp>
          <p:nvSpPr>
            <p:cNvPr id="256022" name="Rectangle 22"/>
            <p:cNvSpPr>
              <a:spLocks noChangeArrowheads="1"/>
            </p:cNvSpPr>
            <p:nvPr/>
          </p:nvSpPr>
          <p:spPr bwMode="auto">
            <a:xfrm>
              <a:off x="1950" y="2900"/>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8.2</a:t>
              </a:r>
            </a:p>
          </p:txBody>
        </p:sp>
        <p:sp>
          <p:nvSpPr>
            <p:cNvPr id="256023" name="Rectangle 23"/>
            <p:cNvSpPr>
              <a:spLocks noChangeArrowheads="1"/>
            </p:cNvSpPr>
            <p:nvPr/>
          </p:nvSpPr>
          <p:spPr bwMode="auto">
            <a:xfrm>
              <a:off x="1950" y="2602"/>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4.9</a:t>
              </a:r>
            </a:p>
          </p:txBody>
        </p:sp>
        <p:sp>
          <p:nvSpPr>
            <p:cNvPr id="256024" name="Rectangle 24"/>
            <p:cNvSpPr>
              <a:spLocks noChangeArrowheads="1"/>
            </p:cNvSpPr>
            <p:nvPr/>
          </p:nvSpPr>
          <p:spPr bwMode="auto">
            <a:xfrm>
              <a:off x="1950" y="2305"/>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5.7</a:t>
              </a:r>
            </a:p>
          </p:txBody>
        </p:sp>
        <p:sp>
          <p:nvSpPr>
            <p:cNvPr id="256025" name="Rectangle 25"/>
            <p:cNvSpPr>
              <a:spLocks noChangeArrowheads="1"/>
            </p:cNvSpPr>
            <p:nvPr/>
          </p:nvSpPr>
          <p:spPr bwMode="auto">
            <a:xfrm>
              <a:off x="1950" y="2007"/>
              <a:ext cx="1111" cy="298"/>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4.3</a:t>
              </a:r>
            </a:p>
          </p:txBody>
        </p:sp>
        <p:sp>
          <p:nvSpPr>
            <p:cNvPr id="256026" name="Rectangle 26"/>
            <p:cNvSpPr>
              <a:spLocks noChangeArrowheads="1"/>
            </p:cNvSpPr>
            <p:nvPr/>
          </p:nvSpPr>
          <p:spPr bwMode="auto">
            <a:xfrm>
              <a:off x="1950" y="1710"/>
              <a:ext cx="1111"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2.9</a:t>
              </a:r>
            </a:p>
          </p:txBody>
        </p:sp>
      </p:grpSp>
      <p:sp>
        <p:nvSpPr>
          <p:cNvPr id="256027" name="Rectangle 27"/>
          <p:cNvSpPr>
            <a:spLocks noChangeArrowheads="1"/>
          </p:cNvSpPr>
          <p:nvPr/>
        </p:nvSpPr>
        <p:spPr bwMode="auto">
          <a:xfrm>
            <a:off x="6462713" y="2243138"/>
            <a:ext cx="1843087" cy="47148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solidFill>
                  <a:srgbClr val="3333CC"/>
                </a:solidFill>
                <a:latin typeface="Tahoma" pitchFamily="34" charset="0"/>
              </a:rPr>
              <a:t>1995-2000</a:t>
            </a:r>
          </a:p>
        </p:txBody>
      </p:sp>
      <p:sp>
        <p:nvSpPr>
          <p:cNvPr id="256028" name="Rectangle 28"/>
          <p:cNvSpPr>
            <a:spLocks noChangeArrowheads="1"/>
          </p:cNvSpPr>
          <p:nvPr/>
        </p:nvSpPr>
        <p:spPr bwMode="auto">
          <a:xfrm>
            <a:off x="4859338" y="2243138"/>
            <a:ext cx="1603375" cy="47148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1972-95</a:t>
            </a:r>
          </a:p>
        </p:txBody>
      </p:sp>
      <p:sp>
        <p:nvSpPr>
          <p:cNvPr id="256029" name="Rectangle 29"/>
          <p:cNvSpPr>
            <a:spLocks noChangeArrowheads="1"/>
          </p:cNvSpPr>
          <p:nvPr/>
        </p:nvSpPr>
        <p:spPr bwMode="auto">
          <a:xfrm>
            <a:off x="3095625" y="2243138"/>
            <a:ext cx="1763713" cy="47148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r>
              <a:rPr lang="en-US" sz="2300">
                <a:latin typeface="Tahoma" pitchFamily="34" charset="0"/>
              </a:rPr>
              <a:t>1948-72</a:t>
            </a:r>
          </a:p>
        </p:txBody>
      </p:sp>
      <p:grpSp>
        <p:nvGrpSpPr>
          <p:cNvPr id="256030" name="Group 30"/>
          <p:cNvGrpSpPr>
            <a:grpSpLocks/>
          </p:cNvGrpSpPr>
          <p:nvPr/>
        </p:nvGrpSpPr>
        <p:grpSpPr bwMode="auto">
          <a:xfrm>
            <a:off x="990600" y="1371600"/>
            <a:ext cx="7315200" cy="4648200"/>
            <a:chOff x="624" y="864"/>
            <a:chExt cx="4608" cy="2928"/>
          </a:xfrm>
        </p:grpSpPr>
        <p:sp>
          <p:nvSpPr>
            <p:cNvPr id="256031" name="Rectangle 31"/>
            <p:cNvSpPr>
              <a:spLocks noChangeArrowheads="1"/>
            </p:cNvSpPr>
            <p:nvPr/>
          </p:nvSpPr>
          <p:spPr bwMode="auto">
            <a:xfrm>
              <a:off x="624" y="3495"/>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U.S.</a:t>
              </a:r>
            </a:p>
          </p:txBody>
        </p:sp>
        <p:sp>
          <p:nvSpPr>
            <p:cNvPr id="256032" name="Rectangle 32"/>
            <p:cNvSpPr>
              <a:spLocks noChangeArrowheads="1"/>
            </p:cNvSpPr>
            <p:nvPr/>
          </p:nvSpPr>
          <p:spPr bwMode="auto">
            <a:xfrm>
              <a:off x="624" y="3197"/>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U.K.</a:t>
              </a:r>
            </a:p>
          </p:txBody>
        </p:sp>
        <p:sp>
          <p:nvSpPr>
            <p:cNvPr id="256033" name="Rectangle 33"/>
            <p:cNvSpPr>
              <a:spLocks noChangeArrowheads="1"/>
            </p:cNvSpPr>
            <p:nvPr/>
          </p:nvSpPr>
          <p:spPr bwMode="auto">
            <a:xfrm>
              <a:off x="624" y="2900"/>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Japan</a:t>
              </a:r>
            </a:p>
          </p:txBody>
        </p:sp>
        <p:sp>
          <p:nvSpPr>
            <p:cNvPr id="256034" name="Rectangle 34"/>
            <p:cNvSpPr>
              <a:spLocks noChangeArrowheads="1"/>
            </p:cNvSpPr>
            <p:nvPr/>
          </p:nvSpPr>
          <p:spPr bwMode="auto">
            <a:xfrm>
              <a:off x="624" y="2602"/>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Italy</a:t>
              </a:r>
            </a:p>
          </p:txBody>
        </p:sp>
        <p:sp>
          <p:nvSpPr>
            <p:cNvPr id="256035" name="Rectangle 35"/>
            <p:cNvSpPr>
              <a:spLocks noChangeArrowheads="1"/>
            </p:cNvSpPr>
            <p:nvPr/>
          </p:nvSpPr>
          <p:spPr bwMode="auto">
            <a:xfrm>
              <a:off x="624" y="2305"/>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Germany</a:t>
              </a:r>
            </a:p>
          </p:txBody>
        </p:sp>
        <p:sp>
          <p:nvSpPr>
            <p:cNvPr id="256036" name="Rectangle 36"/>
            <p:cNvSpPr>
              <a:spLocks noChangeArrowheads="1"/>
            </p:cNvSpPr>
            <p:nvPr/>
          </p:nvSpPr>
          <p:spPr bwMode="auto">
            <a:xfrm>
              <a:off x="624" y="2007"/>
              <a:ext cx="1326" cy="298"/>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France</a:t>
              </a:r>
            </a:p>
          </p:txBody>
        </p:sp>
        <p:sp>
          <p:nvSpPr>
            <p:cNvPr id="256037" name="Rectangle 37"/>
            <p:cNvSpPr>
              <a:spLocks noChangeArrowheads="1"/>
            </p:cNvSpPr>
            <p:nvPr/>
          </p:nvSpPr>
          <p:spPr bwMode="auto">
            <a:xfrm>
              <a:off x="624" y="1710"/>
              <a:ext cx="1326" cy="297"/>
            </a:xfrm>
            <a:prstGeom prst="rect">
              <a:avLst/>
            </a:prstGeom>
            <a:noFill/>
            <a:ln w="9525">
              <a:noFill/>
              <a:miter lim="800000"/>
              <a:headEnd/>
              <a:tailEnd/>
            </a:ln>
            <a:effectLst/>
          </p:spPr>
          <p:txBody>
            <a:bodyPr anchor="ctr"/>
            <a:lstStyle/>
            <a:p>
              <a:pPr>
                <a:spcBef>
                  <a:spcPct val="40000"/>
                </a:spcBef>
                <a:buClr>
                  <a:schemeClr val="accent2"/>
                </a:buClr>
                <a:buSzPct val="110000"/>
                <a:buFont typeface="Wingdings" pitchFamily="2" charset="2"/>
                <a:buNone/>
              </a:pPr>
              <a:r>
                <a:rPr lang="en-US" sz="2300">
                  <a:latin typeface="Tahoma" pitchFamily="34" charset="0"/>
                </a:rPr>
                <a:t> Canada</a:t>
              </a:r>
            </a:p>
          </p:txBody>
        </p:sp>
        <p:sp>
          <p:nvSpPr>
            <p:cNvPr id="256038" name="Rectangle 38"/>
            <p:cNvSpPr>
              <a:spLocks noChangeArrowheads="1"/>
            </p:cNvSpPr>
            <p:nvPr/>
          </p:nvSpPr>
          <p:spPr bwMode="auto">
            <a:xfrm>
              <a:off x="624" y="1413"/>
              <a:ext cx="1326" cy="297"/>
            </a:xfrm>
            <a:prstGeom prst="rect">
              <a:avLst/>
            </a:prstGeom>
            <a:noFill/>
            <a:ln w="9525">
              <a:noFill/>
              <a:miter lim="800000"/>
              <a:headEnd/>
              <a:tailEnd/>
            </a:ln>
            <a:effectLst/>
          </p:spPr>
          <p:txBody>
            <a:bodyPr anchor="ctr" anchorCtr="1"/>
            <a:lstStyle/>
            <a:p>
              <a:pPr>
                <a:spcBef>
                  <a:spcPct val="40000"/>
                </a:spcBef>
                <a:buClr>
                  <a:schemeClr val="accent2"/>
                </a:buClr>
                <a:buSzPct val="110000"/>
                <a:buFont typeface="Wingdings" pitchFamily="2" charset="2"/>
                <a:buNone/>
              </a:pPr>
              <a:endParaRPr lang="en-US" sz="2300">
                <a:latin typeface="Tahoma" pitchFamily="34" charset="0"/>
              </a:endParaRPr>
            </a:p>
          </p:txBody>
        </p:sp>
        <p:sp>
          <p:nvSpPr>
            <p:cNvPr id="256039" name="Rectangle 39"/>
            <p:cNvSpPr>
              <a:spLocks noChangeArrowheads="1"/>
            </p:cNvSpPr>
            <p:nvPr/>
          </p:nvSpPr>
          <p:spPr bwMode="auto">
            <a:xfrm>
              <a:off x="1950" y="864"/>
              <a:ext cx="3282" cy="549"/>
            </a:xfrm>
            <a:prstGeom prst="rect">
              <a:avLst/>
            </a:prstGeom>
            <a:noFill/>
            <a:ln w="9525">
              <a:noFill/>
              <a:miter lim="800000"/>
              <a:headEnd/>
              <a:tailEnd/>
            </a:ln>
            <a:effectLst/>
          </p:spPr>
          <p:txBody>
            <a:bodyPr anchor="ctr" anchorCtr="1"/>
            <a:lstStyle/>
            <a:p>
              <a:pPr algn="ctr">
                <a:spcBef>
                  <a:spcPct val="10000"/>
                </a:spcBef>
                <a:buClr>
                  <a:schemeClr val="accent2"/>
                </a:buClr>
                <a:buSzPct val="110000"/>
                <a:buFont typeface="Wingdings" pitchFamily="2" charset="2"/>
                <a:buNone/>
              </a:pPr>
              <a:r>
                <a:rPr lang="en-US" sz="2300">
                  <a:latin typeface="Tahoma" pitchFamily="34" charset="0"/>
                </a:rPr>
                <a:t>Growth in output per person</a:t>
              </a:r>
            </a:p>
            <a:p>
              <a:pPr algn="ctr">
                <a:spcBef>
                  <a:spcPct val="10000"/>
                </a:spcBef>
                <a:buClr>
                  <a:schemeClr val="accent2"/>
                </a:buClr>
                <a:buSzPct val="110000"/>
                <a:buFont typeface="Wingdings" pitchFamily="2" charset="2"/>
                <a:buNone/>
              </a:pPr>
              <a:r>
                <a:rPr lang="en-US" sz="2300">
                  <a:latin typeface="Tahoma" pitchFamily="34" charset="0"/>
                </a:rPr>
                <a:t>(percent per year)</a:t>
              </a:r>
            </a:p>
          </p:txBody>
        </p:sp>
        <p:sp>
          <p:nvSpPr>
            <p:cNvPr id="256040" name="Rectangle 40"/>
            <p:cNvSpPr>
              <a:spLocks noChangeArrowheads="1"/>
            </p:cNvSpPr>
            <p:nvPr/>
          </p:nvSpPr>
          <p:spPr bwMode="auto">
            <a:xfrm>
              <a:off x="624" y="864"/>
              <a:ext cx="1326" cy="549"/>
            </a:xfrm>
            <a:prstGeom prst="rect">
              <a:avLst/>
            </a:prstGeom>
            <a:noFill/>
            <a:ln w="9525">
              <a:noFill/>
              <a:miter lim="800000"/>
              <a:headEnd/>
              <a:tailEnd/>
            </a:ln>
            <a:effectLst/>
          </p:spPr>
          <p:txBody>
            <a:bodyPr anchor="ctr" anchorCtr="1"/>
            <a:lstStyle/>
            <a:p>
              <a:pPr algn="ctr">
                <a:spcBef>
                  <a:spcPct val="10000"/>
                </a:spcBef>
                <a:buClr>
                  <a:schemeClr val="accent2"/>
                </a:buClr>
                <a:buSzPct val="110000"/>
                <a:buFont typeface="Wingdings" pitchFamily="2" charset="2"/>
                <a:buNone/>
              </a:pPr>
              <a:endParaRPr lang="en-US" sz="2300">
                <a:latin typeface="Tahoma" pitchFamily="34" charset="0"/>
              </a:endParaRPr>
            </a:p>
          </p:txBody>
        </p:sp>
      </p:grpSp>
      <p:grpSp>
        <p:nvGrpSpPr>
          <p:cNvPr id="256041" name="Group 41"/>
          <p:cNvGrpSpPr>
            <a:grpSpLocks/>
          </p:cNvGrpSpPr>
          <p:nvPr/>
        </p:nvGrpSpPr>
        <p:grpSpPr bwMode="auto">
          <a:xfrm>
            <a:off x="990600" y="1371600"/>
            <a:ext cx="7315200" cy="4648200"/>
            <a:chOff x="624" y="864"/>
            <a:chExt cx="4608" cy="2928"/>
          </a:xfrm>
        </p:grpSpPr>
        <p:grpSp>
          <p:nvGrpSpPr>
            <p:cNvPr id="256042" name="Group 42"/>
            <p:cNvGrpSpPr>
              <a:grpSpLocks/>
            </p:cNvGrpSpPr>
            <p:nvPr/>
          </p:nvGrpSpPr>
          <p:grpSpPr bwMode="auto">
            <a:xfrm>
              <a:off x="624" y="864"/>
              <a:ext cx="4608" cy="2928"/>
              <a:chOff x="624" y="864"/>
              <a:chExt cx="4608" cy="2928"/>
            </a:xfrm>
          </p:grpSpPr>
          <p:sp>
            <p:nvSpPr>
              <p:cNvPr id="256043" name="Line 43"/>
              <p:cNvSpPr>
                <a:spLocks noChangeShapeType="1"/>
              </p:cNvSpPr>
              <p:nvPr/>
            </p:nvSpPr>
            <p:spPr bwMode="auto">
              <a:xfrm>
                <a:off x="624" y="864"/>
                <a:ext cx="4608" cy="0"/>
              </a:xfrm>
              <a:prstGeom prst="line">
                <a:avLst/>
              </a:prstGeom>
              <a:noFill/>
              <a:ln w="28575" cap="sq">
                <a:solidFill>
                  <a:schemeClr val="tx1"/>
                </a:solidFill>
                <a:round/>
                <a:headEnd/>
                <a:tailEnd/>
              </a:ln>
              <a:effectLst/>
            </p:spPr>
            <p:txBody>
              <a:bodyPr/>
              <a:lstStyle/>
              <a:p>
                <a:endParaRPr lang="en-US"/>
              </a:p>
            </p:txBody>
          </p:sp>
          <p:sp>
            <p:nvSpPr>
              <p:cNvPr id="256044" name="Line 44"/>
              <p:cNvSpPr>
                <a:spLocks noChangeShapeType="1"/>
              </p:cNvSpPr>
              <p:nvPr/>
            </p:nvSpPr>
            <p:spPr bwMode="auto">
              <a:xfrm>
                <a:off x="624" y="1413"/>
                <a:ext cx="4608" cy="0"/>
              </a:xfrm>
              <a:prstGeom prst="line">
                <a:avLst/>
              </a:prstGeom>
              <a:noFill/>
              <a:ln w="12700">
                <a:solidFill>
                  <a:schemeClr val="tx1"/>
                </a:solidFill>
                <a:round/>
                <a:headEnd/>
                <a:tailEnd/>
              </a:ln>
              <a:effectLst/>
            </p:spPr>
            <p:txBody>
              <a:bodyPr/>
              <a:lstStyle/>
              <a:p>
                <a:endParaRPr lang="en-US"/>
              </a:p>
            </p:txBody>
          </p:sp>
          <p:sp>
            <p:nvSpPr>
              <p:cNvPr id="256045" name="Line 45"/>
              <p:cNvSpPr>
                <a:spLocks noChangeShapeType="1"/>
              </p:cNvSpPr>
              <p:nvPr/>
            </p:nvSpPr>
            <p:spPr bwMode="auto">
              <a:xfrm>
                <a:off x="624" y="1710"/>
                <a:ext cx="4608" cy="0"/>
              </a:xfrm>
              <a:prstGeom prst="line">
                <a:avLst/>
              </a:prstGeom>
              <a:noFill/>
              <a:ln w="12700">
                <a:solidFill>
                  <a:schemeClr val="tx1"/>
                </a:solidFill>
                <a:round/>
                <a:headEnd/>
                <a:tailEnd/>
              </a:ln>
              <a:effectLst/>
            </p:spPr>
            <p:txBody>
              <a:bodyPr/>
              <a:lstStyle/>
              <a:p>
                <a:endParaRPr lang="en-US"/>
              </a:p>
            </p:txBody>
          </p:sp>
          <p:sp>
            <p:nvSpPr>
              <p:cNvPr id="256046" name="Line 46"/>
              <p:cNvSpPr>
                <a:spLocks noChangeShapeType="1"/>
              </p:cNvSpPr>
              <p:nvPr/>
            </p:nvSpPr>
            <p:spPr bwMode="auto">
              <a:xfrm>
                <a:off x="624" y="2007"/>
                <a:ext cx="4608" cy="0"/>
              </a:xfrm>
              <a:prstGeom prst="line">
                <a:avLst/>
              </a:prstGeom>
              <a:noFill/>
              <a:ln w="12700">
                <a:solidFill>
                  <a:schemeClr val="tx1"/>
                </a:solidFill>
                <a:round/>
                <a:headEnd/>
                <a:tailEnd/>
              </a:ln>
              <a:effectLst/>
            </p:spPr>
            <p:txBody>
              <a:bodyPr/>
              <a:lstStyle/>
              <a:p>
                <a:endParaRPr lang="en-US"/>
              </a:p>
            </p:txBody>
          </p:sp>
          <p:sp>
            <p:nvSpPr>
              <p:cNvPr id="256047" name="Line 47"/>
              <p:cNvSpPr>
                <a:spLocks noChangeShapeType="1"/>
              </p:cNvSpPr>
              <p:nvPr/>
            </p:nvSpPr>
            <p:spPr bwMode="auto">
              <a:xfrm>
                <a:off x="624" y="2305"/>
                <a:ext cx="4608" cy="0"/>
              </a:xfrm>
              <a:prstGeom prst="line">
                <a:avLst/>
              </a:prstGeom>
              <a:noFill/>
              <a:ln w="12700">
                <a:solidFill>
                  <a:schemeClr val="tx1"/>
                </a:solidFill>
                <a:round/>
                <a:headEnd/>
                <a:tailEnd/>
              </a:ln>
              <a:effectLst/>
            </p:spPr>
            <p:txBody>
              <a:bodyPr/>
              <a:lstStyle/>
              <a:p>
                <a:endParaRPr lang="en-US"/>
              </a:p>
            </p:txBody>
          </p:sp>
          <p:sp>
            <p:nvSpPr>
              <p:cNvPr id="256048" name="Line 48"/>
              <p:cNvSpPr>
                <a:spLocks noChangeShapeType="1"/>
              </p:cNvSpPr>
              <p:nvPr/>
            </p:nvSpPr>
            <p:spPr bwMode="auto">
              <a:xfrm>
                <a:off x="624" y="2602"/>
                <a:ext cx="4608" cy="0"/>
              </a:xfrm>
              <a:prstGeom prst="line">
                <a:avLst/>
              </a:prstGeom>
              <a:noFill/>
              <a:ln w="12700">
                <a:solidFill>
                  <a:schemeClr val="tx1"/>
                </a:solidFill>
                <a:round/>
                <a:headEnd/>
                <a:tailEnd/>
              </a:ln>
              <a:effectLst/>
            </p:spPr>
            <p:txBody>
              <a:bodyPr/>
              <a:lstStyle/>
              <a:p>
                <a:endParaRPr lang="en-US"/>
              </a:p>
            </p:txBody>
          </p:sp>
          <p:sp>
            <p:nvSpPr>
              <p:cNvPr id="256049" name="Line 49"/>
              <p:cNvSpPr>
                <a:spLocks noChangeShapeType="1"/>
              </p:cNvSpPr>
              <p:nvPr/>
            </p:nvSpPr>
            <p:spPr bwMode="auto">
              <a:xfrm>
                <a:off x="624" y="2900"/>
                <a:ext cx="4608" cy="0"/>
              </a:xfrm>
              <a:prstGeom prst="line">
                <a:avLst/>
              </a:prstGeom>
              <a:noFill/>
              <a:ln w="12700">
                <a:solidFill>
                  <a:schemeClr val="tx1"/>
                </a:solidFill>
                <a:round/>
                <a:headEnd/>
                <a:tailEnd/>
              </a:ln>
              <a:effectLst/>
            </p:spPr>
            <p:txBody>
              <a:bodyPr/>
              <a:lstStyle/>
              <a:p>
                <a:endParaRPr lang="en-US"/>
              </a:p>
            </p:txBody>
          </p:sp>
          <p:sp>
            <p:nvSpPr>
              <p:cNvPr id="256050" name="Line 50"/>
              <p:cNvSpPr>
                <a:spLocks noChangeShapeType="1"/>
              </p:cNvSpPr>
              <p:nvPr/>
            </p:nvSpPr>
            <p:spPr bwMode="auto">
              <a:xfrm>
                <a:off x="624" y="3197"/>
                <a:ext cx="4608" cy="0"/>
              </a:xfrm>
              <a:prstGeom prst="line">
                <a:avLst/>
              </a:prstGeom>
              <a:noFill/>
              <a:ln w="12700">
                <a:solidFill>
                  <a:schemeClr val="tx1"/>
                </a:solidFill>
                <a:round/>
                <a:headEnd/>
                <a:tailEnd/>
              </a:ln>
              <a:effectLst/>
            </p:spPr>
            <p:txBody>
              <a:bodyPr/>
              <a:lstStyle/>
              <a:p>
                <a:endParaRPr lang="en-US"/>
              </a:p>
            </p:txBody>
          </p:sp>
          <p:sp>
            <p:nvSpPr>
              <p:cNvPr id="256051" name="Line 51"/>
              <p:cNvSpPr>
                <a:spLocks noChangeShapeType="1"/>
              </p:cNvSpPr>
              <p:nvPr/>
            </p:nvSpPr>
            <p:spPr bwMode="auto">
              <a:xfrm>
                <a:off x="624" y="3495"/>
                <a:ext cx="4608" cy="0"/>
              </a:xfrm>
              <a:prstGeom prst="line">
                <a:avLst/>
              </a:prstGeom>
              <a:noFill/>
              <a:ln w="12700">
                <a:solidFill>
                  <a:schemeClr val="tx1"/>
                </a:solidFill>
                <a:round/>
                <a:headEnd/>
                <a:tailEnd/>
              </a:ln>
              <a:effectLst/>
            </p:spPr>
            <p:txBody>
              <a:bodyPr/>
              <a:lstStyle/>
              <a:p>
                <a:endParaRPr lang="en-US"/>
              </a:p>
            </p:txBody>
          </p:sp>
          <p:sp>
            <p:nvSpPr>
              <p:cNvPr id="256052" name="Line 52"/>
              <p:cNvSpPr>
                <a:spLocks noChangeShapeType="1"/>
              </p:cNvSpPr>
              <p:nvPr/>
            </p:nvSpPr>
            <p:spPr bwMode="auto">
              <a:xfrm>
                <a:off x="624" y="3792"/>
                <a:ext cx="4608" cy="0"/>
              </a:xfrm>
              <a:prstGeom prst="line">
                <a:avLst/>
              </a:prstGeom>
              <a:noFill/>
              <a:ln w="28575" cap="sq">
                <a:solidFill>
                  <a:schemeClr val="tx1"/>
                </a:solidFill>
                <a:round/>
                <a:headEnd/>
                <a:tailEnd/>
              </a:ln>
              <a:effectLst/>
            </p:spPr>
            <p:txBody>
              <a:bodyPr/>
              <a:lstStyle/>
              <a:p>
                <a:endParaRPr lang="en-US"/>
              </a:p>
            </p:txBody>
          </p:sp>
        </p:grpSp>
        <p:grpSp>
          <p:nvGrpSpPr>
            <p:cNvPr id="256053" name="Group 53"/>
            <p:cNvGrpSpPr>
              <a:grpSpLocks/>
            </p:cNvGrpSpPr>
            <p:nvPr/>
          </p:nvGrpSpPr>
          <p:grpSpPr bwMode="auto">
            <a:xfrm>
              <a:off x="624" y="864"/>
              <a:ext cx="4608" cy="2928"/>
              <a:chOff x="624" y="864"/>
              <a:chExt cx="4608" cy="2928"/>
            </a:xfrm>
          </p:grpSpPr>
          <p:sp>
            <p:nvSpPr>
              <p:cNvPr id="256054" name="Line 54"/>
              <p:cNvSpPr>
                <a:spLocks noChangeShapeType="1"/>
              </p:cNvSpPr>
              <p:nvPr/>
            </p:nvSpPr>
            <p:spPr bwMode="auto">
              <a:xfrm>
                <a:off x="624" y="864"/>
                <a:ext cx="0" cy="2928"/>
              </a:xfrm>
              <a:prstGeom prst="line">
                <a:avLst/>
              </a:prstGeom>
              <a:noFill/>
              <a:ln w="28575" cap="sq">
                <a:solidFill>
                  <a:schemeClr val="tx1"/>
                </a:solidFill>
                <a:round/>
                <a:headEnd/>
                <a:tailEnd/>
              </a:ln>
              <a:effectLst/>
            </p:spPr>
            <p:txBody>
              <a:bodyPr/>
              <a:lstStyle/>
              <a:p>
                <a:endParaRPr lang="en-US"/>
              </a:p>
            </p:txBody>
          </p:sp>
          <p:sp>
            <p:nvSpPr>
              <p:cNvPr id="256055" name="Line 55"/>
              <p:cNvSpPr>
                <a:spLocks noChangeShapeType="1"/>
              </p:cNvSpPr>
              <p:nvPr/>
            </p:nvSpPr>
            <p:spPr bwMode="auto">
              <a:xfrm>
                <a:off x="1950" y="864"/>
                <a:ext cx="0" cy="2928"/>
              </a:xfrm>
              <a:prstGeom prst="line">
                <a:avLst/>
              </a:prstGeom>
              <a:noFill/>
              <a:ln w="12700">
                <a:solidFill>
                  <a:schemeClr val="tx1"/>
                </a:solidFill>
                <a:round/>
                <a:headEnd/>
                <a:tailEnd/>
              </a:ln>
              <a:effectLst/>
            </p:spPr>
            <p:txBody>
              <a:bodyPr/>
              <a:lstStyle/>
              <a:p>
                <a:endParaRPr lang="en-US"/>
              </a:p>
            </p:txBody>
          </p:sp>
          <p:sp>
            <p:nvSpPr>
              <p:cNvPr id="256056" name="Line 56"/>
              <p:cNvSpPr>
                <a:spLocks noChangeShapeType="1"/>
              </p:cNvSpPr>
              <p:nvPr/>
            </p:nvSpPr>
            <p:spPr bwMode="auto">
              <a:xfrm>
                <a:off x="5232" y="864"/>
                <a:ext cx="0" cy="2928"/>
              </a:xfrm>
              <a:prstGeom prst="line">
                <a:avLst/>
              </a:prstGeom>
              <a:noFill/>
              <a:ln w="28575" cap="sq">
                <a:solidFill>
                  <a:schemeClr val="tx1"/>
                </a:solidFill>
                <a:round/>
                <a:headEnd/>
                <a:tailEnd/>
              </a:ln>
              <a:effectLst/>
            </p:spPr>
            <p:txBody>
              <a:bodyPr/>
              <a:lstStyle/>
              <a:p>
                <a:endParaRPr lang="en-US"/>
              </a:p>
            </p:txBody>
          </p:sp>
          <p:sp>
            <p:nvSpPr>
              <p:cNvPr id="256057" name="Line 57"/>
              <p:cNvSpPr>
                <a:spLocks noChangeShapeType="1"/>
              </p:cNvSpPr>
              <p:nvPr/>
            </p:nvSpPr>
            <p:spPr bwMode="auto">
              <a:xfrm>
                <a:off x="3061" y="1413"/>
                <a:ext cx="0" cy="2379"/>
              </a:xfrm>
              <a:prstGeom prst="line">
                <a:avLst/>
              </a:prstGeom>
              <a:noFill/>
              <a:ln w="12700">
                <a:solidFill>
                  <a:schemeClr val="tx1"/>
                </a:solidFill>
                <a:round/>
                <a:headEnd/>
                <a:tailEnd/>
              </a:ln>
              <a:effectLst/>
            </p:spPr>
            <p:txBody>
              <a:bodyPr/>
              <a:lstStyle/>
              <a:p>
                <a:endParaRPr lang="en-US"/>
              </a:p>
            </p:txBody>
          </p:sp>
          <p:sp>
            <p:nvSpPr>
              <p:cNvPr id="256058" name="Line 58"/>
              <p:cNvSpPr>
                <a:spLocks noChangeShapeType="1"/>
              </p:cNvSpPr>
              <p:nvPr/>
            </p:nvSpPr>
            <p:spPr bwMode="auto">
              <a:xfrm>
                <a:off x="4071" y="1413"/>
                <a:ext cx="0" cy="2379"/>
              </a:xfrm>
              <a:prstGeom prst="line">
                <a:avLst/>
              </a:prstGeom>
              <a:noFill/>
              <a:ln w="12700">
                <a:solidFill>
                  <a:schemeClr val="tx1"/>
                </a:solidFill>
                <a:round/>
                <a:headEnd/>
                <a:tailEnd/>
              </a:ln>
              <a:effectLst/>
            </p:spPr>
            <p:txBody>
              <a:bodyPr/>
              <a:lstStyle/>
              <a:p>
                <a:endParaRPr lang="en-US"/>
              </a:p>
            </p:txBody>
          </p:sp>
        </p:gr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685800" y="228600"/>
            <a:ext cx="7848600" cy="838200"/>
          </a:xfrm>
        </p:spPr>
        <p:txBody>
          <a:bodyPr>
            <a:normAutofit/>
          </a:bodyPr>
          <a:lstStyle/>
          <a:p>
            <a:pPr algn="l">
              <a:lnSpc>
                <a:spcPct val="90000"/>
              </a:lnSpc>
              <a:buClrTx/>
            </a:pPr>
            <a:r>
              <a:rPr lang="en-US" sz="2400" b="1" dirty="0">
                <a:solidFill>
                  <a:schemeClr val="tx1"/>
                </a:solidFill>
                <a:latin typeface="Arial" pitchFamily="34" charset="0"/>
                <a:cs typeface="Arial" pitchFamily="34" charset="0"/>
              </a:rPr>
              <a:t>CASE STUDY:  </a:t>
            </a:r>
            <a:br>
              <a:rPr lang="en-US" sz="2400" b="1" dirty="0">
                <a:solidFill>
                  <a:schemeClr val="tx1"/>
                </a:solidFill>
                <a:latin typeface="Arial" pitchFamily="34" charset="0"/>
                <a:cs typeface="Arial" pitchFamily="34" charset="0"/>
              </a:rPr>
            </a:br>
            <a:r>
              <a:rPr lang="en-US" sz="2400" b="1" dirty="0">
                <a:solidFill>
                  <a:schemeClr val="tx1"/>
                </a:solidFill>
                <a:latin typeface="Arial" pitchFamily="34" charset="0"/>
                <a:cs typeface="Arial" pitchFamily="34" charset="0"/>
              </a:rPr>
              <a:t>	I.T. and the “new economy”</a:t>
            </a:r>
          </a:p>
        </p:txBody>
      </p:sp>
      <p:sp>
        <p:nvSpPr>
          <p:cNvPr id="258051" name="Rectangle 3"/>
          <p:cNvSpPr>
            <a:spLocks noGrp="1" noChangeArrowheads="1"/>
          </p:cNvSpPr>
          <p:nvPr>
            <p:ph idx="1"/>
          </p:nvPr>
        </p:nvSpPr>
        <p:spPr>
          <a:xfrm>
            <a:off x="914400" y="1219200"/>
            <a:ext cx="8001000" cy="4953000"/>
          </a:xfrm>
        </p:spPr>
        <p:txBody>
          <a:bodyPr/>
          <a:lstStyle/>
          <a:p>
            <a:pPr marL="63500" indent="-63500">
              <a:buClrTx/>
              <a:buFont typeface="Wingdings" pitchFamily="2" charset="2"/>
              <a:buNone/>
            </a:pPr>
            <a:r>
              <a:rPr lang="en-US" sz="1800" dirty="0">
                <a:solidFill>
                  <a:schemeClr val="tx1"/>
                </a:solidFill>
                <a:latin typeface="Arial" pitchFamily="34" charset="0"/>
                <a:cs typeface="Arial" pitchFamily="34" charset="0"/>
              </a:rPr>
              <a:t>Apparently, the computer revolution didn’t affect aggregate productivity until the mid-1990s.  </a:t>
            </a:r>
          </a:p>
          <a:p>
            <a:pPr marL="63500" indent="-63500">
              <a:buClrTx/>
              <a:buFont typeface="Wingdings" pitchFamily="2" charset="2"/>
              <a:buNone/>
            </a:pPr>
            <a:endParaRPr lang="en-US" sz="1800" dirty="0" smtClean="0">
              <a:solidFill>
                <a:schemeClr val="tx1"/>
              </a:solidFill>
              <a:latin typeface="Arial" pitchFamily="34" charset="0"/>
              <a:cs typeface="Arial" pitchFamily="34" charset="0"/>
            </a:endParaRPr>
          </a:p>
          <a:p>
            <a:pPr marL="63500" indent="-63500">
              <a:buClrTx/>
              <a:buFont typeface="Wingdings" pitchFamily="2" charset="2"/>
              <a:buNone/>
            </a:pPr>
            <a:r>
              <a:rPr lang="en-US" sz="1800" dirty="0" smtClean="0">
                <a:solidFill>
                  <a:schemeClr val="tx1"/>
                </a:solidFill>
                <a:latin typeface="Arial" pitchFamily="34" charset="0"/>
                <a:cs typeface="Arial" pitchFamily="34" charset="0"/>
              </a:rPr>
              <a:t>Two </a:t>
            </a:r>
            <a:r>
              <a:rPr lang="en-US" sz="1800" dirty="0">
                <a:solidFill>
                  <a:schemeClr val="tx1"/>
                </a:solidFill>
                <a:latin typeface="Arial" pitchFamily="34" charset="0"/>
                <a:cs typeface="Arial" pitchFamily="34" charset="0"/>
              </a:rPr>
              <a:t>reasons:</a:t>
            </a:r>
          </a:p>
          <a:p>
            <a:pPr marL="522288" lvl="1" indent="-344488">
              <a:spcBef>
                <a:spcPct val="20000"/>
              </a:spcBef>
              <a:buClrTx/>
              <a:buFontTx/>
              <a:buNone/>
            </a:pPr>
            <a:r>
              <a:rPr lang="en-US" sz="1800" dirty="0">
                <a:solidFill>
                  <a:schemeClr val="tx1"/>
                </a:solidFill>
                <a:latin typeface="Arial" pitchFamily="34" charset="0"/>
                <a:cs typeface="Arial" pitchFamily="34" charset="0"/>
              </a:rPr>
              <a:t>1.	Computer industry’s share of GDP much </a:t>
            </a:r>
            <a:r>
              <a:rPr lang="en-US" sz="1800" dirty="0" smtClean="0">
                <a:solidFill>
                  <a:schemeClr val="tx1"/>
                </a:solidFill>
                <a:latin typeface="Arial" pitchFamily="34" charset="0"/>
                <a:cs typeface="Arial" pitchFamily="34" charset="0"/>
              </a:rPr>
              <a:t>bigger </a:t>
            </a:r>
            <a:r>
              <a:rPr lang="en-US" sz="1800" dirty="0">
                <a:solidFill>
                  <a:schemeClr val="tx1"/>
                </a:solidFill>
                <a:latin typeface="Arial" pitchFamily="34" charset="0"/>
                <a:cs typeface="Arial" pitchFamily="34" charset="0"/>
              </a:rPr>
              <a:t>in late 1990s than earlier. </a:t>
            </a:r>
          </a:p>
          <a:p>
            <a:pPr marL="522288" lvl="1" indent="-344488">
              <a:spcBef>
                <a:spcPct val="20000"/>
              </a:spcBef>
              <a:buClrTx/>
              <a:buFontTx/>
              <a:buNone/>
            </a:pPr>
            <a:r>
              <a:rPr lang="en-US" sz="1800" dirty="0">
                <a:solidFill>
                  <a:schemeClr val="tx1"/>
                </a:solidFill>
                <a:latin typeface="Arial" pitchFamily="34" charset="0"/>
                <a:cs typeface="Arial" pitchFamily="34" charset="0"/>
              </a:rPr>
              <a:t>2.	Takes time for firms to determine how to </a:t>
            </a:r>
            <a:r>
              <a:rPr lang="en-US" sz="1800" dirty="0" smtClean="0">
                <a:solidFill>
                  <a:schemeClr val="tx1"/>
                </a:solidFill>
                <a:latin typeface="Arial" pitchFamily="34" charset="0"/>
                <a:cs typeface="Arial" pitchFamily="34" charset="0"/>
              </a:rPr>
              <a:t>utilize </a:t>
            </a:r>
            <a:r>
              <a:rPr lang="en-US" sz="1800" dirty="0">
                <a:solidFill>
                  <a:schemeClr val="tx1"/>
                </a:solidFill>
                <a:latin typeface="Arial" pitchFamily="34" charset="0"/>
                <a:cs typeface="Arial" pitchFamily="34" charset="0"/>
              </a:rPr>
              <a:t>new technology most effectively</a:t>
            </a:r>
          </a:p>
          <a:p>
            <a:pPr marL="63500" indent="-63500">
              <a:spcBef>
                <a:spcPct val="60000"/>
              </a:spcBef>
              <a:buClrTx/>
              <a:buFont typeface="Wingdings" pitchFamily="2" charset="2"/>
              <a:buNone/>
            </a:pPr>
            <a:endParaRPr lang="en-US" sz="1800" dirty="0" smtClean="0">
              <a:solidFill>
                <a:schemeClr val="tx1"/>
              </a:solidFill>
              <a:latin typeface="Arial" pitchFamily="34" charset="0"/>
              <a:cs typeface="Arial" pitchFamily="34" charset="0"/>
            </a:endParaRPr>
          </a:p>
          <a:p>
            <a:pPr marL="63500" indent="-63500">
              <a:spcBef>
                <a:spcPct val="60000"/>
              </a:spcBef>
              <a:buClrTx/>
              <a:buFont typeface="Wingdings" pitchFamily="2" charset="2"/>
              <a:buNone/>
            </a:pPr>
            <a:r>
              <a:rPr lang="en-US" sz="1800" dirty="0" smtClean="0">
                <a:solidFill>
                  <a:schemeClr val="tx1"/>
                </a:solidFill>
                <a:latin typeface="Arial" pitchFamily="34" charset="0"/>
                <a:cs typeface="Arial" pitchFamily="34" charset="0"/>
              </a:rPr>
              <a:t>The </a:t>
            </a:r>
            <a:r>
              <a:rPr lang="en-US" sz="1800" dirty="0">
                <a:solidFill>
                  <a:schemeClr val="tx1"/>
                </a:solidFill>
                <a:latin typeface="Arial" pitchFamily="34" charset="0"/>
                <a:cs typeface="Arial" pitchFamily="34" charset="0"/>
              </a:rPr>
              <a:t>big questions:  </a:t>
            </a:r>
          </a:p>
          <a:p>
            <a:pPr marL="522288" lvl="1" indent="-344488">
              <a:spcBef>
                <a:spcPct val="20000"/>
              </a:spcBef>
              <a:buClrTx/>
              <a:buFont typeface="Wingdings" pitchFamily="2" charset="2"/>
              <a:buChar char="§"/>
            </a:pPr>
            <a:r>
              <a:rPr lang="en-US" sz="1800" dirty="0">
                <a:solidFill>
                  <a:schemeClr val="tx1"/>
                </a:solidFill>
                <a:latin typeface="Arial" pitchFamily="34" charset="0"/>
                <a:cs typeface="Arial" pitchFamily="34" charset="0"/>
              </a:rPr>
              <a:t>Will the growth spurt of the late 1990s continue? </a:t>
            </a:r>
          </a:p>
          <a:p>
            <a:pPr marL="522288" lvl="1" indent="-344488">
              <a:spcBef>
                <a:spcPct val="20000"/>
              </a:spcBef>
              <a:buClrTx/>
              <a:buFont typeface="Wingdings" pitchFamily="2" charset="2"/>
              <a:buChar char="§"/>
            </a:pPr>
            <a:r>
              <a:rPr lang="en-US" sz="1800" dirty="0">
                <a:solidFill>
                  <a:schemeClr val="tx1"/>
                </a:solidFill>
                <a:latin typeface="Arial" pitchFamily="34" charset="0"/>
                <a:cs typeface="Arial" pitchFamily="34" charset="0"/>
              </a:rPr>
              <a:t>Will I.T. remain an engine of growth?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normAutofit/>
          </a:bodyPr>
          <a:lstStyle/>
          <a:p>
            <a:pPr>
              <a:lnSpc>
                <a:spcPct val="90000"/>
              </a:lnSpc>
              <a:buClrTx/>
            </a:pPr>
            <a:r>
              <a:rPr lang="en-US" sz="2400" b="1" dirty="0">
                <a:solidFill>
                  <a:schemeClr val="tx1"/>
                </a:solidFill>
                <a:latin typeface="Arial" pitchFamily="34" charset="0"/>
                <a:cs typeface="Arial" pitchFamily="34" charset="0"/>
              </a:rPr>
              <a:t>Growth empirics:  Confronting the Solow model with the facts</a:t>
            </a:r>
          </a:p>
        </p:txBody>
      </p:sp>
      <p:sp>
        <p:nvSpPr>
          <p:cNvPr id="227331" name="Rectangle 3"/>
          <p:cNvSpPr>
            <a:spLocks noGrp="1" noChangeArrowheads="1"/>
          </p:cNvSpPr>
          <p:nvPr>
            <p:ph idx="1"/>
          </p:nvPr>
        </p:nvSpPr>
        <p:spPr>
          <a:xfrm>
            <a:off x="1066800" y="1295400"/>
            <a:ext cx="7543800" cy="4800600"/>
          </a:xfrm>
        </p:spPr>
        <p:txBody>
          <a:bodyPr/>
          <a:lstStyle/>
          <a:p>
            <a:pPr marL="0" indent="0">
              <a:lnSpc>
                <a:spcPct val="105000"/>
              </a:lnSpc>
              <a:buClrTx/>
              <a:buFont typeface="Wingdings" pitchFamily="2" charset="2"/>
              <a:buNone/>
            </a:pPr>
            <a:endParaRPr lang="en-US" sz="1800" dirty="0" smtClean="0">
              <a:solidFill>
                <a:schemeClr val="tx1"/>
              </a:solidFill>
              <a:latin typeface="Arial" pitchFamily="34" charset="0"/>
              <a:cs typeface="Arial" pitchFamily="34" charset="0"/>
            </a:endParaRPr>
          </a:p>
          <a:p>
            <a:pPr marL="0" indent="0">
              <a:lnSpc>
                <a:spcPct val="105000"/>
              </a:lnSpc>
              <a:buClrTx/>
              <a:buFont typeface="Wingdings" pitchFamily="2" charset="2"/>
              <a:buNone/>
            </a:pPr>
            <a:r>
              <a:rPr lang="en-US" sz="1800" dirty="0" smtClean="0">
                <a:solidFill>
                  <a:schemeClr val="tx1"/>
                </a:solidFill>
                <a:latin typeface="Arial" pitchFamily="34" charset="0"/>
                <a:cs typeface="Arial" pitchFamily="34" charset="0"/>
              </a:rPr>
              <a:t>Solow </a:t>
            </a:r>
            <a:r>
              <a:rPr lang="en-US" sz="1800" dirty="0">
                <a:solidFill>
                  <a:schemeClr val="tx1"/>
                </a:solidFill>
                <a:latin typeface="Arial" pitchFamily="34" charset="0"/>
                <a:cs typeface="Arial" pitchFamily="34" charset="0"/>
              </a:rPr>
              <a:t>model’s steady state exhibits </a:t>
            </a:r>
            <a:r>
              <a:rPr lang="en-US" sz="1800" b="1" dirty="0" smtClean="0">
                <a:solidFill>
                  <a:schemeClr val="tx1"/>
                </a:solidFill>
                <a:latin typeface="Arial" pitchFamily="34" charset="0"/>
                <a:cs typeface="Arial" pitchFamily="34" charset="0"/>
              </a:rPr>
              <a:t>balanced </a:t>
            </a:r>
            <a:r>
              <a:rPr lang="en-US" sz="1800" b="1" dirty="0">
                <a:solidFill>
                  <a:schemeClr val="tx1"/>
                </a:solidFill>
                <a:latin typeface="Arial" pitchFamily="34" charset="0"/>
                <a:cs typeface="Arial" pitchFamily="34" charset="0"/>
              </a:rPr>
              <a:t>growth</a:t>
            </a:r>
            <a:r>
              <a:rPr lang="en-US" sz="1800" dirty="0">
                <a:solidFill>
                  <a:schemeClr val="tx1"/>
                </a:solidFill>
                <a:latin typeface="Arial" pitchFamily="34" charset="0"/>
                <a:cs typeface="Arial" pitchFamily="34" charset="0"/>
              </a:rPr>
              <a:t> - many variables grow </a:t>
            </a:r>
            <a:r>
              <a:rPr lang="en-US" sz="1800" dirty="0" smtClean="0">
                <a:solidFill>
                  <a:schemeClr val="tx1"/>
                </a:solidFill>
                <a:latin typeface="Arial" pitchFamily="34" charset="0"/>
                <a:cs typeface="Arial" pitchFamily="34" charset="0"/>
              </a:rPr>
              <a:t>at </a:t>
            </a:r>
            <a:r>
              <a:rPr lang="en-US" sz="1800" dirty="0">
                <a:solidFill>
                  <a:schemeClr val="tx1"/>
                </a:solidFill>
                <a:latin typeface="Arial" pitchFamily="34" charset="0"/>
                <a:cs typeface="Arial" pitchFamily="34" charset="0"/>
              </a:rPr>
              <a:t>the same rate. </a:t>
            </a:r>
            <a:endParaRPr lang="en-US" sz="1800" dirty="0" smtClean="0">
              <a:solidFill>
                <a:schemeClr val="tx1"/>
              </a:solidFill>
              <a:latin typeface="Arial" pitchFamily="34" charset="0"/>
              <a:cs typeface="Arial" pitchFamily="34" charset="0"/>
            </a:endParaRPr>
          </a:p>
          <a:p>
            <a:pPr marL="0" indent="0">
              <a:lnSpc>
                <a:spcPct val="105000"/>
              </a:lnSpc>
              <a:buClrTx/>
              <a:buFont typeface="Wingdings" pitchFamily="2" charset="2"/>
              <a:buNone/>
            </a:pPr>
            <a:r>
              <a:rPr lang="en-US" sz="1800" dirty="0" smtClean="0">
                <a:solidFill>
                  <a:schemeClr val="tx1"/>
                </a:solidFill>
                <a:latin typeface="Arial" pitchFamily="34" charset="0"/>
                <a:cs typeface="Arial" pitchFamily="34" charset="0"/>
              </a:rPr>
              <a:t> </a:t>
            </a:r>
            <a:endParaRPr lang="en-US" sz="1800" dirty="0">
              <a:solidFill>
                <a:schemeClr val="tx1"/>
              </a:solidFill>
              <a:latin typeface="Arial" pitchFamily="34" charset="0"/>
              <a:cs typeface="Arial" pitchFamily="34" charset="0"/>
            </a:endParaRPr>
          </a:p>
          <a:p>
            <a:pPr marL="404813" lvl="1">
              <a:lnSpc>
                <a:spcPct val="105000"/>
              </a:lnSpc>
              <a:spcBef>
                <a:spcPct val="30000"/>
              </a:spcBef>
              <a:buClrTx/>
              <a:buFont typeface="Wingdings" pitchFamily="2" charset="2"/>
              <a:buChar char="§"/>
            </a:pPr>
            <a:r>
              <a:rPr lang="en-US" sz="1800" dirty="0">
                <a:solidFill>
                  <a:schemeClr val="tx1"/>
                </a:solidFill>
                <a:latin typeface="Arial" pitchFamily="34" charset="0"/>
                <a:cs typeface="Arial" pitchFamily="34" charset="0"/>
              </a:rPr>
              <a:t>Solow model predicts </a:t>
            </a:r>
            <a:r>
              <a:rPr lang="en-US" sz="1800" b="1" i="1" dirty="0">
                <a:solidFill>
                  <a:schemeClr val="tx1"/>
                </a:solidFill>
                <a:latin typeface="Arial" pitchFamily="34" charset="0"/>
                <a:cs typeface="Arial" pitchFamily="34" charset="0"/>
              </a:rPr>
              <a:t>Y</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L</a:t>
            </a:r>
            <a:r>
              <a:rPr lang="en-US" sz="1800" dirty="0">
                <a:solidFill>
                  <a:schemeClr val="tx1"/>
                </a:solidFill>
                <a:latin typeface="Arial" pitchFamily="34" charset="0"/>
                <a:cs typeface="Arial" pitchFamily="34" charset="0"/>
              </a:rPr>
              <a:t>  and </a:t>
            </a:r>
            <a:r>
              <a:rPr lang="en-US" sz="1800" b="1" i="1" dirty="0">
                <a:solidFill>
                  <a:schemeClr val="tx1"/>
                </a:solidFill>
                <a:latin typeface="Arial" pitchFamily="34" charset="0"/>
                <a:cs typeface="Arial" pitchFamily="34" charset="0"/>
              </a:rPr>
              <a:t>K</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L</a:t>
            </a:r>
            <a:r>
              <a:rPr lang="en-US" sz="1800" dirty="0">
                <a:solidFill>
                  <a:schemeClr val="tx1"/>
                </a:solidFill>
                <a:latin typeface="Arial" pitchFamily="34" charset="0"/>
                <a:cs typeface="Arial" pitchFamily="34" charset="0"/>
              </a:rPr>
              <a:t>  grow at same rate (</a:t>
            </a:r>
            <a:r>
              <a:rPr lang="en-US" sz="1800" b="1" i="1" dirty="0">
                <a:solidFill>
                  <a:schemeClr val="tx1"/>
                </a:solidFill>
                <a:latin typeface="Arial" pitchFamily="34" charset="0"/>
                <a:cs typeface="Arial" pitchFamily="34" charset="0"/>
              </a:rPr>
              <a:t>g</a:t>
            </a:r>
            <a:r>
              <a:rPr lang="en-US" sz="1800" dirty="0">
                <a:solidFill>
                  <a:schemeClr val="tx1"/>
                </a:solidFill>
                <a:latin typeface="Arial" pitchFamily="34" charset="0"/>
                <a:cs typeface="Arial" pitchFamily="34" charset="0"/>
              </a:rPr>
              <a:t>), so that </a:t>
            </a:r>
            <a:r>
              <a:rPr lang="en-US" sz="1800" b="1" i="1" dirty="0">
                <a:solidFill>
                  <a:schemeClr val="tx1"/>
                </a:solidFill>
                <a:latin typeface="Arial" pitchFamily="34" charset="0"/>
                <a:cs typeface="Arial" pitchFamily="34" charset="0"/>
              </a:rPr>
              <a:t>K</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Y</a:t>
            </a:r>
            <a:r>
              <a:rPr lang="en-US" sz="1800" dirty="0">
                <a:solidFill>
                  <a:schemeClr val="tx1"/>
                </a:solidFill>
                <a:latin typeface="Arial" pitchFamily="34" charset="0"/>
                <a:cs typeface="Arial" pitchFamily="34" charset="0"/>
              </a:rPr>
              <a:t>  should be constant.  </a:t>
            </a:r>
            <a:endParaRPr lang="en-US" sz="1800" dirty="0" smtClean="0">
              <a:solidFill>
                <a:schemeClr val="tx1"/>
              </a:solidFill>
              <a:latin typeface="Arial" pitchFamily="34" charset="0"/>
              <a:cs typeface="Arial" pitchFamily="34" charset="0"/>
            </a:endParaRPr>
          </a:p>
          <a:p>
            <a:pPr marL="404813" lvl="1">
              <a:lnSpc>
                <a:spcPct val="105000"/>
              </a:lnSpc>
              <a:spcBef>
                <a:spcPct val="30000"/>
              </a:spcBef>
              <a:buClrTx/>
              <a:buFont typeface="Wingdings" pitchFamily="2" charset="2"/>
              <a:buChar char="§"/>
            </a:pPr>
            <a:endParaRPr lang="en-US" sz="1800" dirty="0">
              <a:solidFill>
                <a:schemeClr val="tx1"/>
              </a:solidFill>
              <a:latin typeface="Arial" pitchFamily="34" charset="0"/>
              <a:cs typeface="Arial" pitchFamily="34" charset="0"/>
            </a:endParaRPr>
          </a:p>
          <a:p>
            <a:pPr marL="404813" lvl="1">
              <a:lnSpc>
                <a:spcPct val="105000"/>
              </a:lnSpc>
              <a:spcBef>
                <a:spcPct val="30000"/>
              </a:spcBef>
              <a:buClrTx/>
              <a:buFont typeface="Wingdings" pitchFamily="2" charset="2"/>
              <a:buNone/>
            </a:pPr>
            <a:r>
              <a:rPr lang="en-US" sz="1800" dirty="0">
                <a:solidFill>
                  <a:schemeClr val="tx1"/>
                </a:solidFill>
                <a:latin typeface="Arial" pitchFamily="34" charset="0"/>
                <a:cs typeface="Arial" pitchFamily="34" charset="0"/>
              </a:rPr>
              <a:t>	This is true in the real world. </a:t>
            </a:r>
            <a:endParaRPr lang="en-US" sz="1800" dirty="0" smtClean="0">
              <a:solidFill>
                <a:schemeClr val="tx1"/>
              </a:solidFill>
              <a:latin typeface="Arial" pitchFamily="34" charset="0"/>
              <a:cs typeface="Arial" pitchFamily="34" charset="0"/>
            </a:endParaRPr>
          </a:p>
          <a:p>
            <a:pPr marL="404813" lvl="1">
              <a:lnSpc>
                <a:spcPct val="105000"/>
              </a:lnSpc>
              <a:spcBef>
                <a:spcPct val="30000"/>
              </a:spcBef>
              <a:buClrTx/>
              <a:buFont typeface="Wingdings" pitchFamily="2" charset="2"/>
              <a:buNone/>
            </a:pPr>
            <a:endParaRPr lang="en-US" sz="1800" dirty="0">
              <a:latin typeface="Arial" pitchFamily="34" charset="0"/>
              <a:cs typeface="Arial" pitchFamily="34" charset="0"/>
            </a:endParaRPr>
          </a:p>
          <a:p>
            <a:pPr marL="404813" lvl="1">
              <a:lnSpc>
                <a:spcPct val="105000"/>
              </a:lnSpc>
              <a:spcBef>
                <a:spcPct val="30000"/>
              </a:spcBef>
              <a:buClrTx/>
              <a:buFont typeface="Wingdings" pitchFamily="2" charset="2"/>
              <a:buNone/>
            </a:pPr>
            <a:endParaRPr lang="en-US" sz="1800" dirty="0">
              <a:solidFill>
                <a:schemeClr val="tx1"/>
              </a:solidFill>
              <a:latin typeface="Arial" pitchFamily="34" charset="0"/>
              <a:cs typeface="Arial" pitchFamily="34" charset="0"/>
            </a:endParaRPr>
          </a:p>
          <a:p>
            <a:pPr marL="404813" lvl="1">
              <a:lnSpc>
                <a:spcPct val="105000"/>
              </a:lnSpc>
              <a:spcBef>
                <a:spcPct val="30000"/>
              </a:spcBef>
              <a:buClrTx/>
              <a:buFont typeface="Wingdings" pitchFamily="2" charset="2"/>
              <a:buChar char="§"/>
            </a:pPr>
            <a:r>
              <a:rPr lang="en-US" sz="1800" dirty="0">
                <a:solidFill>
                  <a:schemeClr val="tx1"/>
                </a:solidFill>
                <a:latin typeface="Arial" pitchFamily="34" charset="0"/>
                <a:cs typeface="Arial" pitchFamily="34" charset="0"/>
              </a:rPr>
              <a:t>Solow model predicts real wage grows at same rate as </a:t>
            </a:r>
            <a:r>
              <a:rPr lang="en-US" sz="1800" b="1" i="1" dirty="0">
                <a:solidFill>
                  <a:schemeClr val="tx1"/>
                </a:solidFill>
                <a:latin typeface="Arial" pitchFamily="34" charset="0"/>
                <a:cs typeface="Arial" pitchFamily="34" charset="0"/>
              </a:rPr>
              <a:t>Y</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L</a:t>
            </a:r>
            <a:r>
              <a:rPr lang="en-US" sz="1800" dirty="0">
                <a:solidFill>
                  <a:schemeClr val="tx1"/>
                </a:solidFill>
                <a:latin typeface="Arial" pitchFamily="34" charset="0"/>
                <a:cs typeface="Arial" pitchFamily="34" charset="0"/>
              </a:rPr>
              <a:t>, while real rental price is constant.  </a:t>
            </a:r>
          </a:p>
          <a:p>
            <a:pPr marL="404813" lvl="1">
              <a:lnSpc>
                <a:spcPct val="105000"/>
              </a:lnSpc>
              <a:buClrTx/>
              <a:buFontTx/>
              <a:buNone/>
            </a:pPr>
            <a:r>
              <a:rPr lang="en-US" sz="1800" dirty="0">
                <a:solidFill>
                  <a:schemeClr val="tx1"/>
                </a:solidFill>
                <a:latin typeface="Arial" pitchFamily="34" charset="0"/>
                <a:cs typeface="Arial" pitchFamily="34" charset="0"/>
              </a:rPr>
              <a:t>	Also true in the real world.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Convergence</a:t>
            </a:r>
          </a:p>
        </p:txBody>
      </p:sp>
      <p:sp>
        <p:nvSpPr>
          <p:cNvPr id="261123" name="Rectangle 3"/>
          <p:cNvSpPr>
            <a:spLocks noGrp="1" noChangeArrowheads="1"/>
          </p:cNvSpPr>
          <p:nvPr>
            <p:ph idx="1"/>
          </p:nvPr>
        </p:nvSpPr>
        <p:spPr/>
        <p:txBody>
          <a:bodyPr/>
          <a:lstStyle/>
          <a:p>
            <a:pPr>
              <a:lnSpc>
                <a:spcPct val="105000"/>
              </a:lnSpc>
              <a:spcBef>
                <a:spcPct val="50000"/>
              </a:spcBef>
              <a:buClrTx/>
            </a:pPr>
            <a:r>
              <a:rPr lang="en-US" sz="1800" dirty="0">
                <a:solidFill>
                  <a:schemeClr val="tx1"/>
                </a:solidFill>
                <a:latin typeface="Arial" pitchFamily="34" charset="0"/>
                <a:cs typeface="Arial" pitchFamily="34" charset="0"/>
              </a:rPr>
              <a:t>Solow model predicts that, other things equal, “poor” countries (with lower </a:t>
            </a:r>
            <a:r>
              <a:rPr lang="en-US" sz="1800" b="1" i="1" dirty="0">
                <a:solidFill>
                  <a:schemeClr val="tx1"/>
                </a:solidFill>
                <a:latin typeface="Arial" pitchFamily="34" charset="0"/>
                <a:cs typeface="Arial" pitchFamily="34" charset="0"/>
              </a:rPr>
              <a:t>Y</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L</a:t>
            </a:r>
            <a:r>
              <a:rPr lang="en-US" sz="1800" dirty="0">
                <a:solidFill>
                  <a:schemeClr val="tx1"/>
                </a:solidFill>
                <a:latin typeface="Arial" pitchFamily="34" charset="0"/>
                <a:cs typeface="Arial" pitchFamily="34" charset="0"/>
              </a:rPr>
              <a:t>  and </a:t>
            </a:r>
            <a:r>
              <a:rPr lang="en-US" sz="1800" b="1" i="1" dirty="0">
                <a:solidFill>
                  <a:schemeClr val="tx1"/>
                </a:solidFill>
                <a:latin typeface="Arial" pitchFamily="34" charset="0"/>
                <a:cs typeface="Arial" pitchFamily="34" charset="0"/>
              </a:rPr>
              <a:t>K</a:t>
            </a:r>
            <a:r>
              <a:rPr lang="en-US" sz="1800" i="1" dirty="0">
                <a:solidFill>
                  <a:schemeClr val="tx1"/>
                </a:solidFill>
                <a:latin typeface="Arial" pitchFamily="34" charset="0"/>
                <a:cs typeface="Arial" pitchFamily="34" charset="0"/>
              </a:rPr>
              <a:t>/</a:t>
            </a:r>
            <a:r>
              <a:rPr lang="en-US" sz="1800" b="1" i="1" dirty="0">
                <a:solidFill>
                  <a:schemeClr val="tx1"/>
                </a:solidFill>
                <a:latin typeface="Arial" pitchFamily="34" charset="0"/>
                <a:cs typeface="Arial" pitchFamily="34" charset="0"/>
              </a:rPr>
              <a:t>L</a:t>
            </a:r>
            <a:r>
              <a:rPr lang="en-US" sz="1800" dirty="0">
                <a:solidFill>
                  <a:schemeClr val="tx1"/>
                </a:solidFill>
                <a:latin typeface="Arial" pitchFamily="34" charset="0"/>
                <a:cs typeface="Arial" pitchFamily="34" charset="0"/>
              </a:rPr>
              <a:t> ) should grow faster than “rich” ones.</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endParaRPr lang="en-US" sz="1800" dirty="0">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If </a:t>
            </a:r>
            <a:r>
              <a:rPr lang="en-US" sz="1800" dirty="0">
                <a:solidFill>
                  <a:schemeClr val="tx1"/>
                </a:solidFill>
                <a:latin typeface="Arial" pitchFamily="34" charset="0"/>
                <a:cs typeface="Arial" pitchFamily="34" charset="0"/>
              </a:rPr>
              <a:t>true, then the income gap between rich &amp; poor countries would shrink over time, and living standards “converge.”  </a:t>
            </a:r>
          </a:p>
          <a:p>
            <a:pPr>
              <a:lnSpc>
                <a:spcPct val="105000"/>
              </a:lnSpc>
              <a:spcBef>
                <a:spcPct val="50000"/>
              </a:spcBef>
              <a:buClrTx/>
            </a:pPr>
            <a:endParaRPr lang="en-US" sz="1800" dirty="0" smtClean="0">
              <a:solidFill>
                <a:schemeClr val="tx1"/>
              </a:solidFill>
              <a:latin typeface="Arial" pitchFamily="34" charset="0"/>
              <a:cs typeface="Arial" pitchFamily="34" charset="0"/>
            </a:endParaRPr>
          </a:p>
          <a:p>
            <a:pPr>
              <a:lnSpc>
                <a:spcPct val="105000"/>
              </a:lnSpc>
              <a:spcBef>
                <a:spcPct val="50000"/>
              </a:spcBef>
              <a:buClrTx/>
            </a:pPr>
            <a:endParaRPr lang="en-US" sz="1800" dirty="0">
              <a:latin typeface="Arial" pitchFamily="34" charset="0"/>
              <a:cs typeface="Arial" pitchFamily="34" charset="0"/>
            </a:endParaRPr>
          </a:p>
          <a:p>
            <a:pPr>
              <a:lnSpc>
                <a:spcPct val="105000"/>
              </a:lnSpc>
              <a:spcBef>
                <a:spcPct val="50000"/>
              </a:spcBef>
              <a:buClrTx/>
            </a:pPr>
            <a:r>
              <a:rPr lang="en-US" sz="1800" dirty="0" smtClean="0">
                <a:solidFill>
                  <a:schemeClr val="tx1"/>
                </a:solidFill>
                <a:latin typeface="Arial" pitchFamily="34" charset="0"/>
                <a:cs typeface="Arial" pitchFamily="34" charset="0"/>
              </a:rPr>
              <a:t>In </a:t>
            </a:r>
            <a:r>
              <a:rPr lang="en-US" sz="1800" dirty="0">
                <a:solidFill>
                  <a:schemeClr val="tx1"/>
                </a:solidFill>
                <a:latin typeface="Arial" pitchFamily="34" charset="0"/>
                <a:cs typeface="Arial" pitchFamily="34" charset="0"/>
              </a:rPr>
              <a:t>real world, many poor countries do NOT grow faster than rich ones.  Does this mean the Solow model fails?  </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normAutofit/>
          </a:bodyPr>
          <a:lstStyle/>
          <a:p>
            <a:pPr>
              <a:buClrTx/>
            </a:pPr>
            <a:r>
              <a:rPr lang="en-US" sz="2400" b="1" dirty="0">
                <a:solidFill>
                  <a:schemeClr val="tx1"/>
                </a:solidFill>
                <a:latin typeface="Arial" pitchFamily="34" charset="0"/>
                <a:cs typeface="Arial" pitchFamily="34" charset="0"/>
              </a:rPr>
              <a:t>Convergence</a:t>
            </a:r>
          </a:p>
        </p:txBody>
      </p:sp>
      <p:sp>
        <p:nvSpPr>
          <p:cNvPr id="262147" name="Rectangle 3"/>
          <p:cNvSpPr>
            <a:spLocks noGrp="1" noChangeArrowheads="1"/>
          </p:cNvSpPr>
          <p:nvPr>
            <p:ph idx="1"/>
          </p:nvPr>
        </p:nvSpPr>
        <p:spPr>
          <a:xfrm>
            <a:off x="914400" y="1143000"/>
            <a:ext cx="8001000" cy="5181600"/>
          </a:xfrm>
        </p:spPr>
        <p:txBody>
          <a:bodyPr/>
          <a:lstStyle/>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No</a:t>
            </a:r>
            <a:r>
              <a:rPr lang="en-US" sz="1800" dirty="0">
                <a:solidFill>
                  <a:schemeClr val="tx1"/>
                </a:solidFill>
                <a:latin typeface="Arial" pitchFamily="34" charset="0"/>
                <a:cs typeface="Arial" pitchFamily="34" charset="0"/>
              </a:rPr>
              <a:t>, because “other things” aren’t equal.  </a:t>
            </a:r>
          </a:p>
          <a:p>
            <a:pPr lvl="1">
              <a:buClrTx/>
              <a:buFont typeface="Wingdings" pitchFamily="2" charset="2"/>
              <a:buChar char="§"/>
            </a:pPr>
            <a:endParaRPr lang="en-US" sz="1800" dirty="0" smtClean="0">
              <a:solidFill>
                <a:schemeClr val="tx1"/>
              </a:solidFill>
              <a:latin typeface="Arial" pitchFamily="34" charset="0"/>
              <a:cs typeface="Arial" pitchFamily="34" charset="0"/>
            </a:endParaRPr>
          </a:p>
          <a:p>
            <a:pPr lvl="1">
              <a:buClrTx/>
              <a:buFont typeface="Wingdings" pitchFamily="2" charset="2"/>
              <a:buChar char="§"/>
            </a:pPr>
            <a:r>
              <a:rPr lang="en-US" sz="1800" dirty="0" smtClean="0">
                <a:solidFill>
                  <a:schemeClr val="tx1"/>
                </a:solidFill>
                <a:latin typeface="Arial" pitchFamily="34" charset="0"/>
                <a:cs typeface="Arial" pitchFamily="34" charset="0"/>
              </a:rPr>
              <a:t>In </a:t>
            </a:r>
            <a:r>
              <a:rPr lang="en-US" sz="1800" dirty="0">
                <a:solidFill>
                  <a:schemeClr val="tx1"/>
                </a:solidFill>
                <a:latin typeface="Arial" pitchFamily="34" charset="0"/>
                <a:cs typeface="Arial" pitchFamily="34" charset="0"/>
              </a:rPr>
              <a:t>samples of countries with similar savings </a:t>
            </a:r>
            <a:r>
              <a:rPr lang="en-US" sz="1800" dirty="0" smtClean="0">
                <a:solidFill>
                  <a:schemeClr val="tx1"/>
                </a:solidFill>
                <a:latin typeface="Arial" pitchFamily="34" charset="0"/>
                <a:cs typeface="Arial" pitchFamily="34" charset="0"/>
              </a:rPr>
              <a:t>&amp; </a:t>
            </a:r>
            <a:r>
              <a:rPr lang="en-US" sz="1800" dirty="0">
                <a:solidFill>
                  <a:schemeClr val="tx1"/>
                </a:solidFill>
                <a:latin typeface="Arial" pitchFamily="34" charset="0"/>
                <a:cs typeface="Arial" pitchFamily="34" charset="0"/>
              </a:rPr>
              <a:t>pop. growth rates,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income gaps shrink about 2%/year.</a:t>
            </a:r>
          </a:p>
          <a:p>
            <a:pPr lvl="1">
              <a:buClrTx/>
              <a:buFont typeface="Wingdings" pitchFamily="2" charset="2"/>
              <a:buChar char="§"/>
            </a:pPr>
            <a:endParaRPr lang="en-US" sz="1800" dirty="0" smtClean="0">
              <a:solidFill>
                <a:schemeClr val="tx1"/>
              </a:solidFill>
              <a:latin typeface="Arial" pitchFamily="34" charset="0"/>
              <a:cs typeface="Arial" pitchFamily="34" charset="0"/>
            </a:endParaRPr>
          </a:p>
          <a:p>
            <a:pPr lvl="1">
              <a:buClrTx/>
              <a:buFont typeface="Wingdings" pitchFamily="2" charset="2"/>
              <a:buChar char="§"/>
            </a:pPr>
            <a:r>
              <a:rPr lang="en-US" sz="1800" dirty="0" smtClean="0">
                <a:solidFill>
                  <a:schemeClr val="tx1"/>
                </a:solidFill>
                <a:latin typeface="Arial" pitchFamily="34" charset="0"/>
                <a:cs typeface="Arial" pitchFamily="34" charset="0"/>
              </a:rPr>
              <a:t>In </a:t>
            </a:r>
            <a:r>
              <a:rPr lang="en-US" sz="1800" dirty="0">
                <a:solidFill>
                  <a:schemeClr val="tx1"/>
                </a:solidFill>
                <a:latin typeface="Arial" pitchFamily="34" charset="0"/>
                <a:cs typeface="Arial" pitchFamily="34" charset="0"/>
              </a:rPr>
              <a:t>larger samples, if one controls for differences in saving, population growth, and human capital, incomes converge by about 2%/year. </a:t>
            </a:r>
          </a:p>
          <a:p>
            <a:pPr>
              <a:buClrTx/>
            </a:pPr>
            <a:endParaRPr lang="en-US" sz="1800" dirty="0" smtClean="0">
              <a:solidFill>
                <a:schemeClr val="tx1"/>
              </a:solidFill>
              <a:latin typeface="Arial" pitchFamily="34" charset="0"/>
              <a:cs typeface="Arial" pitchFamily="34" charset="0"/>
            </a:endParaRPr>
          </a:p>
          <a:p>
            <a:pPr>
              <a:buClrTx/>
            </a:pPr>
            <a:endParaRPr lang="en-US" sz="1800" dirty="0" smtClean="0">
              <a:solidFill>
                <a:schemeClr val="tx1"/>
              </a:solidFill>
              <a:latin typeface="Arial" pitchFamily="34" charset="0"/>
              <a:cs typeface="Arial" pitchFamily="34" charset="0"/>
            </a:endParaRPr>
          </a:p>
          <a:p>
            <a:pPr>
              <a:buClrTx/>
            </a:pPr>
            <a:r>
              <a:rPr lang="en-US" sz="1800" dirty="0" smtClean="0">
                <a:solidFill>
                  <a:schemeClr val="tx1"/>
                </a:solidFill>
                <a:latin typeface="Arial" pitchFamily="34" charset="0"/>
                <a:cs typeface="Arial" pitchFamily="34" charset="0"/>
              </a:rPr>
              <a:t>What </a:t>
            </a:r>
            <a:r>
              <a:rPr lang="en-US" sz="1800" dirty="0">
                <a:solidFill>
                  <a:schemeClr val="tx1"/>
                </a:solidFill>
                <a:latin typeface="Arial" pitchFamily="34" charset="0"/>
                <a:cs typeface="Arial" pitchFamily="34" charset="0"/>
              </a:rPr>
              <a:t>the Solow model </a:t>
            </a:r>
            <a:r>
              <a:rPr lang="en-US" sz="1800" i="1" dirty="0">
                <a:solidFill>
                  <a:schemeClr val="tx1"/>
                </a:solidFill>
                <a:latin typeface="Arial" pitchFamily="34" charset="0"/>
                <a:cs typeface="Arial" pitchFamily="34" charset="0"/>
              </a:rPr>
              <a:t>really</a:t>
            </a:r>
            <a:r>
              <a:rPr lang="en-US" sz="1800" dirty="0">
                <a:solidFill>
                  <a:schemeClr val="tx1"/>
                </a:solidFill>
                <a:latin typeface="Arial" pitchFamily="34" charset="0"/>
                <a:cs typeface="Arial" pitchFamily="34" charset="0"/>
              </a:rPr>
              <a:t> predicts is </a:t>
            </a:r>
            <a:r>
              <a:rPr lang="en-US" sz="1800" b="1" dirty="0">
                <a:solidFill>
                  <a:schemeClr val="tx1"/>
                </a:solidFill>
                <a:latin typeface="Arial" pitchFamily="34" charset="0"/>
                <a:cs typeface="Arial" pitchFamily="34" charset="0"/>
              </a:rPr>
              <a:t>conditional convergence</a:t>
            </a:r>
            <a:r>
              <a:rPr lang="en-US" sz="1800" dirty="0">
                <a:solidFill>
                  <a:schemeClr val="tx1"/>
                </a:solidFill>
                <a:latin typeface="Arial" pitchFamily="34" charset="0"/>
                <a:cs typeface="Arial" pitchFamily="34" charset="0"/>
              </a:rPr>
              <a:t> - countries converge </a:t>
            </a:r>
            <a:r>
              <a:rPr lang="en-US" sz="1800" dirty="0" smtClean="0">
                <a:solidFill>
                  <a:schemeClr val="tx1"/>
                </a:solidFill>
                <a:latin typeface="Arial" pitchFamily="34" charset="0"/>
                <a:cs typeface="Arial" pitchFamily="34" charset="0"/>
              </a:rPr>
              <a:t>to </a:t>
            </a:r>
            <a:r>
              <a:rPr lang="en-US" sz="1800" dirty="0">
                <a:solidFill>
                  <a:schemeClr val="tx1"/>
                </a:solidFill>
                <a:latin typeface="Arial" pitchFamily="34" charset="0"/>
                <a:cs typeface="Arial" pitchFamily="34" charset="0"/>
              </a:rPr>
              <a:t>their own steady states, which are determined by saving, population growth, and education.  </a:t>
            </a:r>
            <a:r>
              <a:rPr lang="en-US" sz="1800" dirty="0" smtClean="0">
                <a:solidFill>
                  <a:schemeClr val="tx1"/>
                </a:solidFill>
                <a:latin typeface="Arial" pitchFamily="34" charset="0"/>
                <a:cs typeface="Arial" pitchFamily="34" charset="0"/>
              </a:rPr>
              <a:t>And </a:t>
            </a:r>
            <a:r>
              <a:rPr lang="en-US" sz="1800" dirty="0">
                <a:solidFill>
                  <a:schemeClr val="tx1"/>
                </a:solidFill>
                <a:latin typeface="Arial" pitchFamily="34" charset="0"/>
                <a:cs typeface="Arial" pitchFamily="34" charset="0"/>
              </a:rPr>
              <a:t>this prediction comes true in the real world.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pPr>
              <a:buClrTx/>
            </a:pPr>
            <a:r>
              <a:rPr lang="en-US" sz="2400" b="1" dirty="0">
                <a:latin typeface="Arial" pitchFamily="34" charset="0"/>
                <a:cs typeface="Arial" pitchFamily="34" charset="0"/>
              </a:rPr>
              <a:t>S</a:t>
            </a:r>
            <a:r>
              <a:rPr lang="en-US" sz="2400" b="1" dirty="0" smtClean="0">
                <a:solidFill>
                  <a:schemeClr val="tx1"/>
                </a:solidFill>
                <a:latin typeface="Arial" pitchFamily="34" charset="0"/>
                <a:cs typeface="Arial" pitchFamily="34" charset="0"/>
              </a:rPr>
              <a:t>ummary</a:t>
            </a:r>
            <a:endParaRPr lang="en-US" sz="2400" b="1" dirty="0">
              <a:solidFill>
                <a:schemeClr val="tx1"/>
              </a:solidFill>
              <a:latin typeface="Arial" pitchFamily="34" charset="0"/>
              <a:cs typeface="Arial" pitchFamily="34" charset="0"/>
            </a:endParaRPr>
          </a:p>
        </p:txBody>
      </p:sp>
      <p:sp>
        <p:nvSpPr>
          <p:cNvPr id="305155"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ClrTx/>
              <a:buSzPct val="95000"/>
              <a:buFont typeface="Wingdings" pitchFamily="2" charset="2"/>
              <a:buNone/>
            </a:pPr>
            <a:r>
              <a:rPr lang="en-US" sz="1800" dirty="0" smtClean="0">
                <a:solidFill>
                  <a:schemeClr val="tx1"/>
                </a:solidFill>
                <a:latin typeface="Arial" pitchFamily="34" charset="0"/>
                <a:cs typeface="Arial" pitchFamily="34" charset="0"/>
              </a:rPr>
              <a:t>1</a:t>
            </a:r>
            <a:r>
              <a:rPr lang="en-US" sz="1800" dirty="0">
                <a:solidFill>
                  <a:schemeClr val="tx1"/>
                </a:solidFill>
                <a:latin typeface="Arial" pitchFamily="34" charset="0"/>
                <a:cs typeface="Arial" pitchFamily="34" charset="0"/>
              </a:rPr>
              <a:t>.	</a:t>
            </a:r>
            <a:r>
              <a:rPr lang="en-US" sz="1800" dirty="0" smtClean="0">
                <a:solidFill>
                  <a:schemeClr val="tx1"/>
                </a:solidFill>
                <a:latin typeface="Arial" pitchFamily="34" charset="0"/>
                <a:cs typeface="Arial" pitchFamily="34" charset="0"/>
              </a:rPr>
              <a:t>Key </a:t>
            </a:r>
            <a:r>
              <a:rPr lang="en-US" sz="1800" dirty="0">
                <a:solidFill>
                  <a:schemeClr val="tx1"/>
                </a:solidFill>
                <a:latin typeface="Arial" pitchFamily="34" charset="0"/>
                <a:cs typeface="Arial" pitchFamily="34" charset="0"/>
              </a:rPr>
              <a:t>results from Solow model with tech progress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steady state growth rate of income per person depends solely on the exogenous rate of tech progress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the U.S. has much less capital than the Golden Rule steady state</a:t>
            </a:r>
          </a:p>
          <a:p>
            <a:pPr marL="404813" indent="-404813" defTabSz="736600">
              <a:spcBef>
                <a:spcPct val="60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60000"/>
              </a:spcBef>
              <a:buClrTx/>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60000"/>
              </a:spcBef>
              <a:buClrTx/>
              <a:buSzPct val="95000"/>
              <a:buFont typeface="Wingdings" pitchFamily="2" charset="2"/>
              <a:buNone/>
            </a:pPr>
            <a:r>
              <a:rPr lang="en-US" sz="1800" dirty="0" smtClean="0">
                <a:solidFill>
                  <a:schemeClr val="tx1"/>
                </a:solidFill>
                <a:latin typeface="Arial" pitchFamily="34" charset="0"/>
                <a:cs typeface="Arial" pitchFamily="34" charset="0"/>
              </a:rPr>
              <a:t>2</a:t>
            </a:r>
            <a:r>
              <a:rPr lang="en-US" sz="1800" dirty="0">
                <a:solidFill>
                  <a:schemeClr val="tx1"/>
                </a:solidFill>
                <a:latin typeface="Arial" pitchFamily="34" charset="0"/>
                <a:cs typeface="Arial" pitchFamily="34" charset="0"/>
              </a:rPr>
              <a:t>.	Ways to increase the saving rate</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increase public saving (reduce budget deficit)</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tax incentives for private saving</a:t>
            </a: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pPr>
              <a:buClrTx/>
            </a:pPr>
            <a:r>
              <a:rPr lang="en-US" sz="2400" b="1" dirty="0" smtClean="0">
                <a:solidFill>
                  <a:schemeClr val="tx1"/>
                </a:solidFill>
                <a:latin typeface="Arial" pitchFamily="34" charset="0"/>
                <a:cs typeface="Arial" pitchFamily="34" charset="0"/>
              </a:rPr>
              <a:t>Summary</a:t>
            </a:r>
            <a:endParaRPr lang="en-US" sz="2400" b="1" dirty="0">
              <a:solidFill>
                <a:schemeClr val="tx1"/>
              </a:solidFill>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ClrTx/>
              <a:buSzPct val="95000"/>
              <a:buFont typeface="Wingdings" pitchFamily="2" charset="2"/>
              <a:buNone/>
            </a:pPr>
            <a:r>
              <a:rPr lang="en-US" sz="1800" dirty="0" smtClean="0">
                <a:solidFill>
                  <a:schemeClr val="tx1"/>
                </a:solidFill>
                <a:latin typeface="Arial" pitchFamily="34" charset="0"/>
                <a:cs typeface="Arial" pitchFamily="34" charset="0"/>
              </a:rPr>
              <a:t>3</a:t>
            </a:r>
            <a:r>
              <a:rPr lang="en-US" sz="1800" dirty="0">
                <a:solidFill>
                  <a:schemeClr val="tx1"/>
                </a:solidFill>
                <a:latin typeface="Arial" pitchFamily="34" charset="0"/>
                <a:cs typeface="Arial" pitchFamily="34" charset="0"/>
              </a:rPr>
              <a:t>.	Productivity slowdown &amp; “new economy”</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Early 1970s:  productivity growth fell in the U.S. and other countries.  </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Mid 1990s:  productivity growth increased, probably because of advances in I.T.</a:t>
            </a:r>
          </a:p>
          <a:p>
            <a:pPr marL="404813" indent="-404813" defTabSz="736600">
              <a:spcBef>
                <a:spcPct val="50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50000"/>
              </a:spcBef>
              <a:buClrTx/>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50000"/>
              </a:spcBef>
              <a:buClrTx/>
              <a:buSzPct val="95000"/>
              <a:buFont typeface="Wingdings" pitchFamily="2" charset="2"/>
              <a:buNone/>
            </a:pPr>
            <a:r>
              <a:rPr lang="en-US" sz="1800" dirty="0" smtClean="0">
                <a:solidFill>
                  <a:schemeClr val="tx1"/>
                </a:solidFill>
                <a:latin typeface="Arial" pitchFamily="34" charset="0"/>
                <a:cs typeface="Arial" pitchFamily="34" charset="0"/>
              </a:rPr>
              <a:t>4</a:t>
            </a:r>
            <a:r>
              <a:rPr lang="en-US" sz="1800" dirty="0">
                <a:solidFill>
                  <a:schemeClr val="tx1"/>
                </a:solidFill>
                <a:latin typeface="Arial" pitchFamily="34" charset="0"/>
                <a:cs typeface="Arial" pitchFamily="34" charset="0"/>
              </a:rPr>
              <a:t>.	Empirical studies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Solow model explains balanced growth, conditional </a:t>
            </a:r>
            <a:r>
              <a:rPr lang="en-US" sz="1800" dirty="0" smtClean="0">
                <a:solidFill>
                  <a:schemeClr val="tx1"/>
                </a:solidFill>
                <a:latin typeface="Arial" pitchFamily="34" charset="0"/>
                <a:cs typeface="Arial" pitchFamily="34" charset="0"/>
              </a:rPr>
              <a:t>convergence</a:t>
            </a:r>
            <a:endParaRPr lang="en-US" sz="1800" dirty="0">
              <a:solidFill>
                <a:schemeClr val="tx1"/>
              </a:solidFill>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715000"/>
            <a:ext cx="9144000" cy="114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2425</TotalTime>
  <Words>1507</Words>
  <Application>Microsoft Office PowerPoint</Application>
  <PresentationFormat>On-screen Show (4:3)</PresentationFormat>
  <Paragraphs>357</Paragraphs>
  <Slides>32</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Slide 0</vt:lpstr>
      <vt:lpstr>Lecture Contents</vt:lpstr>
      <vt:lpstr>Introduction</vt:lpstr>
      <vt:lpstr>Examples of technological progress</vt:lpstr>
      <vt:lpstr>Tech. progress in the Solow model</vt:lpstr>
      <vt:lpstr>Tech. progress in the Solow model</vt:lpstr>
      <vt:lpstr>Tech. progress in the Solow model</vt:lpstr>
      <vt:lpstr>Tech. progress in the Solow model</vt:lpstr>
      <vt:lpstr>Tech. progress in the Solow model</vt:lpstr>
      <vt:lpstr>The Golden Rule</vt:lpstr>
      <vt:lpstr>Policies to promote growth</vt:lpstr>
      <vt:lpstr>1.  Evaluating the Rate of Saving</vt:lpstr>
      <vt:lpstr>1.  Evaluating the Rate of Saving</vt:lpstr>
      <vt:lpstr>1.  Evaluating the Rate of Saving</vt:lpstr>
      <vt:lpstr>1.  Evaluating the Rate of Saving</vt:lpstr>
      <vt:lpstr>1.  Evaluating the Rate of Saving</vt:lpstr>
      <vt:lpstr>2. Policies to increase the saving rate</vt:lpstr>
      <vt:lpstr>3. Allocating the economy’s investment</vt:lpstr>
      <vt:lpstr>Allocating the economy’s investment:  two viewpoints</vt:lpstr>
      <vt:lpstr>Possible problems with industrial policy</vt:lpstr>
      <vt:lpstr>4. Encouraging technological progress</vt:lpstr>
      <vt:lpstr>CASE STUDY:    The Productivity Slowdown</vt:lpstr>
      <vt:lpstr>Explanations?</vt:lpstr>
      <vt:lpstr>Explanations?</vt:lpstr>
      <vt:lpstr>The bottom line:</vt:lpstr>
      <vt:lpstr>CASE STUDY:    I.T. and the “new economy”</vt:lpstr>
      <vt:lpstr>CASE STUDY:    I.T. and the “new economy”</vt:lpstr>
      <vt:lpstr>Growth empirics:  Confronting the Solow model with the facts</vt:lpstr>
      <vt:lpstr>Convergence</vt:lpstr>
      <vt:lpstr>Convergence</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8:  Economic Growth II</dc:title>
  <dc:creator>Ron Cronovich</dc:creator>
  <cp:lastModifiedBy>NTS</cp:lastModifiedBy>
  <cp:revision>264</cp:revision>
  <dcterms:created xsi:type="dcterms:W3CDTF">2001-08-18T20:45:39Z</dcterms:created>
  <dcterms:modified xsi:type="dcterms:W3CDTF">2012-10-08T05:27:29Z</dcterms:modified>
</cp:coreProperties>
</file>