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92" r:id="rId2"/>
    <p:sldId id="290" r:id="rId3"/>
    <p:sldId id="291" r:id="rId4"/>
    <p:sldId id="257" r:id="rId5"/>
    <p:sldId id="258" r:id="rId6"/>
    <p:sldId id="259" r:id="rId7"/>
    <p:sldId id="260" r:id="rId8"/>
    <p:sldId id="261" r:id="rId9"/>
    <p:sldId id="262" r:id="rId10"/>
    <p:sldId id="263" r:id="rId11"/>
    <p:sldId id="264" r:id="rId12"/>
    <p:sldId id="265" r:id="rId13"/>
    <p:sldId id="266" r:id="rId14"/>
    <p:sldId id="267" r:id="rId15"/>
    <p:sldId id="268"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62"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9.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B91BC9-FC7D-488A-90EB-1DE57B377EC6}" type="datetimeFigureOut">
              <a:rPr lang="en-US" smtClean="0"/>
              <a:pPr/>
              <a:t>8/31/2012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85C9D4-72CE-4149-BC91-6311E04C6B30}" type="slidenum">
              <a:rPr lang="en-US" smtClean="0"/>
              <a:pPr/>
              <a:t>‹#›</a:t>
            </a:fld>
            <a:endParaRPr lang="en-US"/>
          </a:p>
        </p:txBody>
      </p:sp>
    </p:spTree>
    <p:extLst>
      <p:ext uri="{BB962C8B-B14F-4D97-AF65-F5344CB8AC3E}">
        <p14:creationId xmlns="" xmlns:p14="http://schemas.microsoft.com/office/powerpoint/2010/main" val="369014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2F3198B-6467-4E4F-B71D-5F48EA33E5B9}" type="slidenum">
              <a:rPr lang="en-US"/>
              <a:pPr/>
              <a:t>1</a:t>
            </a:fld>
            <a:endParaRPr lang="en-U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555DC2E-279A-4A4A-8D55-C9D87ED3F58B}" type="slidenum">
              <a:rPr lang="en-US"/>
              <a:pPr/>
              <a:t>2</a:t>
            </a:fld>
            <a:endParaRPr lang="en-US"/>
          </a:p>
        </p:txBody>
      </p:sp>
      <p:sp>
        <p:nvSpPr>
          <p:cNvPr id="105474" name="Rectangle 2"/>
          <p:cNvSpPr>
            <a:spLocks noGrp="1" noRot="1" noChangeAspect="1" noChangeArrowheads="1" noTextEdit="1"/>
          </p:cNvSpPr>
          <p:nvPr>
            <p:ph type="sldImg"/>
          </p:nvPr>
        </p:nvSpPr>
        <p:spPr>
          <a:xfrm>
            <a:off x="1319213" y="685800"/>
            <a:ext cx="4065587" cy="3048000"/>
          </a:xfrm>
          <a:ln/>
        </p:spPr>
      </p:sp>
      <p:sp>
        <p:nvSpPr>
          <p:cNvPr id="105475" name="Rectangle 3"/>
          <p:cNvSpPr>
            <a:spLocks noGrp="1" noChangeArrowheads="1"/>
          </p:cNvSpPr>
          <p:nvPr>
            <p:ph type="body" idx="1"/>
          </p:nvPr>
        </p:nvSpPr>
        <p:spPr/>
        <p:txBody>
          <a:bodyPr/>
          <a:lstStyle/>
          <a:p>
            <a:r>
              <a:rPr lang="en-US" b="1"/>
              <a:t>To the instructor:</a:t>
            </a:r>
          </a:p>
          <a:p>
            <a:endParaRPr lang="en-US" b="1"/>
          </a:p>
          <a:p>
            <a:r>
              <a:rPr lang="en-US"/>
              <a:t>This is a particularly important chapter for your students to master.  Many subsequent chapters in this book develop models that incorporate the material in this chapter and build on it.  Your students should know at the outset that the time they invest mastering this chapter will yield returns throughout the semester by making subsequent material much easier to learn. </a:t>
            </a:r>
          </a:p>
          <a:p>
            <a:endParaRPr lang="en-US"/>
          </a:p>
          <a:p>
            <a:r>
              <a:rPr lang="en-US"/>
              <a:t>Also:  This PowerPoint presentation introduces some notation that will be used throughout the remaining chapters.  In particular, the use of </a:t>
            </a:r>
            <a:r>
              <a:rPr lang="en-US">
                <a:sym typeface="Symbol" pitchFamily="18" charset="2"/>
              </a:rPr>
              <a:t> to denote the change in a variable, and the use of arrows as shorthand for increase, decrease, and causality.  The slides that introduce this notation have accompanying notes for the instructor (in the same place as the notes you are reading now). </a:t>
            </a:r>
            <a:endParaRPr lang="en-US"/>
          </a:p>
          <a:p>
            <a:endParaRPr lang="en-US"/>
          </a:p>
          <a:p>
            <a:r>
              <a:rPr lang="en-US"/>
              <a:t>I’ve included several in-class exercises to break up the lecture and to provide immediate reinforcement of the concepts.  If you wish, you can “hide” them from your presentation, perhaps assigning them as homework exercises. </a:t>
            </a:r>
          </a:p>
          <a:p>
            <a:endParaRPr lang="en-US"/>
          </a:p>
          <a:p>
            <a:r>
              <a:rPr lang="en-US"/>
              <a:t>Near the end of the chapter, there are two hidden slides showing how the loanable funds model is different when saving depends on the real interest rate.  </a:t>
            </a:r>
          </a:p>
          <a:p>
            <a:r>
              <a:rPr lang="en-US"/>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13CB04E-1514-4654-92C0-BD90BB15225E}" type="slidenum">
              <a:rPr lang="en-US"/>
              <a:pPr/>
              <a:t>3</a:t>
            </a:fld>
            <a:endParaRPr 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A436798-4D22-4962-9B23-AB4BA5C6FF59}" type="slidenum">
              <a:rPr lang="en-US"/>
              <a:pPr/>
              <a:t>4</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r>
              <a:rPr lang="en-US"/>
              <a:t>“g &amp; s” is short for “goods &amp; services”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1262672-03C0-4751-B4C2-43CDFF027209}" type="slidenum">
              <a:rPr lang="en-US"/>
              <a:pPr/>
              <a:t>5</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r>
              <a:rPr lang="en-US"/>
              <a:t>Again, we are using the short-hand notation that will appear throughout the remaining PowerPoints:  </a:t>
            </a:r>
          </a:p>
          <a:p>
            <a:r>
              <a:rPr lang="en-US" b="1">
                <a:sym typeface="Symbol" pitchFamily="18" charset="2"/>
              </a:rPr>
              <a:t>        </a:t>
            </a:r>
            <a:r>
              <a:rPr lang="en-US" b="1" i="1">
                <a:sym typeface="Symbol" pitchFamily="18" charset="2"/>
              </a:rPr>
              <a:t>X</a:t>
            </a:r>
            <a:r>
              <a:rPr lang="en-US">
                <a:sym typeface="Symbol" pitchFamily="18" charset="2"/>
              </a:rPr>
              <a:t>   </a:t>
            </a:r>
            <a:r>
              <a:rPr lang="en-US" b="1">
                <a:sym typeface="Symbol" pitchFamily="18" charset="2"/>
              </a:rPr>
              <a:t></a:t>
            </a:r>
            <a:r>
              <a:rPr lang="en-US" b="1" i="1">
                <a:sym typeface="Symbol" pitchFamily="18" charset="2"/>
              </a:rPr>
              <a:t>Y</a:t>
            </a:r>
            <a:r>
              <a:rPr lang="en-US">
                <a:sym typeface="Symbol" pitchFamily="18" charset="2"/>
              </a:rPr>
              <a:t>    means  “an increase in X causes a decrease in Y.”</a:t>
            </a:r>
          </a:p>
          <a:p>
            <a:r>
              <a:rPr lang="en-US">
                <a:sym typeface="Symbol" pitchFamily="18" charset="2"/>
              </a:rPr>
              <a:t>Please feel free to edit slides if you wish to substitute other notation.  </a:t>
            </a:r>
          </a:p>
          <a:p>
            <a:endParaRPr lang="en-US">
              <a:sym typeface="Symbol" pitchFamily="18" charset="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86BAB6F-789A-4D21-822E-6C3C7AF8A4A4}" type="slidenum">
              <a:rPr lang="en-US"/>
              <a:pPr/>
              <a:t>6</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DF79FC6-8019-466B-92CE-D800CDC55FE2}" type="slidenum">
              <a:rPr lang="en-US"/>
              <a:pPr/>
              <a:t>7</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199DC4E-1ABC-4418-AAA8-8527C7674CC9}" type="slidenum">
              <a:rPr lang="en-US"/>
              <a:pPr/>
              <a:t>8</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C21E6B5-5B33-4D8B-800D-FAB8AC181DA6}" type="slidenum">
              <a:rPr lang="en-US"/>
              <a:pPr/>
              <a:t>9</a:t>
            </a:fld>
            <a:endParaRPr lang="en-US"/>
          </a:p>
        </p:txBody>
      </p:sp>
      <p:sp>
        <p:nvSpPr>
          <p:cNvPr id="142338" name="Rectangle 2"/>
          <p:cNvSpPr>
            <a:spLocks noGrp="1" noRot="1" noChangeAspect="1" noChangeArrowheads="1" noTextEdit="1"/>
          </p:cNvSpPr>
          <p:nvPr>
            <p:ph type="sldImg"/>
          </p:nvPr>
        </p:nvSpPr>
        <p:spPr>
          <a:xfrm>
            <a:off x="1319213" y="685800"/>
            <a:ext cx="4065587" cy="3048000"/>
          </a:xfrm>
          <a:ln/>
        </p:spPr>
      </p:sp>
      <p:sp>
        <p:nvSpPr>
          <p:cNvPr id="142339" name="Rectangle 3"/>
          <p:cNvSpPr>
            <a:spLocks noGrp="1" noChangeArrowheads="1"/>
          </p:cNvSpPr>
          <p:nvPr>
            <p:ph type="body" idx="1"/>
          </p:nvPr>
        </p:nvSpPr>
        <p:spPr/>
        <p:txBody>
          <a:bodyPr/>
          <a:lstStyle/>
          <a:p>
            <a:r>
              <a:rPr lang="en-US"/>
              <a:t>It might be useful to remind students of the meaning of the terms “exogenous” and “transfer payments.” </a:t>
            </a:r>
          </a:p>
          <a:p>
            <a:endParaRPr lang="en-US"/>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B8A3EA5-D7BF-4D10-B7EC-3EB2C70D4F68}" type="slidenum">
              <a:rPr lang="en-US"/>
              <a:pPr/>
              <a:t>10</a:t>
            </a:fld>
            <a:endParaRPr lang="en-US"/>
          </a:p>
        </p:txBody>
      </p:sp>
      <p:sp>
        <p:nvSpPr>
          <p:cNvPr id="143362" name="Rectangle 2"/>
          <p:cNvSpPr>
            <a:spLocks noGrp="1" noRot="1" noChangeAspect="1" noChangeArrowheads="1" noTextEdit="1"/>
          </p:cNvSpPr>
          <p:nvPr>
            <p:ph type="sldImg"/>
          </p:nvPr>
        </p:nvSpPr>
        <p:spPr>
          <a:xfrm>
            <a:off x="1319213" y="685800"/>
            <a:ext cx="4065587" cy="3048000"/>
          </a:xfrm>
          <a:ln/>
        </p:spPr>
      </p:sp>
      <p:sp>
        <p:nvSpPr>
          <p:cNvPr id="143363" name="Rectangle 3"/>
          <p:cNvSpPr>
            <a:spLocks noGrp="1" noChangeArrowheads="1"/>
          </p:cNvSpPr>
          <p:nvPr>
            <p:ph type="body" idx="1"/>
          </p:nvPr>
        </p:nvSpPr>
        <p:spPr/>
        <p:txBody>
          <a:bodyPr/>
          <a:lstStyle/>
          <a:p>
            <a:r>
              <a:rPr lang="en-US"/>
              <a:t>Note the only variable in the equilibrium condition that doesn’t have a “bar” over it is the real interest rate.  </a:t>
            </a:r>
          </a:p>
          <a:p>
            <a:endParaRPr lang="en-US"/>
          </a:p>
          <a:p>
            <a:r>
              <a:rPr lang="en-US"/>
              <a:t>When the full slide is showing, before you advance to the next one, you might want to note that the interest rate is important in financial markets as well, so we will next develop a simple model of the financial system.  </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570C2FE-07EF-4B97-8D62-E77957E0330A}" type="slidenum">
              <a:rPr lang="en-US"/>
              <a:pPr/>
              <a:t>11</a:t>
            </a:fld>
            <a:endParaRPr lang="en-US"/>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E439D02-826A-46C3-9F31-7CD5524B114E}" type="slidenum">
              <a:rPr lang="en-US"/>
              <a:pPr/>
              <a:t>12</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DE87393-03E5-47F1-A121-BFA4FD7C0849}" type="slidenum">
              <a:rPr lang="en-US"/>
              <a:pPr/>
              <a:t>13</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DB36904-DEA9-4439-8EF8-30D2B10D52D6}" type="slidenum">
              <a:rPr lang="en-US"/>
              <a:pPr/>
              <a:t>14</a:t>
            </a:fld>
            <a:endParaRPr lang="en-US"/>
          </a:p>
        </p:txBody>
      </p:sp>
      <p:sp>
        <p:nvSpPr>
          <p:cNvPr id="252930" name="Rectangle 1026"/>
          <p:cNvSpPr>
            <a:spLocks noGrp="1" noRot="1" noChangeAspect="1" noChangeArrowheads="1" noTextEdit="1"/>
          </p:cNvSpPr>
          <p:nvPr>
            <p:ph type="sldImg"/>
          </p:nvPr>
        </p:nvSpPr>
        <p:spPr>
          <a:ln/>
        </p:spPr>
      </p:sp>
      <p:sp>
        <p:nvSpPr>
          <p:cNvPr id="252931"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17678E7-36FB-452D-BB5E-3AD76919EC21}" type="slidenum">
              <a:rPr lang="en-US"/>
              <a:pPr/>
              <a:t>15</a:t>
            </a:fld>
            <a:endParaRPr lang="en-US"/>
          </a:p>
        </p:txBody>
      </p:sp>
      <p:sp>
        <p:nvSpPr>
          <p:cNvPr id="129026" name="Rectangle 2"/>
          <p:cNvSpPr>
            <a:spLocks noGrp="1" noRot="1" noChangeAspect="1" noChangeArrowheads="1" noTextEdit="1"/>
          </p:cNvSpPr>
          <p:nvPr>
            <p:ph type="sldImg"/>
          </p:nvPr>
        </p:nvSpPr>
        <p:spPr>
          <a:xfrm>
            <a:off x="1312864" y="686235"/>
            <a:ext cx="4078287" cy="3046946"/>
          </a:xfrm>
          <a:ln/>
        </p:spPr>
      </p:sp>
      <p:sp>
        <p:nvSpPr>
          <p:cNvPr id="129027" name="Rectangle 3"/>
          <p:cNvSpPr>
            <a:spLocks noGrp="1" noChangeArrowheads="1"/>
          </p:cNvSpPr>
          <p:nvPr>
            <p:ph type="body" idx="1"/>
          </p:nvPr>
        </p:nvSpPr>
        <p:spPr/>
        <p:txBody>
          <a:bodyPr/>
          <a:lstStyle/>
          <a:p>
            <a:r>
              <a:rPr lang="en-US"/>
              <a:t>After showing definition of private saving, </a:t>
            </a:r>
          </a:p>
          <a:p>
            <a:r>
              <a:rPr lang="en-US"/>
              <a:t>  - give the interpretation of the equation:  private saving is disposable income minus consumption spending</a:t>
            </a:r>
          </a:p>
          <a:p>
            <a:r>
              <a:rPr lang="en-US"/>
              <a:t>  - explain why private saving is part of the supply of loanable funds:  </a:t>
            </a:r>
          </a:p>
          <a:p>
            <a:r>
              <a:rPr lang="en-US"/>
              <a:t>     Suppose a person earns $50,000/year, pays $10,000 in taxes, and spends $35,000 on goods and services.  There’s $5000 remaining.  What happens to that $5000?  The person might use it to buy stocks or bonds, or she might put it in her savings account or money market deposit account.  In all of these cases, this $5000 becomes part of the supply of loanable funds in the financial system.  </a:t>
            </a:r>
          </a:p>
          <a:p>
            <a:endParaRPr lang="en-US"/>
          </a:p>
          <a:p>
            <a:r>
              <a:rPr lang="en-US"/>
              <a:t>After displaying public saving, explain the equation’s interpretation:  public saving is tax revenue minus government spending.  </a:t>
            </a:r>
          </a:p>
          <a:p>
            <a:r>
              <a:rPr lang="en-US"/>
              <a:t>Notice the analogy to private saving – both concepts represent income less spending: for the private household, income is (</a:t>
            </a:r>
            <a:r>
              <a:rPr lang="en-US" b="1" i="1"/>
              <a:t>Y</a:t>
            </a:r>
            <a:r>
              <a:rPr lang="en-US" b="1"/>
              <a:t>-</a:t>
            </a:r>
            <a:r>
              <a:rPr lang="en-US" b="1" i="1"/>
              <a:t>T</a:t>
            </a:r>
            <a:r>
              <a:rPr lang="en-US"/>
              <a:t>) and spending is </a:t>
            </a:r>
            <a:r>
              <a:rPr lang="en-US" b="1" i="1"/>
              <a:t>C</a:t>
            </a:r>
            <a:r>
              <a:rPr lang="en-US"/>
              <a:t>.  For the government, income is </a:t>
            </a:r>
            <a:r>
              <a:rPr lang="en-US" b="1" i="1"/>
              <a:t>T</a:t>
            </a:r>
            <a:r>
              <a:rPr lang="en-US"/>
              <a:t> and spending is </a:t>
            </a:r>
            <a:r>
              <a:rPr lang="en-US" b="1" i="1"/>
              <a:t>G</a:t>
            </a:r>
            <a:r>
              <a:rPr lang="en-US"/>
              <a:t>.   </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12631CB-D5C0-4F12-B7DA-F52AE2486AC2}" type="slidenum">
              <a:rPr lang="en-US"/>
              <a:pPr/>
              <a:t>16</a:t>
            </a:fld>
            <a:endParaRPr lang="en-US"/>
          </a:p>
        </p:txBody>
      </p:sp>
      <p:sp>
        <p:nvSpPr>
          <p:cNvPr id="254978" name="Rectangle 1026"/>
          <p:cNvSpPr>
            <a:spLocks noGrp="1" noRot="1" noChangeAspect="1" noChangeArrowheads="1" noTextEdit="1"/>
          </p:cNvSpPr>
          <p:nvPr>
            <p:ph type="sldImg"/>
          </p:nvPr>
        </p:nvSpPr>
        <p:spPr>
          <a:ln/>
        </p:spPr>
      </p:sp>
      <p:sp>
        <p:nvSpPr>
          <p:cNvPr id="25497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6C4439F-230A-439D-AC1A-C1CFA5E8E92B}" type="slidenum">
              <a:rPr lang="en-US"/>
              <a:pPr/>
              <a:t>17</a:t>
            </a:fld>
            <a:endParaRPr lang="en-US"/>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r>
              <a:rPr lang="en-US" sz="1100"/>
              <a:t>Notes:</a:t>
            </a:r>
          </a:p>
          <a:p>
            <a:r>
              <a:rPr lang="en-US" sz="1100"/>
              <a:t>1.  The huge deficit in the early 1940s was due to WW2:  wars are expensive. </a:t>
            </a:r>
          </a:p>
          <a:p>
            <a:r>
              <a:rPr lang="en-US" sz="1100"/>
              <a:t>2.  During the ‘50s, we usually had surpluses.  </a:t>
            </a:r>
          </a:p>
          <a:p>
            <a:r>
              <a:rPr lang="en-US" sz="1100"/>
              <a:t>3.  During the ‘60s, the budget was, on average, close to balanced.</a:t>
            </a:r>
          </a:p>
          <a:p>
            <a:r>
              <a:rPr lang="en-US" sz="1100"/>
              <a:t>4.  During the ‘70s, the budget was more volatile, and was always in deficit. </a:t>
            </a:r>
          </a:p>
          <a:p>
            <a:r>
              <a:rPr lang="en-US" sz="1100"/>
              <a:t>5.  We started the 1980s with the budget close to balanced (as % of GDP), but the early 1980s began an era of large and persistent budget deficits, which continued into the early 1990s.  This was due to the Reagan tax cuts and defense spending increases, as well as an increase in outlays on entitlements.  </a:t>
            </a:r>
          </a:p>
          <a:p>
            <a:r>
              <a:rPr lang="en-US" sz="1100"/>
              <a:t>6.  Beginning in the early 1990s, the budget begins a positive trend, and a surplus emerges in the late 1990s.  There are several possible explanations for the improvement.  First, President Bush (the first one) broke his campaign promise not to raise taxes.  Second, the Clinton administration barely squeaked a deficit reduction deal through Congress (with Al Gore casting the tie-breaking vote in the Senate).  And third, and probably most important, there was a swelling of tax revenues due to the surge in economic growth and the stock market boom.  (A stock market boom leads to large capital gains, which leads to large revenues from the capital gains tax.)  </a:t>
            </a:r>
          </a:p>
          <a:p>
            <a:r>
              <a:rPr lang="en-US" sz="1100"/>
              <a:t>7.  In 2001, the economy slowed and probably was in recession, causing tax revenues to fall.  Also, government spending increased due to the war on terrorism and to automatic stabilizers kicking in. </a:t>
            </a:r>
          </a:p>
          <a:p>
            <a:endParaRPr lang="en-US" sz="1100"/>
          </a:p>
          <a:p>
            <a:r>
              <a:rPr lang="en-US" sz="1100"/>
              <a:t>Source of data:  U.S. Department of Commerce, Bureau of Economic Analysis. </a:t>
            </a:r>
          </a:p>
          <a:p>
            <a:endParaRPr lang="en-US" sz="11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A6DC9FF-3787-4610-A95F-B5C6BB8F5E08}" type="slidenum">
              <a:rPr lang="en-US"/>
              <a:pPr/>
              <a:t>18</a:t>
            </a:fld>
            <a:endParaRPr lang="en-US"/>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r>
              <a:rPr lang="en-US"/>
              <a:t>A later chapter will give more details, but for now, tell students that the government finances its deficits by borrowing from the public.  (This borrowing takes the form of selling Treasury bonds).  Persistent deficits over time imply persistent borrowing, which causes the debt to increase.  </a:t>
            </a:r>
          </a:p>
          <a:p>
            <a:endParaRPr lang="en-US"/>
          </a:p>
          <a:p>
            <a:r>
              <a:rPr lang="en-US"/>
              <a:t>After WW2, occasional budget surpluses allowed the government to retire some of its WW2 debt; also, normal economic growth increased the denominator of the debt-to-GDP ratio.  Starting in the early 1980s, corresponding to the beginning of huge and persistent deficits, we see a huge increase in the debt-to-GDP ratio, from 25.5% in 1980 to 48.7% in 1995.  Finally, in the last half of the 1990s, budget surpluses and rapid growth started to bring down the debt-to-GDP ratio; it was 32.5% in 2001.</a:t>
            </a:r>
          </a:p>
          <a:p>
            <a:r>
              <a:rPr lang="en-US"/>
              <a:t>  </a:t>
            </a:r>
          </a:p>
          <a:p>
            <a:r>
              <a:rPr lang="en-US"/>
              <a:t>About the “fun fact”:  Students are typically shocked when they realize how much extra we are paying in taxes just to service the debt; if it weren’t for the debt, we’d either pay much lower taxes, or have a lot of revenue available to fund financial aid for college students, AIDS and Cancer research, national defense, Social Security reform, or other important uses.   </a:t>
            </a:r>
            <a:br>
              <a:rPr lang="en-US"/>
            </a:br>
            <a:r>
              <a:rPr lang="en-US"/>
              <a:t>(Calling this a “</a:t>
            </a:r>
            <a:r>
              <a:rPr lang="en-US" u="sng"/>
              <a:t>fun</a:t>
            </a:r>
            <a:r>
              <a:rPr lang="en-US"/>
              <a:t> fact” is a bit of dark humor; please feel free to delete “fun”)</a:t>
            </a:r>
          </a:p>
          <a:p>
            <a:endParaRPr lang="en-US"/>
          </a:p>
          <a:p>
            <a:r>
              <a:rPr lang="en-US"/>
              <a:t>Source of data:  U.S. Dept of Commerce Bureau of Economic Analysis.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A4236B2-E1D6-41AF-944B-1D20A9CF20F2}" type="slidenum">
              <a:rPr lang="en-US"/>
              <a:pPr/>
              <a:t>19</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15F644F-785C-4637-9123-028DC8CA6C16}" type="slidenum">
              <a:rPr lang="en-US"/>
              <a:pPr/>
              <a:t>20</a:t>
            </a:fld>
            <a:endParaRPr lang="en-US"/>
          </a:p>
        </p:txBody>
      </p:sp>
      <p:sp>
        <p:nvSpPr>
          <p:cNvPr id="257026" name="Rectangle 1026"/>
          <p:cNvSpPr>
            <a:spLocks noGrp="1" noRot="1" noChangeAspect="1" noChangeArrowheads="1" noTextEdit="1"/>
          </p:cNvSpPr>
          <p:nvPr>
            <p:ph type="sldImg"/>
          </p:nvPr>
        </p:nvSpPr>
        <p:spPr>
          <a:ln/>
        </p:spPr>
      </p:sp>
      <p:sp>
        <p:nvSpPr>
          <p:cNvPr id="257027"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BE4AE1C-6B12-4CBA-9404-A52F2C82B935}" type="slidenum">
              <a:rPr lang="en-US"/>
              <a:pPr/>
              <a:t>21</a:t>
            </a:fld>
            <a:endParaRPr lang="en-US"/>
          </a:p>
        </p:txBody>
      </p:sp>
      <p:sp>
        <p:nvSpPr>
          <p:cNvPr id="155650" name="Rectangle 1026"/>
          <p:cNvSpPr>
            <a:spLocks noGrp="1" noRot="1" noChangeAspect="1" noChangeArrowheads="1" noTextEdit="1"/>
          </p:cNvSpPr>
          <p:nvPr>
            <p:ph type="sldImg"/>
          </p:nvPr>
        </p:nvSpPr>
        <p:spPr>
          <a:xfrm>
            <a:off x="1319213" y="685800"/>
            <a:ext cx="4065587" cy="3048000"/>
          </a:xfrm>
          <a:ln/>
        </p:spPr>
      </p:sp>
      <p:sp>
        <p:nvSpPr>
          <p:cNvPr id="155651" name="Rectangle 1027"/>
          <p:cNvSpPr>
            <a:spLocks noGrp="1" noChangeArrowheads="1"/>
          </p:cNvSpPr>
          <p:nvPr>
            <p:ph type="body" idx="1"/>
          </p:nvPr>
        </p:nvSpPr>
        <p:spPr/>
        <p:txBody>
          <a:bodyPr/>
          <a:lstStyle/>
          <a:p>
            <a:r>
              <a:rPr lang="en-US"/>
              <a:t>This slide establishes that we can use the loanable funds supply/demand diagram to see how the interest rate that clears the goods market is determined.  </a:t>
            </a:r>
          </a:p>
          <a:p>
            <a:endParaRPr lang="en-US"/>
          </a:p>
          <a:p>
            <a:r>
              <a:rPr lang="en-US"/>
              <a:t>Explain that the symbol </a:t>
            </a:r>
            <a:r>
              <a:rPr lang="en-US">
                <a:sym typeface="Symbol" pitchFamily="18" charset="2"/>
              </a:rPr>
              <a:t> means each one implies the other.  The thing on the left implies the thing on the right, and vice versa.  </a:t>
            </a:r>
          </a:p>
          <a:p>
            <a:endParaRPr lang="en-US"/>
          </a:p>
          <a:p>
            <a:r>
              <a:rPr lang="en-US"/>
              <a:t>More short-hand:  “eq’m” is short for “equilibrium.”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A300A16-FB5A-41C7-A1F5-BAE534F18B02}" type="slidenum">
              <a:rPr lang="en-US"/>
              <a:pPr/>
              <a:t>22</a:t>
            </a:fld>
            <a:endParaRPr 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t>This is good general advice for students.  They will learn many models in this course.  Many exams include questions requiring students to show how some event shifts a curve, and then use the model to analyze its effect on the endogenous variables.  If students methodically follow the steps on this slide for each model, they will likely do better on the exams and get more out of the course.  </a:t>
            </a:r>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A2216E8-FB42-4E0B-886E-48B1666F80FF}" type="slidenum">
              <a:rPr lang="en-US"/>
              <a:pPr/>
              <a:t>23</a:t>
            </a:fld>
            <a:endParaRPr lang="en-US"/>
          </a:p>
        </p:txBody>
      </p:sp>
      <p:sp>
        <p:nvSpPr>
          <p:cNvPr id="224258" name="Rectangle 1026"/>
          <p:cNvSpPr>
            <a:spLocks noGrp="1" noRot="1" noChangeAspect="1" noChangeArrowheads="1" noTextEdit="1"/>
          </p:cNvSpPr>
          <p:nvPr>
            <p:ph type="sldImg"/>
          </p:nvPr>
        </p:nvSpPr>
        <p:spPr>
          <a:ln/>
        </p:spPr>
      </p:sp>
      <p:sp>
        <p:nvSpPr>
          <p:cNvPr id="224259" name="Rectangle 1027"/>
          <p:cNvSpPr>
            <a:spLocks noGrp="1" noChangeArrowheads="1"/>
          </p:cNvSpPr>
          <p:nvPr>
            <p:ph type="body" idx="1"/>
          </p:nvPr>
        </p:nvSpPr>
        <p:spPr/>
        <p:txBody>
          <a:bodyPr/>
          <a:lstStyle/>
          <a:p>
            <a:r>
              <a:rPr lang="en-US"/>
              <a:t>Continuing from the previous slide, let’s look at all the things that affect the </a:t>
            </a:r>
            <a:r>
              <a:rPr lang="en-US" b="1" i="1"/>
              <a:t>S</a:t>
            </a:r>
            <a:r>
              <a:rPr lang="en-US"/>
              <a:t>  curve.  Then, we will pick one of those things and use the model to analyze its effects on the endogenous variables.  Then, we’ll do the same for the </a:t>
            </a:r>
            <a:r>
              <a:rPr lang="en-US" b="1" i="1"/>
              <a:t>I</a:t>
            </a:r>
            <a:r>
              <a:rPr lang="en-US"/>
              <a:t>  curve.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64D524F-155F-4FFC-9082-3F68E3E68D12}" type="slidenum">
              <a:rPr lang="en-US"/>
              <a:pPr/>
              <a:t>24</a:t>
            </a:fld>
            <a:endParaRPr lang="en-US"/>
          </a:p>
        </p:txBody>
      </p:sp>
      <p:sp>
        <p:nvSpPr>
          <p:cNvPr id="146434" name="Rectangle 2"/>
          <p:cNvSpPr>
            <a:spLocks noGrp="1" noRot="1" noChangeAspect="1" noChangeArrowheads="1" noTextEdit="1"/>
          </p:cNvSpPr>
          <p:nvPr>
            <p:ph type="sldImg"/>
          </p:nvPr>
        </p:nvSpPr>
        <p:spPr>
          <a:xfrm>
            <a:off x="1319213" y="685800"/>
            <a:ext cx="4065587" cy="3048000"/>
          </a:xfrm>
          <a:ln/>
        </p:spPr>
      </p:sp>
      <p:sp>
        <p:nvSpPr>
          <p:cNvPr id="146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F456BA7-3B19-4F5F-9B82-7CBB830939E5}" type="slidenum">
              <a:rPr lang="en-US"/>
              <a:pPr/>
              <a:t>25</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E9C2CEC-BA46-4E62-AB81-7C03AB5187BB}" type="slidenum">
              <a:rPr lang="en-US"/>
              <a:pPr/>
              <a:t>26</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6F1675B-D77F-4187-AE09-1E3174905021}" type="slidenum">
              <a:rPr lang="en-US"/>
              <a:pPr/>
              <a:t>27</a:t>
            </a:fld>
            <a:endParaRPr lang="en-U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5FEEE1D-270A-403C-AE49-01F6E9D3E54A}" type="slidenum">
              <a:rPr lang="en-US"/>
              <a:pPr/>
              <a:t>28</a:t>
            </a:fld>
            <a:endParaRPr lang="en-US"/>
          </a:p>
        </p:txBody>
      </p:sp>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D72D188-0732-4F70-8FB6-269A8B1DA45C}" type="slidenum">
              <a:rPr lang="en-US"/>
              <a:pPr/>
              <a:t>29</a:t>
            </a:fld>
            <a:endParaRPr lang="en-US"/>
          </a:p>
        </p:txBody>
      </p:sp>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p:txBody>
          <a:bodyPr/>
          <a:lstStyle/>
          <a:p>
            <a:r>
              <a:rPr lang="en-US"/>
              <a:t>This is Figure 3-11 from page 65 of the text.  See accompanying discussion. </a:t>
            </a:r>
          </a:p>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9BEE1A3-9E6D-4216-807B-AF91247AC98E}" type="slidenum">
              <a:rPr lang="en-US"/>
              <a:pPr/>
              <a:t>30</a:t>
            </a:fld>
            <a:endParaRPr lang="en-U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1AD9B3-C34D-44F1-BDBE-761D82F8CB09}" type="datetimeFigureOut">
              <a:rPr lang="en-US" smtClean="0"/>
              <a:pPr/>
              <a:t>8/31/2012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1AD9B3-C34D-44F1-BDBE-761D82F8CB09}" type="datetimeFigureOut">
              <a:rPr lang="en-US" smtClean="0"/>
              <a:pPr/>
              <a:t>8/31/2012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1AD9B3-C34D-44F1-BDBE-761D82F8CB09}" type="datetimeFigureOut">
              <a:rPr lang="en-US" smtClean="0"/>
              <a:pPr/>
              <a:t>8/31/2012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1AD9B3-C34D-44F1-BDBE-761D82F8CB09}" type="datetimeFigureOut">
              <a:rPr lang="en-US" smtClean="0"/>
              <a:pPr/>
              <a:t>8/31/2012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1AD9B3-C34D-44F1-BDBE-761D82F8CB09}" type="datetimeFigureOut">
              <a:rPr lang="en-US" smtClean="0"/>
              <a:pPr/>
              <a:t>8/31/2012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1AD9B3-C34D-44F1-BDBE-761D82F8CB09}" type="datetimeFigureOut">
              <a:rPr lang="en-US" smtClean="0"/>
              <a:pPr/>
              <a:t>8/31/2012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1AD9B3-C34D-44F1-BDBE-761D82F8CB09}" type="datetimeFigureOut">
              <a:rPr lang="en-US" smtClean="0"/>
              <a:pPr/>
              <a:t>8/31/2012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1AD9B3-C34D-44F1-BDBE-761D82F8CB09}" type="datetimeFigureOut">
              <a:rPr lang="en-US" smtClean="0"/>
              <a:pPr/>
              <a:t>8/31/2012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1AD9B3-C34D-44F1-BDBE-761D82F8CB09}" type="datetimeFigureOut">
              <a:rPr lang="en-US" smtClean="0"/>
              <a:pPr/>
              <a:t>8/31/2012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1AD9B3-C34D-44F1-BDBE-761D82F8CB09}" type="datetimeFigureOut">
              <a:rPr lang="en-US" smtClean="0"/>
              <a:pPr/>
              <a:t>8/31/2012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1AD9B3-C34D-44F1-BDBE-761D82F8CB09}" type="datetimeFigureOut">
              <a:rPr lang="en-US" smtClean="0"/>
              <a:pPr/>
              <a:t>8/31/2012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F85BF5-B9DA-4983-9244-F3A05EA5A5BE}" type="slidenum">
              <a:rPr lang="en-US" smtClean="0"/>
              <a:pPr/>
              <a:t>‹#›</a:t>
            </a:fld>
            <a:endParaRPr lang="en-US"/>
          </a:p>
        </p:txBody>
      </p:sp>
    </p:spTree>
  </p:cSld>
  <p:clrMapOvr>
    <a:masterClrMapping/>
  </p:clrMapOvr>
  <p:transition advClick="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1AD9B3-C34D-44F1-BDBE-761D82F8CB09}" type="datetimeFigureOut">
              <a:rPr lang="en-US" smtClean="0"/>
              <a:pPr/>
              <a:t>8/31/2012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85BF5-B9DA-4983-9244-F3A05EA5A5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Microsoft_Office_Excel_97-2003_Worksheet1.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Microsoft_Office_Excel_97-2003_Worksheet2.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9.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3.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232451" name="Rectangle 3"/>
          <p:cNvSpPr>
            <a:spLocks noGrp="1" noChangeArrowheads="1"/>
          </p:cNvSpPr>
          <p:nvPr>
            <p:ph idx="1"/>
          </p:nvPr>
        </p:nvSpPr>
        <p:spPr>
          <a:xfrm>
            <a:off x="838200" y="1752600"/>
            <a:ext cx="8001000" cy="4343400"/>
          </a:xfrm>
        </p:spPr>
        <p:txBody>
          <a:bodyPr/>
          <a:lstStyle/>
          <a:p>
            <a:pPr marL="404813" indent="-404813" defTabSz="736600">
              <a:lnSpc>
                <a:spcPct val="105000"/>
              </a:lnSpc>
              <a:buClr>
                <a:schemeClr val="accent2"/>
              </a:buClr>
              <a:buSzPct val="95000"/>
              <a:buFont typeface="Wingdings" pitchFamily="2" charset="2"/>
              <a:buAutoNum type="arabicPeriod"/>
            </a:pPr>
            <a:r>
              <a:rPr lang="en-US" sz="1800" dirty="0">
                <a:latin typeface="Arial" pitchFamily="34" charset="0"/>
                <a:cs typeface="Arial" pitchFamily="34" charset="0"/>
              </a:rPr>
              <a:t>Total output is determined by</a:t>
            </a:r>
          </a:p>
          <a:p>
            <a:pPr marL="795338" lvl="1" indent="-276225" defTabSz="736600">
              <a:lnSpc>
                <a:spcPct val="105000"/>
              </a:lnSpc>
              <a:buClr>
                <a:schemeClr val="accent1"/>
              </a:buClr>
              <a:buSzPct val="95000"/>
              <a:buFont typeface="Wingdings" pitchFamily="2" charset="2"/>
              <a:buChar char="§"/>
            </a:pPr>
            <a:r>
              <a:rPr lang="en-US" sz="1800" dirty="0">
                <a:latin typeface="Arial" pitchFamily="34" charset="0"/>
                <a:cs typeface="Arial" pitchFamily="34" charset="0"/>
              </a:rPr>
              <a:t>how much capital and labor the economy has</a:t>
            </a:r>
          </a:p>
          <a:p>
            <a:pPr marL="795338" lvl="1" indent="-276225" defTabSz="736600">
              <a:lnSpc>
                <a:spcPct val="105000"/>
              </a:lnSpc>
              <a:buClr>
                <a:schemeClr val="accent1"/>
              </a:buClr>
              <a:buSzPct val="95000"/>
              <a:buFont typeface="Wingdings" pitchFamily="2" charset="2"/>
              <a:buChar char="§"/>
            </a:pPr>
            <a:r>
              <a:rPr lang="en-US" sz="1800" dirty="0">
                <a:latin typeface="Arial" pitchFamily="34" charset="0"/>
                <a:cs typeface="Arial" pitchFamily="34" charset="0"/>
              </a:rPr>
              <a:t>the level of technology</a:t>
            </a:r>
          </a:p>
          <a:p>
            <a:pPr marL="404813" indent="-404813" defTabSz="736600">
              <a:lnSpc>
                <a:spcPct val="105000"/>
              </a:lnSpc>
              <a:spcBef>
                <a:spcPct val="60000"/>
              </a:spcBef>
              <a:buClr>
                <a:schemeClr val="accent2"/>
              </a:buClr>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105000"/>
              </a:lnSpc>
              <a:spcBef>
                <a:spcPct val="60000"/>
              </a:spcBef>
              <a:buClr>
                <a:schemeClr val="accent2"/>
              </a:buClr>
              <a:buSzPct val="95000"/>
              <a:buFont typeface="Wingdings" pitchFamily="2" charset="2"/>
              <a:buAutoNum type="arabicPeriod"/>
            </a:pPr>
            <a:r>
              <a:rPr lang="en-US" sz="1800" dirty="0" smtClean="0">
                <a:latin typeface="Arial" pitchFamily="34" charset="0"/>
                <a:cs typeface="Arial" pitchFamily="34" charset="0"/>
              </a:rPr>
              <a:t>Competitive </a:t>
            </a:r>
            <a:r>
              <a:rPr lang="en-US" sz="1800" dirty="0">
                <a:latin typeface="Arial" pitchFamily="34" charset="0"/>
                <a:cs typeface="Arial" pitchFamily="34" charset="0"/>
              </a:rPr>
              <a:t>firms hire each factor until its marginal product equals its price.  </a:t>
            </a:r>
          </a:p>
          <a:p>
            <a:pPr marL="404813" indent="-404813" defTabSz="736600">
              <a:lnSpc>
                <a:spcPct val="105000"/>
              </a:lnSpc>
              <a:spcBef>
                <a:spcPct val="60000"/>
              </a:spcBef>
              <a:buClr>
                <a:schemeClr val="accent2"/>
              </a:buClr>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105000"/>
              </a:lnSpc>
              <a:spcBef>
                <a:spcPct val="60000"/>
              </a:spcBef>
              <a:buClr>
                <a:schemeClr val="accent2"/>
              </a:buClr>
              <a:buSzPct val="95000"/>
              <a:buFont typeface="Wingdings" pitchFamily="2" charset="2"/>
              <a:buAutoNum type="arabicPeriod"/>
            </a:pPr>
            <a:r>
              <a:rPr lang="en-US" sz="1800" dirty="0" smtClean="0">
                <a:latin typeface="Arial" pitchFamily="34" charset="0"/>
                <a:cs typeface="Arial" pitchFamily="34" charset="0"/>
              </a:rPr>
              <a:t>If </a:t>
            </a:r>
            <a:r>
              <a:rPr lang="en-US" sz="1800" dirty="0">
                <a:latin typeface="Arial" pitchFamily="34" charset="0"/>
                <a:cs typeface="Arial" pitchFamily="34" charset="0"/>
              </a:rPr>
              <a:t>the production function has constant returns to scale, then labor income plus capital income equals total income (output).</a:t>
            </a:r>
          </a:p>
          <a:p>
            <a:pPr marL="795338" lvl="1" indent="-276225" defTabSz="736600">
              <a:lnSpc>
                <a:spcPct val="105000"/>
              </a:lnSpc>
            </a:pPr>
            <a:endParaRPr lang="en-US" sz="1800" dirty="0">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524000"/>
            <a:ext cx="9144000" cy="1077218"/>
          </a:xfrm>
          <a:prstGeom prst="rect">
            <a:avLst/>
          </a:prstGeom>
        </p:spPr>
        <p:txBody>
          <a:bodyPr wrap="square">
            <a:spAutoFit/>
          </a:bodyPr>
          <a:lstStyle/>
          <a:p>
            <a:pPr algn="ctr">
              <a:spcBef>
                <a:spcPct val="15000"/>
              </a:spcBef>
            </a:pPr>
            <a:r>
              <a:rPr lang="en-US" sz="3200" b="1" dirty="0" smtClean="0">
                <a:latin typeface="Arial" charset="0"/>
              </a:rPr>
              <a:t>National Income:</a:t>
            </a:r>
            <a:br>
              <a:rPr lang="en-US" sz="3200" b="1" dirty="0" smtClean="0">
                <a:latin typeface="Arial" charset="0"/>
              </a:rPr>
            </a:br>
            <a:r>
              <a:rPr lang="en-US" sz="3200" b="1" dirty="0" smtClean="0">
                <a:latin typeface="Arial" charset="0"/>
              </a:rPr>
              <a:t>Where it Comes From and Where </a:t>
            </a:r>
            <a:r>
              <a:rPr lang="en-US" sz="3200" b="1" smtClean="0">
                <a:latin typeface="Arial" charset="0"/>
              </a:rPr>
              <a:t>it Goes - II</a:t>
            </a:r>
            <a:endParaRPr lang="en-US" sz="3200" b="1" dirty="0">
              <a:latin typeface="Arial" charset="0"/>
            </a:endParaRPr>
          </a:p>
        </p:txBody>
      </p:sp>
      <p:pic>
        <p:nvPicPr>
          <p:cNvPr id="4" name="Picture 10"/>
          <p:cNvPicPr>
            <a:picLocks noChangeAspect="1" noChangeArrowheads="1"/>
          </p:cNvPicPr>
          <p:nvPr/>
        </p:nvPicPr>
        <p:blipFill>
          <a:blip r:embed="rId3" cstate="print"/>
          <a:srcRect/>
          <a:stretch>
            <a:fillRect/>
          </a:stretch>
        </p:blipFill>
        <p:spPr bwMode="auto">
          <a:xfrm>
            <a:off x="2590800" y="2657168"/>
            <a:ext cx="4419600" cy="2067232"/>
          </a:xfrm>
          <a:prstGeom prst="rect">
            <a:avLst/>
          </a:prstGeom>
          <a:noFill/>
          <a:ln w="9525">
            <a:noFill/>
            <a:miter lim="800000"/>
            <a:headEnd/>
            <a:tailEnd/>
          </a:ln>
        </p:spPr>
      </p:pic>
      <p:sp>
        <p:nvSpPr>
          <p:cNvPr id="5" name="Rectangle 4"/>
          <p:cNvSpPr/>
          <p:nvPr/>
        </p:nvSpPr>
        <p:spPr>
          <a:xfrm>
            <a:off x="2209800" y="4876800"/>
            <a:ext cx="5105400" cy="461665"/>
          </a:xfrm>
          <a:prstGeom prst="rect">
            <a:avLst/>
          </a:prstGeom>
        </p:spPr>
        <p:txBody>
          <a:bodyPr wrap="square">
            <a:spAutoFit/>
          </a:bodyPr>
          <a:lstStyle/>
          <a:p>
            <a:pPr marL="342900" indent="-342900" algn="ctr">
              <a:spcBef>
                <a:spcPct val="20000"/>
              </a:spcBef>
              <a:buFont typeface="Arial" charset="0"/>
              <a:buNone/>
            </a:pPr>
            <a:r>
              <a:rPr lang="en-US" b="1" i="1" dirty="0" smtClean="0">
                <a:latin typeface="Arial" charset="0"/>
                <a:cs typeface="Arial" charset="0"/>
              </a:rPr>
              <a:t>Instructor: Prof. </a:t>
            </a:r>
            <a:r>
              <a:rPr lang="en-US" b="1" i="1" dirty="0" err="1" smtClean="0">
                <a:latin typeface="Arial" charset="0"/>
                <a:cs typeface="Arial" charset="0"/>
              </a:rPr>
              <a:t>Dr.Qaisar</a:t>
            </a:r>
            <a:r>
              <a:rPr lang="en-US" b="1" i="1" dirty="0" smtClean="0">
                <a:latin typeface="Arial" charset="0"/>
                <a:cs typeface="Arial" charset="0"/>
              </a:rPr>
              <a:t> </a:t>
            </a:r>
            <a:r>
              <a:rPr lang="en-US" b="1" i="1" dirty="0" err="1" smtClean="0">
                <a:latin typeface="Arial" charset="0"/>
                <a:cs typeface="Arial" charset="0"/>
              </a:rPr>
              <a:t>Abbas</a:t>
            </a:r>
            <a:endParaRPr lang="en-US" b="1" i="1" dirty="0">
              <a:latin typeface="Arial" charset="0"/>
              <a:cs typeface="Arial" charset="0"/>
            </a:endParaRPr>
          </a:p>
        </p:txBody>
      </p:sp>
      <p:sp>
        <p:nvSpPr>
          <p:cNvPr id="6" name="Title 1"/>
          <p:cNvSpPr txBox="1">
            <a:spLocks/>
          </p:cNvSpPr>
          <p:nvPr/>
        </p:nvSpPr>
        <p:spPr>
          <a:xfrm>
            <a:off x="0" y="0"/>
            <a:ext cx="9144000" cy="1143000"/>
          </a:xfrm>
          <a:prstGeom prst="rect">
            <a:avLst/>
          </a:prstGeom>
        </p:spPr>
        <p:txBody>
          <a:bodyPr anchor="ctr">
            <a:normAutofit/>
          </a:bodyPr>
          <a:lstStyle/>
          <a:p>
            <a:pPr algn="ctr" fontAlgn="auto">
              <a:spcAft>
                <a:spcPts val="0"/>
              </a:spcAft>
              <a:defRPr/>
            </a:pPr>
            <a:r>
              <a:rPr lang="en-US" sz="2400" b="1" dirty="0">
                <a:latin typeface="Arial" charset="0"/>
                <a:ea typeface="+mj-ea"/>
                <a:cs typeface="Arial" charset="0"/>
              </a:rPr>
              <a:t>Lecture 5</a:t>
            </a:r>
          </a:p>
        </p:txBody>
      </p:sp>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idx="1"/>
          </p:nvPr>
        </p:nvSpPr>
        <p:spPr>
          <a:xfrm>
            <a:off x="762000" y="762000"/>
            <a:ext cx="7620000" cy="3663950"/>
          </a:xfrm>
        </p:spPr>
        <p:txBody>
          <a:bodyPr anchor="ctr"/>
          <a:lstStyle/>
          <a:p>
            <a:pPr>
              <a:lnSpc>
                <a:spcPct val="105000"/>
              </a:lnSpc>
              <a:spcBef>
                <a:spcPct val="25000"/>
              </a:spcBef>
            </a:pPr>
            <a:r>
              <a:rPr lang="en-US" sz="1800" dirty="0" smtClean="0">
                <a:latin typeface="Arial" pitchFamily="34" charset="0"/>
                <a:cs typeface="Arial" pitchFamily="34" charset="0"/>
              </a:rPr>
              <a:t>Types of Saving</a:t>
            </a:r>
          </a:p>
          <a:p>
            <a:pPr>
              <a:lnSpc>
                <a:spcPct val="105000"/>
              </a:lnSpc>
              <a:spcBef>
                <a:spcPct val="25000"/>
              </a:spcBef>
            </a:pPr>
            <a:endParaRPr lang="en-US" sz="1800" dirty="0" smtClean="0">
              <a:latin typeface="Arial" pitchFamily="34" charset="0"/>
              <a:cs typeface="Arial" pitchFamily="34" charset="0"/>
            </a:endParaRPr>
          </a:p>
          <a:p>
            <a:pPr>
              <a:lnSpc>
                <a:spcPct val="105000"/>
              </a:lnSpc>
              <a:spcBef>
                <a:spcPct val="25000"/>
              </a:spcBef>
            </a:pPr>
            <a:r>
              <a:rPr lang="en-US" sz="1800" dirty="0" err="1" smtClean="0">
                <a:latin typeface="Arial" pitchFamily="34" charset="0"/>
                <a:cs typeface="Arial" pitchFamily="34" charset="0"/>
              </a:rPr>
              <a:t>Lonable</a:t>
            </a:r>
            <a:r>
              <a:rPr lang="en-US" sz="1800" dirty="0" smtClean="0">
                <a:latin typeface="Arial" pitchFamily="34" charset="0"/>
                <a:cs typeface="Arial" pitchFamily="34" charset="0"/>
              </a:rPr>
              <a:t> funds</a:t>
            </a:r>
          </a:p>
          <a:p>
            <a:pPr>
              <a:lnSpc>
                <a:spcPct val="105000"/>
              </a:lnSpc>
              <a:spcBef>
                <a:spcPct val="25000"/>
              </a:spcBef>
            </a:pPr>
            <a:endParaRPr lang="en-US" sz="1800" dirty="0" smtClean="0">
              <a:latin typeface="Arial" pitchFamily="34" charset="0"/>
              <a:cs typeface="Arial" pitchFamily="34" charset="0"/>
            </a:endParaRPr>
          </a:p>
          <a:p>
            <a:pPr>
              <a:lnSpc>
                <a:spcPct val="105000"/>
              </a:lnSpc>
              <a:spcBef>
                <a:spcPct val="25000"/>
              </a:spcBef>
            </a:pPr>
            <a:r>
              <a:rPr lang="en-US" sz="1800" dirty="0" smtClean="0">
                <a:latin typeface="Arial" pitchFamily="34" charset="0"/>
                <a:cs typeface="Arial" pitchFamily="34" charset="0"/>
              </a:rPr>
              <a:t>Saving and interest rate</a:t>
            </a:r>
            <a:endParaRPr lang="en-US" sz="1800" dirty="0">
              <a:latin typeface="Arial" pitchFamily="34" charset="0"/>
              <a:cs typeface="Arial" pitchFamily="34" charset="0"/>
            </a:endParaRPr>
          </a:p>
        </p:txBody>
      </p:sp>
      <p:pic>
        <p:nvPicPr>
          <p:cNvPr id="6"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
        <p:nvSpPr>
          <p:cNvPr id="7" name="Rectangle 2"/>
          <p:cNvSpPr>
            <a:spLocks noGrp="1" noChangeArrowheads="1"/>
          </p:cNvSpPr>
          <p:nvPr>
            <p:ph type="title"/>
          </p:nvPr>
        </p:nvSpPr>
        <p:spPr>
          <a:xfrm>
            <a:off x="381000" y="228600"/>
            <a:ext cx="8382000" cy="754063"/>
          </a:xfrm>
        </p:spPr>
        <p:txBody>
          <a:bodyPr/>
          <a:lstStyle/>
          <a:p>
            <a:pPr eaLnBrk="1" hangingPunct="1"/>
            <a:r>
              <a:rPr lang="en-US" sz="2400" b="1" dirty="0" smtClean="0">
                <a:latin typeface="Arial" charset="0"/>
                <a:cs typeface="Arial" charset="0"/>
              </a:rPr>
              <a:t>Lecture Contents</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Demand for goods &amp; services</a:t>
            </a:r>
          </a:p>
        </p:txBody>
      </p:sp>
      <p:sp>
        <p:nvSpPr>
          <p:cNvPr id="109571" name="Rectangle 3"/>
          <p:cNvSpPr>
            <a:spLocks noGrp="1" noChangeArrowheads="1"/>
          </p:cNvSpPr>
          <p:nvPr>
            <p:ph idx="1"/>
          </p:nvPr>
        </p:nvSpPr>
        <p:spPr>
          <a:xfrm>
            <a:off x="1066800" y="1295400"/>
            <a:ext cx="7467600" cy="3581400"/>
          </a:xfrm>
        </p:spPr>
        <p:txBody>
          <a:bodyPr/>
          <a:lstStyle/>
          <a:p>
            <a:pPr>
              <a:spcBef>
                <a:spcPct val="45000"/>
              </a:spcBef>
              <a:buFont typeface="Wingdings" pitchFamily="2" charset="2"/>
              <a:buNone/>
            </a:pPr>
            <a:endParaRPr lang="en-US" sz="1800" dirty="0" smtClean="0">
              <a:latin typeface="Arial" pitchFamily="34" charset="0"/>
              <a:cs typeface="Arial" pitchFamily="34" charset="0"/>
            </a:endParaRPr>
          </a:p>
          <a:p>
            <a:pPr>
              <a:spcBef>
                <a:spcPct val="45000"/>
              </a:spcBef>
              <a:buFont typeface="Wingdings" pitchFamily="2" charset="2"/>
              <a:buNone/>
            </a:pPr>
            <a:r>
              <a:rPr lang="en-US" sz="1800" dirty="0" smtClean="0">
                <a:latin typeface="Arial" pitchFamily="34" charset="0"/>
                <a:cs typeface="Arial" pitchFamily="34" charset="0"/>
              </a:rPr>
              <a:t>Components </a:t>
            </a:r>
            <a:r>
              <a:rPr lang="en-US" sz="1800" dirty="0">
                <a:latin typeface="Arial" pitchFamily="34" charset="0"/>
                <a:cs typeface="Arial" pitchFamily="34" charset="0"/>
              </a:rPr>
              <a:t>of aggregate demand:</a:t>
            </a:r>
          </a:p>
          <a:p>
            <a:pPr lvl="1">
              <a:spcBef>
                <a:spcPct val="45000"/>
              </a:spcBef>
              <a:buFontTx/>
              <a:buNone/>
            </a:pPr>
            <a:r>
              <a:rPr lang="en-US" sz="1800" b="1" i="1" dirty="0">
                <a:latin typeface="Arial" pitchFamily="34" charset="0"/>
                <a:cs typeface="Arial" pitchFamily="34" charset="0"/>
              </a:rPr>
              <a:t>C</a:t>
            </a:r>
            <a:r>
              <a:rPr lang="en-US" sz="1800" dirty="0">
                <a:latin typeface="Arial" pitchFamily="34" charset="0"/>
                <a:cs typeface="Arial" pitchFamily="34" charset="0"/>
              </a:rPr>
              <a:t>  =  consumer demand for g &amp; </a:t>
            </a:r>
            <a:r>
              <a:rPr lang="en-US" sz="1800" dirty="0" smtClean="0">
                <a:latin typeface="Arial" pitchFamily="34" charset="0"/>
                <a:cs typeface="Arial" pitchFamily="34" charset="0"/>
              </a:rPr>
              <a:t>s</a:t>
            </a:r>
          </a:p>
          <a:p>
            <a:pPr lvl="1">
              <a:spcBef>
                <a:spcPct val="45000"/>
              </a:spcBef>
              <a:buFontTx/>
              <a:buNone/>
            </a:pPr>
            <a:endParaRPr lang="en-US" sz="1800" dirty="0">
              <a:latin typeface="Arial" pitchFamily="34" charset="0"/>
              <a:cs typeface="Arial" pitchFamily="34" charset="0"/>
            </a:endParaRPr>
          </a:p>
          <a:p>
            <a:pPr lvl="1">
              <a:spcBef>
                <a:spcPct val="45000"/>
              </a:spcBef>
              <a:buFontTx/>
              <a:buNone/>
            </a:pPr>
            <a:r>
              <a:rPr lang="en-US" sz="1800" b="1" i="1" dirty="0">
                <a:latin typeface="Arial" pitchFamily="34" charset="0"/>
                <a:cs typeface="Arial" pitchFamily="34" charset="0"/>
              </a:rPr>
              <a:t>I</a:t>
            </a:r>
            <a:r>
              <a:rPr lang="en-US" sz="1800" dirty="0">
                <a:latin typeface="Arial" pitchFamily="34" charset="0"/>
                <a:cs typeface="Arial" pitchFamily="34" charset="0"/>
              </a:rPr>
              <a:t>  =  demand for investment </a:t>
            </a:r>
            <a:r>
              <a:rPr lang="en-US" sz="1800" dirty="0" smtClean="0">
                <a:latin typeface="Arial" pitchFamily="34" charset="0"/>
                <a:cs typeface="Arial" pitchFamily="34" charset="0"/>
              </a:rPr>
              <a:t>goods</a:t>
            </a:r>
          </a:p>
          <a:p>
            <a:pPr lvl="1">
              <a:spcBef>
                <a:spcPct val="45000"/>
              </a:spcBef>
              <a:buFontTx/>
              <a:buNone/>
            </a:pPr>
            <a:endParaRPr lang="en-US" sz="1800" dirty="0">
              <a:latin typeface="Arial" pitchFamily="34" charset="0"/>
              <a:cs typeface="Arial" pitchFamily="34" charset="0"/>
            </a:endParaRPr>
          </a:p>
          <a:p>
            <a:pPr lvl="1">
              <a:spcBef>
                <a:spcPct val="45000"/>
              </a:spcBef>
              <a:buFontTx/>
              <a:buNone/>
            </a:pPr>
            <a:r>
              <a:rPr lang="en-US" sz="1800" b="1" i="1" dirty="0">
                <a:latin typeface="Arial" pitchFamily="34" charset="0"/>
                <a:cs typeface="Arial" pitchFamily="34" charset="0"/>
              </a:rPr>
              <a:t>G</a:t>
            </a:r>
            <a:r>
              <a:rPr lang="en-US" sz="1800" dirty="0">
                <a:latin typeface="Arial" pitchFamily="34" charset="0"/>
                <a:cs typeface="Arial" pitchFamily="34" charset="0"/>
              </a:rPr>
              <a:t> =  government demand for g &amp; s</a:t>
            </a:r>
          </a:p>
          <a:p>
            <a:pPr lvl="1">
              <a:spcBef>
                <a:spcPct val="60000"/>
              </a:spcBef>
              <a:buFontTx/>
              <a:buNone/>
            </a:pPr>
            <a:r>
              <a:rPr lang="en-US" sz="1800" dirty="0">
                <a:latin typeface="Arial" pitchFamily="34" charset="0"/>
                <a:cs typeface="Arial" pitchFamily="34" charset="0"/>
              </a:rPr>
              <a:t>	(closed economy: no </a:t>
            </a:r>
            <a:r>
              <a:rPr lang="en-US" sz="1800" b="1" i="1" dirty="0">
                <a:latin typeface="Arial" pitchFamily="34" charset="0"/>
                <a:cs typeface="Arial" pitchFamily="34" charset="0"/>
              </a:rPr>
              <a:t>NX </a:t>
            </a:r>
            <a:r>
              <a:rPr lang="en-US" sz="1800" dirty="0">
                <a:latin typeface="Arial" pitchFamily="34" charset="0"/>
                <a:cs typeface="Arial" pitchFamily="34" charset="0"/>
              </a:rPr>
              <a:t>)</a:t>
            </a:r>
          </a:p>
        </p:txBody>
      </p:sp>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381000" y="228600"/>
            <a:ext cx="8382000" cy="669925"/>
          </a:xfrm>
        </p:spPr>
        <p:txBody>
          <a:bodyPr>
            <a:normAutofit/>
          </a:bodyPr>
          <a:lstStyle/>
          <a:p>
            <a:r>
              <a:rPr lang="en-US" sz="2400" b="1" dirty="0">
                <a:latin typeface="Arial" pitchFamily="34" charset="0"/>
                <a:cs typeface="Arial" pitchFamily="34" charset="0"/>
              </a:rPr>
              <a:t>Consumption, </a:t>
            </a:r>
            <a:r>
              <a:rPr lang="en-US" sz="2400" b="1" i="1" dirty="0">
                <a:latin typeface="Arial" pitchFamily="34" charset="0"/>
                <a:cs typeface="Arial" pitchFamily="34" charset="0"/>
              </a:rPr>
              <a:t>C</a:t>
            </a:r>
          </a:p>
        </p:txBody>
      </p:sp>
      <p:sp>
        <p:nvSpPr>
          <p:cNvPr id="111619" name="Rectangle 3"/>
          <p:cNvSpPr>
            <a:spLocks noGrp="1" noChangeArrowheads="1"/>
          </p:cNvSpPr>
          <p:nvPr>
            <p:ph idx="1"/>
          </p:nvPr>
        </p:nvSpPr>
        <p:spPr>
          <a:xfrm>
            <a:off x="990600" y="1143000"/>
            <a:ext cx="7924800" cy="4495800"/>
          </a:xfrm>
        </p:spPr>
        <p:txBody>
          <a:bodyPr/>
          <a:lstStyle/>
          <a:p>
            <a:pPr>
              <a:spcBef>
                <a:spcPct val="50000"/>
              </a:spcBef>
            </a:pPr>
            <a:r>
              <a:rPr lang="en-US" sz="1800" dirty="0">
                <a:latin typeface="Arial" pitchFamily="34" charset="0"/>
                <a:cs typeface="Arial" pitchFamily="34" charset="0"/>
              </a:rPr>
              <a:t>def:  </a:t>
            </a:r>
            <a:r>
              <a:rPr lang="en-US" sz="1800" b="1" dirty="0">
                <a:latin typeface="Arial" pitchFamily="34" charset="0"/>
                <a:cs typeface="Arial" pitchFamily="34" charset="0"/>
              </a:rPr>
              <a:t>disposable income</a:t>
            </a:r>
            <a:r>
              <a:rPr lang="en-US" sz="1800" dirty="0">
                <a:latin typeface="Arial" pitchFamily="34" charset="0"/>
                <a:cs typeface="Arial" pitchFamily="34" charset="0"/>
              </a:rPr>
              <a:t> is total income minus total taxes:    </a:t>
            </a:r>
            <a:r>
              <a:rPr lang="en-US" sz="1800" b="1" i="1" dirty="0">
                <a:latin typeface="Arial" pitchFamily="34" charset="0"/>
                <a:cs typeface="Arial" pitchFamily="34" charset="0"/>
              </a:rPr>
              <a:t>Y</a:t>
            </a:r>
            <a:r>
              <a:rPr lang="en-US" sz="1800" dirty="0">
                <a:latin typeface="Arial" pitchFamily="34" charset="0"/>
                <a:cs typeface="Arial" pitchFamily="34" charset="0"/>
              </a:rPr>
              <a:t> – </a:t>
            </a:r>
            <a:r>
              <a:rPr lang="en-US" sz="1800" b="1" i="1" dirty="0">
                <a:latin typeface="Arial" pitchFamily="34" charset="0"/>
                <a:cs typeface="Arial" pitchFamily="34" charset="0"/>
              </a:rPr>
              <a:t>T</a:t>
            </a:r>
          </a:p>
          <a:p>
            <a:pPr>
              <a:spcBef>
                <a:spcPct val="60000"/>
              </a:spcBef>
            </a:pPr>
            <a:endParaRPr lang="en-US" sz="1800" dirty="0" smtClean="0">
              <a:latin typeface="Arial" pitchFamily="34" charset="0"/>
              <a:cs typeface="Arial" pitchFamily="34" charset="0"/>
            </a:endParaRPr>
          </a:p>
          <a:p>
            <a:pPr>
              <a:spcBef>
                <a:spcPct val="60000"/>
              </a:spcBef>
            </a:pPr>
            <a:endParaRPr lang="en-US" sz="1800" dirty="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Consumption </a:t>
            </a:r>
            <a:r>
              <a:rPr lang="en-US" sz="1800" dirty="0">
                <a:latin typeface="Arial" pitchFamily="34" charset="0"/>
                <a:cs typeface="Arial" pitchFamily="34" charset="0"/>
              </a:rPr>
              <a:t>function: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a:latin typeface="Arial" pitchFamily="34" charset="0"/>
                <a:cs typeface="Arial" pitchFamily="34" charset="0"/>
              </a:rPr>
              <a:t>C </a:t>
            </a:r>
            <a:r>
              <a:rPr lang="en-US" sz="1800" dirty="0">
                <a:latin typeface="Arial" pitchFamily="34" charset="0"/>
                <a:cs typeface="Arial" pitchFamily="34" charset="0"/>
              </a:rPr>
              <a:t>(</a:t>
            </a:r>
            <a:r>
              <a:rPr lang="en-US" sz="1800" b="1" i="1" dirty="0">
                <a:latin typeface="Arial" pitchFamily="34" charset="0"/>
                <a:cs typeface="Arial" pitchFamily="34" charset="0"/>
              </a:rPr>
              <a:t>Y</a:t>
            </a:r>
            <a:r>
              <a:rPr lang="en-US" sz="1800" dirty="0">
                <a:latin typeface="Arial" pitchFamily="34" charset="0"/>
                <a:cs typeface="Arial" pitchFamily="34" charset="0"/>
              </a:rPr>
              <a:t> – </a:t>
            </a:r>
            <a:r>
              <a:rPr lang="en-US" sz="1800" b="1" i="1" dirty="0">
                <a:latin typeface="Arial" pitchFamily="34" charset="0"/>
                <a:cs typeface="Arial" pitchFamily="34" charset="0"/>
              </a:rPr>
              <a:t>T </a:t>
            </a:r>
            <a:r>
              <a:rPr lang="en-US" sz="1800" dirty="0">
                <a:latin typeface="Arial" pitchFamily="34" charset="0"/>
                <a:cs typeface="Arial" pitchFamily="34" charset="0"/>
              </a:rPr>
              <a:t>)</a:t>
            </a:r>
          </a:p>
          <a:p>
            <a:pPr>
              <a:spcBef>
                <a:spcPct val="10000"/>
              </a:spcBef>
              <a:buFont typeface="Wingdings" pitchFamily="2" charset="2"/>
              <a:buNone/>
            </a:pPr>
            <a:r>
              <a:rPr lang="en-US" sz="1800" dirty="0">
                <a:latin typeface="Arial" pitchFamily="34" charset="0"/>
                <a:cs typeface="Arial" pitchFamily="34" charset="0"/>
              </a:rPr>
              <a:t>	Shows that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Y</a:t>
            </a:r>
            <a:r>
              <a:rPr lang="en-US" sz="1800" dirty="0">
                <a:latin typeface="Arial" pitchFamily="34" charset="0"/>
                <a:cs typeface="Arial" pitchFamily="34" charset="0"/>
              </a:rPr>
              <a:t> – </a:t>
            </a:r>
            <a:r>
              <a:rPr lang="en-US" sz="1800" b="1" i="1" dirty="0">
                <a:latin typeface="Arial" pitchFamily="34" charset="0"/>
                <a:cs typeface="Arial" pitchFamily="34" charset="0"/>
              </a:rPr>
              <a:t>T </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b="1" i="1" dirty="0">
                <a:latin typeface="Arial" pitchFamily="34" charset="0"/>
                <a:cs typeface="Arial" pitchFamily="34" charset="0"/>
              </a:rPr>
              <a:t>C</a:t>
            </a:r>
            <a:r>
              <a:rPr lang="en-US" sz="1800" dirty="0">
                <a:latin typeface="Arial" pitchFamily="34" charset="0"/>
                <a:cs typeface="Arial" pitchFamily="34" charset="0"/>
              </a:rPr>
              <a:t> </a:t>
            </a:r>
          </a:p>
          <a:p>
            <a:pPr>
              <a:spcBef>
                <a:spcPct val="60000"/>
              </a:spcBef>
            </a:pPr>
            <a:endParaRPr lang="en-US" sz="1800" dirty="0" smtClean="0">
              <a:latin typeface="Arial" pitchFamily="34" charset="0"/>
              <a:cs typeface="Arial" pitchFamily="34" charset="0"/>
            </a:endParaRPr>
          </a:p>
          <a:p>
            <a:pPr>
              <a:spcBef>
                <a:spcPct val="60000"/>
              </a:spcBef>
            </a:pPr>
            <a:endParaRPr lang="en-US" sz="1800" dirty="0">
              <a:latin typeface="Arial" pitchFamily="34" charset="0"/>
              <a:cs typeface="Arial" pitchFamily="34" charset="0"/>
            </a:endParaRPr>
          </a:p>
          <a:p>
            <a:pPr>
              <a:spcBef>
                <a:spcPct val="60000"/>
              </a:spcBef>
            </a:pPr>
            <a:r>
              <a:rPr lang="en-US" sz="1800" dirty="0" smtClean="0">
                <a:latin typeface="Arial" pitchFamily="34" charset="0"/>
                <a:cs typeface="Arial" pitchFamily="34" charset="0"/>
              </a:rPr>
              <a:t>def</a:t>
            </a:r>
            <a:r>
              <a:rPr lang="en-US" sz="1800" dirty="0">
                <a:latin typeface="Arial" pitchFamily="34" charset="0"/>
                <a:cs typeface="Arial" pitchFamily="34" charset="0"/>
              </a:rPr>
              <a:t>:  The </a:t>
            </a:r>
            <a:r>
              <a:rPr lang="en-US" sz="1800" b="1" dirty="0">
                <a:latin typeface="Arial" pitchFamily="34" charset="0"/>
                <a:cs typeface="Arial" pitchFamily="34" charset="0"/>
              </a:rPr>
              <a:t>marginal propensity to consume </a:t>
            </a:r>
            <a:r>
              <a:rPr lang="en-US" sz="1800" dirty="0">
                <a:latin typeface="Arial" pitchFamily="34" charset="0"/>
                <a:cs typeface="Arial" pitchFamily="34" charset="0"/>
              </a:rPr>
              <a:t>is the increase in </a:t>
            </a:r>
            <a:r>
              <a:rPr lang="en-US" sz="1800" b="1" i="1" dirty="0">
                <a:latin typeface="Arial" pitchFamily="34" charset="0"/>
                <a:cs typeface="Arial" pitchFamily="34" charset="0"/>
              </a:rPr>
              <a:t>C</a:t>
            </a:r>
            <a:r>
              <a:rPr lang="en-US" sz="1800" dirty="0">
                <a:latin typeface="Arial" pitchFamily="34" charset="0"/>
                <a:cs typeface="Arial" pitchFamily="34" charset="0"/>
              </a:rPr>
              <a:t>  caused by a one-unit increase in disposable income.</a:t>
            </a:r>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381000" y="304800"/>
            <a:ext cx="8216900" cy="762000"/>
          </a:xfrm>
        </p:spPr>
        <p:txBody>
          <a:bodyPr>
            <a:normAutofit/>
          </a:bodyPr>
          <a:lstStyle/>
          <a:p>
            <a:r>
              <a:rPr lang="en-US" sz="2400" b="1" dirty="0">
                <a:latin typeface="Arial" pitchFamily="34" charset="0"/>
                <a:cs typeface="Arial" pitchFamily="34" charset="0"/>
              </a:rPr>
              <a:t>The consumption function</a:t>
            </a:r>
          </a:p>
        </p:txBody>
      </p:sp>
      <p:grpSp>
        <p:nvGrpSpPr>
          <p:cNvPr id="2" name="Group 13"/>
          <p:cNvGrpSpPr>
            <a:grpSpLocks/>
          </p:cNvGrpSpPr>
          <p:nvPr/>
        </p:nvGrpSpPr>
        <p:grpSpPr bwMode="auto">
          <a:xfrm>
            <a:off x="1219200" y="1401763"/>
            <a:ext cx="5867400" cy="4313237"/>
            <a:chOff x="672" y="729"/>
            <a:chExt cx="3696" cy="2717"/>
          </a:xfrm>
        </p:grpSpPr>
        <p:sp>
          <p:nvSpPr>
            <p:cNvPr id="112643" name="Line 3"/>
            <p:cNvSpPr>
              <a:spLocks noChangeShapeType="1"/>
            </p:cNvSpPr>
            <p:nvPr/>
          </p:nvSpPr>
          <p:spPr bwMode="auto">
            <a:xfrm>
              <a:off x="960" y="864"/>
              <a:ext cx="0" cy="2352"/>
            </a:xfrm>
            <a:prstGeom prst="line">
              <a:avLst/>
            </a:prstGeom>
            <a:noFill/>
            <a:ln w="9525">
              <a:solidFill>
                <a:schemeClr val="tx1"/>
              </a:solidFill>
              <a:round/>
              <a:headEnd/>
              <a:tailEnd/>
            </a:ln>
            <a:effectLst/>
          </p:spPr>
          <p:txBody>
            <a:bodyPr/>
            <a:lstStyle/>
            <a:p>
              <a:endParaRPr lang="en-US"/>
            </a:p>
          </p:txBody>
        </p:sp>
        <p:sp>
          <p:nvSpPr>
            <p:cNvPr id="112644" name="Line 4"/>
            <p:cNvSpPr>
              <a:spLocks noChangeShapeType="1"/>
            </p:cNvSpPr>
            <p:nvPr/>
          </p:nvSpPr>
          <p:spPr bwMode="auto">
            <a:xfrm>
              <a:off x="960" y="3216"/>
              <a:ext cx="3312" cy="0"/>
            </a:xfrm>
            <a:prstGeom prst="line">
              <a:avLst/>
            </a:prstGeom>
            <a:noFill/>
            <a:ln w="9525">
              <a:solidFill>
                <a:schemeClr val="tx1"/>
              </a:solidFill>
              <a:round/>
              <a:headEnd/>
              <a:tailEnd/>
            </a:ln>
            <a:effectLst/>
          </p:spPr>
          <p:txBody>
            <a:bodyPr/>
            <a:lstStyle/>
            <a:p>
              <a:endParaRPr lang="en-US"/>
            </a:p>
          </p:txBody>
        </p:sp>
        <p:sp>
          <p:nvSpPr>
            <p:cNvPr id="112645" name="Text Box 5"/>
            <p:cNvSpPr txBox="1">
              <a:spLocks noChangeArrowheads="1"/>
            </p:cNvSpPr>
            <p:nvPr/>
          </p:nvSpPr>
          <p:spPr bwMode="auto">
            <a:xfrm>
              <a:off x="672" y="729"/>
              <a:ext cx="288"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C</a:t>
              </a:r>
            </a:p>
          </p:txBody>
        </p:sp>
        <p:sp>
          <p:nvSpPr>
            <p:cNvPr id="112646" name="Text Box 6"/>
            <p:cNvSpPr txBox="1">
              <a:spLocks noChangeArrowheads="1"/>
            </p:cNvSpPr>
            <p:nvPr/>
          </p:nvSpPr>
          <p:spPr bwMode="auto">
            <a:xfrm>
              <a:off x="3696" y="3177"/>
              <a:ext cx="672" cy="269"/>
            </a:xfrm>
            <a:prstGeom prst="rect">
              <a:avLst/>
            </a:prstGeom>
            <a:noFill/>
            <a:ln w="9525">
              <a:noFill/>
              <a:miter lim="800000"/>
              <a:headEnd/>
              <a:tailEnd/>
            </a:ln>
            <a:effectLst/>
          </p:spPr>
          <p:txBody>
            <a:bodyPr>
              <a:spAutoFit/>
            </a:bodyPr>
            <a:lstStyle/>
            <a:p>
              <a:pPr>
                <a:spcBef>
                  <a:spcPct val="50000"/>
                </a:spcBef>
              </a:pPr>
              <a:r>
                <a:rPr lang="en-US" sz="2200" b="1" i="1">
                  <a:latin typeface="Tahoma" pitchFamily="34" charset="0"/>
                </a:rPr>
                <a:t>Y – T</a:t>
              </a:r>
            </a:p>
          </p:txBody>
        </p:sp>
      </p:grpSp>
      <p:grpSp>
        <p:nvGrpSpPr>
          <p:cNvPr id="3" name="Group 25"/>
          <p:cNvGrpSpPr>
            <a:grpSpLocks/>
          </p:cNvGrpSpPr>
          <p:nvPr/>
        </p:nvGrpSpPr>
        <p:grpSpPr bwMode="auto">
          <a:xfrm>
            <a:off x="1676400" y="2178050"/>
            <a:ext cx="5334000" cy="2652713"/>
            <a:chOff x="864" y="1209"/>
            <a:chExt cx="3360" cy="1671"/>
          </a:xfrm>
        </p:grpSpPr>
        <p:sp>
          <p:nvSpPr>
            <p:cNvPr id="112647" name="Line 7"/>
            <p:cNvSpPr>
              <a:spLocks noChangeShapeType="1"/>
            </p:cNvSpPr>
            <p:nvPr/>
          </p:nvSpPr>
          <p:spPr bwMode="auto">
            <a:xfrm flipV="1">
              <a:off x="864" y="1440"/>
              <a:ext cx="2544" cy="1440"/>
            </a:xfrm>
            <a:prstGeom prst="line">
              <a:avLst/>
            </a:prstGeom>
            <a:noFill/>
            <a:ln w="28575">
              <a:solidFill>
                <a:srgbClr val="000099"/>
              </a:solidFill>
              <a:round/>
              <a:headEnd/>
              <a:tailEnd/>
            </a:ln>
            <a:effectLst/>
          </p:spPr>
          <p:txBody>
            <a:bodyPr/>
            <a:lstStyle/>
            <a:p>
              <a:endParaRPr lang="en-US"/>
            </a:p>
          </p:txBody>
        </p:sp>
        <p:sp>
          <p:nvSpPr>
            <p:cNvPr id="112648" name="Text Box 8"/>
            <p:cNvSpPr txBox="1">
              <a:spLocks noChangeArrowheads="1"/>
            </p:cNvSpPr>
            <p:nvPr/>
          </p:nvSpPr>
          <p:spPr bwMode="auto">
            <a:xfrm>
              <a:off x="3360" y="1209"/>
              <a:ext cx="864"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C</a:t>
              </a:r>
              <a:r>
                <a:rPr lang="en-US" sz="1200" b="1" i="1">
                  <a:latin typeface="Tahoma" pitchFamily="34" charset="0"/>
                </a:rPr>
                <a:t> </a:t>
              </a:r>
              <a:r>
                <a:rPr lang="en-US" sz="2300">
                  <a:latin typeface="Tahoma" pitchFamily="34" charset="0"/>
                </a:rPr>
                <a:t>(</a:t>
              </a:r>
              <a:r>
                <a:rPr lang="en-US" sz="2300" b="1" i="1">
                  <a:latin typeface="Tahoma" pitchFamily="34" charset="0"/>
                </a:rPr>
                <a:t>Y </a:t>
              </a:r>
              <a:r>
                <a:rPr lang="en-US" sz="2300">
                  <a:latin typeface="Tahoma" pitchFamily="34" charset="0"/>
                </a:rPr>
                <a:t>–</a:t>
              </a:r>
              <a:r>
                <a:rPr lang="en-US" sz="2300" b="1" i="1">
                  <a:latin typeface="Tahoma" pitchFamily="34" charset="0"/>
                </a:rPr>
                <a:t>T </a:t>
              </a:r>
              <a:r>
                <a:rPr lang="en-US" sz="2300">
                  <a:latin typeface="Tahoma" pitchFamily="34" charset="0"/>
                </a:rPr>
                <a:t>)</a:t>
              </a:r>
            </a:p>
          </p:txBody>
        </p:sp>
      </p:grpSp>
      <p:grpSp>
        <p:nvGrpSpPr>
          <p:cNvPr id="4" name="Group 15"/>
          <p:cNvGrpSpPr>
            <a:grpSpLocks/>
          </p:cNvGrpSpPr>
          <p:nvPr/>
        </p:nvGrpSpPr>
        <p:grpSpPr bwMode="auto">
          <a:xfrm>
            <a:off x="2771775" y="4206875"/>
            <a:ext cx="962025" cy="427038"/>
            <a:chOff x="1632" y="2496"/>
            <a:chExt cx="624" cy="269"/>
          </a:xfrm>
        </p:grpSpPr>
        <p:sp>
          <p:nvSpPr>
            <p:cNvPr id="112649" name="Line 9"/>
            <p:cNvSpPr>
              <a:spLocks noChangeShapeType="1"/>
            </p:cNvSpPr>
            <p:nvPr/>
          </p:nvSpPr>
          <p:spPr bwMode="auto">
            <a:xfrm>
              <a:off x="1632" y="2496"/>
              <a:ext cx="624" cy="0"/>
            </a:xfrm>
            <a:prstGeom prst="line">
              <a:avLst/>
            </a:prstGeom>
            <a:noFill/>
            <a:ln w="9525">
              <a:solidFill>
                <a:schemeClr val="tx1"/>
              </a:solidFill>
              <a:round/>
              <a:headEnd/>
              <a:tailEnd/>
            </a:ln>
            <a:effectLst/>
          </p:spPr>
          <p:txBody>
            <a:bodyPr/>
            <a:lstStyle/>
            <a:p>
              <a:endParaRPr lang="en-US"/>
            </a:p>
          </p:txBody>
        </p:sp>
        <p:sp>
          <p:nvSpPr>
            <p:cNvPr id="112651" name="Text Box 11"/>
            <p:cNvSpPr txBox="1">
              <a:spLocks noChangeArrowheads="1"/>
            </p:cNvSpPr>
            <p:nvPr/>
          </p:nvSpPr>
          <p:spPr bwMode="auto">
            <a:xfrm>
              <a:off x="1872" y="2496"/>
              <a:ext cx="240" cy="269"/>
            </a:xfrm>
            <a:prstGeom prst="rect">
              <a:avLst/>
            </a:prstGeom>
            <a:noFill/>
            <a:ln w="9525">
              <a:noFill/>
              <a:miter lim="800000"/>
              <a:headEnd/>
              <a:tailEnd/>
            </a:ln>
            <a:effectLst/>
          </p:spPr>
          <p:txBody>
            <a:bodyPr>
              <a:spAutoFit/>
            </a:bodyPr>
            <a:lstStyle/>
            <a:p>
              <a:pPr>
                <a:spcBef>
                  <a:spcPct val="50000"/>
                </a:spcBef>
              </a:pPr>
              <a:r>
                <a:rPr lang="en-US" sz="2200">
                  <a:latin typeface="Tahoma" pitchFamily="34" charset="0"/>
                </a:rPr>
                <a:t>1</a:t>
              </a:r>
            </a:p>
          </p:txBody>
        </p:sp>
      </p:grpSp>
      <p:grpSp>
        <p:nvGrpSpPr>
          <p:cNvPr id="5" name="Group 20"/>
          <p:cNvGrpSpPr>
            <a:grpSpLocks/>
          </p:cNvGrpSpPr>
          <p:nvPr/>
        </p:nvGrpSpPr>
        <p:grpSpPr bwMode="auto">
          <a:xfrm>
            <a:off x="3730625" y="3659188"/>
            <a:ext cx="1069975" cy="547687"/>
            <a:chOff x="1870" y="2118"/>
            <a:chExt cx="674" cy="369"/>
          </a:xfrm>
        </p:grpSpPr>
        <p:sp>
          <p:nvSpPr>
            <p:cNvPr id="112650" name="Line 10"/>
            <p:cNvSpPr>
              <a:spLocks noChangeShapeType="1"/>
            </p:cNvSpPr>
            <p:nvPr/>
          </p:nvSpPr>
          <p:spPr bwMode="auto">
            <a:xfrm flipH="1" flipV="1">
              <a:off x="1870" y="2118"/>
              <a:ext cx="2" cy="369"/>
            </a:xfrm>
            <a:prstGeom prst="line">
              <a:avLst/>
            </a:prstGeom>
            <a:noFill/>
            <a:ln w="9525">
              <a:solidFill>
                <a:schemeClr val="tx1"/>
              </a:solidFill>
              <a:round/>
              <a:headEnd/>
              <a:tailEnd/>
            </a:ln>
            <a:effectLst/>
          </p:spPr>
          <p:txBody>
            <a:bodyPr/>
            <a:lstStyle/>
            <a:p>
              <a:endParaRPr lang="en-US"/>
            </a:p>
          </p:txBody>
        </p:sp>
        <p:sp>
          <p:nvSpPr>
            <p:cNvPr id="112652" name="Text Box 12"/>
            <p:cNvSpPr txBox="1">
              <a:spLocks noChangeArrowheads="1"/>
            </p:cNvSpPr>
            <p:nvPr/>
          </p:nvSpPr>
          <p:spPr bwMode="auto">
            <a:xfrm>
              <a:off x="1872" y="2121"/>
              <a:ext cx="672" cy="288"/>
            </a:xfrm>
            <a:prstGeom prst="rect">
              <a:avLst/>
            </a:prstGeom>
            <a:noFill/>
            <a:ln w="9525">
              <a:noFill/>
              <a:miter lim="800000"/>
              <a:headEnd/>
              <a:tailEnd/>
            </a:ln>
            <a:effectLst/>
          </p:spPr>
          <p:txBody>
            <a:bodyPr>
              <a:spAutoFit/>
            </a:bodyPr>
            <a:lstStyle/>
            <a:p>
              <a:pPr>
                <a:spcBef>
                  <a:spcPct val="50000"/>
                </a:spcBef>
              </a:pPr>
              <a:r>
                <a:rPr lang="en-US" sz="2200" i="1">
                  <a:latin typeface="Tahoma" pitchFamily="34" charset="0"/>
                </a:rPr>
                <a:t>MPC</a:t>
              </a:r>
            </a:p>
          </p:txBody>
        </p:sp>
      </p:grpSp>
      <p:grpSp>
        <p:nvGrpSpPr>
          <p:cNvPr id="6" name="Group 26"/>
          <p:cNvGrpSpPr>
            <a:grpSpLocks/>
          </p:cNvGrpSpPr>
          <p:nvPr/>
        </p:nvGrpSpPr>
        <p:grpSpPr bwMode="auto">
          <a:xfrm>
            <a:off x="4514850" y="3459163"/>
            <a:ext cx="3562350" cy="1196975"/>
            <a:chOff x="2652" y="2016"/>
            <a:chExt cx="2388" cy="754"/>
          </a:xfrm>
        </p:grpSpPr>
        <p:sp>
          <p:nvSpPr>
            <p:cNvPr id="112658" name="Text Box 18"/>
            <p:cNvSpPr txBox="1">
              <a:spLocks noChangeArrowheads="1"/>
            </p:cNvSpPr>
            <p:nvPr/>
          </p:nvSpPr>
          <p:spPr bwMode="auto">
            <a:xfrm>
              <a:off x="2976" y="2016"/>
              <a:ext cx="2064" cy="754"/>
            </a:xfrm>
            <a:prstGeom prst="rect">
              <a:avLst/>
            </a:prstGeom>
            <a:solidFill>
              <a:srgbClr val="FFFFCC"/>
            </a:solidFill>
            <a:ln w="9525">
              <a:noFill/>
              <a:miter lim="800000"/>
              <a:headEnd/>
              <a:tailEnd/>
            </a:ln>
            <a:effectLst/>
          </p:spPr>
          <p:txBody>
            <a:bodyPr lIns="137160" rIns="137160">
              <a:spAutoFit/>
            </a:bodyPr>
            <a:lstStyle/>
            <a:p>
              <a:pPr>
                <a:lnSpc>
                  <a:spcPct val="105000"/>
                </a:lnSpc>
                <a:spcBef>
                  <a:spcPct val="50000"/>
                </a:spcBef>
              </a:pPr>
              <a:r>
                <a:rPr lang="en-US" sz="2300">
                  <a:latin typeface="Tahoma" pitchFamily="34" charset="0"/>
                </a:rPr>
                <a:t>The slope of the consumption function is the MPC.</a:t>
              </a:r>
            </a:p>
          </p:txBody>
        </p:sp>
        <p:sp>
          <p:nvSpPr>
            <p:cNvPr id="112664" name="Line 24"/>
            <p:cNvSpPr>
              <a:spLocks noChangeShapeType="1"/>
            </p:cNvSpPr>
            <p:nvPr/>
          </p:nvSpPr>
          <p:spPr bwMode="auto">
            <a:xfrm flipH="1" flipV="1">
              <a:off x="2652" y="2295"/>
              <a:ext cx="331" cy="105"/>
            </a:xfrm>
            <a:prstGeom prst="line">
              <a:avLst/>
            </a:prstGeom>
            <a:noFill/>
            <a:ln w="9525">
              <a:solidFill>
                <a:schemeClr val="tx1"/>
              </a:solidFill>
              <a:round/>
              <a:headEnd/>
              <a:tailEnd/>
            </a:ln>
            <a:effectLst/>
          </p:spPr>
          <p:txBody>
            <a:bodyPr/>
            <a:lstStyle/>
            <a:p>
              <a:endParaRPr lang="en-US"/>
            </a:p>
          </p:txBody>
        </p:sp>
      </p:gr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685800" y="304800"/>
            <a:ext cx="7848600" cy="762000"/>
          </a:xfrm>
        </p:spPr>
        <p:txBody>
          <a:bodyPr>
            <a:normAutofit/>
          </a:bodyPr>
          <a:lstStyle/>
          <a:p>
            <a:r>
              <a:rPr lang="en-US" sz="2400" b="1" dirty="0">
                <a:latin typeface="Arial" pitchFamily="34" charset="0"/>
                <a:cs typeface="Arial" pitchFamily="34" charset="0"/>
              </a:rPr>
              <a:t>Investment, </a:t>
            </a:r>
            <a:r>
              <a:rPr lang="en-US" sz="2400" b="1" i="1" dirty="0">
                <a:latin typeface="Arial" pitchFamily="34" charset="0"/>
                <a:cs typeface="Arial" pitchFamily="34" charset="0"/>
              </a:rPr>
              <a:t>I</a:t>
            </a:r>
          </a:p>
        </p:txBody>
      </p:sp>
      <p:sp>
        <p:nvSpPr>
          <p:cNvPr id="113667" name="Rectangle 3"/>
          <p:cNvSpPr>
            <a:spLocks noGrp="1" noChangeArrowheads="1"/>
          </p:cNvSpPr>
          <p:nvPr>
            <p:ph idx="1"/>
          </p:nvPr>
        </p:nvSpPr>
        <p:spPr>
          <a:xfrm>
            <a:off x="1066800" y="1236663"/>
            <a:ext cx="7467600" cy="4935537"/>
          </a:xfrm>
        </p:spPr>
        <p:txBody>
          <a:bodyPr/>
          <a:lstStyle/>
          <a:p>
            <a:r>
              <a:rPr lang="en-US" sz="1800" dirty="0">
                <a:latin typeface="Arial" pitchFamily="34" charset="0"/>
                <a:cs typeface="Arial" pitchFamily="34" charset="0"/>
              </a:rPr>
              <a:t>The investment function is  </a:t>
            </a:r>
            <a:r>
              <a:rPr lang="en-US" sz="1800" b="1" i="1" dirty="0">
                <a:latin typeface="Arial" pitchFamily="34" charset="0"/>
                <a:cs typeface="Arial" pitchFamily="34" charset="0"/>
              </a:rPr>
              <a:t>I</a:t>
            </a:r>
            <a:r>
              <a:rPr lang="en-US" sz="1800" dirty="0">
                <a:latin typeface="Arial" pitchFamily="34" charset="0"/>
                <a:cs typeface="Arial" pitchFamily="34" charset="0"/>
              </a:rPr>
              <a:t> = </a:t>
            </a:r>
            <a:r>
              <a:rPr lang="en-US" sz="1800" b="1" i="1" dirty="0">
                <a:latin typeface="Arial" pitchFamily="34" charset="0"/>
                <a:cs typeface="Arial" pitchFamily="34" charset="0"/>
              </a:rPr>
              <a:t>I </a:t>
            </a:r>
            <a:r>
              <a:rPr lang="en-US" sz="1800" dirty="0">
                <a:latin typeface="Arial" pitchFamily="34" charset="0"/>
                <a:cs typeface="Arial" pitchFamily="34" charset="0"/>
              </a:rPr>
              <a:t>(</a:t>
            </a:r>
            <a:r>
              <a:rPr lang="en-US" sz="1800" b="1" i="1" dirty="0">
                <a:latin typeface="Arial" pitchFamily="34" charset="0"/>
                <a:cs typeface="Arial" pitchFamily="34" charset="0"/>
              </a:rPr>
              <a:t>r </a:t>
            </a:r>
            <a:r>
              <a:rPr lang="en-US" sz="1800" dirty="0">
                <a:latin typeface="Arial" pitchFamily="34" charset="0"/>
                <a:cs typeface="Arial" pitchFamily="34" charset="0"/>
              </a:rPr>
              <a:t>), </a:t>
            </a:r>
          </a:p>
          <a:p>
            <a:pPr>
              <a:spcBef>
                <a:spcPct val="20000"/>
              </a:spcBef>
              <a:buFont typeface="Wingdings" pitchFamily="2" charset="2"/>
              <a:buNone/>
            </a:pPr>
            <a:r>
              <a:rPr lang="en-US" sz="1800" dirty="0">
                <a:latin typeface="Arial" pitchFamily="34" charset="0"/>
                <a:cs typeface="Arial" pitchFamily="34" charset="0"/>
              </a:rPr>
              <a:t>	where </a:t>
            </a:r>
            <a:r>
              <a:rPr lang="en-US" sz="1800" b="1" i="1" dirty="0">
                <a:latin typeface="Arial" pitchFamily="34" charset="0"/>
                <a:cs typeface="Arial" pitchFamily="34" charset="0"/>
              </a:rPr>
              <a:t>r</a:t>
            </a:r>
            <a:r>
              <a:rPr lang="en-US" sz="1800" dirty="0">
                <a:latin typeface="Arial" pitchFamily="34" charset="0"/>
                <a:cs typeface="Arial" pitchFamily="34" charset="0"/>
              </a:rPr>
              <a:t>  denotes the </a:t>
            </a:r>
            <a:r>
              <a:rPr lang="en-US" sz="1800" b="1" dirty="0">
                <a:latin typeface="Arial" pitchFamily="34" charset="0"/>
                <a:cs typeface="Arial" pitchFamily="34" charset="0"/>
              </a:rPr>
              <a:t>real interest rate</a:t>
            </a:r>
            <a:r>
              <a:rPr lang="en-US" sz="1800" dirty="0">
                <a:latin typeface="Arial" pitchFamily="34" charset="0"/>
                <a:cs typeface="Arial" pitchFamily="34" charset="0"/>
              </a:rPr>
              <a:t>,</a:t>
            </a:r>
            <a:r>
              <a:rPr lang="en-US" sz="1800" b="1" dirty="0">
                <a:latin typeface="Arial" pitchFamily="34" charset="0"/>
                <a:cs typeface="Arial" pitchFamily="34" charset="0"/>
              </a:rPr>
              <a:t> </a:t>
            </a:r>
            <a:r>
              <a:rPr lang="en-US" sz="1800" dirty="0">
                <a:latin typeface="Arial" pitchFamily="34" charset="0"/>
                <a:cs typeface="Arial" pitchFamily="34" charset="0"/>
              </a:rPr>
              <a:t>the nominal interest rate corrected for inflation.  </a:t>
            </a:r>
          </a:p>
          <a:p>
            <a:pPr>
              <a:spcBef>
                <a:spcPct val="20000"/>
              </a:spcBef>
            </a:pPr>
            <a:endParaRPr lang="en-US" sz="1800" dirty="0" smtClean="0">
              <a:latin typeface="Arial" pitchFamily="34" charset="0"/>
              <a:cs typeface="Arial" pitchFamily="34" charset="0"/>
            </a:endParaRPr>
          </a:p>
          <a:p>
            <a:pPr>
              <a:spcBef>
                <a:spcPct val="20000"/>
              </a:spcBef>
              <a:buSzPct val="91000"/>
            </a:pPr>
            <a:r>
              <a:rPr lang="en-US" sz="1800" dirty="0" smtClean="0">
                <a:latin typeface="Arial" pitchFamily="34" charset="0"/>
                <a:cs typeface="Arial" pitchFamily="34" charset="0"/>
              </a:rPr>
              <a:t>The </a:t>
            </a:r>
            <a:r>
              <a:rPr lang="en-US" sz="1800" dirty="0">
                <a:latin typeface="Arial" pitchFamily="34" charset="0"/>
                <a:cs typeface="Arial" pitchFamily="34" charset="0"/>
              </a:rPr>
              <a:t>real interest rate is</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dirty="0">
                <a:latin typeface="Arial" pitchFamily="34" charset="0"/>
                <a:cs typeface="Arial" pitchFamily="34" charset="0"/>
                <a:sym typeface="Wingdings" pitchFamily="2" charset="2"/>
              </a:rPr>
              <a:t></a:t>
            </a:r>
            <a:r>
              <a:rPr lang="en-US" sz="1800" dirty="0">
                <a:latin typeface="Arial" pitchFamily="34" charset="0"/>
                <a:cs typeface="Arial" pitchFamily="34" charset="0"/>
              </a:rPr>
              <a:t> the cost of borrowing </a:t>
            </a:r>
            <a:endParaRPr lang="en-US" sz="1800" dirty="0" smtClean="0">
              <a:latin typeface="Arial" pitchFamily="34" charset="0"/>
              <a:cs typeface="Arial" pitchFamily="34" charset="0"/>
            </a:endParaRPr>
          </a:p>
          <a:p>
            <a:pPr>
              <a:spcBef>
                <a:spcPct val="20000"/>
              </a:spcBef>
              <a:buSzPct val="91000"/>
              <a:buNone/>
            </a:pP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dirty="0">
                <a:latin typeface="Arial" pitchFamily="34" charset="0"/>
                <a:cs typeface="Arial" pitchFamily="34" charset="0"/>
                <a:sym typeface="Wingdings" pitchFamily="2" charset="2"/>
              </a:rPr>
              <a:t></a:t>
            </a:r>
            <a:r>
              <a:rPr lang="en-US" sz="1800" dirty="0">
                <a:latin typeface="Arial" pitchFamily="34" charset="0"/>
                <a:cs typeface="Arial" pitchFamily="34" charset="0"/>
              </a:rPr>
              <a:t> the opportunity cost of using </a:t>
            </a:r>
            <a:r>
              <a:rPr lang="en-US" sz="1800" dirty="0" smtClean="0">
                <a:latin typeface="Arial" pitchFamily="34" charset="0"/>
                <a:cs typeface="Arial" pitchFamily="34" charset="0"/>
              </a:rPr>
              <a:t>one’s own funds to finance 	investment spending.</a:t>
            </a:r>
          </a:p>
          <a:p>
            <a:pPr>
              <a:buFont typeface="Wingdings" pitchFamily="2" charset="2"/>
              <a:buNone/>
            </a:pPr>
            <a:r>
              <a:rPr lang="en-US" sz="1800" dirty="0">
                <a:latin typeface="Arial" pitchFamily="34" charset="0"/>
                <a:cs typeface="Arial" pitchFamily="34" charset="0"/>
                <a:sym typeface="Symbol" pitchFamily="18" charset="2"/>
              </a:rPr>
              <a:t>	</a:t>
            </a:r>
            <a:endParaRPr lang="en-US" sz="1800" dirty="0" smtClean="0">
              <a:latin typeface="Arial" pitchFamily="34" charset="0"/>
              <a:cs typeface="Arial" pitchFamily="34" charset="0"/>
              <a:sym typeface="Symbol" pitchFamily="18" charset="2"/>
            </a:endParaRPr>
          </a:p>
          <a:p>
            <a:pPr>
              <a:buFont typeface="Wingdings" pitchFamily="2" charset="2"/>
              <a:buNone/>
            </a:pPr>
            <a:endParaRPr lang="en-US" sz="1800" dirty="0">
              <a:latin typeface="Arial" pitchFamily="34" charset="0"/>
              <a:cs typeface="Arial" pitchFamily="34" charset="0"/>
              <a:sym typeface="Symbol" pitchFamily="18" charset="2"/>
            </a:endParaRPr>
          </a:p>
          <a:p>
            <a:pPr>
              <a:buFont typeface="Wingdings" pitchFamily="2" charset="2"/>
              <a:buNone/>
            </a:pPr>
            <a:r>
              <a:rPr lang="en-US" sz="1800" dirty="0" smtClean="0">
                <a:latin typeface="Arial" pitchFamily="34" charset="0"/>
                <a:cs typeface="Arial" pitchFamily="34" charset="0"/>
                <a:sym typeface="Symbol" pitchFamily="18" charset="2"/>
              </a:rPr>
              <a:t>		So</a:t>
            </a:r>
            <a:r>
              <a:rPr lang="en-US" sz="1800" dirty="0">
                <a:latin typeface="Arial" pitchFamily="34" charset="0"/>
                <a:cs typeface="Arial" pitchFamily="34" charset="0"/>
                <a:sym typeface="Symbol" pitchFamily="18" charset="2"/>
              </a:rPr>
              <a:t>,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rPr>
              <a:t>r</a:t>
            </a:r>
            <a:r>
              <a:rPr lang="en-US" sz="1800" dirty="0">
                <a:latin typeface="Arial" pitchFamily="34" charset="0"/>
                <a:cs typeface="Arial" pitchFamily="34" charset="0"/>
              </a:rPr>
              <a:t> </a:t>
            </a:r>
            <a:r>
              <a:rPr lang="en-US" sz="1800" b="1" dirty="0">
                <a:latin typeface="Arial" pitchFamily="34" charset="0"/>
                <a:cs typeface="Arial" pitchFamily="34" charset="0"/>
              </a:rPr>
              <a:t> </a:t>
            </a:r>
            <a:r>
              <a:rPr lang="en-US" sz="1800" b="1" dirty="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I</a:t>
            </a:r>
            <a:r>
              <a:rPr lang="en-US" sz="1800" dirty="0">
                <a:latin typeface="Arial" pitchFamily="34" charset="0"/>
                <a:cs typeface="Arial" pitchFamily="34" charset="0"/>
                <a:sym typeface="Symbol" pitchFamily="18" charset="2"/>
              </a:rPr>
              <a:t>  </a:t>
            </a:r>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685800" y="327025"/>
            <a:ext cx="7759700" cy="739775"/>
          </a:xfrm>
        </p:spPr>
        <p:txBody>
          <a:bodyPr>
            <a:normAutofit/>
          </a:bodyPr>
          <a:lstStyle/>
          <a:p>
            <a:r>
              <a:rPr lang="en-US" sz="2400" b="1" dirty="0">
                <a:latin typeface="Arial" pitchFamily="34" charset="0"/>
                <a:cs typeface="Arial" pitchFamily="34" charset="0"/>
              </a:rPr>
              <a:t>The investment function</a:t>
            </a:r>
          </a:p>
        </p:txBody>
      </p:sp>
      <p:grpSp>
        <p:nvGrpSpPr>
          <p:cNvPr id="2" name="Group 22"/>
          <p:cNvGrpSpPr>
            <a:grpSpLocks/>
          </p:cNvGrpSpPr>
          <p:nvPr/>
        </p:nvGrpSpPr>
        <p:grpSpPr bwMode="auto">
          <a:xfrm>
            <a:off x="1143000" y="1385888"/>
            <a:ext cx="5486400" cy="4419600"/>
            <a:chOff x="336" y="672"/>
            <a:chExt cx="3648" cy="2784"/>
          </a:xfrm>
        </p:grpSpPr>
        <p:sp>
          <p:nvSpPr>
            <p:cNvPr id="114692" name="Line 4"/>
            <p:cNvSpPr>
              <a:spLocks noChangeShapeType="1"/>
            </p:cNvSpPr>
            <p:nvPr/>
          </p:nvSpPr>
          <p:spPr bwMode="auto">
            <a:xfrm>
              <a:off x="576" y="855"/>
              <a:ext cx="0" cy="2352"/>
            </a:xfrm>
            <a:prstGeom prst="line">
              <a:avLst/>
            </a:prstGeom>
            <a:noFill/>
            <a:ln w="9525">
              <a:solidFill>
                <a:schemeClr val="tx1"/>
              </a:solidFill>
              <a:round/>
              <a:headEnd/>
              <a:tailEnd/>
            </a:ln>
            <a:effectLst/>
          </p:spPr>
          <p:txBody>
            <a:bodyPr/>
            <a:lstStyle/>
            <a:p>
              <a:endParaRPr lang="en-US"/>
            </a:p>
          </p:txBody>
        </p:sp>
        <p:sp>
          <p:nvSpPr>
            <p:cNvPr id="114693" name="Line 5"/>
            <p:cNvSpPr>
              <a:spLocks noChangeShapeType="1"/>
            </p:cNvSpPr>
            <p:nvPr/>
          </p:nvSpPr>
          <p:spPr bwMode="auto">
            <a:xfrm>
              <a:off x="576" y="3207"/>
              <a:ext cx="3312" cy="0"/>
            </a:xfrm>
            <a:prstGeom prst="line">
              <a:avLst/>
            </a:prstGeom>
            <a:noFill/>
            <a:ln w="9525">
              <a:solidFill>
                <a:schemeClr val="tx1"/>
              </a:solidFill>
              <a:round/>
              <a:headEnd/>
              <a:tailEnd/>
            </a:ln>
            <a:effectLst/>
          </p:spPr>
          <p:txBody>
            <a:bodyPr/>
            <a:lstStyle/>
            <a:p>
              <a:endParaRPr lang="en-US"/>
            </a:p>
          </p:txBody>
        </p:sp>
        <p:sp>
          <p:nvSpPr>
            <p:cNvPr id="114694" name="Text Box 6"/>
            <p:cNvSpPr txBox="1">
              <a:spLocks noChangeArrowheads="1"/>
            </p:cNvSpPr>
            <p:nvPr/>
          </p:nvSpPr>
          <p:spPr bwMode="auto">
            <a:xfrm>
              <a:off x="336" y="672"/>
              <a:ext cx="288" cy="288"/>
            </a:xfrm>
            <a:prstGeom prst="rect">
              <a:avLst/>
            </a:prstGeom>
            <a:noFill/>
            <a:ln w="9525">
              <a:noFill/>
              <a:miter lim="800000"/>
              <a:headEnd/>
              <a:tailEnd/>
            </a:ln>
            <a:effectLst/>
          </p:spPr>
          <p:txBody>
            <a:bodyPr>
              <a:spAutoFit/>
            </a:bodyPr>
            <a:lstStyle/>
            <a:p>
              <a:pPr algn="ctr">
                <a:spcBef>
                  <a:spcPct val="50000"/>
                </a:spcBef>
              </a:pPr>
              <a:r>
                <a:rPr lang="en-US" b="1" i="1">
                  <a:latin typeface="Tahoma" pitchFamily="34" charset="0"/>
                </a:rPr>
                <a:t>r</a:t>
              </a:r>
            </a:p>
          </p:txBody>
        </p:sp>
        <p:sp>
          <p:nvSpPr>
            <p:cNvPr id="114695" name="Text Box 7"/>
            <p:cNvSpPr txBox="1">
              <a:spLocks noChangeArrowheads="1"/>
            </p:cNvSpPr>
            <p:nvPr/>
          </p:nvSpPr>
          <p:spPr bwMode="auto">
            <a:xfrm>
              <a:off x="3696" y="3168"/>
              <a:ext cx="288" cy="288"/>
            </a:xfrm>
            <a:prstGeom prst="rect">
              <a:avLst/>
            </a:prstGeom>
            <a:noFill/>
            <a:ln w="9525">
              <a:noFill/>
              <a:miter lim="800000"/>
              <a:headEnd/>
              <a:tailEnd/>
            </a:ln>
            <a:effectLst/>
          </p:spPr>
          <p:txBody>
            <a:bodyPr>
              <a:spAutoFit/>
            </a:bodyPr>
            <a:lstStyle/>
            <a:p>
              <a:pPr algn="ctr">
                <a:spcBef>
                  <a:spcPct val="50000"/>
                </a:spcBef>
              </a:pPr>
              <a:r>
                <a:rPr lang="en-US" b="1" i="1">
                  <a:latin typeface="Tahoma" pitchFamily="34" charset="0"/>
                </a:rPr>
                <a:t>I</a:t>
              </a:r>
            </a:p>
          </p:txBody>
        </p:sp>
      </p:grpSp>
      <p:grpSp>
        <p:nvGrpSpPr>
          <p:cNvPr id="3" name="Group 21"/>
          <p:cNvGrpSpPr>
            <a:grpSpLocks/>
          </p:cNvGrpSpPr>
          <p:nvPr/>
        </p:nvGrpSpPr>
        <p:grpSpPr bwMode="auto">
          <a:xfrm>
            <a:off x="1905000" y="1927225"/>
            <a:ext cx="4648200" cy="3025775"/>
            <a:chOff x="864" y="1056"/>
            <a:chExt cx="2832" cy="1820"/>
          </a:xfrm>
        </p:grpSpPr>
        <p:sp>
          <p:nvSpPr>
            <p:cNvPr id="114698" name="Text Box 10"/>
            <p:cNvSpPr txBox="1">
              <a:spLocks noChangeArrowheads="1"/>
            </p:cNvSpPr>
            <p:nvPr/>
          </p:nvSpPr>
          <p:spPr bwMode="auto">
            <a:xfrm>
              <a:off x="3216" y="2601"/>
              <a:ext cx="480" cy="275"/>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a:t>
              </a:r>
              <a:r>
                <a:rPr lang="en-US" sz="1200" b="1" i="1">
                  <a:latin typeface="Tahoma" pitchFamily="34" charset="0"/>
                </a:rPr>
                <a:t> </a:t>
              </a:r>
              <a:r>
                <a:rPr lang="en-US">
                  <a:latin typeface="Tahoma" pitchFamily="34" charset="0"/>
                </a:rPr>
                <a:t>(</a:t>
              </a:r>
              <a:r>
                <a:rPr lang="en-US" b="1" i="1">
                  <a:latin typeface="Tahoma" pitchFamily="34" charset="0"/>
                </a:rPr>
                <a:t>r</a:t>
              </a:r>
              <a:r>
                <a:rPr lang="en-US" sz="1200" b="1" i="1">
                  <a:latin typeface="Tahoma" pitchFamily="34" charset="0"/>
                </a:rPr>
                <a:t> </a:t>
              </a:r>
              <a:r>
                <a:rPr lang="en-US">
                  <a:latin typeface="Tahoma" pitchFamily="34" charset="0"/>
                </a:rPr>
                <a:t>)</a:t>
              </a:r>
            </a:p>
          </p:txBody>
        </p:sp>
        <p:sp>
          <p:nvSpPr>
            <p:cNvPr id="114708" name="Freeform 20"/>
            <p:cNvSpPr>
              <a:spLocks/>
            </p:cNvSpPr>
            <p:nvPr/>
          </p:nvSpPr>
          <p:spPr bwMode="auto">
            <a:xfrm>
              <a:off x="864" y="1056"/>
              <a:ext cx="2352" cy="1728"/>
            </a:xfrm>
            <a:custGeom>
              <a:avLst/>
              <a:gdLst/>
              <a:ahLst/>
              <a:cxnLst>
                <a:cxn ang="0">
                  <a:pos x="0" y="0"/>
                </a:cxn>
                <a:cxn ang="0">
                  <a:pos x="720" y="1008"/>
                </a:cxn>
                <a:cxn ang="0">
                  <a:pos x="2208" y="1632"/>
                </a:cxn>
              </a:cxnLst>
              <a:rect l="0" t="0" r="r" b="b"/>
              <a:pathLst>
                <a:path w="2208" h="1632">
                  <a:moveTo>
                    <a:pt x="0" y="0"/>
                  </a:moveTo>
                  <a:cubicBezTo>
                    <a:pt x="176" y="368"/>
                    <a:pt x="352" y="736"/>
                    <a:pt x="720" y="1008"/>
                  </a:cubicBezTo>
                  <a:cubicBezTo>
                    <a:pt x="1088" y="1280"/>
                    <a:pt x="1648" y="1456"/>
                    <a:pt x="2208" y="1632"/>
                  </a:cubicBezTo>
                </a:path>
              </a:pathLst>
            </a:custGeom>
            <a:noFill/>
            <a:ln w="28575" cmpd="sng">
              <a:solidFill>
                <a:srgbClr val="6600CC"/>
              </a:solidFill>
              <a:round/>
              <a:headEnd/>
              <a:tailEnd/>
            </a:ln>
            <a:effectLst/>
          </p:spPr>
          <p:txBody>
            <a:bodyPr/>
            <a:lstStyle/>
            <a:p>
              <a:endParaRPr lang="en-US"/>
            </a:p>
          </p:txBody>
        </p:sp>
      </p:grpSp>
      <p:grpSp>
        <p:nvGrpSpPr>
          <p:cNvPr id="4" name="Group 25"/>
          <p:cNvGrpSpPr>
            <a:grpSpLocks/>
          </p:cNvGrpSpPr>
          <p:nvPr/>
        </p:nvGrpSpPr>
        <p:grpSpPr bwMode="auto">
          <a:xfrm>
            <a:off x="3875088" y="1600200"/>
            <a:ext cx="4278312" cy="2376488"/>
            <a:chOff x="2441" y="1008"/>
            <a:chExt cx="2695" cy="1497"/>
          </a:xfrm>
        </p:grpSpPr>
        <p:sp>
          <p:nvSpPr>
            <p:cNvPr id="114711" name="Text Box 23"/>
            <p:cNvSpPr txBox="1">
              <a:spLocks noChangeArrowheads="1"/>
            </p:cNvSpPr>
            <p:nvPr/>
          </p:nvSpPr>
          <p:spPr bwMode="auto">
            <a:xfrm>
              <a:off x="3120" y="1008"/>
              <a:ext cx="2016" cy="791"/>
            </a:xfrm>
            <a:prstGeom prst="rect">
              <a:avLst/>
            </a:prstGeom>
            <a:solidFill>
              <a:srgbClr val="CCFFCC"/>
            </a:solidFill>
            <a:ln w="9525">
              <a:noFill/>
              <a:miter lim="800000"/>
              <a:headEnd/>
              <a:tailEnd/>
            </a:ln>
            <a:effectLst/>
          </p:spPr>
          <p:txBody>
            <a:bodyPr>
              <a:spAutoFit/>
            </a:bodyPr>
            <a:lstStyle/>
            <a:p>
              <a:pPr>
                <a:lnSpc>
                  <a:spcPct val="105000"/>
                </a:lnSpc>
                <a:spcBef>
                  <a:spcPct val="50000"/>
                </a:spcBef>
              </a:pPr>
              <a:r>
                <a:rPr lang="en-US" sz="1800" dirty="0">
                  <a:latin typeface="Tahoma" pitchFamily="34" charset="0"/>
                </a:rPr>
                <a:t>Spending on investment goods </a:t>
              </a:r>
              <a:r>
                <a:rPr lang="en-US" sz="1800" dirty="0" smtClean="0">
                  <a:latin typeface="Tahoma" pitchFamily="34" charset="0"/>
                </a:rPr>
                <a:t>is </a:t>
              </a:r>
              <a:r>
                <a:rPr lang="en-US" sz="1800" dirty="0">
                  <a:latin typeface="Tahoma" pitchFamily="34" charset="0"/>
                </a:rPr>
                <a:t>a downward-sloping function of the real interest rate</a:t>
              </a:r>
            </a:p>
          </p:txBody>
        </p:sp>
        <p:sp>
          <p:nvSpPr>
            <p:cNvPr id="114712" name="Line 24"/>
            <p:cNvSpPr>
              <a:spLocks noChangeShapeType="1"/>
            </p:cNvSpPr>
            <p:nvPr/>
          </p:nvSpPr>
          <p:spPr bwMode="auto">
            <a:xfrm flipH="1">
              <a:off x="2441" y="1824"/>
              <a:ext cx="679" cy="681"/>
            </a:xfrm>
            <a:prstGeom prst="line">
              <a:avLst/>
            </a:prstGeom>
            <a:noFill/>
            <a:ln w="9525">
              <a:solidFill>
                <a:schemeClr val="tx1"/>
              </a:solidFill>
              <a:round/>
              <a:headEnd/>
              <a:tailEnd/>
            </a:ln>
            <a:effectLst/>
          </p:spPr>
          <p:txBody>
            <a:bodyPr/>
            <a:lstStyle/>
            <a:p>
              <a:endParaRPr lang="en-US"/>
            </a:p>
          </p:txBody>
        </p:sp>
      </p:grpSp>
    </p:spTree>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381000" y="228600"/>
            <a:ext cx="8382000" cy="754063"/>
          </a:xfrm>
        </p:spPr>
        <p:txBody>
          <a:bodyPr>
            <a:normAutofit/>
          </a:bodyPr>
          <a:lstStyle/>
          <a:p>
            <a:r>
              <a:rPr lang="en-US" sz="2400" b="1" dirty="0">
                <a:latin typeface="Arial" pitchFamily="34" charset="0"/>
                <a:cs typeface="Arial" pitchFamily="34" charset="0"/>
              </a:rPr>
              <a:t>Government spending, </a:t>
            </a:r>
            <a:r>
              <a:rPr lang="en-US" sz="2400" b="1" i="1" dirty="0">
                <a:latin typeface="Arial" pitchFamily="34" charset="0"/>
                <a:cs typeface="Arial" pitchFamily="34" charset="0"/>
              </a:rPr>
              <a:t>G</a:t>
            </a:r>
          </a:p>
        </p:txBody>
      </p:sp>
      <p:sp>
        <p:nvSpPr>
          <p:cNvPr id="115715" name="Rectangle 3"/>
          <p:cNvSpPr>
            <a:spLocks noGrp="1" noChangeArrowheads="1"/>
          </p:cNvSpPr>
          <p:nvPr>
            <p:ph idx="1"/>
          </p:nvPr>
        </p:nvSpPr>
        <p:spPr>
          <a:xfrm>
            <a:off x="914400" y="1143000"/>
            <a:ext cx="7315200" cy="2971800"/>
          </a:xfrm>
        </p:spPr>
        <p:txBody>
          <a:bodyPr/>
          <a:lstStyle/>
          <a:p>
            <a:r>
              <a:rPr lang="en-US" sz="1800" b="1" i="1" dirty="0">
                <a:latin typeface="Arial" pitchFamily="34" charset="0"/>
                <a:cs typeface="Arial" pitchFamily="34" charset="0"/>
              </a:rPr>
              <a:t>G</a:t>
            </a:r>
            <a:r>
              <a:rPr lang="en-US" sz="1800" dirty="0">
                <a:latin typeface="Arial" pitchFamily="34" charset="0"/>
                <a:cs typeface="Arial" pitchFamily="34" charset="0"/>
              </a:rPr>
              <a:t>  includes government spending on goods and services.  </a:t>
            </a:r>
          </a:p>
          <a:p>
            <a:endParaRPr lang="en-US" sz="1800" b="1" i="1" dirty="0" smtClean="0">
              <a:latin typeface="Arial" pitchFamily="34" charset="0"/>
              <a:cs typeface="Arial" pitchFamily="34" charset="0"/>
            </a:endParaRPr>
          </a:p>
          <a:p>
            <a:r>
              <a:rPr lang="en-US" sz="1800" b="1" i="1" dirty="0" smtClean="0">
                <a:latin typeface="Arial" pitchFamily="34" charset="0"/>
                <a:cs typeface="Arial" pitchFamily="34" charset="0"/>
              </a:rPr>
              <a:t>G</a:t>
            </a:r>
            <a:r>
              <a:rPr lang="en-US" sz="1800" dirty="0" smtClean="0">
                <a:latin typeface="Arial" pitchFamily="34" charset="0"/>
                <a:cs typeface="Arial" pitchFamily="34" charset="0"/>
              </a:rPr>
              <a:t>  </a:t>
            </a:r>
            <a:r>
              <a:rPr lang="en-US" sz="1800" dirty="0">
                <a:latin typeface="Arial" pitchFamily="34" charset="0"/>
                <a:cs typeface="Arial" pitchFamily="34" charset="0"/>
              </a:rPr>
              <a:t>excludes </a:t>
            </a:r>
            <a:r>
              <a:rPr lang="en-US" sz="1800" i="1" dirty="0">
                <a:latin typeface="Arial" pitchFamily="34" charset="0"/>
                <a:cs typeface="Arial" pitchFamily="34" charset="0"/>
              </a:rPr>
              <a:t>transfer payments</a:t>
            </a:r>
            <a:r>
              <a:rPr lang="en-US" sz="1800" dirty="0">
                <a:latin typeface="Arial" pitchFamily="34" charset="0"/>
                <a:cs typeface="Arial" pitchFamily="34" charset="0"/>
              </a:rPr>
              <a:t>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Assume </a:t>
            </a:r>
            <a:r>
              <a:rPr lang="en-US" sz="1800" dirty="0">
                <a:latin typeface="Arial" pitchFamily="34" charset="0"/>
                <a:cs typeface="Arial" pitchFamily="34" charset="0"/>
              </a:rPr>
              <a:t>government spending and total taxes are exogenous:</a:t>
            </a:r>
          </a:p>
        </p:txBody>
      </p:sp>
      <p:graphicFrame>
        <p:nvGraphicFramePr>
          <p:cNvPr id="276480" name="Object 2048"/>
          <p:cNvGraphicFramePr>
            <a:graphicFrameLocks noChangeAspect="1"/>
          </p:cNvGraphicFramePr>
          <p:nvPr/>
        </p:nvGraphicFramePr>
        <p:xfrm>
          <a:off x="1905000" y="3505200"/>
          <a:ext cx="5029200" cy="593725"/>
        </p:xfrm>
        <a:graphic>
          <a:graphicData uri="http://schemas.openxmlformats.org/presentationml/2006/ole">
            <p:oleObj spid="_x0000_s1032" name="Equation" r:id="rId4" imgW="1828800" imgH="215900" progId="">
              <p:embed/>
            </p:oleObj>
          </a:graphicData>
        </a:graphic>
      </p:graphicFrame>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609600" y="304800"/>
            <a:ext cx="7848600" cy="762000"/>
          </a:xfrm>
        </p:spPr>
        <p:txBody>
          <a:bodyPr>
            <a:normAutofit/>
          </a:bodyPr>
          <a:lstStyle/>
          <a:p>
            <a:r>
              <a:rPr lang="en-US" sz="2400" b="1" dirty="0">
                <a:latin typeface="Arial" pitchFamily="34" charset="0"/>
                <a:cs typeface="Arial" pitchFamily="34" charset="0"/>
              </a:rPr>
              <a:t>The market for goods &amp; services</a:t>
            </a:r>
          </a:p>
        </p:txBody>
      </p:sp>
      <p:sp>
        <p:nvSpPr>
          <p:cNvPr id="125955" name="Rectangle 3"/>
          <p:cNvSpPr>
            <a:spLocks noGrp="1" noChangeArrowheads="1"/>
          </p:cNvSpPr>
          <p:nvPr>
            <p:ph idx="1"/>
          </p:nvPr>
        </p:nvSpPr>
        <p:spPr>
          <a:xfrm>
            <a:off x="609600" y="1447800"/>
            <a:ext cx="7848600" cy="4191000"/>
          </a:xfrm>
          <a:solidFill>
            <a:schemeClr val="bg1"/>
          </a:solidFill>
          <a:ln>
            <a:solidFill>
              <a:schemeClr val="tx1"/>
            </a:solidFill>
          </a:ln>
          <a:effectLst>
            <a:outerShdw dist="107763" dir="2700000" algn="ctr" rotWithShape="0">
              <a:schemeClr val="bg2"/>
            </a:outerShdw>
          </a:effectLst>
        </p:spPr>
        <p:txBody>
          <a:bodyPr/>
          <a:lstStyle/>
          <a:p>
            <a:pPr marL="0" indent="0">
              <a:buFont typeface="Wingdings" pitchFamily="2" charset="2"/>
              <a:buNone/>
            </a:pPr>
            <a:endParaRPr lang="en-US" sz="1800" dirty="0">
              <a:latin typeface="Arial" pitchFamily="34" charset="0"/>
              <a:cs typeface="Arial" pitchFamily="34" charset="0"/>
            </a:endParaRPr>
          </a:p>
          <a:p>
            <a:pPr marL="0" indent="0">
              <a:buFont typeface="Wingdings" pitchFamily="2" charset="2"/>
              <a:buNone/>
            </a:pPr>
            <a:endParaRPr lang="en-US" sz="1800" dirty="0">
              <a:latin typeface="Arial" pitchFamily="34" charset="0"/>
              <a:cs typeface="Arial" pitchFamily="34" charset="0"/>
            </a:endParaRPr>
          </a:p>
          <a:p>
            <a:pPr marL="0" indent="0">
              <a:buFont typeface="Wingdings" pitchFamily="2" charset="2"/>
              <a:buNone/>
            </a:pPr>
            <a:endParaRPr lang="en-US" sz="1800" dirty="0">
              <a:latin typeface="Arial" pitchFamily="34" charset="0"/>
              <a:cs typeface="Arial" pitchFamily="34" charset="0"/>
            </a:endParaRPr>
          </a:p>
          <a:p>
            <a:pPr marL="0" indent="0">
              <a:buFont typeface="Wingdings" pitchFamily="2" charset="2"/>
              <a:buNone/>
            </a:pPr>
            <a:endParaRPr lang="en-US" sz="1800" dirty="0">
              <a:latin typeface="Arial" pitchFamily="34" charset="0"/>
              <a:cs typeface="Arial" pitchFamily="34" charset="0"/>
            </a:endParaRPr>
          </a:p>
          <a:p>
            <a:pPr marL="0" indent="0" algn="ctr">
              <a:lnSpc>
                <a:spcPct val="105000"/>
              </a:lnSpc>
              <a:spcBef>
                <a:spcPct val="90000"/>
              </a:spcBef>
              <a:buFont typeface="Wingdings" pitchFamily="2" charset="2"/>
              <a:buNone/>
            </a:pPr>
            <a:endParaRPr lang="en-US" sz="1800" i="1" dirty="0" smtClean="0">
              <a:latin typeface="Arial" pitchFamily="34" charset="0"/>
              <a:cs typeface="Arial" pitchFamily="34" charset="0"/>
            </a:endParaRPr>
          </a:p>
          <a:p>
            <a:pPr marL="0" indent="0" algn="ctr">
              <a:lnSpc>
                <a:spcPct val="105000"/>
              </a:lnSpc>
              <a:spcBef>
                <a:spcPct val="90000"/>
              </a:spcBef>
              <a:buFont typeface="Wingdings" pitchFamily="2" charset="2"/>
              <a:buNone/>
            </a:pPr>
            <a:r>
              <a:rPr lang="en-US" sz="1800" i="1" dirty="0" smtClean="0">
                <a:latin typeface="Arial" pitchFamily="34" charset="0"/>
                <a:cs typeface="Arial" pitchFamily="34" charset="0"/>
              </a:rPr>
              <a:t>The </a:t>
            </a:r>
            <a:r>
              <a:rPr lang="en-US" sz="1800" i="1" dirty="0">
                <a:latin typeface="Arial" pitchFamily="34" charset="0"/>
                <a:cs typeface="Arial" pitchFamily="34" charset="0"/>
              </a:rPr>
              <a:t>real interest rate adjusts </a:t>
            </a:r>
            <a:r>
              <a:rPr lang="en-US" sz="1800" i="1" dirty="0" smtClean="0">
                <a:latin typeface="Arial" pitchFamily="34" charset="0"/>
                <a:cs typeface="Arial" pitchFamily="34" charset="0"/>
              </a:rPr>
              <a:t>to </a:t>
            </a:r>
            <a:r>
              <a:rPr lang="en-US" sz="1800" i="1" dirty="0">
                <a:latin typeface="Arial" pitchFamily="34" charset="0"/>
                <a:cs typeface="Arial" pitchFamily="34" charset="0"/>
              </a:rPr>
              <a:t>equate demand with supply.</a:t>
            </a:r>
          </a:p>
        </p:txBody>
      </p:sp>
      <p:graphicFrame>
        <p:nvGraphicFramePr>
          <p:cNvPr id="277504" name="Object 1024"/>
          <p:cNvGraphicFramePr>
            <a:graphicFrameLocks noChangeAspect="1"/>
          </p:cNvGraphicFramePr>
          <p:nvPr/>
        </p:nvGraphicFramePr>
        <p:xfrm>
          <a:off x="990600" y="1716088"/>
          <a:ext cx="6618288" cy="598487"/>
        </p:xfrm>
        <a:graphic>
          <a:graphicData uri="http://schemas.openxmlformats.org/presentationml/2006/ole">
            <p:oleObj spid="_x0000_s2068" name="Equation" r:id="rId4" imgW="2679700" imgH="241300" progId="">
              <p:embed/>
            </p:oleObj>
          </a:graphicData>
        </a:graphic>
      </p:graphicFrame>
      <p:graphicFrame>
        <p:nvGraphicFramePr>
          <p:cNvPr id="277505" name="Object 1025"/>
          <p:cNvGraphicFramePr>
            <a:graphicFrameLocks noChangeAspect="1"/>
          </p:cNvGraphicFramePr>
          <p:nvPr/>
        </p:nvGraphicFramePr>
        <p:xfrm>
          <a:off x="990600" y="2554288"/>
          <a:ext cx="5457825" cy="598487"/>
        </p:xfrm>
        <a:graphic>
          <a:graphicData uri="http://schemas.openxmlformats.org/presentationml/2006/ole">
            <p:oleObj spid="_x0000_s2069" name="Equation" r:id="rId5" imgW="2209800" imgH="241300" progId="">
              <p:embed/>
            </p:oleObj>
          </a:graphicData>
        </a:graphic>
      </p:graphicFrame>
      <p:graphicFrame>
        <p:nvGraphicFramePr>
          <p:cNvPr id="277506" name="Object 1026"/>
          <p:cNvGraphicFramePr>
            <a:graphicFrameLocks noChangeAspect="1"/>
          </p:cNvGraphicFramePr>
          <p:nvPr/>
        </p:nvGraphicFramePr>
        <p:xfrm>
          <a:off x="914400" y="4038600"/>
          <a:ext cx="7086600" cy="598487"/>
        </p:xfrm>
        <a:graphic>
          <a:graphicData uri="http://schemas.openxmlformats.org/presentationml/2006/ole">
            <p:oleObj spid="_x0000_s2070" name="Equation" r:id="rId6" imgW="2870200" imgH="241300" progId="">
              <p:embed/>
            </p:oleObj>
          </a:graphicData>
        </a:graphic>
      </p:graphicFrame>
    </p:spTree>
  </p:cSld>
  <p:clrMapOvr>
    <a:masterClrMapping/>
  </p:clrMapOvr>
  <p:transition advClick="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Equilibrium in the financial markets:</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The </a:t>
            </a:r>
            <a:r>
              <a:rPr lang="en-US" sz="2400" b="1" dirty="0">
                <a:latin typeface="Arial" pitchFamily="34" charset="0"/>
                <a:cs typeface="Arial" pitchFamily="34" charset="0"/>
              </a:rPr>
              <a:t>loanable funds market</a:t>
            </a:r>
          </a:p>
        </p:txBody>
      </p:sp>
      <p:sp>
        <p:nvSpPr>
          <p:cNvPr id="126979" name="Rectangle 3"/>
          <p:cNvSpPr>
            <a:spLocks noGrp="1" noChangeArrowheads="1"/>
          </p:cNvSpPr>
          <p:nvPr>
            <p:ph idx="1"/>
          </p:nvPr>
        </p:nvSpPr>
        <p:spPr>
          <a:xfrm>
            <a:off x="1143000" y="1295400"/>
            <a:ext cx="7162800" cy="3733800"/>
          </a:xfrm>
        </p:spPr>
        <p:txBody>
          <a:bodyPr/>
          <a:lstStyle/>
          <a:p>
            <a:pPr marL="0" indent="0">
              <a:lnSpc>
                <a:spcPct val="105000"/>
              </a:lnSpc>
              <a:buFont typeface="Wingdings" pitchFamily="2" charset="2"/>
              <a:buNone/>
              <a:tabLst>
                <a:tab pos="3435350" algn="r"/>
                <a:tab pos="3651250" algn="l"/>
              </a:tabLst>
            </a:pPr>
            <a:r>
              <a:rPr lang="en-US" sz="1800" dirty="0">
                <a:latin typeface="Arial" pitchFamily="34" charset="0"/>
                <a:cs typeface="Arial" pitchFamily="34" charset="0"/>
              </a:rPr>
              <a:t>A simple supply-demand model of </a:t>
            </a:r>
            <a:r>
              <a:rPr lang="en-US" sz="1800" dirty="0" smtClean="0">
                <a:latin typeface="Arial" pitchFamily="34" charset="0"/>
                <a:cs typeface="Arial" pitchFamily="34" charset="0"/>
              </a:rPr>
              <a:t>the </a:t>
            </a:r>
            <a:r>
              <a:rPr lang="en-US" sz="1800" dirty="0">
                <a:latin typeface="Arial" pitchFamily="34" charset="0"/>
                <a:cs typeface="Arial" pitchFamily="34" charset="0"/>
              </a:rPr>
              <a:t>financial system.</a:t>
            </a:r>
          </a:p>
          <a:p>
            <a:pPr marL="0" indent="0">
              <a:lnSpc>
                <a:spcPct val="105000"/>
              </a:lnSpc>
              <a:spcBef>
                <a:spcPct val="70000"/>
              </a:spcBef>
              <a:buFont typeface="Wingdings" pitchFamily="2" charset="2"/>
              <a:buNone/>
              <a:tabLst>
                <a:tab pos="3435350" algn="r"/>
                <a:tab pos="3651250" algn="l"/>
              </a:tabLst>
            </a:pPr>
            <a:endParaRPr lang="en-US" sz="1800" dirty="0" smtClean="0">
              <a:latin typeface="Arial" pitchFamily="34" charset="0"/>
              <a:cs typeface="Arial" pitchFamily="34" charset="0"/>
            </a:endParaRPr>
          </a:p>
          <a:p>
            <a:pPr marL="0" indent="0">
              <a:lnSpc>
                <a:spcPct val="105000"/>
              </a:lnSpc>
              <a:spcBef>
                <a:spcPct val="70000"/>
              </a:spcBef>
              <a:buFont typeface="Wingdings" pitchFamily="2" charset="2"/>
              <a:buNone/>
              <a:tabLst>
                <a:tab pos="3435350" algn="r"/>
                <a:tab pos="3651250" algn="l"/>
              </a:tabLst>
            </a:pPr>
            <a:r>
              <a:rPr lang="en-US" sz="1800" dirty="0" smtClean="0">
                <a:latin typeface="Arial" pitchFamily="34" charset="0"/>
                <a:cs typeface="Arial" pitchFamily="34" charset="0"/>
              </a:rPr>
              <a:t>One </a:t>
            </a:r>
            <a:r>
              <a:rPr lang="en-US" sz="1800" dirty="0">
                <a:latin typeface="Arial" pitchFamily="34" charset="0"/>
                <a:cs typeface="Arial" pitchFamily="34" charset="0"/>
              </a:rPr>
              <a:t>asset:  “</a:t>
            </a:r>
            <a:r>
              <a:rPr lang="en-US" sz="1800" dirty="0" err="1">
                <a:latin typeface="Arial" pitchFamily="34" charset="0"/>
                <a:cs typeface="Arial" pitchFamily="34" charset="0"/>
              </a:rPr>
              <a:t>loanable</a:t>
            </a:r>
            <a:r>
              <a:rPr lang="en-US" sz="1800" dirty="0">
                <a:latin typeface="Arial" pitchFamily="34" charset="0"/>
                <a:cs typeface="Arial" pitchFamily="34" charset="0"/>
              </a:rPr>
              <a:t> funds”</a:t>
            </a:r>
          </a:p>
          <a:p>
            <a:pPr marL="404813" lvl="1" indent="-228600">
              <a:lnSpc>
                <a:spcPct val="105000"/>
              </a:lnSpc>
              <a:buClr>
                <a:srgbClr val="996600"/>
              </a:buClr>
              <a:buSzTx/>
              <a:buFont typeface="Wingdings" pitchFamily="2" charset="2"/>
              <a:buNone/>
              <a:tabLst>
                <a:tab pos="3435350" algn="r"/>
                <a:tab pos="3651250" algn="l"/>
              </a:tabLst>
            </a:pP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marL="404813" lvl="1" indent="-228600">
              <a:lnSpc>
                <a:spcPct val="105000"/>
              </a:lnSpc>
              <a:buClr>
                <a:srgbClr val="996600"/>
              </a:buClr>
              <a:tabLst>
                <a:tab pos="3435350" algn="r"/>
                <a:tab pos="3651250" algn="l"/>
              </a:tabLst>
            </a:pPr>
            <a:r>
              <a:rPr lang="en-US" sz="1800" dirty="0" smtClean="0">
                <a:latin typeface="Arial" pitchFamily="34" charset="0"/>
                <a:cs typeface="Arial" pitchFamily="34" charset="0"/>
              </a:rPr>
              <a:t>demand </a:t>
            </a:r>
            <a:r>
              <a:rPr lang="en-US" sz="1800" dirty="0">
                <a:latin typeface="Arial" pitchFamily="34" charset="0"/>
                <a:cs typeface="Arial" pitchFamily="34" charset="0"/>
              </a:rPr>
              <a:t>for funds:	investment</a:t>
            </a:r>
          </a:p>
          <a:p>
            <a:pPr marL="404813" lvl="1" indent="-228600">
              <a:lnSpc>
                <a:spcPct val="105000"/>
              </a:lnSpc>
              <a:buClr>
                <a:srgbClr val="996600"/>
              </a:buClr>
              <a:buNone/>
              <a:tabLst>
                <a:tab pos="3435350" algn="r"/>
                <a:tab pos="3651250" algn="l"/>
              </a:tabLst>
            </a:pP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marL="404813" lvl="1" indent="-228600">
              <a:lnSpc>
                <a:spcPct val="105000"/>
              </a:lnSpc>
              <a:buClr>
                <a:srgbClr val="996600"/>
              </a:buClr>
              <a:tabLst>
                <a:tab pos="3435350" algn="r"/>
                <a:tab pos="3651250" algn="l"/>
              </a:tabLst>
            </a:pPr>
            <a:r>
              <a:rPr lang="en-US" sz="1800" dirty="0" smtClean="0">
                <a:latin typeface="Arial" pitchFamily="34" charset="0"/>
                <a:cs typeface="Arial" pitchFamily="34" charset="0"/>
              </a:rPr>
              <a:t>supply </a:t>
            </a:r>
            <a:r>
              <a:rPr lang="en-US" sz="1800" dirty="0">
                <a:latin typeface="Arial" pitchFamily="34" charset="0"/>
                <a:cs typeface="Arial" pitchFamily="34" charset="0"/>
              </a:rPr>
              <a:t>of </a:t>
            </a:r>
            <a:r>
              <a:rPr lang="en-US" sz="1800" dirty="0" smtClean="0">
                <a:latin typeface="Arial" pitchFamily="34" charset="0"/>
                <a:cs typeface="Arial" pitchFamily="34" charset="0"/>
              </a:rPr>
              <a:t>funds: saving</a:t>
            </a:r>
            <a:endParaRPr lang="en-US" sz="1800" dirty="0">
              <a:latin typeface="Arial" pitchFamily="34" charset="0"/>
              <a:cs typeface="Arial" pitchFamily="34" charset="0"/>
            </a:endParaRPr>
          </a:p>
          <a:p>
            <a:pPr marL="404813" lvl="1" indent="-228600">
              <a:lnSpc>
                <a:spcPct val="105000"/>
              </a:lnSpc>
              <a:buClr>
                <a:srgbClr val="996600"/>
              </a:buClr>
              <a:buNone/>
              <a:tabLst>
                <a:tab pos="3435350" algn="r"/>
                <a:tab pos="3651250" algn="l"/>
              </a:tabLst>
            </a:pP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marL="404813" lvl="1" indent="-228600">
              <a:lnSpc>
                <a:spcPct val="105000"/>
              </a:lnSpc>
              <a:buClr>
                <a:srgbClr val="996600"/>
              </a:buClr>
              <a:tabLst>
                <a:tab pos="3435350" algn="r"/>
                <a:tab pos="3651250" algn="l"/>
              </a:tabLst>
            </a:pPr>
            <a:r>
              <a:rPr lang="en-US" sz="1800" dirty="0" smtClean="0">
                <a:latin typeface="Arial" pitchFamily="34" charset="0"/>
                <a:cs typeface="Arial" pitchFamily="34" charset="0"/>
              </a:rPr>
              <a:t> </a:t>
            </a:r>
            <a:r>
              <a:rPr lang="en-US" sz="1800" dirty="0">
                <a:latin typeface="Arial" pitchFamily="34" charset="0"/>
                <a:cs typeface="Arial" pitchFamily="34" charset="0"/>
              </a:rPr>
              <a:t>“price” of funds: 	real interest rate</a:t>
            </a: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6" name="Rectangle 4"/>
          <p:cNvSpPr>
            <a:spLocks noGrp="1" noChangeArrowheads="1"/>
          </p:cNvSpPr>
          <p:nvPr>
            <p:ph type="title"/>
          </p:nvPr>
        </p:nvSpPr>
        <p:spPr/>
        <p:txBody>
          <a:bodyPr>
            <a:normAutofit/>
          </a:bodyPr>
          <a:lstStyle/>
          <a:p>
            <a:r>
              <a:rPr lang="en-US" sz="2400" b="1" dirty="0">
                <a:latin typeface="Arial" pitchFamily="34" charset="0"/>
                <a:cs typeface="Arial" pitchFamily="34" charset="0"/>
              </a:rPr>
              <a:t>Demand for funds:  Investment</a:t>
            </a:r>
          </a:p>
        </p:txBody>
      </p:sp>
      <p:sp>
        <p:nvSpPr>
          <p:cNvPr id="131077" name="Rectangle 5"/>
          <p:cNvSpPr>
            <a:spLocks noGrp="1" noChangeArrowheads="1"/>
          </p:cNvSpPr>
          <p:nvPr>
            <p:ph idx="1"/>
          </p:nvPr>
        </p:nvSpPr>
        <p:spPr/>
        <p:txBody>
          <a:bodyPr/>
          <a:lstStyle/>
          <a:p>
            <a:pPr marL="0" indent="0">
              <a:lnSpc>
                <a:spcPct val="110000"/>
              </a:lnSpc>
              <a:spcBef>
                <a:spcPct val="30000"/>
              </a:spcBef>
              <a:buFont typeface="Wingdings" pitchFamily="2" charset="2"/>
              <a:buNone/>
            </a:pPr>
            <a:r>
              <a:rPr lang="en-US" sz="1800" dirty="0">
                <a:latin typeface="Arial" pitchFamily="34" charset="0"/>
                <a:cs typeface="Arial" pitchFamily="34" charset="0"/>
              </a:rPr>
              <a:t>The demand for </a:t>
            </a:r>
            <a:r>
              <a:rPr lang="en-US" sz="1800" dirty="0" err="1">
                <a:latin typeface="Arial" pitchFamily="34" charset="0"/>
                <a:cs typeface="Arial" pitchFamily="34" charset="0"/>
              </a:rPr>
              <a:t>loanable</a:t>
            </a:r>
            <a:r>
              <a:rPr lang="en-US" sz="1800" dirty="0">
                <a:latin typeface="Arial" pitchFamily="34" charset="0"/>
                <a:cs typeface="Arial" pitchFamily="34" charset="0"/>
              </a:rPr>
              <a:t> funds:</a:t>
            </a:r>
          </a:p>
          <a:p>
            <a:pPr marL="461963" lvl="1">
              <a:lnSpc>
                <a:spcPct val="110000"/>
              </a:lnSpc>
              <a:spcBef>
                <a:spcPct val="30000"/>
              </a:spcBef>
              <a:buSzTx/>
              <a:buFontTx/>
              <a:buChar char="•"/>
            </a:pPr>
            <a:endParaRPr lang="en-US" sz="1800" dirty="0" smtClean="0">
              <a:latin typeface="Arial" pitchFamily="34" charset="0"/>
              <a:cs typeface="Arial" pitchFamily="34" charset="0"/>
            </a:endParaRPr>
          </a:p>
          <a:p>
            <a:pPr marL="461963" lvl="1">
              <a:lnSpc>
                <a:spcPct val="110000"/>
              </a:lnSpc>
              <a:spcBef>
                <a:spcPct val="30000"/>
              </a:spcBef>
              <a:buSzTx/>
              <a:buFontTx/>
              <a:buChar char="•"/>
            </a:pPr>
            <a:r>
              <a:rPr lang="en-US" sz="1800" dirty="0" smtClean="0">
                <a:latin typeface="Arial" pitchFamily="34" charset="0"/>
                <a:cs typeface="Arial" pitchFamily="34" charset="0"/>
              </a:rPr>
              <a:t>comes </a:t>
            </a:r>
            <a:r>
              <a:rPr lang="en-US" sz="1800" dirty="0">
                <a:latin typeface="Arial" pitchFamily="34" charset="0"/>
                <a:cs typeface="Arial" pitchFamily="34" charset="0"/>
              </a:rPr>
              <a:t>from investment:</a:t>
            </a:r>
            <a:br>
              <a:rPr lang="en-US" sz="1800" dirty="0">
                <a:latin typeface="Arial" pitchFamily="34" charset="0"/>
                <a:cs typeface="Arial" pitchFamily="34" charset="0"/>
              </a:rPr>
            </a:br>
            <a:r>
              <a:rPr lang="en-US" sz="1800" dirty="0">
                <a:latin typeface="Arial" pitchFamily="34" charset="0"/>
                <a:cs typeface="Arial" pitchFamily="34" charset="0"/>
              </a:rPr>
              <a:t>Firms borrow to finance spending on plant &amp; equipment, new office buildings, etc. Consumers borrow to buy new houses. </a:t>
            </a:r>
          </a:p>
          <a:p>
            <a:pPr marL="461963" lvl="1">
              <a:lnSpc>
                <a:spcPct val="110000"/>
              </a:lnSpc>
              <a:spcBef>
                <a:spcPct val="30000"/>
              </a:spcBef>
              <a:buSzTx/>
              <a:buFontTx/>
              <a:buChar char="•"/>
            </a:pPr>
            <a:endParaRPr lang="en-US" sz="1800" dirty="0" smtClean="0">
              <a:latin typeface="Arial" pitchFamily="34" charset="0"/>
              <a:cs typeface="Arial" pitchFamily="34" charset="0"/>
            </a:endParaRPr>
          </a:p>
          <a:p>
            <a:pPr marL="461963" lvl="1">
              <a:lnSpc>
                <a:spcPct val="110000"/>
              </a:lnSpc>
              <a:spcBef>
                <a:spcPct val="30000"/>
              </a:spcBef>
              <a:buSzTx/>
              <a:buFontTx/>
              <a:buChar char="•"/>
            </a:pPr>
            <a:endParaRPr lang="en-US" sz="1800" dirty="0">
              <a:latin typeface="Arial" pitchFamily="34" charset="0"/>
              <a:cs typeface="Arial" pitchFamily="34" charset="0"/>
            </a:endParaRPr>
          </a:p>
          <a:p>
            <a:pPr marL="461963" lvl="1">
              <a:lnSpc>
                <a:spcPct val="110000"/>
              </a:lnSpc>
              <a:spcBef>
                <a:spcPct val="30000"/>
              </a:spcBef>
              <a:buSzTx/>
              <a:buFontTx/>
              <a:buChar char="•"/>
            </a:pPr>
            <a:r>
              <a:rPr lang="en-US" sz="1800" dirty="0" smtClean="0">
                <a:latin typeface="Arial" pitchFamily="34" charset="0"/>
                <a:cs typeface="Arial" pitchFamily="34" charset="0"/>
              </a:rPr>
              <a:t>depends </a:t>
            </a:r>
            <a:r>
              <a:rPr lang="en-US" sz="1800" dirty="0">
                <a:latin typeface="Arial" pitchFamily="34" charset="0"/>
                <a:cs typeface="Arial" pitchFamily="34" charset="0"/>
              </a:rPr>
              <a:t>negatively on </a:t>
            </a:r>
            <a:r>
              <a:rPr lang="en-US" sz="1800" b="1" i="1" dirty="0">
                <a:latin typeface="Arial" pitchFamily="34" charset="0"/>
                <a:cs typeface="Arial" pitchFamily="34" charset="0"/>
              </a:rPr>
              <a:t>r</a:t>
            </a:r>
            <a:r>
              <a:rPr lang="en-US" sz="1800" dirty="0">
                <a:latin typeface="Arial" pitchFamily="34" charset="0"/>
                <a:cs typeface="Arial" pitchFamily="34" charset="0"/>
              </a:rPr>
              <a:t> , the “price” of </a:t>
            </a:r>
            <a:r>
              <a:rPr lang="en-US" sz="1800" dirty="0" err="1">
                <a:latin typeface="Arial" pitchFamily="34" charset="0"/>
                <a:cs typeface="Arial" pitchFamily="34" charset="0"/>
              </a:rPr>
              <a:t>loanable</a:t>
            </a:r>
            <a:r>
              <a:rPr lang="en-US" sz="1800" dirty="0">
                <a:latin typeface="Arial" pitchFamily="34" charset="0"/>
                <a:cs typeface="Arial" pitchFamily="34" charset="0"/>
              </a:rPr>
              <a:t> funds (the cost of borrowing).  </a:t>
            </a:r>
          </a:p>
        </p:txBody>
      </p:sp>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xfrm>
            <a:off x="685800" y="327025"/>
            <a:ext cx="7759700" cy="739775"/>
          </a:xfrm>
        </p:spPr>
        <p:txBody>
          <a:bodyPr>
            <a:normAutofit/>
          </a:bodyPr>
          <a:lstStyle/>
          <a:p>
            <a:r>
              <a:rPr lang="en-US" sz="2400" b="1" dirty="0" err="1">
                <a:latin typeface="Arial" pitchFamily="34" charset="0"/>
                <a:cs typeface="Arial" pitchFamily="34" charset="0"/>
              </a:rPr>
              <a:t>Loanable</a:t>
            </a:r>
            <a:r>
              <a:rPr lang="en-US" sz="2400" b="1" dirty="0">
                <a:latin typeface="Arial" pitchFamily="34" charset="0"/>
                <a:cs typeface="Arial" pitchFamily="34" charset="0"/>
              </a:rPr>
              <a:t> funds demand curve</a:t>
            </a:r>
          </a:p>
        </p:txBody>
      </p:sp>
      <p:grpSp>
        <p:nvGrpSpPr>
          <p:cNvPr id="2" name="Group 3"/>
          <p:cNvGrpSpPr>
            <a:grpSpLocks/>
          </p:cNvGrpSpPr>
          <p:nvPr/>
        </p:nvGrpSpPr>
        <p:grpSpPr bwMode="auto">
          <a:xfrm>
            <a:off x="1143000" y="1385888"/>
            <a:ext cx="5486400" cy="4419600"/>
            <a:chOff x="336" y="672"/>
            <a:chExt cx="3648" cy="2784"/>
          </a:xfrm>
        </p:grpSpPr>
        <p:sp>
          <p:nvSpPr>
            <p:cNvPr id="200708" name="Line 4"/>
            <p:cNvSpPr>
              <a:spLocks noChangeShapeType="1"/>
            </p:cNvSpPr>
            <p:nvPr/>
          </p:nvSpPr>
          <p:spPr bwMode="auto">
            <a:xfrm>
              <a:off x="576" y="855"/>
              <a:ext cx="0" cy="2352"/>
            </a:xfrm>
            <a:prstGeom prst="line">
              <a:avLst/>
            </a:prstGeom>
            <a:noFill/>
            <a:ln w="9525">
              <a:solidFill>
                <a:schemeClr val="tx1"/>
              </a:solidFill>
              <a:round/>
              <a:headEnd/>
              <a:tailEnd/>
            </a:ln>
            <a:effectLst/>
          </p:spPr>
          <p:txBody>
            <a:bodyPr/>
            <a:lstStyle/>
            <a:p>
              <a:endParaRPr lang="en-US"/>
            </a:p>
          </p:txBody>
        </p:sp>
        <p:sp>
          <p:nvSpPr>
            <p:cNvPr id="200709" name="Line 5"/>
            <p:cNvSpPr>
              <a:spLocks noChangeShapeType="1"/>
            </p:cNvSpPr>
            <p:nvPr/>
          </p:nvSpPr>
          <p:spPr bwMode="auto">
            <a:xfrm>
              <a:off x="576" y="3207"/>
              <a:ext cx="3312" cy="0"/>
            </a:xfrm>
            <a:prstGeom prst="line">
              <a:avLst/>
            </a:prstGeom>
            <a:noFill/>
            <a:ln w="9525">
              <a:solidFill>
                <a:schemeClr val="tx1"/>
              </a:solidFill>
              <a:round/>
              <a:headEnd/>
              <a:tailEnd/>
            </a:ln>
            <a:effectLst/>
          </p:spPr>
          <p:txBody>
            <a:bodyPr/>
            <a:lstStyle/>
            <a:p>
              <a:endParaRPr lang="en-US"/>
            </a:p>
          </p:txBody>
        </p:sp>
        <p:sp>
          <p:nvSpPr>
            <p:cNvPr id="200710" name="Text Box 6"/>
            <p:cNvSpPr txBox="1">
              <a:spLocks noChangeArrowheads="1"/>
            </p:cNvSpPr>
            <p:nvPr/>
          </p:nvSpPr>
          <p:spPr bwMode="auto">
            <a:xfrm>
              <a:off x="336" y="672"/>
              <a:ext cx="288" cy="288"/>
            </a:xfrm>
            <a:prstGeom prst="rect">
              <a:avLst/>
            </a:prstGeom>
            <a:noFill/>
            <a:ln w="9525">
              <a:noFill/>
              <a:miter lim="800000"/>
              <a:headEnd/>
              <a:tailEnd/>
            </a:ln>
            <a:effectLst/>
          </p:spPr>
          <p:txBody>
            <a:bodyPr>
              <a:spAutoFit/>
            </a:bodyPr>
            <a:lstStyle/>
            <a:p>
              <a:pPr algn="ctr">
                <a:spcBef>
                  <a:spcPct val="50000"/>
                </a:spcBef>
              </a:pPr>
              <a:r>
                <a:rPr lang="en-US" b="1" i="1">
                  <a:latin typeface="Tahoma" pitchFamily="34" charset="0"/>
                </a:rPr>
                <a:t>r</a:t>
              </a:r>
            </a:p>
          </p:txBody>
        </p:sp>
        <p:sp>
          <p:nvSpPr>
            <p:cNvPr id="200711" name="Text Box 7"/>
            <p:cNvSpPr txBox="1">
              <a:spLocks noChangeArrowheads="1"/>
            </p:cNvSpPr>
            <p:nvPr/>
          </p:nvSpPr>
          <p:spPr bwMode="auto">
            <a:xfrm>
              <a:off x="3696" y="3168"/>
              <a:ext cx="288" cy="288"/>
            </a:xfrm>
            <a:prstGeom prst="rect">
              <a:avLst/>
            </a:prstGeom>
            <a:noFill/>
            <a:ln w="9525">
              <a:noFill/>
              <a:miter lim="800000"/>
              <a:headEnd/>
              <a:tailEnd/>
            </a:ln>
            <a:effectLst/>
          </p:spPr>
          <p:txBody>
            <a:bodyPr>
              <a:spAutoFit/>
            </a:bodyPr>
            <a:lstStyle/>
            <a:p>
              <a:pPr algn="ctr">
                <a:spcBef>
                  <a:spcPct val="50000"/>
                </a:spcBef>
              </a:pPr>
              <a:r>
                <a:rPr lang="en-US" b="1" i="1">
                  <a:latin typeface="Tahoma" pitchFamily="34" charset="0"/>
                </a:rPr>
                <a:t>I</a:t>
              </a:r>
            </a:p>
          </p:txBody>
        </p:sp>
      </p:grpSp>
      <p:grpSp>
        <p:nvGrpSpPr>
          <p:cNvPr id="3" name="Group 8"/>
          <p:cNvGrpSpPr>
            <a:grpSpLocks/>
          </p:cNvGrpSpPr>
          <p:nvPr/>
        </p:nvGrpSpPr>
        <p:grpSpPr bwMode="auto">
          <a:xfrm>
            <a:off x="1905000" y="1927225"/>
            <a:ext cx="4648200" cy="3025775"/>
            <a:chOff x="864" y="1056"/>
            <a:chExt cx="2832" cy="1820"/>
          </a:xfrm>
        </p:grpSpPr>
        <p:sp>
          <p:nvSpPr>
            <p:cNvPr id="200713" name="Text Box 9"/>
            <p:cNvSpPr txBox="1">
              <a:spLocks noChangeArrowheads="1"/>
            </p:cNvSpPr>
            <p:nvPr/>
          </p:nvSpPr>
          <p:spPr bwMode="auto">
            <a:xfrm>
              <a:off x="3216" y="2601"/>
              <a:ext cx="480" cy="275"/>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a:t>
              </a:r>
              <a:r>
                <a:rPr lang="en-US" sz="1200" b="1" i="1">
                  <a:latin typeface="Tahoma" pitchFamily="34" charset="0"/>
                </a:rPr>
                <a:t> </a:t>
              </a:r>
              <a:r>
                <a:rPr lang="en-US">
                  <a:latin typeface="Tahoma" pitchFamily="34" charset="0"/>
                </a:rPr>
                <a:t>(</a:t>
              </a:r>
              <a:r>
                <a:rPr lang="en-US" b="1" i="1">
                  <a:latin typeface="Tahoma" pitchFamily="34" charset="0"/>
                </a:rPr>
                <a:t>r</a:t>
              </a:r>
              <a:r>
                <a:rPr lang="en-US" sz="1200" b="1" i="1">
                  <a:latin typeface="Tahoma" pitchFamily="34" charset="0"/>
                </a:rPr>
                <a:t> </a:t>
              </a:r>
              <a:r>
                <a:rPr lang="en-US">
                  <a:latin typeface="Tahoma" pitchFamily="34" charset="0"/>
                </a:rPr>
                <a:t>)</a:t>
              </a:r>
            </a:p>
          </p:txBody>
        </p:sp>
        <p:sp>
          <p:nvSpPr>
            <p:cNvPr id="200714" name="Freeform 10"/>
            <p:cNvSpPr>
              <a:spLocks/>
            </p:cNvSpPr>
            <p:nvPr/>
          </p:nvSpPr>
          <p:spPr bwMode="auto">
            <a:xfrm>
              <a:off x="864" y="1056"/>
              <a:ext cx="2352" cy="1728"/>
            </a:xfrm>
            <a:custGeom>
              <a:avLst/>
              <a:gdLst/>
              <a:ahLst/>
              <a:cxnLst>
                <a:cxn ang="0">
                  <a:pos x="0" y="0"/>
                </a:cxn>
                <a:cxn ang="0">
                  <a:pos x="720" y="1008"/>
                </a:cxn>
                <a:cxn ang="0">
                  <a:pos x="2208" y="1632"/>
                </a:cxn>
              </a:cxnLst>
              <a:rect l="0" t="0" r="r" b="b"/>
              <a:pathLst>
                <a:path w="2208" h="1632">
                  <a:moveTo>
                    <a:pt x="0" y="0"/>
                  </a:moveTo>
                  <a:cubicBezTo>
                    <a:pt x="176" y="368"/>
                    <a:pt x="352" y="736"/>
                    <a:pt x="720" y="1008"/>
                  </a:cubicBezTo>
                  <a:cubicBezTo>
                    <a:pt x="1088" y="1280"/>
                    <a:pt x="1648" y="1456"/>
                    <a:pt x="2208" y="1632"/>
                  </a:cubicBezTo>
                </a:path>
              </a:pathLst>
            </a:custGeom>
            <a:noFill/>
            <a:ln w="28575" cmpd="sng">
              <a:solidFill>
                <a:srgbClr val="6600CC"/>
              </a:solidFill>
              <a:round/>
              <a:headEnd/>
              <a:tailEnd/>
            </a:ln>
            <a:effectLst/>
          </p:spPr>
          <p:txBody>
            <a:bodyPr/>
            <a:lstStyle/>
            <a:p>
              <a:endParaRPr lang="en-US"/>
            </a:p>
          </p:txBody>
        </p:sp>
      </p:grpSp>
      <p:sp>
        <p:nvSpPr>
          <p:cNvPr id="200715" name="Text Box 11"/>
          <p:cNvSpPr txBox="1">
            <a:spLocks noChangeArrowheads="1"/>
          </p:cNvSpPr>
          <p:nvPr/>
        </p:nvSpPr>
        <p:spPr bwMode="auto">
          <a:xfrm>
            <a:off x="4495800" y="1828800"/>
            <a:ext cx="2819400" cy="939616"/>
          </a:xfrm>
          <a:prstGeom prst="rect">
            <a:avLst/>
          </a:prstGeom>
          <a:solidFill>
            <a:srgbClr val="FFD9D9"/>
          </a:solidFill>
          <a:ln w="9525">
            <a:noFill/>
            <a:miter lim="800000"/>
            <a:headEnd/>
            <a:tailEnd/>
          </a:ln>
          <a:effectLst/>
        </p:spPr>
        <p:txBody>
          <a:bodyPr>
            <a:spAutoFit/>
          </a:bodyPr>
          <a:lstStyle/>
          <a:p>
            <a:pPr>
              <a:lnSpc>
                <a:spcPct val="105000"/>
              </a:lnSpc>
              <a:spcBef>
                <a:spcPct val="50000"/>
              </a:spcBef>
            </a:pPr>
            <a:r>
              <a:rPr lang="en-US" sz="1800" dirty="0">
                <a:latin typeface="Tahoma" pitchFamily="34" charset="0"/>
              </a:rPr>
              <a:t>The investment curve is also the demand curve for </a:t>
            </a:r>
            <a:r>
              <a:rPr lang="en-US" sz="1800" dirty="0" err="1">
                <a:latin typeface="Tahoma" pitchFamily="34" charset="0"/>
              </a:rPr>
              <a:t>loanable</a:t>
            </a:r>
            <a:r>
              <a:rPr lang="en-US" sz="1800" dirty="0">
                <a:latin typeface="Tahoma" pitchFamily="34" charset="0"/>
              </a:rPr>
              <a:t> funds.</a:t>
            </a:r>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Supply of funds:  Saving</a:t>
            </a:r>
          </a:p>
        </p:txBody>
      </p:sp>
      <p:sp>
        <p:nvSpPr>
          <p:cNvPr id="201731" name="Rectangle 3"/>
          <p:cNvSpPr>
            <a:spLocks noGrp="1" noChangeArrowheads="1"/>
          </p:cNvSpPr>
          <p:nvPr>
            <p:ph idx="1"/>
          </p:nvPr>
        </p:nvSpPr>
        <p:spPr>
          <a:xfrm>
            <a:off x="990600" y="1752600"/>
            <a:ext cx="7543800" cy="4800600"/>
          </a:xfrm>
        </p:spPr>
        <p:txBody>
          <a:bodyPr>
            <a:normAutofit/>
          </a:bodyPr>
          <a:lstStyle/>
          <a:p>
            <a:pPr marL="0" indent="0">
              <a:lnSpc>
                <a:spcPct val="110000"/>
              </a:lnSpc>
              <a:spcBef>
                <a:spcPct val="25000"/>
              </a:spcBef>
              <a:buFont typeface="Wingdings" pitchFamily="2" charset="2"/>
              <a:buNone/>
            </a:pPr>
            <a:r>
              <a:rPr lang="en-US" sz="1800" dirty="0">
                <a:latin typeface="Arial" pitchFamily="34" charset="0"/>
                <a:cs typeface="Arial" pitchFamily="34" charset="0"/>
              </a:rPr>
              <a:t>The supply of </a:t>
            </a:r>
            <a:r>
              <a:rPr lang="en-US" sz="1800" dirty="0" err="1">
                <a:latin typeface="Arial" pitchFamily="34" charset="0"/>
                <a:cs typeface="Arial" pitchFamily="34" charset="0"/>
              </a:rPr>
              <a:t>loanable</a:t>
            </a:r>
            <a:r>
              <a:rPr lang="en-US" sz="1800" dirty="0">
                <a:latin typeface="Arial" pitchFamily="34" charset="0"/>
                <a:cs typeface="Arial" pitchFamily="34" charset="0"/>
              </a:rPr>
              <a:t> funds comes from saving:</a:t>
            </a:r>
          </a:p>
          <a:p>
            <a:pPr marL="461963" lvl="1">
              <a:lnSpc>
                <a:spcPct val="110000"/>
              </a:lnSpc>
              <a:spcBef>
                <a:spcPct val="25000"/>
              </a:spcBef>
              <a:buSzTx/>
              <a:buFontTx/>
              <a:buChar char="•"/>
            </a:pPr>
            <a:endParaRPr lang="en-US" sz="1800" dirty="0" smtClean="0">
              <a:latin typeface="Arial" pitchFamily="34" charset="0"/>
              <a:cs typeface="Arial" pitchFamily="34" charset="0"/>
            </a:endParaRPr>
          </a:p>
          <a:p>
            <a:pPr marL="461963" lvl="1">
              <a:lnSpc>
                <a:spcPct val="110000"/>
              </a:lnSpc>
              <a:spcBef>
                <a:spcPct val="25000"/>
              </a:spcBef>
              <a:buSzTx/>
              <a:buFontTx/>
              <a:buChar char="•"/>
            </a:pPr>
            <a:r>
              <a:rPr lang="en-US" sz="1800" dirty="0" smtClean="0">
                <a:latin typeface="Arial" pitchFamily="34" charset="0"/>
                <a:cs typeface="Arial" pitchFamily="34" charset="0"/>
              </a:rPr>
              <a:t>Households </a:t>
            </a:r>
            <a:r>
              <a:rPr lang="en-US" sz="1800" dirty="0">
                <a:latin typeface="Arial" pitchFamily="34" charset="0"/>
                <a:cs typeface="Arial" pitchFamily="34" charset="0"/>
              </a:rPr>
              <a:t>use their saving to make bank deposits, purchase bonds and other assets.  These funds become available to firms to borrow to finance investment spending. </a:t>
            </a:r>
            <a:endParaRPr lang="en-US" sz="1800" dirty="0" smtClean="0">
              <a:latin typeface="Arial" pitchFamily="34" charset="0"/>
              <a:cs typeface="Arial" pitchFamily="34" charset="0"/>
            </a:endParaRPr>
          </a:p>
          <a:p>
            <a:pPr marL="461963" lvl="1">
              <a:lnSpc>
                <a:spcPct val="110000"/>
              </a:lnSpc>
              <a:spcBef>
                <a:spcPct val="25000"/>
              </a:spcBef>
              <a:buSzTx/>
              <a:buFontTx/>
              <a:buChar char="•"/>
            </a:pPr>
            <a:endParaRPr lang="en-US" sz="1800" dirty="0">
              <a:latin typeface="Arial" pitchFamily="34" charset="0"/>
              <a:cs typeface="Arial" pitchFamily="34" charset="0"/>
            </a:endParaRPr>
          </a:p>
          <a:p>
            <a:pPr marL="461963" lvl="1">
              <a:lnSpc>
                <a:spcPct val="110000"/>
              </a:lnSpc>
              <a:spcBef>
                <a:spcPct val="25000"/>
              </a:spcBef>
              <a:buSzTx/>
              <a:buFontTx/>
              <a:buChar char="•"/>
            </a:pPr>
            <a:r>
              <a:rPr lang="en-US" sz="1800" dirty="0">
                <a:latin typeface="Arial" pitchFamily="34" charset="0"/>
                <a:cs typeface="Arial" pitchFamily="34" charset="0"/>
              </a:rPr>
              <a:t>The government may also contribute to saving if it does not spend all of the tax revenue it receives.  </a:t>
            </a: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81000" y="304800"/>
            <a:ext cx="8382000" cy="762000"/>
          </a:xfrm>
        </p:spPr>
        <p:txBody>
          <a:bodyPr>
            <a:normAutofit/>
          </a:bodyPr>
          <a:lstStyle/>
          <a:p>
            <a:r>
              <a:rPr lang="en-US" sz="2400" b="1" dirty="0">
                <a:latin typeface="Arial" pitchFamily="34" charset="0"/>
                <a:cs typeface="Arial" pitchFamily="34" charset="0"/>
              </a:rPr>
              <a:t>Types of saving</a:t>
            </a:r>
          </a:p>
        </p:txBody>
      </p:sp>
      <p:sp>
        <p:nvSpPr>
          <p:cNvPr id="128003" name="Rectangle 3"/>
          <p:cNvSpPr>
            <a:spLocks noGrp="1" noChangeArrowheads="1"/>
          </p:cNvSpPr>
          <p:nvPr>
            <p:ph idx="1"/>
          </p:nvPr>
        </p:nvSpPr>
        <p:spPr>
          <a:xfrm>
            <a:off x="1143000" y="1295400"/>
            <a:ext cx="6858000" cy="4114800"/>
          </a:xfrm>
        </p:spPr>
        <p:txBody>
          <a:bodyPr>
            <a:normAutofit lnSpcReduction="10000"/>
          </a:bodyPr>
          <a:lstStyle/>
          <a:p>
            <a:pPr>
              <a:spcBef>
                <a:spcPct val="60000"/>
              </a:spcBef>
              <a:buSzTx/>
              <a:tabLst>
                <a:tab pos="3146425" algn="l"/>
              </a:tabLst>
            </a:pPr>
            <a:r>
              <a:rPr lang="en-US" sz="1800" b="1" dirty="0">
                <a:latin typeface="Arial" pitchFamily="34" charset="0"/>
                <a:cs typeface="Arial" pitchFamily="34" charset="0"/>
              </a:rPr>
              <a:t>private saving	</a:t>
            </a:r>
            <a:r>
              <a:rPr lang="en-US" sz="1800" dirty="0">
                <a:latin typeface="Arial" pitchFamily="34" charset="0"/>
                <a:cs typeface="Arial" pitchFamily="34" charset="0"/>
              </a:rPr>
              <a:t>= (</a:t>
            </a:r>
            <a:r>
              <a:rPr lang="en-US" sz="1800" b="1" i="1" dirty="0">
                <a:latin typeface="Arial" pitchFamily="34" charset="0"/>
                <a:cs typeface="Arial" pitchFamily="34" charset="0"/>
              </a:rPr>
              <a:t>Y </a:t>
            </a:r>
            <a:r>
              <a:rPr lang="en-US" sz="1800" dirty="0">
                <a:latin typeface="Arial" pitchFamily="34" charset="0"/>
                <a:cs typeface="Arial" pitchFamily="34" charset="0"/>
              </a:rPr>
              <a:t>–</a:t>
            </a:r>
            <a:r>
              <a:rPr lang="en-US" sz="1800" b="1" i="1" dirty="0">
                <a:latin typeface="Arial" pitchFamily="34" charset="0"/>
                <a:cs typeface="Arial" pitchFamily="34" charset="0"/>
              </a:rPr>
              <a:t>T </a:t>
            </a:r>
            <a:r>
              <a:rPr lang="en-US" sz="1800" dirty="0">
                <a:latin typeface="Arial" pitchFamily="34" charset="0"/>
                <a:cs typeface="Arial" pitchFamily="34" charset="0"/>
              </a:rPr>
              <a:t>) – </a:t>
            </a:r>
            <a:r>
              <a:rPr lang="en-US" sz="1800" b="1" i="1" dirty="0">
                <a:latin typeface="Arial" pitchFamily="34" charset="0"/>
                <a:cs typeface="Arial" pitchFamily="34" charset="0"/>
              </a:rPr>
              <a:t>C</a:t>
            </a:r>
          </a:p>
          <a:p>
            <a:pPr>
              <a:spcBef>
                <a:spcPct val="70000"/>
              </a:spcBef>
              <a:buSzTx/>
              <a:tabLst>
                <a:tab pos="3146425" algn="l"/>
              </a:tabLst>
            </a:pPr>
            <a:endParaRPr lang="en-US" sz="1800" b="1" dirty="0" smtClean="0">
              <a:latin typeface="Arial" pitchFamily="34" charset="0"/>
              <a:cs typeface="Arial" pitchFamily="34" charset="0"/>
            </a:endParaRPr>
          </a:p>
          <a:p>
            <a:pPr>
              <a:spcBef>
                <a:spcPct val="70000"/>
              </a:spcBef>
              <a:buSzTx/>
              <a:tabLst>
                <a:tab pos="3146425" algn="l"/>
              </a:tabLst>
            </a:pPr>
            <a:endParaRPr lang="en-US" sz="1800" b="1" dirty="0" smtClean="0">
              <a:latin typeface="Arial" pitchFamily="34" charset="0"/>
              <a:cs typeface="Arial" pitchFamily="34" charset="0"/>
            </a:endParaRPr>
          </a:p>
          <a:p>
            <a:pPr>
              <a:spcBef>
                <a:spcPct val="70000"/>
              </a:spcBef>
              <a:buSzTx/>
              <a:tabLst>
                <a:tab pos="3146425" algn="l"/>
              </a:tabLst>
            </a:pPr>
            <a:r>
              <a:rPr lang="en-US" sz="1800" b="1" dirty="0" smtClean="0">
                <a:latin typeface="Arial" pitchFamily="34" charset="0"/>
                <a:cs typeface="Arial" pitchFamily="34" charset="0"/>
              </a:rPr>
              <a:t>public </a:t>
            </a:r>
            <a:r>
              <a:rPr lang="en-US" sz="1800" b="1" dirty="0">
                <a:latin typeface="Arial" pitchFamily="34" charset="0"/>
                <a:cs typeface="Arial" pitchFamily="34" charset="0"/>
              </a:rPr>
              <a:t>saving</a:t>
            </a:r>
            <a:r>
              <a:rPr lang="en-US" sz="1800" dirty="0">
                <a:latin typeface="Arial" pitchFamily="34" charset="0"/>
                <a:cs typeface="Arial" pitchFamily="34" charset="0"/>
              </a:rPr>
              <a:t>  	=    </a:t>
            </a:r>
            <a:r>
              <a:rPr lang="en-US" sz="1800" b="1" i="1" dirty="0">
                <a:latin typeface="Arial" pitchFamily="34" charset="0"/>
                <a:cs typeface="Arial" pitchFamily="34" charset="0"/>
              </a:rPr>
              <a:t>T </a:t>
            </a:r>
            <a:r>
              <a:rPr lang="en-US" sz="1800" dirty="0">
                <a:latin typeface="Arial" pitchFamily="34" charset="0"/>
                <a:cs typeface="Arial" pitchFamily="34" charset="0"/>
              </a:rPr>
              <a:t> – </a:t>
            </a:r>
            <a:r>
              <a:rPr lang="en-US" sz="1800" b="1" i="1" dirty="0">
                <a:latin typeface="Arial" pitchFamily="34" charset="0"/>
                <a:cs typeface="Arial" pitchFamily="34" charset="0"/>
              </a:rPr>
              <a:t>G</a:t>
            </a:r>
          </a:p>
          <a:p>
            <a:pPr>
              <a:spcBef>
                <a:spcPct val="70000"/>
              </a:spcBef>
              <a:buSzTx/>
              <a:tabLst>
                <a:tab pos="3146425" algn="l"/>
              </a:tabLst>
            </a:pPr>
            <a:endParaRPr lang="en-US" sz="1800" b="1" dirty="0" smtClean="0">
              <a:latin typeface="Arial" pitchFamily="34" charset="0"/>
              <a:cs typeface="Arial" pitchFamily="34" charset="0"/>
            </a:endParaRPr>
          </a:p>
          <a:p>
            <a:pPr>
              <a:spcBef>
                <a:spcPct val="70000"/>
              </a:spcBef>
              <a:buSzTx/>
              <a:tabLst>
                <a:tab pos="3146425" algn="l"/>
              </a:tabLst>
            </a:pPr>
            <a:endParaRPr lang="en-US" sz="1800" b="1" dirty="0">
              <a:latin typeface="Arial" pitchFamily="34" charset="0"/>
              <a:cs typeface="Arial" pitchFamily="34" charset="0"/>
            </a:endParaRPr>
          </a:p>
          <a:p>
            <a:pPr>
              <a:spcBef>
                <a:spcPct val="70000"/>
              </a:spcBef>
              <a:buSzTx/>
              <a:tabLst>
                <a:tab pos="3146425" algn="l"/>
              </a:tabLst>
            </a:pPr>
            <a:r>
              <a:rPr lang="en-US" sz="1800" b="1" dirty="0" smtClean="0">
                <a:latin typeface="Arial" pitchFamily="34" charset="0"/>
                <a:cs typeface="Arial" pitchFamily="34" charset="0"/>
              </a:rPr>
              <a:t>national </a:t>
            </a:r>
            <a:r>
              <a:rPr lang="en-US" sz="1800" b="1" dirty="0">
                <a:latin typeface="Arial" pitchFamily="34" charset="0"/>
                <a:cs typeface="Arial" pitchFamily="34" charset="0"/>
              </a:rPr>
              <a:t>saving</a:t>
            </a:r>
            <a:r>
              <a:rPr lang="en-US" sz="1800" dirty="0">
                <a:latin typeface="Arial" pitchFamily="34" charset="0"/>
                <a:cs typeface="Arial" pitchFamily="34" charset="0"/>
              </a:rPr>
              <a:t>, </a:t>
            </a:r>
            <a:r>
              <a:rPr lang="en-US" sz="1800" b="1" i="1" dirty="0">
                <a:latin typeface="Arial" pitchFamily="34" charset="0"/>
                <a:cs typeface="Arial" pitchFamily="34" charset="0"/>
              </a:rPr>
              <a:t>S</a:t>
            </a:r>
            <a:r>
              <a:rPr lang="en-US" sz="1800" dirty="0">
                <a:latin typeface="Arial" pitchFamily="34" charset="0"/>
                <a:cs typeface="Arial" pitchFamily="34" charset="0"/>
              </a:rPr>
              <a:t>  </a:t>
            </a:r>
          </a:p>
          <a:p>
            <a:pPr lvl="1">
              <a:spcBef>
                <a:spcPct val="30000"/>
              </a:spcBef>
              <a:buFontTx/>
              <a:buNone/>
              <a:tabLst>
                <a:tab pos="3146425" algn="l"/>
              </a:tabLst>
            </a:pPr>
            <a:r>
              <a:rPr lang="en-US" sz="1800" dirty="0">
                <a:latin typeface="Arial" pitchFamily="34" charset="0"/>
                <a:cs typeface="Arial" pitchFamily="34" charset="0"/>
              </a:rPr>
              <a:t>= private saving + public saving</a:t>
            </a:r>
          </a:p>
          <a:p>
            <a:pPr lvl="1">
              <a:spcBef>
                <a:spcPct val="30000"/>
              </a:spcBef>
              <a:buFontTx/>
              <a:buNone/>
              <a:tabLst>
                <a:tab pos="3146425" algn="l"/>
              </a:tabLst>
            </a:pPr>
            <a:r>
              <a:rPr lang="en-US" sz="1800" dirty="0">
                <a:latin typeface="Arial" pitchFamily="34" charset="0"/>
                <a:cs typeface="Arial" pitchFamily="34" charset="0"/>
              </a:rPr>
              <a:t>=   (</a:t>
            </a:r>
            <a:r>
              <a:rPr lang="en-US" sz="1800" b="1" i="1" dirty="0">
                <a:latin typeface="Arial" pitchFamily="34" charset="0"/>
                <a:cs typeface="Arial" pitchFamily="34" charset="0"/>
              </a:rPr>
              <a:t>Y </a:t>
            </a:r>
            <a:r>
              <a:rPr lang="en-US" sz="1800" dirty="0">
                <a:latin typeface="Arial" pitchFamily="34" charset="0"/>
                <a:cs typeface="Arial" pitchFamily="34" charset="0"/>
              </a:rPr>
              <a:t>–</a:t>
            </a:r>
            <a:r>
              <a:rPr lang="en-US" sz="1800" b="1" i="1" dirty="0">
                <a:latin typeface="Arial" pitchFamily="34" charset="0"/>
                <a:cs typeface="Arial" pitchFamily="34" charset="0"/>
              </a:rPr>
              <a:t>T </a:t>
            </a:r>
            <a:r>
              <a:rPr lang="en-US" sz="1800" dirty="0">
                <a:latin typeface="Arial" pitchFamily="34" charset="0"/>
                <a:cs typeface="Arial" pitchFamily="34" charset="0"/>
              </a:rPr>
              <a:t>) –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a:latin typeface="Arial" pitchFamily="34" charset="0"/>
                <a:cs typeface="Arial" pitchFamily="34" charset="0"/>
              </a:rPr>
              <a:t>T</a:t>
            </a:r>
            <a:r>
              <a:rPr lang="en-US" sz="1800" dirty="0">
                <a:latin typeface="Arial" pitchFamily="34" charset="0"/>
                <a:cs typeface="Arial" pitchFamily="34" charset="0"/>
              </a:rPr>
              <a:t> – </a:t>
            </a:r>
            <a:r>
              <a:rPr lang="en-US" sz="1800" b="1" i="1" dirty="0">
                <a:latin typeface="Arial" pitchFamily="34" charset="0"/>
                <a:cs typeface="Arial" pitchFamily="34" charset="0"/>
              </a:rPr>
              <a:t>G </a:t>
            </a:r>
            <a:endParaRPr lang="en-US" sz="1800" dirty="0">
              <a:latin typeface="Arial" pitchFamily="34" charset="0"/>
              <a:cs typeface="Arial" pitchFamily="34" charset="0"/>
            </a:endParaRPr>
          </a:p>
          <a:p>
            <a:pPr lvl="1">
              <a:spcBef>
                <a:spcPct val="30000"/>
              </a:spcBef>
              <a:buFontTx/>
              <a:buNone/>
              <a:tabLst>
                <a:tab pos="3146425" algn="l"/>
              </a:tabLst>
            </a:pPr>
            <a:r>
              <a:rPr lang="en-US" sz="1800" dirty="0">
                <a:latin typeface="Arial" pitchFamily="34" charset="0"/>
                <a:cs typeface="Arial" pitchFamily="34" charset="0"/>
              </a:rPr>
              <a:t>=        </a:t>
            </a:r>
            <a:r>
              <a:rPr lang="en-US" sz="1800" b="1" i="1" dirty="0">
                <a:latin typeface="Arial" pitchFamily="34" charset="0"/>
                <a:cs typeface="Arial" pitchFamily="34" charset="0"/>
              </a:rPr>
              <a:t>Y   </a:t>
            </a:r>
            <a:r>
              <a:rPr lang="en-US" sz="1800" dirty="0">
                <a:latin typeface="Arial" pitchFamily="34" charset="0"/>
                <a:cs typeface="Arial" pitchFamily="34" charset="0"/>
              </a:rPr>
              <a:t>–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a:latin typeface="Arial" pitchFamily="34" charset="0"/>
                <a:cs typeface="Arial" pitchFamily="34" charset="0"/>
              </a:rPr>
              <a:t>G</a:t>
            </a:r>
            <a:endParaRPr lang="en-US" sz="1800" dirty="0">
              <a:latin typeface="Arial" pitchFamily="34" charset="0"/>
              <a:cs typeface="Arial" pitchFamily="34" charset="0"/>
            </a:endParaRPr>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normAutofit/>
          </a:bodyPr>
          <a:lstStyle/>
          <a:p>
            <a:pPr>
              <a:lnSpc>
                <a:spcPct val="90000"/>
              </a:lnSpc>
            </a:pPr>
            <a:r>
              <a:rPr lang="en-US" sz="2400" b="1" dirty="0" smtClean="0">
                <a:latin typeface="Arial" pitchFamily="34" charset="0"/>
                <a:cs typeface="Arial" pitchFamily="34" charset="0"/>
              </a:rPr>
              <a:t>Digression</a:t>
            </a:r>
            <a:r>
              <a:rPr lang="en-US" sz="2400" b="1" i="1" dirty="0">
                <a:latin typeface="Arial" pitchFamily="34" charset="0"/>
                <a:cs typeface="Arial" pitchFamily="34" charset="0"/>
              </a:rPr>
              <a:t/>
            </a:r>
            <a:br>
              <a:rPr lang="en-US" sz="2400" b="1" i="1" dirty="0">
                <a:latin typeface="Arial" pitchFamily="34" charset="0"/>
                <a:cs typeface="Arial" pitchFamily="34" charset="0"/>
              </a:rPr>
            </a:br>
            <a:r>
              <a:rPr lang="en-US" sz="2400" b="1" dirty="0">
                <a:latin typeface="Arial" pitchFamily="34" charset="0"/>
                <a:cs typeface="Arial" pitchFamily="34" charset="0"/>
              </a:rPr>
              <a:t>Budget surpluses and deficits</a:t>
            </a:r>
          </a:p>
        </p:txBody>
      </p:sp>
      <p:sp>
        <p:nvSpPr>
          <p:cNvPr id="130051" name="Rectangle 3"/>
          <p:cNvSpPr>
            <a:spLocks noGrp="1" noChangeArrowheads="1"/>
          </p:cNvSpPr>
          <p:nvPr>
            <p:ph idx="1"/>
          </p:nvPr>
        </p:nvSpPr>
        <p:spPr>
          <a:xfrm>
            <a:off x="1143000" y="1371600"/>
            <a:ext cx="7620000" cy="4191000"/>
          </a:xfrm>
          <a:ln/>
        </p:spPr>
        <p:txBody>
          <a:bodyPr/>
          <a:lstStyle/>
          <a:p>
            <a:pPr marL="279400" indent="-279400">
              <a:lnSpc>
                <a:spcPct val="110000"/>
              </a:lnSpc>
              <a:spcBef>
                <a:spcPct val="60000"/>
              </a:spcBef>
              <a:buSzTx/>
              <a:buFontTx/>
              <a:buChar char="•"/>
            </a:pPr>
            <a:r>
              <a:rPr lang="en-US" sz="1800" dirty="0">
                <a:latin typeface="Arial" pitchFamily="34" charset="0"/>
                <a:cs typeface="Arial" pitchFamily="34" charset="0"/>
              </a:rPr>
              <a:t>When  </a:t>
            </a:r>
            <a:r>
              <a:rPr lang="en-US" sz="1800" b="1" i="1" dirty="0">
                <a:latin typeface="Arial" pitchFamily="34" charset="0"/>
                <a:cs typeface="Arial" pitchFamily="34" charset="0"/>
              </a:rPr>
              <a:t>T </a:t>
            </a:r>
            <a:r>
              <a:rPr lang="en-US" sz="1800" dirty="0">
                <a:latin typeface="Arial" pitchFamily="34" charset="0"/>
                <a:cs typeface="Arial" pitchFamily="34" charset="0"/>
              </a:rPr>
              <a:t> &gt; </a:t>
            </a:r>
            <a:r>
              <a:rPr lang="en-US" sz="1800" b="1" i="1" dirty="0">
                <a:latin typeface="Arial" pitchFamily="34" charset="0"/>
                <a:cs typeface="Arial" pitchFamily="34" charset="0"/>
              </a:rPr>
              <a:t>G </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b="1" dirty="0">
                <a:latin typeface="Arial" pitchFamily="34" charset="0"/>
                <a:cs typeface="Arial" pitchFamily="34" charset="0"/>
              </a:rPr>
              <a:t>budget surplus</a:t>
            </a:r>
            <a:r>
              <a:rPr lang="en-US" sz="1800" dirty="0">
                <a:latin typeface="Arial" pitchFamily="34" charset="0"/>
                <a:cs typeface="Arial" pitchFamily="34" charset="0"/>
              </a:rPr>
              <a:t> = (</a:t>
            </a:r>
            <a:r>
              <a:rPr lang="en-US" sz="1800" b="1" i="1" dirty="0">
                <a:latin typeface="Arial" pitchFamily="34" charset="0"/>
                <a:cs typeface="Arial" pitchFamily="34" charset="0"/>
              </a:rPr>
              <a:t>T</a:t>
            </a:r>
            <a:r>
              <a:rPr lang="en-US" sz="1800" dirty="0">
                <a:latin typeface="Arial" pitchFamily="34" charset="0"/>
                <a:cs typeface="Arial" pitchFamily="34" charset="0"/>
              </a:rPr>
              <a:t> – </a:t>
            </a:r>
            <a:r>
              <a:rPr lang="en-US" sz="1800" b="1" i="1" dirty="0">
                <a:latin typeface="Arial" pitchFamily="34" charset="0"/>
                <a:cs typeface="Arial" pitchFamily="34" charset="0"/>
              </a:rPr>
              <a:t>G</a:t>
            </a:r>
            <a:r>
              <a:rPr lang="en-US" sz="1800" dirty="0">
                <a:latin typeface="Arial" pitchFamily="34" charset="0"/>
                <a:cs typeface="Arial" pitchFamily="34" charset="0"/>
              </a:rPr>
              <a:t> ) = public </a:t>
            </a:r>
            <a:r>
              <a:rPr lang="en-US" sz="1800" dirty="0" smtClean="0">
                <a:latin typeface="Arial" pitchFamily="34" charset="0"/>
                <a:cs typeface="Arial" pitchFamily="34" charset="0"/>
              </a:rPr>
              <a:t>saving</a:t>
            </a:r>
          </a:p>
          <a:p>
            <a:pPr marL="279400" indent="-279400">
              <a:lnSpc>
                <a:spcPct val="110000"/>
              </a:lnSpc>
              <a:spcBef>
                <a:spcPct val="60000"/>
              </a:spcBef>
              <a:buSzTx/>
              <a:buFontTx/>
              <a:buChar char="•"/>
            </a:pPr>
            <a:endParaRPr lang="en-US" sz="1800" b="1" i="1" dirty="0">
              <a:latin typeface="Arial" pitchFamily="34" charset="0"/>
              <a:cs typeface="Arial" pitchFamily="34" charset="0"/>
            </a:endParaRPr>
          </a:p>
          <a:p>
            <a:pPr marL="279400" indent="-279400">
              <a:lnSpc>
                <a:spcPct val="110000"/>
              </a:lnSpc>
              <a:spcBef>
                <a:spcPct val="60000"/>
              </a:spcBef>
              <a:buSzTx/>
              <a:buFontTx/>
              <a:buChar char="•"/>
            </a:pPr>
            <a:r>
              <a:rPr lang="en-US" sz="1800" dirty="0">
                <a:latin typeface="Arial" pitchFamily="34" charset="0"/>
                <a:cs typeface="Arial" pitchFamily="34" charset="0"/>
              </a:rPr>
              <a:t>When </a:t>
            </a:r>
            <a:r>
              <a:rPr lang="en-US" sz="1800" b="1" i="1" dirty="0">
                <a:latin typeface="Arial" pitchFamily="34" charset="0"/>
                <a:cs typeface="Arial" pitchFamily="34" charset="0"/>
              </a:rPr>
              <a:t>T </a:t>
            </a:r>
            <a:r>
              <a:rPr lang="en-US" sz="1800" dirty="0">
                <a:latin typeface="Arial" pitchFamily="34" charset="0"/>
                <a:cs typeface="Arial" pitchFamily="34" charset="0"/>
              </a:rPr>
              <a:t> &lt; </a:t>
            </a:r>
            <a:r>
              <a:rPr lang="en-US" sz="1800" b="1" i="1" dirty="0">
                <a:latin typeface="Arial" pitchFamily="34" charset="0"/>
                <a:cs typeface="Arial" pitchFamily="34" charset="0"/>
              </a:rPr>
              <a:t>G</a:t>
            </a:r>
            <a:r>
              <a:rPr lang="en-US" sz="1800" dirty="0">
                <a:latin typeface="Arial" pitchFamily="34" charset="0"/>
                <a:cs typeface="Arial" pitchFamily="34" charset="0"/>
              </a:rPr>
              <a:t> , </a:t>
            </a:r>
            <a:br>
              <a:rPr lang="en-US" sz="1800" dirty="0">
                <a:latin typeface="Arial" pitchFamily="34" charset="0"/>
                <a:cs typeface="Arial" pitchFamily="34" charset="0"/>
              </a:rPr>
            </a:br>
            <a:r>
              <a:rPr lang="en-US" sz="1800" b="1" dirty="0" smtClean="0">
                <a:latin typeface="Arial" pitchFamily="34" charset="0"/>
                <a:cs typeface="Arial" pitchFamily="34" charset="0"/>
              </a:rPr>
              <a:t>budget </a:t>
            </a:r>
            <a:r>
              <a:rPr lang="en-US" sz="1800" b="1" dirty="0">
                <a:latin typeface="Arial" pitchFamily="34" charset="0"/>
                <a:cs typeface="Arial" pitchFamily="34" charset="0"/>
              </a:rPr>
              <a:t>deficit</a:t>
            </a:r>
            <a:r>
              <a:rPr lang="en-US" sz="1800" dirty="0">
                <a:latin typeface="Arial" pitchFamily="34" charset="0"/>
                <a:cs typeface="Arial" pitchFamily="34" charset="0"/>
              </a:rPr>
              <a:t> = (</a:t>
            </a:r>
            <a:r>
              <a:rPr lang="en-US" sz="1800" b="1" i="1" dirty="0">
                <a:latin typeface="Arial" pitchFamily="34" charset="0"/>
                <a:cs typeface="Arial" pitchFamily="34" charset="0"/>
              </a:rPr>
              <a:t>G </a:t>
            </a:r>
            <a:r>
              <a:rPr lang="en-US" sz="1800" dirty="0">
                <a:latin typeface="Arial" pitchFamily="34" charset="0"/>
                <a:cs typeface="Arial" pitchFamily="34" charset="0"/>
              </a:rPr>
              <a:t>–</a:t>
            </a:r>
            <a:r>
              <a:rPr lang="en-US" sz="1800" b="1" i="1" dirty="0">
                <a:latin typeface="Arial" pitchFamily="34" charset="0"/>
                <a:cs typeface="Arial" pitchFamily="34" charset="0"/>
              </a:rPr>
              <a:t>T</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and public saving is negative.  </a:t>
            </a:r>
            <a:endParaRPr lang="en-US" sz="1800" dirty="0" smtClean="0">
              <a:latin typeface="Arial" pitchFamily="34" charset="0"/>
              <a:cs typeface="Arial" pitchFamily="34" charset="0"/>
            </a:endParaRPr>
          </a:p>
          <a:p>
            <a:pPr marL="279400" indent="-279400">
              <a:lnSpc>
                <a:spcPct val="110000"/>
              </a:lnSpc>
              <a:spcBef>
                <a:spcPct val="60000"/>
              </a:spcBef>
              <a:buSzTx/>
              <a:buFontTx/>
              <a:buChar char="•"/>
            </a:pPr>
            <a:endParaRPr lang="en-US" sz="1800" b="1" i="1" dirty="0">
              <a:latin typeface="Arial" pitchFamily="34" charset="0"/>
              <a:cs typeface="Arial" pitchFamily="34" charset="0"/>
            </a:endParaRPr>
          </a:p>
          <a:p>
            <a:pPr marL="279400" indent="-279400">
              <a:lnSpc>
                <a:spcPct val="110000"/>
              </a:lnSpc>
              <a:spcBef>
                <a:spcPct val="60000"/>
              </a:spcBef>
              <a:buSzTx/>
              <a:buFontTx/>
              <a:buChar char="•"/>
            </a:pPr>
            <a:r>
              <a:rPr lang="en-US" sz="1800" dirty="0">
                <a:latin typeface="Arial" pitchFamily="34" charset="0"/>
                <a:cs typeface="Arial" pitchFamily="34" charset="0"/>
              </a:rPr>
              <a:t>When </a:t>
            </a:r>
            <a:r>
              <a:rPr lang="en-US" sz="1800" b="1" i="1" dirty="0">
                <a:latin typeface="Arial" pitchFamily="34" charset="0"/>
                <a:cs typeface="Arial" pitchFamily="34" charset="0"/>
              </a:rPr>
              <a:t>T </a:t>
            </a:r>
            <a:r>
              <a:rPr lang="en-US" sz="1800" dirty="0">
                <a:latin typeface="Arial" pitchFamily="34" charset="0"/>
                <a:cs typeface="Arial" pitchFamily="34" charset="0"/>
              </a:rPr>
              <a:t>= </a:t>
            </a:r>
            <a:r>
              <a:rPr lang="en-US" sz="1800" b="1" i="1" dirty="0">
                <a:latin typeface="Arial" pitchFamily="34" charset="0"/>
                <a:cs typeface="Arial" pitchFamily="34" charset="0"/>
              </a:rPr>
              <a:t>G </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budget is balanced and public saving = 0.</a:t>
            </a:r>
          </a:p>
        </p:txBody>
      </p:sp>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U.S. Federal Government Budget</a:t>
            </a:r>
          </a:p>
        </p:txBody>
      </p:sp>
      <p:grpSp>
        <p:nvGrpSpPr>
          <p:cNvPr id="2" name="Group 6"/>
          <p:cNvGrpSpPr>
            <a:grpSpLocks/>
          </p:cNvGrpSpPr>
          <p:nvPr/>
        </p:nvGrpSpPr>
        <p:grpSpPr bwMode="auto">
          <a:xfrm>
            <a:off x="533400" y="1066800"/>
            <a:ext cx="8077200" cy="4973638"/>
            <a:chOff x="336" y="707"/>
            <a:chExt cx="5088" cy="3133"/>
          </a:xfrm>
        </p:grpSpPr>
        <p:graphicFrame>
          <p:nvGraphicFramePr>
            <p:cNvPr id="280576" name="Object 0"/>
            <p:cNvGraphicFramePr>
              <a:graphicFrameLocks noChangeAspect="1"/>
            </p:cNvGraphicFramePr>
            <p:nvPr/>
          </p:nvGraphicFramePr>
          <p:xfrm>
            <a:off x="336" y="707"/>
            <a:ext cx="5088" cy="3133"/>
          </p:xfrm>
          <a:graphic>
            <a:graphicData uri="http://schemas.openxmlformats.org/presentationml/2006/ole">
              <p:oleObj spid="_x0000_s5128" name="Chart" r:id="rId4" imgW="10293840" imgH="6322680" progId="Excel.Sheet.8">
                <p:embed/>
              </p:oleObj>
            </a:graphicData>
          </a:graphic>
        </p:graphicFrame>
        <p:sp>
          <p:nvSpPr>
            <p:cNvPr id="205829" name="Line 5"/>
            <p:cNvSpPr>
              <a:spLocks noChangeShapeType="1"/>
            </p:cNvSpPr>
            <p:nvPr/>
          </p:nvSpPr>
          <p:spPr bwMode="auto">
            <a:xfrm>
              <a:off x="954" y="1509"/>
              <a:ext cx="4272" cy="0"/>
            </a:xfrm>
            <a:prstGeom prst="line">
              <a:avLst/>
            </a:prstGeom>
            <a:noFill/>
            <a:ln w="12700">
              <a:solidFill>
                <a:srgbClr val="2727FF"/>
              </a:solidFill>
              <a:round/>
              <a:headEnd/>
              <a:tailEnd/>
            </a:ln>
            <a:effectLst/>
          </p:spPr>
          <p:txBody>
            <a:bodyPr/>
            <a:lstStyle/>
            <a:p>
              <a:endParaRPr lang="en-US"/>
            </a:p>
          </p:txBody>
        </p:sp>
      </p:gr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1026"/>
          <p:cNvSpPr>
            <a:spLocks noGrp="1" noChangeArrowheads="1"/>
          </p:cNvSpPr>
          <p:nvPr>
            <p:ph type="title"/>
          </p:nvPr>
        </p:nvSpPr>
        <p:spPr>
          <a:xfrm>
            <a:off x="381000" y="228600"/>
            <a:ext cx="8382000" cy="762000"/>
          </a:xfrm>
        </p:spPr>
        <p:txBody>
          <a:bodyPr>
            <a:normAutofit/>
          </a:bodyPr>
          <a:lstStyle/>
          <a:p>
            <a:r>
              <a:rPr lang="en-US" sz="2400" b="1" dirty="0">
                <a:latin typeface="Arial" pitchFamily="34" charset="0"/>
                <a:cs typeface="Arial" pitchFamily="34" charset="0"/>
              </a:rPr>
              <a:t>The U.S. Federal Government Debt</a:t>
            </a:r>
          </a:p>
        </p:txBody>
      </p:sp>
      <p:graphicFrame>
        <p:nvGraphicFramePr>
          <p:cNvPr id="281600" name="Object 2048"/>
          <p:cNvGraphicFramePr>
            <a:graphicFrameLocks noChangeAspect="1"/>
          </p:cNvGraphicFramePr>
          <p:nvPr/>
        </p:nvGraphicFramePr>
        <p:xfrm>
          <a:off x="609600" y="993775"/>
          <a:ext cx="7975600" cy="5026025"/>
        </p:xfrm>
        <a:graphic>
          <a:graphicData uri="http://schemas.openxmlformats.org/presentationml/2006/ole">
            <p:oleObj spid="_x0000_s6152" name="Chart" r:id="rId4" imgW="9720000" imgH="6131160" progId="Excel.Sheet.8">
              <p:embed/>
            </p:oleObj>
          </a:graphicData>
        </a:graphic>
      </p:graphicFrame>
      <p:sp>
        <p:nvSpPr>
          <p:cNvPr id="206852" name="Text Box 1028"/>
          <p:cNvSpPr txBox="1">
            <a:spLocks noChangeArrowheads="1"/>
          </p:cNvSpPr>
          <p:nvPr/>
        </p:nvSpPr>
        <p:spPr bwMode="auto">
          <a:xfrm>
            <a:off x="3657600" y="947738"/>
            <a:ext cx="4038600" cy="1947862"/>
          </a:xfrm>
          <a:prstGeom prst="rect">
            <a:avLst/>
          </a:prstGeom>
          <a:solidFill>
            <a:srgbClr val="CCFFCC"/>
          </a:solidFill>
          <a:ln w="9525">
            <a:solidFill>
              <a:schemeClr val="tx1"/>
            </a:solidFill>
            <a:miter lim="800000"/>
            <a:headEnd/>
            <a:tailEnd/>
          </a:ln>
          <a:effectLst>
            <a:outerShdw dist="125724" dir="2700000" algn="ctr" rotWithShape="0">
              <a:schemeClr val="bg2"/>
            </a:outerShdw>
          </a:effectLst>
        </p:spPr>
        <p:txBody>
          <a:bodyPr lIns="137160" tIns="91440" bIns="91440">
            <a:spAutoFit/>
          </a:bodyPr>
          <a:lstStyle/>
          <a:p>
            <a:pPr>
              <a:spcBef>
                <a:spcPct val="50000"/>
              </a:spcBef>
            </a:pPr>
            <a:r>
              <a:rPr lang="en-US" sz="2300" i="1">
                <a:latin typeface="Arial" charset="0"/>
              </a:rPr>
              <a:t>Fun fact:</a:t>
            </a:r>
            <a:r>
              <a:rPr lang="en-US" sz="2300">
                <a:latin typeface="Arial" charset="0"/>
              </a:rPr>
              <a:t>  In the early 1990s, nearly 18 cents of every tax dollar went to pay interest on the debt.  </a:t>
            </a:r>
            <a:br>
              <a:rPr lang="en-US" sz="2300">
                <a:latin typeface="Arial" charset="0"/>
              </a:rPr>
            </a:br>
            <a:r>
              <a:rPr lang="en-US" sz="2300">
                <a:latin typeface="Arial" charset="0"/>
              </a:rPr>
              <a:t>   </a:t>
            </a:r>
            <a:r>
              <a:rPr lang="en-US" sz="2300" i="1">
                <a:latin typeface="Arial" charset="0"/>
              </a:rPr>
              <a:t>(Today it’s about 9 cents.) </a:t>
            </a:r>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1026"/>
          <p:cNvSpPr>
            <a:spLocks noGrp="1" noChangeArrowheads="1"/>
          </p:cNvSpPr>
          <p:nvPr>
            <p:ph type="title"/>
          </p:nvPr>
        </p:nvSpPr>
        <p:spPr/>
        <p:txBody>
          <a:bodyPr>
            <a:normAutofit/>
          </a:bodyPr>
          <a:lstStyle/>
          <a:p>
            <a:r>
              <a:rPr lang="en-US" sz="2400" b="1" dirty="0" err="1">
                <a:latin typeface="Arial" pitchFamily="34" charset="0"/>
                <a:cs typeface="Arial" pitchFamily="34" charset="0"/>
              </a:rPr>
              <a:t>Loanable</a:t>
            </a:r>
            <a:r>
              <a:rPr lang="en-US" sz="2400" b="1" dirty="0">
                <a:latin typeface="Arial" pitchFamily="34" charset="0"/>
                <a:cs typeface="Arial" pitchFamily="34" charset="0"/>
              </a:rPr>
              <a:t> funds supply curve</a:t>
            </a:r>
          </a:p>
        </p:txBody>
      </p:sp>
      <p:grpSp>
        <p:nvGrpSpPr>
          <p:cNvPr id="2" name="Group 1027"/>
          <p:cNvGrpSpPr>
            <a:grpSpLocks/>
          </p:cNvGrpSpPr>
          <p:nvPr/>
        </p:nvGrpSpPr>
        <p:grpSpPr bwMode="auto">
          <a:xfrm>
            <a:off x="3200400" y="1235075"/>
            <a:ext cx="4495800" cy="4403725"/>
            <a:chOff x="336" y="816"/>
            <a:chExt cx="2832" cy="2774"/>
          </a:xfrm>
        </p:grpSpPr>
        <p:grpSp>
          <p:nvGrpSpPr>
            <p:cNvPr id="3" name="Group 1028"/>
            <p:cNvGrpSpPr>
              <a:grpSpLocks/>
            </p:cNvGrpSpPr>
            <p:nvPr/>
          </p:nvGrpSpPr>
          <p:grpSpPr bwMode="auto">
            <a:xfrm>
              <a:off x="611" y="951"/>
              <a:ext cx="2461" cy="2352"/>
              <a:chOff x="611" y="951"/>
              <a:chExt cx="3138" cy="2352"/>
            </a:xfrm>
          </p:grpSpPr>
          <p:sp>
            <p:nvSpPr>
              <p:cNvPr id="204805" name="Line 1029"/>
              <p:cNvSpPr>
                <a:spLocks noChangeShapeType="1"/>
              </p:cNvSpPr>
              <p:nvPr/>
            </p:nvSpPr>
            <p:spPr bwMode="auto">
              <a:xfrm>
                <a:off x="611" y="951"/>
                <a:ext cx="0" cy="2352"/>
              </a:xfrm>
              <a:prstGeom prst="line">
                <a:avLst/>
              </a:prstGeom>
              <a:noFill/>
              <a:ln w="9525">
                <a:solidFill>
                  <a:schemeClr val="tx1"/>
                </a:solidFill>
                <a:round/>
                <a:headEnd/>
                <a:tailEnd/>
              </a:ln>
              <a:effectLst/>
            </p:spPr>
            <p:txBody>
              <a:bodyPr/>
              <a:lstStyle/>
              <a:p>
                <a:endParaRPr lang="en-US"/>
              </a:p>
            </p:txBody>
          </p:sp>
          <p:sp>
            <p:nvSpPr>
              <p:cNvPr id="204806" name="Line 1030"/>
              <p:cNvSpPr>
                <a:spLocks noChangeShapeType="1"/>
              </p:cNvSpPr>
              <p:nvPr/>
            </p:nvSpPr>
            <p:spPr bwMode="auto">
              <a:xfrm>
                <a:off x="611" y="3303"/>
                <a:ext cx="3138" cy="0"/>
              </a:xfrm>
              <a:prstGeom prst="line">
                <a:avLst/>
              </a:prstGeom>
              <a:noFill/>
              <a:ln w="9525">
                <a:solidFill>
                  <a:schemeClr val="tx1"/>
                </a:solidFill>
                <a:round/>
                <a:headEnd/>
                <a:tailEnd/>
              </a:ln>
              <a:effectLst/>
            </p:spPr>
            <p:txBody>
              <a:bodyPr/>
              <a:lstStyle/>
              <a:p>
                <a:endParaRPr lang="en-US"/>
              </a:p>
            </p:txBody>
          </p:sp>
        </p:grpSp>
        <p:sp>
          <p:nvSpPr>
            <p:cNvPr id="204807" name="Text Box 1031"/>
            <p:cNvSpPr txBox="1">
              <a:spLocks noChangeArrowheads="1"/>
            </p:cNvSpPr>
            <p:nvPr/>
          </p:nvSpPr>
          <p:spPr bwMode="auto">
            <a:xfrm>
              <a:off x="336" y="816"/>
              <a:ext cx="273"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r</a:t>
              </a:r>
            </a:p>
          </p:txBody>
        </p:sp>
        <p:sp>
          <p:nvSpPr>
            <p:cNvPr id="204808" name="Text Box 1032"/>
            <p:cNvSpPr txBox="1">
              <a:spLocks noChangeArrowheads="1"/>
            </p:cNvSpPr>
            <p:nvPr/>
          </p:nvSpPr>
          <p:spPr bwMode="auto">
            <a:xfrm>
              <a:off x="2607" y="3292"/>
              <a:ext cx="561"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S, I</a:t>
              </a:r>
            </a:p>
          </p:txBody>
        </p:sp>
      </p:grpSp>
      <p:sp>
        <p:nvSpPr>
          <p:cNvPr id="204809" name="Line 1033"/>
          <p:cNvSpPr>
            <a:spLocks noChangeShapeType="1"/>
          </p:cNvSpPr>
          <p:nvPr/>
        </p:nvSpPr>
        <p:spPr bwMode="auto">
          <a:xfrm flipV="1">
            <a:off x="5508625" y="1828800"/>
            <a:ext cx="0" cy="3349625"/>
          </a:xfrm>
          <a:prstGeom prst="line">
            <a:avLst/>
          </a:prstGeom>
          <a:noFill/>
          <a:ln w="28575">
            <a:solidFill>
              <a:schemeClr val="tx1"/>
            </a:solidFill>
            <a:round/>
            <a:headEnd/>
            <a:tailEnd/>
          </a:ln>
          <a:effectLst/>
        </p:spPr>
        <p:txBody>
          <a:bodyPr/>
          <a:lstStyle/>
          <a:p>
            <a:endParaRPr lang="en-US"/>
          </a:p>
        </p:txBody>
      </p:sp>
      <p:graphicFrame>
        <p:nvGraphicFramePr>
          <p:cNvPr id="282624" name="Object 1024"/>
          <p:cNvGraphicFramePr>
            <a:graphicFrameLocks noChangeAspect="1"/>
          </p:cNvGraphicFramePr>
          <p:nvPr/>
        </p:nvGraphicFramePr>
        <p:xfrm>
          <a:off x="5334000" y="1371600"/>
          <a:ext cx="3005138" cy="474663"/>
        </p:xfrm>
        <a:graphic>
          <a:graphicData uri="http://schemas.openxmlformats.org/presentationml/2006/ole">
            <p:oleObj spid="_x0000_s7176" name="Equation" r:id="rId4" imgW="1497950" imgH="241195" progId="">
              <p:embed/>
            </p:oleObj>
          </a:graphicData>
        </a:graphic>
      </p:graphicFrame>
      <p:sp>
        <p:nvSpPr>
          <p:cNvPr id="204816" name="Text Box 1040"/>
          <p:cNvSpPr txBox="1">
            <a:spLocks noChangeArrowheads="1"/>
          </p:cNvSpPr>
          <p:nvPr/>
        </p:nvSpPr>
        <p:spPr bwMode="auto">
          <a:xfrm>
            <a:off x="533400" y="2032000"/>
            <a:ext cx="2362200" cy="1200329"/>
          </a:xfrm>
          <a:prstGeom prst="rect">
            <a:avLst/>
          </a:prstGeom>
          <a:solidFill>
            <a:srgbClr val="FFCCCC"/>
          </a:solidFill>
          <a:ln w="9525">
            <a:solidFill>
              <a:schemeClr val="tx1"/>
            </a:solidFill>
            <a:miter lim="800000"/>
            <a:headEnd/>
            <a:tailEnd/>
          </a:ln>
          <a:effectLst/>
        </p:spPr>
        <p:txBody>
          <a:bodyPr>
            <a:spAutoFit/>
          </a:bodyPr>
          <a:lstStyle/>
          <a:p>
            <a:pPr>
              <a:spcBef>
                <a:spcPct val="50000"/>
              </a:spcBef>
            </a:pPr>
            <a:r>
              <a:rPr lang="en-US" sz="1800" dirty="0">
                <a:latin typeface="Tahoma" pitchFamily="34" charset="0"/>
              </a:rPr>
              <a:t>National saving does not depend on </a:t>
            </a:r>
            <a:r>
              <a:rPr lang="en-US" sz="1800" b="1" i="1" dirty="0">
                <a:latin typeface="Tahoma" pitchFamily="34" charset="0"/>
              </a:rPr>
              <a:t>r</a:t>
            </a:r>
            <a:r>
              <a:rPr lang="en-US" sz="1800" dirty="0">
                <a:latin typeface="Tahoma" pitchFamily="34" charset="0"/>
              </a:rPr>
              <a:t>, </a:t>
            </a:r>
            <a:br>
              <a:rPr lang="en-US" sz="1800" dirty="0">
                <a:latin typeface="Tahoma" pitchFamily="34" charset="0"/>
              </a:rPr>
            </a:br>
            <a:r>
              <a:rPr lang="en-US" sz="1800" dirty="0">
                <a:latin typeface="Tahoma" pitchFamily="34" charset="0"/>
              </a:rPr>
              <a:t>so the supply curve is vertical.</a:t>
            </a:r>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normAutofit/>
          </a:bodyPr>
          <a:lstStyle/>
          <a:p>
            <a:r>
              <a:rPr lang="en-US" sz="2400" b="1" dirty="0" err="1">
                <a:latin typeface="Arial" pitchFamily="34" charset="0"/>
                <a:cs typeface="Arial" pitchFamily="34" charset="0"/>
              </a:rPr>
              <a:t>Loanable</a:t>
            </a:r>
            <a:r>
              <a:rPr lang="en-US" sz="2400" b="1" dirty="0">
                <a:latin typeface="Arial" pitchFamily="34" charset="0"/>
                <a:cs typeface="Arial" pitchFamily="34" charset="0"/>
              </a:rPr>
              <a:t> funds market equilibrium</a:t>
            </a:r>
          </a:p>
        </p:txBody>
      </p:sp>
      <p:grpSp>
        <p:nvGrpSpPr>
          <p:cNvPr id="2" name="Group 63"/>
          <p:cNvGrpSpPr>
            <a:grpSpLocks/>
          </p:cNvGrpSpPr>
          <p:nvPr/>
        </p:nvGrpSpPr>
        <p:grpSpPr bwMode="auto">
          <a:xfrm>
            <a:off x="3200400" y="1235075"/>
            <a:ext cx="4495800" cy="4403725"/>
            <a:chOff x="336" y="816"/>
            <a:chExt cx="2832" cy="2774"/>
          </a:xfrm>
        </p:grpSpPr>
        <p:grpSp>
          <p:nvGrpSpPr>
            <p:cNvPr id="3" name="Group 62"/>
            <p:cNvGrpSpPr>
              <a:grpSpLocks/>
            </p:cNvGrpSpPr>
            <p:nvPr/>
          </p:nvGrpSpPr>
          <p:grpSpPr bwMode="auto">
            <a:xfrm>
              <a:off x="611" y="951"/>
              <a:ext cx="2461" cy="2352"/>
              <a:chOff x="611" y="951"/>
              <a:chExt cx="3138" cy="2352"/>
            </a:xfrm>
          </p:grpSpPr>
          <p:sp>
            <p:nvSpPr>
              <p:cNvPr id="147460" name="Line 4"/>
              <p:cNvSpPr>
                <a:spLocks noChangeShapeType="1"/>
              </p:cNvSpPr>
              <p:nvPr/>
            </p:nvSpPr>
            <p:spPr bwMode="auto">
              <a:xfrm>
                <a:off x="611" y="951"/>
                <a:ext cx="0" cy="2352"/>
              </a:xfrm>
              <a:prstGeom prst="line">
                <a:avLst/>
              </a:prstGeom>
              <a:noFill/>
              <a:ln w="9525">
                <a:solidFill>
                  <a:schemeClr val="tx1"/>
                </a:solidFill>
                <a:round/>
                <a:headEnd/>
                <a:tailEnd/>
              </a:ln>
              <a:effectLst/>
            </p:spPr>
            <p:txBody>
              <a:bodyPr/>
              <a:lstStyle/>
              <a:p>
                <a:endParaRPr lang="en-US"/>
              </a:p>
            </p:txBody>
          </p:sp>
          <p:sp>
            <p:nvSpPr>
              <p:cNvPr id="147461" name="Line 5"/>
              <p:cNvSpPr>
                <a:spLocks noChangeShapeType="1"/>
              </p:cNvSpPr>
              <p:nvPr/>
            </p:nvSpPr>
            <p:spPr bwMode="auto">
              <a:xfrm>
                <a:off x="611" y="3303"/>
                <a:ext cx="3138" cy="0"/>
              </a:xfrm>
              <a:prstGeom prst="line">
                <a:avLst/>
              </a:prstGeom>
              <a:noFill/>
              <a:ln w="9525">
                <a:solidFill>
                  <a:schemeClr val="tx1"/>
                </a:solidFill>
                <a:round/>
                <a:headEnd/>
                <a:tailEnd/>
              </a:ln>
              <a:effectLst/>
            </p:spPr>
            <p:txBody>
              <a:bodyPr/>
              <a:lstStyle/>
              <a:p>
                <a:endParaRPr lang="en-US"/>
              </a:p>
            </p:txBody>
          </p:sp>
        </p:grpSp>
        <p:sp>
          <p:nvSpPr>
            <p:cNvPr id="147462" name="Text Box 6"/>
            <p:cNvSpPr txBox="1">
              <a:spLocks noChangeArrowheads="1"/>
            </p:cNvSpPr>
            <p:nvPr/>
          </p:nvSpPr>
          <p:spPr bwMode="auto">
            <a:xfrm>
              <a:off x="336" y="816"/>
              <a:ext cx="273"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r</a:t>
              </a:r>
            </a:p>
          </p:txBody>
        </p:sp>
        <p:sp>
          <p:nvSpPr>
            <p:cNvPr id="147463" name="Text Box 7"/>
            <p:cNvSpPr txBox="1">
              <a:spLocks noChangeArrowheads="1"/>
            </p:cNvSpPr>
            <p:nvPr/>
          </p:nvSpPr>
          <p:spPr bwMode="auto">
            <a:xfrm>
              <a:off x="2607" y="3292"/>
              <a:ext cx="561"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S, I</a:t>
              </a:r>
            </a:p>
          </p:txBody>
        </p:sp>
      </p:grpSp>
      <p:sp>
        <p:nvSpPr>
          <p:cNvPr id="147465" name="Line 9"/>
          <p:cNvSpPr>
            <a:spLocks noChangeShapeType="1"/>
          </p:cNvSpPr>
          <p:nvPr/>
        </p:nvSpPr>
        <p:spPr bwMode="auto">
          <a:xfrm flipV="1">
            <a:off x="5508625" y="1828800"/>
            <a:ext cx="0" cy="3349625"/>
          </a:xfrm>
          <a:prstGeom prst="line">
            <a:avLst/>
          </a:prstGeom>
          <a:noFill/>
          <a:ln w="28575">
            <a:solidFill>
              <a:schemeClr val="tx1"/>
            </a:solidFill>
            <a:round/>
            <a:headEnd/>
            <a:tailEnd/>
          </a:ln>
          <a:effectLst/>
        </p:spPr>
        <p:txBody>
          <a:bodyPr/>
          <a:lstStyle/>
          <a:p>
            <a:endParaRPr lang="en-US"/>
          </a:p>
        </p:txBody>
      </p:sp>
      <p:grpSp>
        <p:nvGrpSpPr>
          <p:cNvPr id="4" name="Group 67"/>
          <p:cNvGrpSpPr>
            <a:grpSpLocks/>
          </p:cNvGrpSpPr>
          <p:nvPr/>
        </p:nvGrpSpPr>
        <p:grpSpPr bwMode="auto">
          <a:xfrm>
            <a:off x="3962400" y="1920875"/>
            <a:ext cx="3594100" cy="3105150"/>
            <a:chOff x="3154" y="1354"/>
            <a:chExt cx="2264" cy="1956"/>
          </a:xfrm>
        </p:grpSpPr>
        <p:sp>
          <p:nvSpPr>
            <p:cNvPr id="147468" name="Line 12"/>
            <p:cNvSpPr>
              <a:spLocks noChangeShapeType="1"/>
            </p:cNvSpPr>
            <p:nvPr/>
          </p:nvSpPr>
          <p:spPr bwMode="auto">
            <a:xfrm>
              <a:off x="3154" y="1354"/>
              <a:ext cx="1809" cy="1807"/>
            </a:xfrm>
            <a:prstGeom prst="line">
              <a:avLst/>
            </a:prstGeom>
            <a:noFill/>
            <a:ln w="28575">
              <a:solidFill>
                <a:schemeClr val="tx1"/>
              </a:solidFill>
              <a:round/>
              <a:headEnd/>
              <a:tailEnd/>
            </a:ln>
            <a:effectLst/>
          </p:spPr>
          <p:txBody>
            <a:bodyPr/>
            <a:lstStyle/>
            <a:p>
              <a:endParaRPr lang="en-US"/>
            </a:p>
          </p:txBody>
        </p:sp>
        <p:sp>
          <p:nvSpPr>
            <p:cNvPr id="147469" name="Text Box 13"/>
            <p:cNvSpPr txBox="1">
              <a:spLocks noChangeArrowheads="1"/>
            </p:cNvSpPr>
            <p:nvPr/>
          </p:nvSpPr>
          <p:spPr bwMode="auto">
            <a:xfrm>
              <a:off x="4890" y="3012"/>
              <a:ext cx="528" cy="298"/>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I</a:t>
              </a:r>
              <a:r>
                <a:rPr lang="en-US" sz="1200" b="1" i="1">
                  <a:latin typeface="Tahoma" pitchFamily="34" charset="0"/>
                </a:rPr>
                <a:t> </a:t>
              </a:r>
              <a:r>
                <a:rPr lang="en-US" sz="2500">
                  <a:latin typeface="Tahoma" pitchFamily="34" charset="0"/>
                </a:rPr>
                <a:t>(</a:t>
              </a:r>
              <a:r>
                <a:rPr lang="en-US" sz="2500" b="1" i="1">
                  <a:latin typeface="Tahoma" pitchFamily="34" charset="0"/>
                </a:rPr>
                <a:t>r</a:t>
              </a:r>
              <a:r>
                <a:rPr lang="en-US" sz="1200" b="1" i="1">
                  <a:latin typeface="Tahoma" pitchFamily="34" charset="0"/>
                </a:rPr>
                <a:t> </a:t>
              </a:r>
              <a:r>
                <a:rPr lang="en-US" sz="2500">
                  <a:latin typeface="Tahoma" pitchFamily="34" charset="0"/>
                </a:rPr>
                <a:t>)</a:t>
              </a:r>
            </a:p>
          </p:txBody>
        </p:sp>
      </p:grpSp>
      <p:sp>
        <p:nvSpPr>
          <p:cNvPr id="147487" name="Line 31"/>
          <p:cNvSpPr>
            <a:spLocks noChangeShapeType="1"/>
          </p:cNvSpPr>
          <p:nvPr/>
        </p:nvSpPr>
        <p:spPr bwMode="auto">
          <a:xfrm flipH="1">
            <a:off x="3636963" y="3475038"/>
            <a:ext cx="1862137" cy="1587"/>
          </a:xfrm>
          <a:prstGeom prst="line">
            <a:avLst/>
          </a:prstGeom>
          <a:noFill/>
          <a:ln w="12700">
            <a:solidFill>
              <a:schemeClr val="tx1"/>
            </a:solidFill>
            <a:prstDash val="sysDot"/>
            <a:round/>
            <a:headEnd/>
            <a:tailEnd/>
          </a:ln>
          <a:effectLst/>
        </p:spPr>
        <p:txBody>
          <a:bodyPr/>
          <a:lstStyle/>
          <a:p>
            <a:endParaRPr lang="en-US"/>
          </a:p>
        </p:txBody>
      </p:sp>
      <p:graphicFrame>
        <p:nvGraphicFramePr>
          <p:cNvPr id="283648" name="Object 1024"/>
          <p:cNvGraphicFramePr>
            <a:graphicFrameLocks noChangeAspect="1"/>
          </p:cNvGraphicFramePr>
          <p:nvPr/>
        </p:nvGraphicFramePr>
        <p:xfrm>
          <a:off x="5334000" y="1371600"/>
          <a:ext cx="3005138" cy="474663"/>
        </p:xfrm>
        <a:graphic>
          <a:graphicData uri="http://schemas.openxmlformats.org/presentationml/2006/ole">
            <p:oleObj spid="_x0000_s8200" name="Equation" r:id="rId4" imgW="1497950" imgH="241195" progId="">
              <p:embed/>
            </p:oleObj>
          </a:graphicData>
        </a:graphic>
      </p:graphicFrame>
      <p:grpSp>
        <p:nvGrpSpPr>
          <p:cNvPr id="5" name="Group 77"/>
          <p:cNvGrpSpPr>
            <a:grpSpLocks/>
          </p:cNvGrpSpPr>
          <p:nvPr/>
        </p:nvGrpSpPr>
        <p:grpSpPr bwMode="auto">
          <a:xfrm>
            <a:off x="381000" y="3124200"/>
            <a:ext cx="3240088" cy="831850"/>
            <a:chOff x="240" y="1968"/>
            <a:chExt cx="2041" cy="524"/>
          </a:xfrm>
        </p:grpSpPr>
        <p:sp>
          <p:nvSpPr>
            <p:cNvPr id="147475" name="Text Box 19"/>
            <p:cNvSpPr txBox="1">
              <a:spLocks noChangeArrowheads="1"/>
            </p:cNvSpPr>
            <p:nvPr/>
          </p:nvSpPr>
          <p:spPr bwMode="auto">
            <a:xfrm>
              <a:off x="240" y="1968"/>
              <a:ext cx="1488" cy="524"/>
            </a:xfrm>
            <a:prstGeom prst="rect">
              <a:avLst/>
            </a:prstGeom>
            <a:solidFill>
              <a:srgbClr val="CCFFCC"/>
            </a:solidFill>
            <a:ln w="9525">
              <a:solidFill>
                <a:schemeClr val="tx1"/>
              </a:solidFill>
              <a:miter lim="800000"/>
              <a:headEnd/>
              <a:tailEnd/>
            </a:ln>
            <a:effectLst/>
          </p:spPr>
          <p:txBody>
            <a:bodyPr>
              <a:spAutoFit/>
            </a:bodyPr>
            <a:lstStyle/>
            <a:p>
              <a:pPr>
                <a:spcBef>
                  <a:spcPct val="50000"/>
                </a:spcBef>
              </a:pPr>
              <a:r>
                <a:rPr lang="en-US">
                  <a:latin typeface="Arial" charset="0"/>
                </a:rPr>
                <a:t>Equilibrium real interest rate</a:t>
              </a:r>
            </a:p>
          </p:txBody>
        </p:sp>
        <p:sp>
          <p:nvSpPr>
            <p:cNvPr id="147527" name="Line 71"/>
            <p:cNvSpPr>
              <a:spLocks noChangeShapeType="1"/>
            </p:cNvSpPr>
            <p:nvPr/>
          </p:nvSpPr>
          <p:spPr bwMode="auto">
            <a:xfrm>
              <a:off x="1725" y="2190"/>
              <a:ext cx="556" cy="0"/>
            </a:xfrm>
            <a:prstGeom prst="line">
              <a:avLst/>
            </a:prstGeom>
            <a:noFill/>
            <a:ln w="25400">
              <a:solidFill>
                <a:schemeClr val="tx1"/>
              </a:solidFill>
              <a:round/>
              <a:headEnd/>
              <a:tailEnd type="triangle" w="lg" len="med"/>
            </a:ln>
            <a:effectLst/>
          </p:spPr>
          <p:txBody>
            <a:bodyPr/>
            <a:lstStyle/>
            <a:p>
              <a:endParaRPr lang="en-US"/>
            </a:p>
          </p:txBody>
        </p:sp>
      </p:grpSp>
      <p:grpSp>
        <p:nvGrpSpPr>
          <p:cNvPr id="6" name="Group 78"/>
          <p:cNvGrpSpPr>
            <a:grpSpLocks/>
          </p:cNvGrpSpPr>
          <p:nvPr/>
        </p:nvGrpSpPr>
        <p:grpSpPr bwMode="auto">
          <a:xfrm>
            <a:off x="685800" y="5181600"/>
            <a:ext cx="4824413" cy="838200"/>
            <a:chOff x="432" y="3264"/>
            <a:chExt cx="3039" cy="528"/>
          </a:xfrm>
        </p:grpSpPr>
        <p:sp>
          <p:nvSpPr>
            <p:cNvPr id="147493" name="Text Box 37"/>
            <p:cNvSpPr txBox="1">
              <a:spLocks noChangeArrowheads="1"/>
            </p:cNvSpPr>
            <p:nvPr/>
          </p:nvSpPr>
          <p:spPr bwMode="auto">
            <a:xfrm>
              <a:off x="432" y="3268"/>
              <a:ext cx="1584" cy="524"/>
            </a:xfrm>
            <a:prstGeom prst="rect">
              <a:avLst/>
            </a:prstGeom>
            <a:solidFill>
              <a:srgbClr val="CCFFCC"/>
            </a:solidFill>
            <a:ln w="9525">
              <a:solidFill>
                <a:schemeClr val="tx1"/>
              </a:solidFill>
              <a:miter lim="800000"/>
              <a:headEnd/>
              <a:tailEnd/>
            </a:ln>
            <a:effectLst/>
          </p:spPr>
          <p:txBody>
            <a:bodyPr>
              <a:spAutoFit/>
            </a:bodyPr>
            <a:lstStyle/>
            <a:p>
              <a:pPr>
                <a:spcBef>
                  <a:spcPct val="50000"/>
                </a:spcBef>
              </a:pPr>
              <a:r>
                <a:rPr lang="en-US">
                  <a:latin typeface="Arial" charset="0"/>
                </a:rPr>
                <a:t>Equilibrium level of investment</a:t>
              </a:r>
            </a:p>
          </p:txBody>
        </p:sp>
        <p:grpSp>
          <p:nvGrpSpPr>
            <p:cNvPr id="7" name="Group 76"/>
            <p:cNvGrpSpPr>
              <a:grpSpLocks/>
            </p:cNvGrpSpPr>
            <p:nvPr/>
          </p:nvGrpSpPr>
          <p:grpSpPr bwMode="auto">
            <a:xfrm>
              <a:off x="2016" y="3264"/>
              <a:ext cx="1455" cy="336"/>
              <a:chOff x="2016" y="3264"/>
              <a:chExt cx="1488" cy="336"/>
            </a:xfrm>
          </p:grpSpPr>
          <p:sp>
            <p:nvSpPr>
              <p:cNvPr id="147530" name="Line 74"/>
              <p:cNvSpPr>
                <a:spLocks noChangeShapeType="1"/>
              </p:cNvSpPr>
              <p:nvPr/>
            </p:nvSpPr>
            <p:spPr bwMode="auto">
              <a:xfrm>
                <a:off x="2016" y="3600"/>
                <a:ext cx="1488" cy="0"/>
              </a:xfrm>
              <a:prstGeom prst="line">
                <a:avLst/>
              </a:prstGeom>
              <a:noFill/>
              <a:ln w="19050">
                <a:solidFill>
                  <a:schemeClr val="tx1"/>
                </a:solidFill>
                <a:round/>
                <a:headEnd/>
                <a:tailEnd/>
              </a:ln>
              <a:effectLst/>
            </p:spPr>
            <p:txBody>
              <a:bodyPr/>
              <a:lstStyle/>
              <a:p>
                <a:endParaRPr lang="en-US"/>
              </a:p>
            </p:txBody>
          </p:sp>
          <p:sp>
            <p:nvSpPr>
              <p:cNvPr id="147531" name="Line 75"/>
              <p:cNvSpPr>
                <a:spLocks noChangeShapeType="1"/>
              </p:cNvSpPr>
              <p:nvPr/>
            </p:nvSpPr>
            <p:spPr bwMode="auto">
              <a:xfrm flipV="1">
                <a:off x="3504" y="3264"/>
                <a:ext cx="0" cy="336"/>
              </a:xfrm>
              <a:prstGeom prst="line">
                <a:avLst/>
              </a:prstGeom>
              <a:noFill/>
              <a:ln w="19050">
                <a:solidFill>
                  <a:schemeClr val="tx1"/>
                </a:solidFill>
                <a:round/>
                <a:headEnd/>
                <a:tailEnd type="triangle" w="lg" len="med"/>
              </a:ln>
              <a:effectLst/>
            </p:spPr>
            <p:txBody>
              <a:bodyPr/>
              <a:lstStyle/>
              <a:p>
                <a:endParaRPr lang="en-US"/>
              </a:p>
            </p:txBody>
          </p:sp>
        </p:grpSp>
      </p:gr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685800" y="228600"/>
            <a:ext cx="7772400" cy="609600"/>
          </a:xfrm>
        </p:spPr>
        <p:txBody>
          <a:bodyPr>
            <a:normAutofit/>
          </a:bodyPr>
          <a:lstStyle/>
          <a:p>
            <a:r>
              <a:rPr lang="en-US" sz="2400" b="1" dirty="0">
                <a:latin typeface="Arial" pitchFamily="34" charset="0"/>
                <a:cs typeface="Arial" pitchFamily="34" charset="0"/>
              </a:rPr>
              <a:t>The special role of </a:t>
            </a:r>
            <a:r>
              <a:rPr lang="en-US" sz="2400" b="1" i="1" dirty="0">
                <a:solidFill>
                  <a:srgbClr val="003399"/>
                </a:solidFill>
                <a:latin typeface="Arial" pitchFamily="34" charset="0"/>
                <a:cs typeface="Arial" pitchFamily="34" charset="0"/>
              </a:rPr>
              <a:t>r</a:t>
            </a:r>
          </a:p>
        </p:txBody>
      </p:sp>
      <p:sp>
        <p:nvSpPr>
          <p:cNvPr id="138243" name="Rectangle 3"/>
          <p:cNvSpPr>
            <a:spLocks noGrp="1" noChangeArrowheads="1"/>
          </p:cNvSpPr>
          <p:nvPr>
            <p:ph idx="1"/>
          </p:nvPr>
        </p:nvSpPr>
        <p:spPr>
          <a:xfrm>
            <a:off x="609600" y="1066800"/>
            <a:ext cx="8001000" cy="4953000"/>
          </a:xfrm>
          <a:solidFill>
            <a:srgbClr val="FFFFFF"/>
          </a:solidFill>
          <a:ln>
            <a:solidFill>
              <a:srgbClr val="003399"/>
            </a:solidFill>
          </a:ln>
          <a:effectLst>
            <a:outerShdw dist="107763" dir="2700000" algn="ctr" rotWithShape="0">
              <a:schemeClr val="bg2"/>
            </a:outerShdw>
          </a:effectLst>
        </p:spPr>
        <p:txBody>
          <a:bodyPr/>
          <a:lstStyle/>
          <a:p>
            <a:pPr marL="55563" indent="0">
              <a:lnSpc>
                <a:spcPct val="105000"/>
              </a:lnSpc>
              <a:buClr>
                <a:srgbClr val="D60093"/>
              </a:buClr>
              <a:buSzPct val="80000"/>
              <a:buFont typeface="Wingdings" pitchFamily="2" charset="2"/>
              <a:buNone/>
              <a:tabLst>
                <a:tab pos="517525" algn="l"/>
              </a:tabLst>
            </a:pPr>
            <a:r>
              <a:rPr lang="en-US" sz="1800" b="1" i="1" dirty="0">
                <a:latin typeface="Arial" pitchFamily="34" charset="0"/>
                <a:cs typeface="Arial" pitchFamily="34" charset="0"/>
              </a:rPr>
              <a:t>r</a:t>
            </a:r>
            <a:r>
              <a:rPr lang="en-US" sz="1800" dirty="0">
                <a:latin typeface="Arial" pitchFamily="34" charset="0"/>
                <a:cs typeface="Arial" pitchFamily="34" charset="0"/>
              </a:rPr>
              <a:t>  adjusts to equilibrate the goods market </a:t>
            </a:r>
            <a:r>
              <a:rPr lang="en-US" sz="1800" u="sng" dirty="0">
                <a:latin typeface="Arial" pitchFamily="34" charset="0"/>
                <a:cs typeface="Arial" pitchFamily="34" charset="0"/>
              </a:rPr>
              <a:t>and</a:t>
            </a:r>
            <a:r>
              <a:rPr lang="en-US" sz="1800" dirty="0">
                <a:latin typeface="Arial" pitchFamily="34" charset="0"/>
                <a:cs typeface="Arial" pitchFamily="34" charset="0"/>
              </a:rPr>
              <a:t> the </a:t>
            </a:r>
            <a:r>
              <a:rPr lang="en-US" sz="1800" dirty="0" err="1">
                <a:latin typeface="Arial" pitchFamily="34" charset="0"/>
                <a:cs typeface="Arial" pitchFamily="34" charset="0"/>
              </a:rPr>
              <a:t>loanable</a:t>
            </a:r>
            <a:r>
              <a:rPr lang="en-US" sz="1800" dirty="0">
                <a:latin typeface="Arial" pitchFamily="34" charset="0"/>
                <a:cs typeface="Arial" pitchFamily="34" charset="0"/>
              </a:rPr>
              <a:t> funds market simultaneously:  </a:t>
            </a:r>
          </a:p>
          <a:p>
            <a:pPr marL="55563" indent="0">
              <a:lnSpc>
                <a:spcPct val="105000"/>
              </a:lnSpc>
              <a:buClr>
                <a:srgbClr val="D60093"/>
              </a:buClr>
              <a:buSzPct val="80000"/>
              <a:buFont typeface="Wingdings" pitchFamily="2" charset="2"/>
              <a:buNone/>
              <a:tabLst>
                <a:tab pos="517525" algn="l"/>
              </a:tabLst>
            </a:pPr>
            <a:r>
              <a:rPr lang="en-US" sz="1800" dirty="0">
                <a:latin typeface="Arial" pitchFamily="34" charset="0"/>
                <a:cs typeface="Arial" pitchFamily="34" charset="0"/>
              </a:rPr>
              <a:t>	If L.F. market in equilibrium, then</a:t>
            </a:r>
          </a:p>
          <a:p>
            <a:pPr marL="55563" indent="0">
              <a:buFont typeface="Wingdings" pitchFamily="2" charset="2"/>
              <a:buNone/>
              <a:tabLst>
                <a:tab pos="517525" algn="l"/>
              </a:tabLst>
            </a:pPr>
            <a:r>
              <a:rPr lang="en-US" sz="1800" b="1" i="1" dirty="0">
                <a:latin typeface="Arial" pitchFamily="34" charset="0"/>
                <a:cs typeface="Arial" pitchFamily="34" charset="0"/>
              </a:rPr>
              <a:t>	Y</a:t>
            </a:r>
            <a:r>
              <a:rPr lang="en-US" sz="1800" dirty="0">
                <a:latin typeface="Arial" pitchFamily="34" charset="0"/>
                <a:cs typeface="Arial" pitchFamily="34" charset="0"/>
              </a:rPr>
              <a:t> –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a:latin typeface="Arial" pitchFamily="34" charset="0"/>
                <a:cs typeface="Arial" pitchFamily="34" charset="0"/>
              </a:rPr>
              <a:t>G  </a:t>
            </a:r>
            <a:r>
              <a:rPr lang="en-US" sz="1800" dirty="0">
                <a:latin typeface="Arial" pitchFamily="34" charset="0"/>
                <a:cs typeface="Arial" pitchFamily="34" charset="0"/>
              </a:rPr>
              <a:t>= </a:t>
            </a:r>
            <a:r>
              <a:rPr lang="en-US" sz="1800" b="1" i="1" dirty="0">
                <a:latin typeface="Arial" pitchFamily="34" charset="0"/>
                <a:cs typeface="Arial" pitchFamily="34" charset="0"/>
              </a:rPr>
              <a:t>I</a:t>
            </a:r>
            <a:r>
              <a:rPr lang="en-US" sz="1800" dirty="0">
                <a:latin typeface="Arial" pitchFamily="34" charset="0"/>
                <a:cs typeface="Arial" pitchFamily="34" charset="0"/>
              </a:rPr>
              <a:t> </a:t>
            </a:r>
            <a:endParaRPr lang="en-US" sz="1800" b="1" i="1" dirty="0">
              <a:latin typeface="Arial" pitchFamily="34" charset="0"/>
              <a:cs typeface="Arial" pitchFamily="34" charset="0"/>
            </a:endParaRPr>
          </a:p>
          <a:p>
            <a:pPr marL="55563" indent="0">
              <a:buFont typeface="Wingdings" pitchFamily="2" charset="2"/>
              <a:buNone/>
              <a:tabLst>
                <a:tab pos="517525" algn="l"/>
              </a:tabLst>
            </a:pPr>
            <a:r>
              <a:rPr lang="en-US" sz="1800" dirty="0">
                <a:latin typeface="Arial" pitchFamily="34" charset="0"/>
                <a:cs typeface="Arial" pitchFamily="34" charset="0"/>
              </a:rPr>
              <a:t>	Add (</a:t>
            </a:r>
            <a:r>
              <a:rPr lang="en-US" sz="1800" b="1" i="1" dirty="0">
                <a:latin typeface="Arial" pitchFamily="34" charset="0"/>
                <a:cs typeface="Arial" pitchFamily="34" charset="0"/>
              </a:rPr>
              <a:t>C </a:t>
            </a:r>
            <a:r>
              <a:rPr lang="en-US" sz="1800" dirty="0">
                <a:latin typeface="Arial" pitchFamily="34" charset="0"/>
                <a:cs typeface="Arial" pitchFamily="34" charset="0"/>
              </a:rPr>
              <a:t>+</a:t>
            </a:r>
            <a:r>
              <a:rPr lang="en-US" sz="1800" b="1" i="1" dirty="0">
                <a:latin typeface="Arial" pitchFamily="34" charset="0"/>
                <a:cs typeface="Arial" pitchFamily="34" charset="0"/>
              </a:rPr>
              <a:t>G </a:t>
            </a:r>
            <a:r>
              <a:rPr lang="en-US" sz="1800" dirty="0">
                <a:latin typeface="Arial" pitchFamily="34" charset="0"/>
                <a:cs typeface="Arial" pitchFamily="34" charset="0"/>
              </a:rPr>
              <a:t>) to both sides to get</a:t>
            </a:r>
          </a:p>
          <a:p>
            <a:pPr marL="55563" indent="0">
              <a:buFont typeface="Wingdings" pitchFamily="2" charset="2"/>
              <a:buNone/>
              <a:tabLst>
                <a:tab pos="517525" algn="l"/>
              </a:tabLst>
            </a:pPr>
            <a:r>
              <a:rPr lang="en-US" sz="1800" b="1" i="1" dirty="0">
                <a:latin typeface="Arial" pitchFamily="34" charset="0"/>
                <a:cs typeface="Arial" pitchFamily="34" charset="0"/>
              </a:rPr>
              <a:t>	Y</a:t>
            </a:r>
            <a:r>
              <a:rPr lang="en-US" sz="1800" dirty="0">
                <a:latin typeface="Arial" pitchFamily="34" charset="0"/>
                <a:cs typeface="Arial" pitchFamily="34" charset="0"/>
              </a:rPr>
              <a:t> = </a:t>
            </a:r>
            <a:r>
              <a:rPr lang="en-US" sz="1800" b="1" i="1" dirty="0">
                <a:latin typeface="Arial" pitchFamily="34" charset="0"/>
                <a:cs typeface="Arial" pitchFamily="34" charset="0"/>
              </a:rPr>
              <a:t>C</a:t>
            </a:r>
            <a:r>
              <a:rPr lang="en-US" sz="1800" dirty="0">
                <a:latin typeface="Arial" pitchFamily="34" charset="0"/>
                <a:cs typeface="Arial" pitchFamily="34" charset="0"/>
              </a:rPr>
              <a:t> + </a:t>
            </a:r>
            <a:r>
              <a:rPr lang="en-US" sz="1800" b="1" i="1" dirty="0">
                <a:latin typeface="Arial" pitchFamily="34" charset="0"/>
                <a:cs typeface="Arial" pitchFamily="34" charset="0"/>
              </a:rPr>
              <a:t>I</a:t>
            </a:r>
            <a:r>
              <a:rPr lang="en-US" sz="1800" dirty="0">
                <a:latin typeface="Arial" pitchFamily="34" charset="0"/>
                <a:cs typeface="Arial" pitchFamily="34" charset="0"/>
              </a:rPr>
              <a:t> + </a:t>
            </a:r>
            <a:r>
              <a:rPr lang="en-US" sz="1800" b="1" i="1" dirty="0">
                <a:latin typeface="Arial" pitchFamily="34" charset="0"/>
                <a:cs typeface="Arial" pitchFamily="34" charset="0"/>
              </a:rPr>
              <a:t>G</a:t>
            </a:r>
            <a:r>
              <a:rPr lang="en-US" sz="1800" dirty="0">
                <a:latin typeface="Arial" pitchFamily="34" charset="0"/>
                <a:cs typeface="Arial" pitchFamily="34" charset="0"/>
              </a:rPr>
              <a:t>   </a:t>
            </a:r>
            <a:r>
              <a:rPr lang="en-US" sz="1800" i="1" dirty="0">
                <a:latin typeface="Arial" pitchFamily="34" charset="0"/>
                <a:cs typeface="Arial" pitchFamily="34" charset="0"/>
              </a:rPr>
              <a:t>(goods market </a:t>
            </a:r>
            <a:r>
              <a:rPr lang="en-US" sz="1800" i="1" dirty="0" err="1">
                <a:latin typeface="Arial" pitchFamily="34" charset="0"/>
                <a:cs typeface="Arial" pitchFamily="34" charset="0"/>
              </a:rPr>
              <a:t>eq’m</a:t>
            </a:r>
            <a:r>
              <a:rPr lang="en-US" sz="1800" i="1" dirty="0">
                <a:latin typeface="Arial" pitchFamily="34" charset="0"/>
                <a:cs typeface="Arial" pitchFamily="34" charset="0"/>
              </a:rPr>
              <a:t>)</a:t>
            </a:r>
          </a:p>
          <a:p>
            <a:pPr marL="55563" indent="0">
              <a:lnSpc>
                <a:spcPct val="105000"/>
              </a:lnSpc>
              <a:buClr>
                <a:srgbClr val="D60093"/>
              </a:buClr>
              <a:buSzPct val="80000"/>
              <a:buFont typeface="Wingdings" pitchFamily="2" charset="2"/>
              <a:buNone/>
              <a:tabLst>
                <a:tab pos="517525" algn="l"/>
              </a:tabLst>
            </a:pPr>
            <a:r>
              <a:rPr lang="en-US" sz="1800" dirty="0">
                <a:latin typeface="Arial" pitchFamily="34" charset="0"/>
                <a:cs typeface="Arial" pitchFamily="34" charset="0"/>
              </a:rPr>
              <a:t>Thus, </a:t>
            </a:r>
          </a:p>
        </p:txBody>
      </p:sp>
      <p:grpSp>
        <p:nvGrpSpPr>
          <p:cNvPr id="2" name="Group 7"/>
          <p:cNvGrpSpPr>
            <a:grpSpLocks/>
          </p:cNvGrpSpPr>
          <p:nvPr/>
        </p:nvGrpSpPr>
        <p:grpSpPr bwMode="auto">
          <a:xfrm>
            <a:off x="1981200" y="3733800"/>
            <a:ext cx="5638800" cy="955675"/>
            <a:chOff x="1584" y="3360"/>
            <a:chExt cx="3552" cy="602"/>
          </a:xfrm>
        </p:grpSpPr>
        <p:sp>
          <p:nvSpPr>
            <p:cNvPr id="138244" name="Text Box 4"/>
            <p:cNvSpPr txBox="1">
              <a:spLocks noChangeArrowheads="1"/>
            </p:cNvSpPr>
            <p:nvPr/>
          </p:nvSpPr>
          <p:spPr bwMode="auto">
            <a:xfrm>
              <a:off x="1584" y="3360"/>
              <a:ext cx="1248" cy="602"/>
            </a:xfrm>
            <a:prstGeom prst="rect">
              <a:avLst/>
            </a:prstGeom>
            <a:solidFill>
              <a:srgbClr val="FFFF99"/>
            </a:solidFill>
            <a:ln w="9525">
              <a:solidFill>
                <a:schemeClr val="tx1"/>
              </a:solidFill>
              <a:miter lim="800000"/>
              <a:headEnd/>
              <a:tailEnd/>
            </a:ln>
            <a:effectLst/>
          </p:spPr>
          <p:txBody>
            <a:bodyPr>
              <a:spAutoFit/>
            </a:bodyPr>
            <a:lstStyle/>
            <a:p>
              <a:pPr>
                <a:spcBef>
                  <a:spcPct val="50000"/>
                </a:spcBef>
              </a:pPr>
              <a:r>
                <a:rPr lang="en-US" sz="2800">
                  <a:latin typeface="Tahoma" pitchFamily="34" charset="0"/>
                </a:rPr>
                <a:t>Eq’m in L.F. market</a:t>
              </a:r>
            </a:p>
          </p:txBody>
        </p:sp>
        <p:sp>
          <p:nvSpPr>
            <p:cNvPr id="138245" name="Text Box 5"/>
            <p:cNvSpPr txBox="1">
              <a:spLocks noChangeArrowheads="1"/>
            </p:cNvSpPr>
            <p:nvPr/>
          </p:nvSpPr>
          <p:spPr bwMode="auto">
            <a:xfrm>
              <a:off x="3600" y="3360"/>
              <a:ext cx="1536" cy="602"/>
            </a:xfrm>
            <a:prstGeom prst="rect">
              <a:avLst/>
            </a:prstGeom>
            <a:solidFill>
              <a:srgbClr val="FFFF99"/>
            </a:solidFill>
            <a:ln w="9525">
              <a:solidFill>
                <a:schemeClr val="tx1"/>
              </a:solidFill>
              <a:miter lim="800000"/>
              <a:headEnd/>
              <a:tailEnd/>
            </a:ln>
            <a:effectLst/>
          </p:spPr>
          <p:txBody>
            <a:bodyPr>
              <a:spAutoFit/>
            </a:bodyPr>
            <a:lstStyle/>
            <a:p>
              <a:pPr>
                <a:spcBef>
                  <a:spcPct val="50000"/>
                </a:spcBef>
              </a:pPr>
              <a:r>
                <a:rPr lang="en-US" sz="2800" dirty="0" err="1">
                  <a:latin typeface="Tahoma" pitchFamily="34" charset="0"/>
                </a:rPr>
                <a:t>Eq’m</a:t>
              </a:r>
              <a:r>
                <a:rPr lang="en-US" sz="2800" dirty="0">
                  <a:latin typeface="Tahoma" pitchFamily="34" charset="0"/>
                </a:rPr>
                <a:t> in goods market</a:t>
              </a:r>
            </a:p>
          </p:txBody>
        </p:sp>
        <p:graphicFrame>
          <p:nvGraphicFramePr>
            <p:cNvPr id="284672" name="Object 1024"/>
            <p:cNvGraphicFramePr>
              <a:graphicFrameLocks noChangeAspect="1"/>
            </p:cNvGraphicFramePr>
            <p:nvPr/>
          </p:nvGraphicFramePr>
          <p:xfrm>
            <a:off x="2928" y="3444"/>
            <a:ext cx="624" cy="444"/>
          </p:xfrm>
          <a:graphic>
            <a:graphicData uri="http://schemas.openxmlformats.org/presentationml/2006/ole">
              <p:oleObj spid="_x0000_s9224" name="Equation" r:id="rId4" imgW="215713" imgH="152268" progId="">
                <p:embed/>
              </p:oleObj>
            </a:graphicData>
          </a:graphic>
        </p:graphicFrame>
      </p:gr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533400" y="304800"/>
            <a:ext cx="8229600" cy="762000"/>
          </a:xfrm>
        </p:spPr>
        <p:txBody>
          <a:bodyPr>
            <a:normAutofit/>
          </a:bodyPr>
          <a:lstStyle/>
          <a:p>
            <a:r>
              <a:rPr lang="en-US" sz="2400" b="1" dirty="0">
                <a:latin typeface="Arial" pitchFamily="34" charset="0"/>
                <a:cs typeface="Arial" pitchFamily="34" charset="0"/>
              </a:rPr>
              <a:t>Digression:  mastering models</a:t>
            </a:r>
          </a:p>
        </p:txBody>
      </p:sp>
      <p:sp>
        <p:nvSpPr>
          <p:cNvPr id="144387" name="Rectangle 3"/>
          <p:cNvSpPr>
            <a:spLocks noGrp="1" noChangeArrowheads="1"/>
          </p:cNvSpPr>
          <p:nvPr>
            <p:ph idx="1"/>
          </p:nvPr>
        </p:nvSpPr>
        <p:spPr>
          <a:xfrm>
            <a:off x="1143000" y="1311275"/>
            <a:ext cx="7467600" cy="4632325"/>
          </a:xfrm>
        </p:spPr>
        <p:txBody>
          <a:bodyPr/>
          <a:lstStyle/>
          <a:p>
            <a:pPr marL="404813" indent="-404813">
              <a:spcBef>
                <a:spcPct val="10000"/>
              </a:spcBef>
              <a:buClr>
                <a:schemeClr val="hlink"/>
              </a:buClr>
              <a:buSzPct val="85000"/>
              <a:buFont typeface="Wingdings" pitchFamily="2" charset="2"/>
              <a:buNone/>
            </a:pPr>
            <a:r>
              <a:rPr lang="en-US" sz="1800" dirty="0">
                <a:latin typeface="Arial" pitchFamily="34" charset="0"/>
                <a:cs typeface="Arial" pitchFamily="34" charset="0"/>
              </a:rPr>
              <a:t>To learn a model well, be sure to know:</a:t>
            </a:r>
          </a:p>
          <a:p>
            <a:pPr marL="404813" indent="-404813">
              <a:spcBef>
                <a:spcPct val="20000"/>
              </a:spcBef>
              <a:buSzPct val="85000"/>
              <a:buFont typeface="Wingdings" pitchFamily="2" charset="2"/>
              <a:buAutoNum type="arabicPeriod"/>
            </a:pPr>
            <a:r>
              <a:rPr lang="en-US" sz="1800" dirty="0">
                <a:latin typeface="Arial" pitchFamily="34" charset="0"/>
                <a:cs typeface="Arial" pitchFamily="34" charset="0"/>
              </a:rPr>
              <a:t>Which of its variables are endogenous and which are exogenous.</a:t>
            </a:r>
          </a:p>
          <a:p>
            <a:pPr marL="404813" indent="-404813">
              <a:spcBef>
                <a:spcPct val="30000"/>
              </a:spcBef>
              <a:buSzPct val="85000"/>
              <a:buFont typeface="Wingdings" pitchFamily="2" charset="2"/>
              <a:buAutoNum type="arabicPeriod"/>
            </a:pPr>
            <a:endParaRPr lang="en-US" sz="1800" dirty="0" smtClean="0">
              <a:latin typeface="Arial" pitchFamily="34" charset="0"/>
              <a:cs typeface="Arial" pitchFamily="34" charset="0"/>
            </a:endParaRPr>
          </a:p>
          <a:p>
            <a:pPr marL="404813" indent="-404813">
              <a:spcBef>
                <a:spcPct val="30000"/>
              </a:spcBef>
              <a:buSzPct val="85000"/>
              <a:buFont typeface="Wingdings" pitchFamily="2" charset="2"/>
              <a:buAutoNum type="arabicPeriod"/>
            </a:pPr>
            <a:r>
              <a:rPr lang="en-US" sz="1800" dirty="0" smtClean="0">
                <a:latin typeface="Arial" pitchFamily="34" charset="0"/>
                <a:cs typeface="Arial" pitchFamily="34" charset="0"/>
              </a:rPr>
              <a:t>For </a:t>
            </a:r>
            <a:r>
              <a:rPr lang="en-US" sz="1800" dirty="0">
                <a:latin typeface="Arial" pitchFamily="34" charset="0"/>
                <a:cs typeface="Arial" pitchFamily="34" charset="0"/>
              </a:rPr>
              <a:t>each curve in the diagram, know</a:t>
            </a:r>
          </a:p>
          <a:p>
            <a:pPr marL="1082675" lvl="1" indent="-390525">
              <a:spcBef>
                <a:spcPct val="10000"/>
              </a:spcBef>
              <a:buSzPct val="85000"/>
              <a:buFontTx/>
              <a:buAutoNum type="alphaLcPeriod"/>
            </a:pPr>
            <a:r>
              <a:rPr lang="en-US" sz="1800" dirty="0">
                <a:latin typeface="Arial" pitchFamily="34" charset="0"/>
                <a:cs typeface="Arial" pitchFamily="34" charset="0"/>
              </a:rPr>
              <a:t>definition</a:t>
            </a:r>
          </a:p>
          <a:p>
            <a:pPr marL="1082675" lvl="1" indent="-390525">
              <a:spcBef>
                <a:spcPct val="10000"/>
              </a:spcBef>
              <a:buSzPct val="85000"/>
              <a:buFontTx/>
              <a:buAutoNum type="alphaLcPeriod"/>
            </a:pPr>
            <a:r>
              <a:rPr lang="en-US" sz="1800" dirty="0">
                <a:latin typeface="Arial" pitchFamily="34" charset="0"/>
                <a:cs typeface="Arial" pitchFamily="34" charset="0"/>
              </a:rPr>
              <a:t>intuition for slope</a:t>
            </a:r>
          </a:p>
          <a:p>
            <a:pPr marL="1082675" lvl="1" indent="-390525">
              <a:spcBef>
                <a:spcPct val="10000"/>
              </a:spcBef>
              <a:buSzPct val="85000"/>
              <a:buFontTx/>
              <a:buAutoNum type="alphaLcPeriod"/>
            </a:pPr>
            <a:r>
              <a:rPr lang="en-US" sz="1800" dirty="0">
                <a:latin typeface="Arial" pitchFamily="34" charset="0"/>
                <a:cs typeface="Arial" pitchFamily="34" charset="0"/>
              </a:rPr>
              <a:t>all the things that can shift the curve</a:t>
            </a:r>
          </a:p>
          <a:p>
            <a:pPr marL="404813" indent="-404813">
              <a:spcBef>
                <a:spcPct val="30000"/>
              </a:spcBef>
              <a:buSzPct val="85000"/>
              <a:buFont typeface="Wingdings" pitchFamily="2" charset="2"/>
              <a:buAutoNum type="arabicPeriod"/>
            </a:pPr>
            <a:endParaRPr lang="en-US" sz="1800" dirty="0" smtClean="0">
              <a:latin typeface="Arial" pitchFamily="34" charset="0"/>
              <a:cs typeface="Arial" pitchFamily="34" charset="0"/>
            </a:endParaRPr>
          </a:p>
          <a:p>
            <a:pPr marL="404813" indent="-404813">
              <a:spcBef>
                <a:spcPct val="30000"/>
              </a:spcBef>
              <a:buSzPct val="85000"/>
              <a:buFont typeface="Wingdings" pitchFamily="2" charset="2"/>
              <a:buAutoNum type="arabicPeriod"/>
            </a:pPr>
            <a:r>
              <a:rPr lang="en-US" sz="1800" dirty="0" smtClean="0">
                <a:latin typeface="Arial" pitchFamily="34" charset="0"/>
                <a:cs typeface="Arial" pitchFamily="34" charset="0"/>
              </a:rPr>
              <a:t>Use </a:t>
            </a:r>
            <a:r>
              <a:rPr lang="en-US" sz="1800" dirty="0">
                <a:latin typeface="Arial" pitchFamily="34" charset="0"/>
                <a:cs typeface="Arial" pitchFamily="34" charset="0"/>
              </a:rPr>
              <a:t>the model to analyze the effects of each item in 2c .</a:t>
            </a: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a:xfrm>
            <a:off x="533400" y="304800"/>
            <a:ext cx="8229600" cy="762000"/>
          </a:xfrm>
        </p:spPr>
        <p:txBody>
          <a:bodyPr>
            <a:normAutofit/>
          </a:bodyPr>
          <a:lstStyle/>
          <a:p>
            <a:r>
              <a:rPr lang="en-US" sz="2400" b="1" dirty="0">
                <a:latin typeface="Arial" pitchFamily="34" charset="0"/>
                <a:cs typeface="Arial" pitchFamily="34" charset="0"/>
              </a:rPr>
              <a:t>Mastering the </a:t>
            </a:r>
            <a:r>
              <a:rPr lang="en-US" sz="2400" b="1" dirty="0" err="1">
                <a:latin typeface="Arial" pitchFamily="34" charset="0"/>
                <a:cs typeface="Arial" pitchFamily="34" charset="0"/>
              </a:rPr>
              <a:t>loanable</a:t>
            </a:r>
            <a:r>
              <a:rPr lang="en-US" sz="2400" b="1" dirty="0">
                <a:latin typeface="Arial" pitchFamily="34" charset="0"/>
                <a:cs typeface="Arial" pitchFamily="34" charset="0"/>
              </a:rPr>
              <a:t> funds model</a:t>
            </a:r>
          </a:p>
        </p:txBody>
      </p:sp>
      <p:sp>
        <p:nvSpPr>
          <p:cNvPr id="214019" name="Rectangle 3"/>
          <p:cNvSpPr>
            <a:spLocks noGrp="1" noChangeArrowheads="1"/>
          </p:cNvSpPr>
          <p:nvPr>
            <p:ph idx="1"/>
          </p:nvPr>
        </p:nvSpPr>
        <p:spPr>
          <a:xfrm>
            <a:off x="838200" y="1219200"/>
            <a:ext cx="7772400" cy="5181600"/>
          </a:xfrm>
        </p:spPr>
        <p:txBody>
          <a:bodyPr/>
          <a:lstStyle/>
          <a:p>
            <a:pPr marL="0" indent="0">
              <a:spcBef>
                <a:spcPct val="10000"/>
              </a:spcBef>
              <a:buClr>
                <a:schemeClr val="hlink"/>
              </a:buClr>
              <a:buSzPct val="85000"/>
              <a:buFont typeface="Wingdings" pitchFamily="2" charset="2"/>
              <a:buNone/>
            </a:pPr>
            <a:r>
              <a:rPr lang="en-US" sz="1800" dirty="0" smtClean="0">
                <a:latin typeface="Arial" pitchFamily="34" charset="0"/>
                <a:cs typeface="Arial" pitchFamily="34" charset="0"/>
              </a:rPr>
              <a:t>Things </a:t>
            </a:r>
            <a:r>
              <a:rPr lang="en-US" sz="1800" dirty="0">
                <a:latin typeface="Arial" pitchFamily="34" charset="0"/>
                <a:cs typeface="Arial" pitchFamily="34" charset="0"/>
              </a:rPr>
              <a:t>that shift the saving curve</a:t>
            </a:r>
          </a:p>
          <a:p>
            <a:pPr marL="909638" lvl="1" indent="-361950">
              <a:spcBef>
                <a:spcPct val="20000"/>
              </a:spcBef>
              <a:buFontTx/>
              <a:buAutoNum type="alphaLcPeriod"/>
            </a:pPr>
            <a:endParaRPr lang="en-US" sz="1800" dirty="0" smtClean="0">
              <a:latin typeface="Arial" pitchFamily="34" charset="0"/>
              <a:cs typeface="Arial" pitchFamily="34" charset="0"/>
            </a:endParaRPr>
          </a:p>
          <a:p>
            <a:pPr marL="909638" lvl="1" indent="-361950">
              <a:spcBef>
                <a:spcPct val="20000"/>
              </a:spcBef>
              <a:buFontTx/>
              <a:buAutoNum type="alphaLcPeriod"/>
            </a:pPr>
            <a:r>
              <a:rPr lang="en-US" sz="1800" dirty="0" smtClean="0">
                <a:latin typeface="Arial" pitchFamily="34" charset="0"/>
                <a:cs typeface="Arial" pitchFamily="34" charset="0"/>
              </a:rPr>
              <a:t>public </a:t>
            </a:r>
            <a:r>
              <a:rPr lang="en-US" sz="1800" dirty="0">
                <a:latin typeface="Arial" pitchFamily="34" charset="0"/>
                <a:cs typeface="Arial" pitchFamily="34" charset="0"/>
              </a:rPr>
              <a:t>saving  </a:t>
            </a:r>
          </a:p>
          <a:p>
            <a:pPr marL="1544638" lvl="2" indent="-320675">
              <a:spcBef>
                <a:spcPct val="10000"/>
              </a:spcBef>
              <a:buSzPct val="90000"/>
              <a:buFontTx/>
              <a:buAutoNum type="romanLcPeriod"/>
            </a:pPr>
            <a:r>
              <a:rPr lang="en-US" sz="1800" dirty="0">
                <a:latin typeface="Arial" pitchFamily="34" charset="0"/>
                <a:cs typeface="Arial" pitchFamily="34" charset="0"/>
              </a:rPr>
              <a:t>fiscal policy:  changes in </a:t>
            </a:r>
            <a:r>
              <a:rPr lang="en-US" sz="1800" b="1" i="1" dirty="0">
                <a:latin typeface="Arial" pitchFamily="34" charset="0"/>
                <a:cs typeface="Arial" pitchFamily="34" charset="0"/>
              </a:rPr>
              <a:t>G</a:t>
            </a:r>
            <a:r>
              <a:rPr lang="en-US" sz="1800" dirty="0">
                <a:latin typeface="Arial" pitchFamily="34" charset="0"/>
                <a:cs typeface="Arial" pitchFamily="34" charset="0"/>
              </a:rPr>
              <a:t>  or </a:t>
            </a:r>
            <a:r>
              <a:rPr lang="en-US" sz="1800" b="1" i="1" dirty="0">
                <a:latin typeface="Arial" pitchFamily="34" charset="0"/>
                <a:cs typeface="Arial" pitchFamily="34" charset="0"/>
              </a:rPr>
              <a:t>T</a:t>
            </a:r>
          </a:p>
          <a:p>
            <a:pPr marL="909638" lvl="1" indent="-361950">
              <a:spcBef>
                <a:spcPct val="20000"/>
              </a:spcBef>
              <a:buFontTx/>
              <a:buAutoNum type="alphaLcPeriod"/>
            </a:pPr>
            <a:endParaRPr lang="en-US" sz="1800" dirty="0" smtClean="0">
              <a:latin typeface="Arial" pitchFamily="34" charset="0"/>
              <a:cs typeface="Arial" pitchFamily="34" charset="0"/>
            </a:endParaRPr>
          </a:p>
          <a:p>
            <a:pPr marL="909638" lvl="1" indent="-361950">
              <a:spcBef>
                <a:spcPct val="20000"/>
              </a:spcBef>
              <a:buFontTx/>
              <a:buAutoNum type="alphaLcPeriod"/>
            </a:pPr>
            <a:endParaRPr lang="en-US" sz="1800" dirty="0">
              <a:latin typeface="Arial" pitchFamily="34" charset="0"/>
              <a:cs typeface="Arial" pitchFamily="34" charset="0"/>
            </a:endParaRPr>
          </a:p>
          <a:p>
            <a:pPr marL="909638" lvl="1" indent="-361950">
              <a:spcBef>
                <a:spcPct val="20000"/>
              </a:spcBef>
              <a:buFontTx/>
              <a:buAutoNum type="alphaLcPeriod"/>
            </a:pPr>
            <a:endParaRPr lang="en-US" sz="1800" dirty="0" smtClean="0">
              <a:latin typeface="Arial" pitchFamily="34" charset="0"/>
              <a:cs typeface="Arial" pitchFamily="34" charset="0"/>
            </a:endParaRPr>
          </a:p>
          <a:p>
            <a:pPr marL="909638" lvl="1" indent="-361950">
              <a:spcBef>
                <a:spcPct val="20000"/>
              </a:spcBef>
              <a:buFontTx/>
              <a:buAutoNum type="alphaLcPeriod"/>
            </a:pPr>
            <a:r>
              <a:rPr lang="en-US" sz="1800" dirty="0" smtClean="0">
                <a:latin typeface="Arial" pitchFamily="34" charset="0"/>
                <a:cs typeface="Arial" pitchFamily="34" charset="0"/>
              </a:rPr>
              <a:t>private </a:t>
            </a:r>
            <a:r>
              <a:rPr lang="en-US" sz="1800" dirty="0">
                <a:latin typeface="Arial" pitchFamily="34" charset="0"/>
                <a:cs typeface="Arial" pitchFamily="34" charset="0"/>
              </a:rPr>
              <a:t>saving</a:t>
            </a:r>
          </a:p>
          <a:p>
            <a:pPr marL="1544638" lvl="2" indent="-320675">
              <a:spcBef>
                <a:spcPct val="10000"/>
              </a:spcBef>
              <a:buSzPct val="90000"/>
              <a:buFontTx/>
              <a:buAutoNum type="romanLcPeriod"/>
            </a:pPr>
            <a:r>
              <a:rPr lang="en-US" sz="1800" dirty="0">
                <a:latin typeface="Arial" pitchFamily="34" charset="0"/>
                <a:cs typeface="Arial" pitchFamily="34" charset="0"/>
              </a:rPr>
              <a:t>preferences</a:t>
            </a:r>
          </a:p>
          <a:p>
            <a:pPr marL="1544638" lvl="2" indent="-320675">
              <a:spcBef>
                <a:spcPct val="10000"/>
              </a:spcBef>
              <a:buSzPct val="90000"/>
              <a:buFontTx/>
              <a:buAutoNum type="romanLcPeriod"/>
            </a:pPr>
            <a:r>
              <a:rPr lang="en-US" sz="1800" dirty="0">
                <a:latin typeface="Arial" pitchFamily="34" charset="0"/>
                <a:cs typeface="Arial" pitchFamily="34" charset="0"/>
              </a:rPr>
              <a:t>tax laws that affect saving</a:t>
            </a:r>
          </a:p>
          <a:p>
            <a:pPr marL="909638" lvl="1" indent="-361950">
              <a:spcBef>
                <a:spcPct val="10000"/>
              </a:spcBef>
              <a:buClr>
                <a:srgbClr val="66FF66"/>
              </a:buClr>
              <a:buSzTx/>
              <a:buFontTx/>
              <a:buNone/>
            </a:pPr>
            <a:endParaRPr lang="en-US" sz="1800" dirty="0">
              <a:latin typeface="Arial" pitchFamily="34" charset="0"/>
              <a:cs typeface="Arial" pitchFamily="34" charset="0"/>
            </a:endParaRPr>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685800" y="228600"/>
            <a:ext cx="7543800" cy="838200"/>
          </a:xfrm>
        </p:spPr>
        <p:txBody>
          <a:bodyPr>
            <a:normAutofit/>
          </a:bodyPr>
          <a:lstStyle/>
          <a:p>
            <a:r>
              <a:rPr lang="en-US" sz="2400" b="1" dirty="0">
                <a:latin typeface="Arial" pitchFamily="34" charset="0"/>
                <a:cs typeface="Arial" pitchFamily="34" charset="0"/>
              </a:rPr>
              <a:t>CASE STUDY</a:t>
            </a:r>
            <a:br>
              <a:rPr lang="en-US" sz="2400" b="1" dirty="0">
                <a:latin typeface="Arial" pitchFamily="34" charset="0"/>
                <a:cs typeface="Arial" pitchFamily="34" charset="0"/>
              </a:rPr>
            </a:br>
            <a:r>
              <a:rPr lang="en-US" sz="2400" b="1" dirty="0" smtClean="0">
                <a:latin typeface="Arial" pitchFamily="34" charset="0"/>
                <a:cs typeface="Arial" pitchFamily="34" charset="0"/>
              </a:rPr>
              <a:t>The </a:t>
            </a:r>
            <a:r>
              <a:rPr lang="en-US" sz="2400" b="1" dirty="0">
                <a:latin typeface="Arial" pitchFamily="34" charset="0"/>
                <a:cs typeface="Arial" pitchFamily="34" charset="0"/>
              </a:rPr>
              <a:t>Reagan Deficits</a:t>
            </a:r>
          </a:p>
        </p:txBody>
      </p:sp>
      <p:sp>
        <p:nvSpPr>
          <p:cNvPr id="145411" name="Rectangle 3"/>
          <p:cNvSpPr>
            <a:spLocks noGrp="1" noChangeArrowheads="1"/>
          </p:cNvSpPr>
          <p:nvPr>
            <p:ph idx="1"/>
          </p:nvPr>
        </p:nvSpPr>
        <p:spPr>
          <a:xfrm>
            <a:off x="990600" y="1295400"/>
            <a:ext cx="7315200" cy="3352800"/>
          </a:xfrm>
          <a:solidFill>
            <a:schemeClr val="bg1">
              <a:alpha val="50000"/>
            </a:schemeClr>
          </a:solidFill>
        </p:spPr>
        <p:txBody>
          <a:bodyPr/>
          <a:lstStyle/>
          <a:p>
            <a:r>
              <a:rPr lang="en-US" sz="1800" dirty="0">
                <a:latin typeface="Arial" pitchFamily="34" charset="0"/>
                <a:cs typeface="Arial" pitchFamily="34" charset="0"/>
              </a:rPr>
              <a:t>Reagan policies during early 1980s:</a:t>
            </a:r>
          </a:p>
          <a:p>
            <a:pPr marL="742950" lvl="1" indent="-341313">
              <a:buFont typeface="Arial" pitchFamily="34" charset="0"/>
              <a:buChar char="•"/>
            </a:pPr>
            <a:r>
              <a:rPr lang="en-US" sz="1800" dirty="0">
                <a:latin typeface="Arial" pitchFamily="34" charset="0"/>
                <a:cs typeface="Arial" pitchFamily="34" charset="0"/>
              </a:rPr>
              <a:t>increases in defense </a:t>
            </a:r>
            <a:r>
              <a:rPr lang="en-US" sz="1800" dirty="0" smtClean="0">
                <a:latin typeface="Arial" pitchFamily="34" charset="0"/>
                <a:cs typeface="Arial" pitchFamily="34" charset="0"/>
              </a:rPr>
              <a:t>spending</a:t>
            </a:r>
            <a:r>
              <a:rPr lang="en-US" sz="1800" dirty="0">
                <a:latin typeface="Arial" pitchFamily="34" charset="0"/>
                <a:cs typeface="Arial" pitchFamily="34" charset="0"/>
              </a:rPr>
              <a:t>: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G </a:t>
            </a:r>
            <a:r>
              <a:rPr lang="en-US" sz="1800" dirty="0">
                <a:latin typeface="Arial" pitchFamily="34" charset="0"/>
                <a:cs typeface="Arial" pitchFamily="34" charset="0"/>
                <a:sym typeface="Symbol" pitchFamily="18" charset="2"/>
              </a:rPr>
              <a:t>&gt; 0</a:t>
            </a:r>
          </a:p>
          <a:p>
            <a:pPr marL="742950" lvl="1" indent="-341313">
              <a:spcBef>
                <a:spcPct val="15000"/>
              </a:spcBef>
              <a:buFont typeface="Arial" pitchFamily="34" charset="0"/>
              <a:buChar char="•"/>
            </a:pPr>
            <a:r>
              <a:rPr lang="en-US" sz="1800" dirty="0">
                <a:latin typeface="Arial" pitchFamily="34" charset="0"/>
                <a:cs typeface="Arial" pitchFamily="34" charset="0"/>
                <a:sym typeface="Symbol" pitchFamily="18" charset="2"/>
              </a:rPr>
              <a:t>big tax cuts:  </a:t>
            </a:r>
            <a:r>
              <a:rPr lang="en-US" sz="1800" b="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T </a:t>
            </a:r>
            <a:r>
              <a:rPr lang="en-US" sz="1800" dirty="0">
                <a:latin typeface="Arial" pitchFamily="34" charset="0"/>
                <a:cs typeface="Arial" pitchFamily="34" charset="0"/>
                <a:sym typeface="Symbol" pitchFamily="18" charset="2"/>
              </a:rPr>
              <a:t>&lt; 0</a:t>
            </a:r>
          </a:p>
          <a:p>
            <a:pPr>
              <a:spcBef>
                <a:spcPct val="60000"/>
              </a:spcBef>
              <a:buNone/>
            </a:pPr>
            <a:endParaRPr lang="en-US" sz="1800" dirty="0">
              <a:latin typeface="Arial" pitchFamily="34" charset="0"/>
              <a:cs typeface="Arial" pitchFamily="34" charset="0"/>
              <a:sym typeface="Symbol" pitchFamily="18" charset="2"/>
            </a:endParaRPr>
          </a:p>
          <a:p>
            <a:pPr>
              <a:spcBef>
                <a:spcPct val="60000"/>
              </a:spcBef>
            </a:pPr>
            <a:r>
              <a:rPr lang="en-US" sz="1800" dirty="0" smtClean="0">
                <a:latin typeface="Arial" pitchFamily="34" charset="0"/>
                <a:cs typeface="Arial" pitchFamily="34" charset="0"/>
                <a:sym typeface="Symbol" pitchFamily="18" charset="2"/>
              </a:rPr>
              <a:t>According </a:t>
            </a:r>
            <a:r>
              <a:rPr lang="en-US" sz="1800" dirty="0">
                <a:latin typeface="Arial" pitchFamily="34" charset="0"/>
                <a:cs typeface="Arial" pitchFamily="34" charset="0"/>
                <a:sym typeface="Symbol" pitchFamily="18" charset="2"/>
              </a:rPr>
              <a:t>to our model, both policies reduce national saving:</a:t>
            </a:r>
          </a:p>
        </p:txBody>
      </p:sp>
      <p:graphicFrame>
        <p:nvGraphicFramePr>
          <p:cNvPr id="285696" name="Object 0"/>
          <p:cNvGraphicFramePr>
            <a:graphicFrameLocks noChangeAspect="1"/>
          </p:cNvGraphicFramePr>
          <p:nvPr/>
        </p:nvGraphicFramePr>
        <p:xfrm>
          <a:off x="3048000" y="3657600"/>
          <a:ext cx="3386137" cy="536575"/>
        </p:xfrm>
        <a:graphic>
          <a:graphicData uri="http://schemas.openxmlformats.org/presentationml/2006/ole">
            <p:oleObj spid="_x0000_s10260" name="Equation" r:id="rId4" imgW="1497950" imgH="241195" progId="">
              <p:embed/>
            </p:oleObj>
          </a:graphicData>
        </a:graphic>
      </p:graphicFrame>
      <p:graphicFrame>
        <p:nvGraphicFramePr>
          <p:cNvPr id="285697" name="Object 1"/>
          <p:cNvGraphicFramePr>
            <a:graphicFrameLocks noChangeAspect="1"/>
          </p:cNvGraphicFramePr>
          <p:nvPr/>
        </p:nvGraphicFramePr>
        <p:xfrm>
          <a:off x="2057400" y="4419600"/>
          <a:ext cx="1758950" cy="539750"/>
        </p:xfrm>
        <a:graphic>
          <a:graphicData uri="http://schemas.openxmlformats.org/presentationml/2006/ole">
            <p:oleObj spid="_x0000_s10261" name="Equation" r:id="rId5" imgW="787400" imgH="241300" progId="">
              <p:embed/>
            </p:oleObj>
          </a:graphicData>
        </a:graphic>
      </p:graphicFrame>
      <p:graphicFrame>
        <p:nvGraphicFramePr>
          <p:cNvPr id="285698" name="Object 2"/>
          <p:cNvGraphicFramePr>
            <a:graphicFrameLocks noChangeAspect="1"/>
          </p:cNvGraphicFramePr>
          <p:nvPr/>
        </p:nvGraphicFramePr>
        <p:xfrm>
          <a:off x="5181600" y="4419600"/>
          <a:ext cx="2836862" cy="539750"/>
        </p:xfrm>
        <a:graphic>
          <a:graphicData uri="http://schemas.openxmlformats.org/presentationml/2006/ole">
            <p:oleObj spid="_x0000_s10262" name="Equation" r:id="rId6" imgW="1269449" imgH="241195" progId="">
              <p:embed/>
            </p:oleObj>
          </a:graphicData>
        </a:graphic>
      </p:graphicFrame>
    </p:spTree>
  </p:cSld>
  <p:clrMapOvr>
    <a:masterClrMapping/>
  </p:clrMapOvr>
  <p:transition advClick="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The </a:t>
            </a:r>
            <a:r>
              <a:rPr lang="en-US" sz="2400" b="1" dirty="0">
                <a:latin typeface="Arial" pitchFamily="34" charset="0"/>
                <a:cs typeface="Arial" pitchFamily="34" charset="0"/>
              </a:rPr>
              <a:t>Reagan </a:t>
            </a:r>
            <a:r>
              <a:rPr lang="en-US" sz="2400" b="1" dirty="0" smtClean="0">
                <a:latin typeface="Arial" pitchFamily="34" charset="0"/>
                <a:cs typeface="Arial" pitchFamily="34" charset="0"/>
              </a:rPr>
              <a:t>deficits</a:t>
            </a:r>
            <a:endParaRPr lang="en-US" sz="2400" b="1" dirty="0">
              <a:latin typeface="Arial" pitchFamily="34" charset="0"/>
              <a:cs typeface="Arial" pitchFamily="34" charset="0"/>
            </a:endParaRPr>
          </a:p>
        </p:txBody>
      </p:sp>
      <p:grpSp>
        <p:nvGrpSpPr>
          <p:cNvPr id="2" name="Group 3"/>
          <p:cNvGrpSpPr>
            <a:grpSpLocks/>
          </p:cNvGrpSpPr>
          <p:nvPr/>
        </p:nvGrpSpPr>
        <p:grpSpPr bwMode="auto">
          <a:xfrm>
            <a:off x="4244975" y="1463675"/>
            <a:ext cx="4495800" cy="4403725"/>
            <a:chOff x="336" y="816"/>
            <a:chExt cx="2832" cy="2774"/>
          </a:xfrm>
        </p:grpSpPr>
        <p:grpSp>
          <p:nvGrpSpPr>
            <p:cNvPr id="3" name="Group 4"/>
            <p:cNvGrpSpPr>
              <a:grpSpLocks/>
            </p:cNvGrpSpPr>
            <p:nvPr/>
          </p:nvGrpSpPr>
          <p:grpSpPr bwMode="auto">
            <a:xfrm>
              <a:off x="611" y="951"/>
              <a:ext cx="2461" cy="2352"/>
              <a:chOff x="611" y="951"/>
              <a:chExt cx="3138" cy="2352"/>
            </a:xfrm>
          </p:grpSpPr>
          <p:sp>
            <p:nvSpPr>
              <p:cNvPr id="203781" name="Line 5"/>
              <p:cNvSpPr>
                <a:spLocks noChangeShapeType="1"/>
              </p:cNvSpPr>
              <p:nvPr/>
            </p:nvSpPr>
            <p:spPr bwMode="auto">
              <a:xfrm>
                <a:off x="611" y="951"/>
                <a:ext cx="0" cy="2352"/>
              </a:xfrm>
              <a:prstGeom prst="line">
                <a:avLst/>
              </a:prstGeom>
              <a:noFill/>
              <a:ln w="9525">
                <a:solidFill>
                  <a:schemeClr val="tx1"/>
                </a:solidFill>
                <a:round/>
                <a:headEnd/>
                <a:tailEnd/>
              </a:ln>
              <a:effectLst/>
            </p:spPr>
            <p:txBody>
              <a:bodyPr/>
              <a:lstStyle/>
              <a:p>
                <a:endParaRPr lang="en-US"/>
              </a:p>
            </p:txBody>
          </p:sp>
          <p:sp>
            <p:nvSpPr>
              <p:cNvPr id="203782" name="Line 6"/>
              <p:cNvSpPr>
                <a:spLocks noChangeShapeType="1"/>
              </p:cNvSpPr>
              <p:nvPr/>
            </p:nvSpPr>
            <p:spPr bwMode="auto">
              <a:xfrm>
                <a:off x="611" y="3303"/>
                <a:ext cx="3138" cy="0"/>
              </a:xfrm>
              <a:prstGeom prst="line">
                <a:avLst/>
              </a:prstGeom>
              <a:noFill/>
              <a:ln w="9525">
                <a:solidFill>
                  <a:schemeClr val="tx1"/>
                </a:solidFill>
                <a:round/>
                <a:headEnd/>
                <a:tailEnd/>
              </a:ln>
              <a:effectLst/>
            </p:spPr>
            <p:txBody>
              <a:bodyPr/>
              <a:lstStyle/>
              <a:p>
                <a:endParaRPr lang="en-US"/>
              </a:p>
            </p:txBody>
          </p:sp>
        </p:grpSp>
        <p:sp>
          <p:nvSpPr>
            <p:cNvPr id="203783" name="Text Box 7"/>
            <p:cNvSpPr txBox="1">
              <a:spLocks noChangeArrowheads="1"/>
            </p:cNvSpPr>
            <p:nvPr/>
          </p:nvSpPr>
          <p:spPr bwMode="auto">
            <a:xfrm>
              <a:off x="336" y="816"/>
              <a:ext cx="273"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r</a:t>
              </a:r>
            </a:p>
          </p:txBody>
        </p:sp>
        <p:sp>
          <p:nvSpPr>
            <p:cNvPr id="203784" name="Text Box 8"/>
            <p:cNvSpPr txBox="1">
              <a:spLocks noChangeArrowheads="1"/>
            </p:cNvSpPr>
            <p:nvPr/>
          </p:nvSpPr>
          <p:spPr bwMode="auto">
            <a:xfrm>
              <a:off x="2607" y="3292"/>
              <a:ext cx="561"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S, I</a:t>
              </a:r>
            </a:p>
          </p:txBody>
        </p:sp>
      </p:grpSp>
      <p:grpSp>
        <p:nvGrpSpPr>
          <p:cNvPr id="4" name="Group 28"/>
          <p:cNvGrpSpPr>
            <a:grpSpLocks/>
          </p:cNvGrpSpPr>
          <p:nvPr/>
        </p:nvGrpSpPr>
        <p:grpSpPr bwMode="auto">
          <a:xfrm>
            <a:off x="6683375" y="1600200"/>
            <a:ext cx="471488" cy="3825875"/>
            <a:chOff x="4210" y="1008"/>
            <a:chExt cx="297" cy="2410"/>
          </a:xfrm>
        </p:grpSpPr>
        <p:sp>
          <p:nvSpPr>
            <p:cNvPr id="203785" name="Line 9"/>
            <p:cNvSpPr>
              <a:spLocks noChangeShapeType="1"/>
            </p:cNvSpPr>
            <p:nvPr/>
          </p:nvSpPr>
          <p:spPr bwMode="auto">
            <a:xfrm flipV="1">
              <a:off x="4306" y="1296"/>
              <a:ext cx="0" cy="2122"/>
            </a:xfrm>
            <a:prstGeom prst="line">
              <a:avLst/>
            </a:prstGeom>
            <a:noFill/>
            <a:ln w="28575">
              <a:solidFill>
                <a:schemeClr val="tx1"/>
              </a:solidFill>
              <a:round/>
              <a:headEnd/>
              <a:tailEnd/>
            </a:ln>
            <a:effectLst/>
          </p:spPr>
          <p:txBody>
            <a:bodyPr/>
            <a:lstStyle/>
            <a:p>
              <a:endParaRPr lang="en-US"/>
            </a:p>
          </p:txBody>
        </p:sp>
        <p:graphicFrame>
          <p:nvGraphicFramePr>
            <p:cNvPr id="286721" name="Object 1025"/>
            <p:cNvGraphicFramePr>
              <a:graphicFrameLocks noChangeAspect="1"/>
            </p:cNvGraphicFramePr>
            <p:nvPr/>
          </p:nvGraphicFramePr>
          <p:xfrm>
            <a:off x="4210" y="1008"/>
            <a:ext cx="297" cy="292"/>
          </p:xfrm>
          <a:graphic>
            <a:graphicData uri="http://schemas.openxmlformats.org/presentationml/2006/ole">
              <p:oleObj spid="_x0000_s11278" name="Equation" r:id="rId4" imgW="215619" imgH="215619" progId="">
                <p:embed/>
              </p:oleObj>
            </a:graphicData>
          </a:graphic>
        </p:graphicFrame>
      </p:grpSp>
      <p:grpSp>
        <p:nvGrpSpPr>
          <p:cNvPr id="5" name="Group 29"/>
          <p:cNvGrpSpPr>
            <a:grpSpLocks/>
          </p:cNvGrpSpPr>
          <p:nvPr/>
        </p:nvGrpSpPr>
        <p:grpSpPr bwMode="auto">
          <a:xfrm>
            <a:off x="5006975" y="2149475"/>
            <a:ext cx="3594100" cy="3105150"/>
            <a:chOff x="3154" y="1354"/>
            <a:chExt cx="2264" cy="1956"/>
          </a:xfrm>
        </p:grpSpPr>
        <p:sp>
          <p:nvSpPr>
            <p:cNvPr id="203787" name="Line 11"/>
            <p:cNvSpPr>
              <a:spLocks noChangeShapeType="1"/>
            </p:cNvSpPr>
            <p:nvPr/>
          </p:nvSpPr>
          <p:spPr bwMode="auto">
            <a:xfrm>
              <a:off x="3154" y="1354"/>
              <a:ext cx="1809" cy="1807"/>
            </a:xfrm>
            <a:prstGeom prst="line">
              <a:avLst/>
            </a:prstGeom>
            <a:noFill/>
            <a:ln w="28575">
              <a:solidFill>
                <a:schemeClr val="tx1"/>
              </a:solidFill>
              <a:round/>
              <a:headEnd/>
              <a:tailEnd/>
            </a:ln>
            <a:effectLst/>
          </p:spPr>
          <p:txBody>
            <a:bodyPr/>
            <a:lstStyle/>
            <a:p>
              <a:endParaRPr lang="en-US"/>
            </a:p>
          </p:txBody>
        </p:sp>
        <p:sp>
          <p:nvSpPr>
            <p:cNvPr id="203788" name="Text Box 12"/>
            <p:cNvSpPr txBox="1">
              <a:spLocks noChangeArrowheads="1"/>
            </p:cNvSpPr>
            <p:nvPr/>
          </p:nvSpPr>
          <p:spPr bwMode="auto">
            <a:xfrm>
              <a:off x="4890" y="3012"/>
              <a:ext cx="528" cy="298"/>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I</a:t>
              </a:r>
              <a:r>
                <a:rPr lang="en-US" sz="1200" b="1" i="1">
                  <a:latin typeface="Tahoma" pitchFamily="34" charset="0"/>
                </a:rPr>
                <a:t> </a:t>
              </a:r>
              <a:r>
                <a:rPr lang="en-US" sz="2500">
                  <a:latin typeface="Tahoma" pitchFamily="34" charset="0"/>
                </a:rPr>
                <a:t>(</a:t>
              </a:r>
              <a:r>
                <a:rPr lang="en-US" sz="2500" b="1" i="1">
                  <a:latin typeface="Tahoma" pitchFamily="34" charset="0"/>
                </a:rPr>
                <a:t>r</a:t>
              </a:r>
              <a:r>
                <a:rPr lang="en-US" sz="1200" b="1" i="1">
                  <a:latin typeface="Tahoma" pitchFamily="34" charset="0"/>
                </a:rPr>
                <a:t> </a:t>
              </a:r>
              <a:r>
                <a:rPr lang="en-US" sz="2500">
                  <a:latin typeface="Tahoma" pitchFamily="34" charset="0"/>
                </a:rPr>
                <a:t>)</a:t>
              </a:r>
            </a:p>
          </p:txBody>
        </p:sp>
      </p:grpSp>
      <p:grpSp>
        <p:nvGrpSpPr>
          <p:cNvPr id="6" name="Group 31"/>
          <p:cNvGrpSpPr>
            <a:grpSpLocks/>
          </p:cNvGrpSpPr>
          <p:nvPr/>
        </p:nvGrpSpPr>
        <p:grpSpPr bwMode="auto">
          <a:xfrm>
            <a:off x="4232275" y="3673475"/>
            <a:ext cx="2617788" cy="473075"/>
            <a:chOff x="2666" y="2314"/>
            <a:chExt cx="1649" cy="298"/>
          </a:xfrm>
        </p:grpSpPr>
        <p:sp>
          <p:nvSpPr>
            <p:cNvPr id="203789" name="Line 13"/>
            <p:cNvSpPr>
              <a:spLocks noChangeShapeType="1"/>
            </p:cNvSpPr>
            <p:nvPr/>
          </p:nvSpPr>
          <p:spPr bwMode="auto">
            <a:xfrm flipH="1">
              <a:off x="2938" y="2502"/>
              <a:ext cx="1377" cy="2"/>
            </a:xfrm>
            <a:prstGeom prst="line">
              <a:avLst/>
            </a:prstGeom>
            <a:noFill/>
            <a:ln w="12700">
              <a:solidFill>
                <a:schemeClr val="tx1"/>
              </a:solidFill>
              <a:prstDash val="sysDot"/>
              <a:round/>
              <a:headEnd/>
              <a:tailEnd/>
            </a:ln>
            <a:effectLst/>
          </p:spPr>
          <p:txBody>
            <a:bodyPr/>
            <a:lstStyle/>
            <a:p>
              <a:endParaRPr lang="en-US"/>
            </a:p>
          </p:txBody>
        </p:sp>
        <p:sp>
          <p:nvSpPr>
            <p:cNvPr id="203790" name="Text Box 14"/>
            <p:cNvSpPr txBox="1">
              <a:spLocks noChangeArrowheads="1"/>
            </p:cNvSpPr>
            <p:nvPr/>
          </p:nvSpPr>
          <p:spPr bwMode="auto">
            <a:xfrm>
              <a:off x="2666" y="2314"/>
              <a:ext cx="291" cy="298"/>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r</a:t>
              </a:r>
              <a:r>
                <a:rPr lang="en-US" sz="2500" i="1" baseline="-30000">
                  <a:latin typeface="Tahoma" pitchFamily="34" charset="0"/>
                </a:rPr>
                <a:t>1</a:t>
              </a:r>
            </a:p>
          </p:txBody>
        </p:sp>
      </p:grpSp>
      <p:sp>
        <p:nvSpPr>
          <p:cNvPr id="203791" name="Text Box 15"/>
          <p:cNvSpPr txBox="1">
            <a:spLocks noChangeArrowheads="1"/>
          </p:cNvSpPr>
          <p:nvPr/>
        </p:nvSpPr>
        <p:spPr bwMode="auto">
          <a:xfrm>
            <a:off x="6607175" y="5380038"/>
            <a:ext cx="457200" cy="457200"/>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a:t>
            </a:r>
            <a:r>
              <a:rPr lang="en-US" i="1" baseline="-30000">
                <a:latin typeface="Tahoma" pitchFamily="34" charset="0"/>
              </a:rPr>
              <a:t>1</a:t>
            </a:r>
          </a:p>
        </p:txBody>
      </p:sp>
      <p:grpSp>
        <p:nvGrpSpPr>
          <p:cNvPr id="7" name="Group 32"/>
          <p:cNvGrpSpPr>
            <a:grpSpLocks/>
          </p:cNvGrpSpPr>
          <p:nvPr/>
        </p:nvGrpSpPr>
        <p:grpSpPr bwMode="auto">
          <a:xfrm>
            <a:off x="4191000" y="2819400"/>
            <a:ext cx="1744663" cy="473075"/>
            <a:chOff x="2640" y="1776"/>
            <a:chExt cx="1099" cy="298"/>
          </a:xfrm>
        </p:grpSpPr>
        <p:sp>
          <p:nvSpPr>
            <p:cNvPr id="203792" name="Line 16"/>
            <p:cNvSpPr>
              <a:spLocks noChangeShapeType="1"/>
            </p:cNvSpPr>
            <p:nvPr/>
          </p:nvSpPr>
          <p:spPr bwMode="auto">
            <a:xfrm flipH="1">
              <a:off x="2941" y="1945"/>
              <a:ext cx="798" cy="2"/>
            </a:xfrm>
            <a:prstGeom prst="line">
              <a:avLst/>
            </a:prstGeom>
            <a:noFill/>
            <a:ln w="12700">
              <a:solidFill>
                <a:srgbClr val="333399"/>
              </a:solidFill>
              <a:prstDash val="sysDot"/>
              <a:round/>
              <a:headEnd/>
              <a:tailEnd/>
            </a:ln>
            <a:effectLst/>
          </p:spPr>
          <p:txBody>
            <a:bodyPr/>
            <a:lstStyle/>
            <a:p>
              <a:endParaRPr lang="en-US"/>
            </a:p>
          </p:txBody>
        </p:sp>
        <p:sp>
          <p:nvSpPr>
            <p:cNvPr id="203793" name="Text Box 17"/>
            <p:cNvSpPr txBox="1">
              <a:spLocks noChangeArrowheads="1"/>
            </p:cNvSpPr>
            <p:nvPr/>
          </p:nvSpPr>
          <p:spPr bwMode="auto">
            <a:xfrm>
              <a:off x="2640" y="1776"/>
              <a:ext cx="322" cy="298"/>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r</a:t>
              </a:r>
              <a:r>
                <a:rPr lang="en-US" sz="2500" i="1" baseline="-30000">
                  <a:latin typeface="Tahoma" pitchFamily="34" charset="0"/>
                </a:rPr>
                <a:t>2</a:t>
              </a:r>
            </a:p>
          </p:txBody>
        </p:sp>
      </p:grpSp>
      <p:sp>
        <p:nvSpPr>
          <p:cNvPr id="203794" name="Line 18"/>
          <p:cNvSpPr>
            <a:spLocks noChangeShapeType="1"/>
          </p:cNvSpPr>
          <p:nvPr/>
        </p:nvSpPr>
        <p:spPr bwMode="auto">
          <a:xfrm flipH="1" flipV="1">
            <a:off x="4814888" y="3098800"/>
            <a:ext cx="1587" cy="847725"/>
          </a:xfrm>
          <a:prstGeom prst="line">
            <a:avLst/>
          </a:prstGeom>
          <a:noFill/>
          <a:ln w="31750">
            <a:solidFill>
              <a:srgbClr val="333399"/>
            </a:solidFill>
            <a:round/>
            <a:headEnd/>
            <a:tailEnd type="triangle" w="lg" len="med"/>
          </a:ln>
          <a:effectLst/>
        </p:spPr>
        <p:txBody>
          <a:bodyPr/>
          <a:lstStyle/>
          <a:p>
            <a:endParaRPr lang="en-US"/>
          </a:p>
        </p:txBody>
      </p:sp>
      <p:sp>
        <p:nvSpPr>
          <p:cNvPr id="203795" name="Text Box 19"/>
          <p:cNvSpPr txBox="1">
            <a:spLocks noChangeArrowheads="1"/>
          </p:cNvSpPr>
          <p:nvPr/>
        </p:nvSpPr>
        <p:spPr bwMode="auto">
          <a:xfrm>
            <a:off x="457200" y="3155950"/>
            <a:ext cx="3200400" cy="1187450"/>
          </a:xfrm>
          <a:prstGeom prst="rect">
            <a:avLst/>
          </a:prstGeom>
          <a:solidFill>
            <a:srgbClr val="CCFFCC"/>
          </a:solidFill>
          <a:ln w="9525">
            <a:noFill/>
            <a:miter lim="800000"/>
            <a:headEnd/>
            <a:tailEnd/>
          </a:ln>
          <a:effectLst/>
        </p:spPr>
        <p:txBody>
          <a:bodyPr>
            <a:spAutoFit/>
          </a:bodyPr>
          <a:lstStyle/>
          <a:p>
            <a:pPr marL="404813" indent="-404813">
              <a:spcBef>
                <a:spcPct val="50000"/>
              </a:spcBef>
            </a:pPr>
            <a:r>
              <a:rPr lang="en-US">
                <a:latin typeface="Arial" charset="0"/>
              </a:rPr>
              <a:t>2.	…which causes the real interest rate to rise…</a:t>
            </a:r>
          </a:p>
        </p:txBody>
      </p:sp>
      <p:sp>
        <p:nvSpPr>
          <p:cNvPr id="203796" name="Text Box 20"/>
          <p:cNvSpPr txBox="1">
            <a:spLocks noChangeArrowheads="1"/>
          </p:cNvSpPr>
          <p:nvPr/>
        </p:nvSpPr>
        <p:spPr bwMode="auto">
          <a:xfrm>
            <a:off x="5692775" y="5368925"/>
            <a:ext cx="457200" cy="457200"/>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a:t>
            </a:r>
            <a:r>
              <a:rPr lang="en-US" i="1" baseline="-30000">
                <a:latin typeface="Tahoma" pitchFamily="34" charset="0"/>
              </a:rPr>
              <a:t>2</a:t>
            </a:r>
          </a:p>
        </p:txBody>
      </p:sp>
      <p:sp>
        <p:nvSpPr>
          <p:cNvPr id="203797" name="Text Box 21"/>
          <p:cNvSpPr txBox="1">
            <a:spLocks noChangeArrowheads="1"/>
          </p:cNvSpPr>
          <p:nvPr/>
        </p:nvSpPr>
        <p:spPr bwMode="auto">
          <a:xfrm>
            <a:off x="1295400" y="4876800"/>
            <a:ext cx="2971800" cy="1187450"/>
          </a:xfrm>
          <a:prstGeom prst="rect">
            <a:avLst/>
          </a:prstGeom>
          <a:solidFill>
            <a:srgbClr val="CCFFCC"/>
          </a:solidFill>
          <a:ln w="9525">
            <a:noFill/>
            <a:miter lim="800000"/>
            <a:headEnd/>
            <a:tailEnd/>
          </a:ln>
          <a:effectLst/>
        </p:spPr>
        <p:txBody>
          <a:bodyPr>
            <a:spAutoFit/>
          </a:bodyPr>
          <a:lstStyle/>
          <a:p>
            <a:pPr marL="404813" indent="-404813">
              <a:spcBef>
                <a:spcPct val="50000"/>
              </a:spcBef>
            </a:pPr>
            <a:r>
              <a:rPr lang="en-US">
                <a:latin typeface="Arial" charset="0"/>
              </a:rPr>
              <a:t>3.	…which reduces the level of investment.</a:t>
            </a:r>
          </a:p>
        </p:txBody>
      </p:sp>
      <p:sp>
        <p:nvSpPr>
          <p:cNvPr id="203798" name="Text Box 22"/>
          <p:cNvSpPr txBox="1">
            <a:spLocks noChangeArrowheads="1"/>
          </p:cNvSpPr>
          <p:nvPr/>
        </p:nvSpPr>
        <p:spPr bwMode="auto">
          <a:xfrm>
            <a:off x="762000" y="1479550"/>
            <a:ext cx="3048000" cy="1187450"/>
          </a:xfrm>
          <a:prstGeom prst="rect">
            <a:avLst/>
          </a:prstGeom>
          <a:solidFill>
            <a:srgbClr val="CCFFCC"/>
          </a:solidFill>
          <a:ln w="9525">
            <a:noFill/>
            <a:miter lim="800000"/>
            <a:headEnd/>
            <a:tailEnd/>
          </a:ln>
          <a:effectLst/>
        </p:spPr>
        <p:txBody>
          <a:bodyPr>
            <a:spAutoFit/>
          </a:bodyPr>
          <a:lstStyle/>
          <a:p>
            <a:pPr marL="404813" indent="-404813">
              <a:spcBef>
                <a:spcPct val="50000"/>
              </a:spcBef>
            </a:pPr>
            <a:r>
              <a:rPr lang="en-US">
                <a:latin typeface="Arial" charset="0"/>
              </a:rPr>
              <a:t>1.	The increase in the deficit reduces saving…</a:t>
            </a:r>
          </a:p>
        </p:txBody>
      </p:sp>
      <p:grpSp>
        <p:nvGrpSpPr>
          <p:cNvPr id="8" name="Group 24"/>
          <p:cNvGrpSpPr>
            <a:grpSpLocks/>
          </p:cNvGrpSpPr>
          <p:nvPr/>
        </p:nvGrpSpPr>
        <p:grpSpPr bwMode="auto">
          <a:xfrm>
            <a:off x="5959475" y="2378075"/>
            <a:ext cx="876300" cy="2667000"/>
            <a:chOff x="1248" y="1392"/>
            <a:chExt cx="572" cy="1680"/>
          </a:xfrm>
        </p:grpSpPr>
        <p:sp>
          <p:nvSpPr>
            <p:cNvPr id="203801" name="Line 25"/>
            <p:cNvSpPr>
              <a:spLocks noChangeShapeType="1"/>
            </p:cNvSpPr>
            <p:nvPr/>
          </p:nvSpPr>
          <p:spPr bwMode="auto">
            <a:xfrm flipH="1">
              <a:off x="1257" y="3072"/>
              <a:ext cx="528" cy="0"/>
            </a:xfrm>
            <a:prstGeom prst="line">
              <a:avLst/>
            </a:prstGeom>
            <a:noFill/>
            <a:ln w="31750">
              <a:solidFill>
                <a:srgbClr val="333399"/>
              </a:solidFill>
              <a:round/>
              <a:headEnd/>
              <a:tailEnd type="triangle" w="lg" len="med"/>
            </a:ln>
            <a:effectLst/>
          </p:spPr>
          <p:txBody>
            <a:bodyPr/>
            <a:lstStyle/>
            <a:p>
              <a:endParaRPr lang="en-US"/>
            </a:p>
          </p:txBody>
        </p:sp>
        <p:sp>
          <p:nvSpPr>
            <p:cNvPr id="203802" name="Line 26"/>
            <p:cNvSpPr>
              <a:spLocks noChangeShapeType="1"/>
            </p:cNvSpPr>
            <p:nvPr/>
          </p:nvSpPr>
          <p:spPr bwMode="auto">
            <a:xfrm flipH="1">
              <a:off x="1248" y="1392"/>
              <a:ext cx="572" cy="1"/>
            </a:xfrm>
            <a:prstGeom prst="line">
              <a:avLst/>
            </a:prstGeom>
            <a:noFill/>
            <a:ln w="31750">
              <a:solidFill>
                <a:srgbClr val="333399"/>
              </a:solidFill>
              <a:round/>
              <a:headEnd/>
              <a:tailEnd type="triangle" w="lg" len="med"/>
            </a:ln>
            <a:effectLst/>
          </p:spPr>
          <p:txBody>
            <a:bodyPr/>
            <a:lstStyle/>
            <a:p>
              <a:endParaRPr lang="en-US"/>
            </a:p>
          </p:txBody>
        </p:sp>
      </p:grpSp>
      <p:grpSp>
        <p:nvGrpSpPr>
          <p:cNvPr id="9" name="Group 30"/>
          <p:cNvGrpSpPr>
            <a:grpSpLocks/>
          </p:cNvGrpSpPr>
          <p:nvPr/>
        </p:nvGrpSpPr>
        <p:grpSpPr bwMode="auto">
          <a:xfrm>
            <a:off x="5762625" y="1616075"/>
            <a:ext cx="539750" cy="3810000"/>
            <a:chOff x="3630" y="1018"/>
            <a:chExt cx="340" cy="2400"/>
          </a:xfrm>
        </p:grpSpPr>
        <p:graphicFrame>
          <p:nvGraphicFramePr>
            <p:cNvPr id="286720" name="Object 1024"/>
            <p:cNvGraphicFramePr>
              <a:graphicFrameLocks noChangeAspect="1"/>
            </p:cNvGraphicFramePr>
            <p:nvPr/>
          </p:nvGraphicFramePr>
          <p:xfrm>
            <a:off x="3630" y="1018"/>
            <a:ext cx="340" cy="292"/>
          </p:xfrm>
          <a:graphic>
            <a:graphicData uri="http://schemas.openxmlformats.org/presentationml/2006/ole">
              <p:oleObj spid="_x0000_s11279" name="Equation" r:id="rId5" imgW="228501" imgH="215806" progId="">
                <p:embed/>
              </p:oleObj>
            </a:graphicData>
          </a:graphic>
        </p:graphicFrame>
        <p:sp>
          <p:nvSpPr>
            <p:cNvPr id="203803" name="Line 27"/>
            <p:cNvSpPr>
              <a:spLocks noChangeShapeType="1"/>
            </p:cNvSpPr>
            <p:nvPr/>
          </p:nvSpPr>
          <p:spPr bwMode="auto">
            <a:xfrm>
              <a:off x="3749" y="1306"/>
              <a:ext cx="0" cy="2112"/>
            </a:xfrm>
            <a:prstGeom prst="line">
              <a:avLst/>
            </a:prstGeom>
            <a:noFill/>
            <a:ln w="28575">
              <a:solidFill>
                <a:schemeClr val="accent2"/>
              </a:solidFill>
              <a:round/>
              <a:headEnd/>
              <a:tailEnd/>
            </a:ln>
            <a:effectLst/>
          </p:spPr>
          <p:txBody>
            <a:bodyPr/>
            <a:lstStyle/>
            <a:p>
              <a:endParaRPr lang="en-US"/>
            </a:p>
          </p:txBody>
        </p:sp>
      </p:gr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a:xfrm>
            <a:off x="533400" y="304800"/>
            <a:ext cx="8229600" cy="762000"/>
          </a:xfrm>
        </p:spPr>
        <p:txBody>
          <a:bodyPr>
            <a:normAutofit/>
          </a:bodyPr>
          <a:lstStyle/>
          <a:p>
            <a:r>
              <a:rPr lang="en-US" sz="2400" b="1" dirty="0">
                <a:latin typeface="Arial" pitchFamily="34" charset="0"/>
                <a:cs typeface="Arial" pitchFamily="34" charset="0"/>
              </a:rPr>
              <a:t>Mastering the </a:t>
            </a:r>
            <a:r>
              <a:rPr lang="en-US" sz="2400" b="1" dirty="0" err="1">
                <a:latin typeface="Arial" pitchFamily="34" charset="0"/>
                <a:cs typeface="Arial" pitchFamily="34" charset="0"/>
              </a:rPr>
              <a:t>loanable</a:t>
            </a:r>
            <a:r>
              <a:rPr lang="en-US" sz="2400" b="1" dirty="0">
                <a:latin typeface="Arial" pitchFamily="34" charset="0"/>
                <a:cs typeface="Arial" pitchFamily="34" charset="0"/>
              </a:rPr>
              <a:t> funds model</a:t>
            </a:r>
          </a:p>
        </p:txBody>
      </p:sp>
      <p:sp>
        <p:nvSpPr>
          <p:cNvPr id="216067" name="Rectangle 3"/>
          <p:cNvSpPr>
            <a:spLocks noGrp="1" noChangeArrowheads="1"/>
          </p:cNvSpPr>
          <p:nvPr>
            <p:ph idx="1"/>
          </p:nvPr>
        </p:nvSpPr>
        <p:spPr>
          <a:xfrm>
            <a:off x="914400" y="1219200"/>
            <a:ext cx="7772400" cy="4038600"/>
          </a:xfrm>
        </p:spPr>
        <p:txBody>
          <a:bodyPr>
            <a:normAutofit/>
          </a:bodyPr>
          <a:lstStyle/>
          <a:p>
            <a:pPr marL="0" indent="0">
              <a:spcBef>
                <a:spcPct val="10000"/>
              </a:spcBef>
              <a:buClr>
                <a:schemeClr val="hlink"/>
              </a:buClr>
              <a:buSzPct val="85000"/>
              <a:buFont typeface="Wingdings" pitchFamily="2" charset="2"/>
              <a:buNone/>
            </a:pPr>
            <a:r>
              <a:rPr lang="en-US" sz="1800" dirty="0" smtClean="0">
                <a:latin typeface="Arial" pitchFamily="34" charset="0"/>
                <a:cs typeface="Arial" pitchFamily="34" charset="0"/>
              </a:rPr>
              <a:t>Things </a:t>
            </a:r>
            <a:r>
              <a:rPr lang="en-US" sz="1800" dirty="0">
                <a:latin typeface="Arial" pitchFamily="34" charset="0"/>
                <a:cs typeface="Arial" pitchFamily="34" charset="0"/>
              </a:rPr>
              <a:t>that shift the investment curve</a:t>
            </a:r>
          </a:p>
          <a:p>
            <a:pPr marL="909638" lvl="1" indent="-361950">
              <a:spcBef>
                <a:spcPct val="25000"/>
              </a:spcBef>
              <a:buFontTx/>
              <a:buAutoNum type="alphaLcPeriod"/>
            </a:pPr>
            <a:endParaRPr lang="en-US" sz="1800" dirty="0" smtClean="0">
              <a:latin typeface="Arial" pitchFamily="34" charset="0"/>
              <a:cs typeface="Arial" pitchFamily="34" charset="0"/>
            </a:endParaRPr>
          </a:p>
          <a:p>
            <a:pPr marL="909638" lvl="1" indent="-361950">
              <a:spcBef>
                <a:spcPct val="25000"/>
              </a:spcBef>
              <a:buFontTx/>
              <a:buAutoNum type="alphaLcPeriod"/>
            </a:pPr>
            <a:r>
              <a:rPr lang="en-US" sz="1800" dirty="0" smtClean="0">
                <a:latin typeface="Arial" pitchFamily="34" charset="0"/>
                <a:cs typeface="Arial" pitchFamily="34" charset="0"/>
              </a:rPr>
              <a:t>certain </a:t>
            </a:r>
            <a:r>
              <a:rPr lang="en-US" sz="1800" dirty="0">
                <a:latin typeface="Arial" pitchFamily="34" charset="0"/>
                <a:cs typeface="Arial" pitchFamily="34" charset="0"/>
              </a:rPr>
              <a:t>technological innovations </a:t>
            </a:r>
          </a:p>
          <a:p>
            <a:pPr marL="1544638" lvl="2" indent="-320675">
              <a:spcBef>
                <a:spcPct val="10000"/>
              </a:spcBef>
              <a:buSzPct val="90000"/>
            </a:pPr>
            <a:r>
              <a:rPr lang="en-US" sz="1800" dirty="0">
                <a:latin typeface="Arial" pitchFamily="34" charset="0"/>
                <a:cs typeface="Arial" pitchFamily="34" charset="0"/>
              </a:rPr>
              <a:t>to take advantage of the innovation, firms must buy new investment goods</a:t>
            </a:r>
            <a:endParaRPr lang="en-US" sz="1800" b="1" i="1" dirty="0">
              <a:latin typeface="Arial" pitchFamily="34" charset="0"/>
              <a:cs typeface="Arial" pitchFamily="34" charset="0"/>
            </a:endParaRPr>
          </a:p>
          <a:p>
            <a:pPr marL="909638" lvl="1" indent="-361950">
              <a:spcBef>
                <a:spcPct val="25000"/>
              </a:spcBef>
              <a:buFontTx/>
              <a:buAutoNum type="alphaLcPeriod"/>
            </a:pPr>
            <a:endParaRPr lang="en-US" sz="1800" dirty="0" smtClean="0">
              <a:latin typeface="Arial" pitchFamily="34" charset="0"/>
              <a:cs typeface="Arial" pitchFamily="34" charset="0"/>
            </a:endParaRPr>
          </a:p>
          <a:p>
            <a:pPr marL="909638" lvl="1" indent="-361950">
              <a:spcBef>
                <a:spcPct val="25000"/>
              </a:spcBef>
              <a:buFontTx/>
              <a:buAutoNum type="alphaLcPeriod"/>
            </a:pPr>
            <a:endParaRPr lang="en-US" sz="1800" dirty="0" smtClean="0">
              <a:latin typeface="Arial" pitchFamily="34" charset="0"/>
              <a:cs typeface="Arial" pitchFamily="34" charset="0"/>
            </a:endParaRPr>
          </a:p>
          <a:p>
            <a:pPr marL="909638" lvl="1" indent="-361950">
              <a:spcBef>
                <a:spcPct val="25000"/>
              </a:spcBef>
              <a:buFontTx/>
              <a:buAutoNum type="alphaLcPeriod"/>
            </a:pPr>
            <a:endParaRPr lang="en-US" sz="1800" dirty="0">
              <a:latin typeface="Arial" pitchFamily="34" charset="0"/>
              <a:cs typeface="Arial" pitchFamily="34" charset="0"/>
            </a:endParaRPr>
          </a:p>
          <a:p>
            <a:pPr marL="909638" lvl="1" indent="-361950">
              <a:spcBef>
                <a:spcPct val="25000"/>
              </a:spcBef>
              <a:buFontTx/>
              <a:buAutoNum type="alphaLcPeriod"/>
            </a:pPr>
            <a:r>
              <a:rPr lang="en-US" sz="1800" dirty="0" smtClean="0">
                <a:latin typeface="Arial" pitchFamily="34" charset="0"/>
                <a:cs typeface="Arial" pitchFamily="34" charset="0"/>
              </a:rPr>
              <a:t>tax </a:t>
            </a:r>
            <a:r>
              <a:rPr lang="en-US" sz="1800" dirty="0">
                <a:latin typeface="Arial" pitchFamily="34" charset="0"/>
                <a:cs typeface="Arial" pitchFamily="34" charset="0"/>
              </a:rPr>
              <a:t>laws that affect investment</a:t>
            </a:r>
          </a:p>
          <a:p>
            <a:pPr marL="1544638" lvl="2" indent="-320675">
              <a:spcBef>
                <a:spcPct val="10000"/>
              </a:spcBef>
              <a:buSzPct val="90000"/>
            </a:pPr>
            <a:r>
              <a:rPr lang="en-US" sz="1800" dirty="0">
                <a:latin typeface="Arial" pitchFamily="34" charset="0"/>
                <a:cs typeface="Arial" pitchFamily="34" charset="0"/>
              </a:rPr>
              <a:t>investment tax credit</a:t>
            </a:r>
          </a:p>
        </p:txBody>
      </p:sp>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An increase in investment demand</a:t>
            </a:r>
          </a:p>
        </p:txBody>
      </p:sp>
      <p:sp>
        <p:nvSpPr>
          <p:cNvPr id="229411" name="Rectangle 35"/>
          <p:cNvSpPr>
            <a:spLocks noGrp="1" noChangeArrowheads="1"/>
          </p:cNvSpPr>
          <p:nvPr>
            <p:ph idx="1"/>
          </p:nvPr>
        </p:nvSpPr>
        <p:spPr>
          <a:xfrm>
            <a:off x="6553200" y="1736725"/>
            <a:ext cx="1981200" cy="1158875"/>
          </a:xfrm>
          <a:solidFill>
            <a:srgbClr val="B3FFB3"/>
          </a:solidFill>
        </p:spPr>
        <p:txBody>
          <a:bodyPr/>
          <a:lstStyle/>
          <a:p>
            <a:pPr marL="0" indent="0">
              <a:lnSpc>
                <a:spcPct val="95000"/>
              </a:lnSpc>
              <a:buFont typeface="Wingdings" pitchFamily="2" charset="2"/>
              <a:buNone/>
            </a:pPr>
            <a:r>
              <a:rPr lang="en-US" sz="1800" i="1" dirty="0">
                <a:latin typeface="Arial" pitchFamily="34" charset="0"/>
                <a:cs typeface="Arial" pitchFamily="34" charset="0"/>
              </a:rPr>
              <a:t>An increase </a:t>
            </a:r>
            <a:br>
              <a:rPr lang="en-US" sz="1800" i="1" dirty="0">
                <a:latin typeface="Arial" pitchFamily="34" charset="0"/>
                <a:cs typeface="Arial" pitchFamily="34" charset="0"/>
              </a:rPr>
            </a:br>
            <a:r>
              <a:rPr lang="en-US" sz="1800" i="1" dirty="0">
                <a:latin typeface="Arial" pitchFamily="34" charset="0"/>
                <a:cs typeface="Arial" pitchFamily="34" charset="0"/>
              </a:rPr>
              <a:t>in desired investment</a:t>
            </a:r>
            <a:r>
              <a:rPr lang="en-US" sz="1800" dirty="0">
                <a:latin typeface="Arial" pitchFamily="34" charset="0"/>
                <a:cs typeface="Arial" pitchFamily="34" charset="0"/>
              </a:rPr>
              <a:t>…</a:t>
            </a:r>
          </a:p>
        </p:txBody>
      </p:sp>
      <p:sp>
        <p:nvSpPr>
          <p:cNvPr id="229415" name="Line 39"/>
          <p:cNvSpPr>
            <a:spLocks noChangeShapeType="1"/>
          </p:cNvSpPr>
          <p:nvPr/>
        </p:nvSpPr>
        <p:spPr bwMode="auto">
          <a:xfrm flipH="1">
            <a:off x="6869113" y="2879725"/>
            <a:ext cx="141287" cy="1004888"/>
          </a:xfrm>
          <a:prstGeom prst="line">
            <a:avLst/>
          </a:prstGeom>
          <a:noFill/>
          <a:ln w="9525">
            <a:solidFill>
              <a:schemeClr val="tx1"/>
            </a:solidFill>
            <a:round/>
            <a:headEnd/>
            <a:tailEnd/>
          </a:ln>
          <a:effectLst/>
        </p:spPr>
        <p:txBody>
          <a:bodyPr/>
          <a:lstStyle/>
          <a:p>
            <a:endParaRPr lang="en-US"/>
          </a:p>
        </p:txBody>
      </p:sp>
      <p:grpSp>
        <p:nvGrpSpPr>
          <p:cNvPr id="2" name="Group 3"/>
          <p:cNvGrpSpPr>
            <a:grpSpLocks/>
          </p:cNvGrpSpPr>
          <p:nvPr/>
        </p:nvGrpSpPr>
        <p:grpSpPr bwMode="auto">
          <a:xfrm>
            <a:off x="3721100" y="1219200"/>
            <a:ext cx="4495800" cy="4403725"/>
            <a:chOff x="336" y="816"/>
            <a:chExt cx="2832" cy="2774"/>
          </a:xfrm>
        </p:grpSpPr>
        <p:grpSp>
          <p:nvGrpSpPr>
            <p:cNvPr id="3" name="Group 4"/>
            <p:cNvGrpSpPr>
              <a:grpSpLocks/>
            </p:cNvGrpSpPr>
            <p:nvPr/>
          </p:nvGrpSpPr>
          <p:grpSpPr bwMode="auto">
            <a:xfrm>
              <a:off x="611" y="951"/>
              <a:ext cx="2461" cy="2352"/>
              <a:chOff x="611" y="951"/>
              <a:chExt cx="3138" cy="2352"/>
            </a:xfrm>
          </p:grpSpPr>
          <p:sp>
            <p:nvSpPr>
              <p:cNvPr id="229381" name="Line 5"/>
              <p:cNvSpPr>
                <a:spLocks noChangeShapeType="1"/>
              </p:cNvSpPr>
              <p:nvPr/>
            </p:nvSpPr>
            <p:spPr bwMode="auto">
              <a:xfrm>
                <a:off x="611" y="951"/>
                <a:ext cx="0" cy="2352"/>
              </a:xfrm>
              <a:prstGeom prst="line">
                <a:avLst/>
              </a:prstGeom>
              <a:noFill/>
              <a:ln w="9525">
                <a:solidFill>
                  <a:schemeClr val="tx1"/>
                </a:solidFill>
                <a:round/>
                <a:headEnd/>
                <a:tailEnd/>
              </a:ln>
              <a:effectLst/>
            </p:spPr>
            <p:txBody>
              <a:bodyPr/>
              <a:lstStyle/>
              <a:p>
                <a:endParaRPr lang="en-US"/>
              </a:p>
            </p:txBody>
          </p:sp>
          <p:sp>
            <p:nvSpPr>
              <p:cNvPr id="229382" name="Line 6"/>
              <p:cNvSpPr>
                <a:spLocks noChangeShapeType="1"/>
              </p:cNvSpPr>
              <p:nvPr/>
            </p:nvSpPr>
            <p:spPr bwMode="auto">
              <a:xfrm>
                <a:off x="611" y="3303"/>
                <a:ext cx="3138" cy="0"/>
              </a:xfrm>
              <a:prstGeom prst="line">
                <a:avLst/>
              </a:prstGeom>
              <a:noFill/>
              <a:ln w="9525">
                <a:solidFill>
                  <a:schemeClr val="tx1"/>
                </a:solidFill>
                <a:round/>
                <a:headEnd/>
                <a:tailEnd/>
              </a:ln>
              <a:effectLst/>
            </p:spPr>
            <p:txBody>
              <a:bodyPr/>
              <a:lstStyle/>
              <a:p>
                <a:endParaRPr lang="en-US"/>
              </a:p>
            </p:txBody>
          </p:sp>
        </p:grpSp>
        <p:sp>
          <p:nvSpPr>
            <p:cNvPr id="229383" name="Text Box 7"/>
            <p:cNvSpPr txBox="1">
              <a:spLocks noChangeArrowheads="1"/>
            </p:cNvSpPr>
            <p:nvPr/>
          </p:nvSpPr>
          <p:spPr bwMode="auto">
            <a:xfrm>
              <a:off x="336" y="816"/>
              <a:ext cx="273"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r</a:t>
              </a:r>
            </a:p>
          </p:txBody>
        </p:sp>
        <p:sp>
          <p:nvSpPr>
            <p:cNvPr id="229384" name="Text Box 8"/>
            <p:cNvSpPr txBox="1">
              <a:spLocks noChangeArrowheads="1"/>
            </p:cNvSpPr>
            <p:nvPr/>
          </p:nvSpPr>
          <p:spPr bwMode="auto">
            <a:xfrm>
              <a:off x="2607" y="3292"/>
              <a:ext cx="561" cy="298"/>
            </a:xfrm>
            <a:prstGeom prst="rect">
              <a:avLst/>
            </a:prstGeom>
            <a:noFill/>
            <a:ln w="9525">
              <a:noFill/>
              <a:miter lim="800000"/>
              <a:headEnd/>
              <a:tailEnd/>
            </a:ln>
            <a:effectLst/>
          </p:spPr>
          <p:txBody>
            <a:bodyPr>
              <a:spAutoFit/>
            </a:bodyPr>
            <a:lstStyle/>
            <a:p>
              <a:pPr algn="ctr">
                <a:spcBef>
                  <a:spcPct val="50000"/>
                </a:spcBef>
              </a:pPr>
              <a:r>
                <a:rPr lang="en-US" sz="2500" b="1" i="1">
                  <a:latin typeface="Tahoma" pitchFamily="34" charset="0"/>
                </a:rPr>
                <a:t>S, I</a:t>
              </a:r>
            </a:p>
          </p:txBody>
        </p:sp>
      </p:grpSp>
      <p:grpSp>
        <p:nvGrpSpPr>
          <p:cNvPr id="4" name="Group 10"/>
          <p:cNvGrpSpPr>
            <a:grpSpLocks/>
          </p:cNvGrpSpPr>
          <p:nvPr/>
        </p:nvGrpSpPr>
        <p:grpSpPr bwMode="auto">
          <a:xfrm>
            <a:off x="4483100" y="1905000"/>
            <a:ext cx="3594100" cy="3105150"/>
            <a:chOff x="3154" y="1354"/>
            <a:chExt cx="2264" cy="1956"/>
          </a:xfrm>
        </p:grpSpPr>
        <p:sp>
          <p:nvSpPr>
            <p:cNvPr id="229387" name="Line 11"/>
            <p:cNvSpPr>
              <a:spLocks noChangeShapeType="1"/>
            </p:cNvSpPr>
            <p:nvPr/>
          </p:nvSpPr>
          <p:spPr bwMode="auto">
            <a:xfrm>
              <a:off x="3154" y="1354"/>
              <a:ext cx="1809" cy="1807"/>
            </a:xfrm>
            <a:prstGeom prst="line">
              <a:avLst/>
            </a:prstGeom>
            <a:noFill/>
            <a:ln w="28575">
              <a:solidFill>
                <a:schemeClr val="tx1"/>
              </a:solidFill>
              <a:round/>
              <a:headEnd/>
              <a:tailEnd/>
            </a:ln>
            <a:effectLst/>
          </p:spPr>
          <p:txBody>
            <a:bodyPr/>
            <a:lstStyle/>
            <a:p>
              <a:endParaRPr lang="en-US"/>
            </a:p>
          </p:txBody>
        </p:sp>
        <p:sp>
          <p:nvSpPr>
            <p:cNvPr id="229388" name="Text Box 12"/>
            <p:cNvSpPr txBox="1">
              <a:spLocks noChangeArrowheads="1"/>
            </p:cNvSpPr>
            <p:nvPr/>
          </p:nvSpPr>
          <p:spPr bwMode="auto">
            <a:xfrm>
              <a:off x="4890" y="3012"/>
              <a:ext cx="528" cy="298"/>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I</a:t>
              </a:r>
              <a:r>
                <a:rPr lang="en-US" sz="2500" b="1" i="1" baseline="-25000">
                  <a:latin typeface="Tahoma" pitchFamily="34" charset="0"/>
                </a:rPr>
                <a:t>1</a:t>
              </a:r>
              <a:endParaRPr lang="en-US" sz="2500" baseline="-25000">
                <a:latin typeface="Tahoma" pitchFamily="34" charset="0"/>
              </a:endParaRPr>
            </a:p>
          </p:txBody>
        </p:sp>
      </p:grpSp>
      <p:grpSp>
        <p:nvGrpSpPr>
          <p:cNvPr id="5" name="Group 23"/>
          <p:cNvGrpSpPr>
            <a:grpSpLocks/>
          </p:cNvGrpSpPr>
          <p:nvPr/>
        </p:nvGrpSpPr>
        <p:grpSpPr bwMode="auto">
          <a:xfrm>
            <a:off x="5880100" y="1379538"/>
            <a:ext cx="355600" cy="3783012"/>
            <a:chOff x="3376" y="879"/>
            <a:chExt cx="224" cy="2383"/>
          </a:xfrm>
        </p:grpSpPr>
        <p:sp>
          <p:nvSpPr>
            <p:cNvPr id="229385" name="Line 9"/>
            <p:cNvSpPr>
              <a:spLocks noChangeShapeType="1"/>
            </p:cNvSpPr>
            <p:nvPr/>
          </p:nvSpPr>
          <p:spPr bwMode="auto">
            <a:xfrm flipV="1">
              <a:off x="3470" y="1152"/>
              <a:ext cx="0" cy="2110"/>
            </a:xfrm>
            <a:prstGeom prst="line">
              <a:avLst/>
            </a:prstGeom>
            <a:noFill/>
            <a:ln w="28575">
              <a:solidFill>
                <a:schemeClr val="tx1"/>
              </a:solidFill>
              <a:round/>
              <a:headEnd/>
              <a:tailEnd/>
            </a:ln>
            <a:effectLst/>
          </p:spPr>
          <p:txBody>
            <a:bodyPr/>
            <a:lstStyle/>
            <a:p>
              <a:endParaRPr lang="en-US"/>
            </a:p>
          </p:txBody>
        </p:sp>
        <p:graphicFrame>
          <p:nvGraphicFramePr>
            <p:cNvPr id="287744" name="Object 1024"/>
            <p:cNvGraphicFramePr>
              <a:graphicFrameLocks noChangeAspect="1"/>
            </p:cNvGraphicFramePr>
            <p:nvPr/>
          </p:nvGraphicFramePr>
          <p:xfrm>
            <a:off x="3376" y="879"/>
            <a:ext cx="224" cy="268"/>
          </p:xfrm>
          <a:graphic>
            <a:graphicData uri="http://schemas.openxmlformats.org/presentationml/2006/ole">
              <p:oleObj spid="_x0000_s12296" name="Equation" r:id="rId4" imgW="177569" imgH="215619" progId="">
                <p:embed/>
              </p:oleObj>
            </a:graphicData>
          </a:graphic>
        </p:graphicFrame>
      </p:grpSp>
      <p:grpSp>
        <p:nvGrpSpPr>
          <p:cNvPr id="6" name="Group 29"/>
          <p:cNvGrpSpPr>
            <a:grpSpLocks/>
          </p:cNvGrpSpPr>
          <p:nvPr/>
        </p:nvGrpSpPr>
        <p:grpSpPr bwMode="auto">
          <a:xfrm>
            <a:off x="4864100" y="1584325"/>
            <a:ext cx="3594100" cy="3105150"/>
            <a:chOff x="3304" y="1094"/>
            <a:chExt cx="2264" cy="1956"/>
          </a:xfrm>
        </p:grpSpPr>
        <p:sp>
          <p:nvSpPr>
            <p:cNvPr id="229401" name="Line 25"/>
            <p:cNvSpPr>
              <a:spLocks noChangeShapeType="1"/>
            </p:cNvSpPr>
            <p:nvPr/>
          </p:nvSpPr>
          <p:spPr bwMode="auto">
            <a:xfrm>
              <a:off x="3304" y="1094"/>
              <a:ext cx="1809" cy="1807"/>
            </a:xfrm>
            <a:prstGeom prst="line">
              <a:avLst/>
            </a:prstGeom>
            <a:noFill/>
            <a:ln w="28575">
              <a:solidFill>
                <a:srgbClr val="FF0066"/>
              </a:solidFill>
              <a:round/>
              <a:headEnd/>
              <a:tailEnd/>
            </a:ln>
            <a:effectLst/>
          </p:spPr>
          <p:txBody>
            <a:bodyPr/>
            <a:lstStyle/>
            <a:p>
              <a:endParaRPr lang="en-US"/>
            </a:p>
          </p:txBody>
        </p:sp>
        <p:sp>
          <p:nvSpPr>
            <p:cNvPr id="229402" name="Text Box 26"/>
            <p:cNvSpPr txBox="1">
              <a:spLocks noChangeArrowheads="1"/>
            </p:cNvSpPr>
            <p:nvPr/>
          </p:nvSpPr>
          <p:spPr bwMode="auto">
            <a:xfrm>
              <a:off x="5040" y="2752"/>
              <a:ext cx="528" cy="298"/>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I</a:t>
              </a:r>
              <a:r>
                <a:rPr lang="en-US" sz="2500" b="1" i="1" baseline="-25000">
                  <a:latin typeface="Tahoma" pitchFamily="34" charset="0"/>
                </a:rPr>
                <a:t>2</a:t>
              </a:r>
              <a:endParaRPr lang="en-US" sz="2500" baseline="-25000">
                <a:latin typeface="Tahoma" pitchFamily="34" charset="0"/>
              </a:endParaRPr>
            </a:p>
          </p:txBody>
        </p:sp>
      </p:grpSp>
      <p:sp>
        <p:nvSpPr>
          <p:cNvPr id="229389" name="Line 13"/>
          <p:cNvSpPr>
            <a:spLocks noChangeShapeType="1"/>
          </p:cNvSpPr>
          <p:nvPr/>
        </p:nvSpPr>
        <p:spPr bwMode="auto">
          <a:xfrm flipH="1" flipV="1">
            <a:off x="4151313" y="3454400"/>
            <a:ext cx="1874837" cy="4763"/>
          </a:xfrm>
          <a:prstGeom prst="line">
            <a:avLst/>
          </a:prstGeom>
          <a:noFill/>
          <a:ln w="12700">
            <a:solidFill>
              <a:schemeClr val="tx1"/>
            </a:solidFill>
            <a:prstDash val="sysDot"/>
            <a:round/>
            <a:headEnd/>
            <a:tailEnd/>
          </a:ln>
          <a:effectLst/>
        </p:spPr>
        <p:txBody>
          <a:bodyPr/>
          <a:lstStyle/>
          <a:p>
            <a:endParaRPr lang="en-US"/>
          </a:p>
        </p:txBody>
      </p:sp>
      <p:sp>
        <p:nvSpPr>
          <p:cNvPr id="229404" name="Text Box 28"/>
          <p:cNvSpPr txBox="1">
            <a:spLocks noChangeArrowheads="1"/>
          </p:cNvSpPr>
          <p:nvPr/>
        </p:nvSpPr>
        <p:spPr bwMode="auto">
          <a:xfrm>
            <a:off x="3657600" y="3184525"/>
            <a:ext cx="533400" cy="473075"/>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r</a:t>
            </a:r>
            <a:r>
              <a:rPr lang="en-US" sz="2500" b="1" i="1" baseline="-25000">
                <a:latin typeface="Tahoma" pitchFamily="34" charset="0"/>
              </a:rPr>
              <a:t>1</a:t>
            </a:r>
            <a:endParaRPr lang="en-US" sz="2500" baseline="-25000">
              <a:latin typeface="Tahoma" pitchFamily="34" charset="0"/>
            </a:endParaRPr>
          </a:p>
        </p:txBody>
      </p:sp>
      <p:grpSp>
        <p:nvGrpSpPr>
          <p:cNvPr id="7" name="Group 34"/>
          <p:cNvGrpSpPr>
            <a:grpSpLocks/>
          </p:cNvGrpSpPr>
          <p:nvPr/>
        </p:nvGrpSpPr>
        <p:grpSpPr bwMode="auto">
          <a:xfrm>
            <a:off x="3663950" y="2466975"/>
            <a:ext cx="2362200" cy="473075"/>
            <a:chOff x="2547" y="1659"/>
            <a:chExt cx="1488" cy="298"/>
          </a:xfrm>
        </p:grpSpPr>
        <p:sp>
          <p:nvSpPr>
            <p:cNvPr id="229406" name="Line 30"/>
            <p:cNvSpPr>
              <a:spLocks noChangeShapeType="1"/>
            </p:cNvSpPr>
            <p:nvPr/>
          </p:nvSpPr>
          <p:spPr bwMode="auto">
            <a:xfrm flipH="1">
              <a:off x="2862" y="1832"/>
              <a:ext cx="1173" cy="1"/>
            </a:xfrm>
            <a:prstGeom prst="line">
              <a:avLst/>
            </a:prstGeom>
            <a:noFill/>
            <a:ln w="12700">
              <a:solidFill>
                <a:schemeClr val="tx1"/>
              </a:solidFill>
              <a:prstDash val="sysDot"/>
              <a:round/>
              <a:headEnd/>
              <a:tailEnd/>
            </a:ln>
            <a:effectLst/>
          </p:spPr>
          <p:txBody>
            <a:bodyPr/>
            <a:lstStyle/>
            <a:p>
              <a:endParaRPr lang="en-US"/>
            </a:p>
          </p:txBody>
        </p:sp>
        <p:sp>
          <p:nvSpPr>
            <p:cNvPr id="229407" name="Text Box 31"/>
            <p:cNvSpPr txBox="1">
              <a:spLocks noChangeArrowheads="1"/>
            </p:cNvSpPr>
            <p:nvPr/>
          </p:nvSpPr>
          <p:spPr bwMode="auto">
            <a:xfrm>
              <a:off x="2547" y="1659"/>
              <a:ext cx="336" cy="298"/>
            </a:xfrm>
            <a:prstGeom prst="rect">
              <a:avLst/>
            </a:prstGeom>
            <a:noFill/>
            <a:ln w="9525">
              <a:noFill/>
              <a:miter lim="800000"/>
              <a:headEnd/>
              <a:tailEnd/>
            </a:ln>
            <a:effectLst/>
          </p:spPr>
          <p:txBody>
            <a:bodyPr>
              <a:spAutoFit/>
            </a:bodyPr>
            <a:lstStyle/>
            <a:p>
              <a:pPr>
                <a:spcBef>
                  <a:spcPct val="50000"/>
                </a:spcBef>
              </a:pPr>
              <a:r>
                <a:rPr lang="en-US" sz="2500" b="1" i="1">
                  <a:latin typeface="Tahoma" pitchFamily="34" charset="0"/>
                </a:rPr>
                <a:t>r</a:t>
              </a:r>
              <a:r>
                <a:rPr lang="en-US" sz="2500" b="1" i="1" baseline="-25000">
                  <a:latin typeface="Tahoma" pitchFamily="34" charset="0"/>
                </a:rPr>
                <a:t>2</a:t>
              </a:r>
              <a:endParaRPr lang="en-US" sz="2500" baseline="-25000">
                <a:latin typeface="Tahoma" pitchFamily="34" charset="0"/>
              </a:endParaRPr>
            </a:p>
          </p:txBody>
        </p:sp>
      </p:grpSp>
      <p:sp>
        <p:nvSpPr>
          <p:cNvPr id="229408" name="Line 32"/>
          <p:cNvSpPr>
            <a:spLocks noChangeShapeType="1"/>
          </p:cNvSpPr>
          <p:nvPr/>
        </p:nvSpPr>
        <p:spPr bwMode="auto">
          <a:xfrm flipV="1">
            <a:off x="4281488" y="2762250"/>
            <a:ext cx="0" cy="685800"/>
          </a:xfrm>
          <a:prstGeom prst="line">
            <a:avLst/>
          </a:prstGeom>
          <a:noFill/>
          <a:ln w="31750">
            <a:solidFill>
              <a:srgbClr val="FF0066"/>
            </a:solidFill>
            <a:round/>
            <a:headEnd/>
            <a:tailEnd type="triangle" w="lg" len="med"/>
          </a:ln>
          <a:effectLst/>
        </p:spPr>
        <p:txBody>
          <a:bodyPr/>
          <a:lstStyle/>
          <a:p>
            <a:endParaRPr lang="en-US"/>
          </a:p>
        </p:txBody>
      </p:sp>
      <p:sp>
        <p:nvSpPr>
          <p:cNvPr id="229414" name="Line 38"/>
          <p:cNvSpPr>
            <a:spLocks noChangeShapeType="1"/>
          </p:cNvSpPr>
          <p:nvPr/>
        </p:nvSpPr>
        <p:spPr bwMode="auto">
          <a:xfrm>
            <a:off x="6640513" y="3992563"/>
            <a:ext cx="571500" cy="0"/>
          </a:xfrm>
          <a:prstGeom prst="line">
            <a:avLst/>
          </a:prstGeom>
          <a:noFill/>
          <a:ln w="31750">
            <a:solidFill>
              <a:srgbClr val="FF0066"/>
            </a:solidFill>
            <a:round/>
            <a:headEnd/>
            <a:tailEnd type="triangle" w="lg" len="med"/>
          </a:ln>
          <a:effectLst/>
        </p:spPr>
        <p:txBody>
          <a:bodyPr/>
          <a:lstStyle/>
          <a:p>
            <a:endParaRPr lang="en-US"/>
          </a:p>
        </p:txBody>
      </p:sp>
      <p:grpSp>
        <p:nvGrpSpPr>
          <p:cNvPr id="8" name="Group 45"/>
          <p:cNvGrpSpPr>
            <a:grpSpLocks/>
          </p:cNvGrpSpPr>
          <p:nvPr/>
        </p:nvGrpSpPr>
        <p:grpSpPr bwMode="auto">
          <a:xfrm>
            <a:off x="914400" y="2193925"/>
            <a:ext cx="3081338" cy="892175"/>
            <a:chOff x="720" y="1440"/>
            <a:chExt cx="1941" cy="562"/>
          </a:xfrm>
        </p:grpSpPr>
        <p:sp>
          <p:nvSpPr>
            <p:cNvPr id="229412" name="Rectangle 36"/>
            <p:cNvSpPr>
              <a:spLocks noChangeArrowheads="1"/>
            </p:cNvSpPr>
            <p:nvPr/>
          </p:nvSpPr>
          <p:spPr bwMode="auto">
            <a:xfrm>
              <a:off x="720" y="1440"/>
              <a:ext cx="1248" cy="528"/>
            </a:xfrm>
            <a:prstGeom prst="rect">
              <a:avLst/>
            </a:prstGeom>
            <a:solidFill>
              <a:srgbClr val="B3FFB3"/>
            </a:solidFill>
            <a:ln w="9525">
              <a:noFill/>
              <a:miter lim="800000"/>
              <a:headEnd/>
              <a:tailEnd/>
            </a:ln>
            <a:effectLst/>
          </p:spPr>
          <p:txBody>
            <a:bodyPr/>
            <a:lstStyle/>
            <a:p>
              <a:pPr>
                <a:spcBef>
                  <a:spcPct val="40000"/>
                </a:spcBef>
                <a:buSzPct val="110000"/>
                <a:buFont typeface="Wingdings" pitchFamily="2" charset="2"/>
                <a:buNone/>
              </a:pPr>
              <a:r>
                <a:rPr lang="en-US">
                  <a:latin typeface="Arial" charset="0"/>
                </a:rPr>
                <a:t>…</a:t>
              </a:r>
              <a:r>
                <a:rPr lang="en-US" i="1">
                  <a:latin typeface="Arial" charset="0"/>
                </a:rPr>
                <a:t>raises the interest rate.</a:t>
              </a:r>
            </a:p>
          </p:txBody>
        </p:sp>
        <p:sp>
          <p:nvSpPr>
            <p:cNvPr id="229416" name="Line 40"/>
            <p:cNvSpPr>
              <a:spLocks noChangeShapeType="1"/>
            </p:cNvSpPr>
            <p:nvPr/>
          </p:nvSpPr>
          <p:spPr bwMode="auto">
            <a:xfrm>
              <a:off x="1968" y="1824"/>
              <a:ext cx="693" cy="178"/>
            </a:xfrm>
            <a:prstGeom prst="line">
              <a:avLst/>
            </a:prstGeom>
            <a:noFill/>
            <a:ln w="9525">
              <a:solidFill>
                <a:schemeClr val="tx1"/>
              </a:solidFill>
              <a:round/>
              <a:headEnd/>
              <a:tailEnd/>
            </a:ln>
            <a:effectLst/>
          </p:spPr>
          <p:txBody>
            <a:bodyPr/>
            <a:lstStyle/>
            <a:p>
              <a:endParaRPr lang="en-US"/>
            </a:p>
          </p:txBody>
        </p:sp>
      </p:grpSp>
      <p:grpSp>
        <p:nvGrpSpPr>
          <p:cNvPr id="9" name="Group 46"/>
          <p:cNvGrpSpPr>
            <a:grpSpLocks/>
          </p:cNvGrpSpPr>
          <p:nvPr/>
        </p:nvGrpSpPr>
        <p:grpSpPr bwMode="auto">
          <a:xfrm>
            <a:off x="609600" y="3870325"/>
            <a:ext cx="5410200" cy="2286000"/>
            <a:chOff x="480" y="2496"/>
            <a:chExt cx="3456" cy="1440"/>
          </a:xfrm>
        </p:grpSpPr>
        <p:sp>
          <p:nvSpPr>
            <p:cNvPr id="229413" name="Rectangle 37"/>
            <p:cNvSpPr>
              <a:spLocks noChangeArrowheads="1"/>
            </p:cNvSpPr>
            <p:nvPr/>
          </p:nvSpPr>
          <p:spPr bwMode="auto">
            <a:xfrm>
              <a:off x="480" y="2496"/>
              <a:ext cx="1872" cy="1440"/>
            </a:xfrm>
            <a:prstGeom prst="rect">
              <a:avLst/>
            </a:prstGeom>
            <a:solidFill>
              <a:srgbClr val="B3FFB3"/>
            </a:solidFill>
            <a:ln w="9525">
              <a:noFill/>
              <a:miter lim="800000"/>
              <a:headEnd/>
              <a:tailEnd/>
            </a:ln>
            <a:effectLst/>
          </p:spPr>
          <p:txBody>
            <a:bodyPr/>
            <a:lstStyle/>
            <a:p>
              <a:pPr>
                <a:spcBef>
                  <a:spcPct val="40000"/>
                </a:spcBef>
                <a:buSzPct val="110000"/>
                <a:buFont typeface="Wingdings" pitchFamily="2" charset="2"/>
                <a:buNone/>
              </a:pPr>
              <a:r>
                <a:rPr lang="en-US" i="1">
                  <a:latin typeface="Arial" charset="0"/>
                </a:rPr>
                <a:t>But the equilibrium level of investment cannot increase because the</a:t>
              </a:r>
              <a:br>
                <a:rPr lang="en-US" i="1">
                  <a:latin typeface="Arial" charset="0"/>
                </a:rPr>
              </a:br>
              <a:r>
                <a:rPr lang="en-US" i="1">
                  <a:latin typeface="Arial" charset="0"/>
                </a:rPr>
                <a:t>supply of loanable </a:t>
              </a:r>
              <a:br>
                <a:rPr lang="en-US" i="1">
                  <a:latin typeface="Arial" charset="0"/>
                </a:rPr>
              </a:br>
              <a:r>
                <a:rPr lang="en-US" i="1">
                  <a:latin typeface="Arial" charset="0"/>
                </a:rPr>
                <a:t>funds is fixed.</a:t>
              </a:r>
            </a:p>
          </p:txBody>
        </p:sp>
        <p:grpSp>
          <p:nvGrpSpPr>
            <p:cNvPr id="10" name="Group 44"/>
            <p:cNvGrpSpPr>
              <a:grpSpLocks/>
            </p:cNvGrpSpPr>
            <p:nvPr/>
          </p:nvGrpSpPr>
          <p:grpSpPr bwMode="auto">
            <a:xfrm>
              <a:off x="2352" y="3359"/>
              <a:ext cx="1584" cy="337"/>
              <a:chOff x="2208" y="3359"/>
              <a:chExt cx="1728" cy="337"/>
            </a:xfrm>
          </p:grpSpPr>
          <p:sp>
            <p:nvSpPr>
              <p:cNvPr id="229417" name="Line 41"/>
              <p:cNvSpPr>
                <a:spLocks noChangeShapeType="1"/>
              </p:cNvSpPr>
              <p:nvPr/>
            </p:nvSpPr>
            <p:spPr bwMode="auto">
              <a:xfrm>
                <a:off x="2208" y="3696"/>
                <a:ext cx="1728" cy="0"/>
              </a:xfrm>
              <a:prstGeom prst="line">
                <a:avLst/>
              </a:prstGeom>
              <a:noFill/>
              <a:ln w="15875">
                <a:solidFill>
                  <a:schemeClr val="tx1"/>
                </a:solidFill>
                <a:round/>
                <a:headEnd/>
                <a:tailEnd/>
              </a:ln>
              <a:effectLst/>
            </p:spPr>
            <p:txBody>
              <a:bodyPr/>
              <a:lstStyle/>
              <a:p>
                <a:endParaRPr lang="en-US"/>
              </a:p>
            </p:txBody>
          </p:sp>
          <p:sp>
            <p:nvSpPr>
              <p:cNvPr id="229418" name="Line 42"/>
              <p:cNvSpPr>
                <a:spLocks noChangeShapeType="1"/>
              </p:cNvSpPr>
              <p:nvPr/>
            </p:nvSpPr>
            <p:spPr bwMode="auto">
              <a:xfrm flipV="1">
                <a:off x="3933" y="3359"/>
                <a:ext cx="0" cy="336"/>
              </a:xfrm>
              <a:prstGeom prst="line">
                <a:avLst/>
              </a:prstGeom>
              <a:noFill/>
              <a:ln w="15875">
                <a:solidFill>
                  <a:schemeClr val="tx1"/>
                </a:solidFill>
                <a:round/>
                <a:headEnd/>
                <a:tailEnd type="triangle" w="lg" len="med"/>
              </a:ln>
              <a:effectLst/>
            </p:spPr>
            <p:txBody>
              <a:bodyPr/>
              <a:lstStyle/>
              <a:p>
                <a:endParaRPr lang="en-US"/>
              </a:p>
            </p:txBody>
          </p:sp>
        </p:grpSp>
      </p:gr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Saving and the interest rate</a:t>
            </a:r>
          </a:p>
        </p:txBody>
      </p:sp>
      <p:sp>
        <p:nvSpPr>
          <p:cNvPr id="233475" name="Rectangle 3"/>
          <p:cNvSpPr>
            <a:spLocks noGrp="1" noChangeArrowheads="1"/>
          </p:cNvSpPr>
          <p:nvPr>
            <p:ph idx="1"/>
          </p:nvPr>
        </p:nvSpPr>
        <p:spPr/>
        <p:txBody>
          <a:bodyPr/>
          <a:lstStyle/>
          <a:p>
            <a:r>
              <a:rPr lang="en-US" sz="1800" dirty="0">
                <a:latin typeface="Arial" pitchFamily="34" charset="0"/>
                <a:cs typeface="Arial" pitchFamily="34" charset="0"/>
              </a:rPr>
              <a:t>Why might saving depend on </a:t>
            </a:r>
            <a:r>
              <a:rPr lang="en-US" sz="1800" b="1" i="1" dirty="0">
                <a:latin typeface="Arial" pitchFamily="34" charset="0"/>
                <a:cs typeface="Arial" pitchFamily="34" charset="0"/>
              </a:rPr>
              <a:t>r</a:t>
            </a:r>
            <a:r>
              <a:rPr lang="en-US" sz="1800" dirty="0">
                <a:latin typeface="Arial" pitchFamily="34" charset="0"/>
                <a:cs typeface="Arial" pitchFamily="34" charset="0"/>
              </a:rPr>
              <a:t> </a:t>
            </a:r>
            <a:r>
              <a:rPr lang="en-US" sz="1800" dirty="0" smtClean="0">
                <a:latin typeface="Arial" pitchFamily="34" charset="0"/>
                <a:cs typeface="Arial" pitchFamily="34" charset="0"/>
              </a:rPr>
              <a:t>?</a:t>
            </a:r>
          </a:p>
          <a:p>
            <a:endParaRPr lang="en-US" sz="1800" dirty="0">
              <a:latin typeface="Arial" pitchFamily="34" charset="0"/>
              <a:cs typeface="Arial" pitchFamily="34" charset="0"/>
            </a:endParaRPr>
          </a:p>
          <a:p>
            <a:pPr>
              <a:spcBef>
                <a:spcPct val="60000"/>
              </a:spcBef>
            </a:pPr>
            <a:r>
              <a:rPr lang="en-US" sz="1800" dirty="0">
                <a:latin typeface="Arial" pitchFamily="34" charset="0"/>
                <a:cs typeface="Arial" pitchFamily="34" charset="0"/>
              </a:rPr>
              <a:t>How would the results of an increase in investment demand be different?</a:t>
            </a:r>
          </a:p>
          <a:p>
            <a:pPr lvl="1">
              <a:spcBef>
                <a:spcPct val="15000"/>
              </a:spcBef>
            </a:pPr>
            <a:r>
              <a:rPr lang="en-US" sz="1800" dirty="0">
                <a:latin typeface="Arial" pitchFamily="34" charset="0"/>
                <a:cs typeface="Arial" pitchFamily="34" charset="0"/>
              </a:rPr>
              <a:t>Would </a:t>
            </a:r>
            <a:r>
              <a:rPr lang="en-US" sz="1800" b="1" i="1" dirty="0">
                <a:latin typeface="Arial" pitchFamily="34" charset="0"/>
                <a:cs typeface="Arial" pitchFamily="34" charset="0"/>
              </a:rPr>
              <a:t>r</a:t>
            </a:r>
            <a:r>
              <a:rPr lang="en-US" sz="1800" dirty="0">
                <a:latin typeface="Arial" pitchFamily="34" charset="0"/>
                <a:cs typeface="Arial" pitchFamily="34" charset="0"/>
              </a:rPr>
              <a:t>  rise as much</a:t>
            </a:r>
            <a:r>
              <a:rPr lang="en-US" sz="1800" dirty="0" smtClean="0">
                <a:latin typeface="Arial" pitchFamily="34" charset="0"/>
                <a:cs typeface="Arial" pitchFamily="34" charset="0"/>
              </a:rPr>
              <a:t>?</a:t>
            </a:r>
          </a:p>
          <a:p>
            <a:pPr lvl="1">
              <a:spcBef>
                <a:spcPct val="15000"/>
              </a:spcBef>
            </a:pPr>
            <a:endParaRPr lang="en-US" sz="1800" dirty="0">
              <a:latin typeface="Arial" pitchFamily="34" charset="0"/>
              <a:cs typeface="Arial" pitchFamily="34" charset="0"/>
            </a:endParaRPr>
          </a:p>
          <a:p>
            <a:pPr lvl="1">
              <a:spcBef>
                <a:spcPct val="15000"/>
              </a:spcBef>
            </a:pPr>
            <a:r>
              <a:rPr lang="en-US" sz="1800" dirty="0">
                <a:latin typeface="Arial" pitchFamily="34" charset="0"/>
                <a:cs typeface="Arial" pitchFamily="34" charset="0"/>
              </a:rPr>
              <a:t>Would the equilibrium value of </a:t>
            </a:r>
            <a:r>
              <a:rPr lang="en-US" sz="1800" b="1" i="1" dirty="0">
                <a:latin typeface="Arial" pitchFamily="34" charset="0"/>
                <a:cs typeface="Arial" pitchFamily="34" charset="0"/>
              </a:rPr>
              <a:t>I</a:t>
            </a:r>
            <a:r>
              <a:rPr lang="en-US" sz="1800" dirty="0">
                <a:latin typeface="Arial" pitchFamily="34" charset="0"/>
                <a:cs typeface="Arial" pitchFamily="34" charset="0"/>
              </a:rPr>
              <a:t>  change?</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An increase in investment demand when saving depends on the interest rate</a:t>
            </a:r>
          </a:p>
        </p:txBody>
      </p:sp>
      <p:pic>
        <p:nvPicPr>
          <p:cNvPr id="234499" name="Picture 3" descr="C:\Worth\art+graphics\CH03\Mankiw5e_FIG_03_11.pict"/>
          <p:cNvPicPr>
            <a:picLocks noChangeAspect="1" noChangeArrowheads="1"/>
          </p:cNvPicPr>
          <p:nvPr/>
        </p:nvPicPr>
        <p:blipFill>
          <a:blip r:embed="rId3" cstate="print"/>
          <a:srcRect/>
          <a:stretch>
            <a:fillRect/>
          </a:stretch>
        </p:blipFill>
        <p:spPr bwMode="auto">
          <a:xfrm>
            <a:off x="304800" y="1524000"/>
            <a:ext cx="8458200" cy="4805363"/>
          </a:xfrm>
          <a:prstGeom prst="rect">
            <a:avLst/>
          </a:prstGeom>
          <a:noFill/>
        </p:spPr>
      </p:pic>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237571" name="Rectangle 3"/>
          <p:cNvSpPr>
            <a:spLocks noGrp="1" noChangeArrowheads="1"/>
          </p:cNvSpPr>
          <p:nvPr>
            <p:ph idx="1"/>
          </p:nvPr>
        </p:nvSpPr>
        <p:spPr>
          <a:xfrm>
            <a:off x="914400" y="1219200"/>
            <a:ext cx="7620000" cy="3581400"/>
          </a:xfrm>
        </p:spPr>
        <p:txBody>
          <a:bodyPr>
            <a:normAutofit lnSpcReduction="10000"/>
          </a:bodyPr>
          <a:lstStyle/>
          <a:p>
            <a:pPr marL="461963" indent="-461963" defTabSz="736600">
              <a:buSzPct val="95000"/>
            </a:pPr>
            <a:r>
              <a:rPr lang="en-US" sz="1800" dirty="0" smtClean="0">
                <a:latin typeface="Arial" pitchFamily="34" charset="0"/>
                <a:cs typeface="Arial" pitchFamily="34" charset="0"/>
              </a:rPr>
              <a:t>The real interest rate adjusts to equate the demand for and supply of</a:t>
            </a:r>
          </a:p>
          <a:p>
            <a:pPr marL="909638" lvl="1" indent="-274638" defTabSz="736600">
              <a:buSzPct val="95000"/>
              <a:buFont typeface="Arial" pitchFamily="34" charset="0"/>
              <a:buChar char="•"/>
            </a:pPr>
            <a:r>
              <a:rPr lang="en-US" sz="1800" dirty="0" smtClean="0">
                <a:latin typeface="Arial" pitchFamily="34" charset="0"/>
                <a:cs typeface="Arial" pitchFamily="34" charset="0"/>
              </a:rPr>
              <a:t>goods and services</a:t>
            </a:r>
          </a:p>
          <a:p>
            <a:pPr marL="909638" lvl="1" indent="-274638" defTabSz="736600">
              <a:buSzPct val="95000"/>
              <a:buFont typeface="Arial" pitchFamily="34" charset="0"/>
              <a:buChar char="•"/>
            </a:pPr>
            <a:r>
              <a:rPr lang="en-US" sz="1800" dirty="0" err="1" smtClean="0">
                <a:latin typeface="Arial" pitchFamily="34" charset="0"/>
                <a:cs typeface="Arial" pitchFamily="34" charset="0"/>
              </a:rPr>
              <a:t>loanable</a:t>
            </a:r>
            <a:r>
              <a:rPr lang="en-US" sz="1800" dirty="0" smtClean="0">
                <a:latin typeface="Arial" pitchFamily="34" charset="0"/>
                <a:cs typeface="Arial" pitchFamily="34" charset="0"/>
              </a:rPr>
              <a:t> funds</a:t>
            </a:r>
          </a:p>
          <a:p>
            <a:pPr marL="571500" indent="-571500" defTabSz="736600">
              <a:lnSpc>
                <a:spcPct val="105000"/>
              </a:lnSpc>
              <a:spcBef>
                <a:spcPct val="60000"/>
              </a:spcBef>
              <a:buSzPct val="95000"/>
            </a:pPr>
            <a:endParaRPr lang="en-US" sz="1800" dirty="0" smtClean="0">
              <a:latin typeface="Arial" pitchFamily="34" charset="0"/>
              <a:cs typeface="Arial" pitchFamily="34" charset="0"/>
            </a:endParaRPr>
          </a:p>
          <a:p>
            <a:pPr marL="571500" indent="-571500" defTabSz="736600">
              <a:lnSpc>
                <a:spcPct val="105000"/>
              </a:lnSpc>
              <a:spcBef>
                <a:spcPct val="60000"/>
              </a:spcBef>
              <a:buSzPct val="95000"/>
            </a:pPr>
            <a:r>
              <a:rPr lang="en-US" sz="1800" dirty="0" smtClean="0">
                <a:latin typeface="Arial" pitchFamily="34" charset="0"/>
                <a:cs typeface="Arial" pitchFamily="34" charset="0"/>
              </a:rPr>
              <a:t>A </a:t>
            </a:r>
            <a:r>
              <a:rPr lang="en-US" sz="1800" dirty="0">
                <a:latin typeface="Arial" pitchFamily="34" charset="0"/>
                <a:cs typeface="Arial" pitchFamily="34" charset="0"/>
              </a:rPr>
              <a:t>decrease in national saving causes the interest rate to rise and investment to fall.  </a:t>
            </a:r>
            <a:endParaRPr lang="en-US" sz="1800" dirty="0" smtClean="0">
              <a:latin typeface="Arial" pitchFamily="34" charset="0"/>
              <a:cs typeface="Arial" pitchFamily="34" charset="0"/>
            </a:endParaRPr>
          </a:p>
          <a:p>
            <a:pPr marL="571500" indent="-571500" defTabSz="736600">
              <a:lnSpc>
                <a:spcPct val="105000"/>
              </a:lnSpc>
              <a:spcBef>
                <a:spcPct val="60000"/>
              </a:spcBef>
              <a:buSzPct val="95000"/>
            </a:pPr>
            <a:endParaRPr lang="en-US" sz="1800" dirty="0">
              <a:latin typeface="Arial" pitchFamily="34" charset="0"/>
              <a:cs typeface="Arial" pitchFamily="34" charset="0"/>
            </a:endParaRPr>
          </a:p>
          <a:p>
            <a:pPr marL="571500" indent="-571500" defTabSz="736600">
              <a:lnSpc>
                <a:spcPct val="105000"/>
              </a:lnSpc>
              <a:spcBef>
                <a:spcPct val="60000"/>
              </a:spcBef>
              <a:buSzPct val="95000"/>
            </a:pPr>
            <a:r>
              <a:rPr lang="en-US" sz="1800" dirty="0" smtClean="0">
                <a:latin typeface="Arial" pitchFamily="34" charset="0"/>
                <a:cs typeface="Arial" pitchFamily="34" charset="0"/>
              </a:rPr>
              <a:t>An </a:t>
            </a:r>
            <a:r>
              <a:rPr lang="en-US" sz="1800" dirty="0">
                <a:latin typeface="Arial" pitchFamily="34" charset="0"/>
                <a:cs typeface="Arial" pitchFamily="34" charset="0"/>
              </a:rPr>
              <a:t>increase in investment demand causes the interest rate to rise, but does not affect the equilibrium level of investment </a:t>
            </a:r>
            <a:br>
              <a:rPr lang="en-US" sz="1800" dirty="0">
                <a:latin typeface="Arial" pitchFamily="34" charset="0"/>
                <a:cs typeface="Arial" pitchFamily="34" charset="0"/>
              </a:rPr>
            </a:br>
            <a:r>
              <a:rPr lang="en-US" sz="1800" dirty="0">
                <a:latin typeface="Arial" pitchFamily="34" charset="0"/>
                <a:cs typeface="Arial" pitchFamily="34" charset="0"/>
              </a:rPr>
              <a:t>if the supply of </a:t>
            </a:r>
            <a:r>
              <a:rPr lang="en-US" sz="1800" dirty="0" err="1">
                <a:latin typeface="Arial" pitchFamily="34" charset="0"/>
                <a:cs typeface="Arial" pitchFamily="34" charset="0"/>
              </a:rPr>
              <a:t>loanable</a:t>
            </a:r>
            <a:r>
              <a:rPr lang="en-US" sz="1800" dirty="0">
                <a:latin typeface="Arial" pitchFamily="34" charset="0"/>
                <a:cs typeface="Arial" pitchFamily="34" charset="0"/>
              </a:rPr>
              <a:t> funds is fixed.   </a:t>
            </a:r>
          </a:p>
          <a:p>
            <a:pPr marL="1052513" lvl="1" indent="-533400" defTabSz="736600">
              <a:lnSpc>
                <a:spcPct val="105000"/>
              </a:lnSpc>
            </a:pPr>
            <a:endParaRPr lang="en-US" sz="1800" dirty="0">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TotalTime>
  <Words>2102</Words>
  <Application>Microsoft Office PowerPoint</Application>
  <PresentationFormat>On-screen Show (4:3)</PresentationFormat>
  <Paragraphs>290</Paragraphs>
  <Slides>30</Slides>
  <Notes>30</Notes>
  <HiddenSlides>2</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33" baseType="lpstr">
      <vt:lpstr>Office Theme</vt:lpstr>
      <vt:lpstr>Equation</vt:lpstr>
      <vt:lpstr>Chart</vt:lpstr>
      <vt:lpstr>Review of the previous lecture</vt:lpstr>
      <vt:lpstr>Slide 2</vt:lpstr>
      <vt:lpstr>Lecture Contents</vt:lpstr>
      <vt:lpstr>Demand for goods &amp; services</vt:lpstr>
      <vt:lpstr>Consumption, C</vt:lpstr>
      <vt:lpstr>The consumption function</vt:lpstr>
      <vt:lpstr>Investment, I</vt:lpstr>
      <vt:lpstr>The investment function</vt:lpstr>
      <vt:lpstr>Government spending, G</vt:lpstr>
      <vt:lpstr>The market for goods &amp; services</vt:lpstr>
      <vt:lpstr>Equilibrium in the financial markets: The loanable funds market</vt:lpstr>
      <vt:lpstr>Demand for funds:  Investment</vt:lpstr>
      <vt:lpstr>Loanable funds demand curve</vt:lpstr>
      <vt:lpstr>Supply of funds:  Saving</vt:lpstr>
      <vt:lpstr>Types of saving</vt:lpstr>
      <vt:lpstr>Digression Budget surpluses and deficits</vt:lpstr>
      <vt:lpstr>The U.S. Federal Government Budget</vt:lpstr>
      <vt:lpstr>The U.S. Federal Government Debt</vt:lpstr>
      <vt:lpstr>Loanable funds supply curve</vt:lpstr>
      <vt:lpstr>Loanable funds market equilibrium</vt:lpstr>
      <vt:lpstr>The special role of r</vt:lpstr>
      <vt:lpstr>Digression:  mastering models</vt:lpstr>
      <vt:lpstr>Mastering the loanable funds model</vt:lpstr>
      <vt:lpstr>CASE STUDY The Reagan Deficits</vt:lpstr>
      <vt:lpstr>The Reagan deficits</vt:lpstr>
      <vt:lpstr>Mastering the loanable funds model</vt:lpstr>
      <vt:lpstr>An increase in investment demand</vt:lpstr>
      <vt:lpstr>Saving and the interest rate</vt:lpstr>
      <vt:lpstr>An increase in investment demand when saving depends on the interest rate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qaiser</dc:creator>
  <cp:lastModifiedBy>NTS</cp:lastModifiedBy>
  <cp:revision>23</cp:revision>
  <dcterms:created xsi:type="dcterms:W3CDTF">2012-07-06T10:25:45Z</dcterms:created>
  <dcterms:modified xsi:type="dcterms:W3CDTF">2012-08-31T05:27:20Z</dcterms:modified>
</cp:coreProperties>
</file>